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72"/>
  </p:notesMasterIdLst>
  <p:handoutMasterIdLst>
    <p:handoutMasterId r:id="rId73"/>
  </p:handoutMasterIdLst>
  <p:sldIdLst>
    <p:sldId id="429" r:id="rId2"/>
    <p:sldId id="430" r:id="rId3"/>
    <p:sldId id="431"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14" r:id="rId22"/>
    <p:sldId id="410" r:id="rId23"/>
    <p:sldId id="411" r:id="rId24"/>
    <p:sldId id="399" r:id="rId25"/>
    <p:sldId id="409" r:id="rId26"/>
    <p:sldId id="398" r:id="rId27"/>
    <p:sldId id="400" r:id="rId28"/>
    <p:sldId id="401" r:id="rId29"/>
    <p:sldId id="402" r:id="rId30"/>
    <p:sldId id="404" r:id="rId31"/>
    <p:sldId id="405" r:id="rId32"/>
    <p:sldId id="406" r:id="rId33"/>
    <p:sldId id="407" r:id="rId34"/>
    <p:sldId id="408" r:id="rId35"/>
    <p:sldId id="449" r:id="rId36"/>
    <p:sldId id="349" r:id="rId37"/>
    <p:sldId id="353" r:id="rId38"/>
    <p:sldId id="394" r:id="rId39"/>
    <p:sldId id="352" r:id="rId40"/>
    <p:sldId id="393" r:id="rId41"/>
    <p:sldId id="395" r:id="rId42"/>
    <p:sldId id="365" r:id="rId43"/>
    <p:sldId id="367" r:id="rId44"/>
    <p:sldId id="368" r:id="rId45"/>
    <p:sldId id="369" r:id="rId46"/>
    <p:sldId id="413" r:id="rId47"/>
    <p:sldId id="370" r:id="rId48"/>
    <p:sldId id="426" r:id="rId49"/>
    <p:sldId id="428" r:id="rId50"/>
    <p:sldId id="427" r:id="rId51"/>
    <p:sldId id="425" r:id="rId52"/>
    <p:sldId id="371" r:id="rId53"/>
    <p:sldId id="373" r:id="rId54"/>
    <p:sldId id="374" r:id="rId55"/>
    <p:sldId id="375" r:id="rId56"/>
    <p:sldId id="376"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B64F3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857" autoAdjust="0"/>
    <p:restoredTop sz="67152" autoAdjust="0"/>
  </p:normalViewPr>
  <p:slideViewPr>
    <p:cSldViewPr>
      <p:cViewPr varScale="1">
        <p:scale>
          <a:sx n="69" d="100"/>
          <a:sy n="69" d="100"/>
        </p:scale>
        <p:origin x="-8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1506" y="9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xmlns=""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xmlns=""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xmlns=""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xmlns=""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517900" y="6284913"/>
            <a:ext cx="5626100" cy="274637"/>
          </a:xfrm>
          <a:prstGeom prst="rect">
            <a:avLst/>
          </a:prstGeom>
        </p:spPr>
        <p:txBody>
          <a:bodyPr/>
          <a:lstStyle>
            <a:defPPr>
              <a:defRPr lang="en-US"/>
            </a:defPPr>
            <a:lvl1pPr algn="l" rtl="0" eaLnBrk="0" fontAlgn="base" hangingPunct="0">
              <a:spcBef>
                <a:spcPct val="0"/>
              </a:spcBef>
              <a:spcAft>
                <a:spcPct val="0"/>
              </a:spcAft>
              <a:defRPr sz="1400" kern="1200">
                <a:solidFill>
                  <a:srgbClr val="FF0000"/>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r>
              <a:rPr lang="en-US" dirty="0" smtClean="0"/>
              <a:t>Leading Global Virtual Teams				</a:t>
            </a:r>
            <a:fld id="{DA79BA1C-EB7E-425D-9CBD-112953D48C56}" type="slidenum">
              <a:rPr lang="en-US" smtClean="0"/>
              <a:pPr>
                <a:defRPr/>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4077586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xmlns=""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xmlns=""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xmlns=""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xmlns=""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xmlns=""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xmlns=""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xmlns=""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root5systemics.com/wp-content/uploads/2012/12/1.3B.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mises.org/daily/3229http:/mises.org/daily/322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06540" y="1667264"/>
            <a:ext cx="5532580" cy="1204913"/>
          </a:xfrm>
        </p:spPr>
        <p:txBody>
          <a:bodyPr/>
          <a:lstStyle/>
          <a:p>
            <a:pPr fontAlgn="auto">
              <a:spcAft>
                <a:spcPts val="0"/>
              </a:spcAft>
              <a:defRPr/>
            </a:pPr>
            <a:r>
              <a:rPr lang="en-US" sz="4400" dirty="0" smtClean="0"/>
              <a:t>Introduction to Virtual teams</a:t>
            </a:r>
            <a:endParaRPr lang="en-US" sz="4400" dirty="0"/>
          </a:p>
        </p:txBody>
      </p:sp>
      <p:sp>
        <p:nvSpPr>
          <p:cNvPr id="3" name="Subtitle 2"/>
          <p:cNvSpPr>
            <a:spLocks noGrp="1"/>
          </p:cNvSpPr>
          <p:nvPr>
            <p:ph type="subTitle" idx="1"/>
          </p:nvPr>
        </p:nvSpPr>
        <p:spPr>
          <a:xfrm rot="19140000">
            <a:off x="1062824" y="2326202"/>
            <a:ext cx="6505515" cy="328613"/>
          </a:xfrm>
        </p:spPr>
        <p:txBody>
          <a:bodyPr rtlCol="0">
            <a:noAutofit/>
          </a:bodyPr>
          <a:lstStyle/>
          <a:p>
            <a:pPr fontAlgn="auto">
              <a:spcAft>
                <a:spcPts val="0"/>
              </a:spcAft>
              <a:defRPr/>
            </a:pPr>
            <a:r>
              <a:rPr lang="en-US" sz="1200" dirty="0" smtClean="0"/>
              <a:t>Virtual Management: bridge to 21</a:t>
            </a:r>
            <a:r>
              <a:rPr lang="en-US" sz="1200" baseline="30000" dirty="0" smtClean="0"/>
              <a:t>st</a:t>
            </a:r>
            <a:r>
              <a:rPr lang="en-US" sz="1200" dirty="0" smtClean="0"/>
              <a:t> Century Organization</a:t>
            </a:r>
            <a:endParaRPr sz="1200" dirty="0"/>
          </a:p>
        </p:txBody>
      </p:sp>
    </p:spTree>
    <p:extLst>
      <p:ext uri="{BB962C8B-B14F-4D97-AF65-F5344CB8AC3E}">
        <p14:creationId xmlns:p14="http://schemas.microsoft.com/office/powerpoint/2010/main" xmlns="" val="3520718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altLang="en-US" dirty="0" smtClean="0"/>
              <a:t>Course overview: A Case history</a:t>
            </a:r>
            <a:endParaRPr lang="en-US" dirty="0"/>
          </a:p>
        </p:txBody>
      </p:sp>
      <p:sp>
        <p:nvSpPr>
          <p:cNvPr id="3" name="Content Placeholder 2"/>
          <p:cNvSpPr>
            <a:spLocks noGrp="1"/>
          </p:cNvSpPr>
          <p:nvPr>
            <p:ph idx="1"/>
          </p:nvPr>
        </p:nvSpPr>
        <p:spPr>
          <a:xfrm>
            <a:off x="822325" y="1100138"/>
            <a:ext cx="7521575" cy="3929062"/>
          </a:xfrm>
        </p:spPr>
        <p:txBody>
          <a:bodyPr/>
          <a:lstStyle/>
          <a:p>
            <a:r>
              <a:rPr lang="en-US" altLang="en-US" dirty="0" smtClean="0"/>
              <a:t>2000 years ago, the Apostle Paul developed a virtual organization across the Mediterranean that eventually went world-wide</a:t>
            </a:r>
          </a:p>
          <a:p>
            <a:r>
              <a:rPr lang="en-US" altLang="en-US" dirty="0" smtClean="0"/>
              <a:t>Paul’s methods</a:t>
            </a:r>
            <a:endParaRPr lang="en-US" altLang="en-US" dirty="0"/>
          </a:p>
          <a:p>
            <a:pPr lvl="1"/>
            <a:r>
              <a:rPr lang="en-US" altLang="en-US" dirty="0" smtClean="0"/>
              <a:t>Started with face-to-face meeting</a:t>
            </a:r>
          </a:p>
          <a:p>
            <a:pPr lvl="1"/>
            <a:r>
              <a:rPr lang="en-US" altLang="en-US" dirty="0"/>
              <a:t>Rapidly appointed local leaders, liaisons, in each location to minimize cultural </a:t>
            </a:r>
            <a:r>
              <a:rPr lang="en-US" altLang="en-US" dirty="0" smtClean="0"/>
              <a:t>friction</a:t>
            </a:r>
          </a:p>
          <a:p>
            <a:pPr lvl="1"/>
            <a:r>
              <a:rPr lang="en-US" altLang="en-US" dirty="0"/>
              <a:t>Kept repeating the vision to the </a:t>
            </a:r>
            <a:r>
              <a:rPr lang="en-US" altLang="en-US" dirty="0" smtClean="0"/>
              <a:t>team, the distributed churches</a:t>
            </a:r>
          </a:p>
          <a:p>
            <a:pPr lvl="1"/>
            <a:r>
              <a:rPr lang="en-US" altLang="en-US" dirty="0" smtClean="0"/>
              <a:t>Worked by proxy – sending agents to the teams</a:t>
            </a:r>
          </a:p>
          <a:p>
            <a:pPr lvl="1"/>
            <a:r>
              <a:rPr lang="en-US" altLang="en-US" dirty="0" smtClean="0"/>
              <a:t>Worked through letters to communicate </a:t>
            </a:r>
          </a:p>
          <a:p>
            <a:pPr lvl="1"/>
            <a:endParaRPr lang="en-US" altLang="en-US" dirty="0" smtClean="0"/>
          </a:p>
          <a:p>
            <a:pPr lvl="1"/>
            <a:endParaRPr lang="en-US" altLang="en-US" dirty="0"/>
          </a:p>
          <a:p>
            <a:pPr marL="0" lvl="1" indent="0">
              <a:buNone/>
            </a:pPr>
            <a:endParaRPr lang="en-US" altLang="en-US" dirty="0" smtClean="0"/>
          </a:p>
          <a:p>
            <a:pPr lvl="1"/>
            <a:endParaRPr lang="en-US" altLang="en-US" dirty="0"/>
          </a:p>
          <a:p>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 p 392</a:t>
            </a:r>
            <a:r>
              <a:rPr lang="en-US" sz="900" dirty="0" smtClean="0">
                <a:solidFill>
                  <a:schemeClr val="tx1">
                    <a:lumMod val="85000"/>
                    <a:lumOff val="15000"/>
                  </a:schemeClr>
                </a:solidFill>
              </a:rPr>
              <a:t>, 402, 409</a:t>
            </a:r>
          </a:p>
        </p:txBody>
      </p:sp>
    </p:spTree>
    <p:extLst>
      <p:ext uri="{BB962C8B-B14F-4D97-AF65-F5344CB8AC3E}">
        <p14:creationId xmlns:p14="http://schemas.microsoft.com/office/powerpoint/2010/main" xmlns="" val="448101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Course overview: A Case history</a:t>
            </a:r>
            <a:endParaRPr lang="en-US" dirty="0"/>
          </a:p>
        </p:txBody>
      </p:sp>
      <p:sp>
        <p:nvSpPr>
          <p:cNvPr id="3" name="Content Placeholder 2"/>
          <p:cNvSpPr>
            <a:spLocks noGrp="1"/>
          </p:cNvSpPr>
          <p:nvPr>
            <p:ph idx="1"/>
          </p:nvPr>
        </p:nvSpPr>
        <p:spPr>
          <a:xfrm>
            <a:off x="822325" y="1100138"/>
            <a:ext cx="7521575" cy="3929062"/>
          </a:xfrm>
        </p:spPr>
        <p:txBody>
          <a:bodyPr/>
          <a:lstStyle/>
          <a:p>
            <a:r>
              <a:rPr lang="en-US" altLang="en-US" dirty="0" smtClean="0"/>
              <a:t>Paul’s methods </a:t>
            </a:r>
            <a:r>
              <a:rPr lang="en-US" altLang="en-US" dirty="0" err="1" smtClean="0"/>
              <a:t>con’t</a:t>
            </a:r>
            <a:endParaRPr lang="en-US" altLang="en-US" dirty="0"/>
          </a:p>
          <a:p>
            <a:pPr lvl="1"/>
            <a:r>
              <a:rPr lang="en-US" altLang="en-US" dirty="0"/>
              <a:t>Promoted shared leadership</a:t>
            </a:r>
          </a:p>
          <a:p>
            <a:pPr lvl="1"/>
            <a:r>
              <a:rPr lang="en-US" altLang="en-US" dirty="0"/>
              <a:t>Mutual respect </a:t>
            </a:r>
            <a:r>
              <a:rPr lang="en-US" altLang="en-US" dirty="0" smtClean="0"/>
              <a:t>fostered with </a:t>
            </a:r>
            <a:r>
              <a:rPr lang="en-US" altLang="en-US" dirty="0"/>
              <a:t>local </a:t>
            </a:r>
            <a:r>
              <a:rPr lang="en-US" altLang="en-US" dirty="0" smtClean="0"/>
              <a:t>churches</a:t>
            </a:r>
            <a:endParaRPr lang="en-US" altLang="en-US" dirty="0"/>
          </a:p>
          <a:p>
            <a:pPr lvl="1"/>
            <a:r>
              <a:rPr lang="en-US" altLang="en-US" dirty="0"/>
              <a:t>Aggressively trusted others with the mission </a:t>
            </a:r>
          </a:p>
          <a:p>
            <a:pPr lvl="1"/>
            <a:r>
              <a:rPr lang="en-US" altLang="en-US" dirty="0"/>
              <a:t>Gave power </a:t>
            </a:r>
            <a:r>
              <a:rPr lang="en-US" altLang="en-US" dirty="0" smtClean="0"/>
              <a:t>away</a:t>
            </a:r>
          </a:p>
          <a:p>
            <a:r>
              <a:rPr lang="en-US" altLang="en-US" dirty="0" smtClean="0"/>
              <a:t>Technology </a:t>
            </a:r>
            <a:r>
              <a:rPr lang="en-US" altLang="en-US" dirty="0"/>
              <a:t>of the day was pen and </a:t>
            </a:r>
            <a:r>
              <a:rPr lang="en-US" altLang="en-US" dirty="0" smtClean="0"/>
              <a:t>paper</a:t>
            </a:r>
          </a:p>
          <a:p>
            <a:r>
              <a:rPr lang="en-US" altLang="en-US" dirty="0" smtClean="0"/>
              <a:t>In the course we will review modern success stories that use modern technology but use the same leadership principles</a:t>
            </a:r>
          </a:p>
          <a:p>
            <a:pPr lvl="1"/>
            <a:r>
              <a:rPr lang="en-US" altLang="en-US" dirty="0" smtClean="0"/>
              <a:t>Global instrumentation companies</a:t>
            </a:r>
            <a:endParaRPr lang="en-US" altLang="en-US" dirty="0"/>
          </a:p>
          <a:p>
            <a:pPr lvl="1"/>
            <a:r>
              <a:rPr lang="en-US" altLang="en-US" dirty="0" smtClean="0"/>
              <a:t>US Army</a:t>
            </a:r>
          </a:p>
          <a:p>
            <a:pPr lvl="1"/>
            <a:r>
              <a:rPr lang="en-US" altLang="en-US" dirty="0" smtClean="0"/>
              <a:t>Surgical teams</a:t>
            </a:r>
          </a:p>
          <a:p>
            <a:pPr lvl="1"/>
            <a:r>
              <a:rPr lang="en-US" altLang="en-US" dirty="0" smtClean="0"/>
              <a:t>Academic conferences</a:t>
            </a:r>
            <a:endParaRPr lang="en-US" altLang="en-US" dirty="0"/>
          </a:p>
          <a:p>
            <a:endParaRPr lang="en-US" altLang="en-US" dirty="0"/>
          </a:p>
          <a:p>
            <a:pPr marL="0" lvl="1" indent="0">
              <a:buNone/>
            </a:pPr>
            <a:endParaRPr lang="en-US" altLang="en-US" dirty="0" smtClean="0"/>
          </a:p>
          <a:p>
            <a:pPr lvl="1"/>
            <a:endParaRPr lang="en-US" altLang="en-US" dirty="0"/>
          </a:p>
          <a:p>
            <a:pPr marL="0" lvl="1" indent="0">
              <a:buNone/>
            </a:pPr>
            <a:endParaRPr lang="en-US" altLang="en-US" dirty="0" smtClean="0"/>
          </a:p>
          <a:p>
            <a:pPr lvl="1"/>
            <a:endParaRPr lang="en-US" altLang="en-US" dirty="0"/>
          </a:p>
          <a:p>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 p 449</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xmlns="" val="1631760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Course overview: virtual Leadership functions</a:t>
            </a:r>
            <a:endParaRPr lang="en-US" dirty="0"/>
          </a:p>
        </p:txBody>
      </p:sp>
      <p:sp>
        <p:nvSpPr>
          <p:cNvPr id="3" name="Content Placeholder 2"/>
          <p:cNvSpPr>
            <a:spLocks noGrp="1"/>
          </p:cNvSpPr>
          <p:nvPr>
            <p:ph idx="1"/>
          </p:nvPr>
        </p:nvSpPr>
        <p:spPr/>
        <p:txBody>
          <a:bodyPr/>
          <a:lstStyle/>
          <a:p>
            <a:r>
              <a:rPr lang="en-US" altLang="en-US" dirty="0" smtClean="0"/>
              <a:t>Cast the vision</a:t>
            </a:r>
          </a:p>
          <a:p>
            <a:r>
              <a:rPr lang="en-US" altLang="en-US" dirty="0" smtClean="0"/>
              <a:t>Set direction</a:t>
            </a:r>
          </a:p>
          <a:p>
            <a:r>
              <a:rPr lang="en-US" altLang="en-US" dirty="0" smtClean="0"/>
              <a:t>Inspire, motivate </a:t>
            </a:r>
          </a:p>
          <a:p>
            <a:r>
              <a:rPr lang="en-US" altLang="en-US" dirty="0" smtClean="0"/>
              <a:t>Align work to mission</a:t>
            </a:r>
          </a:p>
          <a:p>
            <a:r>
              <a:rPr lang="en-US" altLang="en-US" dirty="0" smtClean="0"/>
              <a:t>Communicate, coach</a:t>
            </a:r>
          </a:p>
          <a:p>
            <a:r>
              <a:rPr lang="en-US" altLang="en-US" dirty="0" smtClean="0"/>
              <a:t>Delegate</a:t>
            </a:r>
            <a:endParaRPr lang="en-US" altLang="en-US" dirty="0"/>
          </a:p>
          <a:p>
            <a:endParaRPr lang="en-US" dirty="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a:t>
            </a:r>
            <a:r>
              <a:rPr lang="en-US" sz="900" dirty="0" err="1"/>
              <a:t>Andersson</a:t>
            </a:r>
            <a:r>
              <a:rPr lang="en-US" sz="900" dirty="0"/>
              <a:t>, D. (2005).  The Spatial Nature Of Entrepreneurship. </a:t>
            </a:r>
            <a:r>
              <a:rPr lang="en-US" sz="900" i="1" dirty="0"/>
              <a:t>The Quarterly Journal of Austrian Economics, 8(2</a:t>
            </a:r>
            <a:r>
              <a:rPr lang="en-US" sz="900" dirty="0"/>
              <a:t>), 21–34</a:t>
            </a:r>
          </a:p>
          <a:p>
            <a:pPr algn="just"/>
            <a:r>
              <a:rPr lang="en-US" sz="900" dirty="0" smtClean="0">
                <a:solidFill>
                  <a:schemeClr val="tx1">
                    <a:lumMod val="85000"/>
                    <a:lumOff val="15000"/>
                  </a:schemeClr>
                </a:solidFill>
                <a:effectLst/>
              </a:rPr>
              <a:t>[2]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[3]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00491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Course Overview: Why have a virtual Team</a:t>
            </a:r>
            <a:endParaRPr lang="en-US" dirty="0"/>
          </a:p>
        </p:txBody>
      </p:sp>
      <p:sp>
        <p:nvSpPr>
          <p:cNvPr id="3" name="Content Placeholder 2"/>
          <p:cNvSpPr>
            <a:spLocks noGrp="1"/>
          </p:cNvSpPr>
          <p:nvPr>
            <p:ph idx="1"/>
          </p:nvPr>
        </p:nvSpPr>
        <p:spPr/>
        <p:txBody>
          <a:bodyPr/>
          <a:lstStyle/>
          <a:p>
            <a:r>
              <a:rPr lang="en-US" altLang="en-US" dirty="0" smtClean="0"/>
              <a:t>Leverage distributed knowledge</a:t>
            </a:r>
            <a:endParaRPr lang="en-US" altLang="en-US" dirty="0"/>
          </a:p>
          <a:p>
            <a:pPr lvl="1"/>
            <a:r>
              <a:rPr lang="en-US" altLang="en-US" dirty="0" smtClean="0"/>
              <a:t>Virtual teams can integrate extremely diverse set of skills and knowledge</a:t>
            </a:r>
          </a:p>
          <a:p>
            <a:pPr lvl="1"/>
            <a:r>
              <a:rPr lang="en-US" altLang="en-US" dirty="0" smtClean="0"/>
              <a:t>In a global organization, it is critical to incorporate local knowledge from each area of operation</a:t>
            </a:r>
          </a:p>
          <a:p>
            <a:pPr lvl="2"/>
            <a:r>
              <a:rPr lang="en-US" altLang="en-US" dirty="0" smtClean="0"/>
              <a:t>Law of Requisite Variety</a:t>
            </a:r>
          </a:p>
          <a:p>
            <a:pPr lvl="2"/>
            <a:r>
              <a:rPr lang="en-US" altLang="en-US" dirty="0" smtClean="0"/>
              <a:t>Cultural diversity</a:t>
            </a:r>
          </a:p>
          <a:p>
            <a:pPr lvl="1"/>
            <a:r>
              <a:rPr lang="en-US" altLang="en-US" dirty="0" smtClean="0"/>
              <a:t>Team can work 24 hours per day</a:t>
            </a:r>
          </a:p>
          <a:p>
            <a:endParaRPr lang="en-US" dirty="0"/>
          </a:p>
        </p:txBody>
      </p:sp>
      <p:sp>
        <p:nvSpPr>
          <p:cNvPr id="4" name="Rectangle 4"/>
          <p:cNvSpPr>
            <a:spLocks noChangeArrowheads="1"/>
          </p:cNvSpPr>
          <p:nvPr/>
        </p:nvSpPr>
        <p:spPr bwMode="auto">
          <a:xfrm>
            <a:off x="0" y="5105400"/>
            <a:ext cx="8686800" cy="1200329"/>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t>Galavan</a:t>
            </a:r>
            <a:r>
              <a:rPr lang="en-US" sz="900" dirty="0"/>
              <a:t>, G., Murray, J. and </a:t>
            </a:r>
            <a:r>
              <a:rPr lang="en-US" sz="900" dirty="0" err="1"/>
              <a:t>Markides</a:t>
            </a:r>
            <a:r>
              <a:rPr lang="en-US" sz="900" dirty="0"/>
              <a:t>, C. (2008). Strategy, Innovation and Change. Oxford University Press. </a:t>
            </a:r>
          </a:p>
          <a:p>
            <a:pPr algn="just"/>
            <a:r>
              <a:rPr lang="en-US" sz="900" dirty="0" smtClean="0">
                <a:solidFill>
                  <a:schemeClr val="tx1">
                    <a:lumMod val="85000"/>
                    <a:lumOff val="15000"/>
                  </a:schemeClr>
                </a:solidFill>
                <a:effectLst/>
              </a:rPr>
              <a:t>[2</a:t>
            </a:r>
            <a:r>
              <a:rPr lang="en-US" sz="900" dirty="0">
                <a:solidFill>
                  <a:schemeClr val="tx1">
                    <a:lumMod val="85000"/>
                    <a:lumOff val="15000"/>
                  </a:schemeClr>
                </a:solidFill>
              </a:rPr>
              <a:t>] Nugent, J. (2010). </a:t>
            </a:r>
            <a:r>
              <a:rPr lang="en-US" sz="900" dirty="0" smtClean="0">
                <a:solidFill>
                  <a:schemeClr val="tx1">
                    <a:lumMod val="85000"/>
                    <a:lumOff val="15000"/>
                  </a:schemeClr>
                </a:solidFill>
              </a:rPr>
              <a:t>Plan To Win: Analytical And Operational Tools - Gaining Competitive Advantage.  SMC </a:t>
            </a:r>
            <a:r>
              <a:rPr lang="en-US" sz="900" dirty="0">
                <a:solidFill>
                  <a:schemeClr val="tx1">
                    <a:lumMod val="85000"/>
                    <a:lumOff val="15000"/>
                  </a:schemeClr>
                </a:solidFill>
              </a:rPr>
              <a:t>University. </a:t>
            </a:r>
            <a:endParaRPr lang="en-US" sz="900" dirty="0" smtClean="0">
              <a:solidFill>
                <a:schemeClr val="tx1">
                  <a:lumMod val="85000"/>
                  <a:lumOff val="15000"/>
                </a:schemeClr>
              </a:solidFill>
              <a:effectLst/>
            </a:endParaRPr>
          </a:p>
          <a:p>
            <a:pPr algn="just"/>
            <a:r>
              <a:rPr lang="en-US" sz="900" dirty="0" smtClean="0">
                <a:solidFill>
                  <a:schemeClr val="tx1">
                    <a:lumMod val="85000"/>
                    <a:lumOff val="15000"/>
                  </a:schemeClr>
                </a:solidFill>
              </a:rPr>
              <a:t>[3]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[4]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p>
          <a:p>
            <a:pPr algn="just"/>
            <a:r>
              <a:rPr lang="en-US" sz="900" dirty="0" smtClean="0">
                <a:solidFill>
                  <a:schemeClr val="tx1">
                    <a:lumMod val="85000"/>
                    <a:lumOff val="15000"/>
                  </a:schemeClr>
                </a:solidFill>
                <a:effectLst/>
              </a:rPr>
              <a:t>[5] </a:t>
            </a:r>
            <a:r>
              <a:rPr lang="en-US" sz="900" dirty="0"/>
              <a:t>Ashby, W. (1956). Introduction to Cybernetics. John </a:t>
            </a:r>
            <a:r>
              <a:rPr lang="en-US" sz="900" dirty="0" smtClean="0"/>
              <a:t>Wiley</a:t>
            </a:r>
          </a:p>
          <a:p>
            <a:pPr algn="just"/>
            <a:r>
              <a:rPr lang="en-US" sz="900" dirty="0" smtClean="0">
                <a:solidFill>
                  <a:schemeClr val="tx1">
                    <a:lumMod val="85000"/>
                    <a:lumOff val="15000"/>
                  </a:schemeClr>
                </a:solidFill>
                <a:effectLst/>
              </a:rPr>
              <a:t>[6] </a:t>
            </a:r>
            <a:r>
              <a:rPr lang="en-US" sz="900" dirty="0"/>
              <a:t>Finkelstein, Clive (2006). Enterprise Architecture for Integration. </a:t>
            </a:r>
            <a:r>
              <a:rPr lang="en-US" sz="900" dirty="0" err="1"/>
              <a:t>Artech</a:t>
            </a:r>
            <a:r>
              <a:rPr lang="en-US" sz="900" dirty="0"/>
              <a:t> </a:t>
            </a:r>
            <a:r>
              <a:rPr lang="en-US" sz="900" dirty="0" smtClean="0"/>
              <a:t>House</a:t>
            </a:r>
          </a:p>
          <a:p>
            <a:r>
              <a:rPr lang="en-US" sz="900" dirty="0"/>
              <a:t>[7] </a:t>
            </a:r>
            <a:r>
              <a:rPr lang="en-US" sz="900" dirty="0" err="1"/>
              <a:t>Sotirovski</a:t>
            </a:r>
            <a:r>
              <a:rPr lang="en-US" sz="900" dirty="0"/>
              <a:t>, </a:t>
            </a:r>
            <a:r>
              <a:rPr lang="en-US" sz="900" dirty="0" err="1"/>
              <a:t>Drasko</a:t>
            </a:r>
            <a:r>
              <a:rPr lang="en-US" sz="900" dirty="0"/>
              <a:t> (May/June 2001). “Heuristics for Iterative Software Development”, Raytheon. Retrieved from http://www.computer.org/portal/web/csdl/doi/10.1109/52.922728 </a:t>
            </a:r>
          </a:p>
        </p:txBody>
      </p:sp>
    </p:spTree>
    <p:extLst>
      <p:ext uri="{BB962C8B-B14F-4D97-AF65-F5344CB8AC3E}">
        <p14:creationId xmlns:p14="http://schemas.microsoft.com/office/powerpoint/2010/main" xmlns="" val="2581787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Course Overview: Management challenges</a:t>
            </a:r>
            <a:endParaRPr lang="en-US" dirty="0"/>
          </a:p>
        </p:txBody>
      </p:sp>
      <p:sp>
        <p:nvSpPr>
          <p:cNvPr id="3" name="Content Placeholder 2"/>
          <p:cNvSpPr>
            <a:spLocks noGrp="1"/>
          </p:cNvSpPr>
          <p:nvPr>
            <p:ph idx="1"/>
          </p:nvPr>
        </p:nvSpPr>
        <p:spPr/>
        <p:txBody>
          <a:bodyPr/>
          <a:lstStyle/>
          <a:p>
            <a:r>
              <a:rPr lang="en-US" altLang="en-US" dirty="0" smtClean="0"/>
              <a:t>Management principles</a:t>
            </a:r>
            <a:endParaRPr lang="en-US" altLang="en-US" dirty="0"/>
          </a:p>
          <a:p>
            <a:pPr lvl="1"/>
            <a:r>
              <a:rPr lang="en-US" altLang="en-US" dirty="0" smtClean="0"/>
              <a:t>Although same principles apply, a virtual environment is less forgiving of poorly defined or executed management</a:t>
            </a:r>
          </a:p>
          <a:p>
            <a:pPr lvl="2"/>
            <a:r>
              <a:rPr lang="en-US" altLang="en-US" dirty="0" smtClean="0"/>
              <a:t>More difficult to clarify a vague set of goals</a:t>
            </a:r>
          </a:p>
          <a:p>
            <a:pPr lvl="2"/>
            <a:r>
              <a:rPr lang="en-US" altLang="en-US" dirty="0" smtClean="0"/>
              <a:t>More difficult to correct project plans </a:t>
            </a:r>
          </a:p>
          <a:p>
            <a:pPr lvl="1"/>
            <a:r>
              <a:rPr lang="en-US" altLang="en-US" dirty="0" smtClean="0"/>
              <a:t>Spatial </a:t>
            </a:r>
            <a:r>
              <a:rPr lang="en-US" altLang="en-US" dirty="0"/>
              <a:t>collocation enhances access to </a:t>
            </a:r>
            <a:r>
              <a:rPr lang="en-US" altLang="en-US" dirty="0" smtClean="0"/>
              <a:t>knowledge</a:t>
            </a:r>
          </a:p>
          <a:p>
            <a:pPr lvl="2"/>
            <a:r>
              <a:rPr lang="en-US" altLang="en-US" dirty="0" smtClean="0"/>
              <a:t>Tacit knowledge exchanges are easier in person </a:t>
            </a:r>
          </a:p>
          <a:p>
            <a:pPr lvl="2"/>
            <a:r>
              <a:rPr lang="en-US" altLang="en-US" dirty="0" smtClean="0"/>
              <a:t>Synchronous communication resolves issues as they are recognized unhindered by time zone and communication media limitations  </a:t>
            </a:r>
          </a:p>
          <a:p>
            <a:endParaRPr lang="en-US" dirty="0"/>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a:t>
            </a:r>
            <a:r>
              <a:rPr lang="en-US" sz="900" dirty="0" err="1"/>
              <a:t>Andersson</a:t>
            </a:r>
            <a:r>
              <a:rPr lang="en-US" sz="900" dirty="0"/>
              <a:t>, D. (2005).  The Spatial Nature Of Entrepreneurship. </a:t>
            </a:r>
            <a:r>
              <a:rPr lang="en-US" sz="900" i="1" dirty="0"/>
              <a:t>The Quarterly Journal of Austrian Economics, 8(2</a:t>
            </a:r>
            <a:r>
              <a:rPr lang="en-US" sz="900" dirty="0"/>
              <a:t>), 21–34</a:t>
            </a:r>
          </a:p>
          <a:p>
            <a:pPr algn="just"/>
            <a:r>
              <a:rPr lang="en-US" sz="900" dirty="0" smtClean="0">
                <a:solidFill>
                  <a:schemeClr val="tx1">
                    <a:lumMod val="85000"/>
                    <a:lumOff val="15000"/>
                  </a:schemeClr>
                </a:solidFill>
                <a:effectLst/>
              </a:rPr>
              <a:t>[2]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[3]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2661526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Course Overview: Management challenges</a:t>
            </a:r>
            <a:endParaRPr lang="en-US" dirty="0"/>
          </a:p>
        </p:txBody>
      </p:sp>
      <p:sp>
        <p:nvSpPr>
          <p:cNvPr id="3" name="Content Placeholder 2"/>
          <p:cNvSpPr>
            <a:spLocks noGrp="1"/>
          </p:cNvSpPr>
          <p:nvPr>
            <p:ph idx="1"/>
          </p:nvPr>
        </p:nvSpPr>
        <p:spPr/>
        <p:txBody>
          <a:bodyPr/>
          <a:lstStyle/>
          <a:p>
            <a:r>
              <a:rPr lang="en-US" altLang="en-US" dirty="0" smtClean="0"/>
              <a:t>Clarity is essential</a:t>
            </a:r>
            <a:endParaRPr lang="en-US" altLang="en-US" dirty="0"/>
          </a:p>
          <a:p>
            <a:pPr lvl="1"/>
            <a:r>
              <a:rPr lang="en-US" altLang="en-US" dirty="0" smtClean="0"/>
              <a:t>For vision that guides team generally</a:t>
            </a:r>
          </a:p>
          <a:p>
            <a:pPr lvl="1"/>
            <a:r>
              <a:rPr lang="en-US" altLang="en-US" dirty="0" smtClean="0"/>
              <a:t>For goals that guide specific actions</a:t>
            </a:r>
          </a:p>
          <a:p>
            <a:pPr lvl="1"/>
            <a:r>
              <a:rPr lang="en-US" altLang="en-US" dirty="0" smtClean="0"/>
              <a:t>For roles that define performance expectations</a:t>
            </a:r>
          </a:p>
          <a:p>
            <a:pPr lvl="2"/>
            <a:r>
              <a:rPr lang="en-US" altLang="en-US" dirty="0" smtClean="0"/>
              <a:t>Avoid duplication of effort</a:t>
            </a:r>
          </a:p>
          <a:p>
            <a:pPr lvl="2"/>
            <a:r>
              <a:rPr lang="en-US" altLang="en-US" dirty="0" smtClean="0"/>
              <a:t>Avoid working at cross purposes</a:t>
            </a:r>
          </a:p>
          <a:p>
            <a:pPr lvl="2"/>
            <a:r>
              <a:rPr lang="en-US" altLang="en-US" dirty="0" smtClean="0"/>
              <a:t>Integrate individual work efforts into team deliverables</a:t>
            </a:r>
          </a:p>
          <a:p>
            <a:pPr lvl="1"/>
            <a:r>
              <a:rPr lang="en-US" altLang="en-US" dirty="0" smtClean="0"/>
              <a:t>Clearly defined processes</a:t>
            </a:r>
          </a:p>
          <a:p>
            <a:pPr lvl="2"/>
            <a:endParaRPr lang="en-US" altLang="en-US" dirty="0" smtClean="0"/>
          </a:p>
          <a:p>
            <a:pPr lvl="1"/>
            <a:endParaRPr lang="en-US" altLang="en-US" dirty="0" smtClean="0"/>
          </a:p>
          <a:p>
            <a:endParaRPr lang="en-US" dirty="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a:t>
            </a:r>
            <a:r>
              <a:rPr lang="en-US" sz="900" dirty="0" err="1"/>
              <a:t>Andersson</a:t>
            </a:r>
            <a:r>
              <a:rPr lang="en-US" sz="900" dirty="0"/>
              <a:t>, D. (2005).  The Spatial Nature Of Entrepreneurship. </a:t>
            </a:r>
            <a:r>
              <a:rPr lang="en-US" sz="900" i="1" dirty="0"/>
              <a:t>The Quarterly Journal of Austrian Economics, 8(2</a:t>
            </a:r>
            <a:r>
              <a:rPr lang="en-US" sz="900" dirty="0"/>
              <a:t>), 21–34</a:t>
            </a:r>
          </a:p>
          <a:p>
            <a:pPr algn="just"/>
            <a:r>
              <a:rPr lang="en-US" sz="900" dirty="0" smtClean="0">
                <a:solidFill>
                  <a:schemeClr val="tx1">
                    <a:lumMod val="85000"/>
                    <a:lumOff val="15000"/>
                  </a:schemeClr>
                </a:solidFill>
                <a:effectLst/>
              </a:rPr>
              <a:t>[2]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[3]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4112360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a:t>Course Overview: Management challenges</a:t>
            </a:r>
          </a:p>
        </p:txBody>
      </p:sp>
      <p:sp>
        <p:nvSpPr>
          <p:cNvPr id="3" name="Content Placeholder 2"/>
          <p:cNvSpPr>
            <a:spLocks noGrp="1"/>
          </p:cNvSpPr>
          <p:nvPr>
            <p:ph idx="1"/>
          </p:nvPr>
        </p:nvSpPr>
        <p:spPr/>
        <p:txBody>
          <a:bodyPr/>
          <a:lstStyle/>
          <a:p>
            <a:r>
              <a:rPr lang="en-US" altLang="en-US" dirty="0" smtClean="0"/>
              <a:t>Clarity is essential</a:t>
            </a:r>
            <a:endParaRPr lang="en-US" altLang="en-US" dirty="0"/>
          </a:p>
          <a:p>
            <a:pPr lvl="1"/>
            <a:r>
              <a:rPr lang="en-US" altLang="en-US" dirty="0" smtClean="0"/>
              <a:t>Teams want clarity on the What not the How</a:t>
            </a:r>
          </a:p>
          <a:p>
            <a:pPr lvl="1"/>
            <a:r>
              <a:rPr lang="en-US" altLang="en-US" dirty="0" smtClean="0"/>
              <a:t>They will do the </a:t>
            </a:r>
            <a:r>
              <a:rPr lang="en-US" altLang="en-US" dirty="0" err="1" smtClean="0"/>
              <a:t>Hows</a:t>
            </a:r>
            <a:endParaRPr lang="en-US" altLang="en-US" dirty="0"/>
          </a:p>
          <a:p>
            <a:r>
              <a:rPr lang="en-US" altLang="en-US" dirty="0" smtClean="0"/>
              <a:t>Team members need</a:t>
            </a:r>
            <a:endParaRPr lang="en-US" altLang="en-US" dirty="0"/>
          </a:p>
          <a:p>
            <a:pPr lvl="1"/>
            <a:r>
              <a:rPr lang="en-US" altLang="en-US" dirty="0" smtClean="0"/>
              <a:t>Appropriate challenge (consistent with their skills)</a:t>
            </a:r>
          </a:p>
          <a:p>
            <a:pPr lvl="1"/>
            <a:r>
              <a:rPr lang="en-US" altLang="en-US" dirty="0" smtClean="0"/>
              <a:t>Consistent support</a:t>
            </a:r>
          </a:p>
          <a:p>
            <a:pPr lvl="1"/>
            <a:r>
              <a:rPr lang="en-US" altLang="en-US" dirty="0" smtClean="0"/>
              <a:t>Honest feedback</a:t>
            </a:r>
          </a:p>
          <a:p>
            <a:pPr lvl="1"/>
            <a:r>
              <a:rPr lang="en-US" altLang="en-US" dirty="0" smtClean="0"/>
              <a:t>Voice in decision making</a:t>
            </a:r>
          </a:p>
          <a:p>
            <a:pPr lvl="1"/>
            <a:r>
              <a:rPr lang="en-US" altLang="en-US" dirty="0" smtClean="0"/>
              <a:t>Dynamic interaction with leader</a:t>
            </a:r>
            <a:endParaRPr lang="en-US" altLang="en-US" dirty="0"/>
          </a:p>
          <a:p>
            <a:pPr marL="0" lvl="1" indent="0">
              <a:buNone/>
            </a:pPr>
            <a:endParaRPr lang="en-US" altLang="en-US" dirty="0" smtClean="0"/>
          </a:p>
          <a:p>
            <a:pPr lvl="1"/>
            <a:endParaRPr lang="en-US" altLang="en-US" dirty="0" smtClean="0"/>
          </a:p>
          <a:p>
            <a:endParaRPr lang="en-US" dirty="0"/>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a:t>
            </a:r>
            <a:r>
              <a:rPr lang="en-US" sz="900" dirty="0" err="1"/>
              <a:t>Andersson</a:t>
            </a:r>
            <a:r>
              <a:rPr lang="en-US" sz="900" dirty="0"/>
              <a:t>, D. (2005).  The Spatial Nature Of Entrepreneurship. </a:t>
            </a:r>
            <a:r>
              <a:rPr lang="en-US" sz="900" i="1" dirty="0"/>
              <a:t>The Quarterly Journal of Austrian Economics, 8(2</a:t>
            </a:r>
            <a:r>
              <a:rPr lang="en-US" sz="900" dirty="0"/>
              <a:t>), 21–34</a:t>
            </a:r>
          </a:p>
          <a:p>
            <a:pPr algn="just"/>
            <a:r>
              <a:rPr lang="en-US" sz="900" dirty="0" smtClean="0">
                <a:solidFill>
                  <a:schemeClr val="tx1">
                    <a:lumMod val="85000"/>
                    <a:lumOff val="15000"/>
                  </a:schemeClr>
                </a:solidFill>
                <a:effectLst/>
              </a:rPr>
              <a:t>[2]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p:txBody>
      </p:sp>
    </p:spTree>
    <p:extLst>
      <p:ext uri="{BB962C8B-B14F-4D97-AF65-F5344CB8AC3E}">
        <p14:creationId xmlns:p14="http://schemas.microsoft.com/office/powerpoint/2010/main" xmlns="" val="1100677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a:t>Course Overview: Management challenges</a:t>
            </a:r>
          </a:p>
        </p:txBody>
      </p:sp>
      <p:sp>
        <p:nvSpPr>
          <p:cNvPr id="3" name="Content Placeholder 2"/>
          <p:cNvSpPr>
            <a:spLocks noGrp="1"/>
          </p:cNvSpPr>
          <p:nvPr>
            <p:ph idx="1"/>
          </p:nvPr>
        </p:nvSpPr>
        <p:spPr/>
        <p:txBody>
          <a:bodyPr/>
          <a:lstStyle/>
          <a:p>
            <a:r>
              <a:rPr lang="en-US" altLang="en-US" dirty="0" smtClean="0"/>
              <a:t>Clearly defined operations</a:t>
            </a:r>
            <a:endParaRPr lang="en-US" altLang="en-US" dirty="0"/>
          </a:p>
          <a:p>
            <a:pPr lvl="1"/>
            <a:r>
              <a:rPr lang="en-US" altLang="en-US" dirty="0" smtClean="0"/>
              <a:t>How decisions are made</a:t>
            </a:r>
          </a:p>
          <a:p>
            <a:pPr lvl="1"/>
            <a:r>
              <a:rPr lang="en-US" altLang="en-US" dirty="0" smtClean="0"/>
              <a:t>The methodologies for accomplishing the team’s work</a:t>
            </a:r>
          </a:p>
          <a:p>
            <a:pPr lvl="1"/>
            <a:r>
              <a:rPr lang="en-US" altLang="en-US" dirty="0" smtClean="0"/>
              <a:t>Project and operational plans</a:t>
            </a:r>
          </a:p>
          <a:p>
            <a:pPr lvl="1"/>
            <a:r>
              <a:rPr lang="en-US" altLang="en-US" dirty="0" smtClean="0"/>
              <a:t>Activity milestones</a:t>
            </a:r>
          </a:p>
          <a:p>
            <a:pPr lvl="1"/>
            <a:r>
              <a:rPr lang="en-US" altLang="en-US" dirty="0" smtClean="0"/>
              <a:t>Standard operating procedures</a:t>
            </a:r>
          </a:p>
          <a:p>
            <a:pPr lvl="1"/>
            <a:r>
              <a:rPr lang="en-US" altLang="en-US" dirty="0" smtClean="0"/>
              <a:t>Deliverables</a:t>
            </a:r>
          </a:p>
          <a:p>
            <a:pPr lvl="1"/>
            <a:r>
              <a:rPr lang="en-US" altLang="en-US" dirty="0" smtClean="0"/>
              <a:t>Document and records management</a:t>
            </a:r>
          </a:p>
          <a:p>
            <a:r>
              <a:rPr lang="en-US" altLang="en-US" dirty="0" smtClean="0"/>
              <a:t>Transparency is more critical with virtual teams</a:t>
            </a:r>
            <a:endParaRPr lang="en-US" altLang="en-US" dirty="0"/>
          </a:p>
          <a:p>
            <a:pPr lvl="1"/>
            <a:r>
              <a:rPr lang="en-US" altLang="en-US" dirty="0" smtClean="0"/>
              <a:t>All team members understand the operations</a:t>
            </a:r>
          </a:p>
          <a:p>
            <a:pPr lvl="1"/>
            <a:r>
              <a:rPr lang="en-US" altLang="en-US" dirty="0" smtClean="0"/>
              <a:t>All team members agree with the operations</a:t>
            </a:r>
            <a:endParaRPr lang="en-US" altLang="en-US" dirty="0"/>
          </a:p>
          <a:p>
            <a:pPr marL="0" lvl="1" indent="0">
              <a:buNone/>
            </a:pPr>
            <a:endParaRPr lang="en-US" altLang="en-US" dirty="0" smtClean="0"/>
          </a:p>
          <a:p>
            <a:pPr lvl="1"/>
            <a:endParaRPr lang="en-US" altLang="en-US" dirty="0" smtClean="0"/>
          </a:p>
          <a:p>
            <a:endParaRPr lang="en-US" dirty="0"/>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Microsoft (1994). </a:t>
            </a:r>
            <a:r>
              <a:rPr lang="en-US" sz="900" i="1" dirty="0" smtClean="0">
                <a:solidFill>
                  <a:schemeClr val="tx1">
                    <a:lumMod val="85000"/>
                    <a:lumOff val="15000"/>
                  </a:schemeClr>
                </a:solidFill>
              </a:rPr>
              <a:t>Solutions Development Discipline.  </a:t>
            </a:r>
            <a:r>
              <a:rPr lang="en-US" sz="900" dirty="0" smtClean="0">
                <a:solidFill>
                  <a:schemeClr val="tx1">
                    <a:lumMod val="85000"/>
                    <a:lumOff val="15000"/>
                  </a:schemeClr>
                </a:solidFill>
              </a:rPr>
              <a:t>Redmond: Microsoft. </a:t>
            </a:r>
          </a:p>
          <a:p>
            <a:pPr algn="just"/>
            <a:r>
              <a:rPr lang="en-US" sz="900" dirty="0" smtClean="0">
                <a:solidFill>
                  <a:schemeClr val="tx1">
                    <a:lumMod val="85000"/>
                    <a:lumOff val="15000"/>
                  </a:schemeClr>
                </a:solidFill>
              </a:rPr>
              <a:t>[2] </a:t>
            </a:r>
            <a:r>
              <a:rPr lang="en-US" sz="900" dirty="0" err="1" smtClean="0">
                <a:solidFill>
                  <a:schemeClr val="tx1">
                    <a:lumMod val="85000"/>
                    <a:lumOff val="15000"/>
                  </a:schemeClr>
                </a:solidFill>
              </a:rPr>
              <a:t>Mulcahy</a:t>
            </a:r>
            <a:r>
              <a:rPr lang="en-US" sz="900" dirty="0" smtClean="0">
                <a:solidFill>
                  <a:schemeClr val="tx1">
                    <a:lumMod val="85000"/>
                    <a:lumOff val="15000"/>
                  </a:schemeClr>
                </a:solidFill>
              </a:rPr>
              <a:t>, R. (2005). </a:t>
            </a:r>
            <a:r>
              <a:rPr lang="en-US" sz="900" i="1" dirty="0" smtClean="0">
                <a:solidFill>
                  <a:schemeClr val="tx1">
                    <a:lumMod val="85000"/>
                    <a:lumOff val="15000"/>
                  </a:schemeClr>
                </a:solidFill>
              </a:rPr>
              <a:t>PMP Exam Prep</a:t>
            </a:r>
            <a:r>
              <a:rPr lang="en-US" sz="900" dirty="0" smtClean="0">
                <a:solidFill>
                  <a:schemeClr val="tx1">
                    <a:lumMod val="85000"/>
                    <a:lumOff val="15000"/>
                  </a:schemeClr>
                </a:solidFill>
              </a:rPr>
              <a:t>.  RMC Publications. </a:t>
            </a:r>
          </a:p>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3</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[4]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972288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a:t>Course Overview: Management challenges</a:t>
            </a:r>
          </a:p>
        </p:txBody>
      </p:sp>
      <p:sp>
        <p:nvSpPr>
          <p:cNvPr id="3" name="Content Placeholder 2"/>
          <p:cNvSpPr>
            <a:spLocks noGrp="1"/>
          </p:cNvSpPr>
          <p:nvPr>
            <p:ph idx="1"/>
          </p:nvPr>
        </p:nvSpPr>
        <p:spPr>
          <a:xfrm>
            <a:off x="822325" y="1100138"/>
            <a:ext cx="8321675" cy="3852862"/>
          </a:xfrm>
        </p:spPr>
        <p:txBody>
          <a:bodyPr/>
          <a:lstStyle/>
          <a:p>
            <a:r>
              <a:rPr lang="en-US" altLang="en-US" dirty="0" smtClean="0"/>
              <a:t>Establishing the Virtual Team</a:t>
            </a:r>
            <a:endParaRPr lang="en-US" altLang="en-US" dirty="0"/>
          </a:p>
          <a:p>
            <a:pPr lvl="1"/>
            <a:r>
              <a:rPr lang="en-US" altLang="en-US" dirty="0" smtClean="0"/>
              <a:t>Define a clear purpose in a vision statement</a:t>
            </a:r>
          </a:p>
          <a:p>
            <a:pPr lvl="1"/>
            <a:r>
              <a:rPr lang="en-US" altLang="en-US" dirty="0" smtClean="0"/>
              <a:t>Define the necessary skills </a:t>
            </a:r>
          </a:p>
          <a:p>
            <a:pPr lvl="2"/>
            <a:r>
              <a:rPr lang="en-US" altLang="en-US" dirty="0" smtClean="0"/>
              <a:t>Specific technical abilities</a:t>
            </a:r>
          </a:p>
          <a:p>
            <a:pPr lvl="2"/>
            <a:r>
              <a:rPr lang="en-US" altLang="en-US" dirty="0" smtClean="0"/>
              <a:t>More general talents: problem solving, interpersonal skills</a:t>
            </a:r>
          </a:p>
          <a:p>
            <a:pPr lvl="2"/>
            <a:r>
              <a:rPr lang="en-US" altLang="en-US" dirty="0" smtClean="0"/>
              <a:t>Ability to lead</a:t>
            </a:r>
          </a:p>
          <a:p>
            <a:pPr lvl="3"/>
            <a:r>
              <a:rPr lang="en-US" altLang="en-US" dirty="0"/>
              <a:t>L</a:t>
            </a:r>
            <a:r>
              <a:rPr lang="en-US" altLang="en-US" dirty="0" smtClean="0"/>
              <a:t>eadership shifts on virtual team </a:t>
            </a:r>
          </a:p>
          <a:p>
            <a:pPr lvl="3"/>
            <a:r>
              <a:rPr lang="en-US" altLang="en-US" dirty="0" smtClean="0"/>
              <a:t>Team members must offer guidance and leadership based on expertise</a:t>
            </a:r>
          </a:p>
          <a:p>
            <a:pPr lvl="2"/>
            <a:r>
              <a:rPr lang="en-US" altLang="en-US" dirty="0" smtClean="0"/>
              <a:t>Self disciplined and highly motivated</a:t>
            </a:r>
          </a:p>
          <a:p>
            <a:pPr lvl="2"/>
            <a:r>
              <a:rPr lang="en-US" altLang="en-US" dirty="0" smtClean="0"/>
              <a:t>Can learn new, usually simple technology</a:t>
            </a:r>
          </a:p>
          <a:p>
            <a:pPr lvl="1"/>
            <a:r>
              <a:rPr lang="en-US" altLang="en-US" dirty="0" smtClean="0"/>
              <a:t>Identify a pool of people with those skills and talents</a:t>
            </a:r>
          </a:p>
          <a:p>
            <a:pPr lvl="1"/>
            <a:r>
              <a:rPr lang="en-US" altLang="en-US" dirty="0" smtClean="0"/>
              <a:t>Choose the team: invite people, ask for volunteers, ask for nominees</a:t>
            </a:r>
          </a:p>
          <a:p>
            <a:pPr marL="0" lvl="1" indent="0">
              <a:buNone/>
            </a:pPr>
            <a:endParaRPr lang="en-US" altLang="en-US" dirty="0" smtClean="0"/>
          </a:p>
          <a:p>
            <a:pPr lvl="1"/>
            <a:endParaRPr lang="en-US" altLang="en-US" dirty="0" smtClean="0"/>
          </a:p>
          <a:p>
            <a:endParaRPr lang="en-US" dirty="0"/>
          </a:p>
        </p:txBody>
      </p:sp>
      <p:sp>
        <p:nvSpPr>
          <p:cNvPr id="6"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a:t>
            </a:r>
            <a:r>
              <a:rPr lang="en-US" sz="900" dirty="0">
                <a:solidFill>
                  <a:schemeClr val="tx1">
                    <a:lumMod val="85000"/>
                    <a:lumOff val="15000"/>
                  </a:schemeClr>
                </a:solidFill>
              </a:rPr>
              <a:t>2</a:t>
            </a:r>
            <a:r>
              <a:rPr lang="en-US" sz="900" dirty="0" smtClean="0">
                <a:solidFill>
                  <a:schemeClr val="tx1">
                    <a:lumMod val="85000"/>
                    <a:lumOff val="15000"/>
                  </a:schemeClr>
                </a:solidFill>
              </a:rPr>
              <a:t>]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517073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a:t>Course Overview: Management challenges</a:t>
            </a:r>
          </a:p>
        </p:txBody>
      </p:sp>
      <p:sp>
        <p:nvSpPr>
          <p:cNvPr id="3" name="Content Placeholder 2"/>
          <p:cNvSpPr>
            <a:spLocks noGrp="1"/>
          </p:cNvSpPr>
          <p:nvPr>
            <p:ph idx="1"/>
          </p:nvPr>
        </p:nvSpPr>
        <p:spPr>
          <a:xfrm>
            <a:off x="822325" y="1100138"/>
            <a:ext cx="8321675" cy="3852862"/>
          </a:xfrm>
        </p:spPr>
        <p:txBody>
          <a:bodyPr/>
          <a:lstStyle/>
          <a:p>
            <a:r>
              <a:rPr lang="en-US" altLang="en-US" dirty="0" smtClean="0"/>
              <a:t>Establishing the Virtual Team</a:t>
            </a:r>
            <a:endParaRPr lang="en-US" altLang="en-US" dirty="0"/>
          </a:p>
          <a:p>
            <a:pPr lvl="1"/>
            <a:r>
              <a:rPr lang="en-US" altLang="en-US" dirty="0" smtClean="0"/>
              <a:t>Define travel requirements</a:t>
            </a:r>
          </a:p>
          <a:p>
            <a:pPr lvl="1"/>
            <a:r>
              <a:rPr lang="en-US" altLang="en-US" dirty="0" smtClean="0"/>
              <a:t>Define available resources</a:t>
            </a:r>
          </a:p>
          <a:p>
            <a:pPr lvl="1"/>
            <a:r>
              <a:rPr lang="en-US" altLang="en-US" dirty="0" smtClean="0"/>
              <a:t>Define hours of operation at each location</a:t>
            </a:r>
          </a:p>
          <a:p>
            <a:pPr lvl="1"/>
            <a:r>
              <a:rPr lang="en-US" altLang="en-US" dirty="0" smtClean="0"/>
              <a:t>Decision making</a:t>
            </a:r>
          </a:p>
          <a:p>
            <a:pPr lvl="2"/>
            <a:r>
              <a:rPr lang="en-US" altLang="en-US" dirty="0" smtClean="0"/>
              <a:t>Who makes what type of decision</a:t>
            </a:r>
          </a:p>
          <a:p>
            <a:pPr lvl="2"/>
            <a:r>
              <a:rPr lang="en-US" altLang="en-US" dirty="0" smtClean="0"/>
              <a:t>Who can assign work to whom</a:t>
            </a:r>
          </a:p>
          <a:p>
            <a:pPr lvl="1"/>
            <a:r>
              <a:rPr lang="en-US" altLang="en-US" dirty="0" smtClean="0"/>
              <a:t>Communications policy</a:t>
            </a:r>
          </a:p>
          <a:p>
            <a:pPr lvl="2"/>
            <a:r>
              <a:rPr lang="en-US" altLang="en-US" dirty="0" smtClean="0"/>
              <a:t>Define appropriate communication including politeness</a:t>
            </a:r>
          </a:p>
          <a:p>
            <a:pPr lvl="2"/>
            <a:r>
              <a:rPr lang="en-US" altLang="en-US" dirty="0" smtClean="0"/>
              <a:t>Cultural differences must be considered </a:t>
            </a:r>
          </a:p>
          <a:p>
            <a:pPr lvl="3"/>
            <a:r>
              <a:rPr lang="en-US" altLang="en-US" dirty="0" smtClean="0"/>
              <a:t>Distance</a:t>
            </a:r>
          </a:p>
          <a:p>
            <a:pPr lvl="3"/>
            <a:r>
              <a:rPr lang="en-US" altLang="en-US" dirty="0" smtClean="0"/>
              <a:t>Respect</a:t>
            </a:r>
          </a:p>
          <a:p>
            <a:pPr marL="0" lvl="1" indent="0">
              <a:buNone/>
            </a:pPr>
            <a:endParaRPr lang="en-US" altLang="en-US" dirty="0" smtClean="0"/>
          </a:p>
          <a:p>
            <a:pPr lvl="1"/>
            <a:endParaRPr lang="en-US" altLang="en-US" dirty="0" smtClean="0"/>
          </a:p>
          <a:p>
            <a:endParaRPr lang="en-US" dirty="0"/>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a:t>
            </a:r>
            <a:r>
              <a:rPr lang="en-US" sz="900" dirty="0">
                <a:solidFill>
                  <a:schemeClr val="tx1">
                    <a:lumMod val="85000"/>
                    <a:lumOff val="15000"/>
                  </a:schemeClr>
                </a:solidFill>
              </a:rPr>
              <a:t>2</a:t>
            </a:r>
            <a:r>
              <a:rPr lang="en-US" sz="900" dirty="0" smtClean="0">
                <a:solidFill>
                  <a:schemeClr val="tx1">
                    <a:lumMod val="85000"/>
                    <a:lumOff val="15000"/>
                  </a:schemeClr>
                </a:solidFill>
              </a:rPr>
              <a:t>]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endParaRPr lang="en-US" sz="900" i="1" dirty="0">
              <a:solidFill>
                <a:schemeClr val="tx1">
                  <a:lumMod val="85000"/>
                  <a:lumOff val="15000"/>
                </a:schemeClr>
              </a:solidFill>
              <a:effectLst/>
            </a:endParaRPr>
          </a:p>
        </p:txBody>
      </p:sp>
      <p:sp>
        <p:nvSpPr>
          <p:cNvPr id="6" name="Content Placeholder 2"/>
          <p:cNvSpPr txBox="1">
            <a:spLocks/>
          </p:cNvSpPr>
          <p:nvPr/>
        </p:nvSpPr>
        <p:spPr bwMode="auto">
          <a:xfrm>
            <a:off x="2438400" y="4241074"/>
            <a:ext cx="2759075" cy="55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lvl="3"/>
            <a:r>
              <a:rPr lang="en-US" altLang="en-US" dirty="0" smtClean="0"/>
              <a:t>Sharing authority</a:t>
            </a:r>
          </a:p>
          <a:p>
            <a:pPr marL="0" lvl="1" indent="0">
              <a:buFont typeface="Wingdings" panose="05000000000000000000" pitchFamily="2" charset="2"/>
              <a:buNone/>
            </a:pPr>
            <a:endParaRPr lang="en-US" altLang="en-US" dirty="0" smtClean="0"/>
          </a:p>
          <a:p>
            <a:pPr lvl="1"/>
            <a:endParaRPr lang="en-US" altLang="en-US" dirty="0" smtClean="0"/>
          </a:p>
          <a:p>
            <a:endParaRPr lang="en-US" dirty="0"/>
          </a:p>
        </p:txBody>
      </p:sp>
    </p:spTree>
    <p:extLst>
      <p:ext uri="{BB962C8B-B14F-4D97-AF65-F5344CB8AC3E}">
        <p14:creationId xmlns:p14="http://schemas.microsoft.com/office/powerpoint/2010/main" xmlns="" val="413897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a:xfrm>
            <a:off x="822325" y="1100138"/>
            <a:ext cx="8321675" cy="3929062"/>
          </a:xfrm>
        </p:spPr>
        <p:txBody>
          <a:bodyPr/>
          <a:lstStyle/>
          <a:p>
            <a:r>
              <a:rPr lang="en-US" dirty="0" smtClean="0"/>
              <a:t>The first half of the class is the theory for leading global virtual teams</a:t>
            </a:r>
          </a:p>
          <a:p>
            <a:r>
              <a:rPr lang="en-US" dirty="0" smtClean="0"/>
              <a:t>By class session 7, we will have </a:t>
            </a:r>
            <a:r>
              <a:rPr lang="en-US" dirty="0"/>
              <a:t>completed the theory portion of the </a:t>
            </a:r>
            <a:r>
              <a:rPr lang="en-US" dirty="0" smtClean="0"/>
              <a:t>course and will take the theory exam</a:t>
            </a:r>
          </a:p>
          <a:p>
            <a:r>
              <a:rPr lang="en-US" dirty="0" smtClean="0"/>
              <a:t>Likewise, postings and responses will be completed</a:t>
            </a:r>
            <a:endParaRPr lang="en-US" dirty="0"/>
          </a:p>
          <a:p>
            <a:r>
              <a:rPr lang="en-US" dirty="0" smtClean="0"/>
              <a:t>The second half of the course is practical matters for leading global virtual teams. </a:t>
            </a:r>
          </a:p>
          <a:p>
            <a:r>
              <a:rPr lang="en-US" dirty="0" smtClean="0"/>
              <a:t>Group projects and term papers will be due the last day of class</a:t>
            </a:r>
          </a:p>
          <a:p>
            <a:r>
              <a:rPr lang="en-US" dirty="0"/>
              <a:t>In </a:t>
            </a:r>
            <a:r>
              <a:rPr lang="en-US" dirty="0">
                <a:solidFill>
                  <a:srgbClr val="FF0000"/>
                </a:solidFill>
              </a:rPr>
              <a:t>Lecture </a:t>
            </a:r>
            <a:r>
              <a:rPr lang="en-US" dirty="0" smtClean="0">
                <a:solidFill>
                  <a:srgbClr val="FF0000"/>
                </a:solidFill>
              </a:rPr>
              <a:t>2</a:t>
            </a:r>
            <a:r>
              <a:rPr lang="en-US" dirty="0" smtClean="0"/>
              <a:t>, </a:t>
            </a:r>
            <a:r>
              <a:rPr lang="en-US" dirty="0"/>
              <a:t>we examine why virtual teams are formed: because people in different locations have knowledge we need.  </a:t>
            </a:r>
          </a:p>
          <a:p>
            <a:pPr lvl="1"/>
            <a:r>
              <a:rPr lang="en-US" altLang="en-US" dirty="0"/>
              <a:t>The recognition about the decentralized nature of knowledge is changing the old authoritative management hierarchies.</a:t>
            </a:r>
          </a:p>
          <a:p>
            <a:pPr lvl="1"/>
            <a:r>
              <a:rPr lang="en-US" altLang="en-US" dirty="0"/>
              <a:t>Networks of teams are being introduced to understand and adapt to new environments.</a:t>
            </a:r>
          </a:p>
          <a:p>
            <a:endParaRPr lang="en-US" dirty="0"/>
          </a:p>
        </p:txBody>
      </p:sp>
    </p:spTree>
    <p:extLst>
      <p:ext uri="{BB962C8B-B14F-4D97-AF65-F5344CB8AC3E}">
        <p14:creationId xmlns:p14="http://schemas.microsoft.com/office/powerpoint/2010/main" xmlns="" val="789496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5</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20</a:t>
            </a:fld>
            <a:endParaRPr lang="en-US"/>
          </a:p>
        </p:txBody>
      </p:sp>
    </p:spTree>
    <p:extLst>
      <p:ext uri="{BB962C8B-B14F-4D97-AF65-F5344CB8AC3E}">
        <p14:creationId xmlns:p14="http://schemas.microsoft.com/office/powerpoint/2010/main" xmlns="" val="1822830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14450" y="1682998"/>
            <a:ext cx="5482588" cy="1210331"/>
          </a:xfrm>
        </p:spPr>
        <p:txBody>
          <a:bodyPr/>
          <a:lstStyle/>
          <a:p>
            <a:pPr fontAlgn="auto">
              <a:spcAft>
                <a:spcPts val="0"/>
              </a:spcAft>
              <a:defRPr/>
            </a:pPr>
            <a:r>
              <a:rPr lang="en-US" sz="4400" dirty="0" smtClean="0"/>
              <a:t>Distributed knowledge</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And the rise of global virtual teams</a:t>
            </a:r>
            <a:endParaRPr sz="1200" dirty="0"/>
          </a:p>
          <a:p>
            <a:pPr fontAlgn="auto">
              <a:spcAft>
                <a:spcPts val="0"/>
              </a:spcAft>
              <a:defRPr/>
            </a:pPr>
            <a:endParaRPr sz="1200" dirty="0"/>
          </a:p>
        </p:txBody>
      </p:sp>
    </p:spTree>
    <p:extLst>
      <p:ext uri="{BB962C8B-B14F-4D97-AF65-F5344CB8AC3E}">
        <p14:creationId xmlns:p14="http://schemas.microsoft.com/office/powerpoint/2010/main" xmlns="" val="159041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smtClean="0"/>
              <a:t>World as knowledge participatory system</a:t>
            </a:r>
            <a:endParaRPr lang="en-US" dirty="0"/>
          </a:p>
        </p:txBody>
      </p:sp>
      <p:sp>
        <p:nvSpPr>
          <p:cNvPr id="3" name="Content Placeholder 2"/>
          <p:cNvSpPr>
            <a:spLocks noGrp="1"/>
          </p:cNvSpPr>
          <p:nvPr>
            <p:ph idx="1"/>
          </p:nvPr>
        </p:nvSpPr>
        <p:spPr/>
        <p:txBody>
          <a:bodyPr/>
          <a:lstStyle/>
          <a:p>
            <a:r>
              <a:rPr lang="en-US" dirty="0" smtClean="0"/>
              <a:t>Physicist John Archibald Wheeler</a:t>
            </a:r>
            <a:r>
              <a:rPr lang="en-US" dirty="0"/>
              <a:t> </a:t>
            </a:r>
            <a:r>
              <a:rPr lang="en-US" dirty="0" smtClean="0"/>
              <a:t>: everything is information centric in its origin</a:t>
            </a:r>
          </a:p>
          <a:p>
            <a:r>
              <a:rPr lang="en-US" dirty="0" smtClean="0"/>
              <a:t>Economist Frederick Hayek’s critique of Marxist, Neo-Classical and Keynesian economic assumptions about knowledge</a:t>
            </a:r>
          </a:p>
          <a:p>
            <a:r>
              <a:rPr lang="en-US" dirty="0" smtClean="0"/>
              <a:t>Distributed nature of knowledge</a:t>
            </a:r>
          </a:p>
          <a:p>
            <a:r>
              <a:rPr lang="en-US" dirty="0" smtClean="0">
                <a:hlinkClick r:id="rId2"/>
              </a:rPr>
              <a:t>Harvard Business Review on virtual teams</a:t>
            </a:r>
            <a:endParaRPr lang="en-US" dirty="0" smtClean="0"/>
          </a:p>
          <a:p>
            <a:r>
              <a:rPr lang="en-US" dirty="0" smtClean="0"/>
              <a:t>The rise of the knowledge economy</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81309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knowledge economy</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Today knowledge is a major and growing part of value added to production, services and operations</a:t>
            </a:r>
          </a:p>
          <a:p>
            <a:r>
              <a:rPr lang="en-US" dirty="0" smtClean="0"/>
              <a:t>The changing nature of work, with organization emphasis on knowledge, and the need to discover and use necessary knowledge has led to the knowledge economy</a:t>
            </a:r>
          </a:p>
          <a:p>
            <a:r>
              <a:rPr lang="en-US" dirty="0" smtClean="0"/>
              <a:t>The nature of knowledge in the workplace is changing corporate organization and the way corporations are managed</a:t>
            </a:r>
          </a:p>
          <a:p>
            <a:endParaRPr lang="en-US" dirty="0" smtClean="0"/>
          </a:p>
          <a:p>
            <a:endParaRPr lang="en-US" dirty="0"/>
          </a:p>
        </p:txBody>
      </p:sp>
      <p:sp>
        <p:nvSpPr>
          <p:cNvPr id="4" name="Rectangle 3"/>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smtClean="0"/>
              <a:t>Foss , N. (2001). </a:t>
            </a:r>
            <a:r>
              <a:rPr lang="en-US" sz="900" dirty="0" err="1" smtClean="0"/>
              <a:t>Misesian</a:t>
            </a:r>
            <a:r>
              <a:rPr lang="en-US" sz="900" dirty="0" smtClean="0"/>
              <a:t> ownership and </a:t>
            </a:r>
            <a:r>
              <a:rPr lang="en-US" sz="900" dirty="0" err="1" smtClean="0"/>
              <a:t>Coasian</a:t>
            </a:r>
            <a:r>
              <a:rPr lang="en-US" sz="900" dirty="0" smtClean="0"/>
              <a:t> authority in Hayekian settings: the case of the knowledge economy. Quarterly Journal of Austrian Economics, 4(4), 3-25</a:t>
            </a:r>
          </a:p>
          <a:p>
            <a:r>
              <a:rPr lang="en-US" sz="900" dirty="0" smtClean="0"/>
              <a:t>[2] Tomlinson, Mark. 1999. “The Learning Economy and Embodied Knowledge Flows in Great Britain.” Journal of Evolutionary Economics 9,431–51.</a:t>
            </a:r>
          </a:p>
          <a:p>
            <a:endParaRPr lang="en-US" sz="900" dirty="0" smtClean="0"/>
          </a:p>
          <a:p>
            <a:endParaRPr lang="en-US" sz="900" dirty="0"/>
          </a:p>
        </p:txBody>
      </p:sp>
    </p:spTree>
    <p:extLst>
      <p:ext uri="{BB962C8B-B14F-4D97-AF65-F5344CB8AC3E}">
        <p14:creationId xmlns:p14="http://schemas.microsoft.com/office/powerpoint/2010/main" xmlns="" val="430664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Management</a:t>
            </a:r>
            <a:endParaRPr lang="en-US" dirty="0"/>
          </a:p>
        </p:txBody>
      </p:sp>
      <p:sp>
        <p:nvSpPr>
          <p:cNvPr id="4" name="Rectangle 3"/>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smtClean="0"/>
              <a:t>White, C. (2004). </a:t>
            </a:r>
            <a:r>
              <a:rPr lang="en-US" sz="900" i="1" dirty="0" smtClean="0"/>
              <a:t>Strategic Management. </a:t>
            </a:r>
            <a:r>
              <a:rPr lang="en-US" sz="900" dirty="0" smtClean="0"/>
              <a:t>New York, NY: Palgrave </a:t>
            </a:r>
            <a:r>
              <a:rPr lang="en-US" sz="900" dirty="0" err="1" smtClean="0"/>
              <a:t>MacMillin</a:t>
            </a:r>
            <a:endParaRPr lang="en-US" sz="900" dirty="0" smtClean="0"/>
          </a:p>
          <a:p>
            <a:r>
              <a:rPr lang="en-US" sz="900" dirty="0" smtClean="0"/>
              <a:t>[2] </a:t>
            </a:r>
            <a:r>
              <a:rPr lang="en-US" sz="900" dirty="0" err="1" smtClean="0"/>
              <a:t>Niven</a:t>
            </a:r>
            <a:r>
              <a:rPr lang="en-US" sz="900" dirty="0" smtClean="0"/>
              <a:t>, P. (2006). </a:t>
            </a:r>
            <a:r>
              <a:rPr lang="en-US" sz="900" i="1" dirty="0"/>
              <a:t>Balanced Scorecard: Step-by-Step</a:t>
            </a:r>
            <a:r>
              <a:rPr lang="en-US" sz="900" dirty="0"/>
              <a:t>. Hoboken, NJ: John Wiley &amp; Sons. </a:t>
            </a:r>
            <a:endParaRPr lang="en-US" sz="900" i="1" dirty="0" smtClean="0"/>
          </a:p>
          <a:p>
            <a:r>
              <a:rPr lang="en-US" sz="900" dirty="0" smtClean="0"/>
              <a:t>[3] </a:t>
            </a:r>
            <a:r>
              <a:rPr lang="en-US" sz="900" dirty="0" err="1" smtClean="0"/>
              <a:t>Gratton</a:t>
            </a:r>
            <a:r>
              <a:rPr lang="en-US" sz="900" dirty="0" smtClean="0"/>
              <a:t>, L. (2007). </a:t>
            </a:r>
            <a:r>
              <a:rPr lang="en-US" sz="900" i="1" dirty="0" smtClean="0"/>
              <a:t>Hot Spots. </a:t>
            </a:r>
            <a:r>
              <a:rPr lang="en-US" sz="900" dirty="0" smtClean="0"/>
              <a:t>San Francisco, CA: </a:t>
            </a:r>
            <a:r>
              <a:rPr lang="en-US" sz="900" dirty="0" err="1" smtClean="0"/>
              <a:t>Berret</a:t>
            </a:r>
            <a:r>
              <a:rPr lang="en-US" sz="900" dirty="0" smtClean="0"/>
              <a:t>-Koehler Publishers.</a:t>
            </a:r>
          </a:p>
          <a:p>
            <a:endParaRPr lang="en-US" sz="900" dirty="0" smtClean="0"/>
          </a:p>
          <a:p>
            <a:endParaRPr lang="en-US" sz="900" dirty="0"/>
          </a:p>
        </p:txBody>
      </p:sp>
      <p:sp>
        <p:nvSpPr>
          <p:cNvPr id="5" name="Content Placeholder 2"/>
          <p:cNvSpPr txBox="1">
            <a:spLocks/>
          </p:cNvSpPr>
          <p:nvPr/>
        </p:nvSpPr>
        <p:spPr bwMode="auto">
          <a:xfrm>
            <a:off x="822325" y="1100138"/>
            <a:ext cx="7521575" cy="3929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a:t>Strategy is the deliberate action to transform sensed opportunities into desired results. In an iterative </a:t>
            </a:r>
            <a:r>
              <a:rPr lang="en-US" dirty="0" smtClean="0"/>
              <a:t>manner</a:t>
            </a:r>
            <a:r>
              <a:rPr lang="en-US" dirty="0"/>
              <a:t>:</a:t>
            </a:r>
          </a:p>
          <a:p>
            <a:pPr lvl="1"/>
            <a:r>
              <a:rPr lang="en-US" altLang="en-US" dirty="0" smtClean="0"/>
              <a:t>A search </a:t>
            </a:r>
            <a:r>
              <a:rPr lang="en-US" altLang="en-US" dirty="0"/>
              <a:t>activity scans environments for information, </a:t>
            </a:r>
            <a:endParaRPr lang="en-US" altLang="en-US" dirty="0" smtClean="0"/>
          </a:p>
          <a:p>
            <a:pPr lvl="1"/>
            <a:r>
              <a:rPr lang="en-US" altLang="en-US" dirty="0" smtClean="0"/>
              <a:t>The organization obtains </a:t>
            </a:r>
            <a:r>
              <a:rPr lang="en-US" altLang="en-US" dirty="0"/>
              <a:t>understanding from the information, </a:t>
            </a:r>
            <a:endParaRPr lang="en-US" altLang="en-US" dirty="0" smtClean="0"/>
          </a:p>
          <a:p>
            <a:pPr lvl="1"/>
            <a:r>
              <a:rPr lang="en-US" altLang="en-US" dirty="0" smtClean="0"/>
              <a:t>It formulates </a:t>
            </a:r>
            <a:r>
              <a:rPr lang="en-US" altLang="en-US" dirty="0"/>
              <a:t>action to benefit the organization, and </a:t>
            </a:r>
            <a:endParaRPr lang="en-US" altLang="en-US" dirty="0" smtClean="0"/>
          </a:p>
          <a:p>
            <a:pPr lvl="1"/>
            <a:r>
              <a:rPr lang="en-US" altLang="en-US" dirty="0" smtClean="0"/>
              <a:t>Implements </a:t>
            </a:r>
            <a:r>
              <a:rPr lang="en-US" altLang="en-US" dirty="0"/>
              <a:t>the strategy through an exchange of actions with the </a:t>
            </a:r>
            <a:r>
              <a:rPr lang="en-US" altLang="en-US" dirty="0" smtClean="0"/>
              <a:t>environments</a:t>
            </a:r>
            <a:r>
              <a:rPr lang="en-US" altLang="en-US" dirty="0"/>
              <a:t>. </a:t>
            </a:r>
          </a:p>
          <a:p>
            <a:r>
              <a:rPr lang="en-US" dirty="0"/>
              <a:t>There are two main aspects of effective strategy making: </a:t>
            </a:r>
          </a:p>
          <a:p>
            <a:pPr lvl="1"/>
            <a:r>
              <a:rPr lang="en-US" altLang="en-US" dirty="0" smtClean="0"/>
              <a:t>Creativity </a:t>
            </a:r>
            <a:r>
              <a:rPr lang="en-US" altLang="en-US" dirty="0"/>
              <a:t>for innovation</a:t>
            </a:r>
            <a:r>
              <a:rPr lang="en-US" altLang="en-US" dirty="0" smtClean="0"/>
              <a:t>;</a:t>
            </a:r>
          </a:p>
          <a:p>
            <a:pPr lvl="1"/>
            <a:r>
              <a:rPr lang="en-US" dirty="0" smtClean="0"/>
              <a:t>Administration </a:t>
            </a:r>
            <a:r>
              <a:rPr lang="en-US" dirty="0"/>
              <a:t>to convert </a:t>
            </a:r>
            <a:r>
              <a:rPr lang="en-US" dirty="0" smtClean="0"/>
              <a:t>that creativity </a:t>
            </a:r>
            <a:r>
              <a:rPr lang="en-US" dirty="0"/>
              <a:t>into </a:t>
            </a:r>
            <a:r>
              <a:rPr lang="en-US" dirty="0" smtClean="0"/>
              <a:t>successful activity</a:t>
            </a:r>
            <a:endParaRPr lang="en-US" dirty="0"/>
          </a:p>
          <a:p>
            <a:pPr lvl="1"/>
            <a:endParaRPr lang="en-US" altLang="en-US" dirty="0"/>
          </a:p>
          <a:p>
            <a:endParaRPr lang="en-US" dirty="0"/>
          </a:p>
        </p:txBody>
      </p:sp>
    </p:spTree>
    <p:extLst>
      <p:ext uri="{BB962C8B-B14F-4D97-AF65-F5344CB8AC3E}">
        <p14:creationId xmlns:p14="http://schemas.microsoft.com/office/powerpoint/2010/main" xmlns="" val="36196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knowledge economy</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Strategic management now emphasizes innovation as an essential aspect for achieving success</a:t>
            </a:r>
          </a:p>
          <a:p>
            <a:r>
              <a:rPr lang="en-US" dirty="0" err="1" smtClean="0"/>
              <a:t>Drucker</a:t>
            </a:r>
            <a:r>
              <a:rPr lang="en-US" dirty="0" smtClean="0"/>
              <a:t> finds that innovation is essential in every company and recommends that innovation be directly aligned with corporate strategy</a:t>
            </a:r>
          </a:p>
          <a:p>
            <a:r>
              <a:rPr lang="en-US" dirty="0" smtClean="0"/>
              <a:t>Innovation is fueled by creative knowledge </a:t>
            </a:r>
          </a:p>
          <a:p>
            <a:r>
              <a:rPr lang="en-US" dirty="0" smtClean="0"/>
              <a:t>Corporations fail to deliver results in today’s challenging environment because of atrophied innovation</a:t>
            </a:r>
          </a:p>
          <a:p>
            <a:endParaRPr lang="en-US" dirty="0" smtClean="0"/>
          </a:p>
          <a:p>
            <a:endParaRPr lang="en-US" dirty="0" smtClean="0"/>
          </a:p>
          <a:p>
            <a:endParaRPr lang="en-US" dirty="0"/>
          </a:p>
        </p:txBody>
      </p:sp>
      <p:sp>
        <p:nvSpPr>
          <p:cNvPr id="4" name="Rectangle 3"/>
          <p:cNvSpPr>
            <a:spLocks noChangeArrowheads="1"/>
          </p:cNvSpPr>
          <p:nvPr/>
        </p:nvSpPr>
        <p:spPr bwMode="auto">
          <a:xfrm>
            <a:off x="0" y="5105400"/>
            <a:ext cx="8686800" cy="12003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smtClean="0"/>
              <a:t>White, C. (2004). Strategic Management. New York, NY: Palgrave </a:t>
            </a:r>
            <a:r>
              <a:rPr lang="en-US" sz="900" dirty="0" err="1" smtClean="0"/>
              <a:t>MacMillin</a:t>
            </a:r>
            <a:endParaRPr lang="en-US" sz="900" dirty="0" smtClean="0"/>
          </a:p>
          <a:p>
            <a:r>
              <a:rPr lang="en-US" sz="900" dirty="0" smtClean="0"/>
              <a:t>[2] </a:t>
            </a:r>
            <a:r>
              <a:rPr lang="en-US" sz="900" dirty="0" err="1" smtClean="0"/>
              <a:t>Drucker</a:t>
            </a:r>
            <a:r>
              <a:rPr lang="en-US" sz="900" dirty="0" smtClean="0"/>
              <a:t>, P. (1995, January-February). The information executives truly need. </a:t>
            </a:r>
            <a:r>
              <a:rPr lang="en-US" sz="900" i="1" dirty="0" smtClean="0"/>
              <a:t>Harvard Business Review Reprint 9510</a:t>
            </a:r>
          </a:p>
          <a:p>
            <a:r>
              <a:rPr lang="en-US" sz="900" dirty="0" smtClean="0"/>
              <a:t>[3] </a:t>
            </a:r>
            <a:r>
              <a:rPr lang="en-US" sz="900" dirty="0" err="1" smtClean="0"/>
              <a:t>Gratton</a:t>
            </a:r>
            <a:r>
              <a:rPr lang="en-US" sz="900" dirty="0" smtClean="0"/>
              <a:t>, L. (2007). Hot Spots. San Francisco, CA: </a:t>
            </a:r>
            <a:r>
              <a:rPr lang="en-US" sz="900" dirty="0" err="1" smtClean="0"/>
              <a:t>Berret</a:t>
            </a:r>
            <a:r>
              <a:rPr lang="en-US" sz="900" dirty="0" smtClean="0"/>
              <a:t>-Koehler Publishers.</a:t>
            </a:r>
          </a:p>
          <a:p>
            <a:r>
              <a:rPr lang="en-US" sz="900" dirty="0" smtClean="0">
                <a:solidFill>
                  <a:schemeClr val="tx1">
                    <a:lumMod val="85000"/>
                    <a:lumOff val="15000"/>
                  </a:schemeClr>
                </a:solidFill>
              </a:rPr>
              <a:t>[4] </a:t>
            </a:r>
            <a:r>
              <a:rPr lang="x-none" sz="900" dirty="0" smtClean="0"/>
              <a:t>Kim, W. &amp; R. Mauborgne (2005).  </a:t>
            </a:r>
            <a:r>
              <a:rPr lang="x-none" sz="900" i="1" dirty="0" smtClean="0"/>
              <a:t>Blue Ocean Strategy: How to Create Uncontested Market Space and Make Competition Irrelevant.</a:t>
            </a:r>
            <a:r>
              <a:rPr lang="x-none" sz="900" dirty="0" smtClean="0"/>
              <a:t>  Boston, MA: Harvard Business Review Press.</a:t>
            </a:r>
            <a:endParaRPr lang="en-US" sz="900" dirty="0" smtClean="0"/>
          </a:p>
          <a:p>
            <a:r>
              <a:rPr lang="en-US" sz="900" dirty="0" smtClean="0"/>
              <a:t>[5] </a:t>
            </a:r>
            <a:r>
              <a:rPr lang="x-none" sz="900" dirty="0" smtClean="0"/>
              <a:t>Hargadon, A. (2003). </a:t>
            </a:r>
            <a:r>
              <a:rPr lang="x-none" sz="900" i="1" dirty="0" smtClean="0"/>
              <a:t>How Breakthroughs Happen.</a:t>
            </a:r>
            <a:r>
              <a:rPr lang="x-none" sz="900" dirty="0" smtClean="0"/>
              <a:t> Boston, MA: Harvard Business School Press. </a:t>
            </a:r>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104602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knowledge economy</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The impact of this knowledge economy on corporations are many  including </a:t>
            </a:r>
          </a:p>
          <a:p>
            <a:r>
              <a:rPr lang="en-US" dirty="0" smtClean="0"/>
              <a:t>	New organizational structures : more networked and less hierarchical</a:t>
            </a:r>
          </a:p>
          <a:p>
            <a:r>
              <a:rPr lang="en-US" dirty="0" smtClean="0"/>
              <a:t>	Flattening of internal organization and the rise of autonomy </a:t>
            </a:r>
          </a:p>
          <a:p>
            <a:r>
              <a:rPr lang="en-US" dirty="0" smtClean="0"/>
              <a:t>	Increased emphasis on innovation and technical advancement</a:t>
            </a:r>
          </a:p>
          <a:p>
            <a:r>
              <a:rPr lang="en-US" dirty="0" smtClean="0"/>
              <a:t>	Changing demand for labor skills</a:t>
            </a:r>
          </a:p>
          <a:p>
            <a:r>
              <a:rPr lang="en-US" dirty="0" smtClean="0"/>
              <a:t>Again, the nature of knowledge in the workplace is changing corporate organization and the way corporations are managed</a:t>
            </a:r>
          </a:p>
          <a:p>
            <a:endParaRPr lang="en-US" dirty="0" smtClean="0"/>
          </a:p>
          <a:p>
            <a:endParaRPr lang="en-US" dirty="0" smtClean="0"/>
          </a:p>
          <a:p>
            <a:endParaRPr lang="en-US" dirty="0"/>
          </a:p>
        </p:txBody>
      </p:sp>
      <p:sp>
        <p:nvSpPr>
          <p:cNvPr id="4" name="Rectangle 3"/>
          <p:cNvSpPr>
            <a:spLocks noChangeArrowheads="1"/>
          </p:cNvSpPr>
          <p:nvPr/>
        </p:nvSpPr>
        <p:spPr bwMode="auto">
          <a:xfrm>
            <a:off x="0" y="5105400"/>
            <a:ext cx="8686800" cy="12003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 Helper, Susan, John Paul </a:t>
            </a:r>
            <a:r>
              <a:rPr lang="en-US" sz="900" dirty="0" err="1" smtClean="0">
                <a:solidFill>
                  <a:schemeClr val="tx1">
                    <a:lumMod val="85000"/>
                    <a:lumOff val="15000"/>
                  </a:schemeClr>
                </a:solidFill>
              </a:rPr>
              <a:t>MacDuffie</a:t>
            </a:r>
            <a:r>
              <a:rPr lang="en-US" sz="900" dirty="0" smtClean="0">
                <a:solidFill>
                  <a:schemeClr val="tx1">
                    <a:lumMod val="85000"/>
                    <a:lumOff val="15000"/>
                  </a:schemeClr>
                </a:solidFill>
              </a:rPr>
              <a:t>, and Charles </a:t>
            </a:r>
            <a:r>
              <a:rPr lang="en-US" sz="900" dirty="0" err="1" smtClean="0">
                <a:solidFill>
                  <a:schemeClr val="tx1">
                    <a:lumMod val="85000"/>
                    <a:lumOff val="15000"/>
                  </a:schemeClr>
                </a:solidFill>
              </a:rPr>
              <a:t>Sabel</a:t>
            </a:r>
            <a:r>
              <a:rPr lang="en-US" sz="900" dirty="0" smtClean="0">
                <a:solidFill>
                  <a:schemeClr val="tx1">
                    <a:lumMod val="85000"/>
                    <a:lumOff val="15000"/>
                  </a:schemeClr>
                </a:solidFill>
              </a:rPr>
              <a:t>. 2000. “Pragmatic Collaborations: Advancing Knowledge While Controlling Opportunism.” Industrial and Corporate Change 9:443–87.</a:t>
            </a:r>
          </a:p>
          <a:p>
            <a:r>
              <a:rPr lang="en-US" sz="900" dirty="0" smtClean="0">
                <a:solidFill>
                  <a:schemeClr val="tx1">
                    <a:lumMod val="85000"/>
                    <a:lumOff val="15000"/>
                  </a:schemeClr>
                </a:solidFill>
              </a:rPr>
              <a:t>[2] </a:t>
            </a:r>
            <a:r>
              <a:rPr lang="en-US" sz="900" dirty="0" err="1" smtClean="0">
                <a:solidFill>
                  <a:schemeClr val="tx1">
                    <a:lumMod val="85000"/>
                    <a:lumOff val="15000"/>
                  </a:schemeClr>
                </a:solidFill>
              </a:rPr>
              <a:t>Mendelson</a:t>
            </a:r>
            <a:r>
              <a:rPr lang="en-US" sz="900" dirty="0" smtClean="0">
                <a:solidFill>
                  <a:schemeClr val="tx1">
                    <a:lumMod val="85000"/>
                    <a:lumOff val="15000"/>
                  </a:schemeClr>
                </a:solidFill>
              </a:rPr>
              <a:t>, </a:t>
            </a:r>
            <a:r>
              <a:rPr lang="en-US" sz="900" dirty="0" err="1" smtClean="0">
                <a:solidFill>
                  <a:schemeClr val="tx1">
                    <a:lumMod val="85000"/>
                    <a:lumOff val="15000"/>
                  </a:schemeClr>
                </a:solidFill>
              </a:rPr>
              <a:t>Haim</a:t>
            </a:r>
            <a:r>
              <a:rPr lang="en-US" sz="900" dirty="0" smtClean="0">
                <a:solidFill>
                  <a:schemeClr val="tx1">
                    <a:lumMod val="85000"/>
                    <a:lumOff val="15000"/>
                  </a:schemeClr>
                </a:solidFill>
              </a:rPr>
              <a:t>, and </a:t>
            </a:r>
            <a:r>
              <a:rPr lang="en-US" sz="900" dirty="0" err="1" smtClean="0">
                <a:solidFill>
                  <a:schemeClr val="tx1">
                    <a:lumMod val="85000"/>
                    <a:lumOff val="15000"/>
                  </a:schemeClr>
                </a:solidFill>
              </a:rPr>
              <a:t>Ravindran</a:t>
            </a:r>
            <a:r>
              <a:rPr lang="en-US" sz="900" dirty="0" smtClean="0">
                <a:solidFill>
                  <a:schemeClr val="tx1">
                    <a:lumMod val="85000"/>
                    <a:lumOff val="15000"/>
                  </a:schemeClr>
                </a:solidFill>
              </a:rPr>
              <a:t> R. </a:t>
            </a:r>
            <a:r>
              <a:rPr lang="en-US" sz="900" dirty="0" err="1" smtClean="0">
                <a:solidFill>
                  <a:schemeClr val="tx1">
                    <a:lumMod val="85000"/>
                    <a:lumOff val="15000"/>
                  </a:schemeClr>
                </a:solidFill>
              </a:rPr>
              <a:t>Pillai</a:t>
            </a:r>
            <a:r>
              <a:rPr lang="en-US" sz="900" dirty="0" smtClean="0">
                <a:solidFill>
                  <a:schemeClr val="tx1">
                    <a:lumMod val="85000"/>
                    <a:lumOff val="15000"/>
                  </a:schemeClr>
                </a:solidFill>
              </a:rPr>
              <a:t>. 1999. “Information Age </a:t>
            </a:r>
            <a:r>
              <a:rPr lang="en-US" sz="900" dirty="0" err="1" smtClean="0">
                <a:solidFill>
                  <a:schemeClr val="tx1">
                    <a:lumMod val="85000"/>
                    <a:lumOff val="15000"/>
                  </a:schemeClr>
                </a:solidFill>
              </a:rPr>
              <a:t>Organizations,Dynamics</a:t>
            </a:r>
            <a:r>
              <a:rPr lang="en-US" sz="900" dirty="0" smtClean="0">
                <a:solidFill>
                  <a:schemeClr val="tx1">
                    <a:lumMod val="85000"/>
                    <a:lumOff val="15000"/>
                  </a:schemeClr>
                </a:solidFill>
              </a:rPr>
              <a:t>, and Performance.” Journal of Economic Behavior and Organization</a:t>
            </a:r>
          </a:p>
          <a:p>
            <a:r>
              <a:rPr lang="en-US" sz="900" dirty="0" smtClean="0">
                <a:solidFill>
                  <a:schemeClr val="tx1">
                    <a:lumMod val="85000"/>
                    <a:lumOff val="15000"/>
                  </a:schemeClr>
                </a:solidFill>
              </a:rPr>
              <a:t>38:253–81.</a:t>
            </a:r>
          </a:p>
          <a:p>
            <a:r>
              <a:rPr lang="en-US" sz="900" dirty="0" smtClean="0">
                <a:solidFill>
                  <a:schemeClr val="tx1">
                    <a:lumMod val="85000"/>
                    <a:lumOff val="15000"/>
                  </a:schemeClr>
                </a:solidFill>
              </a:rPr>
              <a:t>[3] </a:t>
            </a:r>
            <a:r>
              <a:rPr lang="en-US" sz="900" dirty="0" err="1" smtClean="0">
                <a:solidFill>
                  <a:schemeClr val="tx1">
                    <a:lumMod val="85000"/>
                    <a:lumOff val="15000"/>
                  </a:schemeClr>
                </a:solidFill>
              </a:rPr>
              <a:t>D’Aveni</a:t>
            </a:r>
            <a:r>
              <a:rPr lang="en-US" sz="900" dirty="0" smtClean="0">
                <a:solidFill>
                  <a:schemeClr val="tx1">
                    <a:lumMod val="85000"/>
                    <a:lumOff val="15000"/>
                  </a:schemeClr>
                </a:solidFill>
              </a:rPr>
              <a:t>, Richard. 1994. </a:t>
            </a:r>
            <a:r>
              <a:rPr lang="en-US" sz="900" dirty="0" err="1" smtClean="0">
                <a:solidFill>
                  <a:schemeClr val="tx1">
                    <a:lumMod val="85000"/>
                    <a:lumOff val="15000"/>
                  </a:schemeClr>
                </a:solidFill>
              </a:rPr>
              <a:t>Hypercompetition</a:t>
            </a:r>
            <a:r>
              <a:rPr lang="en-US" sz="900" dirty="0" smtClean="0">
                <a:solidFill>
                  <a:schemeClr val="tx1">
                    <a:lumMod val="85000"/>
                    <a:lumOff val="15000"/>
                  </a:schemeClr>
                </a:solidFill>
              </a:rPr>
              <a:t>: The Dynamics of Strategic Maneuvering.</a:t>
            </a:r>
          </a:p>
          <a:p>
            <a:r>
              <a:rPr lang="en-US" sz="900" dirty="0" smtClean="0">
                <a:solidFill>
                  <a:schemeClr val="tx1">
                    <a:lumMod val="85000"/>
                    <a:lumOff val="15000"/>
                  </a:schemeClr>
                </a:solidFill>
              </a:rPr>
              <a:t>New York: Basic Books</a:t>
            </a:r>
            <a:r>
              <a:rPr lang="en-US" sz="900" dirty="0" smtClean="0"/>
              <a:t>.</a:t>
            </a:r>
          </a:p>
          <a:p>
            <a:endParaRPr lang="en-US" sz="900" dirty="0" smtClean="0"/>
          </a:p>
          <a:p>
            <a:endParaRPr lang="en-US" sz="900" dirty="0"/>
          </a:p>
        </p:txBody>
      </p:sp>
    </p:spTree>
    <p:extLst>
      <p:ext uri="{BB962C8B-B14F-4D97-AF65-F5344CB8AC3E}">
        <p14:creationId xmlns:p14="http://schemas.microsoft.com/office/powerpoint/2010/main" xmlns="" val="37348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knowledge</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The challenge confronting organizations today is the discovery and use of knowledge, which is not known by a single agent but distributed in the environment. </a:t>
            </a:r>
          </a:p>
          <a:p>
            <a:r>
              <a:rPr lang="en-US" dirty="0" smtClean="0"/>
              <a:t>Firms are distributed knowledge systems  without a master mind who has the requisite knowledge to conduct central planning  </a:t>
            </a:r>
          </a:p>
          <a:p>
            <a:r>
              <a:rPr lang="en-US" dirty="0" smtClean="0"/>
              <a:t>Furthermore, the knowledge an organization needs is continually  emerging </a:t>
            </a:r>
          </a:p>
          <a:p>
            <a:r>
              <a:rPr lang="en-US" dirty="0" smtClean="0"/>
              <a:t>As Hayek put it: the problem of effectively allocating resources “is a problem of knowledge not given to anyone in its totality.”</a:t>
            </a:r>
          </a:p>
          <a:p>
            <a:endParaRPr lang="en-US" dirty="0"/>
          </a:p>
        </p:txBody>
      </p:sp>
      <p:sp>
        <p:nvSpPr>
          <p:cNvPr id="4" name="Rectangle 3"/>
          <p:cNvSpPr>
            <a:spLocks noChangeArrowheads="1"/>
          </p:cNvSpPr>
          <p:nvPr/>
        </p:nvSpPr>
        <p:spPr bwMode="auto">
          <a:xfrm>
            <a:off x="0" y="5105400"/>
            <a:ext cx="8686800" cy="12003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x-none" sz="900" smtClean="0"/>
              <a:t>Hayek, F. (1945</a:t>
            </a:r>
            <a:r>
              <a:rPr lang="en-US" sz="900" dirty="0" smtClean="0"/>
              <a:t>, September</a:t>
            </a:r>
            <a:r>
              <a:rPr lang="x-none" sz="900" smtClean="0"/>
              <a:t>). The Use of Knowledge in Society. </a:t>
            </a:r>
            <a:r>
              <a:rPr lang="x-none" sz="900" i="1" smtClean="0"/>
              <a:t>The American Economic Review, 35(4),</a:t>
            </a:r>
            <a:r>
              <a:rPr lang="x-none" sz="900" smtClean="0"/>
              <a:t> 519-530. Retrieved </a:t>
            </a:r>
            <a:r>
              <a:rPr lang="en-US" sz="900" dirty="0" smtClean="0"/>
              <a:t>from </a:t>
            </a:r>
            <a:r>
              <a:rPr lang="x-none" sz="900" smtClean="0"/>
              <a:t>SMC Management Course Assignment 2 readings.</a:t>
            </a:r>
            <a:endParaRPr lang="en-US" sz="900" dirty="0" smtClean="0"/>
          </a:p>
          <a:p>
            <a:r>
              <a:rPr lang="en-US" sz="900" dirty="0" smtClean="0"/>
              <a:t>[2] Hayek, F.A. (1937, February). Economics and Knowledge. </a:t>
            </a:r>
            <a:r>
              <a:rPr lang="en-US" sz="900" i="1" dirty="0" err="1" smtClean="0"/>
              <a:t>Economica</a:t>
            </a:r>
            <a:r>
              <a:rPr lang="en-US" sz="900" i="1" dirty="0" smtClean="0"/>
              <a:t>, 4(13), </a:t>
            </a:r>
            <a:r>
              <a:rPr lang="en-US" sz="900" dirty="0" smtClean="0"/>
              <a:t>33-54</a:t>
            </a:r>
            <a:r>
              <a:rPr lang="en-US" sz="900" i="1" dirty="0" smtClean="0"/>
              <a:t>.</a:t>
            </a:r>
            <a:r>
              <a:rPr lang="en-US" sz="900" dirty="0" smtClean="0"/>
              <a:t> </a:t>
            </a:r>
          </a:p>
          <a:p>
            <a:r>
              <a:rPr lang="en-US" sz="900" dirty="0" smtClean="0"/>
              <a:t>[3] Hayek, F. (1974, December 11). The Pretense of Knowledge.  Nobel Laureate lecture.  Retrieved from </a:t>
            </a:r>
            <a:r>
              <a:rPr lang="en-US" sz="900" dirty="0" smtClean="0">
                <a:hlinkClick r:id="rId2"/>
              </a:rPr>
              <a:t>http://mises.org/daily/3229http://mises.org/daily/3229</a:t>
            </a:r>
            <a:endParaRPr lang="en-US" sz="900" dirty="0" smtClean="0"/>
          </a:p>
          <a:p>
            <a:r>
              <a:rPr lang="en-US" sz="900" dirty="0" smtClean="0">
                <a:solidFill>
                  <a:schemeClr val="tx1">
                    <a:lumMod val="85000"/>
                    <a:lumOff val="15000"/>
                  </a:schemeClr>
                </a:solidFill>
              </a:rPr>
              <a:t>[4] </a:t>
            </a:r>
            <a:r>
              <a:rPr lang="en-US" sz="900" dirty="0" err="1" smtClean="0">
                <a:solidFill>
                  <a:schemeClr val="tx1">
                    <a:lumMod val="85000"/>
                    <a:lumOff val="15000"/>
                  </a:schemeClr>
                </a:solidFill>
              </a:rPr>
              <a:t>Tsoukas</a:t>
            </a:r>
            <a:r>
              <a:rPr lang="en-US" sz="900" dirty="0" smtClean="0">
                <a:solidFill>
                  <a:schemeClr val="tx1">
                    <a:lumMod val="85000"/>
                    <a:lumOff val="15000"/>
                  </a:schemeClr>
                </a:solidFill>
              </a:rPr>
              <a:t>, H. (1996). The Firm As A Distributed Knowledge System: A Constructionist Approach.  Strategic Management Journal, Vol. 17( Winter Special Issue), 11-25</a:t>
            </a:r>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279901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knowledge</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Hayek goes on to say: </a:t>
            </a:r>
          </a:p>
          <a:p>
            <a:r>
              <a:rPr lang="en-US" dirty="0"/>
              <a:t>	</a:t>
            </a:r>
            <a:r>
              <a:rPr lang="en-US" dirty="0" smtClean="0"/>
              <a:t>“The knowledge of the circumstances of which we must make use never exists in concentrated or integrated form, but solely as the dispersed bits of incomplete and contradictory knowledge which all the separate individuals possess.”</a:t>
            </a:r>
          </a:p>
          <a:p>
            <a:r>
              <a:rPr lang="en-US" dirty="0" smtClean="0"/>
              <a:t>So, organizations must deal with distributed knowledge which must be discovered, rationalized and put to use.</a:t>
            </a:r>
          </a:p>
          <a:p>
            <a:r>
              <a:rPr lang="en-US" dirty="0" smtClean="0"/>
              <a:t>As we will see in this course, virtual teams have the capability of accomplishing this and are a critical part of the knowledge economy</a:t>
            </a:r>
          </a:p>
          <a:p>
            <a:endParaRPr lang="en-US" dirty="0" smtClean="0"/>
          </a:p>
          <a:p>
            <a:endParaRPr lang="en-US" dirty="0"/>
          </a:p>
        </p:txBody>
      </p:sp>
      <p:sp>
        <p:nvSpPr>
          <p:cNvPr id="4" name="Rectangle 3"/>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x-none" sz="900" smtClean="0"/>
              <a:t>Hayek, F. (1945</a:t>
            </a:r>
            <a:r>
              <a:rPr lang="en-US" sz="900" dirty="0" smtClean="0"/>
              <a:t>, September</a:t>
            </a:r>
            <a:r>
              <a:rPr lang="x-none" sz="900" smtClean="0"/>
              <a:t>). The Use of Knowledge in Society. </a:t>
            </a:r>
            <a:r>
              <a:rPr lang="x-none" sz="900" i="1" smtClean="0"/>
              <a:t>The American Economic Review, 35(4),</a:t>
            </a:r>
            <a:r>
              <a:rPr lang="x-none" sz="900" smtClean="0"/>
              <a:t> 519-530. Retrieved </a:t>
            </a:r>
            <a:r>
              <a:rPr lang="en-US" sz="900" dirty="0" smtClean="0"/>
              <a:t>from </a:t>
            </a:r>
            <a:r>
              <a:rPr lang="x-none" sz="900" smtClean="0"/>
              <a:t>SMC Management Course Assignment 2 readings.</a:t>
            </a:r>
            <a:endParaRPr lang="en-US" sz="900" dirty="0" smtClean="0"/>
          </a:p>
          <a:p>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158626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4" name="Content Placeholder 2"/>
          <p:cNvSpPr txBox="1">
            <a:spLocks/>
          </p:cNvSpPr>
          <p:nvPr/>
        </p:nvSpPr>
        <p:spPr bwMode="auto">
          <a:xfrm>
            <a:off x="822325" y="1100138"/>
            <a:ext cx="7521575" cy="3929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t>In </a:t>
            </a:r>
            <a:r>
              <a:rPr lang="en-US" dirty="0" smtClean="0">
                <a:solidFill>
                  <a:srgbClr val="FF0000"/>
                </a:solidFill>
              </a:rPr>
              <a:t>Lecture 3,</a:t>
            </a:r>
            <a:r>
              <a:rPr lang="en-US" dirty="0" smtClean="0"/>
              <a:t> we apply leadership theories to global virtual teams</a:t>
            </a:r>
            <a:endParaRPr lang="en-US" dirty="0"/>
          </a:p>
          <a:p>
            <a:pPr lvl="1"/>
            <a:r>
              <a:rPr lang="en-US" altLang="en-US" dirty="0" smtClean="0"/>
              <a:t>The global virtual team is an emerging form of organization that needs different management than the rigid hierarchical form</a:t>
            </a:r>
          </a:p>
          <a:p>
            <a:pPr lvl="1"/>
            <a:r>
              <a:rPr lang="en-US" altLang="en-US" dirty="0" smtClean="0"/>
              <a:t>Different theories of leadership are introduced and examined for fitness in leading global virtual teams</a:t>
            </a:r>
          </a:p>
          <a:p>
            <a:r>
              <a:rPr lang="en-US" dirty="0"/>
              <a:t>In </a:t>
            </a:r>
            <a:r>
              <a:rPr lang="en-US" dirty="0">
                <a:solidFill>
                  <a:srgbClr val="FF0000"/>
                </a:solidFill>
              </a:rPr>
              <a:t>Lecture </a:t>
            </a:r>
            <a:r>
              <a:rPr lang="en-US" dirty="0" smtClean="0">
                <a:solidFill>
                  <a:srgbClr val="FF0000"/>
                </a:solidFill>
              </a:rPr>
              <a:t>4</a:t>
            </a:r>
            <a:r>
              <a:rPr lang="en-US" dirty="0" smtClean="0"/>
              <a:t>, </a:t>
            </a:r>
            <a:r>
              <a:rPr lang="en-US" dirty="0"/>
              <a:t>communication principles tailored for virtual teams are presented</a:t>
            </a:r>
          </a:p>
          <a:p>
            <a:pPr lvl="1"/>
            <a:r>
              <a:rPr lang="en-US" altLang="en-US" dirty="0"/>
              <a:t>Communications is the force that restores the cohesion, coordination and control that is undermined by distance, time and cultural difference</a:t>
            </a:r>
          </a:p>
          <a:p>
            <a:pPr lvl="1"/>
            <a:r>
              <a:rPr lang="en-US" altLang="en-US" dirty="0"/>
              <a:t>Principles for effective communications are surveyed</a:t>
            </a:r>
          </a:p>
          <a:p>
            <a:pPr lvl="1"/>
            <a:r>
              <a:rPr lang="en-US" altLang="en-US" dirty="0"/>
              <a:t>How to prepare a communication plan is presented</a:t>
            </a:r>
          </a:p>
          <a:p>
            <a:pPr lvl="1"/>
            <a:endParaRPr lang="en-US" altLang="en-US" dirty="0" smtClean="0"/>
          </a:p>
          <a:p>
            <a:pPr lvl="1"/>
            <a:endParaRPr lang="en-US" altLang="en-US" dirty="0"/>
          </a:p>
          <a:p>
            <a:endParaRPr lang="en-US" dirty="0"/>
          </a:p>
        </p:txBody>
      </p:sp>
    </p:spTree>
    <p:extLst>
      <p:ext uri="{BB962C8B-B14F-4D97-AF65-F5344CB8AC3E}">
        <p14:creationId xmlns:p14="http://schemas.microsoft.com/office/powerpoint/2010/main" xmlns="" val="1619059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As Foss puts it </a:t>
            </a:r>
            <a:endParaRPr lang="en-US" dirty="0"/>
          </a:p>
          <a:p>
            <a:r>
              <a:rPr lang="en-US" dirty="0" smtClean="0"/>
              <a:t>	“Numerous writers have argued that tasks and activities in </a:t>
            </a:r>
            <a:r>
              <a:rPr lang="en-US" dirty="0" smtClean="0">
                <a:solidFill>
                  <a:srgbClr val="FF0000"/>
                </a:solidFill>
              </a:rPr>
              <a:t>the	knowledge economy </a:t>
            </a:r>
            <a:r>
              <a:rPr lang="en-US" dirty="0" smtClean="0"/>
              <a:t>need to be coordinated in a manner that is very different from the management of traditional manufacturing activities.”</a:t>
            </a:r>
          </a:p>
          <a:p>
            <a:r>
              <a:rPr lang="en-US" dirty="0"/>
              <a:t>The boundaries of firms as well as their internal </a:t>
            </a:r>
            <a:r>
              <a:rPr lang="en-US" dirty="0" smtClean="0"/>
              <a:t>organization </a:t>
            </a:r>
            <a:r>
              <a:rPr lang="en-US" dirty="0"/>
              <a:t>are transforming to become more decentralized, to empower employees and to interact with external knowledge assets. </a:t>
            </a:r>
            <a:endParaRPr lang="en-US" dirty="0" smtClean="0"/>
          </a:p>
          <a:p>
            <a:r>
              <a:rPr lang="en-US" dirty="0"/>
              <a:t>Earlier we noted that </a:t>
            </a:r>
            <a:r>
              <a:rPr lang="en-US" dirty="0" smtClean="0"/>
              <a:t>firms </a:t>
            </a:r>
            <a:r>
              <a:rPr lang="en-US" dirty="0"/>
              <a:t>are distributed knowledge </a:t>
            </a:r>
            <a:r>
              <a:rPr lang="en-US" dirty="0" smtClean="0"/>
              <a:t>systems. Foss extends that to say they are systems of complementary elements that are not always collocated.</a:t>
            </a:r>
            <a:endParaRPr lang="en-US" dirty="0"/>
          </a:p>
        </p:txBody>
      </p:sp>
      <p:sp>
        <p:nvSpPr>
          <p:cNvPr id="4" name="Rectangle 3"/>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smtClean="0"/>
              <a:t>Foss , N. (2001). </a:t>
            </a:r>
            <a:r>
              <a:rPr lang="en-US" sz="900" dirty="0" err="1" smtClean="0"/>
              <a:t>Misesian</a:t>
            </a:r>
            <a:r>
              <a:rPr lang="en-US" sz="900" dirty="0" smtClean="0"/>
              <a:t> ownership and </a:t>
            </a:r>
            <a:r>
              <a:rPr lang="en-US" sz="900" dirty="0" err="1" smtClean="0"/>
              <a:t>Coasian</a:t>
            </a:r>
            <a:r>
              <a:rPr lang="en-US" sz="900" dirty="0" smtClean="0"/>
              <a:t> authority in Hayekian settings: the case of the knowledge economy. Quarterly Journal of Austrian Economics, 4(4), 3-25</a:t>
            </a:r>
          </a:p>
          <a:p>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169448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Cowen and Parker put it like this:</a:t>
            </a:r>
          </a:p>
          <a:p>
            <a:r>
              <a:rPr lang="en-US" b="0" dirty="0" smtClean="0"/>
              <a:t>	“</a:t>
            </a:r>
            <a:r>
              <a:rPr lang="en-US" dirty="0" smtClean="0"/>
              <a:t>Organizations </a:t>
            </a:r>
            <a:r>
              <a:rPr lang="en-US" dirty="0"/>
              <a:t>are </a:t>
            </a:r>
            <a:r>
              <a:rPr lang="en-US" dirty="0" smtClean="0"/>
              <a:t>adopting new </a:t>
            </a:r>
            <a:r>
              <a:rPr lang="en-US" dirty="0"/>
              <a:t>forms of decentralization to cope with the instability, uncertainty, </a:t>
            </a:r>
            <a:r>
              <a:rPr lang="en-US" dirty="0" smtClean="0"/>
              <a:t>and pace </a:t>
            </a:r>
            <a:r>
              <a:rPr lang="en-US" dirty="0"/>
              <a:t>of change of the market-place. . . . </a:t>
            </a:r>
            <a:r>
              <a:rPr lang="en-US" dirty="0" smtClean="0"/>
              <a:t>“</a:t>
            </a:r>
          </a:p>
          <a:p>
            <a:r>
              <a:rPr lang="en-US" dirty="0"/>
              <a:t>	</a:t>
            </a:r>
            <a:r>
              <a:rPr lang="en-US" dirty="0" smtClean="0"/>
              <a:t>“In </a:t>
            </a:r>
            <a:r>
              <a:rPr lang="en-US" dirty="0"/>
              <a:t>cluster or network </a:t>
            </a:r>
            <a:r>
              <a:rPr lang="en-US" dirty="0" smtClean="0"/>
              <a:t>working, employees </a:t>
            </a:r>
            <a:r>
              <a:rPr lang="en-US" dirty="0"/>
              <a:t>of undifferentiated rank may operate temporarily on a </a:t>
            </a:r>
            <a:r>
              <a:rPr lang="en-US" dirty="0" smtClean="0"/>
              <a:t>certain task </a:t>
            </a:r>
            <a:r>
              <a:rPr lang="en-US" dirty="0"/>
              <a:t>or tasks in teams. The clusters are largely autonomous and engage </a:t>
            </a:r>
            <a:r>
              <a:rPr lang="en-US" dirty="0" smtClean="0"/>
              <a:t>in decentralized </a:t>
            </a:r>
            <a:r>
              <a:rPr lang="en-US" dirty="0"/>
              <a:t>decision-making and planning. . . . </a:t>
            </a:r>
            <a:r>
              <a:rPr lang="en-US" dirty="0" smtClean="0"/>
              <a:t>“</a:t>
            </a:r>
          </a:p>
          <a:p>
            <a:r>
              <a:rPr lang="en-US" dirty="0"/>
              <a:t>	</a:t>
            </a:r>
            <a:r>
              <a:rPr lang="en-US" dirty="0" smtClean="0"/>
              <a:t>“They </a:t>
            </a:r>
            <a:r>
              <a:rPr lang="en-US" dirty="0"/>
              <a:t>are conducive </a:t>
            </a:r>
            <a:r>
              <a:rPr lang="en-US" dirty="0" smtClean="0"/>
              <a:t>to individual </a:t>
            </a:r>
            <a:r>
              <a:rPr lang="en-US" dirty="0"/>
              <a:t>initiative (</a:t>
            </a:r>
            <a:r>
              <a:rPr lang="en-US" dirty="0" err="1"/>
              <a:t>intrapreneurship</a:t>
            </a:r>
            <a:r>
              <a:rPr lang="en-US" dirty="0"/>
              <a:t>) </a:t>
            </a:r>
            <a:r>
              <a:rPr lang="en-US" dirty="0" smtClean="0"/>
              <a:t> and </a:t>
            </a:r>
            <a:r>
              <a:rPr lang="en-US" dirty="0"/>
              <a:t>faster </a:t>
            </a:r>
            <a:r>
              <a:rPr lang="en-US" dirty="0" smtClean="0"/>
              <a:t>decision-making.” </a:t>
            </a:r>
          </a:p>
          <a:p>
            <a:r>
              <a:rPr lang="en-US" dirty="0"/>
              <a:t>	</a:t>
            </a:r>
            <a:r>
              <a:rPr lang="en-US" dirty="0" smtClean="0"/>
              <a:t>“They facilitate </a:t>
            </a:r>
            <a:r>
              <a:rPr lang="en-US" dirty="0"/>
              <a:t>organizational </a:t>
            </a:r>
            <a:r>
              <a:rPr lang="en-US" dirty="0" smtClean="0"/>
              <a:t>flexibility.“</a:t>
            </a:r>
          </a:p>
          <a:p>
            <a:r>
              <a:rPr lang="en-US" dirty="0" smtClean="0"/>
              <a:t>We are seeing the rise of global virtual teams </a:t>
            </a:r>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Cowen, Tyler, and David Parker. 1997. Markets in the Firm: A Market </a:t>
            </a:r>
            <a:r>
              <a:rPr lang="en-US" sz="900" dirty="0" smtClean="0"/>
              <a:t>Process Approach </a:t>
            </a:r>
            <a:r>
              <a:rPr lang="en-US" sz="900" dirty="0"/>
              <a:t>to Management. London: The Institute of Economic Affairs.</a:t>
            </a:r>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328678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When organizations increasingly rely on knowledge networks they wear down the authority of the formal hierarchy </a:t>
            </a:r>
          </a:p>
          <a:p>
            <a:r>
              <a:rPr lang="en-US" dirty="0" smtClean="0"/>
              <a:t>Authority shifts and is shared by the knowledge experts needed for a particular initiative.  </a:t>
            </a:r>
          </a:p>
          <a:p>
            <a:r>
              <a:rPr lang="en-US" dirty="0" smtClean="0"/>
              <a:t>The old order of hierarchical authority and giving orders through a chain of command is becoming increasingly irrelevant  </a:t>
            </a:r>
          </a:p>
          <a:p>
            <a:r>
              <a:rPr lang="en-US" dirty="0"/>
              <a:t>With firms increasingly source diverse, the </a:t>
            </a:r>
            <a:r>
              <a:rPr lang="en-US" dirty="0" smtClean="0"/>
              <a:t>complex knowledge </a:t>
            </a:r>
            <a:r>
              <a:rPr lang="en-US" dirty="0"/>
              <a:t>of production </a:t>
            </a:r>
            <a:r>
              <a:rPr lang="en-US" dirty="0" smtClean="0"/>
              <a:t>and operations is </a:t>
            </a:r>
            <a:r>
              <a:rPr lang="en-US" dirty="0"/>
              <a:t>becoming increasingly </a:t>
            </a:r>
            <a:r>
              <a:rPr lang="en-US" dirty="0" smtClean="0"/>
              <a:t>dispersed as </a:t>
            </a:r>
            <a:r>
              <a:rPr lang="en-US" dirty="0"/>
              <a:t>indicated by Hayek and on a global scale.</a:t>
            </a:r>
            <a:endParaRPr lang="en-US" dirty="0" smtClean="0"/>
          </a:p>
          <a:p>
            <a:r>
              <a:rPr lang="en-US" dirty="0"/>
              <a:t>Hayek's distributed knowledge problem has become the principle problem modern management must resolve</a:t>
            </a:r>
          </a:p>
        </p:txBody>
      </p:sp>
      <p:sp>
        <p:nvSpPr>
          <p:cNvPr id="4" name="Rectangle 3"/>
          <p:cNvSpPr>
            <a:spLocks noChangeArrowheads="1"/>
          </p:cNvSpPr>
          <p:nvPr/>
        </p:nvSpPr>
        <p:spPr bwMode="auto">
          <a:xfrm>
            <a:off x="0" y="5105400"/>
            <a:ext cx="8686800" cy="10618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smtClean="0"/>
              <a:t>Foss , N. (2001). </a:t>
            </a:r>
            <a:r>
              <a:rPr lang="en-US" sz="900" dirty="0" err="1" smtClean="0"/>
              <a:t>Misesian</a:t>
            </a:r>
            <a:r>
              <a:rPr lang="en-US" sz="900" dirty="0" smtClean="0"/>
              <a:t> ownership and </a:t>
            </a:r>
            <a:r>
              <a:rPr lang="en-US" sz="900" dirty="0" err="1" smtClean="0"/>
              <a:t>Coasian</a:t>
            </a:r>
            <a:r>
              <a:rPr lang="en-US" sz="900" dirty="0" smtClean="0"/>
              <a:t> authority in Hayekian settings: the case of the knowledge economy. Quarterly Journal of Austrian Economics, 4(4), 3-25</a:t>
            </a:r>
          </a:p>
          <a:p>
            <a:r>
              <a:rPr lang="en-US" sz="900" dirty="0" smtClean="0"/>
              <a:t>[2] </a:t>
            </a:r>
            <a:r>
              <a:rPr lang="en-US" sz="900" dirty="0" err="1"/>
              <a:t>Zucker</a:t>
            </a:r>
            <a:r>
              <a:rPr lang="en-US" sz="900" dirty="0"/>
              <a:t>, Lynne. 1991. “Markets for Bureaucratic Authority and Control: </a:t>
            </a:r>
            <a:r>
              <a:rPr lang="en-US" sz="900" dirty="0" smtClean="0"/>
              <a:t>Information Quality </a:t>
            </a:r>
            <a:r>
              <a:rPr lang="en-US" sz="900" dirty="0"/>
              <a:t>in Professions and Services.” Research in the Sociology of Organizations</a:t>
            </a:r>
          </a:p>
          <a:p>
            <a:r>
              <a:rPr lang="en-US" sz="900" dirty="0"/>
              <a:t>8:157–90.</a:t>
            </a:r>
            <a:endParaRPr lang="en-US" sz="900" dirty="0" smtClean="0"/>
          </a:p>
          <a:p>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383381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Let’s continue on with the impact of the </a:t>
            </a:r>
            <a:r>
              <a:rPr lang="en-US" dirty="0" smtClean="0"/>
              <a:t>knowledge </a:t>
            </a:r>
            <a:r>
              <a:rPr lang="en-US" dirty="0" smtClean="0"/>
              <a:t>economy on authority</a:t>
            </a:r>
          </a:p>
          <a:p>
            <a:r>
              <a:rPr lang="en-US" dirty="0" err="1"/>
              <a:t>Minkler</a:t>
            </a:r>
            <a:r>
              <a:rPr lang="en-US" dirty="0"/>
              <a:t> </a:t>
            </a:r>
            <a:r>
              <a:rPr lang="en-US" dirty="0" smtClean="0"/>
              <a:t>observes that if </a:t>
            </a:r>
            <a:r>
              <a:rPr lang="en-US" dirty="0"/>
              <a:t>the worker knows more than the </a:t>
            </a:r>
            <a:r>
              <a:rPr lang="en-US" dirty="0" smtClean="0"/>
              <a:t>manager, the organization values them more than the manager attempting to monitor and control them</a:t>
            </a:r>
          </a:p>
          <a:p>
            <a:r>
              <a:rPr lang="en-US" dirty="0" smtClean="0"/>
              <a:t>The </a:t>
            </a:r>
            <a:r>
              <a:rPr lang="en-US" dirty="0"/>
              <a:t>coordination of authority, norms, and teams is changing, recombining into what Foss calls </a:t>
            </a:r>
            <a:r>
              <a:rPr lang="en-US" dirty="0" smtClean="0"/>
              <a:t>“</a:t>
            </a:r>
            <a:r>
              <a:rPr lang="en-US" dirty="0"/>
              <a:t>new organizational forms,” </a:t>
            </a:r>
            <a:endParaRPr lang="en-US" dirty="0" smtClean="0"/>
          </a:p>
          <a:p>
            <a:r>
              <a:rPr lang="en-US" dirty="0" smtClean="0"/>
              <a:t>These new organization forms are replacing formally defined authority hierarchies</a:t>
            </a:r>
            <a:endParaRPr lang="en-US" dirty="0"/>
          </a:p>
        </p:txBody>
      </p:sp>
      <p:sp>
        <p:nvSpPr>
          <p:cNvPr id="4" name="Rectangle 3"/>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smtClean="0"/>
              <a:t>Foss , N. (2001). </a:t>
            </a:r>
            <a:r>
              <a:rPr lang="en-US" sz="900" dirty="0" err="1" smtClean="0"/>
              <a:t>Misesian</a:t>
            </a:r>
            <a:r>
              <a:rPr lang="en-US" sz="900" dirty="0" smtClean="0"/>
              <a:t> ownership and </a:t>
            </a:r>
            <a:r>
              <a:rPr lang="en-US" sz="900" dirty="0" err="1" smtClean="0"/>
              <a:t>Coasian</a:t>
            </a:r>
            <a:r>
              <a:rPr lang="en-US" sz="900" dirty="0" smtClean="0"/>
              <a:t> authority in Hayekian settings: the case of the knowledge economy. Quarterly Journal of Austrian Economics, 4(4), 3-25</a:t>
            </a:r>
          </a:p>
          <a:p>
            <a:r>
              <a:rPr lang="en-US" sz="900" dirty="0" smtClean="0"/>
              <a:t>[2]</a:t>
            </a:r>
            <a:r>
              <a:rPr lang="en-US" sz="900" dirty="0"/>
              <a:t> </a:t>
            </a:r>
            <a:r>
              <a:rPr lang="en-US" sz="900" dirty="0" err="1"/>
              <a:t>Minkler</a:t>
            </a:r>
            <a:r>
              <a:rPr lang="en-US" sz="900" dirty="0"/>
              <a:t>, Alanson P. 1993. “Knowledge and Internal Organization.” Journal </a:t>
            </a:r>
            <a:r>
              <a:rPr lang="en-US" sz="900" dirty="0" smtClean="0"/>
              <a:t>of Economic </a:t>
            </a:r>
            <a:r>
              <a:rPr lang="en-US" sz="900" dirty="0"/>
              <a:t>Behavior and Organization 21:17–30.</a:t>
            </a:r>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135090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In summary, the distributed nature of knowledge and its rising importance to modern firms has given rise to virtual teams as a normal organizational form</a:t>
            </a:r>
          </a:p>
          <a:p>
            <a:r>
              <a:rPr lang="en-US" dirty="0" smtClean="0"/>
              <a:t>Cowen and Parker </a:t>
            </a:r>
            <a:r>
              <a:rPr lang="en-US" dirty="0"/>
              <a:t>note that </a:t>
            </a:r>
            <a:r>
              <a:rPr lang="en-US" dirty="0" smtClean="0"/>
              <a:t>firms </a:t>
            </a:r>
            <a:r>
              <a:rPr lang="en-US" dirty="0"/>
              <a:t>are adopting new forms of </a:t>
            </a:r>
            <a:r>
              <a:rPr lang="en-US" dirty="0" smtClean="0"/>
              <a:t>organization, such as virtual teams, to </a:t>
            </a:r>
            <a:r>
              <a:rPr lang="en-US" dirty="0"/>
              <a:t>cope with the instability, uncertainty, and pace of </a:t>
            </a:r>
            <a:r>
              <a:rPr lang="en-US" dirty="0" smtClean="0"/>
              <a:t>environmental change</a:t>
            </a:r>
          </a:p>
          <a:p>
            <a:r>
              <a:rPr lang="en-US" dirty="0" smtClean="0"/>
              <a:t>Townsend , </a:t>
            </a:r>
            <a:r>
              <a:rPr lang="en-US" dirty="0" err="1" smtClean="0"/>
              <a:t>DeMaire</a:t>
            </a:r>
            <a:r>
              <a:rPr lang="en-US" dirty="0" smtClean="0"/>
              <a:t> and </a:t>
            </a:r>
            <a:r>
              <a:rPr lang="en-US" dirty="0" err="1" smtClean="0"/>
              <a:t>Hendrikson</a:t>
            </a:r>
            <a:r>
              <a:rPr lang="en-US" dirty="0" smtClean="0"/>
              <a:t> </a:t>
            </a:r>
            <a:r>
              <a:rPr lang="en-US" dirty="0"/>
              <a:t>note that </a:t>
            </a:r>
            <a:r>
              <a:rPr lang="en-US" dirty="0" smtClean="0"/>
              <a:t>virtual </a:t>
            </a:r>
            <a:r>
              <a:rPr lang="en-US" dirty="0"/>
              <a:t>teams are replacing traditional, collocated teams so that organizations can succeed in the increasingly complex and dynamic knowledge activities. </a:t>
            </a:r>
            <a:endParaRPr lang="en-US" dirty="0" smtClean="0"/>
          </a:p>
          <a:p>
            <a:r>
              <a:rPr lang="en-US" dirty="0" smtClean="0"/>
              <a:t>This </a:t>
            </a:r>
            <a:r>
              <a:rPr lang="en-US" dirty="0"/>
              <a:t>is changing the corporate landscape. </a:t>
            </a:r>
            <a:endParaRPr lang="en-US" dirty="0" smtClean="0"/>
          </a:p>
          <a:p>
            <a:r>
              <a:rPr lang="en-US" dirty="0" smtClean="0"/>
              <a:t>There is not just the possibility you will work on a virtual team, there is every likelihood. </a:t>
            </a:r>
            <a:endParaRPr lang="en-US" dirty="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a:t>Townsend, A.M., </a:t>
            </a:r>
            <a:r>
              <a:rPr lang="en-US" sz="900" dirty="0" err="1"/>
              <a:t>DeMarie</a:t>
            </a:r>
            <a:r>
              <a:rPr lang="en-US" sz="900" dirty="0"/>
              <a:t>, S.M. and Hendrickson, A.R. (1998), ‘Virtual </a:t>
            </a:r>
            <a:r>
              <a:rPr lang="en-US" sz="900" dirty="0" smtClean="0"/>
              <a:t>teams: technology </a:t>
            </a:r>
            <a:r>
              <a:rPr lang="en-US" sz="900" dirty="0"/>
              <a:t>and the workplace of the future’, Academy of Management Executive,</a:t>
            </a:r>
          </a:p>
          <a:p>
            <a:r>
              <a:rPr lang="en-US" sz="900" dirty="0"/>
              <a:t>vol. 12 no. 3, pp. 17-29</a:t>
            </a:r>
            <a:r>
              <a:rPr lang="en-US" sz="900" dirty="0" smtClean="0"/>
              <a:t>.</a:t>
            </a:r>
          </a:p>
          <a:p>
            <a:r>
              <a:rPr lang="en-US" sz="900" dirty="0" smtClean="0"/>
              <a:t>[2] Cowen</a:t>
            </a:r>
            <a:r>
              <a:rPr lang="en-US" sz="900" dirty="0"/>
              <a:t>, Tyler, and David Parker. 1997. Markets in the Firm: A Market Process Approach to Management. London: The Institute of Economic Affairs</a:t>
            </a:r>
            <a:endParaRPr lang="en-US" sz="900" dirty="0" smtClean="0"/>
          </a:p>
          <a:p>
            <a:endParaRPr lang="en-US" sz="900" dirty="0"/>
          </a:p>
        </p:txBody>
      </p:sp>
    </p:spTree>
    <p:extLst>
      <p:ext uri="{BB962C8B-B14F-4D97-AF65-F5344CB8AC3E}">
        <p14:creationId xmlns:p14="http://schemas.microsoft.com/office/powerpoint/2010/main" xmlns="" val="625951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5</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35</a:t>
            </a:fld>
            <a:endParaRPr lang="en-US"/>
          </a:p>
        </p:txBody>
      </p:sp>
    </p:spTree>
    <p:extLst>
      <p:ext uri="{BB962C8B-B14F-4D97-AF65-F5344CB8AC3E}">
        <p14:creationId xmlns:p14="http://schemas.microsoft.com/office/powerpoint/2010/main" xmlns="" val="1621653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Globalization of corporate operations has  experienced strong growth since the 1970s</a:t>
            </a:r>
          </a:p>
          <a:p>
            <a:r>
              <a:rPr lang="en-US" dirty="0" smtClean="0"/>
              <a:t>The trade to GDP ratio in the United States has grown from 11.1% in 1970, to 20.4% in 1990, to 28% in 2006 </a:t>
            </a:r>
          </a:p>
          <a:p>
            <a:r>
              <a:rPr lang="en-US" dirty="0" smtClean="0"/>
              <a:t>Global offshoring revenues continue to show strong growth, increasing from $119 billion in 2000 to $300 billion in 2008 : redeploying operations</a:t>
            </a:r>
          </a:p>
          <a:p>
            <a:r>
              <a:rPr lang="en-US" dirty="0" smtClean="0"/>
              <a:t>U.S. corporations committed $60 billion in direct foreign investment for new manufacturing in 2006: redeploying infrastructure</a:t>
            </a:r>
          </a:p>
          <a:p>
            <a:r>
              <a:rPr lang="en-US" dirty="0" smtClean="0"/>
              <a:t>Eli Lilly Pharmaceuticals conducts over 50% of its clinical drug trials outside the United States</a:t>
            </a:r>
          </a:p>
          <a:p>
            <a:endParaRPr lang="en-US" dirty="0"/>
          </a:p>
        </p:txBody>
      </p:sp>
      <p:sp>
        <p:nvSpPr>
          <p:cNvPr id="4" name="Rectangle 3"/>
          <p:cNvSpPr>
            <a:spLocks noChangeArrowheads="1"/>
          </p:cNvSpPr>
          <p:nvPr/>
        </p:nvSpPr>
        <p:spPr bwMode="auto">
          <a:xfrm>
            <a:off x="0" y="5105400"/>
            <a:ext cx="8686800" cy="10618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t>Feng</a:t>
            </a:r>
            <a:r>
              <a:rPr lang="en-US" sz="900" dirty="0" smtClean="0"/>
              <a:t>, Y., Ye, H. &amp; S. Pan (2010, July 9). Delivering knowledge across boundaries: A process model of knowledge delivery in offshoring projects.  PACIS 2010 Conference, 1504-1515.  Retrieved from http://www.pacis-net.org/file/2010/S35-02.pdf)</a:t>
            </a:r>
          </a:p>
          <a:p>
            <a:r>
              <a:rPr lang="en-US" sz="900" dirty="0" smtClean="0"/>
              <a:t>[2] Kennedy, R. &amp; A. Sharma (2009).  The Services Shift: Seizing the Ultimate Offshore Opportunity.  Upper Saddle River, NJ : Pearson Education</a:t>
            </a:r>
          </a:p>
          <a:p>
            <a:r>
              <a:rPr lang="en-US" sz="900" dirty="0" smtClean="0">
                <a:solidFill>
                  <a:schemeClr val="tx1">
                    <a:lumMod val="85000"/>
                    <a:lumOff val="15000"/>
                  </a:schemeClr>
                </a:solidFill>
              </a:rPr>
              <a:t>[3] </a:t>
            </a:r>
            <a:r>
              <a:rPr lang="x-none" sz="900" smtClean="0"/>
              <a:t>Kim, W. &amp; R. Mauborgne (2005).  </a:t>
            </a:r>
            <a:r>
              <a:rPr lang="x-none" sz="900" i="1" smtClean="0"/>
              <a:t>Blue Ocean Strategy: How to Create Uncontested Market Space and Make Competition Irrelevant.</a:t>
            </a:r>
            <a:r>
              <a:rPr lang="x-none" sz="900" smtClean="0"/>
              <a:t>  Boston, MA: Harvard Business Review Press.</a:t>
            </a:r>
            <a:endParaRPr lang="en-US" sz="900" dirty="0" smtClean="0"/>
          </a:p>
          <a:p>
            <a:endParaRPr lang="en-US" sz="900" dirty="0">
              <a:solidFill>
                <a:schemeClr val="tx1">
                  <a:lumMod val="85000"/>
                  <a:lumOff val="15000"/>
                </a:schemeClr>
              </a:solidFill>
            </a:endParaRPr>
          </a:p>
          <a:p>
            <a:endParaRPr lang="en-US" sz="900" dirty="0"/>
          </a:p>
        </p:txBody>
      </p:sp>
    </p:spTree>
    <p:extLst>
      <p:ext uri="{BB962C8B-B14F-4D97-AF65-F5344CB8AC3E}">
        <p14:creationId xmlns:p14="http://schemas.microsoft.com/office/powerpoint/2010/main" xmlns="" val="394931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The financial incentive for globalizing operations is compelling: </a:t>
            </a:r>
          </a:p>
          <a:p>
            <a:r>
              <a:rPr lang="en-US" dirty="0" smtClean="0"/>
              <a:t>	McKinsey Consulting reports that for every $1 of U.S. business </a:t>
            </a:r>
            <a:r>
              <a:rPr lang="en-US" dirty="0" err="1" smtClean="0"/>
              <a:t>offshored</a:t>
            </a:r>
            <a:r>
              <a:rPr lang="en-US" dirty="0" smtClean="0"/>
              <a:t>, $1.46 in new wealth is generated with $1.13 of that coming to the United States</a:t>
            </a:r>
          </a:p>
          <a:p>
            <a:r>
              <a:rPr lang="en-US" dirty="0" smtClean="0"/>
              <a:t>Additionally, globalization is driven by: </a:t>
            </a:r>
          </a:p>
          <a:p>
            <a:r>
              <a:rPr lang="en-US" dirty="0" smtClean="0"/>
              <a:t>	1) Diffusion of technical knowledge; </a:t>
            </a:r>
          </a:p>
          <a:p>
            <a:r>
              <a:rPr lang="en-US" dirty="0" smtClean="0"/>
              <a:t>	2) Emerging market growth; </a:t>
            </a:r>
          </a:p>
          <a:p>
            <a:r>
              <a:rPr lang="en-US" dirty="0" smtClean="0"/>
              <a:t>	3) Global economic liberalization; </a:t>
            </a:r>
          </a:p>
          <a:p>
            <a:r>
              <a:rPr lang="en-US" dirty="0" smtClean="0"/>
              <a:t>	4) World-wide convergence of business  culture ;</a:t>
            </a:r>
          </a:p>
          <a:p>
            <a:r>
              <a:rPr lang="en-US" dirty="0" smtClean="0"/>
              <a:t>	5) Corporate focus on Porter’s generic strategies.</a:t>
            </a:r>
          </a:p>
          <a:p>
            <a:endParaRPr lang="en-US" dirty="0"/>
          </a:p>
        </p:txBody>
      </p:sp>
      <p:sp>
        <p:nvSpPr>
          <p:cNvPr id="4" name="Rectangle 3"/>
          <p:cNvSpPr>
            <a:spLocks noChangeArrowheads="1"/>
          </p:cNvSpPr>
          <p:nvPr/>
        </p:nvSpPr>
        <p:spPr bwMode="auto">
          <a:xfrm>
            <a:off x="0" y="5105400"/>
            <a:ext cx="8686800" cy="10618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t>Feng</a:t>
            </a:r>
            <a:r>
              <a:rPr lang="en-US" sz="900" dirty="0" smtClean="0"/>
              <a:t>, Y., Ye, H. &amp; S. Pan (2010, July 9). Delivering knowledge across boundaries: A process model of knowledge delivery in offshoring projects.  PACIS 2010 Conference, 1504-1515.  Retrieved from http://www.pacis-net.org/file/2010/S35-02.pdf)</a:t>
            </a:r>
          </a:p>
          <a:p>
            <a:r>
              <a:rPr lang="en-US" sz="900" dirty="0" smtClean="0"/>
              <a:t>[2] Kennedy, R. &amp; A. Sharma (2009).  The Services Shift: Seizing the Ultimate Offshore Opportunity.  Upper Saddle River, NJ : Pearson Education</a:t>
            </a:r>
          </a:p>
          <a:p>
            <a:r>
              <a:rPr lang="en-US" sz="900" dirty="0" smtClean="0">
                <a:solidFill>
                  <a:schemeClr val="tx1">
                    <a:lumMod val="85000"/>
                    <a:lumOff val="15000"/>
                  </a:schemeClr>
                </a:solidFill>
              </a:rPr>
              <a:t>[3] </a:t>
            </a:r>
            <a:r>
              <a:rPr lang="x-none" sz="900" smtClean="0"/>
              <a:t>Kim, W. &amp; R. Mauborgne (2005).  </a:t>
            </a:r>
            <a:r>
              <a:rPr lang="x-none" sz="900" i="1" smtClean="0"/>
              <a:t>Blue Ocean Strategy: How to Create Uncontested Market Space and Make Competition Irrelevant.</a:t>
            </a:r>
            <a:r>
              <a:rPr lang="x-none" sz="900" smtClean="0"/>
              <a:t>  Boston, MA: Harvard Business Review Press.</a:t>
            </a:r>
            <a:endParaRPr lang="en-US" sz="900" dirty="0" smtClean="0"/>
          </a:p>
          <a:p>
            <a:endParaRPr lang="en-US" sz="900" dirty="0">
              <a:solidFill>
                <a:schemeClr val="tx1">
                  <a:lumMod val="85000"/>
                  <a:lumOff val="15000"/>
                </a:schemeClr>
              </a:solidFill>
            </a:endParaRPr>
          </a:p>
          <a:p>
            <a:endParaRPr lang="en-US" sz="900" dirty="0"/>
          </a:p>
        </p:txBody>
      </p:sp>
    </p:spTree>
    <p:extLst>
      <p:ext uri="{BB962C8B-B14F-4D97-AF65-F5344CB8AC3E}">
        <p14:creationId xmlns:p14="http://schemas.microsoft.com/office/powerpoint/2010/main" xmlns="" val="394931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Rise of the knowledge economy</a:t>
            </a:r>
            <a:endParaRPr lang="en-US" dirty="0"/>
          </a:p>
        </p:txBody>
      </p:sp>
      <p:sp>
        <p:nvSpPr>
          <p:cNvPr id="3" name="Content Placeholder 2"/>
          <p:cNvSpPr>
            <a:spLocks noGrp="1"/>
          </p:cNvSpPr>
          <p:nvPr>
            <p:ph idx="1"/>
          </p:nvPr>
        </p:nvSpPr>
        <p:spPr/>
        <p:txBody>
          <a:bodyPr/>
          <a:lstStyle/>
          <a:p>
            <a:r>
              <a:rPr lang="en-US" dirty="0" smtClean="0"/>
              <a:t>McKinsey has divided work in organizations into three categories</a:t>
            </a:r>
          </a:p>
          <a:p>
            <a:r>
              <a:rPr lang="en-US" dirty="0" smtClean="0"/>
              <a:t>1. Transformational</a:t>
            </a:r>
          </a:p>
          <a:p>
            <a:r>
              <a:rPr lang="en-US" dirty="0" smtClean="0"/>
              <a:t>	The extraction of raw materials and its conversion to output</a:t>
            </a:r>
          </a:p>
          <a:p>
            <a:r>
              <a:rPr lang="en-US" dirty="0" smtClean="0"/>
              <a:t>2. Transactional </a:t>
            </a:r>
          </a:p>
          <a:p>
            <a:r>
              <a:rPr lang="en-US" dirty="0" smtClean="0"/>
              <a:t>	Interactions that can be easily scripted or automated</a:t>
            </a:r>
          </a:p>
          <a:p>
            <a:r>
              <a:rPr lang="en-US" dirty="0" smtClean="0"/>
              <a:t>3. Tacit</a:t>
            </a:r>
          </a:p>
          <a:p>
            <a:r>
              <a:rPr lang="en-US" dirty="0" smtClean="0"/>
              <a:t>	Complex interactions requiring a high level of judgment </a:t>
            </a:r>
          </a:p>
          <a:p>
            <a:endParaRPr 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 and The knowledge economy</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Porter’s generic strategies stress either cheapest cost or establish product differentiation.</a:t>
            </a:r>
          </a:p>
          <a:p>
            <a:r>
              <a:rPr lang="en-US" dirty="0" smtClean="0"/>
              <a:t>Technology enhanced productivity and the industrialization of emerging countries has created a world-wide supply that exceeds demand in existing markets </a:t>
            </a:r>
          </a:p>
          <a:p>
            <a:r>
              <a:rPr lang="en-US" dirty="0" smtClean="0"/>
              <a:t>Firms cannot survive in a low-cost world of overcapacity without strategies based on innovation because existing markets are saturated with supply. </a:t>
            </a:r>
          </a:p>
          <a:p>
            <a:r>
              <a:rPr lang="en-US" dirty="0" smtClean="0"/>
              <a:t>As a consequence, companies must  differentiate their products through innovation</a:t>
            </a:r>
            <a:endParaRPr lang="en-US" dirty="0"/>
          </a:p>
        </p:txBody>
      </p:sp>
      <p:sp>
        <p:nvSpPr>
          <p:cNvPr id="4" name="Rectangle 3"/>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x-none" sz="900" smtClean="0"/>
              <a:t>Kim, W. &amp; R. Mauborgne (2005).  </a:t>
            </a:r>
            <a:r>
              <a:rPr lang="x-none" sz="900" i="1" smtClean="0"/>
              <a:t>Blue Ocean Strategy: How to Create Uncontested Market Space and Make Competition Irrelevant.</a:t>
            </a:r>
            <a:r>
              <a:rPr lang="x-none" sz="900" smtClean="0"/>
              <a:t>  Boston, MA: Harvard Business Review Press.</a:t>
            </a:r>
            <a:endParaRPr lang="en-US" sz="900" dirty="0" smtClean="0"/>
          </a:p>
          <a:p>
            <a:r>
              <a:rPr lang="en-US" sz="900" dirty="0" smtClean="0"/>
              <a:t>[2] </a:t>
            </a:r>
            <a:r>
              <a:rPr lang="en-US" sz="900" dirty="0" err="1" smtClean="0"/>
              <a:t>Drucker</a:t>
            </a:r>
            <a:r>
              <a:rPr lang="en-US" sz="900" dirty="0" smtClean="0"/>
              <a:t>, P. (1995, January-February). The information executives truly need. </a:t>
            </a:r>
            <a:r>
              <a:rPr lang="en-US" sz="900" i="1" dirty="0" smtClean="0"/>
              <a:t>Harvard Business Review Reprint 95104</a:t>
            </a:r>
          </a:p>
          <a:p>
            <a:endParaRPr lang="en-US" sz="900" dirty="0" smtClean="0"/>
          </a:p>
          <a:p>
            <a:r>
              <a:rPr lang="en-US" sz="900" dirty="0" smtClean="0"/>
              <a:t>. </a:t>
            </a:r>
          </a:p>
          <a:p>
            <a:endParaRPr lang="en-US" sz="900" dirty="0"/>
          </a:p>
        </p:txBody>
      </p:sp>
    </p:spTree>
    <p:extLst>
      <p:ext uri="{BB962C8B-B14F-4D97-AF65-F5344CB8AC3E}">
        <p14:creationId xmlns:p14="http://schemas.microsoft.com/office/powerpoint/2010/main" xmlns="" val="3949315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4" name="Content Placeholder 2"/>
          <p:cNvSpPr txBox="1">
            <a:spLocks/>
          </p:cNvSpPr>
          <p:nvPr/>
        </p:nvSpPr>
        <p:spPr bwMode="auto">
          <a:xfrm>
            <a:off x="822325" y="1100138"/>
            <a:ext cx="7521575" cy="3929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t>In </a:t>
            </a:r>
            <a:r>
              <a:rPr lang="en-US" dirty="0" smtClean="0">
                <a:solidFill>
                  <a:srgbClr val="FF0000"/>
                </a:solidFill>
              </a:rPr>
              <a:t>Lecture 5</a:t>
            </a:r>
            <a:r>
              <a:rPr lang="en-US" dirty="0" smtClean="0"/>
              <a:t>, we study the impact of culture on global virtual teams</a:t>
            </a:r>
          </a:p>
          <a:p>
            <a:pPr lvl="1"/>
            <a:r>
              <a:rPr lang="en-US" dirty="0" smtClean="0"/>
              <a:t>Advances </a:t>
            </a:r>
            <a:r>
              <a:rPr lang="en-US" dirty="0"/>
              <a:t>in communication have made globalization a reality but also created the need to deal with different </a:t>
            </a:r>
            <a:r>
              <a:rPr lang="en-US" dirty="0" smtClean="0"/>
              <a:t>cultures</a:t>
            </a:r>
            <a:endParaRPr lang="en-US" altLang="en-US" dirty="0" smtClean="0"/>
          </a:p>
          <a:p>
            <a:pPr lvl="1"/>
            <a:r>
              <a:rPr lang="en-US" altLang="en-US" dirty="0" smtClean="0"/>
              <a:t>The Hofstede and Hall models are widely used for understanding different cultures and their effect on business</a:t>
            </a:r>
          </a:p>
          <a:p>
            <a:r>
              <a:rPr lang="en-US" dirty="0"/>
              <a:t>In </a:t>
            </a:r>
            <a:r>
              <a:rPr lang="en-US" dirty="0">
                <a:solidFill>
                  <a:srgbClr val="FF0000"/>
                </a:solidFill>
              </a:rPr>
              <a:t>Lecture </a:t>
            </a:r>
            <a:r>
              <a:rPr lang="en-US" dirty="0" smtClean="0">
                <a:solidFill>
                  <a:srgbClr val="FF0000"/>
                </a:solidFill>
              </a:rPr>
              <a:t>6</a:t>
            </a:r>
            <a:r>
              <a:rPr lang="en-US" dirty="0" smtClean="0"/>
              <a:t>, </a:t>
            </a:r>
            <a:r>
              <a:rPr lang="en-US" dirty="0"/>
              <a:t>we review the role of technology in virtual teams and principles for effectively employing it</a:t>
            </a:r>
          </a:p>
          <a:p>
            <a:pPr lvl="1"/>
            <a:r>
              <a:rPr lang="en-US" altLang="en-US" dirty="0"/>
              <a:t>Determining technology needs; appropriately matching technology to task</a:t>
            </a:r>
          </a:p>
          <a:p>
            <a:pPr lvl="1"/>
            <a:r>
              <a:rPr lang="en-US" altLang="en-US" dirty="0"/>
              <a:t>Global technology considerations</a:t>
            </a:r>
          </a:p>
          <a:p>
            <a:pPr lvl="1"/>
            <a:endParaRPr lang="en-US" altLang="en-US" dirty="0" smtClean="0"/>
          </a:p>
          <a:p>
            <a:pPr lvl="1"/>
            <a:endParaRPr lang="en-US" altLang="en-US" dirty="0"/>
          </a:p>
          <a:p>
            <a:endParaRPr lang="en-US" dirty="0"/>
          </a:p>
        </p:txBody>
      </p:sp>
    </p:spTree>
    <p:extLst>
      <p:ext uri="{BB962C8B-B14F-4D97-AF65-F5344CB8AC3E}">
        <p14:creationId xmlns:p14="http://schemas.microsoft.com/office/powerpoint/2010/main" xmlns="" val="3103153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Rise of complexity in the market</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Began to increase in the 1980s with deregulation</a:t>
            </a:r>
          </a:p>
          <a:p>
            <a:r>
              <a:rPr lang="en-US" dirty="0" smtClean="0"/>
              <a:t>Increase in cross-functional strategic projects </a:t>
            </a:r>
          </a:p>
          <a:p>
            <a:r>
              <a:rPr lang="en-US" dirty="0" smtClean="0"/>
              <a:t>	Need to integrate the expertise of all functions to devise, plan and implement strategy</a:t>
            </a:r>
          </a:p>
          <a:p>
            <a:r>
              <a:rPr lang="en-US" dirty="0" smtClean="0"/>
              <a:t>	Complexity of locating and managing the relevant knowledge experts on project teams</a:t>
            </a:r>
          </a:p>
          <a:p>
            <a:r>
              <a:rPr lang="en-US" dirty="0" smtClean="0"/>
              <a:t>Increase in business technology in the 1980s</a:t>
            </a:r>
          </a:p>
          <a:p>
            <a:r>
              <a:rPr lang="en-US" dirty="0" smtClean="0"/>
              <a:t>Shortening product life-cycles</a:t>
            </a:r>
          </a:p>
          <a:p>
            <a:r>
              <a:rPr lang="en-US" dirty="0" smtClean="0"/>
              <a:t>	Need to innovate</a:t>
            </a:r>
          </a:p>
          <a:p>
            <a:r>
              <a:rPr lang="en-US" dirty="0" smtClean="0"/>
              <a:t>	Knowledge to design and implement improvements</a:t>
            </a:r>
            <a:endParaRPr lang="en-US" dirty="0"/>
          </a:p>
        </p:txBody>
      </p:sp>
    </p:spTree>
    <p:extLst>
      <p:ext uri="{BB962C8B-B14F-4D97-AF65-F5344CB8AC3E}">
        <p14:creationId xmlns:p14="http://schemas.microsoft.com/office/powerpoint/2010/main" xmlns="" val="3949315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Are Global virtual teams an answer?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271030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Global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err="1" smtClean="0"/>
              <a:t>Vlaar</a:t>
            </a:r>
            <a:r>
              <a:rPr lang="en-US" dirty="0" smtClean="0"/>
              <a:t> and </a:t>
            </a:r>
            <a:r>
              <a:rPr lang="en-US" dirty="0" err="1"/>
              <a:t>Ratcheva</a:t>
            </a:r>
            <a:r>
              <a:rPr lang="en-US" dirty="0"/>
              <a:t> </a:t>
            </a:r>
            <a:r>
              <a:rPr lang="en-US" dirty="0" smtClean="0"/>
              <a:t>contend </a:t>
            </a:r>
            <a:r>
              <a:rPr lang="en-US" dirty="0"/>
              <a:t>that virtual teams are emerging as a new organizational form in multinational corporations for leveraging the distributed </a:t>
            </a:r>
            <a:r>
              <a:rPr lang="en-US" dirty="0" smtClean="0"/>
              <a:t>knowledge. </a:t>
            </a:r>
          </a:p>
          <a:p>
            <a:r>
              <a:rPr lang="en-US" dirty="0" smtClean="0"/>
              <a:t>Leadership </a:t>
            </a:r>
            <a:r>
              <a:rPr lang="en-US" dirty="0"/>
              <a:t>and management processes </a:t>
            </a:r>
            <a:r>
              <a:rPr lang="en-US" dirty="0" smtClean="0"/>
              <a:t>must </a:t>
            </a:r>
            <a:r>
              <a:rPr lang="en-US" dirty="0"/>
              <a:t>support knowledge discovery, creation or </a:t>
            </a:r>
            <a:r>
              <a:rPr lang="en-US" dirty="0" smtClean="0"/>
              <a:t>sharing</a:t>
            </a:r>
          </a:p>
          <a:p>
            <a:r>
              <a:rPr lang="en-US" dirty="0"/>
              <a:t>Knowledge creation and knowledge sharing are more difficult with globally distributed knowledge assets because of time differences, lack of face-to-face interaction, and cultural </a:t>
            </a:r>
            <a:r>
              <a:rPr lang="en-US" dirty="0" smtClean="0"/>
              <a:t>issues</a:t>
            </a:r>
          </a:p>
          <a:p>
            <a:r>
              <a:rPr lang="en-US" dirty="0" smtClean="0"/>
              <a:t>However, concurrent with the need to tap distributed knowledge, </a:t>
            </a:r>
            <a:r>
              <a:rPr lang="en-US" dirty="0"/>
              <a:t>new information technologies provide the infrastructure for a new paradigm of work that can be conducted anytime, anywhere by any appropriate people.</a:t>
            </a:r>
          </a:p>
          <a:p>
            <a:endParaRPr lang="en-US" dirty="0" smtClean="0"/>
          </a:p>
        </p:txBody>
      </p:sp>
      <p:sp>
        <p:nvSpPr>
          <p:cNvPr id="4" name="Rectangle 3"/>
          <p:cNvSpPr>
            <a:spLocks noChangeArrowheads="1"/>
          </p:cNvSpPr>
          <p:nvPr/>
        </p:nvSpPr>
        <p:spPr bwMode="auto">
          <a:xfrm>
            <a:off x="0" y="5105400"/>
            <a:ext cx="8686800" cy="1200329"/>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a:t>Jyrämä</a:t>
            </a:r>
            <a:r>
              <a:rPr lang="en-US" sz="900" dirty="0"/>
              <a:t>, A., O. </a:t>
            </a:r>
            <a:r>
              <a:rPr lang="en-US" sz="900" dirty="0" err="1"/>
              <a:t>Kauppilaa</a:t>
            </a:r>
            <a:r>
              <a:rPr lang="en-US" sz="900" dirty="0"/>
              <a:t> &amp; R. </a:t>
            </a:r>
            <a:r>
              <a:rPr lang="en-US" sz="900" dirty="0" err="1"/>
              <a:t>Rajala</a:t>
            </a:r>
            <a:r>
              <a:rPr lang="en-US" sz="900" dirty="0"/>
              <a:t> (2009). </a:t>
            </a:r>
            <a:r>
              <a:rPr lang="en-US" sz="900" dirty="0" smtClean="0"/>
              <a:t>Knowledge Sharing Through Virtual Teams Across Borders And Boundaries. </a:t>
            </a:r>
            <a:r>
              <a:rPr lang="en-US" sz="900" dirty="0"/>
              <a:t>International Conference on Organizational Learning, Knowledge and Capabilities, Amsterdam April 26–28, </a:t>
            </a:r>
            <a:r>
              <a:rPr lang="en-US" sz="900" dirty="0" smtClean="0"/>
              <a:t>2009</a:t>
            </a:r>
          </a:p>
          <a:p>
            <a:r>
              <a:rPr lang="en-US" sz="900" dirty="0" smtClean="0"/>
              <a:t>[2] </a:t>
            </a:r>
            <a:r>
              <a:rPr lang="en-US" sz="900" dirty="0" err="1"/>
              <a:t>Cascio</a:t>
            </a:r>
            <a:r>
              <a:rPr lang="en-US" sz="900" dirty="0"/>
              <a:t>, W. F., &amp; </a:t>
            </a:r>
            <a:r>
              <a:rPr lang="en-US" sz="900" dirty="0" err="1"/>
              <a:t>Shurygailo</a:t>
            </a:r>
            <a:r>
              <a:rPr lang="en-US" sz="900" dirty="0"/>
              <a:t>, S. (2003), ‘E-leadership and virtual teams’, </a:t>
            </a:r>
            <a:r>
              <a:rPr lang="en-US" sz="900" dirty="0" smtClean="0"/>
              <a:t>Organizational Dynamics</a:t>
            </a:r>
            <a:r>
              <a:rPr lang="en-US" sz="900" dirty="0"/>
              <a:t>, </a:t>
            </a:r>
            <a:r>
              <a:rPr lang="en-US" sz="900" dirty="0" err="1"/>
              <a:t>Vol</a:t>
            </a:r>
            <a:r>
              <a:rPr lang="en-US" sz="900" dirty="0"/>
              <a:t> 31, no. 4, pp. 362-376</a:t>
            </a:r>
            <a:r>
              <a:rPr lang="en-US" sz="900" dirty="0" smtClean="0"/>
              <a:t>.</a:t>
            </a:r>
          </a:p>
          <a:p>
            <a:r>
              <a:rPr lang="en-US" sz="900" dirty="0"/>
              <a:t>[2] </a:t>
            </a:r>
            <a:r>
              <a:rPr lang="en-US" sz="900" dirty="0" err="1"/>
              <a:t>Ratcheva</a:t>
            </a:r>
            <a:r>
              <a:rPr lang="en-US" sz="900" dirty="0"/>
              <a:t>, V. (2008), ’The Knowledge Advantage of Virtual Teams’, Journal of General Management, vol. 33, no. 3, pp. 53-67.</a:t>
            </a:r>
          </a:p>
          <a:p>
            <a:r>
              <a:rPr lang="en-US" sz="900" dirty="0"/>
              <a:t>[3] </a:t>
            </a:r>
            <a:r>
              <a:rPr lang="en-US" sz="900" dirty="0" err="1"/>
              <a:t>Vlaar</a:t>
            </a:r>
            <a:r>
              <a:rPr lang="en-US" sz="900" dirty="0"/>
              <a:t>, P. W., van </a:t>
            </a:r>
            <a:r>
              <a:rPr lang="en-US" sz="900" dirty="0" err="1"/>
              <a:t>Fenema</a:t>
            </a:r>
            <a:r>
              <a:rPr lang="en-US" sz="900" dirty="0"/>
              <a:t>, P. C., and Tiwari, V. (2008), ‘</a:t>
            </a:r>
            <a:r>
              <a:rPr lang="en-US" sz="900" dirty="0" err="1"/>
              <a:t>Cocerating</a:t>
            </a:r>
            <a:r>
              <a:rPr lang="en-US" sz="900" dirty="0"/>
              <a:t> Understanding and Value in Distributed Work: How Members of Onsite and Offshore Vendor Teams Give, Make, Demand and Break Sense’, MIS Quarterly, vol. 32, no. 2, pp. 227-255</a:t>
            </a:r>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173644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Global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a:t>Global virtual teams offer both challenges and opportunities to leverage distributed knowledge to better the organization. </a:t>
            </a:r>
            <a:endParaRPr lang="en-US" dirty="0" smtClean="0"/>
          </a:p>
          <a:p>
            <a:r>
              <a:rPr lang="en-US" dirty="0" smtClean="0"/>
              <a:t>For virtual teams generally, but especially global virtual teams, to discover, create and share relevant knowledge requires: </a:t>
            </a:r>
          </a:p>
          <a:p>
            <a:r>
              <a:rPr lang="en-US" dirty="0"/>
              <a:t>	M</a:t>
            </a:r>
            <a:r>
              <a:rPr lang="en-US" dirty="0" smtClean="0"/>
              <a:t>otivation by the people participating on the team to shoulder the additional burdens created by global and virtual teams</a:t>
            </a:r>
          </a:p>
          <a:p>
            <a:r>
              <a:rPr lang="en-US" dirty="0"/>
              <a:t>	T</a:t>
            </a:r>
            <a:r>
              <a:rPr lang="en-US" dirty="0" smtClean="0"/>
              <a:t>rust is an important element in all business  activity but is the essential element for global and virtual teams</a:t>
            </a:r>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a:t>Jyrämä</a:t>
            </a:r>
            <a:r>
              <a:rPr lang="en-US" sz="900" dirty="0"/>
              <a:t>, A., O. </a:t>
            </a:r>
            <a:r>
              <a:rPr lang="en-US" sz="900" dirty="0" err="1"/>
              <a:t>Kauppilaa</a:t>
            </a:r>
            <a:r>
              <a:rPr lang="en-US" sz="900" dirty="0"/>
              <a:t> &amp; R. </a:t>
            </a:r>
            <a:r>
              <a:rPr lang="en-US" sz="900" dirty="0" err="1"/>
              <a:t>Rajala</a:t>
            </a:r>
            <a:r>
              <a:rPr lang="en-US" sz="900" dirty="0"/>
              <a:t> (2009). </a:t>
            </a:r>
            <a:r>
              <a:rPr lang="en-US" sz="900" dirty="0" smtClean="0"/>
              <a:t>Knowledge Sharing Through Virtual Teams Across Borders And Boundaries. </a:t>
            </a:r>
            <a:r>
              <a:rPr lang="en-US" sz="900" dirty="0"/>
              <a:t>International Conference on Organizational Learning, Knowledge and Capabilities, Amsterdam April 26–28, </a:t>
            </a:r>
            <a:r>
              <a:rPr lang="en-US" sz="900" dirty="0" smtClean="0"/>
              <a:t>2009</a:t>
            </a:r>
          </a:p>
          <a:p>
            <a:r>
              <a:rPr lang="en-US" sz="900" dirty="0" smtClean="0"/>
              <a:t>.</a:t>
            </a:r>
          </a:p>
          <a:p>
            <a:endParaRPr lang="en-US" sz="900" dirty="0"/>
          </a:p>
        </p:txBody>
      </p:sp>
    </p:spTree>
    <p:extLst>
      <p:ext uri="{BB962C8B-B14F-4D97-AF65-F5344CB8AC3E}">
        <p14:creationId xmlns:p14="http://schemas.microsoft.com/office/powerpoint/2010/main" xmlns="" val="11845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Global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Some of the major challenges impeding collaboration by global virtual teams derive from cultural misunderstandings , </a:t>
            </a:r>
            <a:r>
              <a:rPr lang="en-US" dirty="0"/>
              <a:t>language barriers</a:t>
            </a:r>
            <a:r>
              <a:rPr lang="en-US" dirty="0" smtClean="0"/>
              <a:t>, and </a:t>
            </a:r>
            <a:r>
              <a:rPr lang="en-US" dirty="0"/>
              <a:t>the limitations of information and communication technologies </a:t>
            </a:r>
          </a:p>
          <a:p>
            <a:r>
              <a:rPr lang="en-US" dirty="0"/>
              <a:t>In addition, impediments to </a:t>
            </a:r>
            <a:r>
              <a:rPr lang="en-US" dirty="0" smtClean="0"/>
              <a:t>knowledge </a:t>
            </a:r>
            <a:r>
              <a:rPr lang="en-US" dirty="0"/>
              <a:t>creation and sharing are a lack of trust, no clear strategic </a:t>
            </a:r>
            <a:r>
              <a:rPr lang="en-US" dirty="0" smtClean="0"/>
              <a:t>or mission direction</a:t>
            </a:r>
            <a:r>
              <a:rPr lang="en-US" dirty="0"/>
              <a:t>, and perfunctory </a:t>
            </a:r>
            <a:r>
              <a:rPr lang="en-US" dirty="0" smtClean="0"/>
              <a:t>relationships</a:t>
            </a:r>
          </a:p>
          <a:p>
            <a:r>
              <a:rPr lang="en-US" dirty="0" smtClean="0"/>
              <a:t>	Without trust, teammates are reluctant to share, to take risk, raise questions </a:t>
            </a:r>
          </a:p>
          <a:p>
            <a:r>
              <a:rPr lang="en-US" dirty="0"/>
              <a:t>	</a:t>
            </a:r>
            <a:r>
              <a:rPr lang="en-US" dirty="0" smtClean="0"/>
              <a:t>Strategic direction is needed for clear understandings of roles and responsibilities to align members and avoid duplication or working at cross purposes</a:t>
            </a:r>
          </a:p>
          <a:p>
            <a:r>
              <a:rPr lang="en-US" b="0" dirty="0"/>
              <a:t>	</a:t>
            </a:r>
            <a:endParaRPr lang="en-US" dirty="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a:t>Jyrämä</a:t>
            </a:r>
            <a:r>
              <a:rPr lang="en-US" sz="900" dirty="0"/>
              <a:t>, A., O. </a:t>
            </a:r>
            <a:r>
              <a:rPr lang="en-US" sz="900" dirty="0" err="1"/>
              <a:t>Kauppilaa</a:t>
            </a:r>
            <a:r>
              <a:rPr lang="en-US" sz="900" dirty="0"/>
              <a:t> &amp; R. </a:t>
            </a:r>
            <a:r>
              <a:rPr lang="en-US" sz="900" dirty="0" err="1"/>
              <a:t>Rajala</a:t>
            </a:r>
            <a:r>
              <a:rPr lang="en-US" sz="900" dirty="0"/>
              <a:t> (2009). </a:t>
            </a:r>
            <a:r>
              <a:rPr lang="en-US" sz="900" dirty="0" smtClean="0"/>
              <a:t>Knowledge Sharing Through Virtual Teams Across Borders And Boundaries. </a:t>
            </a:r>
            <a:r>
              <a:rPr lang="en-US" sz="900" dirty="0"/>
              <a:t>International Conference on Organizational Learning, Knowledge and Capabilities, Amsterdam April 26–28, </a:t>
            </a:r>
            <a:r>
              <a:rPr lang="en-US" sz="900" dirty="0" smtClean="0"/>
              <a:t>2009</a:t>
            </a:r>
          </a:p>
          <a:p>
            <a:r>
              <a:rPr lang="en-US" sz="900" dirty="0" smtClean="0"/>
              <a:t>.</a:t>
            </a:r>
          </a:p>
          <a:p>
            <a:endParaRPr lang="en-US" sz="900" dirty="0"/>
          </a:p>
        </p:txBody>
      </p:sp>
    </p:spTree>
    <p:extLst>
      <p:ext uri="{BB962C8B-B14F-4D97-AF65-F5344CB8AC3E}">
        <p14:creationId xmlns:p14="http://schemas.microsoft.com/office/powerpoint/2010/main" xmlns="" val="32967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Distributed knowledge and Global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Some </a:t>
            </a:r>
            <a:r>
              <a:rPr lang="en-US" dirty="0"/>
              <a:t>personal characteristics of candidates </a:t>
            </a:r>
            <a:r>
              <a:rPr lang="en-US" dirty="0" smtClean="0"/>
              <a:t>for </a:t>
            </a:r>
            <a:r>
              <a:rPr lang="en-US" dirty="0"/>
              <a:t>global virtual teams </a:t>
            </a:r>
            <a:r>
              <a:rPr lang="en-US" dirty="0" smtClean="0"/>
              <a:t>help mitigate these issues. The characteristics include:</a:t>
            </a:r>
          </a:p>
          <a:p>
            <a:r>
              <a:rPr lang="en-US" dirty="0"/>
              <a:t>	</a:t>
            </a:r>
            <a:r>
              <a:rPr lang="en-US" dirty="0" smtClean="0"/>
              <a:t>Ability </a:t>
            </a:r>
            <a:r>
              <a:rPr lang="en-US" dirty="0"/>
              <a:t>to listen with an open mind and those who extend trust until its violated as opposed to those who require someone to earn their trust 	</a:t>
            </a:r>
            <a:endParaRPr lang="en-US" dirty="0" smtClean="0"/>
          </a:p>
          <a:p>
            <a:r>
              <a:rPr lang="en-US" dirty="0"/>
              <a:t>	</a:t>
            </a:r>
            <a:r>
              <a:rPr lang="en-US" dirty="0" smtClean="0"/>
              <a:t>Skill </a:t>
            </a:r>
            <a:r>
              <a:rPr lang="en-US" dirty="0"/>
              <a:t>in resolving conflicts productively </a:t>
            </a:r>
          </a:p>
          <a:p>
            <a:r>
              <a:rPr lang="en-US" dirty="0" smtClean="0"/>
              <a:t>	Be </a:t>
            </a:r>
            <a:r>
              <a:rPr lang="en-US" dirty="0"/>
              <a:t>supportive and sharing when dealing with the team instead of autocratic</a:t>
            </a:r>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a:t>Jyrämä</a:t>
            </a:r>
            <a:r>
              <a:rPr lang="en-US" sz="900" dirty="0"/>
              <a:t>, A., O. </a:t>
            </a:r>
            <a:r>
              <a:rPr lang="en-US" sz="900" dirty="0" err="1"/>
              <a:t>Kauppilaa</a:t>
            </a:r>
            <a:r>
              <a:rPr lang="en-US" sz="900" dirty="0"/>
              <a:t> &amp; R. </a:t>
            </a:r>
            <a:r>
              <a:rPr lang="en-US" sz="900" dirty="0" err="1"/>
              <a:t>Rajala</a:t>
            </a:r>
            <a:r>
              <a:rPr lang="en-US" sz="900" dirty="0"/>
              <a:t> (2009). </a:t>
            </a:r>
            <a:r>
              <a:rPr lang="en-US" sz="900" dirty="0" smtClean="0"/>
              <a:t>Knowledge Sharing Through Virtual Teams Across Borders And Boundaries. </a:t>
            </a:r>
            <a:r>
              <a:rPr lang="en-US" sz="900" dirty="0"/>
              <a:t>International Conference on Organizational Learning, Knowledge and Capabilities, Amsterdam April 26–28, </a:t>
            </a:r>
            <a:r>
              <a:rPr lang="en-US" sz="900" dirty="0" smtClean="0"/>
              <a:t>2009</a:t>
            </a:r>
          </a:p>
          <a:p>
            <a:r>
              <a:rPr lang="en-US" sz="900" dirty="0" smtClean="0"/>
              <a:t>.</a:t>
            </a:r>
          </a:p>
          <a:p>
            <a:endParaRPr lang="en-US" sz="900" dirty="0"/>
          </a:p>
        </p:txBody>
      </p:sp>
    </p:spTree>
    <p:extLst>
      <p:ext uri="{BB962C8B-B14F-4D97-AF65-F5344CB8AC3E}">
        <p14:creationId xmlns:p14="http://schemas.microsoft.com/office/powerpoint/2010/main" xmlns="" val="28185116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46</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28577270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and virtual teams</a:t>
            </a:r>
            <a:endParaRPr lang="en-US" dirty="0"/>
          </a:p>
        </p:txBody>
      </p:sp>
      <p:sp>
        <p:nvSpPr>
          <p:cNvPr id="3" name="Content Placeholder 2"/>
          <p:cNvSpPr>
            <a:spLocks noGrp="1"/>
          </p:cNvSpPr>
          <p:nvPr>
            <p:ph idx="1"/>
          </p:nvPr>
        </p:nvSpPr>
        <p:spPr/>
        <p:txBody>
          <a:bodyPr/>
          <a:lstStyle/>
          <a:p>
            <a:r>
              <a:rPr lang="en-US" dirty="0" smtClean="0"/>
              <a:t>The driver in the modern world is knowledge, which is distributed rather than conveniently collocated </a:t>
            </a:r>
          </a:p>
          <a:p>
            <a:r>
              <a:rPr lang="en-US" dirty="0" smtClean="0"/>
              <a:t>Global virtual teams are an emerging new organization form that discover, share or create knowledge </a:t>
            </a:r>
          </a:p>
          <a:p>
            <a:r>
              <a:rPr lang="en-US" dirty="0" smtClean="0"/>
              <a:t>Sharing, cooperation and coordination are more difficult on global teams They require the establishment of a trusting team environment</a:t>
            </a:r>
          </a:p>
          <a:p>
            <a:r>
              <a:rPr lang="en-US" dirty="0"/>
              <a:t>	</a:t>
            </a:r>
            <a:r>
              <a:rPr lang="en-US" dirty="0" smtClean="0"/>
              <a:t>The organizers must understand the impact of geographic dispersion, cultural differences, technically mediated communication</a:t>
            </a:r>
          </a:p>
          <a:p>
            <a:r>
              <a:rPr lang="en-US" dirty="0"/>
              <a:t>	</a:t>
            </a:r>
            <a:r>
              <a:rPr lang="en-US" dirty="0" smtClean="0"/>
              <a:t>Team members must respect the integrity and competence of others</a:t>
            </a:r>
          </a:p>
          <a:p>
            <a:r>
              <a:rPr lang="en-US" dirty="0" smtClean="0"/>
              <a:t>We will cover how to do this in the lectures on Leading Global and Virtual Teams</a:t>
            </a:r>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a:t>Jyrämä</a:t>
            </a:r>
            <a:r>
              <a:rPr lang="en-US" sz="900" dirty="0"/>
              <a:t>, A., O. </a:t>
            </a:r>
            <a:r>
              <a:rPr lang="en-US" sz="900" dirty="0" err="1"/>
              <a:t>Kauppilaa</a:t>
            </a:r>
            <a:r>
              <a:rPr lang="en-US" sz="900" dirty="0"/>
              <a:t> &amp; R. </a:t>
            </a:r>
            <a:r>
              <a:rPr lang="en-US" sz="900" dirty="0" err="1"/>
              <a:t>Rajala</a:t>
            </a:r>
            <a:r>
              <a:rPr lang="en-US" sz="900" dirty="0"/>
              <a:t> (2009). </a:t>
            </a:r>
            <a:r>
              <a:rPr lang="en-US" sz="900" dirty="0" smtClean="0"/>
              <a:t>Knowledge Sharing Through Virtual Teams Across Borders And Boundaries. </a:t>
            </a:r>
            <a:r>
              <a:rPr lang="en-US" sz="900" dirty="0"/>
              <a:t>International Conference on Organizational Learning, Knowledge and Capabilities, Amsterdam April 26–28, </a:t>
            </a:r>
            <a:r>
              <a:rPr lang="en-US" sz="900" dirty="0" smtClean="0"/>
              <a:t>2009</a:t>
            </a:r>
          </a:p>
        </p:txBody>
      </p:sp>
    </p:spTree>
    <p:extLst>
      <p:ext uri="{BB962C8B-B14F-4D97-AF65-F5344CB8AC3E}">
        <p14:creationId xmlns:p14="http://schemas.microsoft.com/office/powerpoint/2010/main" xmlns="" val="31310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26779" y="1721392"/>
            <a:ext cx="5367570" cy="1204913"/>
          </a:xfrm>
        </p:spPr>
        <p:txBody>
          <a:bodyPr/>
          <a:lstStyle/>
          <a:p>
            <a:pPr fontAlgn="auto">
              <a:spcAft>
                <a:spcPts val="0"/>
              </a:spcAft>
              <a:defRPr/>
            </a:pPr>
            <a:r>
              <a:rPr lang="en-US" sz="4400" dirty="0" smtClean="0"/>
              <a:t>When knowledge is not distributed</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For virtual teams</a:t>
            </a:r>
            <a:endParaRPr sz="1200" dirty="0"/>
          </a:p>
        </p:txBody>
      </p:sp>
    </p:spTree>
    <p:extLst>
      <p:ext uri="{BB962C8B-B14F-4D97-AF65-F5344CB8AC3E}">
        <p14:creationId xmlns:p14="http://schemas.microsoft.com/office/powerpoint/2010/main" xmlns="" val="6371487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7864475" cy="549275"/>
          </a:xfrm>
        </p:spPr>
        <p:txBody>
          <a:bodyPr/>
          <a:lstStyle/>
          <a:p>
            <a:r>
              <a:rPr lang="en-US" dirty="0" smtClean="0"/>
              <a:t>Standard knowledge and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a:t>N</a:t>
            </a:r>
            <a:r>
              <a:rPr lang="en-US" dirty="0" smtClean="0"/>
              <a:t>ot all organizational units are being transformed and there are conditions when hierarchical authority is still relevant.</a:t>
            </a:r>
          </a:p>
          <a:p>
            <a:r>
              <a:rPr lang="en-US" dirty="0" smtClean="0"/>
              <a:t>One such situation is knowledge that is governed by a standards organization such as accounting </a:t>
            </a:r>
          </a:p>
          <a:p>
            <a:r>
              <a:rPr lang="en-US" dirty="0" smtClean="0"/>
              <a:t>There is also the case of decisive information.  Here the central manager in a hierarchy has sufficient knowledge, even if not complete, to make a competent decision without other knowledge distributed in the organization</a:t>
            </a:r>
          </a:p>
          <a:p>
            <a:r>
              <a:rPr lang="en-US" dirty="0"/>
              <a:t>A hierarchical organization is more efficient even if it is less flexible</a:t>
            </a:r>
          </a:p>
          <a:p>
            <a:endParaRPr lang="en-US" dirty="0" smtClean="0"/>
          </a:p>
        </p:txBody>
      </p:sp>
      <p:sp>
        <p:nvSpPr>
          <p:cNvPr id="4" name="Rectangle 3"/>
          <p:cNvSpPr>
            <a:spLocks noChangeArrowheads="1"/>
          </p:cNvSpPr>
          <p:nvPr/>
        </p:nvSpPr>
        <p:spPr bwMode="auto">
          <a:xfrm>
            <a:off x="0" y="5105400"/>
            <a:ext cx="8686800" cy="784830"/>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smtClean="0"/>
              <a:t>Foss , N. (2001). </a:t>
            </a:r>
            <a:r>
              <a:rPr lang="en-US" sz="900" dirty="0" err="1" smtClean="0"/>
              <a:t>Misesian</a:t>
            </a:r>
            <a:r>
              <a:rPr lang="en-US" sz="900" dirty="0" smtClean="0"/>
              <a:t> ownership and </a:t>
            </a:r>
            <a:r>
              <a:rPr lang="en-US" sz="900" dirty="0" err="1" smtClean="0"/>
              <a:t>Coasian</a:t>
            </a:r>
            <a:r>
              <a:rPr lang="en-US" sz="900" dirty="0" smtClean="0"/>
              <a:t> authority in Hayekian settings: the case of the knowledge economy. Quarterly Journal of Austrian Economics, 4(4), 3-25</a:t>
            </a:r>
          </a:p>
          <a:p>
            <a:endParaRPr lang="en-US" sz="900" dirty="0" smtClean="0"/>
          </a:p>
          <a:p>
            <a:endParaRPr lang="en-US" sz="900" dirty="0" smtClean="0"/>
          </a:p>
          <a:p>
            <a:endParaRPr lang="en-US" sz="900" dirty="0"/>
          </a:p>
        </p:txBody>
      </p:sp>
    </p:spTree>
    <p:extLst>
      <p:ext uri="{BB962C8B-B14F-4D97-AF65-F5344CB8AC3E}">
        <p14:creationId xmlns:p14="http://schemas.microsoft.com/office/powerpoint/2010/main" xmlns="" val="211481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4" name="Content Placeholder 2"/>
          <p:cNvSpPr txBox="1">
            <a:spLocks/>
          </p:cNvSpPr>
          <p:nvPr/>
        </p:nvSpPr>
        <p:spPr bwMode="auto">
          <a:xfrm>
            <a:off x="822325" y="1100138"/>
            <a:ext cx="7521575" cy="3929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a:t>In </a:t>
            </a:r>
            <a:r>
              <a:rPr lang="en-US" dirty="0">
                <a:solidFill>
                  <a:srgbClr val="FF0000"/>
                </a:solidFill>
              </a:rPr>
              <a:t>Lecture 8</a:t>
            </a:r>
            <a:r>
              <a:rPr lang="en-US" dirty="0" smtClean="0"/>
              <a:t>, technical tools will be reviewed</a:t>
            </a:r>
            <a:endParaRPr lang="en-US" dirty="0"/>
          </a:p>
          <a:p>
            <a:pPr lvl="1"/>
            <a:r>
              <a:rPr lang="en-US" altLang="en-US" dirty="0" smtClean="0"/>
              <a:t>Examine the attributes of good collaboration tools</a:t>
            </a:r>
          </a:p>
          <a:p>
            <a:pPr lvl="1"/>
            <a:r>
              <a:rPr lang="en-US" dirty="0"/>
              <a:t>W</a:t>
            </a:r>
            <a:r>
              <a:rPr lang="en-US" dirty="0" smtClean="0"/>
              <a:t>eb </a:t>
            </a:r>
            <a:r>
              <a:rPr lang="en-US" dirty="0"/>
              <a:t>conferencing tools </a:t>
            </a:r>
            <a:endParaRPr lang="en-US" dirty="0" smtClean="0"/>
          </a:p>
          <a:p>
            <a:pPr lvl="1"/>
            <a:r>
              <a:rPr lang="en-US" dirty="0"/>
              <a:t>F</a:t>
            </a:r>
            <a:r>
              <a:rPr lang="en-US" dirty="0" smtClean="0"/>
              <a:t>orums</a:t>
            </a:r>
            <a:r>
              <a:rPr lang="en-US" dirty="0"/>
              <a:t>, wikis and blog tools </a:t>
            </a:r>
            <a:endParaRPr lang="en-US" altLang="en-US" dirty="0"/>
          </a:p>
          <a:p>
            <a:r>
              <a:rPr lang="en-US" dirty="0" smtClean="0"/>
              <a:t>In </a:t>
            </a:r>
            <a:r>
              <a:rPr lang="en-US" dirty="0" smtClean="0">
                <a:solidFill>
                  <a:srgbClr val="FF0000"/>
                </a:solidFill>
              </a:rPr>
              <a:t>Lecture </a:t>
            </a:r>
            <a:r>
              <a:rPr lang="en-US" dirty="0">
                <a:solidFill>
                  <a:srgbClr val="FF0000"/>
                </a:solidFill>
              </a:rPr>
              <a:t>9</a:t>
            </a:r>
            <a:r>
              <a:rPr lang="en-US" dirty="0" smtClean="0"/>
              <a:t>, we continue discussing technical tools</a:t>
            </a:r>
          </a:p>
          <a:p>
            <a:pPr lvl="1"/>
            <a:r>
              <a:rPr lang="en-US" dirty="0"/>
              <a:t>C</a:t>
            </a:r>
            <a:r>
              <a:rPr lang="en-US" dirty="0" smtClean="0"/>
              <a:t>ollaborative </a:t>
            </a:r>
            <a:r>
              <a:rPr lang="en-US" dirty="0"/>
              <a:t>platforms </a:t>
            </a:r>
            <a:endParaRPr lang="en-US" dirty="0" smtClean="0"/>
          </a:p>
          <a:p>
            <a:pPr lvl="1"/>
            <a:r>
              <a:rPr lang="en-US" altLang="en-US" dirty="0" smtClean="0"/>
              <a:t>Integrated collaboration environments</a:t>
            </a:r>
          </a:p>
          <a:p>
            <a:r>
              <a:rPr lang="en-US" altLang="en-US" dirty="0" smtClean="0"/>
              <a:t>In </a:t>
            </a:r>
            <a:r>
              <a:rPr lang="en-US" altLang="en-US" dirty="0" smtClean="0">
                <a:solidFill>
                  <a:srgbClr val="FF0000"/>
                </a:solidFill>
              </a:rPr>
              <a:t>Lecture 10, </a:t>
            </a:r>
            <a:r>
              <a:rPr lang="en-US" altLang="en-US" dirty="0" smtClean="0"/>
              <a:t>we investigate team building</a:t>
            </a:r>
          </a:p>
          <a:p>
            <a:pPr lvl="1"/>
            <a:r>
              <a:rPr lang="en-US" dirty="0" smtClean="0"/>
              <a:t>The five critical functions </a:t>
            </a:r>
            <a:r>
              <a:rPr lang="en-US" dirty="0"/>
              <a:t>in building a successful </a:t>
            </a:r>
            <a:r>
              <a:rPr lang="en-US" dirty="0" smtClean="0"/>
              <a:t>team</a:t>
            </a:r>
            <a:endParaRPr lang="en-US" dirty="0"/>
          </a:p>
          <a:p>
            <a:pPr lvl="1"/>
            <a:r>
              <a:rPr lang="en-US" altLang="en-US" dirty="0" smtClean="0"/>
              <a:t>Purpose of team charter</a:t>
            </a:r>
          </a:p>
          <a:p>
            <a:pPr lvl="1"/>
            <a:r>
              <a:rPr lang="en-US" altLang="en-US" dirty="0" smtClean="0"/>
              <a:t>Coaching </a:t>
            </a:r>
          </a:p>
          <a:p>
            <a:pPr lvl="1"/>
            <a:r>
              <a:rPr lang="en-US" dirty="0"/>
              <a:t>B</a:t>
            </a:r>
            <a:r>
              <a:rPr lang="en-US" dirty="0" smtClean="0"/>
              <a:t>arriers </a:t>
            </a:r>
            <a:r>
              <a:rPr lang="en-US" dirty="0"/>
              <a:t>to building a global virtual team and how </a:t>
            </a:r>
            <a:r>
              <a:rPr lang="en-US" dirty="0" smtClean="0"/>
              <a:t>they </a:t>
            </a:r>
            <a:r>
              <a:rPr lang="en-US" dirty="0"/>
              <a:t>can </a:t>
            </a:r>
            <a:r>
              <a:rPr lang="en-US" dirty="0" smtClean="0"/>
              <a:t>be </a:t>
            </a:r>
            <a:r>
              <a:rPr lang="en-US" dirty="0"/>
              <a:t>mitigated</a:t>
            </a:r>
            <a:endParaRPr lang="en-US" altLang="en-US" dirty="0"/>
          </a:p>
          <a:p>
            <a:endParaRPr lang="en-US" altLang="en-US" dirty="0" smtClean="0"/>
          </a:p>
          <a:p>
            <a:pPr lvl="1"/>
            <a:endParaRPr lang="en-US" altLang="en-US" dirty="0"/>
          </a:p>
          <a:p>
            <a:endParaRPr lang="en-US" dirty="0"/>
          </a:p>
        </p:txBody>
      </p:sp>
    </p:spTree>
    <p:extLst>
      <p:ext uri="{BB962C8B-B14F-4D97-AF65-F5344CB8AC3E}">
        <p14:creationId xmlns:p14="http://schemas.microsoft.com/office/powerpoint/2010/main" xmlns="" val="12078815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a:t>In this lecture we </a:t>
            </a:r>
            <a:r>
              <a:rPr lang="en-US" dirty="0" smtClean="0"/>
              <a:t>have </a:t>
            </a:r>
            <a:r>
              <a:rPr lang="en-US" dirty="0"/>
              <a:t>presented the implications of Hayek's </a:t>
            </a:r>
            <a:r>
              <a:rPr lang="en-US"/>
              <a:t>theory </a:t>
            </a:r>
            <a:r>
              <a:rPr lang="en-US" smtClean="0"/>
              <a:t>of knowledge </a:t>
            </a:r>
            <a:r>
              <a:rPr lang="en-US" dirty="0"/>
              <a:t>and economics, especially as it relates to the firm. </a:t>
            </a:r>
            <a:endParaRPr lang="en-US" dirty="0" smtClean="0"/>
          </a:p>
          <a:p>
            <a:r>
              <a:rPr lang="en-US" dirty="0" smtClean="0"/>
              <a:t>There </a:t>
            </a:r>
            <a:r>
              <a:rPr lang="en-US" dirty="0"/>
              <a:t>are two major implications. </a:t>
            </a:r>
            <a:endParaRPr lang="en-US" dirty="0" smtClean="0"/>
          </a:p>
          <a:p>
            <a:r>
              <a:rPr lang="en-US" dirty="0"/>
              <a:t>	</a:t>
            </a:r>
            <a:r>
              <a:rPr lang="en-US" dirty="0" smtClean="0"/>
              <a:t>First</a:t>
            </a:r>
            <a:r>
              <a:rPr lang="en-US" dirty="0"/>
              <a:t>, important knowledge is dispersed throughout the organization as well as in external markets. </a:t>
            </a:r>
            <a:endParaRPr lang="en-US" dirty="0" smtClean="0"/>
          </a:p>
          <a:p>
            <a:r>
              <a:rPr lang="en-US" dirty="0"/>
              <a:t>	</a:t>
            </a:r>
            <a:r>
              <a:rPr lang="en-US" dirty="0" smtClean="0"/>
              <a:t>Second</a:t>
            </a:r>
            <a:r>
              <a:rPr lang="en-US" dirty="0"/>
              <a:t>, knowledge workers are becoming more important in the processes of the firm. </a:t>
            </a:r>
            <a:endParaRPr lang="en-US" dirty="0" smtClean="0"/>
          </a:p>
          <a:p>
            <a:r>
              <a:rPr lang="en-US" dirty="0" smtClean="0"/>
              <a:t>Global </a:t>
            </a:r>
            <a:r>
              <a:rPr lang="en-US" dirty="0"/>
              <a:t>Virtual Teams were identified as a new organizational form that results from the Hayekian implications. </a:t>
            </a:r>
          </a:p>
          <a:p>
            <a:r>
              <a:rPr lang="en-US" dirty="0"/>
              <a:t>However, we cannot assume all knowledge is the same and better served by networked structures of peers such as a Global Virtual Team. </a:t>
            </a:r>
          </a:p>
        </p:txBody>
      </p:sp>
    </p:spTree>
    <p:extLst>
      <p:ext uri="{BB962C8B-B14F-4D97-AF65-F5344CB8AC3E}">
        <p14:creationId xmlns:p14="http://schemas.microsoft.com/office/powerpoint/2010/main" xmlns="" val="1272839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5</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51</a:t>
            </a:fld>
            <a:endParaRPr lang="en-US"/>
          </a:p>
        </p:txBody>
      </p:sp>
    </p:spTree>
    <p:extLst>
      <p:ext uri="{BB962C8B-B14F-4D97-AF65-F5344CB8AC3E}">
        <p14:creationId xmlns:p14="http://schemas.microsoft.com/office/powerpoint/2010/main" xmlns="" val="28670856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09306" y="1674662"/>
            <a:ext cx="5510029" cy="1204913"/>
          </a:xfrm>
        </p:spPr>
        <p:txBody>
          <a:bodyPr/>
          <a:lstStyle/>
          <a:p>
            <a:pPr fontAlgn="auto">
              <a:spcAft>
                <a:spcPts val="0"/>
              </a:spcAft>
              <a:defRPr/>
            </a:pPr>
            <a:r>
              <a:rPr lang="en-US" sz="4400" dirty="0" err="1" smtClean="0"/>
              <a:t>Vaisala</a:t>
            </a:r>
            <a:r>
              <a:rPr lang="en-US" sz="4400" dirty="0" smtClean="0"/>
              <a:t> </a:t>
            </a:r>
            <a:br>
              <a:rPr lang="en-US" sz="4400" dirty="0" smtClean="0"/>
            </a:br>
            <a:r>
              <a:rPr lang="en-US" sz="4400" dirty="0" smtClean="0"/>
              <a:t>Instruments</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Case Study</a:t>
            </a:r>
            <a:endParaRPr sz="1200"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[1] </a:t>
            </a:r>
            <a:r>
              <a:rPr lang="en-US" sz="900" dirty="0" err="1"/>
              <a:t>Jyrämä</a:t>
            </a:r>
            <a:r>
              <a:rPr lang="en-US" sz="900" dirty="0"/>
              <a:t>, A., O. </a:t>
            </a:r>
            <a:r>
              <a:rPr lang="en-US" sz="900" dirty="0" err="1"/>
              <a:t>Kauppilaa</a:t>
            </a:r>
            <a:r>
              <a:rPr lang="en-US" sz="900" dirty="0"/>
              <a:t> &amp; R. </a:t>
            </a:r>
            <a:r>
              <a:rPr lang="en-US" sz="900" dirty="0" err="1"/>
              <a:t>Rajala</a:t>
            </a:r>
            <a:r>
              <a:rPr lang="en-US" sz="900" dirty="0"/>
              <a:t> (2009). </a:t>
            </a:r>
            <a:r>
              <a:rPr lang="en-US" sz="900" dirty="0" smtClean="0"/>
              <a:t>Knowledge Sharing Through Virtual Teams Across Borders And Boundaries. </a:t>
            </a:r>
            <a:r>
              <a:rPr lang="en-US" sz="900" dirty="0"/>
              <a:t>International Conference on Organizational Learning, Knowledge and Capabilities, Amsterdam April 26–28, </a:t>
            </a:r>
            <a:r>
              <a:rPr lang="en-US" sz="900" dirty="0" smtClean="0"/>
              <a:t>2009</a:t>
            </a:r>
          </a:p>
        </p:txBody>
      </p:sp>
    </p:spTree>
    <p:extLst>
      <p:ext uri="{BB962C8B-B14F-4D97-AF65-F5344CB8AC3E}">
        <p14:creationId xmlns:p14="http://schemas.microsoft.com/office/powerpoint/2010/main" xmlns="" val="32451670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Vaisala</a:t>
            </a:r>
            <a:r>
              <a:rPr lang="en-US" dirty="0" smtClean="0"/>
              <a:t> Instruments</a:t>
            </a:r>
            <a:endParaRPr lang="en-US" dirty="0"/>
          </a:p>
        </p:txBody>
      </p:sp>
      <p:sp>
        <p:nvSpPr>
          <p:cNvPr id="3" name="Content Placeholder 2"/>
          <p:cNvSpPr>
            <a:spLocks noGrp="1"/>
          </p:cNvSpPr>
          <p:nvPr>
            <p:ph idx="1"/>
          </p:nvPr>
        </p:nvSpPr>
        <p:spPr/>
        <p:txBody>
          <a:bodyPr/>
          <a:lstStyle/>
          <a:p>
            <a:r>
              <a:rPr lang="en-US" dirty="0" smtClean="0"/>
              <a:t>This case study on global virtual teams was published by Olli-</a:t>
            </a:r>
            <a:r>
              <a:rPr lang="en-US" dirty="0" err="1" smtClean="0"/>
              <a:t>Pekka</a:t>
            </a:r>
            <a:r>
              <a:rPr lang="en-US" dirty="0" smtClean="0"/>
              <a:t> </a:t>
            </a:r>
            <a:r>
              <a:rPr lang="en-US" dirty="0" err="1" smtClean="0"/>
              <a:t>Kauppila</a:t>
            </a:r>
            <a:r>
              <a:rPr lang="en-US" dirty="0" smtClean="0"/>
              <a:t>, the former CEO of Nokia as well </a:t>
            </a:r>
            <a:r>
              <a:rPr lang="en-US" dirty="0"/>
              <a:t>as </a:t>
            </a:r>
            <a:r>
              <a:rPr lang="en-US" dirty="0" err="1"/>
              <a:t>Annukka</a:t>
            </a:r>
            <a:r>
              <a:rPr lang="en-US" dirty="0"/>
              <a:t> </a:t>
            </a:r>
            <a:r>
              <a:rPr lang="en-US" dirty="0" err="1" smtClean="0"/>
              <a:t>Jyrämä</a:t>
            </a:r>
            <a:r>
              <a:rPr lang="en-US" dirty="0" smtClean="0"/>
              <a:t> and </a:t>
            </a:r>
            <a:r>
              <a:rPr lang="en-US" dirty="0" err="1" smtClean="0"/>
              <a:t>Risto</a:t>
            </a:r>
            <a:r>
              <a:rPr lang="en-US" dirty="0" smtClean="0"/>
              <a:t> </a:t>
            </a:r>
            <a:r>
              <a:rPr lang="en-US" dirty="0" err="1" smtClean="0"/>
              <a:t>Rajala</a:t>
            </a:r>
            <a:r>
              <a:rPr lang="en-US" dirty="0" smtClean="0"/>
              <a:t>, who are leading academics in Finland</a:t>
            </a:r>
          </a:p>
          <a:p>
            <a:r>
              <a:rPr lang="en-US" dirty="0" err="1" smtClean="0"/>
              <a:t>Vaisala</a:t>
            </a:r>
            <a:r>
              <a:rPr lang="en-US" dirty="0" smtClean="0"/>
              <a:t> Instruments is a Finnish company that engineers and manufactures industrial instrumentation and sells it world-wide</a:t>
            </a:r>
          </a:p>
          <a:p>
            <a:r>
              <a:rPr lang="en-US" dirty="0" smtClean="0"/>
              <a:t>The company is organized functionally along three lines: R&amp;D, product line marketing and sales.</a:t>
            </a:r>
          </a:p>
          <a:p>
            <a:r>
              <a:rPr lang="en-US" dirty="0" smtClean="0"/>
              <a:t>97% of its revenue comes from foreign sales and it has a global sales and service network with major sales offices in 12 countries</a:t>
            </a:r>
          </a:p>
          <a:p>
            <a:r>
              <a:rPr lang="en-US" dirty="0" smtClean="0"/>
              <a:t>Its product line marketing and R&amp;D functions are located in Finland</a:t>
            </a:r>
            <a:endParaRPr lang="en-US" dirty="0"/>
          </a:p>
        </p:txBody>
      </p:sp>
    </p:spTree>
    <p:extLst>
      <p:ext uri="{BB962C8B-B14F-4D97-AF65-F5344CB8AC3E}">
        <p14:creationId xmlns:p14="http://schemas.microsoft.com/office/powerpoint/2010/main" xmlns="" val="27672606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Vaisala</a:t>
            </a:r>
            <a:r>
              <a:rPr lang="en-US" dirty="0" smtClean="0"/>
              <a:t> Instruments</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R&amp;D is the chief department at VI, which develops a wide range of technically sophisticated products  </a:t>
            </a:r>
          </a:p>
          <a:p>
            <a:r>
              <a:rPr lang="en-US" dirty="0" smtClean="0"/>
              <a:t>Moreover, R&amp;D is often involved in resolving customer problems world-wide</a:t>
            </a:r>
          </a:p>
          <a:p>
            <a:r>
              <a:rPr lang="en-US" dirty="0" smtClean="0"/>
              <a:t>Participating in world-wide problem resolution helps R&amp;D understand usage of product lines in the field and deficiencies that need reengineering</a:t>
            </a:r>
          </a:p>
          <a:p>
            <a:r>
              <a:rPr lang="en-US" dirty="0" smtClean="0"/>
              <a:t>The second department located in Finland is Product Lines, which can be considered the commercial face of R&amp;D. </a:t>
            </a:r>
          </a:p>
          <a:p>
            <a:r>
              <a:rPr lang="en-US" dirty="0" smtClean="0"/>
              <a:t>Product Lines provides training and learning materials for the world-wide sales staff, and represents customers in product development</a:t>
            </a:r>
          </a:p>
          <a:p>
            <a:r>
              <a:rPr lang="en-US" dirty="0" smtClean="0"/>
              <a:t>In addition, Product Lines discovers new applications for products and new markets for sales</a:t>
            </a:r>
            <a:endParaRPr lang="en-US" dirty="0"/>
          </a:p>
        </p:txBody>
      </p:sp>
    </p:spTree>
    <p:extLst>
      <p:ext uri="{BB962C8B-B14F-4D97-AF65-F5344CB8AC3E}">
        <p14:creationId xmlns:p14="http://schemas.microsoft.com/office/powerpoint/2010/main" xmlns="" val="2737333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Vaisala</a:t>
            </a:r>
            <a:r>
              <a:rPr lang="en-US" dirty="0" smtClean="0"/>
              <a:t> Instruments</a:t>
            </a:r>
            <a:endParaRPr lang="en-US" dirty="0"/>
          </a:p>
        </p:txBody>
      </p:sp>
      <p:sp>
        <p:nvSpPr>
          <p:cNvPr id="3" name="Content Placeholder 2"/>
          <p:cNvSpPr>
            <a:spLocks noGrp="1"/>
          </p:cNvSpPr>
          <p:nvPr>
            <p:ph idx="1"/>
          </p:nvPr>
        </p:nvSpPr>
        <p:spPr>
          <a:xfrm>
            <a:off x="822325" y="1100138"/>
            <a:ext cx="8321675" cy="3579812"/>
          </a:xfrm>
        </p:spPr>
        <p:txBody>
          <a:bodyPr/>
          <a:lstStyle/>
          <a:p>
            <a:r>
              <a:rPr lang="en-US" dirty="0" smtClean="0"/>
              <a:t>The last major department at VI is Sales and it is the primary contact with the world wide customers of VI products</a:t>
            </a:r>
          </a:p>
          <a:p>
            <a:r>
              <a:rPr lang="en-US" dirty="0" smtClean="0">
                <a:solidFill>
                  <a:srgbClr val="FF0000"/>
                </a:solidFill>
              </a:rPr>
              <a:t>Sales has need for product related knowledge</a:t>
            </a:r>
          </a:p>
          <a:p>
            <a:r>
              <a:rPr lang="en-US" dirty="0" smtClean="0">
                <a:solidFill>
                  <a:srgbClr val="FF0000"/>
                </a:solidFill>
              </a:rPr>
              <a:t>Sales is also the main source of knowledge on customers, markets, and product performance in the field</a:t>
            </a:r>
          </a:p>
          <a:p>
            <a:r>
              <a:rPr lang="en-US" dirty="0" smtClean="0"/>
              <a:t>Sales staff are geographically dispersed around the world with 12 major centers </a:t>
            </a:r>
          </a:p>
          <a:p>
            <a:r>
              <a:rPr lang="en-US" dirty="0" smtClean="0"/>
              <a:t>While R&amp;D and Product Lines staff are Finnish, Sales staff represent over 20 different nationalities from cultures in Asia, Europe, America and Africa.  </a:t>
            </a:r>
            <a:endParaRPr lang="en-US" dirty="0"/>
          </a:p>
        </p:txBody>
      </p:sp>
    </p:spTree>
    <p:extLst>
      <p:ext uri="{BB962C8B-B14F-4D97-AF65-F5344CB8AC3E}">
        <p14:creationId xmlns:p14="http://schemas.microsoft.com/office/powerpoint/2010/main" xmlns="" val="4803264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Hierarchical, military style organization</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err="1" smtClean="0"/>
              <a:t>Vaisala</a:t>
            </a:r>
            <a:r>
              <a:rPr lang="en-US" dirty="0" smtClean="0"/>
              <a:t> Instruments experienced problems managing its global operations with a hierarchical command and control type organization</a:t>
            </a:r>
          </a:p>
          <a:p>
            <a:r>
              <a:rPr lang="en-US" dirty="0"/>
              <a:t>S</a:t>
            </a:r>
            <a:r>
              <a:rPr lang="en-US" dirty="0" smtClean="0"/>
              <a:t>ales staff did not receive the specific knowledge they needed to sell or service VI products in their market </a:t>
            </a:r>
          </a:p>
          <a:p>
            <a:r>
              <a:rPr lang="en-US" dirty="0" smtClean="0"/>
              <a:t>Product Lines staff complained that they were receiving poor quality information about customers</a:t>
            </a:r>
          </a:p>
          <a:p>
            <a:r>
              <a:rPr lang="en-US" dirty="0" smtClean="0"/>
              <a:t>Likewise, Product Lines was not receiving adequate knowledge about product performance and usage in the various markets</a:t>
            </a:r>
          </a:p>
          <a:p>
            <a:r>
              <a:rPr lang="en-US" dirty="0" smtClean="0"/>
              <a:t>Knowledge transfer was with predefined, formal reports that focused on propositional knowledge</a:t>
            </a:r>
            <a:endParaRPr lang="en-US" dirty="0"/>
          </a:p>
        </p:txBody>
      </p:sp>
    </p:spTree>
    <p:extLst>
      <p:ext uri="{BB962C8B-B14F-4D97-AF65-F5344CB8AC3E}">
        <p14:creationId xmlns:p14="http://schemas.microsoft.com/office/powerpoint/2010/main" xmlns="" val="33959679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Hierarchical, military style organization</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An investigation discovered five issues that impeded knowledge sharing</a:t>
            </a:r>
          </a:p>
          <a:p>
            <a:pPr>
              <a:buAutoNum type="arabicPeriod"/>
            </a:pPr>
            <a:r>
              <a:rPr lang="en-US" dirty="0" smtClean="0"/>
              <a:t>Geographic and cultural distances </a:t>
            </a:r>
          </a:p>
          <a:p>
            <a:pPr>
              <a:buAutoNum type="arabicPeriod"/>
            </a:pPr>
            <a:r>
              <a:rPr lang="en-US" dirty="0" smtClean="0"/>
              <a:t>Strong functional boundaries between R&amp;D, Product Lines and Sales</a:t>
            </a:r>
          </a:p>
          <a:p>
            <a:pPr>
              <a:buAutoNum type="arabicPeriod"/>
            </a:pPr>
            <a:r>
              <a:rPr lang="en-US" dirty="0" smtClean="0"/>
              <a:t>Complexity of product related knowledge</a:t>
            </a:r>
          </a:p>
          <a:p>
            <a:pPr>
              <a:buAutoNum type="arabicPeriod"/>
            </a:pPr>
            <a:r>
              <a:rPr lang="en-US" dirty="0" smtClean="0"/>
              <a:t>Dispersed markets</a:t>
            </a:r>
          </a:p>
          <a:p>
            <a:pPr>
              <a:buAutoNum type="arabicPeriod"/>
            </a:pPr>
            <a:r>
              <a:rPr lang="en-US" dirty="0" smtClean="0"/>
              <a:t>The concentration of knowledge sharing with a few individuals</a:t>
            </a:r>
          </a:p>
          <a:p>
            <a:pPr marL="0" indent="0"/>
            <a:r>
              <a:rPr lang="en-US" dirty="0" smtClean="0"/>
              <a:t>An underlying belief at </a:t>
            </a:r>
            <a:r>
              <a:rPr lang="en-US" dirty="0" err="1" smtClean="0"/>
              <a:t>Vaisala</a:t>
            </a:r>
            <a:r>
              <a:rPr lang="en-US" dirty="0" smtClean="0"/>
              <a:t> was that possession of knowledge was a means to increase power</a:t>
            </a:r>
            <a:endParaRPr lang="en-US" dirty="0"/>
          </a:p>
        </p:txBody>
      </p:sp>
    </p:spTree>
    <p:extLst>
      <p:ext uri="{BB962C8B-B14F-4D97-AF65-F5344CB8AC3E}">
        <p14:creationId xmlns:p14="http://schemas.microsoft.com/office/powerpoint/2010/main" xmlns="" val="4033312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Hierarchical, military style organization</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Sales staff were culturally and geographically isolated from R&amp;D and Product Lines in Finland and also from other Sales offices</a:t>
            </a:r>
          </a:p>
          <a:p>
            <a:r>
              <a:rPr lang="en-US" dirty="0" smtClean="0"/>
              <a:t>This cultural isolation was most pronounced with employees in Asian countries</a:t>
            </a:r>
          </a:p>
          <a:p>
            <a:r>
              <a:rPr lang="en-US" dirty="0" smtClean="0"/>
              <a:t>Furthermore, all Sales staff experienced practical and procedural problems  trying to call Finland from different time zones and connecting to the needed knowledge agents</a:t>
            </a:r>
            <a:endParaRPr lang="en-US" dirty="0"/>
          </a:p>
        </p:txBody>
      </p:sp>
    </p:spTree>
    <p:extLst>
      <p:ext uri="{BB962C8B-B14F-4D97-AF65-F5344CB8AC3E}">
        <p14:creationId xmlns:p14="http://schemas.microsoft.com/office/powerpoint/2010/main" xmlns="" val="3579146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Hierarchical, military style organization</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VI was organized in a hierarchy along functional lines: R&amp;D, Product Lines, and Sales being the major functional departments</a:t>
            </a:r>
          </a:p>
          <a:p>
            <a:r>
              <a:rPr lang="en-US" dirty="0" smtClean="0"/>
              <a:t>All of VI’s employees experienced cross-functional problems with knowledge sharing</a:t>
            </a:r>
          </a:p>
          <a:p>
            <a:r>
              <a:rPr lang="en-US" dirty="0" smtClean="0"/>
              <a:t>As </a:t>
            </a:r>
            <a:r>
              <a:rPr lang="en-US" dirty="0" err="1" smtClean="0"/>
              <a:t>Kaupilla</a:t>
            </a:r>
            <a:r>
              <a:rPr lang="en-US" dirty="0" smtClean="0"/>
              <a:t> noted: “ homogeneity within functional groups accentuated the heterogeneity between the functions. “</a:t>
            </a:r>
          </a:p>
          <a:p>
            <a:r>
              <a:rPr lang="en-US" dirty="0" smtClean="0"/>
              <a:t>The functional hierarchy presented difficulties in knowledge sharing because the silos had different concerns, priorities and terminology</a:t>
            </a:r>
          </a:p>
          <a:p>
            <a:r>
              <a:rPr lang="en-US" dirty="0" smtClean="0"/>
              <a:t>The strong functional boundaries reduced trust and mutuality between people from different silos.</a:t>
            </a:r>
            <a:endParaRPr lang="en-US" dirty="0"/>
          </a:p>
        </p:txBody>
      </p:sp>
    </p:spTree>
    <p:extLst>
      <p:ext uri="{BB962C8B-B14F-4D97-AF65-F5344CB8AC3E}">
        <p14:creationId xmlns:p14="http://schemas.microsoft.com/office/powerpoint/2010/main" xmlns="" val="2365117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4" name="Content Placeholder 2"/>
          <p:cNvSpPr txBox="1">
            <a:spLocks/>
          </p:cNvSpPr>
          <p:nvPr/>
        </p:nvSpPr>
        <p:spPr bwMode="auto">
          <a:xfrm>
            <a:off x="822325" y="1100138"/>
            <a:ext cx="8321675" cy="3929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a:t>In </a:t>
            </a:r>
            <a:r>
              <a:rPr lang="en-US" dirty="0">
                <a:solidFill>
                  <a:srgbClr val="FF0000"/>
                </a:solidFill>
              </a:rPr>
              <a:t>Lecture </a:t>
            </a:r>
            <a:r>
              <a:rPr lang="en-US" dirty="0" smtClean="0">
                <a:solidFill>
                  <a:srgbClr val="FF0000"/>
                </a:solidFill>
              </a:rPr>
              <a:t>11</a:t>
            </a:r>
            <a:r>
              <a:rPr lang="en-US" dirty="0" smtClean="0"/>
              <a:t>, legal issues will be discussed</a:t>
            </a:r>
            <a:endParaRPr lang="en-US" dirty="0"/>
          </a:p>
          <a:p>
            <a:pPr lvl="1"/>
            <a:r>
              <a:rPr lang="en-US" altLang="en-US" dirty="0" smtClean="0"/>
              <a:t>Global teams are more vulnerable to certain legal issues</a:t>
            </a:r>
          </a:p>
          <a:p>
            <a:pPr lvl="1"/>
            <a:r>
              <a:rPr lang="en-US" dirty="0" smtClean="0"/>
              <a:t>Discuss records management</a:t>
            </a:r>
          </a:p>
          <a:p>
            <a:pPr lvl="1"/>
            <a:r>
              <a:rPr lang="en-US" altLang="en-US" dirty="0" smtClean="0"/>
              <a:t>Discuss </a:t>
            </a:r>
            <a:r>
              <a:rPr lang="en-US" dirty="0" smtClean="0"/>
              <a:t>discrimination, wages and hours, disability accommodation, intellectual property and contracting</a:t>
            </a:r>
            <a:endParaRPr lang="en-US" altLang="en-US" dirty="0"/>
          </a:p>
          <a:p>
            <a:r>
              <a:rPr lang="en-US" dirty="0" smtClean="0"/>
              <a:t>In </a:t>
            </a:r>
            <a:r>
              <a:rPr lang="en-US" dirty="0" smtClean="0">
                <a:solidFill>
                  <a:srgbClr val="FF0000"/>
                </a:solidFill>
              </a:rPr>
              <a:t>Lecture 12</a:t>
            </a:r>
            <a:r>
              <a:rPr lang="en-US" dirty="0" smtClean="0"/>
              <a:t>, we investigate innovation theory</a:t>
            </a:r>
          </a:p>
          <a:p>
            <a:pPr lvl="1"/>
            <a:r>
              <a:rPr lang="en-US" dirty="0" smtClean="0"/>
              <a:t>Recombination as innovation</a:t>
            </a:r>
          </a:p>
          <a:p>
            <a:pPr lvl="1"/>
            <a:r>
              <a:rPr lang="en-US" altLang="en-US" dirty="0" smtClean="0"/>
              <a:t>Idea generation and search strategies</a:t>
            </a:r>
          </a:p>
          <a:p>
            <a:r>
              <a:rPr lang="en-US" altLang="en-US" dirty="0" smtClean="0"/>
              <a:t>In </a:t>
            </a:r>
            <a:r>
              <a:rPr lang="en-US" altLang="en-US" dirty="0" smtClean="0">
                <a:solidFill>
                  <a:srgbClr val="FF0000"/>
                </a:solidFill>
              </a:rPr>
              <a:t>Lecture 13, </a:t>
            </a:r>
            <a:r>
              <a:rPr lang="en-US" altLang="en-US" dirty="0" smtClean="0"/>
              <a:t>we investigate problem solving</a:t>
            </a:r>
          </a:p>
          <a:p>
            <a:pPr lvl="1"/>
            <a:r>
              <a:rPr lang="en-US" altLang="en-US" dirty="0" smtClean="0"/>
              <a:t>The problem solving process</a:t>
            </a:r>
          </a:p>
          <a:p>
            <a:pPr lvl="1"/>
            <a:r>
              <a:rPr lang="en-US" altLang="en-US" dirty="0" smtClean="0"/>
              <a:t>Techniques for hard problems</a:t>
            </a:r>
            <a:r>
              <a:rPr lang="en-US" altLang="en-US" dirty="0"/>
              <a:t>: </a:t>
            </a:r>
            <a:r>
              <a:rPr lang="en-US" altLang="en-US" dirty="0" smtClean="0"/>
              <a:t>Analogy, Sagacity, Stepwise refinement, Heuristics, Induction, Mastery </a:t>
            </a:r>
            <a:r>
              <a:rPr lang="en-US" altLang="en-US" dirty="0"/>
              <a:t>over </a:t>
            </a:r>
            <a:r>
              <a:rPr lang="en-US" altLang="en-US" dirty="0" smtClean="0"/>
              <a:t>pedantry, </a:t>
            </a:r>
            <a:r>
              <a:rPr lang="en-US" altLang="en-US" dirty="0" err="1" smtClean="0"/>
              <a:t>Think”ing</a:t>
            </a:r>
            <a:r>
              <a:rPr lang="en-US" altLang="en-US" dirty="0" smtClean="0"/>
              <a:t>”, Mutating </a:t>
            </a:r>
            <a:r>
              <a:rPr lang="en-US" altLang="en-US" dirty="0"/>
              <a:t>metaphors</a:t>
            </a:r>
          </a:p>
          <a:p>
            <a:pPr lvl="1"/>
            <a:endParaRPr lang="en-US" altLang="en-US" dirty="0" smtClean="0"/>
          </a:p>
          <a:p>
            <a:endParaRPr lang="en-US" altLang="en-US" dirty="0" smtClean="0"/>
          </a:p>
          <a:p>
            <a:pPr lvl="1"/>
            <a:endParaRPr lang="en-US" altLang="en-US" dirty="0"/>
          </a:p>
          <a:p>
            <a:endParaRPr lang="en-US" dirty="0"/>
          </a:p>
        </p:txBody>
      </p:sp>
    </p:spTree>
    <p:extLst>
      <p:ext uri="{BB962C8B-B14F-4D97-AF65-F5344CB8AC3E}">
        <p14:creationId xmlns:p14="http://schemas.microsoft.com/office/powerpoint/2010/main" xmlns="" val="18780969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Knowledge needs of sales staff</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VI has a widely diverse product range with thousands of variations that can be configured</a:t>
            </a:r>
          </a:p>
          <a:p>
            <a:r>
              <a:rPr lang="en-US" dirty="0" smtClean="0"/>
              <a:t>The products are complex and sophisticated and sales staff are expected to select the correct product and configure it to meet customer needs</a:t>
            </a:r>
          </a:p>
          <a:p>
            <a:r>
              <a:rPr lang="en-US" dirty="0" smtClean="0"/>
              <a:t>Consequently, Sales staff need technical product knowledge and support as well as pricing information</a:t>
            </a:r>
          </a:p>
          <a:p>
            <a:r>
              <a:rPr lang="en-US" dirty="0" smtClean="0"/>
              <a:t>This knowledge and support must be provided by R&amp;D and Product Lines</a:t>
            </a:r>
          </a:p>
          <a:p>
            <a:endParaRPr lang="en-US" dirty="0"/>
          </a:p>
        </p:txBody>
      </p:sp>
    </p:spTree>
    <p:extLst>
      <p:ext uri="{BB962C8B-B14F-4D97-AF65-F5344CB8AC3E}">
        <p14:creationId xmlns:p14="http://schemas.microsoft.com/office/powerpoint/2010/main" xmlns="" val="18148759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Knowledge needs of R&amp;D and Product Lines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VI has dispersed markets and a large, heterogeneous customer base with different feature needs and usage of the products in different applications</a:t>
            </a:r>
          </a:p>
          <a:p>
            <a:r>
              <a:rPr lang="en-US" dirty="0" smtClean="0"/>
              <a:t>R&amp;D and Product Lines are the provider of technical and product knowledge so that customers can easily use the products to fulfill their requirements</a:t>
            </a:r>
          </a:p>
          <a:p>
            <a:r>
              <a:rPr lang="en-US" dirty="0" smtClean="0"/>
              <a:t>R&amp;D and Product Lines also use knowledge provided by the field about the customer, new uses, and new markets to develop new products or new configurations</a:t>
            </a:r>
          </a:p>
          <a:p>
            <a:r>
              <a:rPr lang="en-US" dirty="0" smtClean="0"/>
              <a:t>Product Lines performed a mediating role between R&amp;D and Sales and each line in Product Lines was owner of a particular product set</a:t>
            </a:r>
          </a:p>
          <a:p>
            <a:endParaRPr lang="en-US" dirty="0"/>
          </a:p>
        </p:txBody>
      </p:sp>
    </p:spTree>
    <p:extLst>
      <p:ext uri="{BB962C8B-B14F-4D97-AF65-F5344CB8AC3E}">
        <p14:creationId xmlns:p14="http://schemas.microsoft.com/office/powerpoint/2010/main" xmlns="" val="23227001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Knowledge needs of </a:t>
            </a:r>
            <a:r>
              <a:rPr lang="en-US" dirty="0" err="1" smtClean="0"/>
              <a:t>Vaisala</a:t>
            </a:r>
            <a:r>
              <a:rPr lang="en-US" dirty="0" smtClean="0"/>
              <a:t> Instruments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There was a need for two-way knowledge transfer at </a:t>
            </a:r>
            <a:r>
              <a:rPr lang="en-US" dirty="0" err="1" smtClean="0"/>
              <a:t>Vaisala</a:t>
            </a:r>
            <a:r>
              <a:rPr lang="en-US" dirty="0" smtClean="0"/>
              <a:t> </a:t>
            </a:r>
          </a:p>
          <a:p>
            <a:r>
              <a:rPr lang="en-US" dirty="0" smtClean="0"/>
              <a:t>Technical and product related knowledge must go from the R&amp;D and Product Lines silos located in Finland to the world-wide Sales organization</a:t>
            </a:r>
          </a:p>
          <a:p>
            <a:r>
              <a:rPr lang="en-US" dirty="0" smtClean="0"/>
              <a:t>Customer and market knowledge as well as knowledge about the </a:t>
            </a:r>
            <a:r>
              <a:rPr lang="en-US" dirty="0"/>
              <a:t>o</a:t>
            </a:r>
            <a:r>
              <a:rPr lang="en-US" dirty="0" smtClean="0"/>
              <a:t>perational performance of products must go from Sales to Finland</a:t>
            </a:r>
          </a:p>
          <a:p>
            <a:endParaRPr lang="en-US" dirty="0"/>
          </a:p>
        </p:txBody>
      </p:sp>
    </p:spTree>
    <p:extLst>
      <p:ext uri="{BB962C8B-B14F-4D97-AF65-F5344CB8AC3E}">
        <p14:creationId xmlns:p14="http://schemas.microsoft.com/office/powerpoint/2010/main" xmlns="" val="21752840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245475" cy="549275"/>
          </a:xfrm>
        </p:spPr>
        <p:txBody>
          <a:bodyPr/>
          <a:lstStyle/>
          <a:p>
            <a:r>
              <a:rPr lang="en-US" dirty="0" smtClean="0"/>
              <a:t>Knowledge needs of </a:t>
            </a:r>
            <a:r>
              <a:rPr lang="en-US" dirty="0" err="1" smtClean="0"/>
              <a:t>Vaisala</a:t>
            </a:r>
            <a:r>
              <a:rPr lang="en-US" dirty="0" smtClean="0"/>
              <a:t> Instruments</a:t>
            </a:r>
            <a:endParaRPr lang="en-US" dirty="0"/>
          </a:p>
        </p:txBody>
      </p:sp>
      <p:sp>
        <p:nvSpPr>
          <p:cNvPr id="3" name="Content Placeholder 2"/>
          <p:cNvSpPr>
            <a:spLocks noGrp="1"/>
          </p:cNvSpPr>
          <p:nvPr>
            <p:ph idx="1"/>
          </p:nvPr>
        </p:nvSpPr>
        <p:spPr>
          <a:xfrm>
            <a:off x="822325" y="1100138"/>
            <a:ext cx="8245475" cy="3929062"/>
          </a:xfrm>
        </p:spPr>
        <p:txBody>
          <a:bodyPr/>
          <a:lstStyle/>
          <a:p>
            <a:r>
              <a:rPr lang="en-US" dirty="0" smtClean="0"/>
              <a:t>In its hierarchical organization form, an informal, small group of employees at the Finnish headquarters acted as knowledge brokers.</a:t>
            </a:r>
          </a:p>
          <a:p>
            <a:r>
              <a:rPr lang="en-US" dirty="0" smtClean="0"/>
              <a:t>These informal knowledge brokers had no budget or charter</a:t>
            </a:r>
          </a:p>
          <a:p>
            <a:r>
              <a:rPr lang="en-US" dirty="0" smtClean="0"/>
              <a:t>Much knowledge transfer was repetitive – most of the questions from around the world centered around the same issues; yet there was no knowledge sharing facility</a:t>
            </a:r>
          </a:p>
          <a:p>
            <a:r>
              <a:rPr lang="en-US" dirty="0" smtClean="0"/>
              <a:t>The small, informal knowledge brokers often became overwhelmed with the repetitive questions and the knowledge to resolve difficult and important requests was slow in coming as a result</a:t>
            </a:r>
          </a:p>
          <a:p>
            <a:r>
              <a:rPr lang="en-US" dirty="0" smtClean="0"/>
              <a:t>Too many simple requests delayed the resolution of complex requests</a:t>
            </a:r>
          </a:p>
          <a:p>
            <a:r>
              <a:rPr lang="en-US" dirty="0" smtClean="0"/>
              <a:t> Turnover among knowledge brokers was higher than the norm and each loss left a group in the field without important support</a:t>
            </a:r>
          </a:p>
          <a:p>
            <a:endParaRPr lang="en-US" dirty="0"/>
          </a:p>
        </p:txBody>
      </p:sp>
    </p:spTree>
    <p:extLst>
      <p:ext uri="{BB962C8B-B14F-4D97-AF65-F5344CB8AC3E}">
        <p14:creationId xmlns:p14="http://schemas.microsoft.com/office/powerpoint/2010/main" xmlns="" val="37742435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organization forms at </a:t>
            </a:r>
            <a:r>
              <a:rPr lang="en-US" dirty="0" err="1" smtClean="0"/>
              <a:t>vaisala</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To resolve its knowledge sharing problems, </a:t>
            </a:r>
            <a:r>
              <a:rPr lang="en-US" dirty="0" err="1" smtClean="0"/>
              <a:t>Vaisala</a:t>
            </a:r>
            <a:r>
              <a:rPr lang="en-US" dirty="0" smtClean="0"/>
              <a:t> developed and implemented global, </a:t>
            </a:r>
            <a:r>
              <a:rPr lang="en-US" dirty="0" err="1" smtClean="0"/>
              <a:t>interfunctional</a:t>
            </a:r>
            <a:r>
              <a:rPr lang="en-US" dirty="0" smtClean="0"/>
              <a:t> virtual teams</a:t>
            </a:r>
          </a:p>
          <a:p>
            <a:r>
              <a:rPr lang="en-US" dirty="0" smtClean="0"/>
              <a:t>The commission for these virtual teams was to coordinate knowledge between R&amp;D, Product Lines, Sales and customers</a:t>
            </a:r>
          </a:p>
          <a:p>
            <a:r>
              <a:rPr lang="en-US" dirty="0" smtClean="0"/>
              <a:t>The new organizational forms began as a series of global virtual teams but the goal was for the entire company to be organized into a knowledge network for reciprocal knowledge sharing activities</a:t>
            </a:r>
          </a:p>
          <a:p>
            <a:endParaRPr lang="en-US" dirty="0"/>
          </a:p>
        </p:txBody>
      </p:sp>
    </p:spTree>
    <p:extLst>
      <p:ext uri="{BB962C8B-B14F-4D97-AF65-F5344CB8AC3E}">
        <p14:creationId xmlns:p14="http://schemas.microsoft.com/office/powerpoint/2010/main" xmlns="" val="40304400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 global virtual teams</a:t>
            </a:r>
            <a:endParaRPr lang="en-US" dirty="0"/>
          </a:p>
        </p:txBody>
      </p:sp>
      <p:pic>
        <p:nvPicPr>
          <p:cNvPr id="1026" name="Picture 2" descr="https://html1-f.scribdassets.com/6d4qyo0qrk3szueh/images/11-65646f6dbb.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800" y="1524000"/>
            <a:ext cx="4000500" cy="30194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ontent Placeholder 2"/>
          <p:cNvSpPr txBox="1">
            <a:spLocks/>
          </p:cNvSpPr>
          <p:nvPr/>
        </p:nvSpPr>
        <p:spPr bwMode="auto">
          <a:xfrm>
            <a:off x="822325" y="1100138"/>
            <a:ext cx="4206875"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t>To create the initial teams, </a:t>
            </a:r>
            <a:r>
              <a:rPr lang="en-US" dirty="0" err="1" smtClean="0"/>
              <a:t>Vaisala</a:t>
            </a:r>
            <a:r>
              <a:rPr lang="en-US" dirty="0" smtClean="0"/>
              <a:t> produced knowledge network diagrams for each team</a:t>
            </a:r>
          </a:p>
          <a:p>
            <a:r>
              <a:rPr lang="en-US" dirty="0" smtClean="0"/>
              <a:t>These diagrams represented the flow of knowledge in the company </a:t>
            </a:r>
          </a:p>
          <a:p>
            <a:r>
              <a:rPr lang="en-US" dirty="0" smtClean="0"/>
              <a:t>Associated with these were evaluations by the affected parties of the quality of knowledge transfer</a:t>
            </a:r>
          </a:p>
          <a:p>
            <a:r>
              <a:rPr lang="en-US" dirty="0" err="1" smtClean="0"/>
              <a:t>Kaupilla</a:t>
            </a:r>
            <a:r>
              <a:rPr lang="en-US" dirty="0" smtClean="0"/>
              <a:t> notes: “ these </a:t>
            </a:r>
            <a:r>
              <a:rPr lang="en-US" dirty="0" err="1" smtClean="0"/>
              <a:t>sociograms</a:t>
            </a:r>
            <a:r>
              <a:rPr lang="en-US" dirty="0" smtClean="0"/>
              <a:t> were created for the 5 product lines and the organization as a whole”</a:t>
            </a:r>
            <a:endParaRPr lang="en-US" dirty="0"/>
          </a:p>
        </p:txBody>
      </p:sp>
    </p:spTree>
    <p:extLst>
      <p:ext uri="{BB962C8B-B14F-4D97-AF65-F5344CB8AC3E}">
        <p14:creationId xmlns:p14="http://schemas.microsoft.com/office/powerpoint/2010/main" xmlns="" val="24122160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 global virtual teams</a:t>
            </a:r>
            <a:endParaRPr lang="en-US" dirty="0"/>
          </a:p>
        </p:txBody>
      </p:sp>
      <p:sp>
        <p:nvSpPr>
          <p:cNvPr id="5" name="Content Placeholder 2"/>
          <p:cNvSpPr txBox="1">
            <a:spLocks/>
          </p:cNvSpPr>
          <p:nvPr/>
        </p:nvSpPr>
        <p:spPr bwMode="auto">
          <a:xfrm>
            <a:off x="822325" y="1100138"/>
            <a:ext cx="8169275"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t>Team selection is critical to global virtual team success</a:t>
            </a:r>
          </a:p>
          <a:p>
            <a:r>
              <a:rPr lang="en-US" dirty="0" err="1" smtClean="0"/>
              <a:t>Vaisala</a:t>
            </a:r>
            <a:r>
              <a:rPr lang="en-US" dirty="0" smtClean="0"/>
              <a:t> used knowledge flow analysis and the </a:t>
            </a:r>
            <a:r>
              <a:rPr lang="en-US" dirty="0" err="1" smtClean="0"/>
              <a:t>sociograms</a:t>
            </a:r>
            <a:r>
              <a:rPr lang="en-US" dirty="0" smtClean="0"/>
              <a:t> to select members for each global virtual team</a:t>
            </a:r>
          </a:p>
          <a:p>
            <a:r>
              <a:rPr lang="en-US" dirty="0" smtClean="0"/>
              <a:t>Initially, five such teams were created, one for each of the product lines</a:t>
            </a:r>
          </a:p>
          <a:p>
            <a:r>
              <a:rPr lang="en-US" dirty="0" smtClean="0"/>
              <a:t>The informal knowledge brokers in Product Lines were assigned to appropriate teams</a:t>
            </a:r>
          </a:p>
          <a:p>
            <a:r>
              <a:rPr lang="en-US" dirty="0" smtClean="0"/>
              <a:t>Other Product Lines staff were assigned from respective lines into the teams.</a:t>
            </a:r>
          </a:p>
          <a:p>
            <a:r>
              <a:rPr lang="en-US" dirty="0" smtClean="0"/>
              <a:t>Sales staff from different geographic and cultural regions were added to the teams</a:t>
            </a:r>
          </a:p>
          <a:p>
            <a:r>
              <a:rPr lang="en-US" dirty="0" smtClean="0"/>
              <a:t>To be effective teams should be kept small. </a:t>
            </a:r>
            <a:r>
              <a:rPr lang="en-US" dirty="0" err="1" smtClean="0"/>
              <a:t>Vaisala</a:t>
            </a:r>
            <a:r>
              <a:rPr lang="en-US" dirty="0" smtClean="0"/>
              <a:t> has 1 R&amp;D, 3 Product Lines, and 6 Sales staff on each team</a:t>
            </a:r>
            <a:endParaRPr lang="en-US" dirty="0"/>
          </a:p>
        </p:txBody>
      </p:sp>
    </p:spTree>
    <p:extLst>
      <p:ext uri="{BB962C8B-B14F-4D97-AF65-F5344CB8AC3E}">
        <p14:creationId xmlns:p14="http://schemas.microsoft.com/office/powerpoint/2010/main" xmlns="" val="1399646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global virtual teams</a:t>
            </a:r>
            <a:endParaRPr lang="en-US" dirty="0"/>
          </a:p>
        </p:txBody>
      </p:sp>
      <p:sp>
        <p:nvSpPr>
          <p:cNvPr id="5" name="Content Placeholder 2"/>
          <p:cNvSpPr txBox="1">
            <a:spLocks/>
          </p:cNvSpPr>
          <p:nvPr/>
        </p:nvSpPr>
        <p:spPr bwMode="auto">
          <a:xfrm>
            <a:off x="822325" y="1100138"/>
            <a:ext cx="8169275" cy="357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t>Each team started with a week of face-to-face training at the </a:t>
            </a:r>
            <a:r>
              <a:rPr lang="en-US" dirty="0" err="1" smtClean="0"/>
              <a:t>Vaisala</a:t>
            </a:r>
            <a:r>
              <a:rPr lang="en-US" dirty="0" smtClean="0"/>
              <a:t> headquarters in Finland.</a:t>
            </a:r>
          </a:p>
          <a:p>
            <a:r>
              <a:rPr lang="en-US" dirty="0" smtClean="0"/>
              <a:t>The intent was to create trust and social bonds among the team members</a:t>
            </a:r>
          </a:p>
          <a:p>
            <a:r>
              <a:rPr lang="en-US" dirty="0" smtClean="0"/>
              <a:t>Additionally, it was to educate the team members on the team mission and their roles on the team</a:t>
            </a:r>
          </a:p>
          <a:p>
            <a:r>
              <a:rPr lang="en-US" dirty="0" smtClean="0"/>
              <a:t>Technical training on the knowledge sharing and collaboration tools was also conducted</a:t>
            </a:r>
          </a:p>
          <a:p>
            <a:r>
              <a:rPr lang="en-US" dirty="0" smtClean="0"/>
              <a:t>Such team building efforts are an essential part of creating successful global virtual teams</a:t>
            </a:r>
          </a:p>
        </p:txBody>
      </p:sp>
    </p:spTree>
    <p:extLst>
      <p:ext uri="{BB962C8B-B14F-4D97-AF65-F5344CB8AC3E}">
        <p14:creationId xmlns:p14="http://schemas.microsoft.com/office/powerpoint/2010/main" xmlns="" val="22465300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err="1" smtClean="0"/>
              <a:t>Vaisala’s</a:t>
            </a:r>
            <a:r>
              <a:rPr lang="en-US" dirty="0" smtClean="0"/>
              <a:t> GVTs and knowledge sharing tools </a:t>
            </a:r>
            <a:endParaRPr lang="en-US" dirty="0"/>
          </a:p>
        </p:txBody>
      </p:sp>
      <p:sp>
        <p:nvSpPr>
          <p:cNvPr id="3" name="Content Placeholder 2"/>
          <p:cNvSpPr>
            <a:spLocks noGrp="1"/>
          </p:cNvSpPr>
          <p:nvPr>
            <p:ph idx="1"/>
          </p:nvPr>
        </p:nvSpPr>
        <p:spPr>
          <a:xfrm>
            <a:off x="822325" y="1100138"/>
            <a:ext cx="7521575" cy="3852862"/>
          </a:xfrm>
        </p:spPr>
        <p:txBody>
          <a:bodyPr/>
          <a:lstStyle/>
          <a:p>
            <a:r>
              <a:rPr lang="en-US" dirty="0" err="1" smtClean="0"/>
              <a:t>Vaisala</a:t>
            </a:r>
            <a:r>
              <a:rPr lang="en-US" dirty="0" smtClean="0"/>
              <a:t> deployed an intranet portal for sharing knowledge by the virtual teams</a:t>
            </a:r>
          </a:p>
          <a:p>
            <a:r>
              <a:rPr lang="en-US" dirty="0" smtClean="0"/>
              <a:t>All </a:t>
            </a:r>
            <a:r>
              <a:rPr lang="en-US" dirty="0" err="1" smtClean="0"/>
              <a:t>Vaisala</a:t>
            </a:r>
            <a:r>
              <a:rPr lang="en-US" dirty="0" smtClean="0"/>
              <a:t> employees could use the portal but restricted areas were provided solely for the use of the GVTs to build deeper relationships </a:t>
            </a:r>
          </a:p>
          <a:p>
            <a:r>
              <a:rPr lang="en-US" dirty="0" smtClean="0"/>
              <a:t>The portal acts as a discussion forum for exchanging knowledge on products, customers and markets. </a:t>
            </a:r>
          </a:p>
          <a:p>
            <a:r>
              <a:rPr lang="en-US" dirty="0"/>
              <a:t>	</a:t>
            </a:r>
            <a:r>
              <a:rPr lang="en-US" dirty="0" smtClean="0"/>
              <a:t>It displays how long a question has gone unanswered</a:t>
            </a:r>
          </a:p>
          <a:p>
            <a:r>
              <a:rPr lang="en-US" dirty="0" smtClean="0"/>
              <a:t>	The forum was seeded with information from existing knowledge bases</a:t>
            </a:r>
          </a:p>
          <a:p>
            <a:r>
              <a:rPr lang="en-US" dirty="0" smtClean="0"/>
              <a:t>	A precise search function was added to the portal to make it easy to find answers to repetitive questions</a:t>
            </a:r>
          </a:p>
          <a:p>
            <a:r>
              <a:rPr lang="en-US" dirty="0" smtClean="0"/>
              <a:t>	Team member profiles were added to the portal to lower social barriers </a:t>
            </a:r>
          </a:p>
          <a:p>
            <a:endParaRPr lang="en-US" dirty="0"/>
          </a:p>
        </p:txBody>
      </p:sp>
    </p:spTree>
    <p:extLst>
      <p:ext uri="{BB962C8B-B14F-4D97-AF65-F5344CB8AC3E}">
        <p14:creationId xmlns:p14="http://schemas.microsoft.com/office/powerpoint/2010/main" xmlns="" val="14070088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365125"/>
            <a:ext cx="8321675" cy="549275"/>
          </a:xfrm>
        </p:spPr>
        <p:txBody>
          <a:bodyPr/>
          <a:lstStyle/>
          <a:p>
            <a:r>
              <a:rPr lang="en-US" dirty="0" err="1" smtClean="0"/>
              <a:t>Vaisala’s</a:t>
            </a:r>
            <a:r>
              <a:rPr lang="en-US" dirty="0" smtClean="0"/>
              <a:t> GVTs and knowledge sharing tools </a:t>
            </a:r>
            <a:endParaRPr lang="en-US" dirty="0"/>
          </a:p>
        </p:txBody>
      </p:sp>
      <p:sp>
        <p:nvSpPr>
          <p:cNvPr id="3" name="Content Placeholder 2"/>
          <p:cNvSpPr>
            <a:spLocks noGrp="1"/>
          </p:cNvSpPr>
          <p:nvPr>
            <p:ph idx="1"/>
          </p:nvPr>
        </p:nvSpPr>
        <p:spPr>
          <a:xfrm>
            <a:off x="822325" y="1100138"/>
            <a:ext cx="7521575" cy="3852862"/>
          </a:xfrm>
        </p:spPr>
        <p:txBody>
          <a:bodyPr/>
          <a:lstStyle/>
          <a:p>
            <a:r>
              <a:rPr lang="en-US" dirty="0" smtClean="0"/>
              <a:t>The results are that since its activation the portal has been extensively used. </a:t>
            </a:r>
          </a:p>
          <a:p>
            <a:r>
              <a:rPr lang="en-US" dirty="0" smtClean="0"/>
              <a:t>The GVTs have created and shared valuable knowledge with all of </a:t>
            </a:r>
            <a:r>
              <a:rPr lang="en-US" dirty="0" err="1" smtClean="0"/>
              <a:t>Vaisala</a:t>
            </a:r>
            <a:endParaRPr lang="en-US" dirty="0"/>
          </a:p>
          <a:p>
            <a:r>
              <a:rPr lang="en-US" dirty="0" smtClean="0"/>
              <a:t>Their processes and tools have facilitated coordination between R&amp;D, Product Lines and Sales</a:t>
            </a:r>
          </a:p>
          <a:p>
            <a:r>
              <a:rPr lang="en-US" dirty="0" smtClean="0"/>
              <a:t>Additionally, the GVTs have been able to leverage expertise in a timely manner, and avoid the duplication of work by uncoordinated activity such as the repetitive questions in the past</a:t>
            </a:r>
          </a:p>
          <a:p>
            <a:endParaRPr lang="en-US" dirty="0"/>
          </a:p>
        </p:txBody>
      </p:sp>
    </p:spTree>
    <p:extLst>
      <p:ext uri="{BB962C8B-B14F-4D97-AF65-F5344CB8AC3E}">
        <p14:creationId xmlns:p14="http://schemas.microsoft.com/office/powerpoint/2010/main" xmlns="" val="2408328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 What is a virtual Team</a:t>
            </a:r>
            <a:endParaRPr lang="en-US" dirty="0"/>
          </a:p>
        </p:txBody>
      </p:sp>
      <p:sp>
        <p:nvSpPr>
          <p:cNvPr id="3" name="Content Placeholder 2"/>
          <p:cNvSpPr>
            <a:spLocks noGrp="1"/>
          </p:cNvSpPr>
          <p:nvPr>
            <p:ph idx="1"/>
          </p:nvPr>
        </p:nvSpPr>
        <p:spPr/>
        <p:txBody>
          <a:bodyPr/>
          <a:lstStyle/>
          <a:p>
            <a:r>
              <a:rPr lang="en-US" altLang="en-US" dirty="0" smtClean="0"/>
              <a:t>Group versus Team</a:t>
            </a:r>
            <a:endParaRPr lang="en-US" altLang="en-US" dirty="0"/>
          </a:p>
          <a:p>
            <a:pPr lvl="1"/>
            <a:r>
              <a:rPr lang="en-US" altLang="en-US" dirty="0" smtClean="0"/>
              <a:t>A </a:t>
            </a:r>
            <a:r>
              <a:rPr lang="en-US" altLang="en-US" dirty="0"/>
              <a:t>team is a group of individuals who have committed to accomplishing the goals of the </a:t>
            </a:r>
            <a:r>
              <a:rPr lang="en-US" altLang="en-US" dirty="0" smtClean="0"/>
              <a:t>group</a:t>
            </a:r>
          </a:p>
          <a:p>
            <a:pPr lvl="1"/>
            <a:r>
              <a:rPr lang="en-US" altLang="en-US" dirty="0"/>
              <a:t>Team building is a critical </a:t>
            </a:r>
            <a:r>
              <a:rPr lang="en-US" altLang="en-US" dirty="0" smtClean="0"/>
              <a:t>process: it </a:t>
            </a:r>
            <a:r>
              <a:rPr lang="en-US" altLang="en-US" dirty="0"/>
              <a:t>transforms a group of individuals into a cohesive team </a:t>
            </a:r>
            <a:endParaRPr lang="en-US" altLang="en-US" dirty="0" smtClean="0"/>
          </a:p>
          <a:p>
            <a:pPr lvl="1"/>
            <a:r>
              <a:rPr lang="en-US" altLang="en-US" dirty="0" smtClean="0"/>
              <a:t>The manager accomplishes </a:t>
            </a:r>
            <a:r>
              <a:rPr lang="en-US" altLang="en-US" dirty="0"/>
              <a:t>team building: </a:t>
            </a:r>
            <a:r>
              <a:rPr lang="en-US" altLang="en-US" dirty="0" smtClean="0"/>
              <a:t>encouraging group </a:t>
            </a:r>
            <a:r>
              <a:rPr lang="en-US" altLang="en-US" dirty="0"/>
              <a:t>members to embrace the project goals, and </a:t>
            </a:r>
            <a:r>
              <a:rPr lang="en-US" altLang="en-US" dirty="0" smtClean="0"/>
              <a:t>builds </a:t>
            </a:r>
            <a:r>
              <a:rPr lang="en-US" altLang="en-US" dirty="0"/>
              <a:t>trust and cohesiveness </a:t>
            </a:r>
            <a:endParaRPr lang="en-US" altLang="en-US" dirty="0" smtClean="0"/>
          </a:p>
          <a:p>
            <a:r>
              <a:rPr lang="en-US" altLang="en-US" dirty="0" smtClean="0"/>
              <a:t>Trust is key element</a:t>
            </a:r>
            <a:endParaRPr lang="en-US" altLang="en-US" dirty="0"/>
          </a:p>
          <a:p>
            <a:pPr lvl="1"/>
            <a:r>
              <a:rPr lang="en-US" altLang="en-US" dirty="0" smtClean="0"/>
              <a:t>Built on genuine concern</a:t>
            </a:r>
          </a:p>
          <a:p>
            <a:pPr lvl="1"/>
            <a:r>
              <a:rPr lang="en-US" altLang="en-US" dirty="0" smtClean="0"/>
              <a:t>Leader is advocate for team members</a:t>
            </a:r>
          </a:p>
          <a:p>
            <a:pPr lvl="1"/>
            <a:r>
              <a:rPr lang="en-US" altLang="en-US" dirty="0" smtClean="0"/>
              <a:t>Leader understands what is occurring in the team’s world</a:t>
            </a:r>
          </a:p>
          <a:p>
            <a:endParaRPr lang="en-US" dirty="0"/>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 p 528</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[2]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p>
          <a:p>
            <a:pPr algn="just"/>
            <a:r>
              <a:rPr lang="en-US" sz="900" dirty="0" smtClean="0">
                <a:solidFill>
                  <a:schemeClr val="tx1">
                    <a:lumMod val="85000"/>
                    <a:lumOff val="15000"/>
                  </a:schemeClr>
                </a:solidFill>
                <a:effectLst/>
              </a:rPr>
              <a:t>[3] </a:t>
            </a:r>
            <a:r>
              <a:rPr lang="en-US" sz="900" dirty="0"/>
              <a:t>Allen, J. (2009).  Building a group into a team. Internet Journal of Healthcare Administration, 6(1), 3.</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27267909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the case study</a:t>
            </a:r>
            <a:endParaRPr lang="en-US" dirty="0"/>
          </a:p>
        </p:txBody>
      </p:sp>
      <p:sp>
        <p:nvSpPr>
          <p:cNvPr id="3" name="Content Placeholder 2"/>
          <p:cNvSpPr>
            <a:spLocks noGrp="1"/>
          </p:cNvSpPr>
          <p:nvPr>
            <p:ph idx="1"/>
          </p:nvPr>
        </p:nvSpPr>
        <p:spPr>
          <a:xfrm>
            <a:off x="822325" y="1100138"/>
            <a:ext cx="7521575" cy="3852862"/>
          </a:xfrm>
        </p:spPr>
        <p:txBody>
          <a:bodyPr/>
          <a:lstStyle/>
          <a:p>
            <a:r>
              <a:rPr lang="en-US" dirty="0" err="1" smtClean="0"/>
              <a:t>Vaisala</a:t>
            </a:r>
            <a:r>
              <a:rPr lang="en-US" dirty="0" smtClean="0"/>
              <a:t> was experiencing problems trying to access and act on distributed knowledge because of its hierarchical organization</a:t>
            </a:r>
          </a:p>
          <a:p>
            <a:r>
              <a:rPr lang="en-US" dirty="0" smtClean="0"/>
              <a:t>By adding cross functional, cross cultural, global virtual teams, it was able to resolve those problems and more effectively share knowledge to improve products, create new products, and improve service to customers</a:t>
            </a:r>
          </a:p>
          <a:p>
            <a:r>
              <a:rPr lang="en-US" dirty="0" err="1" smtClean="0"/>
              <a:t>Vaisala</a:t>
            </a:r>
            <a:r>
              <a:rPr lang="en-US" dirty="0" smtClean="0"/>
              <a:t> carefully and methodically investigated the nature of knowledge in its production and operations</a:t>
            </a:r>
          </a:p>
          <a:p>
            <a:r>
              <a:rPr lang="en-US" dirty="0" smtClean="0"/>
              <a:t>Likewise, it carefully selected its global virtual teams and conducted upfront training to build trust and social connections</a:t>
            </a:r>
          </a:p>
          <a:p>
            <a:r>
              <a:rPr lang="en-US" dirty="0" smtClean="0"/>
              <a:t>Finally, it empowered those teams and facilitated their activity with modern information technology</a:t>
            </a:r>
            <a:endParaRPr lang="en-US" dirty="0"/>
          </a:p>
        </p:txBody>
      </p:sp>
    </p:spTree>
    <p:extLst>
      <p:ext uri="{BB962C8B-B14F-4D97-AF65-F5344CB8AC3E}">
        <p14:creationId xmlns:p14="http://schemas.microsoft.com/office/powerpoint/2010/main" xmlns="" val="2660143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 What is a virtual Team</a:t>
            </a:r>
          </a:p>
        </p:txBody>
      </p:sp>
      <p:sp>
        <p:nvSpPr>
          <p:cNvPr id="3" name="Content Placeholder 2"/>
          <p:cNvSpPr>
            <a:spLocks noGrp="1"/>
          </p:cNvSpPr>
          <p:nvPr>
            <p:ph idx="1"/>
          </p:nvPr>
        </p:nvSpPr>
        <p:spPr/>
        <p:txBody>
          <a:bodyPr/>
          <a:lstStyle/>
          <a:p>
            <a:r>
              <a:rPr lang="en-US" altLang="en-US" dirty="0" smtClean="0"/>
              <a:t>A virtual team is not co-located but instead linked through a variety of communication methods</a:t>
            </a:r>
            <a:endParaRPr lang="en-US" altLang="en-US" dirty="0"/>
          </a:p>
          <a:p>
            <a:pPr lvl="1"/>
            <a:r>
              <a:rPr lang="en-US" altLang="en-US" dirty="0" smtClean="0"/>
              <a:t>In the past, through letters, orders, or messengers as exemplified by the military or religious orders</a:t>
            </a:r>
          </a:p>
          <a:p>
            <a:pPr lvl="1"/>
            <a:r>
              <a:rPr lang="en-US" altLang="en-US" dirty="0" smtClean="0"/>
              <a:t>Today, through email, telephone, teleconferencing, video conferencing or Web conferencing and digital workspaces such as team Web sites.</a:t>
            </a:r>
            <a:endParaRPr lang="en-US" altLang="en-US" dirty="0"/>
          </a:p>
          <a:p>
            <a:r>
              <a:rPr lang="en-US" altLang="en-US" dirty="0" smtClean="0"/>
              <a:t>Virtual Team membership</a:t>
            </a:r>
            <a:endParaRPr lang="en-US" altLang="en-US" dirty="0"/>
          </a:p>
          <a:p>
            <a:pPr lvl="1"/>
            <a:r>
              <a:rPr lang="en-US" altLang="en-US" dirty="0"/>
              <a:t>Company employees in different </a:t>
            </a:r>
            <a:r>
              <a:rPr lang="en-US" altLang="en-US" dirty="0" smtClean="0"/>
              <a:t>locations, potentially globally located</a:t>
            </a:r>
            <a:endParaRPr lang="en-US" altLang="en-US" dirty="0"/>
          </a:p>
          <a:p>
            <a:pPr lvl="1"/>
            <a:r>
              <a:rPr lang="en-US" altLang="en-US" dirty="0"/>
              <a:t>External stakeholders in different locations, potentially globally located</a:t>
            </a:r>
          </a:p>
          <a:p>
            <a:endParaRPr lang="en-US" dirty="0"/>
          </a:p>
        </p:txBody>
      </p:sp>
      <p:sp>
        <p:nvSpPr>
          <p:cNvPr id="4"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 p 392</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[2]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p>
          <a:p>
            <a:pPr algn="just"/>
            <a:r>
              <a:rPr lang="en-US" sz="900" dirty="0" smtClean="0">
                <a:solidFill>
                  <a:schemeClr val="tx1">
                    <a:lumMod val="85000"/>
                    <a:lumOff val="15000"/>
                  </a:schemeClr>
                </a:solidFill>
              </a:rPr>
              <a:t>[3] </a:t>
            </a:r>
            <a:r>
              <a:rPr lang="en-US" sz="900" dirty="0"/>
              <a:t>Allen, J. (2009).  Building a group into a team. </a:t>
            </a:r>
            <a:r>
              <a:rPr lang="en-US" sz="900" i="1" dirty="0"/>
              <a:t>Internet Journal of Healthcare Administration, 6(1)</a:t>
            </a:r>
            <a:r>
              <a:rPr lang="en-US" sz="900" dirty="0"/>
              <a:t>, 3.</a:t>
            </a:r>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xmlns="" val="588005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 What is a virtual Team</a:t>
            </a:r>
          </a:p>
        </p:txBody>
      </p:sp>
      <p:sp>
        <p:nvSpPr>
          <p:cNvPr id="3" name="Content Placeholder 2"/>
          <p:cNvSpPr>
            <a:spLocks noGrp="1"/>
          </p:cNvSpPr>
          <p:nvPr>
            <p:ph idx="1"/>
          </p:nvPr>
        </p:nvSpPr>
        <p:spPr>
          <a:xfrm>
            <a:off x="822325" y="1100138"/>
            <a:ext cx="7521575" cy="4005262"/>
          </a:xfrm>
        </p:spPr>
        <p:txBody>
          <a:bodyPr/>
          <a:lstStyle/>
          <a:p>
            <a:r>
              <a:rPr lang="en-US" altLang="en-US" dirty="0" smtClean="0"/>
              <a:t>Core management doctrines that govern the leadership of a virtual team are those of a co-located team </a:t>
            </a:r>
          </a:p>
          <a:p>
            <a:pPr lvl="2"/>
            <a:r>
              <a:rPr lang="en-US" altLang="en-US" dirty="0" smtClean="0"/>
              <a:t>Clarity of goals</a:t>
            </a:r>
          </a:p>
          <a:p>
            <a:pPr lvl="2"/>
            <a:r>
              <a:rPr lang="en-US" altLang="en-US" dirty="0" smtClean="0"/>
              <a:t>Enlist the right resources and skills</a:t>
            </a:r>
          </a:p>
          <a:p>
            <a:pPr lvl="2"/>
            <a:r>
              <a:rPr lang="en-US" altLang="en-US" dirty="0" smtClean="0"/>
              <a:t>Motivate commitment to team goals</a:t>
            </a:r>
          </a:p>
          <a:p>
            <a:pPr lvl="2"/>
            <a:r>
              <a:rPr lang="en-US" altLang="en-US" dirty="0" smtClean="0"/>
              <a:t>Foster collaboration and information sharing</a:t>
            </a:r>
          </a:p>
          <a:p>
            <a:r>
              <a:rPr lang="en-US" altLang="en-US" dirty="0" smtClean="0"/>
              <a:t>Space and time differences make it more challenging to apply these doctrines and organize a group of individuals into a team</a:t>
            </a:r>
          </a:p>
          <a:p>
            <a:r>
              <a:rPr lang="en-US" altLang="en-US" dirty="0" smtClean="0"/>
              <a:t>Modern technology is offered as a mitigation to the difficulties presented by space and time</a:t>
            </a:r>
          </a:p>
          <a:p>
            <a:r>
              <a:rPr lang="en-US" altLang="en-US" dirty="0" smtClean="0"/>
              <a:t>In using modern technology, virtual teams also encounter technical challenges</a:t>
            </a:r>
          </a:p>
          <a:p>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LLC</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[2] Pocket Mentor (2010). </a:t>
            </a:r>
            <a:r>
              <a:rPr lang="en-US" sz="900" i="1" dirty="0" smtClean="0">
                <a:solidFill>
                  <a:schemeClr val="tx1">
                    <a:lumMod val="85000"/>
                    <a:lumOff val="15000"/>
                  </a:schemeClr>
                </a:solidFill>
              </a:rPr>
              <a:t>Leading Virtual Teams.  </a:t>
            </a:r>
            <a:r>
              <a:rPr lang="en-US" sz="900" dirty="0" smtClean="0">
                <a:solidFill>
                  <a:schemeClr val="tx1">
                    <a:lumMod val="85000"/>
                    <a:lumOff val="15000"/>
                  </a:schemeClr>
                </a:solidFill>
              </a:rPr>
              <a:t>Boston: Harvard Business Press</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xmlns="" val="3388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5614</TotalTime>
  <Pages>13</Pages>
  <Words>6419</Words>
  <Application>Microsoft Office PowerPoint</Application>
  <PresentationFormat>Letter Paper (8.5x11 in)</PresentationFormat>
  <Paragraphs>555</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Angles</vt:lpstr>
      <vt:lpstr>Introduction to Virtual teams</vt:lpstr>
      <vt:lpstr>Course overview</vt:lpstr>
      <vt:lpstr>Course overview</vt:lpstr>
      <vt:lpstr>Course overview</vt:lpstr>
      <vt:lpstr>Course overview</vt:lpstr>
      <vt:lpstr>Course overview</vt:lpstr>
      <vt:lpstr>Course Overview: What is a virtual Team</vt:lpstr>
      <vt:lpstr>Course Overview: What is a virtual Team</vt:lpstr>
      <vt:lpstr>Course Overview: What is a virtual Team</vt:lpstr>
      <vt:lpstr>Course overview: A Case history</vt:lpstr>
      <vt:lpstr>Course overview: A Case history</vt:lpstr>
      <vt:lpstr>Course overview: virtual Leadership functions</vt:lpstr>
      <vt:lpstr>Course Overview: Why have a virtual Team</vt:lpstr>
      <vt:lpstr>Course Overview: Management challenges</vt:lpstr>
      <vt:lpstr>Course Overview: Management challenges</vt:lpstr>
      <vt:lpstr>Course Overview: Management challenges</vt:lpstr>
      <vt:lpstr>Course Overview: Management challenges</vt:lpstr>
      <vt:lpstr>Course Overview: Management challenges</vt:lpstr>
      <vt:lpstr>Course Overview: Management challenges</vt:lpstr>
      <vt:lpstr>Take 5</vt:lpstr>
      <vt:lpstr>Distributed knowledge</vt:lpstr>
      <vt:lpstr>World as knowledge participatory system</vt:lpstr>
      <vt:lpstr>Slide 23</vt:lpstr>
      <vt:lpstr>The knowledge economy</vt:lpstr>
      <vt:lpstr>Strategic Management</vt:lpstr>
      <vt:lpstr>The knowledge economy</vt:lpstr>
      <vt:lpstr>The knowledge economy</vt:lpstr>
      <vt:lpstr>Distributed knowledge</vt:lpstr>
      <vt:lpstr>Distributed knowledge</vt:lpstr>
      <vt:lpstr>Distributed knowledge and virtual teams</vt:lpstr>
      <vt:lpstr>Distributed knowledge and virtual teams</vt:lpstr>
      <vt:lpstr>Distributed knowledge and virtual teams</vt:lpstr>
      <vt:lpstr>Distributed knowledge and virtual teams</vt:lpstr>
      <vt:lpstr>virtual teams</vt:lpstr>
      <vt:lpstr>Take 5</vt:lpstr>
      <vt:lpstr>Globalization</vt:lpstr>
      <vt:lpstr>Globalization</vt:lpstr>
      <vt:lpstr>Rise of the knowledge economy</vt:lpstr>
      <vt:lpstr>Globalization and The knowledge economy</vt:lpstr>
      <vt:lpstr>Rise of complexity in the market</vt:lpstr>
      <vt:lpstr>Are Global virtual teams an answer?</vt:lpstr>
      <vt:lpstr>Distributed knowledge and Global virtual teams</vt:lpstr>
      <vt:lpstr>Distributed knowledge and Global virtual teams</vt:lpstr>
      <vt:lpstr>Distributed knowledge and Global virtual teams</vt:lpstr>
      <vt:lpstr>Distributed knowledge and Global virtual teams</vt:lpstr>
      <vt:lpstr>Slide 46</vt:lpstr>
      <vt:lpstr>Global and virtual teams</vt:lpstr>
      <vt:lpstr>When knowledge is not distributed</vt:lpstr>
      <vt:lpstr>Standard knowledge and virtual teams</vt:lpstr>
      <vt:lpstr>Conclusion</vt:lpstr>
      <vt:lpstr>Take 5</vt:lpstr>
      <vt:lpstr>Vaisala  Instruments</vt:lpstr>
      <vt:lpstr>Vaisala Instruments</vt:lpstr>
      <vt:lpstr>Vaisala Instruments</vt:lpstr>
      <vt:lpstr>Vaisala Instruments</vt:lpstr>
      <vt:lpstr>Hierarchical, military style organization</vt:lpstr>
      <vt:lpstr>Hierarchical, military style organization</vt:lpstr>
      <vt:lpstr>Hierarchical, military style organization</vt:lpstr>
      <vt:lpstr>Hierarchical, military style organization</vt:lpstr>
      <vt:lpstr>Knowledge needs of sales staff</vt:lpstr>
      <vt:lpstr>Knowledge needs of R&amp;D and Product Lines</vt:lpstr>
      <vt:lpstr>Knowledge needs of Vaisala Instruments</vt:lpstr>
      <vt:lpstr>Knowledge needs of Vaisala Instruments</vt:lpstr>
      <vt:lpstr>New organization forms at vaisala</vt:lpstr>
      <vt:lpstr>Forming global virtual teams</vt:lpstr>
      <vt:lpstr>Forming global virtual teams</vt:lpstr>
      <vt:lpstr>training global virtual teams</vt:lpstr>
      <vt:lpstr>Vaisala’s GVTs and knowledge sharing tools </vt:lpstr>
      <vt:lpstr>Vaisala’s GVTs and knowledge sharing tools </vt:lpstr>
      <vt:lpstr>Conclusion of the case study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fu ms</cp:lastModifiedBy>
  <cp:revision>467</cp:revision>
  <cp:lastPrinted>2000-08-25T01:48:19Z</cp:lastPrinted>
  <dcterms:created xsi:type="dcterms:W3CDTF">2014-07-26T13:21:02Z</dcterms:created>
  <dcterms:modified xsi:type="dcterms:W3CDTF">2015-03-08T03:35:16Z</dcterms:modified>
</cp:coreProperties>
</file>