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62"/>
  </p:notesMasterIdLst>
  <p:handoutMasterIdLst>
    <p:handoutMasterId r:id="rId63"/>
  </p:handoutMasterIdLst>
  <p:sldIdLst>
    <p:sldId id="393" r:id="rId2"/>
    <p:sldId id="394" r:id="rId3"/>
    <p:sldId id="395" r:id="rId4"/>
    <p:sldId id="396" r:id="rId5"/>
    <p:sldId id="397" r:id="rId6"/>
    <p:sldId id="398" r:id="rId7"/>
    <p:sldId id="399" r:id="rId8"/>
    <p:sldId id="400" r:id="rId9"/>
    <p:sldId id="401" r:id="rId10"/>
    <p:sldId id="391" r:id="rId11"/>
    <p:sldId id="392" r:id="rId12"/>
    <p:sldId id="366" r:id="rId13"/>
    <p:sldId id="349" r:id="rId14"/>
    <p:sldId id="356" r:id="rId15"/>
    <p:sldId id="357" r:id="rId16"/>
    <p:sldId id="367" r:id="rId17"/>
    <p:sldId id="368" r:id="rId18"/>
    <p:sldId id="383" r:id="rId19"/>
    <p:sldId id="369" r:id="rId20"/>
    <p:sldId id="337" r:id="rId21"/>
    <p:sldId id="358" r:id="rId22"/>
    <p:sldId id="359" r:id="rId23"/>
    <p:sldId id="338" r:id="rId24"/>
    <p:sldId id="340" r:id="rId25"/>
    <p:sldId id="380" r:id="rId26"/>
    <p:sldId id="341" r:id="rId27"/>
    <p:sldId id="323" r:id="rId28"/>
    <p:sldId id="352" r:id="rId29"/>
    <p:sldId id="402" r:id="rId30"/>
    <p:sldId id="303" r:id="rId31"/>
    <p:sldId id="304" r:id="rId32"/>
    <p:sldId id="305" r:id="rId33"/>
    <p:sldId id="306" r:id="rId34"/>
    <p:sldId id="353" r:id="rId35"/>
    <p:sldId id="324" r:id="rId36"/>
    <p:sldId id="325" r:id="rId37"/>
    <p:sldId id="326" r:id="rId38"/>
    <p:sldId id="328" r:id="rId39"/>
    <p:sldId id="382" r:id="rId40"/>
    <p:sldId id="354" r:id="rId41"/>
    <p:sldId id="342" r:id="rId42"/>
    <p:sldId id="348" r:id="rId43"/>
    <p:sldId id="344" r:id="rId44"/>
    <p:sldId id="343" r:id="rId45"/>
    <p:sldId id="390" r:id="rId46"/>
    <p:sldId id="346" r:id="rId47"/>
    <p:sldId id="385" r:id="rId48"/>
    <p:sldId id="386" r:id="rId49"/>
    <p:sldId id="329" r:id="rId50"/>
    <p:sldId id="330" r:id="rId51"/>
    <p:sldId id="332" r:id="rId52"/>
    <p:sldId id="333" r:id="rId53"/>
    <p:sldId id="388" r:id="rId54"/>
    <p:sldId id="290" r:id="rId55"/>
    <p:sldId id="297" r:id="rId56"/>
    <p:sldId id="294" r:id="rId57"/>
    <p:sldId id="295" r:id="rId58"/>
    <p:sldId id="355" r:id="rId59"/>
    <p:sldId id="296" r:id="rId60"/>
    <p:sldId id="365" r:id="rId61"/>
  </p:sldIdLst>
  <p:sldSz cx="9144000" cy="6858000" type="letter"/>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64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67152" autoAdjust="0"/>
  </p:normalViewPr>
  <p:slideViewPr>
    <p:cSldViewPr>
      <p:cViewPr varScale="1">
        <p:scale>
          <a:sx n="110" d="100"/>
          <a:sy n="110" d="100"/>
        </p:scale>
        <p:origin x="2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0"/>
    </p:cViewPr>
  </p:sorterViewPr>
  <p:notesViewPr>
    <p:cSldViewPr>
      <p:cViewPr varScale="1">
        <p:scale>
          <a:sx n="83" d="100"/>
          <a:sy n="83" d="100"/>
        </p:scale>
        <p:origin x="150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566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7" tIns="45295" rIns="92207" bIns="45295"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7171"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30031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242958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solidFill>
            <a:srgbClr val="FFFFFF"/>
          </a:solidFill>
          <a:ln/>
        </p:spPr>
      </p:sp>
      <p:sp>
        <p:nvSpPr>
          <p:cNvPr id="1229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367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Rot="1" noChangeAspect="1" noChangeArrowheads="1" noTextEdit="1"/>
          </p:cNvSpPr>
          <p:nvPr>
            <p:ph type="sldImg"/>
          </p:nvPr>
        </p:nvSpPr>
        <p:spPr>
          <a:solidFill>
            <a:srgbClr val="FFFFFF"/>
          </a:solidFill>
          <a:ln/>
        </p:spPr>
      </p:sp>
      <p:sp>
        <p:nvSpPr>
          <p:cNvPr id="10243" name="Rectangle 1027"/>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9244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reeform 4"/>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10D5C37-4CCB-4701-B7F0-FA87B06A06AB}" type="slidenum">
              <a:rPr lang="en-US"/>
              <a:pPr>
                <a:defRPr/>
              </a:pPr>
              <a:t>‹#›</a:t>
            </a:fld>
            <a:endParaRPr lang="en-US"/>
          </a:p>
        </p:txBody>
      </p:sp>
    </p:spTree>
    <p:extLst>
      <p:ext uri="{BB962C8B-B14F-4D97-AF65-F5344CB8AC3E}">
        <p14:creationId xmlns:p14="http://schemas.microsoft.com/office/powerpoint/2010/main" val="8232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198C3E35-0407-451B-9E68-8042E98B9CC5}" type="slidenum">
              <a:rPr lang="en-US"/>
              <a:pPr>
                <a:defRPr/>
              </a:pPr>
              <a:t>‹#›</a:t>
            </a:fld>
            <a:endParaRPr lang="en-US" dirty="0"/>
          </a:p>
        </p:txBody>
      </p:sp>
    </p:spTree>
    <p:extLst>
      <p:ext uri="{BB962C8B-B14F-4D97-AF65-F5344CB8AC3E}">
        <p14:creationId xmlns:p14="http://schemas.microsoft.com/office/powerpoint/2010/main" val="59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367D6697-B25D-4A14-BC1E-32ED40E1A99A}" type="slidenum">
              <a:rPr lang="en-US"/>
              <a:pPr>
                <a:defRPr/>
              </a:pPr>
              <a:t>‹#›</a:t>
            </a:fld>
            <a:endParaRPr lang="en-US" dirty="0"/>
          </a:p>
        </p:txBody>
      </p:sp>
    </p:spTree>
    <p:extLst>
      <p:ext uri="{BB962C8B-B14F-4D97-AF65-F5344CB8AC3E}">
        <p14:creationId xmlns:p14="http://schemas.microsoft.com/office/powerpoint/2010/main" val="3161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4"/>
          <p:cNvSpPr txBox="1">
            <a:spLocks/>
          </p:cNvSpPr>
          <p:nvPr userDrawn="1"/>
        </p:nvSpPr>
        <p:spPr>
          <a:xfrm>
            <a:off x="3517900" y="6284913"/>
            <a:ext cx="5626100" cy="274637"/>
          </a:xfrm>
          <a:prstGeom prst="rect">
            <a:avLst/>
          </a:prstGeom>
        </p:spPr>
        <p:txBody>
          <a:bodyPr/>
          <a:lstStyle>
            <a:defPPr>
              <a:defRPr lang="en-US"/>
            </a:defPPr>
            <a:lvl1pPr algn="l" rtl="0" eaLnBrk="0" fontAlgn="base" hangingPunct="0">
              <a:spcBef>
                <a:spcPct val="0"/>
              </a:spcBef>
              <a:spcAft>
                <a:spcPct val="0"/>
              </a:spcAft>
              <a:defRPr sz="1400" kern="1200">
                <a:solidFill>
                  <a:srgbClr val="FF0000"/>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defRPr/>
            </a:pPr>
            <a:r>
              <a:rPr lang="en-US" dirty="0" smtClean="0"/>
              <a:t>Leading Global</a:t>
            </a:r>
            <a:r>
              <a:rPr lang="en-US" baseline="0" dirty="0" smtClean="0"/>
              <a:t> Virtual Teams</a:t>
            </a:r>
            <a:r>
              <a:rPr lang="en-US" dirty="0" smtClean="0"/>
              <a:t>				</a:t>
            </a:r>
            <a:fld id="{DA79BA1C-EB7E-425D-9CBD-112953D48C56}" type="slidenum">
              <a:rPr lang="en-US" smtClean="0"/>
              <a:pPr>
                <a:defRPr/>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7586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3"/>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Triangle 4"/>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B035855-35B9-4E8F-9340-60DBCD730F32}" type="slidenum">
              <a:rPr lang="en-US"/>
              <a:pPr>
                <a:defRPr/>
              </a:pPr>
              <a:t>‹#›</a:t>
            </a:fld>
            <a:endParaRPr lang="en-US"/>
          </a:p>
        </p:txBody>
      </p:sp>
    </p:spTree>
    <p:extLst>
      <p:ext uri="{BB962C8B-B14F-4D97-AF65-F5344CB8AC3E}">
        <p14:creationId xmlns:p14="http://schemas.microsoft.com/office/powerpoint/2010/main" val="97034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1AF7735-5342-489D-B8CC-C34B3B5DB74F}" type="slidenum">
              <a:rPr lang="en-US"/>
              <a:pPr>
                <a:defRPr/>
              </a:pPr>
              <a:t>‹#›</a:t>
            </a:fld>
            <a:endParaRPr lang="en-US" dirty="0"/>
          </a:p>
        </p:txBody>
      </p:sp>
    </p:spTree>
    <p:extLst>
      <p:ext uri="{BB962C8B-B14F-4D97-AF65-F5344CB8AC3E}">
        <p14:creationId xmlns:p14="http://schemas.microsoft.com/office/powerpoint/2010/main" val="73043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01D8541A-6215-48B5-BC24-D1E44420277D}" type="slidenum">
              <a:rPr lang="en-US"/>
              <a:pPr>
                <a:defRPr/>
              </a:pPr>
              <a:t>‹#›</a:t>
            </a:fld>
            <a:endParaRPr lang="en-US" dirty="0"/>
          </a:p>
        </p:txBody>
      </p:sp>
    </p:spTree>
    <p:extLst>
      <p:ext uri="{BB962C8B-B14F-4D97-AF65-F5344CB8AC3E}">
        <p14:creationId xmlns:p14="http://schemas.microsoft.com/office/powerpoint/2010/main" val="93404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73C4A9C3-5634-4767-8FF1-0663CB98C659}" type="slidenum">
              <a:rPr lang="en-US"/>
              <a:pPr>
                <a:defRPr/>
              </a:pPr>
              <a:t>‹#›</a:t>
            </a:fld>
            <a:endParaRPr lang="en-US" dirty="0"/>
          </a:p>
        </p:txBody>
      </p:sp>
    </p:spTree>
    <p:extLst>
      <p:ext uri="{BB962C8B-B14F-4D97-AF65-F5344CB8AC3E}">
        <p14:creationId xmlns:p14="http://schemas.microsoft.com/office/powerpoint/2010/main" val="398176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a:ln/>
        </p:spPr>
        <p:txBody>
          <a:bodyPr/>
          <a:lstStyle>
            <a:lvl1pPr>
              <a:defRPr/>
            </a:lvl1pPr>
          </a:lstStyle>
          <a:p>
            <a:pPr>
              <a:defRPr/>
            </a:pPr>
            <a:fld id="{018006A7-2BBA-4AC2-8780-BA1090C38D8E}" type="slidenum">
              <a:rPr lang="en-US"/>
              <a:pPr>
                <a:defRPr/>
              </a:pPr>
              <a:t>‹#›</a:t>
            </a:fld>
            <a:endParaRPr lang="en-US" dirty="0"/>
          </a:p>
        </p:txBody>
      </p:sp>
    </p:spTree>
    <p:extLst>
      <p:ext uri="{BB962C8B-B14F-4D97-AF65-F5344CB8AC3E}">
        <p14:creationId xmlns:p14="http://schemas.microsoft.com/office/powerpoint/2010/main" val="378260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9" name="Slide Number Placeholder 6"/>
          <p:cNvSpPr>
            <a:spLocks noGrp="1"/>
          </p:cNvSpPr>
          <p:nvPr>
            <p:ph type="sldNum" sz="quarter" idx="12"/>
          </p:nvPr>
        </p:nvSpPr>
        <p:spPr>
          <a:ln>
            <a:solidFill>
              <a:schemeClr val="tx2"/>
            </a:solidFill>
          </a:ln>
        </p:spPr>
        <p:txBody>
          <a:bodyPr/>
          <a:lstStyle>
            <a:lvl1pPr>
              <a:defRPr smtClean="0">
                <a:solidFill>
                  <a:schemeClr val="tx2"/>
                </a:solidFill>
              </a:defRPr>
            </a:lvl1pPr>
          </a:lstStyle>
          <a:p>
            <a:pPr>
              <a:defRPr/>
            </a:pPr>
            <a:fld id="{AB3087CE-D020-48AB-8586-8D3B841EC672}" type="slidenum">
              <a:rPr lang="en-US"/>
              <a:pPr>
                <a:defRPr/>
              </a:pPr>
              <a:t>‹#›</a:t>
            </a:fld>
            <a:endParaRPr lang="en-US" dirty="0"/>
          </a:p>
        </p:txBody>
      </p:sp>
    </p:spTree>
    <p:extLst>
      <p:ext uri="{BB962C8B-B14F-4D97-AF65-F5344CB8AC3E}">
        <p14:creationId xmlns:p14="http://schemas.microsoft.com/office/powerpoint/2010/main" val="47663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reeform 5"/>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smtClean="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5"/>
          </p:nvPr>
        </p:nvSpPr>
        <p:spPr/>
        <p:txBody>
          <a:bodyPr/>
          <a:lstStyle>
            <a:lvl1pPr>
              <a:defRPr/>
            </a:lvl1pPr>
          </a:lstStyle>
          <a:p>
            <a:pPr>
              <a:defRPr/>
            </a:pPr>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pPr>
              <a:defRPr/>
            </a:pPr>
            <a:fld id="{62934D50-24D2-4427-8A3E-703E931AEB0F}" type="slidenum">
              <a:rPr lang="en-US"/>
              <a:pPr>
                <a:defRPr/>
              </a:pPr>
              <a:t>‹#›</a:t>
            </a:fld>
            <a:endParaRPr lang="en-US"/>
          </a:p>
        </p:txBody>
      </p:sp>
    </p:spTree>
    <p:extLst>
      <p:ext uri="{BB962C8B-B14F-4D97-AF65-F5344CB8AC3E}">
        <p14:creationId xmlns:p14="http://schemas.microsoft.com/office/powerpoint/2010/main" val="107083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a:defRPr sz="1200" dirty="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a:defRPr sz="1200" cap="all" spc="200" baseline="0" dirty="0">
                <a:solidFill>
                  <a:srgbClr val="FF0000"/>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8401050" y="6170613"/>
            <a:ext cx="503238" cy="503237"/>
          </a:xfrm>
          <a:prstGeom prst="ellipse">
            <a:avLst/>
          </a:prstGeom>
          <a:ln w="19050">
            <a:solidFill>
              <a:srgbClr val="FFFFFF"/>
            </a:solidFill>
          </a:ln>
        </p:spPr>
        <p:txBody>
          <a:bodyPr vert="horz" lIns="9144" tIns="9144" rIns="9144" bIns="9144" rtlCol="0" anchor="ctr">
            <a:normAutofit/>
          </a:bodyPr>
          <a:lstStyle>
            <a:lvl1pPr algn="ctr">
              <a:defRPr sz="1650" smtClean="0">
                <a:solidFill>
                  <a:srgbClr val="FFFFFF"/>
                </a:solidFill>
                <a:latin typeface="Arial" charset="0"/>
              </a:defRPr>
            </a:lvl1pPr>
          </a:lstStyle>
          <a:p>
            <a:pPr>
              <a:defRPr/>
            </a:pPr>
            <a:fld id="{D38D466B-CC97-4D46-8F80-63541549720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7" r:id="rId4"/>
    <p:sldLayoutId id="2147483678" r:id="rId5"/>
    <p:sldLayoutId id="2147483679" r:id="rId6"/>
    <p:sldLayoutId id="2147483680" r:id="rId7"/>
    <p:sldLayoutId id="2147483686" r:id="rId8"/>
    <p:sldLayoutId id="2147483687" r:id="rId9"/>
    <p:sldLayoutId id="2147483681" r:id="rId10"/>
    <p:sldLayoutId id="2147483682"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eaLnBrk="1" fontAlgn="base" hangingPunct="1">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26778" y="1721392"/>
            <a:ext cx="5367570" cy="1204913"/>
          </a:xfrm>
        </p:spPr>
        <p:txBody>
          <a:bodyPr/>
          <a:lstStyle/>
          <a:p>
            <a:pPr fontAlgn="auto">
              <a:spcAft>
                <a:spcPts val="0"/>
              </a:spcAft>
              <a:defRPr/>
            </a:pPr>
            <a:r>
              <a:rPr lang="en-US" sz="4400" dirty="0" smtClean="0"/>
              <a:t>APA Guidelines</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endParaRPr sz="1200" dirty="0"/>
          </a:p>
        </p:txBody>
      </p:sp>
    </p:spTree>
    <p:extLst>
      <p:ext uri="{BB962C8B-B14F-4D97-AF65-F5344CB8AC3E}">
        <p14:creationId xmlns:p14="http://schemas.microsoft.com/office/powerpoint/2010/main" val="1554268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19725" y="1702527"/>
            <a:ext cx="5425080" cy="1204913"/>
          </a:xfrm>
        </p:spPr>
        <p:txBody>
          <a:bodyPr/>
          <a:lstStyle/>
          <a:p>
            <a:pPr fontAlgn="auto">
              <a:spcAft>
                <a:spcPts val="0"/>
              </a:spcAft>
              <a:defRPr/>
            </a:pPr>
            <a:r>
              <a:rPr lang="en-US" sz="4400" dirty="0" smtClean="0"/>
              <a:t>Leadership principles </a:t>
            </a:r>
            <a:endParaRPr lang="en-US" sz="4400" dirty="0"/>
          </a:p>
        </p:txBody>
      </p:sp>
      <p:sp>
        <p:nvSpPr>
          <p:cNvPr id="3" name="Subtitle 2"/>
          <p:cNvSpPr>
            <a:spLocks noGrp="1"/>
          </p:cNvSpPr>
          <p:nvPr>
            <p:ph type="subTitle" idx="1"/>
          </p:nvPr>
        </p:nvSpPr>
        <p:spPr>
          <a:xfrm rot="19140000">
            <a:off x="1062038" y="2324100"/>
            <a:ext cx="6511925" cy="328613"/>
          </a:xfrm>
        </p:spPr>
        <p:txBody>
          <a:bodyPr rtlCol="0">
            <a:noAutofit/>
          </a:bodyPr>
          <a:lstStyle/>
          <a:p>
            <a:pPr fontAlgn="auto">
              <a:spcAft>
                <a:spcPts val="0"/>
              </a:spcAft>
              <a:defRPr/>
            </a:pPr>
            <a:r>
              <a:rPr lang="en-US" sz="1200" dirty="0" smtClean="0"/>
              <a:t>For virtual teams</a:t>
            </a:r>
            <a:endParaRPr sz="1200" dirty="0"/>
          </a:p>
          <a:p>
            <a:pPr fontAlgn="auto">
              <a:spcAft>
                <a:spcPts val="0"/>
              </a:spcAft>
              <a:defRPr/>
            </a:pPr>
            <a:endParaRPr sz="1200" dirty="0"/>
          </a:p>
        </p:txBody>
      </p:sp>
    </p:spTree>
    <p:extLst>
      <p:ext uri="{BB962C8B-B14F-4D97-AF65-F5344CB8AC3E}">
        <p14:creationId xmlns:p14="http://schemas.microsoft.com/office/powerpoint/2010/main" val="2552942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11</a:t>
            </a:fld>
            <a:endParaRPr lang="en-US" dirty="0"/>
          </a:p>
        </p:txBody>
      </p:sp>
      <p:grpSp>
        <p:nvGrpSpPr>
          <p:cNvPr id="68" name="Group 67"/>
          <p:cNvGrpSpPr/>
          <p:nvPr/>
        </p:nvGrpSpPr>
        <p:grpSpPr>
          <a:xfrm>
            <a:off x="1371600" y="918519"/>
            <a:ext cx="6661942" cy="4473575"/>
            <a:chOff x="1110458" y="1754189"/>
            <a:chExt cx="6661942" cy="4473575"/>
          </a:xfrm>
        </p:grpSpPr>
        <p:sp>
          <p:nvSpPr>
            <p:cNvPr id="5" name="Rectangle 4"/>
            <p:cNvSpPr>
              <a:spLocks noChangeArrowheads="1"/>
            </p:cNvSpPr>
            <p:nvPr/>
          </p:nvSpPr>
          <p:spPr bwMode="auto">
            <a:xfrm>
              <a:off x="1110458" y="1754189"/>
              <a:ext cx="6573838" cy="4473575"/>
            </a:xfrm>
            <a:prstGeom prst="rect">
              <a:avLst/>
            </a:prstGeom>
            <a:solidFill>
              <a:schemeClr val="accent2">
                <a:lumMod val="20000"/>
                <a:lumOff val="80000"/>
              </a:schemeClr>
            </a:solidFill>
            <a:ln w="12700">
              <a:solidFill>
                <a:schemeClr val="bg2"/>
              </a:solidFill>
              <a:miter lim="800000"/>
              <a:headEnd/>
              <a:tailEnd/>
            </a:ln>
            <a:effectLst/>
          </p:spPr>
          <p:txBody>
            <a:bodyPr wrap="none" anchor="ctr"/>
            <a:lstStyle/>
            <a:p>
              <a:endParaRPr lang="en-US"/>
            </a:p>
          </p:txBody>
        </p:sp>
        <p:sp>
          <p:nvSpPr>
            <p:cNvPr id="7" name="Line 6"/>
            <p:cNvSpPr>
              <a:spLocks noChangeShapeType="1"/>
            </p:cNvSpPr>
            <p:nvPr/>
          </p:nvSpPr>
          <p:spPr bwMode="auto">
            <a:xfrm flipH="1" flipV="1">
              <a:off x="5621337" y="1828800"/>
              <a:ext cx="614363" cy="8175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8" name="Oval 7"/>
            <p:cNvSpPr>
              <a:spLocks noChangeArrowheads="1"/>
            </p:cNvSpPr>
            <p:nvPr/>
          </p:nvSpPr>
          <p:spPr bwMode="auto">
            <a:xfrm>
              <a:off x="6354762" y="2905125"/>
              <a:ext cx="201613" cy="161925"/>
            </a:xfrm>
            <a:prstGeom prst="ellipse">
              <a:avLst/>
            </a:prstGeom>
            <a:solidFill>
              <a:schemeClr val="tx2">
                <a:lumMod val="75000"/>
              </a:schemeClr>
            </a:solidFill>
            <a:ln>
              <a:noFill/>
            </a:ln>
            <a:effectLst/>
          </p:spPr>
          <p:txBody>
            <a:bodyPr wrap="none" anchor="ctr"/>
            <a:lstStyle/>
            <a:p>
              <a:endParaRPr lang="en-US"/>
            </a:p>
          </p:txBody>
        </p:sp>
        <p:sp>
          <p:nvSpPr>
            <p:cNvPr id="9" name="Oval 8"/>
            <p:cNvSpPr>
              <a:spLocks noChangeArrowheads="1"/>
            </p:cNvSpPr>
            <p:nvPr/>
          </p:nvSpPr>
          <p:spPr bwMode="auto">
            <a:xfrm>
              <a:off x="6816725" y="1952625"/>
              <a:ext cx="495300" cy="473075"/>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0" name="Freeform 9"/>
            <p:cNvSpPr>
              <a:spLocks/>
            </p:cNvSpPr>
            <p:nvPr/>
          </p:nvSpPr>
          <p:spPr bwMode="auto">
            <a:xfrm>
              <a:off x="6022975" y="2425700"/>
              <a:ext cx="1714500" cy="1665288"/>
            </a:xfrm>
            <a:custGeom>
              <a:avLst/>
              <a:gdLst>
                <a:gd name="T0" fmla="*/ 760 w 1080"/>
                <a:gd name="T1" fmla="*/ 38 h 1049"/>
                <a:gd name="T2" fmla="*/ 823 w 1080"/>
                <a:gd name="T3" fmla="*/ 38 h 1049"/>
                <a:gd name="T4" fmla="*/ 906 w 1080"/>
                <a:gd name="T5" fmla="*/ 83 h 1049"/>
                <a:gd name="T6" fmla="*/ 1079 w 1080"/>
                <a:gd name="T7" fmla="*/ 325 h 1049"/>
                <a:gd name="T8" fmla="*/ 1073 w 1080"/>
                <a:gd name="T9" fmla="*/ 434 h 1049"/>
                <a:gd name="T10" fmla="*/ 955 w 1080"/>
                <a:gd name="T11" fmla="*/ 518 h 1049"/>
                <a:gd name="T12" fmla="*/ 858 w 1080"/>
                <a:gd name="T13" fmla="*/ 582 h 1049"/>
                <a:gd name="T14" fmla="*/ 737 w 1080"/>
                <a:gd name="T15" fmla="*/ 441 h 1049"/>
                <a:gd name="T16" fmla="*/ 784 w 1080"/>
                <a:gd name="T17" fmla="*/ 403 h 1049"/>
                <a:gd name="T18" fmla="*/ 823 w 1080"/>
                <a:gd name="T19" fmla="*/ 373 h 1049"/>
                <a:gd name="T20" fmla="*/ 741 w 1080"/>
                <a:gd name="T21" fmla="*/ 251 h 1049"/>
                <a:gd name="T22" fmla="*/ 510 w 1080"/>
                <a:gd name="T23" fmla="*/ 403 h 1049"/>
                <a:gd name="T24" fmla="*/ 735 w 1080"/>
                <a:gd name="T25" fmla="*/ 700 h 1049"/>
                <a:gd name="T26" fmla="*/ 927 w 1080"/>
                <a:gd name="T27" fmla="*/ 564 h 1049"/>
                <a:gd name="T28" fmla="*/ 926 w 1080"/>
                <a:gd name="T29" fmla="*/ 1048 h 1049"/>
                <a:gd name="T30" fmla="*/ 439 w 1080"/>
                <a:gd name="T31" fmla="*/ 1048 h 1049"/>
                <a:gd name="T32" fmla="*/ 437 w 1080"/>
                <a:gd name="T33" fmla="*/ 320 h 1049"/>
                <a:gd name="T34" fmla="*/ 325 w 1080"/>
                <a:gd name="T35" fmla="*/ 390 h 1049"/>
                <a:gd name="T36" fmla="*/ 226 w 1080"/>
                <a:gd name="T37" fmla="*/ 390 h 1049"/>
                <a:gd name="T38" fmla="*/ 215 w 1080"/>
                <a:gd name="T39" fmla="*/ 376 h 1049"/>
                <a:gd name="T40" fmla="*/ 141 w 1080"/>
                <a:gd name="T41" fmla="*/ 277 h 1049"/>
                <a:gd name="T42" fmla="*/ 0 w 1080"/>
                <a:gd name="T43" fmla="*/ 105 h 1049"/>
                <a:gd name="T44" fmla="*/ 160 w 1080"/>
                <a:gd name="T45" fmla="*/ 0 h 1049"/>
                <a:gd name="T46" fmla="*/ 261 w 1080"/>
                <a:gd name="T47" fmla="*/ 130 h 1049"/>
                <a:gd name="T48" fmla="*/ 289 w 1080"/>
                <a:gd name="T49" fmla="*/ 155 h 1049"/>
                <a:gd name="T50" fmla="*/ 493 w 1080"/>
                <a:gd name="T51" fmla="*/ 38 h 1049"/>
                <a:gd name="T52" fmla="*/ 577 w 1080"/>
                <a:gd name="T53" fmla="*/ 38 h 1049"/>
                <a:gd name="T54" fmla="*/ 760 w 1080"/>
                <a:gd name="T55" fmla="*/ 38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0" h="1049">
                  <a:moveTo>
                    <a:pt x="760" y="38"/>
                  </a:moveTo>
                  <a:lnTo>
                    <a:pt x="823" y="38"/>
                  </a:lnTo>
                  <a:lnTo>
                    <a:pt x="906" y="83"/>
                  </a:lnTo>
                  <a:lnTo>
                    <a:pt x="1079" y="325"/>
                  </a:lnTo>
                  <a:lnTo>
                    <a:pt x="1073" y="434"/>
                  </a:lnTo>
                  <a:lnTo>
                    <a:pt x="955" y="518"/>
                  </a:lnTo>
                  <a:lnTo>
                    <a:pt x="858" y="582"/>
                  </a:lnTo>
                  <a:lnTo>
                    <a:pt x="737" y="441"/>
                  </a:lnTo>
                  <a:lnTo>
                    <a:pt x="784" y="403"/>
                  </a:lnTo>
                  <a:lnTo>
                    <a:pt x="823" y="373"/>
                  </a:lnTo>
                  <a:lnTo>
                    <a:pt x="741" y="251"/>
                  </a:lnTo>
                  <a:lnTo>
                    <a:pt x="510" y="403"/>
                  </a:lnTo>
                  <a:lnTo>
                    <a:pt x="735" y="700"/>
                  </a:lnTo>
                  <a:lnTo>
                    <a:pt x="927" y="564"/>
                  </a:lnTo>
                  <a:lnTo>
                    <a:pt x="926" y="1048"/>
                  </a:lnTo>
                  <a:lnTo>
                    <a:pt x="439" y="1048"/>
                  </a:lnTo>
                  <a:lnTo>
                    <a:pt x="437" y="320"/>
                  </a:lnTo>
                  <a:lnTo>
                    <a:pt x="325" y="390"/>
                  </a:lnTo>
                  <a:lnTo>
                    <a:pt x="226" y="390"/>
                  </a:lnTo>
                  <a:lnTo>
                    <a:pt x="215" y="376"/>
                  </a:lnTo>
                  <a:lnTo>
                    <a:pt x="141" y="277"/>
                  </a:lnTo>
                  <a:lnTo>
                    <a:pt x="0" y="105"/>
                  </a:lnTo>
                  <a:lnTo>
                    <a:pt x="160" y="0"/>
                  </a:lnTo>
                  <a:lnTo>
                    <a:pt x="261" y="130"/>
                  </a:lnTo>
                  <a:lnTo>
                    <a:pt x="289" y="155"/>
                  </a:lnTo>
                  <a:lnTo>
                    <a:pt x="493" y="38"/>
                  </a:lnTo>
                  <a:lnTo>
                    <a:pt x="577" y="38"/>
                  </a:lnTo>
                  <a:lnTo>
                    <a:pt x="760" y="38"/>
                  </a:lnTo>
                </a:path>
              </a:pathLst>
            </a:custGeom>
            <a:solidFill>
              <a:schemeClr val="tx2">
                <a:lumMod val="75000"/>
              </a:schemeClr>
            </a:solidFill>
            <a:ln>
              <a:noFill/>
            </a:ln>
            <a:effectLst/>
          </p:spPr>
          <p:txBody>
            <a:bodyPr/>
            <a:lstStyle/>
            <a:p>
              <a:endParaRPr lang="en-US"/>
            </a:p>
          </p:txBody>
        </p:sp>
        <p:sp>
          <p:nvSpPr>
            <p:cNvPr id="11" name="Oval 10"/>
            <p:cNvSpPr>
              <a:spLocks noChangeArrowheads="1"/>
            </p:cNvSpPr>
            <p:nvPr/>
          </p:nvSpPr>
          <p:spPr bwMode="auto">
            <a:xfrm>
              <a:off x="7570787" y="2909887"/>
              <a:ext cx="201613" cy="220663"/>
            </a:xfrm>
            <a:prstGeom prst="ellipse">
              <a:avLst/>
            </a:prstGeom>
            <a:solidFill>
              <a:schemeClr val="tx2">
                <a:lumMod val="75000"/>
              </a:schemeClr>
            </a:solidFill>
            <a:ln>
              <a:noFill/>
            </a:ln>
            <a:effectLst/>
          </p:spPr>
          <p:txBody>
            <a:bodyPr wrap="none" anchor="ctr"/>
            <a:lstStyle/>
            <a:p>
              <a:endParaRPr lang="en-US">
                <a:solidFill>
                  <a:schemeClr val="tx2">
                    <a:lumMod val="75000"/>
                  </a:schemeClr>
                </a:solidFill>
              </a:endParaRPr>
            </a:p>
          </p:txBody>
        </p:sp>
        <p:sp>
          <p:nvSpPr>
            <p:cNvPr id="12" name="Arc 11"/>
            <p:cNvSpPr>
              <a:spLocks/>
            </p:cNvSpPr>
            <p:nvPr/>
          </p:nvSpPr>
          <p:spPr bwMode="auto">
            <a:xfrm>
              <a:off x="6950075" y="2474912"/>
              <a:ext cx="280988" cy="109538"/>
            </a:xfrm>
            <a:custGeom>
              <a:avLst/>
              <a:gdLst>
                <a:gd name="G0" fmla="+- 21600 0 0"/>
                <a:gd name="G1" fmla="+- 322 0 0"/>
                <a:gd name="G2" fmla="+- 21600 0 0"/>
                <a:gd name="T0" fmla="*/ 43198 w 43200"/>
                <a:gd name="T1" fmla="*/ 0 h 21922"/>
                <a:gd name="T2" fmla="*/ 2 w 43200"/>
                <a:gd name="T3" fmla="*/ 4 h 21922"/>
                <a:gd name="T4" fmla="*/ 21600 w 43200"/>
                <a:gd name="T5" fmla="*/ 322 h 21922"/>
              </a:gdLst>
              <a:ahLst/>
              <a:cxnLst>
                <a:cxn ang="0">
                  <a:pos x="T0" y="T1"/>
                </a:cxn>
                <a:cxn ang="0">
                  <a:pos x="T2" y="T3"/>
                </a:cxn>
                <a:cxn ang="0">
                  <a:pos x="T4" y="T5"/>
                </a:cxn>
              </a:cxnLst>
              <a:rect l="0" t="0" r="r" b="b"/>
              <a:pathLst>
                <a:path w="43200" h="21922" fill="none"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path>
                <a:path w="43200" h="21922" stroke="0" extrusionOk="0">
                  <a:moveTo>
                    <a:pt x="43197" y="0"/>
                  </a:moveTo>
                  <a:cubicBezTo>
                    <a:pt x="43199" y="107"/>
                    <a:pt x="43200" y="214"/>
                    <a:pt x="43200" y="322"/>
                  </a:cubicBezTo>
                  <a:cubicBezTo>
                    <a:pt x="43200" y="12251"/>
                    <a:pt x="33529" y="21922"/>
                    <a:pt x="21600" y="21922"/>
                  </a:cubicBezTo>
                  <a:cubicBezTo>
                    <a:pt x="9670" y="21922"/>
                    <a:pt x="0" y="12251"/>
                    <a:pt x="0" y="322"/>
                  </a:cubicBezTo>
                  <a:cubicBezTo>
                    <a:pt x="-1" y="215"/>
                    <a:pt x="0" y="109"/>
                    <a:pt x="2" y="4"/>
                  </a:cubicBezTo>
                  <a:lnTo>
                    <a:pt x="21600" y="322"/>
                  </a:lnTo>
                  <a:close/>
                </a:path>
              </a:pathLst>
            </a:custGeom>
            <a:solidFill>
              <a:schemeClr val="tx2">
                <a:lumMod val="75000"/>
              </a:schemeClr>
            </a:solidFill>
            <a:ln>
              <a:noFill/>
            </a:ln>
            <a:effectLst/>
          </p:spPr>
          <p:txBody>
            <a:bodyPr wrap="none" anchor="ctr"/>
            <a:lstStyle/>
            <a:p>
              <a:endParaRPr lang="en-US"/>
            </a:p>
          </p:txBody>
        </p:sp>
        <p:sp>
          <p:nvSpPr>
            <p:cNvPr id="13" name="Arc 12"/>
            <p:cNvSpPr>
              <a:spLocks/>
            </p:cNvSpPr>
            <p:nvPr/>
          </p:nvSpPr>
          <p:spPr bwMode="auto">
            <a:xfrm>
              <a:off x="7229475" y="2481262"/>
              <a:ext cx="239713" cy="169863"/>
            </a:xfrm>
            <a:custGeom>
              <a:avLst/>
              <a:gdLst>
                <a:gd name="G0" fmla="+- 15351 0 0"/>
                <a:gd name="G1" fmla="+- 21600 0 0"/>
                <a:gd name="G2" fmla="+- 21600 0 0"/>
                <a:gd name="T0" fmla="*/ 0 w 36951"/>
                <a:gd name="T1" fmla="*/ 6404 h 36443"/>
                <a:gd name="T2" fmla="*/ 31043 w 36951"/>
                <a:gd name="T3" fmla="*/ 36443 h 36443"/>
                <a:gd name="T4" fmla="*/ 15351 w 36951"/>
                <a:gd name="T5" fmla="*/ 21600 h 36443"/>
              </a:gdLst>
              <a:ahLst/>
              <a:cxnLst>
                <a:cxn ang="0">
                  <a:pos x="T0" y="T1"/>
                </a:cxn>
                <a:cxn ang="0">
                  <a:pos x="T2" y="T3"/>
                </a:cxn>
                <a:cxn ang="0">
                  <a:pos x="T4" y="T5"/>
                </a:cxn>
              </a:cxnLst>
              <a:rect l="0" t="0" r="r" b="b"/>
              <a:pathLst>
                <a:path w="36951" h="36443" fill="none" extrusionOk="0">
                  <a:moveTo>
                    <a:pt x="0" y="6404"/>
                  </a:moveTo>
                  <a:cubicBezTo>
                    <a:pt x="4057" y="2305"/>
                    <a:pt x="9584" y="-1"/>
                    <a:pt x="15351" y="0"/>
                  </a:cubicBezTo>
                  <a:cubicBezTo>
                    <a:pt x="27280" y="0"/>
                    <a:pt x="36951" y="9670"/>
                    <a:pt x="36951" y="21600"/>
                  </a:cubicBezTo>
                  <a:cubicBezTo>
                    <a:pt x="36951" y="27120"/>
                    <a:pt x="34836" y="32432"/>
                    <a:pt x="31043" y="36443"/>
                  </a:cubicBezTo>
                </a:path>
                <a:path w="36951" h="36443" stroke="0" extrusionOk="0">
                  <a:moveTo>
                    <a:pt x="0" y="6404"/>
                  </a:moveTo>
                  <a:cubicBezTo>
                    <a:pt x="4057" y="2305"/>
                    <a:pt x="9584" y="-1"/>
                    <a:pt x="15351" y="0"/>
                  </a:cubicBezTo>
                  <a:cubicBezTo>
                    <a:pt x="27280" y="0"/>
                    <a:pt x="36951" y="9670"/>
                    <a:pt x="36951" y="21600"/>
                  </a:cubicBezTo>
                  <a:cubicBezTo>
                    <a:pt x="36951" y="27120"/>
                    <a:pt x="34836" y="32432"/>
                    <a:pt x="31043" y="36443"/>
                  </a:cubicBezTo>
                  <a:lnTo>
                    <a:pt x="15351" y="21600"/>
                  </a:lnTo>
                  <a:close/>
                </a:path>
              </a:pathLst>
            </a:custGeom>
            <a:solidFill>
              <a:schemeClr val="tx2">
                <a:lumMod val="75000"/>
              </a:schemeClr>
            </a:solidFill>
            <a:ln>
              <a:noFill/>
            </a:ln>
            <a:effectLst/>
          </p:spPr>
          <p:txBody>
            <a:bodyPr wrap="none" anchor="ctr"/>
            <a:lstStyle/>
            <a:p>
              <a:endParaRPr lang="en-US"/>
            </a:p>
          </p:txBody>
        </p:sp>
        <p:grpSp>
          <p:nvGrpSpPr>
            <p:cNvPr id="14" name="Group 13"/>
            <p:cNvGrpSpPr>
              <a:grpSpLocks/>
            </p:cNvGrpSpPr>
            <p:nvPr/>
          </p:nvGrpSpPr>
          <p:grpSpPr bwMode="auto">
            <a:xfrm>
              <a:off x="6376991" y="4257675"/>
              <a:ext cx="984251" cy="1758950"/>
              <a:chOff x="4141" y="2464"/>
              <a:chExt cx="620" cy="1108"/>
            </a:xfrm>
          </p:grpSpPr>
          <p:grpSp>
            <p:nvGrpSpPr>
              <p:cNvPr id="15" name="Group 14"/>
              <p:cNvGrpSpPr>
                <a:grpSpLocks/>
              </p:cNvGrpSpPr>
              <p:nvPr/>
            </p:nvGrpSpPr>
            <p:grpSpPr bwMode="auto">
              <a:xfrm>
                <a:off x="4141" y="2812"/>
                <a:ext cx="620" cy="760"/>
                <a:chOff x="4141" y="2812"/>
                <a:chExt cx="620" cy="760"/>
              </a:xfrm>
            </p:grpSpPr>
            <p:sp>
              <p:nvSpPr>
                <p:cNvPr id="17" name="Rectangle 16"/>
                <p:cNvSpPr>
                  <a:spLocks noChangeArrowheads="1"/>
                </p:cNvSpPr>
                <p:nvPr/>
              </p:nvSpPr>
              <p:spPr bwMode="auto">
                <a:xfrm>
                  <a:off x="4246" y="2812"/>
                  <a:ext cx="414" cy="1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7"/>
                <p:cNvSpPr>
                  <a:spLocks noChangeArrowheads="1"/>
                </p:cNvSpPr>
                <p:nvPr/>
              </p:nvSpPr>
              <p:spPr bwMode="auto">
                <a:xfrm>
                  <a:off x="4141" y="2918"/>
                  <a:ext cx="619" cy="654"/>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9" name="Arc 17"/>
                <p:cNvSpPr>
                  <a:spLocks/>
                </p:cNvSpPr>
                <p:nvPr/>
              </p:nvSpPr>
              <p:spPr bwMode="auto">
                <a:xfrm>
                  <a:off x="4142" y="2814"/>
                  <a:ext cx="110" cy="127"/>
                </a:xfrm>
                <a:custGeom>
                  <a:avLst/>
                  <a:gdLst>
                    <a:gd name="G0" fmla="+- 21597 0 0"/>
                    <a:gd name="G1" fmla="+- 21592 0 0"/>
                    <a:gd name="G2" fmla="+- 21600 0 0"/>
                    <a:gd name="T0" fmla="*/ 0 w 21597"/>
                    <a:gd name="T1" fmla="*/ 21253 h 21592"/>
                    <a:gd name="T2" fmla="*/ 21010 w 21597"/>
                    <a:gd name="T3" fmla="*/ 0 h 21592"/>
                    <a:gd name="T4" fmla="*/ 21597 w 21597"/>
                    <a:gd name="T5" fmla="*/ 21592 h 21592"/>
                  </a:gdLst>
                  <a:ahLst/>
                  <a:cxnLst>
                    <a:cxn ang="0">
                      <a:pos x="T0" y="T1"/>
                    </a:cxn>
                    <a:cxn ang="0">
                      <a:pos x="T2" y="T3"/>
                    </a:cxn>
                    <a:cxn ang="0">
                      <a:pos x="T4" y="T5"/>
                    </a:cxn>
                  </a:cxnLst>
                  <a:rect l="0" t="0" r="r" b="b"/>
                  <a:pathLst>
                    <a:path w="21597" h="21592" fill="none" extrusionOk="0">
                      <a:moveTo>
                        <a:pt x="-1" y="21252"/>
                      </a:moveTo>
                      <a:cubicBezTo>
                        <a:pt x="181" y="9685"/>
                        <a:pt x="9444" y="314"/>
                        <a:pt x="21009" y="-1"/>
                      </a:cubicBezTo>
                    </a:path>
                    <a:path w="21597" h="21592" stroke="0" extrusionOk="0">
                      <a:moveTo>
                        <a:pt x="-1" y="21252"/>
                      </a:moveTo>
                      <a:cubicBezTo>
                        <a:pt x="181" y="9685"/>
                        <a:pt x="9444" y="314"/>
                        <a:pt x="21009" y="-1"/>
                      </a:cubicBezTo>
                      <a:lnTo>
                        <a:pt x="21597" y="21592"/>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0" name="Arc 18"/>
                <p:cNvSpPr>
                  <a:spLocks/>
                </p:cNvSpPr>
                <p:nvPr/>
              </p:nvSpPr>
              <p:spPr bwMode="auto">
                <a:xfrm>
                  <a:off x="4648" y="2814"/>
                  <a:ext cx="113" cy="1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16" name="Oval 19"/>
              <p:cNvSpPr>
                <a:spLocks noChangeArrowheads="1"/>
              </p:cNvSpPr>
              <p:nvPr/>
            </p:nvSpPr>
            <p:spPr bwMode="auto">
              <a:xfrm>
                <a:off x="4283" y="2464"/>
                <a:ext cx="330" cy="310"/>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1" name="Group 20"/>
            <p:cNvGrpSpPr>
              <a:grpSpLocks/>
            </p:cNvGrpSpPr>
            <p:nvPr/>
          </p:nvGrpSpPr>
          <p:grpSpPr bwMode="auto">
            <a:xfrm>
              <a:off x="5348288" y="3768725"/>
              <a:ext cx="992188" cy="1763713"/>
              <a:chOff x="3493" y="2156"/>
              <a:chExt cx="625" cy="1111"/>
            </a:xfrm>
          </p:grpSpPr>
          <p:grpSp>
            <p:nvGrpSpPr>
              <p:cNvPr id="22" name="Group 21"/>
              <p:cNvGrpSpPr>
                <a:grpSpLocks/>
              </p:cNvGrpSpPr>
              <p:nvPr/>
            </p:nvGrpSpPr>
            <p:grpSpPr bwMode="auto">
              <a:xfrm>
                <a:off x="3493" y="2504"/>
                <a:ext cx="625" cy="763"/>
                <a:chOff x="3493" y="2504"/>
                <a:chExt cx="625" cy="763"/>
              </a:xfrm>
            </p:grpSpPr>
            <p:sp>
              <p:nvSpPr>
                <p:cNvPr id="24" name="Rectangle 23"/>
                <p:cNvSpPr>
                  <a:spLocks noChangeArrowheads="1"/>
                </p:cNvSpPr>
                <p:nvPr/>
              </p:nvSpPr>
              <p:spPr bwMode="auto">
                <a:xfrm>
                  <a:off x="3601" y="2504"/>
                  <a:ext cx="413" cy="159"/>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3493" y="2614"/>
                  <a:ext cx="625" cy="653"/>
                </a:xfrm>
                <a:prstGeom prst="rect">
                  <a:avLst/>
                </a:prstGeom>
                <a:solidFill>
                  <a:schemeClr val="accent2">
                    <a:lumMod val="75000"/>
                  </a:scheme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6" name="Arc 24"/>
                <p:cNvSpPr>
                  <a:spLocks/>
                </p:cNvSpPr>
                <p:nvPr/>
              </p:nvSpPr>
              <p:spPr bwMode="auto">
                <a:xfrm>
                  <a:off x="3495"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7" name="Arc 25"/>
                <p:cNvSpPr>
                  <a:spLocks/>
                </p:cNvSpPr>
                <p:nvPr/>
              </p:nvSpPr>
              <p:spPr bwMode="auto">
                <a:xfrm>
                  <a:off x="4003" y="2510"/>
                  <a:ext cx="115" cy="129"/>
                </a:xfrm>
                <a:custGeom>
                  <a:avLst/>
                  <a:gdLst>
                    <a:gd name="G0" fmla="+- 379 0 0"/>
                    <a:gd name="G1" fmla="+- 21600 0 0"/>
                    <a:gd name="G2" fmla="+- 21600 0 0"/>
                    <a:gd name="T0" fmla="*/ 0 w 21976"/>
                    <a:gd name="T1" fmla="*/ 3 h 21600"/>
                    <a:gd name="T2" fmla="*/ 21976 w 21976"/>
                    <a:gd name="T3" fmla="*/ 21259 h 21600"/>
                    <a:gd name="T4" fmla="*/ 379 w 21976"/>
                    <a:gd name="T5" fmla="*/ 21600 h 21600"/>
                  </a:gdLst>
                  <a:ahLst/>
                  <a:cxnLst>
                    <a:cxn ang="0">
                      <a:pos x="T0" y="T1"/>
                    </a:cxn>
                    <a:cxn ang="0">
                      <a:pos x="T2" y="T3"/>
                    </a:cxn>
                    <a:cxn ang="0">
                      <a:pos x="T4" y="T5"/>
                    </a:cxn>
                  </a:cxnLst>
                  <a:rect l="0" t="0" r="r" b="b"/>
                  <a:pathLst>
                    <a:path w="21976" h="21600" fill="none" extrusionOk="0">
                      <a:moveTo>
                        <a:pt x="0" y="3"/>
                      </a:moveTo>
                      <a:cubicBezTo>
                        <a:pt x="126" y="1"/>
                        <a:pt x="252" y="-1"/>
                        <a:pt x="379" y="0"/>
                      </a:cubicBezTo>
                      <a:cubicBezTo>
                        <a:pt x="12175" y="0"/>
                        <a:pt x="21790" y="9464"/>
                        <a:pt x="21976" y="21258"/>
                      </a:cubicBezTo>
                    </a:path>
                    <a:path w="21976" h="21600" stroke="0" extrusionOk="0">
                      <a:moveTo>
                        <a:pt x="0" y="3"/>
                      </a:moveTo>
                      <a:cubicBezTo>
                        <a:pt x="126" y="1"/>
                        <a:pt x="252" y="-1"/>
                        <a:pt x="379" y="0"/>
                      </a:cubicBezTo>
                      <a:cubicBezTo>
                        <a:pt x="12175" y="0"/>
                        <a:pt x="21790" y="9464"/>
                        <a:pt x="21976" y="21258"/>
                      </a:cubicBezTo>
                      <a:lnTo>
                        <a:pt x="379" y="21600"/>
                      </a:lnTo>
                      <a:close/>
                    </a:path>
                  </a:pathLst>
                </a:custGeom>
                <a:solidFill>
                  <a:schemeClr val="accent2">
                    <a:lumMod val="75000"/>
                  </a:schemeClr>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23" name="Oval 26"/>
              <p:cNvSpPr>
                <a:spLocks noChangeArrowheads="1"/>
              </p:cNvSpPr>
              <p:nvPr/>
            </p:nvSpPr>
            <p:spPr bwMode="auto">
              <a:xfrm>
                <a:off x="3638" y="2156"/>
                <a:ext cx="332" cy="314"/>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2359025" y="3768725"/>
              <a:ext cx="984250" cy="1763713"/>
              <a:chOff x="1610" y="2156"/>
              <a:chExt cx="620" cy="1111"/>
            </a:xfrm>
          </p:grpSpPr>
          <p:grpSp>
            <p:nvGrpSpPr>
              <p:cNvPr id="29" name="Group 28"/>
              <p:cNvGrpSpPr>
                <a:grpSpLocks/>
              </p:cNvGrpSpPr>
              <p:nvPr/>
            </p:nvGrpSpPr>
            <p:grpSpPr bwMode="auto">
              <a:xfrm>
                <a:off x="1610" y="2504"/>
                <a:ext cx="620" cy="763"/>
                <a:chOff x="1610" y="2504"/>
                <a:chExt cx="620" cy="763"/>
              </a:xfrm>
            </p:grpSpPr>
            <p:sp>
              <p:nvSpPr>
                <p:cNvPr id="31" name="Rectangle 30"/>
                <p:cNvSpPr>
                  <a:spLocks noChangeArrowheads="1"/>
                </p:cNvSpPr>
                <p:nvPr/>
              </p:nvSpPr>
              <p:spPr bwMode="auto">
                <a:xfrm>
                  <a:off x="1717" y="2504"/>
                  <a:ext cx="413" cy="159"/>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2" name="Rectangle 31"/>
                <p:cNvSpPr>
                  <a:spLocks noChangeArrowheads="1"/>
                </p:cNvSpPr>
                <p:nvPr/>
              </p:nvSpPr>
              <p:spPr bwMode="auto">
                <a:xfrm>
                  <a:off x="1610" y="2614"/>
                  <a:ext cx="620" cy="653"/>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rc 31"/>
                <p:cNvSpPr>
                  <a:spLocks/>
                </p:cNvSpPr>
                <p:nvPr/>
              </p:nvSpPr>
              <p:spPr bwMode="auto">
                <a:xfrm>
                  <a:off x="1612" y="2505"/>
                  <a:ext cx="112" cy="130"/>
                </a:xfrm>
                <a:custGeom>
                  <a:avLst/>
                  <a:gdLst>
                    <a:gd name="G0" fmla="+- 21597 0 0"/>
                    <a:gd name="G1" fmla="+- 21597 0 0"/>
                    <a:gd name="G2" fmla="+- 21600 0 0"/>
                    <a:gd name="T0" fmla="*/ 0 w 21597"/>
                    <a:gd name="T1" fmla="*/ 21266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65"/>
                      </a:moveTo>
                      <a:cubicBezTo>
                        <a:pt x="178" y="9616"/>
                        <a:pt x="9563" y="207"/>
                        <a:pt x="21213" y="0"/>
                      </a:cubicBezTo>
                    </a:path>
                    <a:path w="21597" h="21597" stroke="0" extrusionOk="0">
                      <a:moveTo>
                        <a:pt x="-1" y="21265"/>
                      </a:moveTo>
                      <a:cubicBezTo>
                        <a:pt x="178" y="9616"/>
                        <a:pt x="9563" y="207"/>
                        <a:pt x="21213" y="0"/>
                      </a:cubicBezTo>
                      <a:lnTo>
                        <a:pt x="21597" y="21597"/>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rc 32"/>
                <p:cNvSpPr>
                  <a:spLocks/>
                </p:cNvSpPr>
                <p:nvPr/>
              </p:nvSpPr>
              <p:spPr bwMode="auto">
                <a:xfrm>
                  <a:off x="2117" y="2510"/>
                  <a:ext cx="112" cy="129"/>
                </a:xfrm>
                <a:custGeom>
                  <a:avLst/>
                  <a:gdLst>
                    <a:gd name="G0" fmla="+- 0 0 0"/>
                    <a:gd name="G1" fmla="+- 21600 0 0"/>
                    <a:gd name="G2" fmla="+- 21600 0 0"/>
                    <a:gd name="T0" fmla="*/ 0 w 21597"/>
                    <a:gd name="T1" fmla="*/ 0 h 21600"/>
                    <a:gd name="T2" fmla="*/ 21597 w 21597"/>
                    <a:gd name="T3" fmla="*/ 21259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6" y="0"/>
                        <a:pt x="21411" y="9464"/>
                        <a:pt x="21597" y="21258"/>
                      </a:cubicBezTo>
                    </a:path>
                    <a:path w="21597" h="21600" stroke="0" extrusionOk="0">
                      <a:moveTo>
                        <a:pt x="-1" y="0"/>
                      </a:moveTo>
                      <a:cubicBezTo>
                        <a:pt x="11796" y="0"/>
                        <a:pt x="21411" y="9464"/>
                        <a:pt x="21597" y="21258"/>
                      </a:cubicBezTo>
                      <a:lnTo>
                        <a:pt x="0"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0" name="Oval 33"/>
              <p:cNvSpPr>
                <a:spLocks noChangeArrowheads="1"/>
              </p:cNvSpPr>
              <p:nvPr/>
            </p:nvSpPr>
            <p:spPr bwMode="auto">
              <a:xfrm>
                <a:off x="1755" y="2156"/>
                <a:ext cx="331" cy="314"/>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5" name="Group 34"/>
            <p:cNvGrpSpPr>
              <a:grpSpLocks/>
            </p:cNvGrpSpPr>
            <p:nvPr/>
          </p:nvGrpSpPr>
          <p:grpSpPr bwMode="auto">
            <a:xfrm>
              <a:off x="1303338" y="4257675"/>
              <a:ext cx="984250" cy="1758950"/>
              <a:chOff x="945" y="2464"/>
              <a:chExt cx="620" cy="1108"/>
            </a:xfrm>
          </p:grpSpPr>
          <p:sp>
            <p:nvSpPr>
              <p:cNvPr id="36" name="Oval 35"/>
              <p:cNvSpPr>
                <a:spLocks noChangeArrowheads="1"/>
              </p:cNvSpPr>
              <p:nvPr/>
            </p:nvSpPr>
            <p:spPr bwMode="auto">
              <a:xfrm>
                <a:off x="1089" y="2464"/>
                <a:ext cx="331" cy="310"/>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37" name="Group 36"/>
              <p:cNvGrpSpPr>
                <a:grpSpLocks/>
              </p:cNvGrpSpPr>
              <p:nvPr/>
            </p:nvGrpSpPr>
            <p:grpSpPr bwMode="auto">
              <a:xfrm>
                <a:off x="945" y="2812"/>
                <a:ext cx="620" cy="760"/>
                <a:chOff x="945" y="2812"/>
                <a:chExt cx="620" cy="760"/>
              </a:xfrm>
            </p:grpSpPr>
            <p:sp>
              <p:nvSpPr>
                <p:cNvPr id="38" name="Rectangle 37"/>
                <p:cNvSpPr>
                  <a:spLocks noChangeArrowheads="1"/>
                </p:cNvSpPr>
                <p:nvPr/>
              </p:nvSpPr>
              <p:spPr bwMode="auto">
                <a:xfrm>
                  <a:off x="1053" y="2812"/>
                  <a:ext cx="413" cy="1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Rectangle 38"/>
                <p:cNvSpPr>
                  <a:spLocks noChangeArrowheads="1"/>
                </p:cNvSpPr>
                <p:nvPr/>
              </p:nvSpPr>
              <p:spPr bwMode="auto">
                <a:xfrm>
                  <a:off x="945" y="2918"/>
                  <a:ext cx="620" cy="654"/>
                </a:xfrm>
                <a:prstGeom prst="rect">
                  <a:avLst/>
                </a:prstGeom>
                <a:solidFill>
                  <a:srgbClr val="008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rc 39"/>
                <p:cNvSpPr>
                  <a:spLocks/>
                </p:cNvSpPr>
                <p:nvPr/>
              </p:nvSpPr>
              <p:spPr bwMode="auto">
                <a:xfrm>
                  <a:off x="946" y="2814"/>
                  <a:ext cx="112" cy="127"/>
                </a:xfrm>
                <a:custGeom>
                  <a:avLst/>
                  <a:gdLst>
                    <a:gd name="G0" fmla="+- 21597 0 0"/>
                    <a:gd name="G1" fmla="+- 21597 0 0"/>
                    <a:gd name="G2" fmla="+- 21600 0 0"/>
                    <a:gd name="T0" fmla="*/ 0 w 21597"/>
                    <a:gd name="T1" fmla="*/ 21258 h 21597"/>
                    <a:gd name="T2" fmla="*/ 21213 w 21597"/>
                    <a:gd name="T3" fmla="*/ 0 h 21597"/>
                    <a:gd name="T4" fmla="*/ 21597 w 21597"/>
                    <a:gd name="T5" fmla="*/ 21597 h 21597"/>
                  </a:gdLst>
                  <a:ahLst/>
                  <a:cxnLst>
                    <a:cxn ang="0">
                      <a:pos x="T0" y="T1"/>
                    </a:cxn>
                    <a:cxn ang="0">
                      <a:pos x="T2" y="T3"/>
                    </a:cxn>
                    <a:cxn ang="0">
                      <a:pos x="T4" y="T5"/>
                    </a:cxn>
                  </a:cxnLst>
                  <a:rect l="0" t="0" r="r" b="b"/>
                  <a:pathLst>
                    <a:path w="21597" h="21597" fill="none" extrusionOk="0">
                      <a:moveTo>
                        <a:pt x="-1" y="21257"/>
                      </a:moveTo>
                      <a:cubicBezTo>
                        <a:pt x="182" y="9611"/>
                        <a:pt x="9566" y="207"/>
                        <a:pt x="21213" y="0"/>
                      </a:cubicBezTo>
                    </a:path>
                    <a:path w="21597" h="21597" stroke="0" extrusionOk="0">
                      <a:moveTo>
                        <a:pt x="-1" y="21257"/>
                      </a:moveTo>
                      <a:cubicBezTo>
                        <a:pt x="182" y="9611"/>
                        <a:pt x="9566" y="207"/>
                        <a:pt x="21213" y="0"/>
                      </a:cubicBezTo>
                      <a:lnTo>
                        <a:pt x="21597" y="21597"/>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1" name="Arc 40"/>
                <p:cNvSpPr>
                  <a:spLocks/>
                </p:cNvSpPr>
                <p:nvPr/>
              </p:nvSpPr>
              <p:spPr bwMode="auto">
                <a:xfrm>
                  <a:off x="1451" y="2814"/>
                  <a:ext cx="113" cy="128"/>
                </a:xfrm>
                <a:custGeom>
                  <a:avLst/>
                  <a:gdLst>
                    <a:gd name="G0" fmla="+- 0 0 0"/>
                    <a:gd name="G1" fmla="+- 21599 0 0"/>
                    <a:gd name="G2" fmla="+- 21600 0 0"/>
                    <a:gd name="T0" fmla="*/ 191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191" y="-1"/>
                      </a:moveTo>
                      <a:cubicBezTo>
                        <a:pt x="12045" y="104"/>
                        <a:pt x="21600" y="9744"/>
                        <a:pt x="21600" y="21599"/>
                      </a:cubicBezTo>
                    </a:path>
                    <a:path w="21600" h="21599" stroke="0" extrusionOk="0">
                      <a:moveTo>
                        <a:pt x="191" y="-1"/>
                      </a:moveTo>
                      <a:cubicBezTo>
                        <a:pt x="12045" y="104"/>
                        <a:pt x="21600" y="9744"/>
                        <a:pt x="21600" y="21599"/>
                      </a:cubicBezTo>
                      <a:lnTo>
                        <a:pt x="0" y="21599"/>
                      </a:lnTo>
                      <a:close/>
                    </a:path>
                  </a:pathLst>
                </a:custGeom>
                <a:solidFill>
                  <a:srgbClr val="008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sp>
          <p:nvSpPr>
            <p:cNvPr id="42" name="Freeform 41"/>
            <p:cNvSpPr>
              <a:spLocks/>
            </p:cNvSpPr>
            <p:nvPr/>
          </p:nvSpPr>
          <p:spPr bwMode="auto">
            <a:xfrm>
              <a:off x="1228725" y="4279900"/>
              <a:ext cx="6172200" cy="1736725"/>
            </a:xfrm>
            <a:custGeom>
              <a:avLst/>
              <a:gdLst>
                <a:gd name="T0" fmla="*/ 0 w 3888"/>
                <a:gd name="T1" fmla="*/ 1093 h 1094"/>
                <a:gd name="T2" fmla="*/ 1386 w 3888"/>
                <a:gd name="T3" fmla="*/ 0 h 1094"/>
                <a:gd name="T4" fmla="*/ 2444 w 3888"/>
                <a:gd name="T5" fmla="*/ 0 h 1094"/>
                <a:gd name="T6" fmla="*/ 3887 w 3888"/>
                <a:gd name="T7" fmla="*/ 1093 h 1094"/>
                <a:gd name="T8" fmla="*/ 0 w 3888"/>
                <a:gd name="T9" fmla="*/ 1093 h 1094"/>
              </a:gdLst>
              <a:ahLst/>
              <a:cxnLst>
                <a:cxn ang="0">
                  <a:pos x="T0" y="T1"/>
                </a:cxn>
                <a:cxn ang="0">
                  <a:pos x="T2" y="T3"/>
                </a:cxn>
                <a:cxn ang="0">
                  <a:pos x="T4" y="T5"/>
                </a:cxn>
                <a:cxn ang="0">
                  <a:pos x="T6" y="T7"/>
                </a:cxn>
                <a:cxn ang="0">
                  <a:pos x="T8" y="T9"/>
                </a:cxn>
              </a:cxnLst>
              <a:rect l="0" t="0" r="r" b="b"/>
              <a:pathLst>
                <a:path w="3888" h="1094">
                  <a:moveTo>
                    <a:pt x="0" y="1093"/>
                  </a:moveTo>
                  <a:lnTo>
                    <a:pt x="1386" y="0"/>
                  </a:lnTo>
                  <a:lnTo>
                    <a:pt x="2444" y="0"/>
                  </a:lnTo>
                  <a:lnTo>
                    <a:pt x="3887" y="1093"/>
                  </a:lnTo>
                  <a:lnTo>
                    <a:pt x="0" y="1093"/>
                  </a:lnTo>
                </a:path>
              </a:pathLst>
            </a:custGeom>
            <a:solidFill>
              <a:srgbClr val="80808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grpSp>
          <p:nvGrpSpPr>
            <p:cNvPr id="43" name="Group 42"/>
            <p:cNvGrpSpPr>
              <a:grpSpLocks/>
            </p:cNvGrpSpPr>
            <p:nvPr/>
          </p:nvGrpSpPr>
          <p:grpSpPr bwMode="auto">
            <a:xfrm>
              <a:off x="4286252" y="4425950"/>
              <a:ext cx="1225551" cy="1797050"/>
              <a:chOff x="2824" y="2570"/>
              <a:chExt cx="772" cy="1132"/>
            </a:xfrm>
          </p:grpSpPr>
          <p:sp>
            <p:nvSpPr>
              <p:cNvPr id="44" name="Oval 43"/>
              <p:cNvSpPr>
                <a:spLocks noChangeArrowheads="1"/>
              </p:cNvSpPr>
              <p:nvPr/>
            </p:nvSpPr>
            <p:spPr bwMode="auto">
              <a:xfrm>
                <a:off x="3002" y="2570"/>
                <a:ext cx="408" cy="378"/>
              </a:xfrm>
              <a:prstGeom prst="ellipse">
                <a:avLst/>
              </a:prstGeom>
              <a:solidFill>
                <a:srgbClr val="0080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45" name="Group 44"/>
              <p:cNvGrpSpPr>
                <a:grpSpLocks/>
              </p:cNvGrpSpPr>
              <p:nvPr/>
            </p:nvGrpSpPr>
            <p:grpSpPr bwMode="auto">
              <a:xfrm>
                <a:off x="2824" y="2990"/>
                <a:ext cx="772" cy="712"/>
                <a:chOff x="2824" y="2990"/>
                <a:chExt cx="772" cy="712"/>
              </a:xfrm>
            </p:grpSpPr>
            <p:sp>
              <p:nvSpPr>
                <p:cNvPr id="46" name="Rectangle 45"/>
                <p:cNvSpPr>
                  <a:spLocks noChangeArrowheads="1"/>
                </p:cNvSpPr>
                <p:nvPr/>
              </p:nvSpPr>
              <p:spPr bwMode="auto">
                <a:xfrm>
                  <a:off x="2953" y="2992"/>
                  <a:ext cx="508" cy="189"/>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7" name="Rectangle 46"/>
                <p:cNvSpPr>
                  <a:spLocks noChangeArrowheads="1"/>
                </p:cNvSpPr>
                <p:nvPr/>
              </p:nvSpPr>
              <p:spPr bwMode="auto">
                <a:xfrm>
                  <a:off x="2826" y="3126"/>
                  <a:ext cx="769" cy="576"/>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8" name="Arc 47"/>
                <p:cNvSpPr>
                  <a:spLocks/>
                </p:cNvSpPr>
                <p:nvPr/>
              </p:nvSpPr>
              <p:spPr bwMode="auto">
                <a:xfrm>
                  <a:off x="2824" y="2993"/>
                  <a:ext cx="140" cy="155"/>
                </a:xfrm>
                <a:custGeom>
                  <a:avLst/>
                  <a:gdLst>
                    <a:gd name="G0" fmla="+- 21600 0 0"/>
                    <a:gd name="G1" fmla="+- 21598 0 0"/>
                    <a:gd name="G2" fmla="+- 21600 0 0"/>
                    <a:gd name="T0" fmla="*/ 0 w 21600"/>
                    <a:gd name="T1" fmla="*/ 21598 h 21598"/>
                    <a:gd name="T2" fmla="*/ 21290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89"/>
                        <a:pt x="9482" y="169"/>
                        <a:pt x="21290" y="0"/>
                      </a:cubicBezTo>
                    </a:path>
                    <a:path w="21600" h="21598" stroke="0" extrusionOk="0">
                      <a:moveTo>
                        <a:pt x="0" y="21598"/>
                      </a:moveTo>
                      <a:cubicBezTo>
                        <a:pt x="0" y="9789"/>
                        <a:pt x="9482" y="169"/>
                        <a:pt x="21290" y="0"/>
                      </a:cubicBezTo>
                      <a:lnTo>
                        <a:pt x="21600" y="21598"/>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9" name="Arc 48"/>
                <p:cNvSpPr>
                  <a:spLocks/>
                </p:cNvSpPr>
                <p:nvPr/>
              </p:nvSpPr>
              <p:spPr bwMode="auto">
                <a:xfrm>
                  <a:off x="3457" y="2990"/>
                  <a:ext cx="139" cy="157"/>
                </a:xfrm>
                <a:custGeom>
                  <a:avLst/>
                  <a:gdLst>
                    <a:gd name="G0" fmla="+- 0 0 0"/>
                    <a:gd name="G1" fmla="+- 21600 0 0"/>
                    <a:gd name="G2" fmla="+- 21600 0 0"/>
                    <a:gd name="T0" fmla="*/ 0 w 21600"/>
                    <a:gd name="T1" fmla="*/ 0 h 21600"/>
                    <a:gd name="T2" fmla="*/ 21600 w 21600"/>
                    <a:gd name="T3" fmla="*/ 2146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75" y="0"/>
                        <a:pt x="21523" y="9586"/>
                        <a:pt x="21599" y="21461"/>
                      </a:cubicBezTo>
                    </a:path>
                    <a:path w="21600" h="21600" stroke="0" extrusionOk="0">
                      <a:moveTo>
                        <a:pt x="-1" y="0"/>
                      </a:moveTo>
                      <a:cubicBezTo>
                        <a:pt x="11875" y="0"/>
                        <a:pt x="21523" y="9586"/>
                        <a:pt x="21599" y="21461"/>
                      </a:cubicBezTo>
                      <a:lnTo>
                        <a:pt x="0"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0" name="Group 49"/>
            <p:cNvGrpSpPr>
              <a:grpSpLocks/>
            </p:cNvGrpSpPr>
            <p:nvPr/>
          </p:nvGrpSpPr>
          <p:grpSpPr bwMode="auto">
            <a:xfrm>
              <a:off x="2995613" y="4411663"/>
              <a:ext cx="1225550" cy="1797050"/>
              <a:chOff x="2011" y="2561"/>
              <a:chExt cx="772" cy="1132"/>
            </a:xfrm>
          </p:grpSpPr>
          <p:sp>
            <p:nvSpPr>
              <p:cNvPr id="51" name="Oval 50"/>
              <p:cNvSpPr>
                <a:spLocks noChangeArrowheads="1"/>
              </p:cNvSpPr>
              <p:nvPr/>
            </p:nvSpPr>
            <p:spPr bwMode="auto">
              <a:xfrm>
                <a:off x="2192" y="2561"/>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2" name="Group 51"/>
              <p:cNvGrpSpPr>
                <a:grpSpLocks/>
              </p:cNvGrpSpPr>
              <p:nvPr/>
            </p:nvGrpSpPr>
            <p:grpSpPr bwMode="auto">
              <a:xfrm>
                <a:off x="2011" y="2982"/>
                <a:ext cx="772" cy="711"/>
                <a:chOff x="2011" y="2982"/>
                <a:chExt cx="772" cy="711"/>
              </a:xfrm>
            </p:grpSpPr>
            <p:sp>
              <p:nvSpPr>
                <p:cNvPr id="53" name="Rectangle 52"/>
                <p:cNvSpPr>
                  <a:spLocks noChangeArrowheads="1"/>
                </p:cNvSpPr>
                <p:nvPr/>
              </p:nvSpPr>
              <p:spPr bwMode="auto">
                <a:xfrm>
                  <a:off x="2144" y="2982"/>
                  <a:ext cx="504" cy="187"/>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4" name="Rectangle 53"/>
                <p:cNvSpPr>
                  <a:spLocks noChangeArrowheads="1"/>
                </p:cNvSpPr>
                <p:nvPr/>
              </p:nvSpPr>
              <p:spPr bwMode="auto">
                <a:xfrm>
                  <a:off x="2013" y="3113"/>
                  <a:ext cx="769" cy="580"/>
                </a:xfrm>
                <a:prstGeom prst="rect">
                  <a:avLst/>
                </a:prstGeom>
                <a:solidFill>
                  <a:srgbClr val="0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5" name="Arc 54"/>
                <p:cNvSpPr>
                  <a:spLocks/>
                </p:cNvSpPr>
                <p:nvPr/>
              </p:nvSpPr>
              <p:spPr bwMode="auto">
                <a:xfrm>
                  <a:off x="2011" y="2983"/>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6" name="Arc 55"/>
                <p:cNvSpPr>
                  <a:spLocks/>
                </p:cNvSpPr>
                <p:nvPr/>
              </p:nvSpPr>
              <p:spPr bwMode="auto">
                <a:xfrm>
                  <a:off x="2643" y="2983"/>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nvGrpSpPr>
            <p:cNvPr id="57" name="Group 56"/>
            <p:cNvGrpSpPr>
              <a:grpSpLocks/>
            </p:cNvGrpSpPr>
            <p:nvPr/>
          </p:nvGrpSpPr>
          <p:grpSpPr bwMode="auto">
            <a:xfrm>
              <a:off x="2995613" y="4421188"/>
              <a:ext cx="1225550" cy="1797050"/>
              <a:chOff x="2011" y="2567"/>
              <a:chExt cx="772" cy="1132"/>
            </a:xfrm>
          </p:grpSpPr>
          <p:sp>
            <p:nvSpPr>
              <p:cNvPr id="58" name="Oval 57"/>
              <p:cNvSpPr>
                <a:spLocks noChangeArrowheads="1"/>
              </p:cNvSpPr>
              <p:nvPr/>
            </p:nvSpPr>
            <p:spPr bwMode="auto">
              <a:xfrm>
                <a:off x="2192" y="2567"/>
                <a:ext cx="404" cy="377"/>
              </a:xfrm>
              <a:prstGeom prst="ellipse">
                <a:avLst/>
              </a:prstGeom>
              <a:solidFill>
                <a:srgbClr val="0080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nvGrpSpPr>
              <p:cNvPr id="59" name="Group 58"/>
              <p:cNvGrpSpPr>
                <a:grpSpLocks/>
              </p:cNvGrpSpPr>
              <p:nvPr/>
            </p:nvGrpSpPr>
            <p:grpSpPr bwMode="auto">
              <a:xfrm>
                <a:off x="2011" y="2988"/>
                <a:ext cx="772" cy="711"/>
                <a:chOff x="2011" y="2988"/>
                <a:chExt cx="772" cy="711"/>
              </a:xfrm>
            </p:grpSpPr>
            <p:sp>
              <p:nvSpPr>
                <p:cNvPr id="60" name="Rectangle 59"/>
                <p:cNvSpPr>
                  <a:spLocks noChangeArrowheads="1"/>
                </p:cNvSpPr>
                <p:nvPr/>
              </p:nvSpPr>
              <p:spPr bwMode="auto">
                <a:xfrm>
                  <a:off x="2144" y="2988"/>
                  <a:ext cx="504" cy="1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1" name="Rectangle 60"/>
                <p:cNvSpPr>
                  <a:spLocks noChangeArrowheads="1"/>
                </p:cNvSpPr>
                <p:nvPr/>
              </p:nvSpPr>
              <p:spPr bwMode="auto">
                <a:xfrm>
                  <a:off x="2013" y="3119"/>
                  <a:ext cx="769" cy="58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2" name="Arc 61"/>
                <p:cNvSpPr>
                  <a:spLocks/>
                </p:cNvSpPr>
                <p:nvPr/>
              </p:nvSpPr>
              <p:spPr bwMode="auto">
                <a:xfrm>
                  <a:off x="2011" y="2989"/>
                  <a:ext cx="138" cy="154"/>
                </a:xfrm>
                <a:custGeom>
                  <a:avLst/>
                  <a:gdLst>
                    <a:gd name="G0" fmla="+- 21600 0 0"/>
                    <a:gd name="G1" fmla="+- 21599 0 0"/>
                    <a:gd name="G2" fmla="+- 21600 0 0"/>
                    <a:gd name="T0" fmla="*/ 0 w 21600"/>
                    <a:gd name="T1" fmla="*/ 21599 h 21599"/>
                    <a:gd name="T2" fmla="*/ 2144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0"/>
                        <a:pt x="9575" y="85"/>
                        <a:pt x="21442" y="-1"/>
                      </a:cubicBezTo>
                    </a:path>
                    <a:path w="21600" h="21599" stroke="0" extrusionOk="0">
                      <a:moveTo>
                        <a:pt x="0" y="21599"/>
                      </a:moveTo>
                      <a:cubicBezTo>
                        <a:pt x="0" y="9730"/>
                        <a:pt x="9575" y="85"/>
                        <a:pt x="21442" y="-1"/>
                      </a:cubicBezTo>
                      <a:lnTo>
                        <a:pt x="21600" y="21599"/>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3" name="Arc 62"/>
                <p:cNvSpPr>
                  <a:spLocks/>
                </p:cNvSpPr>
                <p:nvPr/>
              </p:nvSpPr>
              <p:spPr bwMode="auto">
                <a:xfrm>
                  <a:off x="2643" y="2989"/>
                  <a:ext cx="140" cy="154"/>
                </a:xfrm>
                <a:custGeom>
                  <a:avLst/>
                  <a:gdLst>
                    <a:gd name="G0" fmla="+- 156 0 0"/>
                    <a:gd name="G1" fmla="+- 21600 0 0"/>
                    <a:gd name="G2" fmla="+- 21600 0 0"/>
                    <a:gd name="T0" fmla="*/ 0 w 21756"/>
                    <a:gd name="T1" fmla="*/ 1 h 21600"/>
                    <a:gd name="T2" fmla="*/ 21756 w 21756"/>
                    <a:gd name="T3" fmla="*/ 21600 h 21600"/>
                    <a:gd name="T4" fmla="*/ 156 w 21756"/>
                    <a:gd name="T5" fmla="*/ 21600 h 21600"/>
                  </a:gdLst>
                  <a:ahLst/>
                  <a:cxnLst>
                    <a:cxn ang="0">
                      <a:pos x="T0" y="T1"/>
                    </a:cxn>
                    <a:cxn ang="0">
                      <a:pos x="T2" y="T3"/>
                    </a:cxn>
                    <a:cxn ang="0">
                      <a:pos x="T4" y="T5"/>
                    </a:cxn>
                  </a:cxnLst>
                  <a:rect l="0" t="0" r="r" b="b"/>
                  <a:pathLst>
                    <a:path w="21756" h="21600" fill="none" extrusionOk="0">
                      <a:moveTo>
                        <a:pt x="-1" y="0"/>
                      </a:moveTo>
                      <a:cubicBezTo>
                        <a:pt x="51" y="0"/>
                        <a:pt x="103" y="-1"/>
                        <a:pt x="156" y="0"/>
                      </a:cubicBezTo>
                      <a:cubicBezTo>
                        <a:pt x="12085" y="0"/>
                        <a:pt x="21756" y="9670"/>
                        <a:pt x="21756" y="21600"/>
                      </a:cubicBezTo>
                    </a:path>
                    <a:path w="21756" h="21600" stroke="0" extrusionOk="0">
                      <a:moveTo>
                        <a:pt x="-1" y="0"/>
                      </a:moveTo>
                      <a:cubicBezTo>
                        <a:pt x="51" y="0"/>
                        <a:pt x="103" y="-1"/>
                        <a:pt x="156" y="0"/>
                      </a:cubicBezTo>
                      <a:cubicBezTo>
                        <a:pt x="12085" y="0"/>
                        <a:pt x="21756" y="9670"/>
                        <a:pt x="21756" y="21600"/>
                      </a:cubicBezTo>
                      <a:lnTo>
                        <a:pt x="156" y="21600"/>
                      </a:lnTo>
                      <a:close/>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grpSp>
      <p:sp>
        <p:nvSpPr>
          <p:cNvPr id="66" name="Title 1"/>
          <p:cNvSpPr txBox="1">
            <a:spLocks/>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r>
              <a:rPr lang="en-US" dirty="0" smtClean="0"/>
              <a:t>Recap and introduction</a:t>
            </a:r>
            <a:endParaRPr lang="en-US" dirty="0"/>
          </a:p>
        </p:txBody>
      </p:sp>
      <p:sp>
        <p:nvSpPr>
          <p:cNvPr id="3" name="TextBox 2"/>
          <p:cNvSpPr txBox="1"/>
          <p:nvPr/>
        </p:nvSpPr>
        <p:spPr>
          <a:xfrm>
            <a:off x="1489867" y="1116955"/>
            <a:ext cx="4613276" cy="1815882"/>
          </a:xfrm>
          <a:prstGeom prst="rect">
            <a:avLst/>
          </a:prstGeom>
          <a:noFill/>
        </p:spPr>
        <p:txBody>
          <a:bodyPr wrap="square" rtlCol="0">
            <a:spAutoFit/>
          </a:bodyPr>
          <a:lstStyle/>
          <a:p>
            <a:r>
              <a:rPr lang="en-US" sz="2200" dirty="0" smtClean="0"/>
              <a:t>The Knowledge Economy</a:t>
            </a:r>
          </a:p>
          <a:p>
            <a:r>
              <a:rPr lang="en-US" sz="2200" dirty="0" smtClean="0"/>
              <a:t>Decentralizing firm organization</a:t>
            </a:r>
            <a:endParaRPr lang="en-US" sz="2200" dirty="0"/>
          </a:p>
          <a:p>
            <a:r>
              <a:rPr lang="en-US" sz="2200" dirty="0" smtClean="0"/>
              <a:t>Impact on Leadership </a:t>
            </a:r>
          </a:p>
          <a:p>
            <a:endParaRPr lang="en-US" sz="2200" dirty="0" smtClean="0"/>
          </a:p>
          <a:p>
            <a:endParaRPr lang="en-US" dirty="0"/>
          </a:p>
        </p:txBody>
      </p:sp>
    </p:spTree>
    <p:extLst>
      <p:ext uri="{BB962C8B-B14F-4D97-AF65-F5344CB8AC3E}">
        <p14:creationId xmlns:p14="http://schemas.microsoft.com/office/powerpoint/2010/main" val="39916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evening’s Agenda</a:t>
            </a:r>
            <a:endParaRPr lang="en-US" dirty="0"/>
          </a:p>
        </p:txBody>
      </p:sp>
      <p:sp>
        <p:nvSpPr>
          <p:cNvPr id="3" name="Content Placeholder 2"/>
          <p:cNvSpPr>
            <a:spLocks noGrp="1"/>
          </p:cNvSpPr>
          <p:nvPr>
            <p:ph idx="1"/>
          </p:nvPr>
        </p:nvSpPr>
        <p:spPr/>
        <p:txBody>
          <a:bodyPr/>
          <a:lstStyle/>
          <a:p>
            <a:r>
              <a:rPr lang="en-US" dirty="0" smtClean="0"/>
              <a:t>Definitions relevant to leading global virtual teams</a:t>
            </a:r>
          </a:p>
          <a:p>
            <a:r>
              <a:rPr lang="en-US" dirty="0" smtClean="0"/>
              <a:t>Challenges in Leading Global Virtual Teams</a:t>
            </a:r>
          </a:p>
          <a:p>
            <a:r>
              <a:rPr lang="en-US" dirty="0" smtClean="0"/>
              <a:t>Leadership Theories</a:t>
            </a:r>
          </a:p>
          <a:p>
            <a:r>
              <a:rPr lang="en-US" dirty="0" smtClean="0"/>
              <a:t>Leadership in Virtual Teams</a:t>
            </a:r>
          </a:p>
          <a:p>
            <a:r>
              <a:rPr lang="en-US" dirty="0"/>
              <a:t>	</a:t>
            </a:r>
          </a:p>
        </p:txBody>
      </p:sp>
    </p:spTree>
    <p:extLst>
      <p:ext uri="{BB962C8B-B14F-4D97-AF65-F5344CB8AC3E}">
        <p14:creationId xmlns:p14="http://schemas.microsoft.com/office/powerpoint/2010/main" val="2490712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organizations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A global organization is structured with entities in two or more countries that: </a:t>
            </a:r>
          </a:p>
          <a:p>
            <a:pPr lvl="1"/>
            <a:r>
              <a:rPr lang="en-US" altLang="en-US" dirty="0" smtClean="0"/>
              <a:t>Operate under a common decision making system that enables coherent policy and strategy to be defined and executed</a:t>
            </a:r>
          </a:p>
          <a:p>
            <a:pPr lvl="1"/>
            <a:r>
              <a:rPr lang="en-US" altLang="en-US" dirty="0" smtClean="0"/>
              <a:t>It shares knowledge, resources and responsibilities </a:t>
            </a:r>
            <a:r>
              <a:rPr lang="en-US" altLang="en-US" dirty="0" err="1" smtClean="0"/>
              <a:t>transnationally</a:t>
            </a:r>
            <a:r>
              <a:rPr lang="en-US" altLang="en-US" dirty="0" smtClean="0"/>
              <a:t>. </a:t>
            </a:r>
          </a:p>
          <a:p>
            <a:r>
              <a:rPr lang="en-US" dirty="0" smtClean="0"/>
              <a:t>Such Organizations </a:t>
            </a:r>
          </a:p>
          <a:p>
            <a:pPr lvl="1"/>
            <a:r>
              <a:rPr lang="en-US" altLang="en-US" dirty="0" smtClean="0"/>
              <a:t>Globally or </a:t>
            </a:r>
            <a:r>
              <a:rPr lang="en-US" altLang="en-US" dirty="0" err="1" smtClean="0"/>
              <a:t>transnationally</a:t>
            </a:r>
            <a:r>
              <a:rPr lang="en-US" altLang="en-US" dirty="0" smtClean="0"/>
              <a:t> scan the environment</a:t>
            </a:r>
          </a:p>
          <a:p>
            <a:pPr lvl="1"/>
            <a:r>
              <a:rPr lang="en-US" altLang="en-US" dirty="0" smtClean="0"/>
              <a:t>Manage resources, regardless of their locality, to accomplish the mission</a:t>
            </a:r>
          </a:p>
          <a:p>
            <a:pPr lvl="1"/>
            <a:r>
              <a:rPr lang="en-US" altLang="en-US" dirty="0" smtClean="0"/>
              <a:t>Must be capable of rapid and flexible response that incorporates cultural norms</a:t>
            </a:r>
          </a:p>
          <a:p>
            <a:endParaRPr lang="en-US" dirty="0" smtClean="0"/>
          </a:p>
          <a:p>
            <a:endParaRPr lang="en-US" dirty="0" smtClean="0"/>
          </a:p>
          <a:p>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U.N. Code of Conduct on Transnational Corporations, 23 I.L.M. 626 (1984</a:t>
            </a:r>
            <a:r>
              <a:rPr lang="en-US" sz="900" dirty="0" smtClean="0"/>
              <a:t>)</a:t>
            </a:r>
          </a:p>
          <a:p>
            <a:r>
              <a:rPr lang="en-US" sz="900" dirty="0" smtClean="0"/>
              <a:t>[2] </a:t>
            </a:r>
            <a:r>
              <a:rPr lang="en-US" sz="900" dirty="0" err="1" smtClean="0"/>
              <a:t>Weick</a:t>
            </a:r>
            <a:r>
              <a:rPr lang="en-US" sz="900" dirty="0"/>
              <a:t>, K. &amp; P. Van </a:t>
            </a:r>
            <a:r>
              <a:rPr lang="en-US" sz="900" dirty="0" err="1"/>
              <a:t>Orden</a:t>
            </a:r>
            <a:r>
              <a:rPr lang="en-US" sz="900" dirty="0"/>
              <a:t> (1990, Spring). Organizing on a Global Scale: A Research and Teaching Agenda. </a:t>
            </a:r>
            <a:r>
              <a:rPr lang="en-US" sz="900" i="1" dirty="0"/>
              <a:t>Human Resource Management, 29(1),</a:t>
            </a:r>
            <a:r>
              <a:rPr lang="en-US" sz="900" dirty="0"/>
              <a:t> 49-61. Retrieved from </a:t>
            </a:r>
            <a:r>
              <a:rPr lang="en-US" sz="900" dirty="0" err="1"/>
              <a:t>Ebscohost</a:t>
            </a:r>
            <a:r>
              <a:rPr lang="en-US" sz="900" dirty="0"/>
              <a:t> </a:t>
            </a:r>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val="39493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Team</a:t>
            </a:r>
            <a:endParaRPr lang="en-US" dirty="0"/>
          </a:p>
        </p:txBody>
      </p:sp>
      <p:sp>
        <p:nvSpPr>
          <p:cNvPr id="3" name="Content Placeholder 2"/>
          <p:cNvSpPr>
            <a:spLocks noGrp="1"/>
          </p:cNvSpPr>
          <p:nvPr>
            <p:ph idx="1"/>
          </p:nvPr>
        </p:nvSpPr>
        <p:spPr/>
        <p:txBody>
          <a:bodyPr/>
          <a:lstStyle/>
          <a:p>
            <a:r>
              <a:rPr lang="en-US" dirty="0" smtClean="0"/>
              <a:t>Virtual team</a:t>
            </a:r>
            <a:r>
              <a:rPr lang="en-US" dirty="0"/>
              <a:t>: a team that is not co-located but held together primarily by a common purpose or </a:t>
            </a:r>
            <a:r>
              <a:rPr lang="en-US" dirty="0" smtClean="0"/>
              <a:t>task</a:t>
            </a:r>
          </a:p>
          <a:p>
            <a:r>
              <a:rPr lang="en-US" dirty="0" smtClean="0"/>
              <a:t>Virtual team members </a:t>
            </a:r>
            <a:r>
              <a:rPr lang="en-US" dirty="0"/>
              <a:t>regularly interact and do functional work across space, time, and organizational boundaries using technology. </a:t>
            </a:r>
            <a:endParaRPr lang="en-US" dirty="0" smtClean="0"/>
          </a:p>
          <a:p>
            <a:r>
              <a:rPr lang="en-US" dirty="0" smtClean="0"/>
              <a:t>Used </a:t>
            </a:r>
            <a:r>
              <a:rPr lang="en-US" dirty="0"/>
              <a:t>interchangeably with </a:t>
            </a:r>
            <a:r>
              <a:rPr lang="en-US" dirty="0" smtClean="0"/>
              <a:t>distributed team</a:t>
            </a:r>
            <a:r>
              <a:rPr lang="en-US" dirty="0"/>
              <a:t>.</a:t>
            </a:r>
          </a:p>
          <a:p>
            <a:endParaRPr lang="en-US" dirty="0"/>
          </a:p>
        </p:txBody>
      </p:sp>
    </p:spTree>
    <p:extLst>
      <p:ext uri="{BB962C8B-B14F-4D97-AF65-F5344CB8AC3E}">
        <p14:creationId xmlns:p14="http://schemas.microsoft.com/office/powerpoint/2010/main" val="375283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Virtual Team </a:t>
            </a:r>
            <a:endParaRPr lang="en-US" dirty="0"/>
          </a:p>
        </p:txBody>
      </p:sp>
      <p:sp>
        <p:nvSpPr>
          <p:cNvPr id="3" name="Content Placeholder 2"/>
          <p:cNvSpPr>
            <a:spLocks noGrp="1"/>
          </p:cNvSpPr>
          <p:nvPr>
            <p:ph idx="1"/>
          </p:nvPr>
        </p:nvSpPr>
        <p:spPr/>
        <p:txBody>
          <a:bodyPr/>
          <a:lstStyle/>
          <a:p>
            <a:r>
              <a:rPr lang="en-US" dirty="0" smtClean="0"/>
              <a:t>A Global Virtual Team has units in two or more countries </a:t>
            </a:r>
          </a:p>
          <a:p>
            <a:r>
              <a:rPr lang="en-US" dirty="0" smtClean="0"/>
              <a:t>It operates under a </a:t>
            </a:r>
            <a:r>
              <a:rPr lang="en-US" dirty="0"/>
              <a:t>common decision making system that enables coherent policy and strategy to be defined and </a:t>
            </a:r>
            <a:r>
              <a:rPr lang="en-US" dirty="0" smtClean="0"/>
              <a:t>executed to accomplish a common purpose or task</a:t>
            </a:r>
          </a:p>
          <a:p>
            <a:r>
              <a:rPr lang="en-US" dirty="0" smtClean="0"/>
              <a:t>Its members </a:t>
            </a:r>
            <a:r>
              <a:rPr lang="en-US" dirty="0"/>
              <a:t>regularly interact and do functional work across space, time, and organizational boundaries using technology</a:t>
            </a:r>
            <a:r>
              <a:rPr lang="en-US" dirty="0" smtClean="0"/>
              <a:t>.</a:t>
            </a:r>
          </a:p>
          <a:p>
            <a:r>
              <a:rPr lang="en-US" dirty="0"/>
              <a:t>It shares knowledge, resources and responsibilities transnationally.</a:t>
            </a:r>
            <a:endParaRPr lang="en-US" dirty="0" smtClean="0"/>
          </a:p>
          <a:p>
            <a:endParaRPr lang="en-US" dirty="0"/>
          </a:p>
        </p:txBody>
      </p:sp>
    </p:spTree>
    <p:extLst>
      <p:ext uri="{BB962C8B-B14F-4D97-AF65-F5344CB8AC3E}">
        <p14:creationId xmlns:p14="http://schemas.microsoft.com/office/powerpoint/2010/main" val="296450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Definitions</a:t>
            </a:r>
            <a:endParaRPr lang="en-US" dirty="0"/>
          </a:p>
        </p:txBody>
      </p:sp>
      <p:sp>
        <p:nvSpPr>
          <p:cNvPr id="3" name="Content Placeholder 2"/>
          <p:cNvSpPr>
            <a:spLocks noGrp="1"/>
          </p:cNvSpPr>
          <p:nvPr>
            <p:ph idx="1"/>
          </p:nvPr>
        </p:nvSpPr>
        <p:spPr>
          <a:xfrm>
            <a:off x="822325" y="1100138"/>
            <a:ext cx="8321675" cy="4005262"/>
          </a:xfrm>
        </p:spPr>
        <p:txBody>
          <a:bodyPr/>
          <a:lstStyle/>
          <a:p>
            <a:r>
              <a:rPr lang="en-US" dirty="0" smtClean="0"/>
              <a:t>Leadership: A process whereby an individual influences a group of individuals to achieve a common goal</a:t>
            </a:r>
          </a:p>
          <a:p>
            <a:r>
              <a:rPr lang="en-US" dirty="0" smtClean="0"/>
              <a:t>Distance leadership: the act of exerting influence across geographic, cultural, and organizational boundaries in order to achieve desired results.</a:t>
            </a:r>
          </a:p>
          <a:p>
            <a:r>
              <a:rPr lang="en-US" dirty="0"/>
              <a:t>Servant leadership: “leadership in which the leader transcends self-interest to serve the needs of others, help others grow, and provide opportunities for others to gain materially and emotionally.”</a:t>
            </a:r>
          </a:p>
          <a:p>
            <a:r>
              <a:rPr lang="en-US" dirty="0"/>
              <a:t>Shared leadership: a shift from viewing leadership as a sum of actions and behaviors of the formal leader to viewing “leadership as an activity that can be shared or distributed among members of a group or organization.”</a:t>
            </a:r>
          </a:p>
          <a:p>
            <a:endParaRPr lang="en-US" dirty="0" smtClean="0"/>
          </a:p>
        </p:txBody>
      </p:sp>
      <p:sp>
        <p:nvSpPr>
          <p:cNvPr id="4" name="Rectangle 3"/>
          <p:cNvSpPr>
            <a:spLocks noChangeArrowheads="1"/>
          </p:cNvSpPr>
          <p:nvPr/>
        </p:nvSpPr>
        <p:spPr bwMode="auto">
          <a:xfrm>
            <a:off x="0" y="5105400"/>
            <a:ext cx="8686800" cy="923330"/>
          </a:xfrm>
          <a:prstGeom prst="rect">
            <a:avLst/>
          </a:prstGeom>
          <a:noFill/>
          <a:ln w="9525">
            <a:noFill/>
            <a:miter lim="800000"/>
            <a:headEnd/>
            <a:tailEnd/>
          </a:ln>
        </p:spPr>
        <p:txBody>
          <a:bodyPr wrap="square">
            <a:spAutoFit/>
          </a:bodyPr>
          <a:lstStyle/>
          <a:p>
            <a:pPr algn="just"/>
            <a:r>
              <a:rPr lang="en-US" sz="900" dirty="0">
                <a:solidFill>
                  <a:schemeClr val="tx1">
                    <a:lumMod val="85000"/>
                    <a:lumOff val="15000"/>
                  </a:schemeClr>
                </a:solidFill>
              </a:rPr>
              <a:t>[1] </a:t>
            </a:r>
            <a:r>
              <a:rPr lang="en-US" sz="900" dirty="0" err="1">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a:t>
            </a:r>
            <a:r>
              <a:rPr lang="en-US" sz="900" dirty="0" smtClean="0"/>
              <a:t>Edition</a:t>
            </a:r>
            <a:endParaRPr lang="en-US" sz="900" dirty="0" smtClean="0">
              <a:solidFill>
                <a:schemeClr val="tx1">
                  <a:lumMod val="85000"/>
                  <a:lumOff val="15000"/>
                </a:schemeClr>
              </a:solidFill>
              <a:effectLst/>
            </a:endParaRPr>
          </a:p>
          <a:p>
            <a:pPr algn="just"/>
            <a:r>
              <a:rPr lang="en-US" sz="900" dirty="0" smtClean="0">
                <a:solidFill>
                  <a:schemeClr val="tx1">
                    <a:lumMod val="85000"/>
                    <a:lumOff val="15000"/>
                  </a:schemeClr>
                </a:solidFill>
                <a:effectLst/>
              </a:rPr>
              <a:t>[</a:t>
            </a:r>
            <a:r>
              <a:rPr lang="en-US" sz="900" dirty="0">
                <a:solidFill>
                  <a:schemeClr val="tx1">
                    <a:lumMod val="85000"/>
                    <a:lumOff val="15000"/>
                  </a:schemeClr>
                </a:solidFill>
              </a:rPr>
              <a:t>2</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646-8</a:t>
            </a:r>
          </a:p>
          <a:p>
            <a:r>
              <a:rPr lang="en-US" sz="900" dirty="0" smtClean="0">
                <a:solidFill>
                  <a:schemeClr val="tx1">
                    <a:lumMod val="85000"/>
                    <a:lumOff val="15000"/>
                  </a:schemeClr>
                </a:solidFill>
              </a:rPr>
              <a:t>[3] </a:t>
            </a:r>
            <a:r>
              <a:rPr lang="en-US" sz="900" dirty="0" smtClean="0"/>
              <a:t>House. RJ,  et al,(2004).  </a:t>
            </a:r>
            <a:r>
              <a:rPr lang="en-US" sz="900" i="1" dirty="0" smtClean="0"/>
              <a:t>Culture, Leadership, and Organizations: The Globe Study of 62 Societies </a:t>
            </a:r>
            <a:r>
              <a:rPr lang="en-US" sz="900" dirty="0" smtClean="0"/>
              <a:t>; Thousand Oaks, CA: Sage Publications.</a:t>
            </a:r>
          </a:p>
          <a:p>
            <a:r>
              <a:rPr lang="en-US" sz="900" dirty="0" smtClean="0">
                <a:solidFill>
                  <a:schemeClr val="tx1">
                    <a:lumMod val="85000"/>
                    <a:lumOff val="15000"/>
                  </a:schemeClr>
                </a:solidFill>
              </a:rPr>
              <a:t>[4] </a:t>
            </a:r>
            <a:r>
              <a:rPr lang="en-US" sz="900" dirty="0"/>
              <a:t>Daft, R. &amp;  P. (2008). Lane, </a:t>
            </a:r>
            <a:r>
              <a:rPr lang="en-US" sz="900" i="1" dirty="0"/>
              <a:t>The Leadership Experience, 4th ed. Mason, OH: </a:t>
            </a:r>
            <a:r>
              <a:rPr lang="en-US" sz="900" dirty="0"/>
              <a:t>Thomson/South-Western </a:t>
            </a:r>
          </a:p>
          <a:p>
            <a:r>
              <a:rPr lang="en-US" sz="900" dirty="0" smtClean="0"/>
              <a:t>[5] </a:t>
            </a:r>
            <a:r>
              <a:rPr lang="en-US" sz="900" dirty="0"/>
              <a:t>Pearce, C. &amp;  J. Conger.,(2003).  </a:t>
            </a:r>
            <a:r>
              <a:rPr lang="en-US" sz="900" i="1" dirty="0"/>
              <a:t>Shared Leadership: Reframing the </a:t>
            </a:r>
            <a:r>
              <a:rPr lang="en-US" sz="900" i="1" dirty="0" err="1"/>
              <a:t>Hows</a:t>
            </a:r>
            <a:r>
              <a:rPr lang="en-US" sz="900" i="1" dirty="0"/>
              <a:t> and Whys of Leadership. Thousand Oaks: Sage Publications,</a:t>
            </a:r>
            <a:endParaRPr lang="en-US" sz="900" dirty="0">
              <a:solidFill>
                <a:schemeClr val="tx1">
                  <a:lumMod val="85000"/>
                  <a:lumOff val="15000"/>
                </a:schemeClr>
              </a:solidFill>
            </a:endParaRPr>
          </a:p>
          <a:p>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96759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Definitions</a:t>
            </a:r>
            <a:endParaRPr lang="en-US" dirty="0"/>
          </a:p>
        </p:txBody>
      </p:sp>
      <p:sp>
        <p:nvSpPr>
          <p:cNvPr id="3" name="Content Placeholder 2"/>
          <p:cNvSpPr>
            <a:spLocks noGrp="1"/>
          </p:cNvSpPr>
          <p:nvPr>
            <p:ph idx="1"/>
          </p:nvPr>
        </p:nvSpPr>
        <p:spPr/>
        <p:txBody>
          <a:bodyPr/>
          <a:lstStyle/>
          <a:p>
            <a:r>
              <a:rPr lang="en-US" dirty="0" smtClean="0"/>
              <a:t>Strategic leadership: taking responsibility for difficult choices that guide strategic thinking, strategic planning, and the disciplined execution to implement a strategy. </a:t>
            </a:r>
          </a:p>
          <a:p>
            <a:r>
              <a:rPr lang="en-US" dirty="0" smtClean="0"/>
              <a:t>To do this strategic leaders must “create vision and value congruence across all organizational levels, and develop effective relationships between the organization and environmental stakeholders.”</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646-8</a:t>
            </a:r>
          </a:p>
          <a:p>
            <a:r>
              <a:rPr lang="en-US" sz="900" dirty="0" smtClean="0">
                <a:solidFill>
                  <a:schemeClr val="tx1">
                    <a:lumMod val="85000"/>
                    <a:lumOff val="15000"/>
                  </a:schemeClr>
                </a:solidFill>
              </a:rPr>
              <a:t>[2] </a:t>
            </a:r>
            <a:r>
              <a:rPr lang="en-US" sz="900" dirty="0"/>
              <a:t>House. RJ,  et al,(2004).  </a:t>
            </a:r>
            <a:r>
              <a:rPr lang="en-US" sz="900" i="1" dirty="0"/>
              <a:t>Culture, Leadership, and Organizations: The Globe Study of 62 Societies </a:t>
            </a:r>
            <a:r>
              <a:rPr lang="en-US" sz="900" dirty="0"/>
              <a:t>; Thousand Oaks, CA: Sage Publications.</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859085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Take 5</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18</a:t>
            </a:fld>
            <a:endParaRPr lang="en-US"/>
          </a:p>
        </p:txBody>
      </p:sp>
    </p:spTree>
    <p:extLst>
      <p:ext uri="{BB962C8B-B14F-4D97-AF65-F5344CB8AC3E}">
        <p14:creationId xmlns:p14="http://schemas.microsoft.com/office/powerpoint/2010/main" val="3538541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19</a:t>
            </a:fld>
            <a:endParaRPr lang="en-US"/>
          </a:p>
        </p:txBody>
      </p:sp>
    </p:spTree>
    <p:extLst>
      <p:ext uri="{BB962C8B-B14F-4D97-AF65-F5344CB8AC3E}">
        <p14:creationId xmlns:p14="http://schemas.microsoft.com/office/powerpoint/2010/main" val="409137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pPr eaLnBrk="1" hangingPunct="1">
              <a:defRPr/>
            </a:pPr>
            <a:r>
              <a:rPr lang="en-US" altLang="en-US" b="1" dirty="0" smtClean="0"/>
              <a:t>APA Style</a:t>
            </a:r>
            <a:endParaRPr lang="en-US" altLang="en-US" dirty="0" smtClean="0"/>
          </a:p>
        </p:txBody>
      </p:sp>
      <p:sp>
        <p:nvSpPr>
          <p:cNvPr id="2053" name="Rectangle 5"/>
          <p:cNvSpPr>
            <a:spLocks noGrp="1" noChangeArrowheads="1"/>
          </p:cNvSpPr>
          <p:nvPr>
            <p:ph type="body" idx="1"/>
          </p:nvPr>
        </p:nvSpPr>
        <p:spPr>
          <a:xfrm>
            <a:off x="304800" y="1143000"/>
            <a:ext cx="8763000" cy="3810000"/>
          </a:xfrm>
        </p:spPr>
        <p:txBody>
          <a:bodyPr/>
          <a:lstStyle/>
          <a:p>
            <a:pPr eaLnBrk="1" hangingPunct="1">
              <a:spcBef>
                <a:spcPct val="30000"/>
              </a:spcBef>
              <a:defRPr/>
            </a:pPr>
            <a:r>
              <a:rPr lang="en-US" altLang="en-US" dirty="0" smtClean="0"/>
              <a:t>APA Publication Manual has been published since 1929 and is currently in its 6th version.  </a:t>
            </a:r>
          </a:p>
          <a:p>
            <a:pPr eaLnBrk="1" hangingPunct="1">
              <a:spcBef>
                <a:spcPct val="30000"/>
              </a:spcBef>
              <a:defRPr/>
            </a:pPr>
            <a:r>
              <a:rPr lang="en-US" altLang="en-US" dirty="0" smtClean="0"/>
              <a:t>APA manual presents rules for the preparation of academic documents.   </a:t>
            </a:r>
            <a:endParaRPr lang="en-US" altLang="en-US" u="sng" dirty="0" smtClean="0"/>
          </a:p>
          <a:p>
            <a:pPr eaLnBrk="1" hangingPunct="1">
              <a:spcBef>
                <a:spcPct val="30000"/>
              </a:spcBef>
              <a:defRPr/>
            </a:pPr>
            <a:r>
              <a:rPr lang="en-US" altLang="en-US" u="sng" dirty="0" smtClean="0"/>
              <a:t>APA Style Goal:</a:t>
            </a:r>
          </a:p>
          <a:p>
            <a:pPr lvl="1" eaLnBrk="1" hangingPunct="1">
              <a:spcBef>
                <a:spcPct val="30000"/>
              </a:spcBef>
              <a:defRPr/>
            </a:pPr>
            <a:r>
              <a:rPr lang="en-US" altLang="en-US" dirty="0" smtClean="0"/>
              <a:t>Standard organization that follows clear format</a:t>
            </a:r>
          </a:p>
          <a:p>
            <a:pPr lvl="1" eaLnBrk="1" hangingPunct="1">
              <a:spcBef>
                <a:spcPct val="30000"/>
              </a:spcBef>
              <a:defRPr/>
            </a:pPr>
            <a:r>
              <a:rPr lang="en-US" altLang="en-US" dirty="0" smtClean="0"/>
              <a:t>Proper citation</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2668796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Sense making and Globalization</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Organizations must make sense of a complex environment </a:t>
            </a:r>
          </a:p>
          <a:p>
            <a:r>
              <a:rPr lang="en-US" dirty="0" smtClean="0"/>
              <a:t>In global teams they must do this </a:t>
            </a:r>
          </a:p>
          <a:p>
            <a:pPr lvl="1"/>
            <a:r>
              <a:rPr lang="en-US" altLang="en-US" dirty="0" smtClean="0"/>
              <a:t>With teammates who are strangers, </a:t>
            </a:r>
          </a:p>
          <a:p>
            <a:pPr lvl="1"/>
            <a:r>
              <a:rPr lang="en-US" altLang="en-US" dirty="0" smtClean="0"/>
              <a:t>Often interacting with unfamiliar information technology not directly relevant to the mission that becomes an administrative overhead for their work</a:t>
            </a:r>
          </a:p>
          <a:p>
            <a:pPr lvl="1"/>
            <a:r>
              <a:rPr lang="en-US" altLang="en-US" dirty="0" smtClean="0"/>
              <a:t>They use the technology to participate in complex cross-functional, cross-cultural initiatives. </a:t>
            </a:r>
            <a:endParaRPr lang="en-US" dirty="0" smtClean="0"/>
          </a:p>
          <a:p>
            <a:r>
              <a:rPr lang="en-US" dirty="0" smtClean="0"/>
              <a:t>In </a:t>
            </a:r>
            <a:r>
              <a:rPr lang="en-US" dirty="0"/>
              <a:t>this </a:t>
            </a:r>
            <a:r>
              <a:rPr lang="en-US" dirty="0" smtClean="0"/>
              <a:t>milieu </a:t>
            </a:r>
            <a:r>
              <a:rPr lang="en-US" dirty="0"/>
              <a:t>they must make sense of the environment, select and tailor </a:t>
            </a:r>
            <a:r>
              <a:rPr lang="en-US" dirty="0" smtClean="0"/>
              <a:t>existing, recommended approaches </a:t>
            </a:r>
            <a:r>
              <a:rPr lang="en-US" dirty="0"/>
              <a:t>to accomplish their mission, or create </a:t>
            </a:r>
            <a:r>
              <a:rPr lang="en-US" dirty="0" smtClean="0"/>
              <a:t>entirely new approaches. </a:t>
            </a:r>
            <a:endParaRPr lang="en-US" dirty="0"/>
          </a:p>
          <a:p>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U.N. Code of Conduct on Transnational Corporations, 23 I.L.M. 626 (1984</a:t>
            </a:r>
            <a:r>
              <a:rPr lang="en-US" sz="900" dirty="0" smtClean="0"/>
              <a:t>)</a:t>
            </a:r>
          </a:p>
          <a:p>
            <a:r>
              <a:rPr lang="en-US" sz="900" dirty="0" smtClean="0"/>
              <a:t>[2] </a:t>
            </a:r>
            <a:r>
              <a:rPr lang="en-US" sz="900" dirty="0" err="1" smtClean="0"/>
              <a:t>Weick</a:t>
            </a:r>
            <a:r>
              <a:rPr lang="en-US" sz="900" dirty="0"/>
              <a:t>, K. &amp; P. Van </a:t>
            </a:r>
            <a:r>
              <a:rPr lang="en-US" sz="900" dirty="0" err="1"/>
              <a:t>Orden</a:t>
            </a:r>
            <a:r>
              <a:rPr lang="en-US" sz="900" dirty="0"/>
              <a:t> (1990, Spring). Organizing on a Global Scale: A Research and Teaching Agenda. </a:t>
            </a:r>
            <a:r>
              <a:rPr lang="en-US" sz="900" i="1" dirty="0"/>
              <a:t>Human Resource Management, 29(1),</a:t>
            </a:r>
            <a:r>
              <a:rPr lang="en-US" sz="900" dirty="0"/>
              <a:t> 49-61. Retrieved from </a:t>
            </a:r>
            <a:r>
              <a:rPr lang="en-US" sz="900" dirty="0" err="1"/>
              <a:t>Ebscohost</a:t>
            </a:r>
            <a:r>
              <a:rPr lang="en-US" sz="900" dirty="0"/>
              <a:t> </a:t>
            </a:r>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val="44385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Organizing</a:t>
            </a:r>
          </a:p>
        </p:txBody>
      </p:sp>
      <p:pic>
        <p:nvPicPr>
          <p:cNvPr id="18" name="Picture 17"/>
          <p:cNvPicPr>
            <a:picLocks noChangeAspect="1"/>
          </p:cNvPicPr>
          <p:nvPr/>
        </p:nvPicPr>
        <p:blipFill>
          <a:blip r:embed="rId3" cstate="print"/>
          <a:stretch>
            <a:fillRect/>
          </a:stretch>
        </p:blipFill>
        <p:spPr>
          <a:xfrm>
            <a:off x="-31411" y="1219200"/>
            <a:ext cx="9229046" cy="2725577"/>
          </a:xfrm>
          <a:prstGeom prst="rect">
            <a:avLst/>
          </a:prstGeom>
        </p:spPr>
      </p:pic>
    </p:spTree>
    <p:extLst>
      <p:ext uri="{BB962C8B-B14F-4D97-AF65-F5344CB8AC3E}">
        <p14:creationId xmlns:p14="http://schemas.microsoft.com/office/powerpoint/2010/main" val="8067705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fontAlgn="auto">
              <a:spcAft>
                <a:spcPts val="0"/>
              </a:spcAft>
              <a:defRPr/>
            </a:pPr>
            <a:r>
              <a:rPr lang="en-US" altLang="en-US" dirty="0" smtClean="0"/>
              <a:t>Organizing</a:t>
            </a:r>
          </a:p>
        </p:txBody>
      </p:sp>
      <p:sp>
        <p:nvSpPr>
          <p:cNvPr id="11267" name="Rectangle 1027"/>
          <p:cNvSpPr>
            <a:spLocks noGrp="1" noChangeArrowheads="1"/>
          </p:cNvSpPr>
          <p:nvPr>
            <p:ph idx="1"/>
          </p:nvPr>
        </p:nvSpPr>
        <p:spPr>
          <a:xfrm>
            <a:off x="609600" y="1371600"/>
            <a:ext cx="8534400" cy="3581400"/>
          </a:xfrm>
        </p:spPr>
        <p:txBody>
          <a:bodyPr/>
          <a:lstStyle/>
          <a:p>
            <a:r>
              <a:rPr lang="en-US" altLang="en-US" dirty="0" smtClean="0"/>
              <a:t>Enactment</a:t>
            </a:r>
          </a:p>
          <a:p>
            <a:pPr lvl="1"/>
            <a:r>
              <a:rPr lang="en-US" altLang="en-US" dirty="0" smtClean="0">
                <a:solidFill>
                  <a:srgbClr val="000000"/>
                </a:solidFill>
              </a:rPr>
              <a:t>Interaction with Environment</a:t>
            </a:r>
          </a:p>
          <a:p>
            <a:pPr lvl="2"/>
            <a:r>
              <a:rPr lang="en-US" altLang="en-US" dirty="0" smtClean="0">
                <a:solidFill>
                  <a:srgbClr val="000000"/>
                </a:solidFill>
              </a:rPr>
              <a:t>Obtains situational awareness</a:t>
            </a:r>
          </a:p>
          <a:p>
            <a:pPr lvl="2"/>
            <a:r>
              <a:rPr lang="en-US" altLang="en-US" dirty="0" smtClean="0">
                <a:solidFill>
                  <a:srgbClr val="000000"/>
                </a:solidFill>
              </a:rPr>
              <a:t>Executes our processes on environment</a:t>
            </a:r>
            <a:endParaRPr lang="en-US" altLang="en-US" dirty="0" smtClean="0"/>
          </a:p>
          <a:p>
            <a:r>
              <a:rPr lang="en-US" altLang="en-US" dirty="0" smtClean="0"/>
              <a:t>Selection</a:t>
            </a:r>
          </a:p>
          <a:p>
            <a:pPr lvl="1"/>
            <a:r>
              <a:rPr lang="en-US" altLang="en-US" dirty="0" smtClean="0"/>
              <a:t>Identifies characteristics of situation then match them to retained knowledge</a:t>
            </a:r>
          </a:p>
          <a:p>
            <a:pPr lvl="1"/>
            <a:r>
              <a:rPr lang="en-US" altLang="en-US" dirty="0" smtClean="0"/>
              <a:t>Don’t always get an existing process that is a good fit to the situation</a:t>
            </a:r>
          </a:p>
          <a:p>
            <a:pPr lvl="2"/>
            <a:r>
              <a:rPr lang="en-US" altLang="en-US" dirty="0" smtClean="0"/>
              <a:t>Then you must do skillful work of defining a new process to solve the new problem</a:t>
            </a:r>
          </a:p>
          <a:p>
            <a:r>
              <a:rPr lang="en-US" altLang="en-US" dirty="0" smtClean="0"/>
              <a:t>Retained Knowledge</a:t>
            </a:r>
            <a:endParaRPr lang="en-US" altLang="en-US" dirty="0"/>
          </a:p>
          <a:p>
            <a:pPr lvl="1"/>
            <a:r>
              <a:rPr lang="en-US" altLang="en-US" dirty="0" smtClean="0"/>
              <a:t>Facts believed to be true</a:t>
            </a:r>
            <a:endParaRPr lang="en-US" altLang="en-US" dirty="0"/>
          </a:p>
          <a:p>
            <a:pPr lvl="1"/>
            <a:r>
              <a:rPr lang="en-US" altLang="en-US" dirty="0" smtClean="0"/>
              <a:t>Problem solving methodologies, as well as  processes to solve specific problems</a:t>
            </a:r>
            <a:endParaRPr lang="en-US" altLang="en-US" dirty="0"/>
          </a:p>
          <a:p>
            <a:pPr marL="0" lvl="1" indent="0">
              <a:buNone/>
            </a:pPr>
            <a:endParaRPr lang="en-US" altLang="en-US" dirty="0" smtClean="0"/>
          </a:p>
          <a:p>
            <a:pPr lvl="1"/>
            <a:endParaRPr lang="en-US" altLang="en-US" dirty="0" smtClean="0"/>
          </a:p>
        </p:txBody>
      </p:sp>
      <p:sp>
        <p:nvSpPr>
          <p:cNvPr id="4"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rPr>
              <a:t>[13] </a:t>
            </a:r>
            <a:r>
              <a:rPr lang="en-US" sz="900" dirty="0">
                <a:solidFill>
                  <a:schemeClr val="tx1">
                    <a:lumMod val="85000"/>
                    <a:lumOff val="15000"/>
                  </a:schemeClr>
                </a:solidFill>
              </a:rPr>
              <a:t>Ashby, R. (1956). </a:t>
            </a:r>
            <a:r>
              <a:rPr lang="en-US" sz="900" i="1" dirty="0">
                <a:solidFill>
                  <a:schemeClr val="tx1">
                    <a:lumMod val="85000"/>
                    <a:lumOff val="15000"/>
                  </a:schemeClr>
                </a:solidFill>
              </a:rPr>
              <a:t>An Introduction to Cybernetics</a:t>
            </a:r>
            <a:r>
              <a:rPr lang="en-US" sz="900" dirty="0">
                <a:solidFill>
                  <a:schemeClr val="tx1">
                    <a:lumMod val="85000"/>
                    <a:lumOff val="15000"/>
                  </a:schemeClr>
                </a:solidFill>
              </a:rPr>
              <a:t>. New York, NY: John </a:t>
            </a:r>
            <a:r>
              <a:rPr lang="en-US" sz="900" dirty="0" smtClean="0">
                <a:solidFill>
                  <a:schemeClr val="tx1">
                    <a:lumMod val="85000"/>
                    <a:lumOff val="15000"/>
                  </a:schemeClr>
                </a:solidFill>
              </a:rPr>
              <a:t>Wiley.</a:t>
            </a:r>
          </a:p>
          <a:p>
            <a:pPr algn="just"/>
            <a:r>
              <a:rPr lang="en-US" sz="900" dirty="0" smtClean="0">
                <a:solidFill>
                  <a:schemeClr val="tx1">
                    <a:lumMod val="85000"/>
                    <a:lumOff val="15000"/>
                  </a:schemeClr>
                </a:solidFill>
              </a:rPr>
              <a:t>[14] </a:t>
            </a:r>
            <a:r>
              <a:rPr lang="en-US" sz="900" dirty="0" err="1">
                <a:solidFill>
                  <a:schemeClr val="tx1">
                    <a:lumMod val="85000"/>
                    <a:lumOff val="15000"/>
                  </a:schemeClr>
                </a:solidFill>
              </a:rPr>
              <a:t>Hanly</a:t>
            </a:r>
            <a:r>
              <a:rPr lang="en-US" sz="900" dirty="0">
                <a:solidFill>
                  <a:schemeClr val="tx1">
                    <a:lumMod val="85000"/>
                    <a:lumOff val="15000"/>
                  </a:schemeClr>
                </a:solidFill>
              </a:rPr>
              <a:t>, J. &amp; E. </a:t>
            </a:r>
            <a:r>
              <a:rPr lang="en-US" sz="900" dirty="0" err="1">
                <a:solidFill>
                  <a:schemeClr val="tx1">
                    <a:lumMod val="85000"/>
                    <a:lumOff val="15000"/>
                  </a:schemeClr>
                </a:solidFill>
              </a:rPr>
              <a:t>Koffman</a:t>
            </a:r>
            <a:r>
              <a:rPr lang="en-US" sz="900" dirty="0">
                <a:solidFill>
                  <a:schemeClr val="tx1">
                    <a:lumMod val="85000"/>
                    <a:lumOff val="15000"/>
                  </a:schemeClr>
                </a:solidFill>
              </a:rPr>
              <a:t> (2010).</a:t>
            </a:r>
            <a:r>
              <a:rPr lang="en-US" sz="900" i="1" dirty="0">
                <a:solidFill>
                  <a:schemeClr val="tx1">
                    <a:lumMod val="85000"/>
                    <a:lumOff val="15000"/>
                  </a:schemeClr>
                </a:solidFill>
              </a:rPr>
              <a:t>Problem Solving and Program Design</a:t>
            </a:r>
            <a:r>
              <a:rPr lang="en-US" sz="900" dirty="0">
                <a:solidFill>
                  <a:schemeClr val="tx1">
                    <a:lumMod val="85000"/>
                    <a:lumOff val="15000"/>
                  </a:schemeClr>
                </a:solidFill>
              </a:rPr>
              <a:t>. Boston: </a:t>
            </a:r>
            <a:r>
              <a:rPr lang="en-US" sz="900" dirty="0" smtClean="0">
                <a:solidFill>
                  <a:schemeClr val="tx1">
                    <a:lumMod val="85000"/>
                    <a:lumOff val="15000"/>
                  </a:schemeClr>
                </a:solidFill>
              </a:rPr>
              <a:t>Addison-Wesley (Chapter 3)</a:t>
            </a:r>
          </a:p>
          <a:p>
            <a:pPr algn="just"/>
            <a:r>
              <a:rPr lang="en-US" sz="900" dirty="0" smtClean="0">
                <a:solidFill>
                  <a:schemeClr val="tx1">
                    <a:lumMod val="85000"/>
                    <a:lumOff val="15000"/>
                  </a:schemeClr>
                </a:solidFill>
                <a:effectLst/>
              </a:rPr>
              <a:t>[15] </a:t>
            </a:r>
            <a:r>
              <a:rPr lang="en-US" sz="900" dirty="0" err="1">
                <a:solidFill>
                  <a:schemeClr val="tx1">
                    <a:lumMod val="85000"/>
                    <a:lumOff val="15000"/>
                  </a:schemeClr>
                </a:solidFill>
              </a:rPr>
              <a:t>Weick</a:t>
            </a:r>
            <a:r>
              <a:rPr lang="en-US" sz="900" dirty="0">
                <a:solidFill>
                  <a:schemeClr val="tx1">
                    <a:lumMod val="85000"/>
                    <a:lumOff val="15000"/>
                  </a:schemeClr>
                </a:solidFill>
              </a:rPr>
              <a:t>, K. (1979). </a:t>
            </a:r>
            <a:r>
              <a:rPr lang="en-US" sz="900" i="1" dirty="0" smtClean="0">
                <a:solidFill>
                  <a:schemeClr val="tx1">
                    <a:lumMod val="85000"/>
                    <a:lumOff val="15000"/>
                  </a:schemeClr>
                </a:solidFill>
              </a:rPr>
              <a:t>The </a:t>
            </a:r>
            <a:r>
              <a:rPr lang="en-US" sz="900" i="1" dirty="0">
                <a:solidFill>
                  <a:schemeClr val="tx1">
                    <a:lumMod val="85000"/>
                    <a:lumOff val="15000"/>
                  </a:schemeClr>
                </a:solidFill>
              </a:rPr>
              <a:t>Social Psychology of Organizing. </a:t>
            </a:r>
            <a:r>
              <a:rPr lang="en-US" sz="900" dirty="0">
                <a:solidFill>
                  <a:schemeClr val="tx1">
                    <a:lumMod val="85000"/>
                    <a:lumOff val="15000"/>
                  </a:schemeClr>
                </a:solidFill>
              </a:rPr>
              <a:t>New York, NY: McGraw-Hill</a:t>
            </a:r>
            <a:r>
              <a:rPr lang="en-US" sz="900" dirty="0" smtClean="0">
                <a:solidFill>
                  <a:schemeClr val="tx1">
                    <a:lumMod val="85000"/>
                    <a:lumOff val="15000"/>
                  </a:schemeClr>
                </a:solidFill>
              </a:rPr>
              <a:t>.</a:t>
            </a:r>
          </a:p>
          <a:p>
            <a:pPr algn="just"/>
            <a:endParaRPr lang="en-US" sz="900" dirty="0">
              <a:solidFill>
                <a:schemeClr val="tx1">
                  <a:lumMod val="85000"/>
                  <a:lumOff val="15000"/>
                </a:schemeClr>
              </a:solidFill>
              <a:effectLst/>
            </a:endParaRPr>
          </a:p>
        </p:txBody>
      </p:sp>
    </p:spTree>
    <p:extLst>
      <p:ext uri="{BB962C8B-B14F-4D97-AF65-F5344CB8AC3E}">
        <p14:creationId xmlns:p14="http://schemas.microsoft.com/office/powerpoint/2010/main" val="684658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6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team Leadership challenges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The primary leadership challenges in global organizations are unstable structures assembled from independent local units and commissioned to operate globally.</a:t>
            </a:r>
          </a:p>
          <a:p>
            <a:r>
              <a:rPr lang="en-US" dirty="0" smtClean="0"/>
              <a:t>In addition, these teams usually encounter unexpected events from interactions with their environments that are not completely understood</a:t>
            </a:r>
          </a:p>
          <a:p>
            <a:r>
              <a:rPr lang="en-US" dirty="0" smtClean="0"/>
              <a:t>Moreover, global teams often cross work disciplines so that a requisite variety of viewpoints can analyze issues. Such a variety of perspectives must be coordinated.</a:t>
            </a:r>
          </a:p>
          <a:p>
            <a:r>
              <a:rPr lang="en-US" dirty="0" smtClean="0"/>
              <a:t>Leading the team to continually increase understanding is a critical need</a:t>
            </a:r>
          </a:p>
          <a:p>
            <a:endParaRPr lang="en-US" dirty="0"/>
          </a:p>
          <a:p>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Weick</a:t>
            </a:r>
            <a:r>
              <a:rPr lang="en-US" sz="900" dirty="0"/>
              <a:t>, K. &amp; P. Van </a:t>
            </a:r>
            <a:r>
              <a:rPr lang="en-US" sz="900" dirty="0" err="1"/>
              <a:t>Orden</a:t>
            </a:r>
            <a:r>
              <a:rPr lang="en-US" sz="900" dirty="0"/>
              <a:t> (1990, Spring). Organizing on a Global Scale: A Research and Teaching Agenda. </a:t>
            </a:r>
            <a:r>
              <a:rPr lang="en-US" sz="900" i="1" dirty="0"/>
              <a:t>Human Resource Management, 29(1),</a:t>
            </a:r>
            <a:r>
              <a:rPr lang="en-US" sz="900" dirty="0"/>
              <a:t> 49-61. Retrieved from </a:t>
            </a:r>
            <a:r>
              <a:rPr lang="en-US" sz="900" dirty="0" err="1"/>
              <a:t>Ebscohost</a:t>
            </a:r>
            <a:r>
              <a:rPr lang="en-US" sz="900" dirty="0"/>
              <a:t> </a:t>
            </a:r>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val="837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team leadership Challenges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Resolving the challenges of global virtual teams requires a team that can formulate a shared understanding from diverse and often conflicting viewpoints</a:t>
            </a:r>
          </a:p>
          <a:p>
            <a:r>
              <a:rPr lang="en-US" dirty="0" smtClean="0"/>
              <a:t>The team must be able to articulate the complex problems  they encounter, and agree on the elements needed for a solution ,and approaches to solving them</a:t>
            </a:r>
          </a:p>
          <a:p>
            <a:r>
              <a:rPr lang="en-US" dirty="0" smtClean="0"/>
              <a:t>It must be able to both discover and tailor existing solutions, if appropriate, or to develop a truly new solution for problems that defy prior solutions </a:t>
            </a:r>
          </a:p>
          <a:p>
            <a:r>
              <a:rPr lang="en-US" dirty="0" smtClean="0"/>
              <a:t>All this requires high quality exchanges </a:t>
            </a:r>
            <a:r>
              <a:rPr lang="en-US" dirty="0"/>
              <a:t>of </a:t>
            </a:r>
            <a:r>
              <a:rPr lang="en-US" dirty="0" smtClean="0"/>
              <a:t>information/knowledge </a:t>
            </a:r>
            <a:endParaRPr lang="en-US" dirty="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t>Weick</a:t>
            </a:r>
            <a:r>
              <a:rPr lang="en-US" sz="900" dirty="0"/>
              <a:t>, K. &amp; P. Van </a:t>
            </a:r>
            <a:r>
              <a:rPr lang="en-US" sz="900" dirty="0" err="1"/>
              <a:t>Orden</a:t>
            </a:r>
            <a:r>
              <a:rPr lang="en-US" sz="900" dirty="0"/>
              <a:t> (1990, Spring). Organizing on a Global Scale: A Research and Teaching Agenda. </a:t>
            </a:r>
            <a:r>
              <a:rPr lang="en-US" sz="900" i="1" dirty="0"/>
              <a:t>Human Resource Management, 29(1),</a:t>
            </a:r>
            <a:r>
              <a:rPr lang="en-US" sz="900" dirty="0"/>
              <a:t> 49-61. Retrieved from </a:t>
            </a:r>
            <a:r>
              <a:rPr lang="en-US" sz="900" dirty="0" err="1"/>
              <a:t>Ebscohost</a:t>
            </a:r>
            <a:r>
              <a:rPr lang="en-US" sz="900" dirty="0"/>
              <a:t> </a:t>
            </a:r>
            <a:endParaRPr lang="en-US" sz="900" dirty="0">
              <a:solidFill>
                <a:schemeClr val="tx1">
                  <a:lumMod val="85000"/>
                  <a:lumOff val="15000"/>
                </a:schemeClr>
              </a:solidFill>
            </a:endParaRPr>
          </a:p>
          <a:p>
            <a:endParaRPr lang="en-US" sz="900" dirty="0"/>
          </a:p>
        </p:txBody>
      </p:sp>
    </p:spTree>
    <p:extLst>
      <p:ext uri="{BB962C8B-B14F-4D97-AF65-F5344CB8AC3E}">
        <p14:creationId xmlns:p14="http://schemas.microsoft.com/office/powerpoint/2010/main" val="7053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Leadership theories</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25</a:t>
            </a:fld>
            <a:endParaRPr lang="en-US"/>
          </a:p>
        </p:txBody>
      </p:sp>
    </p:spTree>
    <p:extLst>
      <p:ext uri="{BB962C8B-B14F-4D97-AF65-F5344CB8AC3E}">
        <p14:creationId xmlns:p14="http://schemas.microsoft.com/office/powerpoint/2010/main" val="88436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Leading global teams</a:t>
            </a:r>
            <a:endParaRPr lang="en-US" dirty="0"/>
          </a:p>
        </p:txBody>
      </p:sp>
      <p:sp>
        <p:nvSpPr>
          <p:cNvPr id="3" name="Content Placeholder 2"/>
          <p:cNvSpPr>
            <a:spLocks noGrp="1"/>
          </p:cNvSpPr>
          <p:nvPr>
            <p:ph idx="1"/>
          </p:nvPr>
        </p:nvSpPr>
        <p:spPr/>
        <p:txBody>
          <a:bodyPr/>
          <a:lstStyle/>
          <a:p>
            <a:r>
              <a:rPr lang="en-US" dirty="0" smtClean="0"/>
              <a:t>Now we’ll examine some of the major theories of leadership and understand their attributes </a:t>
            </a:r>
          </a:p>
          <a:p>
            <a:r>
              <a:rPr lang="en-US" dirty="0" smtClean="0"/>
              <a:t>Then we’ll review the empirical evidence on which ones have proven most effective for leading global virtual teams and under what circumstances</a:t>
            </a:r>
          </a:p>
        </p:txBody>
      </p:sp>
    </p:spTree>
    <p:extLst>
      <p:ext uri="{BB962C8B-B14F-4D97-AF65-F5344CB8AC3E}">
        <p14:creationId xmlns:p14="http://schemas.microsoft.com/office/powerpoint/2010/main" val="769011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theories</a:t>
            </a:r>
            <a:endParaRPr lang="en-US" dirty="0"/>
          </a:p>
        </p:txBody>
      </p:sp>
      <p:sp>
        <p:nvSpPr>
          <p:cNvPr id="3" name="Content Placeholder 2"/>
          <p:cNvSpPr>
            <a:spLocks noGrp="1"/>
          </p:cNvSpPr>
          <p:nvPr>
            <p:ph idx="1"/>
          </p:nvPr>
        </p:nvSpPr>
        <p:spPr/>
        <p:txBody>
          <a:bodyPr/>
          <a:lstStyle/>
          <a:p>
            <a:r>
              <a:rPr lang="en-US" dirty="0" smtClean="0"/>
              <a:t>There are three categories of leadership theory</a:t>
            </a:r>
          </a:p>
          <a:p>
            <a:pPr lvl="1"/>
            <a:r>
              <a:rPr lang="en-US" altLang="en-US" dirty="0" smtClean="0">
                <a:solidFill>
                  <a:srgbClr val="000000"/>
                </a:solidFill>
              </a:rPr>
              <a:t>One is focused on the leader and their skills and processes</a:t>
            </a:r>
          </a:p>
          <a:p>
            <a:pPr lvl="1"/>
            <a:r>
              <a:rPr lang="en-US" altLang="en-US" dirty="0" smtClean="0">
                <a:solidFill>
                  <a:srgbClr val="000000"/>
                </a:solidFill>
              </a:rPr>
              <a:t>Another is based on the followers and their needs and aspirations </a:t>
            </a:r>
          </a:p>
          <a:p>
            <a:pPr lvl="1"/>
            <a:r>
              <a:rPr lang="en-US" altLang="en-US" dirty="0" smtClean="0">
                <a:solidFill>
                  <a:srgbClr val="000000"/>
                </a:solidFill>
              </a:rPr>
              <a:t>The final is based on relationships between leaders and members </a:t>
            </a:r>
            <a:endParaRPr lang="en-US" dirty="0" smtClean="0"/>
          </a:p>
          <a:p>
            <a:r>
              <a:rPr lang="en-US" dirty="0" smtClean="0"/>
              <a:t>We will cover several of the major leadership theories  in these categories and the empirical studies on how effective they are in global virtual teams	</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Leader focused theories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Leader focused theories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03777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en-US" b="1" dirty="0" smtClean="0"/>
              <a:t>Term Paper Layout</a:t>
            </a:r>
          </a:p>
        </p:txBody>
      </p:sp>
      <p:sp>
        <p:nvSpPr>
          <p:cNvPr id="25603" name="Rectangle 3"/>
          <p:cNvSpPr>
            <a:spLocks noGrp="1" noChangeArrowheads="1"/>
          </p:cNvSpPr>
          <p:nvPr>
            <p:ph type="body" idx="1"/>
          </p:nvPr>
        </p:nvSpPr>
        <p:spPr>
          <a:xfrm>
            <a:off x="381001" y="1100138"/>
            <a:ext cx="7962900" cy="3579812"/>
          </a:xfrm>
        </p:spPr>
        <p:txBody>
          <a:bodyPr/>
          <a:lstStyle/>
          <a:p>
            <a:pPr eaLnBrk="1" hangingPunct="1">
              <a:defRPr/>
            </a:pPr>
            <a:r>
              <a:rPr lang="en-US" altLang="en-US" dirty="0" smtClean="0"/>
              <a:t>One-sided pages</a:t>
            </a:r>
          </a:p>
          <a:p>
            <a:pPr eaLnBrk="1" hangingPunct="1">
              <a:defRPr/>
            </a:pPr>
            <a:r>
              <a:rPr lang="en-US" altLang="en-US" dirty="0" smtClean="0"/>
              <a:t>Double space</a:t>
            </a:r>
          </a:p>
          <a:p>
            <a:pPr eaLnBrk="1" hangingPunct="1">
              <a:defRPr/>
            </a:pPr>
            <a:r>
              <a:rPr lang="en-US" altLang="en-US" dirty="0" smtClean="0"/>
              <a:t>1” Margins (the Word default  is 1.25”)</a:t>
            </a:r>
          </a:p>
          <a:p>
            <a:pPr eaLnBrk="1" hangingPunct="1">
              <a:defRPr/>
            </a:pPr>
            <a:r>
              <a:rPr lang="en-US" altLang="en-US" dirty="0" smtClean="0"/>
              <a:t>12 point font for ALL text</a:t>
            </a:r>
          </a:p>
          <a:p>
            <a:pPr eaLnBrk="1" hangingPunct="1">
              <a:defRPr/>
            </a:pPr>
            <a:endParaRPr lang="en-US" altLang="en-US" dirty="0" smtClean="0"/>
          </a:p>
          <a:p>
            <a:pPr eaLnBrk="1" hangingPunct="1">
              <a:defRPr/>
            </a:pPr>
            <a:endParaRPr lang="en-US" altLang="en-US" dirty="0" smtClean="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72288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Leadership</a:t>
            </a:r>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a:t>
            </a:r>
            <a:r>
              <a:rPr lang="en-US" sz="900" dirty="0" smtClean="0"/>
              <a:t>Edition</a:t>
            </a:r>
            <a:endParaRPr lang="en-US" sz="900" dirty="0"/>
          </a:p>
        </p:txBody>
      </p:sp>
      <p:sp>
        <p:nvSpPr>
          <p:cNvPr id="5" name="Content Placeholder 2"/>
          <p:cNvSpPr txBox="1">
            <a:spLocks/>
          </p:cNvSpPr>
          <p:nvPr/>
        </p:nvSpPr>
        <p:spPr bwMode="auto">
          <a:xfrm>
            <a:off x="822325" y="1100138"/>
            <a:ext cx="82454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800"/>
              </a:spcBef>
              <a:spcAft>
                <a:spcPct val="0"/>
              </a:spcAft>
              <a:buFont typeface="Arial" panose="020B0604020202020204" pitchFamily="34" charset="0"/>
              <a:defRPr sz="1800" b="1" kern="1200">
                <a:solidFill>
                  <a:schemeClr val="tx1"/>
                </a:solidFill>
                <a:latin typeface="+mn-lt"/>
                <a:ea typeface="+mn-ea"/>
                <a:cs typeface="+mn-cs"/>
              </a:defRPr>
            </a:lvl1pPr>
            <a:lvl2pPr marL="1730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016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30238" indent="-163513"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858838" indent="-173038" algn="l" rtl="0" eaLnBrk="1" fontAlgn="base" hangingPunct="1">
              <a:spcBef>
                <a:spcPts val="300"/>
              </a:spcBef>
              <a:spcAft>
                <a:spcPct val="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US" dirty="0"/>
              <a:t>Transactional Leadership, is based on appealing to the self-interest of followers through a system of rewards and punishments</a:t>
            </a:r>
          </a:p>
          <a:p>
            <a:r>
              <a:rPr lang="en-US" dirty="0"/>
              <a:t>There is a focus on compliance with current policy and procedures so the status quo is maintained</a:t>
            </a:r>
          </a:p>
          <a:p>
            <a:pPr lvl="1"/>
            <a:r>
              <a:rPr lang="en-US" altLang="en-US" dirty="0" smtClean="0">
                <a:solidFill>
                  <a:srgbClr val="000000"/>
                </a:solidFill>
              </a:rPr>
              <a:t>Incentives </a:t>
            </a:r>
            <a:r>
              <a:rPr lang="en-US" altLang="en-US" dirty="0">
                <a:solidFill>
                  <a:srgbClr val="000000"/>
                </a:solidFill>
              </a:rPr>
              <a:t>motivate employees to learn standard approaches and apply them to the mission</a:t>
            </a:r>
          </a:p>
          <a:p>
            <a:pPr lvl="1"/>
            <a:r>
              <a:rPr lang="en-US" altLang="en-US" dirty="0" smtClean="0">
                <a:solidFill>
                  <a:srgbClr val="000000"/>
                </a:solidFill>
              </a:rPr>
              <a:t>Measures each member’s </a:t>
            </a:r>
            <a:r>
              <a:rPr lang="en-US" altLang="en-US" dirty="0">
                <a:solidFill>
                  <a:srgbClr val="000000"/>
                </a:solidFill>
              </a:rPr>
              <a:t>work to discover and highlight deviations </a:t>
            </a:r>
          </a:p>
          <a:p>
            <a:pPr lvl="1"/>
            <a:r>
              <a:rPr lang="en-US" altLang="en-US" dirty="0" smtClean="0">
                <a:solidFill>
                  <a:srgbClr val="000000"/>
                </a:solidFill>
              </a:rPr>
              <a:t>Corrective </a:t>
            </a:r>
            <a:r>
              <a:rPr lang="en-US" altLang="en-US" dirty="0">
                <a:solidFill>
                  <a:srgbClr val="000000"/>
                </a:solidFill>
              </a:rPr>
              <a:t>actions for faults and deviations (Management by exception</a:t>
            </a:r>
            <a:r>
              <a:rPr lang="en-US" altLang="en-US" dirty="0" smtClean="0">
                <a:solidFill>
                  <a:srgbClr val="000000"/>
                </a:solidFill>
              </a:rPr>
              <a:t>)</a:t>
            </a:r>
          </a:p>
          <a:p>
            <a:r>
              <a:rPr lang="en-US" dirty="0"/>
              <a:t>Effective in crises </a:t>
            </a:r>
          </a:p>
          <a:p>
            <a:r>
              <a:rPr lang="en-US" dirty="0"/>
              <a:t>Effective for standardized work that is carried out in a routine manner – knowledge of the domain well </a:t>
            </a:r>
            <a:r>
              <a:rPr lang="en-US" dirty="0" smtClean="0"/>
              <a:t>known</a:t>
            </a:r>
            <a:endParaRPr lang="en-US" altLang="en-US" dirty="0">
              <a:solidFill>
                <a:srgbClr val="000000"/>
              </a:solidFill>
            </a:endParaRPr>
          </a:p>
          <a:p>
            <a:r>
              <a:rPr lang="en-US" dirty="0" smtClean="0"/>
              <a:t>	</a:t>
            </a:r>
          </a:p>
          <a:p>
            <a:endParaRPr lang="en-US" dirty="0" smtClean="0"/>
          </a:p>
        </p:txBody>
      </p:sp>
    </p:spTree>
    <p:extLst>
      <p:ext uri="{BB962C8B-B14F-4D97-AF65-F5344CB8AC3E}">
        <p14:creationId xmlns:p14="http://schemas.microsoft.com/office/powerpoint/2010/main" val="12606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Transformational Leadership</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A reaction and move away from transactional leadership models with their emphasis on contingent rewards and MBE</a:t>
            </a:r>
          </a:p>
          <a:p>
            <a:r>
              <a:rPr lang="en-US" dirty="0" smtClean="0"/>
              <a:t>Transformational Leadership is </a:t>
            </a:r>
          </a:p>
          <a:p>
            <a:r>
              <a:rPr lang="en-US" dirty="0"/>
              <a:t>	</a:t>
            </a:r>
            <a:r>
              <a:rPr lang="en-US" dirty="0" smtClean="0"/>
              <a:t>Change oriented – it questions the status quo</a:t>
            </a:r>
          </a:p>
          <a:p>
            <a:r>
              <a:rPr lang="en-US" dirty="0"/>
              <a:t>	</a:t>
            </a:r>
            <a:r>
              <a:rPr lang="en-US" dirty="0" smtClean="0"/>
              <a:t>The leader influences team members to value outcomes and to transcend self-interest </a:t>
            </a:r>
          </a:p>
          <a:p>
            <a:r>
              <a:rPr lang="en-US" dirty="0" smtClean="0"/>
              <a:t>Team members or followers work for the good of the team</a:t>
            </a:r>
          </a:p>
          <a:p>
            <a:r>
              <a:rPr lang="en-US" dirty="0" smtClean="0"/>
              <a:t>When new problems arise that defy existing solutions, it is necessary to change, the status quo won’t work</a:t>
            </a:r>
          </a:p>
          <a:p>
            <a:r>
              <a:rPr lang="en-US" dirty="0" smtClean="0"/>
              <a:t>With disruptive change in the environment, it is necessary to transform the organization</a:t>
            </a:r>
          </a:p>
          <a:p>
            <a:endParaRPr lang="en-US" dirty="0" smtClean="0"/>
          </a:p>
          <a:p>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646-8</a:t>
            </a:r>
          </a:p>
        </p:txBody>
      </p:sp>
    </p:spTree>
    <p:extLst>
      <p:ext uri="{BB962C8B-B14F-4D97-AF65-F5344CB8AC3E}">
        <p14:creationId xmlns:p14="http://schemas.microsoft.com/office/powerpoint/2010/main" val="421017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Transformational Leadership</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Leader’s Inspirational Motivation guides team members to embrace risk and learning so they can work in new and unfamiliar areas</a:t>
            </a:r>
          </a:p>
          <a:p>
            <a:r>
              <a:rPr lang="en-US" dirty="0"/>
              <a:t>	</a:t>
            </a:r>
            <a:r>
              <a:rPr lang="en-US" dirty="0" smtClean="0"/>
              <a:t>Leader Communicates the meaning of the team mission</a:t>
            </a:r>
          </a:p>
          <a:p>
            <a:r>
              <a:rPr lang="en-US" dirty="0"/>
              <a:t>	</a:t>
            </a:r>
            <a:r>
              <a:rPr lang="en-US" dirty="0" smtClean="0"/>
              <a:t>Leader Creates confidence that team can achieve the goals.   </a:t>
            </a:r>
            <a:endParaRPr lang="en-US" dirty="0"/>
          </a:p>
          <a:p>
            <a:r>
              <a:rPr lang="en-US" dirty="0" smtClean="0"/>
              <a:t>As a role model, the leader exerts Idealized Influence on the team about how they should behave. </a:t>
            </a:r>
            <a:r>
              <a:rPr lang="en-US" dirty="0"/>
              <a:t>Key behaviors are </a:t>
            </a:r>
            <a:endParaRPr lang="en-US" dirty="0" smtClean="0"/>
          </a:p>
          <a:p>
            <a:r>
              <a:rPr lang="en-US" dirty="0"/>
              <a:t>	</a:t>
            </a:r>
            <a:r>
              <a:rPr lang="en-US" dirty="0" smtClean="0"/>
              <a:t>To respect </a:t>
            </a:r>
            <a:r>
              <a:rPr lang="en-US" dirty="0"/>
              <a:t>and </a:t>
            </a:r>
            <a:r>
              <a:rPr lang="en-US" dirty="0" smtClean="0"/>
              <a:t>encourage others</a:t>
            </a:r>
          </a:p>
          <a:p>
            <a:r>
              <a:rPr lang="en-US" dirty="0" smtClean="0"/>
              <a:t>	Learning </a:t>
            </a:r>
          </a:p>
          <a:p>
            <a:r>
              <a:rPr lang="en-US" dirty="0" smtClean="0"/>
              <a:t>	Commitment to the team </a:t>
            </a:r>
          </a:p>
          <a:p>
            <a:r>
              <a:rPr lang="en-US" dirty="0"/>
              <a:t>	</a:t>
            </a:r>
            <a:r>
              <a:rPr lang="en-US" dirty="0" smtClean="0"/>
              <a:t>Intellectual stimulation </a:t>
            </a:r>
          </a:p>
          <a:p>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646-8</a:t>
            </a:r>
          </a:p>
        </p:txBody>
      </p:sp>
    </p:spTree>
    <p:extLst>
      <p:ext uri="{BB962C8B-B14F-4D97-AF65-F5344CB8AC3E}">
        <p14:creationId xmlns:p14="http://schemas.microsoft.com/office/powerpoint/2010/main" val="327055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Charismatic  Leadership</a:t>
            </a:r>
            <a:endParaRPr lang="en-US" dirty="0"/>
          </a:p>
        </p:txBody>
      </p:sp>
      <p:sp>
        <p:nvSpPr>
          <p:cNvPr id="3" name="Content Placeholder 2"/>
          <p:cNvSpPr>
            <a:spLocks noGrp="1"/>
          </p:cNvSpPr>
          <p:nvPr>
            <p:ph idx="1"/>
          </p:nvPr>
        </p:nvSpPr>
        <p:spPr>
          <a:xfrm>
            <a:off x="822325" y="1100138"/>
            <a:ext cx="7521575" cy="3929062"/>
          </a:xfrm>
        </p:spPr>
        <p:txBody>
          <a:bodyPr/>
          <a:lstStyle/>
          <a:p>
            <a:r>
              <a:rPr lang="en-US" dirty="0" smtClean="0"/>
              <a:t>This is a form of Transformational Leadership and especially emphasizes Idealized Influence and Inspiration Motivation</a:t>
            </a:r>
          </a:p>
          <a:p>
            <a:r>
              <a:rPr lang="en-US" dirty="0" smtClean="0"/>
              <a:t>It emphasizes the leader as strong role model, who can be counted on to do the right thing</a:t>
            </a:r>
          </a:p>
          <a:p>
            <a:r>
              <a:rPr lang="en-US" dirty="0" smtClean="0"/>
              <a:t>However, Charismatic does not promote the mutual engagement of the followers. Instead, the personality image of the leader is used to drill admiration and obedience in the followers </a:t>
            </a:r>
          </a:p>
          <a:p>
            <a:endParaRPr lang="en-US" dirty="0"/>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649</a:t>
            </a:r>
          </a:p>
        </p:txBody>
      </p:sp>
    </p:spTree>
    <p:extLst>
      <p:ext uri="{BB962C8B-B14F-4D97-AF65-F5344CB8AC3E}">
        <p14:creationId xmlns:p14="http://schemas.microsoft.com/office/powerpoint/2010/main" val="351999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Follower based theories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away from leader centric models</a:t>
            </a:r>
            <a:endParaRPr lang="en-US" dirty="0"/>
          </a:p>
        </p:txBody>
      </p:sp>
      <p:sp>
        <p:nvSpPr>
          <p:cNvPr id="3" name="Content Placeholder 2"/>
          <p:cNvSpPr>
            <a:spLocks noGrp="1"/>
          </p:cNvSpPr>
          <p:nvPr>
            <p:ph idx="1"/>
          </p:nvPr>
        </p:nvSpPr>
        <p:spPr/>
        <p:txBody>
          <a:bodyPr/>
          <a:lstStyle/>
          <a:p>
            <a:r>
              <a:rPr lang="en-US" dirty="0" smtClean="0"/>
              <a:t>The foundation of the old leadership theories was close supervision over subordinates in their organization. </a:t>
            </a:r>
          </a:p>
          <a:p>
            <a:r>
              <a:rPr lang="en-US" dirty="0" smtClean="0"/>
              <a:t>Those theories study patterns of employee supervision to understand leadership </a:t>
            </a:r>
          </a:p>
          <a:p>
            <a:r>
              <a:rPr lang="en-US" dirty="0" smtClean="0"/>
              <a:t>Consequently, they are leader-centric and do not  always address the challenges of global virtual teams</a:t>
            </a:r>
          </a:p>
          <a:p>
            <a:r>
              <a:rPr lang="en-US" dirty="0"/>
              <a:t>	</a:t>
            </a:r>
            <a:r>
              <a:rPr lang="en-US" dirty="0" smtClean="0"/>
              <a:t>Establishing collaboration and cooperation is more difficult using technical tools rather than face-to-face methods</a:t>
            </a:r>
          </a:p>
          <a:p>
            <a:r>
              <a:rPr lang="en-US" dirty="0"/>
              <a:t>	</a:t>
            </a:r>
            <a:r>
              <a:rPr lang="en-US" dirty="0" smtClean="0"/>
              <a:t>Moreover, What inspires one culture may raise suspicion in another</a:t>
            </a:r>
          </a:p>
          <a:p>
            <a:r>
              <a:rPr lang="en-US" dirty="0" smtClean="0"/>
              <a:t>Building trust and credibility in a virtual, multicultural environment requires adaptive approaches. </a:t>
            </a:r>
          </a:p>
          <a:p>
            <a:endParaRPr lang="en-US" dirty="0" smtClean="0"/>
          </a:p>
          <a:p>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a:t>
            </a:r>
            <a:r>
              <a:rPr lang="en-US" sz="900" dirty="0" smtClean="0">
                <a:solidFill>
                  <a:schemeClr val="tx1">
                    <a:lumMod val="85000"/>
                    <a:lumOff val="15000"/>
                  </a:schemeClr>
                </a:solidFill>
              </a:rPr>
              <a:t>. P 655</a:t>
            </a:r>
          </a:p>
          <a:p>
            <a:pPr algn="just"/>
            <a:r>
              <a:rPr lang="en-US" sz="900" dirty="0" smtClean="0">
                <a:solidFill>
                  <a:schemeClr val="tx1">
                    <a:lumMod val="85000"/>
                    <a:lumOff val="15000"/>
                  </a:schemeClr>
                </a:solidFill>
              </a:rPr>
              <a:t>[2</a:t>
            </a:r>
            <a:r>
              <a:rPr lang="en-US" sz="900" dirty="0">
                <a:solidFill>
                  <a:schemeClr val="tx1">
                    <a:lumMod val="85000"/>
                    <a:lumOff val="15000"/>
                  </a:schemeClr>
                </a:solidFill>
              </a:rPr>
              <a:t>] Pearce, C. &amp; J. Conger (2002). </a:t>
            </a:r>
            <a:r>
              <a:rPr lang="en-US" sz="900" i="1" dirty="0">
                <a:solidFill>
                  <a:schemeClr val="tx1">
                    <a:lumMod val="85000"/>
                    <a:lumOff val="15000"/>
                  </a:schemeClr>
                </a:solidFill>
              </a:rPr>
              <a:t>Shared Leadership: Reframing the </a:t>
            </a:r>
            <a:r>
              <a:rPr lang="en-US" sz="900" i="1" dirty="0" err="1">
                <a:solidFill>
                  <a:schemeClr val="tx1">
                    <a:lumMod val="85000"/>
                    <a:lumOff val="15000"/>
                  </a:schemeClr>
                </a:solidFill>
              </a:rPr>
              <a:t>Hows</a:t>
            </a:r>
            <a:r>
              <a:rPr lang="en-US" sz="900" i="1" dirty="0">
                <a:solidFill>
                  <a:schemeClr val="tx1">
                    <a:lumMod val="85000"/>
                    <a:lumOff val="15000"/>
                  </a:schemeClr>
                </a:solidFill>
              </a:rPr>
              <a:t> and Whys of Leade</a:t>
            </a:r>
            <a:r>
              <a:rPr lang="en-US" sz="900" dirty="0">
                <a:solidFill>
                  <a:schemeClr val="tx1">
                    <a:lumMod val="85000"/>
                    <a:lumOff val="15000"/>
                  </a:schemeClr>
                </a:solidFill>
              </a:rPr>
              <a:t>rship. Thousand Oak, CA: SAGE Publications, </a:t>
            </a:r>
            <a:r>
              <a:rPr lang="en-US" sz="900" dirty="0" err="1">
                <a:solidFill>
                  <a:schemeClr val="tx1">
                    <a:lumMod val="85000"/>
                    <a:lumOff val="15000"/>
                  </a:schemeClr>
                </a:solidFill>
              </a:rPr>
              <a:t>Inc</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28428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leadership</a:t>
            </a:r>
            <a:endParaRPr lang="en-US" dirty="0"/>
          </a:p>
        </p:txBody>
      </p:sp>
      <p:sp>
        <p:nvSpPr>
          <p:cNvPr id="3" name="Content Placeholder 2"/>
          <p:cNvSpPr>
            <a:spLocks noGrp="1"/>
          </p:cNvSpPr>
          <p:nvPr>
            <p:ph idx="1"/>
          </p:nvPr>
        </p:nvSpPr>
        <p:spPr>
          <a:xfrm>
            <a:off x="822325" y="1100138"/>
            <a:ext cx="7864475" cy="3579812"/>
          </a:xfrm>
        </p:spPr>
        <p:txBody>
          <a:bodyPr/>
          <a:lstStyle/>
          <a:p>
            <a:r>
              <a:rPr lang="en-US" dirty="0" smtClean="0"/>
              <a:t>The new </a:t>
            </a:r>
            <a:r>
              <a:rPr lang="en-US" dirty="0"/>
              <a:t>work context is emphasis on efficiency </a:t>
            </a:r>
            <a:r>
              <a:rPr lang="en-US" dirty="0" smtClean="0"/>
              <a:t> productivity</a:t>
            </a:r>
            <a:r>
              <a:rPr lang="en-US" dirty="0"/>
              <a:t>, </a:t>
            </a:r>
            <a:r>
              <a:rPr lang="en-US" dirty="0" smtClean="0"/>
              <a:t>and then added to this mix is </a:t>
            </a:r>
          </a:p>
          <a:p>
            <a:r>
              <a:rPr lang="en-US" dirty="0"/>
              <a:t>	</a:t>
            </a:r>
            <a:r>
              <a:rPr lang="en-US" dirty="0" smtClean="0"/>
              <a:t>disruptive and continuous innovation</a:t>
            </a:r>
          </a:p>
          <a:p>
            <a:r>
              <a:rPr lang="en-US" dirty="0"/>
              <a:t>	</a:t>
            </a:r>
            <a:r>
              <a:rPr lang="en-US" dirty="0" smtClean="0"/>
              <a:t>both organization and market instability </a:t>
            </a:r>
          </a:p>
          <a:p>
            <a:r>
              <a:rPr lang="en-US" dirty="0"/>
              <a:t>	</a:t>
            </a:r>
            <a:r>
              <a:rPr lang="en-US" dirty="0" smtClean="0"/>
              <a:t>rising inability to maintain revenue and profit</a:t>
            </a:r>
          </a:p>
          <a:p>
            <a:r>
              <a:rPr lang="en-US" dirty="0"/>
              <a:t>	</a:t>
            </a:r>
            <a:r>
              <a:rPr lang="en-US" dirty="0" smtClean="0"/>
              <a:t>new organizational structures and new employee relations</a:t>
            </a:r>
          </a:p>
          <a:p>
            <a:r>
              <a:rPr lang="en-US" dirty="0" smtClean="0"/>
              <a:t>Virtual, multicultural environments are a new normal in modern work context and they require different approaches to build trust and credibility. </a:t>
            </a:r>
          </a:p>
          <a:p>
            <a:r>
              <a:rPr lang="en-US" dirty="0"/>
              <a:t>Hierarchical leadership </a:t>
            </a:r>
            <a:r>
              <a:rPr lang="en-US" dirty="0" smtClean="0"/>
              <a:t>institutionalizes </a:t>
            </a:r>
            <a:r>
              <a:rPr lang="en-US" dirty="0"/>
              <a:t>structural </a:t>
            </a:r>
            <a:r>
              <a:rPr lang="en-US" dirty="0" smtClean="0"/>
              <a:t>authority with close supervision that is not possible in virtual environments</a:t>
            </a:r>
          </a:p>
          <a:p>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a:t>
            </a:r>
            <a:r>
              <a:rPr lang="en-US" sz="900" dirty="0" smtClean="0">
                <a:solidFill>
                  <a:schemeClr val="tx1">
                    <a:lumMod val="85000"/>
                    <a:lumOff val="15000"/>
                  </a:schemeClr>
                </a:solidFill>
              </a:rPr>
              <a:t>. P 658</a:t>
            </a:r>
          </a:p>
          <a:p>
            <a:pPr algn="just"/>
            <a:r>
              <a:rPr lang="en-US" sz="900" dirty="0" smtClean="0">
                <a:solidFill>
                  <a:schemeClr val="tx1">
                    <a:lumMod val="85000"/>
                    <a:lumOff val="15000"/>
                  </a:schemeClr>
                </a:solidFill>
              </a:rPr>
              <a:t>[2</a:t>
            </a:r>
            <a:r>
              <a:rPr lang="en-US" sz="900" dirty="0">
                <a:solidFill>
                  <a:schemeClr val="tx1">
                    <a:lumMod val="85000"/>
                    <a:lumOff val="15000"/>
                  </a:schemeClr>
                </a:solidFill>
              </a:rPr>
              <a:t>] Pearce, C. &amp; J. Conger (2002). </a:t>
            </a:r>
            <a:r>
              <a:rPr lang="en-US" sz="900" i="1" dirty="0">
                <a:solidFill>
                  <a:schemeClr val="tx1">
                    <a:lumMod val="85000"/>
                    <a:lumOff val="15000"/>
                  </a:schemeClr>
                </a:solidFill>
              </a:rPr>
              <a:t>Shared Leadership: Reframing the </a:t>
            </a:r>
            <a:r>
              <a:rPr lang="en-US" sz="900" i="1" dirty="0" err="1">
                <a:solidFill>
                  <a:schemeClr val="tx1">
                    <a:lumMod val="85000"/>
                    <a:lumOff val="15000"/>
                  </a:schemeClr>
                </a:solidFill>
              </a:rPr>
              <a:t>Hows</a:t>
            </a:r>
            <a:r>
              <a:rPr lang="en-US" sz="900" i="1" dirty="0">
                <a:solidFill>
                  <a:schemeClr val="tx1">
                    <a:lumMod val="85000"/>
                    <a:lumOff val="15000"/>
                  </a:schemeClr>
                </a:solidFill>
              </a:rPr>
              <a:t> and Whys of Leade</a:t>
            </a:r>
            <a:r>
              <a:rPr lang="en-US" sz="900" dirty="0">
                <a:solidFill>
                  <a:schemeClr val="tx1">
                    <a:lumMod val="85000"/>
                    <a:lumOff val="15000"/>
                  </a:schemeClr>
                </a:solidFill>
              </a:rPr>
              <a:t>rship. Thousand Oak, CA: SAGE Publications, </a:t>
            </a:r>
            <a:r>
              <a:rPr lang="en-US" sz="900" dirty="0" err="1">
                <a:solidFill>
                  <a:schemeClr val="tx1">
                    <a:lumMod val="85000"/>
                    <a:lumOff val="15000"/>
                  </a:schemeClr>
                </a:solidFill>
              </a:rPr>
              <a:t>Inc</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5756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leadership</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A new approach to leadership is needed for aligning interests and resolving conflict</a:t>
            </a:r>
          </a:p>
          <a:p>
            <a:r>
              <a:rPr lang="en-US" dirty="0"/>
              <a:t>S</a:t>
            </a:r>
            <a:r>
              <a:rPr lang="en-US" dirty="0" smtClean="0"/>
              <a:t>hared </a:t>
            </a:r>
            <a:r>
              <a:rPr lang="en-US" dirty="0"/>
              <a:t>leadership is not focused on authorities who make final decisions</a:t>
            </a:r>
          </a:p>
          <a:p>
            <a:r>
              <a:rPr lang="en-US" dirty="0"/>
              <a:t>Instead it defines </a:t>
            </a:r>
            <a:r>
              <a:rPr lang="en-US" dirty="0" smtClean="0"/>
              <a:t>appropriate work </a:t>
            </a:r>
            <a:r>
              <a:rPr lang="en-US" dirty="0"/>
              <a:t>for a </a:t>
            </a:r>
            <a:r>
              <a:rPr lang="en-US" dirty="0" smtClean="0"/>
              <a:t>team, which in turn takes </a:t>
            </a:r>
            <a:r>
              <a:rPr lang="en-US" dirty="0"/>
              <a:t>responsibility for accomplishing the work</a:t>
            </a:r>
          </a:p>
          <a:p>
            <a:r>
              <a:rPr lang="en-US" dirty="0"/>
              <a:t>Team members must take initiative even if they have no formal authority and leaders must respect that entrepreneurial </a:t>
            </a:r>
            <a:r>
              <a:rPr lang="en-US" dirty="0" smtClean="0"/>
              <a:t>spirit</a:t>
            </a:r>
          </a:p>
          <a:p>
            <a:r>
              <a:rPr lang="en-US" dirty="0" smtClean="0"/>
              <a:t>A team member may become the leader of the group during certain </a:t>
            </a:r>
            <a:r>
              <a:rPr lang="en-US" smtClean="0"/>
              <a:t>phases of </a:t>
            </a:r>
            <a:r>
              <a:rPr lang="en-US" dirty="0" smtClean="0"/>
              <a:t>its work based on skill and knowledge</a:t>
            </a:r>
            <a:endParaRPr lang="en-US" dirty="0"/>
          </a:p>
          <a:p>
            <a:endParaRPr lang="en-US" dirty="0"/>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smtClean="0"/>
              <a:t>LLC</a:t>
            </a:r>
            <a:r>
              <a:rPr lang="en-US" sz="900" dirty="0" smtClean="0">
                <a:solidFill>
                  <a:schemeClr val="tx1">
                    <a:lumMod val="85000"/>
                    <a:lumOff val="15000"/>
                  </a:schemeClr>
                </a:solidFill>
              </a:rPr>
              <a:t>. P 659-61</a:t>
            </a:r>
          </a:p>
          <a:p>
            <a:pPr algn="just"/>
            <a:r>
              <a:rPr lang="en-US" sz="900" dirty="0" smtClean="0">
                <a:solidFill>
                  <a:schemeClr val="tx1">
                    <a:lumMod val="85000"/>
                    <a:lumOff val="15000"/>
                  </a:schemeClr>
                </a:solidFill>
              </a:rPr>
              <a:t>[2</a:t>
            </a:r>
            <a:r>
              <a:rPr lang="en-US" sz="900" dirty="0">
                <a:solidFill>
                  <a:schemeClr val="tx1">
                    <a:lumMod val="85000"/>
                    <a:lumOff val="15000"/>
                  </a:schemeClr>
                </a:solidFill>
              </a:rPr>
              <a:t>] </a:t>
            </a:r>
            <a:r>
              <a:rPr lang="en-US" sz="900" dirty="0" err="1">
                <a:solidFill>
                  <a:schemeClr val="tx1">
                    <a:lumMod val="85000"/>
                    <a:lumOff val="15000"/>
                  </a:schemeClr>
                </a:solidFill>
              </a:rPr>
              <a:t>Yukl</a:t>
            </a:r>
            <a:r>
              <a:rPr lang="en-US" sz="900" dirty="0">
                <a:solidFill>
                  <a:schemeClr val="tx1">
                    <a:lumMod val="85000"/>
                    <a:lumOff val="15000"/>
                  </a:schemeClr>
                </a:solidFill>
              </a:rPr>
              <a:t>, G. (</a:t>
            </a:r>
            <a:r>
              <a:rPr lang="en-US" sz="900" dirty="0" smtClean="0">
                <a:solidFill>
                  <a:schemeClr val="tx1">
                    <a:lumMod val="85000"/>
                    <a:lumOff val="15000"/>
                  </a:schemeClr>
                </a:solidFill>
              </a:rPr>
              <a:t>2006). </a:t>
            </a:r>
            <a:r>
              <a:rPr lang="en-US" sz="900" i="1" dirty="0">
                <a:solidFill>
                  <a:schemeClr val="tx1">
                    <a:lumMod val="85000"/>
                    <a:lumOff val="15000"/>
                  </a:schemeClr>
                </a:solidFill>
              </a:rPr>
              <a:t>Leadership in Organizations</a:t>
            </a:r>
            <a:r>
              <a:rPr lang="en-US" sz="900" dirty="0">
                <a:solidFill>
                  <a:schemeClr val="tx1">
                    <a:lumMod val="85000"/>
                    <a:lumOff val="15000"/>
                  </a:schemeClr>
                </a:solidFill>
              </a:rPr>
              <a:t>.  Upper Saddle River, NJ: Prentice </a:t>
            </a:r>
            <a:r>
              <a:rPr lang="en-US" sz="900" dirty="0" smtClean="0">
                <a:solidFill>
                  <a:schemeClr val="tx1">
                    <a:lumMod val="85000"/>
                    <a:lumOff val="15000"/>
                  </a:schemeClr>
                </a:solidFill>
              </a:rPr>
              <a:t>Hall, P. 8</a:t>
            </a:r>
          </a:p>
        </p:txBody>
      </p:sp>
    </p:spTree>
    <p:extLst>
      <p:ext uri="{BB962C8B-B14F-4D97-AF65-F5344CB8AC3E}">
        <p14:creationId xmlns:p14="http://schemas.microsoft.com/office/powerpoint/2010/main" val="17221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Servant Leadership</a:t>
            </a:r>
            <a:endParaRPr lang="en-US" dirty="0"/>
          </a:p>
        </p:txBody>
      </p:sp>
      <p:sp>
        <p:nvSpPr>
          <p:cNvPr id="3" name="Content Placeholder 2"/>
          <p:cNvSpPr>
            <a:spLocks noGrp="1"/>
          </p:cNvSpPr>
          <p:nvPr>
            <p:ph idx="1"/>
          </p:nvPr>
        </p:nvSpPr>
        <p:spPr>
          <a:xfrm>
            <a:off x="822325" y="1100138"/>
            <a:ext cx="8093075" cy="3579812"/>
          </a:xfrm>
        </p:spPr>
        <p:txBody>
          <a:bodyPr/>
          <a:lstStyle/>
          <a:p>
            <a:r>
              <a:rPr lang="en-US" dirty="0" smtClean="0"/>
              <a:t>The Organizational Leadership Assessment (OLA) defines a continuum from servant leadership through paternalistic to autocratic leadership</a:t>
            </a:r>
          </a:p>
          <a:p>
            <a:r>
              <a:rPr lang="en-US" dirty="0" smtClean="0"/>
              <a:t>In Paternalistic leadership, the leader puts needs of organization first and considers members and followers as children</a:t>
            </a:r>
          </a:p>
          <a:p>
            <a:r>
              <a:rPr lang="en-US" dirty="0" smtClean="0"/>
              <a:t>The problem with paternalism is members and followers become like children overtime rather than productive members</a:t>
            </a:r>
          </a:p>
          <a:p>
            <a:r>
              <a:rPr lang="en-US" dirty="0" smtClean="0"/>
              <a:t>This can evolve into autocratic leadership where the desires of the leader become the goal of the organization and the members become the servants</a:t>
            </a:r>
          </a:p>
        </p:txBody>
      </p:sp>
      <p:sp>
        <p:nvSpPr>
          <p:cNvPr id="4" name="Rectangle 3"/>
          <p:cNvSpPr>
            <a:spLocks noChangeArrowheads="1"/>
          </p:cNvSpPr>
          <p:nvPr/>
        </p:nvSpPr>
        <p:spPr bwMode="auto">
          <a:xfrm>
            <a:off x="0" y="5105400"/>
            <a:ext cx="8686800" cy="1061829"/>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688-701</a:t>
            </a:r>
          </a:p>
          <a:p>
            <a:pPr algn="just"/>
            <a:r>
              <a:rPr lang="en-US" sz="900" dirty="0">
                <a:solidFill>
                  <a:schemeClr val="tx1">
                    <a:lumMod val="85000"/>
                    <a:lumOff val="15000"/>
                  </a:schemeClr>
                </a:solidFill>
              </a:rPr>
              <a:t>[2] </a:t>
            </a:r>
            <a:r>
              <a:rPr lang="en-US" sz="900" dirty="0" err="1" smtClean="0">
                <a:solidFill>
                  <a:schemeClr val="tx1">
                    <a:lumMod val="85000"/>
                    <a:lumOff val="15000"/>
                  </a:schemeClr>
                </a:solidFill>
              </a:rPr>
              <a:t>Laub</a:t>
            </a:r>
            <a:r>
              <a:rPr lang="en-US" sz="900" dirty="0" smtClean="0">
                <a:solidFill>
                  <a:schemeClr val="tx1">
                    <a:lumMod val="85000"/>
                    <a:lumOff val="15000"/>
                  </a:schemeClr>
                </a:solidFill>
              </a:rPr>
              <a:t>, J. (2003). From Paternalism to the Servant Organization: Expanding the Organizational Leadership Assessment Model.  Proceedings of the 2003 Servant Leadership Research </a:t>
            </a:r>
            <a:r>
              <a:rPr lang="en-US" sz="900" dirty="0">
                <a:solidFill>
                  <a:schemeClr val="tx1">
                    <a:lumMod val="85000"/>
                    <a:lumOff val="15000"/>
                  </a:schemeClr>
                </a:solidFill>
              </a:rPr>
              <a:t>Roundtable retrieved from http://www.regent.edu/acad/global/publications/sl_proceedings/home.cfm. </a:t>
            </a:r>
            <a:endParaRPr lang="en-US" sz="900" dirty="0" smtClean="0">
              <a:solidFill>
                <a:schemeClr val="tx1">
                  <a:lumMod val="85000"/>
                  <a:lumOff val="15000"/>
                </a:schemeClr>
              </a:solidFill>
            </a:endParaRP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a:t>
            </a:r>
            <a:r>
              <a:rPr lang="en-US" sz="900" dirty="0" smtClean="0"/>
              <a:t>Edition</a:t>
            </a:r>
          </a:p>
          <a:p>
            <a:pPr algn="just"/>
            <a:r>
              <a:rPr lang="en-US" sz="900" dirty="0" smtClean="0">
                <a:solidFill>
                  <a:schemeClr val="tx1">
                    <a:lumMod val="85000"/>
                    <a:lumOff val="15000"/>
                  </a:schemeClr>
                </a:solidFill>
              </a:rPr>
              <a:t>[4] </a:t>
            </a:r>
            <a:r>
              <a:rPr lang="en-US" sz="900" dirty="0"/>
              <a:t>Howell, J. &amp; K. Hall-</a:t>
            </a:r>
            <a:r>
              <a:rPr lang="en-US" sz="900" dirty="0" err="1"/>
              <a:t>Merenda</a:t>
            </a:r>
            <a:r>
              <a:rPr lang="en-US" sz="900" dirty="0"/>
              <a:t> (1999). The Ties That Bind: The Impact of Leader-Member Exchange, Transformational and Transactional Leadership, and Distance on Predicting Follower Performance. Journal of Applied Psychology, 84(5), 680-694. </a:t>
            </a:r>
          </a:p>
          <a:p>
            <a:pPr algn="just"/>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2941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Take 5</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39</a:t>
            </a:fld>
            <a:endParaRPr lang="en-US"/>
          </a:p>
        </p:txBody>
      </p:sp>
    </p:spTree>
    <p:extLst>
      <p:ext uri="{BB962C8B-B14F-4D97-AF65-F5344CB8AC3E}">
        <p14:creationId xmlns:p14="http://schemas.microsoft.com/office/powerpoint/2010/main" val="115836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b="1" dirty="0" smtClean="0"/>
              <a:t>Title page</a:t>
            </a:r>
          </a:p>
        </p:txBody>
      </p:sp>
      <p:sp>
        <p:nvSpPr>
          <p:cNvPr id="10243" name="Rectangle 3"/>
          <p:cNvSpPr>
            <a:spLocks noGrp="1" noChangeArrowheads="1"/>
          </p:cNvSpPr>
          <p:nvPr>
            <p:ph type="body" idx="1"/>
          </p:nvPr>
        </p:nvSpPr>
        <p:spPr>
          <a:xfrm>
            <a:off x="304801" y="1100138"/>
            <a:ext cx="8039100" cy="3579812"/>
          </a:xfrm>
        </p:spPr>
        <p:txBody>
          <a:bodyPr/>
          <a:lstStyle/>
          <a:p>
            <a:pPr eaLnBrk="1" hangingPunct="1">
              <a:defRPr/>
            </a:pPr>
            <a:r>
              <a:rPr lang="en-US" altLang="en-US" dirty="0" smtClean="0"/>
              <a:t>Your term paper should have a title page.</a:t>
            </a:r>
          </a:p>
          <a:p>
            <a:pPr eaLnBrk="1" hangingPunct="1">
              <a:defRPr/>
            </a:pPr>
            <a:r>
              <a:rPr lang="en-US" altLang="en-US" dirty="0" smtClean="0"/>
              <a:t>Include Title of paper, your name as author, your university affiliation and date.</a:t>
            </a:r>
          </a:p>
          <a:p>
            <a:pPr eaLnBrk="1" hangingPunct="1">
              <a:defRPr/>
            </a:pPr>
            <a:r>
              <a:rPr lang="en-US" altLang="en-US" dirty="0" smtClean="0"/>
              <a:t>Your paper should have a running heading that is a short title. </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3935388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based Theory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Leader-Member Exchange Theory</a:t>
            </a:r>
          </a:p>
        </p:txBody>
      </p:sp>
      <p:sp>
        <p:nvSpPr>
          <p:cNvPr id="9219" name="Rectangle 3"/>
          <p:cNvSpPr>
            <a:spLocks noGrp="1" noChangeArrowheads="1"/>
          </p:cNvSpPr>
          <p:nvPr>
            <p:ph idx="1"/>
          </p:nvPr>
        </p:nvSpPr>
        <p:spPr>
          <a:xfrm>
            <a:off x="609600" y="1371600"/>
            <a:ext cx="8534400" cy="3657600"/>
          </a:xfrm>
        </p:spPr>
        <p:txBody>
          <a:bodyPr/>
          <a:lstStyle/>
          <a:p>
            <a:r>
              <a:rPr lang="en-US" altLang="en-US" dirty="0" smtClean="0"/>
              <a:t>Progression of the leadership model in past 50 years</a:t>
            </a:r>
          </a:p>
          <a:p>
            <a:r>
              <a:rPr lang="en-US" altLang="en-US" dirty="0"/>
              <a:t>	</a:t>
            </a:r>
            <a:r>
              <a:rPr lang="en-US" altLang="en-US" dirty="0" smtClean="0"/>
              <a:t>1. Earliest paradigm is the leader who is indispensable for achieving great success – theory focused on leader</a:t>
            </a:r>
          </a:p>
          <a:p>
            <a:r>
              <a:rPr lang="en-US" altLang="en-US" dirty="0"/>
              <a:t>	</a:t>
            </a:r>
            <a:r>
              <a:rPr lang="en-US" altLang="en-US" dirty="0" smtClean="0"/>
              <a:t>2. Shared Leadership, where team members exert leadership as appropriate</a:t>
            </a:r>
          </a:p>
          <a:p>
            <a:r>
              <a:rPr lang="en-US" altLang="en-US" dirty="0"/>
              <a:t>	</a:t>
            </a:r>
            <a:r>
              <a:rPr lang="en-US" altLang="en-US" dirty="0" smtClean="0"/>
              <a:t>3. Servant Leadership that focuses on needs of followers </a:t>
            </a:r>
          </a:p>
          <a:p>
            <a:r>
              <a:rPr lang="en-US" altLang="en-US" dirty="0"/>
              <a:t>	</a:t>
            </a:r>
            <a:r>
              <a:rPr lang="en-US" altLang="en-US" dirty="0" smtClean="0"/>
              <a:t>4. LMX is a new approach  – focus on the relationship between leaders and followers</a:t>
            </a:r>
          </a:p>
          <a:p>
            <a:r>
              <a:rPr lang="en-US" altLang="en-US" dirty="0"/>
              <a:t>	</a:t>
            </a:r>
            <a:endParaRPr lang="en-US" altLang="en-US" dirty="0" smtClean="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Edition </a:t>
            </a:r>
            <a:r>
              <a:rPr lang="en-US" sz="900" dirty="0" err="1"/>
              <a:t>edition</a:t>
            </a:r>
            <a:r>
              <a:rPr lang="en-US" sz="900" dirty="0"/>
              <a:t> </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4011117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Leader-Member Exchange Theory</a:t>
            </a:r>
          </a:p>
        </p:txBody>
      </p:sp>
      <p:sp>
        <p:nvSpPr>
          <p:cNvPr id="9219" name="Rectangle 3"/>
          <p:cNvSpPr>
            <a:spLocks noGrp="1" noChangeArrowheads="1"/>
          </p:cNvSpPr>
          <p:nvPr>
            <p:ph idx="1"/>
          </p:nvPr>
        </p:nvSpPr>
        <p:spPr>
          <a:xfrm>
            <a:off x="609600" y="1371600"/>
            <a:ext cx="8305800" cy="3657600"/>
          </a:xfrm>
        </p:spPr>
        <p:txBody>
          <a:bodyPr/>
          <a:lstStyle/>
          <a:p>
            <a:r>
              <a:rPr lang="en-US" dirty="0" smtClean="0"/>
              <a:t>In LMX theory, leaders define different social relationships and exchanges. </a:t>
            </a:r>
          </a:p>
          <a:p>
            <a:r>
              <a:rPr lang="en-US" dirty="0" smtClean="0"/>
              <a:t>Everyone is not treated the same</a:t>
            </a:r>
          </a:p>
          <a:p>
            <a:r>
              <a:rPr lang="en-US" dirty="0" smtClean="0"/>
              <a:t>In low quality exchanges the leader influences a team member but is not in turn influenced by them</a:t>
            </a:r>
          </a:p>
          <a:p>
            <a:r>
              <a:rPr lang="en-US" dirty="0"/>
              <a:t>	</a:t>
            </a:r>
            <a:r>
              <a:rPr lang="en-US" dirty="0" smtClean="0"/>
              <a:t>These are formal relationships with well defined roles and expectations </a:t>
            </a:r>
          </a:p>
          <a:p>
            <a:r>
              <a:rPr lang="en-US" dirty="0"/>
              <a:t>	</a:t>
            </a:r>
            <a:r>
              <a:rPr lang="en-US" dirty="0" smtClean="0"/>
              <a:t>Have formal employment contracts with structured incentives and measures</a:t>
            </a:r>
          </a:p>
          <a:p>
            <a:r>
              <a:rPr lang="en-US" dirty="0"/>
              <a:t>	</a:t>
            </a:r>
            <a:r>
              <a:rPr lang="en-US" dirty="0" smtClean="0"/>
              <a:t>No interaction outside of contract stipulations – leader maintains distance</a:t>
            </a:r>
            <a:endParaRPr lang="en-US" dirty="0"/>
          </a:p>
          <a:p>
            <a:r>
              <a:rPr lang="en-US" altLang="en-US" dirty="0"/>
              <a:t>	</a:t>
            </a:r>
            <a:endParaRPr lang="en-US" altLang="en-US" dirty="0" smtClean="0"/>
          </a:p>
        </p:txBody>
      </p:sp>
      <p:sp>
        <p:nvSpPr>
          <p:cNvPr id="6" name="Rectangle 5"/>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smtClean="0"/>
              <a:t>Howell</a:t>
            </a:r>
            <a:r>
              <a:rPr lang="en-US" sz="900" dirty="0"/>
              <a:t>, J. &amp; K. Hall-</a:t>
            </a:r>
            <a:r>
              <a:rPr lang="en-US" sz="900" dirty="0" err="1"/>
              <a:t>Merenda</a:t>
            </a:r>
            <a:r>
              <a:rPr lang="en-US" sz="900" dirty="0"/>
              <a:t> (1999). The Ties That Bind: The Impact of Leader-Member Exchange, Transformational and Transactional Leadership, and Distance on Predicting Follower Performance. </a:t>
            </a:r>
            <a:r>
              <a:rPr lang="en-US" sz="900" i="1" dirty="0"/>
              <a:t>Journal of Applied Psychology, 84(5), </a:t>
            </a:r>
            <a:r>
              <a:rPr lang="en-US" sz="900" dirty="0"/>
              <a:t>680-694. </a:t>
            </a:r>
          </a:p>
          <a:p>
            <a:pPr algn="just"/>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074219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LMX Stages</a:t>
            </a:r>
          </a:p>
        </p:txBody>
      </p:sp>
      <p:sp>
        <p:nvSpPr>
          <p:cNvPr id="9219" name="Rectangle 3"/>
          <p:cNvSpPr>
            <a:spLocks noGrp="1" noChangeArrowheads="1"/>
          </p:cNvSpPr>
          <p:nvPr>
            <p:ph idx="1"/>
          </p:nvPr>
        </p:nvSpPr>
        <p:spPr>
          <a:xfrm>
            <a:off x="609600" y="1371600"/>
            <a:ext cx="8305800" cy="3657600"/>
          </a:xfrm>
        </p:spPr>
        <p:txBody>
          <a:bodyPr/>
          <a:lstStyle/>
          <a:p>
            <a:r>
              <a:rPr lang="en-US" altLang="en-US" dirty="0" smtClean="0"/>
              <a:t>LMX leaders offer employees more opportunity, more responsibility</a:t>
            </a:r>
          </a:p>
          <a:p>
            <a:r>
              <a:rPr lang="en-US" altLang="en-US" dirty="0" smtClean="0"/>
              <a:t>(essential for virtual teams)</a:t>
            </a:r>
          </a:p>
          <a:p>
            <a:r>
              <a:rPr lang="en-US" altLang="en-US" dirty="0" smtClean="0"/>
              <a:t>Stages of relationship</a:t>
            </a:r>
          </a:p>
          <a:p>
            <a:r>
              <a:rPr lang="en-US" altLang="en-US" dirty="0"/>
              <a:t>	</a:t>
            </a:r>
            <a:r>
              <a:rPr lang="en-US" altLang="en-US" dirty="0" smtClean="0"/>
              <a:t>Strangers</a:t>
            </a:r>
          </a:p>
          <a:p>
            <a:r>
              <a:rPr lang="en-US" altLang="en-US" dirty="0"/>
              <a:t>	</a:t>
            </a:r>
            <a:r>
              <a:rPr lang="en-US" altLang="en-US" dirty="0" smtClean="0"/>
              <a:t>Acquaintances </a:t>
            </a:r>
          </a:p>
          <a:p>
            <a:r>
              <a:rPr lang="en-US" altLang="en-US" dirty="0"/>
              <a:t>	</a:t>
            </a:r>
            <a:r>
              <a:rPr lang="en-US" altLang="en-US" dirty="0" smtClean="0"/>
              <a:t>Empowered partners</a:t>
            </a:r>
          </a:p>
          <a:p>
            <a:r>
              <a:rPr lang="en-US" altLang="en-US" dirty="0" smtClean="0"/>
              <a:t>Partners become an in-group that moves beyond self-interest and embraces team interest</a:t>
            </a:r>
          </a:p>
          <a:p>
            <a:r>
              <a:rPr lang="en-US" altLang="en-US" dirty="0" smtClean="0"/>
              <a:t>They are rewarded accordingly</a:t>
            </a:r>
          </a:p>
          <a:p>
            <a:endParaRPr lang="en-US" altLang="en-US" dirty="0" smtClean="0"/>
          </a:p>
          <a:p>
            <a:r>
              <a:rPr lang="en-US" altLang="en-US" dirty="0"/>
              <a:t>	</a:t>
            </a:r>
            <a:endParaRPr lang="en-US" altLang="en-US" dirty="0" smtClean="0"/>
          </a:p>
          <a:p>
            <a:r>
              <a:rPr lang="en-US" altLang="en-US" dirty="0"/>
              <a:t>	</a:t>
            </a:r>
            <a:endParaRPr lang="en-US" altLang="en-US" dirty="0" smtClean="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a:t>
            </a:r>
            <a:r>
              <a:rPr lang="en-US" sz="900" dirty="0" smtClean="0"/>
              <a:t>Edition</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035665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22325" y="365125"/>
            <a:ext cx="8321675" cy="549275"/>
          </a:xfrm>
        </p:spPr>
        <p:txBody>
          <a:bodyPr/>
          <a:lstStyle/>
          <a:p>
            <a:pPr fontAlgn="auto">
              <a:spcAft>
                <a:spcPts val="0"/>
              </a:spcAft>
              <a:defRPr/>
            </a:pPr>
            <a:r>
              <a:rPr lang="en-US" altLang="en-US" dirty="0" smtClean="0"/>
              <a:t>Leader-Member Exchange Theory</a:t>
            </a:r>
          </a:p>
        </p:txBody>
      </p:sp>
      <p:sp>
        <p:nvSpPr>
          <p:cNvPr id="9219" name="Rectangle 3"/>
          <p:cNvSpPr>
            <a:spLocks noGrp="1" noChangeArrowheads="1"/>
          </p:cNvSpPr>
          <p:nvPr>
            <p:ph idx="1"/>
          </p:nvPr>
        </p:nvSpPr>
        <p:spPr>
          <a:xfrm>
            <a:off x="609600" y="1371600"/>
            <a:ext cx="8305800" cy="3657600"/>
          </a:xfrm>
        </p:spPr>
        <p:txBody>
          <a:bodyPr/>
          <a:lstStyle/>
          <a:p>
            <a:r>
              <a:rPr lang="en-US" altLang="en-US" dirty="0" smtClean="0"/>
              <a:t>With LMX, formal hierarchical relationships are being replaced with partnering to form peer relational groups</a:t>
            </a:r>
          </a:p>
          <a:p>
            <a:r>
              <a:rPr lang="en-US" altLang="en-US" dirty="0"/>
              <a:t>	</a:t>
            </a:r>
            <a:r>
              <a:rPr lang="en-US" altLang="en-US" dirty="0" smtClean="0"/>
              <a:t>It moves from 1-way to reciprocal influence in leader member relationships</a:t>
            </a:r>
          </a:p>
          <a:p>
            <a:r>
              <a:rPr lang="en-US" altLang="en-US" dirty="0" smtClean="0"/>
              <a:t>It emphasizes the quality and quantity of 2-way interactions </a:t>
            </a:r>
          </a:p>
          <a:p>
            <a:r>
              <a:rPr lang="en-US" altLang="en-US" dirty="0"/>
              <a:t>	</a:t>
            </a:r>
            <a:r>
              <a:rPr lang="en-US" altLang="en-US" dirty="0" smtClean="0"/>
              <a:t>increases trust</a:t>
            </a:r>
          </a:p>
          <a:p>
            <a:r>
              <a:rPr lang="en-US" altLang="en-US" dirty="0" smtClean="0"/>
              <a:t>	promotes mutuality</a:t>
            </a:r>
          </a:p>
          <a:p>
            <a:r>
              <a:rPr lang="en-US" altLang="en-US" dirty="0"/>
              <a:t>	</a:t>
            </a:r>
            <a:r>
              <a:rPr lang="en-US" altLang="en-US" dirty="0" smtClean="0"/>
              <a:t>built on respect and moral obligation</a:t>
            </a:r>
          </a:p>
          <a:p>
            <a:endParaRPr lang="en-US" altLang="en-US" dirty="0" smtClean="0"/>
          </a:p>
          <a:p>
            <a:r>
              <a:rPr lang="en-US" altLang="en-US" dirty="0"/>
              <a:t>	</a:t>
            </a:r>
            <a:endParaRPr lang="en-US" altLang="en-US" dirty="0" smtClean="0"/>
          </a:p>
        </p:txBody>
      </p:sp>
      <p:sp>
        <p:nvSpPr>
          <p:cNvPr id="5" name="Rectangle 4"/>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Edition </a:t>
            </a:r>
            <a:r>
              <a:rPr lang="en-US" sz="900" dirty="0" err="1"/>
              <a:t>edition</a:t>
            </a:r>
            <a:r>
              <a:rPr lang="en-US" sz="900" dirty="0"/>
              <a:t> </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4109092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18006A7-2BBA-4AC2-8780-BA1090C38D8E}" type="slidenum">
              <a:rPr lang="en-US" smtClean="0"/>
              <a:pPr>
                <a:defRPr/>
              </a:pPr>
              <a:t>45</a:t>
            </a:fld>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2564171956"/>
              </p:ext>
            </p:extLst>
          </p:nvPr>
        </p:nvGraphicFramePr>
        <p:xfrm>
          <a:off x="100149" y="1981200"/>
          <a:ext cx="8891451" cy="2133600"/>
        </p:xfrm>
        <a:graphic>
          <a:graphicData uri="http://schemas.openxmlformats.org/drawingml/2006/table">
            <a:tbl>
              <a:tblPr/>
              <a:tblGrid>
                <a:gridCol w="2074101"/>
                <a:gridCol w="2092950"/>
                <a:gridCol w="2776586"/>
                <a:gridCol w="1947814"/>
              </a:tblGrid>
              <a:tr h="200025">
                <a:tc>
                  <a:txBody>
                    <a:bodyPr/>
                    <a:lstStyle/>
                    <a:p>
                      <a:pPr marL="0" marR="0" indent="0">
                        <a:lnSpc>
                          <a:spcPct val="100000"/>
                        </a:lnSpc>
                        <a:spcBef>
                          <a:spcPts val="0"/>
                        </a:spcBef>
                        <a:spcAft>
                          <a:spcPts val="0"/>
                        </a:spcAft>
                      </a:pPr>
                      <a:r>
                        <a:rPr lang="en-US" sz="2000" dirty="0">
                          <a:solidFill>
                            <a:srgbClr val="000000"/>
                          </a:solidFill>
                          <a:latin typeface="Times New Roman"/>
                          <a:ea typeface="Times New Roman"/>
                          <a:cs typeface="Times New Roman"/>
                        </a:rPr>
                        <a:t> </a:t>
                      </a:r>
                      <a:endParaRPr lang="en-US" sz="2000" dirty="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800" b="1" dirty="0" smtClean="0">
                          <a:solidFill>
                            <a:srgbClr val="000000"/>
                          </a:solidFill>
                          <a:latin typeface="+mn-lt"/>
                          <a:ea typeface="Times New Roman"/>
                          <a:cs typeface="Arial" pitchFamily="34" charset="0"/>
                        </a:rPr>
                        <a:t>Stranger</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800" b="1" dirty="0" smtClean="0">
                          <a:solidFill>
                            <a:srgbClr val="000000"/>
                          </a:solidFill>
                          <a:latin typeface="+mn-lt"/>
                          <a:ea typeface="Times New Roman"/>
                          <a:cs typeface="Arial" pitchFamily="34" charset="0"/>
                        </a:rPr>
                        <a:t>Acquaintance</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800" b="1" dirty="0" smtClean="0">
                          <a:solidFill>
                            <a:srgbClr val="000000"/>
                          </a:solidFill>
                          <a:latin typeface="+mn-lt"/>
                          <a:ea typeface="Times New Roman"/>
                          <a:cs typeface="Arial" pitchFamily="34" charset="0"/>
                        </a:rPr>
                        <a:t>Partner</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solidFill>
                            <a:srgbClr val="000000"/>
                          </a:solidFill>
                          <a:latin typeface="+mn-lt"/>
                          <a:ea typeface="Times New Roman"/>
                          <a:cs typeface="Arial" pitchFamily="34" charset="0"/>
                        </a:rPr>
                        <a:t>Influence</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1-way</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en-US" sz="2000" b="1" dirty="0" smtClean="0">
                          <a:latin typeface="+mn-lt"/>
                          <a:ea typeface="Times New Roman"/>
                          <a:cs typeface="Times New Roman"/>
                        </a:rPr>
                        <a:t>Mixed</a:t>
                      </a:r>
                      <a:endParaRPr lang="en-US" sz="2000" b="1" dirty="0">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Reciprocal</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solidFill>
                            <a:srgbClr val="000000"/>
                          </a:solidFill>
                          <a:latin typeface="+mn-lt"/>
                          <a:ea typeface="Times New Roman"/>
                          <a:cs typeface="Arial" pitchFamily="34" charset="0"/>
                        </a:rPr>
                        <a:t>Exchanges</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Low Quality</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Medium</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en-US" sz="2000" b="1" dirty="0" smtClean="0">
                          <a:latin typeface="+mn-lt"/>
                          <a:ea typeface="Times New Roman"/>
                          <a:cs typeface="Times New Roman"/>
                        </a:rPr>
                        <a:t>High Quality</a:t>
                      </a:r>
                      <a:endParaRPr lang="en-US" sz="2000" b="1" dirty="0">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solidFill>
                            <a:srgbClr val="000000"/>
                          </a:solidFill>
                          <a:latin typeface="+mn-lt"/>
                          <a:ea typeface="Times New Roman"/>
                          <a:cs typeface="Arial" pitchFamily="34" charset="0"/>
                        </a:rPr>
                        <a:t>Interest</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Self</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Self and Limited Others</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Team</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solidFill>
                            <a:srgbClr val="000000"/>
                          </a:solidFill>
                          <a:latin typeface="+mn-lt"/>
                          <a:ea typeface="Times New Roman"/>
                          <a:cs typeface="Arial" pitchFamily="34" charset="0"/>
                        </a:rPr>
                        <a:t>Role</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Scripted</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Tested</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Negotiated</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
          <p:cNvSpPr txBox="1">
            <a:spLocks noChangeArrowheads="1"/>
          </p:cNvSpPr>
          <p:nvPr/>
        </p:nvSpPr>
        <p:spPr>
          <a:xfrm>
            <a:off x="822325" y="365125"/>
            <a:ext cx="7521575" cy="549275"/>
          </a:xfrm>
          <a:prstGeom prst="rect">
            <a:avLst/>
          </a:prstGeom>
        </p:spPr>
        <p:txBody>
          <a:bodyPr/>
          <a:lstStyle>
            <a:lvl1pPr algn="l" rtl="0" eaLnBrk="1" fontAlgn="base" hangingPunct="1">
              <a:spcBef>
                <a:spcPct val="0"/>
              </a:spcBef>
              <a:spcAft>
                <a:spcPct val="0"/>
              </a:spcAft>
              <a:defRPr sz="2800" kern="1200" cap="all">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Franklin Gothic Medium" panose="020B0603020102020204" pitchFamily="34" charset="0"/>
              </a:defRPr>
            </a:lvl2pPr>
            <a:lvl3pPr algn="l" rtl="0" eaLnBrk="1" fontAlgn="base" hangingPunct="1">
              <a:spcBef>
                <a:spcPct val="0"/>
              </a:spcBef>
              <a:spcAft>
                <a:spcPct val="0"/>
              </a:spcAft>
              <a:defRPr sz="2800">
                <a:solidFill>
                  <a:schemeClr val="tx1"/>
                </a:solidFill>
                <a:latin typeface="Franklin Gothic Medium" panose="020B0603020102020204" pitchFamily="34" charset="0"/>
              </a:defRPr>
            </a:lvl3pPr>
            <a:lvl4pPr algn="l" rtl="0" eaLnBrk="1" fontAlgn="base" hangingPunct="1">
              <a:spcBef>
                <a:spcPct val="0"/>
              </a:spcBef>
              <a:spcAft>
                <a:spcPct val="0"/>
              </a:spcAft>
              <a:defRPr sz="2800">
                <a:solidFill>
                  <a:schemeClr val="tx1"/>
                </a:solidFill>
                <a:latin typeface="Franklin Gothic Medium" panose="020B0603020102020204" pitchFamily="34" charset="0"/>
              </a:defRPr>
            </a:lvl4pPr>
            <a:lvl5pPr algn="l" rtl="0" eaLnBrk="1" fontAlgn="base" hangingPunct="1">
              <a:spcBef>
                <a:spcPct val="0"/>
              </a:spcBef>
              <a:spcAft>
                <a:spcPct val="0"/>
              </a:spcAft>
              <a:defRPr sz="2800">
                <a:solidFill>
                  <a:schemeClr val="tx1"/>
                </a:solidFill>
                <a:latin typeface="Franklin Gothic Medium" panose="020B0603020102020204" pitchFamily="34" charset="0"/>
              </a:defRPr>
            </a:lvl5pPr>
            <a:lvl6pPr marL="457200" algn="l" rtl="0" eaLnBrk="1" fontAlgn="base" hangingPunct="1">
              <a:spcBef>
                <a:spcPct val="0"/>
              </a:spcBef>
              <a:spcAft>
                <a:spcPct val="0"/>
              </a:spcAft>
              <a:defRPr sz="2800">
                <a:solidFill>
                  <a:schemeClr val="tx1"/>
                </a:solidFill>
                <a:latin typeface="Franklin Gothic Medium" panose="020B0603020102020204" pitchFamily="34" charset="0"/>
              </a:defRPr>
            </a:lvl6pPr>
            <a:lvl7pPr marL="914400" algn="l" rtl="0" eaLnBrk="1" fontAlgn="base" hangingPunct="1">
              <a:spcBef>
                <a:spcPct val="0"/>
              </a:spcBef>
              <a:spcAft>
                <a:spcPct val="0"/>
              </a:spcAft>
              <a:defRPr sz="2800">
                <a:solidFill>
                  <a:schemeClr val="tx1"/>
                </a:solidFill>
                <a:latin typeface="Franklin Gothic Medium" panose="020B0603020102020204" pitchFamily="34" charset="0"/>
              </a:defRPr>
            </a:lvl7pPr>
            <a:lvl8pPr marL="1371600" algn="l" rtl="0" eaLnBrk="1" fontAlgn="base" hangingPunct="1">
              <a:spcBef>
                <a:spcPct val="0"/>
              </a:spcBef>
              <a:spcAft>
                <a:spcPct val="0"/>
              </a:spcAft>
              <a:defRPr sz="2800">
                <a:solidFill>
                  <a:schemeClr val="tx1"/>
                </a:solidFill>
                <a:latin typeface="Franklin Gothic Medium" panose="020B0603020102020204" pitchFamily="34" charset="0"/>
              </a:defRPr>
            </a:lvl8pPr>
            <a:lvl9pPr marL="1828800" algn="l" rtl="0" eaLnBrk="1" fontAlgn="base" hangingPunct="1">
              <a:spcBef>
                <a:spcPct val="0"/>
              </a:spcBef>
              <a:spcAft>
                <a:spcPct val="0"/>
              </a:spcAft>
              <a:defRPr sz="2800">
                <a:solidFill>
                  <a:schemeClr val="tx1"/>
                </a:solidFill>
                <a:latin typeface="Franklin Gothic Medium" panose="020B0603020102020204" pitchFamily="34" charset="0"/>
              </a:defRPr>
            </a:lvl9pPr>
          </a:lstStyle>
          <a:p>
            <a:pPr fontAlgn="auto">
              <a:spcAft>
                <a:spcPts val="0"/>
              </a:spcAft>
              <a:defRPr/>
            </a:pPr>
            <a:r>
              <a:rPr lang="en-US" altLang="en-US" dirty="0" smtClean="0"/>
              <a:t>Three Stages of relationship</a:t>
            </a:r>
          </a:p>
        </p:txBody>
      </p:sp>
    </p:spTree>
    <p:extLst>
      <p:ext uri="{BB962C8B-B14F-4D97-AF65-F5344CB8AC3E}">
        <p14:creationId xmlns:p14="http://schemas.microsoft.com/office/powerpoint/2010/main" val="223897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LMX Partner Level</a:t>
            </a:r>
            <a:endParaRPr lang="en-US" dirty="0"/>
          </a:p>
        </p:txBody>
      </p:sp>
      <p:sp>
        <p:nvSpPr>
          <p:cNvPr id="3" name="Content Placeholder 2"/>
          <p:cNvSpPr>
            <a:spLocks noGrp="1"/>
          </p:cNvSpPr>
          <p:nvPr>
            <p:ph idx="1"/>
          </p:nvPr>
        </p:nvSpPr>
        <p:spPr/>
        <p:txBody>
          <a:bodyPr/>
          <a:lstStyle/>
          <a:p>
            <a:r>
              <a:rPr lang="en-US" dirty="0" smtClean="0"/>
              <a:t>Predictor of productivity because it</a:t>
            </a:r>
          </a:p>
          <a:p>
            <a:r>
              <a:rPr lang="en-US" dirty="0"/>
              <a:t>	</a:t>
            </a:r>
            <a:r>
              <a:rPr lang="en-US" dirty="0" smtClean="0"/>
              <a:t>Has built trust and respect</a:t>
            </a:r>
          </a:p>
          <a:p>
            <a:r>
              <a:rPr lang="en-US" dirty="0"/>
              <a:t>	</a:t>
            </a:r>
            <a:r>
              <a:rPr lang="en-US" dirty="0" smtClean="0"/>
              <a:t>Has built mutuality (mutual obligations, interests of all parties)</a:t>
            </a:r>
          </a:p>
          <a:p>
            <a:r>
              <a:rPr lang="en-US" dirty="0" smtClean="0"/>
              <a:t>Top leaders consistently move from 1-way to reciprocal relationships where followers influence leaders as much as leaders influence the team</a:t>
            </a:r>
          </a:p>
          <a:p>
            <a:endParaRPr lang="en-US" dirty="0" smtClean="0"/>
          </a:p>
          <a:p>
            <a:r>
              <a:rPr lang="en-US" dirty="0"/>
              <a:t>	</a:t>
            </a:r>
          </a:p>
        </p:txBody>
      </p:sp>
      <p:sp>
        <p:nvSpPr>
          <p:cNvPr id="4" name="Rectangle 3"/>
          <p:cNvSpPr>
            <a:spLocks noChangeArrowheads="1"/>
          </p:cNvSpPr>
          <p:nvPr/>
        </p:nvSpPr>
        <p:spPr bwMode="auto">
          <a:xfrm>
            <a:off x="0" y="5105400"/>
            <a:ext cx="8686800" cy="230832"/>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636</a:t>
            </a:r>
          </a:p>
        </p:txBody>
      </p:sp>
    </p:spTree>
    <p:extLst>
      <p:ext uri="{BB962C8B-B14F-4D97-AF65-F5344CB8AC3E}">
        <p14:creationId xmlns:p14="http://schemas.microsoft.com/office/powerpoint/2010/main" val="7476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Hill’s Leadership Model</a:t>
            </a:r>
            <a:endParaRPr lang="en-US" dirty="0"/>
          </a:p>
        </p:txBody>
      </p:sp>
      <p:sp>
        <p:nvSpPr>
          <p:cNvPr id="7" name="Rectangle 5"/>
          <p:cNvSpPr>
            <a:spLocks noChangeArrowheads="1"/>
          </p:cNvSpPr>
          <p:nvPr/>
        </p:nvSpPr>
        <p:spPr bwMode="auto">
          <a:xfrm>
            <a:off x="588961" y="2616200"/>
            <a:ext cx="2319679" cy="23368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588961" y="2616200"/>
            <a:ext cx="2338389" cy="2336800"/>
          </a:xfrm>
          <a:prstGeom prst="rect">
            <a:avLst/>
          </a:prstGeom>
          <a:noFill/>
          <a:ln w="25400"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608012" y="2771001"/>
            <a:ext cx="5141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Task: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Freeform 8"/>
          <p:cNvSpPr>
            <a:spLocks noEditPoints="1"/>
          </p:cNvSpPr>
          <p:nvPr/>
        </p:nvSpPr>
        <p:spPr bwMode="auto">
          <a:xfrm>
            <a:off x="608012" y="3016250"/>
            <a:ext cx="1066800" cy="31750"/>
          </a:xfrm>
          <a:custGeom>
            <a:avLst/>
            <a:gdLst>
              <a:gd name="T0" fmla="*/ 0 w 672"/>
              <a:gd name="T1" fmla="*/ 0 h 20"/>
              <a:gd name="T2" fmla="*/ 224 w 672"/>
              <a:gd name="T3" fmla="*/ 0 h 20"/>
              <a:gd name="T4" fmla="*/ 448 w 672"/>
              <a:gd name="T5" fmla="*/ 0 h 20"/>
              <a:gd name="T6" fmla="*/ 672 w 672"/>
              <a:gd name="T7" fmla="*/ 0 h 20"/>
              <a:gd name="T8" fmla="*/ 672 w 672"/>
              <a:gd name="T9" fmla="*/ 5 h 20"/>
              <a:gd name="T10" fmla="*/ 448 w 672"/>
              <a:gd name="T11" fmla="*/ 5 h 20"/>
              <a:gd name="T12" fmla="*/ 224 w 672"/>
              <a:gd name="T13" fmla="*/ 5 h 20"/>
              <a:gd name="T14" fmla="*/ 0 w 672"/>
              <a:gd name="T15" fmla="*/ 5 h 20"/>
              <a:gd name="T16" fmla="*/ 0 w 672"/>
              <a:gd name="T17" fmla="*/ 0 h 20"/>
              <a:gd name="T18" fmla="*/ 0 w 672"/>
              <a:gd name="T19" fmla="*/ 15 h 20"/>
              <a:gd name="T20" fmla="*/ 224 w 672"/>
              <a:gd name="T21" fmla="*/ 15 h 20"/>
              <a:gd name="T22" fmla="*/ 448 w 672"/>
              <a:gd name="T23" fmla="*/ 15 h 20"/>
              <a:gd name="T24" fmla="*/ 672 w 672"/>
              <a:gd name="T25" fmla="*/ 15 h 20"/>
              <a:gd name="T26" fmla="*/ 672 w 672"/>
              <a:gd name="T27" fmla="*/ 20 h 20"/>
              <a:gd name="T28" fmla="*/ 448 w 672"/>
              <a:gd name="T29" fmla="*/ 20 h 20"/>
              <a:gd name="T30" fmla="*/ 224 w 672"/>
              <a:gd name="T31" fmla="*/ 20 h 20"/>
              <a:gd name="T32" fmla="*/ 0 w 672"/>
              <a:gd name="T33" fmla="*/ 20 h 20"/>
              <a:gd name="T34" fmla="*/ 0 w 672"/>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2" h="20">
                <a:moveTo>
                  <a:pt x="0" y="0"/>
                </a:moveTo>
                <a:lnTo>
                  <a:pt x="224" y="0"/>
                </a:lnTo>
                <a:lnTo>
                  <a:pt x="448" y="0"/>
                </a:lnTo>
                <a:lnTo>
                  <a:pt x="672" y="0"/>
                </a:lnTo>
                <a:lnTo>
                  <a:pt x="672" y="5"/>
                </a:lnTo>
                <a:lnTo>
                  <a:pt x="448" y="5"/>
                </a:lnTo>
                <a:lnTo>
                  <a:pt x="224" y="5"/>
                </a:lnTo>
                <a:lnTo>
                  <a:pt x="0" y="5"/>
                </a:lnTo>
                <a:lnTo>
                  <a:pt x="0" y="0"/>
                </a:lnTo>
                <a:close/>
                <a:moveTo>
                  <a:pt x="0" y="15"/>
                </a:moveTo>
                <a:lnTo>
                  <a:pt x="224" y="15"/>
                </a:lnTo>
                <a:lnTo>
                  <a:pt x="448" y="15"/>
                </a:lnTo>
                <a:lnTo>
                  <a:pt x="672" y="15"/>
                </a:lnTo>
                <a:lnTo>
                  <a:pt x="672" y="20"/>
                </a:lnTo>
                <a:lnTo>
                  <a:pt x="448" y="20"/>
                </a:lnTo>
                <a:lnTo>
                  <a:pt x="224" y="20"/>
                </a:lnTo>
                <a:lnTo>
                  <a:pt x="0" y="2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608012" y="3121025"/>
            <a:ext cx="209127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Goal focusing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Structuring for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Facilitating</a:t>
            </a:r>
            <a:r>
              <a:rPr kumimoji="0" lang="en-US" altLang="en-US" sz="1800" b="0" i="0" u="none" strike="noStrike" cap="none" normalizeH="0" dirty="0" smtClean="0">
                <a:ln>
                  <a:noFill/>
                </a:ln>
                <a:solidFill>
                  <a:srgbClr val="FFFFFF"/>
                </a:solidFill>
                <a:effectLst/>
                <a:latin typeface="Calibri" panose="020F0502020204030204" pitchFamily="34" charset="0"/>
              </a:rPr>
              <a:t> decisions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aseline="0" dirty="0" smtClean="0">
                <a:solidFill>
                  <a:srgbClr val="FFFFFF"/>
                </a:solidFill>
                <a:latin typeface="Calibri" panose="020F0502020204030204" pitchFamily="34" charset="0"/>
              </a:rPr>
              <a:t>Training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Maintaining standards</a:t>
            </a:r>
            <a:endParaRPr lang="en-US" altLang="en-US" sz="1800" baseline="0" dirty="0" smtClean="0">
              <a:solidFill>
                <a:srgbClr val="FFFFFF"/>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3275011" y="2616200"/>
            <a:ext cx="1993443" cy="23368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3290885" y="2616200"/>
            <a:ext cx="1977569" cy="2336800"/>
          </a:xfrm>
          <a:prstGeom prst="rect">
            <a:avLst/>
          </a:prstGeom>
          <a:noFill/>
          <a:ln w="25400"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275012" y="2709863"/>
            <a:ext cx="10502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Relational: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Freeform 14"/>
          <p:cNvSpPr>
            <a:spLocks noEditPoints="1"/>
          </p:cNvSpPr>
          <p:nvPr/>
        </p:nvSpPr>
        <p:spPr bwMode="auto">
          <a:xfrm>
            <a:off x="3275012" y="2936875"/>
            <a:ext cx="912813" cy="30163"/>
          </a:xfrm>
          <a:custGeom>
            <a:avLst/>
            <a:gdLst>
              <a:gd name="T0" fmla="*/ 0 w 575"/>
              <a:gd name="T1" fmla="*/ 0 h 19"/>
              <a:gd name="T2" fmla="*/ 192 w 575"/>
              <a:gd name="T3" fmla="*/ 0 h 19"/>
              <a:gd name="T4" fmla="*/ 383 w 575"/>
              <a:gd name="T5" fmla="*/ 0 h 19"/>
              <a:gd name="T6" fmla="*/ 575 w 575"/>
              <a:gd name="T7" fmla="*/ 0 h 19"/>
              <a:gd name="T8" fmla="*/ 575 w 575"/>
              <a:gd name="T9" fmla="*/ 5 h 19"/>
              <a:gd name="T10" fmla="*/ 383 w 575"/>
              <a:gd name="T11" fmla="*/ 5 h 19"/>
              <a:gd name="T12" fmla="*/ 192 w 575"/>
              <a:gd name="T13" fmla="*/ 5 h 19"/>
              <a:gd name="T14" fmla="*/ 0 w 575"/>
              <a:gd name="T15" fmla="*/ 5 h 19"/>
              <a:gd name="T16" fmla="*/ 0 w 575"/>
              <a:gd name="T17" fmla="*/ 0 h 19"/>
              <a:gd name="T18" fmla="*/ 0 w 575"/>
              <a:gd name="T19" fmla="*/ 15 h 19"/>
              <a:gd name="T20" fmla="*/ 192 w 575"/>
              <a:gd name="T21" fmla="*/ 15 h 19"/>
              <a:gd name="T22" fmla="*/ 383 w 575"/>
              <a:gd name="T23" fmla="*/ 15 h 19"/>
              <a:gd name="T24" fmla="*/ 575 w 575"/>
              <a:gd name="T25" fmla="*/ 15 h 19"/>
              <a:gd name="T26" fmla="*/ 575 w 575"/>
              <a:gd name="T27" fmla="*/ 19 h 19"/>
              <a:gd name="T28" fmla="*/ 383 w 575"/>
              <a:gd name="T29" fmla="*/ 19 h 19"/>
              <a:gd name="T30" fmla="*/ 192 w 575"/>
              <a:gd name="T31" fmla="*/ 19 h 19"/>
              <a:gd name="T32" fmla="*/ 0 w 575"/>
              <a:gd name="T33" fmla="*/ 19 h 19"/>
              <a:gd name="T34" fmla="*/ 0 w 575"/>
              <a:gd name="T3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5" h="19">
                <a:moveTo>
                  <a:pt x="0" y="0"/>
                </a:moveTo>
                <a:lnTo>
                  <a:pt x="192" y="0"/>
                </a:lnTo>
                <a:lnTo>
                  <a:pt x="383" y="0"/>
                </a:lnTo>
                <a:lnTo>
                  <a:pt x="575" y="0"/>
                </a:lnTo>
                <a:lnTo>
                  <a:pt x="575" y="5"/>
                </a:lnTo>
                <a:lnTo>
                  <a:pt x="383" y="5"/>
                </a:lnTo>
                <a:lnTo>
                  <a:pt x="192" y="5"/>
                </a:lnTo>
                <a:lnTo>
                  <a:pt x="0" y="5"/>
                </a:lnTo>
                <a:lnTo>
                  <a:pt x="0" y="0"/>
                </a:lnTo>
                <a:close/>
                <a:moveTo>
                  <a:pt x="0" y="15"/>
                </a:moveTo>
                <a:lnTo>
                  <a:pt x="192" y="15"/>
                </a:lnTo>
                <a:lnTo>
                  <a:pt x="383" y="15"/>
                </a:lnTo>
                <a:lnTo>
                  <a:pt x="575" y="15"/>
                </a:lnTo>
                <a:lnTo>
                  <a:pt x="575" y="19"/>
                </a:lnTo>
                <a:lnTo>
                  <a:pt x="383" y="19"/>
                </a:lnTo>
                <a:lnTo>
                  <a:pt x="192" y="19"/>
                </a:lnTo>
                <a:lnTo>
                  <a:pt x="0" y="1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333749" y="2984500"/>
            <a:ext cx="1767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Coaching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Collaborating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Manage conflict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Build Commitment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Satisfy need</a:t>
            </a:r>
          </a:p>
        </p:txBody>
      </p:sp>
      <p:sp>
        <p:nvSpPr>
          <p:cNvPr id="20" name="Rectangle 18"/>
          <p:cNvSpPr>
            <a:spLocks noChangeArrowheads="1"/>
          </p:cNvSpPr>
          <p:nvPr/>
        </p:nvSpPr>
        <p:spPr bwMode="auto">
          <a:xfrm>
            <a:off x="6246812" y="2616200"/>
            <a:ext cx="2211388" cy="23368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6246812" y="2616200"/>
            <a:ext cx="2211388" cy="2336800"/>
          </a:xfrm>
          <a:prstGeom prst="rect">
            <a:avLst/>
          </a:prstGeom>
          <a:noFill/>
          <a:ln w="25400" cap="flat">
            <a:solidFill>
              <a:srgbClr val="385D8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6261099" y="2709863"/>
            <a:ext cx="14798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Environmental: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Freeform 21"/>
          <p:cNvSpPr>
            <a:spLocks noEditPoints="1"/>
          </p:cNvSpPr>
          <p:nvPr/>
        </p:nvSpPr>
        <p:spPr bwMode="auto">
          <a:xfrm>
            <a:off x="6261099" y="2936875"/>
            <a:ext cx="1963738" cy="30163"/>
          </a:xfrm>
          <a:custGeom>
            <a:avLst/>
            <a:gdLst>
              <a:gd name="T0" fmla="*/ 0 w 1237"/>
              <a:gd name="T1" fmla="*/ 0 h 19"/>
              <a:gd name="T2" fmla="*/ 309 w 1237"/>
              <a:gd name="T3" fmla="*/ 0 h 19"/>
              <a:gd name="T4" fmla="*/ 618 w 1237"/>
              <a:gd name="T5" fmla="*/ 0 h 19"/>
              <a:gd name="T6" fmla="*/ 928 w 1237"/>
              <a:gd name="T7" fmla="*/ 0 h 19"/>
              <a:gd name="T8" fmla="*/ 1237 w 1237"/>
              <a:gd name="T9" fmla="*/ 0 h 19"/>
              <a:gd name="T10" fmla="*/ 1237 w 1237"/>
              <a:gd name="T11" fmla="*/ 5 h 19"/>
              <a:gd name="T12" fmla="*/ 928 w 1237"/>
              <a:gd name="T13" fmla="*/ 5 h 19"/>
              <a:gd name="T14" fmla="*/ 618 w 1237"/>
              <a:gd name="T15" fmla="*/ 5 h 19"/>
              <a:gd name="T16" fmla="*/ 309 w 1237"/>
              <a:gd name="T17" fmla="*/ 5 h 19"/>
              <a:gd name="T18" fmla="*/ 0 w 1237"/>
              <a:gd name="T19" fmla="*/ 5 h 19"/>
              <a:gd name="T20" fmla="*/ 0 w 1237"/>
              <a:gd name="T21" fmla="*/ 0 h 19"/>
              <a:gd name="T22" fmla="*/ 0 w 1237"/>
              <a:gd name="T23" fmla="*/ 15 h 19"/>
              <a:gd name="T24" fmla="*/ 309 w 1237"/>
              <a:gd name="T25" fmla="*/ 15 h 19"/>
              <a:gd name="T26" fmla="*/ 618 w 1237"/>
              <a:gd name="T27" fmla="*/ 15 h 19"/>
              <a:gd name="T28" fmla="*/ 928 w 1237"/>
              <a:gd name="T29" fmla="*/ 15 h 19"/>
              <a:gd name="T30" fmla="*/ 1237 w 1237"/>
              <a:gd name="T31" fmla="*/ 15 h 19"/>
              <a:gd name="T32" fmla="*/ 1237 w 1237"/>
              <a:gd name="T33" fmla="*/ 19 h 19"/>
              <a:gd name="T34" fmla="*/ 928 w 1237"/>
              <a:gd name="T35" fmla="*/ 19 h 19"/>
              <a:gd name="T36" fmla="*/ 618 w 1237"/>
              <a:gd name="T37" fmla="*/ 19 h 19"/>
              <a:gd name="T38" fmla="*/ 309 w 1237"/>
              <a:gd name="T39" fmla="*/ 19 h 19"/>
              <a:gd name="T40" fmla="*/ 0 w 1237"/>
              <a:gd name="T41" fmla="*/ 19 h 19"/>
              <a:gd name="T42" fmla="*/ 0 w 1237"/>
              <a:gd name="T4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7" h="19">
                <a:moveTo>
                  <a:pt x="0" y="0"/>
                </a:moveTo>
                <a:lnTo>
                  <a:pt x="309" y="0"/>
                </a:lnTo>
                <a:lnTo>
                  <a:pt x="618" y="0"/>
                </a:lnTo>
                <a:lnTo>
                  <a:pt x="928" y="0"/>
                </a:lnTo>
                <a:lnTo>
                  <a:pt x="1237" y="0"/>
                </a:lnTo>
                <a:lnTo>
                  <a:pt x="1237" y="5"/>
                </a:lnTo>
                <a:lnTo>
                  <a:pt x="928" y="5"/>
                </a:lnTo>
                <a:lnTo>
                  <a:pt x="618" y="5"/>
                </a:lnTo>
                <a:lnTo>
                  <a:pt x="309" y="5"/>
                </a:lnTo>
                <a:lnTo>
                  <a:pt x="0" y="5"/>
                </a:lnTo>
                <a:lnTo>
                  <a:pt x="0" y="0"/>
                </a:lnTo>
                <a:close/>
                <a:moveTo>
                  <a:pt x="0" y="15"/>
                </a:moveTo>
                <a:lnTo>
                  <a:pt x="309" y="15"/>
                </a:lnTo>
                <a:lnTo>
                  <a:pt x="618" y="15"/>
                </a:lnTo>
                <a:lnTo>
                  <a:pt x="928" y="15"/>
                </a:lnTo>
                <a:lnTo>
                  <a:pt x="1237" y="15"/>
                </a:lnTo>
                <a:lnTo>
                  <a:pt x="1237" y="19"/>
                </a:lnTo>
                <a:lnTo>
                  <a:pt x="928" y="19"/>
                </a:lnTo>
                <a:lnTo>
                  <a:pt x="618" y="19"/>
                </a:lnTo>
                <a:lnTo>
                  <a:pt x="309" y="19"/>
                </a:lnTo>
                <a:lnTo>
                  <a:pt x="0" y="1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6337299" y="2984500"/>
            <a:ext cx="1968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Networking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Advocating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Negotiating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FFFF"/>
                </a:solidFill>
                <a:latin typeface="Calibri" panose="020F0502020204030204" pitchFamily="34" charset="0"/>
              </a:rPr>
              <a:t>Assessing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FFFF"/>
                </a:solidFill>
                <a:effectLst/>
                <a:latin typeface="Calibri" panose="020F0502020204030204" pitchFamily="34" charset="0"/>
              </a:rPr>
              <a:t>Sharing</a:t>
            </a:r>
            <a:r>
              <a:rPr kumimoji="0" lang="en-US" altLang="en-US" sz="1800" b="0" i="0" u="none" strike="noStrike" cap="none" normalizeH="0" dirty="0" smtClean="0">
                <a:ln>
                  <a:noFill/>
                </a:ln>
                <a:solidFill>
                  <a:srgbClr val="FFFFFF"/>
                </a:solidFill>
                <a:effectLst/>
                <a:latin typeface="Calibri" panose="020F0502020204030204" pitchFamily="34" charset="0"/>
              </a:rPr>
              <a:t> information</a:t>
            </a:r>
            <a:r>
              <a:rPr kumimoji="0" lang="en-US" altLang="en-US" sz="1800" b="0" i="0" u="none" strike="noStrike" cap="none" normalizeH="0" baseline="0" dirty="0" smtClean="0">
                <a:ln>
                  <a:noFill/>
                </a:ln>
                <a:solidFill>
                  <a:srgbClr val="FFFFFF"/>
                </a:solidFill>
                <a:effectLst/>
                <a:latin typeface="Calibri" panose="020F05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2132012" y="2035175"/>
            <a:ext cx="1756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anose="020F0502020204030204" pitchFamily="34" charset="0"/>
              </a:rPr>
              <a:t>Internal </a:t>
            </a:r>
            <a:r>
              <a:rPr lang="en-US" altLang="en-US" sz="1800" dirty="0" smtClean="0">
                <a:solidFill>
                  <a:srgbClr val="000000"/>
                </a:solidFill>
                <a:latin typeface="Calibri" panose="020F0502020204030204" pitchFamily="34" charset="0"/>
              </a:rPr>
              <a:t>Exchanges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6399212" y="2035175"/>
            <a:ext cx="17912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anose="020F0502020204030204" pitchFamily="34" charset="0"/>
              </a:rPr>
              <a:t>External Exchanges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3841884" y="1285875"/>
            <a:ext cx="23467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Leadership</a:t>
            </a:r>
            <a:r>
              <a:rPr kumimoji="0" lang="en-US" altLang="en-US" sz="1800" b="0" i="0" u="none" strike="noStrike" cap="none" normalizeH="0" dirty="0" smtClean="0">
                <a:ln>
                  <a:noFill/>
                </a:ln>
                <a:solidFill>
                  <a:schemeClr val="tx1"/>
                </a:solidFill>
                <a:effectLst/>
                <a:latin typeface="Arial" panose="020B0604020202020204" pitchFamily="34" charset="0"/>
              </a:rPr>
              <a:t> Exchanges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330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for virtual teams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48</a:t>
            </a:fld>
            <a:endParaRPr lang="en-US"/>
          </a:p>
        </p:txBody>
      </p:sp>
    </p:spTree>
    <p:extLst>
      <p:ext uri="{BB962C8B-B14F-4D97-AF65-F5344CB8AC3E}">
        <p14:creationId xmlns:p14="http://schemas.microsoft.com/office/powerpoint/2010/main" val="1405341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leadership styles</a:t>
            </a:r>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688-701</a:t>
            </a:r>
          </a:p>
          <a:p>
            <a:pPr algn="just"/>
            <a:r>
              <a:rPr lang="en-US" sz="900" dirty="0" smtClean="0">
                <a:solidFill>
                  <a:schemeClr val="tx1">
                    <a:lumMod val="85000"/>
                    <a:lumOff val="15000"/>
                  </a:schemeClr>
                </a:solidFill>
              </a:rPr>
              <a:t>[2] </a:t>
            </a:r>
            <a:r>
              <a:rPr lang="en-US" sz="900" dirty="0"/>
              <a:t>Howell, J. &amp; K. Hall-</a:t>
            </a:r>
            <a:r>
              <a:rPr lang="en-US" sz="900" dirty="0" err="1"/>
              <a:t>Merenda</a:t>
            </a:r>
            <a:r>
              <a:rPr lang="en-US" sz="900" dirty="0"/>
              <a:t> (1999). The Ties That Bind: The Impact of Leader-Member Exchange, Transformational and Transactional Leadership, and Distance on Predicting Follower Performance. </a:t>
            </a:r>
            <a:r>
              <a:rPr lang="en-US" sz="900" i="1" dirty="0"/>
              <a:t>Journal of Applied Psychology, 84(5), </a:t>
            </a:r>
            <a:r>
              <a:rPr lang="en-US" sz="900" dirty="0"/>
              <a:t>680-694. </a:t>
            </a:r>
          </a:p>
          <a:p>
            <a:pPr algn="just"/>
            <a:endParaRPr lang="en-US" sz="900" dirty="0" smtClean="0">
              <a:solidFill>
                <a:schemeClr val="tx1">
                  <a:lumMod val="85000"/>
                  <a:lumOff val="15000"/>
                </a:schemeClr>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43972660"/>
              </p:ext>
            </p:extLst>
          </p:nvPr>
        </p:nvGraphicFramePr>
        <p:xfrm>
          <a:off x="80555" y="1600200"/>
          <a:ext cx="8976360" cy="2560320"/>
        </p:xfrm>
        <a:graphic>
          <a:graphicData uri="http://schemas.openxmlformats.org/drawingml/2006/table">
            <a:tbl>
              <a:tblPr/>
              <a:tblGrid>
                <a:gridCol w="2681286"/>
                <a:gridCol w="2390357"/>
                <a:gridCol w="3904717"/>
              </a:tblGrid>
              <a:tr h="200025">
                <a:tc>
                  <a:txBody>
                    <a:bodyPr/>
                    <a:lstStyle/>
                    <a:p>
                      <a:pPr marL="0" marR="0" indent="0">
                        <a:lnSpc>
                          <a:spcPct val="100000"/>
                        </a:lnSpc>
                        <a:spcBef>
                          <a:spcPts val="0"/>
                        </a:spcBef>
                        <a:spcAft>
                          <a:spcPts val="0"/>
                        </a:spcAft>
                      </a:pPr>
                      <a:r>
                        <a:rPr lang="en-US" sz="2000" dirty="0">
                          <a:solidFill>
                            <a:srgbClr val="000000"/>
                          </a:solidFill>
                          <a:latin typeface="Times New Roman"/>
                          <a:ea typeface="Times New Roman"/>
                          <a:cs typeface="Times New Roman"/>
                        </a:rPr>
                        <a:t> </a:t>
                      </a:r>
                      <a:endParaRPr lang="en-US" sz="2000" dirty="0">
                        <a:latin typeface="Times New Roman"/>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800" b="1" dirty="0" smtClean="0">
                          <a:solidFill>
                            <a:srgbClr val="000000"/>
                          </a:solidFill>
                          <a:latin typeface="+mn-lt"/>
                          <a:ea typeface="Times New Roman"/>
                          <a:cs typeface="Arial" pitchFamily="34" charset="0"/>
                        </a:rPr>
                        <a:t>Focus</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800" b="1" dirty="0" smtClean="0">
                          <a:solidFill>
                            <a:srgbClr val="000000"/>
                          </a:solidFill>
                          <a:latin typeface="+mn-lt"/>
                          <a:ea typeface="Times New Roman"/>
                          <a:cs typeface="Arial" pitchFamily="34" charset="0"/>
                        </a:rPr>
                        <a:t>Motivational Approach</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latin typeface="+mn-lt"/>
                          <a:ea typeface="Calibri"/>
                          <a:cs typeface="Arial" pitchFamily="34" charset="0"/>
                        </a:rPr>
                        <a:t>Transactional</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Leader Centric</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Self Interest</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latin typeface="+mn-lt"/>
                          <a:ea typeface="Calibri"/>
                          <a:cs typeface="Arial" pitchFamily="34" charset="0"/>
                        </a:rPr>
                        <a:t>Transformational</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Leader Centric</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pPr>
                      <a:r>
                        <a:rPr lang="en-US" sz="2000" b="1" dirty="0" smtClean="0">
                          <a:latin typeface="+mn-lt"/>
                          <a:ea typeface="Times New Roman"/>
                          <a:cs typeface="Times New Roman"/>
                        </a:rPr>
                        <a:t>Inspired Vision</a:t>
                      </a:r>
                      <a:endParaRPr lang="en-US" sz="2000" b="1" dirty="0">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latin typeface="+mn-lt"/>
                          <a:ea typeface="Calibri"/>
                          <a:cs typeface="Arial" pitchFamily="34" charset="0"/>
                        </a:rPr>
                        <a:t>Shared</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Follower Centric</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latin typeface="+mn-lt"/>
                          <a:ea typeface="Calibri"/>
                          <a:cs typeface="Times New Roman"/>
                        </a:rPr>
                        <a:t>Team Interest</a:t>
                      </a:r>
                      <a:endParaRPr lang="en-US" sz="2000" b="1" dirty="0">
                        <a:latin typeface="+mn-lt"/>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latin typeface="+mn-lt"/>
                          <a:ea typeface="Calibri"/>
                          <a:cs typeface="Arial" pitchFamily="34" charset="0"/>
                        </a:rPr>
                        <a:t>Servant</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Follower Centric</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Follower</a:t>
                      </a:r>
                      <a:r>
                        <a:rPr lang="en-US" sz="2000" b="1" baseline="0" dirty="0" smtClean="0">
                          <a:solidFill>
                            <a:srgbClr val="000000"/>
                          </a:solidFill>
                          <a:latin typeface="+mn-lt"/>
                          <a:ea typeface="Times New Roman"/>
                          <a:cs typeface="Times New Roman"/>
                        </a:rPr>
                        <a:t> Interest</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indent="0" algn="l">
                        <a:lnSpc>
                          <a:spcPct val="100000"/>
                        </a:lnSpc>
                        <a:spcBef>
                          <a:spcPts val="0"/>
                        </a:spcBef>
                        <a:spcAft>
                          <a:spcPts val="0"/>
                        </a:spcAft>
                      </a:pPr>
                      <a:r>
                        <a:rPr lang="en-US" sz="2800" b="1" dirty="0" smtClean="0">
                          <a:latin typeface="+mn-lt"/>
                          <a:ea typeface="Calibri"/>
                          <a:cs typeface="Arial" pitchFamily="34" charset="0"/>
                        </a:rPr>
                        <a:t>LMX</a:t>
                      </a:r>
                      <a:endParaRPr lang="en-US" sz="2800" b="1" dirty="0">
                        <a:latin typeface="+mn-lt"/>
                        <a:ea typeface="Calibri"/>
                        <a:cs typeface="Arial"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Relationship Centric</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0"/>
                        </a:spcAft>
                      </a:pPr>
                      <a:r>
                        <a:rPr lang="en-US" sz="2000" b="1" dirty="0" smtClean="0">
                          <a:solidFill>
                            <a:srgbClr val="000000"/>
                          </a:solidFill>
                          <a:latin typeface="+mn-lt"/>
                          <a:ea typeface="Times New Roman"/>
                          <a:cs typeface="Times New Roman"/>
                        </a:rPr>
                        <a:t>Team Interest</a:t>
                      </a:r>
                      <a:endParaRPr lang="en-US" sz="2000" b="1" dirty="0">
                        <a:solidFill>
                          <a:srgbClr val="000000"/>
                        </a:solidFill>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Content Placeholder 2"/>
          <p:cNvSpPr>
            <a:spLocks noGrp="1"/>
          </p:cNvSpPr>
          <p:nvPr>
            <p:ph idx="1"/>
          </p:nvPr>
        </p:nvSpPr>
        <p:spPr>
          <a:xfrm>
            <a:off x="0" y="4224338"/>
            <a:ext cx="8991600" cy="500062"/>
          </a:xfrm>
        </p:spPr>
        <p:txBody>
          <a:bodyPr/>
          <a:lstStyle/>
          <a:p>
            <a:r>
              <a:rPr lang="en-US" sz="1200" dirty="0" smtClean="0"/>
              <a:t>(the motivational interest in LMX depends on where the organization is on the continuum of low quality to high quality exchange)</a:t>
            </a:r>
          </a:p>
          <a:p>
            <a:endParaRPr lang="en-US" dirty="0"/>
          </a:p>
        </p:txBody>
      </p:sp>
    </p:spTree>
    <p:extLst>
      <p:ext uri="{BB962C8B-B14F-4D97-AF65-F5344CB8AC3E}">
        <p14:creationId xmlns:p14="http://schemas.microsoft.com/office/powerpoint/2010/main" val="2147133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dirty="0" smtClean="0"/>
              <a:t>Section Headings</a:t>
            </a:r>
          </a:p>
        </p:txBody>
      </p:sp>
      <p:sp>
        <p:nvSpPr>
          <p:cNvPr id="24579" name="Rectangle 3"/>
          <p:cNvSpPr>
            <a:spLocks noGrp="1" noChangeArrowheads="1"/>
          </p:cNvSpPr>
          <p:nvPr>
            <p:ph type="body" idx="1"/>
          </p:nvPr>
        </p:nvSpPr>
        <p:spPr>
          <a:xfrm>
            <a:off x="822325" y="1100138"/>
            <a:ext cx="8245475" cy="3579812"/>
          </a:xfrm>
        </p:spPr>
        <p:txBody>
          <a:bodyPr/>
          <a:lstStyle/>
          <a:p>
            <a:pPr marL="609600" indent="-609600" eaLnBrk="1" hangingPunct="1">
              <a:defRPr/>
            </a:pPr>
            <a:r>
              <a:rPr lang="en-US" altLang="en-US" dirty="0" smtClean="0"/>
              <a:t>Divide your paper into the sections indicated on the assignment guideline.</a:t>
            </a:r>
          </a:p>
          <a:p>
            <a:pPr marL="609600" indent="-609600" eaLnBrk="1" hangingPunct="1">
              <a:defRPr/>
            </a:pPr>
            <a:r>
              <a:rPr lang="en-US" altLang="en-US" dirty="0" smtClean="0"/>
              <a:t>Use section headers to divide the paper into these sections. </a:t>
            </a:r>
          </a:p>
          <a:p>
            <a:pPr marL="609600" indent="-609600" eaLnBrk="1" hangingPunct="1">
              <a:defRPr/>
            </a:pPr>
            <a:r>
              <a:rPr lang="en-US" altLang="en-US" dirty="0" smtClean="0"/>
              <a:t>Do not use BOLD for a section header</a:t>
            </a:r>
          </a:p>
          <a:p>
            <a:pPr marL="609600" indent="-609600" eaLnBrk="1" hangingPunct="1">
              <a:defRPr/>
            </a:pPr>
            <a:r>
              <a:rPr lang="en-US" altLang="en-US" dirty="0" smtClean="0"/>
              <a:t>First level section header– Centered, capitalize only first letter of each word.</a:t>
            </a:r>
          </a:p>
          <a:p>
            <a:pPr marL="609600" indent="-609600" eaLnBrk="1" hangingPunct="1">
              <a:buFont typeface="Wingdings" pitchFamily="2" charset="2"/>
              <a:buNone/>
              <a:defRPr/>
            </a:pPr>
            <a:r>
              <a:rPr lang="en-US" altLang="en-US" dirty="0" smtClean="0"/>
              <a:t>Example of first level:</a:t>
            </a:r>
          </a:p>
          <a:p>
            <a:pPr marL="990600" lvl="1" indent="-533400" algn="ctr" eaLnBrk="1" hangingPunct="1">
              <a:buFontTx/>
              <a:buNone/>
              <a:defRPr/>
            </a:pPr>
            <a:r>
              <a:rPr lang="en-US" altLang="en-US" b="1" dirty="0" smtClean="0">
                <a:solidFill>
                  <a:srgbClr val="FF0000"/>
                </a:solidFill>
              </a:rPr>
              <a:t>The Impact of Culture on Global Virtual Teams</a:t>
            </a:r>
          </a:p>
          <a:p>
            <a:pPr marL="0" lvl="1" indent="0">
              <a:buNone/>
              <a:defRPr/>
            </a:pPr>
            <a:r>
              <a:rPr lang="en-US" altLang="en-US" b="1" dirty="0" smtClean="0"/>
              <a:t>Second Level - </a:t>
            </a:r>
            <a:r>
              <a:rPr lang="en-US" altLang="en-US" b="1" dirty="0"/>
              <a:t>Flush left, italics, capitalize first letter of each word</a:t>
            </a:r>
            <a:r>
              <a:rPr lang="en-US" altLang="en-US" b="1" dirty="0" smtClean="0"/>
              <a:t>.</a:t>
            </a:r>
          </a:p>
          <a:p>
            <a:pPr marL="0" lvl="1" indent="0">
              <a:buNone/>
              <a:defRPr/>
            </a:pPr>
            <a:r>
              <a:rPr lang="en-US" altLang="en-US" b="1" dirty="0"/>
              <a:t>Example of </a:t>
            </a:r>
            <a:r>
              <a:rPr lang="en-US" altLang="en-US" b="1" dirty="0" smtClean="0"/>
              <a:t>second </a:t>
            </a:r>
            <a:r>
              <a:rPr lang="en-US" altLang="en-US" b="1" dirty="0"/>
              <a:t>level:</a:t>
            </a:r>
          </a:p>
          <a:p>
            <a:pPr marL="0" lvl="1" indent="0">
              <a:buNone/>
              <a:defRPr/>
            </a:pPr>
            <a:r>
              <a:rPr lang="en-US" altLang="en-US" b="1" i="1" dirty="0" smtClean="0">
                <a:solidFill>
                  <a:srgbClr val="FF0000"/>
                </a:solidFill>
              </a:rPr>
              <a:t>Hofstede’s Cultural Model.</a:t>
            </a:r>
            <a:endParaRPr lang="en-US" altLang="en-US" b="1" i="1" dirty="0">
              <a:solidFill>
                <a:srgbClr val="FF0000"/>
              </a:solidFill>
            </a:endParaRPr>
          </a:p>
          <a:p>
            <a:pPr marL="0" lvl="1" indent="0">
              <a:buNone/>
              <a:defRPr/>
            </a:pPr>
            <a:r>
              <a:rPr lang="en-US" altLang="en-US" b="1" dirty="0" smtClean="0"/>
              <a:t>You won’t need more than two levels in your paper.  </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2630825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leadership styles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Transactional leadership has two varieties	</a:t>
            </a:r>
          </a:p>
          <a:p>
            <a:r>
              <a:rPr lang="en-US" dirty="0"/>
              <a:t>	</a:t>
            </a:r>
            <a:r>
              <a:rPr lang="en-US" dirty="0" smtClean="0"/>
              <a:t>Contingent rewards in which an incentive is set between leader and follower and the incentive, performance bonus, will result in member accomplishing goals</a:t>
            </a:r>
          </a:p>
          <a:p>
            <a:r>
              <a:rPr lang="en-US" dirty="0"/>
              <a:t>	</a:t>
            </a:r>
            <a:r>
              <a:rPr lang="en-US" dirty="0" smtClean="0"/>
              <a:t>Management by exception where deviation is critiqued and corrected: does not rely on incentives like bonuses but on monitoring delivery to schedule</a:t>
            </a:r>
          </a:p>
          <a:p>
            <a:r>
              <a:rPr lang="en-US" dirty="0"/>
              <a:t>Transformational leadership </a:t>
            </a:r>
          </a:p>
          <a:p>
            <a:r>
              <a:rPr lang="en-US" dirty="0"/>
              <a:t>	Leader inspires followers to transcend self-interest and pursue the goals of the team</a:t>
            </a:r>
          </a:p>
          <a:p>
            <a:endParaRPr lang="en-US" dirty="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688-701</a:t>
            </a:r>
          </a:p>
          <a:p>
            <a:pPr algn="just"/>
            <a:r>
              <a:rPr lang="en-US" sz="900" dirty="0" smtClean="0">
                <a:solidFill>
                  <a:schemeClr val="tx1">
                    <a:lumMod val="85000"/>
                    <a:lumOff val="15000"/>
                  </a:schemeClr>
                </a:solidFill>
              </a:rPr>
              <a:t>[2] </a:t>
            </a:r>
            <a:r>
              <a:rPr lang="en-US" sz="900" dirty="0"/>
              <a:t>Howell, J. &amp; K. Hall-</a:t>
            </a:r>
            <a:r>
              <a:rPr lang="en-US" sz="900" dirty="0" err="1"/>
              <a:t>Merenda</a:t>
            </a:r>
            <a:r>
              <a:rPr lang="en-US" sz="900" dirty="0"/>
              <a:t> (1999). The Ties That Bind: The Impact of Leader-Member Exchange, Transformational and Transactional Leadership, and Distance on Predicting Follower Performance. </a:t>
            </a:r>
            <a:r>
              <a:rPr lang="en-US" sz="900" i="1" dirty="0"/>
              <a:t>Journal of Applied Psychology, 84(5), </a:t>
            </a:r>
            <a:r>
              <a:rPr lang="en-US" sz="900" dirty="0"/>
              <a:t>680-694. </a:t>
            </a:r>
          </a:p>
          <a:p>
            <a:pPr algn="just"/>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3449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 in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Transactional with contingent rewards results in poor follower performance in virtual settings: Difficulty defining contingent contracts, misunderstandings</a:t>
            </a:r>
          </a:p>
          <a:p>
            <a:r>
              <a:rPr lang="en-US" dirty="0" smtClean="0"/>
              <a:t>On the other hand, MBE can be effective</a:t>
            </a:r>
          </a:p>
          <a:p>
            <a:r>
              <a:rPr lang="en-US" dirty="0" smtClean="0"/>
              <a:t>Transformational that is dependent on leader selling vision likewise results in poor performance in virtual settings</a:t>
            </a:r>
          </a:p>
          <a:p>
            <a:r>
              <a:rPr lang="en-US" dirty="0"/>
              <a:t>	</a:t>
            </a:r>
            <a:r>
              <a:rPr lang="en-US" dirty="0" smtClean="0"/>
              <a:t>Fewer opportunities to interact, provide the necessary levels of support  and generate confidence</a:t>
            </a:r>
          </a:p>
          <a:p>
            <a:r>
              <a:rPr lang="en-US" dirty="0"/>
              <a:t>	</a:t>
            </a:r>
            <a:r>
              <a:rPr lang="en-US" dirty="0" smtClean="0"/>
              <a:t>Less ability to receive questions and fewer opportunities to influence in the time boxed, technology mediated communications</a:t>
            </a:r>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688-701</a:t>
            </a:r>
          </a:p>
          <a:p>
            <a:pPr algn="just"/>
            <a:r>
              <a:rPr lang="en-US" sz="900" dirty="0" smtClean="0">
                <a:solidFill>
                  <a:schemeClr val="tx1">
                    <a:lumMod val="85000"/>
                    <a:lumOff val="15000"/>
                  </a:schemeClr>
                </a:solidFill>
              </a:rPr>
              <a:t>[2] </a:t>
            </a:r>
            <a:r>
              <a:rPr lang="en-US" sz="900" dirty="0"/>
              <a:t>Howell, J. &amp; K. Hall-</a:t>
            </a:r>
            <a:r>
              <a:rPr lang="en-US" sz="900" dirty="0" err="1"/>
              <a:t>Merenda</a:t>
            </a:r>
            <a:r>
              <a:rPr lang="en-US" sz="900" dirty="0"/>
              <a:t> (1999). The Ties That Bind: The Impact of Leader-Member Exchange, Transformational and Transactional Leadership, and Distance on Predicting Follower Performance. </a:t>
            </a:r>
            <a:r>
              <a:rPr lang="en-US" sz="900" i="1" dirty="0"/>
              <a:t>Journal of Applied Psychology, 84(5), </a:t>
            </a:r>
            <a:r>
              <a:rPr lang="en-US" sz="900" dirty="0"/>
              <a:t>680-694. </a:t>
            </a:r>
          </a:p>
          <a:p>
            <a:pPr algn="just"/>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02117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 in virtual teams</a:t>
            </a:r>
            <a:endParaRPr lang="en-US" dirty="0"/>
          </a:p>
        </p:txBody>
      </p:sp>
      <p:sp>
        <p:nvSpPr>
          <p:cNvPr id="3" name="Content Placeholder 2"/>
          <p:cNvSpPr>
            <a:spLocks noGrp="1"/>
          </p:cNvSpPr>
          <p:nvPr>
            <p:ph idx="1"/>
          </p:nvPr>
        </p:nvSpPr>
        <p:spPr>
          <a:xfrm>
            <a:off x="822325" y="1100138"/>
            <a:ext cx="8245475" cy="3579812"/>
          </a:xfrm>
        </p:spPr>
        <p:txBody>
          <a:bodyPr/>
          <a:lstStyle/>
          <a:p>
            <a:r>
              <a:rPr lang="en-US" dirty="0" smtClean="0"/>
              <a:t>LMX is effective in in both face-to-face and virtual settings.</a:t>
            </a:r>
          </a:p>
          <a:p>
            <a:r>
              <a:rPr lang="en-US" dirty="0"/>
              <a:t>	</a:t>
            </a:r>
            <a:r>
              <a:rPr lang="en-US" dirty="0" smtClean="0"/>
              <a:t>Leader activity is not dependent on communicating an inspirational vision and motivating distributed followers to put team interest first</a:t>
            </a:r>
          </a:p>
          <a:p>
            <a:r>
              <a:rPr lang="en-US" dirty="0"/>
              <a:t>	</a:t>
            </a:r>
            <a:r>
              <a:rPr lang="en-US" dirty="0" smtClean="0"/>
              <a:t>In LMX, leader activity works to establish high quality relationships with team members. </a:t>
            </a:r>
          </a:p>
          <a:p>
            <a:r>
              <a:rPr lang="en-US" dirty="0" smtClean="0"/>
              <a:t>	High quality relationships lead to high quality exchange of knowledge and partnering to achieve the mission</a:t>
            </a:r>
          </a:p>
          <a:p>
            <a:r>
              <a:rPr lang="en-US" dirty="0" smtClean="0"/>
              <a:t>To the extent Transformational leadership is able to form high quality relationships it is effective in virtual but generally it is not because it focuses on leader’s vision and not on building high quality relationships</a:t>
            </a:r>
          </a:p>
          <a:p>
            <a:r>
              <a:rPr lang="en-US" dirty="0" smtClean="0"/>
              <a:t>Its establishing high quality relations that matters</a:t>
            </a:r>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688-701</a:t>
            </a:r>
          </a:p>
          <a:p>
            <a:pPr algn="just"/>
            <a:r>
              <a:rPr lang="en-US" sz="900" dirty="0" smtClean="0">
                <a:solidFill>
                  <a:schemeClr val="tx1">
                    <a:lumMod val="85000"/>
                    <a:lumOff val="15000"/>
                  </a:schemeClr>
                </a:solidFill>
              </a:rPr>
              <a:t>[2] </a:t>
            </a:r>
            <a:r>
              <a:rPr lang="en-US" sz="900" dirty="0"/>
              <a:t>Howell, J. &amp; K. Hall-</a:t>
            </a:r>
            <a:r>
              <a:rPr lang="en-US" sz="900" dirty="0" err="1"/>
              <a:t>Merenda</a:t>
            </a:r>
            <a:r>
              <a:rPr lang="en-US" sz="900" dirty="0"/>
              <a:t> (1999). The Ties That Bind: The Impact of Leader-Member Exchange, Transformational and Transactional Leadership, and Distance on Predicting Follower Performance. </a:t>
            </a:r>
            <a:r>
              <a:rPr lang="en-US" sz="900" i="1" dirty="0"/>
              <a:t>Journal of Applied Psychology, 84(5), </a:t>
            </a:r>
            <a:r>
              <a:rPr lang="en-US" sz="900" dirty="0"/>
              <a:t>680-694. </a:t>
            </a:r>
          </a:p>
          <a:p>
            <a:pPr algn="just"/>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270023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Coaching in virtual teams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53</a:t>
            </a:fld>
            <a:endParaRPr lang="en-US"/>
          </a:p>
        </p:txBody>
      </p:sp>
    </p:spTree>
    <p:extLst>
      <p:ext uri="{BB962C8B-B14F-4D97-AF65-F5344CB8AC3E}">
        <p14:creationId xmlns:p14="http://schemas.microsoft.com/office/powerpoint/2010/main" val="2114628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New Work paradigm</a:t>
            </a:r>
          </a:p>
        </p:txBody>
      </p:sp>
      <p:sp>
        <p:nvSpPr>
          <p:cNvPr id="9219" name="Rectangle 3"/>
          <p:cNvSpPr>
            <a:spLocks noGrp="1" noChangeArrowheads="1"/>
          </p:cNvSpPr>
          <p:nvPr>
            <p:ph idx="1"/>
          </p:nvPr>
        </p:nvSpPr>
        <p:spPr>
          <a:xfrm>
            <a:off x="609600" y="1371600"/>
            <a:ext cx="7924800" cy="3657600"/>
          </a:xfrm>
        </p:spPr>
        <p:txBody>
          <a:bodyPr/>
          <a:lstStyle/>
          <a:p>
            <a:pPr>
              <a:spcBef>
                <a:spcPts val="0"/>
              </a:spcBef>
            </a:pPr>
            <a:r>
              <a:rPr lang="en-US" altLang="en-US" dirty="0" smtClean="0"/>
              <a:t>Leader as coach</a:t>
            </a:r>
          </a:p>
          <a:p>
            <a:pPr>
              <a:spcBef>
                <a:spcPts val="0"/>
              </a:spcBef>
            </a:pPr>
            <a:r>
              <a:rPr lang="en-US" altLang="en-US" dirty="0"/>
              <a:t>	</a:t>
            </a:r>
            <a:r>
              <a:rPr lang="en-US" altLang="en-US" dirty="0" smtClean="0"/>
              <a:t>Listens to understand</a:t>
            </a:r>
          </a:p>
          <a:p>
            <a:pPr>
              <a:spcBef>
                <a:spcPts val="0"/>
              </a:spcBef>
            </a:pPr>
            <a:r>
              <a:rPr lang="en-US" altLang="en-US" dirty="0"/>
              <a:t>	</a:t>
            </a:r>
            <a:r>
              <a:rPr lang="en-US" altLang="en-US" dirty="0" smtClean="0"/>
              <a:t>Trains</a:t>
            </a:r>
          </a:p>
          <a:p>
            <a:pPr>
              <a:spcBef>
                <a:spcPts val="0"/>
              </a:spcBef>
            </a:pPr>
            <a:r>
              <a:rPr lang="en-US" altLang="en-US" dirty="0"/>
              <a:t>	M</a:t>
            </a:r>
            <a:r>
              <a:rPr lang="en-US" altLang="en-US" dirty="0" smtClean="0"/>
              <a:t>entors  - shares leadership</a:t>
            </a:r>
          </a:p>
          <a:p>
            <a:pPr>
              <a:spcBef>
                <a:spcPts val="0"/>
              </a:spcBef>
            </a:pPr>
            <a:r>
              <a:rPr lang="en-US" altLang="en-US" dirty="0"/>
              <a:t>	A</a:t>
            </a:r>
            <a:r>
              <a:rPr lang="en-US" altLang="en-US" dirty="0" smtClean="0"/>
              <a:t>ssert authority without being overbearing</a:t>
            </a:r>
          </a:p>
          <a:p>
            <a:pPr>
              <a:spcBef>
                <a:spcPts val="0"/>
              </a:spcBef>
            </a:pPr>
            <a:r>
              <a:rPr lang="en-US" altLang="en-US" dirty="0"/>
              <a:t>	B</a:t>
            </a:r>
            <a:r>
              <a:rPr lang="en-US" altLang="en-US" dirty="0" smtClean="0"/>
              <a:t>uild trust</a:t>
            </a:r>
          </a:p>
          <a:p>
            <a:pPr>
              <a:spcBef>
                <a:spcPts val="0"/>
              </a:spcBef>
            </a:pPr>
            <a:r>
              <a:rPr lang="en-US" altLang="en-US" dirty="0"/>
              <a:t>	S</a:t>
            </a:r>
            <a:r>
              <a:rPr lang="en-US" altLang="en-US" dirty="0" smtClean="0"/>
              <a:t>olves complex problems</a:t>
            </a:r>
          </a:p>
          <a:p>
            <a:pPr>
              <a:spcBef>
                <a:spcPts val="0"/>
              </a:spcBef>
            </a:pPr>
            <a:r>
              <a:rPr lang="en-US" altLang="en-US" dirty="0"/>
              <a:t>	</a:t>
            </a:r>
            <a:r>
              <a:rPr lang="en-US" altLang="en-US" dirty="0" smtClean="0"/>
              <a:t>Fosters mutuality</a:t>
            </a:r>
          </a:p>
          <a:p>
            <a:pPr>
              <a:spcBef>
                <a:spcPts val="0"/>
              </a:spcBef>
            </a:pPr>
            <a:r>
              <a:rPr lang="en-US" altLang="en-US" dirty="0" smtClean="0"/>
              <a:t>Distance Coaching </a:t>
            </a:r>
          </a:p>
          <a:p>
            <a:pPr>
              <a:spcBef>
                <a:spcPts val="0"/>
              </a:spcBef>
            </a:pPr>
            <a:r>
              <a:rPr lang="en-US" altLang="en-US" dirty="0"/>
              <a:t>	C</a:t>
            </a:r>
            <a:r>
              <a:rPr lang="en-US" altLang="en-US" dirty="0" smtClean="0"/>
              <a:t>ross cultural – knows personal preferences </a:t>
            </a:r>
          </a:p>
          <a:p>
            <a:pPr>
              <a:spcBef>
                <a:spcPts val="0"/>
              </a:spcBef>
            </a:pPr>
            <a:r>
              <a:rPr lang="en-US" altLang="en-US" dirty="0"/>
              <a:t>	K</a:t>
            </a:r>
            <a:r>
              <a:rPr lang="en-US" altLang="en-US" dirty="0" smtClean="0"/>
              <a:t>now that cultural indices impact strategy implementation</a:t>
            </a:r>
          </a:p>
          <a:p>
            <a:pPr>
              <a:spcBef>
                <a:spcPts val="0"/>
              </a:spcBef>
            </a:pPr>
            <a:r>
              <a:rPr lang="en-US" altLang="en-US" dirty="0"/>
              <a:t>	</a:t>
            </a:r>
            <a:endParaRPr lang="en-US" altLang="en-US" dirty="0" smtClean="0"/>
          </a:p>
        </p:txBody>
      </p:sp>
      <p:sp>
        <p:nvSpPr>
          <p:cNvPr id="5" name="Rectangle 4"/>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560</a:t>
            </a:r>
          </a:p>
          <a:p>
            <a:pPr algn="just"/>
            <a:r>
              <a:rPr lang="en-US" sz="900" dirty="0" smtClean="0">
                <a:solidFill>
                  <a:schemeClr val="tx1">
                    <a:lumMod val="85000"/>
                    <a:lumOff val="15000"/>
                  </a:schemeClr>
                </a:solidFill>
              </a:rPr>
              <a:t>[2] </a:t>
            </a:r>
            <a:r>
              <a:rPr lang="en-US" sz="900" dirty="0" err="1">
                <a:solidFill>
                  <a:schemeClr val="tx1">
                    <a:lumMod val="85000"/>
                    <a:lumOff val="15000"/>
                  </a:schemeClr>
                </a:solidFill>
              </a:rPr>
              <a:t>Beyerlein</a:t>
            </a:r>
            <a:r>
              <a:rPr lang="en-US" sz="900" dirty="0">
                <a:solidFill>
                  <a:schemeClr val="tx1">
                    <a:lumMod val="85000"/>
                    <a:lumOff val="15000"/>
                  </a:schemeClr>
                </a:solidFill>
              </a:rPr>
              <a:t>, M., J. </a:t>
            </a:r>
            <a:r>
              <a:rPr lang="en-US" sz="900" dirty="0" err="1">
                <a:solidFill>
                  <a:schemeClr val="tx1">
                    <a:lumMod val="85000"/>
                    <a:lumOff val="15000"/>
                  </a:schemeClr>
                </a:solidFill>
              </a:rPr>
              <a:t>Nemiro</a:t>
            </a:r>
            <a:r>
              <a:rPr lang="en-US" sz="900" dirty="0">
                <a:solidFill>
                  <a:schemeClr val="tx1">
                    <a:lumMod val="85000"/>
                    <a:lumOff val="15000"/>
                  </a:schemeClr>
                </a:solidFill>
              </a:rPr>
              <a:t> &amp; S. </a:t>
            </a:r>
            <a:r>
              <a:rPr lang="en-US" sz="900" dirty="0" err="1">
                <a:solidFill>
                  <a:schemeClr val="tx1">
                    <a:lumMod val="85000"/>
                    <a:lumOff val="15000"/>
                  </a:schemeClr>
                </a:solidFill>
              </a:rPr>
              <a:t>Beyerlein</a:t>
            </a:r>
            <a:r>
              <a:rPr lang="en-US" sz="900" dirty="0">
                <a:solidFill>
                  <a:schemeClr val="tx1">
                    <a:lumMod val="85000"/>
                    <a:lumOff val="15000"/>
                  </a:schemeClr>
                </a:solidFill>
              </a:rPr>
              <a:t> (2008). A Framework for Working Across Boundaries. In </a:t>
            </a:r>
            <a:r>
              <a:rPr lang="en-US" sz="900" dirty="0" err="1">
                <a:solidFill>
                  <a:schemeClr val="tx1">
                    <a:lumMod val="85000"/>
                    <a:lumOff val="15000"/>
                  </a:schemeClr>
                </a:solidFill>
              </a:rPr>
              <a:t>Nemiro</a:t>
            </a:r>
            <a:r>
              <a:rPr lang="en-US" sz="900" dirty="0">
                <a:solidFill>
                  <a:schemeClr val="tx1">
                    <a:lumMod val="85000"/>
                    <a:lumOff val="15000"/>
                  </a:schemeClr>
                </a:solidFill>
              </a:rPr>
              <a:t>, J., M. </a:t>
            </a:r>
            <a:r>
              <a:rPr lang="en-US" sz="900" dirty="0" err="1">
                <a:solidFill>
                  <a:schemeClr val="tx1">
                    <a:lumMod val="85000"/>
                    <a:lumOff val="15000"/>
                  </a:schemeClr>
                </a:solidFill>
              </a:rPr>
              <a:t>Beyerlein</a:t>
            </a:r>
            <a:r>
              <a:rPr lang="en-US" sz="900" dirty="0">
                <a:solidFill>
                  <a:schemeClr val="tx1">
                    <a:lumMod val="85000"/>
                    <a:lumOff val="15000"/>
                  </a:schemeClr>
                </a:solidFill>
              </a:rPr>
              <a:t>, L. Bradley, S. </a:t>
            </a:r>
            <a:r>
              <a:rPr lang="en-US" sz="900" dirty="0" err="1">
                <a:solidFill>
                  <a:schemeClr val="tx1">
                    <a:lumMod val="85000"/>
                    <a:lumOff val="15000"/>
                  </a:schemeClr>
                </a:solidFill>
              </a:rPr>
              <a:t>Beyerlein</a:t>
            </a:r>
            <a:r>
              <a:rPr lang="en-US" sz="900" dirty="0">
                <a:solidFill>
                  <a:schemeClr val="tx1">
                    <a:lumMod val="85000"/>
                    <a:lumOff val="15000"/>
                  </a:schemeClr>
                </a:solidFill>
              </a:rPr>
              <a:t> (</a:t>
            </a:r>
            <a:r>
              <a:rPr lang="en-US" sz="900" dirty="0" err="1">
                <a:solidFill>
                  <a:schemeClr val="tx1">
                    <a:lumMod val="85000"/>
                    <a:lumOff val="15000"/>
                  </a:schemeClr>
                </a:solidFill>
              </a:rPr>
              <a:t>Eds</a:t>
            </a:r>
            <a:r>
              <a:rPr lang="en-US" sz="900" dirty="0">
                <a:solidFill>
                  <a:schemeClr val="tx1">
                    <a:lumMod val="85000"/>
                    <a:lumOff val="15000"/>
                  </a:schemeClr>
                </a:solidFill>
              </a:rPr>
              <a:t>). The Handbook of High-Performance Virtual Teams (31-57). San Francisco: </a:t>
            </a:r>
            <a:r>
              <a:rPr lang="en-US" sz="900" dirty="0" err="1">
                <a:solidFill>
                  <a:schemeClr val="tx1">
                    <a:lumMod val="85000"/>
                    <a:lumOff val="15000"/>
                  </a:schemeClr>
                </a:solidFill>
              </a:rPr>
              <a:t>Jossey</a:t>
            </a:r>
            <a:r>
              <a:rPr lang="en-US" sz="900" dirty="0">
                <a:solidFill>
                  <a:schemeClr val="tx1">
                    <a:lumMod val="85000"/>
                    <a:lumOff val="15000"/>
                  </a:schemeClr>
                </a:solidFill>
              </a:rPr>
              <a:t>-Bass</a:t>
            </a:r>
            <a:r>
              <a:rPr lang="en-US" sz="900" dirty="0" smtClean="0">
                <a:solidFill>
                  <a:schemeClr val="tx1">
                    <a:lumMod val="85000"/>
                    <a:lumOff val="15000"/>
                  </a:schemeClr>
                </a:solidFill>
              </a:rPr>
              <a:t>.</a:t>
            </a:r>
          </a:p>
          <a:p>
            <a:pPr algn="just"/>
            <a:r>
              <a:rPr lang="en-US" sz="900" dirty="0" smtClean="0">
                <a:solidFill>
                  <a:schemeClr val="tx1">
                    <a:lumMod val="85000"/>
                    <a:lumOff val="15000"/>
                  </a:schemeClr>
                </a:solidFill>
              </a:rPr>
              <a:t>[3] </a:t>
            </a:r>
            <a:r>
              <a:rPr lang="x-none" sz="900"/>
              <a:t>Czarniawska, B. (2008). </a:t>
            </a:r>
            <a:r>
              <a:rPr lang="x-none" sz="900" i="1"/>
              <a:t>A Theory of Organizing.</a:t>
            </a:r>
            <a:r>
              <a:rPr lang="x-none" sz="900"/>
              <a:t> Cheltenham, England: Edward Elgar Publishing. </a:t>
            </a:r>
            <a:endParaRPr lang="en-US" sz="900" dirty="0">
              <a:solidFill>
                <a:schemeClr val="tx1">
                  <a:lumMod val="85000"/>
                  <a:lumOff val="1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Need for Coaching</a:t>
            </a:r>
          </a:p>
        </p:txBody>
      </p:sp>
      <p:sp>
        <p:nvSpPr>
          <p:cNvPr id="9219" name="Rectangle 3"/>
          <p:cNvSpPr>
            <a:spLocks noGrp="1" noChangeArrowheads="1"/>
          </p:cNvSpPr>
          <p:nvPr>
            <p:ph idx="1"/>
          </p:nvPr>
        </p:nvSpPr>
        <p:spPr>
          <a:xfrm>
            <a:off x="609600" y="1371600"/>
            <a:ext cx="7924800" cy="3657600"/>
          </a:xfrm>
        </p:spPr>
        <p:txBody>
          <a:bodyPr/>
          <a:lstStyle/>
          <a:p>
            <a:r>
              <a:rPr lang="en-US" altLang="en-US" dirty="0" smtClean="0"/>
              <a:t>Staff will need assistance in </a:t>
            </a:r>
          </a:p>
          <a:p>
            <a:r>
              <a:rPr lang="en-US" altLang="en-US" dirty="0"/>
              <a:t>	U</a:t>
            </a:r>
            <a:r>
              <a:rPr lang="en-US" altLang="en-US" dirty="0" smtClean="0"/>
              <a:t>sing new technology</a:t>
            </a:r>
          </a:p>
          <a:p>
            <a:r>
              <a:rPr lang="en-US" altLang="en-US" dirty="0"/>
              <a:t>	P</a:t>
            </a:r>
            <a:r>
              <a:rPr lang="en-US" altLang="en-US" dirty="0" smtClean="0"/>
              <a:t>roperly preparing various documents</a:t>
            </a:r>
          </a:p>
          <a:p>
            <a:r>
              <a:rPr lang="en-US" altLang="en-US" dirty="0"/>
              <a:t>	</a:t>
            </a:r>
            <a:r>
              <a:rPr lang="en-US" altLang="en-US" dirty="0" smtClean="0"/>
              <a:t>Working in a virtual environment</a:t>
            </a:r>
          </a:p>
          <a:p>
            <a:r>
              <a:rPr lang="en-US" altLang="en-US" dirty="0"/>
              <a:t>	</a:t>
            </a:r>
            <a:r>
              <a:rPr lang="en-US" altLang="en-US" dirty="0" smtClean="0"/>
              <a:t>Working in a multicultural environment</a:t>
            </a:r>
          </a:p>
          <a:p>
            <a:r>
              <a:rPr lang="en-US" altLang="en-US" dirty="0" smtClean="0"/>
              <a:t>Staff will need feedback</a:t>
            </a:r>
          </a:p>
          <a:p>
            <a:r>
              <a:rPr lang="en-US" altLang="en-US" dirty="0"/>
              <a:t>	O</a:t>
            </a:r>
            <a:r>
              <a:rPr lang="en-US" altLang="en-US" dirty="0" smtClean="0"/>
              <a:t>n priorities</a:t>
            </a:r>
          </a:p>
          <a:p>
            <a:r>
              <a:rPr lang="en-US" altLang="en-US" dirty="0"/>
              <a:t>	O</a:t>
            </a:r>
            <a:r>
              <a:rPr lang="en-US" altLang="en-US" dirty="0" smtClean="0"/>
              <a:t>n performance</a:t>
            </a:r>
          </a:p>
          <a:p>
            <a:r>
              <a:rPr lang="en-US" altLang="en-US" dirty="0"/>
              <a:t>	</a:t>
            </a:r>
            <a:r>
              <a:rPr lang="en-US" altLang="en-US" dirty="0" smtClean="0"/>
              <a:t>On difficulties</a:t>
            </a:r>
          </a:p>
          <a:p>
            <a:endParaRPr lang="en-US" altLang="en-US" dirty="0" smtClean="0"/>
          </a:p>
        </p:txBody>
      </p:sp>
      <p:sp>
        <p:nvSpPr>
          <p:cNvPr id="4" name="Rectangle 4"/>
          <p:cNvSpPr>
            <a:spLocks noChangeArrowheads="1"/>
          </p:cNvSpPr>
          <p:nvPr/>
        </p:nvSpPr>
        <p:spPr bwMode="auto">
          <a:xfrm>
            <a:off x="26377" y="5163234"/>
            <a:ext cx="8686800" cy="646331"/>
          </a:xfrm>
          <a:prstGeom prst="rect">
            <a:avLst/>
          </a:prstGeom>
          <a:noFill/>
          <a:ln w="9525">
            <a:noFill/>
            <a:miter lim="800000"/>
            <a:headEnd/>
            <a:tailEnd/>
          </a:ln>
        </p:spPr>
        <p:txBody>
          <a:bodyPr wrap="square">
            <a:spAutoFit/>
          </a:bodyPr>
          <a:lstStyle/>
          <a:p>
            <a:pPr algn="just"/>
            <a:r>
              <a:rPr lang="en-US" sz="900" dirty="0" smtClean="0">
                <a:effectLst/>
              </a:rPr>
              <a:t>[</a:t>
            </a:r>
            <a:r>
              <a:rPr lang="en-US" sz="900" dirty="0" smtClean="0"/>
              <a:t>1</a:t>
            </a:r>
            <a:r>
              <a:rPr lang="en-US" sz="900" dirty="0" smtClean="0">
                <a:effectLst/>
              </a:rPr>
              <a:t>] </a:t>
            </a:r>
            <a:r>
              <a:rPr lang="en-US" sz="900" dirty="0" smtClean="0"/>
              <a:t>Pocket </a:t>
            </a:r>
            <a:r>
              <a:rPr lang="en-US" sz="900" dirty="0"/>
              <a:t>Mentor (2010). </a:t>
            </a:r>
            <a:r>
              <a:rPr lang="en-US" sz="900" i="1" dirty="0"/>
              <a:t>Leading Virtual Teams</a:t>
            </a:r>
            <a:r>
              <a:rPr lang="en-US" sz="900" dirty="0"/>
              <a:t>.  Boston: Harvard Business </a:t>
            </a:r>
            <a:r>
              <a:rPr lang="en-US" sz="900" dirty="0" smtClean="0"/>
              <a:t>Press</a:t>
            </a:r>
          </a:p>
          <a:p>
            <a:pPr algn="just"/>
            <a:r>
              <a:rPr lang="en-US" sz="900" dirty="0" smtClean="0">
                <a:solidFill>
                  <a:schemeClr val="tx1">
                    <a:lumMod val="85000"/>
                    <a:lumOff val="15000"/>
                  </a:schemeClr>
                </a:solidFill>
              </a:rPr>
              <a:t>[2] </a:t>
            </a:r>
            <a:r>
              <a:rPr lang="en-US" sz="900" dirty="0" err="1">
                <a:solidFill>
                  <a:schemeClr val="tx1">
                    <a:lumMod val="85000"/>
                    <a:lumOff val="15000"/>
                  </a:schemeClr>
                </a:solidFill>
              </a:rPr>
              <a:t>Cochrum</a:t>
            </a:r>
            <a:r>
              <a:rPr lang="en-US" sz="900" dirty="0">
                <a:solidFill>
                  <a:schemeClr val="tx1">
                    <a:lumMod val="85000"/>
                    <a:lumOff val="15000"/>
                  </a:schemeClr>
                </a:solidFill>
              </a:rPr>
              <a:t>, K.. (2013). </a:t>
            </a:r>
            <a:r>
              <a:rPr lang="en-US" sz="900" i="1" dirty="0">
                <a:solidFill>
                  <a:schemeClr val="tx1">
                    <a:lumMod val="85000"/>
                    <a:lumOff val="15000"/>
                  </a:schemeClr>
                </a:solidFill>
              </a:rPr>
              <a:t>Close: Leading Well Across Distance and Cultures</a:t>
            </a:r>
            <a:r>
              <a:rPr lang="en-US" sz="900" dirty="0">
                <a:solidFill>
                  <a:schemeClr val="tx1">
                    <a:lumMod val="85000"/>
                    <a:lumOff val="15000"/>
                  </a:schemeClr>
                </a:solidFill>
              </a:rPr>
              <a:t>.  Amazon: </a:t>
            </a:r>
            <a:r>
              <a:rPr lang="en-US" sz="900" dirty="0"/>
              <a:t>On-Demand Publishing </a:t>
            </a:r>
            <a:r>
              <a:rPr lang="en-US" sz="900" dirty="0" err="1"/>
              <a:t>LLC</a:t>
            </a:r>
            <a:r>
              <a:rPr lang="en-US" sz="900" dirty="0" err="1">
                <a:solidFill>
                  <a:schemeClr val="tx1">
                    <a:lumMod val="85000"/>
                    <a:lumOff val="15000"/>
                  </a:schemeClr>
                </a:solidFill>
              </a:rPr>
              <a:t>.p</a:t>
            </a:r>
            <a:r>
              <a:rPr lang="en-US" sz="900" dirty="0">
                <a:solidFill>
                  <a:schemeClr val="tx1">
                    <a:lumMod val="85000"/>
                    <a:lumOff val="15000"/>
                  </a:schemeClr>
                </a:solidFill>
              </a:rPr>
              <a:t> </a:t>
            </a:r>
            <a:r>
              <a:rPr lang="en-US" sz="900" dirty="0" smtClean="0">
                <a:solidFill>
                  <a:schemeClr val="tx1">
                    <a:lumMod val="85000"/>
                    <a:lumOff val="15000"/>
                  </a:schemeClr>
                </a:solidFill>
              </a:rPr>
              <a:t>592</a:t>
            </a:r>
            <a:endParaRPr lang="en-US" sz="900" dirty="0">
              <a:solidFill>
                <a:schemeClr val="tx1">
                  <a:lumMod val="85000"/>
                  <a:lumOff val="15000"/>
                </a:schemeClr>
              </a:solidFill>
            </a:endParaRPr>
          </a:p>
          <a:p>
            <a:pPr algn="just"/>
            <a:endParaRPr lang="en-US" sz="900" i="1" dirty="0"/>
          </a:p>
          <a:p>
            <a:pPr algn="just"/>
            <a:endParaRPr lang="en-US" sz="900" i="1" dirty="0">
              <a:solidFill>
                <a:schemeClr val="tx1">
                  <a:lumMod val="85000"/>
                  <a:lumOff val="15000"/>
                </a:schemeClr>
              </a:solidFill>
              <a:effectLst/>
            </a:endParaRPr>
          </a:p>
        </p:txBody>
      </p:sp>
    </p:spTree>
    <p:extLst>
      <p:ext uri="{BB962C8B-B14F-4D97-AF65-F5344CB8AC3E}">
        <p14:creationId xmlns:p14="http://schemas.microsoft.com/office/powerpoint/2010/main" val="2466092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Coaching Virtually is more difficult</a:t>
            </a:r>
          </a:p>
        </p:txBody>
      </p:sp>
      <p:sp>
        <p:nvSpPr>
          <p:cNvPr id="9219" name="Rectangle 3"/>
          <p:cNvSpPr>
            <a:spLocks noGrp="1" noChangeArrowheads="1"/>
          </p:cNvSpPr>
          <p:nvPr>
            <p:ph idx="1"/>
          </p:nvPr>
        </p:nvSpPr>
        <p:spPr>
          <a:xfrm>
            <a:off x="609600" y="1371600"/>
            <a:ext cx="7924800" cy="3733800"/>
          </a:xfrm>
        </p:spPr>
        <p:txBody>
          <a:bodyPr/>
          <a:lstStyle/>
          <a:p>
            <a:r>
              <a:rPr lang="en-US" altLang="en-US" dirty="0" smtClean="0"/>
              <a:t>Catch 22: Coaching is constrained in virtual environments</a:t>
            </a:r>
          </a:p>
          <a:p>
            <a:r>
              <a:rPr lang="en-US" altLang="en-US" dirty="0"/>
              <a:t>	</a:t>
            </a:r>
            <a:r>
              <a:rPr lang="en-US" altLang="en-US" dirty="0" smtClean="0"/>
              <a:t>Cannot go to persons office and advise them</a:t>
            </a:r>
          </a:p>
          <a:p>
            <a:r>
              <a:rPr lang="en-US" altLang="en-US" dirty="0"/>
              <a:t>	</a:t>
            </a:r>
            <a:r>
              <a:rPr lang="en-US" altLang="en-US" dirty="0" smtClean="0"/>
              <a:t>Need to specifically schedule a meeting </a:t>
            </a:r>
          </a:p>
          <a:p>
            <a:r>
              <a:rPr lang="en-US" altLang="en-US" dirty="0"/>
              <a:t>	</a:t>
            </a:r>
            <a:r>
              <a:rPr lang="en-US" altLang="en-US" dirty="0" smtClean="0"/>
              <a:t>Need to prepare communication appropriate for the media selected</a:t>
            </a:r>
          </a:p>
          <a:p>
            <a:r>
              <a:rPr lang="en-US" altLang="en-US" dirty="0"/>
              <a:t>LMX model of partners is what you need in virtual teams </a:t>
            </a:r>
          </a:p>
          <a:p>
            <a:r>
              <a:rPr lang="en-US" altLang="en-US" dirty="0"/>
              <a:t>Coaching with a team of partners </a:t>
            </a:r>
            <a:r>
              <a:rPr lang="en-US" altLang="en-US" dirty="0" smtClean="0"/>
              <a:t> means there aren’t formally defined barriers between people so they can help each other as needed</a:t>
            </a:r>
            <a:endParaRPr lang="en-US" altLang="en-US" dirty="0"/>
          </a:p>
          <a:p>
            <a:endParaRPr lang="en-US" altLang="en-US" dirty="0" smtClean="0"/>
          </a:p>
          <a:p>
            <a:endParaRPr lang="en-US" altLang="en-US" dirty="0" smtClean="0"/>
          </a:p>
        </p:txBody>
      </p:sp>
      <p:sp>
        <p:nvSpPr>
          <p:cNvPr id="4" name="Rectangle 3"/>
          <p:cNvSpPr>
            <a:spLocks noChangeArrowheads="1"/>
          </p:cNvSpPr>
          <p:nvPr/>
        </p:nvSpPr>
        <p:spPr bwMode="auto">
          <a:xfrm>
            <a:off x="0" y="5105400"/>
            <a:ext cx="8686800" cy="5078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 </a:t>
            </a:r>
            <a:r>
              <a:rPr lang="en-US" sz="900" dirty="0" err="1" smtClean="0">
                <a:solidFill>
                  <a:schemeClr val="tx1">
                    <a:lumMod val="85000"/>
                    <a:lumOff val="15000"/>
                  </a:schemeClr>
                </a:solidFill>
              </a:rPr>
              <a:t>Northouse</a:t>
            </a:r>
            <a:r>
              <a:rPr lang="en-US" sz="900" dirty="0">
                <a:solidFill>
                  <a:schemeClr val="tx1">
                    <a:lumMod val="85000"/>
                    <a:lumOff val="15000"/>
                  </a:schemeClr>
                </a:solidFill>
              </a:rPr>
              <a:t>, P (2012). Leadership: Theory and Practice </a:t>
            </a:r>
            <a:r>
              <a:rPr lang="en-US" sz="900" dirty="0"/>
              <a:t>SAGE Publications, </a:t>
            </a:r>
            <a:r>
              <a:rPr lang="en-US" sz="900" dirty="0" err="1"/>
              <a:t>Inc</a:t>
            </a:r>
            <a:r>
              <a:rPr lang="en-US" sz="900" dirty="0"/>
              <a:t>; Sixth </a:t>
            </a:r>
            <a:r>
              <a:rPr lang="en-US" sz="900" dirty="0" smtClean="0"/>
              <a:t>Edition</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1662919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Methods to improve coaching</a:t>
            </a:r>
          </a:p>
        </p:txBody>
      </p:sp>
      <p:sp>
        <p:nvSpPr>
          <p:cNvPr id="9219" name="Rectangle 3"/>
          <p:cNvSpPr>
            <a:spLocks noGrp="1" noChangeArrowheads="1"/>
          </p:cNvSpPr>
          <p:nvPr>
            <p:ph idx="1"/>
          </p:nvPr>
        </p:nvSpPr>
        <p:spPr>
          <a:xfrm>
            <a:off x="609600" y="1371600"/>
            <a:ext cx="8534400" cy="3733800"/>
          </a:xfrm>
        </p:spPr>
        <p:txBody>
          <a:bodyPr/>
          <a:lstStyle/>
          <a:p>
            <a:r>
              <a:rPr lang="en-US" altLang="en-US" dirty="0" smtClean="0"/>
              <a:t>Have a well organized communication plan</a:t>
            </a:r>
          </a:p>
          <a:p>
            <a:r>
              <a:rPr lang="en-US" altLang="en-US" dirty="0"/>
              <a:t>	</a:t>
            </a:r>
            <a:r>
              <a:rPr lang="en-US" altLang="en-US" dirty="0" smtClean="0"/>
              <a:t>Periodically review priorities, methods, status, roles, expectations, staff directory </a:t>
            </a:r>
          </a:p>
          <a:p>
            <a:r>
              <a:rPr lang="en-US" altLang="en-US" dirty="0"/>
              <a:t>	</a:t>
            </a:r>
            <a:r>
              <a:rPr lang="en-US" altLang="en-US" dirty="0" smtClean="0"/>
              <a:t>Establish overlapping office hours</a:t>
            </a:r>
          </a:p>
          <a:p>
            <a:r>
              <a:rPr lang="en-US" altLang="en-US" dirty="0"/>
              <a:t>	</a:t>
            </a:r>
            <a:r>
              <a:rPr lang="en-US" altLang="en-US" dirty="0" smtClean="0"/>
              <a:t>Instruct staff to support one another	</a:t>
            </a:r>
          </a:p>
          <a:p>
            <a:r>
              <a:rPr lang="en-US" altLang="en-US" dirty="0"/>
              <a:t>	</a:t>
            </a:r>
            <a:r>
              <a:rPr lang="en-US" altLang="en-US" dirty="0" smtClean="0"/>
              <a:t>Instruct staff to search directory for other members who might be able to help</a:t>
            </a:r>
          </a:p>
          <a:p>
            <a:r>
              <a:rPr lang="en-US" altLang="en-US" dirty="0"/>
              <a:t>	</a:t>
            </a:r>
            <a:endParaRPr lang="en-US" altLang="en-US" dirty="0" smtClean="0"/>
          </a:p>
          <a:p>
            <a:endParaRPr lang="en-US" altLang="en-US" dirty="0" smtClean="0"/>
          </a:p>
          <a:p>
            <a:endParaRPr lang="en-US" altLang="en-US" dirty="0" smtClean="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a:t>
            </a:r>
            <a:r>
              <a:rPr lang="en-US" sz="900" dirty="0">
                <a:solidFill>
                  <a:schemeClr val="tx1">
                    <a:lumMod val="85000"/>
                    <a:lumOff val="15000"/>
                  </a:schemeClr>
                </a:solidFill>
              </a:rPr>
              <a:t>] </a:t>
            </a:r>
            <a:r>
              <a:rPr lang="en-US" sz="900" dirty="0" err="1">
                <a:solidFill>
                  <a:schemeClr val="tx1">
                    <a:lumMod val="85000"/>
                    <a:lumOff val="15000"/>
                  </a:schemeClr>
                </a:solidFill>
              </a:rPr>
              <a:t>Beyerlein</a:t>
            </a:r>
            <a:r>
              <a:rPr lang="en-US" sz="900" dirty="0">
                <a:solidFill>
                  <a:schemeClr val="tx1">
                    <a:lumMod val="85000"/>
                    <a:lumOff val="15000"/>
                  </a:schemeClr>
                </a:solidFill>
              </a:rPr>
              <a:t>, M., J. </a:t>
            </a:r>
            <a:r>
              <a:rPr lang="en-US" sz="900" dirty="0" err="1">
                <a:solidFill>
                  <a:schemeClr val="tx1">
                    <a:lumMod val="85000"/>
                    <a:lumOff val="15000"/>
                  </a:schemeClr>
                </a:solidFill>
              </a:rPr>
              <a:t>Nemiro</a:t>
            </a:r>
            <a:r>
              <a:rPr lang="en-US" sz="900" dirty="0">
                <a:solidFill>
                  <a:schemeClr val="tx1">
                    <a:lumMod val="85000"/>
                    <a:lumOff val="15000"/>
                  </a:schemeClr>
                </a:solidFill>
              </a:rPr>
              <a:t> &amp; S. </a:t>
            </a:r>
            <a:r>
              <a:rPr lang="en-US" sz="900" dirty="0" err="1">
                <a:solidFill>
                  <a:schemeClr val="tx1">
                    <a:lumMod val="85000"/>
                    <a:lumOff val="15000"/>
                  </a:schemeClr>
                </a:solidFill>
              </a:rPr>
              <a:t>Beyerlein</a:t>
            </a:r>
            <a:r>
              <a:rPr lang="en-US" sz="900" dirty="0">
                <a:solidFill>
                  <a:schemeClr val="tx1">
                    <a:lumMod val="85000"/>
                    <a:lumOff val="15000"/>
                  </a:schemeClr>
                </a:solidFill>
              </a:rPr>
              <a:t> (2008). A Framework for Working Across Boundaries. In </a:t>
            </a:r>
            <a:r>
              <a:rPr lang="en-US" sz="900" dirty="0" err="1">
                <a:solidFill>
                  <a:schemeClr val="tx1">
                    <a:lumMod val="85000"/>
                    <a:lumOff val="15000"/>
                  </a:schemeClr>
                </a:solidFill>
              </a:rPr>
              <a:t>Nemiro</a:t>
            </a:r>
            <a:r>
              <a:rPr lang="en-US" sz="900" dirty="0">
                <a:solidFill>
                  <a:schemeClr val="tx1">
                    <a:lumMod val="85000"/>
                    <a:lumOff val="15000"/>
                  </a:schemeClr>
                </a:solidFill>
              </a:rPr>
              <a:t>, J., M. </a:t>
            </a:r>
            <a:r>
              <a:rPr lang="en-US" sz="900" dirty="0" err="1" smtClean="0">
                <a:solidFill>
                  <a:schemeClr val="tx1">
                    <a:lumMod val="85000"/>
                    <a:lumOff val="15000"/>
                  </a:schemeClr>
                </a:solidFill>
              </a:rPr>
              <a:t>Beyerlein</a:t>
            </a:r>
            <a:r>
              <a:rPr lang="en-US" sz="900" dirty="0">
                <a:solidFill>
                  <a:schemeClr val="tx1">
                    <a:lumMod val="85000"/>
                    <a:lumOff val="15000"/>
                  </a:schemeClr>
                </a:solidFill>
              </a:rPr>
              <a:t>, L. Bradley, S. </a:t>
            </a:r>
            <a:r>
              <a:rPr lang="en-US" sz="900" dirty="0" err="1">
                <a:solidFill>
                  <a:schemeClr val="tx1">
                    <a:lumMod val="85000"/>
                    <a:lumOff val="15000"/>
                  </a:schemeClr>
                </a:solidFill>
              </a:rPr>
              <a:t>Beyerlein</a:t>
            </a:r>
            <a:r>
              <a:rPr lang="en-US" sz="900" dirty="0">
                <a:solidFill>
                  <a:schemeClr val="tx1">
                    <a:lumMod val="85000"/>
                    <a:lumOff val="15000"/>
                  </a:schemeClr>
                </a:solidFill>
              </a:rPr>
              <a:t> (</a:t>
            </a:r>
            <a:r>
              <a:rPr lang="en-US" sz="900" dirty="0" err="1">
                <a:solidFill>
                  <a:schemeClr val="tx1">
                    <a:lumMod val="85000"/>
                    <a:lumOff val="15000"/>
                  </a:schemeClr>
                </a:solidFill>
              </a:rPr>
              <a:t>Eds</a:t>
            </a:r>
            <a:r>
              <a:rPr lang="en-US" sz="900" dirty="0">
                <a:solidFill>
                  <a:schemeClr val="tx1">
                    <a:lumMod val="85000"/>
                    <a:lumOff val="15000"/>
                  </a:schemeClr>
                </a:solidFill>
              </a:rPr>
              <a:t>). The Handbook of High-Performance Virtual Teams (31-57). San Francisco: </a:t>
            </a:r>
            <a:r>
              <a:rPr lang="en-US" sz="900" dirty="0" smtClean="0">
                <a:solidFill>
                  <a:schemeClr val="tx1">
                    <a:lumMod val="85000"/>
                    <a:lumOff val="15000"/>
                  </a:schemeClr>
                </a:solidFill>
              </a:rPr>
              <a:t> </a:t>
            </a:r>
            <a:r>
              <a:rPr lang="en-US" sz="900" dirty="0" err="1" smtClean="0">
                <a:solidFill>
                  <a:schemeClr val="tx1">
                    <a:lumMod val="85000"/>
                    <a:lumOff val="15000"/>
                  </a:schemeClr>
                </a:solidFill>
              </a:rPr>
              <a:t>Jossey</a:t>
            </a:r>
            <a:r>
              <a:rPr lang="en-US" sz="900" dirty="0" smtClean="0">
                <a:solidFill>
                  <a:schemeClr val="tx1">
                    <a:lumMod val="85000"/>
                    <a:lumOff val="15000"/>
                  </a:schemeClr>
                </a:solidFill>
              </a:rPr>
              <a:t>-Bass</a:t>
            </a:r>
            <a:r>
              <a:rPr lang="en-US" sz="900" dirty="0">
                <a:solidFill>
                  <a:schemeClr val="tx1">
                    <a:lumMod val="85000"/>
                    <a:lumOff val="15000"/>
                  </a:schemeClr>
                </a:solidFill>
              </a:rPr>
              <a:t>.</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581034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Methods to improve coaching</a:t>
            </a:r>
          </a:p>
        </p:txBody>
      </p:sp>
      <p:sp>
        <p:nvSpPr>
          <p:cNvPr id="9219" name="Rectangle 3"/>
          <p:cNvSpPr>
            <a:spLocks noGrp="1" noChangeArrowheads="1"/>
          </p:cNvSpPr>
          <p:nvPr>
            <p:ph idx="1"/>
          </p:nvPr>
        </p:nvSpPr>
        <p:spPr>
          <a:xfrm>
            <a:off x="609600" y="1371600"/>
            <a:ext cx="8534400" cy="3733800"/>
          </a:xfrm>
        </p:spPr>
        <p:txBody>
          <a:bodyPr/>
          <a:lstStyle/>
          <a:p>
            <a:r>
              <a:rPr lang="en-US" altLang="en-US" dirty="0" smtClean="0"/>
              <a:t>Have clear priorities</a:t>
            </a:r>
          </a:p>
          <a:p>
            <a:r>
              <a:rPr lang="en-US" altLang="en-US" dirty="0"/>
              <a:t>	</a:t>
            </a:r>
            <a:r>
              <a:rPr lang="en-US" altLang="en-US" dirty="0" smtClean="0"/>
              <a:t>Staff should participate in prioritizing work tasks</a:t>
            </a:r>
          </a:p>
          <a:p>
            <a:r>
              <a:rPr lang="en-US" altLang="en-US" dirty="0"/>
              <a:t>	</a:t>
            </a:r>
            <a:r>
              <a:rPr lang="en-US" altLang="en-US" dirty="0" smtClean="0"/>
              <a:t>Any changes to priorities should be coordinated with the entire team to prevent disruptive surprise</a:t>
            </a:r>
          </a:p>
          <a:p>
            <a:r>
              <a:rPr lang="en-US" altLang="en-US" dirty="0"/>
              <a:t>	</a:t>
            </a:r>
            <a:r>
              <a:rPr lang="en-US" altLang="en-US" dirty="0" smtClean="0"/>
              <a:t>An easy mistake is to prioritize requests from co-located members over distant members</a:t>
            </a:r>
          </a:p>
          <a:p>
            <a:r>
              <a:rPr lang="en-US" altLang="en-US" dirty="0"/>
              <a:t>	</a:t>
            </a:r>
            <a:endParaRPr lang="en-US" altLang="en-US" dirty="0" smtClean="0"/>
          </a:p>
          <a:p>
            <a:endParaRPr lang="en-US" altLang="en-US" dirty="0" smtClean="0"/>
          </a:p>
          <a:p>
            <a:endParaRPr lang="en-US" altLang="en-US" dirty="0" smtClean="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a:t>
            </a:r>
            <a:r>
              <a:rPr lang="en-US" sz="900" dirty="0">
                <a:solidFill>
                  <a:schemeClr val="tx1">
                    <a:lumMod val="85000"/>
                    <a:lumOff val="15000"/>
                  </a:schemeClr>
                </a:solidFill>
              </a:rPr>
              <a:t>] O'Neill, T., R. Lewis &amp; L. </a:t>
            </a:r>
            <a:r>
              <a:rPr lang="en-US" sz="900" dirty="0" err="1">
                <a:solidFill>
                  <a:schemeClr val="tx1">
                    <a:lumMod val="85000"/>
                    <a:lumOff val="15000"/>
                  </a:schemeClr>
                </a:solidFill>
              </a:rPr>
              <a:t>Hambley</a:t>
            </a:r>
            <a:r>
              <a:rPr lang="en-US" sz="900" dirty="0">
                <a:solidFill>
                  <a:schemeClr val="tx1">
                    <a:lumMod val="85000"/>
                    <a:lumOff val="15000"/>
                  </a:schemeClr>
                </a:solidFill>
              </a:rPr>
              <a:t> (2008). Leading Virtual Teams. In </a:t>
            </a:r>
            <a:r>
              <a:rPr lang="en-US" sz="900" dirty="0" err="1">
                <a:solidFill>
                  <a:schemeClr val="tx1">
                    <a:lumMod val="85000"/>
                    <a:lumOff val="15000"/>
                  </a:schemeClr>
                </a:solidFill>
              </a:rPr>
              <a:t>Nemiro</a:t>
            </a:r>
            <a:r>
              <a:rPr lang="en-US" sz="900" dirty="0">
                <a:solidFill>
                  <a:schemeClr val="tx1">
                    <a:lumMod val="85000"/>
                    <a:lumOff val="15000"/>
                  </a:schemeClr>
                </a:solidFill>
              </a:rPr>
              <a:t>, J., M. </a:t>
            </a:r>
            <a:r>
              <a:rPr lang="en-US" sz="900" dirty="0" err="1" smtClean="0">
                <a:solidFill>
                  <a:schemeClr val="tx1">
                    <a:lumMod val="85000"/>
                    <a:lumOff val="15000"/>
                  </a:schemeClr>
                </a:solidFill>
              </a:rPr>
              <a:t>Beyerlein</a:t>
            </a:r>
            <a:r>
              <a:rPr lang="en-US" sz="900" dirty="0">
                <a:solidFill>
                  <a:schemeClr val="tx1">
                    <a:lumMod val="85000"/>
                    <a:lumOff val="15000"/>
                  </a:schemeClr>
                </a:solidFill>
              </a:rPr>
              <a:t>, L. Bradley, S. </a:t>
            </a:r>
            <a:r>
              <a:rPr lang="en-US" sz="900" dirty="0" err="1">
                <a:solidFill>
                  <a:schemeClr val="tx1">
                    <a:lumMod val="85000"/>
                    <a:lumOff val="15000"/>
                  </a:schemeClr>
                </a:solidFill>
              </a:rPr>
              <a:t>Beyerlein</a:t>
            </a:r>
            <a:r>
              <a:rPr lang="en-US" sz="900" dirty="0">
                <a:solidFill>
                  <a:schemeClr val="tx1">
                    <a:lumMod val="85000"/>
                    <a:lumOff val="15000"/>
                  </a:schemeClr>
                </a:solidFill>
              </a:rPr>
              <a:t> (</a:t>
            </a:r>
            <a:r>
              <a:rPr lang="en-US" sz="900" dirty="0" err="1">
                <a:solidFill>
                  <a:schemeClr val="tx1">
                    <a:lumMod val="85000"/>
                    <a:lumOff val="15000"/>
                  </a:schemeClr>
                </a:solidFill>
              </a:rPr>
              <a:t>Eds</a:t>
            </a:r>
            <a:r>
              <a:rPr lang="en-US" sz="900" dirty="0">
                <a:solidFill>
                  <a:schemeClr val="tx1">
                    <a:lumMod val="85000"/>
                    <a:lumOff val="15000"/>
                  </a:schemeClr>
                </a:solidFill>
              </a:rPr>
              <a:t>). The Handbook of High-Performance Virtual Teams (213-238). San Francisco: </a:t>
            </a:r>
            <a:r>
              <a:rPr lang="en-US" sz="900" dirty="0" err="1" smtClean="0">
                <a:solidFill>
                  <a:schemeClr val="tx1">
                    <a:lumMod val="85000"/>
                    <a:lumOff val="15000"/>
                  </a:schemeClr>
                </a:solidFill>
              </a:rPr>
              <a:t>Jossey</a:t>
            </a:r>
            <a:r>
              <a:rPr lang="en-US" sz="900" dirty="0" smtClean="0">
                <a:solidFill>
                  <a:schemeClr val="tx1">
                    <a:lumMod val="85000"/>
                    <a:lumOff val="15000"/>
                  </a:schemeClr>
                </a:solidFill>
              </a:rPr>
              <a:t>-Bass</a:t>
            </a:r>
            <a:r>
              <a:rPr lang="en-US" sz="900" dirty="0">
                <a:solidFill>
                  <a:schemeClr val="tx1">
                    <a:lumMod val="85000"/>
                    <a:lumOff val="15000"/>
                  </a:schemeClr>
                </a:solidFill>
              </a:rPr>
              <a:t>.</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3581034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fontAlgn="auto">
              <a:spcAft>
                <a:spcPts val="0"/>
              </a:spcAft>
              <a:defRPr/>
            </a:pPr>
            <a:r>
              <a:rPr lang="en-US" altLang="en-US" dirty="0" smtClean="0"/>
              <a:t>Performance coaching</a:t>
            </a:r>
          </a:p>
        </p:txBody>
      </p:sp>
      <p:sp>
        <p:nvSpPr>
          <p:cNvPr id="9219" name="Rectangle 3"/>
          <p:cNvSpPr>
            <a:spLocks noGrp="1" noChangeArrowheads="1"/>
          </p:cNvSpPr>
          <p:nvPr>
            <p:ph idx="1"/>
          </p:nvPr>
        </p:nvSpPr>
        <p:spPr>
          <a:xfrm>
            <a:off x="609600" y="1371600"/>
            <a:ext cx="8534400" cy="4953000"/>
          </a:xfrm>
        </p:spPr>
        <p:txBody>
          <a:bodyPr/>
          <a:lstStyle/>
          <a:p>
            <a:r>
              <a:rPr lang="en-US" altLang="en-US" dirty="0" smtClean="0"/>
              <a:t>Contact members about performance issues: Missed deadlines, Work quality, Team participation</a:t>
            </a:r>
          </a:p>
          <a:p>
            <a:r>
              <a:rPr lang="en-US" altLang="en-US" dirty="0" smtClean="0"/>
              <a:t>Explain the issue to the person</a:t>
            </a:r>
          </a:p>
          <a:p>
            <a:r>
              <a:rPr lang="en-US" altLang="en-US" dirty="0" smtClean="0"/>
              <a:t>Ask why the issue happened: Distractions, Barriers, or something else</a:t>
            </a:r>
          </a:p>
          <a:p>
            <a:r>
              <a:rPr lang="en-US" altLang="en-US" dirty="0" smtClean="0"/>
              <a:t>The team lead should ask if there is something he or she can do</a:t>
            </a:r>
          </a:p>
          <a:p>
            <a:r>
              <a:rPr lang="en-US" altLang="en-US" dirty="0" smtClean="0"/>
              <a:t>Ensure team members understand team processes, roles and responsibilities </a:t>
            </a:r>
          </a:p>
          <a:p>
            <a:r>
              <a:rPr lang="en-US" altLang="en-US" dirty="0" smtClean="0"/>
              <a:t>Ensure they understand the consequences of continued poor performance</a:t>
            </a:r>
          </a:p>
          <a:p>
            <a:endParaRPr lang="en-US" altLang="en-US" dirty="0" smtClean="0"/>
          </a:p>
          <a:p>
            <a:r>
              <a:rPr lang="en-US" altLang="en-US" dirty="0"/>
              <a:t>	</a:t>
            </a:r>
            <a:endParaRPr lang="en-US" altLang="en-US" dirty="0" smtClean="0"/>
          </a:p>
          <a:p>
            <a:endParaRPr lang="en-US" altLang="en-US" dirty="0" smtClean="0"/>
          </a:p>
          <a:p>
            <a:endParaRPr lang="en-US" altLang="en-US" dirty="0" smtClean="0"/>
          </a:p>
        </p:txBody>
      </p:sp>
      <p:sp>
        <p:nvSpPr>
          <p:cNvPr id="4" name="Rectangle 3"/>
          <p:cNvSpPr>
            <a:spLocks noChangeArrowheads="1"/>
          </p:cNvSpPr>
          <p:nvPr/>
        </p:nvSpPr>
        <p:spPr bwMode="auto">
          <a:xfrm>
            <a:off x="0" y="5105400"/>
            <a:ext cx="8686800" cy="646331"/>
          </a:xfrm>
          <a:prstGeom prst="rect">
            <a:avLst/>
          </a:prstGeom>
          <a:noFill/>
          <a:ln w="9525">
            <a:noFill/>
            <a:miter lim="800000"/>
            <a:headEnd/>
            <a:tailEnd/>
          </a:ln>
        </p:spPr>
        <p:txBody>
          <a:bodyPr wrap="square">
            <a:spAutoFit/>
          </a:bodyPr>
          <a:lstStyle/>
          <a:p>
            <a:pPr algn="just"/>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err="1" smtClean="0">
                <a:solidFill>
                  <a:schemeClr val="tx1">
                    <a:lumMod val="85000"/>
                    <a:lumOff val="15000"/>
                  </a:schemeClr>
                </a:solidFill>
              </a:rPr>
              <a:t>Cochrum</a:t>
            </a:r>
            <a:r>
              <a:rPr lang="en-US" sz="900" dirty="0" smtClean="0">
                <a:solidFill>
                  <a:schemeClr val="tx1">
                    <a:lumMod val="85000"/>
                    <a:lumOff val="15000"/>
                  </a:schemeClr>
                </a:solidFill>
              </a:rPr>
              <a:t>, K.. (2013). </a:t>
            </a:r>
            <a:r>
              <a:rPr lang="en-US" sz="900" i="1" dirty="0" smtClean="0">
                <a:solidFill>
                  <a:schemeClr val="tx1">
                    <a:lumMod val="85000"/>
                    <a:lumOff val="15000"/>
                  </a:schemeClr>
                </a:solidFill>
              </a:rPr>
              <a:t>Close: Leading Well Across Distance and Cultures</a:t>
            </a:r>
            <a:r>
              <a:rPr lang="en-US" sz="900" dirty="0" smtClean="0">
                <a:solidFill>
                  <a:schemeClr val="tx1">
                    <a:lumMod val="85000"/>
                    <a:lumOff val="15000"/>
                  </a:schemeClr>
                </a:solidFill>
              </a:rPr>
              <a:t>.  Amazon: </a:t>
            </a:r>
            <a:r>
              <a:rPr lang="en-US" sz="900" dirty="0"/>
              <a:t>On-Demand Publishing </a:t>
            </a:r>
            <a:r>
              <a:rPr lang="en-US" sz="900" dirty="0" err="1" smtClean="0"/>
              <a:t>LLC</a:t>
            </a:r>
            <a:r>
              <a:rPr lang="en-US" sz="900" dirty="0" err="1" smtClean="0">
                <a:solidFill>
                  <a:schemeClr val="tx1">
                    <a:lumMod val="85000"/>
                    <a:lumOff val="15000"/>
                  </a:schemeClr>
                </a:solidFill>
              </a:rPr>
              <a:t>.p</a:t>
            </a:r>
            <a:r>
              <a:rPr lang="en-US" sz="900" dirty="0" smtClean="0">
                <a:solidFill>
                  <a:schemeClr val="tx1">
                    <a:lumMod val="85000"/>
                    <a:lumOff val="15000"/>
                  </a:schemeClr>
                </a:solidFill>
              </a:rPr>
              <a:t> 602, 611-641</a:t>
            </a:r>
          </a:p>
          <a:p>
            <a:pPr algn="just"/>
            <a:r>
              <a:rPr lang="en-US" sz="900" dirty="0">
                <a:solidFill>
                  <a:schemeClr val="tx1">
                    <a:lumMod val="85000"/>
                    <a:lumOff val="15000"/>
                  </a:schemeClr>
                </a:solidFill>
              </a:rPr>
              <a:t>[2] Chan, C., Z. Chen &amp; W. Lam (2011, May 17). LMX, Coaching Attributions, and Employee Performance. Group Organization Management, 36(4), </a:t>
            </a:r>
            <a:r>
              <a:rPr lang="en-US" sz="900" dirty="0" smtClean="0">
                <a:solidFill>
                  <a:schemeClr val="tx1">
                    <a:lumMod val="85000"/>
                    <a:lumOff val="15000"/>
                  </a:schemeClr>
                </a:solidFill>
              </a:rPr>
              <a:t>466-498</a:t>
            </a:r>
          </a:p>
          <a:p>
            <a:pPr algn="just"/>
            <a:r>
              <a:rPr lang="en-US" sz="900" dirty="0" smtClean="0">
                <a:solidFill>
                  <a:schemeClr val="tx1">
                    <a:lumMod val="85000"/>
                    <a:lumOff val="15000"/>
                  </a:schemeClr>
                </a:solidFill>
              </a:rPr>
              <a:t>[3</a:t>
            </a:r>
            <a:r>
              <a:rPr lang="en-US" sz="900" dirty="0">
                <a:solidFill>
                  <a:schemeClr val="tx1">
                    <a:lumMod val="85000"/>
                    <a:lumOff val="15000"/>
                  </a:schemeClr>
                </a:solidFill>
              </a:rPr>
              <a:t>] O'Neill, T., R. Lewis &amp; L. </a:t>
            </a:r>
            <a:r>
              <a:rPr lang="en-US" sz="900" dirty="0" err="1">
                <a:solidFill>
                  <a:schemeClr val="tx1">
                    <a:lumMod val="85000"/>
                    <a:lumOff val="15000"/>
                  </a:schemeClr>
                </a:solidFill>
              </a:rPr>
              <a:t>Hambley</a:t>
            </a:r>
            <a:r>
              <a:rPr lang="en-US" sz="900" dirty="0">
                <a:solidFill>
                  <a:schemeClr val="tx1">
                    <a:lumMod val="85000"/>
                    <a:lumOff val="15000"/>
                  </a:schemeClr>
                </a:solidFill>
              </a:rPr>
              <a:t> (2008). Leading Virtual Teams. In </a:t>
            </a:r>
            <a:r>
              <a:rPr lang="en-US" sz="900" dirty="0" err="1">
                <a:solidFill>
                  <a:schemeClr val="tx1">
                    <a:lumMod val="85000"/>
                    <a:lumOff val="15000"/>
                  </a:schemeClr>
                </a:solidFill>
              </a:rPr>
              <a:t>Nemiro</a:t>
            </a:r>
            <a:r>
              <a:rPr lang="en-US" sz="900" dirty="0">
                <a:solidFill>
                  <a:schemeClr val="tx1">
                    <a:lumMod val="85000"/>
                    <a:lumOff val="15000"/>
                  </a:schemeClr>
                </a:solidFill>
              </a:rPr>
              <a:t>, J., M. </a:t>
            </a:r>
            <a:r>
              <a:rPr lang="en-US" sz="900" dirty="0" err="1" smtClean="0">
                <a:solidFill>
                  <a:schemeClr val="tx1">
                    <a:lumMod val="85000"/>
                    <a:lumOff val="15000"/>
                  </a:schemeClr>
                </a:solidFill>
              </a:rPr>
              <a:t>Beyerlein</a:t>
            </a:r>
            <a:r>
              <a:rPr lang="en-US" sz="900" dirty="0">
                <a:solidFill>
                  <a:schemeClr val="tx1">
                    <a:lumMod val="85000"/>
                    <a:lumOff val="15000"/>
                  </a:schemeClr>
                </a:solidFill>
              </a:rPr>
              <a:t>, L. Bradley, S. </a:t>
            </a:r>
            <a:r>
              <a:rPr lang="en-US" sz="900" dirty="0" err="1">
                <a:solidFill>
                  <a:schemeClr val="tx1">
                    <a:lumMod val="85000"/>
                    <a:lumOff val="15000"/>
                  </a:schemeClr>
                </a:solidFill>
              </a:rPr>
              <a:t>Beyerlein</a:t>
            </a:r>
            <a:r>
              <a:rPr lang="en-US" sz="900" dirty="0">
                <a:solidFill>
                  <a:schemeClr val="tx1">
                    <a:lumMod val="85000"/>
                    <a:lumOff val="15000"/>
                  </a:schemeClr>
                </a:solidFill>
              </a:rPr>
              <a:t> (</a:t>
            </a:r>
            <a:r>
              <a:rPr lang="en-US" sz="900" dirty="0" err="1">
                <a:solidFill>
                  <a:schemeClr val="tx1">
                    <a:lumMod val="85000"/>
                    <a:lumOff val="15000"/>
                  </a:schemeClr>
                </a:solidFill>
              </a:rPr>
              <a:t>Eds</a:t>
            </a:r>
            <a:r>
              <a:rPr lang="en-US" sz="900" dirty="0">
                <a:solidFill>
                  <a:schemeClr val="tx1">
                    <a:lumMod val="85000"/>
                    <a:lumOff val="15000"/>
                  </a:schemeClr>
                </a:solidFill>
              </a:rPr>
              <a:t>). The Handbook of High-Performance Virtual Teams (213-238). San Francisco: </a:t>
            </a:r>
            <a:r>
              <a:rPr lang="en-US" sz="900" dirty="0" err="1" smtClean="0">
                <a:solidFill>
                  <a:schemeClr val="tx1">
                    <a:lumMod val="85000"/>
                    <a:lumOff val="15000"/>
                  </a:schemeClr>
                </a:solidFill>
              </a:rPr>
              <a:t>Jossey</a:t>
            </a:r>
            <a:r>
              <a:rPr lang="en-US" sz="900" dirty="0" smtClean="0">
                <a:solidFill>
                  <a:schemeClr val="tx1">
                    <a:lumMod val="85000"/>
                    <a:lumOff val="15000"/>
                  </a:schemeClr>
                </a:solidFill>
              </a:rPr>
              <a:t>-Bass</a:t>
            </a:r>
            <a:r>
              <a:rPr lang="en-US" sz="900" dirty="0">
                <a:solidFill>
                  <a:schemeClr val="tx1">
                    <a:lumMod val="85000"/>
                    <a:lumOff val="15000"/>
                  </a:schemeClr>
                </a:solidFill>
              </a:rPr>
              <a:t>.</a:t>
            </a:r>
            <a:endParaRPr lang="en-US" sz="900" dirty="0" smtClean="0">
              <a:solidFill>
                <a:schemeClr val="tx1">
                  <a:lumMod val="85000"/>
                  <a:lumOff val="15000"/>
                </a:schemeClr>
              </a:solidFill>
            </a:endParaRPr>
          </a:p>
        </p:txBody>
      </p:sp>
    </p:spTree>
    <p:extLst>
      <p:ext uri="{BB962C8B-B14F-4D97-AF65-F5344CB8AC3E}">
        <p14:creationId xmlns:p14="http://schemas.microsoft.com/office/powerpoint/2010/main" val="619428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1066800"/>
            <a:ext cx="8763000" cy="3733800"/>
          </a:xfrm>
        </p:spPr>
        <p:txBody>
          <a:bodyPr/>
          <a:lstStyle/>
          <a:p>
            <a:pPr eaLnBrk="1" hangingPunct="1">
              <a:defRPr/>
            </a:pPr>
            <a:r>
              <a:rPr lang="en-US" altLang="en-US" dirty="0"/>
              <a:t>Your term paper must include a Reference Section that lists the books and articles you used in the critique. </a:t>
            </a:r>
            <a:endParaRPr lang="en-US" altLang="en-US" dirty="0" smtClean="0"/>
          </a:p>
          <a:p>
            <a:pPr lvl="1" eaLnBrk="1" hangingPunct="1">
              <a:defRPr/>
            </a:pPr>
            <a:r>
              <a:rPr lang="en-US" altLang="en-US" b="1" dirty="0" smtClean="0"/>
              <a:t>Each work cited will have the following format:</a:t>
            </a:r>
            <a:endParaRPr lang="en-US" altLang="en-US" b="1" dirty="0"/>
          </a:p>
          <a:p>
            <a:pPr lvl="1" eaLnBrk="1" hangingPunct="1">
              <a:spcBef>
                <a:spcPts val="600"/>
              </a:spcBef>
              <a:buFontTx/>
              <a:buNone/>
              <a:defRPr/>
            </a:pPr>
            <a:r>
              <a:rPr lang="en-US" altLang="en-US" b="1" dirty="0">
                <a:solidFill>
                  <a:srgbClr val="FF0000"/>
                </a:solidFill>
              </a:rPr>
              <a:t>Hayek, F. (1945, September). The Use of Knowledge in Society. </a:t>
            </a:r>
            <a:r>
              <a:rPr lang="en-US" altLang="en-US" b="1" i="1" dirty="0">
                <a:solidFill>
                  <a:srgbClr val="FF0000"/>
                </a:solidFill>
              </a:rPr>
              <a:t>The American Economic Review, 35(4),</a:t>
            </a:r>
            <a:r>
              <a:rPr lang="en-US" altLang="en-US" b="1" dirty="0">
                <a:solidFill>
                  <a:srgbClr val="FF0000"/>
                </a:solidFill>
              </a:rPr>
              <a:t> 519-530</a:t>
            </a:r>
            <a:r>
              <a:rPr lang="en-US" altLang="en-US" b="1" dirty="0" smtClean="0">
                <a:solidFill>
                  <a:srgbClr val="FF0000"/>
                </a:solidFill>
              </a:rPr>
              <a:t>.</a:t>
            </a:r>
          </a:p>
          <a:p>
            <a:pPr marL="0" lvl="1" indent="0" eaLnBrk="1" hangingPunct="1">
              <a:buClr>
                <a:schemeClr val="hlink"/>
              </a:buClr>
              <a:buSzPct val="80000"/>
              <a:buNone/>
              <a:defRPr/>
            </a:pPr>
            <a:endParaRPr lang="en-US" altLang="en-US" b="1" dirty="0" smtClean="0"/>
          </a:p>
          <a:p>
            <a:pPr marL="0" lvl="1" indent="0" eaLnBrk="1" hangingPunct="1">
              <a:buClr>
                <a:schemeClr val="hlink"/>
              </a:buClr>
              <a:buSzPct val="80000"/>
              <a:buNone/>
              <a:defRPr/>
            </a:pPr>
            <a:r>
              <a:rPr lang="en-US" altLang="en-US" b="1" dirty="0" smtClean="0"/>
              <a:t>Every </a:t>
            </a:r>
            <a:r>
              <a:rPr lang="en-US" altLang="en-US" b="1" dirty="0"/>
              <a:t>line after author name for a reference is indented (hanging paragraph format in Word)</a:t>
            </a:r>
          </a:p>
          <a:p>
            <a:pPr eaLnBrk="1" hangingPunct="1">
              <a:defRPr/>
            </a:pPr>
            <a:r>
              <a:rPr lang="en-US" altLang="en-US" dirty="0" smtClean="0"/>
              <a:t>Sections include: </a:t>
            </a:r>
            <a:r>
              <a:rPr lang="en-US" altLang="en-US" dirty="0"/>
              <a:t>Author(s) (date). Title. Journal for article or  publisher for book. </a:t>
            </a:r>
          </a:p>
          <a:p>
            <a:pPr eaLnBrk="1" hangingPunct="1">
              <a:defRPr/>
            </a:pPr>
            <a:r>
              <a:rPr lang="en-US" altLang="en-US" dirty="0"/>
              <a:t>Last Name, First Initial; use ‘&amp;’ not ‘and’  for last author if there are multiple authors.</a:t>
            </a:r>
          </a:p>
        </p:txBody>
      </p:sp>
      <p:sp>
        <p:nvSpPr>
          <p:cNvPr id="3" name="Rectangle 2"/>
          <p:cNvSpPr>
            <a:spLocks noGrp="1" noChangeArrowheads="1"/>
          </p:cNvSpPr>
          <p:nvPr>
            <p:ph type="title"/>
          </p:nvPr>
        </p:nvSpPr>
        <p:spPr>
          <a:xfrm>
            <a:off x="822325" y="365125"/>
            <a:ext cx="7521575" cy="549275"/>
          </a:xfrm>
        </p:spPr>
        <p:txBody>
          <a:bodyPr/>
          <a:lstStyle/>
          <a:p>
            <a:pPr eaLnBrk="1" hangingPunct="1">
              <a:defRPr/>
            </a:pPr>
            <a:r>
              <a:rPr lang="en-US" altLang="en-US" b="1" dirty="0" smtClean="0"/>
              <a:t>Reference section</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1054516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assignments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2B035855-35B9-4E8F-9340-60DBCD730F32}" type="slidenum">
              <a:rPr lang="en-US" smtClean="0"/>
              <a:pPr>
                <a:defRPr/>
              </a:pPr>
              <a:t>60</a:t>
            </a:fld>
            <a:endParaRPr lang="en-US"/>
          </a:p>
        </p:txBody>
      </p:sp>
    </p:spTree>
    <p:extLst>
      <p:ext uri="{BB962C8B-B14F-4D97-AF65-F5344CB8AC3E}">
        <p14:creationId xmlns:p14="http://schemas.microsoft.com/office/powerpoint/2010/main" val="3959858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b="1" dirty="0" smtClean="0"/>
              <a:t>Reference Citations in Text</a:t>
            </a:r>
            <a:r>
              <a:rPr lang="en-US" altLang="en-US" dirty="0" smtClean="0"/>
              <a:t> </a:t>
            </a:r>
          </a:p>
        </p:txBody>
      </p:sp>
      <p:sp>
        <p:nvSpPr>
          <p:cNvPr id="19459" name="Rectangle 3"/>
          <p:cNvSpPr>
            <a:spLocks noGrp="1" noChangeArrowheads="1"/>
          </p:cNvSpPr>
          <p:nvPr>
            <p:ph type="body" idx="1"/>
          </p:nvPr>
        </p:nvSpPr>
        <p:spPr>
          <a:xfrm>
            <a:off x="381000" y="1143000"/>
            <a:ext cx="8686800" cy="3733800"/>
          </a:xfrm>
        </p:spPr>
        <p:txBody>
          <a:bodyPr/>
          <a:lstStyle/>
          <a:p>
            <a:pPr eaLnBrk="1" hangingPunct="1">
              <a:defRPr/>
            </a:pPr>
            <a:r>
              <a:rPr lang="en-US" altLang="en-US" dirty="0" smtClean="0"/>
              <a:t>In the body of your paper, when you use an idea or a direct quote from an author, cite the work in abbreviated format.  The complete citation is in the reference section. </a:t>
            </a:r>
          </a:p>
          <a:p>
            <a:pPr eaLnBrk="1" hangingPunct="1">
              <a:defRPr/>
            </a:pPr>
            <a:r>
              <a:rPr lang="en-US" altLang="en-US" dirty="0" smtClean="0"/>
              <a:t>In the body of your paper, only the last name of the author and the year of publication are included: </a:t>
            </a:r>
          </a:p>
          <a:p>
            <a:pPr marL="0" indent="0" eaLnBrk="1" hangingPunct="1">
              <a:buFont typeface="Wingdings" pitchFamily="2" charset="2"/>
              <a:buNone/>
              <a:defRPr/>
            </a:pPr>
            <a:r>
              <a:rPr lang="en-US" altLang="en-US" dirty="0">
                <a:solidFill>
                  <a:srgbClr val="FF0000"/>
                </a:solidFill>
              </a:rPr>
              <a:t>Marxism, Neoclassical and Keynesian </a:t>
            </a:r>
            <a:r>
              <a:rPr lang="en-US" altLang="en-US" dirty="0" smtClean="0">
                <a:solidFill>
                  <a:srgbClr val="FF0000"/>
                </a:solidFill>
              </a:rPr>
              <a:t>economics incorrectly assume central planners have all requisite knowledge (Hayek, 1945).</a:t>
            </a:r>
          </a:p>
          <a:p>
            <a:pPr eaLnBrk="1" hangingPunct="1">
              <a:defRPr/>
            </a:pPr>
            <a:r>
              <a:rPr lang="en-US" altLang="en-US" dirty="0" smtClean="0"/>
              <a:t>If the author name appears as part of the narrative, then use the following format:</a:t>
            </a:r>
          </a:p>
          <a:p>
            <a:pPr marL="0" indent="0" eaLnBrk="1" hangingPunct="1">
              <a:buFont typeface="Wingdings" pitchFamily="2" charset="2"/>
              <a:buNone/>
              <a:defRPr/>
            </a:pPr>
            <a:r>
              <a:rPr lang="en-US" altLang="en-US" dirty="0" smtClean="0">
                <a:solidFill>
                  <a:srgbClr val="FF0000"/>
                </a:solidFill>
              </a:rPr>
              <a:t>Hayek (1945) critiqued Marxism, Neoclassical and Keynesian economics for their unrealistic assumption that central planners had all requisite knowledge. </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2115823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81001" y="1100138"/>
            <a:ext cx="7962900" cy="3579812"/>
          </a:xfrm>
        </p:spPr>
        <p:txBody>
          <a:bodyPr/>
          <a:lstStyle/>
          <a:p>
            <a:pPr eaLnBrk="1" hangingPunct="1">
              <a:defRPr/>
            </a:pPr>
            <a:r>
              <a:rPr lang="en-US" altLang="en-US" dirty="0" smtClean="0"/>
              <a:t>If you cite a work that has two or more authors, always cite all names. In parenthetical material join the names with an ampersand (&amp;).</a:t>
            </a:r>
          </a:p>
          <a:p>
            <a:pPr marL="0" indent="0">
              <a:defRPr/>
            </a:pPr>
            <a:r>
              <a:rPr lang="en-US" altLang="en-US" dirty="0">
                <a:solidFill>
                  <a:srgbClr val="FF0000"/>
                </a:solidFill>
              </a:rPr>
              <a:t>Organizations are adopting new forms of decentralization to cope with the instability, uncertainty, and pace of change </a:t>
            </a:r>
            <a:r>
              <a:rPr lang="en-US" altLang="en-US" dirty="0" smtClean="0">
                <a:solidFill>
                  <a:srgbClr val="FF0000"/>
                </a:solidFill>
              </a:rPr>
              <a:t>in </a:t>
            </a:r>
            <a:r>
              <a:rPr lang="en-US" altLang="en-US" dirty="0">
                <a:solidFill>
                  <a:srgbClr val="FF0000"/>
                </a:solidFill>
              </a:rPr>
              <a:t>the </a:t>
            </a:r>
            <a:r>
              <a:rPr lang="en-US" altLang="en-US" dirty="0" smtClean="0">
                <a:solidFill>
                  <a:srgbClr val="FF0000"/>
                </a:solidFill>
              </a:rPr>
              <a:t>market-place (</a:t>
            </a:r>
            <a:r>
              <a:rPr lang="en-US" dirty="0">
                <a:solidFill>
                  <a:srgbClr val="FF0000"/>
                </a:solidFill>
              </a:rPr>
              <a:t>Cowen, Tyler, &amp;</a:t>
            </a:r>
            <a:r>
              <a:rPr lang="en-US" dirty="0" smtClean="0">
                <a:solidFill>
                  <a:srgbClr val="FF0000"/>
                </a:solidFill>
              </a:rPr>
              <a:t>Parker, 1997)</a:t>
            </a:r>
            <a:endParaRPr lang="en-US" altLang="en-US" dirty="0">
              <a:solidFill>
                <a:srgbClr val="FF0000"/>
              </a:solidFill>
            </a:endParaRPr>
          </a:p>
          <a:p>
            <a:pPr eaLnBrk="1" hangingPunct="1">
              <a:defRPr/>
            </a:pPr>
            <a:r>
              <a:rPr lang="en-US" altLang="en-US" dirty="0" smtClean="0"/>
              <a:t>In the narrative text, join the names with the word "and."</a:t>
            </a:r>
          </a:p>
          <a:p>
            <a:pPr marL="0" indent="0">
              <a:defRPr/>
            </a:pPr>
            <a:r>
              <a:rPr lang="en-US" dirty="0">
                <a:solidFill>
                  <a:srgbClr val="FF0000"/>
                </a:solidFill>
              </a:rPr>
              <a:t>Cowen, Tyler, </a:t>
            </a:r>
            <a:r>
              <a:rPr lang="en-US" dirty="0" smtClean="0">
                <a:solidFill>
                  <a:srgbClr val="FF0000"/>
                </a:solidFill>
              </a:rPr>
              <a:t>and Parker (1997) assert that  because of distributed knowledge organizations are adopting </a:t>
            </a:r>
            <a:r>
              <a:rPr lang="en-US" dirty="0">
                <a:solidFill>
                  <a:srgbClr val="FF0000"/>
                </a:solidFill>
              </a:rPr>
              <a:t>network </a:t>
            </a:r>
            <a:r>
              <a:rPr lang="en-US" dirty="0" smtClean="0">
                <a:solidFill>
                  <a:srgbClr val="FF0000"/>
                </a:solidFill>
              </a:rPr>
              <a:t>structures where employees </a:t>
            </a:r>
            <a:r>
              <a:rPr lang="en-US" dirty="0">
                <a:solidFill>
                  <a:srgbClr val="FF0000"/>
                </a:solidFill>
              </a:rPr>
              <a:t>of undifferentiated rank </a:t>
            </a:r>
            <a:r>
              <a:rPr lang="en-US" dirty="0" smtClean="0">
                <a:solidFill>
                  <a:srgbClr val="FF0000"/>
                </a:solidFill>
              </a:rPr>
              <a:t>will operate on </a:t>
            </a:r>
            <a:r>
              <a:rPr lang="en-US" dirty="0">
                <a:solidFill>
                  <a:srgbClr val="FF0000"/>
                </a:solidFill>
              </a:rPr>
              <a:t>a certain task or tasks in teams. </a:t>
            </a:r>
            <a:endParaRPr lang="en-US" altLang="en-US" dirty="0" smtClean="0">
              <a:solidFill>
                <a:srgbClr val="FF0000"/>
              </a:solidFill>
            </a:endParaRPr>
          </a:p>
        </p:txBody>
      </p:sp>
      <p:sp>
        <p:nvSpPr>
          <p:cNvPr id="4" name="Rectangle 2"/>
          <p:cNvSpPr>
            <a:spLocks noGrp="1" noChangeArrowheads="1"/>
          </p:cNvSpPr>
          <p:nvPr>
            <p:ph type="title"/>
          </p:nvPr>
        </p:nvSpPr>
        <p:spPr>
          <a:xfrm>
            <a:off x="822325" y="365125"/>
            <a:ext cx="7521575" cy="549275"/>
          </a:xfrm>
        </p:spPr>
        <p:txBody>
          <a:bodyPr/>
          <a:lstStyle/>
          <a:p>
            <a:pPr eaLnBrk="1" hangingPunct="1">
              <a:defRPr/>
            </a:pPr>
            <a:r>
              <a:rPr lang="en-US" altLang="en-US" b="1" dirty="0" smtClean="0"/>
              <a:t>Reference Citations in Text</a:t>
            </a:r>
            <a:r>
              <a:rPr lang="en-US" altLang="en-US" dirty="0" smtClean="0"/>
              <a:t> </a:t>
            </a:r>
          </a:p>
        </p:txBody>
      </p:sp>
      <p:sp>
        <p:nvSpPr>
          <p:cNvPr id="5" name="Rectangle 4"/>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3990203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ltLang="en-US" dirty="0" smtClean="0"/>
              <a:t>Cite material</a:t>
            </a:r>
          </a:p>
        </p:txBody>
      </p:sp>
      <p:sp>
        <p:nvSpPr>
          <p:cNvPr id="28675" name="Rectangle 3"/>
          <p:cNvSpPr>
            <a:spLocks noGrp="1" noChangeArrowheads="1"/>
          </p:cNvSpPr>
          <p:nvPr>
            <p:ph type="body" idx="1"/>
          </p:nvPr>
        </p:nvSpPr>
        <p:spPr>
          <a:xfrm>
            <a:off x="457200" y="1066800"/>
            <a:ext cx="8229600" cy="3276600"/>
          </a:xfrm>
        </p:spPr>
        <p:txBody>
          <a:bodyPr/>
          <a:lstStyle/>
          <a:p>
            <a:pPr eaLnBrk="1" hangingPunct="1">
              <a:defRPr/>
            </a:pPr>
            <a:r>
              <a:rPr lang="en-US" altLang="en-US" dirty="0" smtClean="0"/>
              <a:t>For quotes</a:t>
            </a:r>
          </a:p>
          <a:p>
            <a:pPr eaLnBrk="1" hangingPunct="1">
              <a:defRPr/>
            </a:pPr>
            <a:r>
              <a:rPr lang="en-US" altLang="en-US" dirty="0" smtClean="0"/>
              <a:t>For assertions that might be challenged. </a:t>
            </a:r>
          </a:p>
          <a:p>
            <a:pPr eaLnBrk="1" hangingPunct="1">
              <a:defRPr/>
            </a:pPr>
            <a:r>
              <a:rPr lang="en-US" altLang="en-US" dirty="0" smtClean="0"/>
              <a:t>When paraphrasing material form another author</a:t>
            </a:r>
          </a:p>
          <a:p>
            <a:pPr eaLnBrk="1" hangingPunct="1">
              <a:defRPr/>
            </a:pPr>
            <a:r>
              <a:rPr lang="en-US" altLang="en-US" dirty="0" smtClean="0"/>
              <a:t>For authoritative opinion. </a:t>
            </a:r>
          </a:p>
        </p:txBody>
      </p:sp>
      <p:sp>
        <p:nvSpPr>
          <p:cNvPr id="4" name="Rectangle 3"/>
          <p:cNvSpPr>
            <a:spLocks noChangeArrowheads="1"/>
          </p:cNvSpPr>
          <p:nvPr/>
        </p:nvSpPr>
        <p:spPr bwMode="auto">
          <a:xfrm>
            <a:off x="0" y="5105400"/>
            <a:ext cx="8686800" cy="369332"/>
          </a:xfrm>
          <a:prstGeom prst="rect">
            <a:avLst/>
          </a:prstGeom>
          <a:noFill/>
          <a:ln w="9525">
            <a:noFill/>
            <a:miter lim="800000"/>
            <a:headEnd/>
            <a:tailEnd/>
          </a:ln>
        </p:spPr>
        <p:txBody>
          <a:bodyPr wrap="square">
            <a:spAutoFit/>
          </a:bodyPr>
          <a:lstStyle/>
          <a:p>
            <a:r>
              <a:rPr lang="en-US" sz="900" dirty="0" smtClean="0">
                <a:solidFill>
                  <a:schemeClr val="tx1">
                    <a:lumMod val="85000"/>
                    <a:lumOff val="15000"/>
                  </a:schemeClr>
                </a:solidFill>
                <a:effectLst/>
              </a:rPr>
              <a:t>[</a:t>
            </a:r>
            <a:r>
              <a:rPr lang="en-US" sz="900" dirty="0" smtClean="0">
                <a:solidFill>
                  <a:schemeClr val="tx1">
                    <a:lumMod val="85000"/>
                    <a:lumOff val="15000"/>
                  </a:schemeClr>
                </a:solidFill>
              </a:rPr>
              <a:t>1</a:t>
            </a:r>
            <a:r>
              <a:rPr lang="en-US" sz="900" dirty="0" smtClean="0">
                <a:solidFill>
                  <a:schemeClr val="tx1">
                    <a:lumMod val="85000"/>
                    <a:lumOff val="15000"/>
                  </a:schemeClr>
                </a:solidFill>
                <a:effectLst/>
              </a:rPr>
              <a:t>] </a:t>
            </a:r>
            <a:r>
              <a:rPr lang="en-US" sz="900" dirty="0"/>
              <a:t>American Psychological Association. (2009). Publication Manual of the American Psychological Association, Sixth Edition. American Psychological Association. </a:t>
            </a:r>
            <a:endParaRPr lang="en-US" sz="900" dirty="0" smtClean="0"/>
          </a:p>
          <a:p>
            <a:r>
              <a:rPr lang="en-US" sz="900" dirty="0" smtClean="0"/>
              <a:t>[2] </a:t>
            </a:r>
            <a:r>
              <a:rPr lang="en-US" sz="900" dirty="0"/>
              <a:t>American Psychological Association(</a:t>
            </a:r>
            <a:r>
              <a:rPr lang="en-US" sz="900" dirty="0" err="1"/>
              <a:t>nd</a:t>
            </a:r>
            <a:r>
              <a:rPr lang="en-US" sz="900" dirty="0"/>
              <a:t>). What is APA </a:t>
            </a:r>
            <a:r>
              <a:rPr lang="en-US" sz="900" dirty="0" smtClean="0"/>
              <a:t>Style</a:t>
            </a:r>
            <a:r>
              <a:rPr lang="en-US" sz="900" dirty="0"/>
              <a:t>. Retrieved from http://www.apastyle.org/learn/faqs/what-is-apa-style.aspx</a:t>
            </a:r>
          </a:p>
        </p:txBody>
      </p:sp>
    </p:spTree>
    <p:extLst>
      <p:ext uri="{BB962C8B-B14F-4D97-AF65-F5344CB8AC3E}">
        <p14:creationId xmlns:p14="http://schemas.microsoft.com/office/powerpoint/2010/main" val="3203560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cmsc_104_01 [Compatibility Mode]" id="{891C9D36-AAB2-41DC-9888-2C7C5165F2CE}" vid="{98DB2B02-0AFD-4BDA-AB26-63676B9ABA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cmsc_104_01</Template>
  <TotalTime>3871</TotalTime>
  <Pages>13</Pages>
  <Words>4684</Words>
  <Application>Microsoft Office PowerPoint</Application>
  <PresentationFormat>Letter Paper (8.5x11 in)</PresentationFormat>
  <Paragraphs>465</Paragraphs>
  <Slides>60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Franklin Gothic Book</vt:lpstr>
      <vt:lpstr>Franklin Gothic Medium</vt:lpstr>
      <vt:lpstr>Times New Roman</vt:lpstr>
      <vt:lpstr>Tunga</vt:lpstr>
      <vt:lpstr>Wingdings</vt:lpstr>
      <vt:lpstr>Angles</vt:lpstr>
      <vt:lpstr>APA Guidelines</vt:lpstr>
      <vt:lpstr>APA Style</vt:lpstr>
      <vt:lpstr>Term Paper Layout</vt:lpstr>
      <vt:lpstr>Title page</vt:lpstr>
      <vt:lpstr>Section Headings</vt:lpstr>
      <vt:lpstr>Reference section</vt:lpstr>
      <vt:lpstr>Reference Citations in Text </vt:lpstr>
      <vt:lpstr>Reference Citations in Text </vt:lpstr>
      <vt:lpstr>Cite material</vt:lpstr>
      <vt:lpstr>Leadership principles </vt:lpstr>
      <vt:lpstr>PowerPoint Presentation</vt:lpstr>
      <vt:lpstr>This evening’s Agenda</vt:lpstr>
      <vt:lpstr>Global organizations</vt:lpstr>
      <vt:lpstr>Virtual Team</vt:lpstr>
      <vt:lpstr>Global Virtual Team </vt:lpstr>
      <vt:lpstr>Leadership Definitions</vt:lpstr>
      <vt:lpstr>Leadership Definitions</vt:lpstr>
      <vt:lpstr>Take 5</vt:lpstr>
      <vt:lpstr>Challenges</vt:lpstr>
      <vt:lpstr>Sense making and Globalization</vt:lpstr>
      <vt:lpstr>Organizing</vt:lpstr>
      <vt:lpstr>Organizing</vt:lpstr>
      <vt:lpstr>Global team Leadership challenges</vt:lpstr>
      <vt:lpstr>Global team leadership Challenges</vt:lpstr>
      <vt:lpstr>Leadership theories</vt:lpstr>
      <vt:lpstr>Leading global teams</vt:lpstr>
      <vt:lpstr>Leadership theories</vt:lpstr>
      <vt:lpstr>Leader focused theories</vt:lpstr>
      <vt:lpstr>Leader focused theories</vt:lpstr>
      <vt:lpstr>Transactional Leadership</vt:lpstr>
      <vt:lpstr>Transformational Leadership</vt:lpstr>
      <vt:lpstr>Transformational Leadership</vt:lpstr>
      <vt:lpstr>Charismatic  Leadership</vt:lpstr>
      <vt:lpstr>Follower based theories</vt:lpstr>
      <vt:lpstr>Move away from leader centric models</vt:lpstr>
      <vt:lpstr>Shared leadership</vt:lpstr>
      <vt:lpstr>Shared leadership</vt:lpstr>
      <vt:lpstr>Servant Leadership</vt:lpstr>
      <vt:lpstr>Take 5</vt:lpstr>
      <vt:lpstr>Relationship based Theory</vt:lpstr>
      <vt:lpstr>Leader-Member Exchange Theory</vt:lpstr>
      <vt:lpstr>Leader-Member Exchange Theory</vt:lpstr>
      <vt:lpstr>LMX Stages</vt:lpstr>
      <vt:lpstr>Leader-Member Exchange Theory</vt:lpstr>
      <vt:lpstr>PowerPoint Presentation</vt:lpstr>
      <vt:lpstr>LMX Partner Level</vt:lpstr>
      <vt:lpstr>Hill’s Leadership Model</vt:lpstr>
      <vt:lpstr>Leadership for virtual teams</vt:lpstr>
      <vt:lpstr>Comparing leadership styles</vt:lpstr>
      <vt:lpstr>Comparing leadership styles</vt:lpstr>
      <vt:lpstr>leadership styles in virtual teams</vt:lpstr>
      <vt:lpstr>leadership styles in virtual teams</vt:lpstr>
      <vt:lpstr>Coaching in virtual teams</vt:lpstr>
      <vt:lpstr>New Work paradigm</vt:lpstr>
      <vt:lpstr>Need for Coaching</vt:lpstr>
      <vt:lpstr>Coaching Virtually is more difficult</vt:lpstr>
      <vt:lpstr>Methods to improve coaching</vt:lpstr>
      <vt:lpstr>Methods to improve coaching</vt:lpstr>
      <vt:lpstr>Performance coaching</vt:lpstr>
      <vt:lpstr>Team assignments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104</dc:title>
  <dc:subject>CMSC 104</dc:subject>
  <dc:creator>george ray</dc:creator>
  <cp:lastModifiedBy>George Ray</cp:lastModifiedBy>
  <cp:revision>413</cp:revision>
  <cp:lastPrinted>2000-08-25T01:48:19Z</cp:lastPrinted>
  <dcterms:created xsi:type="dcterms:W3CDTF">2014-07-26T13:21:02Z</dcterms:created>
  <dcterms:modified xsi:type="dcterms:W3CDTF">2016-02-10T14:17:38Z</dcterms:modified>
</cp:coreProperties>
</file>