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6.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60" r:id="rId1"/>
  </p:sldMasterIdLst>
  <p:notesMasterIdLst>
    <p:notesMasterId r:id="rId49"/>
  </p:notesMasterIdLst>
  <p:handoutMasterIdLst>
    <p:handoutMasterId r:id="rId50"/>
  </p:handoutMasterIdLst>
  <p:sldIdLst>
    <p:sldId id="293" r:id="rId2"/>
    <p:sldId id="347" r:id="rId3"/>
    <p:sldId id="324" r:id="rId4"/>
    <p:sldId id="326" r:id="rId5"/>
    <p:sldId id="346" r:id="rId6"/>
    <p:sldId id="327" r:id="rId7"/>
    <p:sldId id="325" r:id="rId8"/>
    <p:sldId id="328" r:id="rId9"/>
    <p:sldId id="330" r:id="rId10"/>
    <p:sldId id="332" r:id="rId11"/>
    <p:sldId id="334" r:id="rId12"/>
    <p:sldId id="335" r:id="rId13"/>
    <p:sldId id="336" r:id="rId14"/>
    <p:sldId id="337" r:id="rId15"/>
    <p:sldId id="338" r:id="rId16"/>
    <p:sldId id="339" r:id="rId17"/>
    <p:sldId id="331" r:id="rId18"/>
    <p:sldId id="340" r:id="rId19"/>
    <p:sldId id="309" r:id="rId20"/>
    <p:sldId id="313" r:id="rId21"/>
    <p:sldId id="314" r:id="rId22"/>
    <p:sldId id="316" r:id="rId23"/>
    <p:sldId id="317" r:id="rId24"/>
    <p:sldId id="318" r:id="rId25"/>
    <p:sldId id="319" r:id="rId26"/>
    <p:sldId id="320" r:id="rId27"/>
    <p:sldId id="321" r:id="rId28"/>
    <p:sldId id="322" r:id="rId29"/>
    <p:sldId id="323" r:id="rId30"/>
    <p:sldId id="344" r:id="rId31"/>
    <p:sldId id="343" r:id="rId32"/>
    <p:sldId id="312" r:id="rId33"/>
    <p:sldId id="306" r:id="rId34"/>
    <p:sldId id="350" r:id="rId35"/>
    <p:sldId id="290" r:id="rId36"/>
    <p:sldId id="295" r:id="rId37"/>
    <p:sldId id="296" r:id="rId38"/>
    <p:sldId id="341" r:id="rId39"/>
    <p:sldId id="294" r:id="rId40"/>
    <p:sldId id="297" r:id="rId41"/>
    <p:sldId id="298" r:id="rId42"/>
    <p:sldId id="299" r:id="rId43"/>
    <p:sldId id="300" r:id="rId44"/>
    <p:sldId id="301" r:id="rId45"/>
    <p:sldId id="302" r:id="rId46"/>
    <p:sldId id="303" r:id="rId47"/>
    <p:sldId id="304" r:id="rId48"/>
  </p:sldIdLst>
  <p:sldSz cx="9144000" cy="6858000" type="letter"/>
  <p:notesSz cx="7010400" cy="92964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5pPr>
    <a:lvl6pPr marL="2286000" algn="l" defTabSz="914400" rtl="0" eaLnBrk="1" latinLnBrk="0" hangingPunct="1">
      <a:defRPr sz="2400" kern="1200">
        <a:solidFill>
          <a:schemeClr val="tx1"/>
        </a:solidFill>
        <a:latin typeface="Arial" panose="020B0604020202020204" pitchFamily="34" charset="0"/>
        <a:ea typeface="+mn-ea"/>
        <a:cs typeface="+mn-cs"/>
      </a:defRPr>
    </a:lvl6pPr>
    <a:lvl7pPr marL="2743200" algn="l" defTabSz="914400" rtl="0" eaLnBrk="1" latinLnBrk="0" hangingPunct="1">
      <a:defRPr sz="2400" kern="1200">
        <a:solidFill>
          <a:schemeClr val="tx1"/>
        </a:solidFill>
        <a:latin typeface="Arial" panose="020B0604020202020204" pitchFamily="34" charset="0"/>
        <a:ea typeface="+mn-ea"/>
        <a:cs typeface="+mn-cs"/>
      </a:defRPr>
    </a:lvl7pPr>
    <a:lvl8pPr marL="3200400" algn="l" defTabSz="914400" rtl="0" eaLnBrk="1" latinLnBrk="0" hangingPunct="1">
      <a:defRPr sz="2400" kern="1200">
        <a:solidFill>
          <a:schemeClr val="tx1"/>
        </a:solidFill>
        <a:latin typeface="Arial" panose="020B0604020202020204" pitchFamily="34" charset="0"/>
        <a:ea typeface="+mn-ea"/>
        <a:cs typeface="+mn-cs"/>
      </a:defRPr>
    </a:lvl8pPr>
    <a:lvl9pPr marL="3657600" algn="l" defTabSz="914400" rtl="0" eaLnBrk="1" latinLnBrk="0" hangingPunct="1">
      <a:defRPr sz="2400" kern="1200">
        <a:solidFill>
          <a:schemeClr val="tx1"/>
        </a:solidFill>
        <a:latin typeface="Arial" panose="020B0604020202020204" pitchFamily="34" charset="0"/>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browse/>
    <p:sldAll/>
    <p:penClr>
      <a:srgbClr val="FF0000"/>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0"/>
      </p:ext>
    </p:extLst>
  </p:showPr>
  <p:clrMru>
    <a:srgbClr val="B64F3E"/>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1" autoAdjust="0"/>
    <p:restoredTop sz="67152" autoAdjust="0"/>
  </p:normalViewPr>
  <p:slideViewPr>
    <p:cSldViewPr>
      <p:cViewPr varScale="1">
        <p:scale>
          <a:sx n="63" d="100"/>
          <a:sy n="63" d="100"/>
        </p:scale>
        <p:origin x="-96" y="-24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83" d="100"/>
          <a:sy n="83" d="100"/>
        </p:scale>
        <p:origin x="1506" y="96"/>
      </p:cViewPr>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31545664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35038" y="4416425"/>
            <a:ext cx="5140325" cy="41830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2207" tIns="45295" rIns="92207" bIns="45295" numCol="1" anchor="t" anchorCtr="0" compatLnSpc="1">
            <a:prstTxWarp prst="textNoShape">
              <a:avLst/>
            </a:prstTxWarp>
          </a:bodyPr>
          <a:lstStyle/>
          <a:p>
            <a:pPr lvl="0"/>
            <a:r>
              <a:rPr lang="en-US" altLang="en-US" noProof="0" smtClean="0"/>
              <a:t>Click to edit Master notes styles</a:t>
            </a:r>
          </a:p>
          <a:p>
            <a:pPr lvl="1"/>
            <a:r>
              <a:rPr lang="en-US" altLang="en-US" noProof="0" smtClean="0"/>
              <a:t>Second Level</a:t>
            </a:r>
          </a:p>
          <a:p>
            <a:pPr lvl="2"/>
            <a:r>
              <a:rPr lang="en-US" altLang="en-US" noProof="0" smtClean="0"/>
              <a:t>Third Level</a:t>
            </a:r>
          </a:p>
          <a:p>
            <a:pPr lvl="3"/>
            <a:r>
              <a:rPr lang="en-US" altLang="en-US" noProof="0" smtClean="0"/>
              <a:t>Fourth Level</a:t>
            </a:r>
          </a:p>
          <a:p>
            <a:pPr lvl="4"/>
            <a:r>
              <a:rPr lang="en-US" altLang="en-US" noProof="0" smtClean="0"/>
              <a:t>Fifth Level</a:t>
            </a:r>
          </a:p>
        </p:txBody>
      </p:sp>
      <p:sp>
        <p:nvSpPr>
          <p:cNvPr id="7171" name="Rectangle 3"/>
          <p:cNvSpPr>
            <a:spLocks noGrp="1" noRot="1" noChangeAspect="1" noChangeArrowheads="1" noTextEdit="1"/>
          </p:cNvSpPr>
          <p:nvPr>
            <p:ph type="sldImg" idx="2"/>
          </p:nvPr>
        </p:nvSpPr>
        <p:spPr bwMode="auto">
          <a:xfrm>
            <a:off x="1190625" y="703263"/>
            <a:ext cx="4630738" cy="3473450"/>
          </a:xfrm>
          <a:prstGeom prst="rect">
            <a:avLst/>
          </a:prstGeom>
          <a:noFill/>
          <a:ln w="12700">
            <a:solidFill>
              <a:schemeClr val="tx1"/>
            </a:solidFill>
            <a:miter lim="800000"/>
            <a:headEn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rgbClr val="808080"/>
                  </a:outerShdw>
                </a:effectLst>
              </a14:hiddenEffects>
            </a:ext>
            <a:ext uri="{53640926-AAD7-44D8-BBD7-CCE9431645EC}">
              <a14:shadowObscured xmlns:a14="http://schemas.microsoft.com/office/drawing/2010/main" xmlns="" val="1"/>
            </a:ext>
          </a:extLst>
        </p:spPr>
      </p:sp>
    </p:spTree>
    <p:extLst>
      <p:ext uri="{BB962C8B-B14F-4D97-AF65-F5344CB8AC3E}">
        <p14:creationId xmlns:p14="http://schemas.microsoft.com/office/powerpoint/2010/main" xmlns="" val="13003181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026"/>
          <p:cNvSpPr>
            <a:spLocks noGrp="1" noRot="1" noChangeAspect="1" noChangeArrowheads="1" noTextEdit="1"/>
          </p:cNvSpPr>
          <p:nvPr>
            <p:ph type="sldImg"/>
          </p:nvPr>
        </p:nvSpPr>
        <p:spPr>
          <a:solidFill>
            <a:srgbClr val="FFFFFF"/>
          </a:solidFill>
          <a:ln/>
        </p:spPr>
      </p:sp>
      <p:sp>
        <p:nvSpPr>
          <p:cNvPr id="10243" name="Rectangle 1027"/>
          <p:cNvSpPr>
            <a:spLocks noGrp="1" noChangeArrowheads="1"/>
          </p:cNvSpPr>
          <p:nvPr>
            <p:ph type="body" idx="1"/>
          </p:nvPr>
        </p:nvSpPr>
        <p:spPr>
          <a:solidFill>
            <a:srgbClr val="FFFFFF"/>
          </a:solidFill>
          <a:ln w="12700">
            <a:solidFill>
              <a:srgbClr val="000000"/>
            </a:solidFill>
            <a:miter lim="800000"/>
            <a:headEnd/>
            <a:tailEnd/>
          </a:ln>
        </p:spPr>
        <p:txBody>
          <a:bodyPr/>
          <a:lstStyle/>
          <a:p>
            <a:endParaRPr lang="en-US" altLang="en-US" smtClean="0"/>
          </a:p>
        </p:txBody>
      </p:sp>
    </p:spTree>
    <p:extLst>
      <p:ext uri="{BB962C8B-B14F-4D97-AF65-F5344CB8AC3E}">
        <p14:creationId xmlns:p14="http://schemas.microsoft.com/office/powerpoint/2010/main" xmlns="" val="39244338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026"/>
          <p:cNvSpPr>
            <a:spLocks noGrp="1" noRot="1" noChangeAspect="1" noChangeArrowheads="1" noTextEdit="1"/>
          </p:cNvSpPr>
          <p:nvPr>
            <p:ph type="sldImg"/>
          </p:nvPr>
        </p:nvSpPr>
        <p:spPr>
          <a:solidFill>
            <a:srgbClr val="FFFFFF"/>
          </a:solidFill>
          <a:ln/>
        </p:spPr>
      </p:sp>
      <p:sp>
        <p:nvSpPr>
          <p:cNvPr id="10243" name="Rectangle 1027"/>
          <p:cNvSpPr>
            <a:spLocks noGrp="1" noChangeArrowheads="1"/>
          </p:cNvSpPr>
          <p:nvPr>
            <p:ph type="body" idx="1"/>
          </p:nvPr>
        </p:nvSpPr>
        <p:spPr>
          <a:solidFill>
            <a:srgbClr val="FFFFFF"/>
          </a:solidFill>
          <a:ln w="12700">
            <a:solidFill>
              <a:srgbClr val="000000"/>
            </a:solidFill>
            <a:miter lim="800000"/>
            <a:headEnd/>
            <a:tailEnd/>
          </a:ln>
        </p:spPr>
        <p:txBody>
          <a:bodyPr/>
          <a:lstStyle/>
          <a:p>
            <a:endParaRPr lang="en-US" altLang="en-US" smtClean="0"/>
          </a:p>
        </p:txBody>
      </p:sp>
    </p:spTree>
    <p:extLst>
      <p:ext uri="{BB962C8B-B14F-4D97-AF65-F5344CB8AC3E}">
        <p14:creationId xmlns:p14="http://schemas.microsoft.com/office/powerpoint/2010/main" xmlns="" val="39244338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026"/>
          <p:cNvSpPr>
            <a:spLocks noGrp="1" noRot="1" noChangeAspect="1" noChangeArrowheads="1" noTextEdit="1"/>
          </p:cNvSpPr>
          <p:nvPr>
            <p:ph type="sldImg"/>
          </p:nvPr>
        </p:nvSpPr>
        <p:spPr>
          <a:solidFill>
            <a:srgbClr val="FFFFFF"/>
          </a:solidFill>
          <a:ln/>
        </p:spPr>
      </p:sp>
      <p:sp>
        <p:nvSpPr>
          <p:cNvPr id="10243" name="Rectangle 1027"/>
          <p:cNvSpPr>
            <a:spLocks noGrp="1" noChangeArrowheads="1"/>
          </p:cNvSpPr>
          <p:nvPr>
            <p:ph type="body" idx="1"/>
          </p:nvPr>
        </p:nvSpPr>
        <p:spPr>
          <a:solidFill>
            <a:srgbClr val="FFFFFF"/>
          </a:solidFill>
          <a:ln w="12700">
            <a:solidFill>
              <a:srgbClr val="000000"/>
            </a:solidFill>
            <a:miter lim="800000"/>
            <a:headEnd/>
            <a:tailEnd/>
          </a:ln>
        </p:spPr>
        <p:txBody>
          <a:bodyPr/>
          <a:lstStyle/>
          <a:p>
            <a:endParaRPr lang="en-US" altLang="en-US" smtClean="0"/>
          </a:p>
        </p:txBody>
      </p:sp>
    </p:spTree>
    <p:extLst>
      <p:ext uri="{BB962C8B-B14F-4D97-AF65-F5344CB8AC3E}">
        <p14:creationId xmlns:p14="http://schemas.microsoft.com/office/powerpoint/2010/main" xmlns="" val="39244338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026"/>
          <p:cNvSpPr>
            <a:spLocks noGrp="1" noRot="1" noChangeAspect="1" noChangeArrowheads="1" noTextEdit="1"/>
          </p:cNvSpPr>
          <p:nvPr>
            <p:ph type="sldImg"/>
          </p:nvPr>
        </p:nvSpPr>
        <p:spPr>
          <a:solidFill>
            <a:srgbClr val="FFFFFF"/>
          </a:solidFill>
          <a:ln/>
        </p:spPr>
      </p:sp>
      <p:sp>
        <p:nvSpPr>
          <p:cNvPr id="10243" name="Rectangle 1027"/>
          <p:cNvSpPr>
            <a:spLocks noGrp="1" noChangeArrowheads="1"/>
          </p:cNvSpPr>
          <p:nvPr>
            <p:ph type="body" idx="1"/>
          </p:nvPr>
        </p:nvSpPr>
        <p:spPr>
          <a:solidFill>
            <a:srgbClr val="FFFFFF"/>
          </a:solidFill>
          <a:ln w="12700">
            <a:solidFill>
              <a:srgbClr val="000000"/>
            </a:solidFill>
            <a:miter lim="800000"/>
            <a:headEnd/>
            <a:tailEnd/>
          </a:ln>
        </p:spPr>
        <p:txBody>
          <a:bodyPr/>
          <a:lstStyle/>
          <a:p>
            <a:endParaRPr lang="en-US" altLang="en-US" smtClean="0"/>
          </a:p>
        </p:txBody>
      </p:sp>
    </p:spTree>
    <p:extLst>
      <p:ext uri="{BB962C8B-B14F-4D97-AF65-F5344CB8AC3E}">
        <p14:creationId xmlns:p14="http://schemas.microsoft.com/office/powerpoint/2010/main" xmlns="" val="39244338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026"/>
          <p:cNvSpPr>
            <a:spLocks noGrp="1" noRot="1" noChangeAspect="1" noChangeArrowheads="1" noTextEdit="1"/>
          </p:cNvSpPr>
          <p:nvPr>
            <p:ph type="sldImg"/>
          </p:nvPr>
        </p:nvSpPr>
        <p:spPr>
          <a:solidFill>
            <a:srgbClr val="FFFFFF"/>
          </a:solidFill>
          <a:ln/>
        </p:spPr>
      </p:sp>
      <p:sp>
        <p:nvSpPr>
          <p:cNvPr id="10243" name="Rectangle 1027"/>
          <p:cNvSpPr>
            <a:spLocks noGrp="1" noChangeArrowheads="1"/>
          </p:cNvSpPr>
          <p:nvPr>
            <p:ph type="body" idx="1"/>
          </p:nvPr>
        </p:nvSpPr>
        <p:spPr>
          <a:solidFill>
            <a:srgbClr val="FFFFFF"/>
          </a:solidFill>
          <a:ln w="12700">
            <a:solidFill>
              <a:srgbClr val="000000"/>
            </a:solidFill>
            <a:miter lim="800000"/>
            <a:headEnd/>
            <a:tailEnd/>
          </a:ln>
        </p:spPr>
        <p:txBody>
          <a:bodyPr/>
          <a:lstStyle/>
          <a:p>
            <a:endParaRPr lang="en-US" altLang="en-US" smtClean="0"/>
          </a:p>
        </p:txBody>
      </p:sp>
    </p:spTree>
    <p:extLst>
      <p:ext uri="{BB962C8B-B14F-4D97-AF65-F5344CB8AC3E}">
        <p14:creationId xmlns:p14="http://schemas.microsoft.com/office/powerpoint/2010/main" xmlns="" val="39244338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026"/>
          <p:cNvSpPr>
            <a:spLocks noGrp="1" noRot="1" noChangeAspect="1" noChangeArrowheads="1" noTextEdit="1"/>
          </p:cNvSpPr>
          <p:nvPr>
            <p:ph type="sldImg"/>
          </p:nvPr>
        </p:nvSpPr>
        <p:spPr>
          <a:solidFill>
            <a:srgbClr val="FFFFFF"/>
          </a:solidFill>
          <a:ln/>
        </p:spPr>
      </p:sp>
      <p:sp>
        <p:nvSpPr>
          <p:cNvPr id="10243" name="Rectangle 1027"/>
          <p:cNvSpPr>
            <a:spLocks noGrp="1" noChangeArrowheads="1"/>
          </p:cNvSpPr>
          <p:nvPr>
            <p:ph type="body" idx="1"/>
          </p:nvPr>
        </p:nvSpPr>
        <p:spPr>
          <a:solidFill>
            <a:srgbClr val="FFFFFF"/>
          </a:solidFill>
          <a:ln w="12700">
            <a:solidFill>
              <a:srgbClr val="000000"/>
            </a:solidFill>
            <a:miter lim="800000"/>
            <a:headEnd/>
            <a:tailEnd/>
          </a:ln>
        </p:spPr>
        <p:txBody>
          <a:bodyPr/>
          <a:lstStyle/>
          <a:p>
            <a:endParaRPr lang="en-US" altLang="en-US" smtClean="0"/>
          </a:p>
        </p:txBody>
      </p:sp>
    </p:spTree>
    <p:extLst>
      <p:ext uri="{BB962C8B-B14F-4D97-AF65-F5344CB8AC3E}">
        <p14:creationId xmlns:p14="http://schemas.microsoft.com/office/powerpoint/2010/main" xmlns="" val="39244338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ight Triangle 3"/>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 name="Freeform 4"/>
          <p:cNvSpPr/>
          <p:nvPr/>
        </p:nvSpPr>
        <p:spPr>
          <a:xfrm>
            <a:off x="-1588" y="-1588"/>
            <a:ext cx="9145588" cy="6859588"/>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 name="Title 1"/>
          <p:cNvSpPr>
            <a:spLocks noGrp="1"/>
          </p:cNvSpPr>
          <p:nvPr>
            <p:ph type="ctrTitle"/>
          </p:nvPr>
        </p:nvSpPr>
        <p:spPr>
          <a:xfrm rot="19140000">
            <a:off x="817112" y="1730403"/>
            <a:ext cx="5648623" cy="1204306"/>
          </a:xfrm>
        </p:spPr>
        <p:txBody>
          <a:bodyPr bIns="9144" anchor="b"/>
          <a:lstStyle>
            <a:lvl1pPr>
              <a:defRPr sz="3200"/>
            </a:lvl1pPr>
          </a:lstStyle>
          <a:p>
            <a:r>
              <a:rPr lang="en-US" smtClean="0"/>
              <a:t>Click to edit Master title style</a:t>
            </a:r>
            <a:endParaRPr lang="en-US" dirty="0"/>
          </a:p>
        </p:txBody>
      </p:sp>
      <p:sp>
        <p:nvSpPr>
          <p:cNvPr id="3" name="Subtitle 2"/>
          <p:cNvSpPr>
            <a:spLocks noGrp="1"/>
          </p:cNvSpPr>
          <p:nvPr>
            <p:ph type="subTitle" idx="1"/>
          </p:nvPr>
        </p:nvSpPr>
        <p:spPr>
          <a:xfrm rot="19140000">
            <a:off x="1212277" y="2470925"/>
            <a:ext cx="6511131" cy="329259"/>
          </a:xfrm>
        </p:spPr>
        <p:txBody>
          <a:bodyPr tIns="9144">
            <a:normAutofit/>
          </a:bodyPr>
          <a:lstStyle>
            <a:lvl1pPr marL="0" indent="0" algn="l">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smtClean="0"/>
              <a:t>Click to edit Master subtitle style</a:t>
            </a:r>
            <a:endParaRPr lang="en-US" dirty="0"/>
          </a:p>
        </p:txBody>
      </p:sp>
      <p:sp>
        <p:nvSpPr>
          <p:cNvPr id="6" name="Date Placeholder 3"/>
          <p:cNvSpPr>
            <a:spLocks noGrp="1"/>
          </p:cNvSpPr>
          <p:nvPr>
            <p:ph type="dt" sz="half" idx="10"/>
          </p:nvPr>
        </p:nvSpPr>
        <p:spPr/>
        <p:txBody>
          <a:bodyPr/>
          <a:lstStyle>
            <a:lvl1pPr>
              <a:defRPr/>
            </a:lvl1pPr>
          </a:lstStyle>
          <a:p>
            <a:pPr>
              <a:defRPr/>
            </a:pPr>
            <a:endParaRPr lang="en-US"/>
          </a:p>
        </p:txBody>
      </p:sp>
      <p:sp>
        <p:nvSpPr>
          <p:cNvPr id="7" name="Footer Placeholder 4"/>
          <p:cNvSpPr>
            <a:spLocks noGrp="1"/>
          </p:cNvSpPr>
          <p:nvPr>
            <p:ph type="ftr" sz="quarter" idx="11"/>
          </p:nvPr>
        </p:nvSpPr>
        <p:spPr/>
        <p:txBody>
          <a:bodyPr/>
          <a:lstStyle>
            <a:lvl1pPr>
              <a:defRPr/>
            </a:lvl1pPr>
          </a:lstStyle>
          <a:p>
            <a:pPr>
              <a:defRPr/>
            </a:pPr>
            <a:endParaRPr lang="en-US"/>
          </a:p>
        </p:txBody>
      </p:sp>
      <p:sp>
        <p:nvSpPr>
          <p:cNvPr id="8" name="Slide Number Placeholder 5"/>
          <p:cNvSpPr>
            <a:spLocks noGrp="1"/>
          </p:cNvSpPr>
          <p:nvPr>
            <p:ph type="sldNum" sz="quarter" idx="12"/>
          </p:nvPr>
        </p:nvSpPr>
        <p:spPr/>
        <p:txBody>
          <a:bodyPr/>
          <a:lstStyle>
            <a:lvl1pPr>
              <a:defRPr/>
            </a:lvl1pPr>
          </a:lstStyle>
          <a:p>
            <a:pPr>
              <a:defRPr/>
            </a:pPr>
            <a:fld id="{010D5C37-4CCB-4701-B7F0-FA87B06A06AB}" type="slidenum">
              <a:rPr lang="en-US"/>
              <a:pPr>
                <a:defRPr/>
              </a:pPr>
              <a:t>‹#›</a:t>
            </a:fld>
            <a:endParaRPr lang="en-US"/>
          </a:p>
        </p:txBody>
      </p:sp>
    </p:spTree>
    <p:extLst>
      <p:ext uri="{BB962C8B-B14F-4D97-AF65-F5344CB8AC3E}">
        <p14:creationId xmlns:p14="http://schemas.microsoft.com/office/powerpoint/2010/main" xmlns="" val="823270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a:ln/>
        </p:spPr>
        <p:txBody>
          <a:bodyPr/>
          <a:lstStyle>
            <a:lvl1pPr>
              <a:defRPr/>
            </a:lvl1pPr>
          </a:lstStyle>
          <a:p>
            <a:pPr>
              <a:defRPr/>
            </a:pPr>
            <a:fld id="{198C3E35-0407-451B-9E68-8042E98B9CC5}" type="slidenum">
              <a:rPr lang="en-US"/>
              <a:pPr>
                <a:defRPr/>
              </a:pPr>
              <a:t>‹#›</a:t>
            </a:fld>
            <a:endParaRPr lang="en-US" dirty="0"/>
          </a:p>
        </p:txBody>
      </p:sp>
    </p:spTree>
    <p:extLst>
      <p:ext uri="{BB962C8B-B14F-4D97-AF65-F5344CB8AC3E}">
        <p14:creationId xmlns:p14="http://schemas.microsoft.com/office/powerpoint/2010/main" xmlns="" val="59186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46783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9"/>
            <a:ext cx="6019800" cy="46783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a:ln/>
        </p:spPr>
        <p:txBody>
          <a:bodyPr/>
          <a:lstStyle>
            <a:lvl1pPr>
              <a:defRPr/>
            </a:lvl1pPr>
          </a:lstStyle>
          <a:p>
            <a:pPr>
              <a:defRPr/>
            </a:pPr>
            <a:fld id="{367D6697-B25D-4A14-BC1E-32ED40E1A99A}" type="slidenum">
              <a:rPr lang="en-US"/>
              <a:pPr>
                <a:defRPr/>
              </a:pPr>
              <a:t>‹#›</a:t>
            </a:fld>
            <a:endParaRPr lang="en-US" dirty="0"/>
          </a:p>
        </p:txBody>
      </p:sp>
    </p:spTree>
    <p:extLst>
      <p:ext uri="{BB962C8B-B14F-4D97-AF65-F5344CB8AC3E}">
        <p14:creationId xmlns:p14="http://schemas.microsoft.com/office/powerpoint/2010/main" xmlns="" val="3161520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Footer Placeholder 4"/>
          <p:cNvSpPr txBox="1">
            <a:spLocks/>
          </p:cNvSpPr>
          <p:nvPr userDrawn="1"/>
        </p:nvSpPr>
        <p:spPr>
          <a:xfrm>
            <a:off x="3517900" y="6284913"/>
            <a:ext cx="5626100" cy="274637"/>
          </a:xfrm>
          <a:prstGeom prst="rect">
            <a:avLst/>
          </a:prstGeom>
        </p:spPr>
        <p:txBody>
          <a:bodyPr/>
          <a:lstStyle>
            <a:defPPr>
              <a:defRPr lang="en-US"/>
            </a:defPPr>
            <a:lvl1pPr algn="l" rtl="0" eaLnBrk="0" fontAlgn="base" hangingPunct="0">
              <a:spcBef>
                <a:spcPct val="0"/>
              </a:spcBef>
              <a:spcAft>
                <a:spcPct val="0"/>
              </a:spcAft>
              <a:defRPr sz="1400" kern="1200">
                <a:solidFill>
                  <a:srgbClr val="FF0000"/>
                </a:solidFill>
                <a:latin typeface="Arial" charset="0"/>
                <a:ea typeface="+mn-ea"/>
                <a:cs typeface="+mn-cs"/>
              </a:defRPr>
            </a:lvl1pPr>
            <a:lvl2pPr marL="457200" algn="l" rtl="0" eaLnBrk="0" fontAlgn="base" hangingPunct="0">
              <a:spcBef>
                <a:spcPct val="0"/>
              </a:spcBef>
              <a:spcAft>
                <a:spcPct val="0"/>
              </a:spcAft>
              <a:defRPr sz="2400" kern="1200">
                <a:solidFill>
                  <a:schemeClr val="tx1"/>
                </a:solidFill>
                <a:latin typeface="Arial" charset="0"/>
                <a:ea typeface="+mn-ea"/>
                <a:cs typeface="+mn-cs"/>
              </a:defRPr>
            </a:lvl2pPr>
            <a:lvl3pPr marL="914400" algn="l" rtl="0" eaLnBrk="0" fontAlgn="base" hangingPunct="0">
              <a:spcBef>
                <a:spcPct val="0"/>
              </a:spcBef>
              <a:spcAft>
                <a:spcPct val="0"/>
              </a:spcAft>
              <a:defRPr sz="2400" kern="1200">
                <a:solidFill>
                  <a:schemeClr val="tx1"/>
                </a:solidFill>
                <a:latin typeface="Arial" charset="0"/>
                <a:ea typeface="+mn-ea"/>
                <a:cs typeface="+mn-cs"/>
              </a:defRPr>
            </a:lvl3pPr>
            <a:lvl4pPr marL="1371600" algn="l" rtl="0" eaLnBrk="0" fontAlgn="base" hangingPunct="0">
              <a:spcBef>
                <a:spcPct val="0"/>
              </a:spcBef>
              <a:spcAft>
                <a:spcPct val="0"/>
              </a:spcAft>
              <a:defRPr sz="2400" kern="1200">
                <a:solidFill>
                  <a:schemeClr val="tx1"/>
                </a:solidFill>
                <a:latin typeface="Arial" charset="0"/>
                <a:ea typeface="+mn-ea"/>
                <a:cs typeface="+mn-cs"/>
              </a:defRPr>
            </a:lvl4pPr>
            <a:lvl5pPr marL="1828800" algn="l"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a:lstStyle>
          <a:p>
            <a:pPr>
              <a:defRPr/>
            </a:pPr>
            <a:r>
              <a:rPr lang="en-US" dirty="0" smtClean="0"/>
              <a:t>Leading Global</a:t>
            </a:r>
            <a:r>
              <a:rPr lang="en-US" baseline="0" dirty="0" smtClean="0"/>
              <a:t> Virtual Teams</a:t>
            </a:r>
            <a:r>
              <a:rPr lang="en-US" dirty="0" smtClean="0"/>
              <a:t>				</a:t>
            </a:r>
            <a:fld id="{DA79BA1C-EB7E-425D-9CBD-112953D48C56}" type="slidenum">
              <a:rPr lang="en-US" smtClean="0"/>
              <a:pPr>
                <a:defRPr/>
              </a:pPr>
              <a:t>‹#›</a:t>
            </a:fld>
            <a:r>
              <a:rPr lang="en-US" dirty="0" smtClean="0"/>
              <a:t>				</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defRPr sz="1800"/>
            </a:lvl1pPr>
            <a:lvl2pPr>
              <a:defRPr sz="1800"/>
            </a:lvl2pPr>
            <a:lvl3pPr>
              <a:defRPr sz="18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xmlns="" val="407758699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Freeform 3"/>
          <p:cNvSpPr/>
          <p:nvPr/>
        </p:nvSpPr>
        <p:spPr>
          <a:xfrm>
            <a:off x="-1588" y="-1588"/>
            <a:ext cx="9145588" cy="6859588"/>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 name="Right Triangle 4"/>
          <p:cNvSpPr/>
          <p:nvPr/>
        </p:nvSpPr>
        <p:spPr>
          <a:xfrm>
            <a:off x="0" y="2647950"/>
            <a:ext cx="3571875" cy="4210050"/>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 name="Title 1"/>
          <p:cNvSpPr>
            <a:spLocks noGrp="1"/>
          </p:cNvSpPr>
          <p:nvPr>
            <p:ph type="title"/>
          </p:nvPr>
        </p:nvSpPr>
        <p:spPr>
          <a:xfrm rot="19140000">
            <a:off x="819399" y="1726737"/>
            <a:ext cx="5650992" cy="1207509"/>
          </a:xfrm>
        </p:spPr>
        <p:txBody>
          <a:bodyPr bIns="9144" anchor="b"/>
          <a:lstStyle>
            <a:lvl1pPr algn="l">
              <a:defRPr kumimoji="0" lang="en-US" sz="3200" b="0" i="0" u="none" strike="noStrike" kern="1200" cap="all" spc="0" normalizeH="0" baseline="0" noProof="0" dirty="0" smtClean="0">
                <a:ln>
                  <a:noFill/>
                </a:ln>
                <a:solidFill>
                  <a:schemeClr val="tx1"/>
                </a:solidFill>
                <a:effectLst/>
                <a:uLnTx/>
                <a:uFillTx/>
                <a:latin typeface="+mj-lt"/>
                <a:ea typeface="+mj-ea"/>
                <a:cs typeface="+mj-cs"/>
              </a:defRPr>
            </a:lvl1pPr>
          </a:lstStyle>
          <a:p>
            <a:pPr lvl="0"/>
            <a:r>
              <a:rPr lang="en-US" smtClean="0"/>
              <a:t>Click to edit Master title style</a:t>
            </a:r>
            <a:endParaRPr lang="en-US" dirty="0"/>
          </a:p>
        </p:txBody>
      </p:sp>
      <p:sp>
        <p:nvSpPr>
          <p:cNvPr id="3" name="Text Placeholder 2"/>
          <p:cNvSpPr>
            <a:spLocks noGrp="1"/>
          </p:cNvSpPr>
          <p:nvPr>
            <p:ph type="body" idx="1"/>
          </p:nvPr>
        </p:nvSpPr>
        <p:spPr>
          <a:xfrm rot="19140000">
            <a:off x="1216152" y="2468304"/>
            <a:ext cx="6510528" cy="329184"/>
          </a:xfrm>
        </p:spPr>
        <p:txBody>
          <a:bodyPr>
            <a:normAutofit/>
          </a:bodyPr>
          <a:lstStyle>
            <a:lvl1pPr marL="0" indent="0">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6" name="Date Placeholder 3"/>
          <p:cNvSpPr>
            <a:spLocks noGrp="1"/>
          </p:cNvSpPr>
          <p:nvPr>
            <p:ph type="dt" sz="half" idx="10"/>
          </p:nvPr>
        </p:nvSpPr>
        <p:spPr/>
        <p:txBody>
          <a:bodyPr/>
          <a:lstStyle>
            <a:lvl1pPr>
              <a:defRPr/>
            </a:lvl1pPr>
          </a:lstStyle>
          <a:p>
            <a:pPr>
              <a:defRPr/>
            </a:pPr>
            <a:endParaRPr lang="en-US"/>
          </a:p>
        </p:txBody>
      </p:sp>
      <p:sp>
        <p:nvSpPr>
          <p:cNvPr id="7" name="Footer Placeholder 4"/>
          <p:cNvSpPr>
            <a:spLocks noGrp="1"/>
          </p:cNvSpPr>
          <p:nvPr>
            <p:ph type="ftr" sz="quarter" idx="11"/>
          </p:nvPr>
        </p:nvSpPr>
        <p:spPr/>
        <p:txBody>
          <a:bodyPr/>
          <a:lstStyle>
            <a:lvl1pPr>
              <a:defRPr/>
            </a:lvl1pPr>
          </a:lstStyle>
          <a:p>
            <a:pPr>
              <a:defRPr/>
            </a:pPr>
            <a:endParaRPr lang="en-US"/>
          </a:p>
        </p:txBody>
      </p:sp>
      <p:sp>
        <p:nvSpPr>
          <p:cNvPr id="8" name="Slide Number Placeholder 5"/>
          <p:cNvSpPr>
            <a:spLocks noGrp="1"/>
          </p:cNvSpPr>
          <p:nvPr>
            <p:ph type="sldNum" sz="quarter" idx="12"/>
          </p:nvPr>
        </p:nvSpPr>
        <p:spPr/>
        <p:txBody>
          <a:bodyPr/>
          <a:lstStyle>
            <a:lvl1pPr>
              <a:defRPr/>
            </a:lvl1pPr>
          </a:lstStyle>
          <a:p>
            <a:pPr>
              <a:defRPr/>
            </a:pPr>
            <a:fld id="{2B035855-35B9-4E8F-9340-60DBCD730F32}" type="slidenum">
              <a:rPr lang="en-US"/>
              <a:pPr>
                <a:defRPr/>
              </a:pPr>
              <a:t>‹#›</a:t>
            </a:fld>
            <a:endParaRPr lang="en-US"/>
          </a:p>
        </p:txBody>
      </p:sp>
    </p:spTree>
    <p:extLst>
      <p:ext uri="{BB962C8B-B14F-4D97-AF65-F5344CB8AC3E}">
        <p14:creationId xmlns:p14="http://schemas.microsoft.com/office/powerpoint/2010/main" xmlns="" val="9703493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22960"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00016"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Title 7"/>
          <p:cNvSpPr>
            <a:spLocks noGrp="1"/>
          </p:cNvSpPr>
          <p:nvPr>
            <p:ph type="title"/>
          </p:nvPr>
        </p:nvSpPr>
        <p:spPr/>
        <p:txBody>
          <a:bodyPr/>
          <a:lstStyle/>
          <a:p>
            <a:r>
              <a:rPr lang="en-US" smtClean="0"/>
              <a:t>Click to edit Master title style</a:t>
            </a:r>
            <a:endParaRPr lang="en-US"/>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a:ln/>
        </p:spPr>
        <p:txBody>
          <a:bodyPr/>
          <a:lstStyle>
            <a:lvl1pPr>
              <a:defRPr/>
            </a:lvl1pPr>
          </a:lstStyle>
          <a:p>
            <a:pPr>
              <a:defRPr/>
            </a:pPr>
            <a:fld id="{01AF7735-5342-489D-B8CC-C34B3B5DB74F}" type="slidenum">
              <a:rPr lang="en-US"/>
              <a:pPr>
                <a:defRPr/>
              </a:pPr>
              <a:t>‹#›</a:t>
            </a:fld>
            <a:endParaRPr lang="en-US" dirty="0"/>
          </a:p>
        </p:txBody>
      </p:sp>
    </p:spTree>
    <p:extLst>
      <p:ext uri="{BB962C8B-B14F-4D97-AF65-F5344CB8AC3E}">
        <p14:creationId xmlns:p14="http://schemas.microsoft.com/office/powerpoint/2010/main" xmlns="" val="7304336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822960"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19150"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00016"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00016"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lvl1pPr>
              <a:defRPr/>
            </a:lvl1pPr>
          </a:lstStyle>
          <a:p>
            <a:pPr>
              <a:defRPr/>
            </a:pPr>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a:ln/>
        </p:spPr>
        <p:txBody>
          <a:bodyPr/>
          <a:lstStyle>
            <a:lvl1pPr>
              <a:defRPr/>
            </a:lvl1pPr>
          </a:lstStyle>
          <a:p>
            <a:pPr>
              <a:defRPr/>
            </a:pPr>
            <a:fld id="{01D8541A-6215-48B5-BC24-D1E44420277D}" type="slidenum">
              <a:rPr lang="en-US"/>
              <a:pPr>
                <a:defRPr/>
              </a:pPr>
              <a:t>‹#›</a:t>
            </a:fld>
            <a:endParaRPr lang="en-US" dirty="0"/>
          </a:p>
        </p:txBody>
      </p:sp>
    </p:spTree>
    <p:extLst>
      <p:ext uri="{BB962C8B-B14F-4D97-AF65-F5344CB8AC3E}">
        <p14:creationId xmlns:p14="http://schemas.microsoft.com/office/powerpoint/2010/main" xmlns="" val="9340473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a:ln/>
        </p:spPr>
        <p:txBody>
          <a:bodyPr/>
          <a:lstStyle>
            <a:lvl1pPr>
              <a:defRPr/>
            </a:lvl1pPr>
          </a:lstStyle>
          <a:p>
            <a:pPr>
              <a:defRPr/>
            </a:pPr>
            <a:fld id="{73C4A9C3-5634-4767-8FF1-0663CB98C659}" type="slidenum">
              <a:rPr lang="en-US"/>
              <a:pPr>
                <a:defRPr/>
              </a:pPr>
              <a:t>‹#›</a:t>
            </a:fld>
            <a:endParaRPr lang="en-US" dirty="0"/>
          </a:p>
        </p:txBody>
      </p:sp>
    </p:spTree>
    <p:extLst>
      <p:ext uri="{BB962C8B-B14F-4D97-AF65-F5344CB8AC3E}">
        <p14:creationId xmlns:p14="http://schemas.microsoft.com/office/powerpoint/2010/main" xmlns="" val="39817616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a:ln/>
        </p:spPr>
        <p:txBody>
          <a:bodyPr/>
          <a:lstStyle>
            <a:lvl1pPr>
              <a:defRPr/>
            </a:lvl1pPr>
          </a:lstStyle>
          <a:p>
            <a:pPr>
              <a:defRPr/>
            </a:pPr>
            <a:fld id="{018006A7-2BBA-4AC2-8780-BA1090C38D8E}" type="slidenum">
              <a:rPr lang="en-US"/>
              <a:pPr>
                <a:defRPr/>
              </a:pPr>
              <a:t>‹#›</a:t>
            </a:fld>
            <a:endParaRPr lang="en-US" dirty="0"/>
          </a:p>
        </p:txBody>
      </p:sp>
    </p:spTree>
    <p:extLst>
      <p:ext uri="{BB962C8B-B14F-4D97-AF65-F5344CB8AC3E}">
        <p14:creationId xmlns:p14="http://schemas.microsoft.com/office/powerpoint/2010/main" xmlns="" val="37826035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5" name="Right Triangle 4"/>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Right Triangle 5"/>
          <p:cNvSpPr/>
          <p:nvPr/>
        </p:nvSpPr>
        <p:spPr>
          <a:xfrm rot="5400000">
            <a:off x="433388" y="-433388"/>
            <a:ext cx="6858000" cy="7724775"/>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sz="1800"/>
          </a:p>
        </p:txBody>
      </p:sp>
      <p:sp>
        <p:nvSpPr>
          <p:cNvPr id="2" name="Title 1"/>
          <p:cNvSpPr>
            <a:spLocks noGrp="1"/>
          </p:cNvSpPr>
          <p:nvPr>
            <p:ph type="title"/>
          </p:nvPr>
        </p:nvSpPr>
        <p:spPr>
          <a:xfrm rot="19140000">
            <a:off x="784930" y="1576103"/>
            <a:ext cx="5212080" cy="1089427"/>
          </a:xfrm>
        </p:spPr>
        <p:txBody>
          <a:bodyPr bIns="0" anchor="b"/>
          <a:lstStyle>
            <a:lvl1pPr algn="l">
              <a:defRPr kumimoji="0" lang="en-US" sz="2800" b="0" i="0" u="none" strike="noStrike" kern="1200" cap="all" spc="0" normalizeH="0" baseline="0" noProof="0" dirty="0" smtClean="0">
                <a:ln>
                  <a:noFill/>
                </a:ln>
                <a:solidFill>
                  <a:srgbClr val="FFFFFF"/>
                </a:solidFill>
                <a:effectLst/>
                <a:uLnTx/>
                <a:uFillTx/>
                <a:latin typeface="+mj-lt"/>
                <a:ea typeface="+mj-ea"/>
                <a:cs typeface="+mj-cs"/>
              </a:defRPr>
            </a:lvl1pPr>
          </a:lstStyle>
          <a:p>
            <a:pPr lvl="0"/>
            <a:r>
              <a:rPr lang="en-US" smtClean="0"/>
              <a:t>Click to edit Master title style</a:t>
            </a:r>
            <a:endParaRPr lang="en-US" dirty="0"/>
          </a:p>
        </p:txBody>
      </p:sp>
      <p:sp>
        <p:nvSpPr>
          <p:cNvPr id="3" name="Content Placeholder 2"/>
          <p:cNvSpPr>
            <a:spLocks noGrp="1"/>
          </p:cNvSpPr>
          <p:nvPr>
            <p:ph idx="1"/>
          </p:nvPr>
        </p:nvSpPr>
        <p:spPr>
          <a:xfrm>
            <a:off x="4749552" y="2618912"/>
            <a:ext cx="3807779" cy="33246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rot="19140000">
            <a:off x="1297954" y="2253385"/>
            <a:ext cx="5794760" cy="623314"/>
          </a:xfrm>
        </p:spPr>
        <p:txBody>
          <a:bodyPr>
            <a:normAutofit/>
          </a:bodyPr>
          <a:lstStyle>
            <a:lvl1pPr marL="0" indent="0">
              <a:buNone/>
              <a:defRPr lang="en-US" sz="1400" b="1" kern="1200" dirty="0" smtClean="0">
                <a:solidFill>
                  <a:srgbClr val="FFFFFF"/>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lvl1pPr>
              <a:defRPr/>
            </a:lvl1pPr>
          </a:lstStyle>
          <a:p>
            <a:pPr>
              <a:defRPr/>
            </a:pPr>
            <a:endParaRPr lang="en-US"/>
          </a:p>
        </p:txBody>
      </p:sp>
      <p:sp>
        <p:nvSpPr>
          <p:cNvPr id="8" name="Footer Placeholder 5"/>
          <p:cNvSpPr>
            <a:spLocks noGrp="1"/>
          </p:cNvSpPr>
          <p:nvPr>
            <p:ph type="ftr" sz="quarter" idx="11"/>
          </p:nvPr>
        </p:nvSpPr>
        <p:spPr/>
        <p:txBody>
          <a:bodyPr/>
          <a:lstStyle>
            <a:lvl1pPr>
              <a:defRPr dirty="0">
                <a:solidFill>
                  <a:schemeClr val="tx2"/>
                </a:solidFill>
              </a:defRPr>
            </a:lvl1pPr>
          </a:lstStyle>
          <a:p>
            <a:pPr>
              <a:defRPr/>
            </a:pPr>
            <a:endParaRPr lang="en-US"/>
          </a:p>
        </p:txBody>
      </p:sp>
      <p:sp>
        <p:nvSpPr>
          <p:cNvPr id="9" name="Slide Number Placeholder 6"/>
          <p:cNvSpPr>
            <a:spLocks noGrp="1"/>
          </p:cNvSpPr>
          <p:nvPr>
            <p:ph type="sldNum" sz="quarter" idx="12"/>
          </p:nvPr>
        </p:nvSpPr>
        <p:spPr>
          <a:ln>
            <a:solidFill>
              <a:schemeClr val="tx2"/>
            </a:solidFill>
          </a:ln>
        </p:spPr>
        <p:txBody>
          <a:bodyPr/>
          <a:lstStyle>
            <a:lvl1pPr>
              <a:defRPr smtClean="0">
                <a:solidFill>
                  <a:schemeClr val="tx2"/>
                </a:solidFill>
              </a:defRPr>
            </a:lvl1pPr>
          </a:lstStyle>
          <a:p>
            <a:pPr>
              <a:defRPr/>
            </a:pPr>
            <a:fld id="{AB3087CE-D020-48AB-8586-8D3B841EC672}" type="slidenum">
              <a:rPr lang="en-US"/>
              <a:pPr>
                <a:defRPr/>
              </a:pPr>
              <a:t>‹#›</a:t>
            </a:fld>
            <a:endParaRPr lang="en-US" dirty="0"/>
          </a:p>
        </p:txBody>
      </p:sp>
    </p:spTree>
    <p:extLst>
      <p:ext uri="{BB962C8B-B14F-4D97-AF65-F5344CB8AC3E}">
        <p14:creationId xmlns:p14="http://schemas.microsoft.com/office/powerpoint/2010/main" xmlns="" val="476633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Right Triangle 4"/>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Freeform 5"/>
          <p:cNvSpPr/>
          <p:nvPr/>
        </p:nvSpPr>
        <p:spPr>
          <a:xfrm>
            <a:off x="0" y="5048250"/>
            <a:ext cx="3571875" cy="1809750"/>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1809750 h 1809750"/>
              <a:gd name="connsiteX1" fmla="*/ 1895475 w 3571875"/>
              <a:gd name="connsiteY1" fmla="*/ 0 h 1809750"/>
              <a:gd name="connsiteX2" fmla="*/ 3571875 w 3571875"/>
              <a:gd name="connsiteY2" fmla="*/ 1809750 h 1809750"/>
              <a:gd name="connsiteX3" fmla="*/ 0 w 3571875"/>
              <a:gd name="connsiteY3" fmla="*/ 1809750 h 1809750"/>
              <a:gd name="connsiteX0" fmla="*/ 0 w 3571875"/>
              <a:gd name="connsiteY0" fmla="*/ 1809750 h 1809750"/>
              <a:gd name="connsiteX1" fmla="*/ 2038350 w 3571875"/>
              <a:gd name="connsiteY1" fmla="*/ 0 h 1809750"/>
              <a:gd name="connsiteX2" fmla="*/ 3571875 w 3571875"/>
              <a:gd name="connsiteY2" fmla="*/ 1809750 h 1809750"/>
              <a:gd name="connsiteX3" fmla="*/ 0 w 3571875"/>
              <a:gd name="connsiteY3" fmla="*/ 1809750 h 1809750"/>
            </a:gdLst>
            <a:ahLst/>
            <a:cxnLst>
              <a:cxn ang="0">
                <a:pos x="connsiteX0" y="connsiteY0"/>
              </a:cxn>
              <a:cxn ang="0">
                <a:pos x="connsiteX1" y="connsiteY1"/>
              </a:cxn>
              <a:cxn ang="0">
                <a:pos x="connsiteX2" y="connsiteY2"/>
              </a:cxn>
              <a:cxn ang="0">
                <a:pos x="connsiteX3" y="connsiteY3"/>
              </a:cxn>
            </a:cxnLst>
            <a:rect l="l" t="t" r="r" b="b"/>
            <a:pathLst>
              <a:path w="3571875" h="1809750">
                <a:moveTo>
                  <a:pt x="0" y="1809750"/>
                </a:moveTo>
                <a:lnTo>
                  <a:pt x="2038350" y="0"/>
                </a:lnTo>
                <a:lnTo>
                  <a:pt x="3571875" y="1809750"/>
                </a:lnTo>
                <a:lnTo>
                  <a:pt x="0" y="1809750"/>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 name="Picture Placeholder 10"/>
          <p:cNvSpPr>
            <a:spLocks noGrp="1"/>
          </p:cNvSpPr>
          <p:nvPr>
            <p:ph type="pic" sz="quarter" idx="14"/>
          </p:nvPr>
        </p:nvSpPr>
        <p:spPr>
          <a:xfrm>
            <a:off x="2028825" y="0"/>
            <a:ext cx="7115175" cy="6858000"/>
          </a:xfrm>
          <a:custGeom>
            <a:avLst/>
            <a:gdLst>
              <a:gd name="connsiteX0" fmla="*/ 0 w 7104888"/>
              <a:gd name="connsiteY0" fmla="*/ 0 h 6858000"/>
              <a:gd name="connsiteX1" fmla="*/ 7104888 w 7104888"/>
              <a:gd name="connsiteY1" fmla="*/ 0 h 6858000"/>
              <a:gd name="connsiteX2" fmla="*/ 7104888 w 7104888"/>
              <a:gd name="connsiteY2" fmla="*/ 6858000 h 6858000"/>
              <a:gd name="connsiteX3" fmla="*/ 0 w 7104888"/>
              <a:gd name="connsiteY3" fmla="*/ 6858000 h 6858000"/>
              <a:gd name="connsiteX4" fmla="*/ 0 w 7104888"/>
              <a:gd name="connsiteY4" fmla="*/ 0 h 6858000"/>
              <a:gd name="connsiteX0" fmla="*/ 0 w 7104888"/>
              <a:gd name="connsiteY0" fmla="*/ 0 h 6858000"/>
              <a:gd name="connsiteX1" fmla="*/ 5695188 w 7104888"/>
              <a:gd name="connsiteY1" fmla="*/ 0 h 6858000"/>
              <a:gd name="connsiteX2" fmla="*/ 7104888 w 7104888"/>
              <a:gd name="connsiteY2" fmla="*/ 0 h 6858000"/>
              <a:gd name="connsiteX3" fmla="*/ 7104888 w 7104888"/>
              <a:gd name="connsiteY3" fmla="*/ 6858000 h 6858000"/>
              <a:gd name="connsiteX4" fmla="*/ 0 w 7104888"/>
              <a:gd name="connsiteY4" fmla="*/ 6858000 h 6858000"/>
              <a:gd name="connsiteX5" fmla="*/ 0 w 7104888"/>
              <a:gd name="connsiteY5"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0287 w 7115175"/>
              <a:gd name="connsiteY4" fmla="*/ 6858000 h 6858000"/>
              <a:gd name="connsiteX5" fmla="*/ 0 w 7115175"/>
              <a:gd name="connsiteY5" fmla="*/ 5048250 h 6858000"/>
              <a:gd name="connsiteX6" fmla="*/ 10287 w 7115175"/>
              <a:gd name="connsiteY6"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10287 w 7115175"/>
              <a:gd name="connsiteY5" fmla="*/ 6858000 h 6858000"/>
              <a:gd name="connsiteX6" fmla="*/ 0 w 7115175"/>
              <a:gd name="connsiteY6" fmla="*/ 5048250 h 6858000"/>
              <a:gd name="connsiteX7" fmla="*/ 10287 w 7115175"/>
              <a:gd name="connsiteY7"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 name="connsiteX6" fmla="*/ 10287 w 7115175"/>
              <a:gd name="connsiteY6" fmla="*/ 0 h 6858000"/>
              <a:gd name="connsiteX0" fmla="*/ 0 w 7115175"/>
              <a:gd name="connsiteY0" fmla="*/ 504825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5175" h="6858000">
                <a:moveTo>
                  <a:pt x="0" y="5048250"/>
                </a:moveTo>
                <a:lnTo>
                  <a:pt x="5705475" y="0"/>
                </a:lnTo>
                <a:lnTo>
                  <a:pt x="7115175" y="0"/>
                </a:lnTo>
                <a:lnTo>
                  <a:pt x="7115175" y="6858000"/>
                </a:lnTo>
                <a:lnTo>
                  <a:pt x="1533526" y="6848475"/>
                </a:lnTo>
                <a:lnTo>
                  <a:pt x="0" y="5048250"/>
                </a:lnTo>
                <a:close/>
              </a:path>
            </a:pathLst>
          </a:custGeom>
          <a:solidFill>
            <a:schemeClr val="accent3">
              <a:alpha val="80000"/>
            </a:schemeClr>
          </a:solidFill>
        </p:spPr>
        <p:txBody>
          <a:bodyPr rIns="182880" rtlCol="0" anchor="ctr">
            <a:normAutofit/>
          </a:bodyPr>
          <a:lstStyle>
            <a:lvl1pPr algn="r">
              <a:defRPr/>
            </a:lvl1pPr>
          </a:lstStyle>
          <a:p>
            <a:pPr lvl="0"/>
            <a:r>
              <a:rPr lang="en-US" noProof="0" smtClean="0"/>
              <a:t>Click icon to add picture</a:t>
            </a:r>
            <a:endParaRPr lang="en-US" noProof="0" dirty="0"/>
          </a:p>
        </p:txBody>
      </p:sp>
      <p:sp>
        <p:nvSpPr>
          <p:cNvPr id="2" name="Title 1"/>
          <p:cNvSpPr>
            <a:spLocks noGrp="1"/>
          </p:cNvSpPr>
          <p:nvPr>
            <p:ph type="title"/>
          </p:nvPr>
        </p:nvSpPr>
        <p:spPr>
          <a:xfrm rot="19140000">
            <a:off x="671197" y="1717501"/>
            <a:ext cx="5486400" cy="867444"/>
          </a:xfrm>
        </p:spPr>
        <p:txBody>
          <a:bodyPr anchor="b"/>
          <a:lstStyle>
            <a:lvl1pPr algn="l">
              <a:defRPr sz="2800" b="0">
                <a:latin typeface="+mj-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rot="19140000">
            <a:off x="1143479" y="2180529"/>
            <a:ext cx="6096545" cy="740664"/>
          </a:xfrm>
        </p:spPr>
        <p:txBody>
          <a:bodyPr/>
          <a:lstStyle>
            <a:lvl1pPr marL="0" indent="0">
              <a:buNone/>
              <a:defRPr sz="14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5"/>
          </p:nvPr>
        </p:nvSpPr>
        <p:spPr/>
        <p:txBody>
          <a:bodyPr/>
          <a:lstStyle>
            <a:lvl1pPr>
              <a:defRPr/>
            </a:lvl1pPr>
          </a:lstStyle>
          <a:p>
            <a:pPr>
              <a:defRPr/>
            </a:pPr>
            <a:endParaRPr lang="en-US"/>
          </a:p>
        </p:txBody>
      </p:sp>
      <p:sp>
        <p:nvSpPr>
          <p:cNvPr id="8" name="Footer Placeholder 5"/>
          <p:cNvSpPr>
            <a:spLocks noGrp="1"/>
          </p:cNvSpPr>
          <p:nvPr>
            <p:ph type="ftr" sz="quarter" idx="16"/>
          </p:nvPr>
        </p:nvSpPr>
        <p:spPr/>
        <p:txBody>
          <a:bodyPr/>
          <a:lstStyle>
            <a:lvl1pPr>
              <a:defRPr/>
            </a:lvl1pPr>
          </a:lstStyle>
          <a:p>
            <a:pPr>
              <a:defRPr/>
            </a:pPr>
            <a:endParaRPr lang="en-US"/>
          </a:p>
        </p:txBody>
      </p:sp>
      <p:sp>
        <p:nvSpPr>
          <p:cNvPr id="9" name="Slide Number Placeholder 6"/>
          <p:cNvSpPr>
            <a:spLocks noGrp="1"/>
          </p:cNvSpPr>
          <p:nvPr>
            <p:ph type="sldNum" sz="quarter" idx="17"/>
          </p:nvPr>
        </p:nvSpPr>
        <p:spPr/>
        <p:txBody>
          <a:bodyPr/>
          <a:lstStyle>
            <a:lvl1pPr>
              <a:defRPr/>
            </a:lvl1pPr>
          </a:lstStyle>
          <a:p>
            <a:pPr>
              <a:defRPr/>
            </a:pPr>
            <a:fld id="{62934D50-24D2-4427-8A3E-703E931AEB0F}" type="slidenum">
              <a:rPr lang="en-US"/>
              <a:pPr>
                <a:defRPr/>
              </a:pPr>
              <a:t>‹#›</a:t>
            </a:fld>
            <a:endParaRPr lang="en-US"/>
          </a:p>
        </p:txBody>
      </p:sp>
    </p:spTree>
    <p:extLst>
      <p:ext uri="{BB962C8B-B14F-4D97-AF65-F5344CB8AC3E}">
        <p14:creationId xmlns:p14="http://schemas.microsoft.com/office/powerpoint/2010/main" xmlns="" val="10708365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Freeform 6"/>
          <p:cNvSpPr/>
          <p:nvPr/>
        </p:nvSpPr>
        <p:spPr>
          <a:xfrm>
            <a:off x="-3175" y="5051425"/>
            <a:ext cx="3575050" cy="1806575"/>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Freeform 7"/>
          <p:cNvSpPr/>
          <p:nvPr/>
        </p:nvSpPr>
        <p:spPr>
          <a:xfrm>
            <a:off x="-1588" y="5051425"/>
            <a:ext cx="9145588" cy="180657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631 h 2002631"/>
              <a:gd name="connsiteX1" fmla="*/ 754045 w 3352800"/>
              <a:gd name="connsiteY1" fmla="*/ 146832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26618 h 526618"/>
              <a:gd name="connsiteX1" fmla="*/ 980611 w 3352800"/>
              <a:gd name="connsiteY1" fmla="*/ 9368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6888 h 526888"/>
              <a:gd name="connsiteX1" fmla="*/ 744735 w 3352800"/>
              <a:gd name="connsiteY1" fmla="*/ 0 h 526888"/>
              <a:gd name="connsiteX2" fmla="*/ 3352800 w 3352800"/>
              <a:gd name="connsiteY2" fmla="*/ 270 h 526888"/>
              <a:gd name="connsiteX3" fmla="*/ 3352800 w 3352800"/>
              <a:gd name="connsiteY3" fmla="*/ 526888 h 526888"/>
              <a:gd name="connsiteX4" fmla="*/ 0 w 3352800"/>
              <a:gd name="connsiteY4" fmla="*/ 526888 h 526888"/>
              <a:gd name="connsiteX0" fmla="*/ 0 w 3352800"/>
              <a:gd name="connsiteY0" fmla="*/ 526618 h 526618"/>
              <a:gd name="connsiteX1" fmla="*/ 811948 w 3352800"/>
              <a:gd name="connsiteY1" fmla="*/ 6092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7584 h 527584"/>
              <a:gd name="connsiteX1" fmla="*/ 751718 w 3352800"/>
              <a:gd name="connsiteY1" fmla="*/ 0 h 527584"/>
              <a:gd name="connsiteX2" fmla="*/ 3352800 w 3352800"/>
              <a:gd name="connsiteY2" fmla="*/ 966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241069 w 3352800"/>
              <a:gd name="connsiteY2" fmla="*/ 94144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 name="connsiteX0" fmla="*/ 0 w 3352800"/>
              <a:gd name="connsiteY0" fmla="*/ 527313 h 527313"/>
              <a:gd name="connsiteX1" fmla="*/ 900984 w 3352800"/>
              <a:gd name="connsiteY1" fmla="*/ 97774 h 527313"/>
              <a:gd name="connsiteX2" fmla="*/ 3352800 w 3352800"/>
              <a:gd name="connsiteY2" fmla="*/ 0 h 527313"/>
              <a:gd name="connsiteX3" fmla="*/ 3352800 w 3352800"/>
              <a:gd name="connsiteY3" fmla="*/ 527313 h 527313"/>
              <a:gd name="connsiteX4" fmla="*/ 0 w 3352800"/>
              <a:gd name="connsiteY4" fmla="*/ 527313 h 527313"/>
              <a:gd name="connsiteX0" fmla="*/ 0 w 3352800"/>
              <a:gd name="connsiteY0" fmla="*/ 527584 h 527584"/>
              <a:gd name="connsiteX1" fmla="*/ 748227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527584">
                <a:moveTo>
                  <a:pt x="0" y="527584"/>
                </a:moveTo>
                <a:lnTo>
                  <a:pt x="748227" y="0"/>
                </a:lnTo>
                <a:lnTo>
                  <a:pt x="3352800" y="271"/>
                </a:lnTo>
                <a:lnTo>
                  <a:pt x="3352800" y="527584"/>
                </a:lnTo>
                <a:lnTo>
                  <a:pt x="0" y="527584"/>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 name="Title Placeholder 1"/>
          <p:cNvSpPr>
            <a:spLocks noGrp="1"/>
          </p:cNvSpPr>
          <p:nvPr>
            <p:ph type="title"/>
          </p:nvPr>
        </p:nvSpPr>
        <p:spPr>
          <a:xfrm>
            <a:off x="822325" y="365125"/>
            <a:ext cx="7521575" cy="549275"/>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1029" name="Text Placeholder 2"/>
          <p:cNvSpPr>
            <a:spLocks noGrp="1"/>
          </p:cNvSpPr>
          <p:nvPr>
            <p:ph type="body" idx="1"/>
          </p:nvPr>
        </p:nvSpPr>
        <p:spPr bwMode="auto">
          <a:xfrm>
            <a:off x="822325" y="1100138"/>
            <a:ext cx="7521575" cy="35798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p:cNvSpPr>
            <a:spLocks noGrp="1"/>
          </p:cNvSpPr>
          <p:nvPr>
            <p:ph type="dt" sz="half" idx="2"/>
          </p:nvPr>
        </p:nvSpPr>
        <p:spPr>
          <a:xfrm rot="19140000">
            <a:off x="201613" y="5870575"/>
            <a:ext cx="2176462" cy="201613"/>
          </a:xfrm>
          <a:prstGeom prst="rect">
            <a:avLst/>
          </a:prstGeom>
        </p:spPr>
        <p:txBody>
          <a:bodyPr vert="horz" lIns="91440" tIns="45720" rIns="91440" bIns="45720" rtlCol="0" anchor="ctr"/>
          <a:lstStyle>
            <a:lvl1pPr algn="l">
              <a:defRPr sz="1200" dirty="0">
                <a:solidFill>
                  <a:srgbClr val="FFFFFF"/>
                </a:solidFill>
                <a:latin typeface="Arial" charset="0"/>
              </a:defRPr>
            </a:lvl1pPr>
          </a:lstStyle>
          <a:p>
            <a:pPr>
              <a:defRPr/>
            </a:pPr>
            <a:endParaRPr lang="en-US"/>
          </a:p>
        </p:txBody>
      </p:sp>
      <p:sp>
        <p:nvSpPr>
          <p:cNvPr id="5" name="Footer Placeholder 4"/>
          <p:cNvSpPr>
            <a:spLocks noGrp="1"/>
          </p:cNvSpPr>
          <p:nvPr>
            <p:ph type="ftr" sz="quarter" idx="3"/>
          </p:nvPr>
        </p:nvSpPr>
        <p:spPr>
          <a:xfrm>
            <a:off x="3517900" y="6284913"/>
            <a:ext cx="4724400" cy="274637"/>
          </a:xfrm>
          <a:prstGeom prst="rect">
            <a:avLst/>
          </a:prstGeom>
        </p:spPr>
        <p:txBody>
          <a:bodyPr vert="horz" lIns="91440" tIns="45720" rIns="91440" bIns="45720" rtlCol="0" anchor="ctr"/>
          <a:lstStyle>
            <a:lvl1pPr algn="r">
              <a:defRPr sz="1200" cap="all" spc="200" baseline="0" dirty="0">
                <a:solidFill>
                  <a:srgbClr val="FF0000"/>
                </a:solidFill>
                <a:latin typeface="Arial" charset="0"/>
              </a:defRPr>
            </a:lvl1pPr>
          </a:lstStyle>
          <a:p>
            <a:pPr>
              <a:defRPr/>
            </a:pPr>
            <a:endParaRPr lang="en-US"/>
          </a:p>
        </p:txBody>
      </p:sp>
      <p:sp>
        <p:nvSpPr>
          <p:cNvPr id="6" name="Slide Number Placeholder 5"/>
          <p:cNvSpPr>
            <a:spLocks noGrp="1"/>
          </p:cNvSpPr>
          <p:nvPr>
            <p:ph type="sldNum" sz="quarter" idx="4"/>
          </p:nvPr>
        </p:nvSpPr>
        <p:spPr>
          <a:xfrm>
            <a:off x="8401050" y="6170613"/>
            <a:ext cx="503238" cy="503237"/>
          </a:xfrm>
          <a:prstGeom prst="ellipse">
            <a:avLst/>
          </a:prstGeom>
          <a:ln w="19050">
            <a:solidFill>
              <a:srgbClr val="FFFFFF"/>
            </a:solidFill>
          </a:ln>
        </p:spPr>
        <p:txBody>
          <a:bodyPr vert="horz" lIns="9144" tIns="9144" rIns="9144" bIns="9144" rtlCol="0" anchor="ctr">
            <a:normAutofit/>
          </a:bodyPr>
          <a:lstStyle>
            <a:lvl1pPr algn="ctr">
              <a:defRPr sz="1650" smtClean="0">
                <a:solidFill>
                  <a:srgbClr val="FFFFFF"/>
                </a:solidFill>
                <a:latin typeface="Arial" charset="0"/>
              </a:defRPr>
            </a:lvl1pPr>
          </a:lstStyle>
          <a:p>
            <a:pPr>
              <a:defRPr/>
            </a:pPr>
            <a:fld id="{D38D466B-CC97-4D46-8F80-63541549720B}"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77" r:id="rId4"/>
    <p:sldLayoutId id="2147483678" r:id="rId5"/>
    <p:sldLayoutId id="2147483679" r:id="rId6"/>
    <p:sldLayoutId id="2147483680" r:id="rId7"/>
    <p:sldLayoutId id="2147483686" r:id="rId8"/>
    <p:sldLayoutId id="2147483687" r:id="rId9"/>
    <p:sldLayoutId id="2147483681" r:id="rId10"/>
    <p:sldLayoutId id="2147483682" r:id="rId11"/>
  </p:sldLayoutIdLst>
  <p:timing>
    <p:tnLst>
      <p:par>
        <p:cTn id="1" dur="indefinite" restart="never" nodeType="tmRoot"/>
      </p:par>
    </p:tnLst>
  </p:timing>
  <p:hf hdr="0" ftr="0" dt="0"/>
  <p:txStyles>
    <p:titleStyle>
      <a:lvl1pPr algn="l" rtl="0" eaLnBrk="1" fontAlgn="base" hangingPunct="1">
        <a:spcBef>
          <a:spcPct val="0"/>
        </a:spcBef>
        <a:spcAft>
          <a:spcPct val="0"/>
        </a:spcAft>
        <a:defRPr sz="2800" kern="1200" cap="all">
          <a:solidFill>
            <a:schemeClr val="tx1"/>
          </a:solidFill>
          <a:latin typeface="+mj-lt"/>
          <a:ea typeface="+mj-ea"/>
          <a:cs typeface="+mj-cs"/>
        </a:defRPr>
      </a:lvl1pPr>
      <a:lvl2pPr algn="l" rtl="0" eaLnBrk="1" fontAlgn="base" hangingPunct="1">
        <a:spcBef>
          <a:spcPct val="0"/>
        </a:spcBef>
        <a:spcAft>
          <a:spcPct val="0"/>
        </a:spcAft>
        <a:defRPr sz="2800">
          <a:solidFill>
            <a:schemeClr val="tx1"/>
          </a:solidFill>
          <a:latin typeface="Franklin Gothic Medium" panose="020B0603020102020204" pitchFamily="34" charset="0"/>
        </a:defRPr>
      </a:lvl2pPr>
      <a:lvl3pPr algn="l" rtl="0" eaLnBrk="1" fontAlgn="base" hangingPunct="1">
        <a:spcBef>
          <a:spcPct val="0"/>
        </a:spcBef>
        <a:spcAft>
          <a:spcPct val="0"/>
        </a:spcAft>
        <a:defRPr sz="2800">
          <a:solidFill>
            <a:schemeClr val="tx1"/>
          </a:solidFill>
          <a:latin typeface="Franklin Gothic Medium" panose="020B0603020102020204" pitchFamily="34" charset="0"/>
        </a:defRPr>
      </a:lvl3pPr>
      <a:lvl4pPr algn="l" rtl="0" eaLnBrk="1" fontAlgn="base" hangingPunct="1">
        <a:spcBef>
          <a:spcPct val="0"/>
        </a:spcBef>
        <a:spcAft>
          <a:spcPct val="0"/>
        </a:spcAft>
        <a:defRPr sz="2800">
          <a:solidFill>
            <a:schemeClr val="tx1"/>
          </a:solidFill>
          <a:latin typeface="Franklin Gothic Medium" panose="020B0603020102020204" pitchFamily="34" charset="0"/>
        </a:defRPr>
      </a:lvl4pPr>
      <a:lvl5pPr algn="l" rtl="0" eaLnBrk="1" fontAlgn="base" hangingPunct="1">
        <a:spcBef>
          <a:spcPct val="0"/>
        </a:spcBef>
        <a:spcAft>
          <a:spcPct val="0"/>
        </a:spcAft>
        <a:defRPr sz="2800">
          <a:solidFill>
            <a:schemeClr val="tx1"/>
          </a:solidFill>
          <a:latin typeface="Franklin Gothic Medium" panose="020B0603020102020204" pitchFamily="34" charset="0"/>
        </a:defRPr>
      </a:lvl5pPr>
      <a:lvl6pPr marL="457200" algn="l" rtl="0" eaLnBrk="1" fontAlgn="base" hangingPunct="1">
        <a:spcBef>
          <a:spcPct val="0"/>
        </a:spcBef>
        <a:spcAft>
          <a:spcPct val="0"/>
        </a:spcAft>
        <a:defRPr sz="2800">
          <a:solidFill>
            <a:schemeClr val="tx1"/>
          </a:solidFill>
          <a:latin typeface="Franklin Gothic Medium" panose="020B0603020102020204" pitchFamily="34" charset="0"/>
        </a:defRPr>
      </a:lvl6pPr>
      <a:lvl7pPr marL="914400" algn="l" rtl="0" eaLnBrk="1" fontAlgn="base" hangingPunct="1">
        <a:spcBef>
          <a:spcPct val="0"/>
        </a:spcBef>
        <a:spcAft>
          <a:spcPct val="0"/>
        </a:spcAft>
        <a:defRPr sz="2800">
          <a:solidFill>
            <a:schemeClr val="tx1"/>
          </a:solidFill>
          <a:latin typeface="Franklin Gothic Medium" panose="020B0603020102020204" pitchFamily="34" charset="0"/>
        </a:defRPr>
      </a:lvl7pPr>
      <a:lvl8pPr marL="1371600" algn="l" rtl="0" eaLnBrk="1" fontAlgn="base" hangingPunct="1">
        <a:spcBef>
          <a:spcPct val="0"/>
        </a:spcBef>
        <a:spcAft>
          <a:spcPct val="0"/>
        </a:spcAft>
        <a:defRPr sz="2800">
          <a:solidFill>
            <a:schemeClr val="tx1"/>
          </a:solidFill>
          <a:latin typeface="Franklin Gothic Medium" panose="020B0603020102020204" pitchFamily="34" charset="0"/>
        </a:defRPr>
      </a:lvl8pPr>
      <a:lvl9pPr marL="1828800" algn="l" rtl="0" eaLnBrk="1" fontAlgn="base" hangingPunct="1">
        <a:spcBef>
          <a:spcPct val="0"/>
        </a:spcBef>
        <a:spcAft>
          <a:spcPct val="0"/>
        </a:spcAft>
        <a:defRPr sz="2800">
          <a:solidFill>
            <a:schemeClr val="tx1"/>
          </a:solidFill>
          <a:latin typeface="Franklin Gothic Medium" panose="020B0603020102020204" pitchFamily="34" charset="0"/>
        </a:defRPr>
      </a:lvl9pPr>
    </p:titleStyle>
    <p:bodyStyle>
      <a:lvl1pPr marL="342900" indent="-342900" algn="l" rtl="0" eaLnBrk="1" fontAlgn="base" hangingPunct="1">
        <a:spcBef>
          <a:spcPts val="800"/>
        </a:spcBef>
        <a:spcAft>
          <a:spcPct val="0"/>
        </a:spcAft>
        <a:buFont typeface="Arial" panose="020B0604020202020204" pitchFamily="34" charset="0"/>
        <a:defRPr sz="1600" b="1" kern="1200">
          <a:solidFill>
            <a:schemeClr val="tx1"/>
          </a:solidFill>
          <a:latin typeface="+mn-lt"/>
          <a:ea typeface="+mn-ea"/>
          <a:cs typeface="+mn-cs"/>
        </a:defRPr>
      </a:lvl1pPr>
      <a:lvl2pPr marL="173038" indent="-173038" algn="l" rtl="0" eaLnBrk="1" fontAlgn="base" hangingPunct="1">
        <a:spcBef>
          <a:spcPts val="300"/>
        </a:spcBef>
        <a:spcAft>
          <a:spcPct val="0"/>
        </a:spcAft>
        <a:buClr>
          <a:schemeClr val="accent2"/>
        </a:buClr>
        <a:buFont typeface="Wingdings" panose="05000000000000000000" pitchFamily="2" charset="2"/>
        <a:buChar char="§"/>
        <a:defRPr sz="1600" kern="1200">
          <a:solidFill>
            <a:schemeClr val="tx1"/>
          </a:solidFill>
          <a:latin typeface="+mn-lt"/>
          <a:ea typeface="+mn-ea"/>
          <a:cs typeface="+mn-cs"/>
        </a:defRPr>
      </a:lvl2pPr>
      <a:lvl3pPr marL="401638" indent="-163513" algn="l" rtl="0" eaLnBrk="1" fontAlgn="base" hangingPunct="1">
        <a:spcBef>
          <a:spcPts val="300"/>
        </a:spcBef>
        <a:spcAft>
          <a:spcPct val="0"/>
        </a:spcAft>
        <a:buClr>
          <a:schemeClr val="accent2"/>
        </a:buClr>
        <a:buFont typeface="Wingdings" panose="05000000000000000000" pitchFamily="2" charset="2"/>
        <a:buChar char="§"/>
        <a:defRPr sz="1600" kern="1200">
          <a:solidFill>
            <a:schemeClr val="tx1"/>
          </a:solidFill>
          <a:latin typeface="+mn-lt"/>
          <a:ea typeface="+mn-ea"/>
          <a:cs typeface="+mn-cs"/>
        </a:defRPr>
      </a:lvl3pPr>
      <a:lvl4pPr marL="630238" indent="-163513" algn="l" rtl="0" eaLnBrk="1" fontAlgn="base" hangingPunct="1">
        <a:spcBef>
          <a:spcPts val="300"/>
        </a:spcBef>
        <a:spcAft>
          <a:spcPct val="0"/>
        </a:spcAft>
        <a:buClr>
          <a:schemeClr val="accent2"/>
        </a:buClr>
        <a:buFont typeface="Wingdings" panose="05000000000000000000" pitchFamily="2" charset="2"/>
        <a:buChar char="§"/>
        <a:defRPr sz="1600" kern="1200">
          <a:solidFill>
            <a:schemeClr val="tx1"/>
          </a:solidFill>
          <a:latin typeface="+mn-lt"/>
          <a:ea typeface="+mn-ea"/>
          <a:cs typeface="+mn-cs"/>
        </a:defRPr>
      </a:lvl4pPr>
      <a:lvl5pPr marL="858838" indent="-173038" algn="l" rtl="0" eaLnBrk="1" fontAlgn="base" hangingPunct="1">
        <a:spcBef>
          <a:spcPts val="300"/>
        </a:spcBef>
        <a:spcAft>
          <a:spcPct val="0"/>
        </a:spcAft>
        <a:buClr>
          <a:schemeClr val="accent2"/>
        </a:buClr>
        <a:buFont typeface="Wingdings" panose="05000000000000000000"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rot="19140000">
            <a:off x="578061" y="1323632"/>
            <a:ext cx="6580145" cy="1204913"/>
          </a:xfrm>
        </p:spPr>
        <p:txBody>
          <a:bodyPr/>
          <a:lstStyle/>
          <a:p>
            <a:pPr fontAlgn="auto">
              <a:spcAft>
                <a:spcPts val="0"/>
              </a:spcAft>
              <a:defRPr/>
            </a:pPr>
            <a:r>
              <a:rPr lang="en-US" sz="4400" dirty="0" smtClean="0"/>
              <a:t>Communication principles</a:t>
            </a:r>
            <a:endParaRPr lang="en-US" sz="4400" dirty="0"/>
          </a:p>
        </p:txBody>
      </p:sp>
      <p:sp>
        <p:nvSpPr>
          <p:cNvPr id="3" name="Subtitle 2"/>
          <p:cNvSpPr>
            <a:spLocks noGrp="1"/>
          </p:cNvSpPr>
          <p:nvPr>
            <p:ph type="subTitle" idx="1"/>
          </p:nvPr>
        </p:nvSpPr>
        <p:spPr>
          <a:xfrm rot="19140000">
            <a:off x="1062038" y="2324100"/>
            <a:ext cx="6511925" cy="328613"/>
          </a:xfrm>
        </p:spPr>
        <p:txBody>
          <a:bodyPr rtlCol="0">
            <a:noAutofit/>
          </a:bodyPr>
          <a:lstStyle/>
          <a:p>
            <a:pPr fontAlgn="auto">
              <a:spcAft>
                <a:spcPts val="0"/>
              </a:spcAft>
              <a:defRPr/>
            </a:pPr>
            <a:r>
              <a:rPr lang="en-US" sz="1200" dirty="0" smtClean="0"/>
              <a:t>For virtual teams</a:t>
            </a:r>
            <a:endParaRPr sz="12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Open Source Software development</a:t>
            </a:r>
            <a:endParaRPr lang="en-US" dirty="0"/>
          </a:p>
        </p:txBody>
      </p:sp>
      <p:sp>
        <p:nvSpPr>
          <p:cNvPr id="3" name="Content Placeholder 2"/>
          <p:cNvSpPr>
            <a:spLocks noGrp="1"/>
          </p:cNvSpPr>
          <p:nvPr>
            <p:ph idx="1"/>
          </p:nvPr>
        </p:nvSpPr>
        <p:spPr/>
        <p:txBody>
          <a:bodyPr/>
          <a:lstStyle/>
          <a:p>
            <a:r>
              <a:rPr lang="en-US" dirty="0" smtClean="0"/>
              <a:t>The open source  community uses global virtual teams exclusively in their work to produce software that competes with giant  software firms</a:t>
            </a:r>
          </a:p>
          <a:p>
            <a:r>
              <a:rPr lang="en-US" dirty="0" smtClean="0"/>
              <a:t>The entire life-cycle of each open source product is a global virtual endeavor </a:t>
            </a:r>
          </a:p>
          <a:p>
            <a:r>
              <a:rPr lang="en-US" dirty="0" smtClean="0"/>
              <a:t>Examples are Linux, Ruby on Rails and </a:t>
            </a:r>
            <a:r>
              <a:rPr lang="en-US" dirty="0" err="1" smtClean="0"/>
              <a:t>MongoDB</a:t>
            </a:r>
            <a:endParaRPr lang="en-US" dirty="0" smtClean="0"/>
          </a:p>
          <a:p>
            <a:r>
              <a:rPr lang="en-US" dirty="0" smtClean="0"/>
              <a:t>These product development and maintenance activities are organized around globally persistent virtual management tools such as websites, content repositories, forums, threaded emails, and source code directories</a:t>
            </a:r>
          </a:p>
          <a:p>
            <a:r>
              <a:rPr lang="en-US" dirty="0" smtClean="0"/>
              <a:t>An example of such a virtual management toolset is </a:t>
            </a:r>
            <a:r>
              <a:rPr lang="en-US" dirty="0" err="1" smtClean="0"/>
              <a:t>GitHub</a:t>
            </a:r>
            <a:endParaRPr lang="en-US" dirty="0"/>
          </a:p>
        </p:txBody>
      </p:sp>
    </p:spTree>
    <p:extLst>
      <p:ext uri="{BB962C8B-B14F-4D97-AF65-F5344CB8AC3E}">
        <p14:creationId xmlns:p14="http://schemas.microsoft.com/office/powerpoint/2010/main" xmlns="" val="80223580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Open Source Communities</a:t>
            </a:r>
            <a:endParaRPr lang="en-US" dirty="0"/>
          </a:p>
        </p:txBody>
      </p:sp>
      <p:sp>
        <p:nvSpPr>
          <p:cNvPr id="3" name="Content Placeholder 2"/>
          <p:cNvSpPr>
            <a:spLocks noGrp="1"/>
          </p:cNvSpPr>
          <p:nvPr>
            <p:ph idx="1"/>
          </p:nvPr>
        </p:nvSpPr>
        <p:spPr/>
        <p:txBody>
          <a:bodyPr/>
          <a:lstStyle/>
          <a:p>
            <a:r>
              <a:rPr lang="en-US" dirty="0" smtClean="0"/>
              <a:t>OSS developers organize around products into communities</a:t>
            </a:r>
          </a:p>
          <a:p>
            <a:r>
              <a:rPr lang="en-US" dirty="0" smtClean="0"/>
              <a:t>People in the communities identify with the purpose of that community, the development of a particular software product</a:t>
            </a:r>
          </a:p>
          <a:p>
            <a:r>
              <a:rPr lang="en-US" dirty="0" smtClean="0"/>
              <a:t>These developers act to build trust and reputation, which means sharing time, expertise, and resources: valuable traits for a GVT </a:t>
            </a:r>
          </a:p>
          <a:p>
            <a:r>
              <a:rPr lang="en-US" dirty="0" smtClean="0"/>
              <a:t>Making substantial contributions is the key to advancement in the community</a:t>
            </a:r>
          </a:p>
          <a:p>
            <a:r>
              <a:rPr lang="en-US" dirty="0" smtClean="0"/>
              <a:t>Members regularly use discussion forums to communicate , to observe or contribute to current interests in the community </a:t>
            </a:r>
          </a:p>
          <a:p>
            <a:r>
              <a:rPr lang="en-US" dirty="0" smtClean="0"/>
              <a:t>Members also communicate by writing technical reports  that are examined and reviewed by other members</a:t>
            </a:r>
          </a:p>
        </p:txBody>
      </p:sp>
      <p:sp>
        <p:nvSpPr>
          <p:cNvPr id="4" name="Rectangle 4"/>
          <p:cNvSpPr>
            <a:spLocks noChangeArrowheads="1"/>
          </p:cNvSpPr>
          <p:nvPr/>
        </p:nvSpPr>
        <p:spPr bwMode="auto">
          <a:xfrm>
            <a:off x="0" y="5105400"/>
            <a:ext cx="8686800" cy="369332"/>
          </a:xfrm>
          <a:prstGeom prst="rect">
            <a:avLst/>
          </a:prstGeom>
          <a:noFill/>
          <a:ln w="9525">
            <a:noFill/>
            <a:miter lim="800000"/>
            <a:headEnd/>
            <a:tailEnd/>
          </a:ln>
        </p:spPr>
        <p:txBody>
          <a:bodyPr wrap="square">
            <a:spAutoFit/>
          </a:bodyPr>
          <a:lstStyle/>
          <a:p>
            <a:pPr algn="just"/>
            <a:r>
              <a:rPr lang="en-US" sz="900" dirty="0" smtClean="0">
                <a:solidFill>
                  <a:schemeClr val="tx1">
                    <a:lumMod val="85000"/>
                    <a:lumOff val="15000"/>
                  </a:schemeClr>
                </a:solidFill>
              </a:rPr>
              <a:t>[1] </a:t>
            </a:r>
            <a:r>
              <a:rPr lang="en-US" sz="900" dirty="0" err="1" smtClean="0">
                <a:solidFill>
                  <a:schemeClr val="tx1">
                    <a:lumMod val="85000"/>
                    <a:lumOff val="15000"/>
                  </a:schemeClr>
                </a:solidFill>
              </a:rPr>
              <a:t>Scacchi</a:t>
            </a:r>
            <a:r>
              <a:rPr lang="en-US" sz="900" dirty="0" smtClean="0">
                <a:solidFill>
                  <a:schemeClr val="tx1">
                    <a:lumMod val="85000"/>
                    <a:lumOff val="15000"/>
                  </a:schemeClr>
                </a:solidFill>
              </a:rPr>
              <a:t>, W. (2001). Understanding the Requirements for Developing Open Source Software Systems. IEE Proceedings, Software</a:t>
            </a:r>
          </a:p>
          <a:p>
            <a:pPr algn="just"/>
            <a:r>
              <a:rPr lang="en-US" sz="900" dirty="0" smtClean="0">
                <a:solidFill>
                  <a:schemeClr val="tx1">
                    <a:lumMod val="85000"/>
                    <a:lumOff val="15000"/>
                  </a:schemeClr>
                </a:solidFill>
              </a:rPr>
              <a:t>Paper number 29840.</a:t>
            </a:r>
            <a:endParaRPr lang="en-US" sz="900" dirty="0"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Open Source Communities</a:t>
            </a:r>
            <a:endParaRPr lang="en-US" dirty="0"/>
          </a:p>
        </p:txBody>
      </p:sp>
      <p:sp>
        <p:nvSpPr>
          <p:cNvPr id="3" name="Content Placeholder 2"/>
          <p:cNvSpPr>
            <a:spLocks noGrp="1"/>
          </p:cNvSpPr>
          <p:nvPr>
            <p:ph idx="1"/>
          </p:nvPr>
        </p:nvSpPr>
        <p:spPr>
          <a:xfrm>
            <a:off x="822325" y="1100138"/>
            <a:ext cx="8321675" cy="3929062"/>
          </a:xfrm>
        </p:spPr>
        <p:txBody>
          <a:bodyPr/>
          <a:lstStyle/>
          <a:p>
            <a:r>
              <a:rPr lang="en-US" dirty="0" smtClean="0"/>
              <a:t>Rather than use the traditional software engineering process with its prescribed documentation, OSS use a variety of other methods</a:t>
            </a:r>
          </a:p>
          <a:p>
            <a:r>
              <a:rPr lang="en-US" dirty="0" smtClean="0"/>
              <a:t>	Requirements can be  posted or even implied in emails or forum threads for open review and refinement</a:t>
            </a:r>
          </a:p>
          <a:p>
            <a:r>
              <a:rPr lang="en-US" dirty="0" smtClean="0"/>
              <a:t>	They become important to the community because someone posited them and the community agreed they had value</a:t>
            </a:r>
          </a:p>
          <a:p>
            <a:r>
              <a:rPr lang="en-US" dirty="0" smtClean="0"/>
              <a:t>Because the members have deep domain knowledge about the product of focus, there is also shared awareness of obvious features</a:t>
            </a:r>
          </a:p>
          <a:p>
            <a:r>
              <a:rPr lang="en-US" dirty="0" smtClean="0"/>
              <a:t>Some members develop such shared awareness features and submit the finished work without even implicit requests for them</a:t>
            </a:r>
          </a:p>
          <a:p>
            <a:r>
              <a:rPr lang="en-US" dirty="0" smtClean="0"/>
              <a:t>The submission and community acceptance of such shared awareness work serves as a post hoc documentation that a feature was added and when</a:t>
            </a:r>
          </a:p>
          <a:p>
            <a:endParaRPr lang="en-US" dirty="0" smtClean="0"/>
          </a:p>
        </p:txBody>
      </p:sp>
      <p:sp>
        <p:nvSpPr>
          <p:cNvPr id="4" name="Rectangle 4"/>
          <p:cNvSpPr>
            <a:spLocks noChangeArrowheads="1"/>
          </p:cNvSpPr>
          <p:nvPr/>
        </p:nvSpPr>
        <p:spPr bwMode="auto">
          <a:xfrm>
            <a:off x="0" y="5105400"/>
            <a:ext cx="8686800" cy="369332"/>
          </a:xfrm>
          <a:prstGeom prst="rect">
            <a:avLst/>
          </a:prstGeom>
          <a:noFill/>
          <a:ln w="9525">
            <a:noFill/>
            <a:miter lim="800000"/>
            <a:headEnd/>
            <a:tailEnd/>
          </a:ln>
        </p:spPr>
        <p:txBody>
          <a:bodyPr wrap="square">
            <a:spAutoFit/>
          </a:bodyPr>
          <a:lstStyle/>
          <a:p>
            <a:pPr algn="just"/>
            <a:r>
              <a:rPr lang="en-US" sz="900" dirty="0" smtClean="0">
                <a:solidFill>
                  <a:schemeClr val="tx1">
                    <a:lumMod val="85000"/>
                    <a:lumOff val="15000"/>
                  </a:schemeClr>
                </a:solidFill>
              </a:rPr>
              <a:t>[1] </a:t>
            </a:r>
            <a:r>
              <a:rPr lang="en-US" sz="900" dirty="0" err="1" smtClean="0">
                <a:solidFill>
                  <a:schemeClr val="tx1">
                    <a:lumMod val="85000"/>
                    <a:lumOff val="15000"/>
                  </a:schemeClr>
                </a:solidFill>
              </a:rPr>
              <a:t>Scacchi</a:t>
            </a:r>
            <a:r>
              <a:rPr lang="en-US" sz="900" dirty="0" smtClean="0">
                <a:solidFill>
                  <a:schemeClr val="tx1">
                    <a:lumMod val="85000"/>
                    <a:lumOff val="15000"/>
                  </a:schemeClr>
                </a:solidFill>
              </a:rPr>
              <a:t>, W. (2001). Understanding the Requirements for Developing Open Source Software Systems. IEE Proceedings, Software</a:t>
            </a:r>
          </a:p>
          <a:p>
            <a:pPr algn="just"/>
            <a:r>
              <a:rPr lang="en-US" sz="900" dirty="0" smtClean="0">
                <a:solidFill>
                  <a:schemeClr val="tx1">
                    <a:lumMod val="85000"/>
                    <a:lumOff val="15000"/>
                  </a:schemeClr>
                </a:solidFill>
              </a:rPr>
              <a:t>Paper number 29840.</a:t>
            </a:r>
            <a:endParaRPr lang="en-US" sz="900" dirty="0"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Open Source Communities</a:t>
            </a:r>
            <a:endParaRPr lang="en-US" dirty="0"/>
          </a:p>
        </p:txBody>
      </p:sp>
      <p:sp>
        <p:nvSpPr>
          <p:cNvPr id="3" name="Content Placeholder 2"/>
          <p:cNvSpPr>
            <a:spLocks noGrp="1"/>
          </p:cNvSpPr>
          <p:nvPr>
            <p:ph idx="1"/>
          </p:nvPr>
        </p:nvSpPr>
        <p:spPr>
          <a:xfrm>
            <a:off x="822325" y="1100138"/>
            <a:ext cx="8321675" cy="3929062"/>
          </a:xfrm>
        </p:spPr>
        <p:txBody>
          <a:bodyPr/>
          <a:lstStyle/>
          <a:p>
            <a:r>
              <a:rPr lang="en-US" dirty="0" smtClean="0"/>
              <a:t>Member empowerment is given to those community members with status, which is gained through assistance and sharing of knowledge</a:t>
            </a:r>
          </a:p>
          <a:p>
            <a:r>
              <a:rPr lang="en-US" dirty="0" smtClean="0"/>
              <a:t>Complex work processes are not followed by the OS communities. </a:t>
            </a:r>
          </a:p>
          <a:p>
            <a:r>
              <a:rPr lang="en-US" dirty="0" smtClean="0"/>
              <a:t>For example, often a non-functional vision statement will replace complex system definitions done in UML diagrams</a:t>
            </a:r>
          </a:p>
          <a:p>
            <a:r>
              <a:rPr lang="en-US" dirty="0" smtClean="0"/>
              <a:t>Vision statements are easier to communicate, and they more easily obtain understanding</a:t>
            </a:r>
          </a:p>
          <a:p>
            <a:endParaRPr lang="en-US" dirty="0" smtClean="0"/>
          </a:p>
        </p:txBody>
      </p:sp>
      <p:sp>
        <p:nvSpPr>
          <p:cNvPr id="4" name="Rectangle 4"/>
          <p:cNvSpPr>
            <a:spLocks noChangeArrowheads="1"/>
          </p:cNvSpPr>
          <p:nvPr/>
        </p:nvSpPr>
        <p:spPr bwMode="auto">
          <a:xfrm>
            <a:off x="0" y="5105400"/>
            <a:ext cx="8686800" cy="369332"/>
          </a:xfrm>
          <a:prstGeom prst="rect">
            <a:avLst/>
          </a:prstGeom>
          <a:noFill/>
          <a:ln w="9525">
            <a:noFill/>
            <a:miter lim="800000"/>
            <a:headEnd/>
            <a:tailEnd/>
          </a:ln>
        </p:spPr>
        <p:txBody>
          <a:bodyPr wrap="square">
            <a:spAutoFit/>
          </a:bodyPr>
          <a:lstStyle/>
          <a:p>
            <a:pPr algn="just"/>
            <a:r>
              <a:rPr lang="en-US" sz="900" dirty="0" smtClean="0">
                <a:solidFill>
                  <a:schemeClr val="tx1">
                    <a:lumMod val="85000"/>
                    <a:lumOff val="15000"/>
                  </a:schemeClr>
                </a:solidFill>
              </a:rPr>
              <a:t>[1] </a:t>
            </a:r>
            <a:r>
              <a:rPr lang="en-US" sz="900" dirty="0" err="1" smtClean="0">
                <a:solidFill>
                  <a:schemeClr val="tx1">
                    <a:lumMod val="85000"/>
                    <a:lumOff val="15000"/>
                  </a:schemeClr>
                </a:solidFill>
              </a:rPr>
              <a:t>Scacchi</a:t>
            </a:r>
            <a:r>
              <a:rPr lang="en-US" sz="900" dirty="0" smtClean="0">
                <a:solidFill>
                  <a:schemeClr val="tx1">
                    <a:lumMod val="85000"/>
                    <a:lumOff val="15000"/>
                  </a:schemeClr>
                </a:solidFill>
              </a:rPr>
              <a:t>, W. (2001). Understanding the Requirements for Developing Open Source Software Systems. IEE Proceedings, Software</a:t>
            </a:r>
          </a:p>
          <a:p>
            <a:pPr algn="just"/>
            <a:r>
              <a:rPr lang="en-US" sz="900" dirty="0" smtClean="0">
                <a:solidFill>
                  <a:schemeClr val="tx1">
                    <a:lumMod val="85000"/>
                    <a:lumOff val="15000"/>
                  </a:schemeClr>
                </a:solidFill>
              </a:rPr>
              <a:t>Paper number 29840.</a:t>
            </a:r>
            <a:endParaRPr lang="en-US" sz="900" dirty="0"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Open Source Communities</a:t>
            </a:r>
            <a:endParaRPr lang="en-US" dirty="0"/>
          </a:p>
        </p:txBody>
      </p:sp>
      <p:sp>
        <p:nvSpPr>
          <p:cNvPr id="3" name="Content Placeholder 2"/>
          <p:cNvSpPr>
            <a:spLocks noGrp="1"/>
          </p:cNvSpPr>
          <p:nvPr>
            <p:ph idx="1"/>
          </p:nvPr>
        </p:nvSpPr>
        <p:spPr>
          <a:xfrm>
            <a:off x="822325" y="1100138"/>
            <a:ext cx="8321675" cy="3929062"/>
          </a:xfrm>
        </p:spPr>
        <p:txBody>
          <a:bodyPr/>
          <a:lstStyle/>
          <a:p>
            <a:r>
              <a:rPr lang="en-US" dirty="0" smtClean="0"/>
              <a:t>Community knowledge becomes as important or more important than knowledge elicited from stakeholders, customers, or prospective end-users of open software systems. </a:t>
            </a:r>
          </a:p>
          <a:p>
            <a:r>
              <a:rPr lang="en-US" dirty="0" smtClean="0"/>
              <a:t>Through open communication on the community digital space, using tools such as forums, product features come into being</a:t>
            </a:r>
          </a:p>
          <a:p>
            <a:r>
              <a:rPr lang="en-US" dirty="0" smtClean="0"/>
              <a:t>The salient criteria seems to be member status , in a community with often deep knowledge of the product</a:t>
            </a:r>
          </a:p>
          <a:p>
            <a:r>
              <a:rPr lang="en-US" dirty="0" smtClean="0"/>
              <a:t>Members read the community communications, make sense of them based on their understanding and perspective and are free to add to a conversation </a:t>
            </a:r>
          </a:p>
        </p:txBody>
      </p:sp>
      <p:sp>
        <p:nvSpPr>
          <p:cNvPr id="4" name="Rectangle 4"/>
          <p:cNvSpPr>
            <a:spLocks noChangeArrowheads="1"/>
          </p:cNvSpPr>
          <p:nvPr/>
        </p:nvSpPr>
        <p:spPr bwMode="auto">
          <a:xfrm>
            <a:off x="0" y="5105400"/>
            <a:ext cx="8686800" cy="369332"/>
          </a:xfrm>
          <a:prstGeom prst="rect">
            <a:avLst/>
          </a:prstGeom>
          <a:noFill/>
          <a:ln w="9525">
            <a:noFill/>
            <a:miter lim="800000"/>
            <a:headEnd/>
            <a:tailEnd/>
          </a:ln>
        </p:spPr>
        <p:txBody>
          <a:bodyPr wrap="square">
            <a:spAutoFit/>
          </a:bodyPr>
          <a:lstStyle/>
          <a:p>
            <a:pPr algn="just"/>
            <a:r>
              <a:rPr lang="en-US" sz="900" dirty="0" smtClean="0">
                <a:solidFill>
                  <a:schemeClr val="tx1">
                    <a:lumMod val="85000"/>
                    <a:lumOff val="15000"/>
                  </a:schemeClr>
                </a:solidFill>
              </a:rPr>
              <a:t>[1] </a:t>
            </a:r>
            <a:r>
              <a:rPr lang="en-US" sz="900" dirty="0" err="1" smtClean="0">
                <a:solidFill>
                  <a:schemeClr val="tx1">
                    <a:lumMod val="85000"/>
                    <a:lumOff val="15000"/>
                  </a:schemeClr>
                </a:solidFill>
              </a:rPr>
              <a:t>Scacchi</a:t>
            </a:r>
            <a:r>
              <a:rPr lang="en-US" sz="900" dirty="0" smtClean="0">
                <a:solidFill>
                  <a:schemeClr val="tx1">
                    <a:lumMod val="85000"/>
                    <a:lumOff val="15000"/>
                  </a:schemeClr>
                </a:solidFill>
              </a:rPr>
              <a:t>, W. (2001). Understanding the Requirements for Developing Open Source Software Systems. IEE Proceedings, Software</a:t>
            </a:r>
          </a:p>
          <a:p>
            <a:pPr algn="just"/>
            <a:r>
              <a:rPr lang="en-US" sz="900" dirty="0" smtClean="0">
                <a:solidFill>
                  <a:schemeClr val="tx1">
                    <a:lumMod val="85000"/>
                    <a:lumOff val="15000"/>
                  </a:schemeClr>
                </a:solidFill>
              </a:rPr>
              <a:t>Paper number 29840.</a:t>
            </a:r>
            <a:endParaRPr lang="en-US" sz="900" dirty="0"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Open Source Communities</a:t>
            </a:r>
            <a:endParaRPr lang="en-US" dirty="0"/>
          </a:p>
        </p:txBody>
      </p:sp>
      <p:sp>
        <p:nvSpPr>
          <p:cNvPr id="3" name="Content Placeholder 2"/>
          <p:cNvSpPr>
            <a:spLocks noGrp="1"/>
          </p:cNvSpPr>
          <p:nvPr>
            <p:ph idx="1"/>
          </p:nvPr>
        </p:nvSpPr>
        <p:spPr>
          <a:xfrm>
            <a:off x="822325" y="1100138"/>
            <a:ext cx="8321675" cy="3929062"/>
          </a:xfrm>
        </p:spPr>
        <p:txBody>
          <a:bodyPr/>
          <a:lstStyle/>
          <a:p>
            <a:r>
              <a:rPr lang="en-US" dirty="0" smtClean="0"/>
              <a:t>These community email and forum communication messages often give rise to another type of communication: narratives</a:t>
            </a:r>
          </a:p>
          <a:p>
            <a:r>
              <a:rPr lang="en-US" dirty="0" smtClean="0"/>
              <a:t>Narrative descriptions concisely specify and concentrate the discourse about a feature</a:t>
            </a:r>
          </a:p>
          <a:p>
            <a:r>
              <a:rPr lang="en-US" dirty="0" smtClean="0"/>
              <a:t>These narratives are passively referenced or contain hyperlinks to supporting knowledge or depend on common knowledge among the members</a:t>
            </a:r>
          </a:p>
          <a:p>
            <a:r>
              <a:rPr lang="en-US" dirty="0" smtClean="0"/>
              <a:t>Community members are assumed to have mastery over the core knowledge related to the product and to bring additional knowledge and new perspectives </a:t>
            </a:r>
          </a:p>
        </p:txBody>
      </p:sp>
      <p:sp>
        <p:nvSpPr>
          <p:cNvPr id="4" name="Rectangle 4"/>
          <p:cNvSpPr>
            <a:spLocks noChangeArrowheads="1"/>
          </p:cNvSpPr>
          <p:nvPr/>
        </p:nvSpPr>
        <p:spPr bwMode="auto">
          <a:xfrm>
            <a:off x="0" y="5105400"/>
            <a:ext cx="8686800" cy="369332"/>
          </a:xfrm>
          <a:prstGeom prst="rect">
            <a:avLst/>
          </a:prstGeom>
          <a:noFill/>
          <a:ln w="9525">
            <a:noFill/>
            <a:miter lim="800000"/>
            <a:headEnd/>
            <a:tailEnd/>
          </a:ln>
        </p:spPr>
        <p:txBody>
          <a:bodyPr wrap="square">
            <a:spAutoFit/>
          </a:bodyPr>
          <a:lstStyle/>
          <a:p>
            <a:pPr algn="just"/>
            <a:r>
              <a:rPr lang="en-US" sz="900" dirty="0" smtClean="0">
                <a:solidFill>
                  <a:schemeClr val="tx1">
                    <a:lumMod val="85000"/>
                    <a:lumOff val="15000"/>
                  </a:schemeClr>
                </a:solidFill>
              </a:rPr>
              <a:t>[1] </a:t>
            </a:r>
            <a:r>
              <a:rPr lang="en-US" sz="900" dirty="0" err="1" smtClean="0">
                <a:solidFill>
                  <a:schemeClr val="tx1">
                    <a:lumMod val="85000"/>
                    <a:lumOff val="15000"/>
                  </a:schemeClr>
                </a:solidFill>
              </a:rPr>
              <a:t>Scacchi</a:t>
            </a:r>
            <a:r>
              <a:rPr lang="en-US" sz="900" dirty="0" smtClean="0">
                <a:solidFill>
                  <a:schemeClr val="tx1">
                    <a:lumMod val="85000"/>
                    <a:lumOff val="15000"/>
                  </a:schemeClr>
                </a:solidFill>
              </a:rPr>
              <a:t>, W. (2001). Understanding the Requirements for Developing Open Source Software Systems. IEE Proceedings, Software</a:t>
            </a:r>
          </a:p>
          <a:p>
            <a:pPr algn="just"/>
            <a:r>
              <a:rPr lang="en-US" sz="900" dirty="0" smtClean="0">
                <a:solidFill>
                  <a:schemeClr val="tx1">
                    <a:lumMod val="85000"/>
                    <a:lumOff val="15000"/>
                  </a:schemeClr>
                </a:solidFill>
              </a:rPr>
              <a:t>Paper number 29840.</a:t>
            </a:r>
            <a:endParaRPr lang="en-US" sz="900" dirty="0"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Open Source Communications</a:t>
            </a:r>
            <a:endParaRPr lang="en-US" dirty="0"/>
          </a:p>
        </p:txBody>
      </p:sp>
      <p:sp>
        <p:nvSpPr>
          <p:cNvPr id="3" name="Content Placeholder 2"/>
          <p:cNvSpPr>
            <a:spLocks noGrp="1"/>
          </p:cNvSpPr>
          <p:nvPr>
            <p:ph idx="1"/>
          </p:nvPr>
        </p:nvSpPr>
        <p:spPr>
          <a:xfrm>
            <a:off x="822325" y="1100138"/>
            <a:ext cx="8321675" cy="3929062"/>
          </a:xfrm>
        </p:spPr>
        <p:txBody>
          <a:bodyPr/>
          <a:lstStyle/>
          <a:p>
            <a:r>
              <a:rPr lang="en-US" dirty="0" smtClean="0"/>
              <a:t>Email or forum discussion threads</a:t>
            </a:r>
          </a:p>
          <a:p>
            <a:r>
              <a:rPr lang="en-US" dirty="0" smtClean="0"/>
              <a:t>System vision statements</a:t>
            </a:r>
          </a:p>
          <a:p>
            <a:r>
              <a:rPr lang="en-US" dirty="0" smtClean="0"/>
              <a:t>Feature narratives</a:t>
            </a:r>
          </a:p>
          <a:p>
            <a:r>
              <a:rPr lang="en-US" dirty="0" smtClean="0"/>
              <a:t>Requests to develop certain features</a:t>
            </a:r>
          </a:p>
          <a:p>
            <a:r>
              <a:rPr lang="en-US" dirty="0" smtClean="0"/>
              <a:t>Reference to other knowledge sources related to the issues being discussed </a:t>
            </a:r>
          </a:p>
          <a:p>
            <a:r>
              <a:rPr lang="en-US" dirty="0" smtClean="0"/>
              <a:t>Reliance on deep domain knowledge of participants permits more abbreviated communications</a:t>
            </a:r>
          </a:p>
          <a:p>
            <a:r>
              <a:rPr lang="en-US" dirty="0" smtClean="0"/>
              <a:t>A salient attribute for open source software development is there are little or no time or financial pressures on these communities</a:t>
            </a:r>
          </a:p>
        </p:txBody>
      </p:sp>
      <p:sp>
        <p:nvSpPr>
          <p:cNvPr id="4" name="Rectangle 4"/>
          <p:cNvSpPr>
            <a:spLocks noChangeArrowheads="1"/>
          </p:cNvSpPr>
          <p:nvPr/>
        </p:nvSpPr>
        <p:spPr bwMode="auto">
          <a:xfrm>
            <a:off x="0" y="5105400"/>
            <a:ext cx="8686800" cy="369332"/>
          </a:xfrm>
          <a:prstGeom prst="rect">
            <a:avLst/>
          </a:prstGeom>
          <a:noFill/>
          <a:ln w="9525">
            <a:noFill/>
            <a:miter lim="800000"/>
            <a:headEnd/>
            <a:tailEnd/>
          </a:ln>
        </p:spPr>
        <p:txBody>
          <a:bodyPr wrap="square">
            <a:spAutoFit/>
          </a:bodyPr>
          <a:lstStyle/>
          <a:p>
            <a:pPr algn="just"/>
            <a:r>
              <a:rPr lang="en-US" sz="900" dirty="0" smtClean="0">
                <a:solidFill>
                  <a:schemeClr val="tx1">
                    <a:lumMod val="85000"/>
                    <a:lumOff val="15000"/>
                  </a:schemeClr>
                </a:solidFill>
              </a:rPr>
              <a:t>[1] </a:t>
            </a:r>
            <a:r>
              <a:rPr lang="en-US" sz="900" dirty="0" err="1" smtClean="0">
                <a:solidFill>
                  <a:schemeClr val="tx1">
                    <a:lumMod val="85000"/>
                    <a:lumOff val="15000"/>
                  </a:schemeClr>
                </a:solidFill>
              </a:rPr>
              <a:t>Scacchi</a:t>
            </a:r>
            <a:r>
              <a:rPr lang="en-US" sz="900" dirty="0" smtClean="0">
                <a:solidFill>
                  <a:schemeClr val="tx1">
                    <a:lumMod val="85000"/>
                    <a:lumOff val="15000"/>
                  </a:schemeClr>
                </a:solidFill>
              </a:rPr>
              <a:t>, W. (2001). Understanding the Requirements for Developing Open Source Software Systems. IEE Proceedings, Software</a:t>
            </a:r>
          </a:p>
          <a:p>
            <a:pPr algn="just"/>
            <a:r>
              <a:rPr lang="en-US" sz="900" dirty="0" smtClean="0">
                <a:solidFill>
                  <a:schemeClr val="tx1">
                    <a:lumMod val="85000"/>
                    <a:lumOff val="15000"/>
                  </a:schemeClr>
                </a:solidFill>
              </a:rPr>
              <a:t>Paper number 29840.</a:t>
            </a:r>
            <a:endParaRPr lang="en-US" sz="900" dirty="0"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Communications and understanding </a:t>
            </a:r>
            <a:endParaRPr lang="en-US" dirty="0"/>
          </a:p>
        </p:txBody>
      </p:sp>
      <p:sp>
        <p:nvSpPr>
          <p:cNvPr id="3" name="Text Placeholder 2"/>
          <p:cNvSpPr>
            <a:spLocks noGrp="1"/>
          </p:cNvSpPr>
          <p:nvPr>
            <p:ph type="body" idx="1"/>
          </p:nvPr>
        </p:nvSpPr>
        <p:spPr/>
        <p:txBody>
          <a:bodyPr/>
          <a:lstStyle/>
          <a:p>
            <a:r>
              <a:rPr lang="en-US" dirty="0" smtClean="0"/>
              <a:t>Channels and media</a:t>
            </a:r>
            <a:endParaRPr lang="en-US" dirty="0"/>
          </a:p>
        </p:txBody>
      </p:sp>
      <p:sp>
        <p:nvSpPr>
          <p:cNvPr id="4" name="Slide Number Placeholder 3"/>
          <p:cNvSpPr>
            <a:spLocks noGrp="1"/>
          </p:cNvSpPr>
          <p:nvPr>
            <p:ph type="sldNum" sz="quarter" idx="12"/>
          </p:nvPr>
        </p:nvSpPr>
        <p:spPr/>
        <p:txBody>
          <a:bodyPr/>
          <a:lstStyle/>
          <a:p>
            <a:pPr>
              <a:defRPr/>
            </a:pPr>
            <a:fld id="{2B035855-35B9-4E8F-9340-60DBCD730F32}" type="slidenum">
              <a:rPr lang="en-US" smtClean="0"/>
              <a:pPr>
                <a:defRPr/>
              </a:pPr>
              <a:t>17</a:t>
            </a:fld>
            <a:endParaRPr lang="en-US"/>
          </a:p>
        </p:txBody>
      </p:sp>
    </p:spTree>
    <p:extLst>
      <p:ext uri="{BB962C8B-B14F-4D97-AF65-F5344CB8AC3E}">
        <p14:creationId xmlns:p14="http://schemas.microsoft.com/office/powerpoint/2010/main" xmlns="" val="256226631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325" y="365125"/>
            <a:ext cx="8321675" cy="549275"/>
          </a:xfrm>
        </p:spPr>
        <p:txBody>
          <a:bodyPr/>
          <a:lstStyle/>
          <a:p>
            <a:r>
              <a:rPr lang="en-US" dirty="0" smtClean="0"/>
              <a:t>Communication and virtual teams</a:t>
            </a:r>
            <a:endParaRPr lang="en-US" dirty="0"/>
          </a:p>
        </p:txBody>
      </p:sp>
      <p:sp>
        <p:nvSpPr>
          <p:cNvPr id="3" name="Content Placeholder 2"/>
          <p:cNvSpPr>
            <a:spLocks noGrp="1"/>
          </p:cNvSpPr>
          <p:nvPr>
            <p:ph idx="1"/>
          </p:nvPr>
        </p:nvSpPr>
        <p:spPr>
          <a:xfrm>
            <a:off x="822325" y="1100138"/>
            <a:ext cx="7864475" cy="3579812"/>
          </a:xfrm>
        </p:spPr>
        <p:txBody>
          <a:bodyPr/>
          <a:lstStyle/>
          <a:p>
            <a:r>
              <a:rPr lang="en-US" dirty="0" smtClean="0"/>
              <a:t>The open source case study is somewhat useful for understanding practical communications for global virtual teams</a:t>
            </a:r>
          </a:p>
          <a:p>
            <a:r>
              <a:rPr lang="en-US" dirty="0" smtClean="0"/>
              <a:t>Different virtual teams may not have the deep domain knowledge that is on open source virtual teams</a:t>
            </a:r>
          </a:p>
          <a:p>
            <a:r>
              <a:rPr lang="en-US" dirty="0" smtClean="0"/>
              <a:t>Open source team members can comprehend and condense diverse software requirements into succinct descriptions using lean media because of their deep knowledge</a:t>
            </a:r>
          </a:p>
          <a:p>
            <a:r>
              <a:rPr lang="en-US" dirty="0" smtClean="0"/>
              <a:t>This highlights an important communication principle: To be understood, a transmitted message must be placed into a conceptual framework</a:t>
            </a:r>
          </a:p>
          <a:p>
            <a:endParaRPr lang="en-US" dirty="0" smtClean="0"/>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Communication and understanding</a:t>
            </a:r>
            <a:endParaRPr lang="en-US" dirty="0"/>
          </a:p>
        </p:txBody>
      </p:sp>
      <p:sp>
        <p:nvSpPr>
          <p:cNvPr id="3" name="Content Placeholder 2"/>
          <p:cNvSpPr>
            <a:spLocks noGrp="1"/>
          </p:cNvSpPr>
          <p:nvPr>
            <p:ph idx="1"/>
          </p:nvPr>
        </p:nvSpPr>
        <p:spPr>
          <a:xfrm>
            <a:off x="822325" y="1100138"/>
            <a:ext cx="8321675" cy="3579812"/>
          </a:xfrm>
        </p:spPr>
        <p:txBody>
          <a:bodyPr/>
          <a:lstStyle/>
          <a:p>
            <a:r>
              <a:rPr lang="en-US" dirty="0" smtClean="0"/>
              <a:t>Technology has made sending an email, text, voice mail, tweet or blog post message very easy </a:t>
            </a:r>
          </a:p>
          <a:p>
            <a:r>
              <a:rPr lang="en-US" dirty="0" smtClean="0"/>
              <a:t>Yet these communication media do not necessarily enhance our ability to organize our thoughts into an understandable message</a:t>
            </a:r>
          </a:p>
          <a:p>
            <a:r>
              <a:rPr lang="en-US" dirty="0" smtClean="0"/>
              <a:t>Claude Shannon noted that communication engineering is separate from the semantics of the messages. </a:t>
            </a:r>
          </a:p>
        </p:txBody>
      </p:sp>
      <p:sp>
        <p:nvSpPr>
          <p:cNvPr id="4" name="Rectangle 4"/>
          <p:cNvSpPr>
            <a:spLocks noChangeArrowheads="1"/>
          </p:cNvSpPr>
          <p:nvPr/>
        </p:nvSpPr>
        <p:spPr bwMode="auto">
          <a:xfrm>
            <a:off x="0" y="5105400"/>
            <a:ext cx="8686800" cy="1061829"/>
          </a:xfrm>
          <a:prstGeom prst="rect">
            <a:avLst/>
          </a:prstGeom>
          <a:noFill/>
          <a:ln w="9525">
            <a:noFill/>
            <a:miter lim="800000"/>
            <a:headEnd/>
            <a:tailEnd/>
          </a:ln>
        </p:spPr>
        <p:txBody>
          <a:bodyPr wrap="square">
            <a:spAutoFit/>
          </a:bodyPr>
          <a:lstStyle/>
          <a:p>
            <a:pPr algn="just"/>
            <a:r>
              <a:rPr lang="en-US" sz="900" dirty="0" smtClean="0">
                <a:solidFill>
                  <a:schemeClr val="tx1">
                    <a:lumMod val="85000"/>
                    <a:lumOff val="15000"/>
                  </a:schemeClr>
                </a:solidFill>
                <a:effectLst/>
              </a:rPr>
              <a:t>[</a:t>
            </a:r>
            <a:r>
              <a:rPr lang="en-US" sz="900" dirty="0" smtClean="0">
                <a:solidFill>
                  <a:schemeClr val="tx1">
                    <a:lumMod val="85000"/>
                    <a:lumOff val="15000"/>
                  </a:schemeClr>
                </a:solidFill>
              </a:rPr>
              <a:t>1</a:t>
            </a:r>
            <a:r>
              <a:rPr lang="en-US" sz="900" dirty="0" smtClean="0">
                <a:solidFill>
                  <a:schemeClr val="tx1">
                    <a:lumMod val="85000"/>
                    <a:lumOff val="15000"/>
                  </a:schemeClr>
                </a:solidFill>
                <a:effectLst/>
              </a:rPr>
              <a:t>] </a:t>
            </a:r>
            <a:r>
              <a:rPr lang="en-US" sz="900" dirty="0" err="1" smtClean="0">
                <a:solidFill>
                  <a:schemeClr val="tx1">
                    <a:lumMod val="85000"/>
                    <a:lumOff val="15000"/>
                  </a:schemeClr>
                </a:solidFill>
              </a:rPr>
              <a:t>Cochrum</a:t>
            </a:r>
            <a:r>
              <a:rPr lang="en-US" sz="900" dirty="0" smtClean="0">
                <a:solidFill>
                  <a:schemeClr val="tx1">
                    <a:lumMod val="85000"/>
                    <a:lumOff val="15000"/>
                  </a:schemeClr>
                </a:solidFill>
              </a:rPr>
              <a:t>, K.. (2013). </a:t>
            </a:r>
            <a:r>
              <a:rPr lang="en-US" sz="900" i="1" dirty="0" smtClean="0">
                <a:solidFill>
                  <a:schemeClr val="tx1">
                    <a:lumMod val="85000"/>
                    <a:lumOff val="15000"/>
                  </a:schemeClr>
                </a:solidFill>
              </a:rPr>
              <a:t>Close: Leading Well Across Distance and Cultures</a:t>
            </a:r>
            <a:r>
              <a:rPr lang="en-US" sz="900" dirty="0" smtClean="0">
                <a:solidFill>
                  <a:schemeClr val="tx1">
                    <a:lumMod val="85000"/>
                    <a:lumOff val="15000"/>
                  </a:schemeClr>
                </a:solidFill>
              </a:rPr>
              <a:t>.  Amazon: </a:t>
            </a:r>
            <a:r>
              <a:rPr lang="en-US" sz="900" dirty="0"/>
              <a:t>On-Demand Publishing </a:t>
            </a:r>
            <a:r>
              <a:rPr lang="en-US" sz="900" dirty="0" smtClean="0"/>
              <a:t>LLC</a:t>
            </a:r>
            <a:r>
              <a:rPr lang="en-US" sz="900" dirty="0" smtClean="0">
                <a:solidFill>
                  <a:schemeClr val="tx1">
                    <a:lumMod val="85000"/>
                    <a:lumOff val="15000"/>
                  </a:schemeClr>
                </a:solidFill>
              </a:rPr>
              <a:t>. P887</a:t>
            </a:r>
          </a:p>
          <a:p>
            <a:pPr algn="just"/>
            <a:r>
              <a:rPr lang="en-US" sz="900" dirty="0" smtClean="0"/>
              <a:t>[2] Pocket Mentor (2010). </a:t>
            </a:r>
            <a:r>
              <a:rPr lang="en-US" sz="900" i="1" dirty="0" smtClean="0"/>
              <a:t>Leading Virtual Teams</a:t>
            </a:r>
            <a:r>
              <a:rPr lang="en-US" sz="900" dirty="0" smtClean="0"/>
              <a:t>.  Boston: Harvard Business Press</a:t>
            </a:r>
          </a:p>
          <a:p>
            <a:pPr algn="just"/>
            <a:r>
              <a:rPr lang="en-US" sz="900" dirty="0" smtClean="0"/>
              <a:t>[3] </a:t>
            </a:r>
            <a:r>
              <a:rPr lang="en-US" sz="900" dirty="0" err="1" smtClean="0"/>
              <a:t>Thill</a:t>
            </a:r>
            <a:r>
              <a:rPr lang="en-US" sz="900" dirty="0" smtClean="0"/>
              <a:t>, J. &amp; C. </a:t>
            </a:r>
            <a:r>
              <a:rPr lang="en-US" sz="900" dirty="0" err="1" smtClean="0"/>
              <a:t>Bovee</a:t>
            </a:r>
            <a:r>
              <a:rPr lang="en-US" sz="900" dirty="0" smtClean="0"/>
              <a:t> (2004). </a:t>
            </a:r>
            <a:r>
              <a:rPr lang="en-US" sz="900" i="1" dirty="0" smtClean="0"/>
              <a:t>Excellence in Business Communication</a:t>
            </a:r>
            <a:r>
              <a:rPr lang="en-US" sz="900" dirty="0" smtClean="0"/>
              <a:t>. 6e. Prentice Hall.</a:t>
            </a:r>
          </a:p>
          <a:p>
            <a:pPr algn="just"/>
            <a:r>
              <a:rPr lang="en-US" sz="900" dirty="0" smtClean="0"/>
              <a:t>[4] </a:t>
            </a:r>
            <a:r>
              <a:rPr lang="en-US" sz="900" dirty="0" smtClean="0">
                <a:solidFill>
                  <a:schemeClr val="tx1">
                    <a:lumMod val="85000"/>
                    <a:lumOff val="15000"/>
                  </a:schemeClr>
                </a:solidFill>
              </a:rPr>
              <a:t>Shannon</a:t>
            </a:r>
            <a:r>
              <a:rPr lang="en-US" sz="900" dirty="0">
                <a:solidFill>
                  <a:schemeClr val="tx1">
                    <a:lumMod val="85000"/>
                    <a:lumOff val="15000"/>
                  </a:schemeClr>
                </a:solidFill>
              </a:rPr>
              <a:t>, C. (1948, July/October). A mathematical theory of communication. </a:t>
            </a:r>
            <a:r>
              <a:rPr lang="en-US" sz="900" i="1" dirty="0">
                <a:solidFill>
                  <a:schemeClr val="tx1">
                    <a:lumMod val="85000"/>
                    <a:lumOff val="15000"/>
                  </a:schemeClr>
                </a:solidFill>
              </a:rPr>
              <a:t>Bell System Technical Journal 27 (3), </a:t>
            </a:r>
            <a:r>
              <a:rPr lang="en-US" sz="900" dirty="0">
                <a:solidFill>
                  <a:schemeClr val="tx1">
                    <a:lumMod val="85000"/>
                    <a:lumOff val="15000"/>
                  </a:schemeClr>
                </a:solidFill>
              </a:rPr>
              <a:t>379–423.  Retrieved from http://www.alcatel-lucent.com/bstj/vol27-1948/articles/bstj27-3-379.pdf</a:t>
            </a:r>
          </a:p>
          <a:p>
            <a:pPr algn="just"/>
            <a:endParaRPr lang="en-US" sz="900" dirty="0" smtClean="0"/>
          </a:p>
          <a:p>
            <a:pPr algn="just"/>
            <a:endParaRPr lang="en-US" sz="900" dirty="0" smtClean="0">
              <a:solidFill>
                <a:schemeClr val="tx1">
                  <a:lumMod val="85000"/>
                  <a:lumOff val="15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018006A7-2BBA-4AC2-8780-BA1090C38D8E}" type="slidenum">
              <a:rPr lang="en-US" smtClean="0"/>
              <a:pPr>
                <a:defRPr/>
              </a:pPr>
              <a:t>2</a:t>
            </a:fld>
            <a:endParaRPr lang="en-US" dirty="0"/>
          </a:p>
        </p:txBody>
      </p:sp>
      <p:grpSp>
        <p:nvGrpSpPr>
          <p:cNvPr id="68" name="Group 67"/>
          <p:cNvGrpSpPr/>
          <p:nvPr/>
        </p:nvGrpSpPr>
        <p:grpSpPr>
          <a:xfrm>
            <a:off x="1371600" y="918519"/>
            <a:ext cx="6661942" cy="4473575"/>
            <a:chOff x="1110458" y="1754189"/>
            <a:chExt cx="6661942" cy="4473575"/>
          </a:xfrm>
        </p:grpSpPr>
        <p:sp>
          <p:nvSpPr>
            <p:cNvPr id="5" name="Rectangle 4"/>
            <p:cNvSpPr>
              <a:spLocks noChangeArrowheads="1"/>
            </p:cNvSpPr>
            <p:nvPr/>
          </p:nvSpPr>
          <p:spPr bwMode="auto">
            <a:xfrm>
              <a:off x="1110458" y="1754189"/>
              <a:ext cx="6573838" cy="4473575"/>
            </a:xfrm>
            <a:prstGeom prst="rect">
              <a:avLst/>
            </a:prstGeom>
            <a:solidFill>
              <a:schemeClr val="accent2">
                <a:lumMod val="20000"/>
                <a:lumOff val="80000"/>
              </a:schemeClr>
            </a:solidFill>
            <a:ln w="12700">
              <a:solidFill>
                <a:schemeClr val="bg2"/>
              </a:solidFill>
              <a:miter lim="800000"/>
              <a:headEnd/>
              <a:tailEnd/>
            </a:ln>
            <a:effectLst/>
          </p:spPr>
          <p:txBody>
            <a:bodyPr wrap="none" anchor="ctr"/>
            <a:lstStyle/>
            <a:p>
              <a:endParaRPr lang="en-US"/>
            </a:p>
          </p:txBody>
        </p:sp>
        <p:sp>
          <p:nvSpPr>
            <p:cNvPr id="7" name="Line 6"/>
            <p:cNvSpPr>
              <a:spLocks noChangeShapeType="1"/>
            </p:cNvSpPr>
            <p:nvPr/>
          </p:nvSpPr>
          <p:spPr bwMode="auto">
            <a:xfrm flipH="1" flipV="1">
              <a:off x="5621337" y="1828800"/>
              <a:ext cx="614363" cy="817563"/>
            </a:xfrm>
            <a:prstGeom prst="line">
              <a:avLst/>
            </a:prstGeom>
            <a:noFill/>
            <a:ln w="254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107763" dir="2700000" algn="ctr" rotWithShape="0">
                      <a:schemeClr val="bg2"/>
                    </a:outerShdw>
                  </a:effectLst>
                </a14:hiddenEffects>
              </a:ext>
            </a:extLst>
          </p:spPr>
          <p:txBody>
            <a:bodyPr wrap="none" anchor="ctr"/>
            <a:lstStyle/>
            <a:p>
              <a:endParaRPr lang="en-US"/>
            </a:p>
          </p:txBody>
        </p:sp>
        <p:sp>
          <p:nvSpPr>
            <p:cNvPr id="8" name="Oval 7"/>
            <p:cNvSpPr>
              <a:spLocks noChangeArrowheads="1"/>
            </p:cNvSpPr>
            <p:nvPr/>
          </p:nvSpPr>
          <p:spPr bwMode="auto">
            <a:xfrm>
              <a:off x="6354762" y="2905125"/>
              <a:ext cx="201613" cy="161925"/>
            </a:xfrm>
            <a:prstGeom prst="ellipse">
              <a:avLst/>
            </a:prstGeom>
            <a:solidFill>
              <a:schemeClr val="tx2">
                <a:lumMod val="75000"/>
              </a:schemeClr>
            </a:solidFill>
            <a:ln>
              <a:noFill/>
            </a:ln>
            <a:effectLst/>
          </p:spPr>
          <p:txBody>
            <a:bodyPr wrap="none" anchor="ctr"/>
            <a:lstStyle/>
            <a:p>
              <a:endParaRPr lang="en-US"/>
            </a:p>
          </p:txBody>
        </p:sp>
        <p:sp>
          <p:nvSpPr>
            <p:cNvPr id="9" name="Oval 8"/>
            <p:cNvSpPr>
              <a:spLocks noChangeArrowheads="1"/>
            </p:cNvSpPr>
            <p:nvPr/>
          </p:nvSpPr>
          <p:spPr bwMode="auto">
            <a:xfrm>
              <a:off x="6816725" y="1952625"/>
              <a:ext cx="495300" cy="473075"/>
            </a:xfrm>
            <a:prstGeom prst="ellipse">
              <a:avLst/>
            </a:prstGeom>
            <a:solidFill>
              <a:schemeClr val="accent2"/>
            </a:solidFill>
            <a:ln>
              <a:noFill/>
            </a:ln>
            <a:effectLst/>
            <a:extLst>
              <a:ext uri="{91240B29-F687-4F45-9708-019B960494DF}">
                <a14:hiddenLine xmlns:a14="http://schemas.microsoft.com/office/drawing/2010/main" xmlns="" w="12700">
                  <a:solidFill>
                    <a:schemeClr val="tx1"/>
                  </a:solidFill>
                  <a:round/>
                  <a:headEnd/>
                  <a:tailEnd/>
                </a14:hiddenLine>
              </a:ext>
              <a:ext uri="{AF507438-7753-43E0-B8FC-AC1667EBCBE1}">
                <a14:hiddenEffects xmlns:a14="http://schemas.microsoft.com/office/drawing/2010/main" xmlns="">
                  <a:effectLst>
                    <a:outerShdw dist="107763" dir="2700000" algn="ctr" rotWithShape="0">
                      <a:schemeClr val="bg2"/>
                    </a:outerShdw>
                  </a:effectLst>
                </a14:hiddenEffects>
              </a:ext>
            </a:extLst>
          </p:spPr>
          <p:txBody>
            <a:bodyPr wrap="none" anchor="ctr"/>
            <a:lstStyle/>
            <a:p>
              <a:endParaRPr lang="en-US"/>
            </a:p>
          </p:txBody>
        </p:sp>
        <p:sp>
          <p:nvSpPr>
            <p:cNvPr id="10" name="Freeform 9"/>
            <p:cNvSpPr>
              <a:spLocks/>
            </p:cNvSpPr>
            <p:nvPr/>
          </p:nvSpPr>
          <p:spPr bwMode="auto">
            <a:xfrm>
              <a:off x="6022975" y="2425700"/>
              <a:ext cx="1714500" cy="1665288"/>
            </a:xfrm>
            <a:custGeom>
              <a:avLst/>
              <a:gdLst>
                <a:gd name="T0" fmla="*/ 760 w 1080"/>
                <a:gd name="T1" fmla="*/ 38 h 1049"/>
                <a:gd name="T2" fmla="*/ 823 w 1080"/>
                <a:gd name="T3" fmla="*/ 38 h 1049"/>
                <a:gd name="T4" fmla="*/ 906 w 1080"/>
                <a:gd name="T5" fmla="*/ 83 h 1049"/>
                <a:gd name="T6" fmla="*/ 1079 w 1080"/>
                <a:gd name="T7" fmla="*/ 325 h 1049"/>
                <a:gd name="T8" fmla="*/ 1073 w 1080"/>
                <a:gd name="T9" fmla="*/ 434 h 1049"/>
                <a:gd name="T10" fmla="*/ 955 w 1080"/>
                <a:gd name="T11" fmla="*/ 518 h 1049"/>
                <a:gd name="T12" fmla="*/ 858 w 1080"/>
                <a:gd name="T13" fmla="*/ 582 h 1049"/>
                <a:gd name="T14" fmla="*/ 737 w 1080"/>
                <a:gd name="T15" fmla="*/ 441 h 1049"/>
                <a:gd name="T16" fmla="*/ 784 w 1080"/>
                <a:gd name="T17" fmla="*/ 403 h 1049"/>
                <a:gd name="T18" fmla="*/ 823 w 1080"/>
                <a:gd name="T19" fmla="*/ 373 h 1049"/>
                <a:gd name="T20" fmla="*/ 741 w 1080"/>
                <a:gd name="T21" fmla="*/ 251 h 1049"/>
                <a:gd name="T22" fmla="*/ 510 w 1080"/>
                <a:gd name="T23" fmla="*/ 403 h 1049"/>
                <a:gd name="T24" fmla="*/ 735 w 1080"/>
                <a:gd name="T25" fmla="*/ 700 h 1049"/>
                <a:gd name="T26" fmla="*/ 927 w 1080"/>
                <a:gd name="T27" fmla="*/ 564 h 1049"/>
                <a:gd name="T28" fmla="*/ 926 w 1080"/>
                <a:gd name="T29" fmla="*/ 1048 h 1049"/>
                <a:gd name="T30" fmla="*/ 439 w 1080"/>
                <a:gd name="T31" fmla="*/ 1048 h 1049"/>
                <a:gd name="T32" fmla="*/ 437 w 1080"/>
                <a:gd name="T33" fmla="*/ 320 h 1049"/>
                <a:gd name="T34" fmla="*/ 325 w 1080"/>
                <a:gd name="T35" fmla="*/ 390 h 1049"/>
                <a:gd name="T36" fmla="*/ 226 w 1080"/>
                <a:gd name="T37" fmla="*/ 390 h 1049"/>
                <a:gd name="T38" fmla="*/ 215 w 1080"/>
                <a:gd name="T39" fmla="*/ 376 h 1049"/>
                <a:gd name="T40" fmla="*/ 141 w 1080"/>
                <a:gd name="T41" fmla="*/ 277 h 1049"/>
                <a:gd name="T42" fmla="*/ 0 w 1080"/>
                <a:gd name="T43" fmla="*/ 105 h 1049"/>
                <a:gd name="T44" fmla="*/ 160 w 1080"/>
                <a:gd name="T45" fmla="*/ 0 h 1049"/>
                <a:gd name="T46" fmla="*/ 261 w 1080"/>
                <a:gd name="T47" fmla="*/ 130 h 1049"/>
                <a:gd name="T48" fmla="*/ 289 w 1080"/>
                <a:gd name="T49" fmla="*/ 155 h 1049"/>
                <a:gd name="T50" fmla="*/ 493 w 1080"/>
                <a:gd name="T51" fmla="*/ 38 h 1049"/>
                <a:gd name="T52" fmla="*/ 577 w 1080"/>
                <a:gd name="T53" fmla="*/ 38 h 1049"/>
                <a:gd name="T54" fmla="*/ 760 w 1080"/>
                <a:gd name="T55" fmla="*/ 38 h 10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080" h="1049">
                  <a:moveTo>
                    <a:pt x="760" y="38"/>
                  </a:moveTo>
                  <a:lnTo>
                    <a:pt x="823" y="38"/>
                  </a:lnTo>
                  <a:lnTo>
                    <a:pt x="906" y="83"/>
                  </a:lnTo>
                  <a:lnTo>
                    <a:pt x="1079" y="325"/>
                  </a:lnTo>
                  <a:lnTo>
                    <a:pt x="1073" y="434"/>
                  </a:lnTo>
                  <a:lnTo>
                    <a:pt x="955" y="518"/>
                  </a:lnTo>
                  <a:lnTo>
                    <a:pt x="858" y="582"/>
                  </a:lnTo>
                  <a:lnTo>
                    <a:pt x="737" y="441"/>
                  </a:lnTo>
                  <a:lnTo>
                    <a:pt x="784" y="403"/>
                  </a:lnTo>
                  <a:lnTo>
                    <a:pt x="823" y="373"/>
                  </a:lnTo>
                  <a:lnTo>
                    <a:pt x="741" y="251"/>
                  </a:lnTo>
                  <a:lnTo>
                    <a:pt x="510" y="403"/>
                  </a:lnTo>
                  <a:lnTo>
                    <a:pt x="735" y="700"/>
                  </a:lnTo>
                  <a:lnTo>
                    <a:pt x="927" y="564"/>
                  </a:lnTo>
                  <a:lnTo>
                    <a:pt x="926" y="1048"/>
                  </a:lnTo>
                  <a:lnTo>
                    <a:pt x="439" y="1048"/>
                  </a:lnTo>
                  <a:lnTo>
                    <a:pt x="437" y="320"/>
                  </a:lnTo>
                  <a:lnTo>
                    <a:pt x="325" y="390"/>
                  </a:lnTo>
                  <a:lnTo>
                    <a:pt x="226" y="390"/>
                  </a:lnTo>
                  <a:lnTo>
                    <a:pt x="215" y="376"/>
                  </a:lnTo>
                  <a:lnTo>
                    <a:pt x="141" y="277"/>
                  </a:lnTo>
                  <a:lnTo>
                    <a:pt x="0" y="105"/>
                  </a:lnTo>
                  <a:lnTo>
                    <a:pt x="160" y="0"/>
                  </a:lnTo>
                  <a:lnTo>
                    <a:pt x="261" y="130"/>
                  </a:lnTo>
                  <a:lnTo>
                    <a:pt x="289" y="155"/>
                  </a:lnTo>
                  <a:lnTo>
                    <a:pt x="493" y="38"/>
                  </a:lnTo>
                  <a:lnTo>
                    <a:pt x="577" y="38"/>
                  </a:lnTo>
                  <a:lnTo>
                    <a:pt x="760" y="38"/>
                  </a:lnTo>
                </a:path>
              </a:pathLst>
            </a:custGeom>
            <a:solidFill>
              <a:schemeClr val="tx2">
                <a:lumMod val="75000"/>
              </a:schemeClr>
            </a:solidFill>
            <a:ln>
              <a:noFill/>
            </a:ln>
            <a:effectLst/>
          </p:spPr>
          <p:txBody>
            <a:bodyPr/>
            <a:lstStyle/>
            <a:p>
              <a:endParaRPr lang="en-US"/>
            </a:p>
          </p:txBody>
        </p:sp>
        <p:sp>
          <p:nvSpPr>
            <p:cNvPr id="11" name="Oval 10"/>
            <p:cNvSpPr>
              <a:spLocks noChangeArrowheads="1"/>
            </p:cNvSpPr>
            <p:nvPr/>
          </p:nvSpPr>
          <p:spPr bwMode="auto">
            <a:xfrm>
              <a:off x="7570787" y="2909887"/>
              <a:ext cx="201613" cy="220663"/>
            </a:xfrm>
            <a:prstGeom prst="ellipse">
              <a:avLst/>
            </a:prstGeom>
            <a:solidFill>
              <a:schemeClr val="tx2">
                <a:lumMod val="75000"/>
              </a:schemeClr>
            </a:solidFill>
            <a:ln>
              <a:noFill/>
            </a:ln>
            <a:effectLst/>
          </p:spPr>
          <p:txBody>
            <a:bodyPr wrap="none" anchor="ctr"/>
            <a:lstStyle/>
            <a:p>
              <a:endParaRPr lang="en-US">
                <a:solidFill>
                  <a:schemeClr val="tx2">
                    <a:lumMod val="75000"/>
                  </a:schemeClr>
                </a:solidFill>
              </a:endParaRPr>
            </a:p>
          </p:txBody>
        </p:sp>
        <p:sp>
          <p:nvSpPr>
            <p:cNvPr id="12" name="Arc 11"/>
            <p:cNvSpPr>
              <a:spLocks/>
            </p:cNvSpPr>
            <p:nvPr/>
          </p:nvSpPr>
          <p:spPr bwMode="auto">
            <a:xfrm>
              <a:off x="6950075" y="2474912"/>
              <a:ext cx="280988" cy="109538"/>
            </a:xfrm>
            <a:custGeom>
              <a:avLst/>
              <a:gdLst>
                <a:gd name="G0" fmla="+- 21600 0 0"/>
                <a:gd name="G1" fmla="+- 322 0 0"/>
                <a:gd name="G2" fmla="+- 21600 0 0"/>
                <a:gd name="T0" fmla="*/ 43198 w 43200"/>
                <a:gd name="T1" fmla="*/ 0 h 21922"/>
                <a:gd name="T2" fmla="*/ 2 w 43200"/>
                <a:gd name="T3" fmla="*/ 4 h 21922"/>
                <a:gd name="T4" fmla="*/ 21600 w 43200"/>
                <a:gd name="T5" fmla="*/ 322 h 21922"/>
              </a:gdLst>
              <a:ahLst/>
              <a:cxnLst>
                <a:cxn ang="0">
                  <a:pos x="T0" y="T1"/>
                </a:cxn>
                <a:cxn ang="0">
                  <a:pos x="T2" y="T3"/>
                </a:cxn>
                <a:cxn ang="0">
                  <a:pos x="T4" y="T5"/>
                </a:cxn>
              </a:cxnLst>
              <a:rect l="0" t="0" r="r" b="b"/>
              <a:pathLst>
                <a:path w="43200" h="21922" fill="none" extrusionOk="0">
                  <a:moveTo>
                    <a:pt x="43197" y="0"/>
                  </a:moveTo>
                  <a:cubicBezTo>
                    <a:pt x="43199" y="107"/>
                    <a:pt x="43200" y="214"/>
                    <a:pt x="43200" y="322"/>
                  </a:cubicBezTo>
                  <a:cubicBezTo>
                    <a:pt x="43200" y="12251"/>
                    <a:pt x="33529" y="21922"/>
                    <a:pt x="21600" y="21922"/>
                  </a:cubicBezTo>
                  <a:cubicBezTo>
                    <a:pt x="9670" y="21922"/>
                    <a:pt x="0" y="12251"/>
                    <a:pt x="0" y="322"/>
                  </a:cubicBezTo>
                  <a:cubicBezTo>
                    <a:pt x="-1" y="215"/>
                    <a:pt x="0" y="109"/>
                    <a:pt x="2" y="4"/>
                  </a:cubicBezTo>
                </a:path>
                <a:path w="43200" h="21922" stroke="0" extrusionOk="0">
                  <a:moveTo>
                    <a:pt x="43197" y="0"/>
                  </a:moveTo>
                  <a:cubicBezTo>
                    <a:pt x="43199" y="107"/>
                    <a:pt x="43200" y="214"/>
                    <a:pt x="43200" y="322"/>
                  </a:cubicBezTo>
                  <a:cubicBezTo>
                    <a:pt x="43200" y="12251"/>
                    <a:pt x="33529" y="21922"/>
                    <a:pt x="21600" y="21922"/>
                  </a:cubicBezTo>
                  <a:cubicBezTo>
                    <a:pt x="9670" y="21922"/>
                    <a:pt x="0" y="12251"/>
                    <a:pt x="0" y="322"/>
                  </a:cubicBezTo>
                  <a:cubicBezTo>
                    <a:pt x="-1" y="215"/>
                    <a:pt x="0" y="109"/>
                    <a:pt x="2" y="4"/>
                  </a:cubicBezTo>
                  <a:lnTo>
                    <a:pt x="21600" y="322"/>
                  </a:lnTo>
                  <a:close/>
                </a:path>
              </a:pathLst>
            </a:custGeom>
            <a:solidFill>
              <a:schemeClr val="tx2">
                <a:lumMod val="75000"/>
              </a:schemeClr>
            </a:solidFill>
            <a:ln>
              <a:noFill/>
            </a:ln>
            <a:effectLst/>
          </p:spPr>
          <p:txBody>
            <a:bodyPr wrap="none" anchor="ctr"/>
            <a:lstStyle/>
            <a:p>
              <a:endParaRPr lang="en-US"/>
            </a:p>
          </p:txBody>
        </p:sp>
        <p:sp>
          <p:nvSpPr>
            <p:cNvPr id="13" name="Arc 12"/>
            <p:cNvSpPr>
              <a:spLocks/>
            </p:cNvSpPr>
            <p:nvPr/>
          </p:nvSpPr>
          <p:spPr bwMode="auto">
            <a:xfrm>
              <a:off x="7229475" y="2481262"/>
              <a:ext cx="239713" cy="169863"/>
            </a:xfrm>
            <a:custGeom>
              <a:avLst/>
              <a:gdLst>
                <a:gd name="G0" fmla="+- 15351 0 0"/>
                <a:gd name="G1" fmla="+- 21600 0 0"/>
                <a:gd name="G2" fmla="+- 21600 0 0"/>
                <a:gd name="T0" fmla="*/ 0 w 36951"/>
                <a:gd name="T1" fmla="*/ 6404 h 36443"/>
                <a:gd name="T2" fmla="*/ 31043 w 36951"/>
                <a:gd name="T3" fmla="*/ 36443 h 36443"/>
                <a:gd name="T4" fmla="*/ 15351 w 36951"/>
                <a:gd name="T5" fmla="*/ 21600 h 36443"/>
              </a:gdLst>
              <a:ahLst/>
              <a:cxnLst>
                <a:cxn ang="0">
                  <a:pos x="T0" y="T1"/>
                </a:cxn>
                <a:cxn ang="0">
                  <a:pos x="T2" y="T3"/>
                </a:cxn>
                <a:cxn ang="0">
                  <a:pos x="T4" y="T5"/>
                </a:cxn>
              </a:cxnLst>
              <a:rect l="0" t="0" r="r" b="b"/>
              <a:pathLst>
                <a:path w="36951" h="36443" fill="none" extrusionOk="0">
                  <a:moveTo>
                    <a:pt x="0" y="6404"/>
                  </a:moveTo>
                  <a:cubicBezTo>
                    <a:pt x="4057" y="2305"/>
                    <a:pt x="9584" y="-1"/>
                    <a:pt x="15351" y="0"/>
                  </a:cubicBezTo>
                  <a:cubicBezTo>
                    <a:pt x="27280" y="0"/>
                    <a:pt x="36951" y="9670"/>
                    <a:pt x="36951" y="21600"/>
                  </a:cubicBezTo>
                  <a:cubicBezTo>
                    <a:pt x="36951" y="27120"/>
                    <a:pt x="34836" y="32432"/>
                    <a:pt x="31043" y="36443"/>
                  </a:cubicBezTo>
                </a:path>
                <a:path w="36951" h="36443" stroke="0" extrusionOk="0">
                  <a:moveTo>
                    <a:pt x="0" y="6404"/>
                  </a:moveTo>
                  <a:cubicBezTo>
                    <a:pt x="4057" y="2305"/>
                    <a:pt x="9584" y="-1"/>
                    <a:pt x="15351" y="0"/>
                  </a:cubicBezTo>
                  <a:cubicBezTo>
                    <a:pt x="27280" y="0"/>
                    <a:pt x="36951" y="9670"/>
                    <a:pt x="36951" y="21600"/>
                  </a:cubicBezTo>
                  <a:cubicBezTo>
                    <a:pt x="36951" y="27120"/>
                    <a:pt x="34836" y="32432"/>
                    <a:pt x="31043" y="36443"/>
                  </a:cubicBezTo>
                  <a:lnTo>
                    <a:pt x="15351" y="21600"/>
                  </a:lnTo>
                  <a:close/>
                </a:path>
              </a:pathLst>
            </a:custGeom>
            <a:solidFill>
              <a:schemeClr val="tx2">
                <a:lumMod val="75000"/>
              </a:schemeClr>
            </a:solidFill>
            <a:ln>
              <a:noFill/>
            </a:ln>
            <a:effectLst/>
          </p:spPr>
          <p:txBody>
            <a:bodyPr wrap="none" anchor="ctr"/>
            <a:lstStyle/>
            <a:p>
              <a:endParaRPr lang="en-US"/>
            </a:p>
          </p:txBody>
        </p:sp>
        <p:grpSp>
          <p:nvGrpSpPr>
            <p:cNvPr id="14" name="Group 13"/>
            <p:cNvGrpSpPr>
              <a:grpSpLocks/>
            </p:cNvGrpSpPr>
            <p:nvPr/>
          </p:nvGrpSpPr>
          <p:grpSpPr bwMode="auto">
            <a:xfrm>
              <a:off x="6376991" y="4257675"/>
              <a:ext cx="984251" cy="1758950"/>
              <a:chOff x="4141" y="2464"/>
              <a:chExt cx="620" cy="1108"/>
            </a:xfrm>
          </p:grpSpPr>
          <p:grpSp>
            <p:nvGrpSpPr>
              <p:cNvPr id="15" name="Group 14"/>
              <p:cNvGrpSpPr>
                <a:grpSpLocks/>
              </p:cNvGrpSpPr>
              <p:nvPr/>
            </p:nvGrpSpPr>
            <p:grpSpPr bwMode="auto">
              <a:xfrm>
                <a:off x="4141" y="2812"/>
                <a:ext cx="620" cy="760"/>
                <a:chOff x="4141" y="2812"/>
                <a:chExt cx="620" cy="760"/>
              </a:xfrm>
            </p:grpSpPr>
            <p:sp>
              <p:nvSpPr>
                <p:cNvPr id="17" name="Rectangle 16"/>
                <p:cNvSpPr>
                  <a:spLocks noChangeArrowheads="1"/>
                </p:cNvSpPr>
                <p:nvPr/>
              </p:nvSpPr>
              <p:spPr bwMode="auto">
                <a:xfrm>
                  <a:off x="4246" y="2812"/>
                  <a:ext cx="414" cy="154"/>
                </a:xfrm>
                <a:prstGeom prst="rect">
                  <a:avLst/>
                </a:prstGeom>
                <a:solidFill>
                  <a:schemeClr val="tx1"/>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107763" dir="2700000" algn="ctr" rotWithShape="0">
                          <a:schemeClr val="bg2"/>
                        </a:outerShdw>
                      </a:effectLst>
                    </a14:hiddenEffects>
                  </a:ext>
                </a:extLst>
              </p:spPr>
              <p:txBody>
                <a:bodyPr wrap="none" anchor="ctr"/>
                <a:lstStyle/>
                <a:p>
                  <a:endParaRPr lang="en-US"/>
                </a:p>
              </p:txBody>
            </p:sp>
            <p:sp>
              <p:nvSpPr>
                <p:cNvPr id="18" name="Rectangle 17"/>
                <p:cNvSpPr>
                  <a:spLocks noChangeArrowheads="1"/>
                </p:cNvSpPr>
                <p:nvPr/>
              </p:nvSpPr>
              <p:spPr bwMode="auto">
                <a:xfrm>
                  <a:off x="4141" y="2918"/>
                  <a:ext cx="619" cy="654"/>
                </a:xfrm>
                <a:prstGeom prst="rect">
                  <a:avLst/>
                </a:prstGeom>
                <a:solidFill>
                  <a:schemeClr val="tx1"/>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107763" dir="2700000" algn="ctr" rotWithShape="0">
                          <a:schemeClr val="bg2"/>
                        </a:outerShdw>
                      </a:effectLst>
                    </a14:hiddenEffects>
                  </a:ext>
                </a:extLst>
              </p:spPr>
              <p:txBody>
                <a:bodyPr wrap="none" anchor="ctr"/>
                <a:lstStyle/>
                <a:p>
                  <a:endParaRPr lang="en-US"/>
                </a:p>
              </p:txBody>
            </p:sp>
            <p:sp>
              <p:nvSpPr>
                <p:cNvPr id="19" name="Arc 17"/>
                <p:cNvSpPr>
                  <a:spLocks/>
                </p:cNvSpPr>
                <p:nvPr/>
              </p:nvSpPr>
              <p:spPr bwMode="auto">
                <a:xfrm>
                  <a:off x="4142" y="2814"/>
                  <a:ext cx="110" cy="127"/>
                </a:xfrm>
                <a:custGeom>
                  <a:avLst/>
                  <a:gdLst>
                    <a:gd name="G0" fmla="+- 21597 0 0"/>
                    <a:gd name="G1" fmla="+- 21592 0 0"/>
                    <a:gd name="G2" fmla="+- 21600 0 0"/>
                    <a:gd name="T0" fmla="*/ 0 w 21597"/>
                    <a:gd name="T1" fmla="*/ 21253 h 21592"/>
                    <a:gd name="T2" fmla="*/ 21010 w 21597"/>
                    <a:gd name="T3" fmla="*/ 0 h 21592"/>
                    <a:gd name="T4" fmla="*/ 21597 w 21597"/>
                    <a:gd name="T5" fmla="*/ 21592 h 21592"/>
                  </a:gdLst>
                  <a:ahLst/>
                  <a:cxnLst>
                    <a:cxn ang="0">
                      <a:pos x="T0" y="T1"/>
                    </a:cxn>
                    <a:cxn ang="0">
                      <a:pos x="T2" y="T3"/>
                    </a:cxn>
                    <a:cxn ang="0">
                      <a:pos x="T4" y="T5"/>
                    </a:cxn>
                  </a:cxnLst>
                  <a:rect l="0" t="0" r="r" b="b"/>
                  <a:pathLst>
                    <a:path w="21597" h="21592" fill="none" extrusionOk="0">
                      <a:moveTo>
                        <a:pt x="-1" y="21252"/>
                      </a:moveTo>
                      <a:cubicBezTo>
                        <a:pt x="181" y="9685"/>
                        <a:pt x="9444" y="314"/>
                        <a:pt x="21009" y="-1"/>
                      </a:cubicBezTo>
                    </a:path>
                    <a:path w="21597" h="21592" stroke="0" extrusionOk="0">
                      <a:moveTo>
                        <a:pt x="-1" y="21252"/>
                      </a:moveTo>
                      <a:cubicBezTo>
                        <a:pt x="181" y="9685"/>
                        <a:pt x="9444" y="314"/>
                        <a:pt x="21009" y="-1"/>
                      </a:cubicBezTo>
                      <a:lnTo>
                        <a:pt x="21597" y="21592"/>
                      </a:lnTo>
                      <a:close/>
                    </a:path>
                  </a:pathLst>
                </a:custGeom>
                <a:solidFill>
                  <a:schemeClr val="tx1"/>
                </a:solidFill>
                <a:ln>
                  <a:noFill/>
                </a:ln>
                <a:effectLst/>
                <a:extLst>
                  <a:ext uri="{91240B29-F687-4F45-9708-019B960494DF}">
                    <a14:hiddenLine xmlns:a14="http://schemas.microsoft.com/office/drawing/2010/main" xmlns="" w="12700" cap="rnd">
                      <a:solidFill>
                        <a:schemeClr val="tx1"/>
                      </a:solidFill>
                      <a:round/>
                      <a:headEnd/>
                      <a:tailEnd/>
                    </a14:hiddenLine>
                  </a:ext>
                  <a:ext uri="{AF507438-7753-43E0-B8FC-AC1667EBCBE1}">
                    <a14:hiddenEffects xmlns:a14="http://schemas.microsoft.com/office/drawing/2010/main" xmlns="">
                      <a:effectLst>
                        <a:outerShdw dist="107763" dir="2700000" algn="ctr" rotWithShape="0">
                          <a:schemeClr val="bg2"/>
                        </a:outerShdw>
                      </a:effectLst>
                    </a14:hiddenEffects>
                  </a:ext>
                </a:extLst>
              </p:spPr>
              <p:txBody>
                <a:bodyPr wrap="none" anchor="ctr"/>
                <a:lstStyle/>
                <a:p>
                  <a:endParaRPr lang="en-US"/>
                </a:p>
              </p:txBody>
            </p:sp>
            <p:sp>
              <p:nvSpPr>
                <p:cNvPr id="20" name="Arc 18"/>
                <p:cNvSpPr>
                  <a:spLocks/>
                </p:cNvSpPr>
                <p:nvPr/>
              </p:nvSpPr>
              <p:spPr bwMode="auto">
                <a:xfrm>
                  <a:off x="4648" y="2814"/>
                  <a:ext cx="113" cy="12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solidFill>
                  <a:schemeClr val="tx1"/>
                </a:solidFill>
                <a:ln>
                  <a:noFill/>
                </a:ln>
                <a:effectLst/>
                <a:extLst>
                  <a:ext uri="{91240B29-F687-4F45-9708-019B960494DF}">
                    <a14:hiddenLine xmlns:a14="http://schemas.microsoft.com/office/drawing/2010/main" xmlns="" w="12700" cap="rnd">
                      <a:solidFill>
                        <a:schemeClr val="tx1"/>
                      </a:solidFill>
                      <a:round/>
                      <a:headEnd/>
                      <a:tailEnd/>
                    </a14:hiddenLine>
                  </a:ext>
                  <a:ext uri="{AF507438-7753-43E0-B8FC-AC1667EBCBE1}">
                    <a14:hiddenEffects xmlns:a14="http://schemas.microsoft.com/office/drawing/2010/main" xmlns="">
                      <a:effectLst>
                        <a:outerShdw dist="107763" dir="2700000" algn="ctr" rotWithShape="0">
                          <a:schemeClr val="bg2"/>
                        </a:outerShdw>
                      </a:effectLst>
                    </a14:hiddenEffects>
                  </a:ext>
                </a:extLst>
              </p:spPr>
              <p:txBody>
                <a:bodyPr wrap="none" anchor="ctr"/>
                <a:lstStyle/>
                <a:p>
                  <a:endParaRPr lang="en-US"/>
                </a:p>
              </p:txBody>
            </p:sp>
          </p:grpSp>
          <p:sp>
            <p:nvSpPr>
              <p:cNvPr id="16" name="Oval 19"/>
              <p:cNvSpPr>
                <a:spLocks noChangeArrowheads="1"/>
              </p:cNvSpPr>
              <p:nvPr/>
            </p:nvSpPr>
            <p:spPr bwMode="auto">
              <a:xfrm>
                <a:off x="4283" y="2464"/>
                <a:ext cx="330" cy="310"/>
              </a:xfrm>
              <a:prstGeom prst="ellipse">
                <a:avLst/>
              </a:prstGeom>
              <a:solidFill>
                <a:srgbClr val="008080"/>
              </a:solidFill>
              <a:ln>
                <a:noFill/>
              </a:ln>
              <a:effectLst/>
              <a:extLst>
                <a:ext uri="{91240B29-F687-4F45-9708-019B960494DF}">
                  <a14:hiddenLine xmlns:a14="http://schemas.microsoft.com/office/drawing/2010/main" xmlns="" w="12700">
                    <a:solidFill>
                      <a:schemeClr val="tx1"/>
                    </a:solidFill>
                    <a:round/>
                    <a:headEnd/>
                    <a:tailEnd/>
                  </a14:hiddenLine>
                </a:ext>
                <a:ext uri="{AF507438-7753-43E0-B8FC-AC1667EBCBE1}">
                  <a14:hiddenEffects xmlns:a14="http://schemas.microsoft.com/office/drawing/2010/main" xmlns="">
                    <a:effectLst>
                      <a:outerShdw dist="107763" dir="2700000" algn="ctr" rotWithShape="0">
                        <a:schemeClr val="bg2"/>
                      </a:outerShdw>
                    </a:effectLst>
                  </a14:hiddenEffects>
                </a:ext>
              </a:extLst>
            </p:spPr>
            <p:txBody>
              <a:bodyPr wrap="none" anchor="ctr"/>
              <a:lstStyle/>
              <a:p>
                <a:endParaRPr lang="en-US"/>
              </a:p>
            </p:txBody>
          </p:sp>
        </p:grpSp>
        <p:grpSp>
          <p:nvGrpSpPr>
            <p:cNvPr id="21" name="Group 20"/>
            <p:cNvGrpSpPr>
              <a:grpSpLocks/>
            </p:cNvGrpSpPr>
            <p:nvPr/>
          </p:nvGrpSpPr>
          <p:grpSpPr bwMode="auto">
            <a:xfrm>
              <a:off x="5348288" y="3768725"/>
              <a:ext cx="992188" cy="1763713"/>
              <a:chOff x="3493" y="2156"/>
              <a:chExt cx="625" cy="1111"/>
            </a:xfrm>
          </p:grpSpPr>
          <p:grpSp>
            <p:nvGrpSpPr>
              <p:cNvPr id="22" name="Group 21"/>
              <p:cNvGrpSpPr>
                <a:grpSpLocks/>
              </p:cNvGrpSpPr>
              <p:nvPr/>
            </p:nvGrpSpPr>
            <p:grpSpPr bwMode="auto">
              <a:xfrm>
                <a:off x="3493" y="2504"/>
                <a:ext cx="625" cy="763"/>
                <a:chOff x="3493" y="2504"/>
                <a:chExt cx="625" cy="763"/>
              </a:xfrm>
            </p:grpSpPr>
            <p:sp>
              <p:nvSpPr>
                <p:cNvPr id="24" name="Rectangle 23"/>
                <p:cNvSpPr>
                  <a:spLocks noChangeArrowheads="1"/>
                </p:cNvSpPr>
                <p:nvPr/>
              </p:nvSpPr>
              <p:spPr bwMode="auto">
                <a:xfrm>
                  <a:off x="3601" y="2504"/>
                  <a:ext cx="413" cy="159"/>
                </a:xfrm>
                <a:prstGeom prst="rect">
                  <a:avLst/>
                </a:prstGeom>
                <a:solidFill>
                  <a:schemeClr val="accent2">
                    <a:lumMod val="75000"/>
                  </a:schemeClr>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107763" dir="2700000" algn="ctr" rotWithShape="0">
                          <a:schemeClr val="bg2"/>
                        </a:outerShdw>
                      </a:effectLst>
                    </a14:hiddenEffects>
                  </a:ext>
                </a:extLst>
              </p:spPr>
              <p:txBody>
                <a:bodyPr wrap="none" anchor="ctr"/>
                <a:lstStyle/>
                <a:p>
                  <a:endParaRPr lang="en-US"/>
                </a:p>
              </p:txBody>
            </p:sp>
            <p:sp>
              <p:nvSpPr>
                <p:cNvPr id="25" name="Rectangle 24"/>
                <p:cNvSpPr>
                  <a:spLocks noChangeArrowheads="1"/>
                </p:cNvSpPr>
                <p:nvPr/>
              </p:nvSpPr>
              <p:spPr bwMode="auto">
                <a:xfrm>
                  <a:off x="3493" y="2614"/>
                  <a:ext cx="625" cy="653"/>
                </a:xfrm>
                <a:prstGeom prst="rect">
                  <a:avLst/>
                </a:prstGeom>
                <a:solidFill>
                  <a:schemeClr val="accent2">
                    <a:lumMod val="75000"/>
                  </a:schemeClr>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107763" dir="2700000" algn="ctr" rotWithShape="0">
                          <a:schemeClr val="bg2"/>
                        </a:outerShdw>
                      </a:effectLst>
                    </a14:hiddenEffects>
                  </a:ext>
                </a:extLst>
              </p:spPr>
              <p:txBody>
                <a:bodyPr wrap="none" anchor="ctr"/>
                <a:lstStyle/>
                <a:p>
                  <a:endParaRPr lang="en-US"/>
                </a:p>
              </p:txBody>
            </p:sp>
            <p:sp>
              <p:nvSpPr>
                <p:cNvPr id="26" name="Arc 24"/>
                <p:cNvSpPr>
                  <a:spLocks/>
                </p:cNvSpPr>
                <p:nvPr/>
              </p:nvSpPr>
              <p:spPr bwMode="auto">
                <a:xfrm>
                  <a:off x="3495" y="2505"/>
                  <a:ext cx="112" cy="130"/>
                </a:xfrm>
                <a:custGeom>
                  <a:avLst/>
                  <a:gdLst>
                    <a:gd name="G0" fmla="+- 21597 0 0"/>
                    <a:gd name="G1" fmla="+- 21597 0 0"/>
                    <a:gd name="G2" fmla="+- 21600 0 0"/>
                    <a:gd name="T0" fmla="*/ 0 w 21597"/>
                    <a:gd name="T1" fmla="*/ 21266 h 21597"/>
                    <a:gd name="T2" fmla="*/ 21213 w 21597"/>
                    <a:gd name="T3" fmla="*/ 0 h 21597"/>
                    <a:gd name="T4" fmla="*/ 21597 w 21597"/>
                    <a:gd name="T5" fmla="*/ 21597 h 21597"/>
                  </a:gdLst>
                  <a:ahLst/>
                  <a:cxnLst>
                    <a:cxn ang="0">
                      <a:pos x="T0" y="T1"/>
                    </a:cxn>
                    <a:cxn ang="0">
                      <a:pos x="T2" y="T3"/>
                    </a:cxn>
                    <a:cxn ang="0">
                      <a:pos x="T4" y="T5"/>
                    </a:cxn>
                  </a:cxnLst>
                  <a:rect l="0" t="0" r="r" b="b"/>
                  <a:pathLst>
                    <a:path w="21597" h="21597" fill="none" extrusionOk="0">
                      <a:moveTo>
                        <a:pt x="-1" y="21265"/>
                      </a:moveTo>
                      <a:cubicBezTo>
                        <a:pt x="178" y="9616"/>
                        <a:pt x="9563" y="207"/>
                        <a:pt x="21213" y="0"/>
                      </a:cubicBezTo>
                    </a:path>
                    <a:path w="21597" h="21597" stroke="0" extrusionOk="0">
                      <a:moveTo>
                        <a:pt x="-1" y="21265"/>
                      </a:moveTo>
                      <a:cubicBezTo>
                        <a:pt x="178" y="9616"/>
                        <a:pt x="9563" y="207"/>
                        <a:pt x="21213" y="0"/>
                      </a:cubicBezTo>
                      <a:lnTo>
                        <a:pt x="21597" y="21597"/>
                      </a:lnTo>
                      <a:close/>
                    </a:path>
                  </a:pathLst>
                </a:custGeom>
                <a:solidFill>
                  <a:schemeClr val="accent2">
                    <a:lumMod val="75000"/>
                  </a:schemeClr>
                </a:solidFill>
                <a:ln>
                  <a:noFill/>
                </a:ln>
                <a:effectLst/>
                <a:extLst>
                  <a:ext uri="{91240B29-F687-4F45-9708-019B960494DF}">
                    <a14:hiddenLine xmlns:a14="http://schemas.microsoft.com/office/drawing/2010/main" xmlns="" w="12700" cap="rnd">
                      <a:solidFill>
                        <a:schemeClr val="tx1"/>
                      </a:solidFill>
                      <a:round/>
                      <a:headEnd/>
                      <a:tailEnd/>
                    </a14:hiddenLine>
                  </a:ext>
                  <a:ext uri="{AF507438-7753-43E0-B8FC-AC1667EBCBE1}">
                    <a14:hiddenEffects xmlns:a14="http://schemas.microsoft.com/office/drawing/2010/main" xmlns="">
                      <a:effectLst>
                        <a:outerShdw dist="107763" dir="2700000" algn="ctr" rotWithShape="0">
                          <a:schemeClr val="bg2"/>
                        </a:outerShdw>
                      </a:effectLst>
                    </a14:hiddenEffects>
                  </a:ext>
                </a:extLst>
              </p:spPr>
              <p:txBody>
                <a:bodyPr wrap="none" anchor="ctr"/>
                <a:lstStyle/>
                <a:p>
                  <a:endParaRPr lang="en-US"/>
                </a:p>
              </p:txBody>
            </p:sp>
            <p:sp>
              <p:nvSpPr>
                <p:cNvPr id="27" name="Arc 25"/>
                <p:cNvSpPr>
                  <a:spLocks/>
                </p:cNvSpPr>
                <p:nvPr/>
              </p:nvSpPr>
              <p:spPr bwMode="auto">
                <a:xfrm>
                  <a:off x="4003" y="2510"/>
                  <a:ext cx="115" cy="129"/>
                </a:xfrm>
                <a:custGeom>
                  <a:avLst/>
                  <a:gdLst>
                    <a:gd name="G0" fmla="+- 379 0 0"/>
                    <a:gd name="G1" fmla="+- 21600 0 0"/>
                    <a:gd name="G2" fmla="+- 21600 0 0"/>
                    <a:gd name="T0" fmla="*/ 0 w 21976"/>
                    <a:gd name="T1" fmla="*/ 3 h 21600"/>
                    <a:gd name="T2" fmla="*/ 21976 w 21976"/>
                    <a:gd name="T3" fmla="*/ 21259 h 21600"/>
                    <a:gd name="T4" fmla="*/ 379 w 21976"/>
                    <a:gd name="T5" fmla="*/ 21600 h 21600"/>
                  </a:gdLst>
                  <a:ahLst/>
                  <a:cxnLst>
                    <a:cxn ang="0">
                      <a:pos x="T0" y="T1"/>
                    </a:cxn>
                    <a:cxn ang="0">
                      <a:pos x="T2" y="T3"/>
                    </a:cxn>
                    <a:cxn ang="0">
                      <a:pos x="T4" y="T5"/>
                    </a:cxn>
                  </a:cxnLst>
                  <a:rect l="0" t="0" r="r" b="b"/>
                  <a:pathLst>
                    <a:path w="21976" h="21600" fill="none" extrusionOk="0">
                      <a:moveTo>
                        <a:pt x="0" y="3"/>
                      </a:moveTo>
                      <a:cubicBezTo>
                        <a:pt x="126" y="1"/>
                        <a:pt x="252" y="-1"/>
                        <a:pt x="379" y="0"/>
                      </a:cubicBezTo>
                      <a:cubicBezTo>
                        <a:pt x="12175" y="0"/>
                        <a:pt x="21790" y="9464"/>
                        <a:pt x="21976" y="21258"/>
                      </a:cubicBezTo>
                    </a:path>
                    <a:path w="21976" h="21600" stroke="0" extrusionOk="0">
                      <a:moveTo>
                        <a:pt x="0" y="3"/>
                      </a:moveTo>
                      <a:cubicBezTo>
                        <a:pt x="126" y="1"/>
                        <a:pt x="252" y="-1"/>
                        <a:pt x="379" y="0"/>
                      </a:cubicBezTo>
                      <a:cubicBezTo>
                        <a:pt x="12175" y="0"/>
                        <a:pt x="21790" y="9464"/>
                        <a:pt x="21976" y="21258"/>
                      </a:cubicBezTo>
                      <a:lnTo>
                        <a:pt x="379" y="21600"/>
                      </a:lnTo>
                      <a:close/>
                    </a:path>
                  </a:pathLst>
                </a:custGeom>
                <a:solidFill>
                  <a:schemeClr val="accent2">
                    <a:lumMod val="75000"/>
                  </a:schemeClr>
                </a:solidFill>
                <a:ln>
                  <a:noFill/>
                </a:ln>
                <a:effectLst/>
                <a:extLst>
                  <a:ext uri="{91240B29-F687-4F45-9708-019B960494DF}">
                    <a14:hiddenLine xmlns:a14="http://schemas.microsoft.com/office/drawing/2010/main" xmlns="" w="12700" cap="rnd">
                      <a:solidFill>
                        <a:schemeClr val="tx1"/>
                      </a:solidFill>
                      <a:round/>
                      <a:headEnd/>
                      <a:tailEnd/>
                    </a14:hiddenLine>
                  </a:ext>
                  <a:ext uri="{AF507438-7753-43E0-B8FC-AC1667EBCBE1}">
                    <a14:hiddenEffects xmlns:a14="http://schemas.microsoft.com/office/drawing/2010/main" xmlns="">
                      <a:effectLst>
                        <a:outerShdw dist="107763" dir="2700000" algn="ctr" rotWithShape="0">
                          <a:schemeClr val="bg2"/>
                        </a:outerShdw>
                      </a:effectLst>
                    </a14:hiddenEffects>
                  </a:ext>
                </a:extLst>
              </p:spPr>
              <p:txBody>
                <a:bodyPr wrap="none" anchor="ctr"/>
                <a:lstStyle/>
                <a:p>
                  <a:endParaRPr lang="en-US"/>
                </a:p>
              </p:txBody>
            </p:sp>
          </p:grpSp>
          <p:sp>
            <p:nvSpPr>
              <p:cNvPr id="23" name="Oval 26"/>
              <p:cNvSpPr>
                <a:spLocks noChangeArrowheads="1"/>
              </p:cNvSpPr>
              <p:nvPr/>
            </p:nvSpPr>
            <p:spPr bwMode="auto">
              <a:xfrm>
                <a:off x="3638" y="2156"/>
                <a:ext cx="332" cy="314"/>
              </a:xfrm>
              <a:prstGeom prst="ellipse">
                <a:avLst/>
              </a:prstGeom>
              <a:solidFill>
                <a:srgbClr val="008000"/>
              </a:solidFill>
              <a:ln>
                <a:noFill/>
              </a:ln>
              <a:effectLst/>
              <a:extLst>
                <a:ext uri="{91240B29-F687-4F45-9708-019B960494DF}">
                  <a14:hiddenLine xmlns:a14="http://schemas.microsoft.com/office/drawing/2010/main" xmlns="" w="12700">
                    <a:solidFill>
                      <a:schemeClr val="tx1"/>
                    </a:solidFill>
                    <a:round/>
                    <a:headEnd/>
                    <a:tailEnd/>
                  </a14:hiddenLine>
                </a:ext>
                <a:ext uri="{AF507438-7753-43E0-B8FC-AC1667EBCBE1}">
                  <a14:hiddenEffects xmlns:a14="http://schemas.microsoft.com/office/drawing/2010/main" xmlns="">
                    <a:effectLst>
                      <a:outerShdw dist="107763" dir="2700000" algn="ctr" rotWithShape="0">
                        <a:schemeClr val="bg2"/>
                      </a:outerShdw>
                    </a:effectLst>
                  </a14:hiddenEffects>
                </a:ext>
              </a:extLst>
            </p:spPr>
            <p:txBody>
              <a:bodyPr wrap="none" anchor="ctr"/>
              <a:lstStyle/>
              <a:p>
                <a:endParaRPr lang="en-US"/>
              </a:p>
            </p:txBody>
          </p:sp>
        </p:grpSp>
        <p:grpSp>
          <p:nvGrpSpPr>
            <p:cNvPr id="28" name="Group 27"/>
            <p:cNvGrpSpPr>
              <a:grpSpLocks/>
            </p:cNvGrpSpPr>
            <p:nvPr/>
          </p:nvGrpSpPr>
          <p:grpSpPr bwMode="auto">
            <a:xfrm>
              <a:off x="2359025" y="3768725"/>
              <a:ext cx="984250" cy="1763713"/>
              <a:chOff x="1610" y="2156"/>
              <a:chExt cx="620" cy="1111"/>
            </a:xfrm>
          </p:grpSpPr>
          <p:grpSp>
            <p:nvGrpSpPr>
              <p:cNvPr id="29" name="Group 28"/>
              <p:cNvGrpSpPr>
                <a:grpSpLocks/>
              </p:cNvGrpSpPr>
              <p:nvPr/>
            </p:nvGrpSpPr>
            <p:grpSpPr bwMode="auto">
              <a:xfrm>
                <a:off x="1610" y="2504"/>
                <a:ext cx="620" cy="763"/>
                <a:chOff x="1610" y="2504"/>
                <a:chExt cx="620" cy="763"/>
              </a:xfrm>
            </p:grpSpPr>
            <p:sp>
              <p:nvSpPr>
                <p:cNvPr id="31" name="Rectangle 30"/>
                <p:cNvSpPr>
                  <a:spLocks noChangeArrowheads="1"/>
                </p:cNvSpPr>
                <p:nvPr/>
              </p:nvSpPr>
              <p:spPr bwMode="auto">
                <a:xfrm>
                  <a:off x="1717" y="2504"/>
                  <a:ext cx="413" cy="159"/>
                </a:xfrm>
                <a:prstGeom prst="rect">
                  <a:avLst/>
                </a:prstGeom>
                <a:solidFill>
                  <a:srgbClr val="008080"/>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107763" dir="2700000" algn="ctr" rotWithShape="0">
                          <a:schemeClr val="bg2"/>
                        </a:outerShdw>
                      </a:effectLst>
                    </a14:hiddenEffects>
                  </a:ext>
                </a:extLst>
              </p:spPr>
              <p:txBody>
                <a:bodyPr wrap="none" anchor="ctr"/>
                <a:lstStyle/>
                <a:p>
                  <a:endParaRPr lang="en-US"/>
                </a:p>
              </p:txBody>
            </p:sp>
            <p:sp>
              <p:nvSpPr>
                <p:cNvPr id="32" name="Rectangle 31"/>
                <p:cNvSpPr>
                  <a:spLocks noChangeArrowheads="1"/>
                </p:cNvSpPr>
                <p:nvPr/>
              </p:nvSpPr>
              <p:spPr bwMode="auto">
                <a:xfrm>
                  <a:off x="1610" y="2614"/>
                  <a:ext cx="620" cy="653"/>
                </a:xfrm>
                <a:prstGeom prst="rect">
                  <a:avLst/>
                </a:prstGeom>
                <a:solidFill>
                  <a:srgbClr val="008080"/>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107763" dir="2700000" algn="ctr" rotWithShape="0">
                          <a:schemeClr val="bg2"/>
                        </a:outerShdw>
                      </a:effectLst>
                    </a14:hiddenEffects>
                  </a:ext>
                </a:extLst>
              </p:spPr>
              <p:txBody>
                <a:bodyPr wrap="none" anchor="ctr"/>
                <a:lstStyle/>
                <a:p>
                  <a:endParaRPr lang="en-US"/>
                </a:p>
              </p:txBody>
            </p:sp>
            <p:sp>
              <p:nvSpPr>
                <p:cNvPr id="33" name="Arc 31"/>
                <p:cNvSpPr>
                  <a:spLocks/>
                </p:cNvSpPr>
                <p:nvPr/>
              </p:nvSpPr>
              <p:spPr bwMode="auto">
                <a:xfrm>
                  <a:off x="1612" y="2505"/>
                  <a:ext cx="112" cy="130"/>
                </a:xfrm>
                <a:custGeom>
                  <a:avLst/>
                  <a:gdLst>
                    <a:gd name="G0" fmla="+- 21597 0 0"/>
                    <a:gd name="G1" fmla="+- 21597 0 0"/>
                    <a:gd name="G2" fmla="+- 21600 0 0"/>
                    <a:gd name="T0" fmla="*/ 0 w 21597"/>
                    <a:gd name="T1" fmla="*/ 21266 h 21597"/>
                    <a:gd name="T2" fmla="*/ 21213 w 21597"/>
                    <a:gd name="T3" fmla="*/ 0 h 21597"/>
                    <a:gd name="T4" fmla="*/ 21597 w 21597"/>
                    <a:gd name="T5" fmla="*/ 21597 h 21597"/>
                  </a:gdLst>
                  <a:ahLst/>
                  <a:cxnLst>
                    <a:cxn ang="0">
                      <a:pos x="T0" y="T1"/>
                    </a:cxn>
                    <a:cxn ang="0">
                      <a:pos x="T2" y="T3"/>
                    </a:cxn>
                    <a:cxn ang="0">
                      <a:pos x="T4" y="T5"/>
                    </a:cxn>
                  </a:cxnLst>
                  <a:rect l="0" t="0" r="r" b="b"/>
                  <a:pathLst>
                    <a:path w="21597" h="21597" fill="none" extrusionOk="0">
                      <a:moveTo>
                        <a:pt x="-1" y="21265"/>
                      </a:moveTo>
                      <a:cubicBezTo>
                        <a:pt x="178" y="9616"/>
                        <a:pt x="9563" y="207"/>
                        <a:pt x="21213" y="0"/>
                      </a:cubicBezTo>
                    </a:path>
                    <a:path w="21597" h="21597" stroke="0" extrusionOk="0">
                      <a:moveTo>
                        <a:pt x="-1" y="21265"/>
                      </a:moveTo>
                      <a:cubicBezTo>
                        <a:pt x="178" y="9616"/>
                        <a:pt x="9563" y="207"/>
                        <a:pt x="21213" y="0"/>
                      </a:cubicBezTo>
                      <a:lnTo>
                        <a:pt x="21597" y="21597"/>
                      </a:lnTo>
                      <a:close/>
                    </a:path>
                  </a:pathLst>
                </a:custGeom>
                <a:solidFill>
                  <a:srgbClr val="008080"/>
                </a:solidFill>
                <a:ln>
                  <a:noFill/>
                </a:ln>
                <a:effectLst/>
                <a:extLst>
                  <a:ext uri="{91240B29-F687-4F45-9708-019B960494DF}">
                    <a14:hiddenLine xmlns:a14="http://schemas.microsoft.com/office/drawing/2010/main" xmlns="" w="12700" cap="rnd">
                      <a:solidFill>
                        <a:schemeClr val="tx1"/>
                      </a:solidFill>
                      <a:round/>
                      <a:headEnd/>
                      <a:tailEnd/>
                    </a14:hiddenLine>
                  </a:ext>
                  <a:ext uri="{AF507438-7753-43E0-B8FC-AC1667EBCBE1}">
                    <a14:hiddenEffects xmlns:a14="http://schemas.microsoft.com/office/drawing/2010/main" xmlns="">
                      <a:effectLst>
                        <a:outerShdw dist="107763" dir="2700000" algn="ctr" rotWithShape="0">
                          <a:schemeClr val="bg2"/>
                        </a:outerShdw>
                      </a:effectLst>
                    </a14:hiddenEffects>
                  </a:ext>
                </a:extLst>
              </p:spPr>
              <p:txBody>
                <a:bodyPr wrap="none" anchor="ctr"/>
                <a:lstStyle/>
                <a:p>
                  <a:endParaRPr lang="en-US"/>
                </a:p>
              </p:txBody>
            </p:sp>
            <p:sp>
              <p:nvSpPr>
                <p:cNvPr id="34" name="Arc 32"/>
                <p:cNvSpPr>
                  <a:spLocks/>
                </p:cNvSpPr>
                <p:nvPr/>
              </p:nvSpPr>
              <p:spPr bwMode="auto">
                <a:xfrm>
                  <a:off x="2117" y="2510"/>
                  <a:ext cx="112" cy="129"/>
                </a:xfrm>
                <a:custGeom>
                  <a:avLst/>
                  <a:gdLst>
                    <a:gd name="G0" fmla="+- 0 0 0"/>
                    <a:gd name="G1" fmla="+- 21600 0 0"/>
                    <a:gd name="G2" fmla="+- 21600 0 0"/>
                    <a:gd name="T0" fmla="*/ 0 w 21597"/>
                    <a:gd name="T1" fmla="*/ 0 h 21600"/>
                    <a:gd name="T2" fmla="*/ 21597 w 21597"/>
                    <a:gd name="T3" fmla="*/ 21259 h 21600"/>
                    <a:gd name="T4" fmla="*/ 0 w 21597"/>
                    <a:gd name="T5" fmla="*/ 21600 h 21600"/>
                  </a:gdLst>
                  <a:ahLst/>
                  <a:cxnLst>
                    <a:cxn ang="0">
                      <a:pos x="T0" y="T1"/>
                    </a:cxn>
                    <a:cxn ang="0">
                      <a:pos x="T2" y="T3"/>
                    </a:cxn>
                    <a:cxn ang="0">
                      <a:pos x="T4" y="T5"/>
                    </a:cxn>
                  </a:cxnLst>
                  <a:rect l="0" t="0" r="r" b="b"/>
                  <a:pathLst>
                    <a:path w="21597" h="21600" fill="none" extrusionOk="0">
                      <a:moveTo>
                        <a:pt x="-1" y="0"/>
                      </a:moveTo>
                      <a:cubicBezTo>
                        <a:pt x="11796" y="0"/>
                        <a:pt x="21411" y="9464"/>
                        <a:pt x="21597" y="21258"/>
                      </a:cubicBezTo>
                    </a:path>
                    <a:path w="21597" h="21600" stroke="0" extrusionOk="0">
                      <a:moveTo>
                        <a:pt x="-1" y="0"/>
                      </a:moveTo>
                      <a:cubicBezTo>
                        <a:pt x="11796" y="0"/>
                        <a:pt x="21411" y="9464"/>
                        <a:pt x="21597" y="21258"/>
                      </a:cubicBezTo>
                      <a:lnTo>
                        <a:pt x="0" y="21600"/>
                      </a:lnTo>
                      <a:close/>
                    </a:path>
                  </a:pathLst>
                </a:custGeom>
                <a:solidFill>
                  <a:srgbClr val="008080"/>
                </a:solidFill>
                <a:ln>
                  <a:noFill/>
                </a:ln>
                <a:effectLst/>
                <a:extLst>
                  <a:ext uri="{91240B29-F687-4F45-9708-019B960494DF}">
                    <a14:hiddenLine xmlns:a14="http://schemas.microsoft.com/office/drawing/2010/main" xmlns="" w="12700" cap="rnd">
                      <a:solidFill>
                        <a:schemeClr val="tx1"/>
                      </a:solidFill>
                      <a:round/>
                      <a:headEnd/>
                      <a:tailEnd/>
                    </a14:hiddenLine>
                  </a:ext>
                  <a:ext uri="{AF507438-7753-43E0-B8FC-AC1667EBCBE1}">
                    <a14:hiddenEffects xmlns:a14="http://schemas.microsoft.com/office/drawing/2010/main" xmlns="">
                      <a:effectLst>
                        <a:outerShdw dist="107763" dir="2700000" algn="ctr" rotWithShape="0">
                          <a:schemeClr val="bg2"/>
                        </a:outerShdw>
                      </a:effectLst>
                    </a14:hiddenEffects>
                  </a:ext>
                </a:extLst>
              </p:spPr>
              <p:txBody>
                <a:bodyPr wrap="none" anchor="ctr"/>
                <a:lstStyle/>
                <a:p>
                  <a:endParaRPr lang="en-US"/>
                </a:p>
              </p:txBody>
            </p:sp>
          </p:grpSp>
          <p:sp>
            <p:nvSpPr>
              <p:cNvPr id="30" name="Oval 33"/>
              <p:cNvSpPr>
                <a:spLocks noChangeArrowheads="1"/>
              </p:cNvSpPr>
              <p:nvPr/>
            </p:nvSpPr>
            <p:spPr bwMode="auto">
              <a:xfrm>
                <a:off x="1755" y="2156"/>
                <a:ext cx="331" cy="314"/>
              </a:xfrm>
              <a:prstGeom prst="ellipse">
                <a:avLst/>
              </a:prstGeom>
              <a:solidFill>
                <a:srgbClr val="008080"/>
              </a:solidFill>
              <a:ln>
                <a:noFill/>
              </a:ln>
              <a:effectLst/>
              <a:extLst>
                <a:ext uri="{91240B29-F687-4F45-9708-019B960494DF}">
                  <a14:hiddenLine xmlns:a14="http://schemas.microsoft.com/office/drawing/2010/main" xmlns="" w="12700">
                    <a:solidFill>
                      <a:schemeClr val="tx1"/>
                    </a:solidFill>
                    <a:round/>
                    <a:headEnd/>
                    <a:tailEnd/>
                  </a14:hiddenLine>
                </a:ext>
                <a:ext uri="{AF507438-7753-43E0-B8FC-AC1667EBCBE1}">
                  <a14:hiddenEffects xmlns:a14="http://schemas.microsoft.com/office/drawing/2010/main" xmlns="">
                    <a:effectLst>
                      <a:outerShdw dist="107763" dir="2700000" algn="ctr" rotWithShape="0">
                        <a:schemeClr val="bg2"/>
                      </a:outerShdw>
                    </a:effectLst>
                  </a14:hiddenEffects>
                </a:ext>
              </a:extLst>
            </p:spPr>
            <p:txBody>
              <a:bodyPr wrap="none" anchor="ctr"/>
              <a:lstStyle/>
              <a:p>
                <a:endParaRPr lang="en-US"/>
              </a:p>
            </p:txBody>
          </p:sp>
        </p:grpSp>
        <p:grpSp>
          <p:nvGrpSpPr>
            <p:cNvPr id="35" name="Group 34"/>
            <p:cNvGrpSpPr>
              <a:grpSpLocks/>
            </p:cNvGrpSpPr>
            <p:nvPr/>
          </p:nvGrpSpPr>
          <p:grpSpPr bwMode="auto">
            <a:xfrm>
              <a:off x="1303338" y="4257675"/>
              <a:ext cx="984250" cy="1758950"/>
              <a:chOff x="945" y="2464"/>
              <a:chExt cx="620" cy="1108"/>
            </a:xfrm>
          </p:grpSpPr>
          <p:sp>
            <p:nvSpPr>
              <p:cNvPr id="36" name="Oval 35"/>
              <p:cNvSpPr>
                <a:spLocks noChangeArrowheads="1"/>
              </p:cNvSpPr>
              <p:nvPr/>
            </p:nvSpPr>
            <p:spPr bwMode="auto">
              <a:xfrm>
                <a:off x="1089" y="2464"/>
                <a:ext cx="331" cy="310"/>
              </a:xfrm>
              <a:prstGeom prst="ellipse">
                <a:avLst/>
              </a:prstGeom>
              <a:solidFill>
                <a:srgbClr val="008000"/>
              </a:solidFill>
              <a:ln>
                <a:noFill/>
              </a:ln>
              <a:effectLst/>
              <a:extLst>
                <a:ext uri="{91240B29-F687-4F45-9708-019B960494DF}">
                  <a14:hiddenLine xmlns:a14="http://schemas.microsoft.com/office/drawing/2010/main" xmlns="" w="12700">
                    <a:solidFill>
                      <a:schemeClr val="tx1"/>
                    </a:solidFill>
                    <a:round/>
                    <a:headEnd/>
                    <a:tailEnd/>
                  </a14:hiddenLine>
                </a:ext>
                <a:ext uri="{AF507438-7753-43E0-B8FC-AC1667EBCBE1}">
                  <a14:hiddenEffects xmlns:a14="http://schemas.microsoft.com/office/drawing/2010/main" xmlns="">
                    <a:effectLst>
                      <a:outerShdw dist="107763" dir="2700000" algn="ctr" rotWithShape="0">
                        <a:schemeClr val="bg2"/>
                      </a:outerShdw>
                    </a:effectLst>
                  </a14:hiddenEffects>
                </a:ext>
              </a:extLst>
            </p:spPr>
            <p:txBody>
              <a:bodyPr wrap="none" anchor="ctr"/>
              <a:lstStyle/>
              <a:p>
                <a:endParaRPr lang="en-US"/>
              </a:p>
            </p:txBody>
          </p:sp>
          <p:grpSp>
            <p:nvGrpSpPr>
              <p:cNvPr id="37" name="Group 36"/>
              <p:cNvGrpSpPr>
                <a:grpSpLocks/>
              </p:cNvGrpSpPr>
              <p:nvPr/>
            </p:nvGrpSpPr>
            <p:grpSpPr bwMode="auto">
              <a:xfrm>
                <a:off x="945" y="2812"/>
                <a:ext cx="620" cy="760"/>
                <a:chOff x="945" y="2812"/>
                <a:chExt cx="620" cy="760"/>
              </a:xfrm>
            </p:grpSpPr>
            <p:sp>
              <p:nvSpPr>
                <p:cNvPr id="38" name="Rectangle 37"/>
                <p:cNvSpPr>
                  <a:spLocks noChangeArrowheads="1"/>
                </p:cNvSpPr>
                <p:nvPr/>
              </p:nvSpPr>
              <p:spPr bwMode="auto">
                <a:xfrm>
                  <a:off x="1053" y="2812"/>
                  <a:ext cx="413" cy="154"/>
                </a:xfrm>
                <a:prstGeom prst="rect">
                  <a:avLst/>
                </a:prstGeom>
                <a:solidFill>
                  <a:srgbClr val="008000"/>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107763" dir="2700000" algn="ctr" rotWithShape="0">
                          <a:schemeClr val="bg2"/>
                        </a:outerShdw>
                      </a:effectLst>
                    </a14:hiddenEffects>
                  </a:ext>
                </a:extLst>
              </p:spPr>
              <p:txBody>
                <a:bodyPr wrap="none" anchor="ctr"/>
                <a:lstStyle/>
                <a:p>
                  <a:endParaRPr lang="en-US"/>
                </a:p>
              </p:txBody>
            </p:sp>
            <p:sp>
              <p:nvSpPr>
                <p:cNvPr id="39" name="Rectangle 38"/>
                <p:cNvSpPr>
                  <a:spLocks noChangeArrowheads="1"/>
                </p:cNvSpPr>
                <p:nvPr/>
              </p:nvSpPr>
              <p:spPr bwMode="auto">
                <a:xfrm>
                  <a:off x="945" y="2918"/>
                  <a:ext cx="620" cy="654"/>
                </a:xfrm>
                <a:prstGeom prst="rect">
                  <a:avLst/>
                </a:prstGeom>
                <a:solidFill>
                  <a:srgbClr val="008000"/>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107763" dir="2700000" algn="ctr" rotWithShape="0">
                          <a:schemeClr val="bg2"/>
                        </a:outerShdw>
                      </a:effectLst>
                    </a14:hiddenEffects>
                  </a:ext>
                </a:extLst>
              </p:spPr>
              <p:txBody>
                <a:bodyPr wrap="none" anchor="ctr"/>
                <a:lstStyle/>
                <a:p>
                  <a:endParaRPr lang="en-US"/>
                </a:p>
              </p:txBody>
            </p:sp>
            <p:sp>
              <p:nvSpPr>
                <p:cNvPr id="40" name="Arc 39"/>
                <p:cNvSpPr>
                  <a:spLocks/>
                </p:cNvSpPr>
                <p:nvPr/>
              </p:nvSpPr>
              <p:spPr bwMode="auto">
                <a:xfrm>
                  <a:off x="946" y="2814"/>
                  <a:ext cx="112" cy="127"/>
                </a:xfrm>
                <a:custGeom>
                  <a:avLst/>
                  <a:gdLst>
                    <a:gd name="G0" fmla="+- 21597 0 0"/>
                    <a:gd name="G1" fmla="+- 21597 0 0"/>
                    <a:gd name="G2" fmla="+- 21600 0 0"/>
                    <a:gd name="T0" fmla="*/ 0 w 21597"/>
                    <a:gd name="T1" fmla="*/ 21258 h 21597"/>
                    <a:gd name="T2" fmla="*/ 21213 w 21597"/>
                    <a:gd name="T3" fmla="*/ 0 h 21597"/>
                    <a:gd name="T4" fmla="*/ 21597 w 21597"/>
                    <a:gd name="T5" fmla="*/ 21597 h 21597"/>
                  </a:gdLst>
                  <a:ahLst/>
                  <a:cxnLst>
                    <a:cxn ang="0">
                      <a:pos x="T0" y="T1"/>
                    </a:cxn>
                    <a:cxn ang="0">
                      <a:pos x="T2" y="T3"/>
                    </a:cxn>
                    <a:cxn ang="0">
                      <a:pos x="T4" y="T5"/>
                    </a:cxn>
                  </a:cxnLst>
                  <a:rect l="0" t="0" r="r" b="b"/>
                  <a:pathLst>
                    <a:path w="21597" h="21597" fill="none" extrusionOk="0">
                      <a:moveTo>
                        <a:pt x="-1" y="21257"/>
                      </a:moveTo>
                      <a:cubicBezTo>
                        <a:pt x="182" y="9611"/>
                        <a:pt x="9566" y="207"/>
                        <a:pt x="21213" y="0"/>
                      </a:cubicBezTo>
                    </a:path>
                    <a:path w="21597" h="21597" stroke="0" extrusionOk="0">
                      <a:moveTo>
                        <a:pt x="-1" y="21257"/>
                      </a:moveTo>
                      <a:cubicBezTo>
                        <a:pt x="182" y="9611"/>
                        <a:pt x="9566" y="207"/>
                        <a:pt x="21213" y="0"/>
                      </a:cubicBezTo>
                      <a:lnTo>
                        <a:pt x="21597" y="21597"/>
                      </a:lnTo>
                      <a:close/>
                    </a:path>
                  </a:pathLst>
                </a:custGeom>
                <a:solidFill>
                  <a:srgbClr val="008000"/>
                </a:solidFill>
                <a:ln>
                  <a:noFill/>
                </a:ln>
                <a:effectLst/>
                <a:extLst>
                  <a:ext uri="{91240B29-F687-4F45-9708-019B960494DF}">
                    <a14:hiddenLine xmlns:a14="http://schemas.microsoft.com/office/drawing/2010/main" xmlns="" w="12700" cap="rnd">
                      <a:solidFill>
                        <a:schemeClr val="tx1"/>
                      </a:solidFill>
                      <a:round/>
                      <a:headEnd/>
                      <a:tailEnd/>
                    </a14:hiddenLine>
                  </a:ext>
                  <a:ext uri="{AF507438-7753-43E0-B8FC-AC1667EBCBE1}">
                    <a14:hiddenEffects xmlns:a14="http://schemas.microsoft.com/office/drawing/2010/main" xmlns="">
                      <a:effectLst>
                        <a:outerShdw dist="107763" dir="2700000" algn="ctr" rotWithShape="0">
                          <a:schemeClr val="bg2"/>
                        </a:outerShdw>
                      </a:effectLst>
                    </a14:hiddenEffects>
                  </a:ext>
                </a:extLst>
              </p:spPr>
              <p:txBody>
                <a:bodyPr wrap="none" anchor="ctr"/>
                <a:lstStyle/>
                <a:p>
                  <a:endParaRPr lang="en-US"/>
                </a:p>
              </p:txBody>
            </p:sp>
            <p:sp>
              <p:nvSpPr>
                <p:cNvPr id="41" name="Arc 40"/>
                <p:cNvSpPr>
                  <a:spLocks/>
                </p:cNvSpPr>
                <p:nvPr/>
              </p:nvSpPr>
              <p:spPr bwMode="auto">
                <a:xfrm>
                  <a:off x="1451" y="2814"/>
                  <a:ext cx="113" cy="128"/>
                </a:xfrm>
                <a:custGeom>
                  <a:avLst/>
                  <a:gdLst>
                    <a:gd name="G0" fmla="+- 0 0 0"/>
                    <a:gd name="G1" fmla="+- 21599 0 0"/>
                    <a:gd name="G2" fmla="+- 21600 0 0"/>
                    <a:gd name="T0" fmla="*/ 191 w 21600"/>
                    <a:gd name="T1" fmla="*/ 0 h 21599"/>
                    <a:gd name="T2" fmla="*/ 21600 w 21600"/>
                    <a:gd name="T3" fmla="*/ 21599 h 21599"/>
                    <a:gd name="T4" fmla="*/ 0 w 21600"/>
                    <a:gd name="T5" fmla="*/ 21599 h 21599"/>
                  </a:gdLst>
                  <a:ahLst/>
                  <a:cxnLst>
                    <a:cxn ang="0">
                      <a:pos x="T0" y="T1"/>
                    </a:cxn>
                    <a:cxn ang="0">
                      <a:pos x="T2" y="T3"/>
                    </a:cxn>
                    <a:cxn ang="0">
                      <a:pos x="T4" y="T5"/>
                    </a:cxn>
                  </a:cxnLst>
                  <a:rect l="0" t="0" r="r" b="b"/>
                  <a:pathLst>
                    <a:path w="21600" h="21599" fill="none" extrusionOk="0">
                      <a:moveTo>
                        <a:pt x="191" y="-1"/>
                      </a:moveTo>
                      <a:cubicBezTo>
                        <a:pt x="12045" y="104"/>
                        <a:pt x="21600" y="9744"/>
                        <a:pt x="21600" y="21599"/>
                      </a:cubicBezTo>
                    </a:path>
                    <a:path w="21600" h="21599" stroke="0" extrusionOk="0">
                      <a:moveTo>
                        <a:pt x="191" y="-1"/>
                      </a:moveTo>
                      <a:cubicBezTo>
                        <a:pt x="12045" y="104"/>
                        <a:pt x="21600" y="9744"/>
                        <a:pt x="21600" y="21599"/>
                      </a:cubicBezTo>
                      <a:lnTo>
                        <a:pt x="0" y="21599"/>
                      </a:lnTo>
                      <a:close/>
                    </a:path>
                  </a:pathLst>
                </a:custGeom>
                <a:solidFill>
                  <a:srgbClr val="008000"/>
                </a:solidFill>
                <a:ln>
                  <a:noFill/>
                </a:ln>
                <a:effectLst/>
                <a:extLst>
                  <a:ext uri="{91240B29-F687-4F45-9708-019B960494DF}">
                    <a14:hiddenLine xmlns:a14="http://schemas.microsoft.com/office/drawing/2010/main" xmlns="" w="12700" cap="rnd">
                      <a:solidFill>
                        <a:schemeClr val="tx1"/>
                      </a:solidFill>
                      <a:round/>
                      <a:headEnd/>
                      <a:tailEnd/>
                    </a14:hiddenLine>
                  </a:ext>
                  <a:ext uri="{AF507438-7753-43E0-B8FC-AC1667EBCBE1}">
                    <a14:hiddenEffects xmlns:a14="http://schemas.microsoft.com/office/drawing/2010/main" xmlns="">
                      <a:effectLst>
                        <a:outerShdw dist="107763" dir="2700000" algn="ctr" rotWithShape="0">
                          <a:schemeClr val="bg2"/>
                        </a:outerShdw>
                      </a:effectLst>
                    </a14:hiddenEffects>
                  </a:ext>
                </a:extLst>
              </p:spPr>
              <p:txBody>
                <a:bodyPr wrap="none" anchor="ctr"/>
                <a:lstStyle/>
                <a:p>
                  <a:endParaRPr lang="en-US"/>
                </a:p>
              </p:txBody>
            </p:sp>
          </p:grpSp>
        </p:grpSp>
        <p:sp>
          <p:nvSpPr>
            <p:cNvPr id="42" name="Freeform 41"/>
            <p:cNvSpPr>
              <a:spLocks/>
            </p:cNvSpPr>
            <p:nvPr/>
          </p:nvSpPr>
          <p:spPr bwMode="auto">
            <a:xfrm>
              <a:off x="1228725" y="4279900"/>
              <a:ext cx="6172200" cy="1736725"/>
            </a:xfrm>
            <a:custGeom>
              <a:avLst/>
              <a:gdLst>
                <a:gd name="T0" fmla="*/ 0 w 3888"/>
                <a:gd name="T1" fmla="*/ 1093 h 1094"/>
                <a:gd name="T2" fmla="*/ 1386 w 3888"/>
                <a:gd name="T3" fmla="*/ 0 h 1094"/>
                <a:gd name="T4" fmla="*/ 2444 w 3888"/>
                <a:gd name="T5" fmla="*/ 0 h 1094"/>
                <a:gd name="T6" fmla="*/ 3887 w 3888"/>
                <a:gd name="T7" fmla="*/ 1093 h 1094"/>
                <a:gd name="T8" fmla="*/ 0 w 3888"/>
                <a:gd name="T9" fmla="*/ 1093 h 1094"/>
              </a:gdLst>
              <a:ahLst/>
              <a:cxnLst>
                <a:cxn ang="0">
                  <a:pos x="T0" y="T1"/>
                </a:cxn>
                <a:cxn ang="0">
                  <a:pos x="T2" y="T3"/>
                </a:cxn>
                <a:cxn ang="0">
                  <a:pos x="T4" y="T5"/>
                </a:cxn>
                <a:cxn ang="0">
                  <a:pos x="T6" y="T7"/>
                </a:cxn>
                <a:cxn ang="0">
                  <a:pos x="T8" y="T9"/>
                </a:cxn>
              </a:cxnLst>
              <a:rect l="0" t="0" r="r" b="b"/>
              <a:pathLst>
                <a:path w="3888" h="1094">
                  <a:moveTo>
                    <a:pt x="0" y="1093"/>
                  </a:moveTo>
                  <a:lnTo>
                    <a:pt x="1386" y="0"/>
                  </a:lnTo>
                  <a:lnTo>
                    <a:pt x="2444" y="0"/>
                  </a:lnTo>
                  <a:lnTo>
                    <a:pt x="3887" y="1093"/>
                  </a:lnTo>
                  <a:lnTo>
                    <a:pt x="0" y="1093"/>
                  </a:lnTo>
                </a:path>
              </a:pathLst>
            </a:custGeom>
            <a:solidFill>
              <a:srgbClr val="808080"/>
            </a:solidFill>
            <a:ln>
              <a:noFill/>
            </a:ln>
            <a:effectLst/>
            <a:extLst>
              <a:ext uri="{91240B29-F687-4F45-9708-019B960494DF}">
                <a14:hiddenLine xmlns:a14="http://schemas.microsoft.com/office/drawing/2010/main" xmlns="" w="12700" cap="rnd" cmpd="sng">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107763" dir="2700000" algn="ctr" rotWithShape="0">
                      <a:schemeClr val="bg2"/>
                    </a:outerShdw>
                  </a:effectLst>
                </a14:hiddenEffects>
              </a:ext>
            </a:extLst>
          </p:spPr>
          <p:txBody>
            <a:bodyPr/>
            <a:lstStyle/>
            <a:p>
              <a:endParaRPr lang="en-US"/>
            </a:p>
          </p:txBody>
        </p:sp>
        <p:grpSp>
          <p:nvGrpSpPr>
            <p:cNvPr id="43" name="Group 42"/>
            <p:cNvGrpSpPr>
              <a:grpSpLocks/>
            </p:cNvGrpSpPr>
            <p:nvPr/>
          </p:nvGrpSpPr>
          <p:grpSpPr bwMode="auto">
            <a:xfrm>
              <a:off x="4286252" y="4425950"/>
              <a:ext cx="1225551" cy="1797050"/>
              <a:chOff x="2824" y="2570"/>
              <a:chExt cx="772" cy="1132"/>
            </a:xfrm>
          </p:grpSpPr>
          <p:sp>
            <p:nvSpPr>
              <p:cNvPr id="44" name="Oval 43"/>
              <p:cNvSpPr>
                <a:spLocks noChangeArrowheads="1"/>
              </p:cNvSpPr>
              <p:nvPr/>
            </p:nvSpPr>
            <p:spPr bwMode="auto">
              <a:xfrm>
                <a:off x="3002" y="2570"/>
                <a:ext cx="408" cy="378"/>
              </a:xfrm>
              <a:prstGeom prst="ellipse">
                <a:avLst/>
              </a:prstGeom>
              <a:solidFill>
                <a:srgbClr val="008000"/>
              </a:solidFill>
              <a:ln>
                <a:noFill/>
              </a:ln>
              <a:effectLst/>
              <a:extLst>
                <a:ext uri="{91240B29-F687-4F45-9708-019B960494DF}">
                  <a14:hiddenLine xmlns:a14="http://schemas.microsoft.com/office/drawing/2010/main" xmlns="" w="12700">
                    <a:solidFill>
                      <a:schemeClr val="tx1"/>
                    </a:solidFill>
                    <a:round/>
                    <a:headEnd/>
                    <a:tailEnd/>
                  </a14:hiddenLine>
                </a:ext>
                <a:ext uri="{AF507438-7753-43E0-B8FC-AC1667EBCBE1}">
                  <a14:hiddenEffects xmlns:a14="http://schemas.microsoft.com/office/drawing/2010/main" xmlns="">
                    <a:effectLst>
                      <a:outerShdw dist="107763" dir="2700000" algn="ctr" rotWithShape="0">
                        <a:schemeClr val="bg2"/>
                      </a:outerShdw>
                    </a:effectLst>
                  </a14:hiddenEffects>
                </a:ext>
              </a:extLst>
            </p:spPr>
            <p:txBody>
              <a:bodyPr wrap="none" anchor="ctr"/>
              <a:lstStyle/>
              <a:p>
                <a:endParaRPr lang="en-US"/>
              </a:p>
            </p:txBody>
          </p:sp>
          <p:grpSp>
            <p:nvGrpSpPr>
              <p:cNvPr id="45" name="Group 44"/>
              <p:cNvGrpSpPr>
                <a:grpSpLocks/>
              </p:cNvGrpSpPr>
              <p:nvPr/>
            </p:nvGrpSpPr>
            <p:grpSpPr bwMode="auto">
              <a:xfrm>
                <a:off x="2824" y="2990"/>
                <a:ext cx="772" cy="712"/>
                <a:chOff x="2824" y="2990"/>
                <a:chExt cx="772" cy="712"/>
              </a:xfrm>
            </p:grpSpPr>
            <p:sp>
              <p:nvSpPr>
                <p:cNvPr id="46" name="Rectangle 45"/>
                <p:cNvSpPr>
                  <a:spLocks noChangeArrowheads="1"/>
                </p:cNvSpPr>
                <p:nvPr/>
              </p:nvSpPr>
              <p:spPr bwMode="auto">
                <a:xfrm>
                  <a:off x="2953" y="2992"/>
                  <a:ext cx="508" cy="189"/>
                </a:xfrm>
                <a:prstGeom prst="rect">
                  <a:avLst/>
                </a:prstGeom>
                <a:solidFill>
                  <a:schemeClr val="tx1"/>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107763" dir="2700000" algn="ctr" rotWithShape="0">
                          <a:schemeClr val="bg2"/>
                        </a:outerShdw>
                      </a:effectLst>
                    </a14:hiddenEffects>
                  </a:ext>
                </a:extLst>
              </p:spPr>
              <p:txBody>
                <a:bodyPr wrap="none" anchor="ctr"/>
                <a:lstStyle/>
                <a:p>
                  <a:endParaRPr lang="en-US"/>
                </a:p>
              </p:txBody>
            </p:sp>
            <p:sp>
              <p:nvSpPr>
                <p:cNvPr id="47" name="Rectangle 46"/>
                <p:cNvSpPr>
                  <a:spLocks noChangeArrowheads="1"/>
                </p:cNvSpPr>
                <p:nvPr/>
              </p:nvSpPr>
              <p:spPr bwMode="auto">
                <a:xfrm>
                  <a:off x="2826" y="3126"/>
                  <a:ext cx="769" cy="576"/>
                </a:xfrm>
                <a:prstGeom prst="rect">
                  <a:avLst/>
                </a:prstGeom>
                <a:solidFill>
                  <a:schemeClr val="tx1"/>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107763" dir="2700000" algn="ctr" rotWithShape="0">
                          <a:schemeClr val="bg2"/>
                        </a:outerShdw>
                      </a:effectLst>
                    </a14:hiddenEffects>
                  </a:ext>
                </a:extLst>
              </p:spPr>
              <p:txBody>
                <a:bodyPr wrap="none" anchor="ctr"/>
                <a:lstStyle/>
                <a:p>
                  <a:endParaRPr lang="en-US"/>
                </a:p>
              </p:txBody>
            </p:sp>
            <p:sp>
              <p:nvSpPr>
                <p:cNvPr id="48" name="Arc 47"/>
                <p:cNvSpPr>
                  <a:spLocks/>
                </p:cNvSpPr>
                <p:nvPr/>
              </p:nvSpPr>
              <p:spPr bwMode="auto">
                <a:xfrm>
                  <a:off x="2824" y="2993"/>
                  <a:ext cx="140" cy="155"/>
                </a:xfrm>
                <a:custGeom>
                  <a:avLst/>
                  <a:gdLst>
                    <a:gd name="G0" fmla="+- 21600 0 0"/>
                    <a:gd name="G1" fmla="+- 21598 0 0"/>
                    <a:gd name="G2" fmla="+- 21600 0 0"/>
                    <a:gd name="T0" fmla="*/ 0 w 21600"/>
                    <a:gd name="T1" fmla="*/ 21598 h 21598"/>
                    <a:gd name="T2" fmla="*/ 21290 w 21600"/>
                    <a:gd name="T3" fmla="*/ 0 h 21598"/>
                    <a:gd name="T4" fmla="*/ 21600 w 21600"/>
                    <a:gd name="T5" fmla="*/ 21598 h 21598"/>
                  </a:gdLst>
                  <a:ahLst/>
                  <a:cxnLst>
                    <a:cxn ang="0">
                      <a:pos x="T0" y="T1"/>
                    </a:cxn>
                    <a:cxn ang="0">
                      <a:pos x="T2" y="T3"/>
                    </a:cxn>
                    <a:cxn ang="0">
                      <a:pos x="T4" y="T5"/>
                    </a:cxn>
                  </a:cxnLst>
                  <a:rect l="0" t="0" r="r" b="b"/>
                  <a:pathLst>
                    <a:path w="21600" h="21598" fill="none" extrusionOk="0">
                      <a:moveTo>
                        <a:pt x="0" y="21598"/>
                      </a:moveTo>
                      <a:cubicBezTo>
                        <a:pt x="0" y="9789"/>
                        <a:pt x="9482" y="169"/>
                        <a:pt x="21290" y="0"/>
                      </a:cubicBezTo>
                    </a:path>
                    <a:path w="21600" h="21598" stroke="0" extrusionOk="0">
                      <a:moveTo>
                        <a:pt x="0" y="21598"/>
                      </a:moveTo>
                      <a:cubicBezTo>
                        <a:pt x="0" y="9789"/>
                        <a:pt x="9482" y="169"/>
                        <a:pt x="21290" y="0"/>
                      </a:cubicBezTo>
                      <a:lnTo>
                        <a:pt x="21600" y="21598"/>
                      </a:lnTo>
                      <a:close/>
                    </a:path>
                  </a:pathLst>
                </a:custGeom>
                <a:solidFill>
                  <a:schemeClr val="tx1"/>
                </a:solidFill>
                <a:ln>
                  <a:noFill/>
                </a:ln>
                <a:effectLst/>
                <a:extLst>
                  <a:ext uri="{91240B29-F687-4F45-9708-019B960494DF}">
                    <a14:hiddenLine xmlns:a14="http://schemas.microsoft.com/office/drawing/2010/main" xmlns="" w="12700" cap="rnd">
                      <a:solidFill>
                        <a:schemeClr val="tx1"/>
                      </a:solidFill>
                      <a:round/>
                      <a:headEnd/>
                      <a:tailEnd/>
                    </a14:hiddenLine>
                  </a:ext>
                  <a:ext uri="{AF507438-7753-43E0-B8FC-AC1667EBCBE1}">
                    <a14:hiddenEffects xmlns:a14="http://schemas.microsoft.com/office/drawing/2010/main" xmlns="">
                      <a:effectLst>
                        <a:outerShdw dist="107763" dir="2700000" algn="ctr" rotWithShape="0">
                          <a:schemeClr val="bg2"/>
                        </a:outerShdw>
                      </a:effectLst>
                    </a14:hiddenEffects>
                  </a:ext>
                </a:extLst>
              </p:spPr>
              <p:txBody>
                <a:bodyPr wrap="none" anchor="ctr"/>
                <a:lstStyle/>
                <a:p>
                  <a:endParaRPr lang="en-US"/>
                </a:p>
              </p:txBody>
            </p:sp>
            <p:sp>
              <p:nvSpPr>
                <p:cNvPr id="49" name="Arc 48"/>
                <p:cNvSpPr>
                  <a:spLocks/>
                </p:cNvSpPr>
                <p:nvPr/>
              </p:nvSpPr>
              <p:spPr bwMode="auto">
                <a:xfrm>
                  <a:off x="3457" y="2990"/>
                  <a:ext cx="139" cy="157"/>
                </a:xfrm>
                <a:custGeom>
                  <a:avLst/>
                  <a:gdLst>
                    <a:gd name="G0" fmla="+- 0 0 0"/>
                    <a:gd name="G1" fmla="+- 21600 0 0"/>
                    <a:gd name="G2" fmla="+- 21600 0 0"/>
                    <a:gd name="T0" fmla="*/ 0 w 21600"/>
                    <a:gd name="T1" fmla="*/ 0 h 21600"/>
                    <a:gd name="T2" fmla="*/ 21600 w 21600"/>
                    <a:gd name="T3" fmla="*/ 21461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875" y="0"/>
                        <a:pt x="21523" y="9586"/>
                        <a:pt x="21599" y="21461"/>
                      </a:cubicBezTo>
                    </a:path>
                    <a:path w="21600" h="21600" stroke="0" extrusionOk="0">
                      <a:moveTo>
                        <a:pt x="-1" y="0"/>
                      </a:moveTo>
                      <a:cubicBezTo>
                        <a:pt x="11875" y="0"/>
                        <a:pt x="21523" y="9586"/>
                        <a:pt x="21599" y="21461"/>
                      </a:cubicBezTo>
                      <a:lnTo>
                        <a:pt x="0" y="21600"/>
                      </a:lnTo>
                      <a:close/>
                    </a:path>
                  </a:pathLst>
                </a:custGeom>
                <a:solidFill>
                  <a:schemeClr val="tx1"/>
                </a:solidFill>
                <a:ln>
                  <a:noFill/>
                </a:ln>
                <a:effectLst/>
                <a:extLst>
                  <a:ext uri="{91240B29-F687-4F45-9708-019B960494DF}">
                    <a14:hiddenLine xmlns:a14="http://schemas.microsoft.com/office/drawing/2010/main" xmlns="" w="12700" cap="rnd">
                      <a:solidFill>
                        <a:schemeClr val="tx1"/>
                      </a:solidFill>
                      <a:round/>
                      <a:headEnd/>
                      <a:tailEnd/>
                    </a14:hiddenLine>
                  </a:ext>
                  <a:ext uri="{AF507438-7753-43E0-B8FC-AC1667EBCBE1}">
                    <a14:hiddenEffects xmlns:a14="http://schemas.microsoft.com/office/drawing/2010/main" xmlns="">
                      <a:effectLst>
                        <a:outerShdw dist="107763" dir="2700000" algn="ctr" rotWithShape="0">
                          <a:schemeClr val="bg2"/>
                        </a:outerShdw>
                      </a:effectLst>
                    </a14:hiddenEffects>
                  </a:ext>
                </a:extLst>
              </p:spPr>
              <p:txBody>
                <a:bodyPr wrap="none" anchor="ctr"/>
                <a:lstStyle/>
                <a:p>
                  <a:endParaRPr lang="en-US"/>
                </a:p>
              </p:txBody>
            </p:sp>
          </p:grpSp>
        </p:grpSp>
        <p:grpSp>
          <p:nvGrpSpPr>
            <p:cNvPr id="50" name="Group 49"/>
            <p:cNvGrpSpPr>
              <a:grpSpLocks/>
            </p:cNvGrpSpPr>
            <p:nvPr/>
          </p:nvGrpSpPr>
          <p:grpSpPr bwMode="auto">
            <a:xfrm>
              <a:off x="2995613" y="4411663"/>
              <a:ext cx="1225550" cy="1797050"/>
              <a:chOff x="2011" y="2561"/>
              <a:chExt cx="772" cy="1132"/>
            </a:xfrm>
          </p:grpSpPr>
          <p:sp>
            <p:nvSpPr>
              <p:cNvPr id="51" name="Oval 50"/>
              <p:cNvSpPr>
                <a:spLocks noChangeArrowheads="1"/>
              </p:cNvSpPr>
              <p:nvPr/>
            </p:nvSpPr>
            <p:spPr bwMode="auto">
              <a:xfrm>
                <a:off x="2192" y="2561"/>
                <a:ext cx="404" cy="377"/>
              </a:xfrm>
              <a:prstGeom prst="ellipse">
                <a:avLst/>
              </a:prstGeom>
              <a:solidFill>
                <a:srgbClr val="008080"/>
              </a:solidFill>
              <a:ln>
                <a:noFill/>
              </a:ln>
              <a:effectLst/>
              <a:extLst>
                <a:ext uri="{91240B29-F687-4F45-9708-019B960494DF}">
                  <a14:hiddenLine xmlns:a14="http://schemas.microsoft.com/office/drawing/2010/main" xmlns="" w="12700">
                    <a:solidFill>
                      <a:schemeClr val="tx1"/>
                    </a:solidFill>
                    <a:round/>
                    <a:headEnd/>
                    <a:tailEnd/>
                  </a14:hiddenLine>
                </a:ext>
                <a:ext uri="{AF507438-7753-43E0-B8FC-AC1667EBCBE1}">
                  <a14:hiddenEffects xmlns:a14="http://schemas.microsoft.com/office/drawing/2010/main" xmlns="">
                    <a:effectLst>
                      <a:outerShdw dist="107763" dir="2700000" algn="ctr" rotWithShape="0">
                        <a:schemeClr val="bg2"/>
                      </a:outerShdw>
                    </a:effectLst>
                  </a14:hiddenEffects>
                </a:ext>
              </a:extLst>
            </p:spPr>
            <p:txBody>
              <a:bodyPr wrap="none" anchor="ctr"/>
              <a:lstStyle/>
              <a:p>
                <a:endParaRPr lang="en-US"/>
              </a:p>
            </p:txBody>
          </p:sp>
          <p:grpSp>
            <p:nvGrpSpPr>
              <p:cNvPr id="52" name="Group 51"/>
              <p:cNvGrpSpPr>
                <a:grpSpLocks/>
              </p:cNvGrpSpPr>
              <p:nvPr/>
            </p:nvGrpSpPr>
            <p:grpSpPr bwMode="auto">
              <a:xfrm>
                <a:off x="2011" y="2982"/>
                <a:ext cx="772" cy="711"/>
                <a:chOff x="2011" y="2982"/>
                <a:chExt cx="772" cy="711"/>
              </a:xfrm>
            </p:grpSpPr>
            <p:sp>
              <p:nvSpPr>
                <p:cNvPr id="53" name="Rectangle 52"/>
                <p:cNvSpPr>
                  <a:spLocks noChangeArrowheads="1"/>
                </p:cNvSpPr>
                <p:nvPr/>
              </p:nvSpPr>
              <p:spPr bwMode="auto">
                <a:xfrm>
                  <a:off x="2144" y="2982"/>
                  <a:ext cx="504" cy="187"/>
                </a:xfrm>
                <a:prstGeom prst="rect">
                  <a:avLst/>
                </a:prstGeom>
                <a:solidFill>
                  <a:srgbClr val="008080"/>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107763" dir="2700000" algn="ctr" rotWithShape="0">
                          <a:schemeClr val="bg2"/>
                        </a:outerShdw>
                      </a:effectLst>
                    </a14:hiddenEffects>
                  </a:ext>
                </a:extLst>
              </p:spPr>
              <p:txBody>
                <a:bodyPr wrap="none" anchor="ctr"/>
                <a:lstStyle/>
                <a:p>
                  <a:endParaRPr lang="en-US"/>
                </a:p>
              </p:txBody>
            </p:sp>
            <p:sp>
              <p:nvSpPr>
                <p:cNvPr id="54" name="Rectangle 53"/>
                <p:cNvSpPr>
                  <a:spLocks noChangeArrowheads="1"/>
                </p:cNvSpPr>
                <p:nvPr/>
              </p:nvSpPr>
              <p:spPr bwMode="auto">
                <a:xfrm>
                  <a:off x="2013" y="3113"/>
                  <a:ext cx="769" cy="580"/>
                </a:xfrm>
                <a:prstGeom prst="rect">
                  <a:avLst/>
                </a:prstGeom>
                <a:solidFill>
                  <a:srgbClr val="008080"/>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107763" dir="2700000" algn="ctr" rotWithShape="0">
                          <a:schemeClr val="bg2"/>
                        </a:outerShdw>
                      </a:effectLst>
                    </a14:hiddenEffects>
                  </a:ext>
                </a:extLst>
              </p:spPr>
              <p:txBody>
                <a:bodyPr wrap="none" anchor="ctr"/>
                <a:lstStyle/>
                <a:p>
                  <a:endParaRPr lang="en-US"/>
                </a:p>
              </p:txBody>
            </p:sp>
            <p:sp>
              <p:nvSpPr>
                <p:cNvPr id="55" name="Arc 54"/>
                <p:cNvSpPr>
                  <a:spLocks/>
                </p:cNvSpPr>
                <p:nvPr/>
              </p:nvSpPr>
              <p:spPr bwMode="auto">
                <a:xfrm>
                  <a:off x="2011" y="2983"/>
                  <a:ext cx="138" cy="154"/>
                </a:xfrm>
                <a:custGeom>
                  <a:avLst/>
                  <a:gdLst>
                    <a:gd name="G0" fmla="+- 21600 0 0"/>
                    <a:gd name="G1" fmla="+- 21599 0 0"/>
                    <a:gd name="G2" fmla="+- 21600 0 0"/>
                    <a:gd name="T0" fmla="*/ 0 w 21600"/>
                    <a:gd name="T1" fmla="*/ 21599 h 21599"/>
                    <a:gd name="T2" fmla="*/ 21443 w 21600"/>
                    <a:gd name="T3" fmla="*/ 0 h 21599"/>
                    <a:gd name="T4" fmla="*/ 21600 w 21600"/>
                    <a:gd name="T5" fmla="*/ 21599 h 21599"/>
                  </a:gdLst>
                  <a:ahLst/>
                  <a:cxnLst>
                    <a:cxn ang="0">
                      <a:pos x="T0" y="T1"/>
                    </a:cxn>
                    <a:cxn ang="0">
                      <a:pos x="T2" y="T3"/>
                    </a:cxn>
                    <a:cxn ang="0">
                      <a:pos x="T4" y="T5"/>
                    </a:cxn>
                  </a:cxnLst>
                  <a:rect l="0" t="0" r="r" b="b"/>
                  <a:pathLst>
                    <a:path w="21600" h="21599" fill="none" extrusionOk="0">
                      <a:moveTo>
                        <a:pt x="0" y="21599"/>
                      </a:moveTo>
                      <a:cubicBezTo>
                        <a:pt x="0" y="9730"/>
                        <a:pt x="9575" y="85"/>
                        <a:pt x="21442" y="-1"/>
                      </a:cubicBezTo>
                    </a:path>
                    <a:path w="21600" h="21599" stroke="0" extrusionOk="0">
                      <a:moveTo>
                        <a:pt x="0" y="21599"/>
                      </a:moveTo>
                      <a:cubicBezTo>
                        <a:pt x="0" y="9730"/>
                        <a:pt x="9575" y="85"/>
                        <a:pt x="21442" y="-1"/>
                      </a:cubicBezTo>
                      <a:lnTo>
                        <a:pt x="21600" y="21599"/>
                      </a:lnTo>
                      <a:close/>
                    </a:path>
                  </a:pathLst>
                </a:custGeom>
                <a:solidFill>
                  <a:srgbClr val="008080"/>
                </a:solidFill>
                <a:ln>
                  <a:noFill/>
                </a:ln>
                <a:effectLst/>
                <a:extLst>
                  <a:ext uri="{91240B29-F687-4F45-9708-019B960494DF}">
                    <a14:hiddenLine xmlns:a14="http://schemas.microsoft.com/office/drawing/2010/main" xmlns="" w="12700" cap="rnd">
                      <a:solidFill>
                        <a:schemeClr val="tx1"/>
                      </a:solidFill>
                      <a:round/>
                      <a:headEnd/>
                      <a:tailEnd/>
                    </a14:hiddenLine>
                  </a:ext>
                  <a:ext uri="{AF507438-7753-43E0-B8FC-AC1667EBCBE1}">
                    <a14:hiddenEffects xmlns:a14="http://schemas.microsoft.com/office/drawing/2010/main" xmlns="">
                      <a:effectLst>
                        <a:outerShdw dist="107763" dir="2700000" algn="ctr" rotWithShape="0">
                          <a:schemeClr val="bg2"/>
                        </a:outerShdw>
                      </a:effectLst>
                    </a14:hiddenEffects>
                  </a:ext>
                </a:extLst>
              </p:spPr>
              <p:txBody>
                <a:bodyPr wrap="none" anchor="ctr"/>
                <a:lstStyle/>
                <a:p>
                  <a:endParaRPr lang="en-US"/>
                </a:p>
              </p:txBody>
            </p:sp>
            <p:sp>
              <p:nvSpPr>
                <p:cNvPr id="56" name="Arc 55"/>
                <p:cNvSpPr>
                  <a:spLocks/>
                </p:cNvSpPr>
                <p:nvPr/>
              </p:nvSpPr>
              <p:spPr bwMode="auto">
                <a:xfrm>
                  <a:off x="2643" y="2983"/>
                  <a:ext cx="140" cy="154"/>
                </a:xfrm>
                <a:custGeom>
                  <a:avLst/>
                  <a:gdLst>
                    <a:gd name="G0" fmla="+- 156 0 0"/>
                    <a:gd name="G1" fmla="+- 21600 0 0"/>
                    <a:gd name="G2" fmla="+- 21600 0 0"/>
                    <a:gd name="T0" fmla="*/ 0 w 21756"/>
                    <a:gd name="T1" fmla="*/ 1 h 21600"/>
                    <a:gd name="T2" fmla="*/ 21756 w 21756"/>
                    <a:gd name="T3" fmla="*/ 21600 h 21600"/>
                    <a:gd name="T4" fmla="*/ 156 w 21756"/>
                    <a:gd name="T5" fmla="*/ 21600 h 21600"/>
                  </a:gdLst>
                  <a:ahLst/>
                  <a:cxnLst>
                    <a:cxn ang="0">
                      <a:pos x="T0" y="T1"/>
                    </a:cxn>
                    <a:cxn ang="0">
                      <a:pos x="T2" y="T3"/>
                    </a:cxn>
                    <a:cxn ang="0">
                      <a:pos x="T4" y="T5"/>
                    </a:cxn>
                  </a:cxnLst>
                  <a:rect l="0" t="0" r="r" b="b"/>
                  <a:pathLst>
                    <a:path w="21756" h="21600" fill="none" extrusionOk="0">
                      <a:moveTo>
                        <a:pt x="-1" y="0"/>
                      </a:moveTo>
                      <a:cubicBezTo>
                        <a:pt x="51" y="0"/>
                        <a:pt x="103" y="-1"/>
                        <a:pt x="156" y="0"/>
                      </a:cubicBezTo>
                      <a:cubicBezTo>
                        <a:pt x="12085" y="0"/>
                        <a:pt x="21756" y="9670"/>
                        <a:pt x="21756" y="21600"/>
                      </a:cubicBezTo>
                    </a:path>
                    <a:path w="21756" h="21600" stroke="0" extrusionOk="0">
                      <a:moveTo>
                        <a:pt x="-1" y="0"/>
                      </a:moveTo>
                      <a:cubicBezTo>
                        <a:pt x="51" y="0"/>
                        <a:pt x="103" y="-1"/>
                        <a:pt x="156" y="0"/>
                      </a:cubicBezTo>
                      <a:cubicBezTo>
                        <a:pt x="12085" y="0"/>
                        <a:pt x="21756" y="9670"/>
                        <a:pt x="21756" y="21600"/>
                      </a:cubicBezTo>
                      <a:lnTo>
                        <a:pt x="156" y="21600"/>
                      </a:lnTo>
                      <a:close/>
                    </a:path>
                  </a:pathLst>
                </a:custGeom>
                <a:solidFill>
                  <a:srgbClr val="008080"/>
                </a:solidFill>
                <a:ln>
                  <a:noFill/>
                </a:ln>
                <a:effectLst/>
                <a:extLst>
                  <a:ext uri="{91240B29-F687-4F45-9708-019B960494DF}">
                    <a14:hiddenLine xmlns:a14="http://schemas.microsoft.com/office/drawing/2010/main" xmlns="" w="12700" cap="rnd">
                      <a:solidFill>
                        <a:schemeClr val="tx1"/>
                      </a:solidFill>
                      <a:round/>
                      <a:headEnd/>
                      <a:tailEnd/>
                    </a14:hiddenLine>
                  </a:ext>
                  <a:ext uri="{AF507438-7753-43E0-B8FC-AC1667EBCBE1}">
                    <a14:hiddenEffects xmlns:a14="http://schemas.microsoft.com/office/drawing/2010/main" xmlns="">
                      <a:effectLst>
                        <a:outerShdw dist="107763" dir="2700000" algn="ctr" rotWithShape="0">
                          <a:schemeClr val="bg2"/>
                        </a:outerShdw>
                      </a:effectLst>
                    </a14:hiddenEffects>
                  </a:ext>
                </a:extLst>
              </p:spPr>
              <p:txBody>
                <a:bodyPr wrap="none" anchor="ctr"/>
                <a:lstStyle/>
                <a:p>
                  <a:endParaRPr lang="en-US"/>
                </a:p>
              </p:txBody>
            </p:sp>
          </p:grpSp>
        </p:grpSp>
        <p:grpSp>
          <p:nvGrpSpPr>
            <p:cNvPr id="57" name="Group 56"/>
            <p:cNvGrpSpPr>
              <a:grpSpLocks/>
            </p:cNvGrpSpPr>
            <p:nvPr/>
          </p:nvGrpSpPr>
          <p:grpSpPr bwMode="auto">
            <a:xfrm>
              <a:off x="2995613" y="4421188"/>
              <a:ext cx="1225550" cy="1797050"/>
              <a:chOff x="2011" y="2567"/>
              <a:chExt cx="772" cy="1132"/>
            </a:xfrm>
          </p:grpSpPr>
          <p:sp>
            <p:nvSpPr>
              <p:cNvPr id="58" name="Oval 57"/>
              <p:cNvSpPr>
                <a:spLocks noChangeArrowheads="1"/>
              </p:cNvSpPr>
              <p:nvPr/>
            </p:nvSpPr>
            <p:spPr bwMode="auto">
              <a:xfrm>
                <a:off x="2192" y="2567"/>
                <a:ext cx="404" cy="377"/>
              </a:xfrm>
              <a:prstGeom prst="ellipse">
                <a:avLst/>
              </a:prstGeom>
              <a:solidFill>
                <a:srgbClr val="008080"/>
              </a:solidFill>
              <a:ln>
                <a:noFill/>
              </a:ln>
              <a:effectLst/>
              <a:extLst>
                <a:ext uri="{91240B29-F687-4F45-9708-019B960494DF}">
                  <a14:hiddenLine xmlns:a14="http://schemas.microsoft.com/office/drawing/2010/main" xmlns="" w="12700">
                    <a:solidFill>
                      <a:schemeClr val="tx1"/>
                    </a:solidFill>
                    <a:round/>
                    <a:headEnd/>
                    <a:tailEnd/>
                  </a14:hiddenLine>
                </a:ext>
                <a:ext uri="{AF507438-7753-43E0-B8FC-AC1667EBCBE1}">
                  <a14:hiddenEffects xmlns:a14="http://schemas.microsoft.com/office/drawing/2010/main" xmlns="">
                    <a:effectLst>
                      <a:outerShdw dist="107763" dir="2700000" algn="ctr" rotWithShape="0">
                        <a:schemeClr val="bg2"/>
                      </a:outerShdw>
                    </a:effectLst>
                  </a14:hiddenEffects>
                </a:ext>
              </a:extLst>
            </p:spPr>
            <p:txBody>
              <a:bodyPr wrap="none" anchor="ctr"/>
              <a:lstStyle/>
              <a:p>
                <a:endParaRPr lang="en-US"/>
              </a:p>
            </p:txBody>
          </p:sp>
          <p:grpSp>
            <p:nvGrpSpPr>
              <p:cNvPr id="59" name="Group 58"/>
              <p:cNvGrpSpPr>
                <a:grpSpLocks/>
              </p:cNvGrpSpPr>
              <p:nvPr/>
            </p:nvGrpSpPr>
            <p:grpSpPr bwMode="auto">
              <a:xfrm>
                <a:off x="2011" y="2988"/>
                <a:ext cx="772" cy="711"/>
                <a:chOff x="2011" y="2988"/>
                <a:chExt cx="772" cy="711"/>
              </a:xfrm>
            </p:grpSpPr>
            <p:sp>
              <p:nvSpPr>
                <p:cNvPr id="60" name="Rectangle 59"/>
                <p:cNvSpPr>
                  <a:spLocks noChangeArrowheads="1"/>
                </p:cNvSpPr>
                <p:nvPr/>
              </p:nvSpPr>
              <p:spPr bwMode="auto">
                <a:xfrm>
                  <a:off x="2144" y="2988"/>
                  <a:ext cx="504" cy="187"/>
                </a:xfrm>
                <a:prstGeom prst="rect">
                  <a:avLst/>
                </a:prstGeom>
                <a:solidFill>
                  <a:schemeClr val="tx1"/>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107763" dir="2700000" algn="ctr" rotWithShape="0">
                          <a:schemeClr val="bg2"/>
                        </a:outerShdw>
                      </a:effectLst>
                    </a14:hiddenEffects>
                  </a:ext>
                </a:extLst>
              </p:spPr>
              <p:txBody>
                <a:bodyPr wrap="none" anchor="ctr"/>
                <a:lstStyle/>
                <a:p>
                  <a:endParaRPr lang="en-US"/>
                </a:p>
              </p:txBody>
            </p:sp>
            <p:sp>
              <p:nvSpPr>
                <p:cNvPr id="61" name="Rectangle 60"/>
                <p:cNvSpPr>
                  <a:spLocks noChangeArrowheads="1"/>
                </p:cNvSpPr>
                <p:nvPr/>
              </p:nvSpPr>
              <p:spPr bwMode="auto">
                <a:xfrm>
                  <a:off x="2013" y="3119"/>
                  <a:ext cx="769" cy="580"/>
                </a:xfrm>
                <a:prstGeom prst="rect">
                  <a:avLst/>
                </a:prstGeom>
                <a:solidFill>
                  <a:schemeClr val="tx1"/>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107763" dir="2700000" algn="ctr" rotWithShape="0">
                          <a:schemeClr val="bg2"/>
                        </a:outerShdw>
                      </a:effectLst>
                    </a14:hiddenEffects>
                  </a:ext>
                </a:extLst>
              </p:spPr>
              <p:txBody>
                <a:bodyPr wrap="none" anchor="ctr"/>
                <a:lstStyle/>
                <a:p>
                  <a:endParaRPr lang="en-US"/>
                </a:p>
              </p:txBody>
            </p:sp>
            <p:sp>
              <p:nvSpPr>
                <p:cNvPr id="62" name="Arc 61"/>
                <p:cNvSpPr>
                  <a:spLocks/>
                </p:cNvSpPr>
                <p:nvPr/>
              </p:nvSpPr>
              <p:spPr bwMode="auto">
                <a:xfrm>
                  <a:off x="2011" y="2989"/>
                  <a:ext cx="138" cy="154"/>
                </a:xfrm>
                <a:custGeom>
                  <a:avLst/>
                  <a:gdLst>
                    <a:gd name="G0" fmla="+- 21600 0 0"/>
                    <a:gd name="G1" fmla="+- 21599 0 0"/>
                    <a:gd name="G2" fmla="+- 21600 0 0"/>
                    <a:gd name="T0" fmla="*/ 0 w 21600"/>
                    <a:gd name="T1" fmla="*/ 21599 h 21599"/>
                    <a:gd name="T2" fmla="*/ 21443 w 21600"/>
                    <a:gd name="T3" fmla="*/ 0 h 21599"/>
                    <a:gd name="T4" fmla="*/ 21600 w 21600"/>
                    <a:gd name="T5" fmla="*/ 21599 h 21599"/>
                  </a:gdLst>
                  <a:ahLst/>
                  <a:cxnLst>
                    <a:cxn ang="0">
                      <a:pos x="T0" y="T1"/>
                    </a:cxn>
                    <a:cxn ang="0">
                      <a:pos x="T2" y="T3"/>
                    </a:cxn>
                    <a:cxn ang="0">
                      <a:pos x="T4" y="T5"/>
                    </a:cxn>
                  </a:cxnLst>
                  <a:rect l="0" t="0" r="r" b="b"/>
                  <a:pathLst>
                    <a:path w="21600" h="21599" fill="none" extrusionOk="0">
                      <a:moveTo>
                        <a:pt x="0" y="21599"/>
                      </a:moveTo>
                      <a:cubicBezTo>
                        <a:pt x="0" y="9730"/>
                        <a:pt x="9575" y="85"/>
                        <a:pt x="21442" y="-1"/>
                      </a:cubicBezTo>
                    </a:path>
                    <a:path w="21600" h="21599" stroke="0" extrusionOk="0">
                      <a:moveTo>
                        <a:pt x="0" y="21599"/>
                      </a:moveTo>
                      <a:cubicBezTo>
                        <a:pt x="0" y="9730"/>
                        <a:pt x="9575" y="85"/>
                        <a:pt x="21442" y="-1"/>
                      </a:cubicBezTo>
                      <a:lnTo>
                        <a:pt x="21600" y="21599"/>
                      </a:lnTo>
                      <a:close/>
                    </a:path>
                  </a:pathLst>
                </a:custGeom>
                <a:solidFill>
                  <a:schemeClr val="tx1"/>
                </a:solidFill>
                <a:ln>
                  <a:noFill/>
                </a:ln>
                <a:effectLst/>
                <a:extLst>
                  <a:ext uri="{91240B29-F687-4F45-9708-019B960494DF}">
                    <a14:hiddenLine xmlns:a14="http://schemas.microsoft.com/office/drawing/2010/main" xmlns="" w="12700" cap="rnd">
                      <a:solidFill>
                        <a:schemeClr val="tx1"/>
                      </a:solidFill>
                      <a:round/>
                      <a:headEnd/>
                      <a:tailEnd/>
                    </a14:hiddenLine>
                  </a:ext>
                  <a:ext uri="{AF507438-7753-43E0-B8FC-AC1667EBCBE1}">
                    <a14:hiddenEffects xmlns:a14="http://schemas.microsoft.com/office/drawing/2010/main" xmlns="">
                      <a:effectLst>
                        <a:outerShdw dist="107763" dir="2700000" algn="ctr" rotWithShape="0">
                          <a:schemeClr val="bg2"/>
                        </a:outerShdw>
                      </a:effectLst>
                    </a14:hiddenEffects>
                  </a:ext>
                </a:extLst>
              </p:spPr>
              <p:txBody>
                <a:bodyPr wrap="none" anchor="ctr"/>
                <a:lstStyle/>
                <a:p>
                  <a:endParaRPr lang="en-US"/>
                </a:p>
              </p:txBody>
            </p:sp>
            <p:sp>
              <p:nvSpPr>
                <p:cNvPr id="63" name="Arc 62"/>
                <p:cNvSpPr>
                  <a:spLocks/>
                </p:cNvSpPr>
                <p:nvPr/>
              </p:nvSpPr>
              <p:spPr bwMode="auto">
                <a:xfrm>
                  <a:off x="2643" y="2989"/>
                  <a:ext cx="140" cy="154"/>
                </a:xfrm>
                <a:custGeom>
                  <a:avLst/>
                  <a:gdLst>
                    <a:gd name="G0" fmla="+- 156 0 0"/>
                    <a:gd name="G1" fmla="+- 21600 0 0"/>
                    <a:gd name="G2" fmla="+- 21600 0 0"/>
                    <a:gd name="T0" fmla="*/ 0 w 21756"/>
                    <a:gd name="T1" fmla="*/ 1 h 21600"/>
                    <a:gd name="T2" fmla="*/ 21756 w 21756"/>
                    <a:gd name="T3" fmla="*/ 21600 h 21600"/>
                    <a:gd name="T4" fmla="*/ 156 w 21756"/>
                    <a:gd name="T5" fmla="*/ 21600 h 21600"/>
                  </a:gdLst>
                  <a:ahLst/>
                  <a:cxnLst>
                    <a:cxn ang="0">
                      <a:pos x="T0" y="T1"/>
                    </a:cxn>
                    <a:cxn ang="0">
                      <a:pos x="T2" y="T3"/>
                    </a:cxn>
                    <a:cxn ang="0">
                      <a:pos x="T4" y="T5"/>
                    </a:cxn>
                  </a:cxnLst>
                  <a:rect l="0" t="0" r="r" b="b"/>
                  <a:pathLst>
                    <a:path w="21756" h="21600" fill="none" extrusionOk="0">
                      <a:moveTo>
                        <a:pt x="-1" y="0"/>
                      </a:moveTo>
                      <a:cubicBezTo>
                        <a:pt x="51" y="0"/>
                        <a:pt x="103" y="-1"/>
                        <a:pt x="156" y="0"/>
                      </a:cubicBezTo>
                      <a:cubicBezTo>
                        <a:pt x="12085" y="0"/>
                        <a:pt x="21756" y="9670"/>
                        <a:pt x="21756" y="21600"/>
                      </a:cubicBezTo>
                    </a:path>
                    <a:path w="21756" h="21600" stroke="0" extrusionOk="0">
                      <a:moveTo>
                        <a:pt x="-1" y="0"/>
                      </a:moveTo>
                      <a:cubicBezTo>
                        <a:pt x="51" y="0"/>
                        <a:pt x="103" y="-1"/>
                        <a:pt x="156" y="0"/>
                      </a:cubicBezTo>
                      <a:cubicBezTo>
                        <a:pt x="12085" y="0"/>
                        <a:pt x="21756" y="9670"/>
                        <a:pt x="21756" y="21600"/>
                      </a:cubicBezTo>
                      <a:lnTo>
                        <a:pt x="156" y="21600"/>
                      </a:lnTo>
                      <a:close/>
                    </a:path>
                  </a:pathLst>
                </a:custGeom>
                <a:solidFill>
                  <a:schemeClr val="tx1"/>
                </a:solidFill>
                <a:ln>
                  <a:noFill/>
                </a:ln>
                <a:effectLst/>
                <a:extLst>
                  <a:ext uri="{91240B29-F687-4F45-9708-019B960494DF}">
                    <a14:hiddenLine xmlns:a14="http://schemas.microsoft.com/office/drawing/2010/main" xmlns="" w="12700" cap="rnd">
                      <a:solidFill>
                        <a:schemeClr val="tx1"/>
                      </a:solidFill>
                      <a:round/>
                      <a:headEnd/>
                      <a:tailEnd/>
                    </a14:hiddenLine>
                  </a:ext>
                  <a:ext uri="{AF507438-7753-43E0-B8FC-AC1667EBCBE1}">
                    <a14:hiddenEffects xmlns:a14="http://schemas.microsoft.com/office/drawing/2010/main" xmlns="">
                      <a:effectLst>
                        <a:outerShdw dist="107763" dir="2700000" algn="ctr" rotWithShape="0">
                          <a:schemeClr val="bg2"/>
                        </a:outerShdw>
                      </a:effectLst>
                    </a14:hiddenEffects>
                  </a:ext>
                </a:extLst>
              </p:spPr>
              <p:txBody>
                <a:bodyPr wrap="none" anchor="ctr"/>
                <a:lstStyle/>
                <a:p>
                  <a:endParaRPr lang="en-US"/>
                </a:p>
              </p:txBody>
            </p:sp>
          </p:grpSp>
        </p:grpSp>
      </p:grpSp>
      <p:sp>
        <p:nvSpPr>
          <p:cNvPr id="66" name="Title 1"/>
          <p:cNvSpPr txBox="1">
            <a:spLocks/>
          </p:cNvSpPr>
          <p:nvPr/>
        </p:nvSpPr>
        <p:spPr>
          <a:xfrm>
            <a:off x="822325" y="365125"/>
            <a:ext cx="7521575" cy="549275"/>
          </a:xfrm>
          <a:prstGeom prst="rect">
            <a:avLst/>
          </a:prstGeom>
        </p:spPr>
        <p:txBody>
          <a:bodyPr/>
          <a:lstStyle>
            <a:lvl1pPr algn="l" rtl="0" eaLnBrk="1" fontAlgn="base" hangingPunct="1">
              <a:spcBef>
                <a:spcPct val="0"/>
              </a:spcBef>
              <a:spcAft>
                <a:spcPct val="0"/>
              </a:spcAft>
              <a:defRPr sz="2800" kern="1200" cap="all">
                <a:solidFill>
                  <a:schemeClr val="tx1"/>
                </a:solidFill>
                <a:latin typeface="+mj-lt"/>
                <a:ea typeface="+mj-ea"/>
                <a:cs typeface="+mj-cs"/>
              </a:defRPr>
            </a:lvl1pPr>
            <a:lvl2pPr algn="l" rtl="0" eaLnBrk="1" fontAlgn="base" hangingPunct="1">
              <a:spcBef>
                <a:spcPct val="0"/>
              </a:spcBef>
              <a:spcAft>
                <a:spcPct val="0"/>
              </a:spcAft>
              <a:defRPr sz="2800">
                <a:solidFill>
                  <a:schemeClr val="tx1"/>
                </a:solidFill>
                <a:latin typeface="Franklin Gothic Medium" panose="020B0603020102020204" pitchFamily="34" charset="0"/>
              </a:defRPr>
            </a:lvl2pPr>
            <a:lvl3pPr algn="l" rtl="0" eaLnBrk="1" fontAlgn="base" hangingPunct="1">
              <a:spcBef>
                <a:spcPct val="0"/>
              </a:spcBef>
              <a:spcAft>
                <a:spcPct val="0"/>
              </a:spcAft>
              <a:defRPr sz="2800">
                <a:solidFill>
                  <a:schemeClr val="tx1"/>
                </a:solidFill>
                <a:latin typeface="Franklin Gothic Medium" panose="020B0603020102020204" pitchFamily="34" charset="0"/>
              </a:defRPr>
            </a:lvl3pPr>
            <a:lvl4pPr algn="l" rtl="0" eaLnBrk="1" fontAlgn="base" hangingPunct="1">
              <a:spcBef>
                <a:spcPct val="0"/>
              </a:spcBef>
              <a:spcAft>
                <a:spcPct val="0"/>
              </a:spcAft>
              <a:defRPr sz="2800">
                <a:solidFill>
                  <a:schemeClr val="tx1"/>
                </a:solidFill>
                <a:latin typeface="Franklin Gothic Medium" panose="020B0603020102020204" pitchFamily="34" charset="0"/>
              </a:defRPr>
            </a:lvl4pPr>
            <a:lvl5pPr algn="l" rtl="0" eaLnBrk="1" fontAlgn="base" hangingPunct="1">
              <a:spcBef>
                <a:spcPct val="0"/>
              </a:spcBef>
              <a:spcAft>
                <a:spcPct val="0"/>
              </a:spcAft>
              <a:defRPr sz="2800">
                <a:solidFill>
                  <a:schemeClr val="tx1"/>
                </a:solidFill>
                <a:latin typeface="Franklin Gothic Medium" panose="020B0603020102020204" pitchFamily="34" charset="0"/>
              </a:defRPr>
            </a:lvl5pPr>
            <a:lvl6pPr marL="457200" algn="l" rtl="0" eaLnBrk="1" fontAlgn="base" hangingPunct="1">
              <a:spcBef>
                <a:spcPct val="0"/>
              </a:spcBef>
              <a:spcAft>
                <a:spcPct val="0"/>
              </a:spcAft>
              <a:defRPr sz="2800">
                <a:solidFill>
                  <a:schemeClr val="tx1"/>
                </a:solidFill>
                <a:latin typeface="Franklin Gothic Medium" panose="020B0603020102020204" pitchFamily="34" charset="0"/>
              </a:defRPr>
            </a:lvl6pPr>
            <a:lvl7pPr marL="914400" algn="l" rtl="0" eaLnBrk="1" fontAlgn="base" hangingPunct="1">
              <a:spcBef>
                <a:spcPct val="0"/>
              </a:spcBef>
              <a:spcAft>
                <a:spcPct val="0"/>
              </a:spcAft>
              <a:defRPr sz="2800">
                <a:solidFill>
                  <a:schemeClr val="tx1"/>
                </a:solidFill>
                <a:latin typeface="Franklin Gothic Medium" panose="020B0603020102020204" pitchFamily="34" charset="0"/>
              </a:defRPr>
            </a:lvl7pPr>
            <a:lvl8pPr marL="1371600" algn="l" rtl="0" eaLnBrk="1" fontAlgn="base" hangingPunct="1">
              <a:spcBef>
                <a:spcPct val="0"/>
              </a:spcBef>
              <a:spcAft>
                <a:spcPct val="0"/>
              </a:spcAft>
              <a:defRPr sz="2800">
                <a:solidFill>
                  <a:schemeClr val="tx1"/>
                </a:solidFill>
                <a:latin typeface="Franklin Gothic Medium" panose="020B0603020102020204" pitchFamily="34" charset="0"/>
              </a:defRPr>
            </a:lvl8pPr>
            <a:lvl9pPr marL="1828800" algn="l" rtl="0" eaLnBrk="1" fontAlgn="base" hangingPunct="1">
              <a:spcBef>
                <a:spcPct val="0"/>
              </a:spcBef>
              <a:spcAft>
                <a:spcPct val="0"/>
              </a:spcAft>
              <a:defRPr sz="2800">
                <a:solidFill>
                  <a:schemeClr val="tx1"/>
                </a:solidFill>
                <a:latin typeface="Franklin Gothic Medium" panose="020B0603020102020204" pitchFamily="34" charset="0"/>
              </a:defRPr>
            </a:lvl9pPr>
          </a:lstStyle>
          <a:p>
            <a:r>
              <a:rPr lang="en-US" dirty="0" smtClean="0"/>
              <a:t>Recap and introduction</a:t>
            </a:r>
            <a:endParaRPr lang="en-US" dirty="0"/>
          </a:p>
        </p:txBody>
      </p:sp>
      <p:sp>
        <p:nvSpPr>
          <p:cNvPr id="3" name="TextBox 2"/>
          <p:cNvSpPr txBox="1"/>
          <p:nvPr/>
        </p:nvSpPr>
        <p:spPr>
          <a:xfrm>
            <a:off x="1489867" y="1116955"/>
            <a:ext cx="4613276" cy="1231106"/>
          </a:xfrm>
          <a:prstGeom prst="rect">
            <a:avLst/>
          </a:prstGeom>
          <a:noFill/>
        </p:spPr>
        <p:txBody>
          <a:bodyPr wrap="square" rtlCol="0">
            <a:spAutoFit/>
          </a:bodyPr>
          <a:lstStyle/>
          <a:p>
            <a:r>
              <a:rPr lang="en-US" sz="1400" dirty="0" smtClean="0"/>
              <a:t>Distributed knowledge and need for communication</a:t>
            </a:r>
          </a:p>
          <a:p>
            <a:r>
              <a:rPr lang="en-US" sz="1400" dirty="0" smtClean="0"/>
              <a:t>Communication basis for collaboration</a:t>
            </a:r>
          </a:p>
          <a:p>
            <a:endParaRPr lang="en-US" sz="2200" dirty="0" smtClean="0"/>
          </a:p>
          <a:p>
            <a:endParaRPr lang="en-US" dirty="0"/>
          </a:p>
        </p:txBody>
      </p:sp>
    </p:spTree>
    <p:extLst>
      <p:ext uri="{BB962C8B-B14F-4D97-AF65-F5344CB8AC3E}">
        <p14:creationId xmlns:p14="http://schemas.microsoft.com/office/powerpoint/2010/main" xmlns="" val="25426868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5" descr="Parchment"/>
          <p:cNvSpPr>
            <a:spLocks noChangeArrowheads="1"/>
          </p:cNvSpPr>
          <p:nvPr/>
        </p:nvSpPr>
        <p:spPr bwMode="auto">
          <a:xfrm>
            <a:off x="3505200" y="1676400"/>
            <a:ext cx="2133600" cy="1981200"/>
          </a:xfrm>
          <a:prstGeom prst="rect">
            <a:avLst/>
          </a:prstGeom>
          <a:blipFill dpi="0" rotWithShape="0">
            <a:blip r:embed="rId2" cstate="print"/>
            <a:srcRect/>
            <a:tile tx="0" ty="0" sx="100000" sy="100000" flip="none" algn="tl"/>
          </a:blipFill>
          <a:ln w="9525">
            <a:solidFill>
              <a:schemeClr val="tx1"/>
            </a:solidFill>
            <a:miter lim="800000"/>
            <a:headEnd/>
            <a:tailEnd/>
          </a:ln>
          <a:effectLst>
            <a:outerShdw dist="35921" dir="2700000" algn="ctr" rotWithShape="0">
              <a:schemeClr val="bg2"/>
            </a:outerShdw>
          </a:effectLst>
        </p:spPr>
        <p:txBody>
          <a:bodyPr wrap="none" anchor="ctr"/>
          <a:lstStyle/>
          <a:p>
            <a:pPr algn="ctr"/>
            <a:r>
              <a:rPr lang="en-US" sz="1400" b="1" dirty="0">
                <a:effectLst>
                  <a:outerShdw blurRad="38100" dist="38100" dir="2700000" algn="tl">
                    <a:srgbClr val="FFFFFF"/>
                  </a:outerShdw>
                </a:effectLst>
              </a:rPr>
              <a:t>Channel/Medium</a:t>
            </a:r>
          </a:p>
        </p:txBody>
      </p:sp>
      <p:sp>
        <p:nvSpPr>
          <p:cNvPr id="6" name="Rectangle 7" descr="Parchment"/>
          <p:cNvSpPr>
            <a:spLocks noChangeArrowheads="1"/>
          </p:cNvSpPr>
          <p:nvPr/>
        </p:nvSpPr>
        <p:spPr bwMode="auto">
          <a:xfrm>
            <a:off x="609600" y="1676401"/>
            <a:ext cx="2590800" cy="533400"/>
          </a:xfrm>
          <a:prstGeom prst="rect">
            <a:avLst/>
          </a:prstGeom>
          <a:blipFill dpi="0" rotWithShape="0">
            <a:blip r:embed="rId2" cstate="print"/>
            <a:srcRect/>
            <a:tile tx="0" ty="0" sx="100000" sy="100000" flip="none" algn="tl"/>
          </a:blipFill>
          <a:ln w="9525">
            <a:solidFill>
              <a:schemeClr val="tx1"/>
            </a:solidFill>
            <a:miter lim="800000"/>
            <a:headEnd/>
            <a:tailEnd/>
          </a:ln>
          <a:effectLst>
            <a:outerShdw dist="35921" dir="2700000" algn="ctr" rotWithShape="0">
              <a:schemeClr val="bg2"/>
            </a:outerShdw>
          </a:effectLst>
        </p:spPr>
        <p:txBody>
          <a:bodyPr wrap="none" anchor="ctr"/>
          <a:lstStyle/>
          <a:p>
            <a:pPr algn="ctr"/>
            <a:r>
              <a:rPr lang="en-US" sz="1400" b="1" dirty="0" smtClean="0"/>
              <a:t>Source creates message</a:t>
            </a:r>
            <a:endParaRPr lang="en-US" sz="1400" b="1" dirty="0"/>
          </a:p>
        </p:txBody>
      </p:sp>
      <p:sp>
        <p:nvSpPr>
          <p:cNvPr id="7" name="Rectangle 10" descr="Parchment"/>
          <p:cNvSpPr>
            <a:spLocks noChangeArrowheads="1"/>
          </p:cNvSpPr>
          <p:nvPr/>
        </p:nvSpPr>
        <p:spPr bwMode="auto">
          <a:xfrm>
            <a:off x="609600" y="3200400"/>
            <a:ext cx="2590800" cy="457200"/>
          </a:xfrm>
          <a:prstGeom prst="rect">
            <a:avLst/>
          </a:prstGeom>
          <a:blipFill dpi="0" rotWithShape="0">
            <a:blip r:embed="rId2" cstate="print"/>
            <a:srcRect/>
            <a:tile tx="0" ty="0" sx="100000" sy="100000" flip="none" algn="tl"/>
          </a:blipFill>
          <a:ln w="9525">
            <a:solidFill>
              <a:schemeClr val="tx1"/>
            </a:solidFill>
            <a:miter lim="800000"/>
            <a:headEnd/>
            <a:tailEnd/>
          </a:ln>
          <a:effectLst>
            <a:outerShdw dist="35921" dir="2700000" algn="ctr" rotWithShape="0">
              <a:schemeClr val="bg2"/>
            </a:outerShdw>
          </a:effectLst>
        </p:spPr>
        <p:txBody>
          <a:bodyPr wrap="none" anchor="ctr"/>
          <a:lstStyle/>
          <a:p>
            <a:pPr algn="ctr"/>
            <a:r>
              <a:rPr lang="en-US" sz="1400" b="1" dirty="0" smtClean="0">
                <a:effectLst>
                  <a:outerShdw blurRad="38100" dist="38100" dir="2700000" algn="tl">
                    <a:srgbClr val="FFFFFF"/>
                  </a:outerShdw>
                </a:effectLst>
                <a:latin typeface="Arial" pitchFamily="34" charset="0"/>
              </a:rPr>
              <a:t>Transmitter sends message</a:t>
            </a:r>
            <a:endParaRPr lang="en-US" sz="1400" b="1" dirty="0">
              <a:effectLst>
                <a:outerShdw blurRad="38100" dist="38100" dir="2700000" algn="tl">
                  <a:srgbClr val="FFFFFF"/>
                </a:outerShdw>
              </a:effectLst>
              <a:latin typeface="Arial" pitchFamily="34" charset="0"/>
            </a:endParaRPr>
          </a:p>
        </p:txBody>
      </p:sp>
      <p:sp>
        <p:nvSpPr>
          <p:cNvPr id="8" name="Rectangle 11" descr="Parchment"/>
          <p:cNvSpPr>
            <a:spLocks noChangeArrowheads="1"/>
          </p:cNvSpPr>
          <p:nvPr/>
        </p:nvSpPr>
        <p:spPr bwMode="auto">
          <a:xfrm>
            <a:off x="609600" y="2400300"/>
            <a:ext cx="2590800" cy="571500"/>
          </a:xfrm>
          <a:prstGeom prst="rect">
            <a:avLst/>
          </a:prstGeom>
          <a:blipFill dpi="0" rotWithShape="0">
            <a:blip r:embed="rId2" cstate="print"/>
            <a:srcRect/>
            <a:tile tx="0" ty="0" sx="100000" sy="100000" flip="none" algn="tl"/>
          </a:blipFill>
          <a:ln w="9525">
            <a:solidFill>
              <a:schemeClr val="tx1"/>
            </a:solidFill>
            <a:miter lim="800000"/>
            <a:headEnd/>
            <a:tailEnd/>
          </a:ln>
          <a:effectLst>
            <a:outerShdw dist="35921" dir="2700000" algn="ctr" rotWithShape="0">
              <a:schemeClr val="bg2"/>
            </a:outerShdw>
          </a:effectLst>
        </p:spPr>
        <p:txBody>
          <a:bodyPr wrap="none" anchor="ctr"/>
          <a:lstStyle/>
          <a:p>
            <a:pPr algn="ctr"/>
            <a:r>
              <a:rPr lang="en-US" sz="1400" b="1" dirty="0" smtClean="0">
                <a:effectLst>
                  <a:outerShdw blurRad="38100" dist="38100" dir="2700000" algn="tl">
                    <a:srgbClr val="FFFFFF"/>
                  </a:outerShdw>
                </a:effectLst>
                <a:latin typeface="Arial" pitchFamily="34" charset="0"/>
              </a:rPr>
              <a:t>Transmitter encodes </a:t>
            </a:r>
            <a:r>
              <a:rPr lang="en-US" sz="1400" b="1" dirty="0">
                <a:effectLst>
                  <a:outerShdw blurRad="38100" dist="38100" dir="2700000" algn="tl">
                    <a:srgbClr val="FFFFFF"/>
                  </a:outerShdw>
                </a:effectLst>
              </a:rPr>
              <a:t>m</a:t>
            </a:r>
            <a:r>
              <a:rPr lang="en-US" sz="1400" b="1" dirty="0" smtClean="0">
                <a:effectLst>
                  <a:outerShdw blurRad="38100" dist="38100" dir="2700000" algn="tl">
                    <a:srgbClr val="FFFFFF"/>
                  </a:outerShdw>
                </a:effectLst>
                <a:latin typeface="Arial" pitchFamily="34" charset="0"/>
              </a:rPr>
              <a:t>essage</a:t>
            </a:r>
            <a:endParaRPr lang="en-US" sz="1400" b="1" dirty="0">
              <a:effectLst>
                <a:outerShdw blurRad="38100" dist="38100" dir="2700000" algn="tl">
                  <a:srgbClr val="FFFFFF"/>
                </a:outerShdw>
              </a:effectLst>
              <a:latin typeface="Arial" pitchFamily="34" charset="0"/>
            </a:endParaRPr>
          </a:p>
        </p:txBody>
      </p:sp>
      <p:sp>
        <p:nvSpPr>
          <p:cNvPr id="9" name="Rectangle 12" descr="Parchment"/>
          <p:cNvSpPr>
            <a:spLocks noChangeArrowheads="1"/>
          </p:cNvSpPr>
          <p:nvPr/>
        </p:nvSpPr>
        <p:spPr bwMode="auto">
          <a:xfrm>
            <a:off x="5943600" y="1676400"/>
            <a:ext cx="2590800" cy="533401"/>
          </a:xfrm>
          <a:prstGeom prst="rect">
            <a:avLst/>
          </a:prstGeom>
          <a:blipFill dpi="0" rotWithShape="0">
            <a:blip r:embed="rId2" cstate="print"/>
            <a:srcRect/>
            <a:tile tx="0" ty="0" sx="100000" sy="100000" flip="none" algn="tl"/>
          </a:blipFill>
          <a:ln w="9525">
            <a:solidFill>
              <a:schemeClr val="tx1"/>
            </a:solidFill>
            <a:miter lim="800000"/>
            <a:headEnd/>
            <a:tailEnd/>
          </a:ln>
          <a:effectLst>
            <a:outerShdw dist="35921" dir="2700000" algn="ctr" rotWithShape="0">
              <a:schemeClr val="bg2"/>
            </a:outerShdw>
          </a:effectLst>
        </p:spPr>
        <p:txBody>
          <a:bodyPr wrap="none" anchor="ctr"/>
          <a:lstStyle/>
          <a:p>
            <a:pPr algn="ctr"/>
            <a:r>
              <a:rPr lang="en-US" sz="1400" b="1" dirty="0" smtClean="0">
                <a:effectLst>
                  <a:outerShdw blurRad="38100" dist="38100" dir="2700000" algn="tl">
                    <a:srgbClr val="FFFFFF"/>
                  </a:outerShdw>
                </a:effectLst>
                <a:latin typeface="Arial" pitchFamily="34" charset="0"/>
              </a:rPr>
              <a:t>Destination gets message </a:t>
            </a:r>
          </a:p>
          <a:p>
            <a:pPr algn="ctr"/>
            <a:r>
              <a:rPr lang="en-US" sz="1400" b="1" dirty="0" smtClean="0">
                <a:effectLst>
                  <a:outerShdw blurRad="38100" dist="38100" dir="2700000" algn="tl">
                    <a:srgbClr val="FFFFFF"/>
                  </a:outerShdw>
                </a:effectLst>
                <a:latin typeface="Arial" pitchFamily="34" charset="0"/>
              </a:rPr>
              <a:t>sends </a:t>
            </a:r>
            <a:r>
              <a:rPr lang="en-US" sz="1400" b="1" dirty="0">
                <a:effectLst>
                  <a:outerShdw blurRad="38100" dist="38100" dir="2700000" algn="tl">
                    <a:srgbClr val="FFFFFF"/>
                  </a:outerShdw>
                </a:effectLst>
              </a:rPr>
              <a:t>f</a:t>
            </a:r>
            <a:r>
              <a:rPr lang="en-US" sz="1400" b="1" dirty="0" smtClean="0">
                <a:effectLst>
                  <a:outerShdw blurRad="38100" dist="38100" dir="2700000" algn="tl">
                    <a:srgbClr val="FFFFFF"/>
                  </a:outerShdw>
                </a:effectLst>
                <a:latin typeface="Arial" pitchFamily="34" charset="0"/>
              </a:rPr>
              <a:t>eedback</a:t>
            </a:r>
            <a:endParaRPr lang="en-US" sz="1400" b="1" dirty="0">
              <a:effectLst>
                <a:outerShdw blurRad="38100" dist="38100" dir="2700000" algn="tl">
                  <a:srgbClr val="FFFFFF"/>
                </a:outerShdw>
              </a:effectLst>
              <a:latin typeface="Arial" pitchFamily="34" charset="0"/>
            </a:endParaRPr>
          </a:p>
        </p:txBody>
      </p:sp>
      <p:sp>
        <p:nvSpPr>
          <p:cNvPr id="10" name="Rectangle 13" descr="Parchment"/>
          <p:cNvSpPr>
            <a:spLocks noChangeArrowheads="1"/>
          </p:cNvSpPr>
          <p:nvPr/>
        </p:nvSpPr>
        <p:spPr bwMode="auto">
          <a:xfrm>
            <a:off x="5943600" y="3200400"/>
            <a:ext cx="2590800" cy="457200"/>
          </a:xfrm>
          <a:prstGeom prst="rect">
            <a:avLst/>
          </a:prstGeom>
          <a:blipFill dpi="0" rotWithShape="0">
            <a:blip r:embed="rId2" cstate="print"/>
            <a:srcRect/>
            <a:tile tx="0" ty="0" sx="100000" sy="100000" flip="none" algn="tl"/>
          </a:blipFill>
          <a:ln w="9525">
            <a:solidFill>
              <a:schemeClr val="tx1"/>
            </a:solidFill>
            <a:miter lim="800000"/>
            <a:headEnd/>
            <a:tailEnd/>
          </a:ln>
          <a:effectLst>
            <a:outerShdw dist="35921" dir="2700000" algn="ctr" rotWithShape="0">
              <a:schemeClr val="bg2"/>
            </a:outerShdw>
          </a:effectLst>
        </p:spPr>
        <p:txBody>
          <a:bodyPr wrap="none" anchor="ctr"/>
          <a:lstStyle/>
          <a:p>
            <a:pPr algn="ctr"/>
            <a:r>
              <a:rPr lang="en-US" sz="1400" b="1" dirty="0" smtClean="0">
                <a:effectLst>
                  <a:outerShdw blurRad="38100" dist="38100" dir="2700000" algn="tl">
                    <a:srgbClr val="FFFFFF"/>
                  </a:outerShdw>
                </a:effectLst>
                <a:latin typeface="Arial" pitchFamily="34" charset="0"/>
              </a:rPr>
              <a:t>Receiver </a:t>
            </a:r>
            <a:r>
              <a:rPr lang="en-US" sz="1400" b="1" dirty="0">
                <a:effectLst>
                  <a:outerShdw blurRad="38100" dist="38100" dir="2700000" algn="tl">
                    <a:srgbClr val="FFFFFF"/>
                  </a:outerShdw>
                </a:effectLst>
              </a:rPr>
              <a:t>g</a:t>
            </a:r>
            <a:r>
              <a:rPr lang="en-US" sz="1400" b="1" dirty="0" smtClean="0">
                <a:effectLst>
                  <a:outerShdw blurRad="38100" dist="38100" dir="2700000" algn="tl">
                    <a:srgbClr val="FFFFFF"/>
                  </a:outerShdw>
                </a:effectLst>
                <a:latin typeface="Arial" pitchFamily="34" charset="0"/>
              </a:rPr>
              <a:t>ets </a:t>
            </a:r>
            <a:r>
              <a:rPr lang="en-US" sz="1400" b="1" dirty="0">
                <a:effectLst>
                  <a:outerShdw blurRad="38100" dist="38100" dir="2700000" algn="tl">
                    <a:srgbClr val="FFFFFF"/>
                  </a:outerShdw>
                </a:effectLst>
              </a:rPr>
              <a:t>m</a:t>
            </a:r>
            <a:r>
              <a:rPr lang="en-US" sz="1400" b="1" dirty="0" smtClean="0">
                <a:effectLst>
                  <a:outerShdw blurRad="38100" dist="38100" dir="2700000" algn="tl">
                    <a:srgbClr val="FFFFFF"/>
                  </a:outerShdw>
                </a:effectLst>
                <a:latin typeface="Arial" pitchFamily="34" charset="0"/>
              </a:rPr>
              <a:t>essage</a:t>
            </a:r>
            <a:endParaRPr lang="en-US" sz="1400" b="1" dirty="0">
              <a:effectLst>
                <a:outerShdw blurRad="38100" dist="38100" dir="2700000" algn="tl">
                  <a:srgbClr val="FFFFFF"/>
                </a:outerShdw>
              </a:effectLst>
              <a:latin typeface="Arial" pitchFamily="34" charset="0"/>
            </a:endParaRPr>
          </a:p>
        </p:txBody>
      </p:sp>
      <p:sp>
        <p:nvSpPr>
          <p:cNvPr id="11" name="Rectangle 14" descr="Parchment"/>
          <p:cNvSpPr>
            <a:spLocks noChangeArrowheads="1"/>
          </p:cNvSpPr>
          <p:nvPr/>
        </p:nvSpPr>
        <p:spPr bwMode="auto">
          <a:xfrm>
            <a:off x="5943600" y="2476500"/>
            <a:ext cx="2590800" cy="495300"/>
          </a:xfrm>
          <a:prstGeom prst="rect">
            <a:avLst/>
          </a:prstGeom>
          <a:blipFill dpi="0" rotWithShape="0">
            <a:blip r:embed="rId2" cstate="print"/>
            <a:srcRect/>
            <a:tile tx="0" ty="0" sx="100000" sy="100000" flip="none" algn="tl"/>
          </a:blipFill>
          <a:ln w="9525">
            <a:solidFill>
              <a:schemeClr val="tx1"/>
            </a:solidFill>
            <a:miter lim="800000"/>
            <a:headEnd/>
            <a:tailEnd/>
          </a:ln>
          <a:effectLst>
            <a:outerShdw dist="35921" dir="2700000" algn="ctr" rotWithShape="0">
              <a:schemeClr val="bg2"/>
            </a:outerShdw>
          </a:effectLst>
        </p:spPr>
        <p:txBody>
          <a:bodyPr wrap="none" anchor="ctr"/>
          <a:lstStyle/>
          <a:p>
            <a:pPr algn="ctr"/>
            <a:r>
              <a:rPr lang="en-US" sz="1400" b="1" dirty="0" smtClean="0">
                <a:effectLst>
                  <a:outerShdw blurRad="38100" dist="38100" dir="2700000" algn="tl">
                    <a:srgbClr val="FFFFFF"/>
                  </a:outerShdw>
                </a:effectLst>
                <a:latin typeface="Arial" pitchFamily="34" charset="0"/>
              </a:rPr>
              <a:t>Receiver </a:t>
            </a:r>
            <a:r>
              <a:rPr lang="en-US" sz="1400" b="1" dirty="0" smtClean="0">
                <a:effectLst>
                  <a:outerShdw blurRad="38100" dist="38100" dir="2700000" algn="tl">
                    <a:srgbClr val="FFFFFF"/>
                  </a:outerShdw>
                </a:effectLst>
              </a:rPr>
              <a:t>d</a:t>
            </a:r>
            <a:r>
              <a:rPr lang="en-US" sz="1400" b="1" dirty="0" smtClean="0">
                <a:effectLst>
                  <a:outerShdw blurRad="38100" dist="38100" dir="2700000" algn="tl">
                    <a:srgbClr val="FFFFFF"/>
                  </a:outerShdw>
                </a:effectLst>
                <a:latin typeface="Arial" pitchFamily="34" charset="0"/>
              </a:rPr>
              <a:t>ecodes message</a:t>
            </a:r>
            <a:endParaRPr lang="en-US" sz="1400" b="1" dirty="0">
              <a:effectLst>
                <a:outerShdw blurRad="38100" dist="38100" dir="2700000" algn="tl">
                  <a:srgbClr val="FFFFFF"/>
                </a:outerShdw>
              </a:effectLst>
              <a:latin typeface="Arial" pitchFamily="34" charset="0"/>
            </a:endParaRPr>
          </a:p>
        </p:txBody>
      </p:sp>
      <p:cxnSp>
        <p:nvCxnSpPr>
          <p:cNvPr id="12" name="AutoShape 31"/>
          <p:cNvCxnSpPr>
            <a:cxnSpLocks noChangeShapeType="1"/>
            <a:stCxn id="6" idx="2"/>
            <a:endCxn id="8" idx="0"/>
          </p:cNvCxnSpPr>
          <p:nvPr/>
        </p:nvCxnSpPr>
        <p:spPr bwMode="auto">
          <a:xfrm>
            <a:off x="1905000" y="2209801"/>
            <a:ext cx="0" cy="190499"/>
          </a:xfrm>
          <a:prstGeom prst="straightConnector1">
            <a:avLst/>
          </a:prstGeom>
          <a:noFill/>
          <a:ln w="12700">
            <a:solidFill>
              <a:schemeClr val="tx1"/>
            </a:solidFill>
            <a:round/>
            <a:headEnd/>
            <a:tailEnd type="triangle" w="med" len="med"/>
          </a:ln>
          <a:effectLst/>
        </p:spPr>
      </p:cxnSp>
      <p:cxnSp>
        <p:nvCxnSpPr>
          <p:cNvPr id="13" name="AutoShape 32"/>
          <p:cNvCxnSpPr>
            <a:cxnSpLocks noChangeShapeType="1"/>
            <a:stCxn id="8" idx="2"/>
            <a:endCxn id="7" idx="0"/>
          </p:cNvCxnSpPr>
          <p:nvPr/>
        </p:nvCxnSpPr>
        <p:spPr bwMode="auto">
          <a:xfrm>
            <a:off x="1905000" y="2971800"/>
            <a:ext cx="0" cy="228600"/>
          </a:xfrm>
          <a:prstGeom prst="straightConnector1">
            <a:avLst/>
          </a:prstGeom>
          <a:noFill/>
          <a:ln w="12700">
            <a:solidFill>
              <a:schemeClr val="tx1"/>
            </a:solidFill>
            <a:round/>
            <a:headEnd/>
            <a:tailEnd type="triangle" w="med" len="med"/>
          </a:ln>
          <a:effectLst/>
        </p:spPr>
      </p:cxnSp>
      <p:cxnSp>
        <p:nvCxnSpPr>
          <p:cNvPr id="14" name="AutoShape 33"/>
          <p:cNvCxnSpPr>
            <a:cxnSpLocks noChangeShapeType="1"/>
            <a:stCxn id="10" idx="0"/>
            <a:endCxn id="11" idx="2"/>
          </p:cNvCxnSpPr>
          <p:nvPr/>
        </p:nvCxnSpPr>
        <p:spPr bwMode="auto">
          <a:xfrm flipV="1">
            <a:off x="7239000" y="2971800"/>
            <a:ext cx="0" cy="228600"/>
          </a:xfrm>
          <a:prstGeom prst="straightConnector1">
            <a:avLst/>
          </a:prstGeom>
          <a:noFill/>
          <a:ln w="12700">
            <a:solidFill>
              <a:schemeClr val="tx1"/>
            </a:solidFill>
            <a:round/>
            <a:headEnd/>
            <a:tailEnd type="triangle" w="med" len="med"/>
          </a:ln>
          <a:effectLst/>
        </p:spPr>
      </p:cxnSp>
      <p:cxnSp>
        <p:nvCxnSpPr>
          <p:cNvPr id="15" name="AutoShape 34"/>
          <p:cNvCxnSpPr>
            <a:cxnSpLocks noChangeShapeType="1"/>
            <a:stCxn id="11" idx="0"/>
            <a:endCxn id="9" idx="2"/>
          </p:cNvCxnSpPr>
          <p:nvPr/>
        </p:nvCxnSpPr>
        <p:spPr bwMode="auto">
          <a:xfrm flipV="1">
            <a:off x="7239000" y="2209801"/>
            <a:ext cx="0" cy="266699"/>
          </a:xfrm>
          <a:prstGeom prst="straightConnector1">
            <a:avLst/>
          </a:prstGeom>
          <a:noFill/>
          <a:ln w="12700">
            <a:solidFill>
              <a:schemeClr val="tx1"/>
            </a:solidFill>
            <a:round/>
            <a:headEnd/>
            <a:tailEnd type="triangle" w="med" len="med"/>
          </a:ln>
          <a:effectLst/>
        </p:spPr>
      </p:cxnSp>
      <p:sp>
        <p:nvSpPr>
          <p:cNvPr id="16" name="Line 35"/>
          <p:cNvSpPr>
            <a:spLocks noChangeShapeType="1"/>
          </p:cNvSpPr>
          <p:nvPr/>
        </p:nvSpPr>
        <p:spPr bwMode="auto">
          <a:xfrm flipH="1">
            <a:off x="3200400" y="1981200"/>
            <a:ext cx="304800" cy="0"/>
          </a:xfrm>
          <a:prstGeom prst="line">
            <a:avLst/>
          </a:prstGeom>
          <a:noFill/>
          <a:ln w="12700">
            <a:solidFill>
              <a:schemeClr val="tx1"/>
            </a:solidFill>
            <a:round/>
            <a:headEnd/>
            <a:tailEnd type="triangle" w="med" len="med"/>
          </a:ln>
          <a:effectLst/>
        </p:spPr>
        <p:txBody>
          <a:bodyPr/>
          <a:lstStyle/>
          <a:p>
            <a:endParaRPr lang="en-US"/>
          </a:p>
        </p:txBody>
      </p:sp>
      <p:sp>
        <p:nvSpPr>
          <p:cNvPr id="20" name="Line 42"/>
          <p:cNvSpPr>
            <a:spLocks noChangeShapeType="1"/>
          </p:cNvSpPr>
          <p:nvPr/>
        </p:nvSpPr>
        <p:spPr bwMode="auto">
          <a:xfrm>
            <a:off x="3200400" y="3429000"/>
            <a:ext cx="304800" cy="0"/>
          </a:xfrm>
          <a:prstGeom prst="line">
            <a:avLst/>
          </a:prstGeom>
          <a:noFill/>
          <a:ln w="12700">
            <a:solidFill>
              <a:schemeClr val="tx1"/>
            </a:solidFill>
            <a:round/>
            <a:headEnd/>
            <a:tailEnd type="triangle" w="med" len="med"/>
          </a:ln>
          <a:effectLst/>
        </p:spPr>
        <p:txBody>
          <a:bodyPr/>
          <a:lstStyle/>
          <a:p>
            <a:endParaRPr lang="en-US"/>
          </a:p>
        </p:txBody>
      </p:sp>
      <p:sp>
        <p:nvSpPr>
          <p:cNvPr id="22" name="Line 44"/>
          <p:cNvSpPr>
            <a:spLocks noChangeShapeType="1"/>
          </p:cNvSpPr>
          <p:nvPr/>
        </p:nvSpPr>
        <p:spPr bwMode="auto">
          <a:xfrm flipH="1">
            <a:off x="1905000" y="1421674"/>
            <a:ext cx="5334000" cy="0"/>
          </a:xfrm>
          <a:prstGeom prst="line">
            <a:avLst/>
          </a:prstGeom>
          <a:noFill/>
          <a:ln w="12700">
            <a:solidFill>
              <a:schemeClr val="tx1"/>
            </a:solidFill>
            <a:round/>
            <a:headEnd/>
            <a:tailEnd type="triangle" w="med" len="med"/>
          </a:ln>
          <a:effectLst/>
        </p:spPr>
        <p:txBody>
          <a:bodyPr/>
          <a:lstStyle/>
          <a:p>
            <a:endParaRPr lang="en-US"/>
          </a:p>
        </p:txBody>
      </p:sp>
      <p:sp>
        <p:nvSpPr>
          <p:cNvPr id="23" name="Line 45"/>
          <p:cNvSpPr>
            <a:spLocks noChangeShapeType="1"/>
          </p:cNvSpPr>
          <p:nvPr/>
        </p:nvSpPr>
        <p:spPr bwMode="auto">
          <a:xfrm>
            <a:off x="5638800" y="3429000"/>
            <a:ext cx="304800" cy="0"/>
          </a:xfrm>
          <a:prstGeom prst="line">
            <a:avLst/>
          </a:prstGeom>
          <a:noFill/>
          <a:ln w="12700">
            <a:solidFill>
              <a:schemeClr val="tx1"/>
            </a:solidFill>
            <a:round/>
            <a:headEnd/>
            <a:tailEnd type="triangle" w="med" len="med"/>
          </a:ln>
          <a:effectLst/>
        </p:spPr>
        <p:txBody>
          <a:bodyPr/>
          <a:lstStyle/>
          <a:p>
            <a:endParaRPr lang="en-US"/>
          </a:p>
        </p:txBody>
      </p:sp>
      <p:sp>
        <p:nvSpPr>
          <p:cNvPr id="25" name="Title 24"/>
          <p:cNvSpPr>
            <a:spLocks noGrp="1"/>
          </p:cNvSpPr>
          <p:nvPr>
            <p:ph type="title"/>
          </p:nvPr>
        </p:nvSpPr>
        <p:spPr/>
        <p:txBody>
          <a:bodyPr/>
          <a:lstStyle/>
          <a:p>
            <a:r>
              <a:rPr lang="en-US" dirty="0" smtClean="0"/>
              <a:t>Shannon’s model</a:t>
            </a:r>
            <a:endParaRPr lang="en-US" dirty="0"/>
          </a:p>
        </p:txBody>
      </p:sp>
      <p:sp>
        <p:nvSpPr>
          <p:cNvPr id="37" name="Content Placeholder 2"/>
          <p:cNvSpPr>
            <a:spLocks noGrp="1"/>
          </p:cNvSpPr>
          <p:nvPr>
            <p:ph idx="1"/>
          </p:nvPr>
        </p:nvSpPr>
        <p:spPr>
          <a:xfrm>
            <a:off x="609600" y="4038598"/>
            <a:ext cx="8321675" cy="762002"/>
          </a:xfrm>
        </p:spPr>
        <p:txBody>
          <a:bodyPr/>
          <a:lstStyle/>
          <a:p>
            <a:r>
              <a:rPr lang="en-US" dirty="0" smtClean="0"/>
              <a:t>First published in 1948, Shannon’s communication model has been extended over the years to include receiver feedback</a:t>
            </a:r>
          </a:p>
        </p:txBody>
      </p:sp>
      <p:sp>
        <p:nvSpPr>
          <p:cNvPr id="19" name="Rectangle 4"/>
          <p:cNvSpPr>
            <a:spLocks noChangeArrowheads="1"/>
          </p:cNvSpPr>
          <p:nvPr/>
        </p:nvSpPr>
        <p:spPr bwMode="auto">
          <a:xfrm>
            <a:off x="0" y="5105400"/>
            <a:ext cx="8686800" cy="646331"/>
          </a:xfrm>
          <a:prstGeom prst="rect">
            <a:avLst/>
          </a:prstGeom>
          <a:noFill/>
          <a:ln w="9525">
            <a:noFill/>
            <a:miter lim="800000"/>
            <a:headEnd/>
            <a:tailEnd/>
          </a:ln>
        </p:spPr>
        <p:txBody>
          <a:bodyPr wrap="square">
            <a:spAutoFit/>
          </a:bodyPr>
          <a:lstStyle/>
          <a:p>
            <a:pPr algn="just"/>
            <a:r>
              <a:rPr lang="en-US" sz="900" dirty="0" smtClean="0">
                <a:solidFill>
                  <a:schemeClr val="tx1">
                    <a:lumMod val="85000"/>
                    <a:lumOff val="15000"/>
                  </a:schemeClr>
                </a:solidFill>
                <a:effectLst/>
              </a:rPr>
              <a:t>[</a:t>
            </a:r>
            <a:r>
              <a:rPr lang="en-US" sz="900" dirty="0" smtClean="0">
                <a:solidFill>
                  <a:schemeClr val="tx1">
                    <a:lumMod val="85000"/>
                    <a:lumOff val="15000"/>
                  </a:schemeClr>
                </a:solidFill>
              </a:rPr>
              <a:t>1</a:t>
            </a:r>
            <a:r>
              <a:rPr lang="en-US" sz="900" dirty="0" smtClean="0">
                <a:solidFill>
                  <a:schemeClr val="tx1">
                    <a:lumMod val="85000"/>
                    <a:lumOff val="15000"/>
                  </a:schemeClr>
                </a:solidFill>
                <a:effectLst/>
              </a:rPr>
              <a:t>] </a:t>
            </a:r>
            <a:r>
              <a:rPr lang="en-US" sz="900" dirty="0" smtClean="0">
                <a:solidFill>
                  <a:schemeClr val="tx1">
                    <a:lumMod val="85000"/>
                    <a:lumOff val="15000"/>
                  </a:schemeClr>
                </a:solidFill>
              </a:rPr>
              <a:t>Shannon</a:t>
            </a:r>
            <a:r>
              <a:rPr lang="en-US" sz="900" dirty="0">
                <a:solidFill>
                  <a:schemeClr val="tx1">
                    <a:lumMod val="85000"/>
                    <a:lumOff val="15000"/>
                  </a:schemeClr>
                </a:solidFill>
              </a:rPr>
              <a:t>, C. (1948, July/October). A mathematical theory of communication. </a:t>
            </a:r>
            <a:r>
              <a:rPr lang="en-US" sz="900" i="1" dirty="0">
                <a:solidFill>
                  <a:schemeClr val="tx1">
                    <a:lumMod val="85000"/>
                    <a:lumOff val="15000"/>
                  </a:schemeClr>
                </a:solidFill>
              </a:rPr>
              <a:t>Bell System Technical Journal 27 (3), </a:t>
            </a:r>
            <a:r>
              <a:rPr lang="en-US" sz="900" dirty="0">
                <a:solidFill>
                  <a:schemeClr val="tx1">
                    <a:lumMod val="85000"/>
                    <a:lumOff val="15000"/>
                  </a:schemeClr>
                </a:solidFill>
              </a:rPr>
              <a:t>379–423.  Retrieved from http://www.alcatel-lucent.com/bstj/vol27-1948/articles/bstj27-3-379.pdf</a:t>
            </a:r>
          </a:p>
          <a:p>
            <a:pPr algn="just"/>
            <a:endParaRPr lang="en-US" sz="900" dirty="0" smtClean="0"/>
          </a:p>
          <a:p>
            <a:pPr algn="just"/>
            <a:endParaRPr lang="en-US" sz="900" dirty="0" smtClean="0">
              <a:solidFill>
                <a:schemeClr val="tx1">
                  <a:lumMod val="85000"/>
                  <a:lumOff val="15000"/>
                </a:schemeClr>
              </a:solidFill>
            </a:endParaRPr>
          </a:p>
        </p:txBody>
      </p:sp>
      <p:cxnSp>
        <p:nvCxnSpPr>
          <p:cNvPr id="21" name="AutoShape 34"/>
          <p:cNvCxnSpPr>
            <a:cxnSpLocks noChangeShapeType="1"/>
          </p:cNvCxnSpPr>
          <p:nvPr/>
        </p:nvCxnSpPr>
        <p:spPr bwMode="auto">
          <a:xfrm flipV="1">
            <a:off x="7239000" y="1409701"/>
            <a:ext cx="0" cy="266699"/>
          </a:xfrm>
          <a:prstGeom prst="straightConnector1">
            <a:avLst/>
          </a:prstGeom>
          <a:noFill/>
          <a:ln w="12700">
            <a:solidFill>
              <a:schemeClr val="tx1"/>
            </a:solidFill>
            <a:round/>
            <a:headEnd/>
            <a:tailEnd type="triangle" w="med" len="med"/>
          </a:ln>
          <a:effectLst/>
        </p:spPr>
      </p:cxnSp>
      <p:cxnSp>
        <p:nvCxnSpPr>
          <p:cNvPr id="24" name="AutoShape 32"/>
          <p:cNvCxnSpPr>
            <a:cxnSpLocks noChangeShapeType="1"/>
            <a:stCxn id="22" idx="1"/>
          </p:cNvCxnSpPr>
          <p:nvPr/>
        </p:nvCxnSpPr>
        <p:spPr bwMode="auto">
          <a:xfrm>
            <a:off x="1905000" y="1421675"/>
            <a:ext cx="0" cy="254725"/>
          </a:xfrm>
          <a:prstGeom prst="straightConnector1">
            <a:avLst/>
          </a:prstGeom>
          <a:noFill/>
          <a:ln w="12700">
            <a:solidFill>
              <a:schemeClr val="tx1"/>
            </a:solidFill>
            <a:round/>
            <a:headEnd/>
            <a:tailEnd type="triangle" w="med" len="med"/>
          </a:ln>
          <a:effectLst/>
        </p:spPr>
      </p:cxnSp>
    </p:spTree>
    <p:extLst>
      <p:ext uri="{BB962C8B-B14F-4D97-AF65-F5344CB8AC3E}">
        <p14:creationId xmlns:p14="http://schemas.microsoft.com/office/powerpoint/2010/main" xmlns="" val="340186889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Communication overview</a:t>
            </a:r>
            <a:endParaRPr lang="en-US" dirty="0"/>
          </a:p>
        </p:txBody>
      </p:sp>
      <p:sp>
        <p:nvSpPr>
          <p:cNvPr id="3" name="Content Placeholder 2"/>
          <p:cNvSpPr>
            <a:spLocks noGrp="1"/>
          </p:cNvSpPr>
          <p:nvPr>
            <p:ph idx="1"/>
          </p:nvPr>
        </p:nvSpPr>
        <p:spPr/>
        <p:txBody>
          <a:bodyPr/>
          <a:lstStyle/>
          <a:p>
            <a:r>
              <a:rPr lang="en-US" dirty="0" smtClean="0"/>
              <a:t>Shannon’s </a:t>
            </a:r>
            <a:r>
              <a:rPr lang="en-US" dirty="0"/>
              <a:t>Communication </a:t>
            </a:r>
            <a:r>
              <a:rPr lang="en-US" dirty="0" smtClean="0"/>
              <a:t>Model starts with a message which is encoded and then transmitted, received and decoded and perceived by recipient</a:t>
            </a:r>
            <a:endParaRPr lang="en-US" dirty="0"/>
          </a:p>
          <a:p>
            <a:r>
              <a:rPr lang="en-US" dirty="0" smtClean="0"/>
              <a:t>The sender selects the appropriate channel for the message; the channel can be spoken or written</a:t>
            </a:r>
          </a:p>
          <a:p>
            <a:r>
              <a:rPr lang="en-US" dirty="0" smtClean="0"/>
              <a:t>The message is transmitted to the receiver through a medium, for example telephone, email, discussion board, video conference, </a:t>
            </a:r>
            <a:r>
              <a:rPr lang="en-US" dirty="0" err="1" smtClean="0"/>
              <a:t>etc</a:t>
            </a:r>
            <a:endParaRPr lang="en-US" dirty="0"/>
          </a:p>
          <a:p>
            <a:r>
              <a:rPr lang="en-US" dirty="0" smtClean="0"/>
              <a:t>The choice of channel and medium depends on the formality</a:t>
            </a:r>
            <a:r>
              <a:rPr lang="en-US" dirty="0"/>
              <a:t>, speed, receiver </a:t>
            </a:r>
            <a:r>
              <a:rPr lang="en-US" dirty="0" smtClean="0"/>
              <a:t>location, receiver culture and type of message</a:t>
            </a:r>
            <a:endParaRPr lang="en-US" dirty="0"/>
          </a:p>
        </p:txBody>
      </p:sp>
      <p:sp>
        <p:nvSpPr>
          <p:cNvPr id="4" name="Rectangle 4"/>
          <p:cNvSpPr>
            <a:spLocks noChangeArrowheads="1"/>
          </p:cNvSpPr>
          <p:nvPr/>
        </p:nvSpPr>
        <p:spPr bwMode="auto">
          <a:xfrm>
            <a:off x="0" y="5105400"/>
            <a:ext cx="8686800" cy="1061829"/>
          </a:xfrm>
          <a:prstGeom prst="rect">
            <a:avLst/>
          </a:prstGeom>
          <a:noFill/>
          <a:ln w="9525">
            <a:noFill/>
            <a:miter lim="800000"/>
            <a:headEnd/>
            <a:tailEnd/>
          </a:ln>
        </p:spPr>
        <p:txBody>
          <a:bodyPr wrap="square">
            <a:spAutoFit/>
          </a:bodyPr>
          <a:lstStyle/>
          <a:p>
            <a:pPr algn="just"/>
            <a:r>
              <a:rPr lang="en-US" sz="900" dirty="0" smtClean="0">
                <a:effectLst/>
              </a:rPr>
              <a:t>[</a:t>
            </a:r>
            <a:r>
              <a:rPr lang="en-US" sz="900" dirty="0" smtClean="0"/>
              <a:t>1</a:t>
            </a:r>
            <a:r>
              <a:rPr lang="en-US" sz="900" dirty="0" smtClean="0">
                <a:effectLst/>
              </a:rPr>
              <a:t>] </a:t>
            </a:r>
            <a:r>
              <a:rPr lang="en-US" sz="900" dirty="0" smtClean="0"/>
              <a:t>Pocket </a:t>
            </a:r>
            <a:r>
              <a:rPr lang="en-US" sz="900" dirty="0"/>
              <a:t>Mentor (2010). </a:t>
            </a:r>
            <a:r>
              <a:rPr lang="en-US" sz="900" i="1" dirty="0"/>
              <a:t>Leading Virtual Teams</a:t>
            </a:r>
            <a:r>
              <a:rPr lang="en-US" sz="900" dirty="0"/>
              <a:t>.  Boston: Harvard Business </a:t>
            </a:r>
            <a:r>
              <a:rPr lang="en-US" sz="900" dirty="0" smtClean="0"/>
              <a:t>Press</a:t>
            </a:r>
          </a:p>
          <a:p>
            <a:pPr algn="just"/>
            <a:r>
              <a:rPr lang="en-US" sz="900" dirty="0" smtClean="0"/>
              <a:t>[2] </a:t>
            </a:r>
            <a:r>
              <a:rPr lang="en-US" sz="900" dirty="0" err="1"/>
              <a:t>Thill</a:t>
            </a:r>
            <a:r>
              <a:rPr lang="en-US" sz="900" dirty="0"/>
              <a:t>, </a:t>
            </a:r>
            <a:r>
              <a:rPr lang="en-US" sz="900" dirty="0" smtClean="0"/>
              <a:t>J. &amp; C. </a:t>
            </a:r>
            <a:r>
              <a:rPr lang="en-US" sz="900" dirty="0" err="1" smtClean="0"/>
              <a:t>Bovee</a:t>
            </a:r>
            <a:r>
              <a:rPr lang="en-US" sz="900" dirty="0" smtClean="0"/>
              <a:t> </a:t>
            </a:r>
            <a:r>
              <a:rPr lang="en-US" sz="900" dirty="0"/>
              <a:t>(2004). </a:t>
            </a:r>
            <a:r>
              <a:rPr lang="en-US" sz="900" i="1" dirty="0"/>
              <a:t>Excellence in Business Communication</a:t>
            </a:r>
            <a:r>
              <a:rPr lang="en-US" sz="900" dirty="0"/>
              <a:t>. 6e. Prentice Hall</a:t>
            </a:r>
            <a:r>
              <a:rPr lang="en-US" sz="900" dirty="0" smtClean="0"/>
              <a:t>.</a:t>
            </a:r>
          </a:p>
          <a:p>
            <a:pPr algn="just"/>
            <a:r>
              <a:rPr lang="en-US" sz="900" dirty="0" smtClean="0"/>
              <a:t>[3] </a:t>
            </a:r>
            <a:r>
              <a:rPr lang="en-US" sz="900" dirty="0">
                <a:solidFill>
                  <a:schemeClr val="tx1">
                    <a:lumMod val="85000"/>
                    <a:lumOff val="15000"/>
                  </a:schemeClr>
                </a:solidFill>
              </a:rPr>
              <a:t>Shannon, C. (1948, July/October). A mathematical theory of communication. </a:t>
            </a:r>
            <a:r>
              <a:rPr lang="en-US" sz="900" i="1" dirty="0">
                <a:solidFill>
                  <a:schemeClr val="tx1">
                    <a:lumMod val="85000"/>
                    <a:lumOff val="15000"/>
                  </a:schemeClr>
                </a:solidFill>
              </a:rPr>
              <a:t>Bell System Technical Journal 27 (3), </a:t>
            </a:r>
            <a:r>
              <a:rPr lang="en-US" sz="900" dirty="0">
                <a:solidFill>
                  <a:schemeClr val="tx1">
                    <a:lumMod val="85000"/>
                    <a:lumOff val="15000"/>
                  </a:schemeClr>
                </a:solidFill>
              </a:rPr>
              <a:t>379–423.  Retrieved from http://www.alcatel-lucent.com/bstj/vol27-1948/articles/bstj27-3-379.pdf</a:t>
            </a:r>
          </a:p>
          <a:p>
            <a:pPr algn="just"/>
            <a:r>
              <a:rPr lang="en-US" sz="900" dirty="0" smtClean="0"/>
              <a:t>  </a:t>
            </a:r>
            <a:endParaRPr lang="en-US" sz="900" dirty="0"/>
          </a:p>
          <a:p>
            <a:pPr algn="just"/>
            <a:endParaRPr lang="en-US" sz="900" i="1" dirty="0"/>
          </a:p>
          <a:p>
            <a:pPr algn="just"/>
            <a:endParaRPr lang="en-US" sz="900" i="1" dirty="0">
              <a:solidFill>
                <a:schemeClr val="tx1">
                  <a:lumMod val="85000"/>
                  <a:lumOff val="15000"/>
                </a:schemeClr>
              </a:solidFill>
              <a:effectLst/>
            </a:endParaRPr>
          </a:p>
        </p:txBody>
      </p:sp>
    </p:spTree>
    <p:extLst>
      <p:ext uri="{BB962C8B-B14F-4D97-AF65-F5344CB8AC3E}">
        <p14:creationId xmlns:p14="http://schemas.microsoft.com/office/powerpoint/2010/main" xmlns="" val="2881943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Effective Communications</a:t>
            </a:r>
            <a:endParaRPr lang="en-US" dirty="0"/>
          </a:p>
        </p:txBody>
      </p:sp>
      <p:sp>
        <p:nvSpPr>
          <p:cNvPr id="3" name="Content Placeholder 2"/>
          <p:cNvSpPr>
            <a:spLocks noGrp="1"/>
          </p:cNvSpPr>
          <p:nvPr>
            <p:ph idx="1"/>
          </p:nvPr>
        </p:nvSpPr>
        <p:spPr/>
        <p:txBody>
          <a:bodyPr/>
          <a:lstStyle/>
          <a:p>
            <a:r>
              <a:rPr lang="en-US" dirty="0" smtClean="0"/>
              <a:t>Effective messages focus on one topic and should limit the amount of information per message according to the type of media</a:t>
            </a:r>
          </a:p>
          <a:p>
            <a:r>
              <a:rPr lang="en-US" dirty="0"/>
              <a:t>	</a:t>
            </a:r>
            <a:r>
              <a:rPr lang="en-US" dirty="0" smtClean="0"/>
              <a:t>Telephone and email for less information </a:t>
            </a:r>
          </a:p>
          <a:p>
            <a:r>
              <a:rPr lang="en-US" dirty="0"/>
              <a:t>	</a:t>
            </a:r>
            <a:r>
              <a:rPr lang="en-US" dirty="0" smtClean="0"/>
              <a:t>Documents in team repository for more information </a:t>
            </a:r>
          </a:p>
          <a:p>
            <a:r>
              <a:rPr lang="en-US" dirty="0" smtClean="0"/>
              <a:t>Communication barriers are also known as noise and limit the ability of the receiver to understand the message</a:t>
            </a:r>
            <a:endParaRPr lang="en-US" dirty="0"/>
          </a:p>
          <a:p>
            <a:r>
              <a:rPr lang="en-US" dirty="0" smtClean="0"/>
              <a:t>A common danger in international communications is a language </a:t>
            </a:r>
            <a:r>
              <a:rPr lang="en-US" dirty="0"/>
              <a:t>or </a:t>
            </a:r>
            <a:r>
              <a:rPr lang="en-US" dirty="0" smtClean="0"/>
              <a:t>perceptual </a:t>
            </a:r>
            <a:r>
              <a:rPr lang="en-US" dirty="0"/>
              <a:t>barrier</a:t>
            </a:r>
          </a:p>
          <a:p>
            <a:r>
              <a:rPr lang="en-US" dirty="0" smtClean="0"/>
              <a:t>Different cultures may place received information into a conceptual framework different from the senders, leading to misunderstandings</a:t>
            </a:r>
            <a:endParaRPr lang="en-US" dirty="0"/>
          </a:p>
        </p:txBody>
      </p:sp>
      <p:sp>
        <p:nvSpPr>
          <p:cNvPr id="4" name="Rectangle 4"/>
          <p:cNvSpPr>
            <a:spLocks noChangeArrowheads="1"/>
          </p:cNvSpPr>
          <p:nvPr/>
        </p:nvSpPr>
        <p:spPr bwMode="auto">
          <a:xfrm>
            <a:off x="0" y="5105400"/>
            <a:ext cx="8686800" cy="923330"/>
          </a:xfrm>
          <a:prstGeom prst="rect">
            <a:avLst/>
          </a:prstGeom>
          <a:noFill/>
          <a:ln w="9525">
            <a:noFill/>
            <a:miter lim="800000"/>
            <a:headEnd/>
            <a:tailEnd/>
          </a:ln>
        </p:spPr>
        <p:txBody>
          <a:bodyPr wrap="square">
            <a:spAutoFit/>
          </a:bodyPr>
          <a:lstStyle/>
          <a:p>
            <a:pPr algn="just"/>
            <a:r>
              <a:rPr lang="en-US" sz="900" dirty="0" smtClean="0">
                <a:effectLst/>
              </a:rPr>
              <a:t>[</a:t>
            </a:r>
            <a:r>
              <a:rPr lang="en-US" sz="900" dirty="0"/>
              <a:t>1] </a:t>
            </a:r>
            <a:r>
              <a:rPr lang="en-US" sz="900" dirty="0" err="1"/>
              <a:t>Obradovich</a:t>
            </a:r>
            <a:r>
              <a:rPr lang="en-US" sz="900" dirty="0"/>
              <a:t>, J. &amp; P. Smith (2008). Design Concepts for Virtual Work Systems. In </a:t>
            </a:r>
            <a:r>
              <a:rPr lang="en-US" sz="900" dirty="0" err="1"/>
              <a:t>Nemiro</a:t>
            </a:r>
            <a:r>
              <a:rPr lang="en-US" sz="900" dirty="0"/>
              <a:t>, J., M. </a:t>
            </a:r>
            <a:r>
              <a:rPr lang="en-US" sz="900" dirty="0" err="1"/>
              <a:t>Beyerlein</a:t>
            </a:r>
            <a:r>
              <a:rPr lang="en-US" sz="900" dirty="0"/>
              <a:t>, L. Bradley, S</a:t>
            </a:r>
            <a:r>
              <a:rPr lang="en-US" sz="900" dirty="0" smtClean="0"/>
              <a:t>. </a:t>
            </a:r>
            <a:r>
              <a:rPr lang="en-US" sz="900" dirty="0" err="1" smtClean="0"/>
              <a:t>Beyerlein</a:t>
            </a:r>
            <a:r>
              <a:rPr lang="en-US" sz="900" dirty="0" smtClean="0"/>
              <a:t> </a:t>
            </a:r>
            <a:r>
              <a:rPr lang="en-US" sz="900" dirty="0"/>
              <a:t>(</a:t>
            </a:r>
            <a:r>
              <a:rPr lang="en-US" sz="900" dirty="0" err="1"/>
              <a:t>Eds</a:t>
            </a:r>
            <a:r>
              <a:rPr lang="en-US" sz="900" dirty="0"/>
              <a:t>). The Handbook of High-Performance Virtual Teams (295-328). San Francisco: </a:t>
            </a:r>
            <a:r>
              <a:rPr lang="en-US" sz="900" dirty="0" err="1"/>
              <a:t>Jossey</a:t>
            </a:r>
            <a:r>
              <a:rPr lang="en-US" sz="900" dirty="0"/>
              <a:t>-Bass.</a:t>
            </a:r>
            <a:endParaRPr lang="en-US" sz="900" dirty="0" smtClean="0">
              <a:effectLst/>
            </a:endParaRPr>
          </a:p>
          <a:p>
            <a:pPr algn="just"/>
            <a:r>
              <a:rPr lang="en-US" sz="900" dirty="0" smtClean="0">
                <a:effectLst/>
              </a:rPr>
              <a:t>[</a:t>
            </a:r>
            <a:r>
              <a:rPr lang="en-US" sz="900" dirty="0"/>
              <a:t>2</a:t>
            </a:r>
            <a:r>
              <a:rPr lang="en-US" sz="900" dirty="0" smtClean="0">
                <a:effectLst/>
              </a:rPr>
              <a:t>] </a:t>
            </a:r>
            <a:r>
              <a:rPr lang="en-US" sz="900" dirty="0" smtClean="0"/>
              <a:t>Pocket </a:t>
            </a:r>
            <a:r>
              <a:rPr lang="en-US" sz="900" dirty="0"/>
              <a:t>Mentor (2010). </a:t>
            </a:r>
            <a:r>
              <a:rPr lang="en-US" sz="900" i="1" dirty="0"/>
              <a:t>Leading Virtual Teams</a:t>
            </a:r>
            <a:r>
              <a:rPr lang="en-US" sz="900" dirty="0"/>
              <a:t>.  Boston: Harvard Business </a:t>
            </a:r>
            <a:r>
              <a:rPr lang="en-US" sz="900" dirty="0" smtClean="0"/>
              <a:t>Press</a:t>
            </a:r>
          </a:p>
          <a:p>
            <a:pPr algn="just"/>
            <a:r>
              <a:rPr lang="en-US" sz="900" dirty="0" smtClean="0"/>
              <a:t>[3] </a:t>
            </a:r>
            <a:r>
              <a:rPr lang="en-US" sz="900" dirty="0" err="1"/>
              <a:t>Thill</a:t>
            </a:r>
            <a:r>
              <a:rPr lang="en-US" sz="900" dirty="0"/>
              <a:t>, </a:t>
            </a:r>
            <a:r>
              <a:rPr lang="en-US" sz="900" dirty="0" smtClean="0"/>
              <a:t>J. &amp; C. </a:t>
            </a:r>
            <a:r>
              <a:rPr lang="en-US" sz="900" dirty="0" err="1" smtClean="0"/>
              <a:t>Bovee</a:t>
            </a:r>
            <a:r>
              <a:rPr lang="en-US" sz="900" dirty="0" smtClean="0"/>
              <a:t> </a:t>
            </a:r>
            <a:r>
              <a:rPr lang="en-US" sz="900" dirty="0"/>
              <a:t>(2004). </a:t>
            </a:r>
            <a:r>
              <a:rPr lang="en-US" sz="900" i="1" dirty="0"/>
              <a:t>Excellence in Business Communication</a:t>
            </a:r>
            <a:r>
              <a:rPr lang="en-US" sz="900" dirty="0"/>
              <a:t>. 6e. Prentice Hall. </a:t>
            </a:r>
            <a:r>
              <a:rPr lang="en-US" sz="900" dirty="0" smtClean="0"/>
              <a:t> </a:t>
            </a:r>
            <a:endParaRPr lang="en-US" sz="900" dirty="0"/>
          </a:p>
          <a:p>
            <a:pPr algn="just"/>
            <a:endParaRPr lang="en-US" sz="900" i="1" dirty="0"/>
          </a:p>
          <a:p>
            <a:pPr algn="just"/>
            <a:endParaRPr lang="en-US" sz="900" i="1" dirty="0">
              <a:solidFill>
                <a:schemeClr val="tx1">
                  <a:lumMod val="85000"/>
                  <a:lumOff val="15000"/>
                </a:schemeClr>
              </a:solidFill>
              <a:effectLst/>
            </a:endParaRPr>
          </a:p>
        </p:txBody>
      </p:sp>
    </p:spTree>
    <p:extLst>
      <p:ext uri="{BB962C8B-B14F-4D97-AF65-F5344CB8AC3E}">
        <p14:creationId xmlns:p14="http://schemas.microsoft.com/office/powerpoint/2010/main" xmlns="" val="39780238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Barriers to effective communications</a:t>
            </a:r>
            <a:endParaRPr lang="en-US" dirty="0"/>
          </a:p>
        </p:txBody>
      </p:sp>
      <p:sp>
        <p:nvSpPr>
          <p:cNvPr id="3" name="Content Placeholder 2"/>
          <p:cNvSpPr>
            <a:spLocks noGrp="1"/>
          </p:cNvSpPr>
          <p:nvPr>
            <p:ph idx="1"/>
          </p:nvPr>
        </p:nvSpPr>
        <p:spPr>
          <a:xfrm>
            <a:off x="822325" y="1100138"/>
            <a:ext cx="8321675" cy="3579812"/>
          </a:xfrm>
        </p:spPr>
        <p:txBody>
          <a:bodyPr/>
          <a:lstStyle/>
          <a:p>
            <a:r>
              <a:rPr lang="en-US" dirty="0" smtClean="0"/>
              <a:t>Noise is any impairment to the communication process  </a:t>
            </a:r>
          </a:p>
          <a:p>
            <a:r>
              <a:rPr lang="en-US" dirty="0" smtClean="0"/>
              <a:t>Noise includes the perceptual and language difficulties on the previous slide</a:t>
            </a:r>
          </a:p>
          <a:p>
            <a:r>
              <a:rPr lang="en-US" dirty="0" smtClean="0"/>
              <a:t>Noise can also be distractions such as technology problems or emotional distractions of the receiver </a:t>
            </a:r>
          </a:p>
          <a:p>
            <a:r>
              <a:rPr lang="en-US" dirty="0" smtClean="0"/>
              <a:t>Information overload is also noise. Each of us is inundated with relevant messages but the problem is exasperated by spam and other irrelevant messages</a:t>
            </a:r>
          </a:p>
        </p:txBody>
      </p:sp>
      <p:sp>
        <p:nvSpPr>
          <p:cNvPr id="4" name="Rectangle 4"/>
          <p:cNvSpPr>
            <a:spLocks noChangeArrowheads="1"/>
          </p:cNvSpPr>
          <p:nvPr/>
        </p:nvSpPr>
        <p:spPr bwMode="auto">
          <a:xfrm>
            <a:off x="0" y="5105400"/>
            <a:ext cx="8686800" cy="923330"/>
          </a:xfrm>
          <a:prstGeom prst="rect">
            <a:avLst/>
          </a:prstGeom>
          <a:noFill/>
          <a:ln w="9525">
            <a:noFill/>
            <a:miter lim="800000"/>
            <a:headEnd/>
            <a:tailEnd/>
          </a:ln>
        </p:spPr>
        <p:txBody>
          <a:bodyPr wrap="square">
            <a:spAutoFit/>
          </a:bodyPr>
          <a:lstStyle/>
          <a:p>
            <a:pPr algn="just"/>
            <a:r>
              <a:rPr lang="en-US" sz="900" dirty="0"/>
              <a:t>[1] Baan, A. &amp; M. </a:t>
            </a:r>
            <a:r>
              <a:rPr lang="en-US" sz="900" dirty="0" err="1"/>
              <a:t>Maznevski</a:t>
            </a:r>
            <a:r>
              <a:rPr lang="en-US" sz="900" dirty="0"/>
              <a:t> (2008). Training for Virtual Collaboration. In </a:t>
            </a:r>
            <a:r>
              <a:rPr lang="en-US" sz="900" dirty="0" err="1"/>
              <a:t>Nemiro</a:t>
            </a:r>
            <a:r>
              <a:rPr lang="en-US" sz="900" dirty="0"/>
              <a:t>, J., M. </a:t>
            </a:r>
            <a:r>
              <a:rPr lang="en-US" sz="900" dirty="0" err="1"/>
              <a:t>Beyerlein</a:t>
            </a:r>
            <a:r>
              <a:rPr lang="en-US" sz="900" dirty="0"/>
              <a:t>, L. Bradley, S</a:t>
            </a:r>
            <a:r>
              <a:rPr lang="en-US" sz="900" dirty="0" smtClean="0"/>
              <a:t>. </a:t>
            </a:r>
            <a:r>
              <a:rPr lang="en-US" sz="900" dirty="0" err="1" smtClean="0"/>
              <a:t>Beyerlein</a:t>
            </a:r>
            <a:r>
              <a:rPr lang="en-US" sz="900" dirty="0" smtClean="0"/>
              <a:t> </a:t>
            </a:r>
            <a:r>
              <a:rPr lang="en-US" sz="900" dirty="0"/>
              <a:t>(</a:t>
            </a:r>
            <a:r>
              <a:rPr lang="en-US" sz="900" dirty="0" err="1"/>
              <a:t>Eds</a:t>
            </a:r>
            <a:r>
              <a:rPr lang="en-US" sz="900" dirty="0"/>
              <a:t>). The Handbook of High-Performance Virtual Teams (345-365). San Francisco: </a:t>
            </a:r>
            <a:r>
              <a:rPr lang="en-US" sz="900" dirty="0" err="1"/>
              <a:t>Jossey</a:t>
            </a:r>
            <a:r>
              <a:rPr lang="en-US" sz="900" dirty="0"/>
              <a:t>-Bass.</a:t>
            </a:r>
          </a:p>
          <a:p>
            <a:pPr algn="just"/>
            <a:r>
              <a:rPr lang="en-US" sz="900" dirty="0" smtClean="0">
                <a:effectLst/>
              </a:rPr>
              <a:t>[</a:t>
            </a:r>
            <a:r>
              <a:rPr lang="en-US" sz="900" dirty="0"/>
              <a:t>2</a:t>
            </a:r>
            <a:r>
              <a:rPr lang="en-US" sz="900" dirty="0" smtClean="0">
                <a:effectLst/>
              </a:rPr>
              <a:t>] </a:t>
            </a:r>
            <a:r>
              <a:rPr lang="en-US" sz="900" dirty="0" smtClean="0"/>
              <a:t>Pocket </a:t>
            </a:r>
            <a:r>
              <a:rPr lang="en-US" sz="900" dirty="0"/>
              <a:t>Mentor (2010). </a:t>
            </a:r>
            <a:r>
              <a:rPr lang="en-US" sz="900" i="1" dirty="0"/>
              <a:t>Leading Virtual Teams</a:t>
            </a:r>
            <a:r>
              <a:rPr lang="en-US" sz="900" dirty="0"/>
              <a:t>.  Boston: Harvard Business </a:t>
            </a:r>
            <a:r>
              <a:rPr lang="en-US" sz="900" dirty="0" smtClean="0"/>
              <a:t>Press</a:t>
            </a:r>
          </a:p>
          <a:p>
            <a:pPr algn="just"/>
            <a:r>
              <a:rPr lang="en-US" sz="900" dirty="0" smtClean="0"/>
              <a:t>[3] </a:t>
            </a:r>
            <a:r>
              <a:rPr lang="en-US" sz="900" dirty="0" err="1"/>
              <a:t>Thill</a:t>
            </a:r>
            <a:r>
              <a:rPr lang="en-US" sz="900" dirty="0"/>
              <a:t>, </a:t>
            </a:r>
            <a:r>
              <a:rPr lang="en-US" sz="900" dirty="0" smtClean="0"/>
              <a:t>J. &amp; C. </a:t>
            </a:r>
            <a:r>
              <a:rPr lang="en-US" sz="900" dirty="0" err="1" smtClean="0"/>
              <a:t>Bovee</a:t>
            </a:r>
            <a:r>
              <a:rPr lang="en-US" sz="900" dirty="0" smtClean="0"/>
              <a:t> </a:t>
            </a:r>
            <a:r>
              <a:rPr lang="en-US" sz="900" dirty="0"/>
              <a:t>(2004). </a:t>
            </a:r>
            <a:r>
              <a:rPr lang="en-US" sz="900" i="1" dirty="0"/>
              <a:t>Excellence in Business Communication</a:t>
            </a:r>
            <a:r>
              <a:rPr lang="en-US" sz="900" dirty="0"/>
              <a:t>. 6e. Prentice Hall. </a:t>
            </a:r>
            <a:r>
              <a:rPr lang="en-US" sz="900" dirty="0" smtClean="0"/>
              <a:t> </a:t>
            </a:r>
            <a:endParaRPr lang="en-US" sz="900" dirty="0"/>
          </a:p>
          <a:p>
            <a:pPr algn="just"/>
            <a:endParaRPr lang="en-US" sz="900" i="1" dirty="0"/>
          </a:p>
          <a:p>
            <a:pPr algn="just"/>
            <a:endParaRPr lang="en-US" sz="900" i="1" dirty="0">
              <a:solidFill>
                <a:schemeClr val="tx1">
                  <a:lumMod val="85000"/>
                  <a:lumOff val="15000"/>
                </a:schemeClr>
              </a:solidFill>
              <a:effectLst/>
            </a:endParaRPr>
          </a:p>
        </p:txBody>
      </p:sp>
    </p:spTree>
    <p:extLst>
      <p:ext uri="{BB962C8B-B14F-4D97-AF65-F5344CB8AC3E}">
        <p14:creationId xmlns:p14="http://schemas.microsoft.com/office/powerpoint/2010/main" xmlns="" val="38396972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325" y="365125"/>
            <a:ext cx="8245475" cy="549275"/>
          </a:xfrm>
        </p:spPr>
        <p:txBody>
          <a:bodyPr/>
          <a:lstStyle/>
          <a:p>
            <a:r>
              <a:rPr lang="en-US" dirty="0" smtClean="0"/>
              <a:t>minimize barriers to understanding</a:t>
            </a:r>
            <a:endParaRPr lang="en-US" dirty="0"/>
          </a:p>
        </p:txBody>
      </p:sp>
      <p:sp>
        <p:nvSpPr>
          <p:cNvPr id="3" name="Content Placeholder 2"/>
          <p:cNvSpPr>
            <a:spLocks noGrp="1"/>
          </p:cNvSpPr>
          <p:nvPr>
            <p:ph idx="1"/>
          </p:nvPr>
        </p:nvSpPr>
        <p:spPr>
          <a:xfrm>
            <a:off x="822325" y="1100138"/>
            <a:ext cx="8321675" cy="3579812"/>
          </a:xfrm>
        </p:spPr>
        <p:txBody>
          <a:bodyPr/>
          <a:lstStyle/>
          <a:p>
            <a:r>
              <a:rPr lang="en-US" dirty="0" smtClean="0"/>
              <a:t>Understand your audience: demographic analysis and understanding of various cultural contexts can help sender craft understandable messages</a:t>
            </a:r>
          </a:p>
          <a:p>
            <a:r>
              <a:rPr lang="en-US" dirty="0" smtClean="0"/>
              <a:t>Create an open culture in the organization be it team or corporation</a:t>
            </a:r>
          </a:p>
          <a:p>
            <a:r>
              <a:rPr lang="en-US" dirty="0"/>
              <a:t>	</a:t>
            </a:r>
            <a:r>
              <a:rPr lang="en-US" dirty="0" smtClean="0"/>
              <a:t>Reduce the number of levels in the chain of command</a:t>
            </a:r>
          </a:p>
          <a:p>
            <a:r>
              <a:rPr lang="en-US" dirty="0"/>
              <a:t>	</a:t>
            </a:r>
            <a:r>
              <a:rPr lang="en-US" dirty="0" smtClean="0"/>
              <a:t>Increase the number and use of horizontal networks in addition to existing vertical chains</a:t>
            </a:r>
          </a:p>
          <a:p>
            <a:r>
              <a:rPr lang="en-US" dirty="0"/>
              <a:t>	</a:t>
            </a:r>
            <a:r>
              <a:rPr lang="en-US" dirty="0" smtClean="0"/>
              <a:t>Promote and encourage 2-way communication</a:t>
            </a:r>
          </a:p>
          <a:p>
            <a:r>
              <a:rPr lang="en-US" dirty="0" smtClean="0"/>
              <a:t>Make messages clear and audible, if you can easily say it, it is probably </a:t>
            </a:r>
            <a:r>
              <a:rPr lang="en-US" smtClean="0"/>
              <a:t>more understandable</a:t>
            </a:r>
            <a:endParaRPr lang="en-US" dirty="0" smtClean="0"/>
          </a:p>
          <a:p>
            <a:r>
              <a:rPr lang="en-US" dirty="0" smtClean="0"/>
              <a:t>Avoid emotionally inflammatory wording</a:t>
            </a:r>
          </a:p>
          <a:p>
            <a:r>
              <a:rPr lang="en-US" dirty="0" smtClean="0"/>
              <a:t>Don’t send unnecessary messages</a:t>
            </a:r>
            <a:endParaRPr lang="en-US" dirty="0"/>
          </a:p>
        </p:txBody>
      </p:sp>
      <p:sp>
        <p:nvSpPr>
          <p:cNvPr id="5" name="Rectangle 4"/>
          <p:cNvSpPr>
            <a:spLocks noChangeArrowheads="1"/>
          </p:cNvSpPr>
          <p:nvPr/>
        </p:nvSpPr>
        <p:spPr bwMode="auto">
          <a:xfrm>
            <a:off x="0" y="5105400"/>
            <a:ext cx="8686800" cy="923330"/>
          </a:xfrm>
          <a:prstGeom prst="rect">
            <a:avLst/>
          </a:prstGeom>
          <a:noFill/>
          <a:ln w="9525">
            <a:noFill/>
            <a:miter lim="800000"/>
            <a:headEnd/>
            <a:tailEnd/>
          </a:ln>
        </p:spPr>
        <p:txBody>
          <a:bodyPr wrap="square">
            <a:spAutoFit/>
          </a:bodyPr>
          <a:lstStyle/>
          <a:p>
            <a:pPr algn="just"/>
            <a:r>
              <a:rPr lang="en-US" sz="900" dirty="0"/>
              <a:t>[1] Baan, A. &amp; M. </a:t>
            </a:r>
            <a:r>
              <a:rPr lang="en-US" sz="900" dirty="0" err="1"/>
              <a:t>Maznevski</a:t>
            </a:r>
            <a:r>
              <a:rPr lang="en-US" sz="900" dirty="0"/>
              <a:t> (2008). Training for Virtual Collaboration. In </a:t>
            </a:r>
            <a:r>
              <a:rPr lang="en-US" sz="900" dirty="0" err="1"/>
              <a:t>Nemiro</a:t>
            </a:r>
            <a:r>
              <a:rPr lang="en-US" sz="900" dirty="0"/>
              <a:t>, J., M. </a:t>
            </a:r>
            <a:r>
              <a:rPr lang="en-US" sz="900" dirty="0" err="1"/>
              <a:t>Beyerlein</a:t>
            </a:r>
            <a:r>
              <a:rPr lang="en-US" sz="900" dirty="0"/>
              <a:t>, L. Bradley, S</a:t>
            </a:r>
            <a:r>
              <a:rPr lang="en-US" sz="900" dirty="0" smtClean="0"/>
              <a:t>. </a:t>
            </a:r>
            <a:r>
              <a:rPr lang="en-US" sz="900" dirty="0" err="1" smtClean="0"/>
              <a:t>Beyerlein</a:t>
            </a:r>
            <a:r>
              <a:rPr lang="en-US" sz="900" dirty="0" smtClean="0"/>
              <a:t> </a:t>
            </a:r>
            <a:r>
              <a:rPr lang="en-US" sz="900" dirty="0"/>
              <a:t>(</a:t>
            </a:r>
            <a:r>
              <a:rPr lang="en-US" sz="900" dirty="0" err="1"/>
              <a:t>Eds</a:t>
            </a:r>
            <a:r>
              <a:rPr lang="en-US" sz="900" dirty="0"/>
              <a:t>). The Handbook of High-Performance Virtual Teams (345-365). San Francisco: </a:t>
            </a:r>
            <a:r>
              <a:rPr lang="en-US" sz="900" dirty="0" err="1"/>
              <a:t>Jossey</a:t>
            </a:r>
            <a:r>
              <a:rPr lang="en-US" sz="900" dirty="0"/>
              <a:t>-Bass.</a:t>
            </a:r>
          </a:p>
          <a:p>
            <a:pPr algn="just"/>
            <a:r>
              <a:rPr lang="en-US" sz="900" dirty="0" smtClean="0">
                <a:effectLst/>
              </a:rPr>
              <a:t>[</a:t>
            </a:r>
            <a:r>
              <a:rPr lang="en-US" sz="900" dirty="0"/>
              <a:t>2</a:t>
            </a:r>
            <a:r>
              <a:rPr lang="en-US" sz="900" dirty="0" smtClean="0">
                <a:effectLst/>
              </a:rPr>
              <a:t>] </a:t>
            </a:r>
            <a:r>
              <a:rPr lang="en-US" sz="900" dirty="0" smtClean="0"/>
              <a:t>Pocket </a:t>
            </a:r>
            <a:r>
              <a:rPr lang="en-US" sz="900" dirty="0"/>
              <a:t>Mentor (2010). </a:t>
            </a:r>
            <a:r>
              <a:rPr lang="en-US" sz="900" i="1" dirty="0"/>
              <a:t>Leading Virtual Teams</a:t>
            </a:r>
            <a:r>
              <a:rPr lang="en-US" sz="900" dirty="0"/>
              <a:t>.  Boston: Harvard Business </a:t>
            </a:r>
            <a:r>
              <a:rPr lang="en-US" sz="900" dirty="0" smtClean="0"/>
              <a:t>Press</a:t>
            </a:r>
          </a:p>
          <a:p>
            <a:pPr algn="just"/>
            <a:r>
              <a:rPr lang="en-US" sz="900" dirty="0" smtClean="0"/>
              <a:t>[3] </a:t>
            </a:r>
            <a:r>
              <a:rPr lang="en-US" sz="900" dirty="0" err="1"/>
              <a:t>Thill</a:t>
            </a:r>
            <a:r>
              <a:rPr lang="en-US" sz="900" dirty="0"/>
              <a:t>, </a:t>
            </a:r>
            <a:r>
              <a:rPr lang="en-US" sz="900" dirty="0" smtClean="0"/>
              <a:t>J. &amp; C. </a:t>
            </a:r>
            <a:r>
              <a:rPr lang="en-US" sz="900" dirty="0" err="1" smtClean="0"/>
              <a:t>Bovee</a:t>
            </a:r>
            <a:r>
              <a:rPr lang="en-US" sz="900" dirty="0" smtClean="0"/>
              <a:t> </a:t>
            </a:r>
            <a:r>
              <a:rPr lang="en-US" sz="900" dirty="0"/>
              <a:t>(2004). </a:t>
            </a:r>
            <a:r>
              <a:rPr lang="en-US" sz="900" i="1" dirty="0"/>
              <a:t>Excellence in Business Communication</a:t>
            </a:r>
            <a:r>
              <a:rPr lang="en-US" sz="900" dirty="0"/>
              <a:t>. 6e. Prentice Hall. </a:t>
            </a:r>
            <a:r>
              <a:rPr lang="en-US" sz="900" dirty="0" smtClean="0"/>
              <a:t> </a:t>
            </a:r>
            <a:endParaRPr lang="en-US" sz="900" dirty="0"/>
          </a:p>
          <a:p>
            <a:pPr algn="just"/>
            <a:endParaRPr lang="en-US" sz="900" i="1" dirty="0"/>
          </a:p>
          <a:p>
            <a:pPr algn="just"/>
            <a:endParaRPr lang="en-US" sz="900" i="1" dirty="0">
              <a:solidFill>
                <a:schemeClr val="tx1">
                  <a:lumMod val="85000"/>
                  <a:lumOff val="15000"/>
                </a:schemeClr>
              </a:solidFill>
              <a:effectLst/>
            </a:endParaRPr>
          </a:p>
        </p:txBody>
      </p:sp>
    </p:spTree>
    <p:extLst>
      <p:ext uri="{BB962C8B-B14F-4D97-AF65-F5344CB8AC3E}">
        <p14:creationId xmlns:p14="http://schemas.microsoft.com/office/powerpoint/2010/main" xmlns="" val="2371698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Appropriate channels and media</a:t>
            </a:r>
            <a:endParaRPr lang="en-US" dirty="0"/>
          </a:p>
        </p:txBody>
      </p:sp>
      <p:sp>
        <p:nvSpPr>
          <p:cNvPr id="3" name="Content Placeholder 2"/>
          <p:cNvSpPr>
            <a:spLocks noGrp="1"/>
          </p:cNvSpPr>
          <p:nvPr>
            <p:ph idx="1"/>
          </p:nvPr>
        </p:nvSpPr>
        <p:spPr/>
        <p:txBody>
          <a:bodyPr/>
          <a:lstStyle/>
          <a:p>
            <a:r>
              <a:rPr lang="en-US" dirty="0" smtClean="0"/>
              <a:t>Choose appropriate channel first, then the appropriate media in that channel</a:t>
            </a:r>
          </a:p>
          <a:p>
            <a:r>
              <a:rPr lang="en-US" dirty="0" smtClean="0"/>
              <a:t>The sender must choose to use either the oral or written channel</a:t>
            </a:r>
          </a:p>
          <a:p>
            <a:r>
              <a:rPr lang="en-US" dirty="0" smtClean="0"/>
              <a:t>An oral channel is best </a:t>
            </a:r>
          </a:p>
          <a:p>
            <a:r>
              <a:rPr lang="en-US" dirty="0"/>
              <a:t>	</a:t>
            </a:r>
            <a:r>
              <a:rPr lang="en-US" dirty="0" smtClean="0"/>
              <a:t>If immediate feedback is needed</a:t>
            </a:r>
          </a:p>
          <a:p>
            <a:r>
              <a:rPr lang="en-US" dirty="0"/>
              <a:t>	</a:t>
            </a:r>
            <a:r>
              <a:rPr lang="en-US" dirty="0" smtClean="0"/>
              <a:t>The message is simple</a:t>
            </a:r>
          </a:p>
          <a:p>
            <a:r>
              <a:rPr lang="en-US" dirty="0"/>
              <a:t>	</a:t>
            </a:r>
            <a:r>
              <a:rPr lang="en-US" dirty="0" smtClean="0"/>
              <a:t>A permanent record is not needed</a:t>
            </a:r>
          </a:p>
          <a:p>
            <a:r>
              <a:rPr lang="en-US" dirty="0"/>
              <a:t>	</a:t>
            </a:r>
            <a:r>
              <a:rPr lang="en-US" dirty="0" smtClean="0"/>
              <a:t>The audience can be gathered together at the appropriate time</a:t>
            </a:r>
            <a:endParaRPr lang="en-US" dirty="0"/>
          </a:p>
        </p:txBody>
      </p:sp>
      <p:sp>
        <p:nvSpPr>
          <p:cNvPr id="4" name="Rectangle 4"/>
          <p:cNvSpPr>
            <a:spLocks noChangeArrowheads="1"/>
          </p:cNvSpPr>
          <p:nvPr/>
        </p:nvSpPr>
        <p:spPr bwMode="auto">
          <a:xfrm>
            <a:off x="0" y="5105400"/>
            <a:ext cx="8686800" cy="923330"/>
          </a:xfrm>
          <a:prstGeom prst="rect">
            <a:avLst/>
          </a:prstGeom>
          <a:noFill/>
          <a:ln w="9525">
            <a:noFill/>
            <a:miter lim="800000"/>
            <a:headEnd/>
            <a:tailEnd/>
          </a:ln>
        </p:spPr>
        <p:txBody>
          <a:bodyPr wrap="square">
            <a:spAutoFit/>
          </a:bodyPr>
          <a:lstStyle/>
          <a:p>
            <a:pPr algn="just"/>
            <a:r>
              <a:rPr lang="en-US" sz="900" dirty="0"/>
              <a:t>[1] Bradley, L. (2008). The Technology That </a:t>
            </a:r>
            <a:r>
              <a:rPr lang="en-US" sz="900" dirty="0" err="1" smtClean="0"/>
              <a:t>Suports</a:t>
            </a:r>
            <a:r>
              <a:rPr lang="en-US" sz="900" dirty="0" smtClean="0"/>
              <a:t> </a:t>
            </a:r>
            <a:r>
              <a:rPr lang="en-US" sz="900" dirty="0"/>
              <a:t>Virtual Teams. In </a:t>
            </a:r>
            <a:r>
              <a:rPr lang="en-US" sz="900" dirty="0" err="1"/>
              <a:t>Nemiro</a:t>
            </a:r>
            <a:r>
              <a:rPr lang="en-US" sz="900" dirty="0"/>
              <a:t>, J., M. </a:t>
            </a:r>
            <a:r>
              <a:rPr lang="en-US" sz="900" dirty="0" err="1"/>
              <a:t>Beyerlein</a:t>
            </a:r>
            <a:r>
              <a:rPr lang="en-US" sz="900" dirty="0"/>
              <a:t>, L. Bradley, S</a:t>
            </a:r>
            <a:r>
              <a:rPr lang="en-US" sz="900" dirty="0" smtClean="0"/>
              <a:t>. </a:t>
            </a:r>
            <a:r>
              <a:rPr lang="en-US" sz="900" dirty="0" err="1" smtClean="0"/>
              <a:t>Beyerlein</a:t>
            </a:r>
            <a:r>
              <a:rPr lang="en-US" sz="900" dirty="0" smtClean="0"/>
              <a:t> </a:t>
            </a:r>
            <a:r>
              <a:rPr lang="en-US" sz="900" dirty="0"/>
              <a:t>(</a:t>
            </a:r>
            <a:r>
              <a:rPr lang="en-US" sz="900" dirty="0" err="1"/>
              <a:t>Eds</a:t>
            </a:r>
            <a:r>
              <a:rPr lang="en-US" sz="900" dirty="0"/>
              <a:t>). The Handbook of High-Performance Virtual Teams (331-334). San Francisco: </a:t>
            </a:r>
            <a:r>
              <a:rPr lang="en-US" sz="900" dirty="0" err="1"/>
              <a:t>Jossey</a:t>
            </a:r>
            <a:r>
              <a:rPr lang="en-US" sz="900" dirty="0"/>
              <a:t>-Bass.</a:t>
            </a:r>
          </a:p>
          <a:p>
            <a:pPr algn="just"/>
            <a:r>
              <a:rPr lang="en-US" sz="900" dirty="0" smtClean="0">
                <a:effectLst/>
              </a:rPr>
              <a:t>[</a:t>
            </a:r>
            <a:r>
              <a:rPr lang="en-US" sz="900" dirty="0"/>
              <a:t>2</a:t>
            </a:r>
            <a:r>
              <a:rPr lang="en-US" sz="900" dirty="0" smtClean="0">
                <a:effectLst/>
              </a:rPr>
              <a:t>] </a:t>
            </a:r>
            <a:r>
              <a:rPr lang="en-US" sz="900" dirty="0" smtClean="0"/>
              <a:t>Pocket </a:t>
            </a:r>
            <a:r>
              <a:rPr lang="en-US" sz="900" dirty="0"/>
              <a:t>Mentor (2010). </a:t>
            </a:r>
            <a:r>
              <a:rPr lang="en-US" sz="900" i="1" dirty="0"/>
              <a:t>Leading Virtual Teams</a:t>
            </a:r>
            <a:r>
              <a:rPr lang="en-US" sz="900" dirty="0"/>
              <a:t>.  Boston: Harvard Business </a:t>
            </a:r>
            <a:r>
              <a:rPr lang="en-US" sz="900" dirty="0" smtClean="0"/>
              <a:t>Press</a:t>
            </a:r>
          </a:p>
          <a:p>
            <a:pPr algn="just"/>
            <a:r>
              <a:rPr lang="en-US" sz="900" dirty="0" smtClean="0"/>
              <a:t>[3] </a:t>
            </a:r>
            <a:r>
              <a:rPr lang="en-US" sz="900" dirty="0" err="1"/>
              <a:t>Thill</a:t>
            </a:r>
            <a:r>
              <a:rPr lang="en-US" sz="900" dirty="0"/>
              <a:t>, </a:t>
            </a:r>
            <a:r>
              <a:rPr lang="en-US" sz="900" dirty="0" smtClean="0"/>
              <a:t>J. &amp; C. </a:t>
            </a:r>
            <a:r>
              <a:rPr lang="en-US" sz="900" dirty="0" err="1" smtClean="0"/>
              <a:t>Bovee</a:t>
            </a:r>
            <a:r>
              <a:rPr lang="en-US" sz="900" dirty="0" smtClean="0"/>
              <a:t> </a:t>
            </a:r>
            <a:r>
              <a:rPr lang="en-US" sz="900" dirty="0"/>
              <a:t>(2004). </a:t>
            </a:r>
            <a:r>
              <a:rPr lang="en-US" sz="900" i="1" dirty="0"/>
              <a:t>Excellence in Business Communication</a:t>
            </a:r>
            <a:r>
              <a:rPr lang="en-US" sz="900" dirty="0"/>
              <a:t>. 6e. Prentice Hall. </a:t>
            </a:r>
            <a:r>
              <a:rPr lang="en-US" sz="900" dirty="0" smtClean="0"/>
              <a:t> </a:t>
            </a:r>
            <a:endParaRPr lang="en-US" sz="900" dirty="0"/>
          </a:p>
          <a:p>
            <a:pPr algn="just"/>
            <a:endParaRPr lang="en-US" sz="900" i="1" dirty="0"/>
          </a:p>
          <a:p>
            <a:pPr algn="just"/>
            <a:endParaRPr lang="en-US" sz="900" i="1" dirty="0">
              <a:solidFill>
                <a:schemeClr val="tx1">
                  <a:lumMod val="85000"/>
                  <a:lumOff val="15000"/>
                </a:schemeClr>
              </a:solidFill>
              <a:effectLst/>
            </a:endParaRPr>
          </a:p>
        </p:txBody>
      </p:sp>
    </p:spTree>
    <p:extLst>
      <p:ext uri="{BB962C8B-B14F-4D97-AF65-F5344CB8AC3E}">
        <p14:creationId xmlns:p14="http://schemas.microsoft.com/office/powerpoint/2010/main" xmlns="" val="5383318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Appropriate channels and media</a:t>
            </a:r>
            <a:endParaRPr lang="en-US" dirty="0"/>
          </a:p>
        </p:txBody>
      </p:sp>
      <p:sp>
        <p:nvSpPr>
          <p:cNvPr id="3" name="Content Placeholder 2"/>
          <p:cNvSpPr>
            <a:spLocks noGrp="1"/>
          </p:cNvSpPr>
          <p:nvPr>
            <p:ph idx="1"/>
          </p:nvPr>
        </p:nvSpPr>
        <p:spPr/>
        <p:txBody>
          <a:bodyPr/>
          <a:lstStyle/>
          <a:p>
            <a:r>
              <a:rPr lang="en-US" dirty="0" smtClean="0"/>
              <a:t>A written channel is best </a:t>
            </a:r>
          </a:p>
          <a:p>
            <a:r>
              <a:rPr lang="en-US" dirty="0" smtClean="0"/>
              <a:t>	For complex messages</a:t>
            </a:r>
          </a:p>
          <a:p>
            <a:r>
              <a:rPr lang="en-US" dirty="0"/>
              <a:t>	</a:t>
            </a:r>
            <a:r>
              <a:rPr lang="en-US" dirty="0" smtClean="0"/>
              <a:t>Sender does not need immediate feedback</a:t>
            </a:r>
          </a:p>
          <a:p>
            <a:r>
              <a:rPr lang="en-US" dirty="0"/>
              <a:t>	</a:t>
            </a:r>
            <a:r>
              <a:rPr lang="en-US" dirty="0" smtClean="0"/>
              <a:t>A permanent record is needed</a:t>
            </a:r>
          </a:p>
          <a:p>
            <a:r>
              <a:rPr lang="en-US" dirty="0"/>
              <a:t>	</a:t>
            </a:r>
            <a:r>
              <a:rPr lang="en-US" dirty="0" smtClean="0"/>
              <a:t>Audience members will be using the message at different times over an extended period of time</a:t>
            </a:r>
          </a:p>
          <a:p>
            <a:r>
              <a:rPr lang="en-US" dirty="0"/>
              <a:t>	</a:t>
            </a:r>
            <a:r>
              <a:rPr lang="en-US" dirty="0" smtClean="0"/>
              <a:t>You need to minimize distortions, for example language and perceptual distortions </a:t>
            </a:r>
            <a:endParaRPr lang="en-US" dirty="0"/>
          </a:p>
        </p:txBody>
      </p:sp>
      <p:sp>
        <p:nvSpPr>
          <p:cNvPr id="5" name="Rectangle 4"/>
          <p:cNvSpPr>
            <a:spLocks noChangeArrowheads="1"/>
          </p:cNvSpPr>
          <p:nvPr/>
        </p:nvSpPr>
        <p:spPr bwMode="auto">
          <a:xfrm>
            <a:off x="0" y="5105400"/>
            <a:ext cx="8686800" cy="923330"/>
          </a:xfrm>
          <a:prstGeom prst="rect">
            <a:avLst/>
          </a:prstGeom>
          <a:noFill/>
          <a:ln w="9525">
            <a:noFill/>
            <a:miter lim="800000"/>
            <a:headEnd/>
            <a:tailEnd/>
          </a:ln>
        </p:spPr>
        <p:txBody>
          <a:bodyPr wrap="square">
            <a:spAutoFit/>
          </a:bodyPr>
          <a:lstStyle/>
          <a:p>
            <a:pPr algn="just"/>
            <a:r>
              <a:rPr lang="en-US" sz="900" dirty="0"/>
              <a:t>[1] Bradley, L. (2008). The Technology That </a:t>
            </a:r>
            <a:r>
              <a:rPr lang="en-US" sz="900" dirty="0" err="1" smtClean="0"/>
              <a:t>Suports</a:t>
            </a:r>
            <a:r>
              <a:rPr lang="en-US" sz="900" dirty="0" smtClean="0"/>
              <a:t> </a:t>
            </a:r>
            <a:r>
              <a:rPr lang="en-US" sz="900" dirty="0"/>
              <a:t>Virtual Teams. In </a:t>
            </a:r>
            <a:r>
              <a:rPr lang="en-US" sz="900" dirty="0" err="1"/>
              <a:t>Nemiro</a:t>
            </a:r>
            <a:r>
              <a:rPr lang="en-US" sz="900" dirty="0"/>
              <a:t>, J., M. </a:t>
            </a:r>
            <a:r>
              <a:rPr lang="en-US" sz="900" dirty="0" err="1"/>
              <a:t>Beyerlein</a:t>
            </a:r>
            <a:r>
              <a:rPr lang="en-US" sz="900" dirty="0"/>
              <a:t>, L. Bradley, S</a:t>
            </a:r>
            <a:r>
              <a:rPr lang="en-US" sz="900" dirty="0" smtClean="0"/>
              <a:t>. </a:t>
            </a:r>
            <a:r>
              <a:rPr lang="en-US" sz="900" dirty="0" err="1" smtClean="0"/>
              <a:t>Beyerlein</a:t>
            </a:r>
            <a:r>
              <a:rPr lang="en-US" sz="900" dirty="0" smtClean="0"/>
              <a:t> </a:t>
            </a:r>
            <a:r>
              <a:rPr lang="en-US" sz="900" dirty="0"/>
              <a:t>(</a:t>
            </a:r>
            <a:r>
              <a:rPr lang="en-US" sz="900" dirty="0" err="1"/>
              <a:t>Eds</a:t>
            </a:r>
            <a:r>
              <a:rPr lang="en-US" sz="900" dirty="0"/>
              <a:t>). The Handbook of High-Performance Virtual Teams (331-334). San Francisco: </a:t>
            </a:r>
            <a:r>
              <a:rPr lang="en-US" sz="900" dirty="0" err="1"/>
              <a:t>Jossey</a:t>
            </a:r>
            <a:r>
              <a:rPr lang="en-US" sz="900" dirty="0"/>
              <a:t>-Bass.</a:t>
            </a:r>
          </a:p>
          <a:p>
            <a:pPr algn="just"/>
            <a:r>
              <a:rPr lang="en-US" sz="900" dirty="0" smtClean="0">
                <a:effectLst/>
              </a:rPr>
              <a:t>[</a:t>
            </a:r>
            <a:r>
              <a:rPr lang="en-US" sz="900" dirty="0"/>
              <a:t>2</a:t>
            </a:r>
            <a:r>
              <a:rPr lang="en-US" sz="900" dirty="0" smtClean="0">
                <a:effectLst/>
              </a:rPr>
              <a:t>] </a:t>
            </a:r>
            <a:r>
              <a:rPr lang="en-US" sz="900" dirty="0" smtClean="0"/>
              <a:t>Pocket </a:t>
            </a:r>
            <a:r>
              <a:rPr lang="en-US" sz="900" dirty="0"/>
              <a:t>Mentor (2010). </a:t>
            </a:r>
            <a:r>
              <a:rPr lang="en-US" sz="900" i="1" dirty="0"/>
              <a:t>Leading Virtual Teams</a:t>
            </a:r>
            <a:r>
              <a:rPr lang="en-US" sz="900" dirty="0"/>
              <a:t>.  Boston: Harvard Business </a:t>
            </a:r>
            <a:r>
              <a:rPr lang="en-US" sz="900" dirty="0" smtClean="0"/>
              <a:t>Press</a:t>
            </a:r>
          </a:p>
          <a:p>
            <a:pPr algn="just"/>
            <a:r>
              <a:rPr lang="en-US" sz="900" dirty="0" smtClean="0"/>
              <a:t>[3] </a:t>
            </a:r>
            <a:r>
              <a:rPr lang="en-US" sz="900" dirty="0" err="1"/>
              <a:t>Thill</a:t>
            </a:r>
            <a:r>
              <a:rPr lang="en-US" sz="900" dirty="0"/>
              <a:t>, </a:t>
            </a:r>
            <a:r>
              <a:rPr lang="en-US" sz="900" dirty="0" smtClean="0"/>
              <a:t>J. &amp; C. </a:t>
            </a:r>
            <a:r>
              <a:rPr lang="en-US" sz="900" dirty="0" err="1" smtClean="0"/>
              <a:t>Bovee</a:t>
            </a:r>
            <a:r>
              <a:rPr lang="en-US" sz="900" dirty="0" smtClean="0"/>
              <a:t> </a:t>
            </a:r>
            <a:r>
              <a:rPr lang="en-US" sz="900" dirty="0"/>
              <a:t>(2004). </a:t>
            </a:r>
            <a:r>
              <a:rPr lang="en-US" sz="900" i="1" dirty="0"/>
              <a:t>Excellence in Business Communication</a:t>
            </a:r>
            <a:r>
              <a:rPr lang="en-US" sz="900" dirty="0"/>
              <a:t>. 6e. Prentice Hall. </a:t>
            </a:r>
            <a:r>
              <a:rPr lang="en-US" sz="900" dirty="0" smtClean="0"/>
              <a:t> </a:t>
            </a:r>
            <a:endParaRPr lang="en-US" sz="900" dirty="0"/>
          </a:p>
          <a:p>
            <a:pPr algn="just"/>
            <a:endParaRPr lang="en-US" sz="900" i="1" dirty="0"/>
          </a:p>
          <a:p>
            <a:pPr algn="just"/>
            <a:endParaRPr lang="en-US" sz="900" i="1" dirty="0">
              <a:solidFill>
                <a:schemeClr val="tx1">
                  <a:lumMod val="85000"/>
                  <a:lumOff val="15000"/>
                </a:schemeClr>
              </a:solidFill>
              <a:effectLst/>
            </a:endParaRPr>
          </a:p>
        </p:txBody>
      </p:sp>
    </p:spTree>
    <p:extLst>
      <p:ext uri="{BB962C8B-B14F-4D97-AF65-F5344CB8AC3E}">
        <p14:creationId xmlns:p14="http://schemas.microsoft.com/office/powerpoint/2010/main" xmlns="" val="39070779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Appropriate channels and media</a:t>
            </a:r>
            <a:endParaRPr lang="en-US" dirty="0"/>
          </a:p>
        </p:txBody>
      </p:sp>
      <p:sp>
        <p:nvSpPr>
          <p:cNvPr id="3" name="Content Placeholder 2"/>
          <p:cNvSpPr>
            <a:spLocks noGrp="1"/>
          </p:cNvSpPr>
          <p:nvPr>
            <p:ph idx="1"/>
          </p:nvPr>
        </p:nvSpPr>
        <p:spPr/>
        <p:txBody>
          <a:bodyPr/>
          <a:lstStyle/>
          <a:p>
            <a:r>
              <a:rPr lang="en-US" dirty="0" smtClean="0"/>
              <a:t>Oral communication media include </a:t>
            </a:r>
            <a:r>
              <a:rPr lang="en-US" dirty="0"/>
              <a:t>face-to-face conversations, telephone conversations, and video taped </a:t>
            </a:r>
            <a:r>
              <a:rPr lang="en-US" dirty="0" smtClean="0"/>
              <a:t>addresses</a:t>
            </a:r>
          </a:p>
          <a:p>
            <a:r>
              <a:rPr lang="en-US" dirty="0" smtClean="0"/>
              <a:t>Face-to-face is the richest medium but is limited to collocated staff in relatively small numbers</a:t>
            </a:r>
          </a:p>
          <a:p>
            <a:r>
              <a:rPr lang="en-US" dirty="0" smtClean="0"/>
              <a:t>Telephone conversations establish a confidential tone and extensive interaction with one individual</a:t>
            </a:r>
          </a:p>
          <a:p>
            <a:r>
              <a:rPr lang="en-US" dirty="0" smtClean="0"/>
              <a:t>Teleconferences also enable quick feedback but with less confidentiality and less personal interaction</a:t>
            </a:r>
          </a:p>
          <a:p>
            <a:r>
              <a:rPr lang="en-US" dirty="0" smtClean="0"/>
              <a:t>Video conferences add the impact of visual stimulation to enhance the message</a:t>
            </a:r>
            <a:endParaRPr lang="en-US" dirty="0"/>
          </a:p>
        </p:txBody>
      </p:sp>
      <p:sp>
        <p:nvSpPr>
          <p:cNvPr id="4" name="Rectangle 4"/>
          <p:cNvSpPr>
            <a:spLocks noChangeArrowheads="1"/>
          </p:cNvSpPr>
          <p:nvPr/>
        </p:nvSpPr>
        <p:spPr bwMode="auto">
          <a:xfrm>
            <a:off x="0" y="5105400"/>
            <a:ext cx="8686800" cy="784830"/>
          </a:xfrm>
          <a:prstGeom prst="rect">
            <a:avLst/>
          </a:prstGeom>
          <a:noFill/>
          <a:ln w="9525">
            <a:noFill/>
            <a:miter lim="800000"/>
            <a:headEnd/>
            <a:tailEnd/>
          </a:ln>
        </p:spPr>
        <p:txBody>
          <a:bodyPr wrap="square">
            <a:spAutoFit/>
          </a:bodyPr>
          <a:lstStyle/>
          <a:p>
            <a:pPr algn="just"/>
            <a:r>
              <a:rPr lang="en-US" sz="900" dirty="0"/>
              <a:t>[1] Bradley, L. (2008). The Technology That </a:t>
            </a:r>
            <a:r>
              <a:rPr lang="en-US" sz="900" dirty="0" err="1" smtClean="0"/>
              <a:t>Suports</a:t>
            </a:r>
            <a:r>
              <a:rPr lang="en-US" sz="900" dirty="0" smtClean="0"/>
              <a:t> </a:t>
            </a:r>
            <a:r>
              <a:rPr lang="en-US" sz="900" dirty="0"/>
              <a:t>Virtual Teams. In </a:t>
            </a:r>
            <a:r>
              <a:rPr lang="en-US" sz="900" dirty="0" err="1"/>
              <a:t>Nemiro</a:t>
            </a:r>
            <a:r>
              <a:rPr lang="en-US" sz="900" dirty="0"/>
              <a:t>, J., M. </a:t>
            </a:r>
            <a:r>
              <a:rPr lang="en-US" sz="900" dirty="0" err="1"/>
              <a:t>Beyerlein</a:t>
            </a:r>
            <a:r>
              <a:rPr lang="en-US" sz="900" dirty="0"/>
              <a:t>, L. Bradley, S</a:t>
            </a:r>
            <a:r>
              <a:rPr lang="en-US" sz="900" dirty="0" smtClean="0"/>
              <a:t>. </a:t>
            </a:r>
            <a:r>
              <a:rPr lang="en-US" sz="900" dirty="0" err="1" smtClean="0"/>
              <a:t>Beyerlein</a:t>
            </a:r>
            <a:r>
              <a:rPr lang="en-US" sz="900" dirty="0" smtClean="0"/>
              <a:t> </a:t>
            </a:r>
            <a:r>
              <a:rPr lang="en-US" sz="900" dirty="0"/>
              <a:t>(</a:t>
            </a:r>
            <a:r>
              <a:rPr lang="en-US" sz="900" dirty="0" err="1"/>
              <a:t>Eds</a:t>
            </a:r>
            <a:r>
              <a:rPr lang="en-US" sz="900" dirty="0"/>
              <a:t>). The Handbook of High-Performance Virtual Teams (331-334). San Francisco: </a:t>
            </a:r>
            <a:r>
              <a:rPr lang="en-US" sz="900" dirty="0" err="1"/>
              <a:t>Jossey</a:t>
            </a:r>
            <a:r>
              <a:rPr lang="en-US" sz="900" dirty="0"/>
              <a:t>-Bass.</a:t>
            </a:r>
          </a:p>
          <a:p>
            <a:pPr algn="just"/>
            <a:r>
              <a:rPr lang="en-US" sz="900" dirty="0" smtClean="0">
                <a:effectLst/>
              </a:rPr>
              <a:t>[</a:t>
            </a:r>
            <a:r>
              <a:rPr lang="en-US" sz="900" dirty="0"/>
              <a:t>2</a:t>
            </a:r>
            <a:r>
              <a:rPr lang="en-US" sz="900" dirty="0" smtClean="0">
                <a:effectLst/>
              </a:rPr>
              <a:t>] </a:t>
            </a:r>
            <a:r>
              <a:rPr lang="en-US" sz="900" dirty="0" err="1" smtClean="0"/>
              <a:t>Thill</a:t>
            </a:r>
            <a:r>
              <a:rPr lang="en-US" sz="900" dirty="0"/>
              <a:t>, </a:t>
            </a:r>
            <a:r>
              <a:rPr lang="en-US" sz="900" dirty="0" smtClean="0"/>
              <a:t>J. &amp; C. </a:t>
            </a:r>
            <a:r>
              <a:rPr lang="en-US" sz="900" dirty="0" err="1" smtClean="0"/>
              <a:t>Bovee</a:t>
            </a:r>
            <a:r>
              <a:rPr lang="en-US" sz="900" dirty="0" smtClean="0"/>
              <a:t> </a:t>
            </a:r>
            <a:r>
              <a:rPr lang="en-US" sz="900" dirty="0"/>
              <a:t>(2004). </a:t>
            </a:r>
            <a:r>
              <a:rPr lang="en-US" sz="900" i="1" dirty="0"/>
              <a:t>Excellence in Business Communication</a:t>
            </a:r>
            <a:r>
              <a:rPr lang="en-US" sz="900" dirty="0"/>
              <a:t>. 6e. Prentice Hall. </a:t>
            </a:r>
            <a:r>
              <a:rPr lang="en-US" sz="900" dirty="0" smtClean="0"/>
              <a:t> </a:t>
            </a:r>
            <a:endParaRPr lang="en-US" sz="900" dirty="0"/>
          </a:p>
          <a:p>
            <a:pPr algn="just"/>
            <a:endParaRPr lang="en-US" sz="900" i="1" dirty="0"/>
          </a:p>
          <a:p>
            <a:pPr algn="just"/>
            <a:endParaRPr lang="en-US" sz="900" i="1" dirty="0">
              <a:solidFill>
                <a:schemeClr val="tx1">
                  <a:lumMod val="85000"/>
                  <a:lumOff val="15000"/>
                </a:schemeClr>
              </a:solidFill>
              <a:effectLst/>
            </a:endParaRPr>
          </a:p>
        </p:txBody>
      </p:sp>
    </p:spTree>
    <p:extLst>
      <p:ext uri="{BB962C8B-B14F-4D97-AF65-F5344CB8AC3E}">
        <p14:creationId xmlns:p14="http://schemas.microsoft.com/office/powerpoint/2010/main" xmlns="" val="40331486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Appropriate channels and media</a:t>
            </a:r>
            <a:endParaRPr lang="en-US" dirty="0"/>
          </a:p>
        </p:txBody>
      </p:sp>
      <p:sp>
        <p:nvSpPr>
          <p:cNvPr id="3" name="Content Placeholder 2"/>
          <p:cNvSpPr>
            <a:spLocks noGrp="1"/>
          </p:cNvSpPr>
          <p:nvPr>
            <p:ph idx="1"/>
          </p:nvPr>
        </p:nvSpPr>
        <p:spPr/>
        <p:txBody>
          <a:bodyPr/>
          <a:lstStyle/>
          <a:p>
            <a:r>
              <a:rPr lang="en-US" dirty="0" smtClean="0"/>
              <a:t>Written communication media include letters</a:t>
            </a:r>
            <a:r>
              <a:rPr lang="en-US" dirty="0"/>
              <a:t>, memos, e-mail, and </a:t>
            </a:r>
            <a:r>
              <a:rPr lang="en-US" dirty="0" smtClean="0"/>
              <a:t>reports</a:t>
            </a:r>
          </a:p>
          <a:p>
            <a:r>
              <a:rPr lang="en-US" dirty="0" smtClean="0"/>
              <a:t>These media have more control because the author can consider their communications in more detail than in interactive oral media, which requires quick response</a:t>
            </a:r>
          </a:p>
          <a:p>
            <a:r>
              <a:rPr lang="en-US" dirty="0" smtClean="0"/>
              <a:t>Memos and emails are best for daily operational communications</a:t>
            </a:r>
          </a:p>
          <a:p>
            <a:r>
              <a:rPr lang="en-US" dirty="0" smtClean="0"/>
              <a:t>Letters and reports are used for more formal communications that often follows specific formats in a methodical approach</a:t>
            </a:r>
          </a:p>
          <a:p>
            <a:endParaRPr lang="en-US" dirty="0"/>
          </a:p>
        </p:txBody>
      </p:sp>
      <p:sp>
        <p:nvSpPr>
          <p:cNvPr id="5" name="Rectangle 4"/>
          <p:cNvSpPr>
            <a:spLocks noChangeArrowheads="1"/>
          </p:cNvSpPr>
          <p:nvPr/>
        </p:nvSpPr>
        <p:spPr bwMode="auto">
          <a:xfrm>
            <a:off x="0" y="5105400"/>
            <a:ext cx="8686800" cy="923330"/>
          </a:xfrm>
          <a:prstGeom prst="rect">
            <a:avLst/>
          </a:prstGeom>
          <a:noFill/>
          <a:ln w="9525">
            <a:noFill/>
            <a:miter lim="800000"/>
            <a:headEnd/>
            <a:tailEnd/>
          </a:ln>
        </p:spPr>
        <p:txBody>
          <a:bodyPr wrap="square">
            <a:spAutoFit/>
          </a:bodyPr>
          <a:lstStyle/>
          <a:p>
            <a:pPr algn="just"/>
            <a:r>
              <a:rPr lang="en-US" sz="900" dirty="0"/>
              <a:t>[1] Bradley, L. (2008). The Technology That </a:t>
            </a:r>
            <a:r>
              <a:rPr lang="en-US" sz="900" dirty="0" err="1" smtClean="0"/>
              <a:t>Suports</a:t>
            </a:r>
            <a:r>
              <a:rPr lang="en-US" sz="900" dirty="0" smtClean="0"/>
              <a:t> </a:t>
            </a:r>
            <a:r>
              <a:rPr lang="en-US" sz="900" dirty="0"/>
              <a:t>Virtual Teams. In </a:t>
            </a:r>
            <a:r>
              <a:rPr lang="en-US" sz="900" dirty="0" err="1"/>
              <a:t>Nemiro</a:t>
            </a:r>
            <a:r>
              <a:rPr lang="en-US" sz="900" dirty="0"/>
              <a:t>, J., M. </a:t>
            </a:r>
            <a:r>
              <a:rPr lang="en-US" sz="900" dirty="0" err="1"/>
              <a:t>Beyerlein</a:t>
            </a:r>
            <a:r>
              <a:rPr lang="en-US" sz="900" dirty="0"/>
              <a:t>, L. Bradley, S</a:t>
            </a:r>
            <a:r>
              <a:rPr lang="en-US" sz="900" dirty="0" smtClean="0"/>
              <a:t>. </a:t>
            </a:r>
            <a:r>
              <a:rPr lang="en-US" sz="900" dirty="0" err="1" smtClean="0"/>
              <a:t>Beyerlein</a:t>
            </a:r>
            <a:r>
              <a:rPr lang="en-US" sz="900" dirty="0" smtClean="0"/>
              <a:t> </a:t>
            </a:r>
            <a:r>
              <a:rPr lang="en-US" sz="900" dirty="0"/>
              <a:t>(</a:t>
            </a:r>
            <a:r>
              <a:rPr lang="en-US" sz="900" dirty="0" err="1"/>
              <a:t>Eds</a:t>
            </a:r>
            <a:r>
              <a:rPr lang="en-US" sz="900" dirty="0"/>
              <a:t>). The Handbook of High-Performance Virtual Teams (331-334). San Francisco: </a:t>
            </a:r>
            <a:r>
              <a:rPr lang="en-US" sz="900" dirty="0" err="1"/>
              <a:t>Jossey</a:t>
            </a:r>
            <a:r>
              <a:rPr lang="en-US" sz="900" dirty="0"/>
              <a:t>-Bass.</a:t>
            </a:r>
          </a:p>
          <a:p>
            <a:pPr algn="just"/>
            <a:r>
              <a:rPr lang="en-US" sz="900" dirty="0" smtClean="0">
                <a:effectLst/>
              </a:rPr>
              <a:t>[</a:t>
            </a:r>
            <a:r>
              <a:rPr lang="en-US" sz="900" dirty="0"/>
              <a:t>2</a:t>
            </a:r>
            <a:r>
              <a:rPr lang="en-US" sz="900" dirty="0" smtClean="0">
                <a:effectLst/>
              </a:rPr>
              <a:t>] </a:t>
            </a:r>
            <a:r>
              <a:rPr lang="en-US" sz="900" dirty="0" smtClean="0"/>
              <a:t>Pocket </a:t>
            </a:r>
            <a:r>
              <a:rPr lang="en-US" sz="900" dirty="0"/>
              <a:t>Mentor (2010). </a:t>
            </a:r>
            <a:r>
              <a:rPr lang="en-US" sz="900" i="1" dirty="0"/>
              <a:t>Leading Virtual Teams</a:t>
            </a:r>
            <a:r>
              <a:rPr lang="en-US" sz="900" dirty="0"/>
              <a:t>.  Boston: Harvard Business </a:t>
            </a:r>
            <a:r>
              <a:rPr lang="en-US" sz="900" dirty="0" smtClean="0"/>
              <a:t>Press</a:t>
            </a:r>
          </a:p>
          <a:p>
            <a:pPr algn="just"/>
            <a:r>
              <a:rPr lang="en-US" sz="900" dirty="0" smtClean="0"/>
              <a:t>[3] </a:t>
            </a:r>
            <a:r>
              <a:rPr lang="en-US" sz="900" dirty="0" err="1"/>
              <a:t>Thill</a:t>
            </a:r>
            <a:r>
              <a:rPr lang="en-US" sz="900" dirty="0"/>
              <a:t>, </a:t>
            </a:r>
            <a:r>
              <a:rPr lang="en-US" sz="900" dirty="0" smtClean="0"/>
              <a:t>J. &amp; C. </a:t>
            </a:r>
            <a:r>
              <a:rPr lang="en-US" sz="900" dirty="0" err="1" smtClean="0"/>
              <a:t>Bovee</a:t>
            </a:r>
            <a:r>
              <a:rPr lang="en-US" sz="900" dirty="0" smtClean="0"/>
              <a:t> </a:t>
            </a:r>
            <a:r>
              <a:rPr lang="en-US" sz="900" dirty="0"/>
              <a:t>(2004). </a:t>
            </a:r>
            <a:r>
              <a:rPr lang="en-US" sz="900" i="1" dirty="0"/>
              <a:t>Excellence in Business Communication</a:t>
            </a:r>
            <a:r>
              <a:rPr lang="en-US" sz="900" dirty="0"/>
              <a:t>. 6e. Prentice Hall. </a:t>
            </a:r>
            <a:r>
              <a:rPr lang="en-US" sz="900" dirty="0" smtClean="0"/>
              <a:t> </a:t>
            </a:r>
            <a:endParaRPr lang="en-US" sz="900" dirty="0"/>
          </a:p>
          <a:p>
            <a:pPr algn="just"/>
            <a:endParaRPr lang="en-US" sz="900" i="1" dirty="0"/>
          </a:p>
          <a:p>
            <a:pPr algn="just"/>
            <a:endParaRPr lang="en-US" sz="900" i="1" dirty="0">
              <a:solidFill>
                <a:schemeClr val="tx1">
                  <a:lumMod val="85000"/>
                  <a:lumOff val="15000"/>
                </a:schemeClr>
              </a:solidFill>
              <a:effectLst/>
            </a:endParaRPr>
          </a:p>
        </p:txBody>
      </p:sp>
    </p:spTree>
    <p:extLst>
      <p:ext uri="{BB962C8B-B14F-4D97-AF65-F5344CB8AC3E}">
        <p14:creationId xmlns:p14="http://schemas.microsoft.com/office/powerpoint/2010/main" xmlns="" val="2323849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Appropriate channels and media</a:t>
            </a:r>
            <a:endParaRPr lang="en-US" dirty="0"/>
          </a:p>
        </p:txBody>
      </p:sp>
      <p:sp>
        <p:nvSpPr>
          <p:cNvPr id="3" name="Content Placeholder 2"/>
          <p:cNvSpPr>
            <a:spLocks noGrp="1"/>
          </p:cNvSpPr>
          <p:nvPr>
            <p:ph idx="1"/>
          </p:nvPr>
        </p:nvSpPr>
        <p:spPr>
          <a:xfrm>
            <a:off x="822325" y="1100138"/>
            <a:ext cx="8321675" cy="3579812"/>
          </a:xfrm>
        </p:spPr>
        <p:txBody>
          <a:bodyPr/>
          <a:lstStyle/>
          <a:p>
            <a:r>
              <a:rPr lang="en-US" dirty="0" smtClean="0"/>
              <a:t>For global virtual teams, informational technology enhanced media are needed</a:t>
            </a:r>
          </a:p>
          <a:p>
            <a:r>
              <a:rPr lang="en-US" dirty="0" smtClean="0"/>
              <a:t>GVT communication must deal with time zone differences, great distances, and audience dispersion</a:t>
            </a:r>
          </a:p>
          <a:p>
            <a:r>
              <a:rPr lang="en-US" dirty="0" smtClean="0"/>
              <a:t>Email, instant messaging, Websites, blogs, discussion boards and document repositories are useful written media</a:t>
            </a:r>
          </a:p>
          <a:p>
            <a:r>
              <a:rPr lang="en-US" dirty="0" smtClean="0"/>
              <a:t>Voice mail and video recordings are useful oral media</a:t>
            </a:r>
          </a:p>
          <a:p>
            <a:r>
              <a:rPr lang="en-US" dirty="0" smtClean="0"/>
              <a:t>Telephone, teleconference, video conference </a:t>
            </a:r>
            <a:r>
              <a:rPr lang="en-US" dirty="0"/>
              <a:t>and Web conferencing are </a:t>
            </a:r>
            <a:r>
              <a:rPr lang="en-US" dirty="0" smtClean="0"/>
              <a:t>possible in overlapping work hours</a:t>
            </a:r>
          </a:p>
          <a:p>
            <a:endParaRPr lang="en-US" dirty="0"/>
          </a:p>
        </p:txBody>
      </p:sp>
      <p:sp>
        <p:nvSpPr>
          <p:cNvPr id="5" name="Rectangle 4"/>
          <p:cNvSpPr>
            <a:spLocks noChangeArrowheads="1"/>
          </p:cNvSpPr>
          <p:nvPr/>
        </p:nvSpPr>
        <p:spPr bwMode="auto">
          <a:xfrm>
            <a:off x="0" y="5105400"/>
            <a:ext cx="8686800" cy="923330"/>
          </a:xfrm>
          <a:prstGeom prst="rect">
            <a:avLst/>
          </a:prstGeom>
          <a:noFill/>
          <a:ln w="9525">
            <a:noFill/>
            <a:miter lim="800000"/>
            <a:headEnd/>
            <a:tailEnd/>
          </a:ln>
        </p:spPr>
        <p:txBody>
          <a:bodyPr wrap="square">
            <a:spAutoFit/>
          </a:bodyPr>
          <a:lstStyle/>
          <a:p>
            <a:pPr algn="just"/>
            <a:r>
              <a:rPr lang="en-US" sz="900" dirty="0"/>
              <a:t>[1] Bradley, L. (2008). The Technology That </a:t>
            </a:r>
            <a:r>
              <a:rPr lang="en-US" sz="900" dirty="0" err="1" smtClean="0"/>
              <a:t>Suports</a:t>
            </a:r>
            <a:r>
              <a:rPr lang="en-US" sz="900" dirty="0" smtClean="0"/>
              <a:t> </a:t>
            </a:r>
            <a:r>
              <a:rPr lang="en-US" sz="900" dirty="0"/>
              <a:t>Virtual Teams. In </a:t>
            </a:r>
            <a:r>
              <a:rPr lang="en-US" sz="900" dirty="0" err="1"/>
              <a:t>Nemiro</a:t>
            </a:r>
            <a:r>
              <a:rPr lang="en-US" sz="900" dirty="0"/>
              <a:t>, J., M. </a:t>
            </a:r>
            <a:r>
              <a:rPr lang="en-US" sz="900" dirty="0" err="1"/>
              <a:t>Beyerlein</a:t>
            </a:r>
            <a:r>
              <a:rPr lang="en-US" sz="900" dirty="0"/>
              <a:t>, L. Bradley, S</a:t>
            </a:r>
            <a:r>
              <a:rPr lang="en-US" sz="900" dirty="0" smtClean="0"/>
              <a:t>. </a:t>
            </a:r>
            <a:r>
              <a:rPr lang="en-US" sz="900" dirty="0" err="1" smtClean="0"/>
              <a:t>Beyerlein</a:t>
            </a:r>
            <a:r>
              <a:rPr lang="en-US" sz="900" dirty="0" smtClean="0"/>
              <a:t> </a:t>
            </a:r>
            <a:r>
              <a:rPr lang="en-US" sz="900" dirty="0"/>
              <a:t>(</a:t>
            </a:r>
            <a:r>
              <a:rPr lang="en-US" sz="900" dirty="0" err="1"/>
              <a:t>Eds</a:t>
            </a:r>
            <a:r>
              <a:rPr lang="en-US" sz="900" dirty="0"/>
              <a:t>). The Handbook of High-Performance Virtual Teams (331-334). San Francisco: </a:t>
            </a:r>
            <a:r>
              <a:rPr lang="en-US" sz="900" dirty="0" err="1"/>
              <a:t>Jossey</a:t>
            </a:r>
            <a:r>
              <a:rPr lang="en-US" sz="900" dirty="0"/>
              <a:t>-Bass.</a:t>
            </a:r>
          </a:p>
          <a:p>
            <a:pPr algn="just"/>
            <a:r>
              <a:rPr lang="en-US" sz="900" dirty="0" smtClean="0">
                <a:effectLst/>
              </a:rPr>
              <a:t>[</a:t>
            </a:r>
            <a:r>
              <a:rPr lang="en-US" sz="900" dirty="0"/>
              <a:t>2</a:t>
            </a:r>
            <a:r>
              <a:rPr lang="en-US" sz="900" dirty="0" smtClean="0">
                <a:effectLst/>
              </a:rPr>
              <a:t>] </a:t>
            </a:r>
            <a:r>
              <a:rPr lang="en-US" sz="900" dirty="0" smtClean="0"/>
              <a:t>Pocket </a:t>
            </a:r>
            <a:r>
              <a:rPr lang="en-US" sz="900" dirty="0"/>
              <a:t>Mentor (2010). </a:t>
            </a:r>
            <a:r>
              <a:rPr lang="en-US" sz="900" i="1" dirty="0"/>
              <a:t>Leading Virtual Teams</a:t>
            </a:r>
            <a:r>
              <a:rPr lang="en-US" sz="900" dirty="0"/>
              <a:t>.  Boston: Harvard Business </a:t>
            </a:r>
            <a:r>
              <a:rPr lang="en-US" sz="900" dirty="0" smtClean="0"/>
              <a:t>Press</a:t>
            </a:r>
          </a:p>
          <a:p>
            <a:pPr algn="just"/>
            <a:r>
              <a:rPr lang="en-US" sz="900" dirty="0" smtClean="0"/>
              <a:t>[3] </a:t>
            </a:r>
            <a:r>
              <a:rPr lang="en-US" sz="900" dirty="0" err="1"/>
              <a:t>Thill</a:t>
            </a:r>
            <a:r>
              <a:rPr lang="en-US" sz="900" dirty="0"/>
              <a:t>, </a:t>
            </a:r>
            <a:r>
              <a:rPr lang="en-US" sz="900" dirty="0" smtClean="0"/>
              <a:t>J. &amp; C. </a:t>
            </a:r>
            <a:r>
              <a:rPr lang="en-US" sz="900" dirty="0" err="1" smtClean="0"/>
              <a:t>Bovee</a:t>
            </a:r>
            <a:r>
              <a:rPr lang="en-US" sz="900" dirty="0" smtClean="0"/>
              <a:t> </a:t>
            </a:r>
            <a:r>
              <a:rPr lang="en-US" sz="900" dirty="0"/>
              <a:t>(2004). </a:t>
            </a:r>
            <a:r>
              <a:rPr lang="en-US" sz="900" i="1" dirty="0"/>
              <a:t>Excellence in Business Communication</a:t>
            </a:r>
            <a:r>
              <a:rPr lang="en-US" sz="900" dirty="0"/>
              <a:t>. 6e. Prentice Hall. </a:t>
            </a:r>
            <a:r>
              <a:rPr lang="en-US" sz="900" dirty="0" smtClean="0"/>
              <a:t> </a:t>
            </a:r>
            <a:endParaRPr lang="en-US" sz="900" dirty="0"/>
          </a:p>
          <a:p>
            <a:pPr algn="just"/>
            <a:endParaRPr lang="en-US" sz="900" i="1" dirty="0"/>
          </a:p>
          <a:p>
            <a:pPr algn="just"/>
            <a:endParaRPr lang="en-US" sz="900" i="1" dirty="0">
              <a:solidFill>
                <a:schemeClr val="tx1">
                  <a:lumMod val="85000"/>
                  <a:lumOff val="15000"/>
                </a:schemeClr>
              </a:solidFill>
              <a:effectLst/>
            </a:endParaRPr>
          </a:p>
        </p:txBody>
      </p:sp>
    </p:spTree>
    <p:extLst>
      <p:ext uri="{BB962C8B-B14F-4D97-AF65-F5344CB8AC3E}">
        <p14:creationId xmlns:p14="http://schemas.microsoft.com/office/powerpoint/2010/main" xmlns="" val="5046453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Communications on global virtual teams</a:t>
            </a:r>
            <a:endParaRPr lang="en-US" dirty="0"/>
          </a:p>
        </p:txBody>
      </p:sp>
      <p:sp>
        <p:nvSpPr>
          <p:cNvPr id="3" name="Content Placeholder 2"/>
          <p:cNvSpPr>
            <a:spLocks noGrp="1"/>
          </p:cNvSpPr>
          <p:nvPr>
            <p:ph idx="1"/>
          </p:nvPr>
        </p:nvSpPr>
        <p:spPr>
          <a:xfrm>
            <a:off x="822325" y="1100138"/>
            <a:ext cx="8321675" cy="3579812"/>
          </a:xfrm>
        </p:spPr>
        <p:txBody>
          <a:bodyPr/>
          <a:lstStyle/>
          <a:p>
            <a:r>
              <a:rPr lang="en-US" dirty="0" smtClean="0"/>
              <a:t>Distance, time, and culture work to undermine the cohesion, coordination and control of a team</a:t>
            </a:r>
          </a:p>
          <a:p>
            <a:r>
              <a:rPr lang="en-US" dirty="0" smtClean="0"/>
              <a:t>Communications is a force that can restore these critical </a:t>
            </a:r>
            <a:r>
              <a:rPr lang="en-US" smtClean="0"/>
              <a:t>management functions</a:t>
            </a:r>
            <a:endParaRPr lang="en-US" dirty="0" smtClean="0"/>
          </a:p>
          <a:p>
            <a:r>
              <a:rPr lang="en-US" dirty="0"/>
              <a:t>In </a:t>
            </a:r>
            <a:r>
              <a:rPr lang="en-US" dirty="0" smtClean="0"/>
              <a:t>addition to distance and time, </a:t>
            </a:r>
            <a:r>
              <a:rPr lang="en-US" dirty="0"/>
              <a:t>there is </a:t>
            </a:r>
            <a:r>
              <a:rPr lang="en-US" dirty="0" smtClean="0"/>
              <a:t>also a transition </a:t>
            </a:r>
            <a:r>
              <a:rPr lang="en-US" dirty="0"/>
              <a:t>of hierarchical </a:t>
            </a:r>
            <a:r>
              <a:rPr lang="en-US" dirty="0" smtClean="0"/>
              <a:t>structures </a:t>
            </a:r>
            <a:r>
              <a:rPr lang="en-US" dirty="0"/>
              <a:t>into collaborative networks</a:t>
            </a:r>
          </a:p>
          <a:p>
            <a:r>
              <a:rPr lang="en-US" dirty="0" smtClean="0"/>
              <a:t>Effective business communication has always been a critical business operation but is even more so today</a:t>
            </a:r>
          </a:p>
          <a:p>
            <a:r>
              <a:rPr lang="en-US" dirty="0" smtClean="0"/>
              <a:t>Furthermore, the old adage is even more true today: to be successful your message must be understood and accepted</a:t>
            </a:r>
          </a:p>
          <a:p>
            <a:r>
              <a:rPr lang="en-US" dirty="0"/>
              <a:t>Messages throughout the organization are no longer paper reports or memorandum but now include email, discussion forums, video conferencing</a:t>
            </a:r>
          </a:p>
          <a:p>
            <a:endParaRPr lang="en-US" dirty="0" smtClean="0"/>
          </a:p>
          <a:p>
            <a:endParaRPr lang="en-US" dirty="0" smtClean="0"/>
          </a:p>
          <a:p>
            <a:endParaRPr lang="en-US" dirty="0" smtClean="0"/>
          </a:p>
          <a:p>
            <a:endParaRPr lang="en-US" dirty="0" smtClean="0"/>
          </a:p>
          <a:p>
            <a:r>
              <a:rPr lang="en-US" dirty="0" smtClean="0"/>
              <a:t> </a:t>
            </a:r>
            <a:endParaRPr lang="en-US" dirty="0"/>
          </a:p>
        </p:txBody>
      </p:sp>
      <p:sp>
        <p:nvSpPr>
          <p:cNvPr id="5" name="Rectangle 4"/>
          <p:cNvSpPr>
            <a:spLocks noChangeArrowheads="1"/>
          </p:cNvSpPr>
          <p:nvPr/>
        </p:nvSpPr>
        <p:spPr bwMode="auto">
          <a:xfrm>
            <a:off x="0" y="5105400"/>
            <a:ext cx="9067800" cy="230832"/>
          </a:xfrm>
          <a:prstGeom prst="rect">
            <a:avLst/>
          </a:prstGeom>
          <a:noFill/>
          <a:ln w="9525">
            <a:noFill/>
            <a:miter lim="800000"/>
            <a:headEnd/>
            <a:tailEnd/>
          </a:ln>
        </p:spPr>
        <p:txBody>
          <a:bodyPr wrap="square">
            <a:spAutoFit/>
          </a:bodyPr>
          <a:lstStyle/>
          <a:p>
            <a:pPr algn="just"/>
            <a:r>
              <a:rPr lang="en-US" sz="900" dirty="0" smtClean="0">
                <a:solidFill>
                  <a:schemeClr val="tx1">
                    <a:lumMod val="85000"/>
                    <a:lumOff val="15000"/>
                  </a:schemeClr>
                </a:solidFill>
              </a:rPr>
              <a:t>[1] </a:t>
            </a:r>
            <a:r>
              <a:rPr lang="en-US" sz="900" dirty="0" smtClean="0"/>
              <a:t>Carmel, E. &amp; P. </a:t>
            </a:r>
            <a:r>
              <a:rPr lang="en-US" sz="900" dirty="0" err="1" smtClean="0"/>
              <a:t>Tjia</a:t>
            </a:r>
            <a:r>
              <a:rPr lang="en-US" sz="900" dirty="0" smtClean="0"/>
              <a:t> (2005). Offshoring information technology. Cambridge, United Kingdom: Cambridge University Press</a:t>
            </a:r>
            <a:endParaRPr lang="en-US" sz="900" dirty="0" smtClean="0">
              <a:solidFill>
                <a:schemeClr val="tx1">
                  <a:lumMod val="85000"/>
                  <a:lumOff val="15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Fundamentals of virtual meetings</a:t>
            </a:r>
            <a:endParaRPr lang="en-US" dirty="0"/>
          </a:p>
        </p:txBody>
      </p:sp>
      <p:sp>
        <p:nvSpPr>
          <p:cNvPr id="3" name="Content Placeholder 2"/>
          <p:cNvSpPr>
            <a:spLocks noGrp="1"/>
          </p:cNvSpPr>
          <p:nvPr>
            <p:ph idx="1"/>
          </p:nvPr>
        </p:nvSpPr>
        <p:spPr>
          <a:xfrm>
            <a:off x="822325" y="1100138"/>
            <a:ext cx="8321675" cy="3852862"/>
          </a:xfrm>
        </p:spPr>
        <p:txBody>
          <a:bodyPr/>
          <a:lstStyle/>
          <a:p>
            <a:r>
              <a:rPr lang="en-US" dirty="0" smtClean="0"/>
              <a:t>Agree on virtual meeting norms </a:t>
            </a:r>
          </a:p>
          <a:p>
            <a:r>
              <a:rPr lang="en-US" dirty="0" smtClean="0"/>
              <a:t>	members participate from quiet settings to reduce from external noise</a:t>
            </a:r>
          </a:p>
          <a:p>
            <a:r>
              <a:rPr lang="en-US" dirty="0" smtClean="0"/>
              <a:t>	start early to validate IT is working for everyone</a:t>
            </a:r>
          </a:p>
          <a:p>
            <a:r>
              <a:rPr lang="en-US" dirty="0" smtClean="0"/>
              <a:t>Involve everyone at the virtual meeting </a:t>
            </a:r>
          </a:p>
          <a:p>
            <a:r>
              <a:rPr lang="en-US" dirty="0" smtClean="0"/>
              <a:t>Use video to increase engagement</a:t>
            </a:r>
          </a:p>
          <a:p>
            <a:r>
              <a:rPr lang="en-US" dirty="0" smtClean="0"/>
              <a:t>Test technology used to host the meeting </a:t>
            </a:r>
          </a:p>
          <a:p>
            <a:r>
              <a:rPr lang="en-US" dirty="0" smtClean="0"/>
              <a:t>Have a backup technology in case primary technology fails</a:t>
            </a:r>
          </a:p>
          <a:p>
            <a:r>
              <a:rPr lang="en-US" dirty="0" smtClean="0"/>
              <a:t>Train members on the communication, information sharing and collaboration tools</a:t>
            </a:r>
          </a:p>
          <a:p>
            <a:r>
              <a:rPr lang="en-US" dirty="0" smtClean="0"/>
              <a:t>If affordable, publish meeting notes in the major languages of the team</a:t>
            </a:r>
            <a:endParaRPr lang="en-US" dirty="0"/>
          </a:p>
        </p:txBody>
      </p:sp>
      <p:sp>
        <p:nvSpPr>
          <p:cNvPr id="5" name="Rectangle 4"/>
          <p:cNvSpPr>
            <a:spLocks noChangeArrowheads="1"/>
          </p:cNvSpPr>
          <p:nvPr/>
        </p:nvSpPr>
        <p:spPr bwMode="auto">
          <a:xfrm>
            <a:off x="0" y="5105400"/>
            <a:ext cx="8686800" cy="784830"/>
          </a:xfrm>
          <a:prstGeom prst="rect">
            <a:avLst/>
          </a:prstGeom>
          <a:noFill/>
          <a:ln w="9525">
            <a:noFill/>
            <a:miter lim="800000"/>
            <a:headEnd/>
            <a:tailEnd/>
          </a:ln>
        </p:spPr>
        <p:txBody>
          <a:bodyPr wrap="square">
            <a:spAutoFit/>
          </a:bodyPr>
          <a:lstStyle/>
          <a:p>
            <a:pPr algn="just"/>
            <a:r>
              <a:rPr lang="en-US" sz="900" dirty="0"/>
              <a:t>[1] Gupta, D. L. Bradley &amp; T. </a:t>
            </a:r>
            <a:r>
              <a:rPr lang="en-US" sz="900" dirty="0" err="1"/>
              <a:t>Yeoh</a:t>
            </a:r>
            <a:r>
              <a:rPr lang="en-US" sz="900" dirty="0"/>
              <a:t> (2008). Tools for Effective Virtual Team Meetings. In </a:t>
            </a:r>
            <a:r>
              <a:rPr lang="en-US" sz="900" dirty="0" err="1"/>
              <a:t>Nemiro</a:t>
            </a:r>
            <a:r>
              <a:rPr lang="en-US" sz="900" dirty="0"/>
              <a:t>, J., M. </a:t>
            </a:r>
            <a:r>
              <a:rPr lang="en-US" sz="900" dirty="0" err="1"/>
              <a:t>Beyerlein</a:t>
            </a:r>
            <a:r>
              <a:rPr lang="en-US" sz="900" dirty="0"/>
              <a:t>, L. Bradley, S. </a:t>
            </a:r>
            <a:r>
              <a:rPr lang="en-US" sz="900" dirty="0" err="1"/>
              <a:t>Beyerlein</a:t>
            </a:r>
            <a:r>
              <a:rPr lang="en-US" sz="900" dirty="0"/>
              <a:t> (</a:t>
            </a:r>
            <a:r>
              <a:rPr lang="en-US" sz="900" dirty="0" err="1"/>
              <a:t>Eds</a:t>
            </a:r>
            <a:r>
              <a:rPr lang="en-US" sz="900" dirty="0"/>
              <a:t>). The Handbook of High-Performance Virtual Teams (105-129). San Francisco: </a:t>
            </a:r>
            <a:r>
              <a:rPr lang="en-US" sz="900" dirty="0" err="1"/>
              <a:t>Jossey</a:t>
            </a:r>
            <a:r>
              <a:rPr lang="en-US" sz="900" dirty="0"/>
              <a:t>-Bass.</a:t>
            </a:r>
          </a:p>
          <a:p>
            <a:pPr algn="just"/>
            <a:r>
              <a:rPr lang="en-US" sz="900" dirty="0" smtClean="0">
                <a:effectLst/>
              </a:rPr>
              <a:t>[</a:t>
            </a:r>
            <a:r>
              <a:rPr lang="en-US" sz="900" dirty="0"/>
              <a:t>2</a:t>
            </a:r>
            <a:r>
              <a:rPr lang="en-US" sz="900" dirty="0" smtClean="0">
                <a:effectLst/>
              </a:rPr>
              <a:t>] </a:t>
            </a:r>
            <a:r>
              <a:rPr lang="en-US" sz="900" dirty="0" smtClean="0"/>
              <a:t>Pocket </a:t>
            </a:r>
            <a:r>
              <a:rPr lang="en-US" sz="900" dirty="0"/>
              <a:t>Mentor (2010). </a:t>
            </a:r>
            <a:r>
              <a:rPr lang="en-US" sz="900" i="1" dirty="0"/>
              <a:t>Leading Virtual Teams</a:t>
            </a:r>
            <a:r>
              <a:rPr lang="en-US" sz="900" dirty="0"/>
              <a:t>.  Boston: Harvard Business </a:t>
            </a:r>
            <a:r>
              <a:rPr lang="en-US" sz="900" dirty="0" smtClean="0"/>
              <a:t>Press</a:t>
            </a:r>
          </a:p>
          <a:p>
            <a:pPr algn="just"/>
            <a:r>
              <a:rPr lang="en-US" sz="900" dirty="0" smtClean="0"/>
              <a:t>[3] </a:t>
            </a:r>
            <a:r>
              <a:rPr lang="en-US" sz="900" dirty="0" err="1"/>
              <a:t>Thill</a:t>
            </a:r>
            <a:r>
              <a:rPr lang="en-US" sz="900" dirty="0"/>
              <a:t>, </a:t>
            </a:r>
            <a:r>
              <a:rPr lang="en-US" sz="900" dirty="0" smtClean="0"/>
              <a:t>J. &amp; C. </a:t>
            </a:r>
            <a:r>
              <a:rPr lang="en-US" sz="900" dirty="0" err="1" smtClean="0"/>
              <a:t>Bovee</a:t>
            </a:r>
            <a:r>
              <a:rPr lang="en-US" sz="900" dirty="0" smtClean="0"/>
              <a:t> </a:t>
            </a:r>
            <a:r>
              <a:rPr lang="en-US" sz="900" dirty="0"/>
              <a:t>(2004). </a:t>
            </a:r>
            <a:r>
              <a:rPr lang="en-US" sz="900" i="1" dirty="0"/>
              <a:t>Excellence in Business Communication</a:t>
            </a:r>
            <a:r>
              <a:rPr lang="en-US" sz="900" dirty="0"/>
              <a:t>. 6e. Prentice Hall. </a:t>
            </a:r>
            <a:r>
              <a:rPr lang="en-US" sz="900" dirty="0" smtClean="0"/>
              <a:t> </a:t>
            </a:r>
            <a:endParaRPr lang="en-US" sz="900" dirty="0"/>
          </a:p>
          <a:p>
            <a:pPr algn="just"/>
            <a:r>
              <a:rPr lang="en-US" sz="900" dirty="0" smtClean="0"/>
              <a:t>[4]</a:t>
            </a:r>
            <a:r>
              <a:rPr lang="en-US" sz="900" dirty="0" smtClean="0">
                <a:solidFill>
                  <a:schemeClr val="tx1">
                    <a:lumMod val="85000"/>
                    <a:lumOff val="15000"/>
                  </a:schemeClr>
                </a:solidFill>
              </a:rPr>
              <a:t> </a:t>
            </a:r>
            <a:r>
              <a:rPr lang="en-US" sz="900" dirty="0" err="1">
                <a:solidFill>
                  <a:schemeClr val="tx1">
                    <a:lumMod val="85000"/>
                    <a:lumOff val="15000"/>
                  </a:schemeClr>
                </a:solidFill>
              </a:rPr>
              <a:t>Cochrum</a:t>
            </a:r>
            <a:r>
              <a:rPr lang="en-US" sz="900" dirty="0">
                <a:solidFill>
                  <a:schemeClr val="tx1">
                    <a:lumMod val="85000"/>
                    <a:lumOff val="15000"/>
                  </a:schemeClr>
                </a:solidFill>
              </a:rPr>
              <a:t>, K.. (2013). </a:t>
            </a:r>
            <a:r>
              <a:rPr lang="en-US" sz="900" i="1" dirty="0">
                <a:solidFill>
                  <a:schemeClr val="tx1">
                    <a:lumMod val="85000"/>
                    <a:lumOff val="15000"/>
                  </a:schemeClr>
                </a:solidFill>
              </a:rPr>
              <a:t>Close: Leading Well Across Distance and Cultures</a:t>
            </a:r>
            <a:r>
              <a:rPr lang="en-US" sz="900" dirty="0">
                <a:solidFill>
                  <a:schemeClr val="tx1">
                    <a:lumMod val="85000"/>
                    <a:lumOff val="15000"/>
                  </a:schemeClr>
                </a:solidFill>
              </a:rPr>
              <a:t>.  Amazon: </a:t>
            </a:r>
            <a:r>
              <a:rPr lang="en-US" sz="900" dirty="0"/>
              <a:t>On-Demand Publishing </a:t>
            </a:r>
            <a:r>
              <a:rPr lang="en-US" sz="900" dirty="0" err="1"/>
              <a:t>LLC</a:t>
            </a:r>
            <a:r>
              <a:rPr lang="en-US" sz="900" dirty="0" err="1">
                <a:solidFill>
                  <a:schemeClr val="tx1">
                    <a:lumMod val="85000"/>
                    <a:lumOff val="15000"/>
                  </a:schemeClr>
                </a:solidFill>
              </a:rPr>
              <a:t>.p</a:t>
            </a:r>
            <a:r>
              <a:rPr lang="en-US" sz="900" dirty="0">
                <a:solidFill>
                  <a:schemeClr val="tx1">
                    <a:lumMod val="85000"/>
                    <a:lumOff val="15000"/>
                  </a:schemeClr>
                </a:solidFill>
              </a:rPr>
              <a:t> </a:t>
            </a:r>
            <a:endParaRPr lang="en-US" sz="900" i="1" dirty="0"/>
          </a:p>
        </p:txBody>
      </p:sp>
    </p:spTree>
    <p:extLst>
      <p:ext uri="{BB962C8B-B14F-4D97-AF65-F5344CB8AC3E}">
        <p14:creationId xmlns:p14="http://schemas.microsoft.com/office/powerpoint/2010/main" xmlns="" val="2218983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Explicit </a:t>
            </a:r>
            <a:r>
              <a:rPr lang="en-US" dirty="0" smtClean="0"/>
              <a:t>Communications: Situational awareness</a:t>
            </a:r>
            <a:endParaRPr lang="en-US" dirty="0"/>
          </a:p>
        </p:txBody>
      </p:sp>
      <p:sp>
        <p:nvSpPr>
          <p:cNvPr id="3" name="Content Placeholder 2"/>
          <p:cNvSpPr>
            <a:spLocks noGrp="1"/>
          </p:cNvSpPr>
          <p:nvPr>
            <p:ph idx="1"/>
          </p:nvPr>
        </p:nvSpPr>
        <p:spPr>
          <a:xfrm>
            <a:off x="822325" y="1100138"/>
            <a:ext cx="7521575" cy="1338262"/>
          </a:xfrm>
        </p:spPr>
        <p:txBody>
          <a:bodyPr/>
          <a:lstStyle/>
          <a:p>
            <a:r>
              <a:rPr lang="en-US" dirty="0" smtClean="0"/>
              <a:t>Create or enhance situational awareness with a white pages that contains every team members contact information. Extend the white pages with a yellow pages that has team members’ resumes and task assignments. </a:t>
            </a:r>
          </a:p>
          <a:p>
            <a:r>
              <a:rPr lang="en-US" dirty="0" smtClean="0"/>
              <a:t>Also consider the following:</a:t>
            </a:r>
          </a:p>
          <a:p>
            <a:endParaRPr lang="en-US" dirty="0" smtClean="0"/>
          </a:p>
          <a:p>
            <a:endParaRPr lang="en-US" dirty="0" smtClean="0"/>
          </a:p>
          <a:p>
            <a:endParaRPr lang="en-US" dirty="0"/>
          </a:p>
        </p:txBody>
      </p:sp>
      <p:sp>
        <p:nvSpPr>
          <p:cNvPr id="4" name="Rectangle 4"/>
          <p:cNvSpPr>
            <a:spLocks noChangeArrowheads="1"/>
          </p:cNvSpPr>
          <p:nvPr/>
        </p:nvSpPr>
        <p:spPr bwMode="auto">
          <a:xfrm>
            <a:off x="0" y="5105400"/>
            <a:ext cx="8686800" cy="369332"/>
          </a:xfrm>
          <a:prstGeom prst="rect">
            <a:avLst/>
          </a:prstGeom>
          <a:noFill/>
          <a:ln w="9525">
            <a:noFill/>
            <a:miter lim="800000"/>
            <a:headEnd/>
            <a:tailEnd/>
          </a:ln>
        </p:spPr>
        <p:txBody>
          <a:bodyPr wrap="square">
            <a:spAutoFit/>
          </a:bodyPr>
          <a:lstStyle/>
          <a:p>
            <a:pPr algn="just"/>
            <a:r>
              <a:rPr lang="en-US" sz="900" dirty="0" smtClean="0">
                <a:solidFill>
                  <a:schemeClr val="tx1">
                    <a:lumMod val="85000"/>
                    <a:lumOff val="15000"/>
                  </a:schemeClr>
                </a:solidFill>
              </a:rPr>
              <a:t>[1] </a:t>
            </a:r>
            <a:r>
              <a:rPr lang="en-US" sz="900" dirty="0" err="1" smtClean="0"/>
              <a:t>Steinfeild</a:t>
            </a:r>
            <a:r>
              <a:rPr lang="en-US" sz="900" dirty="0" smtClean="0"/>
              <a:t>, C., </a:t>
            </a:r>
            <a:r>
              <a:rPr lang="en-US" sz="900" dirty="0" err="1" smtClean="0"/>
              <a:t>C.Jang</a:t>
            </a:r>
            <a:r>
              <a:rPr lang="en-US" sz="900" dirty="0" smtClean="0"/>
              <a:t> &amp; B. Pfaff  (1999). Supporting virtual team collaboration. Proceedings of Group 99. ACM</a:t>
            </a:r>
          </a:p>
          <a:p>
            <a:pPr algn="just"/>
            <a:r>
              <a:rPr lang="en-US" sz="900" dirty="0" smtClean="0">
                <a:solidFill>
                  <a:schemeClr val="tx1">
                    <a:lumMod val="85000"/>
                    <a:lumOff val="15000"/>
                  </a:schemeClr>
                </a:solidFill>
              </a:rPr>
              <a:t>[2] </a:t>
            </a:r>
            <a:r>
              <a:rPr lang="en-US" sz="900" dirty="0" err="1" smtClean="0">
                <a:solidFill>
                  <a:schemeClr val="tx1">
                    <a:lumMod val="85000"/>
                    <a:lumOff val="15000"/>
                  </a:schemeClr>
                </a:solidFill>
              </a:rPr>
              <a:t>Endsley</a:t>
            </a:r>
            <a:r>
              <a:rPr lang="en-US" sz="900" dirty="0" smtClean="0">
                <a:solidFill>
                  <a:schemeClr val="tx1">
                    <a:lumMod val="85000"/>
                    <a:lumOff val="15000"/>
                  </a:schemeClr>
                </a:solidFill>
              </a:rPr>
              <a:t>, . (1995). Toward a theory of situational awareness in dynamic systems. Human Factors 37(1), 32-64. </a:t>
            </a:r>
          </a:p>
        </p:txBody>
      </p:sp>
      <p:graphicFrame>
        <p:nvGraphicFramePr>
          <p:cNvPr id="5" name="Table 4"/>
          <p:cNvGraphicFramePr>
            <a:graphicFrameLocks noGrp="1"/>
          </p:cNvGraphicFramePr>
          <p:nvPr>
            <p:extLst/>
          </p:nvPr>
        </p:nvGraphicFramePr>
        <p:xfrm>
          <a:off x="152400" y="2514600"/>
          <a:ext cx="8763000" cy="2225040"/>
        </p:xfrm>
        <a:graphic>
          <a:graphicData uri="http://schemas.openxmlformats.org/drawingml/2006/table">
            <a:tbl>
              <a:tblPr firstRow="1" bandRow="1">
                <a:tableStyleId>{5C22544A-7EE6-4342-B048-85BDC9FD1C3A}</a:tableStyleId>
              </a:tblPr>
              <a:tblGrid>
                <a:gridCol w="3200400"/>
                <a:gridCol w="5562600"/>
              </a:tblGrid>
              <a:tr h="370840">
                <a:tc>
                  <a:txBody>
                    <a:bodyPr/>
                    <a:lstStyle/>
                    <a:p>
                      <a:r>
                        <a:rPr lang="en-US" dirty="0" smtClean="0"/>
                        <a:t>Type</a:t>
                      </a:r>
                      <a:r>
                        <a:rPr lang="en-US" baseline="0" dirty="0" smtClean="0"/>
                        <a:t> of Situational Awareness</a:t>
                      </a:r>
                      <a:endParaRPr lang="en-US" dirty="0"/>
                    </a:p>
                  </a:txBody>
                  <a:tcPr/>
                </a:tc>
                <a:tc>
                  <a:txBody>
                    <a:bodyPr/>
                    <a:lstStyle/>
                    <a:p>
                      <a:r>
                        <a:rPr lang="en-US" dirty="0" smtClean="0"/>
                        <a:t>Type of Media </a:t>
                      </a:r>
                      <a:endParaRPr lang="en-US" dirty="0"/>
                    </a:p>
                  </a:txBody>
                  <a:tcPr/>
                </a:tc>
              </a:tr>
              <a:tr h="370840">
                <a:tc>
                  <a:txBody>
                    <a:bodyPr/>
                    <a:lstStyle/>
                    <a:p>
                      <a:r>
                        <a:rPr lang="en-US" dirty="0" smtClean="0"/>
                        <a:t>Activity and task</a:t>
                      </a:r>
                      <a:endParaRPr lang="en-US" dirty="0"/>
                    </a:p>
                  </a:txBody>
                  <a:tcPr/>
                </a:tc>
                <a:tc>
                  <a:txBody>
                    <a:bodyPr/>
                    <a:lstStyle/>
                    <a:p>
                      <a:r>
                        <a:rPr lang="en-US" dirty="0" smtClean="0"/>
                        <a:t>Document</a:t>
                      </a:r>
                      <a:r>
                        <a:rPr lang="en-US" baseline="0" dirty="0" smtClean="0"/>
                        <a:t> repositories, project systems, status </a:t>
                      </a:r>
                      <a:r>
                        <a:rPr lang="en-US" baseline="0" dirty="0" err="1" smtClean="0"/>
                        <a:t>mtgs</a:t>
                      </a:r>
                      <a:endParaRPr lang="en-US" dirty="0"/>
                    </a:p>
                  </a:txBody>
                  <a:tcPr/>
                </a:tc>
              </a:tr>
              <a:tr h="370840">
                <a:tc>
                  <a:txBody>
                    <a:bodyPr/>
                    <a:lstStyle/>
                    <a:p>
                      <a:r>
                        <a:rPr lang="en-US" dirty="0" smtClean="0"/>
                        <a:t>Process</a:t>
                      </a:r>
                      <a:endParaRPr lang="en-US" dirty="0"/>
                    </a:p>
                  </a:txBody>
                  <a:tcPr/>
                </a:tc>
                <a:tc>
                  <a:txBody>
                    <a:bodyPr/>
                    <a:lstStyle/>
                    <a:p>
                      <a:r>
                        <a:rPr lang="en-US" dirty="0" smtClean="0"/>
                        <a:t>Org charts, expertise directories, workflow tools</a:t>
                      </a:r>
                      <a:endParaRPr lang="en-US" dirty="0"/>
                    </a:p>
                  </a:txBody>
                  <a:tcPr/>
                </a:tc>
              </a:tr>
              <a:tr h="370840">
                <a:tc>
                  <a:txBody>
                    <a:bodyPr/>
                    <a:lstStyle/>
                    <a:p>
                      <a:r>
                        <a:rPr lang="en-US" dirty="0" smtClean="0"/>
                        <a:t>Resource availability/presence</a:t>
                      </a:r>
                      <a:endParaRPr lang="en-US" dirty="0"/>
                    </a:p>
                  </a:txBody>
                  <a:tcPr/>
                </a:tc>
                <a:tc>
                  <a:txBody>
                    <a:bodyPr/>
                    <a:lstStyle/>
                    <a:p>
                      <a:r>
                        <a:rPr lang="en-US" dirty="0" smtClean="0"/>
                        <a:t>Instant </a:t>
                      </a:r>
                      <a:r>
                        <a:rPr lang="en-US" dirty="0" err="1" smtClean="0"/>
                        <a:t>msg</a:t>
                      </a:r>
                      <a:r>
                        <a:rPr lang="en-US" dirty="0" smtClean="0"/>
                        <a:t>,</a:t>
                      </a:r>
                      <a:r>
                        <a:rPr lang="en-US" baseline="0" dirty="0" smtClean="0"/>
                        <a:t> team calendars, individual schedules</a:t>
                      </a:r>
                      <a:endParaRPr lang="en-US" dirty="0"/>
                    </a:p>
                  </a:txBody>
                  <a:tcPr/>
                </a:tc>
              </a:tr>
              <a:tr h="370840">
                <a:tc>
                  <a:txBody>
                    <a:bodyPr/>
                    <a:lstStyle/>
                    <a:p>
                      <a:r>
                        <a:rPr lang="en-US" dirty="0" smtClean="0"/>
                        <a:t>Work environment</a:t>
                      </a:r>
                      <a:endParaRPr lang="en-US" dirty="0"/>
                    </a:p>
                  </a:txBody>
                  <a:tcPr/>
                </a:tc>
                <a:tc>
                  <a:txBody>
                    <a:bodyPr/>
                    <a:lstStyle/>
                    <a:p>
                      <a:r>
                        <a:rPr lang="en-US" dirty="0" smtClean="0"/>
                        <a:t>Team dashboards</a:t>
                      </a:r>
                      <a:r>
                        <a:rPr lang="en-US" baseline="0" dirty="0" smtClean="0"/>
                        <a:t> w/news and environmental data</a:t>
                      </a:r>
                      <a:endParaRPr lang="en-US" dirty="0"/>
                    </a:p>
                  </a:txBody>
                  <a:tcPr/>
                </a:tc>
              </a:tr>
              <a:tr h="370840">
                <a:tc>
                  <a:txBody>
                    <a:bodyPr/>
                    <a:lstStyle/>
                    <a:p>
                      <a:endParaRPr lang="en-US"/>
                    </a:p>
                  </a:txBody>
                  <a:tcPr/>
                </a:tc>
                <a:tc>
                  <a:txBody>
                    <a:bodyPr/>
                    <a:lstStyle/>
                    <a:p>
                      <a:r>
                        <a:rPr lang="en-US" dirty="0" smtClean="0"/>
                        <a:t>Desktop video </a:t>
                      </a:r>
                      <a:r>
                        <a:rPr lang="en-US" dirty="0" err="1" smtClean="0"/>
                        <a:t>mtgs</a:t>
                      </a:r>
                      <a:r>
                        <a:rPr lang="en-US" dirty="0" smtClean="0"/>
                        <a:t>, stored video</a:t>
                      </a:r>
                      <a:endParaRPr lang="en-US" dirty="0"/>
                    </a:p>
                  </a:txBody>
                  <a:tcPr/>
                </a:tc>
              </a:tr>
            </a:tbl>
          </a:graphicData>
        </a:graphic>
      </p:graphicFrame>
    </p:spTree>
    <p:extLst>
      <p:ext uri="{BB962C8B-B14F-4D97-AF65-F5344CB8AC3E}">
        <p14:creationId xmlns:p14="http://schemas.microsoft.com/office/powerpoint/2010/main" xmlns="" val="66263730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Communication practice</a:t>
            </a:r>
            <a:endParaRPr lang="en-US" dirty="0"/>
          </a:p>
        </p:txBody>
      </p:sp>
      <p:sp>
        <p:nvSpPr>
          <p:cNvPr id="5" name="Text Placeholder 4"/>
          <p:cNvSpPr>
            <a:spLocks noGrp="1"/>
          </p:cNvSpPr>
          <p:nvPr>
            <p:ph type="body" idx="1"/>
          </p:nvPr>
        </p:nvSpPr>
        <p:spPr/>
        <p:txBody>
          <a:bodyPr/>
          <a:lstStyle/>
          <a:p>
            <a:r>
              <a:rPr lang="en-US" dirty="0" smtClean="0"/>
              <a:t>On Global Virtual Teams</a:t>
            </a:r>
            <a:endParaRPr lang="en-US" dirty="0"/>
          </a:p>
        </p:txBody>
      </p:sp>
    </p:spTree>
    <p:extLst>
      <p:ext uri="{BB962C8B-B14F-4D97-AF65-F5344CB8AC3E}">
        <p14:creationId xmlns:p14="http://schemas.microsoft.com/office/powerpoint/2010/main" xmlns="" val="193746867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Global organizations</a:t>
            </a:r>
            <a:endParaRPr lang="en-US" dirty="0"/>
          </a:p>
        </p:txBody>
      </p:sp>
      <p:sp>
        <p:nvSpPr>
          <p:cNvPr id="3" name="Content Placeholder 2"/>
          <p:cNvSpPr>
            <a:spLocks noGrp="1"/>
          </p:cNvSpPr>
          <p:nvPr>
            <p:ph idx="1"/>
          </p:nvPr>
        </p:nvSpPr>
        <p:spPr>
          <a:xfrm>
            <a:off x="822325" y="1100138"/>
            <a:ext cx="8245475" cy="3579812"/>
          </a:xfrm>
        </p:spPr>
        <p:txBody>
          <a:bodyPr/>
          <a:lstStyle/>
          <a:p>
            <a:r>
              <a:rPr lang="en-US" dirty="0" smtClean="0"/>
              <a:t>The primary leadership challenges in global organizations are unstable structures contrived to operate globally, and unexpected events from interactions that are not well understood</a:t>
            </a:r>
          </a:p>
          <a:p>
            <a:r>
              <a:rPr lang="en-US" dirty="0" smtClean="0"/>
              <a:t>In addition, global teams often cross work disciplines so that a requisite variety of viewpoints focus on the mission.</a:t>
            </a:r>
          </a:p>
          <a:p>
            <a:r>
              <a:rPr lang="en-US" dirty="0" smtClean="0"/>
              <a:t>A common misconception is that information technology enables leadership to manage the instability, surprise, and varied backgrounds to deliver cross functional understanding s</a:t>
            </a:r>
          </a:p>
          <a:p>
            <a:r>
              <a:rPr lang="en-US" dirty="0" smtClean="0"/>
              <a:t>It is managing communications to increase understanding that is the critical need</a:t>
            </a:r>
          </a:p>
          <a:p>
            <a:r>
              <a:rPr lang="en-US" dirty="0" smtClean="0"/>
              <a:t>A communications plan is essential to managing communications</a:t>
            </a:r>
          </a:p>
          <a:p>
            <a:endParaRPr lang="en-US" dirty="0"/>
          </a:p>
          <a:p>
            <a:endParaRPr lang="en-US" dirty="0"/>
          </a:p>
          <a:p>
            <a:endParaRPr lang="en-US" dirty="0"/>
          </a:p>
        </p:txBody>
      </p:sp>
      <p:sp>
        <p:nvSpPr>
          <p:cNvPr id="4" name="Rectangle 3"/>
          <p:cNvSpPr>
            <a:spLocks noChangeArrowheads="1"/>
          </p:cNvSpPr>
          <p:nvPr/>
        </p:nvSpPr>
        <p:spPr bwMode="auto">
          <a:xfrm>
            <a:off x="0" y="5105400"/>
            <a:ext cx="8686800" cy="507831"/>
          </a:xfrm>
          <a:prstGeom prst="rect">
            <a:avLst/>
          </a:prstGeom>
          <a:noFill/>
          <a:ln w="9525">
            <a:noFill/>
            <a:miter lim="800000"/>
            <a:headEnd/>
            <a:tailEnd/>
          </a:ln>
        </p:spPr>
        <p:txBody>
          <a:bodyPr wrap="square">
            <a:spAutoFit/>
          </a:bodyPr>
          <a:lstStyle/>
          <a:p>
            <a:r>
              <a:rPr lang="en-US" sz="900" dirty="0" smtClean="0">
                <a:solidFill>
                  <a:schemeClr val="tx1">
                    <a:lumMod val="85000"/>
                    <a:lumOff val="15000"/>
                  </a:schemeClr>
                </a:solidFill>
                <a:effectLst/>
              </a:rPr>
              <a:t>[</a:t>
            </a:r>
            <a:r>
              <a:rPr lang="en-US" sz="900" dirty="0" smtClean="0">
                <a:solidFill>
                  <a:schemeClr val="tx1">
                    <a:lumMod val="85000"/>
                    <a:lumOff val="15000"/>
                  </a:schemeClr>
                </a:solidFill>
              </a:rPr>
              <a:t>1</a:t>
            </a:r>
            <a:r>
              <a:rPr lang="en-US" sz="900" dirty="0" smtClean="0">
                <a:solidFill>
                  <a:schemeClr val="tx1">
                    <a:lumMod val="85000"/>
                    <a:lumOff val="15000"/>
                  </a:schemeClr>
                </a:solidFill>
                <a:effectLst/>
              </a:rPr>
              <a:t>] </a:t>
            </a:r>
            <a:r>
              <a:rPr lang="en-US" sz="900" dirty="0" err="1" smtClean="0"/>
              <a:t>Weick</a:t>
            </a:r>
            <a:r>
              <a:rPr lang="en-US" sz="900" dirty="0"/>
              <a:t>, K. &amp; P. Van </a:t>
            </a:r>
            <a:r>
              <a:rPr lang="en-US" sz="900" dirty="0" err="1"/>
              <a:t>Orden</a:t>
            </a:r>
            <a:r>
              <a:rPr lang="en-US" sz="900" dirty="0"/>
              <a:t> (1990, Spring). Organizing on a Global Scale: A Research and Teaching Agenda. </a:t>
            </a:r>
            <a:r>
              <a:rPr lang="en-US" sz="900" i="1" dirty="0"/>
              <a:t>Human Resource Management, 29(1),</a:t>
            </a:r>
            <a:r>
              <a:rPr lang="en-US" sz="900" dirty="0"/>
              <a:t> 49-61. Retrieved from </a:t>
            </a:r>
            <a:r>
              <a:rPr lang="en-US" sz="900" dirty="0" err="1"/>
              <a:t>Ebscohost</a:t>
            </a:r>
            <a:r>
              <a:rPr lang="en-US" sz="900" dirty="0"/>
              <a:t> </a:t>
            </a:r>
            <a:endParaRPr lang="en-US" sz="900" dirty="0">
              <a:solidFill>
                <a:schemeClr val="tx1">
                  <a:lumMod val="85000"/>
                  <a:lumOff val="15000"/>
                </a:schemeClr>
              </a:solidFill>
            </a:endParaRPr>
          </a:p>
          <a:p>
            <a:endParaRPr lang="en-US" sz="900" dirty="0"/>
          </a:p>
        </p:txBody>
      </p:sp>
    </p:spTree>
    <p:extLst>
      <p:ext uri="{BB962C8B-B14F-4D97-AF65-F5344CB8AC3E}">
        <p14:creationId xmlns:p14="http://schemas.microsoft.com/office/powerpoint/2010/main" xmlns="" val="2091115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pPr fontAlgn="auto">
              <a:spcAft>
                <a:spcPts val="0"/>
              </a:spcAft>
              <a:defRPr/>
            </a:pPr>
            <a:r>
              <a:rPr lang="en-US" altLang="en-US" dirty="0" smtClean="0"/>
              <a:t>Elements of the communication plan</a:t>
            </a:r>
          </a:p>
        </p:txBody>
      </p:sp>
      <p:sp>
        <p:nvSpPr>
          <p:cNvPr id="9219" name="Rectangle 3"/>
          <p:cNvSpPr>
            <a:spLocks noGrp="1" noChangeArrowheads="1"/>
          </p:cNvSpPr>
          <p:nvPr>
            <p:ph idx="1"/>
          </p:nvPr>
        </p:nvSpPr>
        <p:spPr>
          <a:xfrm>
            <a:off x="609600" y="1143000"/>
            <a:ext cx="7924800" cy="3733800"/>
          </a:xfrm>
        </p:spPr>
        <p:txBody>
          <a:bodyPr/>
          <a:lstStyle/>
          <a:p>
            <a:r>
              <a:rPr lang="en-US" altLang="en-US" dirty="0" smtClean="0"/>
              <a:t>Establish  </a:t>
            </a:r>
            <a:r>
              <a:rPr lang="en-US" altLang="en-US" dirty="0" err="1" smtClean="0"/>
              <a:t>Zachman</a:t>
            </a:r>
            <a:r>
              <a:rPr lang="en-US" altLang="en-US" dirty="0" smtClean="0"/>
              <a:t> Planner View</a:t>
            </a:r>
          </a:p>
          <a:p>
            <a:pPr lvl="1"/>
            <a:r>
              <a:rPr lang="en-US" altLang="en-US" dirty="0" smtClean="0"/>
              <a:t>What type of work will the team perform</a:t>
            </a:r>
          </a:p>
          <a:p>
            <a:pPr lvl="1"/>
            <a:r>
              <a:rPr lang="en-US" altLang="en-US" dirty="0" smtClean="0"/>
              <a:t>What information is needed for the work</a:t>
            </a:r>
          </a:p>
          <a:p>
            <a:pPr lvl="1"/>
            <a:r>
              <a:rPr lang="en-US" altLang="en-US" dirty="0" smtClean="0"/>
              <a:t>Where will the information reside</a:t>
            </a:r>
          </a:p>
          <a:p>
            <a:pPr lvl="1"/>
            <a:r>
              <a:rPr lang="en-US" altLang="en-US" dirty="0" smtClean="0"/>
              <a:t>Where are the team members located</a:t>
            </a:r>
          </a:p>
          <a:p>
            <a:pPr lvl="1"/>
            <a:r>
              <a:rPr lang="en-US" altLang="en-US" dirty="0" smtClean="0"/>
              <a:t>What are the workflows</a:t>
            </a:r>
          </a:p>
          <a:p>
            <a:pPr lvl="1"/>
            <a:r>
              <a:rPr lang="en-US" dirty="0" smtClean="0"/>
              <a:t>What are the communications defined in the communications plan</a:t>
            </a:r>
            <a:endParaRPr lang="en-US" altLang="en-US" dirty="0" smtClean="0"/>
          </a:p>
          <a:p>
            <a:pPr lvl="1"/>
            <a:r>
              <a:rPr lang="en-US" altLang="en-US" dirty="0" smtClean="0"/>
              <a:t>What types of communication are essential, what types desirable </a:t>
            </a:r>
          </a:p>
          <a:p>
            <a:pPr lvl="1"/>
            <a:r>
              <a:rPr lang="en-US" altLang="en-US" dirty="0" smtClean="0"/>
              <a:t>What is the budget for communications technology</a:t>
            </a:r>
          </a:p>
          <a:p>
            <a:r>
              <a:rPr lang="en-US" altLang="en-US" dirty="0"/>
              <a:t>		</a:t>
            </a:r>
            <a:endParaRPr lang="en-US" altLang="en-US" dirty="0" smtClean="0"/>
          </a:p>
          <a:p>
            <a:endParaRPr lang="en-US" altLang="en-US" dirty="0" smtClean="0"/>
          </a:p>
          <a:p>
            <a:endParaRPr lang="en-US" altLang="en-US" dirty="0" smtClean="0"/>
          </a:p>
        </p:txBody>
      </p:sp>
      <p:sp>
        <p:nvSpPr>
          <p:cNvPr id="4" name="Rectangle 4"/>
          <p:cNvSpPr>
            <a:spLocks noChangeArrowheads="1"/>
          </p:cNvSpPr>
          <p:nvPr/>
        </p:nvSpPr>
        <p:spPr bwMode="auto">
          <a:xfrm>
            <a:off x="0" y="5105400"/>
            <a:ext cx="8686800" cy="784830"/>
          </a:xfrm>
          <a:prstGeom prst="rect">
            <a:avLst/>
          </a:prstGeom>
          <a:noFill/>
          <a:ln w="9525">
            <a:noFill/>
            <a:miter lim="800000"/>
            <a:headEnd/>
            <a:tailEnd/>
          </a:ln>
        </p:spPr>
        <p:txBody>
          <a:bodyPr wrap="square">
            <a:spAutoFit/>
          </a:bodyPr>
          <a:lstStyle/>
          <a:p>
            <a:pPr algn="just"/>
            <a:r>
              <a:rPr lang="en-US" sz="900" dirty="0" smtClean="0">
                <a:effectLst/>
              </a:rPr>
              <a:t>[1] </a:t>
            </a:r>
            <a:r>
              <a:rPr lang="en-US" sz="900" dirty="0"/>
              <a:t>PMI (2004). A Guide to the Project Management Body of Knowledge, 3</a:t>
            </a:r>
            <a:r>
              <a:rPr lang="en-US" sz="900" baseline="30000" dirty="0"/>
              <a:t>rd</a:t>
            </a:r>
            <a:r>
              <a:rPr lang="en-US" sz="900" dirty="0"/>
              <a:t> Edition.  Project Management Institute</a:t>
            </a:r>
            <a:endParaRPr lang="en-US" sz="900" dirty="0" smtClean="0">
              <a:effectLst/>
            </a:endParaRPr>
          </a:p>
          <a:p>
            <a:pPr algn="just"/>
            <a:r>
              <a:rPr lang="en-US" sz="900" dirty="0" smtClean="0">
                <a:effectLst/>
              </a:rPr>
              <a:t>[</a:t>
            </a:r>
            <a:r>
              <a:rPr lang="en-US" sz="900" dirty="0"/>
              <a:t>2</a:t>
            </a:r>
            <a:r>
              <a:rPr lang="en-US" sz="900" dirty="0" smtClean="0">
                <a:effectLst/>
              </a:rPr>
              <a:t>] </a:t>
            </a:r>
            <a:r>
              <a:rPr lang="en-US" sz="900" dirty="0" smtClean="0"/>
              <a:t>Pocket </a:t>
            </a:r>
            <a:r>
              <a:rPr lang="en-US" sz="900" dirty="0"/>
              <a:t>Mentor (2010). </a:t>
            </a:r>
            <a:r>
              <a:rPr lang="en-US" sz="900" i="1" dirty="0"/>
              <a:t>Leading Virtual Teams</a:t>
            </a:r>
            <a:r>
              <a:rPr lang="en-US" sz="900" dirty="0"/>
              <a:t>.  Boston: Harvard Business </a:t>
            </a:r>
            <a:r>
              <a:rPr lang="en-US" sz="900" dirty="0" smtClean="0"/>
              <a:t>Press</a:t>
            </a:r>
          </a:p>
          <a:p>
            <a:pPr algn="just"/>
            <a:r>
              <a:rPr lang="en-US" sz="900" dirty="0" smtClean="0"/>
              <a:t>[3] </a:t>
            </a:r>
            <a:r>
              <a:rPr lang="en-US" sz="900" dirty="0" err="1"/>
              <a:t>Thill</a:t>
            </a:r>
            <a:r>
              <a:rPr lang="en-US" sz="900" dirty="0"/>
              <a:t>, </a:t>
            </a:r>
            <a:r>
              <a:rPr lang="en-US" sz="900" dirty="0" smtClean="0"/>
              <a:t>J. &amp; C. </a:t>
            </a:r>
            <a:r>
              <a:rPr lang="en-US" sz="900" dirty="0" err="1" smtClean="0"/>
              <a:t>Bovee</a:t>
            </a:r>
            <a:r>
              <a:rPr lang="en-US" sz="900" dirty="0" smtClean="0"/>
              <a:t> </a:t>
            </a:r>
            <a:r>
              <a:rPr lang="en-US" sz="900" dirty="0"/>
              <a:t>(2004). </a:t>
            </a:r>
            <a:r>
              <a:rPr lang="en-US" sz="900" i="1" dirty="0"/>
              <a:t>Excellence in Business Communication</a:t>
            </a:r>
            <a:r>
              <a:rPr lang="en-US" sz="900" dirty="0"/>
              <a:t>. 6e. Prentice Hall</a:t>
            </a:r>
            <a:r>
              <a:rPr lang="en-US" sz="900" dirty="0" smtClean="0"/>
              <a:t>.</a:t>
            </a:r>
          </a:p>
          <a:p>
            <a:pPr algn="just"/>
            <a:r>
              <a:rPr lang="en-US" sz="900" dirty="0" smtClean="0"/>
              <a:t>[4] </a:t>
            </a:r>
            <a:r>
              <a:rPr lang="en-US" sz="900" dirty="0" err="1" smtClean="0"/>
              <a:t>Marchewka</a:t>
            </a:r>
            <a:r>
              <a:rPr lang="en-US" sz="900" dirty="0"/>
              <a:t>, J. (2003). Information technology project management. Providing measurable organizational value. Hoboken, New Jersey: John Wiley &amp; Sons</a:t>
            </a:r>
            <a:r>
              <a:rPr lang="en-US" sz="900" dirty="0" smtClean="0"/>
              <a:t>.</a:t>
            </a:r>
          </a:p>
          <a:p>
            <a:pPr algn="just"/>
            <a:r>
              <a:rPr lang="en-US" sz="900" dirty="0" smtClean="0"/>
              <a:t>[5] </a:t>
            </a:r>
            <a:r>
              <a:rPr lang="en-US" sz="900" dirty="0" err="1">
                <a:solidFill>
                  <a:schemeClr val="tx1">
                    <a:lumMod val="85000"/>
                    <a:lumOff val="15000"/>
                  </a:schemeClr>
                </a:solidFill>
              </a:rPr>
              <a:t>Cochrum</a:t>
            </a:r>
            <a:r>
              <a:rPr lang="en-US" sz="900" dirty="0">
                <a:solidFill>
                  <a:schemeClr val="tx1">
                    <a:lumMod val="85000"/>
                    <a:lumOff val="15000"/>
                  </a:schemeClr>
                </a:solidFill>
              </a:rPr>
              <a:t>, K.. (2013). </a:t>
            </a:r>
            <a:r>
              <a:rPr lang="en-US" sz="900" i="1" dirty="0">
                <a:solidFill>
                  <a:schemeClr val="tx1">
                    <a:lumMod val="85000"/>
                    <a:lumOff val="15000"/>
                  </a:schemeClr>
                </a:solidFill>
              </a:rPr>
              <a:t>Close: Leading Well Across Distance and Cultures</a:t>
            </a:r>
            <a:r>
              <a:rPr lang="en-US" sz="900" dirty="0">
                <a:solidFill>
                  <a:schemeClr val="tx1">
                    <a:lumMod val="85000"/>
                    <a:lumOff val="15000"/>
                  </a:schemeClr>
                </a:solidFill>
              </a:rPr>
              <a:t>.  Amazon: </a:t>
            </a:r>
            <a:r>
              <a:rPr lang="en-US" sz="900" dirty="0"/>
              <a:t>On-Demand Publishing </a:t>
            </a:r>
            <a:r>
              <a:rPr lang="en-US" sz="900" dirty="0" err="1"/>
              <a:t>LLC</a:t>
            </a:r>
            <a:r>
              <a:rPr lang="en-US" sz="900" dirty="0" err="1">
                <a:solidFill>
                  <a:schemeClr val="tx1">
                    <a:lumMod val="85000"/>
                    <a:lumOff val="15000"/>
                  </a:schemeClr>
                </a:solidFill>
              </a:rPr>
              <a:t>.p</a:t>
            </a:r>
            <a:r>
              <a:rPr lang="en-US" sz="900" dirty="0">
                <a:solidFill>
                  <a:schemeClr val="tx1">
                    <a:lumMod val="85000"/>
                    <a:lumOff val="15000"/>
                  </a:schemeClr>
                </a:solidFill>
              </a:rPr>
              <a:t> 539, </a:t>
            </a:r>
            <a:r>
              <a:rPr lang="en-US" sz="900" dirty="0" smtClean="0">
                <a:solidFill>
                  <a:schemeClr val="tx1">
                    <a:lumMod val="85000"/>
                    <a:lumOff val="15000"/>
                  </a:schemeClr>
                </a:solidFill>
              </a:rPr>
              <a:t>550</a:t>
            </a:r>
            <a:r>
              <a:rPr lang="en-US" sz="900" dirty="0" smtClean="0"/>
              <a:t>  </a:t>
            </a:r>
            <a:endParaRPr lang="en-US" sz="900" dirty="0"/>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pPr fontAlgn="auto">
              <a:spcAft>
                <a:spcPts val="0"/>
              </a:spcAft>
              <a:defRPr/>
            </a:pPr>
            <a:r>
              <a:rPr lang="en-US" altLang="en-US" dirty="0" smtClean="0"/>
              <a:t>Elements of the communication plan</a:t>
            </a:r>
          </a:p>
        </p:txBody>
      </p:sp>
      <p:sp>
        <p:nvSpPr>
          <p:cNvPr id="9219" name="Rectangle 3"/>
          <p:cNvSpPr>
            <a:spLocks noGrp="1" noChangeArrowheads="1"/>
          </p:cNvSpPr>
          <p:nvPr>
            <p:ph idx="1"/>
          </p:nvPr>
        </p:nvSpPr>
        <p:spPr>
          <a:xfrm>
            <a:off x="609600" y="1143000"/>
            <a:ext cx="7924800" cy="3733800"/>
          </a:xfrm>
        </p:spPr>
        <p:txBody>
          <a:bodyPr/>
          <a:lstStyle/>
          <a:p>
            <a:r>
              <a:rPr lang="en-US" altLang="en-US" dirty="0" smtClean="0"/>
              <a:t>Define communication business protocols</a:t>
            </a:r>
          </a:p>
          <a:p>
            <a:r>
              <a:rPr lang="en-US" altLang="en-US" dirty="0"/>
              <a:t>	</a:t>
            </a:r>
            <a:r>
              <a:rPr lang="en-US" altLang="en-US" dirty="0" smtClean="0"/>
              <a:t>Describe who will participate in what kind of communication</a:t>
            </a:r>
          </a:p>
          <a:p>
            <a:r>
              <a:rPr lang="en-US" altLang="en-US" dirty="0"/>
              <a:t>	</a:t>
            </a:r>
            <a:r>
              <a:rPr lang="en-US" altLang="en-US" dirty="0" smtClean="0"/>
              <a:t>Describe who will be copied on what type of communication</a:t>
            </a:r>
          </a:p>
          <a:p>
            <a:r>
              <a:rPr lang="en-US" altLang="en-US" dirty="0"/>
              <a:t>	</a:t>
            </a:r>
            <a:r>
              <a:rPr lang="en-US" altLang="en-US" dirty="0" smtClean="0"/>
              <a:t>Determine frequency of checking email and voicemail</a:t>
            </a:r>
          </a:p>
          <a:p>
            <a:r>
              <a:rPr lang="en-US" altLang="en-US" dirty="0"/>
              <a:t>	</a:t>
            </a:r>
            <a:r>
              <a:rPr lang="en-US" altLang="en-US" dirty="0" smtClean="0"/>
              <a:t>Determine acceptable response time lengths</a:t>
            </a:r>
          </a:p>
          <a:p>
            <a:r>
              <a:rPr lang="en-US" altLang="en-US" dirty="0" smtClean="0"/>
              <a:t>	For each media (face-to-face, teleconference, videoconference, etc) </a:t>
            </a:r>
          </a:p>
          <a:p>
            <a:r>
              <a:rPr lang="en-US" altLang="en-US" dirty="0" smtClean="0"/>
              <a:t>		When to communicate</a:t>
            </a:r>
          </a:p>
          <a:p>
            <a:r>
              <a:rPr lang="en-US" altLang="en-US" dirty="0" smtClean="0"/>
              <a:t>		What to communicate</a:t>
            </a:r>
          </a:p>
          <a:p>
            <a:r>
              <a:rPr lang="en-US" altLang="en-US" dirty="0" smtClean="0"/>
              <a:t>		Who should be at each meeting</a:t>
            </a:r>
          </a:p>
          <a:p>
            <a:r>
              <a:rPr lang="en-US" altLang="en-US" dirty="0"/>
              <a:t>		</a:t>
            </a:r>
            <a:endParaRPr lang="en-US" altLang="en-US" dirty="0" smtClean="0"/>
          </a:p>
          <a:p>
            <a:endParaRPr lang="en-US" altLang="en-US" dirty="0" smtClean="0"/>
          </a:p>
          <a:p>
            <a:endParaRPr lang="en-US" altLang="en-US" dirty="0" smtClean="0"/>
          </a:p>
        </p:txBody>
      </p:sp>
      <p:sp>
        <p:nvSpPr>
          <p:cNvPr id="4" name="Rectangle 4"/>
          <p:cNvSpPr>
            <a:spLocks noChangeArrowheads="1"/>
          </p:cNvSpPr>
          <p:nvPr/>
        </p:nvSpPr>
        <p:spPr bwMode="auto">
          <a:xfrm>
            <a:off x="0" y="5105400"/>
            <a:ext cx="8686800" cy="784830"/>
          </a:xfrm>
          <a:prstGeom prst="rect">
            <a:avLst/>
          </a:prstGeom>
          <a:noFill/>
          <a:ln w="9525">
            <a:noFill/>
            <a:miter lim="800000"/>
            <a:headEnd/>
            <a:tailEnd/>
          </a:ln>
        </p:spPr>
        <p:txBody>
          <a:bodyPr wrap="square">
            <a:spAutoFit/>
          </a:bodyPr>
          <a:lstStyle/>
          <a:p>
            <a:pPr algn="just"/>
            <a:r>
              <a:rPr lang="en-US" sz="900" dirty="0" smtClean="0">
                <a:effectLst/>
              </a:rPr>
              <a:t>[1] </a:t>
            </a:r>
            <a:r>
              <a:rPr lang="en-US" sz="900" dirty="0"/>
              <a:t>PMI (2004). A Guide to the Project Management Body of Knowledge, 3</a:t>
            </a:r>
            <a:r>
              <a:rPr lang="en-US" sz="900" baseline="30000" dirty="0"/>
              <a:t>rd</a:t>
            </a:r>
            <a:r>
              <a:rPr lang="en-US" sz="900" dirty="0"/>
              <a:t> Edition.  Project Management Institute</a:t>
            </a:r>
            <a:endParaRPr lang="en-US" sz="900" dirty="0" smtClean="0">
              <a:effectLst/>
            </a:endParaRPr>
          </a:p>
          <a:p>
            <a:pPr algn="just"/>
            <a:r>
              <a:rPr lang="en-US" sz="900" dirty="0" smtClean="0">
                <a:effectLst/>
              </a:rPr>
              <a:t>[</a:t>
            </a:r>
            <a:r>
              <a:rPr lang="en-US" sz="900" dirty="0"/>
              <a:t>2</a:t>
            </a:r>
            <a:r>
              <a:rPr lang="en-US" sz="900" dirty="0" smtClean="0">
                <a:effectLst/>
              </a:rPr>
              <a:t>] </a:t>
            </a:r>
            <a:r>
              <a:rPr lang="en-US" sz="900" dirty="0" smtClean="0"/>
              <a:t>Pocket </a:t>
            </a:r>
            <a:r>
              <a:rPr lang="en-US" sz="900" dirty="0"/>
              <a:t>Mentor (2010). </a:t>
            </a:r>
            <a:r>
              <a:rPr lang="en-US" sz="900" i="1" dirty="0"/>
              <a:t>Leading Virtual Teams</a:t>
            </a:r>
            <a:r>
              <a:rPr lang="en-US" sz="900" dirty="0"/>
              <a:t>.  Boston: Harvard Business </a:t>
            </a:r>
            <a:r>
              <a:rPr lang="en-US" sz="900" dirty="0" smtClean="0"/>
              <a:t>Press</a:t>
            </a:r>
          </a:p>
          <a:p>
            <a:pPr algn="just"/>
            <a:r>
              <a:rPr lang="en-US" sz="900" dirty="0" smtClean="0"/>
              <a:t>[3] </a:t>
            </a:r>
            <a:r>
              <a:rPr lang="en-US" sz="900" dirty="0" err="1"/>
              <a:t>Thill</a:t>
            </a:r>
            <a:r>
              <a:rPr lang="en-US" sz="900" dirty="0"/>
              <a:t>, </a:t>
            </a:r>
            <a:r>
              <a:rPr lang="en-US" sz="900" dirty="0" smtClean="0"/>
              <a:t>J. &amp; C. </a:t>
            </a:r>
            <a:r>
              <a:rPr lang="en-US" sz="900" dirty="0" err="1" smtClean="0"/>
              <a:t>Bovee</a:t>
            </a:r>
            <a:r>
              <a:rPr lang="en-US" sz="900" dirty="0" smtClean="0"/>
              <a:t> </a:t>
            </a:r>
            <a:r>
              <a:rPr lang="en-US" sz="900" dirty="0"/>
              <a:t>(2004). </a:t>
            </a:r>
            <a:r>
              <a:rPr lang="en-US" sz="900" i="1" dirty="0"/>
              <a:t>Excellence in Business Communication</a:t>
            </a:r>
            <a:r>
              <a:rPr lang="en-US" sz="900" dirty="0"/>
              <a:t>. 6e. Prentice Hall</a:t>
            </a:r>
            <a:r>
              <a:rPr lang="en-US" sz="900" dirty="0" smtClean="0"/>
              <a:t>.</a:t>
            </a:r>
          </a:p>
          <a:p>
            <a:pPr algn="just"/>
            <a:r>
              <a:rPr lang="en-US" sz="900" dirty="0" smtClean="0"/>
              <a:t>[4] </a:t>
            </a:r>
            <a:r>
              <a:rPr lang="en-US" sz="900" dirty="0" err="1" smtClean="0"/>
              <a:t>Marchewka</a:t>
            </a:r>
            <a:r>
              <a:rPr lang="en-US" sz="900" dirty="0"/>
              <a:t>, J. (2003). Information technology project management. Providing measurable organizational value. Hoboken, New Jersey: John Wiley &amp; Sons</a:t>
            </a:r>
            <a:r>
              <a:rPr lang="en-US" sz="900" dirty="0" smtClean="0"/>
              <a:t>.</a:t>
            </a:r>
          </a:p>
          <a:p>
            <a:pPr algn="just"/>
            <a:r>
              <a:rPr lang="en-US" sz="900" dirty="0" smtClean="0"/>
              <a:t>[5] </a:t>
            </a:r>
            <a:r>
              <a:rPr lang="en-US" sz="900" dirty="0" err="1">
                <a:solidFill>
                  <a:schemeClr val="tx1">
                    <a:lumMod val="85000"/>
                    <a:lumOff val="15000"/>
                  </a:schemeClr>
                </a:solidFill>
              </a:rPr>
              <a:t>Cochrum</a:t>
            </a:r>
            <a:r>
              <a:rPr lang="en-US" sz="900" dirty="0">
                <a:solidFill>
                  <a:schemeClr val="tx1">
                    <a:lumMod val="85000"/>
                    <a:lumOff val="15000"/>
                  </a:schemeClr>
                </a:solidFill>
              </a:rPr>
              <a:t>, K.. (2013). </a:t>
            </a:r>
            <a:r>
              <a:rPr lang="en-US" sz="900" i="1" dirty="0">
                <a:solidFill>
                  <a:schemeClr val="tx1">
                    <a:lumMod val="85000"/>
                    <a:lumOff val="15000"/>
                  </a:schemeClr>
                </a:solidFill>
              </a:rPr>
              <a:t>Close: Leading Well Across Distance and Cultures</a:t>
            </a:r>
            <a:r>
              <a:rPr lang="en-US" sz="900" dirty="0">
                <a:solidFill>
                  <a:schemeClr val="tx1">
                    <a:lumMod val="85000"/>
                    <a:lumOff val="15000"/>
                  </a:schemeClr>
                </a:solidFill>
              </a:rPr>
              <a:t>.  Amazon: </a:t>
            </a:r>
            <a:r>
              <a:rPr lang="en-US" sz="900" dirty="0"/>
              <a:t>On-Demand Publishing </a:t>
            </a:r>
            <a:r>
              <a:rPr lang="en-US" sz="900" dirty="0" err="1"/>
              <a:t>LLC</a:t>
            </a:r>
            <a:r>
              <a:rPr lang="en-US" sz="900" dirty="0" err="1">
                <a:solidFill>
                  <a:schemeClr val="tx1">
                    <a:lumMod val="85000"/>
                    <a:lumOff val="15000"/>
                  </a:schemeClr>
                </a:solidFill>
              </a:rPr>
              <a:t>.p</a:t>
            </a:r>
            <a:r>
              <a:rPr lang="en-US" sz="900" dirty="0">
                <a:solidFill>
                  <a:schemeClr val="tx1">
                    <a:lumMod val="85000"/>
                    <a:lumOff val="15000"/>
                  </a:schemeClr>
                </a:solidFill>
              </a:rPr>
              <a:t> 539, </a:t>
            </a:r>
            <a:r>
              <a:rPr lang="en-US" sz="900" dirty="0" smtClean="0">
                <a:solidFill>
                  <a:schemeClr val="tx1">
                    <a:lumMod val="85000"/>
                    <a:lumOff val="15000"/>
                  </a:schemeClr>
                </a:solidFill>
              </a:rPr>
              <a:t>550</a:t>
            </a:r>
            <a:r>
              <a:rPr lang="en-US" sz="900" dirty="0" smtClean="0"/>
              <a:t>  </a:t>
            </a:r>
            <a:endParaRPr lang="en-US" sz="9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21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21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21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21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21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21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219">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921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pPr fontAlgn="auto">
              <a:spcAft>
                <a:spcPts val="0"/>
              </a:spcAft>
              <a:defRPr/>
            </a:pPr>
            <a:r>
              <a:rPr lang="en-US" altLang="en-US" dirty="0" smtClean="0"/>
              <a:t>Elements of the communication plan</a:t>
            </a:r>
          </a:p>
        </p:txBody>
      </p:sp>
      <p:sp>
        <p:nvSpPr>
          <p:cNvPr id="9219" name="Rectangle 3"/>
          <p:cNvSpPr>
            <a:spLocks noGrp="1" noChangeArrowheads="1"/>
          </p:cNvSpPr>
          <p:nvPr>
            <p:ph idx="1"/>
          </p:nvPr>
        </p:nvSpPr>
        <p:spPr>
          <a:xfrm>
            <a:off x="609600" y="1143000"/>
            <a:ext cx="7924800" cy="3733800"/>
          </a:xfrm>
        </p:spPr>
        <p:txBody>
          <a:bodyPr/>
          <a:lstStyle/>
          <a:p>
            <a:r>
              <a:rPr lang="en-US" altLang="en-US" dirty="0" smtClean="0"/>
              <a:t>Define spontaneous communications methods</a:t>
            </a:r>
          </a:p>
          <a:p>
            <a:r>
              <a:rPr lang="en-US" altLang="en-US" dirty="0"/>
              <a:t>	</a:t>
            </a:r>
            <a:r>
              <a:rPr lang="en-US" altLang="en-US" dirty="0" smtClean="0"/>
              <a:t>Chat rooms</a:t>
            </a:r>
          </a:p>
          <a:p>
            <a:r>
              <a:rPr lang="en-US" altLang="en-US" dirty="0"/>
              <a:t>	</a:t>
            </a:r>
            <a:r>
              <a:rPr lang="en-US" altLang="en-US" dirty="0" smtClean="0"/>
              <a:t>Discussion boards</a:t>
            </a:r>
          </a:p>
          <a:p>
            <a:r>
              <a:rPr lang="en-US" altLang="en-US" dirty="0"/>
              <a:t>	</a:t>
            </a:r>
            <a:r>
              <a:rPr lang="en-US" altLang="en-US" dirty="0" smtClean="0"/>
              <a:t>Texting</a:t>
            </a:r>
          </a:p>
          <a:p>
            <a:r>
              <a:rPr lang="en-US" altLang="en-US" dirty="0" smtClean="0"/>
              <a:t>Frequently reiterate the goals and importance of the work effort</a:t>
            </a:r>
          </a:p>
          <a:p>
            <a:r>
              <a:rPr lang="en-US" altLang="en-US" dirty="0" smtClean="0"/>
              <a:t>For formal </a:t>
            </a:r>
            <a:r>
              <a:rPr lang="en-US" altLang="en-US" dirty="0"/>
              <a:t>meetings</a:t>
            </a:r>
          </a:p>
          <a:p>
            <a:r>
              <a:rPr lang="en-US" altLang="en-US" dirty="0"/>
              <a:t>	Limit agenda to most critical items</a:t>
            </a:r>
          </a:p>
          <a:p>
            <a:r>
              <a:rPr lang="en-US" altLang="en-US" dirty="0"/>
              <a:t>	Focus on mission and critical tasks</a:t>
            </a:r>
          </a:p>
          <a:p>
            <a:r>
              <a:rPr lang="en-US" altLang="en-US" dirty="0"/>
              <a:t>	Fully explore and complete 1 or 2 concepts per meeting</a:t>
            </a:r>
          </a:p>
          <a:p>
            <a:r>
              <a:rPr lang="en-US" altLang="en-US" dirty="0"/>
              <a:t>	Long unfinished agendas are discouraging</a:t>
            </a:r>
          </a:p>
          <a:p>
            <a:r>
              <a:rPr lang="en-US" altLang="en-US" dirty="0"/>
              <a:t>	</a:t>
            </a:r>
            <a:endParaRPr lang="en-US" altLang="en-US" dirty="0" smtClean="0"/>
          </a:p>
          <a:p>
            <a:r>
              <a:rPr lang="en-US" altLang="en-US" dirty="0"/>
              <a:t>		</a:t>
            </a:r>
            <a:endParaRPr lang="en-US" altLang="en-US" dirty="0" smtClean="0"/>
          </a:p>
          <a:p>
            <a:endParaRPr lang="en-US" altLang="en-US" dirty="0" smtClean="0"/>
          </a:p>
          <a:p>
            <a:endParaRPr lang="en-US" altLang="en-US" dirty="0" smtClean="0"/>
          </a:p>
        </p:txBody>
      </p:sp>
      <p:sp>
        <p:nvSpPr>
          <p:cNvPr id="5" name="Rectangle 4"/>
          <p:cNvSpPr>
            <a:spLocks noChangeArrowheads="1"/>
          </p:cNvSpPr>
          <p:nvPr/>
        </p:nvSpPr>
        <p:spPr bwMode="auto">
          <a:xfrm>
            <a:off x="0" y="5105400"/>
            <a:ext cx="8686800" cy="784830"/>
          </a:xfrm>
          <a:prstGeom prst="rect">
            <a:avLst/>
          </a:prstGeom>
          <a:noFill/>
          <a:ln w="9525">
            <a:noFill/>
            <a:miter lim="800000"/>
            <a:headEnd/>
            <a:tailEnd/>
          </a:ln>
        </p:spPr>
        <p:txBody>
          <a:bodyPr wrap="square">
            <a:spAutoFit/>
          </a:bodyPr>
          <a:lstStyle/>
          <a:p>
            <a:pPr algn="just"/>
            <a:r>
              <a:rPr lang="en-US" sz="900" dirty="0" smtClean="0">
                <a:effectLst/>
              </a:rPr>
              <a:t>[1] </a:t>
            </a:r>
            <a:r>
              <a:rPr lang="en-US" sz="900" dirty="0"/>
              <a:t>PMI (2004). A Guide to the Project Management Body of Knowledge, 3</a:t>
            </a:r>
            <a:r>
              <a:rPr lang="en-US" sz="900" baseline="30000" dirty="0"/>
              <a:t>rd</a:t>
            </a:r>
            <a:r>
              <a:rPr lang="en-US" sz="900" dirty="0"/>
              <a:t> Edition.  Project Management Institute</a:t>
            </a:r>
            <a:endParaRPr lang="en-US" sz="900" dirty="0" smtClean="0">
              <a:effectLst/>
            </a:endParaRPr>
          </a:p>
          <a:p>
            <a:pPr algn="just"/>
            <a:r>
              <a:rPr lang="en-US" sz="900" dirty="0" smtClean="0">
                <a:effectLst/>
              </a:rPr>
              <a:t>[</a:t>
            </a:r>
            <a:r>
              <a:rPr lang="en-US" sz="900" dirty="0"/>
              <a:t>2</a:t>
            </a:r>
            <a:r>
              <a:rPr lang="en-US" sz="900" dirty="0" smtClean="0">
                <a:effectLst/>
              </a:rPr>
              <a:t>] </a:t>
            </a:r>
            <a:r>
              <a:rPr lang="en-US" sz="900" dirty="0" smtClean="0"/>
              <a:t>Pocket </a:t>
            </a:r>
            <a:r>
              <a:rPr lang="en-US" sz="900" dirty="0"/>
              <a:t>Mentor (2010). </a:t>
            </a:r>
            <a:r>
              <a:rPr lang="en-US" sz="900" i="1" dirty="0"/>
              <a:t>Leading Virtual Teams</a:t>
            </a:r>
            <a:r>
              <a:rPr lang="en-US" sz="900" dirty="0"/>
              <a:t>.  Boston: Harvard Business </a:t>
            </a:r>
            <a:r>
              <a:rPr lang="en-US" sz="900" dirty="0" smtClean="0"/>
              <a:t>Press</a:t>
            </a:r>
          </a:p>
          <a:p>
            <a:pPr algn="just"/>
            <a:r>
              <a:rPr lang="en-US" sz="900" dirty="0" smtClean="0"/>
              <a:t>[3] </a:t>
            </a:r>
            <a:r>
              <a:rPr lang="en-US" sz="900" dirty="0" err="1"/>
              <a:t>Thill</a:t>
            </a:r>
            <a:r>
              <a:rPr lang="en-US" sz="900" dirty="0"/>
              <a:t>, </a:t>
            </a:r>
            <a:r>
              <a:rPr lang="en-US" sz="900" dirty="0" smtClean="0"/>
              <a:t>J. &amp; C. </a:t>
            </a:r>
            <a:r>
              <a:rPr lang="en-US" sz="900" dirty="0" err="1" smtClean="0"/>
              <a:t>Bovee</a:t>
            </a:r>
            <a:r>
              <a:rPr lang="en-US" sz="900" dirty="0" smtClean="0"/>
              <a:t> </a:t>
            </a:r>
            <a:r>
              <a:rPr lang="en-US" sz="900" dirty="0"/>
              <a:t>(2004). </a:t>
            </a:r>
            <a:r>
              <a:rPr lang="en-US" sz="900" i="1" dirty="0"/>
              <a:t>Excellence in Business Communication</a:t>
            </a:r>
            <a:r>
              <a:rPr lang="en-US" sz="900" dirty="0"/>
              <a:t>. 6e. Prentice Hall</a:t>
            </a:r>
            <a:r>
              <a:rPr lang="en-US" sz="900" dirty="0" smtClean="0"/>
              <a:t>.</a:t>
            </a:r>
          </a:p>
          <a:p>
            <a:pPr algn="just"/>
            <a:r>
              <a:rPr lang="en-US" sz="900" dirty="0" smtClean="0"/>
              <a:t>[4] </a:t>
            </a:r>
            <a:r>
              <a:rPr lang="en-US" sz="900" dirty="0" err="1" smtClean="0"/>
              <a:t>Marchewka</a:t>
            </a:r>
            <a:r>
              <a:rPr lang="en-US" sz="900" dirty="0"/>
              <a:t>, J. (2003). Information technology project management. Providing measurable organizational value. Hoboken, New Jersey: John Wiley &amp; Sons</a:t>
            </a:r>
            <a:r>
              <a:rPr lang="en-US" sz="900" dirty="0" smtClean="0"/>
              <a:t>.</a:t>
            </a:r>
          </a:p>
          <a:p>
            <a:pPr algn="just"/>
            <a:r>
              <a:rPr lang="en-US" sz="900" dirty="0" smtClean="0"/>
              <a:t>[5] </a:t>
            </a:r>
            <a:r>
              <a:rPr lang="en-US" sz="900" dirty="0" err="1">
                <a:solidFill>
                  <a:schemeClr val="tx1">
                    <a:lumMod val="85000"/>
                    <a:lumOff val="15000"/>
                  </a:schemeClr>
                </a:solidFill>
              </a:rPr>
              <a:t>Cochrum</a:t>
            </a:r>
            <a:r>
              <a:rPr lang="en-US" sz="900" dirty="0">
                <a:solidFill>
                  <a:schemeClr val="tx1">
                    <a:lumMod val="85000"/>
                    <a:lumOff val="15000"/>
                  </a:schemeClr>
                </a:solidFill>
              </a:rPr>
              <a:t>, K.. (2013). </a:t>
            </a:r>
            <a:r>
              <a:rPr lang="en-US" sz="900" i="1" dirty="0">
                <a:solidFill>
                  <a:schemeClr val="tx1">
                    <a:lumMod val="85000"/>
                    <a:lumOff val="15000"/>
                  </a:schemeClr>
                </a:solidFill>
              </a:rPr>
              <a:t>Close: Leading Well Across Distance and Cultures</a:t>
            </a:r>
            <a:r>
              <a:rPr lang="en-US" sz="900" dirty="0">
                <a:solidFill>
                  <a:schemeClr val="tx1">
                    <a:lumMod val="85000"/>
                    <a:lumOff val="15000"/>
                  </a:schemeClr>
                </a:solidFill>
              </a:rPr>
              <a:t>.  Amazon: </a:t>
            </a:r>
            <a:r>
              <a:rPr lang="en-US" sz="900" dirty="0"/>
              <a:t>On-Demand Publishing </a:t>
            </a:r>
            <a:r>
              <a:rPr lang="en-US" sz="900" dirty="0" err="1"/>
              <a:t>LLC</a:t>
            </a:r>
            <a:r>
              <a:rPr lang="en-US" sz="900" dirty="0" err="1">
                <a:solidFill>
                  <a:schemeClr val="tx1">
                    <a:lumMod val="85000"/>
                    <a:lumOff val="15000"/>
                  </a:schemeClr>
                </a:solidFill>
              </a:rPr>
              <a:t>.p</a:t>
            </a:r>
            <a:r>
              <a:rPr lang="en-US" sz="900" dirty="0">
                <a:solidFill>
                  <a:schemeClr val="tx1">
                    <a:lumMod val="85000"/>
                    <a:lumOff val="15000"/>
                  </a:schemeClr>
                </a:solidFill>
              </a:rPr>
              <a:t> 539, </a:t>
            </a:r>
            <a:r>
              <a:rPr lang="en-US" sz="900" dirty="0" smtClean="0">
                <a:solidFill>
                  <a:schemeClr val="tx1">
                    <a:lumMod val="85000"/>
                    <a:lumOff val="15000"/>
                  </a:schemeClr>
                </a:solidFill>
              </a:rPr>
              <a:t>550</a:t>
            </a:r>
            <a:r>
              <a:rPr lang="en-US" sz="900" dirty="0" smtClean="0"/>
              <a:t>  </a:t>
            </a:r>
            <a:endParaRPr lang="en-US" sz="900" dirty="0"/>
          </a:p>
        </p:txBody>
      </p:sp>
    </p:spTree>
    <p:extLst>
      <p:ext uri="{BB962C8B-B14F-4D97-AF65-F5344CB8AC3E}">
        <p14:creationId xmlns:p14="http://schemas.microsoft.com/office/powerpoint/2010/main" xmlns="" val="71808971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219">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219">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219">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219">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219">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219">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219">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9219">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921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r>
              <a:rPr lang="en-US" altLang="en-US" dirty="0"/>
              <a:t>Evaluate alternative communication media</a:t>
            </a:r>
          </a:p>
        </p:txBody>
      </p:sp>
      <p:sp>
        <p:nvSpPr>
          <p:cNvPr id="9219" name="Rectangle 3"/>
          <p:cNvSpPr>
            <a:spLocks noGrp="1" noChangeArrowheads="1"/>
          </p:cNvSpPr>
          <p:nvPr>
            <p:ph idx="1"/>
          </p:nvPr>
        </p:nvSpPr>
        <p:spPr>
          <a:xfrm>
            <a:off x="609600" y="1371600"/>
            <a:ext cx="8534400" cy="3657600"/>
          </a:xfrm>
        </p:spPr>
        <p:txBody>
          <a:bodyPr/>
          <a:lstStyle/>
          <a:p>
            <a:r>
              <a:rPr lang="en-US" altLang="en-US" dirty="0" smtClean="0"/>
              <a:t>Important communications should use a media that is user friendly, easy to save and easy to retrieve.</a:t>
            </a:r>
          </a:p>
          <a:p>
            <a:r>
              <a:rPr lang="en-US" altLang="en-US" dirty="0" smtClean="0"/>
              <a:t>Simpler messages can use email or voice mail</a:t>
            </a:r>
          </a:p>
          <a:p>
            <a:r>
              <a:rPr lang="en-US" altLang="en-US" dirty="0" smtClean="0"/>
              <a:t>Complex messages should be organized into a document and added as an attachment to email, or posted in a team document library </a:t>
            </a:r>
          </a:p>
          <a:p>
            <a:r>
              <a:rPr lang="en-US" altLang="en-US" dirty="0" smtClean="0"/>
              <a:t>If input from a subset of the team must be simultaneous use a synchronous method of communication, otherwise use an asynchronous</a:t>
            </a:r>
          </a:p>
          <a:p>
            <a:endParaRPr lang="en-US" altLang="en-US" dirty="0" smtClean="0"/>
          </a:p>
          <a:p>
            <a:r>
              <a:rPr lang="en-US" altLang="en-US" dirty="0"/>
              <a:t>		</a:t>
            </a:r>
            <a:endParaRPr lang="en-US" altLang="en-US" dirty="0" smtClean="0"/>
          </a:p>
          <a:p>
            <a:endParaRPr lang="en-US" altLang="en-US" dirty="0" smtClean="0"/>
          </a:p>
          <a:p>
            <a:endParaRPr lang="en-US" altLang="en-US" dirty="0" smtClean="0"/>
          </a:p>
        </p:txBody>
      </p:sp>
      <p:sp>
        <p:nvSpPr>
          <p:cNvPr id="4" name="Rectangle 4"/>
          <p:cNvSpPr>
            <a:spLocks noChangeArrowheads="1"/>
          </p:cNvSpPr>
          <p:nvPr/>
        </p:nvSpPr>
        <p:spPr bwMode="auto">
          <a:xfrm>
            <a:off x="0" y="5105400"/>
            <a:ext cx="8686800" cy="507831"/>
          </a:xfrm>
          <a:prstGeom prst="rect">
            <a:avLst/>
          </a:prstGeom>
          <a:noFill/>
          <a:ln w="9525">
            <a:noFill/>
            <a:miter lim="800000"/>
            <a:headEnd/>
            <a:tailEnd/>
          </a:ln>
        </p:spPr>
        <p:txBody>
          <a:bodyPr wrap="square">
            <a:spAutoFit/>
          </a:bodyPr>
          <a:lstStyle/>
          <a:p>
            <a:pPr algn="just"/>
            <a:r>
              <a:rPr lang="en-US" sz="900" dirty="0" smtClean="0">
                <a:effectLst/>
              </a:rPr>
              <a:t>[</a:t>
            </a:r>
            <a:r>
              <a:rPr lang="en-US" sz="900" dirty="0" smtClean="0"/>
              <a:t>1</a:t>
            </a:r>
            <a:r>
              <a:rPr lang="en-US" sz="900" dirty="0" smtClean="0">
                <a:effectLst/>
              </a:rPr>
              <a:t>] </a:t>
            </a:r>
            <a:r>
              <a:rPr lang="en-US" sz="900" dirty="0" smtClean="0"/>
              <a:t>Pocket </a:t>
            </a:r>
            <a:r>
              <a:rPr lang="en-US" sz="900" dirty="0"/>
              <a:t>Mentor (2010). </a:t>
            </a:r>
            <a:r>
              <a:rPr lang="en-US" sz="900" i="1" dirty="0"/>
              <a:t>Leading Virtual Teams</a:t>
            </a:r>
            <a:r>
              <a:rPr lang="en-US" sz="900" dirty="0"/>
              <a:t>.  Boston: Harvard Business </a:t>
            </a:r>
            <a:r>
              <a:rPr lang="en-US" sz="900" dirty="0" smtClean="0"/>
              <a:t>Press</a:t>
            </a:r>
          </a:p>
          <a:p>
            <a:pPr algn="just"/>
            <a:r>
              <a:rPr lang="en-US" sz="900" dirty="0" smtClean="0"/>
              <a:t>[2] </a:t>
            </a:r>
            <a:r>
              <a:rPr lang="en-US" sz="900" dirty="0" err="1"/>
              <a:t>Thill</a:t>
            </a:r>
            <a:r>
              <a:rPr lang="en-US" sz="900" dirty="0"/>
              <a:t>, </a:t>
            </a:r>
            <a:r>
              <a:rPr lang="en-US" sz="900" dirty="0" smtClean="0"/>
              <a:t>J. &amp; C. </a:t>
            </a:r>
            <a:r>
              <a:rPr lang="en-US" sz="900" dirty="0" err="1" smtClean="0"/>
              <a:t>Bovee</a:t>
            </a:r>
            <a:r>
              <a:rPr lang="en-US" sz="900" dirty="0" smtClean="0"/>
              <a:t> </a:t>
            </a:r>
            <a:r>
              <a:rPr lang="en-US" sz="900" dirty="0"/>
              <a:t>(2004). </a:t>
            </a:r>
            <a:r>
              <a:rPr lang="en-US" sz="900" i="1" dirty="0"/>
              <a:t>Excellence in Business Communication</a:t>
            </a:r>
            <a:r>
              <a:rPr lang="en-US" sz="900" dirty="0"/>
              <a:t>. 6e. Prentice Hall. </a:t>
            </a:r>
            <a:r>
              <a:rPr lang="en-US" sz="900" dirty="0" smtClean="0"/>
              <a:t> </a:t>
            </a:r>
            <a:endParaRPr lang="en-US" sz="900" dirty="0"/>
          </a:p>
          <a:p>
            <a:pPr algn="just"/>
            <a:r>
              <a:rPr lang="en-US" sz="900" dirty="0" smtClean="0"/>
              <a:t>[3]</a:t>
            </a:r>
            <a:r>
              <a:rPr lang="en-US" sz="900" dirty="0" smtClean="0">
                <a:solidFill>
                  <a:schemeClr val="tx1">
                    <a:lumMod val="85000"/>
                    <a:lumOff val="15000"/>
                  </a:schemeClr>
                </a:solidFill>
              </a:rPr>
              <a:t> </a:t>
            </a:r>
            <a:r>
              <a:rPr lang="en-US" sz="900" dirty="0" err="1">
                <a:solidFill>
                  <a:schemeClr val="tx1">
                    <a:lumMod val="85000"/>
                    <a:lumOff val="15000"/>
                  </a:schemeClr>
                </a:solidFill>
              </a:rPr>
              <a:t>Cochrum</a:t>
            </a:r>
            <a:r>
              <a:rPr lang="en-US" sz="900" dirty="0">
                <a:solidFill>
                  <a:schemeClr val="tx1">
                    <a:lumMod val="85000"/>
                    <a:lumOff val="15000"/>
                  </a:schemeClr>
                </a:solidFill>
              </a:rPr>
              <a:t>, K.. (2013). </a:t>
            </a:r>
            <a:r>
              <a:rPr lang="en-US" sz="900" i="1" dirty="0">
                <a:solidFill>
                  <a:schemeClr val="tx1">
                    <a:lumMod val="85000"/>
                    <a:lumOff val="15000"/>
                  </a:schemeClr>
                </a:solidFill>
              </a:rPr>
              <a:t>Close: Leading Well Across Distance and Cultures</a:t>
            </a:r>
            <a:r>
              <a:rPr lang="en-US" sz="900" dirty="0">
                <a:solidFill>
                  <a:schemeClr val="tx1">
                    <a:lumMod val="85000"/>
                    <a:lumOff val="15000"/>
                  </a:schemeClr>
                </a:solidFill>
              </a:rPr>
              <a:t>.  Amazon: </a:t>
            </a:r>
            <a:r>
              <a:rPr lang="en-US" sz="900" dirty="0"/>
              <a:t>On-Demand Publishing </a:t>
            </a:r>
            <a:r>
              <a:rPr lang="en-US" sz="900" dirty="0" err="1"/>
              <a:t>LLC</a:t>
            </a:r>
            <a:r>
              <a:rPr lang="en-US" sz="900" dirty="0" err="1">
                <a:solidFill>
                  <a:schemeClr val="tx1">
                    <a:lumMod val="85000"/>
                    <a:lumOff val="15000"/>
                  </a:schemeClr>
                </a:solidFill>
              </a:rPr>
              <a:t>.p</a:t>
            </a:r>
            <a:r>
              <a:rPr lang="en-US" sz="900" dirty="0">
                <a:solidFill>
                  <a:schemeClr val="tx1">
                    <a:lumMod val="85000"/>
                    <a:lumOff val="15000"/>
                  </a:schemeClr>
                </a:solidFill>
              </a:rPr>
              <a:t> </a:t>
            </a:r>
            <a:endParaRPr lang="en-US" sz="900" i="1" dirty="0"/>
          </a:p>
        </p:txBody>
      </p:sp>
    </p:spTree>
    <p:extLst>
      <p:ext uri="{BB962C8B-B14F-4D97-AF65-F5344CB8AC3E}">
        <p14:creationId xmlns:p14="http://schemas.microsoft.com/office/powerpoint/2010/main" xmlns="" val="198837380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21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21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21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r>
              <a:rPr lang="en-US" altLang="en-US" dirty="0" smtClean="0"/>
              <a:t>Recommend  </a:t>
            </a:r>
            <a:r>
              <a:rPr lang="en-US" altLang="en-US" dirty="0"/>
              <a:t>alternative communication media</a:t>
            </a:r>
          </a:p>
        </p:txBody>
      </p:sp>
      <p:sp>
        <p:nvSpPr>
          <p:cNvPr id="9219" name="Rectangle 3"/>
          <p:cNvSpPr>
            <a:spLocks noGrp="1" noChangeArrowheads="1"/>
          </p:cNvSpPr>
          <p:nvPr>
            <p:ph idx="1"/>
          </p:nvPr>
        </p:nvSpPr>
        <p:spPr>
          <a:xfrm>
            <a:off x="609600" y="1371600"/>
            <a:ext cx="8534400" cy="3581400"/>
          </a:xfrm>
        </p:spPr>
        <p:txBody>
          <a:bodyPr/>
          <a:lstStyle/>
          <a:p>
            <a:r>
              <a:rPr lang="en-US" altLang="en-US" dirty="0" smtClean="0"/>
              <a:t>Synchronous communications require conferencing: teleconference, video conference, web conference, chat room technologies</a:t>
            </a:r>
          </a:p>
          <a:p>
            <a:r>
              <a:rPr lang="en-US" altLang="en-US" dirty="0" smtClean="0"/>
              <a:t>Asynchronous communications can use email, discussion boards, texting</a:t>
            </a:r>
          </a:p>
          <a:p>
            <a:r>
              <a:rPr lang="en-US" altLang="en-US" dirty="0" smtClean="0"/>
              <a:t>Voice media is best for urgent communications and in cases where conversation is important</a:t>
            </a:r>
          </a:p>
          <a:p>
            <a:r>
              <a:rPr lang="en-US" altLang="en-US" dirty="0" smtClean="0"/>
              <a:t>Written media is best for complex, detailed communications</a:t>
            </a:r>
            <a:r>
              <a:rPr lang="en-US" altLang="en-US" dirty="0"/>
              <a:t>	</a:t>
            </a:r>
            <a:endParaRPr lang="en-US" altLang="en-US" dirty="0" smtClean="0"/>
          </a:p>
          <a:p>
            <a:r>
              <a:rPr lang="en-US" altLang="en-US" dirty="0"/>
              <a:t>		</a:t>
            </a:r>
            <a:endParaRPr lang="en-US" altLang="en-US" dirty="0" smtClean="0"/>
          </a:p>
          <a:p>
            <a:endParaRPr lang="en-US" altLang="en-US" dirty="0" smtClean="0"/>
          </a:p>
          <a:p>
            <a:endParaRPr lang="en-US" altLang="en-US" dirty="0" smtClean="0"/>
          </a:p>
        </p:txBody>
      </p:sp>
      <p:sp>
        <p:nvSpPr>
          <p:cNvPr id="4" name="Rectangle 4"/>
          <p:cNvSpPr>
            <a:spLocks noChangeArrowheads="1"/>
          </p:cNvSpPr>
          <p:nvPr/>
        </p:nvSpPr>
        <p:spPr bwMode="auto">
          <a:xfrm>
            <a:off x="0" y="5105400"/>
            <a:ext cx="8686800" cy="507831"/>
          </a:xfrm>
          <a:prstGeom prst="rect">
            <a:avLst/>
          </a:prstGeom>
          <a:noFill/>
          <a:ln w="9525">
            <a:noFill/>
            <a:miter lim="800000"/>
            <a:headEnd/>
            <a:tailEnd/>
          </a:ln>
        </p:spPr>
        <p:txBody>
          <a:bodyPr wrap="square">
            <a:spAutoFit/>
          </a:bodyPr>
          <a:lstStyle/>
          <a:p>
            <a:pPr algn="just"/>
            <a:r>
              <a:rPr lang="en-US" sz="900" dirty="0" smtClean="0">
                <a:effectLst/>
              </a:rPr>
              <a:t>[</a:t>
            </a:r>
            <a:r>
              <a:rPr lang="en-US" sz="900" dirty="0" smtClean="0"/>
              <a:t>1</a:t>
            </a:r>
            <a:r>
              <a:rPr lang="en-US" sz="900" dirty="0" smtClean="0">
                <a:effectLst/>
              </a:rPr>
              <a:t>] </a:t>
            </a:r>
            <a:r>
              <a:rPr lang="en-US" sz="900" dirty="0" smtClean="0"/>
              <a:t>Pocket </a:t>
            </a:r>
            <a:r>
              <a:rPr lang="en-US" sz="900" dirty="0"/>
              <a:t>Mentor (2010). </a:t>
            </a:r>
            <a:r>
              <a:rPr lang="en-US" sz="900" i="1" dirty="0"/>
              <a:t>Leading Virtual Teams</a:t>
            </a:r>
            <a:r>
              <a:rPr lang="en-US" sz="900" dirty="0"/>
              <a:t>.  Boston: Harvard Business </a:t>
            </a:r>
            <a:r>
              <a:rPr lang="en-US" sz="900" dirty="0" smtClean="0"/>
              <a:t>Press</a:t>
            </a:r>
          </a:p>
          <a:p>
            <a:pPr algn="just"/>
            <a:r>
              <a:rPr lang="en-US" sz="900" dirty="0" smtClean="0"/>
              <a:t>[2] </a:t>
            </a:r>
            <a:r>
              <a:rPr lang="en-US" sz="900" dirty="0" err="1"/>
              <a:t>Thill</a:t>
            </a:r>
            <a:r>
              <a:rPr lang="en-US" sz="900" dirty="0"/>
              <a:t>, </a:t>
            </a:r>
            <a:r>
              <a:rPr lang="en-US" sz="900" dirty="0" smtClean="0"/>
              <a:t>J. &amp; C. </a:t>
            </a:r>
            <a:r>
              <a:rPr lang="en-US" sz="900" dirty="0" err="1" smtClean="0"/>
              <a:t>Bovee</a:t>
            </a:r>
            <a:r>
              <a:rPr lang="en-US" sz="900" dirty="0" smtClean="0"/>
              <a:t> </a:t>
            </a:r>
            <a:r>
              <a:rPr lang="en-US" sz="900" dirty="0"/>
              <a:t>(2004). </a:t>
            </a:r>
            <a:r>
              <a:rPr lang="en-US" sz="900" i="1" dirty="0"/>
              <a:t>Excellence in Business Communication</a:t>
            </a:r>
            <a:r>
              <a:rPr lang="en-US" sz="900" dirty="0"/>
              <a:t>. 6e. Prentice Hall. </a:t>
            </a:r>
            <a:r>
              <a:rPr lang="en-US" sz="900" dirty="0" smtClean="0"/>
              <a:t> </a:t>
            </a:r>
            <a:endParaRPr lang="en-US" sz="900" dirty="0"/>
          </a:p>
          <a:p>
            <a:pPr algn="just"/>
            <a:r>
              <a:rPr lang="en-US" sz="900" dirty="0" smtClean="0"/>
              <a:t>[3]</a:t>
            </a:r>
            <a:r>
              <a:rPr lang="en-US" sz="900" dirty="0" smtClean="0">
                <a:solidFill>
                  <a:schemeClr val="tx1">
                    <a:lumMod val="85000"/>
                    <a:lumOff val="15000"/>
                  </a:schemeClr>
                </a:solidFill>
              </a:rPr>
              <a:t> </a:t>
            </a:r>
            <a:r>
              <a:rPr lang="en-US" sz="900" dirty="0" err="1">
                <a:solidFill>
                  <a:schemeClr val="tx1">
                    <a:lumMod val="85000"/>
                    <a:lumOff val="15000"/>
                  </a:schemeClr>
                </a:solidFill>
              </a:rPr>
              <a:t>Cochrum</a:t>
            </a:r>
            <a:r>
              <a:rPr lang="en-US" sz="900" dirty="0">
                <a:solidFill>
                  <a:schemeClr val="tx1">
                    <a:lumMod val="85000"/>
                    <a:lumOff val="15000"/>
                  </a:schemeClr>
                </a:solidFill>
              </a:rPr>
              <a:t>, K.. (2013). </a:t>
            </a:r>
            <a:r>
              <a:rPr lang="en-US" sz="900" i="1" dirty="0">
                <a:solidFill>
                  <a:schemeClr val="tx1">
                    <a:lumMod val="85000"/>
                    <a:lumOff val="15000"/>
                  </a:schemeClr>
                </a:solidFill>
              </a:rPr>
              <a:t>Close: Leading Well Across Distance and Cultures</a:t>
            </a:r>
            <a:r>
              <a:rPr lang="en-US" sz="900" dirty="0">
                <a:solidFill>
                  <a:schemeClr val="tx1">
                    <a:lumMod val="85000"/>
                    <a:lumOff val="15000"/>
                  </a:schemeClr>
                </a:solidFill>
              </a:rPr>
              <a:t>.  Amazon: </a:t>
            </a:r>
            <a:r>
              <a:rPr lang="en-US" sz="900" dirty="0"/>
              <a:t>On-Demand Publishing </a:t>
            </a:r>
            <a:r>
              <a:rPr lang="en-US" sz="900" dirty="0" err="1"/>
              <a:t>LLC</a:t>
            </a:r>
            <a:r>
              <a:rPr lang="en-US" sz="900" dirty="0" err="1">
                <a:solidFill>
                  <a:schemeClr val="tx1">
                    <a:lumMod val="85000"/>
                    <a:lumOff val="15000"/>
                  </a:schemeClr>
                </a:solidFill>
              </a:rPr>
              <a:t>.p</a:t>
            </a:r>
            <a:r>
              <a:rPr lang="en-US" sz="900" dirty="0">
                <a:solidFill>
                  <a:schemeClr val="tx1">
                    <a:lumMod val="85000"/>
                    <a:lumOff val="15000"/>
                  </a:schemeClr>
                </a:solidFill>
              </a:rPr>
              <a:t> </a:t>
            </a:r>
            <a:endParaRPr lang="en-US" sz="900" i="1" dirty="0"/>
          </a:p>
        </p:txBody>
      </p:sp>
    </p:spTree>
    <p:extLst>
      <p:ext uri="{BB962C8B-B14F-4D97-AF65-F5344CB8AC3E}">
        <p14:creationId xmlns:p14="http://schemas.microsoft.com/office/powerpoint/2010/main" xmlns="" val="135234744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21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21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21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pPr fontAlgn="auto">
              <a:spcAft>
                <a:spcPts val="0"/>
              </a:spcAft>
              <a:defRPr/>
            </a:pPr>
            <a:r>
              <a:rPr lang="en-US" altLang="en-US" dirty="0" smtClean="0"/>
              <a:t>Define Communication Protocols</a:t>
            </a:r>
          </a:p>
        </p:txBody>
      </p:sp>
      <p:sp>
        <p:nvSpPr>
          <p:cNvPr id="9219" name="Rectangle 3"/>
          <p:cNvSpPr>
            <a:spLocks noGrp="1" noChangeArrowheads="1"/>
          </p:cNvSpPr>
          <p:nvPr>
            <p:ph idx="1"/>
          </p:nvPr>
        </p:nvSpPr>
        <p:spPr>
          <a:xfrm>
            <a:off x="609600" y="1371600"/>
            <a:ext cx="7924800" cy="4953000"/>
          </a:xfrm>
        </p:spPr>
        <p:txBody>
          <a:bodyPr/>
          <a:lstStyle/>
          <a:p>
            <a:r>
              <a:rPr lang="en-US" altLang="en-US" dirty="0" smtClean="0"/>
              <a:t>Budget for in person meetings </a:t>
            </a:r>
          </a:p>
          <a:p>
            <a:r>
              <a:rPr lang="en-US" altLang="en-US" dirty="0"/>
              <a:t>	</a:t>
            </a:r>
            <a:r>
              <a:rPr lang="en-US" altLang="en-US" dirty="0" smtClean="0"/>
              <a:t>Bring subgroups if cost is an issue</a:t>
            </a:r>
          </a:p>
          <a:p>
            <a:r>
              <a:rPr lang="en-US" altLang="en-US" dirty="0"/>
              <a:t>	</a:t>
            </a:r>
            <a:r>
              <a:rPr lang="en-US" altLang="en-US" dirty="0" smtClean="0"/>
              <a:t>Establish liaison officers at each location and schedule in person meetings with them</a:t>
            </a:r>
          </a:p>
          <a:p>
            <a:r>
              <a:rPr lang="en-US" altLang="en-US" dirty="0" smtClean="0"/>
              <a:t>Define times for telephone conferences</a:t>
            </a:r>
          </a:p>
          <a:p>
            <a:r>
              <a:rPr lang="en-US" altLang="en-US" dirty="0"/>
              <a:t>	</a:t>
            </a:r>
            <a:r>
              <a:rPr lang="en-US" altLang="en-US" dirty="0" smtClean="0"/>
              <a:t>Make the times reasonable for the time zones in the call</a:t>
            </a:r>
          </a:p>
          <a:p>
            <a:r>
              <a:rPr lang="en-US" altLang="en-US" dirty="0"/>
              <a:t>	</a:t>
            </a:r>
            <a:endParaRPr lang="en-US" altLang="en-US" dirty="0" smtClean="0"/>
          </a:p>
          <a:p>
            <a:endParaRPr lang="en-US" altLang="en-US" dirty="0" smtClean="0"/>
          </a:p>
          <a:p>
            <a:endParaRPr lang="en-US" altLang="en-US" dirty="0" smtClean="0"/>
          </a:p>
        </p:txBody>
      </p:sp>
      <p:sp>
        <p:nvSpPr>
          <p:cNvPr id="5" name="Rectangle 4"/>
          <p:cNvSpPr>
            <a:spLocks noChangeArrowheads="1"/>
          </p:cNvSpPr>
          <p:nvPr/>
        </p:nvSpPr>
        <p:spPr bwMode="auto">
          <a:xfrm>
            <a:off x="0" y="5105400"/>
            <a:ext cx="8686800" cy="784830"/>
          </a:xfrm>
          <a:prstGeom prst="rect">
            <a:avLst/>
          </a:prstGeom>
          <a:noFill/>
          <a:ln w="9525">
            <a:noFill/>
            <a:miter lim="800000"/>
            <a:headEnd/>
            <a:tailEnd/>
          </a:ln>
        </p:spPr>
        <p:txBody>
          <a:bodyPr wrap="square">
            <a:spAutoFit/>
          </a:bodyPr>
          <a:lstStyle/>
          <a:p>
            <a:pPr algn="just"/>
            <a:r>
              <a:rPr lang="en-US" sz="900" dirty="0" smtClean="0">
                <a:effectLst/>
              </a:rPr>
              <a:t>[1] </a:t>
            </a:r>
            <a:r>
              <a:rPr lang="en-US" sz="900" dirty="0"/>
              <a:t>PMI (2004). A Guide to the Project Management Body of Knowledge, 3</a:t>
            </a:r>
            <a:r>
              <a:rPr lang="en-US" sz="900" baseline="30000" dirty="0"/>
              <a:t>rd</a:t>
            </a:r>
            <a:r>
              <a:rPr lang="en-US" sz="900" dirty="0"/>
              <a:t> Edition.  Project Management Institute</a:t>
            </a:r>
            <a:endParaRPr lang="en-US" sz="900" dirty="0" smtClean="0">
              <a:effectLst/>
            </a:endParaRPr>
          </a:p>
          <a:p>
            <a:pPr algn="just"/>
            <a:r>
              <a:rPr lang="en-US" sz="900" dirty="0" smtClean="0">
                <a:effectLst/>
              </a:rPr>
              <a:t>[</a:t>
            </a:r>
            <a:r>
              <a:rPr lang="en-US" sz="900" dirty="0"/>
              <a:t>2</a:t>
            </a:r>
            <a:r>
              <a:rPr lang="en-US" sz="900" dirty="0" smtClean="0">
                <a:effectLst/>
              </a:rPr>
              <a:t>] </a:t>
            </a:r>
            <a:r>
              <a:rPr lang="en-US" sz="900" dirty="0" smtClean="0"/>
              <a:t>Pocket </a:t>
            </a:r>
            <a:r>
              <a:rPr lang="en-US" sz="900" dirty="0"/>
              <a:t>Mentor (2010). </a:t>
            </a:r>
            <a:r>
              <a:rPr lang="en-US" sz="900" i="1" dirty="0"/>
              <a:t>Leading Virtual Teams</a:t>
            </a:r>
            <a:r>
              <a:rPr lang="en-US" sz="900" dirty="0"/>
              <a:t>.  Boston: Harvard Business </a:t>
            </a:r>
            <a:r>
              <a:rPr lang="en-US" sz="900" dirty="0" smtClean="0"/>
              <a:t>Press</a:t>
            </a:r>
          </a:p>
          <a:p>
            <a:pPr algn="just"/>
            <a:r>
              <a:rPr lang="en-US" sz="900" dirty="0" smtClean="0"/>
              <a:t>[3] </a:t>
            </a:r>
            <a:r>
              <a:rPr lang="en-US" sz="900" dirty="0" err="1"/>
              <a:t>Thill</a:t>
            </a:r>
            <a:r>
              <a:rPr lang="en-US" sz="900" dirty="0"/>
              <a:t>, </a:t>
            </a:r>
            <a:r>
              <a:rPr lang="en-US" sz="900" dirty="0" smtClean="0"/>
              <a:t>J. &amp; C. </a:t>
            </a:r>
            <a:r>
              <a:rPr lang="en-US" sz="900" dirty="0" err="1" smtClean="0"/>
              <a:t>Bovee</a:t>
            </a:r>
            <a:r>
              <a:rPr lang="en-US" sz="900" dirty="0" smtClean="0"/>
              <a:t> </a:t>
            </a:r>
            <a:r>
              <a:rPr lang="en-US" sz="900" dirty="0"/>
              <a:t>(2004). </a:t>
            </a:r>
            <a:r>
              <a:rPr lang="en-US" sz="900" i="1" dirty="0"/>
              <a:t>Excellence in Business Communication</a:t>
            </a:r>
            <a:r>
              <a:rPr lang="en-US" sz="900" dirty="0"/>
              <a:t>. 6e. Prentice Hall</a:t>
            </a:r>
            <a:r>
              <a:rPr lang="en-US" sz="900" dirty="0" smtClean="0"/>
              <a:t>.</a:t>
            </a:r>
          </a:p>
          <a:p>
            <a:pPr algn="just"/>
            <a:r>
              <a:rPr lang="en-US" sz="900" dirty="0" smtClean="0"/>
              <a:t>[4] </a:t>
            </a:r>
            <a:r>
              <a:rPr lang="en-US" sz="900" dirty="0" err="1" smtClean="0"/>
              <a:t>Marchewka</a:t>
            </a:r>
            <a:r>
              <a:rPr lang="en-US" sz="900" dirty="0"/>
              <a:t>, J. (2003). Information technology project management. Providing measurable organizational value. Hoboken, New Jersey: John Wiley &amp; Sons</a:t>
            </a:r>
            <a:r>
              <a:rPr lang="en-US" sz="900" dirty="0" smtClean="0"/>
              <a:t>.</a:t>
            </a:r>
          </a:p>
          <a:p>
            <a:pPr algn="just"/>
            <a:r>
              <a:rPr lang="en-US" sz="900" dirty="0" smtClean="0"/>
              <a:t>[5] </a:t>
            </a:r>
            <a:r>
              <a:rPr lang="en-US" sz="900" dirty="0" err="1">
                <a:solidFill>
                  <a:schemeClr val="tx1">
                    <a:lumMod val="85000"/>
                    <a:lumOff val="15000"/>
                  </a:schemeClr>
                </a:solidFill>
              </a:rPr>
              <a:t>Cochrum</a:t>
            </a:r>
            <a:r>
              <a:rPr lang="en-US" sz="900" dirty="0">
                <a:solidFill>
                  <a:schemeClr val="tx1">
                    <a:lumMod val="85000"/>
                    <a:lumOff val="15000"/>
                  </a:schemeClr>
                </a:solidFill>
              </a:rPr>
              <a:t>, K.. (2013). </a:t>
            </a:r>
            <a:r>
              <a:rPr lang="en-US" sz="900" i="1" dirty="0">
                <a:solidFill>
                  <a:schemeClr val="tx1">
                    <a:lumMod val="85000"/>
                    <a:lumOff val="15000"/>
                  </a:schemeClr>
                </a:solidFill>
              </a:rPr>
              <a:t>Close: Leading Well Across Distance and Cultures</a:t>
            </a:r>
            <a:r>
              <a:rPr lang="en-US" sz="900" dirty="0">
                <a:solidFill>
                  <a:schemeClr val="tx1">
                    <a:lumMod val="85000"/>
                    <a:lumOff val="15000"/>
                  </a:schemeClr>
                </a:solidFill>
              </a:rPr>
              <a:t>.  Amazon: </a:t>
            </a:r>
            <a:r>
              <a:rPr lang="en-US" sz="900" dirty="0"/>
              <a:t>On-Demand Publishing </a:t>
            </a:r>
            <a:r>
              <a:rPr lang="en-US" sz="900" dirty="0" err="1"/>
              <a:t>LLC</a:t>
            </a:r>
            <a:r>
              <a:rPr lang="en-US" sz="900" dirty="0" err="1">
                <a:solidFill>
                  <a:schemeClr val="tx1">
                    <a:lumMod val="85000"/>
                    <a:lumOff val="15000"/>
                  </a:schemeClr>
                </a:solidFill>
              </a:rPr>
              <a:t>.p</a:t>
            </a:r>
            <a:r>
              <a:rPr lang="en-US" sz="900" dirty="0">
                <a:solidFill>
                  <a:schemeClr val="tx1">
                    <a:lumMod val="85000"/>
                    <a:lumOff val="15000"/>
                  </a:schemeClr>
                </a:solidFill>
              </a:rPr>
              <a:t> 539, </a:t>
            </a:r>
            <a:r>
              <a:rPr lang="en-US" sz="900" dirty="0" smtClean="0">
                <a:solidFill>
                  <a:schemeClr val="tx1">
                    <a:lumMod val="85000"/>
                    <a:lumOff val="15000"/>
                  </a:schemeClr>
                </a:solidFill>
              </a:rPr>
              <a:t>550</a:t>
            </a:r>
            <a:r>
              <a:rPr lang="en-US" sz="900" dirty="0" smtClean="0"/>
              <a:t>  </a:t>
            </a:r>
            <a:endParaRPr lang="en-US" sz="900" dirty="0"/>
          </a:p>
        </p:txBody>
      </p:sp>
    </p:spTree>
    <p:extLst>
      <p:ext uri="{BB962C8B-B14F-4D97-AF65-F5344CB8AC3E}">
        <p14:creationId xmlns:p14="http://schemas.microsoft.com/office/powerpoint/2010/main" xmlns="" val="315995535"/>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Cohesion challenge </a:t>
            </a:r>
            <a:r>
              <a:rPr lang="en-US" dirty="0"/>
              <a:t>for GVTs</a:t>
            </a:r>
          </a:p>
        </p:txBody>
      </p:sp>
      <p:sp>
        <p:nvSpPr>
          <p:cNvPr id="3" name="Content Placeholder 2"/>
          <p:cNvSpPr>
            <a:spLocks noGrp="1"/>
          </p:cNvSpPr>
          <p:nvPr>
            <p:ph idx="1"/>
          </p:nvPr>
        </p:nvSpPr>
        <p:spPr>
          <a:xfrm>
            <a:off x="822325" y="1100138"/>
            <a:ext cx="8321675" cy="3579812"/>
          </a:xfrm>
        </p:spPr>
        <p:txBody>
          <a:bodyPr/>
          <a:lstStyle/>
          <a:p>
            <a:r>
              <a:rPr lang="en-US" dirty="0" smtClean="0"/>
              <a:t>Cohesion is the trusted interactions among team members based on trust</a:t>
            </a:r>
          </a:p>
          <a:p>
            <a:r>
              <a:rPr lang="en-US" dirty="0" smtClean="0"/>
              <a:t>Distance, time and culture make it more difficult to establish trust and more difficult for team members to bind with each other</a:t>
            </a:r>
          </a:p>
          <a:p>
            <a:r>
              <a:rPr lang="en-US" dirty="0" smtClean="0"/>
              <a:t>This is a primary reason team initiation meetings are usually face-to-face</a:t>
            </a:r>
          </a:p>
          <a:p>
            <a:r>
              <a:rPr lang="en-US" dirty="0" smtClean="0"/>
              <a:t>However, good communication practices can help also</a:t>
            </a:r>
            <a:endParaRPr lang="en-US" dirty="0"/>
          </a:p>
        </p:txBody>
      </p:sp>
      <p:sp>
        <p:nvSpPr>
          <p:cNvPr id="4" name="Rectangle 4"/>
          <p:cNvSpPr>
            <a:spLocks noChangeArrowheads="1"/>
          </p:cNvSpPr>
          <p:nvPr/>
        </p:nvSpPr>
        <p:spPr bwMode="auto">
          <a:xfrm>
            <a:off x="0" y="5105400"/>
            <a:ext cx="8686800" cy="230832"/>
          </a:xfrm>
          <a:prstGeom prst="rect">
            <a:avLst/>
          </a:prstGeom>
          <a:noFill/>
          <a:ln w="9525">
            <a:noFill/>
            <a:miter lim="800000"/>
            <a:headEnd/>
            <a:tailEnd/>
          </a:ln>
        </p:spPr>
        <p:txBody>
          <a:bodyPr wrap="square">
            <a:spAutoFit/>
          </a:bodyPr>
          <a:lstStyle/>
          <a:p>
            <a:pPr algn="just"/>
            <a:r>
              <a:rPr lang="en-US" sz="900" dirty="0" smtClean="0">
                <a:solidFill>
                  <a:schemeClr val="tx1">
                    <a:lumMod val="85000"/>
                    <a:lumOff val="15000"/>
                  </a:schemeClr>
                </a:solidFill>
              </a:rPr>
              <a:t>[1] </a:t>
            </a:r>
            <a:r>
              <a:rPr lang="en-US" sz="900" dirty="0" smtClean="0"/>
              <a:t>Carmel, E. &amp; P. </a:t>
            </a:r>
            <a:r>
              <a:rPr lang="en-US" sz="900" dirty="0" err="1" smtClean="0"/>
              <a:t>Tjia</a:t>
            </a:r>
            <a:r>
              <a:rPr lang="en-US" sz="900" dirty="0" smtClean="0"/>
              <a:t> (2005). Offshoring information technology. Cambridge, United Kingdom: Cambridge University Press</a:t>
            </a:r>
            <a:endParaRPr lang="en-US" sz="900" dirty="0" smtClean="0">
              <a:solidFill>
                <a:schemeClr val="tx1">
                  <a:lumMod val="85000"/>
                  <a:lumOff val="15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rot="19140000">
            <a:off x="706540" y="1667264"/>
            <a:ext cx="5532580" cy="1204913"/>
          </a:xfrm>
        </p:spPr>
        <p:txBody>
          <a:bodyPr/>
          <a:lstStyle/>
          <a:p>
            <a:pPr fontAlgn="auto">
              <a:spcAft>
                <a:spcPts val="0"/>
              </a:spcAft>
              <a:defRPr/>
            </a:pPr>
            <a:r>
              <a:rPr lang="en-US" sz="4400" dirty="0" smtClean="0"/>
              <a:t>open Communication</a:t>
            </a:r>
            <a:endParaRPr lang="en-US" sz="4400" dirty="0"/>
          </a:p>
        </p:txBody>
      </p:sp>
      <p:sp>
        <p:nvSpPr>
          <p:cNvPr id="3" name="Subtitle 2"/>
          <p:cNvSpPr>
            <a:spLocks noGrp="1"/>
          </p:cNvSpPr>
          <p:nvPr>
            <p:ph type="subTitle" idx="1"/>
          </p:nvPr>
        </p:nvSpPr>
        <p:spPr>
          <a:xfrm rot="19140000">
            <a:off x="1062038" y="2324100"/>
            <a:ext cx="6511925" cy="328613"/>
          </a:xfrm>
        </p:spPr>
        <p:txBody>
          <a:bodyPr rtlCol="0">
            <a:noAutofit/>
          </a:bodyPr>
          <a:lstStyle/>
          <a:p>
            <a:pPr fontAlgn="auto">
              <a:spcAft>
                <a:spcPts val="0"/>
              </a:spcAft>
              <a:defRPr/>
            </a:pPr>
            <a:r>
              <a:rPr lang="en-US" sz="1200" dirty="0" smtClean="0"/>
              <a:t>To Orient the team</a:t>
            </a:r>
            <a:endParaRPr sz="1200" dirty="0"/>
          </a:p>
        </p:txBody>
      </p:sp>
    </p:spTree>
    <p:extLst>
      <p:ext uri="{BB962C8B-B14F-4D97-AF65-F5344CB8AC3E}">
        <p14:creationId xmlns:p14="http://schemas.microsoft.com/office/powerpoint/2010/main" xmlns="" val="248140572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Establishing Trust in virtual teams</a:t>
            </a:r>
            <a:endParaRPr lang="en-US" dirty="0"/>
          </a:p>
        </p:txBody>
      </p:sp>
      <p:sp>
        <p:nvSpPr>
          <p:cNvPr id="3" name="Content Placeholder 2"/>
          <p:cNvSpPr>
            <a:spLocks noGrp="1"/>
          </p:cNvSpPr>
          <p:nvPr>
            <p:ph idx="1"/>
          </p:nvPr>
        </p:nvSpPr>
        <p:spPr>
          <a:xfrm>
            <a:off x="822325" y="1100138"/>
            <a:ext cx="8245475" cy="3929062"/>
          </a:xfrm>
        </p:spPr>
        <p:txBody>
          <a:bodyPr/>
          <a:lstStyle/>
          <a:p>
            <a:r>
              <a:rPr lang="en-US" dirty="0" smtClean="0"/>
              <a:t>Reinforce goals and processes</a:t>
            </a:r>
          </a:p>
          <a:p>
            <a:r>
              <a:rPr lang="en-US" dirty="0"/>
              <a:t>	</a:t>
            </a:r>
            <a:r>
              <a:rPr lang="en-US" dirty="0" smtClean="0"/>
              <a:t>Periodically state goals to team</a:t>
            </a:r>
          </a:p>
          <a:p>
            <a:r>
              <a:rPr lang="en-US" dirty="0"/>
              <a:t>	</a:t>
            </a:r>
            <a:r>
              <a:rPr lang="en-US" dirty="0" smtClean="0"/>
              <a:t>Periodically review schedule for accomplishing milestones to achieve goals</a:t>
            </a:r>
          </a:p>
          <a:p>
            <a:r>
              <a:rPr lang="en-US" dirty="0"/>
              <a:t>	</a:t>
            </a:r>
            <a:r>
              <a:rPr lang="en-US" dirty="0" smtClean="0"/>
              <a:t>Periodically review decision making process</a:t>
            </a:r>
          </a:p>
          <a:p>
            <a:r>
              <a:rPr lang="en-US" dirty="0"/>
              <a:t>	</a:t>
            </a:r>
            <a:r>
              <a:rPr lang="en-US" dirty="0" smtClean="0"/>
              <a:t>Periodically review roles and responsibilities of team members</a:t>
            </a:r>
          </a:p>
          <a:p>
            <a:r>
              <a:rPr lang="en-US" dirty="0"/>
              <a:t>	</a:t>
            </a:r>
            <a:r>
              <a:rPr lang="en-US" dirty="0" smtClean="0"/>
              <a:t>Periodically discuss methods for achieving goals</a:t>
            </a:r>
          </a:p>
          <a:p>
            <a:r>
              <a:rPr lang="en-US" dirty="0"/>
              <a:t>	</a:t>
            </a:r>
            <a:r>
              <a:rPr lang="en-US" dirty="0" smtClean="0"/>
              <a:t>Periodically discuss acceptance criteria</a:t>
            </a:r>
          </a:p>
          <a:p>
            <a:r>
              <a:rPr lang="en-US" dirty="0" smtClean="0"/>
              <a:t>	Periodically review performance</a:t>
            </a:r>
          </a:p>
          <a:p>
            <a:r>
              <a:rPr lang="en-US" dirty="0"/>
              <a:t>Transparent communication is critical </a:t>
            </a:r>
          </a:p>
          <a:p>
            <a:endParaRPr lang="en-US" dirty="0" smtClean="0"/>
          </a:p>
          <a:p>
            <a:r>
              <a:rPr lang="en-US" dirty="0"/>
              <a:t>	</a:t>
            </a:r>
          </a:p>
        </p:txBody>
      </p:sp>
      <p:sp>
        <p:nvSpPr>
          <p:cNvPr id="4" name="Rectangle 4"/>
          <p:cNvSpPr>
            <a:spLocks noChangeArrowheads="1"/>
          </p:cNvSpPr>
          <p:nvPr/>
        </p:nvSpPr>
        <p:spPr bwMode="auto">
          <a:xfrm>
            <a:off x="0" y="5105400"/>
            <a:ext cx="8686800" cy="507831"/>
          </a:xfrm>
          <a:prstGeom prst="rect">
            <a:avLst/>
          </a:prstGeom>
          <a:noFill/>
          <a:ln w="9525">
            <a:noFill/>
            <a:miter lim="800000"/>
            <a:headEnd/>
            <a:tailEnd/>
          </a:ln>
        </p:spPr>
        <p:txBody>
          <a:bodyPr wrap="square">
            <a:spAutoFit/>
          </a:bodyPr>
          <a:lstStyle/>
          <a:p>
            <a:pPr algn="just"/>
            <a:r>
              <a:rPr lang="en-US" sz="900" dirty="0" smtClean="0">
                <a:effectLst/>
              </a:rPr>
              <a:t>[</a:t>
            </a:r>
            <a:r>
              <a:rPr lang="en-US" sz="900" dirty="0" smtClean="0"/>
              <a:t>1</a:t>
            </a:r>
            <a:r>
              <a:rPr lang="en-US" sz="900" dirty="0" smtClean="0">
                <a:effectLst/>
              </a:rPr>
              <a:t>] </a:t>
            </a:r>
            <a:r>
              <a:rPr lang="en-US" sz="900" dirty="0" smtClean="0"/>
              <a:t>Pocket </a:t>
            </a:r>
            <a:r>
              <a:rPr lang="en-US" sz="900" dirty="0"/>
              <a:t>Mentor (2010). </a:t>
            </a:r>
            <a:r>
              <a:rPr lang="en-US" sz="900" i="1" dirty="0"/>
              <a:t>Leading Virtual Teams</a:t>
            </a:r>
            <a:r>
              <a:rPr lang="en-US" sz="900" dirty="0"/>
              <a:t>.  Boston: Harvard Business </a:t>
            </a:r>
            <a:r>
              <a:rPr lang="en-US" sz="900" dirty="0" smtClean="0"/>
              <a:t>Press</a:t>
            </a:r>
          </a:p>
          <a:p>
            <a:pPr algn="just"/>
            <a:r>
              <a:rPr lang="en-US" sz="900" dirty="0" smtClean="0"/>
              <a:t>[2] </a:t>
            </a:r>
            <a:r>
              <a:rPr lang="en-US" sz="900" dirty="0" err="1"/>
              <a:t>Thill</a:t>
            </a:r>
            <a:r>
              <a:rPr lang="en-US" sz="900" dirty="0"/>
              <a:t>, </a:t>
            </a:r>
            <a:r>
              <a:rPr lang="en-US" sz="900" dirty="0" smtClean="0"/>
              <a:t>J. &amp; C. </a:t>
            </a:r>
            <a:r>
              <a:rPr lang="en-US" sz="900" dirty="0" err="1" smtClean="0"/>
              <a:t>Bovee</a:t>
            </a:r>
            <a:r>
              <a:rPr lang="en-US" sz="900" dirty="0" smtClean="0"/>
              <a:t> </a:t>
            </a:r>
            <a:r>
              <a:rPr lang="en-US" sz="900" dirty="0"/>
              <a:t>(2004). </a:t>
            </a:r>
            <a:r>
              <a:rPr lang="en-US" sz="900" i="1" dirty="0"/>
              <a:t>Excellence in Business Communication</a:t>
            </a:r>
            <a:r>
              <a:rPr lang="en-US" sz="900" dirty="0"/>
              <a:t>. 6e. Prentice Hall. </a:t>
            </a:r>
            <a:r>
              <a:rPr lang="en-US" sz="900" dirty="0" smtClean="0"/>
              <a:t> </a:t>
            </a:r>
            <a:endParaRPr lang="en-US" sz="900" dirty="0"/>
          </a:p>
          <a:p>
            <a:pPr algn="just"/>
            <a:r>
              <a:rPr lang="en-US" sz="900" dirty="0" smtClean="0"/>
              <a:t>[3]</a:t>
            </a:r>
            <a:r>
              <a:rPr lang="en-US" sz="900" dirty="0" smtClean="0">
                <a:solidFill>
                  <a:schemeClr val="tx1">
                    <a:lumMod val="85000"/>
                    <a:lumOff val="15000"/>
                  </a:schemeClr>
                </a:solidFill>
              </a:rPr>
              <a:t> </a:t>
            </a:r>
            <a:r>
              <a:rPr lang="en-US" sz="900" dirty="0" err="1">
                <a:solidFill>
                  <a:schemeClr val="tx1">
                    <a:lumMod val="85000"/>
                    <a:lumOff val="15000"/>
                  </a:schemeClr>
                </a:solidFill>
              </a:rPr>
              <a:t>Cochrum</a:t>
            </a:r>
            <a:r>
              <a:rPr lang="en-US" sz="900" dirty="0">
                <a:solidFill>
                  <a:schemeClr val="tx1">
                    <a:lumMod val="85000"/>
                    <a:lumOff val="15000"/>
                  </a:schemeClr>
                </a:solidFill>
              </a:rPr>
              <a:t>, K.. (2013). </a:t>
            </a:r>
            <a:r>
              <a:rPr lang="en-US" sz="900" i="1" dirty="0">
                <a:solidFill>
                  <a:schemeClr val="tx1">
                    <a:lumMod val="85000"/>
                    <a:lumOff val="15000"/>
                  </a:schemeClr>
                </a:solidFill>
              </a:rPr>
              <a:t>Close: Leading Well Across Distance and Cultures</a:t>
            </a:r>
            <a:r>
              <a:rPr lang="en-US" sz="900" dirty="0">
                <a:solidFill>
                  <a:schemeClr val="tx1">
                    <a:lumMod val="85000"/>
                    <a:lumOff val="15000"/>
                  </a:schemeClr>
                </a:solidFill>
              </a:rPr>
              <a:t>.  Amazon: </a:t>
            </a:r>
            <a:r>
              <a:rPr lang="en-US" sz="900" dirty="0"/>
              <a:t>On-Demand Publishing </a:t>
            </a:r>
            <a:r>
              <a:rPr lang="en-US" sz="900" dirty="0" err="1"/>
              <a:t>LLC</a:t>
            </a:r>
            <a:r>
              <a:rPr lang="en-US" sz="900" dirty="0" err="1">
                <a:solidFill>
                  <a:schemeClr val="tx1">
                    <a:lumMod val="85000"/>
                    <a:lumOff val="15000"/>
                  </a:schemeClr>
                </a:solidFill>
              </a:rPr>
              <a:t>.p</a:t>
            </a:r>
            <a:r>
              <a:rPr lang="en-US" sz="900" dirty="0">
                <a:solidFill>
                  <a:schemeClr val="tx1">
                    <a:lumMod val="85000"/>
                    <a:lumOff val="15000"/>
                  </a:schemeClr>
                </a:solidFill>
              </a:rPr>
              <a:t> </a:t>
            </a:r>
            <a:endParaRPr lang="en-US" sz="900" i="1" dirty="0"/>
          </a:p>
        </p:txBody>
      </p:sp>
    </p:spTree>
    <p:extLst>
      <p:ext uri="{BB962C8B-B14F-4D97-AF65-F5344CB8AC3E}">
        <p14:creationId xmlns:p14="http://schemas.microsoft.com/office/powerpoint/2010/main" xmlns="" val="82758593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Communicating Assignments </a:t>
            </a:r>
            <a:endParaRPr lang="en-US" dirty="0"/>
          </a:p>
        </p:txBody>
      </p:sp>
      <p:sp>
        <p:nvSpPr>
          <p:cNvPr id="3" name="Content Placeholder 2"/>
          <p:cNvSpPr>
            <a:spLocks noGrp="1"/>
          </p:cNvSpPr>
          <p:nvPr>
            <p:ph idx="1"/>
          </p:nvPr>
        </p:nvSpPr>
        <p:spPr/>
        <p:txBody>
          <a:bodyPr/>
          <a:lstStyle/>
          <a:p>
            <a:r>
              <a:rPr lang="en-US" dirty="0" smtClean="0"/>
              <a:t>Critical to update agreements on changes</a:t>
            </a:r>
          </a:p>
          <a:p>
            <a:r>
              <a:rPr lang="en-US" dirty="0" smtClean="0"/>
              <a:t>To regularly disseminate updated work plan  </a:t>
            </a:r>
          </a:p>
          <a:p>
            <a:r>
              <a:rPr lang="en-US" dirty="0" smtClean="0"/>
              <a:t>To regularly publish roles and responsibilities document</a:t>
            </a:r>
          </a:p>
          <a:p>
            <a:r>
              <a:rPr lang="en-US" dirty="0" smtClean="0"/>
              <a:t>To regularly publish team directory</a:t>
            </a:r>
          </a:p>
          <a:p>
            <a:r>
              <a:rPr lang="en-US" dirty="0"/>
              <a:t>	</a:t>
            </a:r>
            <a:r>
              <a:rPr lang="en-US" dirty="0" smtClean="0"/>
              <a:t>Location, time zone, hours of availability</a:t>
            </a:r>
          </a:p>
          <a:p>
            <a:r>
              <a:rPr lang="en-US" dirty="0"/>
              <a:t>	</a:t>
            </a:r>
            <a:r>
              <a:rPr lang="en-US" dirty="0" smtClean="0"/>
              <a:t>Best way to communicate with them</a:t>
            </a:r>
          </a:p>
          <a:p>
            <a:r>
              <a:rPr lang="en-US" dirty="0" smtClean="0"/>
              <a:t>Post these documents on team Web site</a:t>
            </a:r>
            <a:endParaRPr lang="en-US" dirty="0"/>
          </a:p>
        </p:txBody>
      </p:sp>
      <p:sp>
        <p:nvSpPr>
          <p:cNvPr id="4" name="Rectangle 4"/>
          <p:cNvSpPr>
            <a:spLocks noChangeArrowheads="1"/>
          </p:cNvSpPr>
          <p:nvPr/>
        </p:nvSpPr>
        <p:spPr bwMode="auto">
          <a:xfrm>
            <a:off x="0" y="5105400"/>
            <a:ext cx="8686800" cy="784830"/>
          </a:xfrm>
          <a:prstGeom prst="rect">
            <a:avLst/>
          </a:prstGeom>
          <a:noFill/>
          <a:ln w="9525">
            <a:noFill/>
            <a:miter lim="800000"/>
            <a:headEnd/>
            <a:tailEnd/>
          </a:ln>
        </p:spPr>
        <p:txBody>
          <a:bodyPr wrap="square">
            <a:spAutoFit/>
          </a:bodyPr>
          <a:lstStyle/>
          <a:p>
            <a:pPr algn="just"/>
            <a:r>
              <a:rPr lang="en-US" sz="900" dirty="0"/>
              <a:t>[1] Peters, L. &amp; C. </a:t>
            </a:r>
            <a:r>
              <a:rPr lang="en-US" sz="900" dirty="0" err="1"/>
              <a:t>Manz</a:t>
            </a:r>
            <a:r>
              <a:rPr lang="en-US" sz="900" dirty="0"/>
              <a:t> (2008). Getting Virtual Teams Right the First Time. In </a:t>
            </a:r>
            <a:r>
              <a:rPr lang="en-US" sz="900" dirty="0" err="1"/>
              <a:t>Nemiro</a:t>
            </a:r>
            <a:r>
              <a:rPr lang="en-US" sz="900" dirty="0"/>
              <a:t>, J., M. </a:t>
            </a:r>
            <a:r>
              <a:rPr lang="en-US" sz="900" dirty="0" err="1"/>
              <a:t>Beyerlein</a:t>
            </a:r>
            <a:r>
              <a:rPr lang="en-US" sz="900" dirty="0"/>
              <a:t>, L. Bradley, S</a:t>
            </a:r>
            <a:r>
              <a:rPr lang="en-US" sz="900" dirty="0" smtClean="0"/>
              <a:t>. </a:t>
            </a:r>
            <a:r>
              <a:rPr lang="en-US" sz="900" dirty="0" err="1" smtClean="0"/>
              <a:t>Beyerlein</a:t>
            </a:r>
            <a:r>
              <a:rPr lang="en-US" sz="900" dirty="0" smtClean="0"/>
              <a:t> </a:t>
            </a:r>
            <a:r>
              <a:rPr lang="en-US" sz="900" dirty="0"/>
              <a:t>(</a:t>
            </a:r>
            <a:r>
              <a:rPr lang="en-US" sz="900" dirty="0" err="1"/>
              <a:t>Eds</a:t>
            </a:r>
            <a:r>
              <a:rPr lang="en-US" sz="900" dirty="0"/>
              <a:t>). The Handbook of High-Performance Virtual Teams (105-129). San Francisco: </a:t>
            </a:r>
            <a:r>
              <a:rPr lang="en-US" sz="900" dirty="0" err="1"/>
              <a:t>Jossey</a:t>
            </a:r>
            <a:r>
              <a:rPr lang="en-US" sz="900" dirty="0"/>
              <a:t>-Bass.</a:t>
            </a:r>
          </a:p>
          <a:p>
            <a:pPr algn="just"/>
            <a:r>
              <a:rPr lang="en-US" sz="900" dirty="0" smtClean="0">
                <a:effectLst/>
              </a:rPr>
              <a:t>[</a:t>
            </a:r>
            <a:r>
              <a:rPr lang="en-US" sz="900" dirty="0"/>
              <a:t>2</a:t>
            </a:r>
            <a:r>
              <a:rPr lang="en-US" sz="900" dirty="0" smtClean="0">
                <a:effectLst/>
              </a:rPr>
              <a:t>] </a:t>
            </a:r>
            <a:r>
              <a:rPr lang="en-US" sz="900" dirty="0" smtClean="0"/>
              <a:t>Pocket </a:t>
            </a:r>
            <a:r>
              <a:rPr lang="en-US" sz="900" dirty="0"/>
              <a:t>Mentor (2010). </a:t>
            </a:r>
            <a:r>
              <a:rPr lang="en-US" sz="900" i="1" dirty="0"/>
              <a:t>Leading Virtual Teams</a:t>
            </a:r>
            <a:r>
              <a:rPr lang="en-US" sz="900" dirty="0"/>
              <a:t>.  Boston: Harvard Business </a:t>
            </a:r>
            <a:r>
              <a:rPr lang="en-US" sz="900" dirty="0" smtClean="0"/>
              <a:t>Press</a:t>
            </a:r>
          </a:p>
          <a:p>
            <a:pPr algn="just"/>
            <a:r>
              <a:rPr lang="en-US" sz="900" dirty="0" smtClean="0"/>
              <a:t>[3] </a:t>
            </a:r>
            <a:r>
              <a:rPr lang="en-US" sz="900" dirty="0" err="1"/>
              <a:t>Thill</a:t>
            </a:r>
            <a:r>
              <a:rPr lang="en-US" sz="900" dirty="0"/>
              <a:t>, </a:t>
            </a:r>
            <a:r>
              <a:rPr lang="en-US" sz="900" dirty="0" smtClean="0"/>
              <a:t>J. &amp; C. </a:t>
            </a:r>
            <a:r>
              <a:rPr lang="en-US" sz="900" dirty="0" err="1" smtClean="0"/>
              <a:t>Bovee</a:t>
            </a:r>
            <a:r>
              <a:rPr lang="en-US" sz="900" dirty="0" smtClean="0"/>
              <a:t> </a:t>
            </a:r>
            <a:r>
              <a:rPr lang="en-US" sz="900" dirty="0"/>
              <a:t>(2004). </a:t>
            </a:r>
            <a:r>
              <a:rPr lang="en-US" sz="900" i="1" dirty="0"/>
              <a:t>Excellence in Business Communication</a:t>
            </a:r>
            <a:r>
              <a:rPr lang="en-US" sz="900" dirty="0"/>
              <a:t>. 6e. Prentice Hall. </a:t>
            </a:r>
            <a:r>
              <a:rPr lang="en-US" sz="900" dirty="0" smtClean="0"/>
              <a:t> </a:t>
            </a:r>
            <a:endParaRPr lang="en-US" sz="900" dirty="0"/>
          </a:p>
          <a:p>
            <a:pPr algn="just"/>
            <a:r>
              <a:rPr lang="en-US" sz="900" dirty="0" smtClean="0"/>
              <a:t>[4]</a:t>
            </a:r>
            <a:r>
              <a:rPr lang="en-US" sz="900" dirty="0" smtClean="0">
                <a:solidFill>
                  <a:schemeClr val="tx1">
                    <a:lumMod val="85000"/>
                    <a:lumOff val="15000"/>
                  </a:schemeClr>
                </a:solidFill>
              </a:rPr>
              <a:t> </a:t>
            </a:r>
            <a:r>
              <a:rPr lang="en-US" sz="900" dirty="0" err="1">
                <a:solidFill>
                  <a:schemeClr val="tx1">
                    <a:lumMod val="85000"/>
                    <a:lumOff val="15000"/>
                  </a:schemeClr>
                </a:solidFill>
              </a:rPr>
              <a:t>Cochrum</a:t>
            </a:r>
            <a:r>
              <a:rPr lang="en-US" sz="900" dirty="0">
                <a:solidFill>
                  <a:schemeClr val="tx1">
                    <a:lumMod val="85000"/>
                    <a:lumOff val="15000"/>
                  </a:schemeClr>
                </a:solidFill>
              </a:rPr>
              <a:t>, K.. (2013). </a:t>
            </a:r>
            <a:r>
              <a:rPr lang="en-US" sz="900" i="1" dirty="0">
                <a:solidFill>
                  <a:schemeClr val="tx1">
                    <a:lumMod val="85000"/>
                    <a:lumOff val="15000"/>
                  </a:schemeClr>
                </a:solidFill>
              </a:rPr>
              <a:t>Close: Leading Well Across Distance and Cultures</a:t>
            </a:r>
            <a:r>
              <a:rPr lang="en-US" sz="900" dirty="0">
                <a:solidFill>
                  <a:schemeClr val="tx1">
                    <a:lumMod val="85000"/>
                    <a:lumOff val="15000"/>
                  </a:schemeClr>
                </a:solidFill>
              </a:rPr>
              <a:t>.  Amazon: </a:t>
            </a:r>
            <a:r>
              <a:rPr lang="en-US" sz="900" dirty="0"/>
              <a:t>On-Demand Publishing </a:t>
            </a:r>
            <a:r>
              <a:rPr lang="en-US" sz="900" dirty="0" err="1"/>
              <a:t>LLC</a:t>
            </a:r>
            <a:r>
              <a:rPr lang="en-US" sz="900" dirty="0" err="1">
                <a:solidFill>
                  <a:schemeClr val="tx1">
                    <a:lumMod val="85000"/>
                    <a:lumOff val="15000"/>
                  </a:schemeClr>
                </a:solidFill>
              </a:rPr>
              <a:t>.p</a:t>
            </a:r>
            <a:r>
              <a:rPr lang="en-US" sz="900" dirty="0">
                <a:solidFill>
                  <a:schemeClr val="tx1">
                    <a:lumMod val="85000"/>
                    <a:lumOff val="15000"/>
                  </a:schemeClr>
                </a:solidFill>
              </a:rPr>
              <a:t> </a:t>
            </a:r>
            <a:endParaRPr lang="en-US" sz="900" i="1" dirty="0"/>
          </a:p>
        </p:txBody>
      </p:sp>
    </p:spTree>
    <p:extLst>
      <p:ext uri="{BB962C8B-B14F-4D97-AF65-F5344CB8AC3E}">
        <p14:creationId xmlns:p14="http://schemas.microsoft.com/office/powerpoint/2010/main" xmlns="" val="508902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Developing a Work plan</a:t>
            </a:r>
            <a:endParaRPr lang="en-US" dirty="0"/>
          </a:p>
        </p:txBody>
      </p:sp>
      <p:sp>
        <p:nvSpPr>
          <p:cNvPr id="3" name="Content Placeholder 2"/>
          <p:cNvSpPr>
            <a:spLocks noGrp="1"/>
          </p:cNvSpPr>
          <p:nvPr>
            <p:ph idx="1"/>
          </p:nvPr>
        </p:nvSpPr>
        <p:spPr/>
        <p:txBody>
          <a:bodyPr/>
          <a:lstStyle/>
          <a:p>
            <a:r>
              <a:rPr lang="en-US" dirty="0" smtClean="0"/>
              <a:t>Work plan functions</a:t>
            </a:r>
          </a:p>
          <a:p>
            <a:r>
              <a:rPr lang="en-US" dirty="0"/>
              <a:t>	</a:t>
            </a:r>
            <a:r>
              <a:rPr lang="en-US" dirty="0" smtClean="0"/>
              <a:t>Coordinate team activities to accomplish the mission</a:t>
            </a:r>
          </a:p>
          <a:p>
            <a:r>
              <a:rPr lang="en-US" dirty="0"/>
              <a:t>	</a:t>
            </a:r>
            <a:r>
              <a:rPr lang="en-US" dirty="0" smtClean="0"/>
              <a:t>Directs the team as a whole, groups within team, and individuals</a:t>
            </a:r>
          </a:p>
          <a:p>
            <a:r>
              <a:rPr lang="en-US" dirty="0"/>
              <a:t>	</a:t>
            </a:r>
            <a:r>
              <a:rPr lang="en-US" dirty="0" smtClean="0"/>
              <a:t>Establishes accountability for each team member</a:t>
            </a:r>
          </a:p>
          <a:p>
            <a:r>
              <a:rPr lang="en-US" dirty="0" smtClean="0"/>
              <a:t>Crucial for virtual teams</a:t>
            </a:r>
          </a:p>
          <a:p>
            <a:r>
              <a:rPr lang="en-US" dirty="0" smtClean="0"/>
              <a:t>Post on team Web site, a shared online workspace</a:t>
            </a:r>
            <a:endParaRPr lang="en-US" dirty="0"/>
          </a:p>
        </p:txBody>
      </p:sp>
      <p:sp>
        <p:nvSpPr>
          <p:cNvPr id="5" name="Rectangle 4"/>
          <p:cNvSpPr>
            <a:spLocks noChangeArrowheads="1"/>
          </p:cNvSpPr>
          <p:nvPr/>
        </p:nvSpPr>
        <p:spPr bwMode="auto">
          <a:xfrm>
            <a:off x="0" y="5105400"/>
            <a:ext cx="8686800" cy="784830"/>
          </a:xfrm>
          <a:prstGeom prst="rect">
            <a:avLst/>
          </a:prstGeom>
          <a:noFill/>
          <a:ln w="9525">
            <a:noFill/>
            <a:miter lim="800000"/>
            <a:headEnd/>
            <a:tailEnd/>
          </a:ln>
        </p:spPr>
        <p:txBody>
          <a:bodyPr wrap="square">
            <a:spAutoFit/>
          </a:bodyPr>
          <a:lstStyle/>
          <a:p>
            <a:pPr algn="just"/>
            <a:r>
              <a:rPr lang="en-US" sz="900" dirty="0"/>
              <a:t>[1] Peters, L. &amp; C. </a:t>
            </a:r>
            <a:r>
              <a:rPr lang="en-US" sz="900" dirty="0" err="1"/>
              <a:t>Manz</a:t>
            </a:r>
            <a:r>
              <a:rPr lang="en-US" sz="900" dirty="0"/>
              <a:t> (2008). Getting Virtual Teams Right the First Time. In </a:t>
            </a:r>
            <a:r>
              <a:rPr lang="en-US" sz="900" dirty="0" err="1"/>
              <a:t>Nemiro</a:t>
            </a:r>
            <a:r>
              <a:rPr lang="en-US" sz="900" dirty="0"/>
              <a:t>, J., M. </a:t>
            </a:r>
            <a:r>
              <a:rPr lang="en-US" sz="900" dirty="0" err="1"/>
              <a:t>Beyerlein</a:t>
            </a:r>
            <a:r>
              <a:rPr lang="en-US" sz="900" dirty="0"/>
              <a:t>, L. Bradley, S</a:t>
            </a:r>
            <a:r>
              <a:rPr lang="en-US" sz="900" dirty="0" smtClean="0"/>
              <a:t>. </a:t>
            </a:r>
            <a:r>
              <a:rPr lang="en-US" sz="900" dirty="0" err="1" smtClean="0"/>
              <a:t>Beyerlein</a:t>
            </a:r>
            <a:r>
              <a:rPr lang="en-US" sz="900" dirty="0" smtClean="0"/>
              <a:t> </a:t>
            </a:r>
            <a:r>
              <a:rPr lang="en-US" sz="900" dirty="0"/>
              <a:t>(</a:t>
            </a:r>
            <a:r>
              <a:rPr lang="en-US" sz="900" dirty="0" err="1"/>
              <a:t>Eds</a:t>
            </a:r>
            <a:r>
              <a:rPr lang="en-US" sz="900" dirty="0"/>
              <a:t>). The Handbook of High-Performance Virtual Teams (105-129). San Francisco: </a:t>
            </a:r>
            <a:r>
              <a:rPr lang="en-US" sz="900" dirty="0" err="1"/>
              <a:t>Jossey</a:t>
            </a:r>
            <a:r>
              <a:rPr lang="en-US" sz="900" dirty="0"/>
              <a:t>-Bass.</a:t>
            </a:r>
          </a:p>
          <a:p>
            <a:pPr algn="just"/>
            <a:r>
              <a:rPr lang="en-US" sz="900" dirty="0" smtClean="0">
                <a:effectLst/>
              </a:rPr>
              <a:t>[</a:t>
            </a:r>
            <a:r>
              <a:rPr lang="en-US" sz="900" dirty="0"/>
              <a:t>2</a:t>
            </a:r>
            <a:r>
              <a:rPr lang="en-US" sz="900" dirty="0" smtClean="0">
                <a:effectLst/>
              </a:rPr>
              <a:t>] </a:t>
            </a:r>
            <a:r>
              <a:rPr lang="en-US" sz="900" dirty="0" smtClean="0"/>
              <a:t>Pocket </a:t>
            </a:r>
            <a:r>
              <a:rPr lang="en-US" sz="900" dirty="0"/>
              <a:t>Mentor (2010). </a:t>
            </a:r>
            <a:r>
              <a:rPr lang="en-US" sz="900" i="1" dirty="0"/>
              <a:t>Leading Virtual Teams</a:t>
            </a:r>
            <a:r>
              <a:rPr lang="en-US" sz="900" dirty="0"/>
              <a:t>.  Boston: Harvard Business </a:t>
            </a:r>
            <a:r>
              <a:rPr lang="en-US" sz="900" dirty="0" smtClean="0"/>
              <a:t>Press</a:t>
            </a:r>
          </a:p>
          <a:p>
            <a:pPr algn="just"/>
            <a:r>
              <a:rPr lang="en-US" sz="900" dirty="0" smtClean="0"/>
              <a:t>[3] </a:t>
            </a:r>
            <a:r>
              <a:rPr lang="en-US" sz="900" dirty="0" err="1"/>
              <a:t>Thill</a:t>
            </a:r>
            <a:r>
              <a:rPr lang="en-US" sz="900" dirty="0"/>
              <a:t>, </a:t>
            </a:r>
            <a:r>
              <a:rPr lang="en-US" sz="900" dirty="0" smtClean="0"/>
              <a:t>J. &amp; C. </a:t>
            </a:r>
            <a:r>
              <a:rPr lang="en-US" sz="900" dirty="0" err="1" smtClean="0"/>
              <a:t>Bovee</a:t>
            </a:r>
            <a:r>
              <a:rPr lang="en-US" sz="900" dirty="0" smtClean="0"/>
              <a:t> </a:t>
            </a:r>
            <a:r>
              <a:rPr lang="en-US" sz="900" dirty="0"/>
              <a:t>(2004). </a:t>
            </a:r>
            <a:r>
              <a:rPr lang="en-US" sz="900" i="1" dirty="0"/>
              <a:t>Excellence in Business Communication</a:t>
            </a:r>
            <a:r>
              <a:rPr lang="en-US" sz="900" dirty="0"/>
              <a:t>. 6e. Prentice Hall. </a:t>
            </a:r>
            <a:r>
              <a:rPr lang="en-US" sz="900" dirty="0" smtClean="0"/>
              <a:t> </a:t>
            </a:r>
            <a:endParaRPr lang="en-US" sz="900" dirty="0"/>
          </a:p>
          <a:p>
            <a:pPr algn="just"/>
            <a:r>
              <a:rPr lang="en-US" sz="900" dirty="0" smtClean="0"/>
              <a:t>[4]</a:t>
            </a:r>
            <a:r>
              <a:rPr lang="en-US" sz="900" dirty="0" smtClean="0">
                <a:solidFill>
                  <a:schemeClr val="tx1">
                    <a:lumMod val="85000"/>
                    <a:lumOff val="15000"/>
                  </a:schemeClr>
                </a:solidFill>
              </a:rPr>
              <a:t> </a:t>
            </a:r>
            <a:r>
              <a:rPr lang="en-US" sz="900" dirty="0" err="1">
                <a:solidFill>
                  <a:schemeClr val="tx1">
                    <a:lumMod val="85000"/>
                    <a:lumOff val="15000"/>
                  </a:schemeClr>
                </a:solidFill>
              </a:rPr>
              <a:t>Cochrum</a:t>
            </a:r>
            <a:r>
              <a:rPr lang="en-US" sz="900" dirty="0">
                <a:solidFill>
                  <a:schemeClr val="tx1">
                    <a:lumMod val="85000"/>
                    <a:lumOff val="15000"/>
                  </a:schemeClr>
                </a:solidFill>
              </a:rPr>
              <a:t>, K.. (2013). </a:t>
            </a:r>
            <a:r>
              <a:rPr lang="en-US" sz="900" i="1" dirty="0">
                <a:solidFill>
                  <a:schemeClr val="tx1">
                    <a:lumMod val="85000"/>
                    <a:lumOff val="15000"/>
                  </a:schemeClr>
                </a:solidFill>
              </a:rPr>
              <a:t>Close: Leading Well Across Distance and Cultures</a:t>
            </a:r>
            <a:r>
              <a:rPr lang="en-US" sz="900" dirty="0">
                <a:solidFill>
                  <a:schemeClr val="tx1">
                    <a:lumMod val="85000"/>
                    <a:lumOff val="15000"/>
                  </a:schemeClr>
                </a:solidFill>
              </a:rPr>
              <a:t>.  Amazon: </a:t>
            </a:r>
            <a:r>
              <a:rPr lang="en-US" sz="900" dirty="0"/>
              <a:t>On-Demand Publishing </a:t>
            </a:r>
            <a:r>
              <a:rPr lang="en-US" sz="900" dirty="0" err="1"/>
              <a:t>LLC</a:t>
            </a:r>
            <a:r>
              <a:rPr lang="en-US" sz="900" dirty="0" err="1">
                <a:solidFill>
                  <a:schemeClr val="tx1">
                    <a:lumMod val="85000"/>
                    <a:lumOff val="15000"/>
                  </a:schemeClr>
                </a:solidFill>
              </a:rPr>
              <a:t>.p</a:t>
            </a:r>
            <a:r>
              <a:rPr lang="en-US" sz="900" dirty="0">
                <a:solidFill>
                  <a:schemeClr val="tx1">
                    <a:lumMod val="85000"/>
                    <a:lumOff val="15000"/>
                  </a:schemeClr>
                </a:solidFill>
              </a:rPr>
              <a:t> </a:t>
            </a:r>
            <a:endParaRPr lang="en-US" sz="900" i="1" dirty="0"/>
          </a:p>
        </p:txBody>
      </p:sp>
    </p:spTree>
    <p:extLst>
      <p:ext uri="{BB962C8B-B14F-4D97-AF65-F5344CB8AC3E}">
        <p14:creationId xmlns:p14="http://schemas.microsoft.com/office/powerpoint/2010/main" xmlns="" val="54253021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Developing a Work plan</a:t>
            </a:r>
            <a:endParaRPr lang="en-US" dirty="0"/>
          </a:p>
        </p:txBody>
      </p:sp>
      <p:sp>
        <p:nvSpPr>
          <p:cNvPr id="3" name="Content Placeholder 2"/>
          <p:cNvSpPr>
            <a:spLocks noGrp="1"/>
          </p:cNvSpPr>
          <p:nvPr>
            <p:ph idx="1"/>
          </p:nvPr>
        </p:nvSpPr>
        <p:spPr/>
        <p:txBody>
          <a:bodyPr/>
          <a:lstStyle/>
          <a:p>
            <a:r>
              <a:rPr lang="en-US" dirty="0" smtClean="0"/>
              <a:t>The team creates the work plan together</a:t>
            </a:r>
          </a:p>
          <a:p>
            <a:r>
              <a:rPr lang="en-US" dirty="0" smtClean="0"/>
              <a:t>Get agreement and acceptance by all individuals</a:t>
            </a:r>
          </a:p>
          <a:p>
            <a:r>
              <a:rPr lang="en-US" dirty="0" smtClean="0"/>
              <a:t>Plan should contain all tasks team needs to do the work</a:t>
            </a:r>
          </a:p>
          <a:p>
            <a:r>
              <a:rPr lang="en-US" dirty="0" smtClean="0"/>
              <a:t>Add or amend plan elements or resources as necessary </a:t>
            </a:r>
          </a:p>
          <a:p>
            <a:r>
              <a:rPr lang="en-US" dirty="0" smtClean="0"/>
              <a:t>Assign one team member to be responsible for the upkeep of plan</a:t>
            </a:r>
          </a:p>
          <a:p>
            <a:r>
              <a:rPr lang="en-US" dirty="0" smtClean="0"/>
              <a:t>Monitor the plan </a:t>
            </a:r>
          </a:p>
          <a:p>
            <a:r>
              <a:rPr lang="en-US" dirty="0" smtClean="0"/>
              <a:t>Communicate any changes to the plan</a:t>
            </a:r>
            <a:endParaRPr lang="en-US" dirty="0"/>
          </a:p>
        </p:txBody>
      </p:sp>
      <p:sp>
        <p:nvSpPr>
          <p:cNvPr id="5" name="Rectangle 4"/>
          <p:cNvSpPr>
            <a:spLocks noChangeArrowheads="1"/>
          </p:cNvSpPr>
          <p:nvPr/>
        </p:nvSpPr>
        <p:spPr bwMode="auto">
          <a:xfrm>
            <a:off x="0" y="5105400"/>
            <a:ext cx="8686800" cy="784830"/>
          </a:xfrm>
          <a:prstGeom prst="rect">
            <a:avLst/>
          </a:prstGeom>
          <a:noFill/>
          <a:ln w="9525">
            <a:noFill/>
            <a:miter lim="800000"/>
            <a:headEnd/>
            <a:tailEnd/>
          </a:ln>
        </p:spPr>
        <p:txBody>
          <a:bodyPr wrap="square">
            <a:spAutoFit/>
          </a:bodyPr>
          <a:lstStyle/>
          <a:p>
            <a:pPr algn="just"/>
            <a:r>
              <a:rPr lang="en-US" sz="900" dirty="0"/>
              <a:t>[1] Peters, L. &amp; C. </a:t>
            </a:r>
            <a:r>
              <a:rPr lang="en-US" sz="900" dirty="0" err="1"/>
              <a:t>Manz</a:t>
            </a:r>
            <a:r>
              <a:rPr lang="en-US" sz="900" dirty="0"/>
              <a:t> (2008). Getting Virtual Teams Right the First Time. In </a:t>
            </a:r>
            <a:r>
              <a:rPr lang="en-US" sz="900" dirty="0" err="1"/>
              <a:t>Nemiro</a:t>
            </a:r>
            <a:r>
              <a:rPr lang="en-US" sz="900" dirty="0"/>
              <a:t>, J., M. </a:t>
            </a:r>
            <a:r>
              <a:rPr lang="en-US" sz="900" dirty="0" err="1"/>
              <a:t>Beyerlein</a:t>
            </a:r>
            <a:r>
              <a:rPr lang="en-US" sz="900" dirty="0"/>
              <a:t>, L. Bradley, S</a:t>
            </a:r>
            <a:r>
              <a:rPr lang="en-US" sz="900" dirty="0" smtClean="0"/>
              <a:t>. </a:t>
            </a:r>
            <a:r>
              <a:rPr lang="en-US" sz="900" dirty="0" err="1" smtClean="0"/>
              <a:t>Beyerlein</a:t>
            </a:r>
            <a:r>
              <a:rPr lang="en-US" sz="900" dirty="0" smtClean="0"/>
              <a:t> </a:t>
            </a:r>
            <a:r>
              <a:rPr lang="en-US" sz="900" dirty="0"/>
              <a:t>(</a:t>
            </a:r>
            <a:r>
              <a:rPr lang="en-US" sz="900" dirty="0" err="1"/>
              <a:t>Eds</a:t>
            </a:r>
            <a:r>
              <a:rPr lang="en-US" sz="900" dirty="0"/>
              <a:t>). The Handbook of High-Performance Virtual Teams (105-129). San Francisco: </a:t>
            </a:r>
            <a:r>
              <a:rPr lang="en-US" sz="900" dirty="0" err="1"/>
              <a:t>Jossey</a:t>
            </a:r>
            <a:r>
              <a:rPr lang="en-US" sz="900" dirty="0"/>
              <a:t>-Bass.</a:t>
            </a:r>
          </a:p>
          <a:p>
            <a:pPr algn="just"/>
            <a:r>
              <a:rPr lang="en-US" sz="900" dirty="0" smtClean="0">
                <a:effectLst/>
              </a:rPr>
              <a:t>[</a:t>
            </a:r>
            <a:r>
              <a:rPr lang="en-US" sz="900" dirty="0"/>
              <a:t>2</a:t>
            </a:r>
            <a:r>
              <a:rPr lang="en-US" sz="900" dirty="0" smtClean="0">
                <a:effectLst/>
              </a:rPr>
              <a:t>] </a:t>
            </a:r>
            <a:r>
              <a:rPr lang="en-US" sz="900" dirty="0" smtClean="0"/>
              <a:t>Pocket </a:t>
            </a:r>
            <a:r>
              <a:rPr lang="en-US" sz="900" dirty="0"/>
              <a:t>Mentor (2010). </a:t>
            </a:r>
            <a:r>
              <a:rPr lang="en-US" sz="900" i="1" dirty="0"/>
              <a:t>Leading Virtual Teams</a:t>
            </a:r>
            <a:r>
              <a:rPr lang="en-US" sz="900" dirty="0"/>
              <a:t>.  Boston: Harvard Business </a:t>
            </a:r>
            <a:r>
              <a:rPr lang="en-US" sz="900" dirty="0" smtClean="0"/>
              <a:t>Press</a:t>
            </a:r>
          </a:p>
          <a:p>
            <a:pPr algn="just"/>
            <a:r>
              <a:rPr lang="en-US" sz="900" dirty="0" smtClean="0"/>
              <a:t>[3] </a:t>
            </a:r>
            <a:r>
              <a:rPr lang="en-US" sz="900" dirty="0" err="1"/>
              <a:t>Thill</a:t>
            </a:r>
            <a:r>
              <a:rPr lang="en-US" sz="900" dirty="0"/>
              <a:t>, </a:t>
            </a:r>
            <a:r>
              <a:rPr lang="en-US" sz="900" dirty="0" smtClean="0"/>
              <a:t>J. &amp; C. </a:t>
            </a:r>
            <a:r>
              <a:rPr lang="en-US" sz="900" dirty="0" err="1" smtClean="0"/>
              <a:t>Bovee</a:t>
            </a:r>
            <a:r>
              <a:rPr lang="en-US" sz="900" dirty="0" smtClean="0"/>
              <a:t> </a:t>
            </a:r>
            <a:r>
              <a:rPr lang="en-US" sz="900" dirty="0"/>
              <a:t>(2004). </a:t>
            </a:r>
            <a:r>
              <a:rPr lang="en-US" sz="900" i="1" dirty="0"/>
              <a:t>Excellence in Business Communication</a:t>
            </a:r>
            <a:r>
              <a:rPr lang="en-US" sz="900" dirty="0"/>
              <a:t>. 6e. Prentice Hall. </a:t>
            </a:r>
            <a:r>
              <a:rPr lang="en-US" sz="900" dirty="0" smtClean="0"/>
              <a:t> </a:t>
            </a:r>
            <a:endParaRPr lang="en-US" sz="900" dirty="0"/>
          </a:p>
          <a:p>
            <a:pPr algn="just"/>
            <a:r>
              <a:rPr lang="en-US" sz="900" dirty="0" smtClean="0"/>
              <a:t>[4]</a:t>
            </a:r>
            <a:r>
              <a:rPr lang="en-US" sz="900" dirty="0" smtClean="0">
                <a:solidFill>
                  <a:schemeClr val="tx1">
                    <a:lumMod val="85000"/>
                    <a:lumOff val="15000"/>
                  </a:schemeClr>
                </a:solidFill>
              </a:rPr>
              <a:t> </a:t>
            </a:r>
            <a:r>
              <a:rPr lang="en-US" sz="900" dirty="0" err="1">
                <a:solidFill>
                  <a:schemeClr val="tx1">
                    <a:lumMod val="85000"/>
                    <a:lumOff val="15000"/>
                  </a:schemeClr>
                </a:solidFill>
              </a:rPr>
              <a:t>Cochrum</a:t>
            </a:r>
            <a:r>
              <a:rPr lang="en-US" sz="900" dirty="0">
                <a:solidFill>
                  <a:schemeClr val="tx1">
                    <a:lumMod val="85000"/>
                    <a:lumOff val="15000"/>
                  </a:schemeClr>
                </a:solidFill>
              </a:rPr>
              <a:t>, K.. (2013). </a:t>
            </a:r>
            <a:r>
              <a:rPr lang="en-US" sz="900" i="1" dirty="0">
                <a:solidFill>
                  <a:schemeClr val="tx1">
                    <a:lumMod val="85000"/>
                    <a:lumOff val="15000"/>
                  </a:schemeClr>
                </a:solidFill>
              </a:rPr>
              <a:t>Close: Leading Well Across Distance and Cultures</a:t>
            </a:r>
            <a:r>
              <a:rPr lang="en-US" sz="900" dirty="0">
                <a:solidFill>
                  <a:schemeClr val="tx1">
                    <a:lumMod val="85000"/>
                    <a:lumOff val="15000"/>
                  </a:schemeClr>
                </a:solidFill>
              </a:rPr>
              <a:t>.  Amazon: </a:t>
            </a:r>
            <a:r>
              <a:rPr lang="en-US" sz="900" dirty="0"/>
              <a:t>On-Demand Publishing </a:t>
            </a:r>
            <a:r>
              <a:rPr lang="en-US" sz="900" dirty="0" err="1"/>
              <a:t>LLC</a:t>
            </a:r>
            <a:r>
              <a:rPr lang="en-US" sz="900" dirty="0" err="1">
                <a:solidFill>
                  <a:schemeClr val="tx1">
                    <a:lumMod val="85000"/>
                    <a:lumOff val="15000"/>
                  </a:schemeClr>
                </a:solidFill>
              </a:rPr>
              <a:t>.p</a:t>
            </a:r>
            <a:r>
              <a:rPr lang="en-US" sz="900" dirty="0">
                <a:solidFill>
                  <a:schemeClr val="tx1">
                    <a:lumMod val="85000"/>
                    <a:lumOff val="15000"/>
                  </a:schemeClr>
                </a:solidFill>
              </a:rPr>
              <a:t> </a:t>
            </a:r>
            <a:endParaRPr lang="en-US" sz="900" i="1" dirty="0"/>
          </a:p>
        </p:txBody>
      </p:sp>
    </p:spTree>
    <p:extLst>
      <p:ext uri="{BB962C8B-B14F-4D97-AF65-F5344CB8AC3E}">
        <p14:creationId xmlns:p14="http://schemas.microsoft.com/office/powerpoint/2010/main" xmlns="" val="639673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communications</a:t>
            </a:r>
            <a:endParaRPr lang="en-US" dirty="0"/>
          </a:p>
        </p:txBody>
      </p:sp>
      <p:sp>
        <p:nvSpPr>
          <p:cNvPr id="3" name="Content Placeholder 2"/>
          <p:cNvSpPr>
            <a:spLocks noGrp="1"/>
          </p:cNvSpPr>
          <p:nvPr>
            <p:ph idx="1"/>
          </p:nvPr>
        </p:nvSpPr>
        <p:spPr/>
        <p:txBody>
          <a:bodyPr/>
          <a:lstStyle/>
          <a:p>
            <a:r>
              <a:rPr lang="en-US" dirty="0" smtClean="0"/>
              <a:t>Post decisions to team Web site on periodic basis</a:t>
            </a:r>
          </a:p>
          <a:p>
            <a:r>
              <a:rPr lang="en-US" dirty="0" smtClean="0"/>
              <a:t>Post team progress reports </a:t>
            </a:r>
          </a:p>
          <a:p>
            <a:r>
              <a:rPr lang="en-US" dirty="0" smtClean="0"/>
              <a:t>Advise team to visit team Web site weekly</a:t>
            </a:r>
            <a:endParaRPr lang="en-US" dirty="0"/>
          </a:p>
        </p:txBody>
      </p:sp>
      <p:sp>
        <p:nvSpPr>
          <p:cNvPr id="4" name="Rectangle 4"/>
          <p:cNvSpPr>
            <a:spLocks noChangeArrowheads="1"/>
          </p:cNvSpPr>
          <p:nvPr/>
        </p:nvSpPr>
        <p:spPr bwMode="auto">
          <a:xfrm>
            <a:off x="0" y="5105400"/>
            <a:ext cx="8686800" cy="507831"/>
          </a:xfrm>
          <a:prstGeom prst="rect">
            <a:avLst/>
          </a:prstGeom>
          <a:noFill/>
          <a:ln w="9525">
            <a:noFill/>
            <a:miter lim="800000"/>
            <a:headEnd/>
            <a:tailEnd/>
          </a:ln>
        </p:spPr>
        <p:txBody>
          <a:bodyPr wrap="square">
            <a:spAutoFit/>
          </a:bodyPr>
          <a:lstStyle/>
          <a:p>
            <a:pPr algn="just"/>
            <a:r>
              <a:rPr lang="en-US" sz="900" dirty="0" smtClean="0">
                <a:effectLst/>
              </a:rPr>
              <a:t>[</a:t>
            </a:r>
            <a:r>
              <a:rPr lang="en-US" sz="900" dirty="0" smtClean="0"/>
              <a:t>1</a:t>
            </a:r>
            <a:r>
              <a:rPr lang="en-US" sz="900" dirty="0" smtClean="0">
                <a:effectLst/>
              </a:rPr>
              <a:t>] </a:t>
            </a:r>
            <a:r>
              <a:rPr lang="en-US" sz="900" dirty="0" smtClean="0"/>
              <a:t>Pocket </a:t>
            </a:r>
            <a:r>
              <a:rPr lang="en-US" sz="900" dirty="0"/>
              <a:t>Mentor (2010). </a:t>
            </a:r>
            <a:r>
              <a:rPr lang="en-US" sz="900" i="1" dirty="0"/>
              <a:t>Leading Virtual Teams</a:t>
            </a:r>
            <a:r>
              <a:rPr lang="en-US" sz="900" dirty="0"/>
              <a:t>.  Boston: Harvard Business </a:t>
            </a:r>
            <a:r>
              <a:rPr lang="en-US" sz="900" dirty="0" smtClean="0"/>
              <a:t>Press</a:t>
            </a:r>
          </a:p>
          <a:p>
            <a:pPr algn="just"/>
            <a:r>
              <a:rPr lang="en-US" sz="900" dirty="0" smtClean="0"/>
              <a:t>[2] </a:t>
            </a:r>
            <a:r>
              <a:rPr lang="en-US" sz="900" dirty="0" err="1"/>
              <a:t>Thill</a:t>
            </a:r>
            <a:r>
              <a:rPr lang="en-US" sz="900" dirty="0"/>
              <a:t>, </a:t>
            </a:r>
            <a:r>
              <a:rPr lang="en-US" sz="900" dirty="0" smtClean="0"/>
              <a:t>J. &amp; C. </a:t>
            </a:r>
            <a:r>
              <a:rPr lang="en-US" sz="900" dirty="0" err="1" smtClean="0"/>
              <a:t>Bovee</a:t>
            </a:r>
            <a:r>
              <a:rPr lang="en-US" sz="900" dirty="0" smtClean="0"/>
              <a:t> </a:t>
            </a:r>
            <a:r>
              <a:rPr lang="en-US" sz="900" dirty="0"/>
              <a:t>(2004). </a:t>
            </a:r>
            <a:r>
              <a:rPr lang="en-US" sz="900" i="1" dirty="0"/>
              <a:t>Excellence in Business Communication</a:t>
            </a:r>
            <a:r>
              <a:rPr lang="en-US" sz="900" dirty="0"/>
              <a:t>. 6e. Prentice Hall. </a:t>
            </a:r>
            <a:r>
              <a:rPr lang="en-US" sz="900" dirty="0" smtClean="0"/>
              <a:t> </a:t>
            </a:r>
            <a:endParaRPr lang="en-US" sz="900" dirty="0"/>
          </a:p>
          <a:p>
            <a:pPr algn="just"/>
            <a:r>
              <a:rPr lang="en-US" sz="900" dirty="0" smtClean="0"/>
              <a:t>[3]</a:t>
            </a:r>
            <a:r>
              <a:rPr lang="en-US" sz="900" dirty="0" smtClean="0">
                <a:solidFill>
                  <a:schemeClr val="tx1">
                    <a:lumMod val="85000"/>
                    <a:lumOff val="15000"/>
                  </a:schemeClr>
                </a:solidFill>
              </a:rPr>
              <a:t> </a:t>
            </a:r>
            <a:r>
              <a:rPr lang="en-US" sz="900" dirty="0" err="1">
                <a:solidFill>
                  <a:schemeClr val="tx1">
                    <a:lumMod val="85000"/>
                    <a:lumOff val="15000"/>
                  </a:schemeClr>
                </a:solidFill>
              </a:rPr>
              <a:t>Cochrum</a:t>
            </a:r>
            <a:r>
              <a:rPr lang="en-US" sz="900" dirty="0">
                <a:solidFill>
                  <a:schemeClr val="tx1">
                    <a:lumMod val="85000"/>
                    <a:lumOff val="15000"/>
                  </a:schemeClr>
                </a:solidFill>
              </a:rPr>
              <a:t>, K.. (2013). </a:t>
            </a:r>
            <a:r>
              <a:rPr lang="en-US" sz="900" i="1" dirty="0">
                <a:solidFill>
                  <a:schemeClr val="tx1">
                    <a:lumMod val="85000"/>
                    <a:lumOff val="15000"/>
                  </a:schemeClr>
                </a:solidFill>
              </a:rPr>
              <a:t>Close: Leading Well Across Distance and Cultures</a:t>
            </a:r>
            <a:r>
              <a:rPr lang="en-US" sz="900" dirty="0">
                <a:solidFill>
                  <a:schemeClr val="tx1">
                    <a:lumMod val="85000"/>
                    <a:lumOff val="15000"/>
                  </a:schemeClr>
                </a:solidFill>
              </a:rPr>
              <a:t>.  Amazon: </a:t>
            </a:r>
            <a:r>
              <a:rPr lang="en-US" sz="900" dirty="0"/>
              <a:t>On-Demand Publishing </a:t>
            </a:r>
            <a:r>
              <a:rPr lang="en-US" sz="900" dirty="0" err="1"/>
              <a:t>LLC</a:t>
            </a:r>
            <a:r>
              <a:rPr lang="en-US" sz="900" dirty="0" err="1">
                <a:solidFill>
                  <a:schemeClr val="tx1">
                    <a:lumMod val="85000"/>
                    <a:lumOff val="15000"/>
                  </a:schemeClr>
                </a:solidFill>
              </a:rPr>
              <a:t>.p</a:t>
            </a:r>
            <a:r>
              <a:rPr lang="en-US" sz="900" dirty="0">
                <a:solidFill>
                  <a:schemeClr val="tx1">
                    <a:lumMod val="85000"/>
                    <a:lumOff val="15000"/>
                  </a:schemeClr>
                </a:solidFill>
              </a:rPr>
              <a:t> </a:t>
            </a:r>
            <a:endParaRPr lang="en-US" sz="900" i="1" dirty="0"/>
          </a:p>
        </p:txBody>
      </p:sp>
    </p:spTree>
    <p:extLst>
      <p:ext uri="{BB962C8B-B14F-4D97-AF65-F5344CB8AC3E}">
        <p14:creationId xmlns:p14="http://schemas.microsoft.com/office/powerpoint/2010/main" xmlns="" val="9970034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Cultural considerations for open communications </a:t>
            </a:r>
            <a:endParaRPr lang="en-US" dirty="0"/>
          </a:p>
        </p:txBody>
      </p:sp>
      <p:sp>
        <p:nvSpPr>
          <p:cNvPr id="3" name="Content Placeholder 2"/>
          <p:cNvSpPr>
            <a:spLocks noGrp="1"/>
          </p:cNvSpPr>
          <p:nvPr>
            <p:ph idx="1"/>
          </p:nvPr>
        </p:nvSpPr>
        <p:spPr/>
        <p:txBody>
          <a:bodyPr/>
          <a:lstStyle/>
          <a:p>
            <a:r>
              <a:rPr lang="en-US" dirty="0" smtClean="0"/>
              <a:t>Elicit feedback from all team members on communications plan</a:t>
            </a:r>
          </a:p>
          <a:p>
            <a:r>
              <a:rPr lang="en-US" dirty="0" smtClean="0"/>
              <a:t>Be conscientious of cultural differences</a:t>
            </a:r>
          </a:p>
          <a:p>
            <a:r>
              <a:rPr lang="en-US" dirty="0"/>
              <a:t>	</a:t>
            </a:r>
            <a:r>
              <a:rPr lang="en-US" dirty="0" smtClean="0"/>
              <a:t>Acceptable working conditions</a:t>
            </a:r>
          </a:p>
          <a:p>
            <a:r>
              <a:rPr lang="en-US" dirty="0"/>
              <a:t>	</a:t>
            </a:r>
            <a:r>
              <a:rPr lang="en-US" dirty="0" smtClean="0"/>
              <a:t>Working hours</a:t>
            </a:r>
          </a:p>
          <a:p>
            <a:r>
              <a:rPr lang="en-US" dirty="0"/>
              <a:t>	</a:t>
            </a:r>
            <a:r>
              <a:rPr lang="en-US" dirty="0" smtClean="0"/>
              <a:t>Holidays</a:t>
            </a:r>
          </a:p>
          <a:p>
            <a:r>
              <a:rPr lang="en-US" dirty="0"/>
              <a:t>	</a:t>
            </a:r>
            <a:r>
              <a:rPr lang="en-US" dirty="0" smtClean="0"/>
              <a:t>Acceptability of overtime</a:t>
            </a:r>
          </a:p>
          <a:p>
            <a:r>
              <a:rPr lang="en-US" dirty="0" smtClean="0"/>
              <a:t>	Acceptability of informal social communications not related to mission</a:t>
            </a:r>
            <a:endParaRPr lang="en-US" dirty="0"/>
          </a:p>
        </p:txBody>
      </p:sp>
      <p:sp>
        <p:nvSpPr>
          <p:cNvPr id="4" name="Rectangle 4"/>
          <p:cNvSpPr>
            <a:spLocks noChangeArrowheads="1"/>
          </p:cNvSpPr>
          <p:nvPr/>
        </p:nvSpPr>
        <p:spPr bwMode="auto">
          <a:xfrm>
            <a:off x="0" y="5105400"/>
            <a:ext cx="8686800" cy="507831"/>
          </a:xfrm>
          <a:prstGeom prst="rect">
            <a:avLst/>
          </a:prstGeom>
          <a:noFill/>
          <a:ln w="9525">
            <a:noFill/>
            <a:miter lim="800000"/>
            <a:headEnd/>
            <a:tailEnd/>
          </a:ln>
        </p:spPr>
        <p:txBody>
          <a:bodyPr wrap="square">
            <a:spAutoFit/>
          </a:bodyPr>
          <a:lstStyle/>
          <a:p>
            <a:pPr algn="just"/>
            <a:r>
              <a:rPr lang="en-US" sz="900" dirty="0" smtClean="0">
                <a:effectLst/>
              </a:rPr>
              <a:t>[</a:t>
            </a:r>
            <a:r>
              <a:rPr lang="en-US" sz="900" dirty="0" smtClean="0"/>
              <a:t>1</a:t>
            </a:r>
            <a:r>
              <a:rPr lang="en-US" sz="900" dirty="0" smtClean="0">
                <a:effectLst/>
              </a:rPr>
              <a:t>] </a:t>
            </a:r>
            <a:r>
              <a:rPr lang="en-US" sz="900" dirty="0" smtClean="0"/>
              <a:t>Pocket </a:t>
            </a:r>
            <a:r>
              <a:rPr lang="en-US" sz="900" dirty="0"/>
              <a:t>Mentor (2010). </a:t>
            </a:r>
            <a:r>
              <a:rPr lang="en-US" sz="900" i="1" dirty="0"/>
              <a:t>Leading Virtual Teams</a:t>
            </a:r>
            <a:r>
              <a:rPr lang="en-US" sz="900" dirty="0"/>
              <a:t>.  Boston: Harvard Business </a:t>
            </a:r>
            <a:r>
              <a:rPr lang="en-US" sz="900" dirty="0" smtClean="0"/>
              <a:t>Press</a:t>
            </a:r>
          </a:p>
          <a:p>
            <a:pPr algn="just"/>
            <a:r>
              <a:rPr lang="en-US" sz="900" dirty="0" smtClean="0"/>
              <a:t>[2] </a:t>
            </a:r>
            <a:r>
              <a:rPr lang="en-US" sz="900" dirty="0" err="1"/>
              <a:t>Thill</a:t>
            </a:r>
            <a:r>
              <a:rPr lang="en-US" sz="900" dirty="0"/>
              <a:t>, </a:t>
            </a:r>
            <a:r>
              <a:rPr lang="en-US" sz="900" dirty="0" smtClean="0"/>
              <a:t>J. &amp; C. </a:t>
            </a:r>
            <a:r>
              <a:rPr lang="en-US" sz="900" dirty="0" err="1" smtClean="0"/>
              <a:t>Bovee</a:t>
            </a:r>
            <a:r>
              <a:rPr lang="en-US" sz="900" dirty="0" smtClean="0"/>
              <a:t> </a:t>
            </a:r>
            <a:r>
              <a:rPr lang="en-US" sz="900" dirty="0"/>
              <a:t>(2004). </a:t>
            </a:r>
            <a:r>
              <a:rPr lang="en-US" sz="900" i="1" dirty="0"/>
              <a:t>Excellence in Business Communication</a:t>
            </a:r>
            <a:r>
              <a:rPr lang="en-US" sz="900" dirty="0"/>
              <a:t>. 6e. Prentice Hall. </a:t>
            </a:r>
            <a:r>
              <a:rPr lang="en-US" sz="900" dirty="0" smtClean="0"/>
              <a:t> </a:t>
            </a:r>
            <a:endParaRPr lang="en-US" sz="900" dirty="0"/>
          </a:p>
          <a:p>
            <a:pPr algn="just"/>
            <a:r>
              <a:rPr lang="en-US" sz="900" dirty="0" smtClean="0"/>
              <a:t>[3]</a:t>
            </a:r>
            <a:r>
              <a:rPr lang="en-US" sz="900" dirty="0" smtClean="0">
                <a:solidFill>
                  <a:schemeClr val="tx1">
                    <a:lumMod val="85000"/>
                    <a:lumOff val="15000"/>
                  </a:schemeClr>
                </a:solidFill>
              </a:rPr>
              <a:t> </a:t>
            </a:r>
            <a:r>
              <a:rPr lang="en-US" sz="900" dirty="0" err="1">
                <a:solidFill>
                  <a:schemeClr val="tx1">
                    <a:lumMod val="85000"/>
                    <a:lumOff val="15000"/>
                  </a:schemeClr>
                </a:solidFill>
              </a:rPr>
              <a:t>Cochrum</a:t>
            </a:r>
            <a:r>
              <a:rPr lang="en-US" sz="900" dirty="0">
                <a:solidFill>
                  <a:schemeClr val="tx1">
                    <a:lumMod val="85000"/>
                    <a:lumOff val="15000"/>
                  </a:schemeClr>
                </a:solidFill>
              </a:rPr>
              <a:t>, K.. (2013). </a:t>
            </a:r>
            <a:r>
              <a:rPr lang="en-US" sz="900" i="1" dirty="0">
                <a:solidFill>
                  <a:schemeClr val="tx1">
                    <a:lumMod val="85000"/>
                    <a:lumOff val="15000"/>
                  </a:schemeClr>
                </a:solidFill>
              </a:rPr>
              <a:t>Close: Leading Well Across Distance and Cultures</a:t>
            </a:r>
            <a:r>
              <a:rPr lang="en-US" sz="900" dirty="0">
                <a:solidFill>
                  <a:schemeClr val="tx1">
                    <a:lumMod val="85000"/>
                    <a:lumOff val="15000"/>
                  </a:schemeClr>
                </a:solidFill>
              </a:rPr>
              <a:t>.  Amazon: </a:t>
            </a:r>
            <a:r>
              <a:rPr lang="en-US" sz="900" dirty="0"/>
              <a:t>On-Demand Publishing </a:t>
            </a:r>
            <a:r>
              <a:rPr lang="en-US" sz="900" dirty="0" err="1"/>
              <a:t>LLC</a:t>
            </a:r>
            <a:r>
              <a:rPr lang="en-US" sz="900" dirty="0" err="1">
                <a:solidFill>
                  <a:schemeClr val="tx1">
                    <a:lumMod val="85000"/>
                    <a:lumOff val="15000"/>
                  </a:schemeClr>
                </a:solidFill>
              </a:rPr>
              <a:t>.p</a:t>
            </a:r>
            <a:r>
              <a:rPr lang="en-US" sz="900" dirty="0">
                <a:solidFill>
                  <a:schemeClr val="tx1">
                    <a:lumMod val="85000"/>
                    <a:lumOff val="15000"/>
                  </a:schemeClr>
                </a:solidFill>
              </a:rPr>
              <a:t> </a:t>
            </a:r>
            <a:endParaRPr lang="en-US" sz="900" i="1" dirty="0"/>
          </a:p>
        </p:txBody>
      </p:sp>
    </p:spTree>
    <p:extLst>
      <p:ext uri="{BB962C8B-B14F-4D97-AF65-F5344CB8AC3E}">
        <p14:creationId xmlns:p14="http://schemas.microsoft.com/office/powerpoint/2010/main" xmlns="" val="364574015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Open Communications Key points</a:t>
            </a:r>
            <a:endParaRPr lang="en-US" dirty="0"/>
          </a:p>
        </p:txBody>
      </p:sp>
      <p:sp>
        <p:nvSpPr>
          <p:cNvPr id="3" name="Content Placeholder 2"/>
          <p:cNvSpPr>
            <a:spLocks noGrp="1"/>
          </p:cNvSpPr>
          <p:nvPr>
            <p:ph idx="1"/>
          </p:nvPr>
        </p:nvSpPr>
        <p:spPr/>
        <p:txBody>
          <a:bodyPr/>
          <a:lstStyle/>
          <a:p>
            <a:r>
              <a:rPr lang="en-US" dirty="0" smtClean="0"/>
              <a:t>Initiate contact regularly </a:t>
            </a:r>
          </a:p>
          <a:p>
            <a:r>
              <a:rPr lang="en-US" dirty="0" smtClean="0"/>
              <a:t>Make it a top priority</a:t>
            </a:r>
            <a:endParaRPr lang="en-US" dirty="0"/>
          </a:p>
        </p:txBody>
      </p:sp>
      <p:sp>
        <p:nvSpPr>
          <p:cNvPr id="5" name="Rectangle 4"/>
          <p:cNvSpPr>
            <a:spLocks noChangeArrowheads="1"/>
          </p:cNvSpPr>
          <p:nvPr/>
        </p:nvSpPr>
        <p:spPr bwMode="auto">
          <a:xfrm>
            <a:off x="0" y="5105400"/>
            <a:ext cx="8686800" cy="507831"/>
          </a:xfrm>
          <a:prstGeom prst="rect">
            <a:avLst/>
          </a:prstGeom>
          <a:noFill/>
          <a:ln w="9525">
            <a:noFill/>
            <a:miter lim="800000"/>
            <a:headEnd/>
            <a:tailEnd/>
          </a:ln>
        </p:spPr>
        <p:txBody>
          <a:bodyPr wrap="square">
            <a:spAutoFit/>
          </a:bodyPr>
          <a:lstStyle/>
          <a:p>
            <a:pPr algn="just"/>
            <a:r>
              <a:rPr lang="en-US" sz="900" dirty="0" smtClean="0">
                <a:effectLst/>
              </a:rPr>
              <a:t>[</a:t>
            </a:r>
            <a:r>
              <a:rPr lang="en-US" sz="900" dirty="0" smtClean="0"/>
              <a:t>1</a:t>
            </a:r>
            <a:r>
              <a:rPr lang="en-US" sz="900" dirty="0" smtClean="0">
                <a:effectLst/>
              </a:rPr>
              <a:t>] </a:t>
            </a:r>
            <a:r>
              <a:rPr lang="en-US" sz="900" dirty="0" smtClean="0"/>
              <a:t>Pocket </a:t>
            </a:r>
            <a:r>
              <a:rPr lang="en-US" sz="900" dirty="0"/>
              <a:t>Mentor (2010). </a:t>
            </a:r>
            <a:r>
              <a:rPr lang="en-US" sz="900" i="1" dirty="0"/>
              <a:t>Leading Virtual Teams</a:t>
            </a:r>
            <a:r>
              <a:rPr lang="en-US" sz="900" dirty="0"/>
              <a:t>.  Boston: Harvard Business </a:t>
            </a:r>
            <a:r>
              <a:rPr lang="en-US" sz="900" dirty="0" smtClean="0"/>
              <a:t>Press</a:t>
            </a:r>
          </a:p>
          <a:p>
            <a:pPr algn="just"/>
            <a:r>
              <a:rPr lang="en-US" sz="900" dirty="0" smtClean="0"/>
              <a:t>[2] </a:t>
            </a:r>
            <a:r>
              <a:rPr lang="en-US" sz="900" dirty="0" err="1"/>
              <a:t>Thill</a:t>
            </a:r>
            <a:r>
              <a:rPr lang="en-US" sz="900" dirty="0"/>
              <a:t>, </a:t>
            </a:r>
            <a:r>
              <a:rPr lang="en-US" sz="900" dirty="0" smtClean="0"/>
              <a:t>J. &amp; C. </a:t>
            </a:r>
            <a:r>
              <a:rPr lang="en-US" sz="900" dirty="0" err="1" smtClean="0"/>
              <a:t>Bovee</a:t>
            </a:r>
            <a:r>
              <a:rPr lang="en-US" sz="900" dirty="0" smtClean="0"/>
              <a:t> </a:t>
            </a:r>
            <a:r>
              <a:rPr lang="en-US" sz="900" dirty="0"/>
              <a:t>(2004). </a:t>
            </a:r>
            <a:r>
              <a:rPr lang="en-US" sz="900" i="1" dirty="0"/>
              <a:t>Excellence in Business Communication</a:t>
            </a:r>
            <a:r>
              <a:rPr lang="en-US" sz="900" dirty="0"/>
              <a:t>. 6e. Prentice Hall. </a:t>
            </a:r>
            <a:r>
              <a:rPr lang="en-US" sz="900" dirty="0" smtClean="0"/>
              <a:t> </a:t>
            </a:r>
            <a:endParaRPr lang="en-US" sz="900" dirty="0"/>
          </a:p>
          <a:p>
            <a:pPr algn="just"/>
            <a:r>
              <a:rPr lang="en-US" sz="900" dirty="0" smtClean="0"/>
              <a:t>[3]</a:t>
            </a:r>
            <a:r>
              <a:rPr lang="en-US" sz="900" dirty="0" smtClean="0">
                <a:solidFill>
                  <a:schemeClr val="tx1">
                    <a:lumMod val="85000"/>
                    <a:lumOff val="15000"/>
                  </a:schemeClr>
                </a:solidFill>
              </a:rPr>
              <a:t> </a:t>
            </a:r>
            <a:r>
              <a:rPr lang="en-US" sz="900" dirty="0" err="1">
                <a:solidFill>
                  <a:schemeClr val="tx1">
                    <a:lumMod val="85000"/>
                    <a:lumOff val="15000"/>
                  </a:schemeClr>
                </a:solidFill>
              </a:rPr>
              <a:t>Cochrum</a:t>
            </a:r>
            <a:r>
              <a:rPr lang="en-US" sz="900" dirty="0">
                <a:solidFill>
                  <a:schemeClr val="tx1">
                    <a:lumMod val="85000"/>
                    <a:lumOff val="15000"/>
                  </a:schemeClr>
                </a:solidFill>
              </a:rPr>
              <a:t>, K.. (2013). </a:t>
            </a:r>
            <a:r>
              <a:rPr lang="en-US" sz="900" i="1" dirty="0">
                <a:solidFill>
                  <a:schemeClr val="tx1">
                    <a:lumMod val="85000"/>
                    <a:lumOff val="15000"/>
                  </a:schemeClr>
                </a:solidFill>
              </a:rPr>
              <a:t>Close: Leading Well Across Distance and Cultures</a:t>
            </a:r>
            <a:r>
              <a:rPr lang="en-US" sz="900" dirty="0">
                <a:solidFill>
                  <a:schemeClr val="tx1">
                    <a:lumMod val="85000"/>
                    <a:lumOff val="15000"/>
                  </a:schemeClr>
                </a:solidFill>
              </a:rPr>
              <a:t>.  Amazon: </a:t>
            </a:r>
            <a:r>
              <a:rPr lang="en-US" sz="900" dirty="0"/>
              <a:t>On-Demand Publishing </a:t>
            </a:r>
            <a:r>
              <a:rPr lang="en-US" sz="900" dirty="0" err="1"/>
              <a:t>LLC</a:t>
            </a:r>
            <a:r>
              <a:rPr lang="en-US" sz="900" dirty="0" err="1">
                <a:solidFill>
                  <a:schemeClr val="tx1">
                    <a:lumMod val="85000"/>
                    <a:lumOff val="15000"/>
                  </a:schemeClr>
                </a:solidFill>
              </a:rPr>
              <a:t>.p</a:t>
            </a:r>
            <a:r>
              <a:rPr lang="en-US" sz="900" dirty="0">
                <a:solidFill>
                  <a:schemeClr val="tx1">
                    <a:lumMod val="85000"/>
                    <a:lumOff val="15000"/>
                  </a:schemeClr>
                </a:solidFill>
              </a:rPr>
              <a:t> </a:t>
            </a:r>
            <a:endParaRPr lang="en-US" sz="900" i="1" dirty="0"/>
          </a:p>
        </p:txBody>
      </p:sp>
    </p:spTree>
    <p:extLst>
      <p:ext uri="{BB962C8B-B14F-4D97-AF65-F5344CB8AC3E}">
        <p14:creationId xmlns:p14="http://schemas.microsoft.com/office/powerpoint/2010/main" xmlns="" val="358327314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coordination </a:t>
            </a:r>
            <a:r>
              <a:rPr lang="en-US" dirty="0"/>
              <a:t>Challenge for GVTs</a:t>
            </a:r>
          </a:p>
        </p:txBody>
      </p:sp>
      <p:sp>
        <p:nvSpPr>
          <p:cNvPr id="3" name="Content Placeholder 2"/>
          <p:cNvSpPr>
            <a:spLocks noGrp="1"/>
          </p:cNvSpPr>
          <p:nvPr>
            <p:ph idx="1"/>
          </p:nvPr>
        </p:nvSpPr>
        <p:spPr>
          <a:xfrm>
            <a:off x="822325" y="1100138"/>
            <a:ext cx="8321675" cy="3579812"/>
          </a:xfrm>
        </p:spPr>
        <p:txBody>
          <a:bodyPr/>
          <a:lstStyle/>
          <a:p>
            <a:r>
              <a:rPr lang="en-US" dirty="0" smtClean="0"/>
              <a:t>Coordination is the collection of small adjustments made to keep on goal and incorporate new situational awareness</a:t>
            </a:r>
          </a:p>
          <a:p>
            <a:r>
              <a:rPr lang="en-US" dirty="0" smtClean="0"/>
              <a:t>Coordination is done through communication:  a question, a remark, hallway conversation, request for clarification that results in a new understanding </a:t>
            </a:r>
          </a:p>
          <a:p>
            <a:r>
              <a:rPr lang="en-US" dirty="0" smtClean="0"/>
              <a:t>In other words coordination has traditionally been done through spontaneous communications </a:t>
            </a:r>
          </a:p>
          <a:p>
            <a:r>
              <a:rPr lang="en-US" dirty="0" smtClean="0"/>
              <a:t>Spontaneous conversation is not easy on global virtual teams</a:t>
            </a:r>
            <a:endParaRPr lang="en-US" dirty="0"/>
          </a:p>
        </p:txBody>
      </p:sp>
      <p:sp>
        <p:nvSpPr>
          <p:cNvPr id="4" name="Rectangle 4"/>
          <p:cNvSpPr>
            <a:spLocks noChangeArrowheads="1"/>
          </p:cNvSpPr>
          <p:nvPr/>
        </p:nvSpPr>
        <p:spPr bwMode="auto">
          <a:xfrm>
            <a:off x="0" y="5105400"/>
            <a:ext cx="8686800" cy="230832"/>
          </a:xfrm>
          <a:prstGeom prst="rect">
            <a:avLst/>
          </a:prstGeom>
          <a:noFill/>
          <a:ln w="9525">
            <a:noFill/>
            <a:miter lim="800000"/>
            <a:headEnd/>
            <a:tailEnd/>
          </a:ln>
        </p:spPr>
        <p:txBody>
          <a:bodyPr wrap="square">
            <a:spAutoFit/>
          </a:bodyPr>
          <a:lstStyle/>
          <a:p>
            <a:pPr algn="just"/>
            <a:r>
              <a:rPr lang="en-US" sz="900" dirty="0" smtClean="0">
                <a:solidFill>
                  <a:schemeClr val="tx1">
                    <a:lumMod val="85000"/>
                    <a:lumOff val="15000"/>
                  </a:schemeClr>
                </a:solidFill>
              </a:rPr>
              <a:t>[1] </a:t>
            </a:r>
            <a:r>
              <a:rPr lang="en-US" sz="900" dirty="0" smtClean="0"/>
              <a:t>Carmel, E. &amp; P. </a:t>
            </a:r>
            <a:r>
              <a:rPr lang="en-US" sz="900" dirty="0" err="1" smtClean="0"/>
              <a:t>Tjia</a:t>
            </a:r>
            <a:r>
              <a:rPr lang="en-US" sz="900" dirty="0" smtClean="0"/>
              <a:t> (2005). Offshoring information technology. Cambridge, United Kingdom: Cambridge University Press</a:t>
            </a:r>
            <a:endParaRPr lang="en-US" sz="900" dirty="0" smtClean="0">
              <a:solidFill>
                <a:schemeClr val="tx1">
                  <a:lumMod val="85000"/>
                  <a:lumOff val="15000"/>
                </a:schemeClr>
              </a:solidFill>
            </a:endParaRPr>
          </a:p>
        </p:txBody>
      </p:sp>
    </p:spTree>
    <p:extLst>
      <p:ext uri="{BB962C8B-B14F-4D97-AF65-F5344CB8AC3E}">
        <p14:creationId xmlns:p14="http://schemas.microsoft.com/office/powerpoint/2010/main" xmlns="" val="42717641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 </a:t>
            </a:r>
            <a:r>
              <a:rPr lang="en-US" dirty="0"/>
              <a:t>Challenge for GVTs</a:t>
            </a:r>
          </a:p>
        </p:txBody>
      </p:sp>
      <p:sp>
        <p:nvSpPr>
          <p:cNvPr id="3" name="Content Placeholder 2"/>
          <p:cNvSpPr>
            <a:spLocks noGrp="1"/>
          </p:cNvSpPr>
          <p:nvPr>
            <p:ph idx="1"/>
          </p:nvPr>
        </p:nvSpPr>
        <p:spPr/>
        <p:txBody>
          <a:bodyPr/>
          <a:lstStyle/>
          <a:p>
            <a:r>
              <a:rPr lang="en-US" dirty="0" smtClean="0"/>
              <a:t>Control is keeping teams compliant with the mission set by board of directors or executive staff and at the same time work consistently within the policies and standards of the organization</a:t>
            </a:r>
          </a:p>
          <a:p>
            <a:r>
              <a:rPr lang="en-US" dirty="0" smtClean="0"/>
              <a:t>Control on collocated teams is aided by manager roaming , over the shoulder examination of work and quick dialogue</a:t>
            </a:r>
          </a:p>
          <a:p>
            <a:r>
              <a:rPr lang="en-US" dirty="0" smtClean="0"/>
              <a:t>Managers on global virtual teams must explicitly request the information needed to validate control is maintained in the work</a:t>
            </a:r>
          </a:p>
          <a:p>
            <a:endParaRPr lang="en-US" dirty="0"/>
          </a:p>
        </p:txBody>
      </p:sp>
      <p:sp>
        <p:nvSpPr>
          <p:cNvPr id="4" name="Rectangle 4"/>
          <p:cNvSpPr>
            <a:spLocks noChangeArrowheads="1"/>
          </p:cNvSpPr>
          <p:nvPr/>
        </p:nvSpPr>
        <p:spPr bwMode="auto">
          <a:xfrm>
            <a:off x="0" y="5105400"/>
            <a:ext cx="8686800" cy="230832"/>
          </a:xfrm>
          <a:prstGeom prst="rect">
            <a:avLst/>
          </a:prstGeom>
          <a:noFill/>
          <a:ln w="9525">
            <a:noFill/>
            <a:miter lim="800000"/>
            <a:headEnd/>
            <a:tailEnd/>
          </a:ln>
        </p:spPr>
        <p:txBody>
          <a:bodyPr wrap="square">
            <a:spAutoFit/>
          </a:bodyPr>
          <a:lstStyle/>
          <a:p>
            <a:pPr algn="just"/>
            <a:r>
              <a:rPr lang="en-US" sz="900" dirty="0" smtClean="0">
                <a:solidFill>
                  <a:schemeClr val="tx1">
                    <a:lumMod val="85000"/>
                    <a:lumOff val="15000"/>
                  </a:schemeClr>
                </a:solidFill>
              </a:rPr>
              <a:t>[1] </a:t>
            </a:r>
            <a:r>
              <a:rPr lang="en-US" sz="900" dirty="0" smtClean="0"/>
              <a:t>Carmel, E. &amp; P. </a:t>
            </a:r>
            <a:r>
              <a:rPr lang="en-US" sz="900" dirty="0" err="1" smtClean="0"/>
              <a:t>Tjia</a:t>
            </a:r>
            <a:r>
              <a:rPr lang="en-US" sz="900" dirty="0" smtClean="0"/>
              <a:t> (2005). Offshoring information technology. Cambridge, United Kingdom: Cambridge University Press</a:t>
            </a:r>
            <a:endParaRPr lang="en-US" sz="900" dirty="0" smtClean="0">
              <a:solidFill>
                <a:schemeClr val="tx1">
                  <a:lumMod val="85000"/>
                  <a:lumOff val="15000"/>
                </a:schemeClr>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Communications Challenge for GVTs</a:t>
            </a:r>
            <a:endParaRPr lang="en-US" dirty="0"/>
          </a:p>
        </p:txBody>
      </p:sp>
      <p:sp>
        <p:nvSpPr>
          <p:cNvPr id="3" name="Content Placeholder 2"/>
          <p:cNvSpPr>
            <a:spLocks noGrp="1"/>
          </p:cNvSpPr>
          <p:nvPr>
            <p:ph idx="1"/>
          </p:nvPr>
        </p:nvSpPr>
        <p:spPr/>
        <p:txBody>
          <a:bodyPr/>
          <a:lstStyle/>
          <a:p>
            <a:r>
              <a:rPr lang="en-US" dirty="0"/>
              <a:t>80% of a message is conveyed non-verbally </a:t>
            </a:r>
            <a:r>
              <a:rPr lang="en-US" dirty="0" smtClean="0"/>
              <a:t>and this is a challenge for global virtual teams </a:t>
            </a:r>
          </a:p>
          <a:p>
            <a:r>
              <a:rPr lang="en-US" dirty="0" smtClean="0"/>
              <a:t>With dispersed locations, misunderstandings take more time to resolve because times for discussion must be scheduled</a:t>
            </a:r>
          </a:p>
          <a:p>
            <a:r>
              <a:rPr lang="en-US" dirty="0" smtClean="0"/>
              <a:t>Frustration with these misunderstandings and the delays and rework they cause can lead to conflict</a:t>
            </a:r>
          </a:p>
          <a:p>
            <a:r>
              <a:rPr lang="en-US" dirty="0"/>
              <a:t>Communication is complete when sent, received, understood and acted </a:t>
            </a:r>
            <a:r>
              <a:rPr lang="en-US" dirty="0" smtClean="0"/>
              <a:t>on</a:t>
            </a:r>
          </a:p>
        </p:txBody>
      </p:sp>
      <p:sp>
        <p:nvSpPr>
          <p:cNvPr id="4" name="Rectangle 4"/>
          <p:cNvSpPr>
            <a:spLocks noChangeArrowheads="1"/>
          </p:cNvSpPr>
          <p:nvPr/>
        </p:nvSpPr>
        <p:spPr bwMode="auto">
          <a:xfrm>
            <a:off x="0" y="5105400"/>
            <a:ext cx="8686800" cy="230832"/>
          </a:xfrm>
          <a:prstGeom prst="rect">
            <a:avLst/>
          </a:prstGeom>
          <a:noFill/>
          <a:ln w="9525">
            <a:noFill/>
            <a:miter lim="800000"/>
            <a:headEnd/>
            <a:tailEnd/>
          </a:ln>
        </p:spPr>
        <p:txBody>
          <a:bodyPr wrap="square">
            <a:spAutoFit/>
          </a:bodyPr>
          <a:lstStyle/>
          <a:p>
            <a:pPr algn="just"/>
            <a:r>
              <a:rPr lang="en-US" sz="900" dirty="0" smtClean="0">
                <a:solidFill>
                  <a:schemeClr val="tx1">
                    <a:lumMod val="85000"/>
                    <a:lumOff val="15000"/>
                  </a:schemeClr>
                </a:solidFill>
              </a:rPr>
              <a:t>[1] </a:t>
            </a:r>
            <a:r>
              <a:rPr lang="en-US" sz="900" dirty="0" smtClean="0"/>
              <a:t>Carmel, E. &amp; P. </a:t>
            </a:r>
            <a:r>
              <a:rPr lang="en-US" sz="900" dirty="0" err="1" smtClean="0"/>
              <a:t>Tjia</a:t>
            </a:r>
            <a:r>
              <a:rPr lang="en-US" sz="900" dirty="0" smtClean="0"/>
              <a:t> (2005). Offshoring information technology. Cambridge, United Kingdom: Cambridge University Press</a:t>
            </a:r>
            <a:endParaRPr lang="en-US" sz="900" dirty="0" smtClean="0">
              <a:solidFill>
                <a:schemeClr val="tx1">
                  <a:lumMod val="85000"/>
                  <a:lumOff val="15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Explicit Communications</a:t>
            </a:r>
            <a:endParaRPr lang="en-US" dirty="0"/>
          </a:p>
        </p:txBody>
      </p:sp>
      <p:sp>
        <p:nvSpPr>
          <p:cNvPr id="3" name="Content Placeholder 2"/>
          <p:cNvSpPr>
            <a:spLocks noGrp="1"/>
          </p:cNvSpPr>
          <p:nvPr>
            <p:ph idx="1"/>
          </p:nvPr>
        </p:nvSpPr>
        <p:spPr/>
        <p:txBody>
          <a:bodyPr/>
          <a:lstStyle/>
          <a:p>
            <a:r>
              <a:rPr lang="en-US" dirty="0" smtClean="0"/>
              <a:t>Global virtual teams must explicitly specify much of the communication that remains spontaneous and implicit with collocated teams</a:t>
            </a:r>
          </a:p>
          <a:p>
            <a:r>
              <a:rPr lang="en-US" dirty="0" smtClean="0"/>
              <a:t>This creates an added administrative burden for virtual teams but is unavoidable </a:t>
            </a:r>
          </a:p>
          <a:p>
            <a:r>
              <a:rPr lang="en-US" dirty="0" smtClean="0"/>
              <a:t>Some of the necessary communication actions are</a:t>
            </a:r>
          </a:p>
          <a:p>
            <a:r>
              <a:rPr lang="en-US" dirty="0" smtClean="0"/>
              <a:t>	Periodic meetings in real time: everyone together electronically at the same time</a:t>
            </a:r>
          </a:p>
          <a:p>
            <a:r>
              <a:rPr lang="en-US" dirty="0" smtClean="0"/>
              <a:t>	Define smaller and more frequent deliverables  to address coordination problems</a:t>
            </a:r>
          </a:p>
          <a:p>
            <a:r>
              <a:rPr lang="en-US" dirty="0" smtClean="0"/>
              <a:t>	Standardize communication protocols</a:t>
            </a:r>
          </a:p>
          <a:p>
            <a:r>
              <a:rPr lang="en-US" dirty="0" smtClean="0"/>
              <a:t>	</a:t>
            </a:r>
          </a:p>
          <a:p>
            <a:endParaRPr lang="en-US" dirty="0"/>
          </a:p>
        </p:txBody>
      </p:sp>
      <p:sp>
        <p:nvSpPr>
          <p:cNvPr id="4" name="Rectangle 4"/>
          <p:cNvSpPr>
            <a:spLocks noChangeArrowheads="1"/>
          </p:cNvSpPr>
          <p:nvPr/>
        </p:nvSpPr>
        <p:spPr bwMode="auto">
          <a:xfrm>
            <a:off x="0" y="5105400"/>
            <a:ext cx="8686800" cy="230832"/>
          </a:xfrm>
          <a:prstGeom prst="rect">
            <a:avLst/>
          </a:prstGeom>
          <a:noFill/>
          <a:ln w="9525">
            <a:noFill/>
            <a:miter lim="800000"/>
            <a:headEnd/>
            <a:tailEnd/>
          </a:ln>
        </p:spPr>
        <p:txBody>
          <a:bodyPr wrap="square">
            <a:spAutoFit/>
          </a:bodyPr>
          <a:lstStyle/>
          <a:p>
            <a:pPr algn="just"/>
            <a:r>
              <a:rPr lang="en-US" sz="900" dirty="0" smtClean="0">
                <a:solidFill>
                  <a:schemeClr val="tx1">
                    <a:lumMod val="85000"/>
                    <a:lumOff val="15000"/>
                  </a:schemeClr>
                </a:solidFill>
              </a:rPr>
              <a:t>[1] </a:t>
            </a:r>
            <a:r>
              <a:rPr lang="en-US" sz="900" dirty="0" smtClean="0"/>
              <a:t>Carmel, E. &amp; P. </a:t>
            </a:r>
            <a:r>
              <a:rPr lang="en-US" sz="900" dirty="0" err="1" smtClean="0"/>
              <a:t>Tjia</a:t>
            </a:r>
            <a:r>
              <a:rPr lang="en-US" sz="900" dirty="0" smtClean="0"/>
              <a:t> (2005). Offshoring information technology. Cambridge, United Kingdom: Cambridge University Press</a:t>
            </a:r>
            <a:endParaRPr lang="en-US" sz="900" dirty="0" smtClean="0">
              <a:solidFill>
                <a:schemeClr val="tx1">
                  <a:lumMod val="85000"/>
                  <a:lumOff val="15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study: Open Source</a:t>
            </a:r>
            <a:endParaRPr lang="en-US" dirty="0"/>
          </a:p>
        </p:txBody>
      </p:sp>
      <p:sp>
        <p:nvSpPr>
          <p:cNvPr id="3" name="Text Placeholder 2"/>
          <p:cNvSpPr>
            <a:spLocks noGrp="1"/>
          </p:cNvSpPr>
          <p:nvPr>
            <p:ph type="body" idx="1"/>
          </p:nvPr>
        </p:nvSpPr>
        <p:spPr/>
        <p:txBody>
          <a:bodyPr/>
          <a:lstStyle/>
          <a:p>
            <a:r>
              <a:rPr lang="en-US" dirty="0" smtClean="0"/>
              <a:t>Always global virtual teaming</a:t>
            </a:r>
            <a:endParaRPr lang="en-US" dirty="0"/>
          </a:p>
        </p:txBody>
      </p:sp>
      <p:sp>
        <p:nvSpPr>
          <p:cNvPr id="4" name="Slide Number Placeholder 3"/>
          <p:cNvSpPr>
            <a:spLocks noGrp="1"/>
          </p:cNvSpPr>
          <p:nvPr>
            <p:ph type="sldNum" sz="quarter" idx="12"/>
          </p:nvPr>
        </p:nvSpPr>
        <p:spPr/>
        <p:txBody>
          <a:bodyPr/>
          <a:lstStyle/>
          <a:p>
            <a:pPr>
              <a:defRPr/>
            </a:pPr>
            <a:fld id="{2B035855-35B9-4E8F-9340-60DBCD730F32}" type="slidenum">
              <a:rPr lang="en-US" smtClean="0"/>
              <a:pPr>
                <a:defRPr/>
              </a:pPr>
              <a:t>9</a:t>
            </a:fld>
            <a:endParaRPr lang="en-US"/>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Angles">
  <a:themeElements>
    <a:clrScheme name="Angle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Angles">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extLst>
    <a:ext uri="{05A4C25C-085E-4340-85A3-A5531E510DB2}">
      <thm15:themeFamily xmlns="" xmlns:thm15="http://schemas.microsoft.com/office/thememl/2012/main" name="cmsc_104_01 [Compatibility Mode]" id="{891C9D36-AAB2-41DC-9888-2C7C5165F2CE}" vid="{98DB2B02-0AFD-4BDA-AB26-63676B9ABA97}"/>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cmsc_104_01</Template>
  <TotalTime>6017</TotalTime>
  <Pages>13</Pages>
  <Words>4858</Words>
  <Application>Microsoft Office PowerPoint</Application>
  <PresentationFormat>Letter Paper (8.5x11 in)</PresentationFormat>
  <Paragraphs>419</Paragraphs>
  <Slides>47</Slides>
  <Notes>6</Notes>
  <HiddenSlides>0</HiddenSlides>
  <MMClips>0</MMClips>
  <ScaleCrop>false</ScaleCrop>
  <HeadingPairs>
    <vt:vector size="4" baseType="variant">
      <vt:variant>
        <vt:lpstr>Theme</vt:lpstr>
      </vt:variant>
      <vt:variant>
        <vt:i4>1</vt:i4>
      </vt:variant>
      <vt:variant>
        <vt:lpstr>Slide Titles</vt:lpstr>
      </vt:variant>
      <vt:variant>
        <vt:i4>47</vt:i4>
      </vt:variant>
    </vt:vector>
  </HeadingPairs>
  <TitlesOfParts>
    <vt:vector size="48" baseType="lpstr">
      <vt:lpstr>Angles</vt:lpstr>
      <vt:lpstr>Communication principles</vt:lpstr>
      <vt:lpstr>Slide 2</vt:lpstr>
      <vt:lpstr>Communications on global virtual teams</vt:lpstr>
      <vt:lpstr>Cohesion challenge for GVTs</vt:lpstr>
      <vt:lpstr>coordination Challenge for GVTs</vt:lpstr>
      <vt:lpstr>control Challenge for GVTs</vt:lpstr>
      <vt:lpstr>Communications Challenge for GVTs</vt:lpstr>
      <vt:lpstr>Explicit Communications</vt:lpstr>
      <vt:lpstr>Case study: Open Source</vt:lpstr>
      <vt:lpstr>Open Source Software development</vt:lpstr>
      <vt:lpstr>Open Source Communities</vt:lpstr>
      <vt:lpstr>Open Source Communities</vt:lpstr>
      <vt:lpstr>Open Source Communities</vt:lpstr>
      <vt:lpstr>Open Source Communities</vt:lpstr>
      <vt:lpstr>Open Source Communities</vt:lpstr>
      <vt:lpstr>Open Source Communications</vt:lpstr>
      <vt:lpstr>Communications and understanding </vt:lpstr>
      <vt:lpstr>Communication and virtual teams</vt:lpstr>
      <vt:lpstr>Communication and understanding</vt:lpstr>
      <vt:lpstr>Shannon’s model</vt:lpstr>
      <vt:lpstr>Communication overview</vt:lpstr>
      <vt:lpstr>Effective Communications</vt:lpstr>
      <vt:lpstr>Barriers to effective communications</vt:lpstr>
      <vt:lpstr>minimize barriers to understanding</vt:lpstr>
      <vt:lpstr>Appropriate channels and media</vt:lpstr>
      <vt:lpstr>Appropriate channels and media</vt:lpstr>
      <vt:lpstr>Appropriate channels and media</vt:lpstr>
      <vt:lpstr>Appropriate channels and media</vt:lpstr>
      <vt:lpstr>Appropriate channels and media</vt:lpstr>
      <vt:lpstr>Fundamentals of virtual meetings</vt:lpstr>
      <vt:lpstr>Explicit Communications: Situational awareness</vt:lpstr>
      <vt:lpstr>Communication practice</vt:lpstr>
      <vt:lpstr>Global organizations</vt:lpstr>
      <vt:lpstr>Elements of the communication plan</vt:lpstr>
      <vt:lpstr>Elements of the communication plan</vt:lpstr>
      <vt:lpstr>Elements of the communication plan</vt:lpstr>
      <vt:lpstr>Evaluate alternative communication media</vt:lpstr>
      <vt:lpstr>Recommend  alternative communication media</vt:lpstr>
      <vt:lpstr>Define Communication Protocols</vt:lpstr>
      <vt:lpstr>open Communication</vt:lpstr>
      <vt:lpstr>Establishing Trust in virtual teams</vt:lpstr>
      <vt:lpstr>Communicating Assignments </vt:lpstr>
      <vt:lpstr>Developing a Work plan</vt:lpstr>
      <vt:lpstr>Developing a Work plan</vt:lpstr>
      <vt:lpstr>Other communications</vt:lpstr>
      <vt:lpstr>Cultural considerations for open communications </vt:lpstr>
      <vt:lpstr>Open Communications Key points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CMSC 104</dc:title>
  <dc:subject>CMSC 104</dc:subject>
  <dc:creator>george ray</dc:creator>
  <cp:lastModifiedBy>fu ms</cp:lastModifiedBy>
  <cp:revision>305</cp:revision>
  <cp:lastPrinted>2000-08-25T01:48:19Z</cp:lastPrinted>
  <dcterms:created xsi:type="dcterms:W3CDTF">2014-07-26T13:21:02Z</dcterms:created>
  <dcterms:modified xsi:type="dcterms:W3CDTF">2018-02-19T21:39:07Z</dcterms:modified>
</cp:coreProperties>
</file>