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53"/>
  </p:notesMasterIdLst>
  <p:handoutMasterIdLst>
    <p:handoutMasterId r:id="rId54"/>
  </p:handoutMasterIdLst>
  <p:sldIdLst>
    <p:sldId id="293" r:id="rId2"/>
    <p:sldId id="341" r:id="rId3"/>
    <p:sldId id="359" r:id="rId4"/>
    <p:sldId id="325" r:id="rId5"/>
    <p:sldId id="324" r:id="rId6"/>
    <p:sldId id="379" r:id="rId7"/>
    <p:sldId id="326" r:id="rId8"/>
    <p:sldId id="327" r:id="rId9"/>
    <p:sldId id="328" r:id="rId10"/>
    <p:sldId id="329" r:id="rId11"/>
    <p:sldId id="330" r:id="rId12"/>
    <p:sldId id="331" r:id="rId13"/>
    <p:sldId id="334" r:id="rId14"/>
    <p:sldId id="335" r:id="rId15"/>
    <p:sldId id="336" r:id="rId16"/>
    <p:sldId id="337" r:id="rId17"/>
    <p:sldId id="338" r:id="rId18"/>
    <p:sldId id="340" r:id="rId19"/>
    <p:sldId id="353" r:id="rId20"/>
    <p:sldId id="349" r:id="rId21"/>
    <p:sldId id="350" r:id="rId22"/>
    <p:sldId id="351" r:id="rId23"/>
    <p:sldId id="352" r:id="rId24"/>
    <p:sldId id="374" r:id="rId25"/>
    <p:sldId id="375" r:id="rId26"/>
    <p:sldId id="376" r:id="rId27"/>
    <p:sldId id="354" r:id="rId28"/>
    <p:sldId id="355" r:id="rId29"/>
    <p:sldId id="356" r:id="rId30"/>
    <p:sldId id="357" r:id="rId31"/>
    <p:sldId id="358" r:id="rId32"/>
    <p:sldId id="361" r:id="rId33"/>
    <p:sldId id="332" r:id="rId34"/>
    <p:sldId id="339" r:id="rId35"/>
    <p:sldId id="345" r:id="rId36"/>
    <p:sldId id="362" r:id="rId37"/>
    <p:sldId id="346" r:id="rId38"/>
    <p:sldId id="363" r:id="rId39"/>
    <p:sldId id="366" r:id="rId40"/>
    <p:sldId id="369" r:id="rId41"/>
    <p:sldId id="367" r:id="rId42"/>
    <p:sldId id="373" r:id="rId43"/>
    <p:sldId id="370" r:id="rId44"/>
    <p:sldId id="371" r:id="rId45"/>
    <p:sldId id="372" r:id="rId46"/>
    <p:sldId id="380" r:id="rId47"/>
    <p:sldId id="381" r:id="rId48"/>
    <p:sldId id="382" r:id="rId49"/>
    <p:sldId id="348" r:id="rId50"/>
    <p:sldId id="364" r:id="rId51"/>
    <p:sldId id="377" r:id="rId52"/>
  </p:sldIdLst>
  <p:sldSz cx="9144000" cy="6858000" type="letter"/>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64F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696" autoAdjust="0"/>
    <p:restoredTop sz="67152" autoAdjust="0"/>
  </p:normalViewPr>
  <p:slideViewPr>
    <p:cSldViewPr>
      <p:cViewPr varScale="1">
        <p:scale>
          <a:sx n="73" d="100"/>
          <a:sy n="73" d="100"/>
        </p:scale>
        <p:origin x="-7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154"/>
    </p:cViewPr>
  </p:sorterViewPr>
  <p:notesViewPr>
    <p:cSldViewPr>
      <p:cViewPr varScale="1">
        <p:scale>
          <a:sx n="83" d="100"/>
          <a:sy n="83" d="100"/>
        </p:scale>
        <p:origin x="150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566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5038" y="4416425"/>
            <a:ext cx="5140325"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07" tIns="45295" rIns="92207" bIns="45295" numCol="1" anchor="t" anchorCtr="0" compatLnSpc="1">
            <a:prstTxWarp prst="textNoShape">
              <a:avLst/>
            </a:prstTxWarp>
          </a:bodyPr>
          <a:lstStyle/>
          <a:p>
            <a:pPr lvl="0"/>
            <a:r>
              <a:rPr lang="en-US" altLang="en-US" noProof="0" smtClean="0"/>
              <a:t>Click to edit Master notes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7171" name="Rectangle 3"/>
          <p:cNvSpPr>
            <a:spLocks noGrp="1" noRot="1" noChangeAspect="1" noChangeArrowheads="1" noTextEdit="1"/>
          </p:cNvSpPr>
          <p:nvPr>
            <p:ph type="sldImg" idx="2"/>
          </p:nvPr>
        </p:nvSpPr>
        <p:spPr bwMode="auto">
          <a:xfrm>
            <a:off x="1190625" y="703263"/>
            <a:ext cx="4630738" cy="3473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30031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C5C66F94-48A9-4AB6-9452-451B482B1084}" type="slidenum">
              <a:rPr lang="en-US" smtClean="0"/>
              <a:pPr/>
              <a:t>6</a:t>
            </a:fld>
            <a:endParaRPr lang="en-US"/>
          </a:p>
        </p:txBody>
      </p:sp>
    </p:spTree>
    <p:extLst>
      <p:ext uri="{BB962C8B-B14F-4D97-AF65-F5344CB8AC3E}">
        <p14:creationId xmlns:p14="http://schemas.microsoft.com/office/powerpoint/2010/main" val="4148149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reeform 4"/>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010D5C37-4CCB-4701-B7F0-FA87B06A06AB}" type="slidenum">
              <a:rPr lang="en-US"/>
              <a:pPr>
                <a:defRPr/>
              </a:pPr>
              <a:t>‹#›</a:t>
            </a:fld>
            <a:endParaRPr lang="en-US"/>
          </a:p>
        </p:txBody>
      </p:sp>
    </p:spTree>
    <p:extLst>
      <p:ext uri="{BB962C8B-B14F-4D97-AF65-F5344CB8AC3E}">
        <p14:creationId xmlns:p14="http://schemas.microsoft.com/office/powerpoint/2010/main" val="8232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198C3E35-0407-451B-9E68-8042E98B9CC5}" type="slidenum">
              <a:rPr lang="en-US"/>
              <a:pPr>
                <a:defRPr/>
              </a:pPr>
              <a:t>‹#›</a:t>
            </a:fld>
            <a:endParaRPr lang="en-US" dirty="0"/>
          </a:p>
        </p:txBody>
      </p:sp>
    </p:spTree>
    <p:extLst>
      <p:ext uri="{BB962C8B-B14F-4D97-AF65-F5344CB8AC3E}">
        <p14:creationId xmlns:p14="http://schemas.microsoft.com/office/powerpoint/2010/main" val="591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367D6697-B25D-4A14-BC1E-32ED40E1A99A}" type="slidenum">
              <a:rPr lang="en-US"/>
              <a:pPr>
                <a:defRPr/>
              </a:pPr>
              <a:t>‹#›</a:t>
            </a:fld>
            <a:endParaRPr lang="en-US" dirty="0"/>
          </a:p>
        </p:txBody>
      </p:sp>
    </p:spTree>
    <p:extLst>
      <p:ext uri="{BB962C8B-B14F-4D97-AF65-F5344CB8AC3E}">
        <p14:creationId xmlns:p14="http://schemas.microsoft.com/office/powerpoint/2010/main" val="31615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4"/>
          <p:cNvSpPr txBox="1">
            <a:spLocks/>
          </p:cNvSpPr>
          <p:nvPr userDrawn="1"/>
        </p:nvSpPr>
        <p:spPr>
          <a:xfrm>
            <a:off x="3517900" y="6284913"/>
            <a:ext cx="5626100" cy="274637"/>
          </a:xfrm>
          <a:prstGeom prst="rect">
            <a:avLst/>
          </a:prstGeom>
        </p:spPr>
        <p:txBody>
          <a:bodyPr/>
          <a:lstStyle>
            <a:defPPr>
              <a:defRPr lang="en-US"/>
            </a:defPPr>
            <a:lvl1pPr algn="l" rtl="0" eaLnBrk="0" fontAlgn="base" hangingPunct="0">
              <a:spcBef>
                <a:spcPct val="0"/>
              </a:spcBef>
              <a:spcAft>
                <a:spcPct val="0"/>
              </a:spcAft>
              <a:defRPr sz="1400" kern="1200">
                <a:solidFill>
                  <a:srgbClr val="FF0000"/>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defRPr/>
            </a:pPr>
            <a:r>
              <a:rPr lang="en-US" dirty="0" smtClean="0"/>
              <a:t>Leading Global</a:t>
            </a:r>
            <a:r>
              <a:rPr lang="en-US" baseline="0" dirty="0" smtClean="0"/>
              <a:t> Virtual Teams</a:t>
            </a:r>
            <a:r>
              <a:rPr lang="en-US" dirty="0" smtClean="0"/>
              <a:t>				</a:t>
            </a:r>
            <a:fld id="{DA79BA1C-EB7E-425D-9CBD-112953D48C56}" type="slidenum">
              <a:rPr lang="en-US" smtClean="0"/>
              <a:pPr>
                <a:defRPr/>
              </a:pPr>
              <a:t>‹#›</a:t>
            </a:fld>
            <a:r>
              <a:rPr lang="en-US" dirty="0" smtClean="0"/>
              <a:t>				</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75869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3"/>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ight Triangle 4"/>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2B035855-35B9-4E8F-9340-60DBCD730F32}" type="slidenum">
              <a:rPr lang="en-US"/>
              <a:pPr>
                <a:defRPr/>
              </a:pPr>
              <a:t>‹#›</a:t>
            </a:fld>
            <a:endParaRPr lang="en-US"/>
          </a:p>
        </p:txBody>
      </p:sp>
    </p:spTree>
    <p:extLst>
      <p:ext uri="{BB962C8B-B14F-4D97-AF65-F5344CB8AC3E}">
        <p14:creationId xmlns:p14="http://schemas.microsoft.com/office/powerpoint/2010/main" val="97034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ln/>
        </p:spPr>
        <p:txBody>
          <a:bodyPr/>
          <a:lstStyle>
            <a:lvl1pPr>
              <a:defRPr/>
            </a:lvl1pPr>
          </a:lstStyle>
          <a:p>
            <a:pPr>
              <a:defRPr/>
            </a:pPr>
            <a:fld id="{01AF7735-5342-489D-B8CC-C34B3B5DB74F}" type="slidenum">
              <a:rPr lang="en-US"/>
              <a:pPr>
                <a:defRPr/>
              </a:pPr>
              <a:t>‹#›</a:t>
            </a:fld>
            <a:endParaRPr lang="en-US" dirty="0"/>
          </a:p>
        </p:txBody>
      </p:sp>
    </p:spTree>
    <p:extLst>
      <p:ext uri="{BB962C8B-B14F-4D97-AF65-F5344CB8AC3E}">
        <p14:creationId xmlns:p14="http://schemas.microsoft.com/office/powerpoint/2010/main" val="730433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a:ln/>
        </p:spPr>
        <p:txBody>
          <a:bodyPr/>
          <a:lstStyle>
            <a:lvl1pPr>
              <a:defRPr/>
            </a:lvl1pPr>
          </a:lstStyle>
          <a:p>
            <a:pPr>
              <a:defRPr/>
            </a:pPr>
            <a:fld id="{01D8541A-6215-48B5-BC24-D1E44420277D}" type="slidenum">
              <a:rPr lang="en-US"/>
              <a:pPr>
                <a:defRPr/>
              </a:pPr>
              <a:t>‹#›</a:t>
            </a:fld>
            <a:endParaRPr lang="en-US" dirty="0"/>
          </a:p>
        </p:txBody>
      </p:sp>
    </p:spTree>
    <p:extLst>
      <p:ext uri="{BB962C8B-B14F-4D97-AF65-F5344CB8AC3E}">
        <p14:creationId xmlns:p14="http://schemas.microsoft.com/office/powerpoint/2010/main" val="93404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a:ln/>
        </p:spPr>
        <p:txBody>
          <a:bodyPr/>
          <a:lstStyle>
            <a:lvl1pPr>
              <a:defRPr/>
            </a:lvl1pPr>
          </a:lstStyle>
          <a:p>
            <a:pPr>
              <a:defRPr/>
            </a:pPr>
            <a:fld id="{73C4A9C3-5634-4767-8FF1-0663CB98C659}" type="slidenum">
              <a:rPr lang="en-US"/>
              <a:pPr>
                <a:defRPr/>
              </a:pPr>
              <a:t>‹#›</a:t>
            </a:fld>
            <a:endParaRPr lang="en-US" dirty="0"/>
          </a:p>
        </p:txBody>
      </p:sp>
    </p:spTree>
    <p:extLst>
      <p:ext uri="{BB962C8B-B14F-4D97-AF65-F5344CB8AC3E}">
        <p14:creationId xmlns:p14="http://schemas.microsoft.com/office/powerpoint/2010/main" val="3981761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a:ln/>
        </p:spPr>
        <p:txBody>
          <a:bodyPr/>
          <a:lstStyle>
            <a:lvl1pPr>
              <a:defRPr/>
            </a:lvl1pPr>
          </a:lstStyle>
          <a:p>
            <a:pPr>
              <a:defRPr/>
            </a:pPr>
            <a:fld id="{018006A7-2BBA-4AC2-8780-BA1090C38D8E}" type="slidenum">
              <a:rPr lang="en-US"/>
              <a:pPr>
                <a:defRPr/>
              </a:pPr>
              <a:t>‹#›</a:t>
            </a:fld>
            <a:endParaRPr lang="en-US" dirty="0"/>
          </a:p>
        </p:txBody>
      </p:sp>
    </p:spTree>
    <p:extLst>
      <p:ext uri="{BB962C8B-B14F-4D97-AF65-F5344CB8AC3E}">
        <p14:creationId xmlns:p14="http://schemas.microsoft.com/office/powerpoint/2010/main" val="378260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ight Triangle 4"/>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5400000">
            <a:off x="433388" y="-433388"/>
            <a:ext cx="6858000" cy="772477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dirty="0">
                <a:solidFill>
                  <a:schemeClr val="tx2"/>
                </a:solidFill>
              </a:defRPr>
            </a:lvl1pPr>
          </a:lstStyle>
          <a:p>
            <a:pPr>
              <a:defRPr/>
            </a:pPr>
            <a:endParaRPr lang="en-US"/>
          </a:p>
        </p:txBody>
      </p:sp>
      <p:sp>
        <p:nvSpPr>
          <p:cNvPr id="9" name="Slide Number Placeholder 6"/>
          <p:cNvSpPr>
            <a:spLocks noGrp="1"/>
          </p:cNvSpPr>
          <p:nvPr>
            <p:ph type="sldNum" sz="quarter" idx="12"/>
          </p:nvPr>
        </p:nvSpPr>
        <p:spPr>
          <a:ln>
            <a:solidFill>
              <a:schemeClr val="tx2"/>
            </a:solidFill>
          </a:ln>
        </p:spPr>
        <p:txBody>
          <a:bodyPr/>
          <a:lstStyle>
            <a:lvl1pPr>
              <a:defRPr smtClean="0">
                <a:solidFill>
                  <a:schemeClr val="tx2"/>
                </a:solidFill>
              </a:defRPr>
            </a:lvl1pPr>
          </a:lstStyle>
          <a:p>
            <a:pPr>
              <a:defRPr/>
            </a:pPr>
            <a:fld id="{AB3087CE-D020-48AB-8586-8D3B841EC672}" type="slidenum">
              <a:rPr lang="en-US"/>
              <a:pPr>
                <a:defRPr/>
              </a:pPr>
              <a:t>‹#›</a:t>
            </a:fld>
            <a:endParaRPr lang="en-US" dirty="0"/>
          </a:p>
        </p:txBody>
      </p:sp>
    </p:spTree>
    <p:extLst>
      <p:ext uri="{BB962C8B-B14F-4D97-AF65-F5344CB8AC3E}">
        <p14:creationId xmlns:p14="http://schemas.microsoft.com/office/powerpoint/2010/main" val="476633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ight Triangle 4"/>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Freeform 5"/>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rtlCol="0" anchor="ctr">
            <a:normAutofit/>
          </a:bodyPr>
          <a:lstStyle>
            <a:lvl1pPr algn="r">
              <a:defRPr/>
            </a:lvl1pPr>
          </a:lstStyle>
          <a:p>
            <a:pPr lvl="0"/>
            <a:r>
              <a:rPr lang="en-US" noProof="0" smtClean="0"/>
              <a:t>Click icon to add picture</a:t>
            </a:r>
            <a:endParaRPr lang="en-US" noProof="0"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5"/>
          </p:nvPr>
        </p:nvSpPr>
        <p:spPr/>
        <p:txBody>
          <a:bodyPr/>
          <a:lstStyle>
            <a:lvl1pPr>
              <a:defRPr/>
            </a:lvl1pPr>
          </a:lstStyle>
          <a:p>
            <a:pPr>
              <a:defRPr/>
            </a:pPr>
            <a:endParaRPr lang="en-US"/>
          </a:p>
        </p:txBody>
      </p:sp>
      <p:sp>
        <p:nvSpPr>
          <p:cNvPr id="8" name="Footer Placeholder 5"/>
          <p:cNvSpPr>
            <a:spLocks noGrp="1"/>
          </p:cNvSpPr>
          <p:nvPr>
            <p:ph type="ftr" sz="quarter" idx="16"/>
          </p:nvPr>
        </p:nvSpPr>
        <p:spPr/>
        <p:txBody>
          <a:bodyPr/>
          <a:lstStyle>
            <a:lvl1pPr>
              <a:defRPr/>
            </a:lvl1pPr>
          </a:lstStyle>
          <a:p>
            <a:pPr>
              <a:defRPr/>
            </a:pPr>
            <a:endParaRPr lang="en-US"/>
          </a:p>
        </p:txBody>
      </p:sp>
      <p:sp>
        <p:nvSpPr>
          <p:cNvPr id="9" name="Slide Number Placeholder 6"/>
          <p:cNvSpPr>
            <a:spLocks noGrp="1"/>
          </p:cNvSpPr>
          <p:nvPr>
            <p:ph type="sldNum" sz="quarter" idx="17"/>
          </p:nvPr>
        </p:nvSpPr>
        <p:spPr/>
        <p:txBody>
          <a:bodyPr/>
          <a:lstStyle>
            <a:lvl1pPr>
              <a:defRPr/>
            </a:lvl1pPr>
          </a:lstStyle>
          <a:p>
            <a:pPr>
              <a:defRPr/>
            </a:pPr>
            <a:fld id="{62934D50-24D2-4427-8A3E-703E931AEB0F}" type="slidenum">
              <a:rPr lang="en-US"/>
              <a:pPr>
                <a:defRPr/>
              </a:pPr>
              <a:t>‹#›</a:t>
            </a:fld>
            <a:endParaRPr lang="en-US"/>
          </a:p>
        </p:txBody>
      </p:sp>
    </p:spTree>
    <p:extLst>
      <p:ext uri="{BB962C8B-B14F-4D97-AF65-F5344CB8AC3E}">
        <p14:creationId xmlns:p14="http://schemas.microsoft.com/office/powerpoint/2010/main" val="1070836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p:nvPr/>
        </p:nvSpPr>
        <p:spPr>
          <a:xfrm>
            <a:off x="-3175" y="5051425"/>
            <a:ext cx="3575050" cy="180657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Freeform 7"/>
          <p:cNvSpPr/>
          <p:nvPr/>
        </p:nvSpPr>
        <p:spPr>
          <a:xfrm>
            <a:off x="-1588" y="5051425"/>
            <a:ext cx="9145588" cy="180657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822325" y="365125"/>
            <a:ext cx="7521575" cy="5492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822325" y="1100138"/>
            <a:ext cx="7521575"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rot="19140000">
            <a:off x="201613" y="5870575"/>
            <a:ext cx="2176462" cy="201613"/>
          </a:xfrm>
          <a:prstGeom prst="rect">
            <a:avLst/>
          </a:prstGeom>
        </p:spPr>
        <p:txBody>
          <a:bodyPr vert="horz" lIns="91440" tIns="45720" rIns="91440" bIns="45720" rtlCol="0" anchor="ctr"/>
          <a:lstStyle>
            <a:lvl1pPr algn="l">
              <a:defRPr sz="1200" dirty="0">
                <a:solidFill>
                  <a:srgbClr val="FFFFFF"/>
                </a:solidFill>
                <a:latin typeface="Arial" charset="0"/>
              </a:defRPr>
            </a:lvl1pPr>
          </a:lstStyle>
          <a:p>
            <a:pPr>
              <a:defRPr/>
            </a:pPr>
            <a:endParaRPr lang="en-US"/>
          </a:p>
        </p:txBody>
      </p:sp>
      <p:sp>
        <p:nvSpPr>
          <p:cNvPr id="5" name="Footer Placeholder 4"/>
          <p:cNvSpPr>
            <a:spLocks noGrp="1"/>
          </p:cNvSpPr>
          <p:nvPr>
            <p:ph type="ftr" sz="quarter" idx="3"/>
          </p:nvPr>
        </p:nvSpPr>
        <p:spPr>
          <a:xfrm>
            <a:off x="3517900" y="6284913"/>
            <a:ext cx="4724400" cy="274637"/>
          </a:xfrm>
          <a:prstGeom prst="rect">
            <a:avLst/>
          </a:prstGeom>
        </p:spPr>
        <p:txBody>
          <a:bodyPr vert="horz" lIns="91440" tIns="45720" rIns="91440" bIns="45720" rtlCol="0" anchor="ctr"/>
          <a:lstStyle>
            <a:lvl1pPr algn="r">
              <a:defRPr sz="1200" cap="all" spc="200" baseline="0" dirty="0">
                <a:solidFill>
                  <a:srgbClr val="FF0000"/>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8401050" y="6170613"/>
            <a:ext cx="503238" cy="503237"/>
          </a:xfrm>
          <a:prstGeom prst="ellipse">
            <a:avLst/>
          </a:prstGeom>
          <a:ln w="19050">
            <a:solidFill>
              <a:srgbClr val="FFFFFF"/>
            </a:solidFill>
          </a:ln>
        </p:spPr>
        <p:txBody>
          <a:bodyPr vert="horz" lIns="9144" tIns="9144" rIns="9144" bIns="9144" rtlCol="0" anchor="ctr">
            <a:normAutofit/>
          </a:bodyPr>
          <a:lstStyle>
            <a:lvl1pPr algn="ctr">
              <a:defRPr sz="1650" smtClean="0">
                <a:solidFill>
                  <a:srgbClr val="FFFFFF"/>
                </a:solidFill>
                <a:latin typeface="Arial" charset="0"/>
              </a:defRPr>
            </a:lvl1pPr>
          </a:lstStyle>
          <a:p>
            <a:pPr>
              <a:defRPr/>
            </a:pPr>
            <a:fld id="{D38D466B-CC97-4D46-8F80-63541549720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7" r:id="rId4"/>
    <p:sldLayoutId id="2147483678" r:id="rId5"/>
    <p:sldLayoutId id="2147483679" r:id="rId6"/>
    <p:sldLayoutId id="2147483680" r:id="rId7"/>
    <p:sldLayoutId id="2147483686" r:id="rId8"/>
    <p:sldLayoutId id="2147483687" r:id="rId9"/>
    <p:sldLayoutId id="2147483681" r:id="rId10"/>
    <p:sldLayoutId id="2147483682"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2800" kern="1200" cap="all">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Franklin Gothic Medium" panose="020B0603020102020204" pitchFamily="34" charset="0"/>
        </a:defRPr>
      </a:lvl2pPr>
      <a:lvl3pPr algn="l" rtl="0" eaLnBrk="1" fontAlgn="base" hangingPunct="1">
        <a:spcBef>
          <a:spcPct val="0"/>
        </a:spcBef>
        <a:spcAft>
          <a:spcPct val="0"/>
        </a:spcAft>
        <a:defRPr sz="2800">
          <a:solidFill>
            <a:schemeClr val="tx1"/>
          </a:solidFill>
          <a:latin typeface="Franklin Gothic Medium" panose="020B0603020102020204" pitchFamily="34" charset="0"/>
        </a:defRPr>
      </a:lvl3pPr>
      <a:lvl4pPr algn="l" rtl="0" eaLnBrk="1" fontAlgn="base" hangingPunct="1">
        <a:spcBef>
          <a:spcPct val="0"/>
        </a:spcBef>
        <a:spcAft>
          <a:spcPct val="0"/>
        </a:spcAft>
        <a:defRPr sz="2800">
          <a:solidFill>
            <a:schemeClr val="tx1"/>
          </a:solidFill>
          <a:latin typeface="Franklin Gothic Medium" panose="020B0603020102020204" pitchFamily="34" charset="0"/>
        </a:defRPr>
      </a:lvl4pPr>
      <a:lvl5pPr algn="l" rtl="0" eaLnBrk="1" fontAlgn="base" hangingPunct="1">
        <a:spcBef>
          <a:spcPct val="0"/>
        </a:spcBef>
        <a:spcAft>
          <a:spcPct val="0"/>
        </a:spcAft>
        <a:defRPr sz="2800">
          <a:solidFill>
            <a:schemeClr val="tx1"/>
          </a:solidFill>
          <a:latin typeface="Franklin Gothic Medium" panose="020B0603020102020204" pitchFamily="34" charset="0"/>
        </a:defRPr>
      </a:lvl5pPr>
      <a:lvl6pPr marL="457200" algn="l" rtl="0" eaLnBrk="1" fontAlgn="base" hangingPunct="1">
        <a:spcBef>
          <a:spcPct val="0"/>
        </a:spcBef>
        <a:spcAft>
          <a:spcPct val="0"/>
        </a:spcAft>
        <a:defRPr sz="2800">
          <a:solidFill>
            <a:schemeClr val="tx1"/>
          </a:solidFill>
          <a:latin typeface="Franklin Gothic Medium" panose="020B0603020102020204" pitchFamily="34" charset="0"/>
        </a:defRPr>
      </a:lvl6pPr>
      <a:lvl7pPr marL="914400" algn="l" rtl="0" eaLnBrk="1" fontAlgn="base" hangingPunct="1">
        <a:spcBef>
          <a:spcPct val="0"/>
        </a:spcBef>
        <a:spcAft>
          <a:spcPct val="0"/>
        </a:spcAft>
        <a:defRPr sz="2800">
          <a:solidFill>
            <a:schemeClr val="tx1"/>
          </a:solidFill>
          <a:latin typeface="Franklin Gothic Medium" panose="020B0603020102020204" pitchFamily="34" charset="0"/>
        </a:defRPr>
      </a:lvl7pPr>
      <a:lvl8pPr marL="1371600" algn="l" rtl="0" eaLnBrk="1" fontAlgn="base" hangingPunct="1">
        <a:spcBef>
          <a:spcPct val="0"/>
        </a:spcBef>
        <a:spcAft>
          <a:spcPct val="0"/>
        </a:spcAft>
        <a:defRPr sz="2800">
          <a:solidFill>
            <a:schemeClr val="tx1"/>
          </a:solidFill>
          <a:latin typeface="Franklin Gothic Medium" panose="020B0603020102020204" pitchFamily="34" charset="0"/>
        </a:defRPr>
      </a:lvl8pPr>
      <a:lvl9pPr marL="1828800" algn="l" rtl="0" eaLnBrk="1" fontAlgn="base" hangingPunct="1">
        <a:spcBef>
          <a:spcPct val="0"/>
        </a:spcBef>
        <a:spcAft>
          <a:spcPct val="0"/>
        </a:spcAft>
        <a:defRPr sz="2800">
          <a:solidFill>
            <a:schemeClr val="tx1"/>
          </a:solidFill>
          <a:latin typeface="Franklin Gothic Medium" panose="020B0603020102020204" pitchFamily="34" charset="0"/>
        </a:defRPr>
      </a:lvl9pPr>
    </p:titleStyle>
    <p:bodyStyle>
      <a:lvl1pPr marL="342900" indent="-342900" algn="l" rtl="0" eaLnBrk="1" fontAlgn="base" hangingPunct="1">
        <a:spcBef>
          <a:spcPts val="800"/>
        </a:spcBef>
        <a:spcAft>
          <a:spcPct val="0"/>
        </a:spcAft>
        <a:buFont typeface="Arial" panose="020B0604020202020204" pitchFamily="34" charset="0"/>
        <a:defRPr sz="1600" b="1" kern="1200">
          <a:solidFill>
            <a:schemeClr val="tx1"/>
          </a:solidFill>
          <a:latin typeface="+mn-lt"/>
          <a:ea typeface="+mn-ea"/>
          <a:cs typeface="+mn-cs"/>
        </a:defRPr>
      </a:lvl1pPr>
      <a:lvl2pPr marL="173038" indent="-173038"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2pPr>
      <a:lvl3pPr marL="401638" indent="-163513"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3pPr>
      <a:lvl4pPr marL="630238" indent="-163513"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4pPr>
      <a:lvl5pPr marL="858838" indent="-173038"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oursecompass.com/" TargetMode="External"/><Relationship Id="rId2" Type="http://schemas.openxmlformats.org/officeDocument/2006/relationships/hyperlink" Target="http://www.geert-hofstede.com/hofstede_dimensions.ph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coursecompass.com/" TargetMode="External"/><Relationship Id="rId2" Type="http://schemas.openxmlformats.org/officeDocument/2006/relationships/hyperlink" Target="http://www.geert-hofstede.com/hofstede_dimensions.ph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coursecompass.com/" TargetMode="External"/><Relationship Id="rId2" Type="http://schemas.openxmlformats.org/officeDocument/2006/relationships/hyperlink" Target="http://www.geert-hofstede.com/hofstede_dimensions.ph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oursecompass.com/" TargetMode="External"/><Relationship Id="rId2" Type="http://schemas.openxmlformats.org/officeDocument/2006/relationships/hyperlink" Target="http://www.geert-hofstede.com/hofstede_dimensions.ph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coursecompass.com/" TargetMode="External"/><Relationship Id="rId2" Type="http://schemas.openxmlformats.org/officeDocument/2006/relationships/hyperlink" Target="http://www.geert-hofstede.com/hofstede_dimensions.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coursecompass.com/" TargetMode="External"/><Relationship Id="rId2" Type="http://schemas.openxmlformats.org/officeDocument/2006/relationships/hyperlink" Target="http://www.geert-hofstede.com/hofstede_dimensions.ph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coursecompass.com/" TargetMode="External"/><Relationship Id="rId2" Type="http://schemas.openxmlformats.org/officeDocument/2006/relationships/hyperlink" Target="http://www.geert-hofstede.com/hofstede_dimensions.ph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coursecompass.com/" TargetMode="External"/><Relationship Id="rId2" Type="http://schemas.openxmlformats.org/officeDocument/2006/relationships/hyperlink" Target="http://www.geert-hofstede.com/hofstede_dimensions.ph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www.geert-hofstede.com/hofstede_dimensions.ph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geert-hofstede.com/hofstede_dimensions.php"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coursecompass.com/" TargetMode="External"/><Relationship Id="rId2" Type="http://schemas.openxmlformats.org/officeDocument/2006/relationships/hyperlink" Target="http://www.geert-hofstede.com/hofstede_dimensions.ph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hyperlink" Target="http://www.coursecompass.com/" TargetMode="External"/><Relationship Id="rId2" Type="http://schemas.openxmlformats.org/officeDocument/2006/relationships/hyperlink" Target="http://www.geert-hofstede.com/hofstede_dimensions.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oursecompass.com/" TargetMode="External"/><Relationship Id="rId2" Type="http://schemas.openxmlformats.org/officeDocument/2006/relationships/hyperlink" Target="http://www.geert-hofstede.com/hofstede_dimensions.ph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coursecompass.com/" TargetMode="External"/><Relationship Id="rId2" Type="http://schemas.openxmlformats.org/officeDocument/2006/relationships/hyperlink" Target="http://www.geert-hofstede.com/hofstede_dimensions.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734753" y="1742722"/>
            <a:ext cx="5302545" cy="1204913"/>
          </a:xfrm>
        </p:spPr>
        <p:txBody>
          <a:bodyPr/>
          <a:lstStyle/>
          <a:p>
            <a:pPr fontAlgn="auto">
              <a:spcAft>
                <a:spcPts val="0"/>
              </a:spcAft>
              <a:defRPr/>
            </a:pPr>
            <a:r>
              <a:rPr lang="en-US" sz="4400" dirty="0" smtClean="0"/>
              <a:t>IMPACT OF Culture</a:t>
            </a:r>
            <a:endParaRPr lang="en-US" sz="4400" dirty="0"/>
          </a:p>
        </p:txBody>
      </p:sp>
      <p:sp>
        <p:nvSpPr>
          <p:cNvPr id="3" name="Subtitle 2"/>
          <p:cNvSpPr>
            <a:spLocks noGrp="1"/>
          </p:cNvSpPr>
          <p:nvPr>
            <p:ph type="subTitle" idx="1"/>
          </p:nvPr>
        </p:nvSpPr>
        <p:spPr>
          <a:xfrm rot="19140000">
            <a:off x="1062038" y="2324100"/>
            <a:ext cx="6511925" cy="328613"/>
          </a:xfrm>
        </p:spPr>
        <p:txBody>
          <a:bodyPr rtlCol="0">
            <a:noAutofit/>
          </a:bodyPr>
          <a:lstStyle/>
          <a:p>
            <a:pPr fontAlgn="auto">
              <a:spcAft>
                <a:spcPts val="0"/>
              </a:spcAft>
              <a:defRPr/>
            </a:pPr>
            <a:r>
              <a:rPr lang="en-US" sz="1200" dirty="0" smtClean="0"/>
              <a:t>on virtual teams</a:t>
            </a:r>
            <a:endParaRPr sz="1200" dirty="0"/>
          </a:p>
          <a:p>
            <a:pPr fontAlgn="auto">
              <a:spcAft>
                <a:spcPts val="0"/>
              </a:spcAft>
              <a:defRPr/>
            </a:pPr>
            <a:endParaRPr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AND global virtual teams</a:t>
            </a:r>
            <a:endParaRPr lang="en-US" dirty="0"/>
          </a:p>
        </p:txBody>
      </p:sp>
      <p:sp>
        <p:nvSpPr>
          <p:cNvPr id="3" name="Content Placeholder 2"/>
          <p:cNvSpPr>
            <a:spLocks noGrp="1"/>
          </p:cNvSpPr>
          <p:nvPr>
            <p:ph idx="1"/>
          </p:nvPr>
        </p:nvSpPr>
        <p:spPr/>
        <p:txBody>
          <a:bodyPr/>
          <a:lstStyle/>
          <a:p>
            <a:r>
              <a:rPr lang="en-US" dirty="0" smtClean="0"/>
              <a:t>2. Time Orientation</a:t>
            </a:r>
          </a:p>
          <a:p>
            <a:r>
              <a:rPr lang="en-US" dirty="0" smtClean="0"/>
              <a:t>In some cultures, time is linear and absolute, and punctuality and meeting deadlines are stressed. </a:t>
            </a:r>
          </a:p>
          <a:p>
            <a:r>
              <a:rPr lang="en-US" dirty="0" smtClean="0"/>
              <a:t>In other cultures, time is flexible so that meeting times are a suggestion and time estimates are as flexible as the deadlines that result from them.</a:t>
            </a:r>
          </a:p>
          <a:p>
            <a:r>
              <a:rPr lang="en-US" dirty="0" smtClean="0"/>
              <a:t>In flextime cultures, people tend to work on many activities in parallel</a:t>
            </a:r>
          </a:p>
          <a:p>
            <a:r>
              <a:rPr lang="en-US" dirty="0" smtClean="0"/>
              <a:t>In hard-time cultures</a:t>
            </a:r>
            <a:r>
              <a:rPr lang="en-US" dirty="0"/>
              <a:t>, people </a:t>
            </a:r>
            <a:r>
              <a:rPr lang="en-US" dirty="0" smtClean="0"/>
              <a:t>tend to do tasks sequentially</a:t>
            </a:r>
            <a:r>
              <a:rPr lang="en-US" dirty="0"/>
              <a:t>. </a:t>
            </a:r>
            <a:endParaRPr lang="en-US" dirty="0" smtClean="0"/>
          </a:p>
          <a:p>
            <a:r>
              <a:rPr lang="en-US" dirty="0" smtClean="0"/>
              <a:t>This dimensional difference can lead to conflicts </a:t>
            </a:r>
            <a:endParaRPr lang="en-US" dirty="0"/>
          </a:p>
        </p:txBody>
      </p:sp>
      <p:sp>
        <p:nvSpPr>
          <p:cNvPr id="5" name="Rectangle 4"/>
          <p:cNvSpPr>
            <a:spLocks noChangeArrowheads="1"/>
          </p:cNvSpPr>
          <p:nvPr/>
        </p:nvSpPr>
        <p:spPr bwMode="auto">
          <a:xfrm>
            <a:off x="0" y="5105400"/>
            <a:ext cx="8686800" cy="923330"/>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a:t>
            </a:r>
            <a:r>
              <a:rPr lang="en-US" sz="900" dirty="0"/>
              <a:t>Duncan, T. (2005).  Principles of advertising &amp; IMC. New York, NY: McGraw-Hill/Irwin.</a:t>
            </a:r>
          </a:p>
          <a:p>
            <a:r>
              <a:rPr lang="en-US" sz="900" dirty="0" smtClean="0"/>
              <a:t>[2] Hawkins</a:t>
            </a:r>
            <a:r>
              <a:rPr lang="en-US" sz="900" dirty="0"/>
              <a:t>, D., D. </a:t>
            </a:r>
            <a:r>
              <a:rPr lang="en-US" sz="900" dirty="0" err="1"/>
              <a:t>Mothersbaugh</a:t>
            </a:r>
            <a:r>
              <a:rPr lang="en-US" sz="900" dirty="0"/>
              <a:t> &amp; R. Best (2007). Consumer behavior. McGraw-Hill/Irwin.</a:t>
            </a:r>
          </a:p>
          <a:p>
            <a:r>
              <a:rPr lang="en-US" sz="900" dirty="0" smtClean="0"/>
              <a:t>[3] Hofstede</a:t>
            </a:r>
            <a:r>
              <a:rPr lang="en-US" sz="900" dirty="0"/>
              <a:t>, G. (2009). Hofstede cultural dimension tool. </a:t>
            </a:r>
            <a:r>
              <a:rPr lang="en-US" sz="900" dirty="0" err="1"/>
              <a:t>Itim</a:t>
            </a:r>
            <a:r>
              <a:rPr lang="en-US" sz="900" dirty="0"/>
              <a:t> International Web site. Retrieved from </a:t>
            </a:r>
            <a:r>
              <a:rPr lang="en-US" sz="900" u="sng" dirty="0">
                <a:hlinkClick r:id="rId2"/>
              </a:rPr>
              <a:t>http://www.geert-hofstede.com/hofstede_dimensions.php</a:t>
            </a:r>
            <a:r>
              <a:rPr lang="en-US" sz="900" dirty="0"/>
              <a:t> </a:t>
            </a:r>
            <a:endParaRPr lang="en-US" sz="900" dirty="0" smtClean="0"/>
          </a:p>
          <a:p>
            <a:r>
              <a:rPr lang="en-US" sz="900" dirty="0" smtClean="0"/>
              <a:t>[4] </a:t>
            </a:r>
            <a:r>
              <a:rPr lang="en-US" sz="900" dirty="0" err="1" smtClean="0"/>
              <a:t>Thill</a:t>
            </a:r>
            <a:r>
              <a:rPr lang="en-US" sz="900" dirty="0"/>
              <a:t>, J. &amp; C. </a:t>
            </a:r>
            <a:r>
              <a:rPr lang="en-US" sz="900" dirty="0" err="1"/>
              <a:t>Bovee</a:t>
            </a:r>
            <a:r>
              <a:rPr lang="en-US" sz="900" dirty="0"/>
              <a:t> (2004). Excellence in business communication. 6</a:t>
            </a:r>
            <a:r>
              <a:rPr lang="en-US" sz="900" baseline="30000" dirty="0"/>
              <a:t>th</a:t>
            </a:r>
            <a:r>
              <a:rPr lang="en-US" sz="900" dirty="0"/>
              <a:t> edition. Prentice Hall. Retrieved electronic version from </a:t>
            </a:r>
            <a:r>
              <a:rPr lang="en-US" sz="900" u="sng" dirty="0">
                <a:hlinkClick r:id="rId3"/>
              </a:rPr>
              <a:t>http://www.coursecompass.com/</a:t>
            </a:r>
            <a:endParaRPr lang="en-US" sz="900" dirty="0"/>
          </a:p>
          <a:p>
            <a:r>
              <a:rPr lang="en-US" sz="900" dirty="0" smtClean="0"/>
              <a:t>[5] Wang</a:t>
            </a:r>
            <a:r>
              <a:rPr lang="en-US" sz="900" dirty="0"/>
              <a:t>, X. &amp; L. Liu (2007, September). Cultural barriers to the use of western project management in Chinese enterprises: Some empirical evidence from Yunnan province. </a:t>
            </a:r>
            <a:r>
              <a:rPr lang="en-US" sz="900" i="1" dirty="0"/>
              <a:t>Project Management Journal</a:t>
            </a:r>
            <a:r>
              <a:rPr lang="en-US" sz="900" dirty="0"/>
              <a:t>, </a:t>
            </a:r>
            <a:r>
              <a:rPr lang="en-US" sz="900" i="1" dirty="0"/>
              <a:t>38(3),</a:t>
            </a:r>
            <a:r>
              <a:rPr lang="en-US" sz="900" dirty="0"/>
              <a:t> 61-73. </a:t>
            </a:r>
          </a:p>
        </p:txBody>
      </p:sp>
    </p:spTree>
    <p:extLst>
      <p:ext uri="{BB962C8B-B14F-4D97-AF65-F5344CB8AC3E}">
        <p14:creationId xmlns:p14="http://schemas.microsoft.com/office/powerpoint/2010/main" val="28222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AND global virtual teams</a:t>
            </a:r>
            <a:endParaRPr lang="en-US" dirty="0"/>
          </a:p>
        </p:txBody>
      </p:sp>
      <p:sp>
        <p:nvSpPr>
          <p:cNvPr id="3" name="Content Placeholder 2"/>
          <p:cNvSpPr>
            <a:spLocks noGrp="1"/>
          </p:cNvSpPr>
          <p:nvPr>
            <p:ph idx="1"/>
          </p:nvPr>
        </p:nvSpPr>
        <p:spPr/>
        <p:txBody>
          <a:bodyPr/>
          <a:lstStyle/>
          <a:p>
            <a:r>
              <a:rPr lang="en-US" dirty="0" smtClean="0"/>
              <a:t>3. Space Territoriality</a:t>
            </a:r>
            <a:endParaRPr lang="en-US" dirty="0"/>
          </a:p>
          <a:p>
            <a:r>
              <a:rPr lang="en-US" dirty="0" smtClean="0"/>
              <a:t>In some cultures, personal space requires a greater distance: arms length or more</a:t>
            </a:r>
          </a:p>
          <a:p>
            <a:r>
              <a:rPr lang="en-US" dirty="0" smtClean="0"/>
              <a:t>In others, people require much less space and this can make their more territorial team mates uncomfortable when collocated</a:t>
            </a:r>
          </a:p>
          <a:p>
            <a:r>
              <a:rPr lang="en-US" dirty="0" smtClean="0"/>
              <a:t>This dimension also extends to ownership. Those cultures that need less space, also have less regard for ownership </a:t>
            </a:r>
          </a:p>
          <a:p>
            <a:r>
              <a:rPr lang="en-US" dirty="0" smtClean="0"/>
              <a:t>Team members with a cultural need for more space also tend to place more emphasis on security</a:t>
            </a:r>
          </a:p>
          <a:p>
            <a:r>
              <a:rPr lang="en-US" dirty="0" smtClean="0"/>
              <a:t>This can lead to conflicts on global virtual teams</a:t>
            </a:r>
          </a:p>
          <a:p>
            <a:endParaRPr lang="en-US" dirty="0"/>
          </a:p>
        </p:txBody>
      </p:sp>
      <p:sp>
        <p:nvSpPr>
          <p:cNvPr id="5" name="Rectangle 4"/>
          <p:cNvSpPr>
            <a:spLocks noChangeArrowheads="1"/>
          </p:cNvSpPr>
          <p:nvPr/>
        </p:nvSpPr>
        <p:spPr bwMode="auto">
          <a:xfrm>
            <a:off x="0" y="5105400"/>
            <a:ext cx="8686800" cy="923330"/>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a:t>
            </a:r>
            <a:r>
              <a:rPr lang="en-US" sz="900" dirty="0"/>
              <a:t>Duncan, T. (2005).  Principles of advertising &amp; IMC. New York, NY: McGraw-Hill/Irwin.</a:t>
            </a:r>
          </a:p>
          <a:p>
            <a:r>
              <a:rPr lang="en-US" sz="900" dirty="0" smtClean="0"/>
              <a:t>[2] Hawkins</a:t>
            </a:r>
            <a:r>
              <a:rPr lang="en-US" sz="900" dirty="0"/>
              <a:t>, D., D. </a:t>
            </a:r>
            <a:r>
              <a:rPr lang="en-US" sz="900" dirty="0" err="1"/>
              <a:t>Mothersbaugh</a:t>
            </a:r>
            <a:r>
              <a:rPr lang="en-US" sz="900" dirty="0"/>
              <a:t> &amp; R. Best (2007). Consumer behavior. McGraw-Hill/Irwin.</a:t>
            </a:r>
          </a:p>
          <a:p>
            <a:r>
              <a:rPr lang="en-US" sz="900" dirty="0" smtClean="0"/>
              <a:t>[3] Hofstede</a:t>
            </a:r>
            <a:r>
              <a:rPr lang="en-US" sz="900" dirty="0"/>
              <a:t>, G. (2009). Hofstede cultural dimension tool. </a:t>
            </a:r>
            <a:r>
              <a:rPr lang="en-US" sz="900" dirty="0" err="1"/>
              <a:t>Itim</a:t>
            </a:r>
            <a:r>
              <a:rPr lang="en-US" sz="900" dirty="0"/>
              <a:t> International Web site. Retrieved from </a:t>
            </a:r>
            <a:r>
              <a:rPr lang="en-US" sz="900" u="sng" dirty="0">
                <a:hlinkClick r:id="rId2"/>
              </a:rPr>
              <a:t>http://www.geert-hofstede.com/hofstede_dimensions.php</a:t>
            </a:r>
            <a:r>
              <a:rPr lang="en-US" sz="900" dirty="0"/>
              <a:t> </a:t>
            </a:r>
            <a:endParaRPr lang="en-US" sz="900" dirty="0" smtClean="0"/>
          </a:p>
          <a:p>
            <a:r>
              <a:rPr lang="en-US" sz="900" dirty="0" smtClean="0"/>
              <a:t>[4] </a:t>
            </a:r>
            <a:r>
              <a:rPr lang="en-US" sz="900" dirty="0" err="1" smtClean="0"/>
              <a:t>Thill</a:t>
            </a:r>
            <a:r>
              <a:rPr lang="en-US" sz="900" dirty="0"/>
              <a:t>, J. &amp; C. </a:t>
            </a:r>
            <a:r>
              <a:rPr lang="en-US" sz="900" dirty="0" err="1"/>
              <a:t>Bovee</a:t>
            </a:r>
            <a:r>
              <a:rPr lang="en-US" sz="900" dirty="0"/>
              <a:t> (2004). Excellence in business communication. 6</a:t>
            </a:r>
            <a:r>
              <a:rPr lang="en-US" sz="900" baseline="30000" dirty="0"/>
              <a:t>th</a:t>
            </a:r>
            <a:r>
              <a:rPr lang="en-US" sz="900" dirty="0"/>
              <a:t> edition. Prentice Hall. Retrieved electronic version from </a:t>
            </a:r>
            <a:r>
              <a:rPr lang="en-US" sz="900" u="sng" dirty="0">
                <a:hlinkClick r:id="rId3"/>
              </a:rPr>
              <a:t>http://www.coursecompass.com/</a:t>
            </a:r>
            <a:endParaRPr lang="en-US" sz="900" dirty="0"/>
          </a:p>
          <a:p>
            <a:r>
              <a:rPr lang="en-US" sz="900" dirty="0" smtClean="0"/>
              <a:t>[5] Wang</a:t>
            </a:r>
            <a:r>
              <a:rPr lang="en-US" sz="900" dirty="0"/>
              <a:t>, X. &amp; L. Liu (2007, September). Cultural barriers to the use of western project management in Chinese enterprises: Some empirical evidence from Yunnan province. </a:t>
            </a:r>
            <a:r>
              <a:rPr lang="en-US" sz="900" i="1" dirty="0"/>
              <a:t>Project Management Journal</a:t>
            </a:r>
            <a:r>
              <a:rPr lang="en-US" sz="900" dirty="0"/>
              <a:t>, </a:t>
            </a:r>
            <a:r>
              <a:rPr lang="en-US" sz="900" i="1" dirty="0"/>
              <a:t>38(3),</a:t>
            </a:r>
            <a:r>
              <a:rPr lang="en-US" sz="900" dirty="0"/>
              <a:t> 61-73. </a:t>
            </a:r>
          </a:p>
        </p:txBody>
      </p:sp>
    </p:spTree>
    <p:extLst>
      <p:ext uri="{BB962C8B-B14F-4D97-AF65-F5344CB8AC3E}">
        <p14:creationId xmlns:p14="http://schemas.microsoft.com/office/powerpoint/2010/main" val="248052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AND global virtual teams</a:t>
            </a:r>
            <a:endParaRPr lang="en-US" dirty="0"/>
          </a:p>
        </p:txBody>
      </p:sp>
      <p:sp>
        <p:nvSpPr>
          <p:cNvPr id="3" name="Content Placeholder 2"/>
          <p:cNvSpPr>
            <a:spLocks noGrp="1"/>
          </p:cNvSpPr>
          <p:nvPr>
            <p:ph idx="1"/>
          </p:nvPr>
        </p:nvSpPr>
        <p:spPr/>
        <p:txBody>
          <a:bodyPr/>
          <a:lstStyle/>
          <a:p>
            <a:r>
              <a:rPr lang="en-US" dirty="0" smtClean="0"/>
              <a:t>The original Hofstede model had four dimensions. The more modern Hofstede model proposes that culture has a fifth: future: </a:t>
            </a:r>
          </a:p>
          <a:p>
            <a:r>
              <a:rPr lang="en-US" dirty="0" smtClean="0"/>
              <a:t>1. Power Orientation</a:t>
            </a:r>
            <a:endParaRPr lang="en-US" dirty="0"/>
          </a:p>
          <a:p>
            <a:r>
              <a:rPr lang="en-US" dirty="0" smtClean="0"/>
              <a:t>2. Relationship Orientation</a:t>
            </a:r>
            <a:endParaRPr lang="en-US" dirty="0"/>
          </a:p>
          <a:p>
            <a:r>
              <a:rPr lang="en-US" dirty="0" smtClean="0"/>
              <a:t>3. Masculinity/Femininity</a:t>
            </a:r>
          </a:p>
          <a:p>
            <a:r>
              <a:rPr lang="en-US" dirty="0" smtClean="0"/>
              <a:t>4. Uncertainty Orientation</a:t>
            </a:r>
          </a:p>
          <a:p>
            <a:r>
              <a:rPr lang="en-US" dirty="0" smtClean="0"/>
              <a:t>5. Future/Pragmatism Orientation</a:t>
            </a:r>
          </a:p>
          <a:p>
            <a:r>
              <a:rPr lang="en-US" dirty="0" smtClean="0"/>
              <a:t>A sixth has been added in 2010:</a:t>
            </a:r>
          </a:p>
          <a:p>
            <a:r>
              <a:rPr lang="en-US" dirty="0" smtClean="0"/>
              <a:t>6. Indulgence </a:t>
            </a:r>
            <a:endParaRPr lang="en-US" dirty="0"/>
          </a:p>
          <a:p>
            <a:endParaRPr lang="en-US" dirty="0"/>
          </a:p>
        </p:txBody>
      </p:sp>
      <p:sp>
        <p:nvSpPr>
          <p:cNvPr id="5" name="Rectangle 4"/>
          <p:cNvSpPr>
            <a:spLocks noChangeArrowheads="1"/>
          </p:cNvSpPr>
          <p:nvPr/>
        </p:nvSpPr>
        <p:spPr bwMode="auto">
          <a:xfrm>
            <a:off x="0" y="5105400"/>
            <a:ext cx="8686800" cy="923330"/>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a:t>
            </a:r>
            <a:r>
              <a:rPr lang="en-US" sz="900" dirty="0"/>
              <a:t>Duncan, T. (2005).  Principles of advertising &amp; IMC. New York, NY: McGraw-Hill/Irwin.</a:t>
            </a:r>
          </a:p>
          <a:p>
            <a:r>
              <a:rPr lang="en-US" sz="900" dirty="0" smtClean="0"/>
              <a:t>[2] Hawkins</a:t>
            </a:r>
            <a:r>
              <a:rPr lang="en-US" sz="900" dirty="0"/>
              <a:t>, D., D. </a:t>
            </a:r>
            <a:r>
              <a:rPr lang="en-US" sz="900" dirty="0" err="1"/>
              <a:t>Mothersbaugh</a:t>
            </a:r>
            <a:r>
              <a:rPr lang="en-US" sz="900" dirty="0"/>
              <a:t> &amp; R. Best (2007). Consumer behavior. McGraw-Hill/Irwin.</a:t>
            </a:r>
          </a:p>
          <a:p>
            <a:r>
              <a:rPr lang="en-US" sz="900" dirty="0" smtClean="0"/>
              <a:t>[3] Hofstede</a:t>
            </a:r>
            <a:r>
              <a:rPr lang="en-US" sz="900" dirty="0"/>
              <a:t>, G. (2009). Hofstede cultural dimension tool. </a:t>
            </a:r>
            <a:r>
              <a:rPr lang="en-US" sz="900" dirty="0" err="1"/>
              <a:t>Itim</a:t>
            </a:r>
            <a:r>
              <a:rPr lang="en-US" sz="900" dirty="0"/>
              <a:t> International Web site. Retrieved from </a:t>
            </a:r>
            <a:r>
              <a:rPr lang="en-US" sz="900" u="sng" dirty="0">
                <a:hlinkClick r:id="rId2"/>
              </a:rPr>
              <a:t>http://www.geert-hofstede.com/hofstede_dimensions.php</a:t>
            </a:r>
            <a:r>
              <a:rPr lang="en-US" sz="900" dirty="0"/>
              <a:t> </a:t>
            </a:r>
            <a:endParaRPr lang="en-US" sz="900" dirty="0" smtClean="0"/>
          </a:p>
          <a:p>
            <a:r>
              <a:rPr lang="en-US" sz="900" dirty="0" smtClean="0"/>
              <a:t>[4] </a:t>
            </a:r>
            <a:r>
              <a:rPr lang="en-US" sz="900" dirty="0" err="1" smtClean="0"/>
              <a:t>Thill</a:t>
            </a:r>
            <a:r>
              <a:rPr lang="en-US" sz="900" dirty="0"/>
              <a:t>, J. &amp; C. </a:t>
            </a:r>
            <a:r>
              <a:rPr lang="en-US" sz="900" dirty="0" err="1"/>
              <a:t>Bovee</a:t>
            </a:r>
            <a:r>
              <a:rPr lang="en-US" sz="900" dirty="0"/>
              <a:t> (2004). Excellence in business communication. 6</a:t>
            </a:r>
            <a:r>
              <a:rPr lang="en-US" sz="900" baseline="30000" dirty="0"/>
              <a:t>th</a:t>
            </a:r>
            <a:r>
              <a:rPr lang="en-US" sz="900" dirty="0"/>
              <a:t> edition. Prentice Hall. Retrieved electronic version from </a:t>
            </a:r>
            <a:r>
              <a:rPr lang="en-US" sz="900" u="sng" dirty="0">
                <a:hlinkClick r:id="rId3"/>
              </a:rPr>
              <a:t>http://www.coursecompass.com/</a:t>
            </a:r>
            <a:endParaRPr lang="en-US" sz="900" dirty="0"/>
          </a:p>
          <a:p>
            <a:r>
              <a:rPr lang="en-US" sz="900" dirty="0" smtClean="0"/>
              <a:t>[5] Wang</a:t>
            </a:r>
            <a:r>
              <a:rPr lang="en-US" sz="900" dirty="0"/>
              <a:t>, X. &amp; L. Liu (2007, September). Cultural barriers to the use of western project management in Chinese enterprises: Some empirical evidence from Yunnan province. </a:t>
            </a:r>
            <a:r>
              <a:rPr lang="en-US" sz="900" i="1" dirty="0"/>
              <a:t>Project Management Journal</a:t>
            </a:r>
            <a:r>
              <a:rPr lang="en-US" sz="900" dirty="0"/>
              <a:t>, </a:t>
            </a:r>
            <a:r>
              <a:rPr lang="en-US" sz="900" i="1" dirty="0"/>
              <a:t>38(3),</a:t>
            </a:r>
            <a:r>
              <a:rPr lang="en-US" sz="900" dirty="0"/>
              <a:t> 61-73. </a:t>
            </a:r>
          </a:p>
        </p:txBody>
      </p:sp>
    </p:spTree>
    <p:extLst>
      <p:ext uri="{BB962C8B-B14F-4D97-AF65-F5344CB8AC3E}">
        <p14:creationId xmlns:p14="http://schemas.microsoft.com/office/powerpoint/2010/main" val="248062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AND global virtual teams</a:t>
            </a:r>
            <a:endParaRPr lang="en-US" dirty="0"/>
          </a:p>
        </p:txBody>
      </p:sp>
      <p:sp>
        <p:nvSpPr>
          <p:cNvPr id="3" name="Content Placeholder 2"/>
          <p:cNvSpPr>
            <a:spLocks noGrp="1"/>
          </p:cNvSpPr>
          <p:nvPr>
            <p:ph idx="1"/>
          </p:nvPr>
        </p:nvSpPr>
        <p:spPr>
          <a:xfrm>
            <a:off x="822325" y="1100138"/>
            <a:ext cx="7521575" cy="3776662"/>
          </a:xfrm>
        </p:spPr>
        <p:txBody>
          <a:bodyPr/>
          <a:lstStyle/>
          <a:p>
            <a:pPr>
              <a:buAutoNum type="arabicPeriod"/>
            </a:pPr>
            <a:r>
              <a:rPr lang="en-US" dirty="0" smtClean="0"/>
              <a:t>Power Orientation</a:t>
            </a:r>
          </a:p>
          <a:p>
            <a:pPr marL="0" indent="0"/>
            <a:r>
              <a:rPr lang="en-US" dirty="0" smtClean="0"/>
              <a:t>This is the emotional distance between managers and their subordinates</a:t>
            </a:r>
          </a:p>
          <a:p>
            <a:pPr marL="0" indent="0"/>
            <a:r>
              <a:rPr lang="en-US" dirty="0" smtClean="0"/>
              <a:t>It is the extent subordinates accept the unequal distribution of power</a:t>
            </a:r>
          </a:p>
          <a:p>
            <a:pPr marL="0" indent="0"/>
            <a:r>
              <a:rPr lang="en-US" dirty="0" smtClean="0"/>
              <a:t>High power cultures tend to have more autocratic management, examples are in countries like Russia, China and Indonesia</a:t>
            </a:r>
          </a:p>
          <a:p>
            <a:pPr marL="0" indent="0"/>
            <a:r>
              <a:rPr lang="en-US" dirty="0" smtClean="0"/>
              <a:t>Team members from high power cultures are unlikely to disagree with their managers or team policies</a:t>
            </a:r>
          </a:p>
          <a:p>
            <a:pPr marL="0" indent="0"/>
            <a:r>
              <a:rPr lang="en-US" dirty="0" smtClean="0"/>
              <a:t>They are also more comfortable with autocratic/paternalistic decision making, which can be problematic in virtual teams</a:t>
            </a:r>
          </a:p>
          <a:p>
            <a:pPr marL="0" indent="0"/>
            <a:r>
              <a:rPr lang="en-US" dirty="0" smtClean="0"/>
              <a:t>In contrast, low power orientation cultures are more egalitarian and don’t accept large disparities in power</a:t>
            </a:r>
          </a:p>
          <a:p>
            <a:endParaRPr lang="en-US" dirty="0"/>
          </a:p>
        </p:txBody>
      </p:sp>
      <p:sp>
        <p:nvSpPr>
          <p:cNvPr id="5" name="Rectangle 4"/>
          <p:cNvSpPr>
            <a:spLocks noChangeArrowheads="1"/>
          </p:cNvSpPr>
          <p:nvPr/>
        </p:nvSpPr>
        <p:spPr bwMode="auto">
          <a:xfrm>
            <a:off x="0" y="5105400"/>
            <a:ext cx="8686800" cy="923330"/>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a:t>
            </a:r>
            <a:r>
              <a:rPr lang="en-US" sz="900" dirty="0"/>
              <a:t>Duncan, T. (2005).  Principles of advertising &amp; IMC. New York, NY: McGraw-Hill/Irwin.</a:t>
            </a:r>
          </a:p>
          <a:p>
            <a:r>
              <a:rPr lang="en-US" sz="900" dirty="0" smtClean="0"/>
              <a:t>[2] Hawkins</a:t>
            </a:r>
            <a:r>
              <a:rPr lang="en-US" sz="900" dirty="0"/>
              <a:t>, D., D. </a:t>
            </a:r>
            <a:r>
              <a:rPr lang="en-US" sz="900" dirty="0" err="1"/>
              <a:t>Mothersbaugh</a:t>
            </a:r>
            <a:r>
              <a:rPr lang="en-US" sz="900" dirty="0"/>
              <a:t> &amp; R. Best (2007). Consumer behavior. McGraw-Hill/Irwin.</a:t>
            </a:r>
          </a:p>
          <a:p>
            <a:r>
              <a:rPr lang="en-US" sz="900" dirty="0" smtClean="0"/>
              <a:t>[3] Hofstede</a:t>
            </a:r>
            <a:r>
              <a:rPr lang="en-US" sz="900" dirty="0"/>
              <a:t>, G. (2009). Hofstede cultural dimension tool. </a:t>
            </a:r>
            <a:r>
              <a:rPr lang="en-US" sz="900" dirty="0" err="1"/>
              <a:t>Itim</a:t>
            </a:r>
            <a:r>
              <a:rPr lang="en-US" sz="900" dirty="0"/>
              <a:t> International Web site. Retrieved from </a:t>
            </a:r>
            <a:r>
              <a:rPr lang="en-US" sz="900" u="sng" dirty="0">
                <a:hlinkClick r:id="rId2"/>
              </a:rPr>
              <a:t>http://www.geert-hofstede.com/hofstede_dimensions.php</a:t>
            </a:r>
            <a:r>
              <a:rPr lang="en-US" sz="900" dirty="0"/>
              <a:t> </a:t>
            </a:r>
            <a:endParaRPr lang="en-US" sz="900" dirty="0" smtClean="0"/>
          </a:p>
          <a:p>
            <a:r>
              <a:rPr lang="en-US" sz="900" dirty="0" smtClean="0"/>
              <a:t>[4] </a:t>
            </a:r>
            <a:r>
              <a:rPr lang="en-US" sz="900" dirty="0" err="1" smtClean="0"/>
              <a:t>Thill</a:t>
            </a:r>
            <a:r>
              <a:rPr lang="en-US" sz="900" dirty="0"/>
              <a:t>, J. &amp; C. </a:t>
            </a:r>
            <a:r>
              <a:rPr lang="en-US" sz="900" dirty="0" err="1"/>
              <a:t>Bovee</a:t>
            </a:r>
            <a:r>
              <a:rPr lang="en-US" sz="900" dirty="0"/>
              <a:t> (2004). Excellence in business communication. 6</a:t>
            </a:r>
            <a:r>
              <a:rPr lang="en-US" sz="900" baseline="30000" dirty="0"/>
              <a:t>th</a:t>
            </a:r>
            <a:r>
              <a:rPr lang="en-US" sz="900" dirty="0"/>
              <a:t> edition. Prentice Hall. Retrieved electronic version from </a:t>
            </a:r>
            <a:r>
              <a:rPr lang="en-US" sz="900" u="sng" dirty="0">
                <a:hlinkClick r:id="rId3"/>
              </a:rPr>
              <a:t>http://www.coursecompass.com/</a:t>
            </a:r>
            <a:endParaRPr lang="en-US" sz="900" dirty="0"/>
          </a:p>
          <a:p>
            <a:r>
              <a:rPr lang="en-US" sz="900" dirty="0" smtClean="0"/>
              <a:t>[5] Wang</a:t>
            </a:r>
            <a:r>
              <a:rPr lang="en-US" sz="900" dirty="0"/>
              <a:t>, X. &amp; L. Liu (2007, September). Cultural barriers to the use of western project management in Chinese enterprises: Some empirical evidence from Yunnan province. </a:t>
            </a:r>
            <a:r>
              <a:rPr lang="en-US" sz="900" i="1" dirty="0"/>
              <a:t>Project Management Journal</a:t>
            </a:r>
            <a:r>
              <a:rPr lang="en-US" sz="900" dirty="0"/>
              <a:t>, </a:t>
            </a:r>
            <a:r>
              <a:rPr lang="en-US" sz="900" i="1" dirty="0"/>
              <a:t>38(3),</a:t>
            </a:r>
            <a:r>
              <a:rPr lang="en-US" sz="900" dirty="0"/>
              <a:t> 61-73. </a:t>
            </a:r>
          </a:p>
        </p:txBody>
      </p:sp>
    </p:spTree>
    <p:extLst>
      <p:ext uri="{BB962C8B-B14F-4D97-AF65-F5344CB8AC3E}">
        <p14:creationId xmlns:p14="http://schemas.microsoft.com/office/powerpoint/2010/main" val="160510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AND global virtual teams</a:t>
            </a:r>
            <a:endParaRPr lang="en-US" dirty="0"/>
          </a:p>
        </p:txBody>
      </p:sp>
      <p:sp>
        <p:nvSpPr>
          <p:cNvPr id="3" name="Content Placeholder 2"/>
          <p:cNvSpPr>
            <a:spLocks noGrp="1"/>
          </p:cNvSpPr>
          <p:nvPr>
            <p:ph idx="1"/>
          </p:nvPr>
        </p:nvSpPr>
        <p:spPr>
          <a:xfrm>
            <a:off x="822325" y="1100138"/>
            <a:ext cx="7521575" cy="3929062"/>
          </a:xfrm>
        </p:spPr>
        <p:txBody>
          <a:bodyPr/>
          <a:lstStyle/>
          <a:p>
            <a:r>
              <a:rPr lang="en-US" dirty="0" smtClean="0"/>
              <a:t>2. Relationship Orientation</a:t>
            </a:r>
            <a:endParaRPr lang="en-US" dirty="0"/>
          </a:p>
          <a:p>
            <a:r>
              <a:rPr lang="en-US" dirty="0" smtClean="0"/>
              <a:t>In some cultures, people are highly individualistic and think of themselves as individuals rather than part of a group</a:t>
            </a:r>
          </a:p>
          <a:p>
            <a:r>
              <a:rPr lang="en-US" dirty="0" smtClean="0"/>
              <a:t>Individualists stress freedom, privacy, personal time and personal challenges</a:t>
            </a:r>
          </a:p>
          <a:p>
            <a:r>
              <a:rPr lang="en-US" dirty="0" smtClean="0"/>
              <a:t>They tend to be more assertive and confrontational in work settings  </a:t>
            </a:r>
          </a:p>
          <a:p>
            <a:r>
              <a:rPr lang="en-US" dirty="0" smtClean="0"/>
              <a:t>Wealthy nations tend to be more individualistic</a:t>
            </a:r>
          </a:p>
          <a:p>
            <a:r>
              <a:rPr lang="en-US" dirty="0" smtClean="0"/>
              <a:t>Group harmony is more important to collectivists and they value loyalty to the group and group protection over freedom and privacy</a:t>
            </a:r>
          </a:p>
          <a:p>
            <a:r>
              <a:rPr lang="en-US" dirty="0" smtClean="0"/>
              <a:t>Collectivists are reluctant to work with strangers on virtual teams, a special effort must be made to create friendships with them</a:t>
            </a:r>
            <a:endParaRPr lang="en-US" dirty="0"/>
          </a:p>
          <a:p>
            <a:endParaRPr lang="en-US" dirty="0"/>
          </a:p>
        </p:txBody>
      </p:sp>
      <p:sp>
        <p:nvSpPr>
          <p:cNvPr id="5" name="Rectangle 4"/>
          <p:cNvSpPr>
            <a:spLocks noChangeArrowheads="1"/>
          </p:cNvSpPr>
          <p:nvPr/>
        </p:nvSpPr>
        <p:spPr bwMode="auto">
          <a:xfrm>
            <a:off x="0" y="5105400"/>
            <a:ext cx="8686800" cy="923330"/>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a:t>
            </a:r>
            <a:r>
              <a:rPr lang="en-US" sz="900" dirty="0"/>
              <a:t>Duncan, T. (2005).  Principles of advertising &amp; IMC. New York, NY: McGraw-Hill/Irwin.</a:t>
            </a:r>
          </a:p>
          <a:p>
            <a:r>
              <a:rPr lang="en-US" sz="900" dirty="0" smtClean="0"/>
              <a:t>[2] Hawkins</a:t>
            </a:r>
            <a:r>
              <a:rPr lang="en-US" sz="900" dirty="0"/>
              <a:t>, D., D. </a:t>
            </a:r>
            <a:r>
              <a:rPr lang="en-US" sz="900" dirty="0" err="1"/>
              <a:t>Mothersbaugh</a:t>
            </a:r>
            <a:r>
              <a:rPr lang="en-US" sz="900" dirty="0"/>
              <a:t> &amp; R. Best (2007). Consumer behavior. McGraw-Hill/Irwin.</a:t>
            </a:r>
          </a:p>
          <a:p>
            <a:r>
              <a:rPr lang="en-US" sz="900" dirty="0" smtClean="0"/>
              <a:t>[3] Hofstede</a:t>
            </a:r>
            <a:r>
              <a:rPr lang="en-US" sz="900" dirty="0"/>
              <a:t>, G. (2009). Hofstede cultural dimension tool. </a:t>
            </a:r>
            <a:r>
              <a:rPr lang="en-US" sz="900" dirty="0" err="1"/>
              <a:t>Itim</a:t>
            </a:r>
            <a:r>
              <a:rPr lang="en-US" sz="900" dirty="0"/>
              <a:t> International Web site. Retrieved from </a:t>
            </a:r>
            <a:r>
              <a:rPr lang="en-US" sz="900" u="sng" dirty="0">
                <a:hlinkClick r:id="rId2"/>
              </a:rPr>
              <a:t>http://www.geert-hofstede.com/hofstede_dimensions.php</a:t>
            </a:r>
            <a:r>
              <a:rPr lang="en-US" sz="900" dirty="0"/>
              <a:t> </a:t>
            </a:r>
            <a:endParaRPr lang="en-US" sz="900" dirty="0" smtClean="0"/>
          </a:p>
          <a:p>
            <a:r>
              <a:rPr lang="en-US" sz="900" dirty="0" smtClean="0"/>
              <a:t>[4] </a:t>
            </a:r>
            <a:r>
              <a:rPr lang="en-US" sz="900" dirty="0" err="1" smtClean="0"/>
              <a:t>Thill</a:t>
            </a:r>
            <a:r>
              <a:rPr lang="en-US" sz="900" dirty="0"/>
              <a:t>, J. &amp; C. </a:t>
            </a:r>
            <a:r>
              <a:rPr lang="en-US" sz="900" dirty="0" err="1"/>
              <a:t>Bovee</a:t>
            </a:r>
            <a:r>
              <a:rPr lang="en-US" sz="900" dirty="0"/>
              <a:t> (2004). Excellence in business communication. 6</a:t>
            </a:r>
            <a:r>
              <a:rPr lang="en-US" sz="900" baseline="30000" dirty="0"/>
              <a:t>th</a:t>
            </a:r>
            <a:r>
              <a:rPr lang="en-US" sz="900" dirty="0"/>
              <a:t> edition. Prentice Hall. Retrieved electronic version from </a:t>
            </a:r>
            <a:r>
              <a:rPr lang="en-US" sz="900" u="sng" dirty="0">
                <a:hlinkClick r:id="rId3"/>
              </a:rPr>
              <a:t>http://www.coursecompass.com/</a:t>
            </a:r>
            <a:endParaRPr lang="en-US" sz="900" dirty="0"/>
          </a:p>
          <a:p>
            <a:r>
              <a:rPr lang="en-US" sz="900" dirty="0" smtClean="0"/>
              <a:t>[5] Wang</a:t>
            </a:r>
            <a:r>
              <a:rPr lang="en-US" sz="900" dirty="0"/>
              <a:t>, X. &amp; L. Liu (2007, September). Cultural barriers to the use of western project management in Chinese enterprises: Some empirical evidence from Yunnan province. </a:t>
            </a:r>
            <a:r>
              <a:rPr lang="en-US" sz="900" i="1" dirty="0"/>
              <a:t>Project Management Journal</a:t>
            </a:r>
            <a:r>
              <a:rPr lang="en-US" sz="900" dirty="0"/>
              <a:t>, </a:t>
            </a:r>
            <a:r>
              <a:rPr lang="en-US" sz="900" i="1" dirty="0"/>
              <a:t>38(3),</a:t>
            </a:r>
            <a:r>
              <a:rPr lang="en-US" sz="900" dirty="0"/>
              <a:t> 61-73. </a:t>
            </a:r>
          </a:p>
        </p:txBody>
      </p:sp>
    </p:spTree>
    <p:extLst>
      <p:ext uri="{BB962C8B-B14F-4D97-AF65-F5344CB8AC3E}">
        <p14:creationId xmlns:p14="http://schemas.microsoft.com/office/powerpoint/2010/main" val="6757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AND global virtual teams</a:t>
            </a:r>
            <a:endParaRPr lang="en-US" dirty="0"/>
          </a:p>
        </p:txBody>
      </p:sp>
      <p:sp>
        <p:nvSpPr>
          <p:cNvPr id="3" name="Content Placeholder 2"/>
          <p:cNvSpPr>
            <a:spLocks noGrp="1"/>
          </p:cNvSpPr>
          <p:nvPr>
            <p:ph idx="1"/>
          </p:nvPr>
        </p:nvSpPr>
        <p:spPr>
          <a:xfrm>
            <a:off x="822325" y="1100138"/>
            <a:ext cx="8169275" cy="3579812"/>
          </a:xfrm>
        </p:spPr>
        <p:txBody>
          <a:bodyPr/>
          <a:lstStyle/>
          <a:p>
            <a:r>
              <a:rPr lang="en-US" dirty="0" smtClean="0"/>
              <a:t>3. Masculinity/Femininity</a:t>
            </a:r>
          </a:p>
          <a:p>
            <a:r>
              <a:rPr lang="en-US" dirty="0" smtClean="0"/>
              <a:t>In a masculine culture, achievement and success are paramount while in a feminine culture, caring for others and quality of life are most important </a:t>
            </a:r>
          </a:p>
          <a:p>
            <a:r>
              <a:rPr lang="en-US" dirty="0" smtClean="0"/>
              <a:t>Team members from a feminine culture prefer consensus management while in contrast those from masculine culture prefer decisive management</a:t>
            </a:r>
          </a:p>
          <a:p>
            <a:r>
              <a:rPr lang="en-US" dirty="0" smtClean="0"/>
              <a:t>Rewards in feminine cultures are distributed equally to the group </a:t>
            </a:r>
          </a:p>
          <a:p>
            <a:r>
              <a:rPr lang="en-US" dirty="0"/>
              <a:t>I</a:t>
            </a:r>
            <a:r>
              <a:rPr lang="en-US" dirty="0" smtClean="0"/>
              <a:t>n masculine cultures they are distributed according to perceived contribution </a:t>
            </a:r>
            <a:endParaRPr lang="en-US" dirty="0"/>
          </a:p>
          <a:p>
            <a:endParaRPr lang="en-US" dirty="0"/>
          </a:p>
        </p:txBody>
      </p:sp>
      <p:sp>
        <p:nvSpPr>
          <p:cNvPr id="5" name="Rectangle 4"/>
          <p:cNvSpPr>
            <a:spLocks noChangeArrowheads="1"/>
          </p:cNvSpPr>
          <p:nvPr/>
        </p:nvSpPr>
        <p:spPr bwMode="auto">
          <a:xfrm>
            <a:off x="0" y="5105400"/>
            <a:ext cx="8686800" cy="1061829"/>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a:t>
            </a:r>
            <a:r>
              <a:rPr lang="en-US" sz="900" dirty="0"/>
              <a:t>Duncan, T. (2005).  Principles of advertising &amp; IMC. New York, NY: McGraw-Hill/Irwin.</a:t>
            </a:r>
          </a:p>
          <a:p>
            <a:r>
              <a:rPr lang="en-US" sz="900" dirty="0" smtClean="0"/>
              <a:t>[2] Hawkins</a:t>
            </a:r>
            <a:r>
              <a:rPr lang="en-US" sz="900" dirty="0"/>
              <a:t>, D., D. </a:t>
            </a:r>
            <a:r>
              <a:rPr lang="en-US" sz="900" dirty="0" err="1"/>
              <a:t>Mothersbaugh</a:t>
            </a:r>
            <a:r>
              <a:rPr lang="en-US" sz="900" dirty="0"/>
              <a:t> &amp; R. Best (2007). Consumer behavior. McGraw-Hill/Irwin.</a:t>
            </a:r>
          </a:p>
          <a:p>
            <a:r>
              <a:rPr lang="en-US" sz="900" dirty="0" smtClean="0"/>
              <a:t>[3] Hofstede</a:t>
            </a:r>
            <a:r>
              <a:rPr lang="en-US" sz="900" dirty="0"/>
              <a:t>, G. (2009). Hofstede cultural dimension tool. </a:t>
            </a:r>
            <a:r>
              <a:rPr lang="en-US" sz="900" dirty="0" err="1"/>
              <a:t>Itim</a:t>
            </a:r>
            <a:r>
              <a:rPr lang="en-US" sz="900" dirty="0"/>
              <a:t> International Web site. Retrieved from </a:t>
            </a:r>
            <a:r>
              <a:rPr lang="en-US" sz="900" u="sng" dirty="0">
                <a:hlinkClick r:id="rId2"/>
              </a:rPr>
              <a:t>http://www.geert-hofstede.com/hofstede_dimensions.php</a:t>
            </a:r>
            <a:r>
              <a:rPr lang="en-US" sz="900" dirty="0"/>
              <a:t> </a:t>
            </a:r>
            <a:endParaRPr lang="en-US" sz="900" dirty="0" smtClean="0"/>
          </a:p>
          <a:p>
            <a:r>
              <a:rPr lang="en-US" sz="900" dirty="0" smtClean="0"/>
              <a:t>[4] </a:t>
            </a:r>
            <a:r>
              <a:rPr lang="en-US" sz="900" dirty="0" err="1" smtClean="0"/>
              <a:t>Thill</a:t>
            </a:r>
            <a:r>
              <a:rPr lang="en-US" sz="900" dirty="0"/>
              <a:t>, J. &amp; C. </a:t>
            </a:r>
            <a:r>
              <a:rPr lang="en-US" sz="900" dirty="0" err="1"/>
              <a:t>Bovee</a:t>
            </a:r>
            <a:r>
              <a:rPr lang="en-US" sz="900" dirty="0"/>
              <a:t> (2004). Excellence in business communication. 6</a:t>
            </a:r>
            <a:r>
              <a:rPr lang="en-US" sz="900" baseline="30000" dirty="0"/>
              <a:t>th</a:t>
            </a:r>
            <a:r>
              <a:rPr lang="en-US" sz="900" dirty="0"/>
              <a:t> edition. Prentice Hall. Retrieved electronic version from </a:t>
            </a:r>
            <a:r>
              <a:rPr lang="en-US" sz="900" u="sng" dirty="0">
                <a:hlinkClick r:id="rId3"/>
              </a:rPr>
              <a:t>http://www.coursecompass.com/</a:t>
            </a:r>
            <a:endParaRPr lang="en-US" sz="900" dirty="0"/>
          </a:p>
          <a:p>
            <a:r>
              <a:rPr lang="en-US" sz="900" dirty="0" smtClean="0"/>
              <a:t>[5] Wang</a:t>
            </a:r>
            <a:r>
              <a:rPr lang="en-US" sz="900" dirty="0"/>
              <a:t>, X. &amp; L. Liu (2007, September). Cultural barriers to the use of western project management in Chinese enterprises: Some empirical evidence from Yunnan province. </a:t>
            </a:r>
            <a:r>
              <a:rPr lang="en-US" sz="900" i="1" dirty="0"/>
              <a:t>Project Management Journal</a:t>
            </a:r>
            <a:r>
              <a:rPr lang="en-US" sz="900" dirty="0"/>
              <a:t>, </a:t>
            </a:r>
            <a:r>
              <a:rPr lang="en-US" sz="900" i="1" dirty="0"/>
              <a:t>38(3),</a:t>
            </a:r>
            <a:r>
              <a:rPr lang="en-US" sz="900" dirty="0"/>
              <a:t> 61-73. </a:t>
            </a:r>
            <a:endParaRPr lang="en-US" sz="900" dirty="0" smtClean="0"/>
          </a:p>
          <a:p>
            <a:r>
              <a:rPr lang="en-US" sz="900" dirty="0"/>
              <a:t>[6] </a:t>
            </a:r>
            <a:r>
              <a:rPr lang="en-US" sz="900" dirty="0" smtClean="0"/>
              <a:t>Hofstede</a:t>
            </a:r>
            <a:r>
              <a:rPr lang="en-US" sz="900" dirty="0"/>
              <a:t>, </a:t>
            </a:r>
            <a:r>
              <a:rPr lang="en-US" sz="900" dirty="0" smtClean="0"/>
              <a:t>G., &amp; M. </a:t>
            </a:r>
            <a:r>
              <a:rPr lang="en-US" sz="900" dirty="0" err="1"/>
              <a:t>Minkov</a:t>
            </a:r>
            <a:r>
              <a:rPr lang="en-US" sz="900" dirty="0"/>
              <a:t>, </a:t>
            </a:r>
            <a:r>
              <a:rPr lang="en-US" sz="900" i="1" dirty="0"/>
              <a:t>Cultures and Organizations: Software of the Mind</a:t>
            </a:r>
            <a:r>
              <a:rPr lang="en-US" sz="900" dirty="0"/>
              <a:t> (New York: McGraw-Hill Books, 2010), table 5.5</a:t>
            </a:r>
          </a:p>
        </p:txBody>
      </p:sp>
    </p:spTree>
    <p:extLst>
      <p:ext uri="{BB962C8B-B14F-4D97-AF65-F5344CB8AC3E}">
        <p14:creationId xmlns:p14="http://schemas.microsoft.com/office/powerpoint/2010/main" val="72335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AND global virtual teams</a:t>
            </a:r>
            <a:endParaRPr lang="en-US" dirty="0"/>
          </a:p>
        </p:txBody>
      </p:sp>
      <p:sp>
        <p:nvSpPr>
          <p:cNvPr id="3" name="Content Placeholder 2"/>
          <p:cNvSpPr>
            <a:spLocks noGrp="1"/>
          </p:cNvSpPr>
          <p:nvPr>
            <p:ph idx="1"/>
          </p:nvPr>
        </p:nvSpPr>
        <p:spPr/>
        <p:txBody>
          <a:bodyPr/>
          <a:lstStyle/>
          <a:p>
            <a:r>
              <a:rPr lang="en-US" dirty="0" smtClean="0"/>
              <a:t>4. Uncertainty Orientation</a:t>
            </a:r>
          </a:p>
          <a:p>
            <a:r>
              <a:rPr lang="en-US" dirty="0" smtClean="0"/>
              <a:t>This deals with uncertainty or ambiguity avoidance</a:t>
            </a:r>
          </a:p>
          <a:p>
            <a:r>
              <a:rPr lang="en-US" dirty="0" smtClean="0"/>
              <a:t>People from cultures that avoid uncertainty prefer that rules are set and  unambiguous </a:t>
            </a:r>
          </a:p>
          <a:p>
            <a:r>
              <a:rPr lang="en-US" dirty="0" smtClean="0"/>
              <a:t>They tend to stay with a bad situation because of the uncertainty in leaving the bad situation for an unknown situation</a:t>
            </a:r>
          </a:p>
          <a:p>
            <a:r>
              <a:rPr lang="en-US" dirty="0" smtClean="0"/>
              <a:t>They also need more explanation and proof for actions</a:t>
            </a:r>
          </a:p>
          <a:p>
            <a:r>
              <a:rPr lang="en-US" dirty="0" smtClean="0"/>
              <a:t> </a:t>
            </a:r>
            <a:endParaRPr lang="en-US" dirty="0"/>
          </a:p>
          <a:p>
            <a:endParaRPr lang="en-US" dirty="0"/>
          </a:p>
        </p:txBody>
      </p:sp>
      <p:sp>
        <p:nvSpPr>
          <p:cNvPr id="5" name="Rectangle 4"/>
          <p:cNvSpPr>
            <a:spLocks noChangeArrowheads="1"/>
          </p:cNvSpPr>
          <p:nvPr/>
        </p:nvSpPr>
        <p:spPr bwMode="auto">
          <a:xfrm>
            <a:off x="0" y="5105400"/>
            <a:ext cx="8686800" cy="923330"/>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a:t>
            </a:r>
            <a:r>
              <a:rPr lang="en-US" sz="900" dirty="0"/>
              <a:t>Duncan, T. (2005).  Principles of advertising &amp; IMC. New York, NY: McGraw-Hill/Irwin.</a:t>
            </a:r>
          </a:p>
          <a:p>
            <a:r>
              <a:rPr lang="en-US" sz="900" dirty="0" smtClean="0"/>
              <a:t>[2] Hawkins</a:t>
            </a:r>
            <a:r>
              <a:rPr lang="en-US" sz="900" dirty="0"/>
              <a:t>, D., D. </a:t>
            </a:r>
            <a:r>
              <a:rPr lang="en-US" sz="900" dirty="0" err="1"/>
              <a:t>Mothersbaugh</a:t>
            </a:r>
            <a:r>
              <a:rPr lang="en-US" sz="900" dirty="0"/>
              <a:t> &amp; R. Best (2007). Consumer behavior. McGraw-Hill/Irwin.</a:t>
            </a:r>
          </a:p>
          <a:p>
            <a:r>
              <a:rPr lang="en-US" sz="900" dirty="0" smtClean="0"/>
              <a:t>[3] Hofstede</a:t>
            </a:r>
            <a:r>
              <a:rPr lang="en-US" sz="900" dirty="0"/>
              <a:t>, G. (2009). Hofstede cultural dimension tool. </a:t>
            </a:r>
            <a:r>
              <a:rPr lang="en-US" sz="900" dirty="0" err="1"/>
              <a:t>Itim</a:t>
            </a:r>
            <a:r>
              <a:rPr lang="en-US" sz="900" dirty="0"/>
              <a:t> International Web site. Retrieved from </a:t>
            </a:r>
            <a:r>
              <a:rPr lang="en-US" sz="900" u="sng" dirty="0">
                <a:hlinkClick r:id="rId2"/>
              </a:rPr>
              <a:t>http://www.geert-hofstede.com/hofstede_dimensions.php</a:t>
            </a:r>
            <a:r>
              <a:rPr lang="en-US" sz="900" dirty="0"/>
              <a:t> </a:t>
            </a:r>
            <a:endParaRPr lang="en-US" sz="900" dirty="0" smtClean="0"/>
          </a:p>
          <a:p>
            <a:r>
              <a:rPr lang="en-US" sz="900" dirty="0" smtClean="0"/>
              <a:t>[4] </a:t>
            </a:r>
            <a:r>
              <a:rPr lang="en-US" sz="900" dirty="0" err="1" smtClean="0"/>
              <a:t>Thill</a:t>
            </a:r>
            <a:r>
              <a:rPr lang="en-US" sz="900" dirty="0"/>
              <a:t>, J. &amp; C. </a:t>
            </a:r>
            <a:r>
              <a:rPr lang="en-US" sz="900" dirty="0" err="1"/>
              <a:t>Bovee</a:t>
            </a:r>
            <a:r>
              <a:rPr lang="en-US" sz="900" dirty="0"/>
              <a:t> (2004). Excellence in business communication. 6</a:t>
            </a:r>
            <a:r>
              <a:rPr lang="en-US" sz="900" baseline="30000" dirty="0"/>
              <a:t>th</a:t>
            </a:r>
            <a:r>
              <a:rPr lang="en-US" sz="900" dirty="0"/>
              <a:t> edition. Prentice Hall. Retrieved electronic version from </a:t>
            </a:r>
            <a:r>
              <a:rPr lang="en-US" sz="900" u="sng" dirty="0">
                <a:hlinkClick r:id="rId3"/>
              </a:rPr>
              <a:t>http://www.coursecompass.com/</a:t>
            </a:r>
            <a:endParaRPr lang="en-US" sz="900" dirty="0"/>
          </a:p>
          <a:p>
            <a:r>
              <a:rPr lang="en-US" sz="900" dirty="0" smtClean="0"/>
              <a:t>[5] Wang</a:t>
            </a:r>
            <a:r>
              <a:rPr lang="en-US" sz="900" dirty="0"/>
              <a:t>, X. &amp; L. Liu (2007, September). Cultural barriers to the use of western project management in Chinese enterprises: Some empirical evidence from Yunnan province. </a:t>
            </a:r>
            <a:r>
              <a:rPr lang="en-US" sz="900" i="1" dirty="0"/>
              <a:t>Project Management Journal</a:t>
            </a:r>
            <a:r>
              <a:rPr lang="en-US" sz="900" dirty="0"/>
              <a:t>, </a:t>
            </a:r>
            <a:r>
              <a:rPr lang="en-US" sz="900" i="1" dirty="0"/>
              <a:t>38(3),</a:t>
            </a:r>
            <a:r>
              <a:rPr lang="en-US" sz="900" dirty="0"/>
              <a:t> 61-73. </a:t>
            </a:r>
          </a:p>
        </p:txBody>
      </p:sp>
    </p:spTree>
    <p:extLst>
      <p:ext uri="{BB962C8B-B14F-4D97-AF65-F5344CB8AC3E}">
        <p14:creationId xmlns:p14="http://schemas.microsoft.com/office/powerpoint/2010/main" val="253415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AND global virtual teams</a:t>
            </a:r>
            <a:endParaRPr lang="en-US" dirty="0"/>
          </a:p>
        </p:txBody>
      </p:sp>
      <p:sp>
        <p:nvSpPr>
          <p:cNvPr id="3" name="Content Placeholder 2"/>
          <p:cNvSpPr>
            <a:spLocks noGrp="1"/>
          </p:cNvSpPr>
          <p:nvPr>
            <p:ph idx="1"/>
          </p:nvPr>
        </p:nvSpPr>
        <p:spPr/>
        <p:txBody>
          <a:bodyPr/>
          <a:lstStyle/>
          <a:p>
            <a:r>
              <a:rPr lang="en-US" dirty="0" smtClean="0"/>
              <a:t>5. Future Orientation</a:t>
            </a:r>
          </a:p>
          <a:p>
            <a:r>
              <a:rPr lang="en-US" dirty="0" smtClean="0"/>
              <a:t>This is delaying gratification for the future</a:t>
            </a:r>
          </a:p>
          <a:p>
            <a:r>
              <a:rPr lang="en-US" dirty="0" smtClean="0"/>
              <a:t>Team members from a future oriented culture stress savings, perseverance and persistence </a:t>
            </a:r>
          </a:p>
          <a:p>
            <a:r>
              <a:rPr lang="en-US" dirty="0" smtClean="0"/>
              <a:t>Team members with a present or past orientation instead place emphasis on tradition, social obligation, and current gratification</a:t>
            </a:r>
          </a:p>
          <a:p>
            <a:r>
              <a:rPr lang="en-US" dirty="0" smtClean="0"/>
              <a:t>Future oriented team members have a longer term perspective </a:t>
            </a:r>
          </a:p>
          <a:p>
            <a:r>
              <a:rPr lang="en-US" dirty="0" smtClean="0"/>
              <a:t>Present and past oriented team members have a conservative historic or short-term point of view. </a:t>
            </a:r>
          </a:p>
          <a:p>
            <a:endParaRPr lang="en-US" dirty="0"/>
          </a:p>
          <a:p>
            <a:endParaRPr lang="en-US" dirty="0"/>
          </a:p>
        </p:txBody>
      </p:sp>
      <p:sp>
        <p:nvSpPr>
          <p:cNvPr id="5" name="Rectangle 4"/>
          <p:cNvSpPr>
            <a:spLocks noChangeArrowheads="1"/>
          </p:cNvSpPr>
          <p:nvPr/>
        </p:nvSpPr>
        <p:spPr bwMode="auto">
          <a:xfrm>
            <a:off x="0" y="5105400"/>
            <a:ext cx="8686800" cy="923330"/>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a:t>
            </a:r>
            <a:r>
              <a:rPr lang="en-US" sz="900" dirty="0"/>
              <a:t>Duncan, T. (2005).  Principles of advertising &amp; IMC. New York, NY: McGraw-Hill/Irwin.</a:t>
            </a:r>
          </a:p>
          <a:p>
            <a:r>
              <a:rPr lang="en-US" sz="900" dirty="0" smtClean="0"/>
              <a:t>[2] Hawkins</a:t>
            </a:r>
            <a:r>
              <a:rPr lang="en-US" sz="900" dirty="0"/>
              <a:t>, D., D. </a:t>
            </a:r>
            <a:r>
              <a:rPr lang="en-US" sz="900" dirty="0" err="1"/>
              <a:t>Mothersbaugh</a:t>
            </a:r>
            <a:r>
              <a:rPr lang="en-US" sz="900" dirty="0"/>
              <a:t> &amp; R. Best (2007). Consumer behavior. McGraw-Hill/Irwin.</a:t>
            </a:r>
          </a:p>
          <a:p>
            <a:r>
              <a:rPr lang="en-US" sz="900" dirty="0" smtClean="0"/>
              <a:t>[3] Hofstede</a:t>
            </a:r>
            <a:r>
              <a:rPr lang="en-US" sz="900" dirty="0"/>
              <a:t>, G. (2009). Hofstede cultural dimension tool. </a:t>
            </a:r>
            <a:r>
              <a:rPr lang="en-US" sz="900" dirty="0" err="1"/>
              <a:t>Itim</a:t>
            </a:r>
            <a:r>
              <a:rPr lang="en-US" sz="900" dirty="0"/>
              <a:t> International Web site. Retrieved from </a:t>
            </a:r>
            <a:r>
              <a:rPr lang="en-US" sz="900" u="sng" dirty="0">
                <a:hlinkClick r:id="rId2"/>
              </a:rPr>
              <a:t>http://www.geert-hofstede.com/hofstede_dimensions.php</a:t>
            </a:r>
            <a:r>
              <a:rPr lang="en-US" sz="900" dirty="0"/>
              <a:t> </a:t>
            </a:r>
            <a:endParaRPr lang="en-US" sz="900" dirty="0" smtClean="0"/>
          </a:p>
          <a:p>
            <a:r>
              <a:rPr lang="en-US" sz="900" dirty="0" smtClean="0"/>
              <a:t>[4] </a:t>
            </a:r>
            <a:r>
              <a:rPr lang="en-US" sz="900" dirty="0" err="1" smtClean="0"/>
              <a:t>Thill</a:t>
            </a:r>
            <a:r>
              <a:rPr lang="en-US" sz="900" dirty="0"/>
              <a:t>, J. &amp; C. </a:t>
            </a:r>
            <a:r>
              <a:rPr lang="en-US" sz="900" dirty="0" err="1"/>
              <a:t>Bovee</a:t>
            </a:r>
            <a:r>
              <a:rPr lang="en-US" sz="900" dirty="0"/>
              <a:t> (2004). Excellence in business communication. 6</a:t>
            </a:r>
            <a:r>
              <a:rPr lang="en-US" sz="900" baseline="30000" dirty="0"/>
              <a:t>th</a:t>
            </a:r>
            <a:r>
              <a:rPr lang="en-US" sz="900" dirty="0"/>
              <a:t> edition. Prentice Hall. Retrieved electronic version from </a:t>
            </a:r>
            <a:r>
              <a:rPr lang="en-US" sz="900" u="sng" dirty="0">
                <a:hlinkClick r:id="rId3"/>
              </a:rPr>
              <a:t>http://www.coursecompass.com/</a:t>
            </a:r>
            <a:endParaRPr lang="en-US" sz="900" dirty="0"/>
          </a:p>
          <a:p>
            <a:r>
              <a:rPr lang="en-US" sz="900" dirty="0" smtClean="0"/>
              <a:t>[5] Wang</a:t>
            </a:r>
            <a:r>
              <a:rPr lang="en-US" sz="900" dirty="0"/>
              <a:t>, X. &amp; L. Liu (2007, September). Cultural barriers to the use of western project management in Chinese enterprises: Some empirical evidence from Yunnan province. </a:t>
            </a:r>
            <a:r>
              <a:rPr lang="en-US" sz="900" i="1" dirty="0"/>
              <a:t>Project Management Journal</a:t>
            </a:r>
            <a:r>
              <a:rPr lang="en-US" sz="900" dirty="0"/>
              <a:t>, </a:t>
            </a:r>
            <a:r>
              <a:rPr lang="en-US" sz="900" i="1" dirty="0"/>
              <a:t>38(3),</a:t>
            </a:r>
            <a:r>
              <a:rPr lang="en-US" sz="900" dirty="0"/>
              <a:t> 61-73. </a:t>
            </a:r>
          </a:p>
        </p:txBody>
      </p:sp>
    </p:spTree>
    <p:extLst>
      <p:ext uri="{BB962C8B-B14F-4D97-AF65-F5344CB8AC3E}">
        <p14:creationId xmlns:p14="http://schemas.microsoft.com/office/powerpoint/2010/main" val="97462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Cultural Consequences for virtual teams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18</a:t>
            </a:fld>
            <a:endParaRPr lang="en-US"/>
          </a:p>
        </p:txBody>
      </p:sp>
    </p:spTree>
    <p:extLst>
      <p:ext uri="{BB962C8B-B14F-4D97-AF65-F5344CB8AC3E}">
        <p14:creationId xmlns:p14="http://schemas.microsoft.com/office/powerpoint/2010/main" val="7247486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Consequences of culture</a:t>
            </a:r>
            <a:endParaRPr lang="en-US" dirty="0"/>
          </a:p>
        </p:txBody>
      </p:sp>
      <p:sp>
        <p:nvSpPr>
          <p:cNvPr id="3" name="Content Placeholder 2"/>
          <p:cNvSpPr>
            <a:spLocks noGrp="1"/>
          </p:cNvSpPr>
          <p:nvPr>
            <p:ph idx="1"/>
          </p:nvPr>
        </p:nvSpPr>
        <p:spPr/>
        <p:txBody>
          <a:bodyPr/>
          <a:lstStyle/>
          <a:p>
            <a:r>
              <a:rPr lang="en-US" dirty="0" smtClean="0"/>
              <a:t>In the leadership and knowledge lecture, we said GVTs should operate along certain lines. </a:t>
            </a:r>
          </a:p>
          <a:p>
            <a:r>
              <a:rPr lang="en-US" dirty="0" smtClean="0"/>
              <a:t>In what ways does a culture support virtual team functioning</a:t>
            </a:r>
          </a:p>
          <a:p>
            <a:r>
              <a:rPr lang="en-US" dirty="0" smtClean="0"/>
              <a:t>In what ways does culture become an obstacle</a:t>
            </a:r>
          </a:p>
          <a:p>
            <a:r>
              <a:rPr lang="en-US" dirty="0" smtClean="0"/>
              <a:t>How do we deal with these obstacles</a:t>
            </a:r>
            <a:endParaRPr lang="en-US" dirty="0"/>
          </a:p>
        </p:txBody>
      </p:sp>
    </p:spTree>
    <p:extLst>
      <p:ext uri="{BB962C8B-B14F-4D97-AF65-F5344CB8AC3E}">
        <p14:creationId xmlns:p14="http://schemas.microsoft.com/office/powerpoint/2010/main" val="368169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
            <a:ext cx="8686800" cy="867747"/>
          </a:xfrm>
        </p:spPr>
        <p:txBody>
          <a:bodyPr/>
          <a:lstStyle/>
          <a:p>
            <a:r>
              <a:rPr lang="en-US" dirty="0"/>
              <a:t>Managing </a:t>
            </a:r>
            <a:r>
              <a:rPr lang="en-US" dirty="0" smtClean="0"/>
              <a:t>Trust </a:t>
            </a:r>
            <a:r>
              <a:rPr lang="en-US" dirty="0"/>
              <a:t>across Cultures</a:t>
            </a:r>
          </a:p>
        </p:txBody>
      </p:sp>
      <p:sp>
        <p:nvSpPr>
          <p:cNvPr id="7" name="Content Placeholder 6"/>
          <p:cNvSpPr>
            <a:spLocks noGrp="1"/>
          </p:cNvSpPr>
          <p:nvPr>
            <p:ph idx="1"/>
          </p:nvPr>
        </p:nvSpPr>
        <p:spPr>
          <a:xfrm>
            <a:off x="457200" y="1203649"/>
            <a:ext cx="8229600" cy="3825551"/>
          </a:xfrm>
        </p:spPr>
        <p:txBody>
          <a:bodyPr/>
          <a:lstStyle/>
          <a:p>
            <a:pPr marL="0" lvl="1" indent="0">
              <a:buNone/>
            </a:pPr>
            <a:r>
              <a:rPr lang="en-US" b="1" dirty="0" smtClean="0"/>
              <a:t>Market globalization results in an increasing tendency for the world to act as one global system, with corporations having presence world-wide </a:t>
            </a:r>
          </a:p>
          <a:p>
            <a:pPr marL="0" lvl="1" indent="0">
              <a:buNone/>
            </a:pPr>
            <a:endParaRPr lang="en-US" b="1" dirty="0" smtClean="0"/>
          </a:p>
          <a:p>
            <a:pPr marL="0" lvl="1" indent="0">
              <a:buNone/>
            </a:pPr>
            <a:r>
              <a:rPr lang="en-US" b="1" dirty="0" smtClean="0"/>
              <a:t>While advances in travel and communications technologies have made globalization a reality, they also force businesses to address cultural barriers to communications and management techniques.  </a:t>
            </a:r>
          </a:p>
          <a:p>
            <a:pPr marL="0" lvl="1" indent="0">
              <a:buNone/>
            </a:pPr>
            <a:endParaRPr lang="en-US" b="1" dirty="0" smtClean="0"/>
          </a:p>
          <a:p>
            <a:pPr marL="0" lvl="1" indent="0">
              <a:buNone/>
            </a:pPr>
            <a:r>
              <a:rPr lang="en-US" b="1" dirty="0" smtClean="0"/>
              <a:t>Intercultural communications “is the process of sending and receiving messages between people whose cultural backgrounds lead them to interpret verbal and non-verbal signs differently” </a:t>
            </a:r>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lvl1pPr>
              <a:defRPr/>
            </a:lvl1pPr>
          </a:lstStyle>
          <a:p>
            <a:fld id="{B84C7FAD-D426-4A21-B13D-E5AE536CEB9A}" type="datetime1">
              <a:rPr lang="en-US" smtClean="0"/>
              <a:pPr/>
              <a:t>2/26/2015</a:t>
            </a:fld>
            <a:endParaRPr lang="en-US" dirty="0"/>
          </a:p>
        </p:txBody>
      </p:sp>
      <p:sp>
        <p:nvSpPr>
          <p:cNvPr id="6" name="Slide Number Placeholder 2"/>
          <p:cNvSpPr>
            <a:spLocks noGrp="1"/>
          </p:cNvSpPr>
          <p:nvPr>
            <p:ph type="sldNum" sz="quarter" idx="4294967295"/>
          </p:nvPr>
        </p:nvSpPr>
        <p:spPr>
          <a:xfrm>
            <a:off x="6553200" y="6356350"/>
            <a:ext cx="2133600" cy="365125"/>
          </a:xfrm>
          <a:prstGeom prst="rect">
            <a:avLst/>
          </a:prstGeom>
        </p:spPr>
        <p:txBody>
          <a:bodyPr/>
          <a:lstStyle/>
          <a:p>
            <a:fld id="{C5168E54-A890-4D06-BC56-0698B78CF9A2}" type="slidenum">
              <a:rPr lang="en-US" smtClean="0"/>
              <a:pPr/>
              <a:t>2</a:t>
            </a:fld>
            <a:endParaRPr lang="en-US" dirty="0"/>
          </a:p>
        </p:txBody>
      </p:sp>
      <p:sp>
        <p:nvSpPr>
          <p:cNvPr id="8"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t>Thill</a:t>
            </a:r>
            <a:r>
              <a:rPr lang="en-US" sz="900" dirty="0" smtClean="0"/>
              <a:t>, J. &amp; C. </a:t>
            </a:r>
            <a:r>
              <a:rPr lang="en-US" sz="900" dirty="0" err="1" smtClean="0"/>
              <a:t>Bovee</a:t>
            </a:r>
            <a:r>
              <a:rPr lang="en-US" sz="900" dirty="0" smtClean="0"/>
              <a:t> (2004). </a:t>
            </a:r>
            <a:r>
              <a:rPr lang="en-US" sz="900" i="1" dirty="0" smtClean="0"/>
              <a:t>Excellence in Business Communication</a:t>
            </a:r>
            <a:r>
              <a:rPr lang="en-US" sz="900" dirty="0" smtClean="0"/>
              <a:t>. 6e. Prentice Hall.</a:t>
            </a:r>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val="340573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Leadership: collectivism</a:t>
            </a:r>
            <a:endParaRPr lang="en-US" dirty="0"/>
          </a:p>
        </p:txBody>
      </p:sp>
      <p:sp>
        <p:nvSpPr>
          <p:cNvPr id="3" name="Content Placeholder 2"/>
          <p:cNvSpPr>
            <a:spLocks noGrp="1"/>
          </p:cNvSpPr>
          <p:nvPr>
            <p:ph idx="1"/>
          </p:nvPr>
        </p:nvSpPr>
        <p:spPr>
          <a:xfrm>
            <a:off x="822325" y="1100138"/>
            <a:ext cx="8321675" cy="3929062"/>
          </a:xfrm>
        </p:spPr>
        <p:txBody>
          <a:bodyPr/>
          <a:lstStyle/>
          <a:p>
            <a:r>
              <a:rPr lang="en-US" dirty="0" smtClean="0"/>
              <a:t>Hofstede informs us that Individualism and Power Distance are the dimensions that impact Leadership</a:t>
            </a:r>
          </a:p>
          <a:p>
            <a:r>
              <a:rPr lang="en-US" dirty="0" smtClean="0"/>
              <a:t>Many American leadership theories assume self-interest motivates all team participants, e.g. Transactional Leadership</a:t>
            </a:r>
          </a:p>
          <a:p>
            <a:r>
              <a:rPr lang="en-US" dirty="0" smtClean="0"/>
              <a:t>In contrast, leadership is a group phenomenon for members from a collectivist culture</a:t>
            </a:r>
          </a:p>
          <a:p>
            <a:r>
              <a:rPr lang="en-US" dirty="0" smtClean="0"/>
              <a:t>Leading a working group will not engage collectivist team members. They need to be part of an </a:t>
            </a:r>
            <a:r>
              <a:rPr lang="en-US" dirty="0" err="1" smtClean="0"/>
              <a:t>ingroup</a:t>
            </a:r>
            <a:endParaRPr lang="en-US" dirty="0" smtClean="0"/>
          </a:p>
          <a:p>
            <a:r>
              <a:rPr lang="en-US" dirty="0" smtClean="0"/>
              <a:t>The team leader must turn a working group into an </a:t>
            </a:r>
            <a:r>
              <a:rPr lang="en-US" dirty="0" err="1" smtClean="0"/>
              <a:t>ingroup</a:t>
            </a:r>
            <a:r>
              <a:rPr lang="en-US" dirty="0" smtClean="0"/>
              <a:t> by extending loyalty in the form of  offering protection and security just as their regular </a:t>
            </a:r>
            <a:r>
              <a:rPr lang="en-US" dirty="0" err="1" smtClean="0"/>
              <a:t>ingroups</a:t>
            </a:r>
            <a:r>
              <a:rPr lang="en-US" dirty="0" smtClean="0"/>
              <a:t> do. </a:t>
            </a:r>
            <a:endParaRPr lang="en-US" dirty="0"/>
          </a:p>
        </p:txBody>
      </p:sp>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t>[1] Hofstede</a:t>
            </a:r>
            <a:r>
              <a:rPr lang="en-US" sz="900" dirty="0"/>
              <a:t>, G. </a:t>
            </a:r>
            <a:r>
              <a:rPr lang="en-US" sz="900" dirty="0" smtClean="0"/>
              <a:t>(1983). The Cultural Relativity of Organizational Practices and Theories</a:t>
            </a:r>
            <a:r>
              <a:rPr lang="en-US" sz="900" i="1" dirty="0" smtClean="0"/>
              <a:t>. Journal of International Business Studies, 14(2), </a:t>
            </a:r>
            <a:r>
              <a:rPr lang="en-US" sz="900" dirty="0" smtClean="0"/>
              <a:t>75-89.</a:t>
            </a:r>
          </a:p>
          <a:p>
            <a:r>
              <a:rPr lang="en-US" sz="900" dirty="0" smtClean="0"/>
              <a:t>[</a:t>
            </a:r>
            <a:r>
              <a:rPr lang="en-US" sz="900" dirty="0"/>
              <a:t>2</a:t>
            </a:r>
            <a:r>
              <a:rPr lang="en-US" sz="900" dirty="0" smtClean="0"/>
              <a:t>] Wang</a:t>
            </a:r>
            <a:r>
              <a:rPr lang="en-US" sz="900" dirty="0"/>
              <a:t>, X. &amp; L. Liu (2007, September). Cultural barriers to the use of western project management in Chinese enterprises: Some empirical evidence from Yunnan province. </a:t>
            </a:r>
            <a:r>
              <a:rPr lang="en-US" sz="900" i="1" dirty="0"/>
              <a:t>Project Management Journal</a:t>
            </a:r>
            <a:r>
              <a:rPr lang="en-US" sz="900" dirty="0"/>
              <a:t>, </a:t>
            </a:r>
            <a:r>
              <a:rPr lang="en-US" sz="900" i="1" dirty="0"/>
              <a:t>38(3),</a:t>
            </a:r>
            <a:r>
              <a:rPr lang="en-US" sz="900" dirty="0"/>
              <a:t> 61-73. </a:t>
            </a:r>
          </a:p>
        </p:txBody>
      </p:sp>
    </p:spTree>
    <p:extLst>
      <p:ext uri="{BB962C8B-B14F-4D97-AF65-F5344CB8AC3E}">
        <p14:creationId xmlns:p14="http://schemas.microsoft.com/office/powerpoint/2010/main" val="417926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Leadership: power distance</a:t>
            </a:r>
            <a:endParaRPr lang="en-US" dirty="0"/>
          </a:p>
        </p:txBody>
      </p:sp>
      <p:sp>
        <p:nvSpPr>
          <p:cNvPr id="3" name="Content Placeholder 2"/>
          <p:cNvSpPr>
            <a:spLocks noGrp="1"/>
          </p:cNvSpPr>
          <p:nvPr>
            <p:ph idx="1"/>
          </p:nvPr>
        </p:nvSpPr>
        <p:spPr>
          <a:xfrm>
            <a:off x="822325" y="1100138"/>
            <a:ext cx="8321675" cy="3929062"/>
          </a:xfrm>
        </p:spPr>
        <p:txBody>
          <a:bodyPr/>
          <a:lstStyle/>
          <a:p>
            <a:r>
              <a:rPr lang="en-US" dirty="0" smtClean="0"/>
              <a:t>In America, with an average Power-Distance measure, participative leadership has subordinates participate in decisions but the leader makes the decisions</a:t>
            </a:r>
          </a:p>
          <a:p>
            <a:r>
              <a:rPr lang="en-US" dirty="0" smtClean="0"/>
              <a:t>In countries with higher Power-Distances, subordinates do not want to participate in management decisions, they expect autocratic managers</a:t>
            </a:r>
          </a:p>
          <a:p>
            <a:r>
              <a:rPr lang="en-US" dirty="0" smtClean="0"/>
              <a:t>These type of subordinates will make it difficult for a team leader to not be autocratic</a:t>
            </a:r>
          </a:p>
          <a:p>
            <a:r>
              <a:rPr lang="en-US" dirty="0" smtClean="0"/>
              <a:t>In countries with lower Power-Distances, subordinates do not wait to be empowered, they take the initiative on their own.</a:t>
            </a:r>
          </a:p>
          <a:p>
            <a:r>
              <a:rPr lang="en-US" dirty="0" smtClean="0"/>
              <a:t>They will also challenge the team leader on any action or decision</a:t>
            </a:r>
          </a:p>
          <a:p>
            <a:endParaRPr lang="en-US" dirty="0" smtClean="0"/>
          </a:p>
          <a:p>
            <a:r>
              <a:rPr lang="en-US" dirty="0" smtClean="0"/>
              <a:t> </a:t>
            </a:r>
          </a:p>
        </p:txBody>
      </p:sp>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t>[1] Hofstede</a:t>
            </a:r>
            <a:r>
              <a:rPr lang="en-US" sz="900" dirty="0"/>
              <a:t>, G. </a:t>
            </a:r>
            <a:r>
              <a:rPr lang="en-US" sz="900" dirty="0" smtClean="0"/>
              <a:t>(1983). The Cultural Relativity of Organizational Practices and Theories</a:t>
            </a:r>
            <a:r>
              <a:rPr lang="en-US" sz="900" i="1" dirty="0" smtClean="0"/>
              <a:t>. Journal of International Business Studies, 14(2), </a:t>
            </a:r>
            <a:r>
              <a:rPr lang="en-US" sz="900" dirty="0" smtClean="0"/>
              <a:t>75-89.</a:t>
            </a:r>
          </a:p>
          <a:p>
            <a:r>
              <a:rPr lang="en-US" sz="900" dirty="0" smtClean="0"/>
              <a:t>[</a:t>
            </a:r>
            <a:r>
              <a:rPr lang="en-US" sz="900" dirty="0"/>
              <a:t>2</a:t>
            </a:r>
            <a:r>
              <a:rPr lang="en-US" sz="900" dirty="0" smtClean="0"/>
              <a:t>] Wang</a:t>
            </a:r>
            <a:r>
              <a:rPr lang="en-US" sz="900" dirty="0"/>
              <a:t>, X. &amp; L. Liu (2007, September). Cultural barriers to the use of western project management in Chinese enterprises: Some empirical evidence from Yunnan province. </a:t>
            </a:r>
            <a:r>
              <a:rPr lang="en-US" sz="900" i="1" dirty="0"/>
              <a:t>Project Management Journal</a:t>
            </a:r>
            <a:r>
              <a:rPr lang="en-US" sz="900" dirty="0"/>
              <a:t>, </a:t>
            </a:r>
            <a:r>
              <a:rPr lang="en-US" sz="900" i="1" dirty="0"/>
              <a:t>38(3),</a:t>
            </a:r>
            <a:r>
              <a:rPr lang="en-US" sz="900" dirty="0"/>
              <a:t> 61-73. </a:t>
            </a:r>
          </a:p>
        </p:txBody>
      </p:sp>
    </p:spTree>
    <p:extLst>
      <p:ext uri="{BB962C8B-B14F-4D97-AF65-F5344CB8AC3E}">
        <p14:creationId xmlns:p14="http://schemas.microsoft.com/office/powerpoint/2010/main" val="154904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organizing: power distance</a:t>
            </a:r>
            <a:endParaRPr lang="en-US" dirty="0"/>
          </a:p>
        </p:txBody>
      </p:sp>
      <p:sp>
        <p:nvSpPr>
          <p:cNvPr id="3" name="Content Placeholder 2"/>
          <p:cNvSpPr>
            <a:spLocks noGrp="1"/>
          </p:cNvSpPr>
          <p:nvPr>
            <p:ph idx="1"/>
          </p:nvPr>
        </p:nvSpPr>
        <p:spPr>
          <a:xfrm>
            <a:off x="822325" y="1100138"/>
            <a:ext cx="8321675" cy="3929062"/>
          </a:xfrm>
        </p:spPr>
        <p:txBody>
          <a:bodyPr/>
          <a:lstStyle/>
          <a:p>
            <a:r>
              <a:rPr lang="en-US" dirty="0" smtClean="0"/>
              <a:t>Organizations are structures to distribute power and to increase predictability</a:t>
            </a:r>
          </a:p>
          <a:p>
            <a:r>
              <a:rPr lang="en-US" dirty="0" smtClean="0"/>
              <a:t>Power-Distance and Uncertainty Avoidance are the dimensions that impact organizational structure</a:t>
            </a:r>
          </a:p>
          <a:p>
            <a:r>
              <a:rPr lang="en-US" dirty="0" smtClean="0"/>
              <a:t>There are 4 power distribution models</a:t>
            </a:r>
          </a:p>
          <a:p>
            <a:r>
              <a:rPr lang="en-US" dirty="0"/>
              <a:t>	</a:t>
            </a:r>
            <a:r>
              <a:rPr lang="en-US" dirty="0" smtClean="0"/>
              <a:t>The pyramid where power is always exercised by the smaller layer just above, France as an example</a:t>
            </a:r>
          </a:p>
          <a:p>
            <a:r>
              <a:rPr lang="en-US" dirty="0"/>
              <a:t>	</a:t>
            </a:r>
            <a:r>
              <a:rPr lang="en-US" dirty="0" smtClean="0"/>
              <a:t>The well-oiled machine where power is distributed by rules that govern action, with Germany as an example</a:t>
            </a:r>
          </a:p>
          <a:p>
            <a:r>
              <a:rPr lang="en-US" dirty="0"/>
              <a:t>	</a:t>
            </a:r>
            <a:r>
              <a:rPr lang="en-US" dirty="0" smtClean="0"/>
              <a:t>The village where power is negotiated between parties, Britain as an example</a:t>
            </a:r>
          </a:p>
          <a:p>
            <a:r>
              <a:rPr lang="en-US" dirty="0"/>
              <a:t>	</a:t>
            </a:r>
            <a:r>
              <a:rPr lang="en-US" dirty="0" smtClean="0"/>
              <a:t>The family model where power is held by the father or authority figure with few formal rules, India and China as examples</a:t>
            </a:r>
          </a:p>
          <a:p>
            <a:endParaRPr lang="en-US" dirty="0" smtClean="0"/>
          </a:p>
          <a:p>
            <a:endParaRPr lang="en-US" dirty="0" smtClean="0"/>
          </a:p>
          <a:p>
            <a:r>
              <a:rPr lang="en-US" dirty="0" smtClean="0"/>
              <a:t> </a:t>
            </a:r>
          </a:p>
        </p:txBody>
      </p:sp>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t>[1] Hofstede</a:t>
            </a:r>
            <a:r>
              <a:rPr lang="en-US" sz="900" dirty="0"/>
              <a:t>, G. </a:t>
            </a:r>
            <a:r>
              <a:rPr lang="en-US" sz="900" dirty="0" smtClean="0"/>
              <a:t>(1983). The Cultural Relativity of Organizational Practices and Theories</a:t>
            </a:r>
            <a:r>
              <a:rPr lang="en-US" sz="900" i="1" dirty="0" smtClean="0"/>
              <a:t>. Journal of International Business Studies, 14(2), </a:t>
            </a:r>
            <a:r>
              <a:rPr lang="en-US" sz="900" dirty="0" smtClean="0"/>
              <a:t>75-89.</a:t>
            </a:r>
          </a:p>
          <a:p>
            <a:r>
              <a:rPr lang="en-US" sz="900" dirty="0" smtClean="0"/>
              <a:t>[</a:t>
            </a:r>
            <a:r>
              <a:rPr lang="en-US" sz="900" dirty="0"/>
              <a:t>2</a:t>
            </a:r>
            <a:r>
              <a:rPr lang="en-US" sz="900" dirty="0" smtClean="0"/>
              <a:t>] Wang</a:t>
            </a:r>
            <a:r>
              <a:rPr lang="en-US" sz="900" dirty="0"/>
              <a:t>, X. &amp; L. Liu (2007, September). Cultural barriers to the use of western project management in Chinese enterprises: Some empirical evidence from Yunnan province. </a:t>
            </a:r>
            <a:r>
              <a:rPr lang="en-US" sz="900" i="1" dirty="0"/>
              <a:t>Project Management Journal</a:t>
            </a:r>
            <a:r>
              <a:rPr lang="en-US" sz="900" dirty="0"/>
              <a:t>, </a:t>
            </a:r>
            <a:r>
              <a:rPr lang="en-US" sz="900" i="1" dirty="0"/>
              <a:t>38(3),</a:t>
            </a:r>
            <a:r>
              <a:rPr lang="en-US" sz="900" dirty="0"/>
              <a:t> 61-73. </a:t>
            </a:r>
          </a:p>
        </p:txBody>
      </p:sp>
    </p:spTree>
    <p:extLst>
      <p:ext uri="{BB962C8B-B14F-4D97-AF65-F5344CB8AC3E}">
        <p14:creationId xmlns:p14="http://schemas.microsoft.com/office/powerpoint/2010/main" val="184107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motivation</a:t>
            </a:r>
            <a:endParaRPr lang="en-US" dirty="0"/>
          </a:p>
        </p:txBody>
      </p:sp>
      <p:sp>
        <p:nvSpPr>
          <p:cNvPr id="3" name="Content Placeholder 2"/>
          <p:cNvSpPr>
            <a:spLocks noGrp="1"/>
          </p:cNvSpPr>
          <p:nvPr>
            <p:ph idx="1"/>
          </p:nvPr>
        </p:nvSpPr>
        <p:spPr>
          <a:xfrm>
            <a:off x="822325" y="1100138"/>
            <a:ext cx="8321675" cy="3929062"/>
          </a:xfrm>
        </p:spPr>
        <p:txBody>
          <a:bodyPr/>
          <a:lstStyle/>
          <a:p>
            <a:r>
              <a:rPr lang="en-US" dirty="0" smtClean="0"/>
              <a:t>The Individual/Collective dimension will have a major impact on motivating people</a:t>
            </a:r>
          </a:p>
          <a:p>
            <a:r>
              <a:rPr lang="en-US" dirty="0" smtClean="0"/>
              <a:t>Team members from an individualistic culture are interested in advancing themselves, those from collectivist cultures are interested in fulfilling duties to their </a:t>
            </a:r>
            <a:r>
              <a:rPr lang="en-US" dirty="0" err="1" smtClean="0"/>
              <a:t>ingroups</a:t>
            </a:r>
            <a:endParaRPr lang="en-US" dirty="0" smtClean="0"/>
          </a:p>
          <a:p>
            <a:r>
              <a:rPr lang="en-US" dirty="0" smtClean="0"/>
              <a:t>Motivating such commitment is influenced by two other cultural dimensions: Uncertainty avoidance and Masculinity  </a:t>
            </a:r>
          </a:p>
          <a:p>
            <a:r>
              <a:rPr lang="en-US" dirty="0" smtClean="0"/>
              <a:t>Achieving goals is risky so the virtual team leader must prove to risk avoidance cultures that a good risk management system is in place, and offer them security  </a:t>
            </a:r>
          </a:p>
          <a:p>
            <a:r>
              <a:rPr lang="en-US" dirty="0" smtClean="0"/>
              <a:t>Likewise, such a commitment creates a need to perform, to assert oneself, a Masculine cultural dimension</a:t>
            </a:r>
          </a:p>
          <a:p>
            <a:endParaRPr lang="en-US" dirty="0" smtClean="0"/>
          </a:p>
          <a:p>
            <a:endParaRPr lang="en-US" dirty="0" smtClean="0"/>
          </a:p>
          <a:p>
            <a:endParaRPr lang="en-US" dirty="0" smtClean="0"/>
          </a:p>
          <a:p>
            <a:r>
              <a:rPr lang="en-US" dirty="0" smtClean="0"/>
              <a:t> </a:t>
            </a:r>
          </a:p>
        </p:txBody>
      </p:sp>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t>[1] Hofstede</a:t>
            </a:r>
            <a:r>
              <a:rPr lang="en-US" sz="900" dirty="0"/>
              <a:t>, G. </a:t>
            </a:r>
            <a:r>
              <a:rPr lang="en-US" sz="900" dirty="0" smtClean="0"/>
              <a:t>(1983). The Cultural Relativity of Organizational Practices and Theories</a:t>
            </a:r>
            <a:r>
              <a:rPr lang="en-US" sz="900" i="1" dirty="0" smtClean="0"/>
              <a:t>. Journal of International Business Studies, 14(2), </a:t>
            </a:r>
            <a:r>
              <a:rPr lang="en-US" sz="900" dirty="0" smtClean="0"/>
              <a:t>75-89.</a:t>
            </a:r>
          </a:p>
          <a:p>
            <a:r>
              <a:rPr lang="en-US" sz="900" dirty="0" smtClean="0"/>
              <a:t>[</a:t>
            </a:r>
            <a:r>
              <a:rPr lang="en-US" sz="900" dirty="0"/>
              <a:t>2</a:t>
            </a:r>
            <a:r>
              <a:rPr lang="en-US" sz="900" dirty="0" smtClean="0"/>
              <a:t>] Wang</a:t>
            </a:r>
            <a:r>
              <a:rPr lang="en-US" sz="900" dirty="0"/>
              <a:t>, X. &amp; L. Liu (2007, September). Cultural barriers to the use of western project management in Chinese enterprises: Some empirical evidence from Yunnan province. </a:t>
            </a:r>
            <a:r>
              <a:rPr lang="en-US" sz="900" i="1" dirty="0"/>
              <a:t>Project Management Journal</a:t>
            </a:r>
            <a:r>
              <a:rPr lang="en-US" sz="900" dirty="0"/>
              <a:t>, </a:t>
            </a:r>
            <a:r>
              <a:rPr lang="en-US" sz="900" i="1" dirty="0"/>
              <a:t>38(3),</a:t>
            </a:r>
            <a:r>
              <a:rPr lang="en-US" sz="900" dirty="0"/>
              <a:t> 61-73. </a:t>
            </a:r>
          </a:p>
        </p:txBody>
      </p:sp>
    </p:spTree>
    <p:extLst>
      <p:ext uri="{BB962C8B-B14F-4D97-AF65-F5344CB8AC3E}">
        <p14:creationId xmlns:p14="http://schemas.microsoft.com/office/powerpoint/2010/main" val="54117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
            <a:ext cx="8686800" cy="867747"/>
          </a:xfrm>
        </p:spPr>
        <p:txBody>
          <a:bodyPr/>
          <a:lstStyle/>
          <a:p>
            <a:r>
              <a:rPr lang="en-US" dirty="0" smtClean="0">
                <a:solidFill>
                  <a:prstClr val="black"/>
                </a:solidFill>
              </a:rPr>
              <a:t>Perceived </a:t>
            </a:r>
            <a:r>
              <a:rPr lang="en-US" dirty="0">
                <a:solidFill>
                  <a:prstClr val="black"/>
                </a:solidFill>
              </a:rPr>
              <a:t>Risk Levels</a:t>
            </a:r>
          </a:p>
        </p:txBody>
      </p:sp>
      <p:sp>
        <p:nvSpPr>
          <p:cNvPr id="7" name="Content Placeholder 6"/>
          <p:cNvSpPr>
            <a:spLocks noGrp="1"/>
          </p:cNvSpPr>
          <p:nvPr>
            <p:ph idx="1"/>
          </p:nvPr>
        </p:nvSpPr>
        <p:spPr>
          <a:xfrm>
            <a:off x="457200" y="1203649"/>
            <a:ext cx="8229600" cy="3749351"/>
          </a:xfrm>
        </p:spPr>
        <p:txBody>
          <a:bodyPr/>
          <a:lstStyle/>
          <a:p>
            <a:pPr marL="0" lvl="1" indent="0">
              <a:buNone/>
            </a:pPr>
            <a:r>
              <a:rPr lang="en-US" b="1" dirty="0" smtClean="0"/>
              <a:t>Trust also </a:t>
            </a:r>
            <a:r>
              <a:rPr lang="en-US" b="1" dirty="0"/>
              <a:t>differs across culture types and nationalities.  </a:t>
            </a:r>
            <a:endParaRPr lang="en-US" b="1" dirty="0" smtClean="0"/>
          </a:p>
          <a:p>
            <a:pPr marL="0" lvl="1" indent="0">
              <a:buNone/>
            </a:pPr>
            <a:endParaRPr lang="en-US" b="1" dirty="0" smtClean="0"/>
          </a:p>
          <a:p>
            <a:pPr marL="0" lvl="1" indent="0">
              <a:buNone/>
            </a:pPr>
            <a:r>
              <a:rPr lang="en-US" b="1" dirty="0" smtClean="0"/>
              <a:t>Trustworthiness is a </a:t>
            </a:r>
            <a:r>
              <a:rPr lang="en-US" b="1" dirty="0"/>
              <a:t>significant factor in the development of </a:t>
            </a:r>
            <a:r>
              <a:rPr lang="en-US" b="1" dirty="0" smtClean="0"/>
              <a:t>relationships in global virtual teams.  </a:t>
            </a:r>
          </a:p>
          <a:p>
            <a:pPr marL="0" lvl="1" indent="0">
              <a:buNone/>
            </a:pPr>
            <a:endParaRPr lang="en-US" b="1" dirty="0" smtClean="0"/>
          </a:p>
          <a:p>
            <a:pPr marL="0" lvl="1" indent="0">
              <a:buNone/>
            </a:pPr>
            <a:r>
              <a:rPr lang="en-US" b="1" dirty="0" smtClean="0"/>
              <a:t>The </a:t>
            </a:r>
            <a:r>
              <a:rPr lang="en-US" b="1" dirty="0"/>
              <a:t>higher the </a:t>
            </a:r>
            <a:r>
              <a:rPr lang="en-US" b="1" dirty="0" smtClean="0"/>
              <a:t>perceived </a:t>
            </a:r>
            <a:r>
              <a:rPr lang="en-US" b="1" dirty="0"/>
              <a:t>risk level, the higher the level of trust that is required for a </a:t>
            </a:r>
            <a:r>
              <a:rPr lang="en-US" b="1" dirty="0" smtClean="0"/>
              <a:t>team members to </a:t>
            </a:r>
            <a:r>
              <a:rPr lang="en-US" b="1" dirty="0"/>
              <a:t>overcome their concerns and </a:t>
            </a:r>
            <a:r>
              <a:rPr lang="en-US" b="1" dirty="0" smtClean="0"/>
              <a:t>take initiative in a virtual team .  </a:t>
            </a:r>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lvl1pPr>
              <a:defRPr/>
            </a:lvl1pPr>
          </a:lstStyle>
          <a:p>
            <a:fld id="{B84C7FAD-D426-4A21-B13D-E5AE536CEB9A}" type="datetime1">
              <a:rPr lang="en-US" smtClean="0"/>
              <a:pPr/>
              <a:t>2/26/2015</a:t>
            </a:fld>
            <a:endParaRPr lang="en-US" dirty="0"/>
          </a:p>
        </p:txBody>
      </p:sp>
      <p:sp>
        <p:nvSpPr>
          <p:cNvPr id="6" name="Slide Number Placeholder 2"/>
          <p:cNvSpPr>
            <a:spLocks noGrp="1"/>
          </p:cNvSpPr>
          <p:nvPr>
            <p:ph type="sldNum" sz="quarter" idx="4294967295"/>
          </p:nvPr>
        </p:nvSpPr>
        <p:spPr>
          <a:xfrm>
            <a:off x="6553200" y="6356350"/>
            <a:ext cx="2133600" cy="365125"/>
          </a:xfrm>
          <a:prstGeom prst="rect">
            <a:avLst/>
          </a:prstGeom>
        </p:spPr>
        <p:txBody>
          <a:bodyPr/>
          <a:lstStyle/>
          <a:p>
            <a:fld id="{C5168E54-A890-4D06-BC56-0698B78CF9A2}" type="slidenum">
              <a:rPr lang="en-US" smtClean="0"/>
              <a:pPr/>
              <a:t>24</a:t>
            </a:fld>
            <a:endParaRPr lang="en-US" dirty="0"/>
          </a:p>
        </p:txBody>
      </p:sp>
    </p:spTree>
    <p:extLst>
      <p:ext uri="{BB962C8B-B14F-4D97-AF65-F5344CB8AC3E}">
        <p14:creationId xmlns:p14="http://schemas.microsoft.com/office/powerpoint/2010/main" val="258879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203649"/>
            <a:ext cx="8229600" cy="3749351"/>
          </a:xfrm>
        </p:spPr>
        <p:txBody>
          <a:bodyPr/>
          <a:lstStyle/>
          <a:p>
            <a:pPr marL="0" lvl="1" indent="0">
              <a:buNone/>
            </a:pPr>
            <a:r>
              <a:rPr lang="en-US" b="1" dirty="0" smtClean="0"/>
              <a:t>Staff </a:t>
            </a:r>
            <a:r>
              <a:rPr lang="en-US" b="1" dirty="0"/>
              <a:t>from two different countries have a cultural distinctiveness that causes them to interpret and perceive the level of risks concerning </a:t>
            </a:r>
            <a:r>
              <a:rPr lang="en-US" b="1" dirty="0" smtClean="0"/>
              <a:t>global virtual teams differently</a:t>
            </a:r>
            <a:r>
              <a:rPr lang="en-US" b="1" dirty="0"/>
              <a:t>.  </a:t>
            </a:r>
            <a:endParaRPr lang="en-US" b="1" dirty="0" smtClean="0"/>
          </a:p>
          <a:p>
            <a:pPr marL="0" lvl="1" indent="0">
              <a:buNone/>
            </a:pPr>
            <a:endParaRPr lang="en-US" b="1" dirty="0" smtClean="0"/>
          </a:p>
          <a:p>
            <a:pPr marL="0" lvl="1" indent="0">
              <a:buNone/>
            </a:pPr>
            <a:r>
              <a:rPr lang="en-US" b="1" dirty="0" smtClean="0"/>
              <a:t>In a </a:t>
            </a:r>
            <a:r>
              <a:rPr lang="en-US" b="1" dirty="0"/>
              <a:t>high-context culture, </a:t>
            </a:r>
            <a:r>
              <a:rPr lang="en-US" b="1" dirty="0" smtClean="0"/>
              <a:t>team members </a:t>
            </a:r>
            <a:r>
              <a:rPr lang="en-US" b="1" dirty="0"/>
              <a:t>prefer to establish social relationships first, before conducting business transactions, which lead to personal and long-term relationships in the future </a:t>
            </a:r>
            <a:endParaRPr lang="en-US" b="1" dirty="0" smtClean="0"/>
          </a:p>
          <a:p>
            <a:pPr marL="0" lvl="1" indent="0">
              <a:buNone/>
            </a:pPr>
            <a:endParaRPr lang="en-US" b="1" dirty="0" smtClean="0"/>
          </a:p>
          <a:p>
            <a:pPr marL="0" lvl="1" indent="0">
              <a:buNone/>
            </a:pPr>
            <a:r>
              <a:rPr lang="en-US" b="1" dirty="0" smtClean="0"/>
              <a:t>If </a:t>
            </a:r>
            <a:r>
              <a:rPr lang="en-US" b="1" dirty="0"/>
              <a:t>a </a:t>
            </a:r>
            <a:r>
              <a:rPr lang="en-US" b="1" dirty="0" smtClean="0"/>
              <a:t>team member from a high-context culture does </a:t>
            </a:r>
            <a:r>
              <a:rPr lang="en-US" b="1" dirty="0"/>
              <a:t>not get the opportunity to establish some kind of social relationship before </a:t>
            </a:r>
            <a:r>
              <a:rPr lang="en-US" b="1" dirty="0" smtClean="0"/>
              <a:t>working on the team, </a:t>
            </a:r>
            <a:r>
              <a:rPr lang="en-US" b="1" dirty="0"/>
              <a:t>then they are likely to perceive higher levels of risk and be hesitant to </a:t>
            </a:r>
            <a:r>
              <a:rPr lang="en-US" b="1" dirty="0" smtClean="0"/>
              <a:t>fully engage.  </a:t>
            </a:r>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lvl1pPr>
              <a:defRPr/>
            </a:lvl1pPr>
          </a:lstStyle>
          <a:p>
            <a:fld id="{B84C7FAD-D426-4A21-B13D-E5AE536CEB9A}" type="datetime1">
              <a:rPr lang="en-US" smtClean="0"/>
              <a:pPr/>
              <a:t>2/26/2015</a:t>
            </a:fld>
            <a:endParaRPr lang="en-US" dirty="0"/>
          </a:p>
        </p:txBody>
      </p:sp>
      <p:sp>
        <p:nvSpPr>
          <p:cNvPr id="6" name="Slide Number Placeholder 2"/>
          <p:cNvSpPr>
            <a:spLocks noGrp="1"/>
          </p:cNvSpPr>
          <p:nvPr>
            <p:ph type="sldNum" sz="quarter" idx="4294967295"/>
          </p:nvPr>
        </p:nvSpPr>
        <p:spPr>
          <a:xfrm>
            <a:off x="6553200" y="6356350"/>
            <a:ext cx="2133600" cy="365125"/>
          </a:xfrm>
          <a:prstGeom prst="rect">
            <a:avLst/>
          </a:prstGeom>
        </p:spPr>
        <p:txBody>
          <a:bodyPr/>
          <a:lstStyle/>
          <a:p>
            <a:fld id="{C5168E54-A890-4D06-BC56-0698B78CF9A2}" type="slidenum">
              <a:rPr lang="en-US" smtClean="0"/>
              <a:pPr/>
              <a:t>25</a:t>
            </a:fld>
            <a:endParaRPr lang="en-US" dirty="0"/>
          </a:p>
        </p:txBody>
      </p:sp>
      <p:sp>
        <p:nvSpPr>
          <p:cNvPr id="8" name="Title 1"/>
          <p:cNvSpPr txBox="1">
            <a:spLocks/>
          </p:cNvSpPr>
          <p:nvPr/>
        </p:nvSpPr>
        <p:spPr>
          <a:xfrm>
            <a:off x="457201" y="-1"/>
            <a:ext cx="8686800" cy="867747"/>
          </a:xfrm>
          <a:prstGeom prst="rect">
            <a:avLst/>
          </a:prstGeom>
        </p:spPr>
        <p:txBody>
          <a:bodyPr vert="horz" lIns="91440" tIns="45720" rIns="91440" bIns="45720" rtlCol="0" anchor="ctr">
            <a:noAutofit/>
          </a:bodyPr>
          <a:lstStyle>
            <a:lvl1pPr algn="l" rtl="0" eaLnBrk="1" fontAlgn="base" hangingPunct="1">
              <a:spcBef>
                <a:spcPct val="0"/>
              </a:spcBef>
              <a:spcAft>
                <a:spcPct val="0"/>
              </a:spcAft>
              <a:defRPr sz="2800" kern="1200" cap="all">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Franklin Gothic Medium" panose="020B0603020102020204" pitchFamily="34" charset="0"/>
              </a:defRPr>
            </a:lvl2pPr>
            <a:lvl3pPr algn="l" rtl="0" eaLnBrk="1" fontAlgn="base" hangingPunct="1">
              <a:spcBef>
                <a:spcPct val="0"/>
              </a:spcBef>
              <a:spcAft>
                <a:spcPct val="0"/>
              </a:spcAft>
              <a:defRPr sz="2800">
                <a:solidFill>
                  <a:schemeClr val="tx1"/>
                </a:solidFill>
                <a:latin typeface="Franklin Gothic Medium" panose="020B0603020102020204" pitchFamily="34" charset="0"/>
              </a:defRPr>
            </a:lvl3pPr>
            <a:lvl4pPr algn="l" rtl="0" eaLnBrk="1" fontAlgn="base" hangingPunct="1">
              <a:spcBef>
                <a:spcPct val="0"/>
              </a:spcBef>
              <a:spcAft>
                <a:spcPct val="0"/>
              </a:spcAft>
              <a:defRPr sz="2800">
                <a:solidFill>
                  <a:schemeClr val="tx1"/>
                </a:solidFill>
                <a:latin typeface="Franklin Gothic Medium" panose="020B0603020102020204" pitchFamily="34" charset="0"/>
              </a:defRPr>
            </a:lvl4pPr>
            <a:lvl5pPr algn="l" rtl="0" eaLnBrk="1" fontAlgn="base" hangingPunct="1">
              <a:spcBef>
                <a:spcPct val="0"/>
              </a:spcBef>
              <a:spcAft>
                <a:spcPct val="0"/>
              </a:spcAft>
              <a:defRPr sz="2800">
                <a:solidFill>
                  <a:schemeClr val="tx1"/>
                </a:solidFill>
                <a:latin typeface="Franklin Gothic Medium" panose="020B0603020102020204" pitchFamily="34" charset="0"/>
              </a:defRPr>
            </a:lvl5pPr>
            <a:lvl6pPr marL="457200" algn="l" rtl="0" eaLnBrk="1" fontAlgn="base" hangingPunct="1">
              <a:spcBef>
                <a:spcPct val="0"/>
              </a:spcBef>
              <a:spcAft>
                <a:spcPct val="0"/>
              </a:spcAft>
              <a:defRPr sz="2800">
                <a:solidFill>
                  <a:schemeClr val="tx1"/>
                </a:solidFill>
                <a:latin typeface="Franklin Gothic Medium" panose="020B0603020102020204" pitchFamily="34" charset="0"/>
              </a:defRPr>
            </a:lvl6pPr>
            <a:lvl7pPr marL="914400" algn="l" rtl="0" eaLnBrk="1" fontAlgn="base" hangingPunct="1">
              <a:spcBef>
                <a:spcPct val="0"/>
              </a:spcBef>
              <a:spcAft>
                <a:spcPct val="0"/>
              </a:spcAft>
              <a:defRPr sz="2800">
                <a:solidFill>
                  <a:schemeClr val="tx1"/>
                </a:solidFill>
                <a:latin typeface="Franklin Gothic Medium" panose="020B0603020102020204" pitchFamily="34" charset="0"/>
              </a:defRPr>
            </a:lvl7pPr>
            <a:lvl8pPr marL="1371600" algn="l" rtl="0" eaLnBrk="1" fontAlgn="base" hangingPunct="1">
              <a:spcBef>
                <a:spcPct val="0"/>
              </a:spcBef>
              <a:spcAft>
                <a:spcPct val="0"/>
              </a:spcAft>
              <a:defRPr sz="2800">
                <a:solidFill>
                  <a:schemeClr val="tx1"/>
                </a:solidFill>
                <a:latin typeface="Franklin Gothic Medium" panose="020B0603020102020204" pitchFamily="34" charset="0"/>
              </a:defRPr>
            </a:lvl8pPr>
            <a:lvl9pPr marL="1828800" algn="l" rtl="0" eaLnBrk="1" fontAlgn="base" hangingPunct="1">
              <a:spcBef>
                <a:spcPct val="0"/>
              </a:spcBef>
              <a:spcAft>
                <a:spcPct val="0"/>
              </a:spcAft>
              <a:defRPr sz="2800">
                <a:solidFill>
                  <a:schemeClr val="tx1"/>
                </a:solidFill>
                <a:latin typeface="Franklin Gothic Medium" panose="020B0603020102020204" pitchFamily="34" charset="0"/>
              </a:defRPr>
            </a:lvl9pPr>
          </a:lstStyle>
          <a:p>
            <a:r>
              <a:rPr lang="en-US" dirty="0">
                <a:solidFill>
                  <a:prstClr val="black"/>
                </a:solidFill>
              </a:rPr>
              <a:t>Risk Perception across Cultures</a:t>
            </a:r>
          </a:p>
        </p:txBody>
      </p:sp>
      <p:sp>
        <p:nvSpPr>
          <p:cNvPr id="9" name="Rectangle 3"/>
          <p:cNvSpPr>
            <a:spLocks noChangeArrowheads="1"/>
          </p:cNvSpPr>
          <p:nvPr/>
        </p:nvSpPr>
        <p:spPr bwMode="auto">
          <a:xfrm>
            <a:off x="11113" y="5306199"/>
            <a:ext cx="9132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altLang="en-US" sz="1200" dirty="0" smtClean="0">
                <a:latin typeface="Times New Roman" panose="02020603050405020304" pitchFamily="18" charset="0"/>
                <a:ea typeface="Calibri" panose="020F0502020204030204" pitchFamily="34" charset="0"/>
                <a:cs typeface="Times New Roman" panose="02020603050405020304" pitchFamily="18" charset="0"/>
              </a:rPr>
              <a:t>[1] </a:t>
            </a:r>
            <a:r>
              <a:rPr lang="en-US" altLang="en-US" sz="1200" dirty="0" err="1">
                <a:latin typeface="Times New Roman" panose="02020603050405020304" pitchFamily="18" charset="0"/>
                <a:ea typeface="Calibri" panose="020F0502020204030204" pitchFamily="34" charset="0"/>
                <a:cs typeface="Times New Roman" panose="02020603050405020304" pitchFamily="18" charset="0"/>
              </a:rPr>
              <a:t>Thill</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J. &amp; C. </a:t>
            </a:r>
            <a:r>
              <a:rPr lang="en-US" altLang="en-US" sz="1200" dirty="0" err="1">
                <a:latin typeface="Times New Roman" panose="02020603050405020304" pitchFamily="18" charset="0"/>
                <a:ea typeface="Calibri" panose="020F0502020204030204" pitchFamily="34" charset="0"/>
                <a:cs typeface="Times New Roman" panose="02020603050405020304" pitchFamily="18" charset="0"/>
              </a:rPr>
              <a:t>Bovee</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(2004). Excellence in business communication. 6th edition. Prentice Hall. Retrieved electronic version from http://</a:t>
            </a:r>
            <a:r>
              <a:rPr lang="en-US" altLang="en-US" sz="1200" dirty="0" smtClean="0">
                <a:latin typeface="Times New Roman" panose="02020603050405020304" pitchFamily="18" charset="0"/>
                <a:ea typeface="Calibri" panose="020F0502020204030204" pitchFamily="34" charset="0"/>
                <a:cs typeface="Times New Roman" panose="02020603050405020304" pitchFamily="18" charset="0"/>
              </a:rPr>
              <a:t>www.coursecompass.com/C</a:t>
            </a:r>
            <a:endParaRPr lang="en-US" alt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939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adjusting to Uncertainty</a:t>
            </a:r>
            <a:endParaRPr lang="en-US" dirty="0"/>
          </a:p>
        </p:txBody>
      </p:sp>
      <p:sp>
        <p:nvSpPr>
          <p:cNvPr id="3" name="Content Placeholder 2"/>
          <p:cNvSpPr>
            <a:spLocks noGrp="1"/>
          </p:cNvSpPr>
          <p:nvPr>
            <p:ph idx="1"/>
          </p:nvPr>
        </p:nvSpPr>
        <p:spPr/>
        <p:txBody>
          <a:bodyPr/>
          <a:lstStyle/>
          <a:p>
            <a:r>
              <a:rPr lang="en-US" dirty="0" smtClean="0"/>
              <a:t>Some cultures are more </a:t>
            </a:r>
            <a:r>
              <a:rPr lang="en-US" dirty="0"/>
              <a:t>averse to uncertainty. </a:t>
            </a:r>
            <a:endParaRPr lang="en-US" dirty="0" smtClean="0"/>
          </a:p>
          <a:p>
            <a:r>
              <a:rPr lang="en-US" dirty="0" smtClean="0"/>
              <a:t>Such </a:t>
            </a:r>
            <a:r>
              <a:rPr lang="en-US" dirty="0"/>
              <a:t>a culture attempts to minimize uncertainty with strict laws and </a:t>
            </a:r>
            <a:r>
              <a:rPr lang="en-US" dirty="0" smtClean="0"/>
              <a:t>rules.</a:t>
            </a:r>
          </a:p>
          <a:p>
            <a:r>
              <a:rPr lang="en-US" dirty="0" smtClean="0"/>
              <a:t>On a GVT, such members would prefer explicitly published rules and guidelines</a:t>
            </a:r>
          </a:p>
          <a:p>
            <a:r>
              <a:rPr lang="en-US" dirty="0" smtClean="0"/>
              <a:t>An American must </a:t>
            </a:r>
            <a:r>
              <a:rPr lang="en-US" dirty="0"/>
              <a:t>also realize that cultures averse to uncertainty are not tolerant of multiple points of </a:t>
            </a:r>
            <a:r>
              <a:rPr lang="en-US" dirty="0" smtClean="0"/>
              <a:t>view</a:t>
            </a:r>
          </a:p>
          <a:p>
            <a:r>
              <a:rPr lang="en-US" dirty="0"/>
              <a:t>F</a:t>
            </a:r>
            <a:r>
              <a:rPr lang="en-US" dirty="0" smtClean="0"/>
              <a:t>or </a:t>
            </a:r>
            <a:r>
              <a:rPr lang="en-US" dirty="0"/>
              <a:t>them there is one truth and they have </a:t>
            </a:r>
            <a:r>
              <a:rPr lang="en-US" dirty="0" smtClean="0"/>
              <a:t>it, which may be a hindrance to tapping distributed knowledge and incorporating requisite variety </a:t>
            </a:r>
          </a:p>
          <a:p>
            <a:r>
              <a:rPr lang="en-US" dirty="0" smtClean="0"/>
              <a:t>They may need be coached on the necessity for accessing and leveraging distributed knowledge  </a:t>
            </a:r>
            <a:endParaRPr lang="en-US" dirty="0"/>
          </a:p>
        </p:txBody>
      </p:sp>
    </p:spTree>
    <p:extLst>
      <p:ext uri="{BB962C8B-B14F-4D97-AF65-F5344CB8AC3E}">
        <p14:creationId xmlns:p14="http://schemas.microsoft.com/office/powerpoint/2010/main" val="229797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culture’s impact on GVT function</a:t>
            </a:r>
            <a:endParaRPr lang="en-US" dirty="0"/>
          </a:p>
        </p:txBody>
      </p:sp>
      <p:sp>
        <p:nvSpPr>
          <p:cNvPr id="3" name="Content Placeholder 2"/>
          <p:cNvSpPr>
            <a:spLocks noGrp="1"/>
          </p:cNvSpPr>
          <p:nvPr>
            <p:ph idx="1"/>
          </p:nvPr>
        </p:nvSpPr>
        <p:spPr/>
        <p:txBody>
          <a:bodyPr/>
          <a:lstStyle/>
          <a:p>
            <a:r>
              <a:rPr lang="en-US" dirty="0" smtClean="0"/>
              <a:t>In summary, leading, organizing and motivating are heavily influenced by what we have learned from our culture</a:t>
            </a:r>
          </a:p>
          <a:p>
            <a:r>
              <a:rPr lang="en-US" dirty="0" smtClean="0"/>
              <a:t>The Individualist and the Power Dimensions influence the leading of global virtual teams</a:t>
            </a:r>
          </a:p>
          <a:p>
            <a:r>
              <a:rPr lang="en-US" dirty="0" smtClean="0"/>
              <a:t>The Power and Uncertainty Dimensions influence organizing, which is a means to distribute power, very necessary on global virtual teams</a:t>
            </a:r>
          </a:p>
          <a:p>
            <a:r>
              <a:rPr lang="en-US" dirty="0" smtClean="0"/>
              <a:t>The Individualist, Uncertainty and Masculine Dimensions affect the motivating of global virtual teams to perform</a:t>
            </a:r>
          </a:p>
          <a:p>
            <a:endParaRPr lang="en-US" dirty="0" smtClean="0"/>
          </a:p>
          <a:p>
            <a:endParaRPr lang="en-US" dirty="0"/>
          </a:p>
        </p:txBody>
      </p:sp>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t>[1] Hofstede</a:t>
            </a:r>
            <a:r>
              <a:rPr lang="en-US" sz="900" dirty="0"/>
              <a:t>, G. </a:t>
            </a:r>
            <a:r>
              <a:rPr lang="en-US" sz="900" dirty="0" smtClean="0"/>
              <a:t>(1983). The Cultural Relativity of Organizational Practices and Theories</a:t>
            </a:r>
            <a:r>
              <a:rPr lang="en-US" sz="900" i="1" dirty="0" smtClean="0"/>
              <a:t>. Journal of International Business Studies, 14(2), </a:t>
            </a:r>
            <a:r>
              <a:rPr lang="en-US" sz="900" dirty="0" smtClean="0"/>
              <a:t>75-89.</a:t>
            </a:r>
          </a:p>
          <a:p>
            <a:r>
              <a:rPr lang="en-US" sz="900" dirty="0" smtClean="0"/>
              <a:t>[</a:t>
            </a:r>
            <a:r>
              <a:rPr lang="en-US" sz="900" dirty="0"/>
              <a:t>2</a:t>
            </a:r>
            <a:r>
              <a:rPr lang="en-US" sz="900" dirty="0" smtClean="0"/>
              <a:t>] Wang</a:t>
            </a:r>
            <a:r>
              <a:rPr lang="en-US" sz="900" dirty="0"/>
              <a:t>, X. &amp; L. Liu (2007, September). Cultural barriers to the use of western project management in Chinese enterprises: Some empirical evidence from Yunnan province. </a:t>
            </a:r>
            <a:r>
              <a:rPr lang="en-US" sz="900" i="1" dirty="0"/>
              <a:t>Project Management Journal</a:t>
            </a:r>
            <a:r>
              <a:rPr lang="en-US" sz="900" dirty="0"/>
              <a:t>, </a:t>
            </a:r>
            <a:r>
              <a:rPr lang="en-US" sz="900" i="1" dirty="0"/>
              <a:t>38(3),</a:t>
            </a:r>
            <a:r>
              <a:rPr lang="en-US" sz="900" dirty="0"/>
              <a:t> 61-73. </a:t>
            </a:r>
          </a:p>
        </p:txBody>
      </p:sp>
    </p:spTree>
    <p:extLst>
      <p:ext uri="{BB962C8B-B14F-4D97-AF65-F5344CB8AC3E}">
        <p14:creationId xmlns:p14="http://schemas.microsoft.com/office/powerpoint/2010/main" val="397857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Cultural principles in practice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85988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An example from Hofstede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Japan is an example Hofstede uses to illustrate how to successfully apply his theory</a:t>
            </a:r>
          </a:p>
          <a:p>
            <a:r>
              <a:rPr lang="en-US" dirty="0" smtClean="0"/>
              <a:t>Companies in most countries have failed after applying modern American management practices because they indiscriminately applied them without adapting to their culture</a:t>
            </a:r>
          </a:p>
          <a:p>
            <a:r>
              <a:rPr lang="en-US" dirty="0" smtClean="0"/>
              <a:t>In contrast, Japan carefully selected what would work and rejected the rest.</a:t>
            </a:r>
          </a:p>
          <a:p>
            <a:r>
              <a:rPr lang="en-US" dirty="0"/>
              <a:t>Japan especially </a:t>
            </a:r>
            <a:r>
              <a:rPr lang="en-US" dirty="0" smtClean="0"/>
              <a:t>rejected </a:t>
            </a:r>
            <a:r>
              <a:rPr lang="en-US" dirty="0"/>
              <a:t>the “everybody for himself” mentality in </a:t>
            </a:r>
            <a:r>
              <a:rPr lang="en-US" dirty="0" smtClean="0"/>
              <a:t>American theories </a:t>
            </a:r>
            <a:r>
              <a:rPr lang="en-US" dirty="0"/>
              <a:t>of the firm and the economy</a:t>
            </a:r>
          </a:p>
          <a:p>
            <a:r>
              <a:rPr lang="en-US" dirty="0" smtClean="0"/>
              <a:t> </a:t>
            </a:r>
          </a:p>
          <a:p>
            <a:endParaRPr lang="en-US" dirty="0"/>
          </a:p>
        </p:txBody>
      </p:sp>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t>[1] Hofstede</a:t>
            </a:r>
            <a:r>
              <a:rPr lang="en-US" sz="900" dirty="0"/>
              <a:t>, G. </a:t>
            </a:r>
            <a:r>
              <a:rPr lang="en-US" sz="900" dirty="0" smtClean="0"/>
              <a:t>(1983). The Cultural Relativity of Organizational Practices and Theories</a:t>
            </a:r>
            <a:r>
              <a:rPr lang="en-US" sz="900" i="1" dirty="0" smtClean="0"/>
              <a:t>. Journal of International Business Studies, 14(2), </a:t>
            </a:r>
            <a:r>
              <a:rPr lang="en-US" sz="900" dirty="0" smtClean="0"/>
              <a:t>75-89.</a:t>
            </a:r>
          </a:p>
          <a:p>
            <a:r>
              <a:rPr lang="en-US" sz="900" dirty="0" smtClean="0"/>
              <a:t>[</a:t>
            </a:r>
            <a:r>
              <a:rPr lang="en-US" sz="900" dirty="0"/>
              <a:t>2</a:t>
            </a:r>
            <a:r>
              <a:rPr lang="en-US" sz="900" dirty="0" smtClean="0"/>
              <a:t>] Wang</a:t>
            </a:r>
            <a:r>
              <a:rPr lang="en-US" sz="900" dirty="0"/>
              <a:t>, X. &amp; L. Liu (2007, September). Cultural barriers to the use of western project management in Chinese enterprises: Some empirical evidence from Yunnan province. </a:t>
            </a:r>
            <a:r>
              <a:rPr lang="en-US" sz="900" i="1" dirty="0"/>
              <a:t>Project Management Journal</a:t>
            </a:r>
            <a:r>
              <a:rPr lang="en-US" sz="900" dirty="0"/>
              <a:t>, </a:t>
            </a:r>
            <a:r>
              <a:rPr lang="en-US" sz="900" i="1" dirty="0"/>
              <a:t>38(3),</a:t>
            </a:r>
            <a:r>
              <a:rPr lang="en-US" sz="900" dirty="0"/>
              <a:t> 61-73. </a:t>
            </a:r>
          </a:p>
        </p:txBody>
      </p:sp>
    </p:spTree>
    <p:extLst>
      <p:ext uri="{BB962C8B-B14F-4D97-AF65-F5344CB8AC3E}">
        <p14:creationId xmlns:p14="http://schemas.microsoft.com/office/powerpoint/2010/main" val="136657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
            <a:ext cx="8686800" cy="867747"/>
          </a:xfrm>
        </p:spPr>
        <p:txBody>
          <a:bodyPr/>
          <a:lstStyle/>
          <a:p>
            <a:r>
              <a:rPr lang="en-US" dirty="0" smtClean="0"/>
              <a:t>Managing Trust </a:t>
            </a:r>
            <a:r>
              <a:rPr lang="en-US" dirty="0"/>
              <a:t>across Cultures</a:t>
            </a:r>
          </a:p>
        </p:txBody>
      </p:sp>
      <p:sp>
        <p:nvSpPr>
          <p:cNvPr id="7" name="Content Placeholder 6"/>
          <p:cNvSpPr>
            <a:spLocks noGrp="1"/>
          </p:cNvSpPr>
          <p:nvPr>
            <p:ph idx="1"/>
          </p:nvPr>
        </p:nvSpPr>
        <p:spPr>
          <a:xfrm>
            <a:off x="457200" y="1203649"/>
            <a:ext cx="8229600" cy="3901751"/>
          </a:xfrm>
        </p:spPr>
        <p:txBody>
          <a:bodyPr/>
          <a:lstStyle/>
          <a:p>
            <a:pPr marL="0" lvl="1" indent="0">
              <a:buNone/>
            </a:pPr>
            <a:r>
              <a:rPr lang="en-US" b="1" dirty="0" smtClean="0"/>
              <a:t>Before </a:t>
            </a:r>
            <a:r>
              <a:rPr lang="en-US" b="1" dirty="0"/>
              <a:t>any business </a:t>
            </a:r>
            <a:r>
              <a:rPr lang="en-US" b="1" dirty="0" smtClean="0"/>
              <a:t>action </a:t>
            </a:r>
            <a:r>
              <a:rPr lang="en-US" b="1" dirty="0"/>
              <a:t>can be completed, there must be communication and interaction between the </a:t>
            </a:r>
            <a:r>
              <a:rPr lang="en-US" b="1" dirty="0" smtClean="0"/>
              <a:t>participants.  </a:t>
            </a:r>
          </a:p>
          <a:p>
            <a:pPr marL="0" lvl="1" indent="0">
              <a:buNone/>
            </a:pPr>
            <a:endParaRPr lang="en-US" b="1" dirty="0" smtClean="0"/>
          </a:p>
          <a:p>
            <a:pPr marL="0" lvl="1" indent="0">
              <a:buNone/>
            </a:pPr>
            <a:r>
              <a:rPr lang="en-US" b="1" dirty="0" smtClean="0"/>
              <a:t>When </a:t>
            </a:r>
            <a:r>
              <a:rPr lang="en-US" b="1" dirty="0"/>
              <a:t>the </a:t>
            </a:r>
            <a:r>
              <a:rPr lang="en-US" b="1" dirty="0" smtClean="0"/>
              <a:t>participants are </a:t>
            </a:r>
            <a:r>
              <a:rPr lang="en-US" b="1" dirty="0"/>
              <a:t>from different cultures, the messages and interactions between them can be misinterpreted.  </a:t>
            </a:r>
            <a:endParaRPr lang="en-US" b="1" dirty="0" smtClean="0"/>
          </a:p>
          <a:p>
            <a:pPr marL="0" lvl="1" indent="0">
              <a:buNone/>
            </a:pPr>
            <a:endParaRPr lang="en-US" b="1" dirty="0" smtClean="0"/>
          </a:p>
          <a:p>
            <a:pPr marL="0" lvl="1" indent="0">
              <a:buNone/>
            </a:pPr>
            <a:r>
              <a:rPr lang="en-US" b="1" dirty="0" smtClean="0"/>
              <a:t>Due </a:t>
            </a:r>
            <a:r>
              <a:rPr lang="en-US" b="1" dirty="0"/>
              <a:t>to the global nature of </a:t>
            </a:r>
            <a:r>
              <a:rPr lang="en-US" b="1" dirty="0" smtClean="0"/>
              <a:t>modern virtual teams, expect </a:t>
            </a:r>
            <a:r>
              <a:rPr lang="en-US" b="1" dirty="0"/>
              <a:t>that many </a:t>
            </a:r>
            <a:r>
              <a:rPr lang="en-US" b="1" dirty="0" smtClean="0"/>
              <a:t>team members will </a:t>
            </a:r>
            <a:r>
              <a:rPr lang="en-US" b="1" dirty="0"/>
              <a:t>be in other countries, of other cultures, and may interpret </a:t>
            </a:r>
            <a:r>
              <a:rPr lang="en-US" b="1" dirty="0" smtClean="0"/>
              <a:t>communication content differently </a:t>
            </a:r>
            <a:r>
              <a:rPr lang="en-US" b="1" dirty="0"/>
              <a:t>than the message was intended to communicate. </a:t>
            </a:r>
            <a:endParaRPr lang="en-US" b="1" dirty="0" smtClean="0"/>
          </a:p>
          <a:p>
            <a:pPr marL="0" lvl="1" indent="0">
              <a:buNone/>
            </a:pPr>
            <a:endParaRPr lang="en-US" b="1" dirty="0" smtClean="0"/>
          </a:p>
          <a:p>
            <a:pPr marL="0" lvl="1" indent="0">
              <a:buNone/>
            </a:pPr>
            <a:r>
              <a:rPr lang="en-US" b="1" dirty="0" smtClean="0"/>
              <a:t>Such </a:t>
            </a:r>
            <a:r>
              <a:rPr lang="en-US" b="1" dirty="0"/>
              <a:t>misinterpreted messages, </a:t>
            </a:r>
            <a:r>
              <a:rPr lang="en-US" b="1" dirty="0" smtClean="0"/>
              <a:t>because they deal with negotiating </a:t>
            </a:r>
            <a:r>
              <a:rPr lang="en-US" b="1" dirty="0"/>
              <a:t>business transactions, can adversely affect the trust levels of </a:t>
            </a:r>
            <a:r>
              <a:rPr lang="en-US" b="1" dirty="0" smtClean="0"/>
              <a:t>team members. </a:t>
            </a:r>
            <a:endParaRPr lang="en-US" b="1" dirty="0"/>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lvl1pPr>
              <a:defRPr/>
            </a:lvl1pPr>
          </a:lstStyle>
          <a:p>
            <a:fld id="{B84C7FAD-D426-4A21-B13D-E5AE536CEB9A}" type="datetime1">
              <a:rPr lang="en-US" smtClean="0"/>
              <a:pPr/>
              <a:t>2/26/2015</a:t>
            </a:fld>
            <a:endParaRPr lang="en-US" dirty="0"/>
          </a:p>
        </p:txBody>
      </p:sp>
      <p:sp>
        <p:nvSpPr>
          <p:cNvPr id="6" name="Slide Number Placeholder 2"/>
          <p:cNvSpPr>
            <a:spLocks noGrp="1"/>
          </p:cNvSpPr>
          <p:nvPr>
            <p:ph type="sldNum" sz="quarter" idx="4294967295"/>
          </p:nvPr>
        </p:nvSpPr>
        <p:spPr>
          <a:xfrm>
            <a:off x="6553200" y="6356350"/>
            <a:ext cx="2133600" cy="365125"/>
          </a:xfrm>
          <a:prstGeom prst="rect">
            <a:avLst/>
          </a:prstGeom>
        </p:spPr>
        <p:txBody>
          <a:bodyPr/>
          <a:lstStyle/>
          <a:p>
            <a:fld id="{C5168E54-A890-4D06-BC56-0698B78CF9A2}" type="slidenum">
              <a:rPr lang="en-US" smtClean="0"/>
              <a:pPr/>
              <a:t>3</a:t>
            </a:fld>
            <a:endParaRPr lang="en-US" dirty="0"/>
          </a:p>
        </p:txBody>
      </p:sp>
      <p:sp>
        <p:nvSpPr>
          <p:cNvPr id="8"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t>Thill</a:t>
            </a:r>
            <a:r>
              <a:rPr lang="en-US" sz="900" dirty="0" smtClean="0"/>
              <a:t>, J. &amp; C. </a:t>
            </a:r>
            <a:r>
              <a:rPr lang="en-US" sz="900" dirty="0" err="1" smtClean="0"/>
              <a:t>Bovee</a:t>
            </a:r>
            <a:r>
              <a:rPr lang="en-US" sz="900" dirty="0" smtClean="0"/>
              <a:t> (2004). </a:t>
            </a:r>
            <a:r>
              <a:rPr lang="en-US" sz="900" i="1" dirty="0" smtClean="0"/>
              <a:t>Excellence in Business Communication</a:t>
            </a:r>
            <a:r>
              <a:rPr lang="en-US" sz="900" dirty="0" smtClean="0"/>
              <a:t>. 6e. Prentice Hall.</a:t>
            </a:r>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val="119548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from Hofstede</a:t>
            </a:r>
            <a:endParaRPr lang="en-US" dirty="0"/>
          </a:p>
        </p:txBody>
      </p:sp>
      <p:sp>
        <p:nvSpPr>
          <p:cNvPr id="3" name="Content Placeholder 2"/>
          <p:cNvSpPr>
            <a:spLocks noGrp="1"/>
          </p:cNvSpPr>
          <p:nvPr>
            <p:ph idx="1"/>
          </p:nvPr>
        </p:nvSpPr>
        <p:spPr/>
        <p:txBody>
          <a:bodyPr/>
          <a:lstStyle/>
          <a:p>
            <a:r>
              <a:rPr lang="en-US" dirty="0" smtClean="0"/>
              <a:t>In </a:t>
            </a:r>
            <a:r>
              <a:rPr lang="en-US" dirty="0"/>
              <a:t>countries with a </a:t>
            </a:r>
            <a:r>
              <a:rPr lang="en-US" dirty="0" smtClean="0"/>
              <a:t>Collectivist </a:t>
            </a:r>
            <a:r>
              <a:rPr lang="en-US" dirty="0"/>
              <a:t>Dimension measure, </a:t>
            </a:r>
            <a:r>
              <a:rPr lang="en-US" dirty="0" smtClean="0"/>
              <a:t>“everybody for himself” </a:t>
            </a:r>
            <a:r>
              <a:rPr lang="en-US" dirty="0"/>
              <a:t>created </a:t>
            </a:r>
            <a:r>
              <a:rPr lang="en-US" dirty="0" smtClean="0"/>
              <a:t>problems</a:t>
            </a:r>
          </a:p>
          <a:p>
            <a:r>
              <a:rPr lang="en-US" dirty="0" smtClean="0"/>
              <a:t>It abandoned the protection and security offering that collectivist </a:t>
            </a:r>
            <a:r>
              <a:rPr lang="en-US" dirty="0" err="1" smtClean="0"/>
              <a:t>ingroups</a:t>
            </a:r>
            <a:r>
              <a:rPr lang="en-US" dirty="0" smtClean="0"/>
              <a:t> provide </a:t>
            </a:r>
          </a:p>
          <a:p>
            <a:r>
              <a:rPr lang="en-US" dirty="0" smtClean="0"/>
              <a:t>Employees then wondered what they get in exchange for their loyalty</a:t>
            </a:r>
          </a:p>
          <a:p>
            <a:r>
              <a:rPr lang="en-US" dirty="0" smtClean="0"/>
              <a:t>Hofstede’s research discovered that this combination bred disloyal, irresponsible employees</a:t>
            </a:r>
          </a:p>
          <a:p>
            <a:r>
              <a:rPr lang="en-US" dirty="0" smtClean="0"/>
              <a:t>Japan, almost singularly, kept the collectivist protection and security while it adapted other aspects of American management and was singularly successful</a:t>
            </a:r>
          </a:p>
          <a:p>
            <a:endParaRPr lang="en-US" dirty="0"/>
          </a:p>
          <a:p>
            <a:endParaRPr lang="en-US" dirty="0"/>
          </a:p>
        </p:txBody>
      </p:sp>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t>[1] Hofstede</a:t>
            </a:r>
            <a:r>
              <a:rPr lang="en-US" sz="900" dirty="0"/>
              <a:t>, G. </a:t>
            </a:r>
            <a:r>
              <a:rPr lang="en-US" sz="900" dirty="0" smtClean="0"/>
              <a:t>(1983). The Cultural Relativity of Organizational Practices and Theories</a:t>
            </a:r>
            <a:r>
              <a:rPr lang="en-US" sz="900" i="1" dirty="0" smtClean="0"/>
              <a:t>. Journal of International Business Studies, 14(2), </a:t>
            </a:r>
            <a:r>
              <a:rPr lang="en-US" sz="900" dirty="0" smtClean="0"/>
              <a:t>75-89.</a:t>
            </a:r>
          </a:p>
          <a:p>
            <a:r>
              <a:rPr lang="en-US" sz="900" dirty="0" smtClean="0"/>
              <a:t>[</a:t>
            </a:r>
            <a:r>
              <a:rPr lang="en-US" sz="900" dirty="0"/>
              <a:t>2</a:t>
            </a:r>
            <a:r>
              <a:rPr lang="en-US" sz="900" dirty="0" smtClean="0"/>
              <a:t>] Wang</a:t>
            </a:r>
            <a:r>
              <a:rPr lang="en-US" sz="900" dirty="0"/>
              <a:t>, X. &amp; L. Liu (2007, September). Cultural barriers to the use of western project management in Chinese enterprises: Some empirical evidence from Yunnan province. </a:t>
            </a:r>
            <a:r>
              <a:rPr lang="en-US" sz="900" i="1" dirty="0"/>
              <a:t>Project Management Journal</a:t>
            </a:r>
            <a:r>
              <a:rPr lang="en-US" sz="900" dirty="0"/>
              <a:t>, </a:t>
            </a:r>
            <a:r>
              <a:rPr lang="en-US" sz="900" i="1" dirty="0"/>
              <a:t>38(3),</a:t>
            </a:r>
            <a:r>
              <a:rPr lang="en-US" sz="900" dirty="0"/>
              <a:t> 61-73. </a:t>
            </a:r>
          </a:p>
        </p:txBody>
      </p:sp>
    </p:spTree>
    <p:extLst>
      <p:ext uri="{BB962C8B-B14F-4D97-AF65-F5344CB8AC3E}">
        <p14:creationId xmlns:p14="http://schemas.microsoft.com/office/powerpoint/2010/main" val="154664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321675" cy="549275"/>
          </a:xfrm>
        </p:spPr>
        <p:txBody>
          <a:bodyPr/>
          <a:lstStyle/>
          <a:p>
            <a:r>
              <a:rPr lang="en-US" dirty="0" smtClean="0"/>
              <a:t>The case of Team management in china</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Wang and Liu propose that Chinese culture presents impediments to team management </a:t>
            </a:r>
          </a:p>
          <a:p>
            <a:r>
              <a:rPr lang="en-US" dirty="0" smtClean="0"/>
              <a:t>Three areas are possible obstacles </a:t>
            </a:r>
          </a:p>
          <a:p>
            <a:pPr>
              <a:buAutoNum type="arabicPeriod"/>
            </a:pPr>
            <a:r>
              <a:rPr lang="en-US" dirty="0" smtClean="0"/>
              <a:t>The Confucian Doctrine of the Mean stresses avoidance of conflict by suppressing disagreement by avoiding open communications</a:t>
            </a:r>
          </a:p>
          <a:p>
            <a:pPr>
              <a:buAutoNum type="arabicPeriod"/>
            </a:pPr>
            <a:r>
              <a:rPr lang="en-US" dirty="0" smtClean="0"/>
              <a:t>Chinese culture demands hierarchical organizational forms with high Power Orientation so that people are boss oriented not task oriented</a:t>
            </a:r>
          </a:p>
          <a:p>
            <a:pPr>
              <a:buAutoNum type="arabicPeriod"/>
            </a:pPr>
            <a:r>
              <a:rPr lang="en-US" dirty="0" smtClean="0"/>
              <a:t>The need for long-term relationships before participating in groups </a:t>
            </a:r>
          </a:p>
          <a:p>
            <a:pPr>
              <a:buAutoNum type="arabicPeriod"/>
            </a:pPr>
            <a:endParaRPr lang="en-US" dirty="0"/>
          </a:p>
        </p:txBody>
      </p:sp>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t>[1] Hofstede</a:t>
            </a:r>
            <a:r>
              <a:rPr lang="en-US" sz="900" dirty="0"/>
              <a:t>, G. </a:t>
            </a:r>
            <a:r>
              <a:rPr lang="en-US" sz="900" dirty="0" smtClean="0"/>
              <a:t>(1983). The Cultural Relativity of Organizational Practices and Theories</a:t>
            </a:r>
            <a:r>
              <a:rPr lang="en-US" sz="900" i="1" dirty="0" smtClean="0"/>
              <a:t>. Journal of International Business Studies, 14(2), </a:t>
            </a:r>
            <a:r>
              <a:rPr lang="en-US" sz="900" dirty="0" smtClean="0"/>
              <a:t>75-89.</a:t>
            </a:r>
          </a:p>
          <a:p>
            <a:r>
              <a:rPr lang="en-US" sz="900" dirty="0" smtClean="0"/>
              <a:t>[</a:t>
            </a:r>
            <a:r>
              <a:rPr lang="en-US" sz="900" dirty="0"/>
              <a:t>2</a:t>
            </a:r>
            <a:r>
              <a:rPr lang="en-US" sz="900" dirty="0" smtClean="0"/>
              <a:t>] Wang</a:t>
            </a:r>
            <a:r>
              <a:rPr lang="en-US" sz="900" dirty="0"/>
              <a:t>, X. &amp; L. Liu (2007, September). Cultural barriers to the use of western project management in Chinese enterprises: Some empirical evidence from Yunnan province. </a:t>
            </a:r>
            <a:r>
              <a:rPr lang="en-US" sz="900" i="1" dirty="0"/>
              <a:t>Project Management Journal</a:t>
            </a:r>
            <a:r>
              <a:rPr lang="en-US" sz="900" dirty="0"/>
              <a:t>, </a:t>
            </a:r>
            <a:r>
              <a:rPr lang="en-US" sz="900" i="1" dirty="0"/>
              <a:t>38(3),</a:t>
            </a:r>
            <a:r>
              <a:rPr lang="en-US" sz="900" dirty="0"/>
              <a:t> 61-73. </a:t>
            </a:r>
          </a:p>
        </p:txBody>
      </p:sp>
    </p:spTree>
    <p:extLst>
      <p:ext uri="{BB962C8B-B14F-4D97-AF65-F5344CB8AC3E}">
        <p14:creationId xmlns:p14="http://schemas.microsoft.com/office/powerpoint/2010/main" val="96240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321675" cy="549275"/>
          </a:xfrm>
        </p:spPr>
        <p:txBody>
          <a:bodyPr/>
          <a:lstStyle/>
          <a:p>
            <a:r>
              <a:rPr lang="en-US" dirty="0" smtClean="0"/>
              <a:t>The case of Team management in china</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However, the research by Wang and Liu as well as Kendra and </a:t>
            </a:r>
            <a:r>
              <a:rPr lang="en-US" dirty="0" err="1" smtClean="0"/>
              <a:t>Taplin</a:t>
            </a:r>
            <a:r>
              <a:rPr lang="en-US" dirty="0" smtClean="0"/>
              <a:t> indicate that these cultural obstacles to team function can be overcome by training.</a:t>
            </a:r>
          </a:p>
          <a:p>
            <a:r>
              <a:rPr lang="en-US" dirty="0" smtClean="0"/>
              <a:t>They find that for project teams, the more project management training in an organization the more it can support team management </a:t>
            </a:r>
          </a:p>
          <a:p>
            <a:r>
              <a:rPr lang="en-US" dirty="0" smtClean="0"/>
              <a:t>This is not just learning the tools and techniques but also the values and beliefs </a:t>
            </a:r>
          </a:p>
          <a:p>
            <a:r>
              <a:rPr lang="en-US" dirty="0"/>
              <a:t>	</a:t>
            </a:r>
            <a:r>
              <a:rPr lang="en-US" dirty="0" smtClean="0"/>
              <a:t>Open communication that surfaces disagreements</a:t>
            </a:r>
          </a:p>
          <a:p>
            <a:r>
              <a:rPr lang="en-US" dirty="0"/>
              <a:t>	</a:t>
            </a:r>
            <a:r>
              <a:rPr lang="en-US" dirty="0" smtClean="0"/>
              <a:t>Relationships with cross-functional and cross-cultural team members</a:t>
            </a:r>
          </a:p>
          <a:p>
            <a:r>
              <a:rPr lang="en-US" dirty="0"/>
              <a:t>	</a:t>
            </a:r>
            <a:r>
              <a:rPr lang="en-US" dirty="0" smtClean="0"/>
              <a:t>Need for horizontal management, networked not hierarchical</a:t>
            </a:r>
          </a:p>
          <a:p>
            <a:r>
              <a:rPr lang="en-US" dirty="0"/>
              <a:t>	</a:t>
            </a:r>
            <a:r>
              <a:rPr lang="en-US" dirty="0" smtClean="0"/>
              <a:t>Task orientation</a:t>
            </a:r>
            <a:endParaRPr lang="en-US" dirty="0"/>
          </a:p>
        </p:txBody>
      </p:sp>
      <p:sp>
        <p:nvSpPr>
          <p:cNvPr id="4" name="Rectangle 3"/>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r>
              <a:rPr lang="en-US" sz="900" dirty="0" smtClean="0"/>
              <a:t>[1] Hofstede, G. (1983). The Cultural Relativity of Organizational Practices and Theories</a:t>
            </a:r>
            <a:r>
              <a:rPr lang="en-US" sz="900" i="1" dirty="0" smtClean="0"/>
              <a:t>. Journal of International Business Studies, 14(2), </a:t>
            </a:r>
            <a:r>
              <a:rPr lang="en-US" sz="900" dirty="0" smtClean="0"/>
              <a:t>75-89.</a:t>
            </a:r>
          </a:p>
          <a:p>
            <a:r>
              <a:rPr lang="en-US" sz="900" dirty="0" smtClean="0"/>
              <a:t>[2] Wang, X. &amp; L. Liu (2007, September). Cultural barriers to the use of western project management in Chinese enterprises: Some empirical evidence from Yunnan province. </a:t>
            </a:r>
            <a:r>
              <a:rPr lang="en-US" sz="900" i="1" dirty="0" smtClean="0"/>
              <a:t>Project Management Journal</a:t>
            </a:r>
            <a:r>
              <a:rPr lang="en-US" sz="900" dirty="0" smtClean="0"/>
              <a:t>, </a:t>
            </a:r>
            <a:r>
              <a:rPr lang="en-US" sz="900" i="1" dirty="0" smtClean="0"/>
              <a:t>38(3),</a:t>
            </a:r>
            <a:r>
              <a:rPr lang="en-US" sz="900" dirty="0" smtClean="0"/>
              <a:t> 61-73. </a:t>
            </a:r>
          </a:p>
          <a:p>
            <a:r>
              <a:rPr lang="en-US" sz="900" dirty="0" smtClean="0"/>
              <a:t>[3] </a:t>
            </a:r>
            <a:r>
              <a:rPr lang="en-US" sz="900" dirty="0"/>
              <a:t>Kendra, K. &amp; L. </a:t>
            </a:r>
            <a:r>
              <a:rPr lang="en-US" sz="900" dirty="0" err="1"/>
              <a:t>Taplin</a:t>
            </a:r>
            <a:r>
              <a:rPr lang="en-US" sz="900" dirty="0"/>
              <a:t> (2004, April). Project success: A cultural framework. </a:t>
            </a:r>
            <a:r>
              <a:rPr lang="en-US" sz="900" i="1" dirty="0"/>
              <a:t>Project Management </a:t>
            </a:r>
            <a:r>
              <a:rPr lang="en-US" sz="900" i="1" dirty="0" smtClean="0"/>
              <a:t>Journal, </a:t>
            </a:r>
            <a:r>
              <a:rPr lang="en-US" sz="900" i="1" dirty="0"/>
              <a:t>35(1)</a:t>
            </a:r>
            <a:r>
              <a:rPr lang="en-US" sz="900" dirty="0"/>
              <a:t>, 30-45. Retrieved from </a:t>
            </a:r>
            <a:r>
              <a:rPr lang="en-US" sz="900" dirty="0" err="1"/>
              <a:t>Ebscohost</a:t>
            </a:r>
            <a:endParaRPr lang="en-US" sz="900" dirty="0"/>
          </a:p>
        </p:txBody>
      </p:sp>
    </p:spTree>
    <p:extLst>
      <p:ext uri="{BB962C8B-B14F-4D97-AF65-F5344CB8AC3E}">
        <p14:creationId xmlns:p14="http://schemas.microsoft.com/office/powerpoint/2010/main" val="147350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cross cultural Interaction</a:t>
            </a:r>
            <a:endParaRPr lang="en-US" dirty="0"/>
          </a:p>
        </p:txBody>
      </p:sp>
      <p:sp>
        <p:nvSpPr>
          <p:cNvPr id="3" name="Text Placeholder 2"/>
          <p:cNvSpPr>
            <a:spLocks noGrp="1"/>
          </p:cNvSpPr>
          <p:nvPr>
            <p:ph type="body" idx="1"/>
          </p:nvPr>
        </p:nvSpPr>
        <p:spPr>
          <a:xfrm rot="19140000">
            <a:off x="1411228" y="2395367"/>
            <a:ext cx="6510528" cy="923875"/>
          </a:xfrm>
        </p:spPr>
        <p:txBody>
          <a:bodyPr>
            <a:normAutofit/>
          </a:bodyPr>
          <a:lstStyle/>
          <a:p>
            <a:r>
              <a:rPr lang="en-US" dirty="0" smtClean="0"/>
              <a:t>Understanding cultural makeup of team</a:t>
            </a:r>
          </a:p>
          <a:p>
            <a:r>
              <a:rPr lang="en-US" dirty="0" smtClean="0"/>
              <a:t>Mitigating cultural impact</a:t>
            </a:r>
            <a:endParaRPr lang="en-US" dirty="0"/>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33</a:t>
            </a:fld>
            <a:endParaRPr lang="en-US"/>
          </a:p>
        </p:txBody>
      </p:sp>
    </p:spTree>
    <p:extLst>
      <p:ext uri="{BB962C8B-B14F-4D97-AF65-F5344CB8AC3E}">
        <p14:creationId xmlns:p14="http://schemas.microsoft.com/office/powerpoint/2010/main" val="20237336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cultures: the Hofstede tool</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34</a:t>
            </a:fld>
            <a:endParaRPr lang="en-US"/>
          </a:p>
        </p:txBody>
      </p:sp>
    </p:spTree>
    <p:extLst>
      <p:ext uri="{BB962C8B-B14F-4D97-AF65-F5344CB8AC3E}">
        <p14:creationId xmlns:p14="http://schemas.microsoft.com/office/powerpoint/2010/main" val="4268844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138335"/>
            <a:ext cx="8229600" cy="3738465"/>
          </a:xfrm>
        </p:spPr>
        <p:txBody>
          <a:bodyPr/>
          <a:lstStyle/>
          <a:p>
            <a:pPr marL="0" lvl="1" indent="0">
              <a:buNone/>
            </a:pPr>
            <a:r>
              <a:rPr lang="en-US" b="1" dirty="0" smtClean="0"/>
              <a:t>Professor </a:t>
            </a:r>
            <a:r>
              <a:rPr lang="en-US" b="1" dirty="0"/>
              <a:t>Geert Hofstede has “conducted a comprehensive study of how values in the workplace are influenced by culture</a:t>
            </a:r>
            <a:r>
              <a:rPr lang="en-US" b="1" dirty="0" smtClean="0"/>
              <a:t>”</a:t>
            </a:r>
          </a:p>
          <a:p>
            <a:pPr marL="0" lvl="1" indent="0">
              <a:buNone/>
            </a:pPr>
            <a:endParaRPr lang="en-US" b="1" dirty="0" smtClean="0"/>
          </a:p>
          <a:p>
            <a:pPr marL="0" lvl="1" indent="0">
              <a:buNone/>
            </a:pPr>
            <a:r>
              <a:rPr lang="en-US" b="1" dirty="0" smtClean="0"/>
              <a:t>As mentioned, he </a:t>
            </a:r>
            <a:r>
              <a:rPr lang="en-US" b="1" dirty="0"/>
              <a:t>developed a model to assist managers in differentiating cultures in terms of </a:t>
            </a:r>
            <a:r>
              <a:rPr lang="en-US" b="1" dirty="0" smtClean="0"/>
              <a:t>six </a:t>
            </a:r>
            <a:r>
              <a:rPr lang="en-US" b="1" dirty="0"/>
              <a:t>“dimensions,” </a:t>
            </a:r>
            <a:r>
              <a:rPr lang="en-US" b="1" dirty="0" smtClean="0"/>
              <a:t>: </a:t>
            </a:r>
          </a:p>
          <a:p>
            <a:pPr marL="1257300" lvl="2" indent="-342900">
              <a:buFont typeface="+mj-lt"/>
              <a:buAutoNum type="arabicPeriod"/>
            </a:pPr>
            <a:r>
              <a:rPr lang="en-US" sz="1600" b="1" dirty="0" smtClean="0"/>
              <a:t>Power Distance – PDI</a:t>
            </a:r>
          </a:p>
          <a:p>
            <a:pPr marL="1257300" lvl="2" indent="-342900">
              <a:buFont typeface="+mj-lt"/>
              <a:buAutoNum type="arabicPeriod"/>
            </a:pPr>
            <a:r>
              <a:rPr lang="en-US" sz="1600" b="1" dirty="0" smtClean="0"/>
              <a:t>Individualism </a:t>
            </a:r>
            <a:r>
              <a:rPr lang="en-US" sz="1600" b="1" dirty="0"/>
              <a:t>– IDV</a:t>
            </a:r>
          </a:p>
          <a:p>
            <a:pPr marL="1257300" lvl="2" indent="-342900">
              <a:buFont typeface="+mj-lt"/>
              <a:buAutoNum type="arabicPeriod"/>
            </a:pPr>
            <a:r>
              <a:rPr lang="en-US" sz="1600" b="1" dirty="0" smtClean="0"/>
              <a:t>Masculinity </a:t>
            </a:r>
            <a:r>
              <a:rPr lang="en-US" sz="1600" b="1" dirty="0"/>
              <a:t>– MAS</a:t>
            </a:r>
          </a:p>
          <a:p>
            <a:pPr marL="1257300" lvl="2" indent="-342900">
              <a:buFont typeface="+mj-lt"/>
              <a:buAutoNum type="arabicPeriod"/>
            </a:pPr>
            <a:r>
              <a:rPr lang="en-US" sz="1600" b="1" dirty="0" smtClean="0"/>
              <a:t>Uncertainty </a:t>
            </a:r>
            <a:r>
              <a:rPr lang="en-US" sz="1600" b="1" dirty="0"/>
              <a:t>Avoidance – UAI</a:t>
            </a:r>
          </a:p>
          <a:p>
            <a:pPr marL="1257300" lvl="2" indent="-342900">
              <a:buFont typeface="+mj-lt"/>
              <a:buAutoNum type="arabicPeriod"/>
            </a:pPr>
            <a:r>
              <a:rPr lang="en-US" sz="1600" b="1" dirty="0" smtClean="0"/>
              <a:t>Long-Term </a:t>
            </a:r>
            <a:r>
              <a:rPr lang="en-US" sz="1600" b="1" dirty="0"/>
              <a:t>Orientation - LTO </a:t>
            </a:r>
            <a:endParaRPr lang="en-US" sz="1600" b="1" dirty="0" smtClean="0"/>
          </a:p>
          <a:p>
            <a:pPr marL="1257300" lvl="2" indent="-342900">
              <a:buFont typeface="+mj-lt"/>
              <a:buAutoNum type="arabicPeriod"/>
            </a:pPr>
            <a:r>
              <a:rPr lang="en-US" sz="1600" b="1" dirty="0" smtClean="0"/>
              <a:t>Indulgence/Restraint . </a:t>
            </a:r>
            <a:endParaRPr lang="en-US" sz="1600" b="1" dirty="0"/>
          </a:p>
          <a:p>
            <a:pPr marL="1257300" lvl="2" indent="-342900">
              <a:buFont typeface="+mj-lt"/>
              <a:buAutoNum type="arabicPeriod"/>
            </a:pPr>
            <a:endParaRPr lang="en-US" sz="1600" b="1" dirty="0" smtClean="0"/>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lvl1pPr>
              <a:defRPr/>
            </a:lvl1pPr>
          </a:lstStyle>
          <a:p>
            <a:fld id="{B84C7FAD-D426-4A21-B13D-E5AE536CEB9A}" type="datetime1">
              <a:rPr lang="en-US" smtClean="0"/>
              <a:pPr/>
              <a:t>2/26/2015</a:t>
            </a:fld>
            <a:endParaRPr lang="en-US" dirty="0"/>
          </a:p>
        </p:txBody>
      </p:sp>
      <p:sp>
        <p:nvSpPr>
          <p:cNvPr id="6" name="Slide Number Placeholder 2"/>
          <p:cNvSpPr>
            <a:spLocks noGrp="1"/>
          </p:cNvSpPr>
          <p:nvPr>
            <p:ph type="sldNum" sz="quarter" idx="4294967295"/>
          </p:nvPr>
        </p:nvSpPr>
        <p:spPr>
          <a:xfrm>
            <a:off x="6553200" y="6356350"/>
            <a:ext cx="2133600" cy="365125"/>
          </a:xfrm>
          <a:prstGeom prst="rect">
            <a:avLst/>
          </a:prstGeom>
        </p:spPr>
        <p:txBody>
          <a:bodyPr/>
          <a:lstStyle/>
          <a:p>
            <a:fld id="{C5168E54-A890-4D06-BC56-0698B78CF9A2}" type="slidenum">
              <a:rPr lang="en-US" smtClean="0"/>
              <a:pPr/>
              <a:t>35</a:t>
            </a:fld>
            <a:endParaRPr lang="en-US" dirty="0"/>
          </a:p>
        </p:txBody>
      </p:sp>
      <p:sp>
        <p:nvSpPr>
          <p:cNvPr id="8" name="Title 1"/>
          <p:cNvSpPr txBox="1">
            <a:spLocks/>
          </p:cNvSpPr>
          <p:nvPr/>
        </p:nvSpPr>
        <p:spPr>
          <a:xfrm>
            <a:off x="457201" y="-1"/>
            <a:ext cx="8686800" cy="867747"/>
          </a:xfrm>
          <a:prstGeom prst="rect">
            <a:avLst/>
          </a:prstGeom>
        </p:spPr>
        <p:txBody>
          <a:bodyPr vert="horz" lIns="91440" tIns="45720" rIns="91440" bIns="45720" rtlCol="0" anchor="ctr">
            <a:noAutofit/>
          </a:bodyPr>
          <a:lstStyle>
            <a:lvl1pPr algn="l" rtl="0" eaLnBrk="1" fontAlgn="base" hangingPunct="1">
              <a:spcBef>
                <a:spcPct val="0"/>
              </a:spcBef>
              <a:spcAft>
                <a:spcPct val="0"/>
              </a:spcAft>
              <a:defRPr sz="2800" kern="1200" cap="all">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Franklin Gothic Medium" panose="020B0603020102020204" pitchFamily="34" charset="0"/>
              </a:defRPr>
            </a:lvl2pPr>
            <a:lvl3pPr algn="l" rtl="0" eaLnBrk="1" fontAlgn="base" hangingPunct="1">
              <a:spcBef>
                <a:spcPct val="0"/>
              </a:spcBef>
              <a:spcAft>
                <a:spcPct val="0"/>
              </a:spcAft>
              <a:defRPr sz="2800">
                <a:solidFill>
                  <a:schemeClr val="tx1"/>
                </a:solidFill>
                <a:latin typeface="Franklin Gothic Medium" panose="020B0603020102020204" pitchFamily="34" charset="0"/>
              </a:defRPr>
            </a:lvl3pPr>
            <a:lvl4pPr algn="l" rtl="0" eaLnBrk="1" fontAlgn="base" hangingPunct="1">
              <a:spcBef>
                <a:spcPct val="0"/>
              </a:spcBef>
              <a:spcAft>
                <a:spcPct val="0"/>
              </a:spcAft>
              <a:defRPr sz="2800">
                <a:solidFill>
                  <a:schemeClr val="tx1"/>
                </a:solidFill>
                <a:latin typeface="Franklin Gothic Medium" panose="020B0603020102020204" pitchFamily="34" charset="0"/>
              </a:defRPr>
            </a:lvl4pPr>
            <a:lvl5pPr algn="l" rtl="0" eaLnBrk="1" fontAlgn="base" hangingPunct="1">
              <a:spcBef>
                <a:spcPct val="0"/>
              </a:spcBef>
              <a:spcAft>
                <a:spcPct val="0"/>
              </a:spcAft>
              <a:defRPr sz="2800">
                <a:solidFill>
                  <a:schemeClr val="tx1"/>
                </a:solidFill>
                <a:latin typeface="Franklin Gothic Medium" panose="020B0603020102020204" pitchFamily="34" charset="0"/>
              </a:defRPr>
            </a:lvl5pPr>
            <a:lvl6pPr marL="457200" algn="l" rtl="0" eaLnBrk="1" fontAlgn="base" hangingPunct="1">
              <a:spcBef>
                <a:spcPct val="0"/>
              </a:spcBef>
              <a:spcAft>
                <a:spcPct val="0"/>
              </a:spcAft>
              <a:defRPr sz="2800">
                <a:solidFill>
                  <a:schemeClr val="tx1"/>
                </a:solidFill>
                <a:latin typeface="Franklin Gothic Medium" panose="020B0603020102020204" pitchFamily="34" charset="0"/>
              </a:defRPr>
            </a:lvl6pPr>
            <a:lvl7pPr marL="914400" algn="l" rtl="0" eaLnBrk="1" fontAlgn="base" hangingPunct="1">
              <a:spcBef>
                <a:spcPct val="0"/>
              </a:spcBef>
              <a:spcAft>
                <a:spcPct val="0"/>
              </a:spcAft>
              <a:defRPr sz="2800">
                <a:solidFill>
                  <a:schemeClr val="tx1"/>
                </a:solidFill>
                <a:latin typeface="Franklin Gothic Medium" panose="020B0603020102020204" pitchFamily="34" charset="0"/>
              </a:defRPr>
            </a:lvl7pPr>
            <a:lvl8pPr marL="1371600" algn="l" rtl="0" eaLnBrk="1" fontAlgn="base" hangingPunct="1">
              <a:spcBef>
                <a:spcPct val="0"/>
              </a:spcBef>
              <a:spcAft>
                <a:spcPct val="0"/>
              </a:spcAft>
              <a:defRPr sz="2800">
                <a:solidFill>
                  <a:schemeClr val="tx1"/>
                </a:solidFill>
                <a:latin typeface="Franklin Gothic Medium" panose="020B0603020102020204" pitchFamily="34" charset="0"/>
              </a:defRPr>
            </a:lvl8pPr>
            <a:lvl9pPr marL="1828800" algn="l" rtl="0" eaLnBrk="1" fontAlgn="base" hangingPunct="1">
              <a:spcBef>
                <a:spcPct val="0"/>
              </a:spcBef>
              <a:spcAft>
                <a:spcPct val="0"/>
              </a:spcAft>
              <a:defRPr sz="2800">
                <a:solidFill>
                  <a:schemeClr val="tx1"/>
                </a:solidFill>
                <a:latin typeface="Franklin Gothic Medium" panose="020B0603020102020204" pitchFamily="34" charset="0"/>
              </a:defRPr>
            </a:lvl9pPr>
          </a:lstStyle>
          <a:p>
            <a:r>
              <a:rPr lang="en-US" dirty="0" smtClean="0">
                <a:solidFill>
                  <a:prstClr val="black"/>
                </a:solidFill>
              </a:rPr>
              <a:t>Understand the Cultures on your team</a:t>
            </a:r>
            <a:endParaRPr lang="en-US" sz="3200" dirty="0"/>
          </a:p>
        </p:txBody>
      </p:sp>
      <p:sp>
        <p:nvSpPr>
          <p:cNvPr id="9" name="Rectangle 8"/>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a:t>
            </a:r>
            <a:r>
              <a:rPr lang="en-US" sz="900" dirty="0" smtClean="0"/>
              <a:t>Hofstede</a:t>
            </a:r>
            <a:r>
              <a:rPr lang="en-US" sz="900" dirty="0"/>
              <a:t>, G. (2009). Hofstede cultural dimension tool. </a:t>
            </a:r>
            <a:r>
              <a:rPr lang="en-US" sz="900" dirty="0" err="1"/>
              <a:t>Itim</a:t>
            </a:r>
            <a:r>
              <a:rPr lang="en-US" sz="900" dirty="0"/>
              <a:t> International Web site. Retrieved from </a:t>
            </a:r>
            <a:r>
              <a:rPr lang="en-US" sz="900" u="sng" dirty="0">
                <a:hlinkClick r:id="rId2"/>
              </a:rPr>
              <a:t>http://www.geert-hofstede.com/hofstede_dimensions.php</a:t>
            </a:r>
            <a:r>
              <a:rPr lang="en-US" sz="900" dirty="0"/>
              <a:t> </a:t>
            </a:r>
            <a:endParaRPr lang="en-US" sz="900" dirty="0" smtClean="0"/>
          </a:p>
        </p:txBody>
      </p:sp>
    </p:spTree>
    <p:extLst>
      <p:ext uri="{BB962C8B-B14F-4D97-AF65-F5344CB8AC3E}">
        <p14:creationId xmlns:p14="http://schemas.microsoft.com/office/powerpoint/2010/main" val="24246777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138335"/>
            <a:ext cx="8229600" cy="3890865"/>
          </a:xfrm>
        </p:spPr>
        <p:txBody>
          <a:bodyPr/>
          <a:lstStyle/>
          <a:p>
            <a:pPr marL="0" lvl="1" indent="0">
              <a:buNone/>
            </a:pPr>
            <a:r>
              <a:rPr lang="en-US" b="1" dirty="0" smtClean="0"/>
              <a:t>The </a:t>
            </a:r>
            <a:r>
              <a:rPr lang="en-US" b="1" dirty="0"/>
              <a:t>scores of each dimension for each country are backed up by survey data from 46 countries and regions.  Hofstede’s work was updated and expanded in 1991, 2001, and 2005, and continues to be widely cited and used by management scholars and practitioners </a:t>
            </a:r>
            <a:r>
              <a:rPr lang="en-US" b="1" dirty="0" smtClean="0"/>
              <a:t>  </a:t>
            </a:r>
          </a:p>
          <a:p>
            <a:pPr marL="0" lvl="1" indent="0">
              <a:buNone/>
            </a:pPr>
            <a:endParaRPr lang="en-US" b="1" dirty="0" smtClean="0"/>
          </a:p>
          <a:p>
            <a:pPr marL="0" lvl="1" indent="0">
              <a:buNone/>
            </a:pPr>
            <a:r>
              <a:rPr lang="en-US" b="1" dirty="0" smtClean="0"/>
              <a:t>Today</a:t>
            </a:r>
            <a:r>
              <a:rPr lang="en-US" b="1" dirty="0"/>
              <a:t>, scores are listed for 74 countries and regions, partly based on replications and extensions of Hofstede’s study on different international populations. </a:t>
            </a:r>
            <a:endParaRPr lang="en-US" b="1" dirty="0" smtClean="0"/>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lvl1pPr>
              <a:defRPr/>
            </a:lvl1pPr>
          </a:lstStyle>
          <a:p>
            <a:fld id="{B84C7FAD-D426-4A21-B13D-E5AE536CEB9A}" type="datetime1">
              <a:rPr lang="en-US" smtClean="0"/>
              <a:pPr/>
              <a:t>2/26/2015</a:t>
            </a:fld>
            <a:endParaRPr lang="en-US" dirty="0"/>
          </a:p>
        </p:txBody>
      </p:sp>
      <p:sp>
        <p:nvSpPr>
          <p:cNvPr id="6" name="Slide Number Placeholder 2"/>
          <p:cNvSpPr>
            <a:spLocks noGrp="1"/>
          </p:cNvSpPr>
          <p:nvPr>
            <p:ph type="sldNum" sz="quarter" idx="4294967295"/>
          </p:nvPr>
        </p:nvSpPr>
        <p:spPr>
          <a:xfrm>
            <a:off x="6553200" y="6356350"/>
            <a:ext cx="2133600" cy="365125"/>
          </a:xfrm>
          <a:prstGeom prst="rect">
            <a:avLst/>
          </a:prstGeom>
        </p:spPr>
        <p:txBody>
          <a:bodyPr/>
          <a:lstStyle/>
          <a:p>
            <a:fld id="{C5168E54-A890-4D06-BC56-0698B78CF9A2}" type="slidenum">
              <a:rPr lang="en-US" smtClean="0"/>
              <a:pPr/>
              <a:t>36</a:t>
            </a:fld>
            <a:endParaRPr lang="en-US" dirty="0"/>
          </a:p>
        </p:txBody>
      </p:sp>
      <p:sp>
        <p:nvSpPr>
          <p:cNvPr id="8" name="Title 1"/>
          <p:cNvSpPr txBox="1">
            <a:spLocks/>
          </p:cNvSpPr>
          <p:nvPr/>
        </p:nvSpPr>
        <p:spPr>
          <a:xfrm>
            <a:off x="457201" y="-1"/>
            <a:ext cx="8686800" cy="867747"/>
          </a:xfrm>
          <a:prstGeom prst="rect">
            <a:avLst/>
          </a:prstGeom>
        </p:spPr>
        <p:txBody>
          <a:bodyPr vert="horz" lIns="91440" tIns="45720" rIns="91440" bIns="45720" rtlCol="0" anchor="ctr">
            <a:noAutofit/>
          </a:bodyPr>
          <a:lstStyle>
            <a:lvl1pPr algn="l" rtl="0" eaLnBrk="1" fontAlgn="base" hangingPunct="1">
              <a:spcBef>
                <a:spcPct val="0"/>
              </a:spcBef>
              <a:spcAft>
                <a:spcPct val="0"/>
              </a:spcAft>
              <a:defRPr sz="2800" kern="1200" cap="all">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Franklin Gothic Medium" panose="020B0603020102020204" pitchFamily="34" charset="0"/>
              </a:defRPr>
            </a:lvl2pPr>
            <a:lvl3pPr algn="l" rtl="0" eaLnBrk="1" fontAlgn="base" hangingPunct="1">
              <a:spcBef>
                <a:spcPct val="0"/>
              </a:spcBef>
              <a:spcAft>
                <a:spcPct val="0"/>
              </a:spcAft>
              <a:defRPr sz="2800">
                <a:solidFill>
                  <a:schemeClr val="tx1"/>
                </a:solidFill>
                <a:latin typeface="Franklin Gothic Medium" panose="020B0603020102020204" pitchFamily="34" charset="0"/>
              </a:defRPr>
            </a:lvl3pPr>
            <a:lvl4pPr algn="l" rtl="0" eaLnBrk="1" fontAlgn="base" hangingPunct="1">
              <a:spcBef>
                <a:spcPct val="0"/>
              </a:spcBef>
              <a:spcAft>
                <a:spcPct val="0"/>
              </a:spcAft>
              <a:defRPr sz="2800">
                <a:solidFill>
                  <a:schemeClr val="tx1"/>
                </a:solidFill>
                <a:latin typeface="Franklin Gothic Medium" panose="020B0603020102020204" pitchFamily="34" charset="0"/>
              </a:defRPr>
            </a:lvl4pPr>
            <a:lvl5pPr algn="l" rtl="0" eaLnBrk="1" fontAlgn="base" hangingPunct="1">
              <a:spcBef>
                <a:spcPct val="0"/>
              </a:spcBef>
              <a:spcAft>
                <a:spcPct val="0"/>
              </a:spcAft>
              <a:defRPr sz="2800">
                <a:solidFill>
                  <a:schemeClr val="tx1"/>
                </a:solidFill>
                <a:latin typeface="Franklin Gothic Medium" panose="020B0603020102020204" pitchFamily="34" charset="0"/>
              </a:defRPr>
            </a:lvl5pPr>
            <a:lvl6pPr marL="457200" algn="l" rtl="0" eaLnBrk="1" fontAlgn="base" hangingPunct="1">
              <a:spcBef>
                <a:spcPct val="0"/>
              </a:spcBef>
              <a:spcAft>
                <a:spcPct val="0"/>
              </a:spcAft>
              <a:defRPr sz="2800">
                <a:solidFill>
                  <a:schemeClr val="tx1"/>
                </a:solidFill>
                <a:latin typeface="Franklin Gothic Medium" panose="020B0603020102020204" pitchFamily="34" charset="0"/>
              </a:defRPr>
            </a:lvl6pPr>
            <a:lvl7pPr marL="914400" algn="l" rtl="0" eaLnBrk="1" fontAlgn="base" hangingPunct="1">
              <a:spcBef>
                <a:spcPct val="0"/>
              </a:spcBef>
              <a:spcAft>
                <a:spcPct val="0"/>
              </a:spcAft>
              <a:defRPr sz="2800">
                <a:solidFill>
                  <a:schemeClr val="tx1"/>
                </a:solidFill>
                <a:latin typeface="Franklin Gothic Medium" panose="020B0603020102020204" pitchFamily="34" charset="0"/>
              </a:defRPr>
            </a:lvl7pPr>
            <a:lvl8pPr marL="1371600" algn="l" rtl="0" eaLnBrk="1" fontAlgn="base" hangingPunct="1">
              <a:spcBef>
                <a:spcPct val="0"/>
              </a:spcBef>
              <a:spcAft>
                <a:spcPct val="0"/>
              </a:spcAft>
              <a:defRPr sz="2800">
                <a:solidFill>
                  <a:schemeClr val="tx1"/>
                </a:solidFill>
                <a:latin typeface="Franklin Gothic Medium" panose="020B0603020102020204" pitchFamily="34" charset="0"/>
              </a:defRPr>
            </a:lvl8pPr>
            <a:lvl9pPr marL="1828800" algn="l" rtl="0" eaLnBrk="1" fontAlgn="base" hangingPunct="1">
              <a:spcBef>
                <a:spcPct val="0"/>
              </a:spcBef>
              <a:spcAft>
                <a:spcPct val="0"/>
              </a:spcAft>
              <a:defRPr sz="2800">
                <a:solidFill>
                  <a:schemeClr val="tx1"/>
                </a:solidFill>
                <a:latin typeface="Franklin Gothic Medium" panose="020B0603020102020204" pitchFamily="34" charset="0"/>
              </a:defRPr>
            </a:lvl9pPr>
          </a:lstStyle>
          <a:p>
            <a:r>
              <a:rPr lang="en-US" dirty="0" smtClean="0">
                <a:solidFill>
                  <a:prstClr val="black"/>
                </a:solidFill>
              </a:rPr>
              <a:t>Hofstede’s research</a:t>
            </a:r>
            <a:endParaRPr lang="en-US" sz="3200" dirty="0"/>
          </a:p>
        </p:txBody>
      </p:sp>
      <p:sp>
        <p:nvSpPr>
          <p:cNvPr id="9" name="Rectangle 8"/>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r>
              <a:rPr lang="en-US" sz="900" dirty="0" smtClean="0"/>
              <a:t>[1] Shi, X &amp; J. </a:t>
            </a:r>
            <a:r>
              <a:rPr lang="en-US" sz="900" dirty="0"/>
              <a:t>Wang (2011). Interpreting Hofstede Model and GLOBE </a:t>
            </a:r>
            <a:r>
              <a:rPr lang="en-US" sz="900" dirty="0" smtClean="0"/>
              <a:t>Model: Which </a:t>
            </a:r>
            <a:r>
              <a:rPr lang="en-US" sz="900" dirty="0"/>
              <a:t>Way to Go for Cross-Cultural Research? International Journal of Business and </a:t>
            </a:r>
            <a:r>
              <a:rPr lang="en-US" sz="900" dirty="0" smtClean="0"/>
              <a:t>Management, 6(5),  93-99 </a:t>
            </a:r>
            <a:endParaRPr lang="en-US" sz="900" dirty="0"/>
          </a:p>
        </p:txBody>
      </p:sp>
    </p:spTree>
    <p:extLst>
      <p:ext uri="{BB962C8B-B14F-4D97-AF65-F5344CB8AC3E}">
        <p14:creationId xmlns:p14="http://schemas.microsoft.com/office/powerpoint/2010/main" val="394736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194319"/>
            <a:ext cx="8229600" cy="3834882"/>
          </a:xfrm>
        </p:spPr>
        <p:txBody>
          <a:bodyPr/>
          <a:lstStyle/>
          <a:p>
            <a:pPr marL="0" lvl="1" indent="0">
              <a:buNone/>
            </a:pPr>
            <a:r>
              <a:rPr lang="en-US" b="1" dirty="0" smtClean="0"/>
              <a:t>Through </a:t>
            </a:r>
            <a:r>
              <a:rPr lang="en-US" b="1" dirty="0"/>
              <a:t>extensive </a:t>
            </a:r>
            <a:r>
              <a:rPr lang="en-US" b="1" dirty="0" smtClean="0"/>
              <a:t>research, scores </a:t>
            </a:r>
            <a:r>
              <a:rPr lang="en-US" b="1" dirty="0"/>
              <a:t>for each </a:t>
            </a:r>
            <a:r>
              <a:rPr lang="en-US" b="1" dirty="0" smtClean="0"/>
              <a:t>dimension can </a:t>
            </a:r>
            <a:r>
              <a:rPr lang="en-US" b="1" dirty="0"/>
              <a:t>be determined via </a:t>
            </a:r>
            <a:r>
              <a:rPr lang="en-US" b="1" strike="sngStrike" dirty="0"/>
              <a:t>a </a:t>
            </a:r>
            <a:r>
              <a:rPr lang="en-US" b="1" dirty="0"/>
              <a:t>website graphing tool </a:t>
            </a:r>
            <a:r>
              <a:rPr lang="en-US" b="1" dirty="0" smtClean="0"/>
              <a:t>or the Cultural GPS iPhone App and </a:t>
            </a:r>
            <a:r>
              <a:rPr lang="en-US" b="1" dirty="0"/>
              <a:t>used to compare the cultures between two selected countries </a:t>
            </a:r>
            <a:r>
              <a:rPr lang="en-US" b="1" dirty="0" smtClean="0"/>
              <a:t>  </a:t>
            </a:r>
          </a:p>
          <a:p>
            <a:pPr marL="0" lvl="1" indent="0">
              <a:buNone/>
            </a:pPr>
            <a:endParaRPr lang="en-US" b="1" dirty="0"/>
          </a:p>
          <a:p>
            <a:pPr marL="0" lvl="1" indent="0">
              <a:buNone/>
            </a:pPr>
            <a:r>
              <a:rPr lang="en-US" b="1" dirty="0"/>
              <a:t>Hofstede’s scale systematically categorizes and summarizes the major cultural dimensions that influence particular regions of the world.  </a:t>
            </a:r>
            <a:endParaRPr lang="en-US" b="1" dirty="0" smtClean="0"/>
          </a:p>
          <a:p>
            <a:pPr marL="0" lvl="1" indent="0">
              <a:buNone/>
            </a:pPr>
            <a:endParaRPr lang="en-US" b="1" dirty="0"/>
          </a:p>
          <a:p>
            <a:pPr marL="0" lvl="1" indent="0">
              <a:buNone/>
            </a:pPr>
            <a:r>
              <a:rPr lang="en-US" b="1" dirty="0"/>
              <a:t>The </a:t>
            </a:r>
            <a:r>
              <a:rPr lang="en-US" b="1" dirty="0" smtClean="0"/>
              <a:t>graphs produced by the tool show </a:t>
            </a:r>
            <a:r>
              <a:rPr lang="en-US" b="1" dirty="0"/>
              <a:t>where there are significant differences between the scores in the five dimensions and can indicate some very different cultural characteristics.  </a:t>
            </a:r>
            <a:endParaRPr lang="en-US" b="1" dirty="0" smtClean="0"/>
          </a:p>
          <a:p>
            <a:pPr marL="0" lvl="1" indent="0">
              <a:buNone/>
            </a:pPr>
            <a:endParaRPr lang="en-US" sz="1600" dirty="0"/>
          </a:p>
          <a:p>
            <a:pPr lvl="1"/>
            <a:endParaRPr lang="en-US" sz="1600" dirty="0"/>
          </a:p>
          <a:p>
            <a:pPr marL="746125" lvl="1" indent="0">
              <a:buNone/>
            </a:pPr>
            <a:endParaRPr lang="en-US" sz="1600" dirty="0"/>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lvl1pPr>
              <a:defRPr/>
            </a:lvl1pPr>
          </a:lstStyle>
          <a:p>
            <a:fld id="{B84C7FAD-D426-4A21-B13D-E5AE536CEB9A}" type="datetime1">
              <a:rPr lang="en-US" smtClean="0"/>
              <a:pPr/>
              <a:t>2/26/2015</a:t>
            </a:fld>
            <a:endParaRPr lang="en-US" dirty="0"/>
          </a:p>
        </p:txBody>
      </p:sp>
      <p:sp>
        <p:nvSpPr>
          <p:cNvPr id="6" name="Slide Number Placeholder 2"/>
          <p:cNvSpPr>
            <a:spLocks noGrp="1"/>
          </p:cNvSpPr>
          <p:nvPr>
            <p:ph type="sldNum" sz="quarter" idx="4294967295"/>
          </p:nvPr>
        </p:nvSpPr>
        <p:spPr>
          <a:xfrm>
            <a:off x="6553200" y="6356350"/>
            <a:ext cx="2133600" cy="365125"/>
          </a:xfrm>
          <a:prstGeom prst="rect">
            <a:avLst/>
          </a:prstGeom>
        </p:spPr>
        <p:txBody>
          <a:bodyPr/>
          <a:lstStyle/>
          <a:p>
            <a:fld id="{C5168E54-A890-4D06-BC56-0698B78CF9A2}" type="slidenum">
              <a:rPr lang="en-US" smtClean="0"/>
              <a:pPr/>
              <a:t>37</a:t>
            </a:fld>
            <a:endParaRPr lang="en-US" dirty="0"/>
          </a:p>
        </p:txBody>
      </p:sp>
      <p:sp>
        <p:nvSpPr>
          <p:cNvPr id="8" name="Title 1"/>
          <p:cNvSpPr>
            <a:spLocks noGrp="1"/>
          </p:cNvSpPr>
          <p:nvPr>
            <p:ph type="title"/>
          </p:nvPr>
        </p:nvSpPr>
        <p:spPr>
          <a:xfrm>
            <a:off x="457201" y="-1"/>
            <a:ext cx="8686800" cy="867747"/>
          </a:xfrm>
        </p:spPr>
        <p:txBody>
          <a:bodyPr/>
          <a:lstStyle/>
          <a:p>
            <a:r>
              <a:rPr lang="en-US" dirty="0">
                <a:solidFill>
                  <a:prstClr val="black"/>
                </a:solidFill>
              </a:rPr>
              <a:t>Hofstede’s Cultural Graphing Tool</a:t>
            </a:r>
          </a:p>
        </p:txBody>
      </p:sp>
      <p:sp>
        <p:nvSpPr>
          <p:cNvPr id="9" name="Rectangle 8"/>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a:t>
            </a:r>
            <a:r>
              <a:rPr lang="en-US" sz="900" dirty="0" smtClean="0"/>
              <a:t>Hofstede</a:t>
            </a:r>
            <a:r>
              <a:rPr lang="en-US" sz="900" dirty="0"/>
              <a:t>, G. (2009). Hofstede cultural dimension tool. </a:t>
            </a:r>
            <a:r>
              <a:rPr lang="en-US" sz="900" dirty="0" err="1"/>
              <a:t>Itim</a:t>
            </a:r>
            <a:r>
              <a:rPr lang="en-US" sz="900" dirty="0"/>
              <a:t> International Web site. Retrieved from </a:t>
            </a:r>
            <a:r>
              <a:rPr lang="en-US" sz="900" u="sng" dirty="0">
                <a:hlinkClick r:id="rId2"/>
              </a:rPr>
              <a:t>http://www.geert-hofstede.com/hofstede_dimensions.php</a:t>
            </a:r>
            <a:r>
              <a:rPr lang="en-US" sz="900" dirty="0"/>
              <a:t> </a:t>
            </a:r>
            <a:endParaRPr lang="en-US" sz="900" dirty="0" smtClean="0"/>
          </a:p>
        </p:txBody>
      </p:sp>
    </p:spTree>
    <p:extLst>
      <p:ext uri="{BB962C8B-B14F-4D97-AF65-F5344CB8AC3E}">
        <p14:creationId xmlns:p14="http://schemas.microsoft.com/office/powerpoint/2010/main" val="112343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194319"/>
            <a:ext cx="8229600" cy="3834882"/>
          </a:xfrm>
        </p:spPr>
        <p:txBody>
          <a:bodyPr/>
          <a:lstStyle/>
          <a:p>
            <a:pPr marL="0" lvl="1" indent="0">
              <a:buNone/>
            </a:pPr>
            <a:r>
              <a:rPr lang="en-US" b="1" dirty="0" smtClean="0"/>
              <a:t>A team should </a:t>
            </a:r>
            <a:r>
              <a:rPr lang="en-US" b="1" dirty="0"/>
              <a:t>apply the Hofstede model and determine the potential cultural differences that need to be addressed.  </a:t>
            </a:r>
            <a:endParaRPr lang="en-US" b="1" dirty="0" smtClean="0"/>
          </a:p>
          <a:p>
            <a:pPr marL="0" lvl="1" indent="0">
              <a:buNone/>
            </a:pPr>
            <a:endParaRPr lang="en-US" b="1" dirty="0"/>
          </a:p>
          <a:p>
            <a:pPr marL="0" lvl="1" indent="0">
              <a:buNone/>
            </a:pPr>
            <a:r>
              <a:rPr lang="en-US" b="1" dirty="0" smtClean="0"/>
              <a:t>Awareness is the first step in improving cultural interaction</a:t>
            </a:r>
          </a:p>
          <a:p>
            <a:pPr marL="0" lvl="1" indent="0">
              <a:buNone/>
            </a:pPr>
            <a:endParaRPr lang="en-US" b="1" dirty="0"/>
          </a:p>
          <a:p>
            <a:pPr marL="0" lvl="1" indent="0">
              <a:buNone/>
            </a:pPr>
            <a:r>
              <a:rPr lang="en-US" b="1" dirty="0" smtClean="0"/>
              <a:t>This tools is located on the Web </a:t>
            </a:r>
            <a:r>
              <a:rPr lang="en-US" b="1" dirty="0"/>
              <a:t>at http://geert-hofstede.com/countries.html</a:t>
            </a:r>
            <a:endParaRPr lang="en-US" b="1" dirty="0" smtClean="0"/>
          </a:p>
          <a:p>
            <a:pPr marL="0" lvl="1" indent="0">
              <a:buNone/>
            </a:pPr>
            <a:endParaRPr lang="en-US" b="1" dirty="0"/>
          </a:p>
          <a:p>
            <a:pPr marL="0" lvl="1" indent="0">
              <a:buNone/>
            </a:pPr>
            <a:endParaRPr lang="en-US" b="1" dirty="0"/>
          </a:p>
          <a:p>
            <a:pPr marL="0" lvl="1" indent="0">
              <a:buNone/>
            </a:pPr>
            <a:endParaRPr lang="en-US" sz="1600" dirty="0"/>
          </a:p>
          <a:p>
            <a:pPr lvl="1"/>
            <a:endParaRPr lang="en-US" sz="1600" dirty="0"/>
          </a:p>
          <a:p>
            <a:pPr marL="746125" lvl="1" indent="0">
              <a:buNone/>
            </a:pPr>
            <a:endParaRPr lang="en-US" sz="1600" dirty="0"/>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lvl1pPr>
              <a:defRPr/>
            </a:lvl1pPr>
          </a:lstStyle>
          <a:p>
            <a:fld id="{B84C7FAD-D426-4A21-B13D-E5AE536CEB9A}" type="datetime1">
              <a:rPr lang="en-US" smtClean="0"/>
              <a:pPr/>
              <a:t>2/26/2015</a:t>
            </a:fld>
            <a:endParaRPr lang="en-US" dirty="0"/>
          </a:p>
        </p:txBody>
      </p:sp>
      <p:sp>
        <p:nvSpPr>
          <p:cNvPr id="6" name="Slide Number Placeholder 2"/>
          <p:cNvSpPr>
            <a:spLocks noGrp="1"/>
          </p:cNvSpPr>
          <p:nvPr>
            <p:ph type="sldNum" sz="quarter" idx="4294967295"/>
          </p:nvPr>
        </p:nvSpPr>
        <p:spPr>
          <a:xfrm>
            <a:off x="6553200" y="6356350"/>
            <a:ext cx="2133600" cy="365125"/>
          </a:xfrm>
          <a:prstGeom prst="rect">
            <a:avLst/>
          </a:prstGeom>
        </p:spPr>
        <p:txBody>
          <a:bodyPr/>
          <a:lstStyle/>
          <a:p>
            <a:fld id="{C5168E54-A890-4D06-BC56-0698B78CF9A2}" type="slidenum">
              <a:rPr lang="en-US" smtClean="0"/>
              <a:pPr/>
              <a:t>38</a:t>
            </a:fld>
            <a:endParaRPr lang="en-US" dirty="0"/>
          </a:p>
        </p:txBody>
      </p:sp>
      <p:sp>
        <p:nvSpPr>
          <p:cNvPr id="8" name="Title 1"/>
          <p:cNvSpPr>
            <a:spLocks noGrp="1"/>
          </p:cNvSpPr>
          <p:nvPr>
            <p:ph type="title"/>
          </p:nvPr>
        </p:nvSpPr>
        <p:spPr>
          <a:xfrm>
            <a:off x="457201" y="-1"/>
            <a:ext cx="8686800" cy="867747"/>
          </a:xfrm>
        </p:spPr>
        <p:txBody>
          <a:bodyPr/>
          <a:lstStyle/>
          <a:p>
            <a:r>
              <a:rPr lang="en-US" dirty="0">
                <a:solidFill>
                  <a:prstClr val="black"/>
                </a:solidFill>
              </a:rPr>
              <a:t>Hofstede’s Cultural Graphing Tool</a:t>
            </a:r>
          </a:p>
        </p:txBody>
      </p:sp>
    </p:spTree>
    <p:extLst>
      <p:ext uri="{BB962C8B-B14F-4D97-AF65-F5344CB8AC3E}">
        <p14:creationId xmlns:p14="http://schemas.microsoft.com/office/powerpoint/2010/main" val="223219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Mitigating impact of cultural differences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05472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AND global virtual teams</a:t>
            </a:r>
            <a:endParaRPr lang="en-US" dirty="0"/>
          </a:p>
        </p:txBody>
      </p:sp>
      <p:sp>
        <p:nvSpPr>
          <p:cNvPr id="3" name="Content Placeholder 2"/>
          <p:cNvSpPr>
            <a:spLocks noGrp="1"/>
          </p:cNvSpPr>
          <p:nvPr>
            <p:ph idx="1"/>
          </p:nvPr>
        </p:nvSpPr>
        <p:spPr/>
        <p:txBody>
          <a:bodyPr/>
          <a:lstStyle/>
          <a:p>
            <a:r>
              <a:rPr lang="en-US" dirty="0"/>
              <a:t>The cultural factors that can impact behavior </a:t>
            </a:r>
            <a:r>
              <a:rPr lang="en-US" dirty="0" smtClean="0"/>
              <a:t>on global virtual teams include </a:t>
            </a:r>
            <a:r>
              <a:rPr lang="en-US" dirty="0"/>
              <a:t>language, values and nonverbal communications </a:t>
            </a:r>
            <a:endParaRPr lang="en-US" dirty="0" smtClean="0"/>
          </a:p>
          <a:p>
            <a:r>
              <a:rPr lang="en-US" dirty="0" smtClean="0"/>
              <a:t>A </a:t>
            </a:r>
            <a:r>
              <a:rPr lang="en-US" dirty="0"/>
              <a:t>cultural faux pas can be an embarrassing experience for professional </a:t>
            </a:r>
            <a:r>
              <a:rPr lang="en-US" dirty="0" smtClean="0"/>
              <a:t>managers</a:t>
            </a:r>
            <a:r>
              <a:rPr lang="en-US" dirty="0"/>
              <a:t>. </a:t>
            </a:r>
            <a:endParaRPr lang="en-US" dirty="0" smtClean="0"/>
          </a:p>
          <a:p>
            <a:r>
              <a:rPr lang="en-US" dirty="0" smtClean="0"/>
              <a:t>The </a:t>
            </a:r>
            <a:r>
              <a:rPr lang="en-US" dirty="0"/>
              <a:t>best intentions can be </a:t>
            </a:r>
            <a:r>
              <a:rPr lang="en-US" dirty="0" smtClean="0"/>
              <a:t>undermined with negative consequences for the team.</a:t>
            </a:r>
          </a:p>
          <a:p>
            <a:r>
              <a:rPr lang="en-US" dirty="0" smtClean="0"/>
              <a:t>The good news is that coaching and training can reconcile cultural differences and harmonize team operation</a:t>
            </a:r>
            <a:endParaRPr lang="en-US" dirty="0"/>
          </a:p>
        </p:txBody>
      </p:sp>
      <p:sp>
        <p:nvSpPr>
          <p:cNvPr id="5" name="Rectangle 4"/>
          <p:cNvSpPr>
            <a:spLocks noChangeArrowheads="1"/>
          </p:cNvSpPr>
          <p:nvPr/>
        </p:nvSpPr>
        <p:spPr bwMode="auto">
          <a:xfrm>
            <a:off x="0" y="5105400"/>
            <a:ext cx="8686800" cy="923330"/>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a:t>
            </a:r>
            <a:r>
              <a:rPr lang="en-US" sz="900" dirty="0"/>
              <a:t>Duncan, T. (2005).  Principles of advertising &amp; IMC. New York, NY: McGraw-Hill/Irwin.</a:t>
            </a:r>
          </a:p>
          <a:p>
            <a:r>
              <a:rPr lang="en-US" sz="900" dirty="0" smtClean="0"/>
              <a:t>[2] Hawkins</a:t>
            </a:r>
            <a:r>
              <a:rPr lang="en-US" sz="900" dirty="0"/>
              <a:t>, D., D. </a:t>
            </a:r>
            <a:r>
              <a:rPr lang="en-US" sz="900" dirty="0" err="1"/>
              <a:t>Mothersbaugh</a:t>
            </a:r>
            <a:r>
              <a:rPr lang="en-US" sz="900" dirty="0"/>
              <a:t> &amp; R. Best (2007). Consumer behavior. McGraw-Hill/Irwin.</a:t>
            </a:r>
          </a:p>
          <a:p>
            <a:r>
              <a:rPr lang="en-US" sz="900" dirty="0" smtClean="0"/>
              <a:t>[3] Hofstede</a:t>
            </a:r>
            <a:r>
              <a:rPr lang="en-US" sz="900" dirty="0"/>
              <a:t>, G. (2009). Hofstede cultural dimension tool. </a:t>
            </a:r>
            <a:r>
              <a:rPr lang="en-US" sz="900" dirty="0" err="1"/>
              <a:t>Itim</a:t>
            </a:r>
            <a:r>
              <a:rPr lang="en-US" sz="900" dirty="0"/>
              <a:t> International Web site. Retrieved from </a:t>
            </a:r>
            <a:r>
              <a:rPr lang="en-US" sz="900" u="sng" dirty="0">
                <a:hlinkClick r:id="rId2"/>
              </a:rPr>
              <a:t>http://www.geert-hofstede.com/hofstede_dimensions.php</a:t>
            </a:r>
            <a:r>
              <a:rPr lang="en-US" sz="900" dirty="0"/>
              <a:t> </a:t>
            </a:r>
            <a:endParaRPr lang="en-US" sz="900" dirty="0" smtClean="0"/>
          </a:p>
          <a:p>
            <a:r>
              <a:rPr lang="en-US" sz="900" dirty="0" smtClean="0"/>
              <a:t>[4] </a:t>
            </a:r>
            <a:r>
              <a:rPr lang="en-US" sz="900" dirty="0" err="1" smtClean="0"/>
              <a:t>Thill</a:t>
            </a:r>
            <a:r>
              <a:rPr lang="en-US" sz="900" dirty="0"/>
              <a:t>, J. &amp; C. </a:t>
            </a:r>
            <a:r>
              <a:rPr lang="en-US" sz="900" dirty="0" err="1"/>
              <a:t>Bovee</a:t>
            </a:r>
            <a:r>
              <a:rPr lang="en-US" sz="900" dirty="0"/>
              <a:t> (2004). Excellence in business communication. 6</a:t>
            </a:r>
            <a:r>
              <a:rPr lang="en-US" sz="900" baseline="30000" dirty="0"/>
              <a:t>th</a:t>
            </a:r>
            <a:r>
              <a:rPr lang="en-US" sz="900" dirty="0"/>
              <a:t> edition. Prentice Hall. Retrieved electronic version from </a:t>
            </a:r>
            <a:r>
              <a:rPr lang="en-US" sz="900" u="sng" dirty="0">
                <a:hlinkClick r:id="rId3"/>
              </a:rPr>
              <a:t>http://www.coursecompass.com/</a:t>
            </a:r>
            <a:endParaRPr lang="en-US" sz="900" dirty="0"/>
          </a:p>
          <a:p>
            <a:r>
              <a:rPr lang="en-US" sz="900" dirty="0" smtClean="0"/>
              <a:t>[5] Wang</a:t>
            </a:r>
            <a:r>
              <a:rPr lang="en-US" sz="900" dirty="0"/>
              <a:t>, X. &amp; L. Liu (2007, September). Cultural barriers to the use of western project management in Chinese enterprises: Some empirical evidence from Yunnan province. </a:t>
            </a:r>
            <a:r>
              <a:rPr lang="en-US" sz="900" i="1" dirty="0"/>
              <a:t>Project Management Journal</a:t>
            </a:r>
            <a:r>
              <a:rPr lang="en-US" sz="900" dirty="0"/>
              <a:t>, </a:t>
            </a:r>
            <a:r>
              <a:rPr lang="en-US" sz="900" i="1" dirty="0"/>
              <a:t>38(3),</a:t>
            </a:r>
            <a:r>
              <a:rPr lang="en-US" sz="900" dirty="0"/>
              <a:t> 61-73. </a:t>
            </a:r>
          </a:p>
        </p:txBody>
      </p:sp>
    </p:spTree>
    <p:extLst>
      <p:ext uri="{BB962C8B-B14F-4D97-AF65-F5344CB8AC3E}">
        <p14:creationId xmlns:p14="http://schemas.microsoft.com/office/powerpoint/2010/main" val="196339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coordinating cross cultural staff</a:t>
            </a:r>
            <a:endParaRPr lang="en-US" dirty="0"/>
          </a:p>
        </p:txBody>
      </p:sp>
      <p:sp>
        <p:nvSpPr>
          <p:cNvPr id="3" name="Content Placeholder 2"/>
          <p:cNvSpPr>
            <a:spLocks noGrp="1"/>
          </p:cNvSpPr>
          <p:nvPr>
            <p:ph idx="1"/>
          </p:nvPr>
        </p:nvSpPr>
        <p:spPr>
          <a:xfrm>
            <a:off x="822325" y="1100138"/>
            <a:ext cx="8321675" cy="3579812"/>
          </a:xfrm>
        </p:spPr>
        <p:txBody>
          <a:bodyPr/>
          <a:lstStyle/>
          <a:p>
            <a:r>
              <a:rPr lang="en-US" dirty="0"/>
              <a:t>An inability to integrate multiple cultures is </a:t>
            </a:r>
            <a:r>
              <a:rPr lang="en-US" dirty="0" smtClean="0"/>
              <a:t>a primary </a:t>
            </a:r>
            <a:r>
              <a:rPr lang="en-US" dirty="0"/>
              <a:t>cause for </a:t>
            </a:r>
            <a:r>
              <a:rPr lang="en-US" dirty="0" smtClean="0"/>
              <a:t>global virtual team failure   </a:t>
            </a:r>
          </a:p>
          <a:p>
            <a:r>
              <a:rPr lang="en-US" dirty="0" smtClean="0"/>
              <a:t>National </a:t>
            </a:r>
            <a:r>
              <a:rPr lang="en-US" dirty="0"/>
              <a:t>culture affects international project members through embedded national behaviors. </a:t>
            </a:r>
            <a:endParaRPr lang="en-US" dirty="0" smtClean="0"/>
          </a:p>
          <a:p>
            <a:r>
              <a:rPr lang="en-US" dirty="0" smtClean="0"/>
              <a:t>Language</a:t>
            </a:r>
            <a:r>
              <a:rPr lang="en-US" dirty="0"/>
              <a:t>, values and nonverbal communications are all cultural facets that can impact attitudes and conduct </a:t>
            </a:r>
            <a:r>
              <a:rPr lang="en-US" dirty="0" smtClean="0"/>
              <a:t>  </a:t>
            </a:r>
          </a:p>
          <a:p>
            <a:r>
              <a:rPr lang="en-US" dirty="0" smtClean="0"/>
              <a:t>Cultural </a:t>
            </a:r>
            <a:r>
              <a:rPr lang="en-US" dirty="0"/>
              <a:t>behavior will impact </a:t>
            </a:r>
            <a:r>
              <a:rPr lang="en-US" dirty="0" smtClean="0"/>
              <a:t>global teams.</a:t>
            </a:r>
            <a:endParaRPr lang="en-US" dirty="0"/>
          </a:p>
        </p:txBody>
      </p:sp>
      <p:sp>
        <p:nvSpPr>
          <p:cNvPr id="7" name="Rectangle 3"/>
          <p:cNvSpPr>
            <a:spLocks noChangeArrowheads="1"/>
          </p:cNvSpPr>
          <p:nvPr/>
        </p:nvSpPr>
        <p:spPr bwMode="auto">
          <a:xfrm>
            <a:off x="11113" y="5068669"/>
            <a:ext cx="91328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Kendra, K. &amp; L. </a:t>
            </a:r>
            <a:r>
              <a:rPr lang="en-US" altLang="en-US" sz="1200" dirty="0" err="1">
                <a:latin typeface="Times New Roman" panose="02020603050405020304" pitchFamily="18" charset="0"/>
                <a:ea typeface="Calibri" panose="020F0502020204030204" pitchFamily="34" charset="0"/>
                <a:cs typeface="Times New Roman" panose="02020603050405020304" pitchFamily="18" charset="0"/>
              </a:rPr>
              <a:t>Taplin</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(2004, April). Project success: A cultural framework. Project Management </a:t>
            </a:r>
            <a:r>
              <a:rPr lang="en-US" altLang="en-US" sz="1200" dirty="0" err="1">
                <a:latin typeface="Times New Roman" panose="02020603050405020304" pitchFamily="18" charset="0"/>
                <a:ea typeface="Calibri" panose="020F0502020204030204" pitchFamily="34" charset="0"/>
                <a:cs typeface="Times New Roman" panose="02020603050405020304" pitchFamily="18" charset="0"/>
              </a:rPr>
              <a:t>Journat</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35(1), 30-45. Retrieved from </a:t>
            </a:r>
            <a:r>
              <a:rPr lang="en-US" altLang="en-US" sz="1200" dirty="0" err="1">
                <a:latin typeface="Times New Roman" panose="02020603050405020304" pitchFamily="18" charset="0"/>
                <a:ea typeface="Calibri" panose="020F0502020204030204" pitchFamily="34" charset="0"/>
                <a:cs typeface="Times New Roman" panose="02020603050405020304" pitchFamily="18" charset="0"/>
              </a:rPr>
              <a:t>Ebscohost</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200" dirty="0" smtClean="0">
              <a:latin typeface="Times New Roman" panose="02020603050405020304" pitchFamily="18" charset="0"/>
              <a:ea typeface="Calibri" panose="020F0502020204030204" pitchFamily="34" charset="0"/>
              <a:cs typeface="Times New Roman" panose="02020603050405020304" pitchFamily="18" charset="0"/>
            </a:endParaRPr>
          </a:p>
          <a:p>
            <a:pPr lvl="0"/>
            <a:r>
              <a:rPr lang="en-US" altLang="en-US" sz="1200" dirty="0" smtClean="0">
                <a:latin typeface="Times New Roman" panose="02020603050405020304" pitchFamily="18" charset="0"/>
                <a:ea typeface="Calibri" panose="020F0502020204030204" pitchFamily="34" charset="0"/>
                <a:cs typeface="Times New Roman" panose="02020603050405020304" pitchFamily="18" charset="0"/>
              </a:rPr>
              <a:t>[</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2] Hawkins, D., D. </a:t>
            </a:r>
            <a:r>
              <a:rPr lang="en-US" altLang="en-US" sz="1200" dirty="0" err="1">
                <a:latin typeface="Times New Roman" panose="02020603050405020304" pitchFamily="18" charset="0"/>
                <a:ea typeface="Calibri" panose="020F0502020204030204" pitchFamily="34" charset="0"/>
                <a:cs typeface="Times New Roman" panose="02020603050405020304" pitchFamily="18" charset="0"/>
              </a:rPr>
              <a:t>Mothersbaugh</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&amp; R. Best (2007). Consumer behavior. Boston, MA: McGraw-Hill/Irwin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23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coordinating cross cultural staff</a:t>
            </a:r>
            <a:endParaRPr lang="en-US" dirty="0"/>
          </a:p>
        </p:txBody>
      </p:sp>
      <p:sp>
        <p:nvSpPr>
          <p:cNvPr id="3" name="Content Placeholder 2"/>
          <p:cNvSpPr>
            <a:spLocks noGrp="1"/>
          </p:cNvSpPr>
          <p:nvPr>
            <p:ph idx="1"/>
          </p:nvPr>
        </p:nvSpPr>
        <p:spPr>
          <a:xfrm>
            <a:off x="822325" y="1100138"/>
            <a:ext cx="8321675" cy="3579812"/>
          </a:xfrm>
        </p:spPr>
        <p:txBody>
          <a:bodyPr/>
          <a:lstStyle/>
          <a:p>
            <a:r>
              <a:rPr lang="en-US" dirty="0"/>
              <a:t>Carmel and </a:t>
            </a:r>
            <a:r>
              <a:rPr lang="en-US" dirty="0" err="1"/>
              <a:t>Tjia</a:t>
            </a:r>
            <a:r>
              <a:rPr lang="en-US" dirty="0"/>
              <a:t> </a:t>
            </a:r>
            <a:r>
              <a:rPr lang="en-US" dirty="0" smtClean="0"/>
              <a:t> </a:t>
            </a:r>
            <a:r>
              <a:rPr lang="en-US" dirty="0"/>
              <a:t>recommend the use of liaison positions in international </a:t>
            </a:r>
            <a:r>
              <a:rPr lang="en-US" dirty="0" smtClean="0"/>
              <a:t>virtual teams as a means </a:t>
            </a:r>
            <a:r>
              <a:rPr lang="en-US" dirty="0"/>
              <a:t>of enhancing </a:t>
            </a:r>
            <a:r>
              <a:rPr lang="en-US" dirty="0" smtClean="0"/>
              <a:t>understanding and to supplement the technology mediated communications. </a:t>
            </a:r>
          </a:p>
          <a:p>
            <a:r>
              <a:rPr lang="en-US" dirty="0" smtClean="0"/>
              <a:t>Likewise</a:t>
            </a:r>
            <a:r>
              <a:rPr lang="en-US" dirty="0"/>
              <a:t>, </a:t>
            </a:r>
            <a:r>
              <a:rPr lang="en-US" dirty="0" err="1"/>
              <a:t>Mintzberg</a:t>
            </a:r>
            <a:r>
              <a:rPr lang="en-US" dirty="0"/>
              <a:t> </a:t>
            </a:r>
            <a:r>
              <a:rPr lang="en-US" dirty="0" smtClean="0"/>
              <a:t> </a:t>
            </a:r>
            <a:r>
              <a:rPr lang="en-US" dirty="0"/>
              <a:t>recommends liaison positions to coordinate the work of independent units to expedite knowledge transfer. </a:t>
            </a:r>
            <a:endParaRPr lang="en-US" dirty="0" smtClean="0"/>
          </a:p>
          <a:p>
            <a:r>
              <a:rPr lang="en-US" dirty="0" smtClean="0"/>
              <a:t>An </a:t>
            </a:r>
            <a:r>
              <a:rPr lang="en-US" dirty="0"/>
              <a:t>integrating manager is a liaison position with formal authority to act on behalf of the central unit </a:t>
            </a:r>
            <a:endParaRPr lang="en-US" dirty="0" smtClean="0"/>
          </a:p>
          <a:p>
            <a:r>
              <a:rPr lang="en-US" dirty="0" smtClean="0"/>
              <a:t>On </a:t>
            </a:r>
            <a:r>
              <a:rPr lang="en-US" dirty="0"/>
              <a:t>the other hand, a liaison officer is a liaison position with no formal authority but one that acts as a communications nexus to interpret and clarify </a:t>
            </a:r>
            <a:r>
              <a:rPr lang="en-US" dirty="0" smtClean="0"/>
              <a:t>understanding </a:t>
            </a:r>
            <a:r>
              <a:rPr lang="en-US" dirty="0"/>
              <a:t>between the remote units </a:t>
            </a:r>
          </a:p>
        </p:txBody>
      </p:sp>
      <p:sp>
        <p:nvSpPr>
          <p:cNvPr id="7" name="Rectangle 3"/>
          <p:cNvSpPr>
            <a:spLocks noChangeArrowheads="1"/>
          </p:cNvSpPr>
          <p:nvPr/>
        </p:nvSpPr>
        <p:spPr bwMode="auto">
          <a:xfrm>
            <a:off x="11112" y="5026967"/>
            <a:ext cx="80757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Carmel, E. &amp; P. </a:t>
            </a:r>
            <a:r>
              <a:rPr kumimoji="0" lang="en-US" altLang="en-US" sz="12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Tjia</a:t>
            </a: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(2005). Offshoring information technology. Cambridge, United Kingdom: Cambridge University Press.</a:t>
            </a:r>
          </a:p>
          <a:p>
            <a:pPr lvl="0"/>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[2] </a:t>
            </a:r>
            <a:r>
              <a:rPr lang="en-US" altLang="en-US" sz="1200" dirty="0" err="1">
                <a:latin typeface="Times New Roman" panose="02020603050405020304" pitchFamily="18" charset="0"/>
                <a:ea typeface="Calibri" panose="020F0502020204030204" pitchFamily="34" charset="0"/>
                <a:cs typeface="Times New Roman" panose="02020603050405020304" pitchFamily="18" charset="0"/>
              </a:rPr>
              <a:t>Mintzberg</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H. (1993). Structure in fives. Designing effective organizations. Upper Saddle River, NJ: Prentice Hall </a:t>
            </a: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39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coordinating cross cultural staff</a:t>
            </a:r>
            <a:endParaRPr lang="en-US" dirty="0"/>
          </a:p>
        </p:txBody>
      </p:sp>
      <p:sp>
        <p:nvSpPr>
          <p:cNvPr id="3" name="Content Placeholder 2"/>
          <p:cNvSpPr>
            <a:spLocks noGrp="1"/>
          </p:cNvSpPr>
          <p:nvPr>
            <p:ph idx="1"/>
          </p:nvPr>
        </p:nvSpPr>
        <p:spPr>
          <a:xfrm>
            <a:off x="822325" y="1100138"/>
            <a:ext cx="8321675" cy="3579812"/>
          </a:xfrm>
        </p:spPr>
        <p:txBody>
          <a:bodyPr/>
          <a:lstStyle/>
          <a:p>
            <a:r>
              <a:rPr lang="en-US" dirty="0" smtClean="0"/>
              <a:t>Empowered </a:t>
            </a:r>
            <a:r>
              <a:rPr lang="en-US" dirty="0"/>
              <a:t>liaison structures can provide a direct management connection that avoids spanning two </a:t>
            </a:r>
            <a:r>
              <a:rPr lang="en-US" dirty="0" smtClean="0"/>
              <a:t>(or more) national </a:t>
            </a:r>
            <a:r>
              <a:rPr lang="en-US" dirty="0"/>
              <a:t>chains of command for </a:t>
            </a:r>
            <a:r>
              <a:rPr lang="en-US" dirty="0" smtClean="0"/>
              <a:t>team activity  </a:t>
            </a:r>
          </a:p>
          <a:p>
            <a:r>
              <a:rPr lang="en-US" dirty="0" smtClean="0"/>
              <a:t>In </a:t>
            </a:r>
            <a:r>
              <a:rPr lang="en-US" dirty="0"/>
              <a:t>addition, performance incentives can be employed to motivate national management hierarchies to support multinational </a:t>
            </a:r>
            <a:r>
              <a:rPr lang="en-US" dirty="0" smtClean="0"/>
              <a:t>virtual teams.  </a:t>
            </a:r>
          </a:p>
          <a:p>
            <a:r>
              <a:rPr lang="en-US" dirty="0" smtClean="0"/>
              <a:t>Incentives </a:t>
            </a:r>
            <a:r>
              <a:rPr lang="en-US" dirty="0"/>
              <a:t>in a balanced scorecard framework combine financial and non-financial measures to guide the organization according to selected strategies </a:t>
            </a:r>
            <a:r>
              <a:rPr lang="en-US" dirty="0" smtClean="0"/>
              <a:t>  </a:t>
            </a:r>
          </a:p>
          <a:p>
            <a:r>
              <a:rPr lang="en-US" dirty="0" smtClean="0"/>
              <a:t>These </a:t>
            </a:r>
            <a:r>
              <a:rPr lang="en-US" dirty="0"/>
              <a:t>strategies can include support for </a:t>
            </a:r>
            <a:r>
              <a:rPr lang="en-US" dirty="0" smtClean="0"/>
              <a:t>leading global virtual teams.</a:t>
            </a:r>
            <a:endParaRPr lang="en-US" dirty="0"/>
          </a:p>
        </p:txBody>
      </p:sp>
      <p:sp>
        <p:nvSpPr>
          <p:cNvPr id="7" name="Rectangle 3"/>
          <p:cNvSpPr>
            <a:spLocks noChangeArrowheads="1"/>
          </p:cNvSpPr>
          <p:nvPr/>
        </p:nvSpPr>
        <p:spPr bwMode="auto">
          <a:xfrm>
            <a:off x="11112" y="5026967"/>
            <a:ext cx="80757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Carmel, E. &amp; P. </a:t>
            </a:r>
            <a:r>
              <a:rPr kumimoji="0" lang="en-US" altLang="en-US" sz="12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Tjia</a:t>
            </a: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(2005). Offshoring information technology. Cambridge, United Kingdom: Cambridge University Press.</a:t>
            </a:r>
          </a:p>
          <a:p>
            <a:pPr lvl="0"/>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[2] </a:t>
            </a:r>
            <a:r>
              <a:rPr lang="en-US" altLang="en-US" sz="1200" dirty="0" err="1">
                <a:latin typeface="Times New Roman" panose="02020603050405020304" pitchFamily="18" charset="0"/>
                <a:ea typeface="Calibri" panose="020F0502020204030204" pitchFamily="34" charset="0"/>
                <a:cs typeface="Times New Roman" panose="02020603050405020304" pitchFamily="18" charset="0"/>
              </a:rPr>
              <a:t>Mintzberg</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H. (1993). Structure in fives. Designing effective organizations. Upper Saddle River, NJ: Prentice Hall </a:t>
            </a: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8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coordinating cross cultural staff</a:t>
            </a:r>
            <a:endParaRPr lang="en-US" dirty="0"/>
          </a:p>
        </p:txBody>
      </p:sp>
      <p:sp>
        <p:nvSpPr>
          <p:cNvPr id="3" name="Content Placeholder 2"/>
          <p:cNvSpPr>
            <a:spLocks noGrp="1"/>
          </p:cNvSpPr>
          <p:nvPr>
            <p:ph idx="1"/>
          </p:nvPr>
        </p:nvSpPr>
        <p:spPr>
          <a:xfrm>
            <a:off x="822325" y="1100138"/>
            <a:ext cx="8321675" cy="3852862"/>
          </a:xfrm>
        </p:spPr>
        <p:txBody>
          <a:bodyPr/>
          <a:lstStyle/>
          <a:p>
            <a:r>
              <a:rPr lang="en-US" dirty="0" smtClean="0"/>
              <a:t>Richer communication media improve cross-cultural communications</a:t>
            </a:r>
          </a:p>
          <a:p>
            <a:r>
              <a:rPr lang="en-US" dirty="0"/>
              <a:t>Richness is a medium’s ability to transmit multiple information cues, enable personal focus and enhance feedback </a:t>
            </a:r>
          </a:p>
          <a:p>
            <a:r>
              <a:rPr lang="en-US" dirty="0" smtClean="0"/>
              <a:t>A </a:t>
            </a:r>
            <a:r>
              <a:rPr lang="en-US" dirty="0"/>
              <a:t>richer communication medium reduces misunderstandings and confusion in global activities </a:t>
            </a:r>
            <a:r>
              <a:rPr lang="en-US" dirty="0" smtClean="0"/>
              <a:t> </a:t>
            </a:r>
          </a:p>
          <a:p>
            <a:r>
              <a:rPr lang="en-US" dirty="0" smtClean="0"/>
              <a:t>Using </a:t>
            </a:r>
            <a:r>
              <a:rPr lang="en-US" dirty="0"/>
              <a:t>rich communications media is effective for improving </a:t>
            </a:r>
            <a:r>
              <a:rPr lang="en-US" dirty="0" smtClean="0"/>
              <a:t>collaboration, </a:t>
            </a:r>
            <a:r>
              <a:rPr lang="en-US" dirty="0"/>
              <a:t>and </a:t>
            </a:r>
            <a:r>
              <a:rPr lang="en-US" dirty="0" smtClean="0"/>
              <a:t>the management </a:t>
            </a:r>
            <a:r>
              <a:rPr lang="en-US" dirty="0"/>
              <a:t>of distributed knowledge. </a:t>
            </a:r>
            <a:endParaRPr lang="en-US" dirty="0" smtClean="0"/>
          </a:p>
          <a:p>
            <a:r>
              <a:rPr lang="en-US" dirty="0" smtClean="0"/>
              <a:t>The </a:t>
            </a:r>
            <a:r>
              <a:rPr lang="en-US" dirty="0"/>
              <a:t>richest communication medium is face-to-face but it is also the most restrictive because all parties must be present at the same place and at the same time </a:t>
            </a:r>
            <a:r>
              <a:rPr lang="en-US" dirty="0" smtClean="0"/>
              <a:t> </a:t>
            </a:r>
          </a:p>
          <a:p>
            <a:r>
              <a:rPr lang="en-US" dirty="0" smtClean="0"/>
              <a:t>Email, discussion board, teleconference </a:t>
            </a:r>
            <a:r>
              <a:rPr lang="en-US" dirty="0"/>
              <a:t>are not as rich but are less restrictive </a:t>
            </a:r>
            <a:r>
              <a:rPr lang="en-US" dirty="0" smtClean="0"/>
              <a:t> </a:t>
            </a:r>
            <a:endParaRPr lang="en-US" dirty="0"/>
          </a:p>
        </p:txBody>
      </p:sp>
      <p:sp>
        <p:nvSpPr>
          <p:cNvPr id="7" name="Rectangle 3"/>
          <p:cNvSpPr>
            <a:spLocks noChangeArrowheads="1"/>
          </p:cNvSpPr>
          <p:nvPr/>
        </p:nvSpPr>
        <p:spPr bwMode="auto">
          <a:xfrm>
            <a:off x="11113" y="5121533"/>
            <a:ext cx="91328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1200" dirty="0" err="1">
                <a:latin typeface="Times New Roman" panose="02020603050405020304" pitchFamily="18" charset="0"/>
                <a:ea typeface="Calibri" panose="020F0502020204030204" pitchFamily="34" charset="0"/>
                <a:cs typeface="Times New Roman" panose="02020603050405020304" pitchFamily="18" charset="0"/>
              </a:rPr>
              <a:t>Weick</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K. &amp; P. Van </a:t>
            </a:r>
            <a:r>
              <a:rPr lang="en-US" altLang="en-US" sz="1200" dirty="0" err="1">
                <a:latin typeface="Times New Roman" panose="02020603050405020304" pitchFamily="18" charset="0"/>
                <a:ea typeface="Calibri" panose="020F0502020204030204" pitchFamily="34" charset="0"/>
                <a:cs typeface="Times New Roman" panose="02020603050405020304" pitchFamily="18" charset="0"/>
              </a:rPr>
              <a:t>Orden</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(1990, Spring). Organizing on a Global Scale: A Research and Teaching Agenda. Human Resource Management, 29(1), 49-61. Retrieved from </a:t>
            </a:r>
            <a:r>
              <a:rPr lang="en-US" altLang="en-US" sz="1200" dirty="0" err="1" smtClean="0">
                <a:latin typeface="Times New Roman" panose="02020603050405020304" pitchFamily="18" charset="0"/>
                <a:ea typeface="Calibri" panose="020F0502020204030204" pitchFamily="34" charset="0"/>
                <a:cs typeface="Times New Roman" panose="02020603050405020304" pitchFamily="18" charset="0"/>
              </a:rPr>
              <a:t>Ebscohost</a:t>
            </a:r>
            <a:r>
              <a:rPr lang="en-US" altLang="en-US" sz="1200" dirty="0" smtClean="0">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[2] </a:t>
            </a:r>
            <a:r>
              <a:rPr lang="en-US" altLang="en-US" sz="1200" dirty="0" err="1">
                <a:latin typeface="Times New Roman" panose="02020603050405020304" pitchFamily="18" charset="0"/>
                <a:ea typeface="Calibri" panose="020F0502020204030204" pitchFamily="34" charset="0"/>
                <a:cs typeface="Times New Roman" panose="02020603050405020304" pitchFamily="18" charset="0"/>
              </a:rPr>
              <a:t>Thill</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J. &amp; C. </a:t>
            </a:r>
            <a:r>
              <a:rPr lang="en-US" altLang="en-US" sz="1200" dirty="0" err="1">
                <a:latin typeface="Times New Roman" panose="02020603050405020304" pitchFamily="18" charset="0"/>
                <a:ea typeface="Calibri" panose="020F0502020204030204" pitchFamily="34" charset="0"/>
                <a:cs typeface="Times New Roman" panose="02020603050405020304" pitchFamily="18" charset="0"/>
              </a:rPr>
              <a:t>Bovee</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(2004). Excellence in business communication. 6th edition. Prentice Hall. Retrieved electronic version from http://</a:t>
            </a:r>
            <a:r>
              <a:rPr lang="en-US" altLang="en-US" sz="1200" dirty="0" smtClean="0">
                <a:latin typeface="Times New Roman" panose="02020603050405020304" pitchFamily="18" charset="0"/>
                <a:ea typeface="Calibri" panose="020F0502020204030204" pitchFamily="34" charset="0"/>
                <a:cs typeface="Times New Roman" panose="02020603050405020304" pitchFamily="18" charset="0"/>
              </a:rPr>
              <a:t>www.coursecompass.com/C</a:t>
            </a:r>
            <a:endParaRPr lang="en-US" alt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159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coordinating cross cultural staff</a:t>
            </a:r>
            <a:endParaRPr lang="en-US" dirty="0"/>
          </a:p>
        </p:txBody>
      </p:sp>
      <p:sp>
        <p:nvSpPr>
          <p:cNvPr id="3" name="Content Placeholder 2"/>
          <p:cNvSpPr>
            <a:spLocks noGrp="1"/>
          </p:cNvSpPr>
          <p:nvPr>
            <p:ph idx="1"/>
          </p:nvPr>
        </p:nvSpPr>
        <p:spPr>
          <a:xfrm>
            <a:off x="822325" y="1100138"/>
            <a:ext cx="8321675" cy="3776662"/>
          </a:xfrm>
        </p:spPr>
        <p:txBody>
          <a:bodyPr/>
          <a:lstStyle/>
          <a:p>
            <a:r>
              <a:rPr lang="en-US" dirty="0" smtClean="0"/>
              <a:t>Global virtual teams can </a:t>
            </a:r>
            <a:r>
              <a:rPr lang="en-US" dirty="0"/>
              <a:t>compensate for national cultural influence by sponsoring a vigorous </a:t>
            </a:r>
            <a:r>
              <a:rPr lang="en-US" dirty="0" smtClean="0"/>
              <a:t>project management culture </a:t>
            </a:r>
          </a:p>
          <a:p>
            <a:r>
              <a:rPr lang="en-US" dirty="0" smtClean="0"/>
              <a:t>By </a:t>
            </a:r>
            <a:r>
              <a:rPr lang="en-US" dirty="0"/>
              <a:t>emphasizing project management attitudes and values, </a:t>
            </a:r>
            <a:r>
              <a:rPr lang="en-US" dirty="0" smtClean="0"/>
              <a:t>a global virtual team can </a:t>
            </a:r>
            <a:r>
              <a:rPr lang="en-US" dirty="0"/>
              <a:t>moderate the influence of national culture. </a:t>
            </a:r>
            <a:endParaRPr lang="en-US" dirty="0" smtClean="0"/>
          </a:p>
          <a:p>
            <a:r>
              <a:rPr lang="en-US" dirty="0" smtClean="0"/>
              <a:t>Research </a:t>
            </a:r>
            <a:r>
              <a:rPr lang="en-US" dirty="0"/>
              <a:t>has revealed that a dedicated project management training program improves international project performance by introducing and reinforcing project management attitudes and beliefs </a:t>
            </a:r>
          </a:p>
        </p:txBody>
      </p:sp>
      <p:sp>
        <p:nvSpPr>
          <p:cNvPr id="7" name="Rectangle 3"/>
          <p:cNvSpPr>
            <a:spLocks noChangeArrowheads="1"/>
          </p:cNvSpPr>
          <p:nvPr/>
        </p:nvSpPr>
        <p:spPr bwMode="auto">
          <a:xfrm>
            <a:off x="11113" y="5029201"/>
            <a:ext cx="91328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altLang="en-US" sz="12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Kendra, K. &amp; L. </a:t>
            </a:r>
            <a:r>
              <a:rPr lang="en-US" altLang="en-US" sz="1200" dirty="0" err="1">
                <a:latin typeface="Times New Roman" panose="02020603050405020304" pitchFamily="18" charset="0"/>
                <a:ea typeface="Calibri" panose="020F0502020204030204" pitchFamily="34" charset="0"/>
                <a:cs typeface="Times New Roman" panose="02020603050405020304" pitchFamily="18" charset="0"/>
              </a:rPr>
              <a:t>Taplin</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(2004, April). Project success: A cultural framework. Project Management </a:t>
            </a:r>
            <a:r>
              <a:rPr lang="en-US" altLang="en-US" sz="1200" dirty="0" err="1">
                <a:latin typeface="Times New Roman" panose="02020603050405020304" pitchFamily="18" charset="0"/>
                <a:ea typeface="Calibri" panose="020F0502020204030204" pitchFamily="34" charset="0"/>
                <a:cs typeface="Times New Roman" panose="02020603050405020304" pitchFamily="18" charset="0"/>
              </a:rPr>
              <a:t>Journat</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35(1), 30-45. Retrieved from </a:t>
            </a:r>
            <a:r>
              <a:rPr lang="en-US" altLang="en-US" sz="1200" dirty="0" err="1" smtClean="0">
                <a:latin typeface="Times New Roman" panose="02020603050405020304" pitchFamily="18" charset="0"/>
                <a:ea typeface="Calibri" panose="020F0502020204030204" pitchFamily="34" charset="0"/>
                <a:cs typeface="Times New Roman" panose="02020603050405020304" pitchFamily="18" charset="0"/>
              </a:rPr>
              <a:t>Ebscohost</a:t>
            </a:r>
            <a:endParaRPr lang="en-US" altLang="en-US" sz="1200" dirty="0" smtClean="0">
              <a:latin typeface="Times New Roman" panose="02020603050405020304" pitchFamily="18" charset="0"/>
              <a:ea typeface="Calibri" panose="020F0502020204030204" pitchFamily="34" charset="0"/>
              <a:cs typeface="Times New Roman" panose="02020603050405020304" pitchFamily="18" charset="0"/>
            </a:endParaRPr>
          </a:p>
          <a:p>
            <a:r>
              <a:rPr lang="en-US" sz="1200" dirty="0"/>
              <a:t>[2] Wang, X. &amp; L. Liu (2007, September). Cultural barriers to the use of western project management in Chinese enterprises: Some empirical evidence from Yunnan province. </a:t>
            </a:r>
            <a:r>
              <a:rPr lang="en-US" sz="1200" i="1" dirty="0"/>
              <a:t>Project Management Journal</a:t>
            </a:r>
            <a:r>
              <a:rPr lang="en-US" sz="1200" dirty="0"/>
              <a:t>, </a:t>
            </a:r>
            <a:r>
              <a:rPr lang="en-US" sz="1200" i="1" dirty="0"/>
              <a:t>38(3),</a:t>
            </a:r>
            <a:r>
              <a:rPr lang="en-US" sz="1200" dirty="0"/>
              <a:t> 61-73. </a:t>
            </a:r>
          </a:p>
          <a:p>
            <a:pPr lvl="0"/>
            <a:r>
              <a:rPr lang="en-US" altLang="en-US" sz="12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393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coordinating cross cultural staff</a:t>
            </a:r>
            <a:endParaRPr lang="en-US" dirty="0"/>
          </a:p>
        </p:txBody>
      </p:sp>
      <p:sp>
        <p:nvSpPr>
          <p:cNvPr id="3" name="Content Placeholder 2"/>
          <p:cNvSpPr>
            <a:spLocks noGrp="1"/>
          </p:cNvSpPr>
          <p:nvPr>
            <p:ph idx="1"/>
          </p:nvPr>
        </p:nvSpPr>
        <p:spPr>
          <a:xfrm>
            <a:off x="822325" y="1100138"/>
            <a:ext cx="8321675" cy="3776662"/>
          </a:xfrm>
        </p:spPr>
        <p:txBody>
          <a:bodyPr/>
          <a:lstStyle/>
          <a:p>
            <a:r>
              <a:rPr lang="en-US" dirty="0"/>
              <a:t>Carmel and </a:t>
            </a:r>
            <a:r>
              <a:rPr lang="en-US" dirty="0" err="1"/>
              <a:t>Tjia</a:t>
            </a:r>
            <a:r>
              <a:rPr lang="en-US" dirty="0"/>
              <a:t> </a:t>
            </a:r>
            <a:r>
              <a:rPr lang="en-US" dirty="0" smtClean="0"/>
              <a:t> </a:t>
            </a:r>
            <a:r>
              <a:rPr lang="en-US" dirty="0"/>
              <a:t>recommend staff rotations as another step for integrating resources from different cultures.  </a:t>
            </a:r>
            <a:endParaRPr lang="en-US" dirty="0" smtClean="0"/>
          </a:p>
          <a:p>
            <a:r>
              <a:rPr lang="en-US" dirty="0" smtClean="0"/>
              <a:t>With </a:t>
            </a:r>
            <a:r>
              <a:rPr lang="en-US" dirty="0"/>
              <a:t>staff members from different cultures at each location, the distant locations don’t appear so alien.  </a:t>
            </a:r>
            <a:endParaRPr lang="en-US" dirty="0" smtClean="0"/>
          </a:p>
          <a:p>
            <a:r>
              <a:rPr lang="en-US" dirty="0" smtClean="0"/>
              <a:t>Another </a:t>
            </a:r>
            <a:r>
              <a:rPr lang="en-US" dirty="0"/>
              <a:t>approach is to hire bi-cultural employees with the intent of providing a familiar presence to team members from a distant culture </a:t>
            </a:r>
            <a:r>
              <a:rPr lang="en-US" dirty="0" smtClean="0"/>
              <a:t> </a:t>
            </a:r>
          </a:p>
          <a:p>
            <a:r>
              <a:rPr lang="en-US" dirty="0" smtClean="0"/>
              <a:t>Finally</a:t>
            </a:r>
            <a:r>
              <a:rPr lang="en-US" dirty="0"/>
              <a:t>, intercultural sensitivity training can avoid misunderstandings and confusion in multi-cultural teams </a:t>
            </a:r>
            <a:r>
              <a:rPr lang="en-US" dirty="0" smtClean="0"/>
              <a:t> </a:t>
            </a:r>
            <a:endParaRPr lang="en-US" dirty="0"/>
          </a:p>
        </p:txBody>
      </p:sp>
      <p:sp>
        <p:nvSpPr>
          <p:cNvPr id="7" name="Rectangle 3"/>
          <p:cNvSpPr>
            <a:spLocks noChangeArrowheads="1"/>
          </p:cNvSpPr>
          <p:nvPr/>
        </p:nvSpPr>
        <p:spPr bwMode="auto">
          <a:xfrm>
            <a:off x="11113" y="5121534"/>
            <a:ext cx="91328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altLang="en-US" sz="12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Carmel, E. &amp; P. </a:t>
            </a:r>
            <a:r>
              <a:rPr lang="en-US" altLang="en-US" sz="1200" dirty="0" err="1">
                <a:latin typeface="Times New Roman" panose="02020603050405020304" pitchFamily="18" charset="0"/>
                <a:ea typeface="Calibri" panose="020F0502020204030204" pitchFamily="34" charset="0"/>
                <a:cs typeface="Times New Roman" panose="02020603050405020304" pitchFamily="18" charset="0"/>
              </a:rPr>
              <a:t>Tjia</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(2005). Offshoring information technology. Cambridge, United Kingdom: Cambridge University Press</a:t>
            </a:r>
            <a:r>
              <a:rPr lang="en-US" altLang="en-US" sz="1200" dirty="0" smtClean="0">
                <a:latin typeface="Times New Roman" panose="02020603050405020304" pitchFamily="18" charset="0"/>
                <a:ea typeface="Calibri" panose="020F0502020204030204" pitchFamily="34" charset="0"/>
                <a:cs typeface="Times New Roman" panose="02020603050405020304" pitchFamily="18" charset="0"/>
              </a:rPr>
              <a:t>.</a:t>
            </a:r>
          </a:p>
          <a:p>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[2] </a:t>
            </a:r>
            <a:r>
              <a:rPr lang="en-US" altLang="en-US" sz="1200" dirty="0" err="1">
                <a:latin typeface="Times New Roman" panose="02020603050405020304" pitchFamily="18" charset="0"/>
                <a:ea typeface="Calibri" panose="020F0502020204030204" pitchFamily="34" charset="0"/>
                <a:cs typeface="Times New Roman" panose="02020603050405020304" pitchFamily="18" charset="0"/>
              </a:rPr>
              <a:t>Thill</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J. &amp; C. </a:t>
            </a:r>
            <a:r>
              <a:rPr lang="en-US" altLang="en-US" sz="1200" dirty="0" err="1">
                <a:latin typeface="Times New Roman" panose="02020603050405020304" pitchFamily="18" charset="0"/>
                <a:ea typeface="Calibri" panose="020F0502020204030204" pitchFamily="34" charset="0"/>
                <a:cs typeface="Times New Roman" panose="02020603050405020304" pitchFamily="18" charset="0"/>
              </a:rPr>
              <a:t>Bovee</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(2004). Excellence in business communication. 6th edition. Prentice Hall. Retrieved electronic version from http://www.coursecompass.com/</a:t>
            </a:r>
          </a:p>
          <a:p>
            <a:pPr lvl="0"/>
            <a:r>
              <a:rPr lang="en-US" altLang="en-US" sz="12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292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coordinating cross cultural staff</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4051047"/>
              </p:ext>
            </p:extLst>
          </p:nvPr>
        </p:nvGraphicFramePr>
        <p:xfrm>
          <a:off x="822325" y="1100138"/>
          <a:ext cx="8321676" cy="3845560"/>
        </p:xfrm>
        <a:graphic>
          <a:graphicData uri="http://schemas.openxmlformats.org/drawingml/2006/table">
            <a:tbl>
              <a:tblPr firstRow="1" bandRow="1">
                <a:tableStyleId>{5C22544A-7EE6-4342-B048-85BDC9FD1C3A}</a:tableStyleId>
              </a:tblPr>
              <a:tblGrid>
                <a:gridCol w="1539875"/>
                <a:gridCol w="6781801"/>
              </a:tblGrid>
              <a:tr h="370840">
                <a:tc>
                  <a:txBody>
                    <a:bodyPr/>
                    <a:lstStyle/>
                    <a:p>
                      <a:r>
                        <a:rPr lang="en-US" dirty="0" smtClean="0"/>
                        <a:t>Team Need</a:t>
                      </a:r>
                      <a:endParaRPr lang="en-US" dirty="0"/>
                    </a:p>
                  </a:txBody>
                  <a:tcPr/>
                </a:tc>
                <a:tc>
                  <a:txBody>
                    <a:bodyPr/>
                    <a:lstStyle/>
                    <a:p>
                      <a:r>
                        <a:rPr lang="en-US" dirty="0" smtClean="0"/>
                        <a:t>Mitigation</a:t>
                      </a:r>
                      <a:endParaRPr lang="en-US" dirty="0"/>
                    </a:p>
                  </a:txBody>
                  <a:tcPr/>
                </a:tc>
              </a:tr>
              <a:tr h="370840">
                <a:tc>
                  <a:txBody>
                    <a:bodyPr/>
                    <a:lstStyle/>
                    <a:p>
                      <a:r>
                        <a:rPr lang="en-US" dirty="0" smtClean="0"/>
                        <a:t>Commitment to Mission</a:t>
                      </a:r>
                      <a:endParaRPr lang="en-US" dirty="0"/>
                    </a:p>
                  </a:txBody>
                  <a:tcPr/>
                </a:tc>
                <a:tc>
                  <a:txBody>
                    <a:bodyPr/>
                    <a:lstStyle/>
                    <a:p>
                      <a:pPr marL="285750" indent="-285750">
                        <a:buFont typeface="Arial" panose="020B0604020202020204" pitchFamily="34" charset="0"/>
                        <a:buChar char="•"/>
                      </a:pPr>
                      <a:r>
                        <a:rPr lang="en-US" dirty="0" smtClean="0"/>
                        <a:t>Make</a:t>
                      </a:r>
                      <a:r>
                        <a:rPr lang="en-US" baseline="0" dirty="0" smtClean="0"/>
                        <a:t> purposes clear to all team members</a:t>
                      </a:r>
                    </a:p>
                    <a:p>
                      <a:pPr marL="285750" indent="-285750">
                        <a:buFont typeface="Arial" panose="020B0604020202020204" pitchFamily="34" charset="0"/>
                        <a:buChar char="•"/>
                      </a:pPr>
                      <a:r>
                        <a:rPr lang="en-US" baseline="0" dirty="0" smtClean="0"/>
                        <a:t>Identify how culture might change understanding of mission</a:t>
                      </a:r>
                    </a:p>
                    <a:p>
                      <a:pPr marL="285750" indent="-285750">
                        <a:buFont typeface="Arial" panose="020B0604020202020204" pitchFamily="34" charset="0"/>
                        <a:buChar char="•"/>
                      </a:pPr>
                      <a:r>
                        <a:rPr lang="en-US" baseline="0" dirty="0" smtClean="0"/>
                        <a:t>Use kick-off meetings and celebrations to instill unity</a:t>
                      </a:r>
                    </a:p>
                    <a:p>
                      <a:pPr marL="285750" indent="-285750">
                        <a:buFont typeface="Arial" panose="020B0604020202020204" pitchFamily="34" charset="0"/>
                        <a:buChar char="•"/>
                      </a:pPr>
                      <a:r>
                        <a:rPr lang="en-US" baseline="0" dirty="0" smtClean="0"/>
                        <a:t>If team is too diverse or too large consider dividing it into </a:t>
                      </a:r>
                      <a:r>
                        <a:rPr lang="en-US" baseline="0" dirty="0" err="1" smtClean="0"/>
                        <a:t>subteams</a:t>
                      </a:r>
                      <a:endParaRPr lang="en-US" dirty="0"/>
                    </a:p>
                  </a:txBody>
                  <a:tcPr/>
                </a:tc>
              </a:tr>
              <a:tr h="370840">
                <a:tc>
                  <a:txBody>
                    <a:bodyPr/>
                    <a:lstStyle/>
                    <a:p>
                      <a:r>
                        <a:rPr lang="en-US" dirty="0" smtClean="0"/>
                        <a:t>Roles are balanced and shared</a:t>
                      </a:r>
                      <a:endParaRPr lang="en-US" dirty="0"/>
                    </a:p>
                  </a:txBody>
                  <a:tcPr/>
                </a:tc>
                <a:tc>
                  <a:txBody>
                    <a:bodyPr/>
                    <a:lstStyle/>
                    <a:p>
                      <a:pPr marL="285750" indent="-285750">
                        <a:buFont typeface="Arial" panose="020B0604020202020204" pitchFamily="34" charset="0"/>
                        <a:buChar char="•"/>
                      </a:pPr>
                      <a:r>
                        <a:rPr lang="en-US" dirty="0" smtClean="0"/>
                        <a:t>Boss orientation in some cultures must be discussed</a:t>
                      </a:r>
                      <a:r>
                        <a:rPr lang="en-US" baseline="0" dirty="0" smtClean="0"/>
                        <a:t> and to the extent possible have people step up according to knowledge</a:t>
                      </a:r>
                    </a:p>
                    <a:p>
                      <a:pPr marL="0" indent="0">
                        <a:buFont typeface="Arial" panose="020B0604020202020204" pitchFamily="34" charset="0"/>
                        <a:buNone/>
                      </a:pPr>
                      <a:r>
                        <a:rPr lang="en-US" baseline="0" dirty="0" smtClean="0"/>
                        <a:t>     (Project Management training may help with this)</a:t>
                      </a:r>
                    </a:p>
                    <a:p>
                      <a:pPr marL="285750" indent="-285750">
                        <a:buFont typeface="Arial" panose="020B0604020202020204" pitchFamily="34" charset="0"/>
                        <a:buChar char="•"/>
                      </a:pPr>
                      <a:r>
                        <a:rPr lang="en-US" baseline="0" dirty="0" smtClean="0"/>
                        <a:t>Introduce team members to each other and maintain staff directory of roles, expertise and responsibilities. Directory should include photos of staff and their work location, local attractions, key holidays</a:t>
                      </a:r>
                    </a:p>
                  </a:txBody>
                  <a:tcPr/>
                </a:tc>
              </a:tr>
            </a:tbl>
          </a:graphicData>
        </a:graphic>
      </p:graphicFrame>
      <p:sp>
        <p:nvSpPr>
          <p:cNvPr id="7" name="Rectangle 3"/>
          <p:cNvSpPr>
            <a:spLocks noChangeArrowheads="1"/>
          </p:cNvSpPr>
          <p:nvPr/>
        </p:nvSpPr>
        <p:spPr bwMode="auto">
          <a:xfrm>
            <a:off x="11113" y="5213867"/>
            <a:ext cx="91328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altLang="en-US" sz="12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1200" dirty="0" smtClean="0"/>
              <a:t>Freedman, S.</a:t>
            </a:r>
            <a:r>
              <a:rPr lang="en-US" sz="1200" dirty="0" smtClean="0"/>
              <a:t> </a:t>
            </a:r>
            <a:r>
              <a:rPr lang="en-US" sz="1200" dirty="0"/>
              <a:t>(2008). </a:t>
            </a:r>
            <a:r>
              <a:rPr lang="en-US" sz="1200" dirty="0" smtClean="0"/>
              <a:t>Combatting Confusion. </a:t>
            </a:r>
            <a:r>
              <a:rPr lang="en-US" sz="1200" dirty="0"/>
              <a:t>In </a:t>
            </a:r>
            <a:r>
              <a:rPr lang="en-US" sz="1200" dirty="0" err="1"/>
              <a:t>Nemiro</a:t>
            </a:r>
            <a:r>
              <a:rPr lang="en-US" sz="1200" dirty="0"/>
              <a:t>, J., M. </a:t>
            </a:r>
            <a:r>
              <a:rPr lang="en-US" sz="1200" dirty="0" err="1"/>
              <a:t>Beyerlein</a:t>
            </a:r>
            <a:r>
              <a:rPr lang="en-US" sz="1200" dirty="0"/>
              <a:t>, L. Bradley, S. </a:t>
            </a:r>
            <a:r>
              <a:rPr lang="en-US" sz="1200" dirty="0" err="1"/>
              <a:t>Beyerlein</a:t>
            </a:r>
            <a:r>
              <a:rPr lang="en-US" sz="1200" dirty="0"/>
              <a:t> (</a:t>
            </a:r>
            <a:r>
              <a:rPr lang="en-US" sz="1200" dirty="0" err="1"/>
              <a:t>Eds</a:t>
            </a:r>
            <a:r>
              <a:rPr lang="en-US" sz="1200" dirty="0"/>
              <a:t>). The Handbook of High-Performance Virtual Teams </a:t>
            </a:r>
            <a:r>
              <a:rPr lang="en-US" sz="1200" dirty="0" smtClean="0"/>
              <a:t>(367-390). </a:t>
            </a:r>
            <a:r>
              <a:rPr lang="en-US" sz="1200" dirty="0"/>
              <a:t>San Francisco: </a:t>
            </a:r>
            <a:r>
              <a:rPr lang="en-US" sz="1200" dirty="0" err="1"/>
              <a:t>Jossey</a:t>
            </a:r>
            <a:r>
              <a:rPr lang="en-US" sz="1200" dirty="0"/>
              <a:t>-Bass.</a:t>
            </a:r>
          </a:p>
          <a:p>
            <a:pPr lvl="0"/>
            <a:r>
              <a:rPr lang="en-US" altLang="en-US" sz="12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80841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coordinating cross cultural staff</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14806531"/>
              </p:ext>
            </p:extLst>
          </p:nvPr>
        </p:nvGraphicFramePr>
        <p:xfrm>
          <a:off x="822325" y="1100138"/>
          <a:ext cx="8321676" cy="3845560"/>
        </p:xfrm>
        <a:graphic>
          <a:graphicData uri="http://schemas.openxmlformats.org/drawingml/2006/table">
            <a:tbl>
              <a:tblPr firstRow="1" bandRow="1">
                <a:tableStyleId>{5C22544A-7EE6-4342-B048-85BDC9FD1C3A}</a:tableStyleId>
              </a:tblPr>
              <a:tblGrid>
                <a:gridCol w="1997075"/>
                <a:gridCol w="6324601"/>
              </a:tblGrid>
              <a:tr h="370840">
                <a:tc>
                  <a:txBody>
                    <a:bodyPr/>
                    <a:lstStyle/>
                    <a:p>
                      <a:r>
                        <a:rPr lang="en-US" dirty="0" smtClean="0"/>
                        <a:t>Team Need</a:t>
                      </a:r>
                      <a:endParaRPr lang="en-US" dirty="0"/>
                    </a:p>
                  </a:txBody>
                  <a:tcPr/>
                </a:tc>
                <a:tc>
                  <a:txBody>
                    <a:bodyPr/>
                    <a:lstStyle/>
                    <a:p>
                      <a:r>
                        <a:rPr lang="en-US" dirty="0" smtClean="0"/>
                        <a:t>Mitigation</a:t>
                      </a:r>
                      <a:endParaRPr lang="en-US" dirty="0"/>
                    </a:p>
                  </a:txBody>
                  <a:tcPr/>
                </a:tc>
              </a:tr>
              <a:tr h="370840">
                <a:tc>
                  <a:txBody>
                    <a:bodyPr/>
                    <a:lstStyle/>
                    <a:p>
                      <a:r>
                        <a:rPr lang="en-US" dirty="0" smtClean="0"/>
                        <a:t>Focus on problem</a:t>
                      </a:r>
                      <a:r>
                        <a:rPr lang="en-US" baseline="0" dirty="0" smtClean="0"/>
                        <a:t> solving  not interpersonal issues</a:t>
                      </a:r>
                      <a:endParaRPr lang="en-US" dirty="0"/>
                    </a:p>
                  </a:txBody>
                  <a:tcPr/>
                </a:tc>
                <a:tc>
                  <a:txBody>
                    <a:bodyPr/>
                    <a:lstStyle/>
                    <a:p>
                      <a:pPr marL="285750" indent="-285750">
                        <a:buFont typeface="Arial" panose="020B0604020202020204" pitchFamily="34" charset="0"/>
                        <a:buChar char="•"/>
                      </a:pPr>
                      <a:r>
                        <a:rPr lang="en-US" dirty="0" smtClean="0"/>
                        <a:t>Promote</a:t>
                      </a:r>
                      <a:r>
                        <a:rPr lang="en-US" baseline="0" dirty="0" smtClean="0"/>
                        <a:t> strong relationships</a:t>
                      </a:r>
                    </a:p>
                    <a:p>
                      <a:pPr marL="285750" indent="-285750">
                        <a:buFont typeface="Arial" panose="020B0604020202020204" pitchFamily="34" charset="0"/>
                        <a:buChar char="•"/>
                      </a:pPr>
                      <a:r>
                        <a:rPr lang="en-US" baseline="0" dirty="0" smtClean="0"/>
                        <a:t>Provide structure through roles and responsibilities chart on team Web site</a:t>
                      </a:r>
                    </a:p>
                    <a:p>
                      <a:pPr marL="285750" indent="-285750">
                        <a:buFont typeface="Arial" panose="020B0604020202020204" pitchFamily="34" charset="0"/>
                        <a:buChar char="•"/>
                      </a:pPr>
                      <a:r>
                        <a:rPr lang="en-US" baseline="0" dirty="0" smtClean="0"/>
                        <a:t>Have people who are familiar with both cultures in a communication and check for potential misunderstandings</a:t>
                      </a:r>
                    </a:p>
                    <a:p>
                      <a:pPr marL="285750" indent="-285750">
                        <a:buFont typeface="Arial" panose="020B0604020202020204" pitchFamily="34" charset="0"/>
                        <a:buChar char="•"/>
                      </a:pPr>
                      <a:r>
                        <a:rPr lang="en-US" baseline="0" dirty="0" smtClean="0"/>
                        <a:t>Use face-to-face meetings to resolve conflicts</a:t>
                      </a:r>
                    </a:p>
                    <a:p>
                      <a:pPr marL="285750" indent="-285750">
                        <a:buFont typeface="Arial" panose="020B0604020202020204" pitchFamily="34" charset="0"/>
                        <a:buChar char="•"/>
                      </a:pPr>
                      <a:r>
                        <a:rPr lang="en-US" baseline="0" dirty="0" smtClean="0"/>
                        <a:t>Team members from collectivist cultures communicate issues with subtlety so be aware of this</a:t>
                      </a:r>
                    </a:p>
                  </a:txBody>
                  <a:tcPr/>
                </a:tc>
              </a:tr>
              <a:tr h="370840">
                <a:tc>
                  <a:txBody>
                    <a:bodyPr/>
                    <a:lstStyle/>
                    <a:p>
                      <a:r>
                        <a:rPr lang="en-US" dirty="0" smtClean="0"/>
                        <a:t>Differences of opinion are freely discussed</a:t>
                      </a:r>
                      <a:endParaRPr lang="en-US" dirty="0"/>
                    </a:p>
                  </a:txBody>
                  <a:tcPr/>
                </a:tc>
                <a:tc>
                  <a:txBody>
                    <a:bodyPr/>
                    <a:lstStyle/>
                    <a:p>
                      <a:pPr marL="285750" indent="-285750">
                        <a:buFont typeface="Arial" panose="020B0604020202020204" pitchFamily="34" charset="0"/>
                        <a:buChar char="•"/>
                      </a:pPr>
                      <a:r>
                        <a:rPr lang="en-US" baseline="0" dirty="0" smtClean="0"/>
                        <a:t>Ask for clarification to ensure an understanding of a communication from another culture</a:t>
                      </a:r>
                    </a:p>
                    <a:p>
                      <a:pPr marL="285750" indent="-285750">
                        <a:buFont typeface="Arial" panose="020B0604020202020204" pitchFamily="34" charset="0"/>
                        <a:buChar char="•"/>
                      </a:pPr>
                      <a:r>
                        <a:rPr lang="en-US" baseline="0" dirty="0" smtClean="0"/>
                        <a:t>Ask for feedback in a manner that doesn’t make them sound critical: e.g., “What are the risks with this approach?”</a:t>
                      </a:r>
                    </a:p>
                  </a:txBody>
                  <a:tcPr/>
                </a:tc>
              </a:tr>
            </a:tbl>
          </a:graphicData>
        </a:graphic>
      </p:graphicFrame>
      <p:sp>
        <p:nvSpPr>
          <p:cNvPr id="7" name="Rectangle 3"/>
          <p:cNvSpPr>
            <a:spLocks noChangeArrowheads="1"/>
          </p:cNvSpPr>
          <p:nvPr/>
        </p:nvSpPr>
        <p:spPr bwMode="auto">
          <a:xfrm>
            <a:off x="11113" y="5213867"/>
            <a:ext cx="91328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altLang="en-US" sz="12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1200" dirty="0" smtClean="0"/>
              <a:t>Freedman, S.</a:t>
            </a:r>
            <a:r>
              <a:rPr lang="en-US" sz="1200" dirty="0" smtClean="0"/>
              <a:t> </a:t>
            </a:r>
            <a:r>
              <a:rPr lang="en-US" sz="1200" dirty="0"/>
              <a:t>(2008). </a:t>
            </a:r>
            <a:r>
              <a:rPr lang="en-US" sz="1200" dirty="0" smtClean="0"/>
              <a:t>Combatting Confusion. </a:t>
            </a:r>
            <a:r>
              <a:rPr lang="en-US" sz="1200" dirty="0"/>
              <a:t>In </a:t>
            </a:r>
            <a:r>
              <a:rPr lang="en-US" sz="1200" dirty="0" err="1"/>
              <a:t>Nemiro</a:t>
            </a:r>
            <a:r>
              <a:rPr lang="en-US" sz="1200" dirty="0"/>
              <a:t>, J., M. </a:t>
            </a:r>
            <a:r>
              <a:rPr lang="en-US" sz="1200" dirty="0" err="1"/>
              <a:t>Beyerlein</a:t>
            </a:r>
            <a:r>
              <a:rPr lang="en-US" sz="1200" dirty="0"/>
              <a:t>, L. Bradley, S. </a:t>
            </a:r>
            <a:r>
              <a:rPr lang="en-US" sz="1200" dirty="0" err="1"/>
              <a:t>Beyerlein</a:t>
            </a:r>
            <a:r>
              <a:rPr lang="en-US" sz="1200" dirty="0"/>
              <a:t> (</a:t>
            </a:r>
            <a:r>
              <a:rPr lang="en-US" sz="1200" dirty="0" err="1"/>
              <a:t>Eds</a:t>
            </a:r>
            <a:r>
              <a:rPr lang="en-US" sz="1200" dirty="0"/>
              <a:t>). The Handbook of High-Performance Virtual Teams </a:t>
            </a:r>
            <a:r>
              <a:rPr lang="en-US" sz="1200" dirty="0" smtClean="0"/>
              <a:t>(367-390). </a:t>
            </a:r>
            <a:r>
              <a:rPr lang="en-US" sz="1200" dirty="0"/>
              <a:t>San Francisco: </a:t>
            </a:r>
            <a:r>
              <a:rPr lang="en-US" sz="1200" dirty="0" err="1"/>
              <a:t>Jossey</a:t>
            </a:r>
            <a:r>
              <a:rPr lang="en-US" sz="1200" dirty="0"/>
              <a:t>-Bass.</a:t>
            </a:r>
          </a:p>
          <a:p>
            <a:pPr lvl="0"/>
            <a:r>
              <a:rPr lang="en-US" altLang="en-US" sz="12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80638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coordinating cross cultural staff</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0388536"/>
              </p:ext>
            </p:extLst>
          </p:nvPr>
        </p:nvGraphicFramePr>
        <p:xfrm>
          <a:off x="822325" y="1100138"/>
          <a:ext cx="8321676" cy="3022600"/>
        </p:xfrm>
        <a:graphic>
          <a:graphicData uri="http://schemas.openxmlformats.org/drawingml/2006/table">
            <a:tbl>
              <a:tblPr firstRow="1" bandRow="1">
                <a:tableStyleId>{5C22544A-7EE6-4342-B048-85BDC9FD1C3A}</a:tableStyleId>
              </a:tblPr>
              <a:tblGrid>
                <a:gridCol w="2149475"/>
                <a:gridCol w="6172201"/>
              </a:tblGrid>
              <a:tr h="370840">
                <a:tc>
                  <a:txBody>
                    <a:bodyPr/>
                    <a:lstStyle/>
                    <a:p>
                      <a:r>
                        <a:rPr lang="en-US" dirty="0" smtClean="0"/>
                        <a:t>Team Need</a:t>
                      </a:r>
                      <a:endParaRPr lang="en-US" dirty="0"/>
                    </a:p>
                  </a:txBody>
                  <a:tcPr/>
                </a:tc>
                <a:tc>
                  <a:txBody>
                    <a:bodyPr/>
                    <a:lstStyle/>
                    <a:p>
                      <a:r>
                        <a:rPr lang="en-US" dirty="0" smtClean="0"/>
                        <a:t>Mitigation</a:t>
                      </a:r>
                      <a:endParaRPr lang="en-US" dirty="0"/>
                    </a:p>
                  </a:txBody>
                  <a:tcPr/>
                </a:tc>
              </a:tr>
              <a:tr h="370840">
                <a:tc>
                  <a:txBody>
                    <a:bodyPr/>
                    <a:lstStyle/>
                    <a:p>
                      <a:r>
                        <a:rPr lang="en-US" baseline="0" dirty="0" smtClean="0"/>
                        <a:t>Foster risk taking and creative thinking</a:t>
                      </a:r>
                      <a:endParaRPr lang="en-US" dirty="0"/>
                    </a:p>
                  </a:txBody>
                  <a:tcPr/>
                </a:tc>
                <a:tc>
                  <a:txBody>
                    <a:bodyPr/>
                    <a:lstStyle/>
                    <a:p>
                      <a:pPr marL="285750" indent="-285750">
                        <a:buFont typeface="Arial" panose="020B0604020202020204" pitchFamily="34" charset="0"/>
                        <a:buChar char="•"/>
                      </a:pPr>
                      <a:r>
                        <a:rPr lang="en-US" baseline="0" dirty="0" smtClean="0"/>
                        <a:t>Have discussions on the value of learning from mistakes</a:t>
                      </a:r>
                    </a:p>
                    <a:p>
                      <a:pPr marL="285750" indent="-285750">
                        <a:buFont typeface="Arial" panose="020B0604020202020204" pitchFamily="34" charset="0"/>
                        <a:buChar char="•"/>
                      </a:pPr>
                      <a:r>
                        <a:rPr lang="en-US" baseline="0" dirty="0" smtClean="0"/>
                        <a:t>Use indirect and group communication when exploring mistakes</a:t>
                      </a:r>
                    </a:p>
                    <a:p>
                      <a:pPr marL="285750" indent="-285750">
                        <a:buFont typeface="Arial" panose="020B0604020202020204" pitchFamily="34" charset="0"/>
                        <a:buChar char="•"/>
                      </a:pPr>
                      <a:r>
                        <a:rPr lang="en-US" baseline="0" dirty="0" smtClean="0"/>
                        <a:t>Have open discussions on risk attitudes among different cultures</a:t>
                      </a:r>
                    </a:p>
                  </a:txBody>
                  <a:tcPr/>
                </a:tc>
              </a:tr>
              <a:tr h="370840">
                <a:tc>
                  <a:txBody>
                    <a:bodyPr/>
                    <a:lstStyle/>
                    <a:p>
                      <a:r>
                        <a:rPr lang="en-US" dirty="0" smtClean="0"/>
                        <a:t>Overcome the difficulties of working on virtual and global</a:t>
                      </a:r>
                      <a:r>
                        <a:rPr lang="en-US" baseline="0" dirty="0" smtClean="0"/>
                        <a:t> teams</a:t>
                      </a:r>
                      <a:endParaRPr lang="en-US" dirty="0"/>
                    </a:p>
                  </a:txBody>
                  <a:tcPr/>
                </a:tc>
                <a:tc>
                  <a:txBody>
                    <a:bodyPr/>
                    <a:lstStyle/>
                    <a:p>
                      <a:pPr marL="285750" indent="-285750">
                        <a:buFont typeface="Arial" panose="020B0604020202020204" pitchFamily="34" charset="0"/>
                        <a:buChar char="•"/>
                      </a:pPr>
                      <a:r>
                        <a:rPr lang="en-US" baseline="0" dirty="0" smtClean="0"/>
                        <a:t>Understand the frustration of virtual teams but not as an excuse for not accomplishing the mission</a:t>
                      </a:r>
                    </a:p>
                    <a:p>
                      <a:pPr marL="285750" indent="-285750">
                        <a:buFont typeface="Arial" panose="020B0604020202020204" pitchFamily="34" charset="0"/>
                        <a:buChar char="•"/>
                      </a:pPr>
                      <a:r>
                        <a:rPr lang="en-US" baseline="0" dirty="0" smtClean="0"/>
                        <a:t>Work with people who are struggling and not actively participating</a:t>
                      </a:r>
                    </a:p>
                  </a:txBody>
                  <a:tcPr/>
                </a:tc>
              </a:tr>
            </a:tbl>
          </a:graphicData>
        </a:graphic>
      </p:graphicFrame>
      <p:sp>
        <p:nvSpPr>
          <p:cNvPr id="7" name="Rectangle 3"/>
          <p:cNvSpPr>
            <a:spLocks noChangeArrowheads="1"/>
          </p:cNvSpPr>
          <p:nvPr/>
        </p:nvSpPr>
        <p:spPr bwMode="auto">
          <a:xfrm>
            <a:off x="11113" y="5213867"/>
            <a:ext cx="91328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altLang="en-US" sz="12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1200" dirty="0" smtClean="0"/>
              <a:t>Freedman, S.</a:t>
            </a:r>
            <a:r>
              <a:rPr lang="en-US" sz="1200" dirty="0" smtClean="0"/>
              <a:t> </a:t>
            </a:r>
            <a:r>
              <a:rPr lang="en-US" sz="1200" dirty="0"/>
              <a:t>(2008). </a:t>
            </a:r>
            <a:r>
              <a:rPr lang="en-US" sz="1200" dirty="0" smtClean="0"/>
              <a:t>Combatting Confusion. </a:t>
            </a:r>
            <a:r>
              <a:rPr lang="en-US" sz="1200" dirty="0"/>
              <a:t>In </a:t>
            </a:r>
            <a:r>
              <a:rPr lang="en-US" sz="1200" dirty="0" err="1"/>
              <a:t>Nemiro</a:t>
            </a:r>
            <a:r>
              <a:rPr lang="en-US" sz="1200" dirty="0"/>
              <a:t>, J., M. </a:t>
            </a:r>
            <a:r>
              <a:rPr lang="en-US" sz="1200" dirty="0" err="1"/>
              <a:t>Beyerlein</a:t>
            </a:r>
            <a:r>
              <a:rPr lang="en-US" sz="1200" dirty="0"/>
              <a:t>, L. Bradley, S. </a:t>
            </a:r>
            <a:r>
              <a:rPr lang="en-US" sz="1200" dirty="0" err="1"/>
              <a:t>Beyerlein</a:t>
            </a:r>
            <a:r>
              <a:rPr lang="en-US" sz="1200" dirty="0"/>
              <a:t> (</a:t>
            </a:r>
            <a:r>
              <a:rPr lang="en-US" sz="1200" dirty="0" err="1"/>
              <a:t>Eds</a:t>
            </a:r>
            <a:r>
              <a:rPr lang="en-US" sz="1200" dirty="0"/>
              <a:t>). The Handbook of High-Performance Virtual Teams </a:t>
            </a:r>
            <a:r>
              <a:rPr lang="en-US" sz="1200" dirty="0" smtClean="0"/>
              <a:t>(367-390). </a:t>
            </a:r>
            <a:r>
              <a:rPr lang="en-US" sz="1200" dirty="0"/>
              <a:t>San Francisco: </a:t>
            </a:r>
            <a:r>
              <a:rPr lang="en-US" sz="1200" dirty="0" err="1"/>
              <a:t>Jossey</a:t>
            </a:r>
            <a:r>
              <a:rPr lang="en-US" sz="1200" dirty="0"/>
              <a:t>-Bass.</a:t>
            </a:r>
          </a:p>
          <a:p>
            <a:pPr lvl="0"/>
            <a:r>
              <a:rPr lang="en-US" altLang="en-US" sz="12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16819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367" y="-1"/>
            <a:ext cx="5831633" cy="867747"/>
          </a:xfrm>
        </p:spPr>
        <p:txBody>
          <a:bodyPr/>
          <a:lstStyle/>
          <a:p>
            <a:r>
              <a:rPr lang="en-US" dirty="0" smtClean="0">
                <a:solidFill>
                  <a:prstClr val="black"/>
                </a:solidFill>
              </a:rPr>
              <a:t>Conclusions</a:t>
            </a:r>
            <a:endParaRPr lang="en-US" dirty="0"/>
          </a:p>
        </p:txBody>
      </p:sp>
      <p:sp>
        <p:nvSpPr>
          <p:cNvPr id="7" name="Content Placeholder 6"/>
          <p:cNvSpPr>
            <a:spLocks noGrp="1"/>
          </p:cNvSpPr>
          <p:nvPr>
            <p:ph idx="1"/>
          </p:nvPr>
        </p:nvSpPr>
        <p:spPr>
          <a:xfrm>
            <a:off x="457200" y="1219201"/>
            <a:ext cx="8229600" cy="3810000"/>
          </a:xfrm>
        </p:spPr>
        <p:txBody>
          <a:bodyPr/>
          <a:lstStyle/>
          <a:p>
            <a:pPr marL="0" lvl="1" indent="0">
              <a:buNone/>
            </a:pPr>
            <a:r>
              <a:rPr lang="en-US" b="1" dirty="0" smtClean="0"/>
              <a:t>In </a:t>
            </a:r>
            <a:r>
              <a:rPr lang="en-US" b="1" dirty="0"/>
              <a:t>summary, executing a business </a:t>
            </a:r>
            <a:r>
              <a:rPr lang="en-US" b="1" dirty="0" smtClean="0"/>
              <a:t>activity quite </a:t>
            </a:r>
            <a:r>
              <a:rPr lang="en-US" b="1" dirty="0"/>
              <a:t>naturally involves communication and interaction between the negotiating parties. </a:t>
            </a:r>
            <a:endParaRPr lang="en-US" b="1" dirty="0" smtClean="0"/>
          </a:p>
          <a:p>
            <a:pPr marL="0" lvl="1" indent="0">
              <a:buNone/>
            </a:pPr>
            <a:r>
              <a:rPr lang="en-US" b="1" dirty="0" smtClean="0"/>
              <a:t> </a:t>
            </a:r>
          </a:p>
          <a:p>
            <a:pPr marL="0" lvl="1" indent="0">
              <a:buNone/>
            </a:pPr>
            <a:r>
              <a:rPr lang="en-US" b="1" dirty="0" smtClean="0"/>
              <a:t>When </a:t>
            </a:r>
            <a:r>
              <a:rPr lang="en-US" b="1" dirty="0"/>
              <a:t>the parties are from different cultures, there will be differences in how each party interprets communications, assesses risk levels, conducts negotiations, and determines the acceptable risk posture they are willing to tolerate. </a:t>
            </a:r>
            <a:endParaRPr lang="en-US" b="1" dirty="0" smtClean="0"/>
          </a:p>
          <a:p>
            <a:pPr marL="0" lvl="1" indent="0">
              <a:buNone/>
            </a:pPr>
            <a:r>
              <a:rPr lang="en-US" b="1" dirty="0" smtClean="0"/>
              <a:t> </a:t>
            </a:r>
          </a:p>
          <a:p>
            <a:pPr marL="0" lvl="1" indent="0">
              <a:buNone/>
            </a:pPr>
            <a:r>
              <a:rPr lang="en-US" b="1" dirty="0" smtClean="0"/>
              <a:t>These </a:t>
            </a:r>
            <a:r>
              <a:rPr lang="en-US" b="1" dirty="0"/>
              <a:t>cultural differences can have significant impacts on business transactions if they are not properly mitigated</a:t>
            </a:r>
            <a:r>
              <a:rPr lang="en-US" b="1" dirty="0" smtClean="0"/>
              <a:t>.</a:t>
            </a:r>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lvl1pPr>
              <a:defRPr/>
            </a:lvl1pPr>
          </a:lstStyle>
          <a:p>
            <a:fld id="{B84C7FAD-D426-4A21-B13D-E5AE536CEB9A}" type="datetime1">
              <a:rPr lang="en-US" smtClean="0"/>
              <a:pPr/>
              <a:t>2/26/2015</a:t>
            </a:fld>
            <a:endParaRPr lang="en-US" dirty="0"/>
          </a:p>
        </p:txBody>
      </p:sp>
      <p:sp>
        <p:nvSpPr>
          <p:cNvPr id="6" name="Slide Number Placeholder 2"/>
          <p:cNvSpPr>
            <a:spLocks noGrp="1"/>
          </p:cNvSpPr>
          <p:nvPr>
            <p:ph type="sldNum" sz="quarter" idx="4294967295"/>
          </p:nvPr>
        </p:nvSpPr>
        <p:spPr>
          <a:xfrm>
            <a:off x="6553200" y="6356350"/>
            <a:ext cx="2133600" cy="365125"/>
          </a:xfrm>
          <a:prstGeom prst="rect">
            <a:avLst/>
          </a:prstGeom>
        </p:spPr>
        <p:txBody>
          <a:bodyPr/>
          <a:lstStyle/>
          <a:p>
            <a:fld id="{C5168E54-A890-4D06-BC56-0698B78CF9A2}" type="slidenum">
              <a:rPr lang="en-US" smtClean="0"/>
              <a:pPr/>
              <a:t>49</a:t>
            </a:fld>
            <a:endParaRPr lang="en-US" dirty="0"/>
          </a:p>
        </p:txBody>
      </p:sp>
    </p:spTree>
    <p:extLst>
      <p:ext uri="{BB962C8B-B14F-4D97-AF65-F5344CB8AC3E}">
        <p14:creationId xmlns:p14="http://schemas.microsoft.com/office/powerpoint/2010/main" val="97497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AND global virtual teams</a:t>
            </a:r>
            <a:endParaRPr lang="en-US" dirty="0"/>
          </a:p>
        </p:txBody>
      </p:sp>
      <p:sp>
        <p:nvSpPr>
          <p:cNvPr id="3" name="Content Placeholder 2"/>
          <p:cNvSpPr>
            <a:spLocks noGrp="1"/>
          </p:cNvSpPr>
          <p:nvPr>
            <p:ph idx="1"/>
          </p:nvPr>
        </p:nvSpPr>
        <p:spPr>
          <a:xfrm>
            <a:off x="822325" y="1100138"/>
            <a:ext cx="8321675" cy="728662"/>
          </a:xfrm>
        </p:spPr>
        <p:txBody>
          <a:bodyPr/>
          <a:lstStyle/>
          <a:p>
            <a:r>
              <a:rPr lang="en-US" dirty="0" smtClean="0"/>
              <a:t>Culture, according to eminence </a:t>
            </a:r>
            <a:r>
              <a:rPr lang="en-US" dirty="0" err="1" smtClean="0"/>
              <a:t>grise</a:t>
            </a:r>
            <a:r>
              <a:rPr lang="en-US" dirty="0" smtClean="0"/>
              <a:t> Geert Hofstede, is the collective conditioning of the mind that distinguishes members of one group from another </a:t>
            </a:r>
          </a:p>
          <a:p>
            <a:endParaRPr lang="en-US" dirty="0" smtClean="0"/>
          </a:p>
        </p:txBody>
      </p:sp>
      <p:sp>
        <p:nvSpPr>
          <p:cNvPr id="5"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 </a:t>
            </a:r>
            <a:r>
              <a:rPr lang="en-US" sz="900" dirty="0" smtClean="0"/>
              <a:t>Carmel, E. &amp; P. </a:t>
            </a:r>
            <a:r>
              <a:rPr lang="en-US" sz="900" dirty="0" err="1" smtClean="0"/>
              <a:t>Tjia</a:t>
            </a:r>
            <a:r>
              <a:rPr lang="en-US" sz="900" dirty="0" smtClean="0"/>
              <a:t> (2005). Offshoring information technology. Cambridge, United Kingdom: Cambridge University Press</a:t>
            </a:r>
            <a:endParaRPr lang="en-US" sz="900" dirty="0" smtClean="0">
              <a:solidFill>
                <a:schemeClr val="tx1">
                  <a:lumMod val="85000"/>
                  <a:lumOff val="15000"/>
                </a:schemeClr>
              </a:solidFill>
            </a:endParaRPr>
          </a:p>
        </p:txBody>
      </p:sp>
      <p:grpSp>
        <p:nvGrpSpPr>
          <p:cNvPr id="28" name="Group 27"/>
          <p:cNvGrpSpPr/>
          <p:nvPr/>
        </p:nvGrpSpPr>
        <p:grpSpPr>
          <a:xfrm>
            <a:off x="3124200" y="1905000"/>
            <a:ext cx="4953000" cy="3124200"/>
            <a:chOff x="2133600" y="1905000"/>
            <a:chExt cx="4953000" cy="3124200"/>
          </a:xfrm>
        </p:grpSpPr>
        <p:sp>
          <p:nvSpPr>
            <p:cNvPr id="4" name="Isosceles Triangle 3"/>
            <p:cNvSpPr/>
            <p:nvPr/>
          </p:nvSpPr>
          <p:spPr>
            <a:xfrm>
              <a:off x="2133600" y="1905000"/>
              <a:ext cx="4953000" cy="3124200"/>
            </a:xfrm>
            <a:prstGeom prst="triangl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p:cNvGrpSpPr/>
            <p:nvPr/>
          </p:nvGrpSpPr>
          <p:grpSpPr>
            <a:xfrm>
              <a:off x="2590800" y="2819400"/>
              <a:ext cx="4038600" cy="2061865"/>
              <a:chOff x="2590800" y="2819400"/>
              <a:chExt cx="4038600" cy="2061865"/>
            </a:xfrm>
          </p:grpSpPr>
          <p:cxnSp>
            <p:nvCxnSpPr>
              <p:cNvPr id="7" name="Straight Connector 6"/>
              <p:cNvCxnSpPr>
                <a:stCxn id="4" idx="1"/>
                <a:endCxn id="4" idx="5"/>
              </p:cNvCxnSpPr>
              <p:nvPr/>
            </p:nvCxnSpPr>
            <p:spPr>
              <a:xfrm>
                <a:off x="3371850" y="3467100"/>
                <a:ext cx="2476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19400" y="4191000"/>
                <a:ext cx="35814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90800" y="4419600"/>
                <a:ext cx="4038600" cy="461665"/>
              </a:xfrm>
              <a:prstGeom prst="rect">
                <a:avLst/>
              </a:prstGeom>
              <a:noFill/>
            </p:spPr>
            <p:txBody>
              <a:bodyPr wrap="square" rtlCol="0">
                <a:spAutoFit/>
              </a:bodyPr>
              <a:lstStyle/>
              <a:p>
                <a:pPr algn="ctr"/>
                <a:r>
                  <a:rPr lang="en-US" dirty="0" smtClean="0"/>
                  <a:t>Human Nature</a:t>
                </a:r>
                <a:endParaRPr lang="en-US" dirty="0"/>
              </a:p>
            </p:txBody>
          </p:sp>
          <p:sp>
            <p:nvSpPr>
              <p:cNvPr id="20" name="TextBox 19"/>
              <p:cNvSpPr txBox="1"/>
              <p:nvPr/>
            </p:nvSpPr>
            <p:spPr>
              <a:xfrm>
                <a:off x="3200400" y="3585866"/>
                <a:ext cx="2743200" cy="461665"/>
              </a:xfrm>
              <a:prstGeom prst="rect">
                <a:avLst/>
              </a:prstGeom>
              <a:noFill/>
            </p:spPr>
            <p:txBody>
              <a:bodyPr wrap="square" rtlCol="0">
                <a:spAutoFit/>
              </a:bodyPr>
              <a:lstStyle/>
              <a:p>
                <a:pPr algn="ctr"/>
                <a:r>
                  <a:rPr lang="en-US" dirty="0" smtClean="0"/>
                  <a:t>Culture</a:t>
                </a:r>
                <a:endParaRPr lang="en-US" dirty="0"/>
              </a:p>
            </p:txBody>
          </p:sp>
          <p:sp>
            <p:nvSpPr>
              <p:cNvPr id="21" name="TextBox 20"/>
              <p:cNvSpPr txBox="1"/>
              <p:nvPr/>
            </p:nvSpPr>
            <p:spPr>
              <a:xfrm>
                <a:off x="3733800" y="2819400"/>
                <a:ext cx="1752600" cy="461665"/>
              </a:xfrm>
              <a:prstGeom prst="rect">
                <a:avLst/>
              </a:prstGeom>
              <a:noFill/>
            </p:spPr>
            <p:txBody>
              <a:bodyPr wrap="square" rtlCol="0">
                <a:spAutoFit/>
              </a:bodyPr>
              <a:lstStyle/>
              <a:p>
                <a:pPr algn="ctr"/>
                <a:r>
                  <a:rPr lang="en-US" dirty="0" smtClean="0"/>
                  <a:t>Personality</a:t>
                </a:r>
                <a:endParaRPr lang="en-US" dirty="0"/>
              </a:p>
            </p:txBody>
          </p:sp>
        </p:grpSp>
      </p:grpSp>
      <p:sp>
        <p:nvSpPr>
          <p:cNvPr id="29" name="TextBox 28"/>
          <p:cNvSpPr txBox="1"/>
          <p:nvPr/>
        </p:nvSpPr>
        <p:spPr>
          <a:xfrm>
            <a:off x="1508125" y="2738735"/>
            <a:ext cx="2987675" cy="461665"/>
          </a:xfrm>
          <a:prstGeom prst="rect">
            <a:avLst/>
          </a:prstGeom>
          <a:noFill/>
        </p:spPr>
        <p:txBody>
          <a:bodyPr wrap="square" rtlCol="0">
            <a:spAutoFit/>
          </a:bodyPr>
          <a:lstStyle/>
          <a:p>
            <a:r>
              <a:rPr lang="en-US" dirty="0" smtClean="0"/>
              <a:t>Specific to individual</a:t>
            </a:r>
            <a:endParaRPr lang="en-US" dirty="0"/>
          </a:p>
        </p:txBody>
      </p:sp>
      <p:sp>
        <p:nvSpPr>
          <p:cNvPr id="30" name="TextBox 29"/>
          <p:cNvSpPr txBox="1"/>
          <p:nvPr/>
        </p:nvSpPr>
        <p:spPr>
          <a:xfrm>
            <a:off x="914400" y="3500735"/>
            <a:ext cx="2987675" cy="461665"/>
          </a:xfrm>
          <a:prstGeom prst="rect">
            <a:avLst/>
          </a:prstGeom>
          <a:noFill/>
        </p:spPr>
        <p:txBody>
          <a:bodyPr wrap="square" rtlCol="0">
            <a:spAutoFit/>
          </a:bodyPr>
          <a:lstStyle/>
          <a:p>
            <a:r>
              <a:rPr lang="en-US" dirty="0" smtClean="0"/>
              <a:t>Specific to group</a:t>
            </a:r>
            <a:endParaRPr lang="en-US" dirty="0"/>
          </a:p>
        </p:txBody>
      </p:sp>
      <p:sp>
        <p:nvSpPr>
          <p:cNvPr id="31" name="TextBox 30"/>
          <p:cNvSpPr txBox="1"/>
          <p:nvPr/>
        </p:nvSpPr>
        <p:spPr>
          <a:xfrm>
            <a:off x="441325" y="4262735"/>
            <a:ext cx="2987675" cy="461665"/>
          </a:xfrm>
          <a:prstGeom prst="rect">
            <a:avLst/>
          </a:prstGeom>
          <a:noFill/>
        </p:spPr>
        <p:txBody>
          <a:bodyPr wrap="square" rtlCol="0">
            <a:spAutoFit/>
          </a:bodyPr>
          <a:lstStyle/>
          <a:p>
            <a:r>
              <a:rPr lang="en-US" dirty="0" smtClean="0"/>
              <a:t>Universal to all</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367" y="-1"/>
            <a:ext cx="5831633" cy="867747"/>
          </a:xfrm>
        </p:spPr>
        <p:txBody>
          <a:bodyPr/>
          <a:lstStyle/>
          <a:p>
            <a:r>
              <a:rPr lang="en-US" dirty="0" smtClean="0">
                <a:solidFill>
                  <a:prstClr val="black"/>
                </a:solidFill>
              </a:rPr>
              <a:t>Conclusions</a:t>
            </a:r>
            <a:endParaRPr lang="en-US" dirty="0"/>
          </a:p>
        </p:txBody>
      </p:sp>
      <p:sp>
        <p:nvSpPr>
          <p:cNvPr id="7" name="Content Placeholder 6"/>
          <p:cNvSpPr>
            <a:spLocks noGrp="1"/>
          </p:cNvSpPr>
          <p:nvPr>
            <p:ph idx="1"/>
          </p:nvPr>
        </p:nvSpPr>
        <p:spPr>
          <a:xfrm>
            <a:off x="457200" y="1219201"/>
            <a:ext cx="8229600" cy="3733800"/>
          </a:xfrm>
        </p:spPr>
        <p:txBody>
          <a:bodyPr/>
          <a:lstStyle/>
          <a:p>
            <a:pPr marL="0" lvl="1" indent="0">
              <a:buNone/>
            </a:pPr>
            <a:r>
              <a:rPr lang="en-US" b="1" dirty="0" smtClean="0"/>
              <a:t>Important mitigation techniques are </a:t>
            </a:r>
          </a:p>
          <a:p>
            <a:pPr marL="0" lvl="1" indent="0">
              <a:buNone/>
            </a:pPr>
            <a:r>
              <a:rPr lang="en-US" b="1" dirty="0"/>
              <a:t>	</a:t>
            </a:r>
            <a:r>
              <a:rPr lang="en-US" b="1" dirty="0" smtClean="0"/>
              <a:t>Understand the different cultures on the team with Hofstede tool</a:t>
            </a:r>
          </a:p>
          <a:p>
            <a:pPr marL="0" lvl="1" indent="0">
              <a:buNone/>
            </a:pPr>
            <a:r>
              <a:rPr lang="en-US" b="1" dirty="0"/>
              <a:t>	</a:t>
            </a:r>
            <a:r>
              <a:rPr lang="en-US" b="1" dirty="0" smtClean="0"/>
              <a:t>Train and coach members in team and project management </a:t>
            </a:r>
          </a:p>
          <a:p>
            <a:pPr marL="0" lvl="1" indent="0">
              <a:buNone/>
            </a:pPr>
            <a:r>
              <a:rPr lang="en-US" b="1" dirty="0"/>
              <a:t>	</a:t>
            </a:r>
            <a:r>
              <a:rPr lang="en-US" b="1" dirty="0" smtClean="0"/>
              <a:t>Use liaison structures</a:t>
            </a:r>
          </a:p>
          <a:p>
            <a:pPr marL="0" lvl="1" indent="0">
              <a:buNone/>
            </a:pPr>
            <a:r>
              <a:rPr lang="en-US" b="1" dirty="0"/>
              <a:t>	</a:t>
            </a:r>
            <a:r>
              <a:rPr lang="en-US" b="1" dirty="0" smtClean="0"/>
              <a:t>Rotate staff between locations</a:t>
            </a:r>
          </a:p>
          <a:p>
            <a:pPr marL="0" lvl="1" indent="0">
              <a:buNone/>
            </a:pPr>
            <a:r>
              <a:rPr lang="en-US" b="1" dirty="0"/>
              <a:t>	</a:t>
            </a:r>
            <a:r>
              <a:rPr lang="en-US" b="1" dirty="0" smtClean="0"/>
              <a:t>Hire staff with knowledge of how the other cultures might impact team</a:t>
            </a:r>
          </a:p>
          <a:p>
            <a:pPr marL="0" lvl="1" indent="0">
              <a:buNone/>
            </a:pPr>
            <a:r>
              <a:rPr lang="en-US" b="1" dirty="0"/>
              <a:t>	</a:t>
            </a:r>
            <a:r>
              <a:rPr lang="en-US" b="1" dirty="0" smtClean="0"/>
              <a:t>Train in cross-cultural sensitivity</a:t>
            </a:r>
          </a:p>
          <a:p>
            <a:pPr marL="0" lvl="1" indent="0">
              <a:buNone/>
            </a:pPr>
            <a:r>
              <a:rPr lang="en-US" b="1" dirty="0"/>
              <a:t>	</a:t>
            </a:r>
            <a:r>
              <a:rPr lang="en-US" b="1" dirty="0" smtClean="0"/>
              <a:t>Use rich communications media</a:t>
            </a:r>
          </a:p>
          <a:p>
            <a:pPr marL="0" lvl="1" indent="0">
              <a:buNone/>
            </a:pPr>
            <a:r>
              <a:rPr lang="en-US" b="1" dirty="0"/>
              <a:t>	</a:t>
            </a:r>
            <a:endParaRPr lang="en-US" b="1" dirty="0" smtClean="0"/>
          </a:p>
          <a:p>
            <a:pPr marL="0" lvl="1" indent="0">
              <a:buNone/>
            </a:pPr>
            <a:r>
              <a:rPr lang="en-US" b="1" dirty="0"/>
              <a:t>	</a:t>
            </a:r>
            <a:endParaRPr lang="en-US" b="1" dirty="0" smtClean="0"/>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lvl1pPr>
              <a:defRPr/>
            </a:lvl1pPr>
          </a:lstStyle>
          <a:p>
            <a:fld id="{B84C7FAD-D426-4A21-B13D-E5AE536CEB9A}" type="datetime1">
              <a:rPr lang="en-US" smtClean="0"/>
              <a:pPr/>
              <a:t>2/26/2015</a:t>
            </a:fld>
            <a:endParaRPr lang="en-US" dirty="0"/>
          </a:p>
        </p:txBody>
      </p:sp>
      <p:sp>
        <p:nvSpPr>
          <p:cNvPr id="6" name="Slide Number Placeholder 2"/>
          <p:cNvSpPr>
            <a:spLocks noGrp="1"/>
          </p:cNvSpPr>
          <p:nvPr>
            <p:ph type="sldNum" sz="quarter" idx="4294967295"/>
          </p:nvPr>
        </p:nvSpPr>
        <p:spPr>
          <a:xfrm>
            <a:off x="6553200" y="6356350"/>
            <a:ext cx="2133600" cy="365125"/>
          </a:xfrm>
          <a:prstGeom prst="rect">
            <a:avLst/>
          </a:prstGeom>
        </p:spPr>
        <p:txBody>
          <a:bodyPr/>
          <a:lstStyle/>
          <a:p>
            <a:fld id="{C5168E54-A890-4D06-BC56-0698B78CF9A2}" type="slidenum">
              <a:rPr lang="en-US" smtClean="0"/>
              <a:pPr/>
              <a:t>50</a:t>
            </a:fld>
            <a:endParaRPr lang="en-US" dirty="0"/>
          </a:p>
        </p:txBody>
      </p:sp>
    </p:spTree>
    <p:extLst>
      <p:ext uri="{BB962C8B-B14F-4D97-AF65-F5344CB8AC3E}">
        <p14:creationId xmlns:p14="http://schemas.microsoft.com/office/powerpoint/2010/main" val="36207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18006A7-2BBA-4AC2-8780-BA1090C38D8E}" type="slidenum">
              <a:rPr lang="en-US" smtClean="0"/>
              <a:pPr>
                <a:defRPr/>
              </a:pPr>
              <a:t>51</a:t>
            </a:fld>
            <a:endParaRPr lang="en-US" dirty="0"/>
          </a:p>
        </p:txBody>
      </p:sp>
      <p:grpSp>
        <p:nvGrpSpPr>
          <p:cNvPr id="68" name="Group 67"/>
          <p:cNvGrpSpPr/>
          <p:nvPr/>
        </p:nvGrpSpPr>
        <p:grpSpPr>
          <a:xfrm>
            <a:off x="1371600" y="918519"/>
            <a:ext cx="6661942" cy="4473575"/>
            <a:chOff x="1110458" y="1754189"/>
            <a:chExt cx="6661942" cy="4473575"/>
          </a:xfrm>
        </p:grpSpPr>
        <p:sp>
          <p:nvSpPr>
            <p:cNvPr id="5" name="Rectangle 4"/>
            <p:cNvSpPr>
              <a:spLocks noChangeArrowheads="1"/>
            </p:cNvSpPr>
            <p:nvPr/>
          </p:nvSpPr>
          <p:spPr bwMode="auto">
            <a:xfrm>
              <a:off x="1110458" y="1754189"/>
              <a:ext cx="6573838" cy="4473575"/>
            </a:xfrm>
            <a:prstGeom prst="rect">
              <a:avLst/>
            </a:prstGeom>
            <a:solidFill>
              <a:schemeClr val="accent2">
                <a:lumMod val="20000"/>
                <a:lumOff val="80000"/>
              </a:schemeClr>
            </a:solidFill>
            <a:ln w="12700">
              <a:solidFill>
                <a:schemeClr val="bg2"/>
              </a:solidFill>
              <a:miter lim="800000"/>
              <a:headEnd/>
              <a:tailEnd/>
            </a:ln>
            <a:effectLst/>
          </p:spPr>
          <p:txBody>
            <a:bodyPr wrap="none" anchor="ctr"/>
            <a:lstStyle/>
            <a:p>
              <a:endParaRPr lang="en-US"/>
            </a:p>
          </p:txBody>
        </p:sp>
        <p:sp>
          <p:nvSpPr>
            <p:cNvPr id="7" name="Line 6"/>
            <p:cNvSpPr>
              <a:spLocks noChangeShapeType="1"/>
            </p:cNvSpPr>
            <p:nvPr/>
          </p:nvSpPr>
          <p:spPr bwMode="auto">
            <a:xfrm flipH="1" flipV="1">
              <a:off x="5621337" y="1828800"/>
              <a:ext cx="614363" cy="8175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8" name="Oval 7"/>
            <p:cNvSpPr>
              <a:spLocks noChangeArrowheads="1"/>
            </p:cNvSpPr>
            <p:nvPr/>
          </p:nvSpPr>
          <p:spPr bwMode="auto">
            <a:xfrm>
              <a:off x="6354762" y="2905125"/>
              <a:ext cx="201613" cy="161925"/>
            </a:xfrm>
            <a:prstGeom prst="ellipse">
              <a:avLst/>
            </a:prstGeom>
            <a:solidFill>
              <a:schemeClr val="tx2">
                <a:lumMod val="75000"/>
              </a:schemeClr>
            </a:solidFill>
            <a:ln>
              <a:noFill/>
            </a:ln>
            <a:effectLst/>
          </p:spPr>
          <p:txBody>
            <a:bodyPr wrap="none" anchor="ctr"/>
            <a:lstStyle/>
            <a:p>
              <a:endParaRPr lang="en-US"/>
            </a:p>
          </p:txBody>
        </p:sp>
        <p:sp>
          <p:nvSpPr>
            <p:cNvPr id="9" name="Oval 8"/>
            <p:cNvSpPr>
              <a:spLocks noChangeArrowheads="1"/>
            </p:cNvSpPr>
            <p:nvPr/>
          </p:nvSpPr>
          <p:spPr bwMode="auto">
            <a:xfrm>
              <a:off x="6816725" y="1952625"/>
              <a:ext cx="495300" cy="473075"/>
            </a:xfrm>
            <a:prstGeom prst="ellipse">
              <a:avLst/>
            </a:prstGeom>
            <a:solidFill>
              <a:schemeClr val="accent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0" name="Freeform 9"/>
            <p:cNvSpPr>
              <a:spLocks/>
            </p:cNvSpPr>
            <p:nvPr/>
          </p:nvSpPr>
          <p:spPr bwMode="auto">
            <a:xfrm>
              <a:off x="6022975" y="2425700"/>
              <a:ext cx="1714500" cy="1665288"/>
            </a:xfrm>
            <a:custGeom>
              <a:avLst/>
              <a:gdLst>
                <a:gd name="T0" fmla="*/ 760 w 1080"/>
                <a:gd name="T1" fmla="*/ 38 h 1049"/>
                <a:gd name="T2" fmla="*/ 823 w 1080"/>
                <a:gd name="T3" fmla="*/ 38 h 1049"/>
                <a:gd name="T4" fmla="*/ 906 w 1080"/>
                <a:gd name="T5" fmla="*/ 83 h 1049"/>
                <a:gd name="T6" fmla="*/ 1079 w 1080"/>
                <a:gd name="T7" fmla="*/ 325 h 1049"/>
                <a:gd name="T8" fmla="*/ 1073 w 1080"/>
                <a:gd name="T9" fmla="*/ 434 h 1049"/>
                <a:gd name="T10" fmla="*/ 955 w 1080"/>
                <a:gd name="T11" fmla="*/ 518 h 1049"/>
                <a:gd name="T12" fmla="*/ 858 w 1080"/>
                <a:gd name="T13" fmla="*/ 582 h 1049"/>
                <a:gd name="T14" fmla="*/ 737 w 1080"/>
                <a:gd name="T15" fmla="*/ 441 h 1049"/>
                <a:gd name="T16" fmla="*/ 784 w 1080"/>
                <a:gd name="T17" fmla="*/ 403 h 1049"/>
                <a:gd name="T18" fmla="*/ 823 w 1080"/>
                <a:gd name="T19" fmla="*/ 373 h 1049"/>
                <a:gd name="T20" fmla="*/ 741 w 1080"/>
                <a:gd name="T21" fmla="*/ 251 h 1049"/>
                <a:gd name="T22" fmla="*/ 510 w 1080"/>
                <a:gd name="T23" fmla="*/ 403 h 1049"/>
                <a:gd name="T24" fmla="*/ 735 w 1080"/>
                <a:gd name="T25" fmla="*/ 700 h 1049"/>
                <a:gd name="T26" fmla="*/ 927 w 1080"/>
                <a:gd name="T27" fmla="*/ 564 h 1049"/>
                <a:gd name="T28" fmla="*/ 926 w 1080"/>
                <a:gd name="T29" fmla="*/ 1048 h 1049"/>
                <a:gd name="T30" fmla="*/ 439 w 1080"/>
                <a:gd name="T31" fmla="*/ 1048 h 1049"/>
                <a:gd name="T32" fmla="*/ 437 w 1080"/>
                <a:gd name="T33" fmla="*/ 320 h 1049"/>
                <a:gd name="T34" fmla="*/ 325 w 1080"/>
                <a:gd name="T35" fmla="*/ 390 h 1049"/>
                <a:gd name="T36" fmla="*/ 226 w 1080"/>
                <a:gd name="T37" fmla="*/ 390 h 1049"/>
                <a:gd name="T38" fmla="*/ 215 w 1080"/>
                <a:gd name="T39" fmla="*/ 376 h 1049"/>
                <a:gd name="T40" fmla="*/ 141 w 1080"/>
                <a:gd name="T41" fmla="*/ 277 h 1049"/>
                <a:gd name="T42" fmla="*/ 0 w 1080"/>
                <a:gd name="T43" fmla="*/ 105 h 1049"/>
                <a:gd name="T44" fmla="*/ 160 w 1080"/>
                <a:gd name="T45" fmla="*/ 0 h 1049"/>
                <a:gd name="T46" fmla="*/ 261 w 1080"/>
                <a:gd name="T47" fmla="*/ 130 h 1049"/>
                <a:gd name="T48" fmla="*/ 289 w 1080"/>
                <a:gd name="T49" fmla="*/ 155 h 1049"/>
                <a:gd name="T50" fmla="*/ 493 w 1080"/>
                <a:gd name="T51" fmla="*/ 38 h 1049"/>
                <a:gd name="T52" fmla="*/ 577 w 1080"/>
                <a:gd name="T53" fmla="*/ 38 h 1049"/>
                <a:gd name="T54" fmla="*/ 760 w 1080"/>
                <a:gd name="T55" fmla="*/ 38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0" h="1049">
                  <a:moveTo>
                    <a:pt x="760" y="38"/>
                  </a:moveTo>
                  <a:lnTo>
                    <a:pt x="823" y="38"/>
                  </a:lnTo>
                  <a:lnTo>
                    <a:pt x="906" y="83"/>
                  </a:lnTo>
                  <a:lnTo>
                    <a:pt x="1079" y="325"/>
                  </a:lnTo>
                  <a:lnTo>
                    <a:pt x="1073" y="434"/>
                  </a:lnTo>
                  <a:lnTo>
                    <a:pt x="955" y="518"/>
                  </a:lnTo>
                  <a:lnTo>
                    <a:pt x="858" y="582"/>
                  </a:lnTo>
                  <a:lnTo>
                    <a:pt x="737" y="441"/>
                  </a:lnTo>
                  <a:lnTo>
                    <a:pt x="784" y="403"/>
                  </a:lnTo>
                  <a:lnTo>
                    <a:pt x="823" y="373"/>
                  </a:lnTo>
                  <a:lnTo>
                    <a:pt x="741" y="251"/>
                  </a:lnTo>
                  <a:lnTo>
                    <a:pt x="510" y="403"/>
                  </a:lnTo>
                  <a:lnTo>
                    <a:pt x="735" y="700"/>
                  </a:lnTo>
                  <a:lnTo>
                    <a:pt x="927" y="564"/>
                  </a:lnTo>
                  <a:lnTo>
                    <a:pt x="926" y="1048"/>
                  </a:lnTo>
                  <a:lnTo>
                    <a:pt x="439" y="1048"/>
                  </a:lnTo>
                  <a:lnTo>
                    <a:pt x="437" y="320"/>
                  </a:lnTo>
                  <a:lnTo>
                    <a:pt x="325" y="390"/>
                  </a:lnTo>
                  <a:lnTo>
                    <a:pt x="226" y="390"/>
                  </a:lnTo>
                  <a:lnTo>
                    <a:pt x="215" y="376"/>
                  </a:lnTo>
                  <a:lnTo>
                    <a:pt x="141" y="277"/>
                  </a:lnTo>
                  <a:lnTo>
                    <a:pt x="0" y="105"/>
                  </a:lnTo>
                  <a:lnTo>
                    <a:pt x="160" y="0"/>
                  </a:lnTo>
                  <a:lnTo>
                    <a:pt x="261" y="130"/>
                  </a:lnTo>
                  <a:lnTo>
                    <a:pt x="289" y="155"/>
                  </a:lnTo>
                  <a:lnTo>
                    <a:pt x="493" y="38"/>
                  </a:lnTo>
                  <a:lnTo>
                    <a:pt x="577" y="38"/>
                  </a:lnTo>
                  <a:lnTo>
                    <a:pt x="760" y="38"/>
                  </a:lnTo>
                </a:path>
              </a:pathLst>
            </a:custGeom>
            <a:solidFill>
              <a:schemeClr val="tx2">
                <a:lumMod val="75000"/>
              </a:schemeClr>
            </a:solidFill>
            <a:ln>
              <a:noFill/>
            </a:ln>
            <a:effectLst/>
          </p:spPr>
          <p:txBody>
            <a:bodyPr/>
            <a:lstStyle/>
            <a:p>
              <a:endParaRPr lang="en-US"/>
            </a:p>
          </p:txBody>
        </p:sp>
        <p:sp>
          <p:nvSpPr>
            <p:cNvPr id="11" name="Oval 10"/>
            <p:cNvSpPr>
              <a:spLocks noChangeArrowheads="1"/>
            </p:cNvSpPr>
            <p:nvPr/>
          </p:nvSpPr>
          <p:spPr bwMode="auto">
            <a:xfrm>
              <a:off x="7570787" y="2909887"/>
              <a:ext cx="201613" cy="220663"/>
            </a:xfrm>
            <a:prstGeom prst="ellipse">
              <a:avLst/>
            </a:prstGeom>
            <a:solidFill>
              <a:schemeClr val="tx2">
                <a:lumMod val="75000"/>
              </a:schemeClr>
            </a:solidFill>
            <a:ln>
              <a:noFill/>
            </a:ln>
            <a:effectLst/>
          </p:spPr>
          <p:txBody>
            <a:bodyPr wrap="none" anchor="ctr"/>
            <a:lstStyle/>
            <a:p>
              <a:endParaRPr lang="en-US">
                <a:solidFill>
                  <a:schemeClr val="tx2">
                    <a:lumMod val="75000"/>
                  </a:schemeClr>
                </a:solidFill>
              </a:endParaRPr>
            </a:p>
          </p:txBody>
        </p:sp>
        <p:sp>
          <p:nvSpPr>
            <p:cNvPr id="12" name="Arc 11"/>
            <p:cNvSpPr>
              <a:spLocks/>
            </p:cNvSpPr>
            <p:nvPr/>
          </p:nvSpPr>
          <p:spPr bwMode="auto">
            <a:xfrm>
              <a:off x="6950075" y="2474912"/>
              <a:ext cx="280988" cy="109538"/>
            </a:xfrm>
            <a:custGeom>
              <a:avLst/>
              <a:gdLst>
                <a:gd name="G0" fmla="+- 21600 0 0"/>
                <a:gd name="G1" fmla="+- 322 0 0"/>
                <a:gd name="G2" fmla="+- 21600 0 0"/>
                <a:gd name="T0" fmla="*/ 43198 w 43200"/>
                <a:gd name="T1" fmla="*/ 0 h 21922"/>
                <a:gd name="T2" fmla="*/ 2 w 43200"/>
                <a:gd name="T3" fmla="*/ 4 h 21922"/>
                <a:gd name="T4" fmla="*/ 21600 w 43200"/>
                <a:gd name="T5" fmla="*/ 322 h 21922"/>
              </a:gdLst>
              <a:ahLst/>
              <a:cxnLst>
                <a:cxn ang="0">
                  <a:pos x="T0" y="T1"/>
                </a:cxn>
                <a:cxn ang="0">
                  <a:pos x="T2" y="T3"/>
                </a:cxn>
                <a:cxn ang="0">
                  <a:pos x="T4" y="T5"/>
                </a:cxn>
              </a:cxnLst>
              <a:rect l="0" t="0" r="r" b="b"/>
              <a:pathLst>
                <a:path w="43200" h="21922" fill="none" extrusionOk="0">
                  <a:moveTo>
                    <a:pt x="43197" y="0"/>
                  </a:moveTo>
                  <a:cubicBezTo>
                    <a:pt x="43199" y="107"/>
                    <a:pt x="43200" y="214"/>
                    <a:pt x="43200" y="322"/>
                  </a:cubicBezTo>
                  <a:cubicBezTo>
                    <a:pt x="43200" y="12251"/>
                    <a:pt x="33529" y="21922"/>
                    <a:pt x="21600" y="21922"/>
                  </a:cubicBezTo>
                  <a:cubicBezTo>
                    <a:pt x="9670" y="21922"/>
                    <a:pt x="0" y="12251"/>
                    <a:pt x="0" y="322"/>
                  </a:cubicBezTo>
                  <a:cubicBezTo>
                    <a:pt x="-1" y="215"/>
                    <a:pt x="0" y="109"/>
                    <a:pt x="2" y="4"/>
                  </a:cubicBezTo>
                </a:path>
                <a:path w="43200" h="21922" stroke="0" extrusionOk="0">
                  <a:moveTo>
                    <a:pt x="43197" y="0"/>
                  </a:moveTo>
                  <a:cubicBezTo>
                    <a:pt x="43199" y="107"/>
                    <a:pt x="43200" y="214"/>
                    <a:pt x="43200" y="322"/>
                  </a:cubicBezTo>
                  <a:cubicBezTo>
                    <a:pt x="43200" y="12251"/>
                    <a:pt x="33529" y="21922"/>
                    <a:pt x="21600" y="21922"/>
                  </a:cubicBezTo>
                  <a:cubicBezTo>
                    <a:pt x="9670" y="21922"/>
                    <a:pt x="0" y="12251"/>
                    <a:pt x="0" y="322"/>
                  </a:cubicBezTo>
                  <a:cubicBezTo>
                    <a:pt x="-1" y="215"/>
                    <a:pt x="0" y="109"/>
                    <a:pt x="2" y="4"/>
                  </a:cubicBezTo>
                  <a:lnTo>
                    <a:pt x="21600" y="322"/>
                  </a:lnTo>
                  <a:close/>
                </a:path>
              </a:pathLst>
            </a:custGeom>
            <a:solidFill>
              <a:schemeClr val="tx2">
                <a:lumMod val="75000"/>
              </a:schemeClr>
            </a:solidFill>
            <a:ln>
              <a:noFill/>
            </a:ln>
            <a:effectLst/>
          </p:spPr>
          <p:txBody>
            <a:bodyPr wrap="none" anchor="ctr"/>
            <a:lstStyle/>
            <a:p>
              <a:endParaRPr lang="en-US"/>
            </a:p>
          </p:txBody>
        </p:sp>
        <p:sp>
          <p:nvSpPr>
            <p:cNvPr id="13" name="Arc 12"/>
            <p:cNvSpPr>
              <a:spLocks/>
            </p:cNvSpPr>
            <p:nvPr/>
          </p:nvSpPr>
          <p:spPr bwMode="auto">
            <a:xfrm>
              <a:off x="7229475" y="2481262"/>
              <a:ext cx="239713" cy="169863"/>
            </a:xfrm>
            <a:custGeom>
              <a:avLst/>
              <a:gdLst>
                <a:gd name="G0" fmla="+- 15351 0 0"/>
                <a:gd name="G1" fmla="+- 21600 0 0"/>
                <a:gd name="G2" fmla="+- 21600 0 0"/>
                <a:gd name="T0" fmla="*/ 0 w 36951"/>
                <a:gd name="T1" fmla="*/ 6404 h 36443"/>
                <a:gd name="T2" fmla="*/ 31043 w 36951"/>
                <a:gd name="T3" fmla="*/ 36443 h 36443"/>
                <a:gd name="T4" fmla="*/ 15351 w 36951"/>
                <a:gd name="T5" fmla="*/ 21600 h 36443"/>
              </a:gdLst>
              <a:ahLst/>
              <a:cxnLst>
                <a:cxn ang="0">
                  <a:pos x="T0" y="T1"/>
                </a:cxn>
                <a:cxn ang="0">
                  <a:pos x="T2" y="T3"/>
                </a:cxn>
                <a:cxn ang="0">
                  <a:pos x="T4" y="T5"/>
                </a:cxn>
              </a:cxnLst>
              <a:rect l="0" t="0" r="r" b="b"/>
              <a:pathLst>
                <a:path w="36951" h="36443" fill="none" extrusionOk="0">
                  <a:moveTo>
                    <a:pt x="0" y="6404"/>
                  </a:moveTo>
                  <a:cubicBezTo>
                    <a:pt x="4057" y="2305"/>
                    <a:pt x="9584" y="-1"/>
                    <a:pt x="15351" y="0"/>
                  </a:cubicBezTo>
                  <a:cubicBezTo>
                    <a:pt x="27280" y="0"/>
                    <a:pt x="36951" y="9670"/>
                    <a:pt x="36951" y="21600"/>
                  </a:cubicBezTo>
                  <a:cubicBezTo>
                    <a:pt x="36951" y="27120"/>
                    <a:pt x="34836" y="32432"/>
                    <a:pt x="31043" y="36443"/>
                  </a:cubicBezTo>
                </a:path>
                <a:path w="36951" h="36443" stroke="0" extrusionOk="0">
                  <a:moveTo>
                    <a:pt x="0" y="6404"/>
                  </a:moveTo>
                  <a:cubicBezTo>
                    <a:pt x="4057" y="2305"/>
                    <a:pt x="9584" y="-1"/>
                    <a:pt x="15351" y="0"/>
                  </a:cubicBezTo>
                  <a:cubicBezTo>
                    <a:pt x="27280" y="0"/>
                    <a:pt x="36951" y="9670"/>
                    <a:pt x="36951" y="21600"/>
                  </a:cubicBezTo>
                  <a:cubicBezTo>
                    <a:pt x="36951" y="27120"/>
                    <a:pt x="34836" y="32432"/>
                    <a:pt x="31043" y="36443"/>
                  </a:cubicBezTo>
                  <a:lnTo>
                    <a:pt x="15351" y="21600"/>
                  </a:lnTo>
                  <a:close/>
                </a:path>
              </a:pathLst>
            </a:custGeom>
            <a:solidFill>
              <a:schemeClr val="tx2">
                <a:lumMod val="75000"/>
              </a:schemeClr>
            </a:solidFill>
            <a:ln>
              <a:noFill/>
            </a:ln>
            <a:effectLst/>
          </p:spPr>
          <p:txBody>
            <a:bodyPr wrap="none" anchor="ctr"/>
            <a:lstStyle/>
            <a:p>
              <a:endParaRPr lang="en-US"/>
            </a:p>
          </p:txBody>
        </p:sp>
        <p:grpSp>
          <p:nvGrpSpPr>
            <p:cNvPr id="14" name="Group 13"/>
            <p:cNvGrpSpPr>
              <a:grpSpLocks/>
            </p:cNvGrpSpPr>
            <p:nvPr/>
          </p:nvGrpSpPr>
          <p:grpSpPr bwMode="auto">
            <a:xfrm>
              <a:off x="6376991" y="4257675"/>
              <a:ext cx="984251" cy="1758950"/>
              <a:chOff x="4141" y="2464"/>
              <a:chExt cx="620" cy="1108"/>
            </a:xfrm>
          </p:grpSpPr>
          <p:grpSp>
            <p:nvGrpSpPr>
              <p:cNvPr id="15" name="Group 14"/>
              <p:cNvGrpSpPr>
                <a:grpSpLocks/>
              </p:cNvGrpSpPr>
              <p:nvPr/>
            </p:nvGrpSpPr>
            <p:grpSpPr bwMode="auto">
              <a:xfrm>
                <a:off x="4141" y="2812"/>
                <a:ext cx="620" cy="760"/>
                <a:chOff x="4141" y="2812"/>
                <a:chExt cx="620" cy="760"/>
              </a:xfrm>
            </p:grpSpPr>
            <p:sp>
              <p:nvSpPr>
                <p:cNvPr id="17" name="Rectangle 16"/>
                <p:cNvSpPr>
                  <a:spLocks noChangeArrowheads="1"/>
                </p:cNvSpPr>
                <p:nvPr/>
              </p:nvSpPr>
              <p:spPr bwMode="auto">
                <a:xfrm>
                  <a:off x="4246" y="2812"/>
                  <a:ext cx="414" cy="154"/>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 name="Rectangle 17"/>
                <p:cNvSpPr>
                  <a:spLocks noChangeArrowheads="1"/>
                </p:cNvSpPr>
                <p:nvPr/>
              </p:nvSpPr>
              <p:spPr bwMode="auto">
                <a:xfrm>
                  <a:off x="4141" y="2918"/>
                  <a:ext cx="619" cy="654"/>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 name="Arc 17"/>
                <p:cNvSpPr>
                  <a:spLocks/>
                </p:cNvSpPr>
                <p:nvPr/>
              </p:nvSpPr>
              <p:spPr bwMode="auto">
                <a:xfrm>
                  <a:off x="4142" y="2814"/>
                  <a:ext cx="110" cy="127"/>
                </a:xfrm>
                <a:custGeom>
                  <a:avLst/>
                  <a:gdLst>
                    <a:gd name="G0" fmla="+- 21597 0 0"/>
                    <a:gd name="G1" fmla="+- 21592 0 0"/>
                    <a:gd name="G2" fmla="+- 21600 0 0"/>
                    <a:gd name="T0" fmla="*/ 0 w 21597"/>
                    <a:gd name="T1" fmla="*/ 21253 h 21592"/>
                    <a:gd name="T2" fmla="*/ 21010 w 21597"/>
                    <a:gd name="T3" fmla="*/ 0 h 21592"/>
                    <a:gd name="T4" fmla="*/ 21597 w 21597"/>
                    <a:gd name="T5" fmla="*/ 21592 h 21592"/>
                  </a:gdLst>
                  <a:ahLst/>
                  <a:cxnLst>
                    <a:cxn ang="0">
                      <a:pos x="T0" y="T1"/>
                    </a:cxn>
                    <a:cxn ang="0">
                      <a:pos x="T2" y="T3"/>
                    </a:cxn>
                    <a:cxn ang="0">
                      <a:pos x="T4" y="T5"/>
                    </a:cxn>
                  </a:cxnLst>
                  <a:rect l="0" t="0" r="r" b="b"/>
                  <a:pathLst>
                    <a:path w="21597" h="21592" fill="none" extrusionOk="0">
                      <a:moveTo>
                        <a:pt x="-1" y="21252"/>
                      </a:moveTo>
                      <a:cubicBezTo>
                        <a:pt x="181" y="9685"/>
                        <a:pt x="9444" y="314"/>
                        <a:pt x="21009" y="-1"/>
                      </a:cubicBezTo>
                    </a:path>
                    <a:path w="21597" h="21592" stroke="0" extrusionOk="0">
                      <a:moveTo>
                        <a:pt x="-1" y="21252"/>
                      </a:moveTo>
                      <a:cubicBezTo>
                        <a:pt x="181" y="9685"/>
                        <a:pt x="9444" y="314"/>
                        <a:pt x="21009" y="-1"/>
                      </a:cubicBezTo>
                      <a:lnTo>
                        <a:pt x="21597" y="21592"/>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0" name="Arc 18"/>
                <p:cNvSpPr>
                  <a:spLocks/>
                </p:cNvSpPr>
                <p:nvPr/>
              </p:nvSpPr>
              <p:spPr bwMode="auto">
                <a:xfrm>
                  <a:off x="4648" y="2814"/>
                  <a:ext cx="113" cy="1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16" name="Oval 19"/>
              <p:cNvSpPr>
                <a:spLocks noChangeArrowheads="1"/>
              </p:cNvSpPr>
              <p:nvPr/>
            </p:nvSpPr>
            <p:spPr bwMode="auto">
              <a:xfrm>
                <a:off x="4283" y="2464"/>
                <a:ext cx="330" cy="310"/>
              </a:xfrm>
              <a:prstGeom prst="ellipse">
                <a:avLst/>
              </a:prstGeom>
              <a:solidFill>
                <a:srgbClr val="008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21" name="Group 20"/>
            <p:cNvGrpSpPr>
              <a:grpSpLocks/>
            </p:cNvGrpSpPr>
            <p:nvPr/>
          </p:nvGrpSpPr>
          <p:grpSpPr bwMode="auto">
            <a:xfrm>
              <a:off x="5348288" y="3768725"/>
              <a:ext cx="992188" cy="1763713"/>
              <a:chOff x="3493" y="2156"/>
              <a:chExt cx="625" cy="1111"/>
            </a:xfrm>
          </p:grpSpPr>
          <p:grpSp>
            <p:nvGrpSpPr>
              <p:cNvPr id="22" name="Group 21"/>
              <p:cNvGrpSpPr>
                <a:grpSpLocks/>
              </p:cNvGrpSpPr>
              <p:nvPr/>
            </p:nvGrpSpPr>
            <p:grpSpPr bwMode="auto">
              <a:xfrm>
                <a:off x="3493" y="2504"/>
                <a:ext cx="625" cy="763"/>
                <a:chOff x="3493" y="2504"/>
                <a:chExt cx="625" cy="763"/>
              </a:xfrm>
            </p:grpSpPr>
            <p:sp>
              <p:nvSpPr>
                <p:cNvPr id="24" name="Rectangle 23"/>
                <p:cNvSpPr>
                  <a:spLocks noChangeArrowheads="1"/>
                </p:cNvSpPr>
                <p:nvPr/>
              </p:nvSpPr>
              <p:spPr bwMode="auto">
                <a:xfrm>
                  <a:off x="3601" y="2504"/>
                  <a:ext cx="413" cy="159"/>
                </a:xfrm>
                <a:prstGeom prst="rect">
                  <a:avLst/>
                </a:prstGeom>
                <a:solidFill>
                  <a:schemeClr val="accent2">
                    <a:lumMod val="75000"/>
                  </a:scheme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5" name="Rectangle 24"/>
                <p:cNvSpPr>
                  <a:spLocks noChangeArrowheads="1"/>
                </p:cNvSpPr>
                <p:nvPr/>
              </p:nvSpPr>
              <p:spPr bwMode="auto">
                <a:xfrm>
                  <a:off x="3493" y="2614"/>
                  <a:ext cx="625" cy="653"/>
                </a:xfrm>
                <a:prstGeom prst="rect">
                  <a:avLst/>
                </a:prstGeom>
                <a:solidFill>
                  <a:schemeClr val="accent2">
                    <a:lumMod val="75000"/>
                  </a:scheme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6" name="Arc 24"/>
                <p:cNvSpPr>
                  <a:spLocks/>
                </p:cNvSpPr>
                <p:nvPr/>
              </p:nvSpPr>
              <p:spPr bwMode="auto">
                <a:xfrm>
                  <a:off x="3495" y="2505"/>
                  <a:ext cx="112" cy="130"/>
                </a:xfrm>
                <a:custGeom>
                  <a:avLst/>
                  <a:gdLst>
                    <a:gd name="G0" fmla="+- 21597 0 0"/>
                    <a:gd name="G1" fmla="+- 21597 0 0"/>
                    <a:gd name="G2" fmla="+- 21600 0 0"/>
                    <a:gd name="T0" fmla="*/ 0 w 21597"/>
                    <a:gd name="T1" fmla="*/ 21266 h 21597"/>
                    <a:gd name="T2" fmla="*/ 21213 w 21597"/>
                    <a:gd name="T3" fmla="*/ 0 h 21597"/>
                    <a:gd name="T4" fmla="*/ 21597 w 21597"/>
                    <a:gd name="T5" fmla="*/ 21597 h 21597"/>
                  </a:gdLst>
                  <a:ahLst/>
                  <a:cxnLst>
                    <a:cxn ang="0">
                      <a:pos x="T0" y="T1"/>
                    </a:cxn>
                    <a:cxn ang="0">
                      <a:pos x="T2" y="T3"/>
                    </a:cxn>
                    <a:cxn ang="0">
                      <a:pos x="T4" y="T5"/>
                    </a:cxn>
                  </a:cxnLst>
                  <a:rect l="0" t="0" r="r" b="b"/>
                  <a:pathLst>
                    <a:path w="21597" h="21597" fill="none" extrusionOk="0">
                      <a:moveTo>
                        <a:pt x="-1" y="21265"/>
                      </a:moveTo>
                      <a:cubicBezTo>
                        <a:pt x="178" y="9616"/>
                        <a:pt x="9563" y="207"/>
                        <a:pt x="21213" y="0"/>
                      </a:cubicBezTo>
                    </a:path>
                    <a:path w="21597" h="21597" stroke="0" extrusionOk="0">
                      <a:moveTo>
                        <a:pt x="-1" y="21265"/>
                      </a:moveTo>
                      <a:cubicBezTo>
                        <a:pt x="178" y="9616"/>
                        <a:pt x="9563" y="207"/>
                        <a:pt x="21213" y="0"/>
                      </a:cubicBezTo>
                      <a:lnTo>
                        <a:pt x="21597" y="21597"/>
                      </a:lnTo>
                      <a:close/>
                    </a:path>
                  </a:pathLst>
                </a:custGeom>
                <a:solidFill>
                  <a:schemeClr val="accent2">
                    <a:lumMod val="75000"/>
                  </a:schemeClr>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7" name="Arc 25"/>
                <p:cNvSpPr>
                  <a:spLocks/>
                </p:cNvSpPr>
                <p:nvPr/>
              </p:nvSpPr>
              <p:spPr bwMode="auto">
                <a:xfrm>
                  <a:off x="4003" y="2510"/>
                  <a:ext cx="115" cy="129"/>
                </a:xfrm>
                <a:custGeom>
                  <a:avLst/>
                  <a:gdLst>
                    <a:gd name="G0" fmla="+- 379 0 0"/>
                    <a:gd name="G1" fmla="+- 21600 0 0"/>
                    <a:gd name="G2" fmla="+- 21600 0 0"/>
                    <a:gd name="T0" fmla="*/ 0 w 21976"/>
                    <a:gd name="T1" fmla="*/ 3 h 21600"/>
                    <a:gd name="T2" fmla="*/ 21976 w 21976"/>
                    <a:gd name="T3" fmla="*/ 21259 h 21600"/>
                    <a:gd name="T4" fmla="*/ 379 w 21976"/>
                    <a:gd name="T5" fmla="*/ 21600 h 21600"/>
                  </a:gdLst>
                  <a:ahLst/>
                  <a:cxnLst>
                    <a:cxn ang="0">
                      <a:pos x="T0" y="T1"/>
                    </a:cxn>
                    <a:cxn ang="0">
                      <a:pos x="T2" y="T3"/>
                    </a:cxn>
                    <a:cxn ang="0">
                      <a:pos x="T4" y="T5"/>
                    </a:cxn>
                  </a:cxnLst>
                  <a:rect l="0" t="0" r="r" b="b"/>
                  <a:pathLst>
                    <a:path w="21976" h="21600" fill="none" extrusionOk="0">
                      <a:moveTo>
                        <a:pt x="0" y="3"/>
                      </a:moveTo>
                      <a:cubicBezTo>
                        <a:pt x="126" y="1"/>
                        <a:pt x="252" y="-1"/>
                        <a:pt x="379" y="0"/>
                      </a:cubicBezTo>
                      <a:cubicBezTo>
                        <a:pt x="12175" y="0"/>
                        <a:pt x="21790" y="9464"/>
                        <a:pt x="21976" y="21258"/>
                      </a:cubicBezTo>
                    </a:path>
                    <a:path w="21976" h="21600" stroke="0" extrusionOk="0">
                      <a:moveTo>
                        <a:pt x="0" y="3"/>
                      </a:moveTo>
                      <a:cubicBezTo>
                        <a:pt x="126" y="1"/>
                        <a:pt x="252" y="-1"/>
                        <a:pt x="379" y="0"/>
                      </a:cubicBezTo>
                      <a:cubicBezTo>
                        <a:pt x="12175" y="0"/>
                        <a:pt x="21790" y="9464"/>
                        <a:pt x="21976" y="21258"/>
                      </a:cubicBezTo>
                      <a:lnTo>
                        <a:pt x="379" y="21600"/>
                      </a:lnTo>
                      <a:close/>
                    </a:path>
                  </a:pathLst>
                </a:custGeom>
                <a:solidFill>
                  <a:schemeClr val="accent2">
                    <a:lumMod val="75000"/>
                  </a:schemeClr>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23" name="Oval 26"/>
              <p:cNvSpPr>
                <a:spLocks noChangeArrowheads="1"/>
              </p:cNvSpPr>
              <p:nvPr/>
            </p:nvSpPr>
            <p:spPr bwMode="auto">
              <a:xfrm>
                <a:off x="3638" y="2156"/>
                <a:ext cx="332" cy="314"/>
              </a:xfrm>
              <a:prstGeom prst="ellipse">
                <a:avLst/>
              </a:prstGeom>
              <a:solidFill>
                <a:srgbClr val="008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28" name="Group 27"/>
            <p:cNvGrpSpPr>
              <a:grpSpLocks/>
            </p:cNvGrpSpPr>
            <p:nvPr/>
          </p:nvGrpSpPr>
          <p:grpSpPr bwMode="auto">
            <a:xfrm>
              <a:off x="2359025" y="3768725"/>
              <a:ext cx="984250" cy="1763713"/>
              <a:chOff x="1610" y="2156"/>
              <a:chExt cx="620" cy="1111"/>
            </a:xfrm>
          </p:grpSpPr>
          <p:grpSp>
            <p:nvGrpSpPr>
              <p:cNvPr id="29" name="Group 28"/>
              <p:cNvGrpSpPr>
                <a:grpSpLocks/>
              </p:cNvGrpSpPr>
              <p:nvPr/>
            </p:nvGrpSpPr>
            <p:grpSpPr bwMode="auto">
              <a:xfrm>
                <a:off x="1610" y="2504"/>
                <a:ext cx="620" cy="763"/>
                <a:chOff x="1610" y="2504"/>
                <a:chExt cx="620" cy="763"/>
              </a:xfrm>
            </p:grpSpPr>
            <p:sp>
              <p:nvSpPr>
                <p:cNvPr id="31" name="Rectangle 30"/>
                <p:cNvSpPr>
                  <a:spLocks noChangeArrowheads="1"/>
                </p:cNvSpPr>
                <p:nvPr/>
              </p:nvSpPr>
              <p:spPr bwMode="auto">
                <a:xfrm>
                  <a:off x="1717" y="2504"/>
                  <a:ext cx="413" cy="159"/>
                </a:xfrm>
                <a:prstGeom prst="rect">
                  <a:avLst/>
                </a:prstGeom>
                <a:solidFill>
                  <a:srgbClr val="0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2" name="Rectangle 31"/>
                <p:cNvSpPr>
                  <a:spLocks noChangeArrowheads="1"/>
                </p:cNvSpPr>
                <p:nvPr/>
              </p:nvSpPr>
              <p:spPr bwMode="auto">
                <a:xfrm>
                  <a:off x="1610" y="2614"/>
                  <a:ext cx="620" cy="653"/>
                </a:xfrm>
                <a:prstGeom prst="rect">
                  <a:avLst/>
                </a:prstGeom>
                <a:solidFill>
                  <a:srgbClr val="0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3" name="Arc 31"/>
                <p:cNvSpPr>
                  <a:spLocks/>
                </p:cNvSpPr>
                <p:nvPr/>
              </p:nvSpPr>
              <p:spPr bwMode="auto">
                <a:xfrm>
                  <a:off x="1612" y="2505"/>
                  <a:ext cx="112" cy="130"/>
                </a:xfrm>
                <a:custGeom>
                  <a:avLst/>
                  <a:gdLst>
                    <a:gd name="G0" fmla="+- 21597 0 0"/>
                    <a:gd name="G1" fmla="+- 21597 0 0"/>
                    <a:gd name="G2" fmla="+- 21600 0 0"/>
                    <a:gd name="T0" fmla="*/ 0 w 21597"/>
                    <a:gd name="T1" fmla="*/ 21266 h 21597"/>
                    <a:gd name="T2" fmla="*/ 21213 w 21597"/>
                    <a:gd name="T3" fmla="*/ 0 h 21597"/>
                    <a:gd name="T4" fmla="*/ 21597 w 21597"/>
                    <a:gd name="T5" fmla="*/ 21597 h 21597"/>
                  </a:gdLst>
                  <a:ahLst/>
                  <a:cxnLst>
                    <a:cxn ang="0">
                      <a:pos x="T0" y="T1"/>
                    </a:cxn>
                    <a:cxn ang="0">
                      <a:pos x="T2" y="T3"/>
                    </a:cxn>
                    <a:cxn ang="0">
                      <a:pos x="T4" y="T5"/>
                    </a:cxn>
                  </a:cxnLst>
                  <a:rect l="0" t="0" r="r" b="b"/>
                  <a:pathLst>
                    <a:path w="21597" h="21597" fill="none" extrusionOk="0">
                      <a:moveTo>
                        <a:pt x="-1" y="21265"/>
                      </a:moveTo>
                      <a:cubicBezTo>
                        <a:pt x="178" y="9616"/>
                        <a:pt x="9563" y="207"/>
                        <a:pt x="21213" y="0"/>
                      </a:cubicBezTo>
                    </a:path>
                    <a:path w="21597" h="21597" stroke="0" extrusionOk="0">
                      <a:moveTo>
                        <a:pt x="-1" y="21265"/>
                      </a:moveTo>
                      <a:cubicBezTo>
                        <a:pt x="178" y="9616"/>
                        <a:pt x="9563" y="207"/>
                        <a:pt x="21213" y="0"/>
                      </a:cubicBezTo>
                      <a:lnTo>
                        <a:pt x="21597" y="21597"/>
                      </a:lnTo>
                      <a:close/>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4" name="Arc 32"/>
                <p:cNvSpPr>
                  <a:spLocks/>
                </p:cNvSpPr>
                <p:nvPr/>
              </p:nvSpPr>
              <p:spPr bwMode="auto">
                <a:xfrm>
                  <a:off x="2117" y="2510"/>
                  <a:ext cx="112" cy="129"/>
                </a:xfrm>
                <a:custGeom>
                  <a:avLst/>
                  <a:gdLst>
                    <a:gd name="G0" fmla="+- 0 0 0"/>
                    <a:gd name="G1" fmla="+- 21600 0 0"/>
                    <a:gd name="G2" fmla="+- 21600 0 0"/>
                    <a:gd name="T0" fmla="*/ 0 w 21597"/>
                    <a:gd name="T1" fmla="*/ 0 h 21600"/>
                    <a:gd name="T2" fmla="*/ 21597 w 21597"/>
                    <a:gd name="T3" fmla="*/ 21259 h 21600"/>
                    <a:gd name="T4" fmla="*/ 0 w 21597"/>
                    <a:gd name="T5" fmla="*/ 21600 h 21600"/>
                  </a:gdLst>
                  <a:ahLst/>
                  <a:cxnLst>
                    <a:cxn ang="0">
                      <a:pos x="T0" y="T1"/>
                    </a:cxn>
                    <a:cxn ang="0">
                      <a:pos x="T2" y="T3"/>
                    </a:cxn>
                    <a:cxn ang="0">
                      <a:pos x="T4" y="T5"/>
                    </a:cxn>
                  </a:cxnLst>
                  <a:rect l="0" t="0" r="r" b="b"/>
                  <a:pathLst>
                    <a:path w="21597" h="21600" fill="none" extrusionOk="0">
                      <a:moveTo>
                        <a:pt x="-1" y="0"/>
                      </a:moveTo>
                      <a:cubicBezTo>
                        <a:pt x="11796" y="0"/>
                        <a:pt x="21411" y="9464"/>
                        <a:pt x="21597" y="21258"/>
                      </a:cubicBezTo>
                    </a:path>
                    <a:path w="21597" h="21600" stroke="0" extrusionOk="0">
                      <a:moveTo>
                        <a:pt x="-1" y="0"/>
                      </a:moveTo>
                      <a:cubicBezTo>
                        <a:pt x="11796" y="0"/>
                        <a:pt x="21411" y="9464"/>
                        <a:pt x="21597" y="21258"/>
                      </a:cubicBezTo>
                      <a:lnTo>
                        <a:pt x="0" y="21600"/>
                      </a:lnTo>
                      <a:close/>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30" name="Oval 33"/>
              <p:cNvSpPr>
                <a:spLocks noChangeArrowheads="1"/>
              </p:cNvSpPr>
              <p:nvPr/>
            </p:nvSpPr>
            <p:spPr bwMode="auto">
              <a:xfrm>
                <a:off x="1755" y="2156"/>
                <a:ext cx="331" cy="314"/>
              </a:xfrm>
              <a:prstGeom prst="ellipse">
                <a:avLst/>
              </a:prstGeom>
              <a:solidFill>
                <a:srgbClr val="008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35" name="Group 34"/>
            <p:cNvGrpSpPr>
              <a:grpSpLocks/>
            </p:cNvGrpSpPr>
            <p:nvPr/>
          </p:nvGrpSpPr>
          <p:grpSpPr bwMode="auto">
            <a:xfrm>
              <a:off x="1303338" y="4257675"/>
              <a:ext cx="984250" cy="1758950"/>
              <a:chOff x="945" y="2464"/>
              <a:chExt cx="620" cy="1108"/>
            </a:xfrm>
          </p:grpSpPr>
          <p:sp>
            <p:nvSpPr>
              <p:cNvPr id="36" name="Oval 35"/>
              <p:cNvSpPr>
                <a:spLocks noChangeArrowheads="1"/>
              </p:cNvSpPr>
              <p:nvPr/>
            </p:nvSpPr>
            <p:spPr bwMode="auto">
              <a:xfrm>
                <a:off x="1089" y="2464"/>
                <a:ext cx="331" cy="310"/>
              </a:xfrm>
              <a:prstGeom prst="ellipse">
                <a:avLst/>
              </a:prstGeom>
              <a:solidFill>
                <a:srgbClr val="008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37" name="Group 36"/>
              <p:cNvGrpSpPr>
                <a:grpSpLocks/>
              </p:cNvGrpSpPr>
              <p:nvPr/>
            </p:nvGrpSpPr>
            <p:grpSpPr bwMode="auto">
              <a:xfrm>
                <a:off x="945" y="2812"/>
                <a:ext cx="620" cy="760"/>
                <a:chOff x="945" y="2812"/>
                <a:chExt cx="620" cy="760"/>
              </a:xfrm>
            </p:grpSpPr>
            <p:sp>
              <p:nvSpPr>
                <p:cNvPr id="38" name="Rectangle 37"/>
                <p:cNvSpPr>
                  <a:spLocks noChangeArrowheads="1"/>
                </p:cNvSpPr>
                <p:nvPr/>
              </p:nvSpPr>
              <p:spPr bwMode="auto">
                <a:xfrm>
                  <a:off x="1053" y="2812"/>
                  <a:ext cx="413" cy="154"/>
                </a:xfrm>
                <a:prstGeom prst="rect">
                  <a:avLst/>
                </a:prstGeom>
                <a:solidFill>
                  <a:srgbClr val="008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9" name="Rectangle 38"/>
                <p:cNvSpPr>
                  <a:spLocks noChangeArrowheads="1"/>
                </p:cNvSpPr>
                <p:nvPr/>
              </p:nvSpPr>
              <p:spPr bwMode="auto">
                <a:xfrm>
                  <a:off x="945" y="2918"/>
                  <a:ext cx="620" cy="654"/>
                </a:xfrm>
                <a:prstGeom prst="rect">
                  <a:avLst/>
                </a:prstGeom>
                <a:solidFill>
                  <a:srgbClr val="008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0" name="Arc 39"/>
                <p:cNvSpPr>
                  <a:spLocks/>
                </p:cNvSpPr>
                <p:nvPr/>
              </p:nvSpPr>
              <p:spPr bwMode="auto">
                <a:xfrm>
                  <a:off x="946" y="2814"/>
                  <a:ext cx="112" cy="127"/>
                </a:xfrm>
                <a:custGeom>
                  <a:avLst/>
                  <a:gdLst>
                    <a:gd name="G0" fmla="+- 21597 0 0"/>
                    <a:gd name="G1" fmla="+- 21597 0 0"/>
                    <a:gd name="G2" fmla="+- 21600 0 0"/>
                    <a:gd name="T0" fmla="*/ 0 w 21597"/>
                    <a:gd name="T1" fmla="*/ 21258 h 21597"/>
                    <a:gd name="T2" fmla="*/ 21213 w 21597"/>
                    <a:gd name="T3" fmla="*/ 0 h 21597"/>
                    <a:gd name="T4" fmla="*/ 21597 w 21597"/>
                    <a:gd name="T5" fmla="*/ 21597 h 21597"/>
                  </a:gdLst>
                  <a:ahLst/>
                  <a:cxnLst>
                    <a:cxn ang="0">
                      <a:pos x="T0" y="T1"/>
                    </a:cxn>
                    <a:cxn ang="0">
                      <a:pos x="T2" y="T3"/>
                    </a:cxn>
                    <a:cxn ang="0">
                      <a:pos x="T4" y="T5"/>
                    </a:cxn>
                  </a:cxnLst>
                  <a:rect l="0" t="0" r="r" b="b"/>
                  <a:pathLst>
                    <a:path w="21597" h="21597" fill="none" extrusionOk="0">
                      <a:moveTo>
                        <a:pt x="-1" y="21257"/>
                      </a:moveTo>
                      <a:cubicBezTo>
                        <a:pt x="182" y="9611"/>
                        <a:pt x="9566" y="207"/>
                        <a:pt x="21213" y="0"/>
                      </a:cubicBezTo>
                    </a:path>
                    <a:path w="21597" h="21597" stroke="0" extrusionOk="0">
                      <a:moveTo>
                        <a:pt x="-1" y="21257"/>
                      </a:moveTo>
                      <a:cubicBezTo>
                        <a:pt x="182" y="9611"/>
                        <a:pt x="9566" y="207"/>
                        <a:pt x="21213" y="0"/>
                      </a:cubicBezTo>
                      <a:lnTo>
                        <a:pt x="21597" y="21597"/>
                      </a:lnTo>
                      <a:close/>
                    </a:path>
                  </a:pathLst>
                </a:custGeom>
                <a:solidFill>
                  <a:srgbClr val="008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1" name="Arc 40"/>
                <p:cNvSpPr>
                  <a:spLocks/>
                </p:cNvSpPr>
                <p:nvPr/>
              </p:nvSpPr>
              <p:spPr bwMode="auto">
                <a:xfrm>
                  <a:off x="1451" y="2814"/>
                  <a:ext cx="113" cy="128"/>
                </a:xfrm>
                <a:custGeom>
                  <a:avLst/>
                  <a:gdLst>
                    <a:gd name="G0" fmla="+- 0 0 0"/>
                    <a:gd name="G1" fmla="+- 21599 0 0"/>
                    <a:gd name="G2" fmla="+- 21600 0 0"/>
                    <a:gd name="T0" fmla="*/ 191 w 21600"/>
                    <a:gd name="T1" fmla="*/ 0 h 21599"/>
                    <a:gd name="T2" fmla="*/ 21600 w 21600"/>
                    <a:gd name="T3" fmla="*/ 21599 h 21599"/>
                    <a:gd name="T4" fmla="*/ 0 w 21600"/>
                    <a:gd name="T5" fmla="*/ 21599 h 21599"/>
                  </a:gdLst>
                  <a:ahLst/>
                  <a:cxnLst>
                    <a:cxn ang="0">
                      <a:pos x="T0" y="T1"/>
                    </a:cxn>
                    <a:cxn ang="0">
                      <a:pos x="T2" y="T3"/>
                    </a:cxn>
                    <a:cxn ang="0">
                      <a:pos x="T4" y="T5"/>
                    </a:cxn>
                  </a:cxnLst>
                  <a:rect l="0" t="0" r="r" b="b"/>
                  <a:pathLst>
                    <a:path w="21600" h="21599" fill="none" extrusionOk="0">
                      <a:moveTo>
                        <a:pt x="191" y="-1"/>
                      </a:moveTo>
                      <a:cubicBezTo>
                        <a:pt x="12045" y="104"/>
                        <a:pt x="21600" y="9744"/>
                        <a:pt x="21600" y="21599"/>
                      </a:cubicBezTo>
                    </a:path>
                    <a:path w="21600" h="21599" stroke="0" extrusionOk="0">
                      <a:moveTo>
                        <a:pt x="191" y="-1"/>
                      </a:moveTo>
                      <a:cubicBezTo>
                        <a:pt x="12045" y="104"/>
                        <a:pt x="21600" y="9744"/>
                        <a:pt x="21600" y="21599"/>
                      </a:cubicBezTo>
                      <a:lnTo>
                        <a:pt x="0" y="21599"/>
                      </a:lnTo>
                      <a:close/>
                    </a:path>
                  </a:pathLst>
                </a:custGeom>
                <a:solidFill>
                  <a:srgbClr val="008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sp>
          <p:nvSpPr>
            <p:cNvPr id="42" name="Freeform 41"/>
            <p:cNvSpPr>
              <a:spLocks/>
            </p:cNvSpPr>
            <p:nvPr/>
          </p:nvSpPr>
          <p:spPr bwMode="auto">
            <a:xfrm>
              <a:off x="1228725" y="4279900"/>
              <a:ext cx="6172200" cy="1736725"/>
            </a:xfrm>
            <a:custGeom>
              <a:avLst/>
              <a:gdLst>
                <a:gd name="T0" fmla="*/ 0 w 3888"/>
                <a:gd name="T1" fmla="*/ 1093 h 1094"/>
                <a:gd name="T2" fmla="*/ 1386 w 3888"/>
                <a:gd name="T3" fmla="*/ 0 h 1094"/>
                <a:gd name="T4" fmla="*/ 2444 w 3888"/>
                <a:gd name="T5" fmla="*/ 0 h 1094"/>
                <a:gd name="T6" fmla="*/ 3887 w 3888"/>
                <a:gd name="T7" fmla="*/ 1093 h 1094"/>
                <a:gd name="T8" fmla="*/ 0 w 3888"/>
                <a:gd name="T9" fmla="*/ 1093 h 1094"/>
              </a:gdLst>
              <a:ahLst/>
              <a:cxnLst>
                <a:cxn ang="0">
                  <a:pos x="T0" y="T1"/>
                </a:cxn>
                <a:cxn ang="0">
                  <a:pos x="T2" y="T3"/>
                </a:cxn>
                <a:cxn ang="0">
                  <a:pos x="T4" y="T5"/>
                </a:cxn>
                <a:cxn ang="0">
                  <a:pos x="T6" y="T7"/>
                </a:cxn>
                <a:cxn ang="0">
                  <a:pos x="T8" y="T9"/>
                </a:cxn>
              </a:cxnLst>
              <a:rect l="0" t="0" r="r" b="b"/>
              <a:pathLst>
                <a:path w="3888" h="1094">
                  <a:moveTo>
                    <a:pt x="0" y="1093"/>
                  </a:moveTo>
                  <a:lnTo>
                    <a:pt x="1386" y="0"/>
                  </a:lnTo>
                  <a:lnTo>
                    <a:pt x="2444" y="0"/>
                  </a:lnTo>
                  <a:lnTo>
                    <a:pt x="3887" y="1093"/>
                  </a:lnTo>
                  <a:lnTo>
                    <a:pt x="0" y="1093"/>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grpSp>
          <p:nvGrpSpPr>
            <p:cNvPr id="43" name="Group 42"/>
            <p:cNvGrpSpPr>
              <a:grpSpLocks/>
            </p:cNvGrpSpPr>
            <p:nvPr/>
          </p:nvGrpSpPr>
          <p:grpSpPr bwMode="auto">
            <a:xfrm>
              <a:off x="4286252" y="4425950"/>
              <a:ext cx="1225551" cy="1797050"/>
              <a:chOff x="2824" y="2570"/>
              <a:chExt cx="772" cy="1132"/>
            </a:xfrm>
          </p:grpSpPr>
          <p:sp>
            <p:nvSpPr>
              <p:cNvPr id="44" name="Oval 43"/>
              <p:cNvSpPr>
                <a:spLocks noChangeArrowheads="1"/>
              </p:cNvSpPr>
              <p:nvPr/>
            </p:nvSpPr>
            <p:spPr bwMode="auto">
              <a:xfrm>
                <a:off x="3002" y="2570"/>
                <a:ext cx="408" cy="378"/>
              </a:xfrm>
              <a:prstGeom prst="ellipse">
                <a:avLst/>
              </a:prstGeom>
              <a:solidFill>
                <a:srgbClr val="008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45" name="Group 44"/>
              <p:cNvGrpSpPr>
                <a:grpSpLocks/>
              </p:cNvGrpSpPr>
              <p:nvPr/>
            </p:nvGrpSpPr>
            <p:grpSpPr bwMode="auto">
              <a:xfrm>
                <a:off x="2824" y="2990"/>
                <a:ext cx="772" cy="712"/>
                <a:chOff x="2824" y="2990"/>
                <a:chExt cx="772" cy="712"/>
              </a:xfrm>
            </p:grpSpPr>
            <p:sp>
              <p:nvSpPr>
                <p:cNvPr id="46" name="Rectangle 45"/>
                <p:cNvSpPr>
                  <a:spLocks noChangeArrowheads="1"/>
                </p:cNvSpPr>
                <p:nvPr/>
              </p:nvSpPr>
              <p:spPr bwMode="auto">
                <a:xfrm>
                  <a:off x="2953" y="2992"/>
                  <a:ext cx="508" cy="189"/>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7" name="Rectangle 46"/>
                <p:cNvSpPr>
                  <a:spLocks noChangeArrowheads="1"/>
                </p:cNvSpPr>
                <p:nvPr/>
              </p:nvSpPr>
              <p:spPr bwMode="auto">
                <a:xfrm>
                  <a:off x="2826" y="3126"/>
                  <a:ext cx="769" cy="576"/>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8" name="Arc 47"/>
                <p:cNvSpPr>
                  <a:spLocks/>
                </p:cNvSpPr>
                <p:nvPr/>
              </p:nvSpPr>
              <p:spPr bwMode="auto">
                <a:xfrm>
                  <a:off x="2824" y="2993"/>
                  <a:ext cx="140" cy="155"/>
                </a:xfrm>
                <a:custGeom>
                  <a:avLst/>
                  <a:gdLst>
                    <a:gd name="G0" fmla="+- 21600 0 0"/>
                    <a:gd name="G1" fmla="+- 21598 0 0"/>
                    <a:gd name="G2" fmla="+- 21600 0 0"/>
                    <a:gd name="T0" fmla="*/ 0 w 21600"/>
                    <a:gd name="T1" fmla="*/ 21598 h 21598"/>
                    <a:gd name="T2" fmla="*/ 21290 w 21600"/>
                    <a:gd name="T3" fmla="*/ 0 h 21598"/>
                    <a:gd name="T4" fmla="*/ 21600 w 21600"/>
                    <a:gd name="T5" fmla="*/ 21598 h 21598"/>
                  </a:gdLst>
                  <a:ahLst/>
                  <a:cxnLst>
                    <a:cxn ang="0">
                      <a:pos x="T0" y="T1"/>
                    </a:cxn>
                    <a:cxn ang="0">
                      <a:pos x="T2" y="T3"/>
                    </a:cxn>
                    <a:cxn ang="0">
                      <a:pos x="T4" y="T5"/>
                    </a:cxn>
                  </a:cxnLst>
                  <a:rect l="0" t="0" r="r" b="b"/>
                  <a:pathLst>
                    <a:path w="21600" h="21598" fill="none" extrusionOk="0">
                      <a:moveTo>
                        <a:pt x="0" y="21598"/>
                      </a:moveTo>
                      <a:cubicBezTo>
                        <a:pt x="0" y="9789"/>
                        <a:pt x="9482" y="169"/>
                        <a:pt x="21290" y="0"/>
                      </a:cubicBezTo>
                    </a:path>
                    <a:path w="21600" h="21598" stroke="0" extrusionOk="0">
                      <a:moveTo>
                        <a:pt x="0" y="21598"/>
                      </a:moveTo>
                      <a:cubicBezTo>
                        <a:pt x="0" y="9789"/>
                        <a:pt x="9482" y="169"/>
                        <a:pt x="21290" y="0"/>
                      </a:cubicBezTo>
                      <a:lnTo>
                        <a:pt x="21600" y="21598"/>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9" name="Arc 48"/>
                <p:cNvSpPr>
                  <a:spLocks/>
                </p:cNvSpPr>
                <p:nvPr/>
              </p:nvSpPr>
              <p:spPr bwMode="auto">
                <a:xfrm>
                  <a:off x="3457" y="2990"/>
                  <a:ext cx="139" cy="157"/>
                </a:xfrm>
                <a:custGeom>
                  <a:avLst/>
                  <a:gdLst>
                    <a:gd name="G0" fmla="+- 0 0 0"/>
                    <a:gd name="G1" fmla="+- 21600 0 0"/>
                    <a:gd name="G2" fmla="+- 21600 0 0"/>
                    <a:gd name="T0" fmla="*/ 0 w 21600"/>
                    <a:gd name="T1" fmla="*/ 0 h 21600"/>
                    <a:gd name="T2" fmla="*/ 21600 w 21600"/>
                    <a:gd name="T3" fmla="*/ 21461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875" y="0"/>
                        <a:pt x="21523" y="9586"/>
                        <a:pt x="21599" y="21461"/>
                      </a:cubicBezTo>
                    </a:path>
                    <a:path w="21600" h="21600" stroke="0" extrusionOk="0">
                      <a:moveTo>
                        <a:pt x="-1" y="0"/>
                      </a:moveTo>
                      <a:cubicBezTo>
                        <a:pt x="11875" y="0"/>
                        <a:pt x="21523" y="9586"/>
                        <a:pt x="21599" y="21461"/>
                      </a:cubicBezTo>
                      <a:lnTo>
                        <a:pt x="0" y="21600"/>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grpSp>
          <p:nvGrpSpPr>
            <p:cNvPr id="50" name="Group 49"/>
            <p:cNvGrpSpPr>
              <a:grpSpLocks/>
            </p:cNvGrpSpPr>
            <p:nvPr/>
          </p:nvGrpSpPr>
          <p:grpSpPr bwMode="auto">
            <a:xfrm>
              <a:off x="2995613" y="4411663"/>
              <a:ext cx="1225550" cy="1797050"/>
              <a:chOff x="2011" y="2561"/>
              <a:chExt cx="772" cy="1132"/>
            </a:xfrm>
          </p:grpSpPr>
          <p:sp>
            <p:nvSpPr>
              <p:cNvPr id="51" name="Oval 50"/>
              <p:cNvSpPr>
                <a:spLocks noChangeArrowheads="1"/>
              </p:cNvSpPr>
              <p:nvPr/>
            </p:nvSpPr>
            <p:spPr bwMode="auto">
              <a:xfrm>
                <a:off x="2192" y="2561"/>
                <a:ext cx="404" cy="377"/>
              </a:xfrm>
              <a:prstGeom prst="ellipse">
                <a:avLst/>
              </a:prstGeom>
              <a:solidFill>
                <a:srgbClr val="008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52" name="Group 51"/>
              <p:cNvGrpSpPr>
                <a:grpSpLocks/>
              </p:cNvGrpSpPr>
              <p:nvPr/>
            </p:nvGrpSpPr>
            <p:grpSpPr bwMode="auto">
              <a:xfrm>
                <a:off x="2011" y="2982"/>
                <a:ext cx="772" cy="711"/>
                <a:chOff x="2011" y="2982"/>
                <a:chExt cx="772" cy="711"/>
              </a:xfrm>
            </p:grpSpPr>
            <p:sp>
              <p:nvSpPr>
                <p:cNvPr id="53" name="Rectangle 52"/>
                <p:cNvSpPr>
                  <a:spLocks noChangeArrowheads="1"/>
                </p:cNvSpPr>
                <p:nvPr/>
              </p:nvSpPr>
              <p:spPr bwMode="auto">
                <a:xfrm>
                  <a:off x="2144" y="2982"/>
                  <a:ext cx="504" cy="187"/>
                </a:xfrm>
                <a:prstGeom prst="rect">
                  <a:avLst/>
                </a:prstGeom>
                <a:solidFill>
                  <a:srgbClr val="0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54" name="Rectangle 53"/>
                <p:cNvSpPr>
                  <a:spLocks noChangeArrowheads="1"/>
                </p:cNvSpPr>
                <p:nvPr/>
              </p:nvSpPr>
              <p:spPr bwMode="auto">
                <a:xfrm>
                  <a:off x="2013" y="3113"/>
                  <a:ext cx="769" cy="580"/>
                </a:xfrm>
                <a:prstGeom prst="rect">
                  <a:avLst/>
                </a:prstGeom>
                <a:solidFill>
                  <a:srgbClr val="0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55" name="Arc 54"/>
                <p:cNvSpPr>
                  <a:spLocks/>
                </p:cNvSpPr>
                <p:nvPr/>
              </p:nvSpPr>
              <p:spPr bwMode="auto">
                <a:xfrm>
                  <a:off x="2011" y="2983"/>
                  <a:ext cx="138" cy="154"/>
                </a:xfrm>
                <a:custGeom>
                  <a:avLst/>
                  <a:gdLst>
                    <a:gd name="G0" fmla="+- 21600 0 0"/>
                    <a:gd name="G1" fmla="+- 21599 0 0"/>
                    <a:gd name="G2" fmla="+- 21600 0 0"/>
                    <a:gd name="T0" fmla="*/ 0 w 21600"/>
                    <a:gd name="T1" fmla="*/ 21599 h 21599"/>
                    <a:gd name="T2" fmla="*/ 2144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0"/>
                        <a:pt x="9575" y="85"/>
                        <a:pt x="21442" y="-1"/>
                      </a:cubicBezTo>
                    </a:path>
                    <a:path w="21600" h="21599" stroke="0" extrusionOk="0">
                      <a:moveTo>
                        <a:pt x="0" y="21599"/>
                      </a:moveTo>
                      <a:cubicBezTo>
                        <a:pt x="0" y="9730"/>
                        <a:pt x="9575" y="85"/>
                        <a:pt x="21442" y="-1"/>
                      </a:cubicBezTo>
                      <a:lnTo>
                        <a:pt x="21600" y="21599"/>
                      </a:lnTo>
                      <a:close/>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56" name="Arc 55"/>
                <p:cNvSpPr>
                  <a:spLocks/>
                </p:cNvSpPr>
                <p:nvPr/>
              </p:nvSpPr>
              <p:spPr bwMode="auto">
                <a:xfrm>
                  <a:off x="2643" y="2983"/>
                  <a:ext cx="140" cy="154"/>
                </a:xfrm>
                <a:custGeom>
                  <a:avLst/>
                  <a:gdLst>
                    <a:gd name="G0" fmla="+- 156 0 0"/>
                    <a:gd name="G1" fmla="+- 21600 0 0"/>
                    <a:gd name="G2" fmla="+- 21600 0 0"/>
                    <a:gd name="T0" fmla="*/ 0 w 21756"/>
                    <a:gd name="T1" fmla="*/ 1 h 21600"/>
                    <a:gd name="T2" fmla="*/ 21756 w 21756"/>
                    <a:gd name="T3" fmla="*/ 21600 h 21600"/>
                    <a:gd name="T4" fmla="*/ 156 w 21756"/>
                    <a:gd name="T5" fmla="*/ 21600 h 21600"/>
                  </a:gdLst>
                  <a:ahLst/>
                  <a:cxnLst>
                    <a:cxn ang="0">
                      <a:pos x="T0" y="T1"/>
                    </a:cxn>
                    <a:cxn ang="0">
                      <a:pos x="T2" y="T3"/>
                    </a:cxn>
                    <a:cxn ang="0">
                      <a:pos x="T4" y="T5"/>
                    </a:cxn>
                  </a:cxnLst>
                  <a:rect l="0" t="0" r="r" b="b"/>
                  <a:pathLst>
                    <a:path w="21756" h="21600" fill="none" extrusionOk="0">
                      <a:moveTo>
                        <a:pt x="-1" y="0"/>
                      </a:moveTo>
                      <a:cubicBezTo>
                        <a:pt x="51" y="0"/>
                        <a:pt x="103" y="-1"/>
                        <a:pt x="156" y="0"/>
                      </a:cubicBezTo>
                      <a:cubicBezTo>
                        <a:pt x="12085" y="0"/>
                        <a:pt x="21756" y="9670"/>
                        <a:pt x="21756" y="21600"/>
                      </a:cubicBezTo>
                    </a:path>
                    <a:path w="21756" h="21600" stroke="0" extrusionOk="0">
                      <a:moveTo>
                        <a:pt x="-1" y="0"/>
                      </a:moveTo>
                      <a:cubicBezTo>
                        <a:pt x="51" y="0"/>
                        <a:pt x="103" y="-1"/>
                        <a:pt x="156" y="0"/>
                      </a:cubicBezTo>
                      <a:cubicBezTo>
                        <a:pt x="12085" y="0"/>
                        <a:pt x="21756" y="9670"/>
                        <a:pt x="21756" y="21600"/>
                      </a:cubicBezTo>
                      <a:lnTo>
                        <a:pt x="156" y="21600"/>
                      </a:lnTo>
                      <a:close/>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grpSp>
          <p:nvGrpSpPr>
            <p:cNvPr id="57" name="Group 56"/>
            <p:cNvGrpSpPr>
              <a:grpSpLocks/>
            </p:cNvGrpSpPr>
            <p:nvPr/>
          </p:nvGrpSpPr>
          <p:grpSpPr bwMode="auto">
            <a:xfrm>
              <a:off x="2995613" y="4421188"/>
              <a:ext cx="1225550" cy="1797050"/>
              <a:chOff x="2011" y="2567"/>
              <a:chExt cx="772" cy="1132"/>
            </a:xfrm>
          </p:grpSpPr>
          <p:sp>
            <p:nvSpPr>
              <p:cNvPr id="58" name="Oval 57"/>
              <p:cNvSpPr>
                <a:spLocks noChangeArrowheads="1"/>
              </p:cNvSpPr>
              <p:nvPr/>
            </p:nvSpPr>
            <p:spPr bwMode="auto">
              <a:xfrm>
                <a:off x="2192" y="2567"/>
                <a:ext cx="404" cy="377"/>
              </a:xfrm>
              <a:prstGeom prst="ellipse">
                <a:avLst/>
              </a:prstGeom>
              <a:solidFill>
                <a:srgbClr val="008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59" name="Group 58"/>
              <p:cNvGrpSpPr>
                <a:grpSpLocks/>
              </p:cNvGrpSpPr>
              <p:nvPr/>
            </p:nvGrpSpPr>
            <p:grpSpPr bwMode="auto">
              <a:xfrm>
                <a:off x="2011" y="2988"/>
                <a:ext cx="772" cy="711"/>
                <a:chOff x="2011" y="2988"/>
                <a:chExt cx="772" cy="711"/>
              </a:xfrm>
            </p:grpSpPr>
            <p:sp>
              <p:nvSpPr>
                <p:cNvPr id="60" name="Rectangle 59"/>
                <p:cNvSpPr>
                  <a:spLocks noChangeArrowheads="1"/>
                </p:cNvSpPr>
                <p:nvPr/>
              </p:nvSpPr>
              <p:spPr bwMode="auto">
                <a:xfrm>
                  <a:off x="2144" y="2988"/>
                  <a:ext cx="504" cy="187"/>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1" name="Rectangle 60"/>
                <p:cNvSpPr>
                  <a:spLocks noChangeArrowheads="1"/>
                </p:cNvSpPr>
                <p:nvPr/>
              </p:nvSpPr>
              <p:spPr bwMode="auto">
                <a:xfrm>
                  <a:off x="2013" y="3119"/>
                  <a:ext cx="769" cy="58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2" name="Arc 61"/>
                <p:cNvSpPr>
                  <a:spLocks/>
                </p:cNvSpPr>
                <p:nvPr/>
              </p:nvSpPr>
              <p:spPr bwMode="auto">
                <a:xfrm>
                  <a:off x="2011" y="2989"/>
                  <a:ext cx="138" cy="154"/>
                </a:xfrm>
                <a:custGeom>
                  <a:avLst/>
                  <a:gdLst>
                    <a:gd name="G0" fmla="+- 21600 0 0"/>
                    <a:gd name="G1" fmla="+- 21599 0 0"/>
                    <a:gd name="G2" fmla="+- 21600 0 0"/>
                    <a:gd name="T0" fmla="*/ 0 w 21600"/>
                    <a:gd name="T1" fmla="*/ 21599 h 21599"/>
                    <a:gd name="T2" fmla="*/ 2144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0"/>
                        <a:pt x="9575" y="85"/>
                        <a:pt x="21442" y="-1"/>
                      </a:cubicBezTo>
                    </a:path>
                    <a:path w="21600" h="21599" stroke="0" extrusionOk="0">
                      <a:moveTo>
                        <a:pt x="0" y="21599"/>
                      </a:moveTo>
                      <a:cubicBezTo>
                        <a:pt x="0" y="9730"/>
                        <a:pt x="9575" y="85"/>
                        <a:pt x="21442" y="-1"/>
                      </a:cubicBezTo>
                      <a:lnTo>
                        <a:pt x="21600" y="21599"/>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3" name="Arc 62"/>
                <p:cNvSpPr>
                  <a:spLocks/>
                </p:cNvSpPr>
                <p:nvPr/>
              </p:nvSpPr>
              <p:spPr bwMode="auto">
                <a:xfrm>
                  <a:off x="2643" y="2989"/>
                  <a:ext cx="140" cy="154"/>
                </a:xfrm>
                <a:custGeom>
                  <a:avLst/>
                  <a:gdLst>
                    <a:gd name="G0" fmla="+- 156 0 0"/>
                    <a:gd name="G1" fmla="+- 21600 0 0"/>
                    <a:gd name="G2" fmla="+- 21600 0 0"/>
                    <a:gd name="T0" fmla="*/ 0 w 21756"/>
                    <a:gd name="T1" fmla="*/ 1 h 21600"/>
                    <a:gd name="T2" fmla="*/ 21756 w 21756"/>
                    <a:gd name="T3" fmla="*/ 21600 h 21600"/>
                    <a:gd name="T4" fmla="*/ 156 w 21756"/>
                    <a:gd name="T5" fmla="*/ 21600 h 21600"/>
                  </a:gdLst>
                  <a:ahLst/>
                  <a:cxnLst>
                    <a:cxn ang="0">
                      <a:pos x="T0" y="T1"/>
                    </a:cxn>
                    <a:cxn ang="0">
                      <a:pos x="T2" y="T3"/>
                    </a:cxn>
                    <a:cxn ang="0">
                      <a:pos x="T4" y="T5"/>
                    </a:cxn>
                  </a:cxnLst>
                  <a:rect l="0" t="0" r="r" b="b"/>
                  <a:pathLst>
                    <a:path w="21756" h="21600" fill="none" extrusionOk="0">
                      <a:moveTo>
                        <a:pt x="-1" y="0"/>
                      </a:moveTo>
                      <a:cubicBezTo>
                        <a:pt x="51" y="0"/>
                        <a:pt x="103" y="-1"/>
                        <a:pt x="156" y="0"/>
                      </a:cubicBezTo>
                      <a:cubicBezTo>
                        <a:pt x="12085" y="0"/>
                        <a:pt x="21756" y="9670"/>
                        <a:pt x="21756" y="21600"/>
                      </a:cubicBezTo>
                    </a:path>
                    <a:path w="21756" h="21600" stroke="0" extrusionOk="0">
                      <a:moveTo>
                        <a:pt x="-1" y="0"/>
                      </a:moveTo>
                      <a:cubicBezTo>
                        <a:pt x="51" y="0"/>
                        <a:pt x="103" y="-1"/>
                        <a:pt x="156" y="0"/>
                      </a:cubicBezTo>
                      <a:cubicBezTo>
                        <a:pt x="12085" y="0"/>
                        <a:pt x="21756" y="9670"/>
                        <a:pt x="21756" y="21600"/>
                      </a:cubicBezTo>
                      <a:lnTo>
                        <a:pt x="156" y="21600"/>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sp>
          <p:nvSpPr>
            <p:cNvPr id="64" name="TextBox 63"/>
            <p:cNvSpPr txBox="1"/>
            <p:nvPr/>
          </p:nvSpPr>
          <p:spPr>
            <a:xfrm>
              <a:off x="1110458" y="2595473"/>
              <a:ext cx="5786438" cy="1200329"/>
            </a:xfrm>
            <a:prstGeom prst="rect">
              <a:avLst/>
            </a:prstGeom>
            <a:noFill/>
          </p:spPr>
          <p:txBody>
            <a:bodyPr wrap="square" rtlCol="0">
              <a:spAutoFit/>
            </a:bodyPr>
            <a:lstStyle/>
            <a:p>
              <a:r>
                <a:rPr lang="en-US" dirty="0" smtClean="0"/>
                <a:t>Distributed Knowledge</a:t>
              </a:r>
            </a:p>
            <a:p>
              <a:r>
                <a:rPr lang="en-US" dirty="0" smtClean="0"/>
                <a:t>Leadership in Global and Virtual Teams</a:t>
              </a:r>
            </a:p>
            <a:p>
              <a:r>
                <a:rPr lang="en-US" dirty="0" smtClean="0"/>
                <a:t>Communications</a:t>
              </a:r>
            </a:p>
          </p:txBody>
        </p:sp>
      </p:grpSp>
      <p:sp>
        <p:nvSpPr>
          <p:cNvPr id="66" name="Title 1"/>
          <p:cNvSpPr txBox="1">
            <a:spLocks/>
          </p:cNvSpPr>
          <p:nvPr/>
        </p:nvSpPr>
        <p:spPr>
          <a:xfrm>
            <a:off x="822325" y="365125"/>
            <a:ext cx="7521575" cy="549275"/>
          </a:xfrm>
          <a:prstGeom prst="rect">
            <a:avLst/>
          </a:prstGeom>
        </p:spPr>
        <p:txBody>
          <a:bodyPr/>
          <a:lstStyle>
            <a:lvl1pPr algn="l" rtl="0" eaLnBrk="1" fontAlgn="base" hangingPunct="1">
              <a:spcBef>
                <a:spcPct val="0"/>
              </a:spcBef>
              <a:spcAft>
                <a:spcPct val="0"/>
              </a:spcAft>
              <a:defRPr sz="2800" kern="1200" cap="all">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Franklin Gothic Medium" panose="020B0603020102020204" pitchFamily="34" charset="0"/>
              </a:defRPr>
            </a:lvl2pPr>
            <a:lvl3pPr algn="l" rtl="0" eaLnBrk="1" fontAlgn="base" hangingPunct="1">
              <a:spcBef>
                <a:spcPct val="0"/>
              </a:spcBef>
              <a:spcAft>
                <a:spcPct val="0"/>
              </a:spcAft>
              <a:defRPr sz="2800">
                <a:solidFill>
                  <a:schemeClr val="tx1"/>
                </a:solidFill>
                <a:latin typeface="Franklin Gothic Medium" panose="020B0603020102020204" pitchFamily="34" charset="0"/>
              </a:defRPr>
            </a:lvl3pPr>
            <a:lvl4pPr algn="l" rtl="0" eaLnBrk="1" fontAlgn="base" hangingPunct="1">
              <a:spcBef>
                <a:spcPct val="0"/>
              </a:spcBef>
              <a:spcAft>
                <a:spcPct val="0"/>
              </a:spcAft>
              <a:defRPr sz="2800">
                <a:solidFill>
                  <a:schemeClr val="tx1"/>
                </a:solidFill>
                <a:latin typeface="Franklin Gothic Medium" panose="020B0603020102020204" pitchFamily="34" charset="0"/>
              </a:defRPr>
            </a:lvl4pPr>
            <a:lvl5pPr algn="l" rtl="0" eaLnBrk="1" fontAlgn="base" hangingPunct="1">
              <a:spcBef>
                <a:spcPct val="0"/>
              </a:spcBef>
              <a:spcAft>
                <a:spcPct val="0"/>
              </a:spcAft>
              <a:defRPr sz="2800">
                <a:solidFill>
                  <a:schemeClr val="tx1"/>
                </a:solidFill>
                <a:latin typeface="Franklin Gothic Medium" panose="020B0603020102020204" pitchFamily="34" charset="0"/>
              </a:defRPr>
            </a:lvl5pPr>
            <a:lvl6pPr marL="457200" algn="l" rtl="0" eaLnBrk="1" fontAlgn="base" hangingPunct="1">
              <a:spcBef>
                <a:spcPct val="0"/>
              </a:spcBef>
              <a:spcAft>
                <a:spcPct val="0"/>
              </a:spcAft>
              <a:defRPr sz="2800">
                <a:solidFill>
                  <a:schemeClr val="tx1"/>
                </a:solidFill>
                <a:latin typeface="Franklin Gothic Medium" panose="020B0603020102020204" pitchFamily="34" charset="0"/>
              </a:defRPr>
            </a:lvl6pPr>
            <a:lvl7pPr marL="914400" algn="l" rtl="0" eaLnBrk="1" fontAlgn="base" hangingPunct="1">
              <a:spcBef>
                <a:spcPct val="0"/>
              </a:spcBef>
              <a:spcAft>
                <a:spcPct val="0"/>
              </a:spcAft>
              <a:defRPr sz="2800">
                <a:solidFill>
                  <a:schemeClr val="tx1"/>
                </a:solidFill>
                <a:latin typeface="Franklin Gothic Medium" panose="020B0603020102020204" pitchFamily="34" charset="0"/>
              </a:defRPr>
            </a:lvl7pPr>
            <a:lvl8pPr marL="1371600" algn="l" rtl="0" eaLnBrk="1" fontAlgn="base" hangingPunct="1">
              <a:spcBef>
                <a:spcPct val="0"/>
              </a:spcBef>
              <a:spcAft>
                <a:spcPct val="0"/>
              </a:spcAft>
              <a:defRPr sz="2800">
                <a:solidFill>
                  <a:schemeClr val="tx1"/>
                </a:solidFill>
                <a:latin typeface="Franklin Gothic Medium" panose="020B0603020102020204" pitchFamily="34" charset="0"/>
              </a:defRPr>
            </a:lvl8pPr>
            <a:lvl9pPr marL="1828800" algn="l" rtl="0" eaLnBrk="1" fontAlgn="base" hangingPunct="1">
              <a:spcBef>
                <a:spcPct val="0"/>
              </a:spcBef>
              <a:spcAft>
                <a:spcPct val="0"/>
              </a:spcAft>
              <a:defRPr sz="2800">
                <a:solidFill>
                  <a:schemeClr val="tx1"/>
                </a:solidFill>
                <a:latin typeface="Franklin Gothic Medium" panose="020B0603020102020204" pitchFamily="34" charset="0"/>
              </a:defRPr>
            </a:lvl9pPr>
          </a:lstStyle>
          <a:p>
            <a:r>
              <a:rPr lang="en-US" dirty="0" smtClean="0"/>
              <a:t>Review</a:t>
            </a:r>
            <a:endParaRPr lang="en-US" dirty="0"/>
          </a:p>
        </p:txBody>
      </p:sp>
    </p:spTree>
    <p:extLst>
      <p:ext uri="{BB962C8B-B14F-4D97-AF65-F5344CB8AC3E}">
        <p14:creationId xmlns:p14="http://schemas.microsoft.com/office/powerpoint/2010/main" val="259239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6629400"/>
            <a:ext cx="9144000" cy="2308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a:t>
            </a:r>
            <a:r>
              <a:rPr lang="en-US" sz="900" dirty="0">
                <a:solidFill>
                  <a:schemeClr val="tx1">
                    <a:lumMod val="85000"/>
                    <a:lumOff val="15000"/>
                  </a:schemeClr>
                </a:solidFill>
              </a:rPr>
              <a:t> </a:t>
            </a:r>
            <a:r>
              <a:rPr lang="en-US" sz="900" dirty="0" smtClean="0">
                <a:solidFill>
                  <a:schemeClr val="tx1">
                    <a:lumMod val="85000"/>
                    <a:lumOff val="15000"/>
                  </a:schemeClr>
                </a:solidFill>
              </a:rPr>
              <a:t>Williamson, O (1998). Transaction Cost Economics: How it works; where it is headed. De Economist 146(1), p 26</a:t>
            </a:r>
          </a:p>
        </p:txBody>
      </p:sp>
      <p:pic>
        <p:nvPicPr>
          <p:cNvPr id="9" name="Picture 8" descr="MH900233342.JPG"/>
          <p:cNvPicPr>
            <a:picLocks noChangeAspect="1"/>
          </p:cNvPicPr>
          <p:nvPr/>
        </p:nvPicPr>
        <p:blipFill>
          <a:blip r:embed="rId3" cstate="print"/>
          <a:stretch>
            <a:fillRect/>
          </a:stretch>
        </p:blipFill>
        <p:spPr>
          <a:xfrm>
            <a:off x="1371600" y="3608070"/>
            <a:ext cx="1219200" cy="1421130"/>
          </a:xfrm>
          <a:prstGeom prst="rect">
            <a:avLst/>
          </a:prstGeom>
        </p:spPr>
      </p:pic>
      <p:sp>
        <p:nvSpPr>
          <p:cNvPr id="15" name="TextBox 14"/>
          <p:cNvSpPr txBox="1"/>
          <p:nvPr/>
        </p:nvSpPr>
        <p:spPr>
          <a:xfrm>
            <a:off x="2640330" y="3608070"/>
            <a:ext cx="1764030" cy="1015663"/>
          </a:xfrm>
          <a:prstGeom prst="rect">
            <a:avLst/>
          </a:prstGeom>
          <a:noFill/>
        </p:spPr>
        <p:txBody>
          <a:bodyPr wrap="square" rtlCol="0">
            <a:spAutoFit/>
          </a:bodyPr>
          <a:lstStyle/>
          <a:p>
            <a:pPr algn="ctr"/>
            <a:r>
              <a:rPr lang="en-US" sz="2000" dirty="0" smtClean="0"/>
              <a:t>Formal Organization </a:t>
            </a:r>
          </a:p>
          <a:p>
            <a:pPr algn="ctr"/>
            <a:r>
              <a:rPr lang="en-US" sz="2000" dirty="0" smtClean="0"/>
              <a:t>Structures</a:t>
            </a:r>
            <a:endParaRPr lang="en-US" sz="2000" dirty="0"/>
          </a:p>
        </p:txBody>
      </p:sp>
      <p:sp>
        <p:nvSpPr>
          <p:cNvPr id="19" name="TextBox 18"/>
          <p:cNvSpPr txBox="1"/>
          <p:nvPr/>
        </p:nvSpPr>
        <p:spPr>
          <a:xfrm>
            <a:off x="4362450" y="3779341"/>
            <a:ext cx="1310640" cy="1015663"/>
          </a:xfrm>
          <a:prstGeom prst="rect">
            <a:avLst/>
          </a:prstGeom>
          <a:noFill/>
        </p:spPr>
        <p:txBody>
          <a:bodyPr wrap="square" rtlCol="0">
            <a:spAutoFit/>
          </a:bodyPr>
          <a:lstStyle/>
          <a:p>
            <a:pPr algn="ctr"/>
            <a:r>
              <a:rPr lang="en-US" sz="2000" dirty="0" smtClean="0"/>
              <a:t>Market Firm Contract</a:t>
            </a:r>
          </a:p>
        </p:txBody>
      </p:sp>
      <p:sp>
        <p:nvSpPr>
          <p:cNvPr id="23" name="TextBox 22"/>
          <p:cNvSpPr txBox="1"/>
          <p:nvPr/>
        </p:nvSpPr>
        <p:spPr>
          <a:xfrm>
            <a:off x="5638800" y="3779341"/>
            <a:ext cx="1447800" cy="1015663"/>
          </a:xfrm>
          <a:prstGeom prst="rect">
            <a:avLst/>
          </a:prstGeom>
          <a:noFill/>
        </p:spPr>
        <p:txBody>
          <a:bodyPr wrap="square" rtlCol="0">
            <a:spAutoFit/>
          </a:bodyPr>
          <a:lstStyle/>
          <a:p>
            <a:pPr algn="ctr"/>
            <a:r>
              <a:rPr lang="en-US" sz="2000" dirty="0" smtClean="0"/>
              <a:t>Year </a:t>
            </a:r>
          </a:p>
          <a:p>
            <a:pPr algn="ctr"/>
            <a:r>
              <a:rPr lang="en-US" sz="2000" dirty="0" smtClean="0"/>
              <a:t>to</a:t>
            </a:r>
          </a:p>
          <a:p>
            <a:pPr algn="ctr"/>
            <a:r>
              <a:rPr lang="en-US" sz="2000" dirty="0" smtClean="0"/>
              <a:t>Decade</a:t>
            </a:r>
            <a:endParaRPr lang="en-US" sz="2000" dirty="0"/>
          </a:p>
        </p:txBody>
      </p:sp>
      <p:sp>
        <p:nvSpPr>
          <p:cNvPr id="26" name="TextBox 25"/>
          <p:cNvSpPr txBox="1"/>
          <p:nvPr/>
        </p:nvSpPr>
        <p:spPr>
          <a:xfrm>
            <a:off x="7010400" y="3779341"/>
            <a:ext cx="1752600" cy="1015663"/>
          </a:xfrm>
          <a:prstGeom prst="rect">
            <a:avLst/>
          </a:prstGeom>
          <a:noFill/>
        </p:spPr>
        <p:txBody>
          <a:bodyPr wrap="square" rtlCol="0">
            <a:spAutoFit/>
          </a:bodyPr>
          <a:lstStyle/>
          <a:p>
            <a:pPr algn="ctr"/>
            <a:r>
              <a:rPr lang="en-US" sz="2000" dirty="0" smtClean="0"/>
              <a:t>Transaction Cost Economics</a:t>
            </a:r>
            <a:endParaRPr lang="en-US" sz="2000" dirty="0"/>
          </a:p>
        </p:txBody>
      </p:sp>
      <p:cxnSp>
        <p:nvCxnSpPr>
          <p:cNvPr id="30" name="Straight Connector 29"/>
          <p:cNvCxnSpPr/>
          <p:nvPr/>
        </p:nvCxnSpPr>
        <p:spPr>
          <a:xfrm>
            <a:off x="1219200" y="3486329"/>
            <a:ext cx="746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219200" y="2038529"/>
            <a:ext cx="746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1623060" y="3524429"/>
            <a:ext cx="556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14300" y="3524429"/>
            <a:ext cx="556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2857500" y="3524429"/>
            <a:ext cx="556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4366986" y="3524429"/>
            <a:ext cx="556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905500" y="3524429"/>
            <a:ext cx="5562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1" name="Picture 40" descr="MH900071088.JPG"/>
          <p:cNvPicPr>
            <a:picLocks noChangeAspect="1"/>
          </p:cNvPicPr>
          <p:nvPr/>
        </p:nvPicPr>
        <p:blipFill>
          <a:blip r:embed="rId4" cstate="print"/>
          <a:stretch>
            <a:fillRect/>
          </a:stretch>
        </p:blipFill>
        <p:spPr>
          <a:xfrm>
            <a:off x="1290811" y="762000"/>
            <a:ext cx="1071390" cy="1173427"/>
          </a:xfrm>
          <a:prstGeom prst="rect">
            <a:avLst/>
          </a:prstGeom>
        </p:spPr>
      </p:pic>
      <p:sp>
        <p:nvSpPr>
          <p:cNvPr id="42" name="TextBox 41"/>
          <p:cNvSpPr txBox="1"/>
          <p:nvPr/>
        </p:nvSpPr>
        <p:spPr>
          <a:xfrm>
            <a:off x="2667000" y="813530"/>
            <a:ext cx="1676400" cy="1015663"/>
          </a:xfrm>
          <a:prstGeom prst="rect">
            <a:avLst/>
          </a:prstGeom>
          <a:noFill/>
        </p:spPr>
        <p:txBody>
          <a:bodyPr wrap="square" rtlCol="0">
            <a:spAutoFit/>
          </a:bodyPr>
          <a:lstStyle/>
          <a:p>
            <a:pPr algn="ctr"/>
            <a:r>
              <a:rPr lang="en-US" sz="2000" dirty="0" smtClean="0"/>
              <a:t>Informal Social </a:t>
            </a:r>
          </a:p>
          <a:p>
            <a:pPr algn="ctr"/>
            <a:r>
              <a:rPr lang="en-US" sz="2000" dirty="0" smtClean="0"/>
              <a:t>Structures</a:t>
            </a:r>
            <a:endParaRPr lang="en-US" sz="2000" dirty="0"/>
          </a:p>
        </p:txBody>
      </p:sp>
      <p:sp>
        <p:nvSpPr>
          <p:cNvPr id="43" name="TextBox 42"/>
          <p:cNvSpPr txBox="1"/>
          <p:nvPr/>
        </p:nvSpPr>
        <p:spPr>
          <a:xfrm>
            <a:off x="4343400" y="813530"/>
            <a:ext cx="1371600" cy="707886"/>
          </a:xfrm>
          <a:prstGeom prst="rect">
            <a:avLst/>
          </a:prstGeom>
          <a:noFill/>
        </p:spPr>
        <p:txBody>
          <a:bodyPr wrap="square" rtlCol="0">
            <a:spAutoFit/>
          </a:bodyPr>
          <a:lstStyle/>
          <a:p>
            <a:pPr algn="ctr"/>
            <a:r>
              <a:rPr lang="en-US" sz="2000" dirty="0" smtClean="0"/>
              <a:t>Religion Culture</a:t>
            </a:r>
          </a:p>
        </p:txBody>
      </p:sp>
      <p:sp>
        <p:nvSpPr>
          <p:cNvPr id="44" name="TextBox 43"/>
          <p:cNvSpPr txBox="1"/>
          <p:nvPr/>
        </p:nvSpPr>
        <p:spPr>
          <a:xfrm>
            <a:off x="5791200" y="813530"/>
            <a:ext cx="1371600" cy="1015663"/>
          </a:xfrm>
          <a:prstGeom prst="rect">
            <a:avLst/>
          </a:prstGeom>
          <a:noFill/>
        </p:spPr>
        <p:txBody>
          <a:bodyPr wrap="square" rtlCol="0">
            <a:spAutoFit/>
          </a:bodyPr>
          <a:lstStyle/>
          <a:p>
            <a:pPr algn="ctr"/>
            <a:r>
              <a:rPr lang="en-US" sz="2000" dirty="0" smtClean="0"/>
              <a:t>Centuries to Millennia</a:t>
            </a:r>
            <a:endParaRPr lang="en-US" sz="2000" dirty="0"/>
          </a:p>
        </p:txBody>
      </p:sp>
      <p:sp>
        <p:nvSpPr>
          <p:cNvPr id="45" name="TextBox 44"/>
          <p:cNvSpPr txBox="1"/>
          <p:nvPr/>
        </p:nvSpPr>
        <p:spPr>
          <a:xfrm>
            <a:off x="7086600" y="954262"/>
            <a:ext cx="1752600" cy="707886"/>
          </a:xfrm>
          <a:prstGeom prst="rect">
            <a:avLst/>
          </a:prstGeom>
          <a:noFill/>
        </p:spPr>
        <p:txBody>
          <a:bodyPr wrap="square" rtlCol="0">
            <a:spAutoFit/>
          </a:bodyPr>
          <a:lstStyle/>
          <a:p>
            <a:pPr algn="ctr"/>
            <a:r>
              <a:rPr lang="en-US" sz="2000" dirty="0" smtClean="0"/>
              <a:t>Economic History</a:t>
            </a:r>
            <a:endParaRPr lang="en-US" sz="2000" dirty="0"/>
          </a:p>
        </p:txBody>
      </p:sp>
      <p:cxnSp>
        <p:nvCxnSpPr>
          <p:cNvPr id="29" name="Straight Connector 28"/>
          <p:cNvCxnSpPr/>
          <p:nvPr/>
        </p:nvCxnSpPr>
        <p:spPr>
          <a:xfrm>
            <a:off x="1219200" y="5010329"/>
            <a:ext cx="746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95400" y="6305729"/>
            <a:ext cx="739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219200" y="743129"/>
            <a:ext cx="7467600" cy="18871"/>
          </a:xfrm>
          <a:prstGeom prst="line">
            <a:avLst/>
          </a:prstGeom>
        </p:spPr>
        <p:style>
          <a:lnRef idx="1">
            <a:schemeClr val="accent1"/>
          </a:lnRef>
          <a:fillRef idx="0">
            <a:schemeClr val="accent1"/>
          </a:fillRef>
          <a:effectRef idx="0">
            <a:schemeClr val="accent1"/>
          </a:effectRef>
          <a:fontRef idx="minor">
            <a:schemeClr val="tx1"/>
          </a:fontRef>
        </p:style>
      </p:cxnSp>
      <p:sp>
        <p:nvSpPr>
          <p:cNvPr id="61" name="Title 1"/>
          <p:cNvSpPr>
            <a:spLocks noGrp="1"/>
          </p:cNvSpPr>
          <p:nvPr>
            <p:ph type="title"/>
          </p:nvPr>
        </p:nvSpPr>
        <p:spPr>
          <a:xfrm>
            <a:off x="457200" y="-76200"/>
            <a:ext cx="8229600" cy="1143000"/>
          </a:xfrm>
        </p:spPr>
        <p:txBody>
          <a:bodyPr/>
          <a:lstStyle/>
          <a:p>
            <a:r>
              <a:rPr lang="en-US" dirty="0" smtClean="0"/>
              <a:t>Four Levels of Institution</a:t>
            </a:r>
            <a:endParaRPr lang="en-US" dirty="0"/>
          </a:p>
        </p:txBody>
      </p:sp>
      <p:cxnSp>
        <p:nvCxnSpPr>
          <p:cNvPr id="46" name="Straight Connector 45"/>
          <p:cNvCxnSpPr/>
          <p:nvPr/>
        </p:nvCxnSpPr>
        <p:spPr>
          <a:xfrm rot="5400000">
            <a:off x="-1562101" y="3543300"/>
            <a:ext cx="55626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743200" y="5126892"/>
            <a:ext cx="1524000" cy="1015663"/>
          </a:xfrm>
          <a:prstGeom prst="rect">
            <a:avLst/>
          </a:prstGeom>
          <a:noFill/>
        </p:spPr>
        <p:txBody>
          <a:bodyPr wrap="square" rtlCol="0">
            <a:spAutoFit/>
          </a:bodyPr>
          <a:lstStyle/>
          <a:p>
            <a:pPr algn="ctr"/>
            <a:r>
              <a:rPr lang="en-US" sz="2000" dirty="0" smtClean="0"/>
              <a:t>Resource Allocation Models</a:t>
            </a:r>
            <a:endParaRPr lang="en-US" sz="2000" dirty="0"/>
          </a:p>
        </p:txBody>
      </p:sp>
      <p:sp>
        <p:nvSpPr>
          <p:cNvPr id="39" name="TextBox 38"/>
          <p:cNvSpPr txBox="1"/>
          <p:nvPr/>
        </p:nvSpPr>
        <p:spPr>
          <a:xfrm>
            <a:off x="4343400" y="5203092"/>
            <a:ext cx="1386840" cy="707886"/>
          </a:xfrm>
          <a:prstGeom prst="rect">
            <a:avLst/>
          </a:prstGeom>
          <a:noFill/>
        </p:spPr>
        <p:txBody>
          <a:bodyPr wrap="square" rtlCol="0">
            <a:spAutoFit/>
          </a:bodyPr>
          <a:lstStyle/>
          <a:p>
            <a:pPr algn="ctr"/>
            <a:r>
              <a:rPr lang="en-US" sz="2000" dirty="0" err="1" smtClean="0"/>
              <a:t>Traditionalincentive</a:t>
            </a:r>
            <a:endParaRPr lang="en-US" sz="2000" dirty="0" smtClean="0"/>
          </a:p>
        </p:txBody>
      </p:sp>
      <p:sp>
        <p:nvSpPr>
          <p:cNvPr id="40" name="TextBox 39"/>
          <p:cNvSpPr txBox="1"/>
          <p:nvPr/>
        </p:nvSpPr>
        <p:spPr>
          <a:xfrm>
            <a:off x="5562600" y="5203092"/>
            <a:ext cx="1524000" cy="1015663"/>
          </a:xfrm>
          <a:prstGeom prst="rect">
            <a:avLst/>
          </a:prstGeom>
          <a:noFill/>
        </p:spPr>
        <p:txBody>
          <a:bodyPr wrap="square" rtlCol="0">
            <a:spAutoFit/>
          </a:bodyPr>
          <a:lstStyle/>
          <a:p>
            <a:pPr algn="ctr"/>
            <a:r>
              <a:rPr lang="en-US" sz="2000" dirty="0" smtClean="0"/>
              <a:t>Continual Response to Change</a:t>
            </a:r>
            <a:endParaRPr lang="en-US" sz="2000" dirty="0"/>
          </a:p>
        </p:txBody>
      </p:sp>
      <p:sp>
        <p:nvSpPr>
          <p:cNvPr id="47" name="TextBox 46"/>
          <p:cNvSpPr txBox="1"/>
          <p:nvPr/>
        </p:nvSpPr>
        <p:spPr>
          <a:xfrm>
            <a:off x="7010400" y="5343824"/>
            <a:ext cx="1828800" cy="707886"/>
          </a:xfrm>
          <a:prstGeom prst="rect">
            <a:avLst/>
          </a:prstGeom>
          <a:noFill/>
        </p:spPr>
        <p:txBody>
          <a:bodyPr wrap="square" rtlCol="0">
            <a:spAutoFit/>
          </a:bodyPr>
          <a:lstStyle/>
          <a:p>
            <a:pPr algn="ctr"/>
            <a:r>
              <a:rPr lang="en-US" sz="2000" dirty="0" smtClean="0"/>
              <a:t>Traditional Economics</a:t>
            </a:r>
            <a:endParaRPr lang="en-US" sz="2000" dirty="0"/>
          </a:p>
        </p:txBody>
      </p:sp>
      <p:pic>
        <p:nvPicPr>
          <p:cNvPr id="49" name="Picture 2" descr="C:\Program Files\Microsoft Office\MEDIA\CAGCAT10\j0300840.wmf"/>
          <p:cNvPicPr>
            <a:picLocks noGrp="1" noChangeAspect="1" noChangeArrowheads="1"/>
          </p:cNvPicPr>
          <p:nvPr>
            <p:ph idx="1"/>
          </p:nvPr>
        </p:nvPicPr>
        <p:blipFill>
          <a:blip r:embed="rId5" cstate="print"/>
          <a:srcRect/>
          <a:stretch>
            <a:fillRect/>
          </a:stretch>
        </p:blipFill>
        <p:spPr bwMode="auto">
          <a:xfrm>
            <a:off x="1219200" y="2045731"/>
            <a:ext cx="1447800" cy="1383269"/>
          </a:xfrm>
          <a:prstGeom prst="rect">
            <a:avLst/>
          </a:prstGeom>
          <a:noFill/>
        </p:spPr>
      </p:pic>
      <p:sp>
        <p:nvSpPr>
          <p:cNvPr id="50" name="TextBox 49"/>
          <p:cNvSpPr txBox="1"/>
          <p:nvPr/>
        </p:nvSpPr>
        <p:spPr>
          <a:xfrm>
            <a:off x="2819400" y="2087940"/>
            <a:ext cx="1524000" cy="1015663"/>
          </a:xfrm>
          <a:prstGeom prst="rect">
            <a:avLst/>
          </a:prstGeom>
          <a:noFill/>
        </p:spPr>
        <p:txBody>
          <a:bodyPr wrap="square" rtlCol="0">
            <a:spAutoFit/>
          </a:bodyPr>
          <a:lstStyle/>
          <a:p>
            <a:pPr algn="ctr"/>
            <a:r>
              <a:rPr lang="en-US" sz="2000" dirty="0" smtClean="0"/>
              <a:t>Formal Social </a:t>
            </a:r>
          </a:p>
          <a:p>
            <a:pPr algn="ctr"/>
            <a:r>
              <a:rPr lang="en-US" sz="2000" dirty="0" smtClean="0"/>
              <a:t>Structures</a:t>
            </a:r>
            <a:endParaRPr lang="en-US" sz="2000" dirty="0"/>
          </a:p>
        </p:txBody>
      </p:sp>
      <p:sp>
        <p:nvSpPr>
          <p:cNvPr id="51" name="TextBox 50"/>
          <p:cNvSpPr txBox="1"/>
          <p:nvPr/>
        </p:nvSpPr>
        <p:spPr>
          <a:xfrm>
            <a:off x="4343400" y="2145269"/>
            <a:ext cx="1371600" cy="707886"/>
          </a:xfrm>
          <a:prstGeom prst="rect">
            <a:avLst/>
          </a:prstGeom>
          <a:noFill/>
        </p:spPr>
        <p:txBody>
          <a:bodyPr wrap="square" rtlCol="0">
            <a:spAutoFit/>
          </a:bodyPr>
          <a:lstStyle/>
          <a:p>
            <a:pPr algn="ctr"/>
            <a:r>
              <a:rPr lang="en-US" sz="2000" dirty="0" smtClean="0"/>
              <a:t>Judiciary Polity</a:t>
            </a:r>
          </a:p>
        </p:txBody>
      </p:sp>
      <p:sp>
        <p:nvSpPr>
          <p:cNvPr id="52" name="TextBox 51"/>
          <p:cNvSpPr txBox="1"/>
          <p:nvPr/>
        </p:nvSpPr>
        <p:spPr>
          <a:xfrm>
            <a:off x="5638800" y="2087940"/>
            <a:ext cx="1524000" cy="1015663"/>
          </a:xfrm>
          <a:prstGeom prst="rect">
            <a:avLst/>
          </a:prstGeom>
          <a:noFill/>
        </p:spPr>
        <p:txBody>
          <a:bodyPr wrap="square" rtlCol="0">
            <a:spAutoFit/>
          </a:bodyPr>
          <a:lstStyle/>
          <a:p>
            <a:pPr algn="ctr"/>
            <a:r>
              <a:rPr lang="en-US" sz="2000" dirty="0" smtClean="0"/>
              <a:t>Decades </a:t>
            </a:r>
          </a:p>
          <a:p>
            <a:pPr algn="ctr"/>
            <a:r>
              <a:rPr lang="en-US" sz="2000" dirty="0" smtClean="0"/>
              <a:t>to</a:t>
            </a:r>
          </a:p>
          <a:p>
            <a:pPr algn="ctr"/>
            <a:r>
              <a:rPr lang="en-US" sz="2000" dirty="0" smtClean="0"/>
              <a:t>Centuries</a:t>
            </a:r>
            <a:endParaRPr lang="en-US" sz="2000" dirty="0"/>
          </a:p>
        </p:txBody>
      </p:sp>
      <p:sp>
        <p:nvSpPr>
          <p:cNvPr id="54" name="TextBox 53"/>
          <p:cNvSpPr txBox="1"/>
          <p:nvPr/>
        </p:nvSpPr>
        <p:spPr>
          <a:xfrm>
            <a:off x="7043058" y="2087940"/>
            <a:ext cx="1752600" cy="1015663"/>
          </a:xfrm>
          <a:prstGeom prst="rect">
            <a:avLst/>
          </a:prstGeom>
          <a:noFill/>
        </p:spPr>
        <p:txBody>
          <a:bodyPr wrap="square" rtlCol="0">
            <a:spAutoFit/>
          </a:bodyPr>
          <a:lstStyle/>
          <a:p>
            <a:pPr algn="ctr"/>
            <a:r>
              <a:rPr lang="en-US" sz="2000" dirty="0" smtClean="0"/>
              <a:t>Property Rights Economics</a:t>
            </a:r>
            <a:endParaRPr lang="en-US" sz="2000" dirty="0"/>
          </a:p>
        </p:txBody>
      </p:sp>
      <p:pic>
        <p:nvPicPr>
          <p:cNvPr id="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029200"/>
            <a:ext cx="92392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129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AND global virtual teams</a:t>
            </a:r>
            <a:endParaRPr lang="en-US" dirty="0"/>
          </a:p>
        </p:txBody>
      </p:sp>
      <p:sp>
        <p:nvSpPr>
          <p:cNvPr id="3" name="Content Placeholder 2"/>
          <p:cNvSpPr>
            <a:spLocks noGrp="1"/>
          </p:cNvSpPr>
          <p:nvPr>
            <p:ph idx="1"/>
          </p:nvPr>
        </p:nvSpPr>
        <p:spPr>
          <a:xfrm>
            <a:off x="822325" y="1100138"/>
            <a:ext cx="8321675" cy="3700462"/>
          </a:xfrm>
        </p:spPr>
        <p:txBody>
          <a:bodyPr/>
          <a:lstStyle/>
          <a:p>
            <a:r>
              <a:rPr lang="en-US" dirty="0" smtClean="0"/>
              <a:t>Culture is deeply engrained in each person </a:t>
            </a:r>
          </a:p>
          <a:p>
            <a:r>
              <a:rPr lang="en-US" dirty="0" smtClean="0"/>
              <a:t>It is encoded in us by the age of 10</a:t>
            </a:r>
          </a:p>
          <a:p>
            <a:r>
              <a:rPr lang="en-US" dirty="0" smtClean="0"/>
              <a:t>Much of culture is invisible: fundamental values and beliefs that are hard to change and may be difficult even to observe</a:t>
            </a:r>
          </a:p>
          <a:p>
            <a:r>
              <a:rPr lang="en-US" dirty="0" smtClean="0"/>
              <a:t>Two social scientists are preeminent in the field of cultural analysis for business purposes:</a:t>
            </a:r>
          </a:p>
          <a:p>
            <a:r>
              <a:rPr lang="en-US" dirty="0"/>
              <a:t>	</a:t>
            </a:r>
            <a:r>
              <a:rPr lang="en-US" dirty="0" smtClean="0"/>
              <a:t>	Geert Hofstede</a:t>
            </a:r>
          </a:p>
          <a:p>
            <a:r>
              <a:rPr lang="en-US" dirty="0"/>
              <a:t>	</a:t>
            </a:r>
            <a:r>
              <a:rPr lang="en-US" dirty="0" smtClean="0"/>
              <a:t>	Edward Hall</a:t>
            </a:r>
          </a:p>
          <a:p>
            <a:endParaRPr lang="en-US" dirty="0" smtClean="0"/>
          </a:p>
        </p:txBody>
      </p:sp>
      <p:sp>
        <p:nvSpPr>
          <p:cNvPr id="6" name="Rectangle 5"/>
          <p:cNvSpPr>
            <a:spLocks noChangeArrowheads="1"/>
          </p:cNvSpPr>
          <p:nvPr/>
        </p:nvSpPr>
        <p:spPr bwMode="auto">
          <a:xfrm>
            <a:off x="0" y="5105400"/>
            <a:ext cx="8686800" cy="923330"/>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a:t>
            </a:r>
            <a:r>
              <a:rPr lang="en-US" sz="900" dirty="0"/>
              <a:t>Duncan, T. (2005).  Principles of advertising &amp; IMC. New York, NY: McGraw-Hill/Irwin.</a:t>
            </a:r>
          </a:p>
          <a:p>
            <a:r>
              <a:rPr lang="en-US" sz="900" dirty="0" smtClean="0"/>
              <a:t>[2] Hawkins</a:t>
            </a:r>
            <a:r>
              <a:rPr lang="en-US" sz="900" dirty="0"/>
              <a:t>, D., D. </a:t>
            </a:r>
            <a:r>
              <a:rPr lang="en-US" sz="900" dirty="0" err="1"/>
              <a:t>Mothersbaugh</a:t>
            </a:r>
            <a:r>
              <a:rPr lang="en-US" sz="900" dirty="0"/>
              <a:t> &amp; R. Best (2007). Consumer behavior. McGraw-Hill/Irwin.</a:t>
            </a:r>
          </a:p>
          <a:p>
            <a:r>
              <a:rPr lang="en-US" sz="900" dirty="0" smtClean="0"/>
              <a:t>[3] Hofstede</a:t>
            </a:r>
            <a:r>
              <a:rPr lang="en-US" sz="900" dirty="0"/>
              <a:t>, G. (2009). Hofstede cultural dimension tool. </a:t>
            </a:r>
            <a:r>
              <a:rPr lang="en-US" sz="900" dirty="0" err="1"/>
              <a:t>Itim</a:t>
            </a:r>
            <a:r>
              <a:rPr lang="en-US" sz="900" dirty="0"/>
              <a:t> International Web site. Retrieved from </a:t>
            </a:r>
            <a:r>
              <a:rPr lang="en-US" sz="900" u="sng" dirty="0">
                <a:hlinkClick r:id="rId2"/>
              </a:rPr>
              <a:t>http://www.geert-hofstede.com/hofstede_dimensions.php</a:t>
            </a:r>
            <a:r>
              <a:rPr lang="en-US" sz="900" dirty="0"/>
              <a:t> </a:t>
            </a:r>
            <a:endParaRPr lang="en-US" sz="900" dirty="0" smtClean="0"/>
          </a:p>
          <a:p>
            <a:r>
              <a:rPr lang="en-US" sz="900" dirty="0" smtClean="0"/>
              <a:t>[4] </a:t>
            </a:r>
            <a:r>
              <a:rPr lang="en-US" sz="900" dirty="0" err="1" smtClean="0"/>
              <a:t>Thill</a:t>
            </a:r>
            <a:r>
              <a:rPr lang="en-US" sz="900" dirty="0"/>
              <a:t>, J. &amp; C. </a:t>
            </a:r>
            <a:r>
              <a:rPr lang="en-US" sz="900" dirty="0" err="1"/>
              <a:t>Bovee</a:t>
            </a:r>
            <a:r>
              <a:rPr lang="en-US" sz="900" dirty="0"/>
              <a:t> (2004). Excellence in business communication. 6</a:t>
            </a:r>
            <a:r>
              <a:rPr lang="en-US" sz="900" baseline="30000" dirty="0"/>
              <a:t>th</a:t>
            </a:r>
            <a:r>
              <a:rPr lang="en-US" sz="900" dirty="0"/>
              <a:t> edition. Prentice Hall. Retrieved electronic version from </a:t>
            </a:r>
            <a:r>
              <a:rPr lang="en-US" sz="900" u="sng" dirty="0">
                <a:hlinkClick r:id="rId3"/>
              </a:rPr>
              <a:t>http://www.coursecompass.com/</a:t>
            </a:r>
            <a:endParaRPr lang="en-US" sz="900" dirty="0"/>
          </a:p>
          <a:p>
            <a:r>
              <a:rPr lang="en-US" sz="900" dirty="0" smtClean="0"/>
              <a:t>[5] Wang</a:t>
            </a:r>
            <a:r>
              <a:rPr lang="en-US" sz="900" dirty="0"/>
              <a:t>, X. &amp; L. Liu (2007, September). Cultural barriers to the use of western project management in Chinese enterprises: Some empirical evidence from Yunnan province. </a:t>
            </a:r>
            <a:r>
              <a:rPr lang="en-US" sz="900" i="1" dirty="0"/>
              <a:t>Project Management Journal</a:t>
            </a:r>
            <a:r>
              <a:rPr lang="en-US" sz="900" dirty="0"/>
              <a:t>, </a:t>
            </a:r>
            <a:r>
              <a:rPr lang="en-US" sz="900" i="1" dirty="0"/>
              <a:t>38(3),</a:t>
            </a:r>
            <a:r>
              <a:rPr lang="en-US" sz="900" dirty="0"/>
              <a:t> 61-73. </a:t>
            </a:r>
          </a:p>
        </p:txBody>
      </p:sp>
    </p:spTree>
    <p:extLst>
      <p:ext uri="{BB962C8B-B14F-4D97-AF65-F5344CB8AC3E}">
        <p14:creationId xmlns:p14="http://schemas.microsoft.com/office/powerpoint/2010/main" val="179745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AND global virtual teams</a:t>
            </a:r>
            <a:endParaRPr lang="en-US" dirty="0"/>
          </a:p>
        </p:txBody>
      </p:sp>
      <p:sp>
        <p:nvSpPr>
          <p:cNvPr id="3" name="Content Placeholder 2"/>
          <p:cNvSpPr>
            <a:spLocks noGrp="1"/>
          </p:cNvSpPr>
          <p:nvPr>
            <p:ph idx="1"/>
          </p:nvPr>
        </p:nvSpPr>
        <p:spPr/>
        <p:txBody>
          <a:bodyPr/>
          <a:lstStyle/>
          <a:p>
            <a:r>
              <a:rPr lang="en-US" dirty="0" smtClean="0"/>
              <a:t>Hall proposes that culture has three dimensions</a:t>
            </a:r>
          </a:p>
          <a:p>
            <a:r>
              <a:rPr lang="en-US" dirty="0" smtClean="0"/>
              <a:t>1. High-context </a:t>
            </a:r>
            <a:r>
              <a:rPr lang="en-US" dirty="0"/>
              <a:t>and Low-context cultures</a:t>
            </a:r>
          </a:p>
          <a:p>
            <a:r>
              <a:rPr lang="en-US" dirty="0" smtClean="0"/>
              <a:t>2. Time Orientation</a:t>
            </a:r>
            <a:endParaRPr lang="en-US" dirty="0"/>
          </a:p>
          <a:p>
            <a:r>
              <a:rPr lang="en-US" dirty="0" smtClean="0"/>
              <a:t>3. Space Territoriality</a:t>
            </a:r>
            <a:endParaRPr lang="en-US" dirty="0"/>
          </a:p>
          <a:p>
            <a:endParaRPr lang="en-US" dirty="0"/>
          </a:p>
        </p:txBody>
      </p:sp>
      <p:sp>
        <p:nvSpPr>
          <p:cNvPr id="5" name="Rectangle 4"/>
          <p:cNvSpPr>
            <a:spLocks noChangeArrowheads="1"/>
          </p:cNvSpPr>
          <p:nvPr/>
        </p:nvSpPr>
        <p:spPr bwMode="auto">
          <a:xfrm>
            <a:off x="0" y="5105400"/>
            <a:ext cx="8686800" cy="923330"/>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a:t>
            </a:r>
            <a:r>
              <a:rPr lang="en-US" sz="900" dirty="0"/>
              <a:t>Duncan, T. (2005).  Principles of advertising &amp; IMC. New York, NY: McGraw-Hill/Irwin.</a:t>
            </a:r>
          </a:p>
          <a:p>
            <a:r>
              <a:rPr lang="en-US" sz="900" dirty="0" smtClean="0"/>
              <a:t>[2] Hawkins</a:t>
            </a:r>
            <a:r>
              <a:rPr lang="en-US" sz="900" dirty="0"/>
              <a:t>, D., D. </a:t>
            </a:r>
            <a:r>
              <a:rPr lang="en-US" sz="900" dirty="0" err="1"/>
              <a:t>Mothersbaugh</a:t>
            </a:r>
            <a:r>
              <a:rPr lang="en-US" sz="900" dirty="0"/>
              <a:t> &amp; R. Best (2007). Consumer behavior. McGraw-Hill/Irwin.</a:t>
            </a:r>
          </a:p>
          <a:p>
            <a:r>
              <a:rPr lang="en-US" sz="900" dirty="0" smtClean="0"/>
              <a:t>[3] Hofstede</a:t>
            </a:r>
            <a:r>
              <a:rPr lang="en-US" sz="900" dirty="0"/>
              <a:t>, G. (2009). Hofstede cultural dimension tool. </a:t>
            </a:r>
            <a:r>
              <a:rPr lang="en-US" sz="900" dirty="0" err="1"/>
              <a:t>Itim</a:t>
            </a:r>
            <a:r>
              <a:rPr lang="en-US" sz="900" dirty="0"/>
              <a:t> International Web site. Retrieved from </a:t>
            </a:r>
            <a:r>
              <a:rPr lang="en-US" sz="900" u="sng" dirty="0">
                <a:hlinkClick r:id="rId2"/>
              </a:rPr>
              <a:t>http://www.geert-hofstede.com/hofstede_dimensions.php</a:t>
            </a:r>
            <a:r>
              <a:rPr lang="en-US" sz="900" dirty="0"/>
              <a:t> </a:t>
            </a:r>
            <a:endParaRPr lang="en-US" sz="900" dirty="0" smtClean="0"/>
          </a:p>
          <a:p>
            <a:r>
              <a:rPr lang="en-US" sz="900" dirty="0" smtClean="0"/>
              <a:t>[4] </a:t>
            </a:r>
            <a:r>
              <a:rPr lang="en-US" sz="900" dirty="0" err="1" smtClean="0"/>
              <a:t>Thill</a:t>
            </a:r>
            <a:r>
              <a:rPr lang="en-US" sz="900" dirty="0"/>
              <a:t>, J. &amp; C. </a:t>
            </a:r>
            <a:r>
              <a:rPr lang="en-US" sz="900" dirty="0" err="1"/>
              <a:t>Bovee</a:t>
            </a:r>
            <a:r>
              <a:rPr lang="en-US" sz="900" dirty="0"/>
              <a:t> (2004). Excellence in business communication. 6</a:t>
            </a:r>
            <a:r>
              <a:rPr lang="en-US" sz="900" baseline="30000" dirty="0"/>
              <a:t>th</a:t>
            </a:r>
            <a:r>
              <a:rPr lang="en-US" sz="900" dirty="0"/>
              <a:t> edition. Prentice Hall. Retrieved electronic version from </a:t>
            </a:r>
            <a:r>
              <a:rPr lang="en-US" sz="900" u="sng" dirty="0">
                <a:hlinkClick r:id="rId3"/>
              </a:rPr>
              <a:t>http://www.coursecompass.com/</a:t>
            </a:r>
            <a:endParaRPr lang="en-US" sz="900" dirty="0"/>
          </a:p>
          <a:p>
            <a:r>
              <a:rPr lang="en-US" sz="900" dirty="0" smtClean="0"/>
              <a:t>[5] Wang</a:t>
            </a:r>
            <a:r>
              <a:rPr lang="en-US" sz="900" dirty="0"/>
              <a:t>, X. &amp; L. Liu (2007, September). Cultural barriers to the use of western project management in Chinese enterprises: Some empirical evidence from Yunnan province. </a:t>
            </a:r>
            <a:r>
              <a:rPr lang="en-US" sz="900" i="1" dirty="0"/>
              <a:t>Project Management Journal</a:t>
            </a:r>
            <a:r>
              <a:rPr lang="en-US" sz="900" dirty="0"/>
              <a:t>, </a:t>
            </a:r>
            <a:r>
              <a:rPr lang="en-US" sz="900" i="1" dirty="0"/>
              <a:t>38(3),</a:t>
            </a:r>
            <a:r>
              <a:rPr lang="en-US" sz="900" dirty="0"/>
              <a:t> 61-73. </a:t>
            </a:r>
          </a:p>
        </p:txBody>
      </p:sp>
    </p:spTree>
    <p:extLst>
      <p:ext uri="{BB962C8B-B14F-4D97-AF65-F5344CB8AC3E}">
        <p14:creationId xmlns:p14="http://schemas.microsoft.com/office/powerpoint/2010/main" val="1819552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AND global virtual teams</a:t>
            </a:r>
            <a:endParaRPr lang="en-US" dirty="0"/>
          </a:p>
        </p:txBody>
      </p:sp>
      <p:sp>
        <p:nvSpPr>
          <p:cNvPr id="3" name="Content Placeholder 2"/>
          <p:cNvSpPr>
            <a:spLocks noGrp="1"/>
          </p:cNvSpPr>
          <p:nvPr>
            <p:ph idx="1"/>
          </p:nvPr>
        </p:nvSpPr>
        <p:spPr/>
        <p:txBody>
          <a:bodyPr/>
          <a:lstStyle/>
          <a:p>
            <a:r>
              <a:rPr lang="en-US" dirty="0" smtClean="0"/>
              <a:t>1. High-context </a:t>
            </a:r>
            <a:r>
              <a:rPr lang="en-US" dirty="0"/>
              <a:t>and Low-context cultures</a:t>
            </a:r>
          </a:p>
          <a:p>
            <a:r>
              <a:rPr lang="en-US" dirty="0" smtClean="0"/>
              <a:t>Hall contends that in some cultures, messages are explicit so that the words carry the information</a:t>
            </a:r>
            <a:r>
              <a:rPr lang="en-US" dirty="0"/>
              <a:t>. </a:t>
            </a:r>
            <a:r>
              <a:rPr lang="en-US" dirty="0" smtClean="0"/>
              <a:t>These are low-context cultures</a:t>
            </a:r>
          </a:p>
          <a:p>
            <a:r>
              <a:rPr lang="en-US" dirty="0" smtClean="0"/>
              <a:t>In contrast, with high-context cultures, there is more information contained in the context and less in the actual words</a:t>
            </a:r>
          </a:p>
          <a:p>
            <a:r>
              <a:rPr lang="en-US" dirty="0" smtClean="0"/>
              <a:t>In high-context cultures the wording is only one part of the message, the context is also part of the message</a:t>
            </a:r>
          </a:p>
          <a:p>
            <a:r>
              <a:rPr lang="en-US" dirty="0" smtClean="0"/>
              <a:t>In low-context cultures, the wording is the message. </a:t>
            </a:r>
            <a:endParaRPr lang="en-US" dirty="0"/>
          </a:p>
          <a:p>
            <a:r>
              <a:rPr lang="en-US" dirty="0" smtClean="0"/>
              <a:t>Some lean media are better suited for low-context culture, for example email.</a:t>
            </a:r>
            <a:endParaRPr lang="en-US" dirty="0"/>
          </a:p>
        </p:txBody>
      </p:sp>
      <p:sp>
        <p:nvSpPr>
          <p:cNvPr id="5" name="Rectangle 4"/>
          <p:cNvSpPr>
            <a:spLocks noChangeArrowheads="1"/>
          </p:cNvSpPr>
          <p:nvPr/>
        </p:nvSpPr>
        <p:spPr bwMode="auto">
          <a:xfrm>
            <a:off x="0" y="5105400"/>
            <a:ext cx="8686800" cy="923330"/>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a:t>
            </a:r>
            <a:r>
              <a:rPr lang="en-US" sz="900" dirty="0"/>
              <a:t>Duncan, T. (2005).  Principles of advertising &amp; IMC. New York, NY: McGraw-Hill/Irwin.</a:t>
            </a:r>
          </a:p>
          <a:p>
            <a:r>
              <a:rPr lang="en-US" sz="900" dirty="0" smtClean="0"/>
              <a:t>[2] Hawkins</a:t>
            </a:r>
            <a:r>
              <a:rPr lang="en-US" sz="900" dirty="0"/>
              <a:t>, D., D. </a:t>
            </a:r>
            <a:r>
              <a:rPr lang="en-US" sz="900" dirty="0" err="1"/>
              <a:t>Mothersbaugh</a:t>
            </a:r>
            <a:r>
              <a:rPr lang="en-US" sz="900" dirty="0"/>
              <a:t> &amp; R. Best (2007). Consumer behavior. McGraw-Hill/Irwin.</a:t>
            </a:r>
          </a:p>
          <a:p>
            <a:r>
              <a:rPr lang="en-US" sz="900" dirty="0" smtClean="0"/>
              <a:t>[3] Hofstede</a:t>
            </a:r>
            <a:r>
              <a:rPr lang="en-US" sz="900" dirty="0"/>
              <a:t>, G. (2009). Hofstede cultural dimension tool. </a:t>
            </a:r>
            <a:r>
              <a:rPr lang="en-US" sz="900" dirty="0" err="1"/>
              <a:t>Itim</a:t>
            </a:r>
            <a:r>
              <a:rPr lang="en-US" sz="900" dirty="0"/>
              <a:t> International Web site. Retrieved from </a:t>
            </a:r>
            <a:r>
              <a:rPr lang="en-US" sz="900" u="sng" dirty="0">
                <a:hlinkClick r:id="rId2"/>
              </a:rPr>
              <a:t>http://www.geert-hofstede.com/hofstede_dimensions.php</a:t>
            </a:r>
            <a:r>
              <a:rPr lang="en-US" sz="900" dirty="0"/>
              <a:t> </a:t>
            </a:r>
            <a:endParaRPr lang="en-US" sz="900" dirty="0" smtClean="0"/>
          </a:p>
          <a:p>
            <a:r>
              <a:rPr lang="en-US" sz="900" dirty="0" smtClean="0"/>
              <a:t>[4] </a:t>
            </a:r>
            <a:r>
              <a:rPr lang="en-US" sz="900" dirty="0" err="1" smtClean="0"/>
              <a:t>Thill</a:t>
            </a:r>
            <a:r>
              <a:rPr lang="en-US" sz="900" dirty="0"/>
              <a:t>, J. &amp; C. </a:t>
            </a:r>
            <a:r>
              <a:rPr lang="en-US" sz="900" dirty="0" err="1"/>
              <a:t>Bovee</a:t>
            </a:r>
            <a:r>
              <a:rPr lang="en-US" sz="900" dirty="0"/>
              <a:t> (2004). Excellence in business communication. 6</a:t>
            </a:r>
            <a:r>
              <a:rPr lang="en-US" sz="900" baseline="30000" dirty="0"/>
              <a:t>th</a:t>
            </a:r>
            <a:r>
              <a:rPr lang="en-US" sz="900" dirty="0"/>
              <a:t> edition. Prentice Hall. Retrieved electronic version from </a:t>
            </a:r>
            <a:r>
              <a:rPr lang="en-US" sz="900" u="sng" dirty="0">
                <a:hlinkClick r:id="rId3"/>
              </a:rPr>
              <a:t>http://www.coursecompass.com/</a:t>
            </a:r>
            <a:endParaRPr lang="en-US" sz="900" dirty="0"/>
          </a:p>
          <a:p>
            <a:r>
              <a:rPr lang="en-US" sz="900" dirty="0" smtClean="0"/>
              <a:t>[5] Wang</a:t>
            </a:r>
            <a:r>
              <a:rPr lang="en-US" sz="900" dirty="0"/>
              <a:t>, X. &amp; L. Liu (2007, September). Cultural barriers to the use of western project management in Chinese enterprises: Some empirical evidence from Yunnan province. </a:t>
            </a:r>
            <a:r>
              <a:rPr lang="en-US" sz="900" i="1" dirty="0"/>
              <a:t>Project Management Journal</a:t>
            </a:r>
            <a:r>
              <a:rPr lang="en-US" sz="900" dirty="0"/>
              <a:t>, </a:t>
            </a:r>
            <a:r>
              <a:rPr lang="en-US" sz="900" i="1" dirty="0"/>
              <a:t>38(3),</a:t>
            </a:r>
            <a:r>
              <a:rPr lang="en-US" sz="900" dirty="0"/>
              <a:t> 61-73. </a:t>
            </a:r>
          </a:p>
        </p:txBody>
      </p:sp>
    </p:spTree>
    <p:extLst>
      <p:ext uri="{BB962C8B-B14F-4D97-AF65-F5344CB8AC3E}">
        <p14:creationId xmlns:p14="http://schemas.microsoft.com/office/powerpoint/2010/main" val="309828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extLst>
    <a:ext uri="{05A4C25C-085E-4340-85A3-A5531E510DB2}">
      <thm15:themeFamily xmlns:thm15="http://schemas.microsoft.com/office/thememl/2012/main" xmlns="" name="cmsc_104_01 [Compatibility Mode]" id="{891C9D36-AAB2-41DC-9888-2C7C5165F2CE}" vid="{98DB2B02-0AFD-4BDA-AB26-63676B9ABA9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cmsc_104_01</Template>
  <TotalTime>4589</TotalTime>
  <Pages>13</Pages>
  <Words>6556</Words>
  <Application>Microsoft Office PowerPoint</Application>
  <PresentationFormat>Letter Paper (8.5x11 in)</PresentationFormat>
  <Paragraphs>477</Paragraphs>
  <Slides>51</Slides>
  <Notes>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Angles</vt:lpstr>
      <vt:lpstr>IMPACT OF Culture</vt:lpstr>
      <vt:lpstr>Managing Trust across Cultures</vt:lpstr>
      <vt:lpstr>Managing Trust across Cultures</vt:lpstr>
      <vt:lpstr>CULTURE AND global virtual teams</vt:lpstr>
      <vt:lpstr>CULTURE AND global virtual teams</vt:lpstr>
      <vt:lpstr>Four Levels of Institution</vt:lpstr>
      <vt:lpstr>CULTURE AND global virtual teams</vt:lpstr>
      <vt:lpstr>CULTURE AND global virtual teams</vt:lpstr>
      <vt:lpstr>CULTURE AND global virtual teams</vt:lpstr>
      <vt:lpstr>CULTURE AND global virtual teams</vt:lpstr>
      <vt:lpstr>CULTURE AND global virtual teams</vt:lpstr>
      <vt:lpstr>CULTURE AND global virtual teams</vt:lpstr>
      <vt:lpstr>CULTURE AND global virtual teams</vt:lpstr>
      <vt:lpstr>CULTURE AND global virtual teams</vt:lpstr>
      <vt:lpstr>CULTURE AND global virtual teams</vt:lpstr>
      <vt:lpstr>CULTURE AND global virtual teams</vt:lpstr>
      <vt:lpstr>CULTURE AND global virtual teams</vt:lpstr>
      <vt:lpstr>Cultural Consequences for virtual teams</vt:lpstr>
      <vt:lpstr>Consequences of culture</vt:lpstr>
      <vt:lpstr>Impact on Leadership: collectivism</vt:lpstr>
      <vt:lpstr>Impact on Leadership: power distance</vt:lpstr>
      <vt:lpstr>Impact on organizing: power distance</vt:lpstr>
      <vt:lpstr>Impact on motivation</vt:lpstr>
      <vt:lpstr>Perceived Risk Levels</vt:lpstr>
      <vt:lpstr>PowerPoint Presentation</vt:lpstr>
      <vt:lpstr>adjusting to Uncertainty</vt:lpstr>
      <vt:lpstr>culture’s impact on GVT function</vt:lpstr>
      <vt:lpstr>Cultural principles in practice</vt:lpstr>
      <vt:lpstr>An example from Hofstede</vt:lpstr>
      <vt:lpstr>An example from Hofstede</vt:lpstr>
      <vt:lpstr>The case of Team management in china</vt:lpstr>
      <vt:lpstr>The case of Team management in china</vt:lpstr>
      <vt:lpstr>Improving cross cultural Interaction</vt:lpstr>
      <vt:lpstr>Understanding cultures: the Hofstede tool</vt:lpstr>
      <vt:lpstr>PowerPoint Presentation</vt:lpstr>
      <vt:lpstr>PowerPoint Presentation</vt:lpstr>
      <vt:lpstr>Hofstede’s Cultural Graphing Tool</vt:lpstr>
      <vt:lpstr>Hofstede’s Cultural Graphing Tool</vt:lpstr>
      <vt:lpstr>Mitigating impact of cultural differences</vt:lpstr>
      <vt:lpstr>coordinating cross cultural staff</vt:lpstr>
      <vt:lpstr>coordinating cross cultural staff</vt:lpstr>
      <vt:lpstr>coordinating cross cultural staff</vt:lpstr>
      <vt:lpstr>coordinating cross cultural staff</vt:lpstr>
      <vt:lpstr>coordinating cross cultural staff</vt:lpstr>
      <vt:lpstr>coordinating cross cultural staff</vt:lpstr>
      <vt:lpstr>coordinating cross cultural staff</vt:lpstr>
      <vt:lpstr>coordinating cross cultural staff</vt:lpstr>
      <vt:lpstr>coordinating cross cultural staff</vt:lpstr>
      <vt:lpstr>Conclusions</vt:lpstr>
      <vt:lpstr>Conclusions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CMSC 104</dc:title>
  <dc:subject>CMSC 104</dc:subject>
  <dc:creator>george ray</dc:creator>
  <cp:lastModifiedBy>George Ray</cp:lastModifiedBy>
  <cp:revision>404</cp:revision>
  <cp:lastPrinted>2000-08-25T01:48:19Z</cp:lastPrinted>
  <dcterms:created xsi:type="dcterms:W3CDTF">2014-07-26T13:21:02Z</dcterms:created>
  <dcterms:modified xsi:type="dcterms:W3CDTF">2015-02-26T15:57:02Z</dcterms:modified>
</cp:coreProperties>
</file>