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73" r:id="rId2"/>
    <p:sldId id="377" r:id="rId3"/>
    <p:sldId id="380" r:id="rId4"/>
    <p:sldId id="345" r:id="rId5"/>
    <p:sldId id="348" r:id="rId6"/>
    <p:sldId id="349" r:id="rId7"/>
    <p:sldId id="350" r:id="rId8"/>
    <p:sldId id="351" r:id="rId9"/>
    <p:sldId id="379" r:id="rId10"/>
    <p:sldId id="352" r:id="rId11"/>
    <p:sldId id="354" r:id="rId12"/>
    <p:sldId id="355" r:id="rId13"/>
    <p:sldId id="356" r:id="rId14"/>
    <p:sldId id="381" r:id="rId15"/>
    <p:sldId id="295" r:id="rId16"/>
    <p:sldId id="316" r:id="rId17"/>
    <p:sldId id="330" r:id="rId18"/>
    <p:sldId id="384" r:id="rId19"/>
    <p:sldId id="387" r:id="rId20"/>
    <p:sldId id="388" r:id="rId21"/>
    <p:sldId id="389" r:id="rId22"/>
    <p:sldId id="386" r:id="rId23"/>
    <p:sldId id="385" r:id="rId24"/>
    <p:sldId id="382" r:id="rId25"/>
    <p:sldId id="317" r:id="rId26"/>
    <p:sldId id="318" r:id="rId27"/>
    <p:sldId id="353" r:id="rId28"/>
    <p:sldId id="390" r:id="rId29"/>
    <p:sldId id="334" r:id="rId30"/>
    <p:sldId id="333" r:id="rId31"/>
    <p:sldId id="337" r:id="rId32"/>
    <p:sldId id="335" r:id="rId33"/>
    <p:sldId id="336" r:id="rId34"/>
    <p:sldId id="338" r:id="rId35"/>
    <p:sldId id="339" r:id="rId36"/>
    <p:sldId id="340" r:id="rId37"/>
    <p:sldId id="341" r:id="rId38"/>
    <p:sldId id="383" r:id="rId39"/>
    <p:sldId id="321" r:id="rId40"/>
    <p:sldId id="324" r:id="rId41"/>
    <p:sldId id="322" r:id="rId42"/>
    <p:sldId id="323" r:id="rId43"/>
    <p:sldId id="325" r:id="rId44"/>
    <p:sldId id="328" r:id="rId45"/>
    <p:sldId id="326" r:id="rId46"/>
    <p:sldId id="327" r:id="rId47"/>
    <p:sldId id="329" r:id="rId48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B64F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9461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04"/>
    </p:cViewPr>
  </p:sorterViewPr>
  <p:notesViewPr>
    <p:cSldViewPr>
      <p:cViewPr varScale="1">
        <p:scale>
          <a:sx n="83" d="100"/>
          <a:sy n="83" d="100"/>
        </p:scale>
        <p:origin x="1506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Leading Global</a:t>
            </a:r>
            <a:r>
              <a:rPr lang="en-US" baseline="0" dirty="0" smtClean="0"/>
              <a:t> Virtual Teams</a:t>
            </a:r>
            <a:r>
              <a:rPr lang="en-US" dirty="0" smtClean="0"/>
              <a:t>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758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13593" y="1686129"/>
            <a:ext cx="5475071" cy="12049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Technology principles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0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 in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Gibson and Cohen report that, in 2003, adoption of advanced technology was unusual in virtual teams </a:t>
            </a:r>
          </a:p>
          <a:p>
            <a:r>
              <a:rPr lang="en-US" dirty="0" smtClean="0"/>
              <a:t>This may reflect the capacity of these teams to absorb risk with few early adopters deploying innovative technology along with the relatively new global virtual team organization</a:t>
            </a:r>
          </a:p>
          <a:p>
            <a:r>
              <a:rPr lang="en-US" dirty="0" smtClean="0"/>
              <a:t>Email and conference call were the primary communication tools</a:t>
            </a:r>
          </a:p>
          <a:p>
            <a:r>
              <a:rPr lang="en-US" dirty="0" smtClean="0"/>
              <a:t>Less used were discussion boards, video tools, and online meeting tools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Lee-Kelley, L &amp; T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Sankey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(2008). </a:t>
            </a:r>
            <a:r>
              <a:rPr lang="en-US" sz="900" dirty="0" smtClean="0"/>
              <a:t>Global virtual teams for value creation and project success: A case study. International Journal of Project Management 26 (2008) 51–62 </a:t>
            </a: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</a:t>
            </a:r>
            <a:r>
              <a:rPr lang="en-US" sz="900" dirty="0"/>
              <a:t>Gibson </a:t>
            </a:r>
            <a:r>
              <a:rPr lang="en-US" sz="900" dirty="0" smtClean="0"/>
              <a:t>C &amp; S. Cohen (2003) </a:t>
            </a:r>
            <a:r>
              <a:rPr lang="en-US" sz="900" dirty="0"/>
              <a:t>Virtual teams that work. San </a:t>
            </a:r>
            <a:r>
              <a:rPr lang="en-US" sz="900" dirty="0" err="1" smtClean="0"/>
              <a:t>Francisco:Jossey-Bass</a:t>
            </a:r>
            <a:r>
              <a:rPr lang="en-US" sz="900" dirty="0" smtClean="0"/>
              <a:t>.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5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 in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recent  research finds that virtual teams keep current with available information sharing and collaboration technology</a:t>
            </a:r>
          </a:p>
          <a:p>
            <a:r>
              <a:rPr lang="en-US" dirty="0" smtClean="0"/>
              <a:t>Even so, familiarity appears to be more important than sophisticated features </a:t>
            </a:r>
          </a:p>
          <a:p>
            <a:r>
              <a:rPr lang="en-US" dirty="0" smtClean="0"/>
              <a:t>The studies suggest that training in the technology might help virtual teams gain confidence in their ability to use innovative tools</a:t>
            </a:r>
          </a:p>
          <a:p>
            <a:r>
              <a:rPr lang="en-US" dirty="0" smtClean="0"/>
              <a:t>Some people were too busy to learn the new technology, while others needed individual training and initial support to build confidence</a:t>
            </a:r>
          </a:p>
          <a:p>
            <a:r>
              <a:rPr lang="en-US" dirty="0" smtClean="0"/>
              <a:t>Many virtual teams have a rule to use the least common denominator: i.e. the simplest technology that can accomplish the communication task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Lee-Kelley, L &amp; T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Sankey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(2008). </a:t>
            </a:r>
            <a:r>
              <a:rPr lang="en-US" sz="900" dirty="0" smtClean="0"/>
              <a:t>Global virtual teams for value creation and project success: A case study. International Journal of Project Management 26 51–62 </a:t>
            </a:r>
          </a:p>
          <a:p>
            <a:r>
              <a:rPr lang="en-US" sz="900" dirty="0" smtClean="0"/>
              <a:t>[2] Lockwood, N (2010). Successfully Transitioning to a Virtual Organization: Challenges, Impact and Technology.  Society for Human Resource Management. Retrieved from EBSCO.</a:t>
            </a:r>
          </a:p>
        </p:txBody>
      </p:sp>
    </p:spTree>
    <p:extLst>
      <p:ext uri="{BB962C8B-B14F-4D97-AF65-F5344CB8AC3E}">
        <p14:creationId xmlns:p14="http://schemas.microsoft.com/office/powerpoint/2010/main" xmlns="" val="1515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 in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Conducting training on participating in virtual team s proved to be effective for Nissan </a:t>
            </a:r>
          </a:p>
          <a:p>
            <a:r>
              <a:rPr lang="en-US" dirty="0"/>
              <a:t>	</a:t>
            </a:r>
            <a:r>
              <a:rPr lang="en-US" dirty="0" smtClean="0"/>
              <a:t>For building familiarity with virtual team operation </a:t>
            </a:r>
          </a:p>
          <a:p>
            <a:r>
              <a:rPr lang="en-US" dirty="0"/>
              <a:t>	</a:t>
            </a:r>
            <a:r>
              <a:rPr lang="en-US" dirty="0" smtClean="0"/>
              <a:t>For building familiarity in using information sharing and collaboration technology</a:t>
            </a:r>
          </a:p>
          <a:p>
            <a:r>
              <a:rPr lang="en-US" dirty="0" smtClean="0"/>
              <a:t>One of Nissan’s courses in this program was how to communicate effectively using collaboration technology</a:t>
            </a:r>
          </a:p>
          <a:p>
            <a:r>
              <a:rPr lang="en-US" dirty="0"/>
              <a:t>Formal training in the use of the technology as part of a virtual team also proved successful for the New South Wales Police Force. </a:t>
            </a:r>
          </a:p>
          <a:p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Lang, A (2013). </a:t>
            </a:r>
            <a:r>
              <a:rPr lang="en-US" sz="900" dirty="0" smtClean="0"/>
              <a:t>Accelerate the Leadership Engine. Chief Learning Officer Media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Kuruppuarachchi</a:t>
            </a:r>
            <a:r>
              <a:rPr lang="en-US" sz="900" dirty="0" smtClean="0"/>
              <a:t>, P. (2009). Virtual Team Concepts in Projects: A Case Study  Project Management Journal, 40(2), 19-33</a:t>
            </a:r>
          </a:p>
        </p:txBody>
      </p:sp>
    </p:spTree>
    <p:extLst>
      <p:ext uri="{BB962C8B-B14F-4D97-AF65-F5344CB8AC3E}">
        <p14:creationId xmlns:p14="http://schemas.microsoft.com/office/powerpoint/2010/main" xmlns="" val="1515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 in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Sabre found that its early virtual team efforts were undermined by choosing people with knowledge of the collaboration tools rather than people  best suited to the virtual team mission</a:t>
            </a:r>
          </a:p>
          <a:p>
            <a:r>
              <a:rPr lang="en-US" dirty="0" smtClean="0"/>
              <a:t>The lesson is to choose the right people for the mission and train them on the technology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Lang, A (2013). </a:t>
            </a:r>
            <a:r>
              <a:rPr lang="en-US" sz="900" dirty="0" smtClean="0"/>
              <a:t>Accelerate the Leadership Engine. Chief Learning Officer Media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Kuruppuarachchi</a:t>
            </a:r>
            <a:r>
              <a:rPr lang="en-US" sz="900" dirty="0" smtClean="0"/>
              <a:t>, P. (2009). Virtual Team Concepts in Projects: A Case Study  Project Management Journal, 40(2), 19-33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Kirkman</a:t>
            </a:r>
            <a:r>
              <a:rPr lang="en-US" sz="900" dirty="0" smtClean="0"/>
              <a:t>, B., et al (2002). Five challenges to virtual team success: Lessons from </a:t>
            </a:r>
            <a:r>
              <a:rPr lang="en-US" sz="900" dirty="0" err="1" smtClean="0"/>
              <a:t>Sabre</a:t>
            </a:r>
            <a:r>
              <a:rPr lang="en-US" sz="900" dirty="0" smtClean="0"/>
              <a:t>, Inc. Academy of Management Executive, 16(3), 67-79</a:t>
            </a:r>
          </a:p>
        </p:txBody>
      </p:sp>
    </p:spTree>
    <p:extLst>
      <p:ext uri="{BB962C8B-B14F-4D97-AF65-F5344CB8AC3E}">
        <p14:creationId xmlns:p14="http://schemas.microsoft.com/office/powerpoint/2010/main" xmlns="" val="36364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use: general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1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 global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548062"/>
          </a:xfrm>
        </p:spPr>
        <p:txBody>
          <a:bodyPr/>
          <a:lstStyle/>
          <a:p>
            <a:r>
              <a:rPr lang="en-US" altLang="en-US" dirty="0" smtClean="0"/>
              <a:t>Linkage through technology</a:t>
            </a:r>
            <a:endParaRPr lang="en-US" altLang="en-US" dirty="0"/>
          </a:p>
          <a:p>
            <a:pPr lvl="1"/>
            <a:r>
              <a:rPr lang="en-US" altLang="en-US" dirty="0"/>
              <a:t>Technical tools </a:t>
            </a:r>
            <a:r>
              <a:rPr lang="en-US" altLang="en-US" dirty="0" smtClean="0"/>
              <a:t>establish </a:t>
            </a:r>
            <a:r>
              <a:rPr lang="en-US" altLang="en-US" dirty="0"/>
              <a:t>connections to anyone, anywhere at anytime </a:t>
            </a:r>
            <a:r>
              <a:rPr lang="en-US" altLang="en-US" dirty="0" smtClean="0"/>
              <a:t>to</a:t>
            </a:r>
          </a:p>
          <a:p>
            <a:pPr lvl="2"/>
            <a:r>
              <a:rPr lang="en-US" altLang="en-US" dirty="0" smtClean="0"/>
              <a:t>Exchange ideas and knowledge</a:t>
            </a:r>
          </a:p>
          <a:p>
            <a:pPr lvl="2"/>
            <a:r>
              <a:rPr lang="en-US" altLang="en-US" dirty="0"/>
              <a:t>O</a:t>
            </a:r>
            <a:r>
              <a:rPr lang="en-US" altLang="en-US" dirty="0" smtClean="0"/>
              <a:t>rganize activity  </a:t>
            </a:r>
          </a:p>
          <a:p>
            <a:pPr marL="0" lvl="1" indent="0">
              <a:buNone/>
            </a:pPr>
            <a:r>
              <a:rPr lang="en-US" altLang="en-US" b="1" dirty="0" smtClean="0"/>
              <a:t>Limitations of technology</a:t>
            </a:r>
            <a:endParaRPr lang="en-US" altLang="en-US" b="1" dirty="0"/>
          </a:p>
          <a:p>
            <a:pPr lvl="1"/>
            <a:r>
              <a:rPr lang="en-US" altLang="en-US" dirty="0" smtClean="0"/>
              <a:t>Technical tools that establish connections to anyone, anywhere at anytime do not motivate people to listen, empathize or establish trust</a:t>
            </a:r>
          </a:p>
          <a:p>
            <a:pPr lvl="1"/>
            <a:r>
              <a:rPr lang="en-US" altLang="en-US" dirty="0" smtClean="0"/>
              <a:t>Technology enables connections but does not ensure relationships</a:t>
            </a:r>
          </a:p>
          <a:p>
            <a:pPr lvl="1"/>
            <a:r>
              <a:rPr lang="en-US" altLang="en-US" dirty="0" smtClean="0"/>
              <a:t>Relations require time and two way communication</a:t>
            </a:r>
          </a:p>
          <a:p>
            <a:pPr lvl="1"/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., p 518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Pocket Mentor (2010). Leading Virtual Teams.  Boston: Harvard Business Press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0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boundaries of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Acceptability of </a:t>
            </a:r>
            <a:r>
              <a:rPr lang="en-US" altLang="en-US" dirty="0"/>
              <a:t>technology</a:t>
            </a:r>
          </a:p>
          <a:p>
            <a:pPr lvl="1"/>
            <a:r>
              <a:rPr lang="en-US" altLang="en-US" dirty="0" smtClean="0"/>
              <a:t>The technology for virtual teams must work reliably and simply</a:t>
            </a:r>
          </a:p>
          <a:p>
            <a:pPr lvl="1"/>
            <a:r>
              <a:rPr lang="en-US" altLang="en-US" dirty="0" smtClean="0"/>
              <a:t>Technical problems become the focus of virtual teams rather than the business issues</a:t>
            </a:r>
          </a:p>
          <a:p>
            <a:pPr lvl="1"/>
            <a:r>
              <a:rPr lang="en-US" altLang="en-US" dirty="0" smtClean="0"/>
              <a:t>Complex technology may not enhance communication but can impede it as people struggle with using the tools.</a:t>
            </a:r>
          </a:p>
          <a:p>
            <a:pPr lvl="1"/>
            <a:r>
              <a:rPr lang="en-US" altLang="en-US" dirty="0" smtClean="0"/>
              <a:t>You do not form a virtual team because of their expertise in virtual management tools</a:t>
            </a:r>
          </a:p>
          <a:p>
            <a:pPr lvl="1"/>
            <a:r>
              <a:rPr lang="en-US" altLang="en-US" dirty="0" smtClean="0"/>
              <a:t>On the other hand, experts on a virtual team must be willing to learn the necessary technology to collaborate 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., p. 539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Pocket Mentor (2010). Leading Virtual Teams.  Boston: Harvard Business Press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11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boundaries of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Usability of </a:t>
            </a:r>
            <a:r>
              <a:rPr lang="en-US" altLang="en-US" dirty="0"/>
              <a:t>technology</a:t>
            </a:r>
          </a:p>
          <a:p>
            <a:pPr lvl="1"/>
            <a:r>
              <a:rPr lang="en-US" altLang="en-US" dirty="0" smtClean="0"/>
              <a:t>Need technology that just works</a:t>
            </a:r>
          </a:p>
          <a:p>
            <a:pPr lvl="1"/>
            <a:r>
              <a:rPr lang="en-US" altLang="en-US" dirty="0" smtClean="0"/>
              <a:t>Staff does not have time to waste fiddling with technology</a:t>
            </a:r>
          </a:p>
          <a:p>
            <a:pPr lvl="1"/>
            <a:r>
              <a:rPr lang="en-US" altLang="en-US" dirty="0" smtClean="0"/>
              <a:t>Need simplicity in the technology and a staff that understands it</a:t>
            </a:r>
          </a:p>
          <a:p>
            <a:pPr marL="0" lvl="1" indent="0">
              <a:buNone/>
            </a:pPr>
            <a:r>
              <a:rPr lang="en-US" altLang="en-US" b="1" dirty="0" smtClean="0"/>
              <a:t>Reliability </a:t>
            </a:r>
            <a:r>
              <a:rPr lang="en-US" altLang="en-US" b="1" dirty="0"/>
              <a:t>of </a:t>
            </a:r>
            <a:r>
              <a:rPr lang="en-US" altLang="en-US" b="1" dirty="0" smtClean="0"/>
              <a:t>technology</a:t>
            </a:r>
          </a:p>
          <a:p>
            <a:pPr lvl="1"/>
            <a:r>
              <a:rPr lang="en-US" altLang="en-US" dirty="0" smtClean="0"/>
              <a:t>Once tech problems surface (audio, video, bandwidth) you lose focus on the business and start focusing on the technology</a:t>
            </a:r>
          </a:p>
          <a:p>
            <a:pPr lvl="1"/>
            <a:r>
              <a:rPr lang="en-US" altLang="en-US" dirty="0" smtClean="0"/>
              <a:t>Need staff to focus on mission and critical issues and not technology</a:t>
            </a:r>
          </a:p>
          <a:p>
            <a:pPr lvl="1"/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., p. 539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Pocket Mentor (2010). Leading Virtual Teams.  Boston: Harvard Business Press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7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Consider technical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False assumptions about technical infrastructure can undermine global virtual teams</a:t>
            </a:r>
          </a:p>
          <a:p>
            <a:r>
              <a:rPr lang="en-US" altLang="en-US" dirty="0" smtClean="0"/>
              <a:t>Do not assume that the technical infrastructure in your country is the same as that in countries around he world </a:t>
            </a:r>
          </a:p>
          <a:p>
            <a:r>
              <a:rPr lang="en-US" altLang="en-US" dirty="0" smtClean="0"/>
              <a:t>Technical infrastructure may not be as advanced but even more often it is different and that leads to technical issues</a:t>
            </a:r>
          </a:p>
          <a:p>
            <a:r>
              <a:rPr lang="en-US" altLang="en-US" dirty="0" smtClean="0"/>
              <a:t>My own experience with Citibank Mexico and failure to record deposits 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Lee-Kelley, L &amp; T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Sankey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(2008). </a:t>
            </a:r>
            <a:r>
              <a:rPr lang="en-US" sz="900" dirty="0" smtClean="0"/>
              <a:t>Global virtual teams for value creation and project success: A case study. International Journal of Project Management 26 (2008) 51–62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0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technology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7766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major </a:t>
            </a:r>
            <a:r>
              <a:rPr lang="en-US" dirty="0"/>
              <a:t>impact on </a:t>
            </a:r>
            <a:r>
              <a:rPr lang="en-US" dirty="0" smtClean="0"/>
              <a:t>virtual team technology is </a:t>
            </a:r>
            <a:r>
              <a:rPr lang="en-US" dirty="0"/>
              <a:t>the potential unreliability of the foreign infrastructure such as electric power and </a:t>
            </a:r>
            <a:r>
              <a:rPr lang="en-US" dirty="0" smtClean="0"/>
              <a:t>telecommunications</a:t>
            </a:r>
          </a:p>
          <a:p>
            <a:r>
              <a:rPr lang="en-US" dirty="0" smtClean="0"/>
              <a:t>Telecommunications </a:t>
            </a:r>
            <a:r>
              <a:rPr lang="en-US" dirty="0"/>
              <a:t>are more critical in international projects yet communication infrastructure </a:t>
            </a:r>
            <a:r>
              <a:rPr lang="en-US" dirty="0" smtClean="0"/>
              <a:t>maybe different in emerging </a:t>
            </a:r>
            <a:r>
              <a:rPr lang="en-US" dirty="0"/>
              <a:t>countries such as </a:t>
            </a:r>
            <a:r>
              <a:rPr lang="en-US" dirty="0" smtClean="0"/>
              <a:t>areas  in China, Africa and Latin America.  Perhaps unreliable.  </a:t>
            </a:r>
          </a:p>
          <a:p>
            <a:r>
              <a:rPr lang="en-US" dirty="0" smtClean="0"/>
              <a:t>This </a:t>
            </a:r>
            <a:r>
              <a:rPr lang="en-US" dirty="0"/>
              <a:t>risk can be mitigated through the acquisition of multiple communication links as well as the use of different media.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the number of facilities used overseas should be reduced and concentrated into a few larger facilities located in major population centers </a:t>
            </a:r>
            <a:r>
              <a:rPr lang="en-US" dirty="0" smtClean="0"/>
              <a:t>that have good communications infrastructure 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/>
              <a:t>Carmel, E. &amp; P. </a:t>
            </a:r>
            <a:r>
              <a:rPr lang="en-US" sz="900" dirty="0" err="1" smtClean="0"/>
              <a:t>Tjia</a:t>
            </a:r>
            <a:r>
              <a:rPr lang="en-US" sz="900" dirty="0" smtClean="0"/>
              <a:t> (2005). Offshoring information technology. Cambridge, United Kingdom: Cambridge University Press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8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Adoption of Technology in General</a:t>
            </a:r>
          </a:p>
          <a:p>
            <a:r>
              <a:rPr lang="en-US" dirty="0"/>
              <a:t>	</a:t>
            </a:r>
            <a:r>
              <a:rPr lang="en-US" dirty="0" smtClean="0"/>
              <a:t>The organizational impact of technology</a:t>
            </a:r>
          </a:p>
          <a:p>
            <a:r>
              <a:rPr lang="en-US" dirty="0" smtClean="0"/>
              <a:t>	Technology adoption</a:t>
            </a:r>
          </a:p>
          <a:p>
            <a:r>
              <a:rPr lang="en-US" dirty="0" smtClean="0"/>
              <a:t>Technology adoption on virtual teams</a:t>
            </a:r>
          </a:p>
          <a:p>
            <a:r>
              <a:rPr lang="en-US" dirty="0" smtClean="0"/>
              <a:t>Determining technology needs of a virtual team </a:t>
            </a:r>
          </a:p>
          <a:p>
            <a:r>
              <a:rPr lang="en-US" dirty="0" smtClean="0"/>
              <a:t>Matching technology to team tasks</a:t>
            </a:r>
          </a:p>
          <a:p>
            <a:r>
              <a:rPr lang="en-US" dirty="0" smtClean="0"/>
              <a:t>Case study: US Army River Crossing</a:t>
            </a:r>
          </a:p>
          <a:p>
            <a:r>
              <a:rPr lang="en-US" dirty="0" smtClean="0"/>
              <a:t>Case study: Neurosurgery Team</a:t>
            </a:r>
          </a:p>
          <a:p>
            <a:r>
              <a:rPr lang="en-US" dirty="0" smtClean="0"/>
              <a:t>Principles for collaboration tool by category</a:t>
            </a:r>
          </a:p>
          <a:p>
            <a:r>
              <a:rPr lang="en-US" dirty="0" smtClean="0"/>
              <a:t>Global Technology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smtClean="0"/>
              <a:t>technology considerations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major impact on </a:t>
            </a:r>
            <a:r>
              <a:rPr lang="en-US" dirty="0" smtClean="0"/>
              <a:t>virtual team technology is </a:t>
            </a:r>
            <a:r>
              <a:rPr lang="en-US" dirty="0"/>
              <a:t>the sovereign risk encountered by </a:t>
            </a:r>
            <a:r>
              <a:rPr lang="en-US" dirty="0" smtClean="0"/>
              <a:t>global virtual teams   </a:t>
            </a:r>
          </a:p>
          <a:p>
            <a:r>
              <a:rPr lang="en-US" dirty="0" smtClean="0"/>
              <a:t>This </a:t>
            </a:r>
            <a:r>
              <a:rPr lang="en-US" dirty="0"/>
              <a:t>is the impact of regulatory </a:t>
            </a:r>
            <a:r>
              <a:rPr lang="en-US" dirty="0" smtClean="0"/>
              <a:t>interference by </a:t>
            </a:r>
            <a:r>
              <a:rPr lang="en-US" dirty="0"/>
              <a:t>a foreign government.  </a:t>
            </a:r>
            <a:endParaRPr lang="en-US" dirty="0" smtClean="0"/>
          </a:p>
          <a:p>
            <a:r>
              <a:rPr lang="en-US" dirty="0" smtClean="0"/>
              <a:t>This can include limited and censored use of the Internet, of internal wide-area networks, telephone and email technology</a:t>
            </a:r>
          </a:p>
          <a:p>
            <a:r>
              <a:rPr lang="en-US" dirty="0" smtClean="0"/>
              <a:t>I experienced this in Argentina.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/>
              <a:t>Carmel, E. &amp; P. </a:t>
            </a:r>
            <a:r>
              <a:rPr lang="en-US" sz="900" dirty="0" err="1" smtClean="0"/>
              <a:t>Tjia</a:t>
            </a:r>
            <a:r>
              <a:rPr lang="en-US" sz="900" dirty="0" smtClean="0"/>
              <a:t> (2005). Offshoring information technology. Cambridge, United Kingdom: Cambridge University Press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0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110458" y="182627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Technology for virtual teams</a:t>
              </a:r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2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More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Define Time and Resource Needs for Implementing the Toolset</a:t>
            </a:r>
            <a:endParaRPr lang="en-US" altLang="en-US" dirty="0"/>
          </a:p>
          <a:p>
            <a:pPr lvl="1"/>
            <a:r>
              <a:rPr lang="en-US" altLang="en-US" dirty="0" smtClean="0"/>
              <a:t>The project management plan must incorporate time and money to implement virtual management toolset</a:t>
            </a:r>
          </a:p>
          <a:p>
            <a:pPr lvl="1"/>
            <a:r>
              <a:rPr lang="en-US" altLang="en-US" dirty="0" smtClean="0"/>
              <a:t>It’s unproductive for a team to wait for infrastructure configuration, software installation, data line, or other technology</a:t>
            </a:r>
          </a:p>
          <a:p>
            <a:pPr lvl="1"/>
            <a:r>
              <a:rPr lang="en-US" altLang="en-US" dirty="0" smtClean="0"/>
              <a:t>Implementing and running the virtual management toolset requires resources</a:t>
            </a:r>
            <a:endParaRPr lang="en-US" altLang="en-US" dirty="0"/>
          </a:p>
          <a:p>
            <a:r>
              <a:rPr lang="en-US" altLang="en-US" dirty="0"/>
              <a:t>Define </a:t>
            </a:r>
            <a:r>
              <a:rPr lang="en-US" altLang="en-US" dirty="0" smtClean="0"/>
              <a:t>technology access  </a:t>
            </a:r>
          </a:p>
          <a:p>
            <a:pPr lvl="1"/>
            <a:r>
              <a:rPr lang="en-US" altLang="en-US" dirty="0" smtClean="0"/>
              <a:t>What is the gap between the technology needed in a location and what exists at the location.</a:t>
            </a:r>
          </a:p>
          <a:p>
            <a:pPr lvl="1"/>
            <a:r>
              <a:rPr lang="en-US" altLang="en-US" dirty="0" smtClean="0"/>
              <a:t>At the different locations, what technology do the staff use and understand</a:t>
            </a:r>
          </a:p>
          <a:p>
            <a:pPr lvl="1"/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Pocket Mentor (2010). Leading Virtual Teams.  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 Duarte, D. &amp; N. Snyder (1999). Mastering Virtual Teams.  San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Francisco:Jossey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2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Compatibility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Define technology compatibility</a:t>
            </a:r>
            <a:endParaRPr lang="en-US" altLang="en-US" dirty="0"/>
          </a:p>
          <a:p>
            <a:pPr lvl="1"/>
            <a:r>
              <a:rPr lang="en-US" altLang="en-US" dirty="0" smtClean="0"/>
              <a:t>Using the categories of information determined in the communication lecture</a:t>
            </a:r>
          </a:p>
          <a:p>
            <a:pPr lvl="2"/>
            <a:r>
              <a:rPr lang="en-US" altLang="en-US" dirty="0" smtClean="0"/>
              <a:t>Have each location prepare a document of each type of information and send it to a sandbox digital workspace</a:t>
            </a:r>
          </a:p>
          <a:p>
            <a:pPr lvl="2"/>
            <a:r>
              <a:rPr lang="en-US" altLang="en-US" dirty="0" smtClean="0"/>
              <a:t>Verify compatibility by having each location open and read the document types sent by the other locations</a:t>
            </a:r>
          </a:p>
          <a:p>
            <a:pPr lvl="1"/>
            <a:r>
              <a:rPr lang="en-US" altLang="en-US" dirty="0" smtClean="0"/>
              <a:t>Categories of information can include</a:t>
            </a:r>
          </a:p>
          <a:p>
            <a:pPr lvl="2"/>
            <a:r>
              <a:rPr lang="en-US" altLang="en-US" dirty="0" smtClean="0"/>
              <a:t>Office automation documents – need to validate content and formatting</a:t>
            </a:r>
          </a:p>
          <a:p>
            <a:pPr lvl="2"/>
            <a:r>
              <a:rPr lang="en-US" altLang="en-US" dirty="0" smtClean="0"/>
              <a:t>Graphics – validate scanning (iPhone camera ok?) and </a:t>
            </a:r>
            <a:r>
              <a:rPr lang="en-US" altLang="en-US" dirty="0" err="1" smtClean="0"/>
              <a:t>dataline</a:t>
            </a:r>
            <a:r>
              <a:rPr lang="en-US" altLang="en-US" dirty="0" smtClean="0"/>
              <a:t> speed</a:t>
            </a:r>
          </a:p>
          <a:p>
            <a:pPr lvl="2"/>
            <a:r>
              <a:rPr lang="en-US" altLang="en-US" dirty="0" smtClean="0"/>
              <a:t>Teleconference or videoconference</a:t>
            </a:r>
          </a:p>
          <a:p>
            <a:pPr lvl="3"/>
            <a:r>
              <a:rPr lang="en-US" altLang="en-US" dirty="0" smtClean="0"/>
              <a:t>Verify there are sufficient speakerphones, webcams, at  each location</a:t>
            </a:r>
          </a:p>
          <a:p>
            <a:pPr lvl="3"/>
            <a:r>
              <a:rPr lang="en-US" altLang="en-US" dirty="0" smtClean="0"/>
              <a:t>Pilot the use of these technologies</a:t>
            </a:r>
          </a:p>
          <a:p>
            <a:pPr lvl="2"/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Pocket Mentor (2010). Leading Virtual Teams.  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Duarte, D. &amp; N. Snyder (1999). Mastering Virtual Teams.  San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Francisco:Jossey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4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requirements for a virtual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57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technology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dirty="0" smtClean="0"/>
              <a:t>There are numerous technology choices for each type of media. </a:t>
            </a:r>
          </a:p>
          <a:p>
            <a:r>
              <a:rPr lang="en-US" dirty="0" smtClean="0"/>
              <a:t>For example, an interview transcript can use a shared drive, content repository, team discussion board, email attachment (Lotus in the early 2000s was recommending that), wiki, private team blog, and forum among others. </a:t>
            </a:r>
          </a:p>
          <a:p>
            <a:r>
              <a:rPr lang="en-US" dirty="0" smtClean="0"/>
              <a:t>The general rules for selecting a technology to meet a need are to keep it simple, reliable, and affordable.</a:t>
            </a:r>
          </a:p>
          <a:p>
            <a:r>
              <a:rPr lang="en-US" altLang="en-US" dirty="0" smtClean="0"/>
              <a:t>Another important consideration is to identify existing infrastructure  </a:t>
            </a:r>
          </a:p>
          <a:p>
            <a:pPr lvl="1"/>
            <a:r>
              <a:rPr lang="en-US" altLang="en-US" dirty="0" smtClean="0"/>
              <a:t>What technology is currently used by the company</a:t>
            </a:r>
          </a:p>
          <a:p>
            <a:pPr lvl="1"/>
            <a:r>
              <a:rPr lang="en-US" altLang="en-US" dirty="0" smtClean="0"/>
              <a:t>Leverage existing technology to reduce the learning curve</a:t>
            </a:r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Pocket Mentor (2010). Leading Virtual Teams.  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Duarte, D. &amp; N. Snyder (1999). Mastering Virtual Teams.  San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Francisco:Jossey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technology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 smtClean="0"/>
              <a:t>How flexible are the team requirements for particular technologies</a:t>
            </a:r>
          </a:p>
          <a:p>
            <a:r>
              <a:rPr lang="en-US" altLang="en-US" dirty="0" smtClean="0"/>
              <a:t>Define staff capability</a:t>
            </a:r>
            <a:endParaRPr lang="en-US" altLang="en-US" dirty="0"/>
          </a:p>
          <a:p>
            <a:pPr lvl="1"/>
            <a:r>
              <a:rPr lang="en-US" altLang="en-US" dirty="0" smtClean="0"/>
              <a:t>Are all staff members ready to learn the necessary technology</a:t>
            </a:r>
          </a:p>
          <a:p>
            <a:pPr lvl="2"/>
            <a:r>
              <a:rPr lang="en-US" altLang="en-US" dirty="0" smtClean="0"/>
              <a:t>What is their attitude to technology</a:t>
            </a:r>
          </a:p>
          <a:p>
            <a:pPr lvl="2"/>
            <a:r>
              <a:rPr lang="en-US" altLang="en-US" dirty="0" smtClean="0"/>
              <a:t>What familiarity do they have with technology </a:t>
            </a:r>
          </a:p>
          <a:p>
            <a:pPr lvl="1"/>
            <a:r>
              <a:rPr lang="en-US" altLang="en-US" dirty="0" smtClean="0"/>
              <a:t>How much time and training will it take to learn the toolset</a:t>
            </a:r>
          </a:p>
          <a:p>
            <a:r>
              <a:rPr lang="en-US" altLang="en-US" dirty="0" smtClean="0"/>
              <a:t>Estimate schedule  </a:t>
            </a:r>
          </a:p>
          <a:p>
            <a:pPr lvl="1"/>
            <a:r>
              <a:rPr lang="en-US" altLang="en-US" dirty="0" smtClean="0"/>
              <a:t>When does the work begin and what are the milestone deadlines</a:t>
            </a:r>
          </a:p>
          <a:p>
            <a:pPr lvl="1"/>
            <a:r>
              <a:rPr lang="en-US" altLang="en-US" dirty="0" smtClean="0"/>
              <a:t>When will each technology be required to go live</a:t>
            </a:r>
          </a:p>
          <a:p>
            <a:pPr lvl="1"/>
            <a:r>
              <a:rPr lang="en-US" altLang="en-US" dirty="0" smtClean="0"/>
              <a:t>How much time does your schedule allow for training on the technology of virtual collaboration</a:t>
            </a:r>
          </a:p>
          <a:p>
            <a:pPr lvl="1">
              <a:buNone/>
            </a:pPr>
            <a:r>
              <a:rPr lang="en-US" altLang="en-US" dirty="0" smtClean="0"/>
              <a:t>		</a:t>
            </a:r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Pocket Mentor (2010). Leading Virtual Teams.  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Duarte, D. &amp; N. Snyder (1999). Mastering Virtual Teams.  San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Francisco:Jossey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2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team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2786062"/>
          </a:xfrm>
        </p:spPr>
        <p:txBody>
          <a:bodyPr/>
          <a:lstStyle/>
          <a:p>
            <a:r>
              <a:rPr lang="en-US" dirty="0" smtClean="0"/>
              <a:t>Asynchronous technology does not require participation at a set time</a:t>
            </a:r>
          </a:p>
          <a:p>
            <a:r>
              <a:rPr lang="en-US" dirty="0" smtClean="0"/>
              <a:t>Synchronous technology requires all participate at the same time</a:t>
            </a:r>
          </a:p>
          <a:p>
            <a:r>
              <a:rPr lang="en-US" dirty="0" smtClean="0"/>
              <a:t>The use of asynchronous technology can mitigate the problems created by different working hours in a global virtual team </a:t>
            </a:r>
          </a:p>
          <a:p>
            <a:r>
              <a:rPr lang="en-US" dirty="0" smtClean="0"/>
              <a:t>However, with </a:t>
            </a:r>
            <a:r>
              <a:rPr lang="en-US" dirty="0" err="1" smtClean="0"/>
              <a:t>async</a:t>
            </a:r>
            <a:r>
              <a:rPr lang="en-US" dirty="0" smtClean="0"/>
              <a:t> technology there is still a potential gap between when an issue is posted and when it can be answered or resolved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/>
              <a:t>Carmel, E. &amp; P. </a:t>
            </a:r>
            <a:r>
              <a:rPr lang="en-US" sz="900" dirty="0" err="1" smtClean="0"/>
              <a:t>Tjia</a:t>
            </a:r>
            <a:r>
              <a:rPr lang="en-US" sz="900" dirty="0" smtClean="0"/>
              <a:t> (2005). Offshoring information technology. Cambridge, United Kingdom: Cambridge University Press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team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957262"/>
          </a:xfrm>
        </p:spPr>
        <p:txBody>
          <a:bodyPr/>
          <a:lstStyle/>
          <a:p>
            <a:r>
              <a:rPr lang="en-US" dirty="0" smtClean="0"/>
              <a:t>Asynchronous technology does not require participation at a set time</a:t>
            </a:r>
          </a:p>
          <a:p>
            <a:r>
              <a:rPr lang="en-US" dirty="0" smtClean="0"/>
              <a:t>Synchronous technology requires all participate at the same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307641"/>
              </p:ext>
            </p:extLst>
          </p:nvPr>
        </p:nvGraphicFramePr>
        <p:xfrm>
          <a:off x="228600" y="1828800"/>
          <a:ext cx="8763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5626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Telephone</a:t>
                      </a:r>
                      <a:r>
                        <a:rPr lang="en-US" sz="1400" baseline="0" dirty="0" smtClean="0"/>
                        <a:t> calls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Voicemail/video</a:t>
                      </a:r>
                      <a:r>
                        <a:rPr lang="en-US" sz="1400" baseline="0" dirty="0" smtClean="0"/>
                        <a:t> 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Teleconferencing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Discussion</a:t>
                      </a:r>
                      <a:r>
                        <a:rPr lang="en-US" sz="1400" baseline="0" dirty="0" smtClean="0"/>
                        <a:t> boards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Video conferencing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Calendaring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conferencing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Co-Authoring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Instant</a:t>
                      </a:r>
                      <a:r>
                        <a:rPr lang="en-US" sz="1400" baseline="0" dirty="0" smtClean="0"/>
                        <a:t> messaging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Production tools: project mgmt., </a:t>
                      </a:r>
                      <a:r>
                        <a:rPr lang="en-US" sz="1400" dirty="0" err="1" smtClean="0"/>
                        <a:t>config</a:t>
                      </a:r>
                      <a:r>
                        <a:rPr lang="en-US" sz="1400" dirty="0" smtClean="0"/>
                        <a:t> mgmt., bug track, workflow, KM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/>
              <a:t>Carmel, E. &amp; P. </a:t>
            </a:r>
            <a:r>
              <a:rPr lang="en-US" sz="900" dirty="0" err="1" smtClean="0"/>
              <a:t>Tjia</a:t>
            </a:r>
            <a:r>
              <a:rPr lang="en-US" sz="900" dirty="0" smtClean="0"/>
              <a:t> (2005). Offshoring information technology. Cambridge, United Kingdom: Cambridge University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 Duarte, D. &amp; N. Snyder (1999). Mastering Virtual Teams.  San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Francisco:Jossey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team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957262"/>
          </a:xfrm>
        </p:spPr>
        <p:txBody>
          <a:bodyPr/>
          <a:lstStyle/>
          <a:p>
            <a:r>
              <a:rPr lang="en-US" dirty="0" smtClean="0"/>
              <a:t>Evaluating Collaboration Technology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2307641"/>
              </p:ext>
            </p:extLst>
          </p:nvPr>
        </p:nvGraphicFramePr>
        <p:xfrm>
          <a:off x="228600" y="1828800"/>
          <a:ext cx="87630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752600"/>
                <a:gridCol w="1667273"/>
                <a:gridCol w="3514329"/>
              </a:tblGrid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/Asynchronous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Presence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 Richness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Async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Lean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Voicemail/video</a:t>
                      </a:r>
                      <a:r>
                        <a:rPr lang="en-US" sz="1400" baseline="0" dirty="0" smtClean="0"/>
                        <a:t> 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Async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Lean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Teleconferencing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Lean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Videoconferencing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 to rich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conferencing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Medium/high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Rich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/>
              <a:t>Carmel, E. &amp; P. </a:t>
            </a:r>
            <a:r>
              <a:rPr lang="en-US" sz="900" dirty="0" err="1" smtClean="0"/>
              <a:t>Tjia</a:t>
            </a:r>
            <a:r>
              <a:rPr lang="en-US" sz="900" dirty="0" smtClean="0"/>
              <a:t> (2005). Offshoring information technology. Cambridge, United Kingdom: Cambridge University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 Duarte, D. &amp; N. Snyder (1999). Mastering Virtual Teams.  San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Francisco:Jossey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Technology adoption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66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team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957262"/>
          </a:xfrm>
        </p:spPr>
        <p:txBody>
          <a:bodyPr/>
          <a:lstStyle/>
          <a:p>
            <a:r>
              <a:rPr lang="en-US" dirty="0" smtClean="0"/>
              <a:t>Create or enhance team functions with a white pages that contains every team members contact information. Extend the white pages with a yellow pages with team members’ resumes and task assignments.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 smtClean="0"/>
              <a:t>Steinfeild</a:t>
            </a:r>
            <a:r>
              <a:rPr lang="en-US" sz="900" dirty="0" smtClean="0"/>
              <a:t>, C., </a:t>
            </a:r>
            <a:r>
              <a:rPr lang="en-US" sz="900" dirty="0" err="1" smtClean="0"/>
              <a:t>C.Jang</a:t>
            </a:r>
            <a:r>
              <a:rPr lang="en-US" sz="900" dirty="0" smtClean="0"/>
              <a:t> &amp; B. Pfaff  (1999). Supporting virtual team collaboration. Proceedings of Group 99. ACM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Endsley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. (1995). Toward a theory of situational awareness in dynamic systems. Human Factors 37(1), 32-64.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994154"/>
              </p:ext>
            </p:extLst>
          </p:nvPr>
        </p:nvGraphicFramePr>
        <p:xfrm>
          <a:off x="152400" y="2514600"/>
          <a:ext cx="8763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Technology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and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repositories, project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 charts, expertise directories, workflow mgmt 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 availability/presence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Instant </a:t>
                      </a:r>
                      <a:r>
                        <a:rPr lang="en-US" dirty="0" err="1" smtClean="0"/>
                        <a:t>msg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team calendars, individual schedules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dashboards</a:t>
                      </a:r>
                      <a:r>
                        <a:rPr lang="en-US" baseline="0" dirty="0" smtClean="0"/>
                        <a:t> w/news, environmental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Desktop video </a:t>
                      </a:r>
                      <a:r>
                        <a:rPr lang="en-US" dirty="0" err="1" smtClean="0"/>
                        <a:t>mtgs</a:t>
                      </a:r>
                      <a:r>
                        <a:rPr lang="en-US" dirty="0" smtClean="0"/>
                        <a:t>, stored video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21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technology to tasks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Gupta, D., L. Bradley &amp; T.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Yeoh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900" dirty="0" smtClean="0"/>
              <a:t> </a:t>
            </a:r>
            <a:r>
              <a:rPr lang="en-US" sz="900" dirty="0"/>
              <a:t>(2008). </a:t>
            </a:r>
            <a:r>
              <a:rPr lang="en-US" sz="900" i="1" dirty="0" smtClean="0"/>
              <a:t>Tools for Effective Virtual Team Meetings.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(461-478).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6992631"/>
              </p:ext>
            </p:extLst>
          </p:nvPr>
        </p:nvGraphicFramePr>
        <p:xfrm>
          <a:off x="76200" y="1219200"/>
          <a:ext cx="894638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464842"/>
                <a:gridCol w="4109946"/>
              </a:tblGrid>
              <a:tr h="5867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collaboration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degree of collaboration</a:t>
                      </a:r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Sharing information, viewpoints &amp; ideas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Evaluating options</a:t>
                      </a:r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activities,</a:t>
                      </a:r>
                      <a:r>
                        <a:rPr lang="en-US" baseline="0" dirty="0" smtClean="0"/>
                        <a:t> socializing, brainstorming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consensus, product 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, problem solving,</a:t>
                      </a:r>
                      <a:r>
                        <a:rPr lang="en-US" baseline="0" dirty="0" smtClean="0"/>
                        <a:t> decision making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dirty="0" smtClean="0"/>
                        <a:t>Face-to-face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Familiarizing</a:t>
                      </a:r>
                    </a:p>
                    <a:p>
                      <a:r>
                        <a:rPr lang="en-US" dirty="0" smtClean="0"/>
                        <a:t>Socializing</a:t>
                      </a:r>
                    </a:p>
                    <a:p>
                      <a:r>
                        <a:rPr lang="en-US" dirty="0" smtClean="0"/>
                        <a:t>Resolving conflicts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0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degree of collaboration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Gupta, D., L. Bradley &amp; T.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Yeoh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900" dirty="0" smtClean="0"/>
              <a:t> </a:t>
            </a:r>
            <a:r>
              <a:rPr lang="en-US" sz="900" dirty="0"/>
              <a:t>(2008). </a:t>
            </a:r>
            <a:r>
              <a:rPr lang="en-US" sz="900" i="1" dirty="0" smtClean="0"/>
              <a:t>Tools for Effective Virtual Team Meetings.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(461-478).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0812593"/>
              </p:ext>
            </p:extLst>
          </p:nvPr>
        </p:nvGraphicFramePr>
        <p:xfrm>
          <a:off x="76200" y="1219200"/>
          <a:ext cx="88392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627"/>
                <a:gridCol w="2364627"/>
                <a:gridCol w="4109946"/>
              </a:tblGrid>
              <a:tr h="5867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degree of collaboration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degree of collaboration</a:t>
                      </a:r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Instant messaging</a:t>
                      </a:r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Discussion</a:t>
                      </a:r>
                      <a:r>
                        <a:rPr lang="en-US" baseline="0" dirty="0" smtClean="0"/>
                        <a:t> Boards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Teleconference</a:t>
                      </a:r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 conference</a:t>
                      </a:r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conferencing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54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Coordination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 smtClean="0"/>
              <a:t>Obradovich</a:t>
            </a:r>
            <a:r>
              <a:rPr lang="en-US" sz="900" dirty="0" smtClean="0"/>
              <a:t>, J. &amp; </a:t>
            </a:r>
            <a:r>
              <a:rPr lang="en-US" sz="900" dirty="0"/>
              <a:t>P</a:t>
            </a:r>
            <a:r>
              <a:rPr lang="en-US" sz="900" dirty="0" smtClean="0"/>
              <a:t>. Smith </a:t>
            </a:r>
            <a:r>
              <a:rPr lang="en-US" sz="900" dirty="0"/>
              <a:t>(2008). </a:t>
            </a:r>
            <a:r>
              <a:rPr lang="en-US" sz="900" i="1" dirty="0" smtClean="0"/>
              <a:t>Design concepts for Virtual Work Systems.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(295-328).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700462"/>
          </a:xfrm>
        </p:spPr>
        <p:txBody>
          <a:bodyPr/>
          <a:lstStyle/>
          <a:p>
            <a:r>
              <a:rPr lang="en-US" dirty="0" smtClean="0"/>
              <a:t>Activity monitoring can be done in a shared digital space such as discussion board, workflow, project mgmt. tool</a:t>
            </a:r>
          </a:p>
          <a:p>
            <a:r>
              <a:rPr lang="en-US" dirty="0" smtClean="0"/>
              <a:t>Web conferencing or video conferencing for situational awareness</a:t>
            </a:r>
          </a:p>
          <a:p>
            <a:r>
              <a:rPr lang="en-US" dirty="0" smtClean="0"/>
              <a:t>Use project mgmt. or workflow tools to resynchronize plans, with supporting alerts in discussion boards or other lean media</a:t>
            </a:r>
          </a:p>
          <a:p>
            <a:r>
              <a:rPr lang="en-US" dirty="0" smtClean="0"/>
              <a:t>Mini case study where these technology tools, modified  for military use, had been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1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Army river crossing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 smtClean="0"/>
              <a:t>Obradovich</a:t>
            </a:r>
            <a:r>
              <a:rPr lang="en-US" sz="900" dirty="0" smtClean="0"/>
              <a:t>, J. &amp; </a:t>
            </a:r>
            <a:r>
              <a:rPr lang="en-US" sz="900" dirty="0"/>
              <a:t>P</a:t>
            </a:r>
            <a:r>
              <a:rPr lang="en-US" sz="900" dirty="0" smtClean="0"/>
              <a:t>. Smith </a:t>
            </a:r>
            <a:r>
              <a:rPr lang="en-US" sz="900" dirty="0"/>
              <a:t>(2008). </a:t>
            </a:r>
            <a:r>
              <a:rPr lang="en-US" sz="900" i="1" dirty="0" smtClean="0"/>
              <a:t>Design concepts for Virtual Work Systems.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(295-328).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700462"/>
          </a:xfrm>
        </p:spPr>
        <p:txBody>
          <a:bodyPr/>
          <a:lstStyle/>
          <a:p>
            <a:r>
              <a:rPr lang="en-US" dirty="0" smtClean="0"/>
              <a:t>An Army corps developed a plan to secure a river crossing</a:t>
            </a:r>
          </a:p>
          <a:p>
            <a:r>
              <a:rPr lang="en-US" dirty="0" smtClean="0"/>
              <a:t>A regiment was assigned the task to take river and allow divisions to pass through its lines, a risky and complex action</a:t>
            </a:r>
          </a:p>
          <a:p>
            <a:r>
              <a:rPr lang="en-US" dirty="0" smtClean="0"/>
              <a:t>The regiment was not successful, so mission (or project) could not proceed as planned</a:t>
            </a:r>
          </a:p>
          <a:p>
            <a:r>
              <a:rPr lang="en-US" dirty="0" smtClean="0"/>
              <a:t>Division planners had neglected to prepare contingencies for such failure, so none of the division plans were viable either</a:t>
            </a:r>
          </a:p>
          <a:p>
            <a:r>
              <a:rPr lang="en-US" dirty="0" smtClean="0"/>
              <a:t>A brigade commander seized the initiative, prepared a plan and synchronized that plan with adjacent brigades</a:t>
            </a:r>
          </a:p>
          <a:p>
            <a:r>
              <a:rPr lang="en-US" dirty="0" smtClean="0"/>
              <a:t>His brigade secured the river and the divisions were able to 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1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Army river crossing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 smtClean="0"/>
              <a:t>Obradovich</a:t>
            </a:r>
            <a:r>
              <a:rPr lang="en-US" sz="900" dirty="0" smtClean="0"/>
              <a:t>, J. &amp; </a:t>
            </a:r>
            <a:r>
              <a:rPr lang="en-US" sz="900" dirty="0"/>
              <a:t>P</a:t>
            </a:r>
            <a:r>
              <a:rPr lang="en-US" sz="900" dirty="0" smtClean="0"/>
              <a:t>. Smith </a:t>
            </a:r>
            <a:r>
              <a:rPr lang="en-US" sz="900" dirty="0"/>
              <a:t>(2008). </a:t>
            </a:r>
            <a:r>
              <a:rPr lang="en-US" sz="900" i="1" dirty="0" smtClean="0"/>
              <a:t>Design concepts for Virtual Work Systems.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(295-328).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700462"/>
          </a:xfrm>
        </p:spPr>
        <p:txBody>
          <a:bodyPr/>
          <a:lstStyle/>
          <a:p>
            <a:r>
              <a:rPr lang="en-US" dirty="0" smtClean="0"/>
              <a:t>Verbal channels, activity monitoring technology and visual aids were used by the brigade commander to formulate a new plan, coordinate it with other commanders and execute it</a:t>
            </a:r>
          </a:p>
          <a:p>
            <a:r>
              <a:rPr lang="en-US" dirty="0" smtClean="0"/>
              <a:t>In a critique of the operation, a recommendation was to use virtual technology to brainstorm potential failures</a:t>
            </a:r>
          </a:p>
          <a:p>
            <a:r>
              <a:rPr lang="en-US" dirty="0" smtClean="0"/>
              <a:t>Additionally, such technology could be used to assess the assumptions in a plan</a:t>
            </a:r>
          </a:p>
          <a:p>
            <a:r>
              <a:rPr lang="en-US" dirty="0" smtClean="0"/>
              <a:t>Likewise, virtual technology can be used to monitor execution of the plan and re-plan based on progressing situational awareness of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Coordination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 smtClean="0"/>
              <a:t>Obradovich</a:t>
            </a:r>
            <a:r>
              <a:rPr lang="en-US" sz="900" dirty="0" smtClean="0"/>
              <a:t>, J. &amp; </a:t>
            </a:r>
            <a:r>
              <a:rPr lang="en-US" sz="900" dirty="0"/>
              <a:t>P</a:t>
            </a:r>
            <a:r>
              <a:rPr lang="en-US" sz="900" dirty="0" smtClean="0"/>
              <a:t>. Smith </a:t>
            </a:r>
            <a:r>
              <a:rPr lang="en-US" sz="900" dirty="0"/>
              <a:t>(2008). </a:t>
            </a:r>
            <a:r>
              <a:rPr lang="en-US" sz="900" i="1" dirty="0" smtClean="0"/>
              <a:t>Design concepts for Virtual Work Systems.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(295-328).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700462"/>
          </a:xfrm>
        </p:spPr>
        <p:txBody>
          <a:bodyPr/>
          <a:lstStyle/>
          <a:p>
            <a:r>
              <a:rPr lang="en-US" dirty="0" smtClean="0"/>
              <a:t>Use video or web conferencing when an accurate and informative presentation of the situation is needed</a:t>
            </a:r>
          </a:p>
          <a:p>
            <a:r>
              <a:rPr lang="en-US" dirty="0" smtClean="0"/>
              <a:t>Video images and white board sharing enable coordination of fast paced or complex activities</a:t>
            </a:r>
          </a:p>
          <a:p>
            <a:r>
              <a:rPr lang="en-US" dirty="0" smtClean="0"/>
              <a:t>They also focus attention of team members on the sideline, who nonetheless may be called on to act with short notice</a:t>
            </a:r>
          </a:p>
          <a:p>
            <a:r>
              <a:rPr lang="en-US" dirty="0" smtClean="0"/>
              <a:t>Video must be supplemented by other virtual technologies so the most complete situational awareness is presented</a:t>
            </a:r>
          </a:p>
          <a:p>
            <a:r>
              <a:rPr lang="en-US" dirty="0" smtClean="0"/>
              <a:t>Mini case study: neurosurgery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Neurosurgery case study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 smtClean="0"/>
              <a:t>Obradovich</a:t>
            </a:r>
            <a:r>
              <a:rPr lang="en-US" sz="900" dirty="0" smtClean="0"/>
              <a:t>, J. &amp; </a:t>
            </a:r>
            <a:r>
              <a:rPr lang="en-US" sz="900" dirty="0"/>
              <a:t>P</a:t>
            </a:r>
            <a:r>
              <a:rPr lang="en-US" sz="900" dirty="0" smtClean="0"/>
              <a:t>. Smith </a:t>
            </a:r>
            <a:r>
              <a:rPr lang="en-US" sz="900" dirty="0"/>
              <a:t>(2008). </a:t>
            </a:r>
            <a:r>
              <a:rPr lang="en-US" sz="900" i="1" dirty="0" smtClean="0"/>
              <a:t>Design concepts for Virtual Work Systems.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(295-328).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700462"/>
          </a:xfrm>
        </p:spPr>
        <p:txBody>
          <a:bodyPr/>
          <a:lstStyle/>
          <a:p>
            <a:r>
              <a:rPr lang="en-US" dirty="0" smtClean="0"/>
              <a:t>Neurosurgeons are focused on their surgery so that they are not able to completely communicate to the supporting team</a:t>
            </a:r>
          </a:p>
          <a:p>
            <a:r>
              <a:rPr lang="en-US" dirty="0" smtClean="0"/>
              <a:t>The support team of nurses and anesthesiologists  and assistants rely on a live video feed to provide the information they need to act on </a:t>
            </a:r>
            <a:r>
              <a:rPr lang="en-US" dirty="0" err="1" smtClean="0"/>
              <a:t>que</a:t>
            </a:r>
            <a:endParaRPr lang="en-US" dirty="0" smtClean="0"/>
          </a:p>
          <a:p>
            <a:r>
              <a:rPr lang="en-US" dirty="0" smtClean="0"/>
              <a:t>For example, the scrub nurse relies on the video feed to anticipate the tools and materials the surgeon will need</a:t>
            </a:r>
          </a:p>
          <a:p>
            <a:r>
              <a:rPr lang="en-US" dirty="0" smtClean="0"/>
              <a:t>The nurse must be able to select from among 100’s of items with very little advanced notice</a:t>
            </a:r>
          </a:p>
          <a:p>
            <a:r>
              <a:rPr lang="en-US" dirty="0" smtClean="0"/>
              <a:t>This collaboration using virtual toolsets is critical for success of most surgeries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06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for using different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84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Email</a:t>
            </a:r>
            <a:endParaRPr lang="en-US" altLang="en-US" dirty="0"/>
          </a:p>
          <a:p>
            <a:pPr lvl="1"/>
            <a:r>
              <a:rPr lang="en-US" altLang="en-US" dirty="0" smtClean="0"/>
              <a:t>Enhances virtual management </a:t>
            </a:r>
          </a:p>
          <a:p>
            <a:pPr lvl="2"/>
            <a:r>
              <a:rPr lang="en-US" altLang="en-US" dirty="0" smtClean="0"/>
              <a:t>In ancient and medieval times virtual management was accomplished through letters to associates indoctrinated in values, goals, methods</a:t>
            </a:r>
          </a:p>
          <a:p>
            <a:pPr lvl="2"/>
            <a:r>
              <a:rPr lang="en-US" altLang="en-US" dirty="0" smtClean="0"/>
              <a:t>Email that is accessible from anywhere at anytime extends the reach of virtual management</a:t>
            </a:r>
          </a:p>
          <a:p>
            <a:pPr lvl="1"/>
            <a:r>
              <a:rPr lang="en-US" altLang="en-US" dirty="0" smtClean="0"/>
              <a:t>Avoid email attachments – use the document repository on the team Web site</a:t>
            </a:r>
          </a:p>
          <a:p>
            <a:pPr lvl="1"/>
            <a:r>
              <a:rPr lang="en-US" altLang="en-US" dirty="0" smtClean="0"/>
              <a:t>Publish an email protocol that describes:</a:t>
            </a:r>
          </a:p>
          <a:p>
            <a:pPr lvl="2"/>
            <a:r>
              <a:rPr lang="en-US" altLang="en-US" dirty="0" smtClean="0"/>
              <a:t>Why and when to send emails to different team members</a:t>
            </a:r>
          </a:p>
          <a:p>
            <a:pPr lvl="2"/>
            <a:r>
              <a:rPr lang="en-US" altLang="en-US" dirty="0" smtClean="0"/>
              <a:t>Who must be copied on what type of email: inform the right people, don’t spam</a:t>
            </a:r>
          </a:p>
          <a:p>
            <a:pPr lvl="1"/>
            <a:r>
              <a:rPr lang="en-US" altLang="en-US" dirty="0" smtClean="0"/>
              <a:t>Emails are a permanent record of who said what to whom and when</a:t>
            </a:r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effectLst/>
              </a:rPr>
              <a:t>[</a:t>
            </a:r>
            <a:r>
              <a:rPr lang="en-US" sz="900" dirty="0" smtClean="0"/>
              <a:t>1</a:t>
            </a:r>
            <a:r>
              <a:rPr lang="en-US" sz="900" dirty="0" smtClean="0">
                <a:effectLst/>
              </a:rPr>
              <a:t>] </a:t>
            </a:r>
            <a:r>
              <a:rPr lang="en-US" sz="900" dirty="0" err="1"/>
              <a:t>Cochrum</a:t>
            </a:r>
            <a:r>
              <a:rPr lang="en-US" sz="900" dirty="0"/>
              <a:t>, K.. (2013). </a:t>
            </a:r>
            <a:r>
              <a:rPr lang="en-US" sz="900" i="1" dirty="0"/>
              <a:t>Close: Leading Well Across Distance and Cultures</a:t>
            </a:r>
            <a:r>
              <a:rPr lang="en-US" sz="900" dirty="0"/>
              <a:t>.  Amazon: On-Demand Publishing </a:t>
            </a:r>
            <a:r>
              <a:rPr lang="en-US" sz="900" dirty="0" smtClean="0"/>
              <a:t>LLC</a:t>
            </a:r>
          </a:p>
          <a:p>
            <a:pPr algn="just"/>
            <a:r>
              <a:rPr lang="en-US" sz="900" dirty="0" smtClean="0">
                <a:effectLst/>
              </a:rPr>
              <a:t>[2] </a:t>
            </a:r>
            <a:r>
              <a:rPr lang="en-US" sz="900" dirty="0"/>
              <a:t>Evans, P. &amp; T. </a:t>
            </a:r>
            <a:r>
              <a:rPr lang="en-US" sz="900" dirty="0" err="1"/>
              <a:t>Wurster</a:t>
            </a:r>
            <a:r>
              <a:rPr lang="en-US" sz="900" dirty="0"/>
              <a:t> (2000). </a:t>
            </a:r>
            <a:r>
              <a:rPr lang="en-US" sz="900" i="1" dirty="0"/>
              <a:t>Blown to Bits</a:t>
            </a:r>
            <a:r>
              <a:rPr lang="en-US" sz="900" dirty="0"/>
              <a:t>. The Boston Consulting Group. Boston, MA: Harvard Business School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[3]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Press</a:t>
            </a:r>
            <a:endParaRPr lang="en-US" sz="900" i="1" dirty="0"/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9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Technology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orders of change caused by the introduction of computer </a:t>
            </a:r>
            <a:r>
              <a:rPr lang="en-US" dirty="0" smtClean="0"/>
              <a:t>technology </a:t>
            </a:r>
            <a:endParaRPr lang="en-US" dirty="0"/>
          </a:p>
          <a:p>
            <a:r>
              <a:rPr lang="en-US" dirty="0" smtClean="0"/>
              <a:t>First-order </a:t>
            </a:r>
            <a:r>
              <a:rPr lang="en-US" dirty="0"/>
              <a:t>effects: substitution;</a:t>
            </a:r>
          </a:p>
          <a:p>
            <a:r>
              <a:rPr lang="en-US" dirty="0" smtClean="0"/>
              <a:t>Second-order </a:t>
            </a:r>
            <a:r>
              <a:rPr lang="en-US" dirty="0"/>
              <a:t>effects: increased demand;</a:t>
            </a:r>
          </a:p>
          <a:p>
            <a:r>
              <a:rPr lang="en-US" dirty="0" smtClean="0"/>
              <a:t>Third-order </a:t>
            </a:r>
            <a:r>
              <a:rPr lang="en-US" dirty="0"/>
              <a:t>effects: structural change.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Malone, T.W.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Rochart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J.F.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(1991). Computers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Networks, and the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Corporation,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Scientific American,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vol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265,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no.3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Ray, G. (2003). Document Management Program.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5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Email Guidelines</a:t>
            </a:r>
            <a:endParaRPr lang="en-US" altLang="en-US" dirty="0"/>
          </a:p>
          <a:p>
            <a:pPr lvl="1"/>
            <a:r>
              <a:rPr lang="en-US" altLang="en-US" dirty="0" smtClean="0"/>
              <a:t>Each email should cover one topic only</a:t>
            </a:r>
          </a:p>
          <a:p>
            <a:pPr lvl="1"/>
            <a:r>
              <a:rPr lang="en-US" altLang="en-US" dirty="0" smtClean="0"/>
              <a:t>Subject line is a clear statement of email purpose</a:t>
            </a:r>
          </a:p>
          <a:p>
            <a:pPr lvl="1"/>
            <a:r>
              <a:rPr lang="en-US" altLang="en-US" dirty="0" smtClean="0"/>
              <a:t>Email should be short and focused on the one topic</a:t>
            </a:r>
          </a:p>
          <a:p>
            <a:pPr lvl="1"/>
            <a:r>
              <a:rPr lang="en-US" altLang="en-US" dirty="0" smtClean="0"/>
              <a:t>Most important content at beginning</a:t>
            </a:r>
          </a:p>
          <a:p>
            <a:pPr lvl="1"/>
            <a:r>
              <a:rPr lang="en-US" altLang="en-US" dirty="0" smtClean="0"/>
              <a:t>Should use short paragraphs</a:t>
            </a:r>
          </a:p>
          <a:p>
            <a:pPr lvl="1"/>
            <a:r>
              <a:rPr lang="en-US" altLang="en-US" dirty="0" smtClean="0"/>
              <a:t>In replies include a copy of the original email</a:t>
            </a:r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effectLst/>
              </a:rPr>
              <a:t>[</a:t>
            </a:r>
            <a:r>
              <a:rPr lang="en-US" sz="900" dirty="0" smtClean="0"/>
              <a:t>1</a:t>
            </a:r>
            <a:r>
              <a:rPr lang="en-US" sz="900" dirty="0" smtClean="0">
                <a:effectLst/>
              </a:rPr>
              <a:t>] </a:t>
            </a:r>
            <a:r>
              <a:rPr lang="en-US" sz="900" dirty="0" smtClean="0"/>
              <a:t>Pocket </a:t>
            </a:r>
            <a:r>
              <a:rPr lang="en-US" sz="900" dirty="0"/>
              <a:t>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[2] </a:t>
            </a:r>
            <a:r>
              <a:rPr lang="en-US" sz="900" dirty="0" err="1"/>
              <a:t>Thill</a:t>
            </a:r>
            <a:r>
              <a:rPr lang="en-US" sz="900" dirty="0"/>
              <a:t>, </a:t>
            </a:r>
            <a:r>
              <a:rPr lang="en-US" sz="900" dirty="0" smtClean="0"/>
              <a:t>J. &amp; C. </a:t>
            </a:r>
            <a:r>
              <a:rPr lang="en-US" sz="900" dirty="0" err="1" smtClean="0"/>
              <a:t>Bovee</a:t>
            </a:r>
            <a:r>
              <a:rPr lang="en-US" sz="900" dirty="0" smtClean="0"/>
              <a:t> </a:t>
            </a:r>
            <a:r>
              <a:rPr lang="en-US" sz="900" dirty="0"/>
              <a:t>(2004). </a:t>
            </a:r>
            <a:r>
              <a:rPr lang="en-US" sz="900" i="1" dirty="0"/>
              <a:t>Excellence in Business Communication</a:t>
            </a:r>
            <a:r>
              <a:rPr lang="en-US" sz="900" dirty="0"/>
              <a:t>. 6e. Prentice Hall. </a:t>
            </a:r>
            <a:r>
              <a:rPr lang="en-US" sz="900" dirty="0" smtClean="0"/>
              <a:t> </a:t>
            </a:r>
            <a:endParaRPr lang="en-US" sz="900" dirty="0"/>
          </a:p>
          <a:p>
            <a:pPr algn="just"/>
            <a:endParaRPr lang="en-US" sz="900" i="1" dirty="0"/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3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Team Websites</a:t>
            </a:r>
            <a:endParaRPr lang="en-US" altLang="en-US" dirty="0"/>
          </a:p>
          <a:p>
            <a:pPr lvl="1"/>
            <a:r>
              <a:rPr lang="en-US" altLang="en-US" dirty="0" smtClean="0"/>
              <a:t>A virtual replacement of the command center: </a:t>
            </a:r>
            <a:r>
              <a:rPr lang="en-US" altLang="en-US" dirty="0"/>
              <a:t>teams </a:t>
            </a:r>
            <a:r>
              <a:rPr lang="en-US" altLang="en-US" dirty="0" smtClean="0"/>
              <a:t>meet </a:t>
            </a:r>
            <a:r>
              <a:rPr lang="en-US" altLang="en-US" dirty="0"/>
              <a:t>and exchange plans, ideas, </a:t>
            </a:r>
            <a:r>
              <a:rPr lang="en-US" altLang="en-US" dirty="0" smtClean="0"/>
              <a:t>and information </a:t>
            </a:r>
            <a:r>
              <a:rPr lang="en-US" altLang="en-US" dirty="0"/>
              <a:t>in an active </a:t>
            </a:r>
            <a:r>
              <a:rPr lang="en-US" altLang="en-US" dirty="0" smtClean="0"/>
              <a:t>manner</a:t>
            </a:r>
          </a:p>
          <a:p>
            <a:pPr lvl="1"/>
            <a:r>
              <a:rPr lang="en-US" altLang="en-US" dirty="0" smtClean="0"/>
              <a:t>Accessed with member’s Web browsers</a:t>
            </a:r>
          </a:p>
          <a:p>
            <a:pPr lvl="1"/>
            <a:r>
              <a:rPr lang="en-US" altLang="en-US" dirty="0" smtClean="0"/>
              <a:t>Have document repository functionality for uploading complex information</a:t>
            </a:r>
          </a:p>
          <a:p>
            <a:pPr lvl="2"/>
            <a:r>
              <a:rPr lang="en-US" altLang="en-US" dirty="0" smtClean="0"/>
              <a:t>Teams will store and retrieve mission, objectives, strategies, plans, task lists, deliverables or any other documentation related to their assignment</a:t>
            </a:r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effectLst/>
              </a:rPr>
              <a:t>[</a:t>
            </a:r>
            <a:r>
              <a:rPr lang="en-US" sz="900" dirty="0" smtClean="0"/>
              <a:t>1</a:t>
            </a:r>
            <a:r>
              <a:rPr lang="en-US" sz="900" dirty="0" smtClean="0">
                <a:effectLst/>
              </a:rPr>
              <a:t>] </a:t>
            </a:r>
            <a:r>
              <a:rPr lang="en-US" sz="900" dirty="0" err="1"/>
              <a:t>Cochrum</a:t>
            </a:r>
            <a:r>
              <a:rPr lang="en-US" sz="900" dirty="0"/>
              <a:t>, K.. (2013). </a:t>
            </a:r>
            <a:r>
              <a:rPr lang="en-US" sz="900" i="1" dirty="0"/>
              <a:t>Close: Leading Well Across Distance and Cultures</a:t>
            </a:r>
            <a:r>
              <a:rPr lang="en-US" sz="900" dirty="0"/>
              <a:t>.  Amazon: On-Demand Publishing </a:t>
            </a:r>
            <a:r>
              <a:rPr lang="en-US" sz="900" dirty="0" smtClean="0"/>
              <a:t>LLC</a:t>
            </a:r>
          </a:p>
          <a:p>
            <a:pPr algn="just"/>
            <a:r>
              <a:rPr lang="en-US" sz="900" dirty="0" smtClean="0">
                <a:effectLst/>
              </a:rPr>
              <a:t>[2] </a:t>
            </a:r>
            <a:r>
              <a:rPr lang="en-US" sz="900" dirty="0"/>
              <a:t>Evans, P. &amp; T. </a:t>
            </a:r>
            <a:r>
              <a:rPr lang="en-US" sz="900" dirty="0" err="1"/>
              <a:t>Wurster</a:t>
            </a:r>
            <a:r>
              <a:rPr lang="en-US" sz="900" dirty="0"/>
              <a:t> (2000). </a:t>
            </a:r>
            <a:r>
              <a:rPr lang="en-US" sz="900" i="1" dirty="0"/>
              <a:t>Blown to Bits</a:t>
            </a:r>
            <a:r>
              <a:rPr lang="en-US" sz="900" dirty="0"/>
              <a:t>. The Boston Consulting Group. Boston, MA: Harvard Business School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[3]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/>
              <a:t>[4] http://www.merriam-webster.com/dictionary/war%20room</a:t>
            </a:r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Team Websites</a:t>
            </a:r>
            <a:endParaRPr lang="en-US" altLang="en-US" dirty="0"/>
          </a:p>
          <a:p>
            <a:pPr lvl="1"/>
            <a:r>
              <a:rPr lang="en-US" altLang="en-US" dirty="0"/>
              <a:t>Have discussion boards for spontaneous </a:t>
            </a:r>
            <a:r>
              <a:rPr lang="en-US" altLang="en-US" dirty="0" smtClean="0"/>
              <a:t>communications</a:t>
            </a:r>
          </a:p>
          <a:p>
            <a:pPr lvl="1"/>
            <a:r>
              <a:rPr lang="en-US" altLang="en-US" dirty="0" smtClean="0"/>
              <a:t>Have other boards for managing other aspects of the team</a:t>
            </a:r>
          </a:p>
          <a:p>
            <a:pPr lvl="2"/>
            <a:r>
              <a:rPr lang="en-US" altLang="en-US" dirty="0" smtClean="0"/>
              <a:t>Content Board</a:t>
            </a:r>
          </a:p>
          <a:p>
            <a:pPr lvl="2"/>
            <a:r>
              <a:rPr lang="en-US" altLang="en-US" dirty="0" smtClean="0"/>
              <a:t>Staff Board</a:t>
            </a:r>
          </a:p>
          <a:p>
            <a:pPr lvl="2"/>
            <a:r>
              <a:rPr lang="en-US" altLang="en-US" dirty="0" smtClean="0"/>
              <a:t>Research board</a:t>
            </a:r>
          </a:p>
          <a:p>
            <a:pPr lvl="2"/>
            <a:r>
              <a:rPr lang="en-US" altLang="en-US" dirty="0" smtClean="0"/>
              <a:t>Special purpose boards specific to the task</a:t>
            </a:r>
          </a:p>
          <a:p>
            <a:pPr lvl="1"/>
            <a:r>
              <a:rPr lang="en-US" altLang="en-US" dirty="0" smtClean="0"/>
              <a:t>A team member must be assigned to manage the Team Website. For example, in our course the instructor does that. </a:t>
            </a:r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effectLst/>
              </a:rPr>
              <a:t>[</a:t>
            </a:r>
            <a:r>
              <a:rPr lang="en-US" sz="900" dirty="0" smtClean="0"/>
              <a:t>1</a:t>
            </a:r>
            <a:r>
              <a:rPr lang="en-US" sz="900" dirty="0" smtClean="0">
                <a:effectLst/>
              </a:rPr>
              <a:t>] </a:t>
            </a:r>
            <a:r>
              <a:rPr lang="en-US" sz="900" dirty="0" err="1"/>
              <a:t>Cochrum</a:t>
            </a:r>
            <a:r>
              <a:rPr lang="en-US" sz="900" dirty="0"/>
              <a:t>, K.. (2013). </a:t>
            </a:r>
            <a:r>
              <a:rPr lang="en-US" sz="900" i="1" dirty="0"/>
              <a:t>Close: Leading Well Across Distance and Cultures</a:t>
            </a:r>
            <a:r>
              <a:rPr lang="en-US" sz="900" dirty="0"/>
              <a:t>.  Amazon: On-Demand Publishing </a:t>
            </a:r>
            <a:r>
              <a:rPr lang="en-US" sz="900" dirty="0" smtClean="0"/>
              <a:t>LLC</a:t>
            </a:r>
          </a:p>
          <a:p>
            <a:pPr algn="just"/>
            <a:r>
              <a:rPr lang="en-US" sz="900" dirty="0" smtClean="0">
                <a:effectLst/>
              </a:rPr>
              <a:t>[2] </a:t>
            </a:r>
            <a:r>
              <a:rPr lang="en-US" sz="900" dirty="0"/>
              <a:t>Evans, P. &amp; T. </a:t>
            </a:r>
            <a:r>
              <a:rPr lang="en-US" sz="900" dirty="0" err="1"/>
              <a:t>Wurster</a:t>
            </a:r>
            <a:r>
              <a:rPr lang="en-US" sz="900" dirty="0"/>
              <a:t> (2000). </a:t>
            </a:r>
            <a:r>
              <a:rPr lang="en-US" sz="900" i="1" dirty="0"/>
              <a:t>Blown to Bits</a:t>
            </a:r>
            <a:r>
              <a:rPr lang="en-US" sz="900" dirty="0"/>
              <a:t>. The Boston Consulting Group. Boston, MA: Harvard Business School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[3]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/>
              <a:t>[4] http://www.merriam-webster.com/dictionary/war%20room</a:t>
            </a:r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Team Website Guidelines</a:t>
            </a:r>
            <a:endParaRPr lang="en-US" altLang="en-US" dirty="0"/>
          </a:p>
          <a:p>
            <a:pPr lvl="1"/>
            <a:r>
              <a:rPr lang="en-US" altLang="en-US" dirty="0" smtClean="0"/>
              <a:t>Use a toolset that is adaptable to changes over the term of the virtual team</a:t>
            </a:r>
          </a:p>
          <a:p>
            <a:pPr lvl="1"/>
            <a:r>
              <a:rPr lang="en-US" altLang="en-US" dirty="0" smtClean="0"/>
              <a:t>Website should be usable on more than one project</a:t>
            </a:r>
          </a:p>
          <a:p>
            <a:pPr lvl="1"/>
            <a:r>
              <a:rPr lang="en-US" altLang="en-US" dirty="0" smtClean="0"/>
              <a:t>Uploading and downloading information must be user friendly</a:t>
            </a:r>
          </a:p>
          <a:p>
            <a:pPr lvl="1"/>
            <a:r>
              <a:rPr lang="en-US" altLang="en-US" dirty="0" smtClean="0"/>
              <a:t>Site must be operational before virtual team is activated</a:t>
            </a:r>
          </a:p>
          <a:p>
            <a:pPr lvl="1"/>
            <a:r>
              <a:rPr lang="en-US" altLang="en-US" dirty="0" smtClean="0"/>
              <a:t>A team member must be assigned responsibility to manage Website</a:t>
            </a:r>
          </a:p>
          <a:p>
            <a:pPr lvl="1"/>
            <a:r>
              <a:rPr lang="en-US" altLang="en-US" dirty="0" smtClean="0"/>
              <a:t>Uploading graphics</a:t>
            </a:r>
          </a:p>
          <a:p>
            <a:pPr lvl="2"/>
            <a:r>
              <a:rPr lang="en-US" altLang="en-US" dirty="0" smtClean="0"/>
              <a:t>Not everyone has NARA compliant scanner hardware</a:t>
            </a:r>
          </a:p>
          <a:p>
            <a:pPr lvl="2"/>
            <a:r>
              <a:rPr lang="en-US" altLang="en-US" dirty="0" smtClean="0"/>
              <a:t>Decide if smart phone pictures are acceptable </a:t>
            </a:r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/>
              <a:t>[1]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[2] Brown, K., B. </a:t>
            </a:r>
            <a:r>
              <a:rPr lang="en-US" sz="900" dirty="0" err="1" smtClean="0"/>
              <a:t>Huettner</a:t>
            </a:r>
            <a:r>
              <a:rPr lang="en-US" sz="900" dirty="0" smtClean="0"/>
              <a:t> &amp; C. James-</a:t>
            </a:r>
            <a:r>
              <a:rPr lang="en-US" sz="900" dirty="0" err="1" smtClean="0"/>
              <a:t>Tanny</a:t>
            </a:r>
            <a:r>
              <a:rPr lang="en-US" sz="900" dirty="0" smtClean="0"/>
              <a:t> (2007). Managing Virtual Teams. Plano, TX: </a:t>
            </a:r>
            <a:r>
              <a:rPr lang="en-US" sz="900" dirty="0" err="1" smtClean="0"/>
              <a:t>Wordware</a:t>
            </a:r>
            <a:r>
              <a:rPr lang="en-US" sz="900" dirty="0" smtClean="0"/>
              <a:t> Publishing </a:t>
            </a:r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5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Email versus Discussion Board</a:t>
            </a:r>
            <a:endParaRPr lang="en-US" altLang="en-US" dirty="0"/>
          </a:p>
          <a:p>
            <a:pPr lvl="1"/>
            <a:r>
              <a:rPr lang="en-US" altLang="en-US" dirty="0" smtClean="0"/>
              <a:t>Discussion board</a:t>
            </a:r>
          </a:p>
          <a:p>
            <a:pPr lvl="2"/>
            <a:r>
              <a:rPr lang="en-US" altLang="en-US" dirty="0" smtClean="0"/>
              <a:t>Easier for new members to see history </a:t>
            </a:r>
          </a:p>
          <a:p>
            <a:pPr lvl="2"/>
            <a:r>
              <a:rPr lang="en-US" altLang="en-US" dirty="0" smtClean="0"/>
              <a:t>More transparent</a:t>
            </a:r>
          </a:p>
          <a:p>
            <a:pPr lvl="2"/>
            <a:r>
              <a:rPr lang="en-US" altLang="en-US" dirty="0" smtClean="0"/>
              <a:t>Asynchronous record to a stable group</a:t>
            </a:r>
          </a:p>
          <a:p>
            <a:pPr lvl="1"/>
            <a:r>
              <a:rPr lang="en-US" altLang="en-US" dirty="0" smtClean="0"/>
              <a:t>Email</a:t>
            </a:r>
          </a:p>
          <a:p>
            <a:pPr lvl="2"/>
            <a:r>
              <a:rPr lang="en-US" altLang="en-US" dirty="0" smtClean="0"/>
              <a:t>Can more easily target a specific group in the team </a:t>
            </a:r>
          </a:p>
          <a:p>
            <a:pPr lvl="2"/>
            <a:r>
              <a:rPr lang="en-US" altLang="en-US" dirty="0" smtClean="0"/>
              <a:t>Asynchronous record to both dynamic and stable groups</a:t>
            </a:r>
          </a:p>
          <a:p>
            <a:pPr lvl="2"/>
            <a:r>
              <a:rPr lang="en-US" altLang="en-US" dirty="0" smtClean="0"/>
              <a:t>More difficult to control forwarding to parties outside the group  </a:t>
            </a:r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/>
              <a:t>[1]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[2] Brown, K., B. </a:t>
            </a:r>
            <a:r>
              <a:rPr lang="en-US" sz="900" dirty="0" err="1" smtClean="0"/>
              <a:t>Huettner</a:t>
            </a:r>
            <a:r>
              <a:rPr lang="en-US" sz="900" dirty="0" smtClean="0"/>
              <a:t> &amp; C. James-</a:t>
            </a:r>
            <a:r>
              <a:rPr lang="en-US" sz="900" dirty="0" err="1" smtClean="0"/>
              <a:t>Tanny</a:t>
            </a:r>
            <a:r>
              <a:rPr lang="en-US" sz="900" dirty="0" smtClean="0"/>
              <a:t> (2007). Managing Virtual Teams. Plano, TX: </a:t>
            </a:r>
            <a:r>
              <a:rPr lang="en-US" sz="900" dirty="0" err="1" smtClean="0"/>
              <a:t>Wordware</a:t>
            </a:r>
            <a:r>
              <a:rPr lang="en-US" sz="900" dirty="0" smtClean="0"/>
              <a:t> Publishing </a:t>
            </a:r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6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Convergence Technology Guidelines</a:t>
            </a:r>
            <a:endParaRPr lang="en-US" altLang="en-US" dirty="0"/>
          </a:p>
          <a:p>
            <a:pPr lvl="1"/>
            <a:r>
              <a:rPr lang="en-US" altLang="en-US" dirty="0" smtClean="0"/>
              <a:t>Tools used to converge a number of separate users into a single audio or </a:t>
            </a:r>
            <a:r>
              <a:rPr lang="en-US" altLang="en-US" dirty="0"/>
              <a:t> </a:t>
            </a:r>
            <a:r>
              <a:rPr lang="en-US" altLang="en-US" dirty="0" smtClean="0"/>
              <a:t>    audio-visual connection. </a:t>
            </a:r>
          </a:p>
          <a:p>
            <a:pPr lvl="1"/>
            <a:r>
              <a:rPr lang="en-US" altLang="en-US" dirty="0" smtClean="0"/>
              <a:t>Telephone conference calls are a battle tested convergence tool</a:t>
            </a:r>
          </a:p>
          <a:p>
            <a:pPr lvl="1"/>
            <a:r>
              <a:rPr lang="en-US" altLang="en-US" dirty="0" smtClean="0"/>
              <a:t>Newer, freemium technologies such as Skype incorporate video with the audio</a:t>
            </a:r>
          </a:p>
          <a:p>
            <a:pPr lvl="2"/>
            <a:r>
              <a:rPr lang="en-US" altLang="en-US" dirty="0" smtClean="0"/>
              <a:t>Especially important when there is a need to display new products and their dynamic operation</a:t>
            </a:r>
          </a:p>
          <a:p>
            <a:pPr lvl="2"/>
            <a:r>
              <a:rPr lang="en-US" altLang="en-US" dirty="0" smtClean="0"/>
              <a:t>Likewise, to introduce new team members</a:t>
            </a:r>
          </a:p>
          <a:p>
            <a:pPr lvl="1"/>
            <a:endParaRPr lang="en-US" altLang="en-US" dirty="0" smtClean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/>
              <a:t>[1]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[2] Brown, K., B. </a:t>
            </a:r>
            <a:r>
              <a:rPr lang="en-US" sz="900" dirty="0" err="1" smtClean="0"/>
              <a:t>Huettner</a:t>
            </a:r>
            <a:r>
              <a:rPr lang="en-US" sz="900" dirty="0" smtClean="0"/>
              <a:t> &amp; C. James-</a:t>
            </a:r>
            <a:r>
              <a:rPr lang="en-US" sz="900" dirty="0" err="1" smtClean="0"/>
              <a:t>Tanny</a:t>
            </a:r>
            <a:r>
              <a:rPr lang="en-US" sz="900" dirty="0" smtClean="0"/>
              <a:t> (2007). Managing Virtual Teams. Plano, TX: </a:t>
            </a:r>
            <a:r>
              <a:rPr lang="en-US" sz="900" dirty="0" err="1" smtClean="0"/>
              <a:t>Wordware</a:t>
            </a:r>
            <a:r>
              <a:rPr lang="en-US" sz="900" dirty="0" smtClean="0"/>
              <a:t> Publishing </a:t>
            </a:r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1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Convergence Technology Categories</a:t>
            </a:r>
            <a:endParaRPr lang="en-US" altLang="en-US" dirty="0"/>
          </a:p>
          <a:p>
            <a:pPr lvl="1"/>
            <a:r>
              <a:rPr lang="en-US" altLang="en-US" dirty="0" smtClean="0"/>
              <a:t>Teleconferencing</a:t>
            </a:r>
          </a:p>
          <a:p>
            <a:pPr lvl="2"/>
            <a:r>
              <a:rPr lang="en-US" altLang="en-US" dirty="0" smtClean="0"/>
              <a:t>Fastest and simplest method for group collaboration</a:t>
            </a:r>
          </a:p>
          <a:p>
            <a:pPr lvl="1"/>
            <a:r>
              <a:rPr lang="en-US" altLang="en-US" dirty="0" smtClean="0"/>
              <a:t>Videoconferencing</a:t>
            </a:r>
          </a:p>
          <a:p>
            <a:pPr lvl="2"/>
            <a:r>
              <a:rPr lang="en-US" altLang="en-US" dirty="0" smtClean="0"/>
              <a:t>Adds video to teleconference</a:t>
            </a:r>
          </a:p>
          <a:p>
            <a:pPr lvl="2"/>
            <a:r>
              <a:rPr lang="en-US" altLang="en-US" dirty="0" smtClean="0"/>
              <a:t>Many incompatibilities with desktop hardware and software. Ensure everyone can use the selected technology</a:t>
            </a:r>
          </a:p>
          <a:p>
            <a:pPr lvl="1"/>
            <a:r>
              <a:rPr lang="en-US" altLang="en-US" dirty="0" err="1" smtClean="0"/>
              <a:t>Webconferencing</a:t>
            </a:r>
            <a:r>
              <a:rPr lang="en-US" altLang="en-US" dirty="0" smtClean="0"/>
              <a:t> </a:t>
            </a:r>
          </a:p>
          <a:p>
            <a:pPr lvl="2"/>
            <a:r>
              <a:rPr lang="en-US" altLang="en-US" dirty="0" smtClean="0"/>
              <a:t>Team logs onto the same Website </a:t>
            </a:r>
          </a:p>
          <a:p>
            <a:pPr lvl="2"/>
            <a:r>
              <a:rPr lang="en-US" altLang="en-US" dirty="0" smtClean="0"/>
              <a:t>Uses shared screen technology </a:t>
            </a:r>
          </a:p>
          <a:p>
            <a:pPr lvl="2"/>
            <a:r>
              <a:rPr lang="en-US" altLang="en-US" dirty="0" smtClean="0"/>
              <a:t>Any participant can be given control and other users can see their desktop</a:t>
            </a:r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/>
              <a:t>[1]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[2] Brown, K., B. </a:t>
            </a:r>
            <a:r>
              <a:rPr lang="en-US" sz="900" dirty="0" err="1" smtClean="0"/>
              <a:t>Huettner</a:t>
            </a:r>
            <a:r>
              <a:rPr lang="en-US" sz="900" dirty="0" smtClean="0"/>
              <a:t> &amp; C. James-</a:t>
            </a:r>
            <a:r>
              <a:rPr lang="en-US" sz="900" dirty="0" err="1" smtClean="0"/>
              <a:t>Tanny</a:t>
            </a:r>
            <a:r>
              <a:rPr lang="en-US" sz="900" dirty="0" smtClean="0"/>
              <a:t> (2007). Managing Virtual Teams. Plano, TX: </a:t>
            </a:r>
            <a:r>
              <a:rPr lang="en-US" sz="900" dirty="0" err="1" smtClean="0"/>
              <a:t>Wordware</a:t>
            </a:r>
            <a:r>
              <a:rPr lang="en-US" sz="900" dirty="0" smtClean="0"/>
              <a:t> Publishing </a:t>
            </a:r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8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Principles for virtual toolset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852862"/>
          </a:xfrm>
        </p:spPr>
        <p:txBody>
          <a:bodyPr/>
          <a:lstStyle/>
          <a:p>
            <a:r>
              <a:rPr lang="en-US" altLang="en-US" dirty="0" smtClean="0"/>
              <a:t>Conference Call Guidelines</a:t>
            </a:r>
            <a:endParaRPr lang="en-US" altLang="en-US" dirty="0"/>
          </a:p>
          <a:p>
            <a:pPr lvl="1"/>
            <a:r>
              <a:rPr lang="en-US" altLang="en-US" dirty="0" smtClean="0"/>
              <a:t>Publish an agenda</a:t>
            </a:r>
          </a:p>
          <a:p>
            <a:pPr lvl="1"/>
            <a:r>
              <a:rPr lang="en-US" altLang="en-US" dirty="0" smtClean="0"/>
              <a:t>Distribute beforehand documents needed during call </a:t>
            </a:r>
          </a:p>
          <a:p>
            <a:pPr lvl="1"/>
            <a:r>
              <a:rPr lang="en-US" altLang="en-US" dirty="0" smtClean="0"/>
              <a:t>Do a </a:t>
            </a:r>
            <a:r>
              <a:rPr lang="en-US" altLang="en-US" dirty="0" err="1" smtClean="0"/>
              <a:t>comm</a:t>
            </a:r>
            <a:r>
              <a:rPr lang="en-US" altLang="en-US" dirty="0" smtClean="0"/>
              <a:t> check to ensure all locations can communicate</a:t>
            </a:r>
          </a:p>
          <a:p>
            <a:pPr lvl="1"/>
            <a:r>
              <a:rPr lang="en-US" altLang="en-US" dirty="0" smtClean="0"/>
              <a:t>One person should be facilitator and a separate person should take notes</a:t>
            </a:r>
          </a:p>
          <a:p>
            <a:pPr lvl="1"/>
            <a:r>
              <a:rPr lang="en-US" altLang="en-US" dirty="0" smtClean="0"/>
              <a:t>Stop digressions quickly</a:t>
            </a:r>
          </a:p>
          <a:p>
            <a:pPr lvl="1"/>
            <a:r>
              <a:rPr lang="en-US" altLang="en-US" dirty="0" smtClean="0"/>
              <a:t>Discourage interruptions</a:t>
            </a:r>
          </a:p>
          <a:p>
            <a:pPr lvl="1"/>
            <a:endParaRPr lang="en-US" altLang="en-US" dirty="0" smtClean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/>
              <a:t>[1]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</a:t>
            </a:r>
            <a:r>
              <a:rPr lang="en-US" sz="900" dirty="0" smtClean="0"/>
              <a:t>Press</a:t>
            </a:r>
          </a:p>
          <a:p>
            <a:pPr algn="just"/>
            <a:r>
              <a:rPr lang="en-US" sz="900" dirty="0" smtClean="0"/>
              <a:t>[2] Brown, K., B. </a:t>
            </a:r>
            <a:r>
              <a:rPr lang="en-US" sz="900" dirty="0" err="1" smtClean="0"/>
              <a:t>Huettner</a:t>
            </a:r>
            <a:r>
              <a:rPr lang="en-US" sz="900" dirty="0" smtClean="0"/>
              <a:t> &amp; C. James-</a:t>
            </a:r>
            <a:r>
              <a:rPr lang="en-US" sz="900" dirty="0" err="1" smtClean="0"/>
              <a:t>Tanny</a:t>
            </a:r>
            <a:r>
              <a:rPr lang="en-US" sz="900" dirty="0" smtClean="0"/>
              <a:t> (2007). Managing Virtual Teams. Plano, TX: </a:t>
            </a:r>
            <a:r>
              <a:rPr lang="en-US" sz="900" dirty="0" err="1" smtClean="0"/>
              <a:t>Wordware</a:t>
            </a:r>
            <a:r>
              <a:rPr lang="en-US" sz="900" dirty="0" smtClean="0"/>
              <a:t> Publishing </a:t>
            </a:r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0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Moore’s theory on technology adoption has become a classic to explain the pattern of introducing technology into organizations based on risk.</a:t>
            </a:r>
          </a:p>
          <a:p>
            <a:r>
              <a:rPr lang="en-US" dirty="0" smtClean="0"/>
              <a:t>There are five categories of people or organizations:</a:t>
            </a:r>
          </a:p>
          <a:p>
            <a:r>
              <a:rPr lang="en-US" dirty="0"/>
              <a:t>	</a:t>
            </a:r>
            <a:r>
              <a:rPr lang="en-US" dirty="0" smtClean="0"/>
              <a:t>Innovators</a:t>
            </a:r>
          </a:p>
          <a:p>
            <a:r>
              <a:rPr lang="en-US" dirty="0"/>
              <a:t>	</a:t>
            </a:r>
            <a:r>
              <a:rPr lang="en-US" dirty="0" smtClean="0"/>
              <a:t>Early Adopters</a:t>
            </a:r>
          </a:p>
          <a:p>
            <a:r>
              <a:rPr lang="en-US" dirty="0"/>
              <a:t>	</a:t>
            </a:r>
            <a:r>
              <a:rPr lang="en-US" dirty="0" smtClean="0"/>
              <a:t>Early Majority</a:t>
            </a:r>
          </a:p>
          <a:p>
            <a:r>
              <a:rPr lang="en-US" dirty="0"/>
              <a:t>	</a:t>
            </a:r>
            <a:r>
              <a:rPr lang="en-US" dirty="0" smtClean="0"/>
              <a:t>Late Majority</a:t>
            </a:r>
          </a:p>
          <a:p>
            <a:r>
              <a:rPr lang="en-US" dirty="0"/>
              <a:t>	</a:t>
            </a:r>
            <a:r>
              <a:rPr lang="en-US" dirty="0" smtClean="0"/>
              <a:t>Laggards</a:t>
            </a:r>
          </a:p>
          <a:p>
            <a:r>
              <a:rPr lang="en-US" dirty="0" smtClean="0"/>
              <a:t>Organizations fit into these categories based on their risk handling capacity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Moore, J (1991). Crossing the Chasm. New York: Harper Business.</a:t>
            </a:r>
          </a:p>
          <a:p>
            <a:pPr algn="just"/>
            <a:r>
              <a:rPr lang="en-US" sz="900" dirty="0"/>
              <a:t>[2] Hawkins, D., D. </a:t>
            </a:r>
            <a:r>
              <a:rPr lang="en-US" sz="900" dirty="0" err="1"/>
              <a:t>Mothersbaugh</a:t>
            </a:r>
            <a:r>
              <a:rPr lang="en-US" sz="900" dirty="0"/>
              <a:t> &amp; R. Best (2007). Consumer behavior. McGraw-Hill/Irwin.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3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r>
              <a:rPr lang="en-US" dirty="0" smtClean="0"/>
              <a:t>Innovators are typically a small percentage of the universe, 2.5% in Moore’s study</a:t>
            </a:r>
          </a:p>
          <a:p>
            <a:r>
              <a:rPr lang="en-US" dirty="0" smtClean="0"/>
              <a:t>Innovators tend to view introduction of technology as a continuous process rather than discrete events</a:t>
            </a:r>
          </a:p>
          <a:p>
            <a:r>
              <a:rPr lang="en-US" dirty="0" smtClean="0"/>
              <a:t>Early adopters are an intermediate percentage 13.5% and accept a new technology to compete with the innovators who have already introduced it</a:t>
            </a:r>
          </a:p>
          <a:p>
            <a:r>
              <a:rPr lang="en-US" dirty="0" smtClean="0"/>
              <a:t>The Early majority are more pragmatic and adopt new technology once leading firms have worked out the bugs and issues</a:t>
            </a:r>
          </a:p>
          <a:p>
            <a:r>
              <a:rPr lang="en-US" dirty="0" smtClean="0"/>
              <a:t>The Early majority block of adopters represented 34% in Moore’s studies</a:t>
            </a:r>
          </a:p>
          <a:p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Moore, J (1991). Crossing the Chasm. New York: Harper Business.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03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Late Majority of adopters are risk averse and are guided by their traditional approaches and sidestep innovation </a:t>
            </a:r>
          </a:p>
          <a:p>
            <a:r>
              <a:rPr lang="en-US" dirty="0" smtClean="0"/>
              <a:t>The Late Majority follows and generally does not have confidence in their ability to deal effectively with new technology</a:t>
            </a:r>
          </a:p>
          <a:p>
            <a:r>
              <a:rPr lang="en-US" dirty="0" smtClean="0"/>
              <a:t>They represent another block of 34% of the universe of technology adopters</a:t>
            </a:r>
          </a:p>
          <a:p>
            <a:r>
              <a:rPr lang="en-US" dirty="0" smtClean="0"/>
              <a:t>The Laggards are skeptical about the “alleged” benefits of technology. </a:t>
            </a:r>
          </a:p>
          <a:p>
            <a:r>
              <a:rPr lang="en-US" dirty="0" smtClean="0"/>
              <a:t>Laggards are the last to adopt, and they may never adopt new technologies.</a:t>
            </a:r>
          </a:p>
          <a:p>
            <a:r>
              <a:rPr lang="en-US" dirty="0" smtClean="0"/>
              <a:t>They represent about 16% of the universe</a:t>
            </a:r>
          </a:p>
          <a:p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Moore, J (1991). Crossing the Chasm. New York: Harper Business.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11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Moore, J (1991). Crossing the Chasm. New York: Harper Business.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38200" y="1097279"/>
            <a:ext cx="7467599" cy="3579224"/>
          </a:xfrm>
          <a:custGeom>
            <a:avLst/>
            <a:gdLst>
              <a:gd name="connsiteX0" fmla="*/ 0 w 5133702"/>
              <a:gd name="connsiteY0" fmla="*/ 3566161 h 3579224"/>
              <a:gd name="connsiteX1" fmla="*/ 2429691 w 5133702"/>
              <a:gd name="connsiteY1" fmla="*/ 1 h 3579224"/>
              <a:gd name="connsiteX2" fmla="*/ 5133702 w 5133702"/>
              <a:gd name="connsiteY2" fmla="*/ 3579224 h 357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3702" h="3579224">
                <a:moveTo>
                  <a:pt x="0" y="3566161"/>
                </a:moveTo>
                <a:cubicBezTo>
                  <a:pt x="787037" y="1781992"/>
                  <a:pt x="1574074" y="-2176"/>
                  <a:pt x="2429691" y="1"/>
                </a:cubicBezTo>
                <a:cubicBezTo>
                  <a:pt x="3285308" y="2178"/>
                  <a:pt x="4209505" y="1790701"/>
                  <a:pt x="5133702" y="3579224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3733800"/>
            <a:ext cx="0" cy="94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2286000"/>
            <a:ext cx="0" cy="239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</p:cNvCxnSpPr>
          <p:nvPr/>
        </p:nvCxnSpPr>
        <p:spPr>
          <a:xfrm flipH="1">
            <a:off x="4343400" y="1097280"/>
            <a:ext cx="29083" cy="357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24600" y="2235926"/>
            <a:ext cx="0" cy="244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7" idx="2"/>
          </p:cNvCxnSpPr>
          <p:nvPr/>
        </p:nvCxnSpPr>
        <p:spPr>
          <a:xfrm>
            <a:off x="838200" y="4663440"/>
            <a:ext cx="7467599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0" y="4419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2.5%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4419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13.5%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0400" y="4419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34%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4419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34%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4419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16%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0" y="3657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Early Adopters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3657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Early                   Majority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9600" y="3657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Late                     Majority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324600" y="374904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Laggards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36854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Innovators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723900" y="3962400"/>
            <a:ext cx="571500" cy="38100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59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adoption by virtual teams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2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2745</TotalTime>
  <Pages>13</Pages>
  <Words>4506</Words>
  <Application>Microsoft Office PowerPoint</Application>
  <PresentationFormat>Letter Paper (8.5x11 in)</PresentationFormat>
  <Paragraphs>436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Angles</vt:lpstr>
      <vt:lpstr>Technology principles</vt:lpstr>
      <vt:lpstr>Agenda</vt:lpstr>
      <vt:lpstr>General Technology adoption</vt:lpstr>
      <vt:lpstr>Impact of Technology on organization</vt:lpstr>
      <vt:lpstr>Technology adoption</vt:lpstr>
      <vt:lpstr>Technology adoption</vt:lpstr>
      <vt:lpstr>Technology adoption</vt:lpstr>
      <vt:lpstr>Technology adoption</vt:lpstr>
      <vt:lpstr>Technology adoption by virtual teams</vt:lpstr>
      <vt:lpstr>Technology adoption in virtual teams</vt:lpstr>
      <vt:lpstr>Technology adoption in virtual teams</vt:lpstr>
      <vt:lpstr>Technology adoption in virtual teams</vt:lpstr>
      <vt:lpstr>Technology adoption in virtual teams</vt:lpstr>
      <vt:lpstr>Technology use: general considerations</vt:lpstr>
      <vt:lpstr>Technology in global virtual teams</vt:lpstr>
      <vt:lpstr>The boundaries of technology</vt:lpstr>
      <vt:lpstr>The boundaries of technology</vt:lpstr>
      <vt:lpstr>Consider technical infrastructure</vt:lpstr>
      <vt:lpstr>Global technology considerations</vt:lpstr>
      <vt:lpstr>Global technology considerations</vt:lpstr>
      <vt:lpstr>Slide 21</vt:lpstr>
      <vt:lpstr>More considerations</vt:lpstr>
      <vt:lpstr>Compatibility considerations</vt:lpstr>
      <vt:lpstr>Technology requirements for a virtual team</vt:lpstr>
      <vt:lpstr>Determining technology needs</vt:lpstr>
      <vt:lpstr>Determining technology needs</vt:lpstr>
      <vt:lpstr>Technology for team functions</vt:lpstr>
      <vt:lpstr>Technology for team functions</vt:lpstr>
      <vt:lpstr>Technology for team functions</vt:lpstr>
      <vt:lpstr>Technology for team functions</vt:lpstr>
      <vt:lpstr>Matching technology to tasks</vt:lpstr>
      <vt:lpstr>Technology for degree of collaboration</vt:lpstr>
      <vt:lpstr>Technology for Coordination</vt:lpstr>
      <vt:lpstr>Army river crossing</vt:lpstr>
      <vt:lpstr>Army river crossing</vt:lpstr>
      <vt:lpstr>Technology for Coordination</vt:lpstr>
      <vt:lpstr>Neurosurgery case study</vt:lpstr>
      <vt:lpstr>Principles for using different tools</vt:lpstr>
      <vt:lpstr>Principles for virtual toolset Categories</vt:lpstr>
      <vt:lpstr>Principles for virtual toolset Categories</vt:lpstr>
      <vt:lpstr>Principles for virtual toolset Categories</vt:lpstr>
      <vt:lpstr>Principles for virtual toolset Categories</vt:lpstr>
      <vt:lpstr>Principles for virtual toolset Categories</vt:lpstr>
      <vt:lpstr>Principles for virtual toolset Categories</vt:lpstr>
      <vt:lpstr>Principles for virtual toolset Categories</vt:lpstr>
      <vt:lpstr>Principles for virtual toolset Categories</vt:lpstr>
      <vt:lpstr>Principles for virtual toolset Categories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fu ms</cp:lastModifiedBy>
  <cp:revision>284</cp:revision>
  <cp:lastPrinted>2000-08-25T01:48:19Z</cp:lastPrinted>
  <dcterms:created xsi:type="dcterms:W3CDTF">2014-07-26T13:21:02Z</dcterms:created>
  <dcterms:modified xsi:type="dcterms:W3CDTF">2018-03-04T22:21:35Z</dcterms:modified>
</cp:coreProperties>
</file>