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35"/>
  </p:notesMasterIdLst>
  <p:handoutMasterIdLst>
    <p:handoutMasterId r:id="rId36"/>
  </p:handoutMasterIdLst>
  <p:sldIdLst>
    <p:sldId id="293" r:id="rId2"/>
    <p:sldId id="391" r:id="rId3"/>
    <p:sldId id="406" r:id="rId4"/>
    <p:sldId id="408" r:id="rId5"/>
    <p:sldId id="409" r:id="rId6"/>
    <p:sldId id="410" r:id="rId7"/>
    <p:sldId id="411" r:id="rId8"/>
    <p:sldId id="412" r:id="rId9"/>
    <p:sldId id="413" r:id="rId10"/>
    <p:sldId id="414" r:id="rId11"/>
    <p:sldId id="415" r:id="rId12"/>
    <p:sldId id="416" r:id="rId13"/>
    <p:sldId id="417" r:id="rId14"/>
    <p:sldId id="418" r:id="rId15"/>
    <p:sldId id="419" r:id="rId16"/>
    <p:sldId id="407" r:id="rId17"/>
    <p:sldId id="422" r:id="rId18"/>
    <p:sldId id="423" r:id="rId19"/>
    <p:sldId id="424" r:id="rId20"/>
    <p:sldId id="425" r:id="rId21"/>
    <p:sldId id="426" r:id="rId22"/>
    <p:sldId id="427" r:id="rId23"/>
    <p:sldId id="360" r:id="rId24"/>
    <p:sldId id="361" r:id="rId25"/>
    <p:sldId id="363" r:id="rId26"/>
    <p:sldId id="392" r:id="rId27"/>
    <p:sldId id="393" r:id="rId28"/>
    <p:sldId id="394" r:id="rId29"/>
    <p:sldId id="395" r:id="rId30"/>
    <p:sldId id="396" r:id="rId31"/>
    <p:sldId id="397" r:id="rId32"/>
    <p:sldId id="398" r:id="rId33"/>
    <p:sldId id="399" r:id="rId34"/>
  </p:sldIdLst>
  <p:sldSz cx="9144000" cy="6858000" type="letter"/>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64F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7" autoAdjust="0"/>
    <p:restoredTop sz="67152" autoAdjust="0"/>
  </p:normalViewPr>
  <p:slideViewPr>
    <p:cSldViewPr>
      <p:cViewPr varScale="1">
        <p:scale>
          <a:sx n="110" d="100"/>
          <a:sy n="110" d="100"/>
        </p:scale>
        <p:origin x="28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50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566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5038" y="4416425"/>
            <a:ext cx="5140325"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07" tIns="45295" rIns="92207" bIns="45295" numCol="1" anchor="t" anchorCtr="0" compatLnSpc="1">
            <a:prstTxWarp prst="textNoShape">
              <a:avLst/>
            </a:prstTxWarp>
          </a:bodyPr>
          <a:lstStyle/>
          <a:p>
            <a:pPr lvl="0"/>
            <a:r>
              <a:rPr lang="en-US" altLang="en-US" noProof="0" smtClean="0"/>
              <a:t>Click to edit Master notes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7171" name="Rectangle 3"/>
          <p:cNvSpPr>
            <a:spLocks noGrp="1" noRot="1" noChangeAspect="1" noChangeArrowheads="1" noTextEdit="1"/>
          </p:cNvSpPr>
          <p:nvPr>
            <p:ph type="sldImg" idx="2"/>
          </p:nvPr>
        </p:nvSpPr>
        <p:spPr bwMode="auto">
          <a:xfrm>
            <a:off x="1190625" y="703263"/>
            <a:ext cx="4630738" cy="3473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30031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reeform 4"/>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010D5C37-4CCB-4701-B7F0-FA87B06A06AB}" type="slidenum">
              <a:rPr lang="en-US"/>
              <a:pPr>
                <a:defRPr/>
              </a:pPr>
              <a:t>‹#›</a:t>
            </a:fld>
            <a:endParaRPr lang="en-US"/>
          </a:p>
        </p:txBody>
      </p:sp>
    </p:spTree>
    <p:extLst>
      <p:ext uri="{BB962C8B-B14F-4D97-AF65-F5344CB8AC3E}">
        <p14:creationId xmlns:p14="http://schemas.microsoft.com/office/powerpoint/2010/main" val="8232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198C3E35-0407-451B-9E68-8042E98B9CC5}" type="slidenum">
              <a:rPr lang="en-US"/>
              <a:pPr>
                <a:defRPr/>
              </a:pPr>
              <a:t>‹#›</a:t>
            </a:fld>
            <a:endParaRPr lang="en-US" dirty="0"/>
          </a:p>
        </p:txBody>
      </p:sp>
    </p:spTree>
    <p:extLst>
      <p:ext uri="{BB962C8B-B14F-4D97-AF65-F5344CB8AC3E}">
        <p14:creationId xmlns:p14="http://schemas.microsoft.com/office/powerpoint/2010/main" val="591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367D6697-B25D-4A14-BC1E-32ED40E1A99A}" type="slidenum">
              <a:rPr lang="en-US"/>
              <a:pPr>
                <a:defRPr/>
              </a:pPr>
              <a:t>‹#›</a:t>
            </a:fld>
            <a:endParaRPr lang="en-US" dirty="0"/>
          </a:p>
        </p:txBody>
      </p:sp>
    </p:spTree>
    <p:extLst>
      <p:ext uri="{BB962C8B-B14F-4D97-AF65-F5344CB8AC3E}">
        <p14:creationId xmlns:p14="http://schemas.microsoft.com/office/powerpoint/2010/main" val="31615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4"/>
          <p:cNvSpPr txBox="1">
            <a:spLocks/>
          </p:cNvSpPr>
          <p:nvPr userDrawn="1"/>
        </p:nvSpPr>
        <p:spPr>
          <a:xfrm>
            <a:off x="3517900" y="6284913"/>
            <a:ext cx="5626100" cy="274637"/>
          </a:xfrm>
          <a:prstGeom prst="rect">
            <a:avLst/>
          </a:prstGeom>
        </p:spPr>
        <p:txBody>
          <a:bodyPr/>
          <a:lstStyle>
            <a:defPPr>
              <a:defRPr lang="en-US"/>
            </a:defPPr>
            <a:lvl1pPr algn="l" rtl="0" eaLnBrk="0" fontAlgn="base" hangingPunct="0">
              <a:spcBef>
                <a:spcPct val="0"/>
              </a:spcBef>
              <a:spcAft>
                <a:spcPct val="0"/>
              </a:spcAft>
              <a:defRPr sz="1400" kern="1200">
                <a:solidFill>
                  <a:srgbClr val="FF0000"/>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defRPr/>
            </a:pPr>
            <a:r>
              <a:rPr lang="en-US" dirty="0" smtClean="0"/>
              <a:t>Leading Global</a:t>
            </a:r>
            <a:r>
              <a:rPr lang="en-US" baseline="0" dirty="0" smtClean="0"/>
              <a:t> Virtual Teams</a:t>
            </a:r>
            <a:r>
              <a:rPr lang="en-US" dirty="0" smtClean="0"/>
              <a:t>				</a:t>
            </a:r>
            <a:fld id="{DA79BA1C-EB7E-425D-9CBD-112953D48C56}" type="slidenum">
              <a:rPr lang="en-US" smtClean="0"/>
              <a:pPr>
                <a:defRPr/>
              </a:pPr>
              <a:t>‹#›</a:t>
            </a:fld>
            <a:r>
              <a:rPr lang="en-US" dirty="0" smtClean="0"/>
              <a:t>				</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75869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3"/>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ight Triangle 4"/>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2B035855-35B9-4E8F-9340-60DBCD730F32}" type="slidenum">
              <a:rPr lang="en-US"/>
              <a:pPr>
                <a:defRPr/>
              </a:pPr>
              <a:t>‹#›</a:t>
            </a:fld>
            <a:endParaRPr lang="en-US"/>
          </a:p>
        </p:txBody>
      </p:sp>
    </p:spTree>
    <p:extLst>
      <p:ext uri="{BB962C8B-B14F-4D97-AF65-F5344CB8AC3E}">
        <p14:creationId xmlns:p14="http://schemas.microsoft.com/office/powerpoint/2010/main" val="97034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ln/>
        </p:spPr>
        <p:txBody>
          <a:bodyPr/>
          <a:lstStyle>
            <a:lvl1pPr>
              <a:defRPr/>
            </a:lvl1pPr>
          </a:lstStyle>
          <a:p>
            <a:pPr>
              <a:defRPr/>
            </a:pPr>
            <a:fld id="{01AF7735-5342-489D-B8CC-C34B3B5DB74F}" type="slidenum">
              <a:rPr lang="en-US"/>
              <a:pPr>
                <a:defRPr/>
              </a:pPr>
              <a:t>‹#›</a:t>
            </a:fld>
            <a:endParaRPr lang="en-US" dirty="0"/>
          </a:p>
        </p:txBody>
      </p:sp>
    </p:spTree>
    <p:extLst>
      <p:ext uri="{BB962C8B-B14F-4D97-AF65-F5344CB8AC3E}">
        <p14:creationId xmlns:p14="http://schemas.microsoft.com/office/powerpoint/2010/main" val="730433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a:ln/>
        </p:spPr>
        <p:txBody>
          <a:bodyPr/>
          <a:lstStyle>
            <a:lvl1pPr>
              <a:defRPr/>
            </a:lvl1pPr>
          </a:lstStyle>
          <a:p>
            <a:pPr>
              <a:defRPr/>
            </a:pPr>
            <a:fld id="{01D8541A-6215-48B5-BC24-D1E44420277D}" type="slidenum">
              <a:rPr lang="en-US"/>
              <a:pPr>
                <a:defRPr/>
              </a:pPr>
              <a:t>‹#›</a:t>
            </a:fld>
            <a:endParaRPr lang="en-US" dirty="0"/>
          </a:p>
        </p:txBody>
      </p:sp>
    </p:spTree>
    <p:extLst>
      <p:ext uri="{BB962C8B-B14F-4D97-AF65-F5344CB8AC3E}">
        <p14:creationId xmlns:p14="http://schemas.microsoft.com/office/powerpoint/2010/main" val="93404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a:ln/>
        </p:spPr>
        <p:txBody>
          <a:bodyPr/>
          <a:lstStyle>
            <a:lvl1pPr>
              <a:defRPr/>
            </a:lvl1pPr>
          </a:lstStyle>
          <a:p>
            <a:pPr>
              <a:defRPr/>
            </a:pPr>
            <a:fld id="{73C4A9C3-5634-4767-8FF1-0663CB98C659}" type="slidenum">
              <a:rPr lang="en-US"/>
              <a:pPr>
                <a:defRPr/>
              </a:pPr>
              <a:t>‹#›</a:t>
            </a:fld>
            <a:endParaRPr lang="en-US" dirty="0"/>
          </a:p>
        </p:txBody>
      </p:sp>
    </p:spTree>
    <p:extLst>
      <p:ext uri="{BB962C8B-B14F-4D97-AF65-F5344CB8AC3E}">
        <p14:creationId xmlns:p14="http://schemas.microsoft.com/office/powerpoint/2010/main" val="3981761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a:ln/>
        </p:spPr>
        <p:txBody>
          <a:bodyPr/>
          <a:lstStyle>
            <a:lvl1pPr>
              <a:defRPr/>
            </a:lvl1pPr>
          </a:lstStyle>
          <a:p>
            <a:pPr>
              <a:defRPr/>
            </a:pPr>
            <a:fld id="{018006A7-2BBA-4AC2-8780-BA1090C38D8E}" type="slidenum">
              <a:rPr lang="en-US"/>
              <a:pPr>
                <a:defRPr/>
              </a:pPr>
              <a:t>‹#›</a:t>
            </a:fld>
            <a:endParaRPr lang="en-US" dirty="0"/>
          </a:p>
        </p:txBody>
      </p:sp>
    </p:spTree>
    <p:extLst>
      <p:ext uri="{BB962C8B-B14F-4D97-AF65-F5344CB8AC3E}">
        <p14:creationId xmlns:p14="http://schemas.microsoft.com/office/powerpoint/2010/main" val="378260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ight Triangle 4"/>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5400000">
            <a:off x="433388" y="-433388"/>
            <a:ext cx="6858000" cy="772477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dirty="0">
                <a:solidFill>
                  <a:schemeClr val="tx2"/>
                </a:solidFill>
              </a:defRPr>
            </a:lvl1pPr>
          </a:lstStyle>
          <a:p>
            <a:pPr>
              <a:defRPr/>
            </a:pPr>
            <a:endParaRPr lang="en-US"/>
          </a:p>
        </p:txBody>
      </p:sp>
      <p:sp>
        <p:nvSpPr>
          <p:cNvPr id="9" name="Slide Number Placeholder 6"/>
          <p:cNvSpPr>
            <a:spLocks noGrp="1"/>
          </p:cNvSpPr>
          <p:nvPr>
            <p:ph type="sldNum" sz="quarter" idx="12"/>
          </p:nvPr>
        </p:nvSpPr>
        <p:spPr>
          <a:ln>
            <a:solidFill>
              <a:schemeClr val="tx2"/>
            </a:solidFill>
          </a:ln>
        </p:spPr>
        <p:txBody>
          <a:bodyPr/>
          <a:lstStyle>
            <a:lvl1pPr>
              <a:defRPr smtClean="0">
                <a:solidFill>
                  <a:schemeClr val="tx2"/>
                </a:solidFill>
              </a:defRPr>
            </a:lvl1pPr>
          </a:lstStyle>
          <a:p>
            <a:pPr>
              <a:defRPr/>
            </a:pPr>
            <a:fld id="{AB3087CE-D020-48AB-8586-8D3B841EC672}" type="slidenum">
              <a:rPr lang="en-US"/>
              <a:pPr>
                <a:defRPr/>
              </a:pPr>
              <a:t>‹#›</a:t>
            </a:fld>
            <a:endParaRPr lang="en-US" dirty="0"/>
          </a:p>
        </p:txBody>
      </p:sp>
    </p:spTree>
    <p:extLst>
      <p:ext uri="{BB962C8B-B14F-4D97-AF65-F5344CB8AC3E}">
        <p14:creationId xmlns:p14="http://schemas.microsoft.com/office/powerpoint/2010/main" val="476633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ight Triangle 4"/>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Freeform 5"/>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rtlCol="0" anchor="ctr">
            <a:normAutofit/>
          </a:bodyPr>
          <a:lstStyle>
            <a:lvl1pPr algn="r">
              <a:defRPr/>
            </a:lvl1pPr>
          </a:lstStyle>
          <a:p>
            <a:pPr lvl="0"/>
            <a:r>
              <a:rPr lang="en-US" noProof="0" smtClean="0"/>
              <a:t>Click icon to add picture</a:t>
            </a:r>
            <a:endParaRPr lang="en-US" noProof="0"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5"/>
          </p:nvPr>
        </p:nvSpPr>
        <p:spPr/>
        <p:txBody>
          <a:bodyPr/>
          <a:lstStyle>
            <a:lvl1pPr>
              <a:defRPr/>
            </a:lvl1pPr>
          </a:lstStyle>
          <a:p>
            <a:pPr>
              <a:defRPr/>
            </a:pPr>
            <a:endParaRPr lang="en-US"/>
          </a:p>
        </p:txBody>
      </p:sp>
      <p:sp>
        <p:nvSpPr>
          <p:cNvPr id="8" name="Footer Placeholder 5"/>
          <p:cNvSpPr>
            <a:spLocks noGrp="1"/>
          </p:cNvSpPr>
          <p:nvPr>
            <p:ph type="ftr" sz="quarter" idx="16"/>
          </p:nvPr>
        </p:nvSpPr>
        <p:spPr/>
        <p:txBody>
          <a:bodyPr/>
          <a:lstStyle>
            <a:lvl1pPr>
              <a:defRPr/>
            </a:lvl1pPr>
          </a:lstStyle>
          <a:p>
            <a:pPr>
              <a:defRPr/>
            </a:pPr>
            <a:endParaRPr lang="en-US"/>
          </a:p>
        </p:txBody>
      </p:sp>
      <p:sp>
        <p:nvSpPr>
          <p:cNvPr id="9" name="Slide Number Placeholder 6"/>
          <p:cNvSpPr>
            <a:spLocks noGrp="1"/>
          </p:cNvSpPr>
          <p:nvPr>
            <p:ph type="sldNum" sz="quarter" idx="17"/>
          </p:nvPr>
        </p:nvSpPr>
        <p:spPr/>
        <p:txBody>
          <a:bodyPr/>
          <a:lstStyle>
            <a:lvl1pPr>
              <a:defRPr/>
            </a:lvl1pPr>
          </a:lstStyle>
          <a:p>
            <a:pPr>
              <a:defRPr/>
            </a:pPr>
            <a:fld id="{62934D50-24D2-4427-8A3E-703E931AEB0F}" type="slidenum">
              <a:rPr lang="en-US"/>
              <a:pPr>
                <a:defRPr/>
              </a:pPr>
              <a:t>‹#›</a:t>
            </a:fld>
            <a:endParaRPr lang="en-US"/>
          </a:p>
        </p:txBody>
      </p:sp>
    </p:spTree>
    <p:extLst>
      <p:ext uri="{BB962C8B-B14F-4D97-AF65-F5344CB8AC3E}">
        <p14:creationId xmlns:p14="http://schemas.microsoft.com/office/powerpoint/2010/main" val="1070836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p:nvPr/>
        </p:nvSpPr>
        <p:spPr>
          <a:xfrm>
            <a:off x="-3175" y="5051425"/>
            <a:ext cx="3575050" cy="180657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Freeform 7"/>
          <p:cNvSpPr/>
          <p:nvPr/>
        </p:nvSpPr>
        <p:spPr>
          <a:xfrm>
            <a:off x="-1588" y="5051425"/>
            <a:ext cx="9145588" cy="180657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822325" y="365125"/>
            <a:ext cx="7521575" cy="5492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822325" y="1100138"/>
            <a:ext cx="7521575"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rot="19140000">
            <a:off x="201613" y="5870575"/>
            <a:ext cx="2176462" cy="201613"/>
          </a:xfrm>
          <a:prstGeom prst="rect">
            <a:avLst/>
          </a:prstGeom>
        </p:spPr>
        <p:txBody>
          <a:bodyPr vert="horz" lIns="91440" tIns="45720" rIns="91440" bIns="45720" rtlCol="0" anchor="ctr"/>
          <a:lstStyle>
            <a:lvl1pPr algn="l">
              <a:defRPr sz="1200" dirty="0">
                <a:solidFill>
                  <a:srgbClr val="FFFFFF"/>
                </a:solidFill>
                <a:latin typeface="Arial" charset="0"/>
              </a:defRPr>
            </a:lvl1pPr>
          </a:lstStyle>
          <a:p>
            <a:pPr>
              <a:defRPr/>
            </a:pPr>
            <a:endParaRPr lang="en-US"/>
          </a:p>
        </p:txBody>
      </p:sp>
      <p:sp>
        <p:nvSpPr>
          <p:cNvPr id="5" name="Footer Placeholder 4"/>
          <p:cNvSpPr>
            <a:spLocks noGrp="1"/>
          </p:cNvSpPr>
          <p:nvPr>
            <p:ph type="ftr" sz="quarter" idx="3"/>
          </p:nvPr>
        </p:nvSpPr>
        <p:spPr>
          <a:xfrm>
            <a:off x="3517900" y="6284913"/>
            <a:ext cx="4724400" cy="274637"/>
          </a:xfrm>
          <a:prstGeom prst="rect">
            <a:avLst/>
          </a:prstGeom>
        </p:spPr>
        <p:txBody>
          <a:bodyPr vert="horz" lIns="91440" tIns="45720" rIns="91440" bIns="45720" rtlCol="0" anchor="ctr"/>
          <a:lstStyle>
            <a:lvl1pPr algn="r">
              <a:defRPr sz="1200" cap="all" spc="200" baseline="0" dirty="0">
                <a:solidFill>
                  <a:srgbClr val="FF0000"/>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8401050" y="6170613"/>
            <a:ext cx="503238" cy="503237"/>
          </a:xfrm>
          <a:prstGeom prst="ellipse">
            <a:avLst/>
          </a:prstGeom>
          <a:ln w="19050">
            <a:solidFill>
              <a:srgbClr val="FFFFFF"/>
            </a:solidFill>
          </a:ln>
        </p:spPr>
        <p:txBody>
          <a:bodyPr vert="horz" lIns="9144" tIns="9144" rIns="9144" bIns="9144" rtlCol="0" anchor="ctr">
            <a:normAutofit/>
          </a:bodyPr>
          <a:lstStyle>
            <a:lvl1pPr algn="ctr">
              <a:defRPr sz="1650" smtClean="0">
                <a:solidFill>
                  <a:srgbClr val="FFFFFF"/>
                </a:solidFill>
                <a:latin typeface="Arial" charset="0"/>
              </a:defRPr>
            </a:lvl1pPr>
          </a:lstStyle>
          <a:p>
            <a:pPr>
              <a:defRPr/>
            </a:pPr>
            <a:fld id="{D38D466B-CC97-4D46-8F80-63541549720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7" r:id="rId4"/>
    <p:sldLayoutId id="2147483678" r:id="rId5"/>
    <p:sldLayoutId id="2147483679" r:id="rId6"/>
    <p:sldLayoutId id="2147483680" r:id="rId7"/>
    <p:sldLayoutId id="2147483686" r:id="rId8"/>
    <p:sldLayoutId id="2147483687" r:id="rId9"/>
    <p:sldLayoutId id="2147483681" r:id="rId10"/>
    <p:sldLayoutId id="2147483682"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2800" kern="1200" cap="all">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Franklin Gothic Medium" panose="020B0603020102020204" pitchFamily="34" charset="0"/>
        </a:defRPr>
      </a:lvl2pPr>
      <a:lvl3pPr algn="l" rtl="0" eaLnBrk="1" fontAlgn="base" hangingPunct="1">
        <a:spcBef>
          <a:spcPct val="0"/>
        </a:spcBef>
        <a:spcAft>
          <a:spcPct val="0"/>
        </a:spcAft>
        <a:defRPr sz="2800">
          <a:solidFill>
            <a:schemeClr val="tx1"/>
          </a:solidFill>
          <a:latin typeface="Franklin Gothic Medium" panose="020B0603020102020204" pitchFamily="34" charset="0"/>
        </a:defRPr>
      </a:lvl3pPr>
      <a:lvl4pPr algn="l" rtl="0" eaLnBrk="1" fontAlgn="base" hangingPunct="1">
        <a:spcBef>
          <a:spcPct val="0"/>
        </a:spcBef>
        <a:spcAft>
          <a:spcPct val="0"/>
        </a:spcAft>
        <a:defRPr sz="2800">
          <a:solidFill>
            <a:schemeClr val="tx1"/>
          </a:solidFill>
          <a:latin typeface="Franklin Gothic Medium" panose="020B0603020102020204" pitchFamily="34" charset="0"/>
        </a:defRPr>
      </a:lvl4pPr>
      <a:lvl5pPr algn="l" rtl="0" eaLnBrk="1" fontAlgn="base" hangingPunct="1">
        <a:spcBef>
          <a:spcPct val="0"/>
        </a:spcBef>
        <a:spcAft>
          <a:spcPct val="0"/>
        </a:spcAft>
        <a:defRPr sz="2800">
          <a:solidFill>
            <a:schemeClr val="tx1"/>
          </a:solidFill>
          <a:latin typeface="Franklin Gothic Medium" panose="020B0603020102020204" pitchFamily="34" charset="0"/>
        </a:defRPr>
      </a:lvl5pPr>
      <a:lvl6pPr marL="457200" algn="l" rtl="0" eaLnBrk="1" fontAlgn="base" hangingPunct="1">
        <a:spcBef>
          <a:spcPct val="0"/>
        </a:spcBef>
        <a:spcAft>
          <a:spcPct val="0"/>
        </a:spcAft>
        <a:defRPr sz="2800">
          <a:solidFill>
            <a:schemeClr val="tx1"/>
          </a:solidFill>
          <a:latin typeface="Franklin Gothic Medium" panose="020B0603020102020204" pitchFamily="34" charset="0"/>
        </a:defRPr>
      </a:lvl6pPr>
      <a:lvl7pPr marL="914400" algn="l" rtl="0" eaLnBrk="1" fontAlgn="base" hangingPunct="1">
        <a:spcBef>
          <a:spcPct val="0"/>
        </a:spcBef>
        <a:spcAft>
          <a:spcPct val="0"/>
        </a:spcAft>
        <a:defRPr sz="2800">
          <a:solidFill>
            <a:schemeClr val="tx1"/>
          </a:solidFill>
          <a:latin typeface="Franklin Gothic Medium" panose="020B0603020102020204" pitchFamily="34" charset="0"/>
        </a:defRPr>
      </a:lvl7pPr>
      <a:lvl8pPr marL="1371600" algn="l" rtl="0" eaLnBrk="1" fontAlgn="base" hangingPunct="1">
        <a:spcBef>
          <a:spcPct val="0"/>
        </a:spcBef>
        <a:spcAft>
          <a:spcPct val="0"/>
        </a:spcAft>
        <a:defRPr sz="2800">
          <a:solidFill>
            <a:schemeClr val="tx1"/>
          </a:solidFill>
          <a:latin typeface="Franklin Gothic Medium" panose="020B0603020102020204" pitchFamily="34" charset="0"/>
        </a:defRPr>
      </a:lvl8pPr>
      <a:lvl9pPr marL="1828800" algn="l" rtl="0" eaLnBrk="1" fontAlgn="base" hangingPunct="1">
        <a:spcBef>
          <a:spcPct val="0"/>
        </a:spcBef>
        <a:spcAft>
          <a:spcPct val="0"/>
        </a:spcAft>
        <a:defRPr sz="2800">
          <a:solidFill>
            <a:schemeClr val="tx1"/>
          </a:solidFill>
          <a:latin typeface="Franklin Gothic Medium" panose="020B0603020102020204" pitchFamily="34" charset="0"/>
        </a:defRPr>
      </a:lvl9pPr>
    </p:titleStyle>
    <p:bodyStyle>
      <a:lvl1pPr marL="342900" indent="-342900" algn="l" rtl="0" eaLnBrk="1" fontAlgn="base" hangingPunct="1">
        <a:spcBef>
          <a:spcPts val="800"/>
        </a:spcBef>
        <a:spcAft>
          <a:spcPct val="0"/>
        </a:spcAft>
        <a:buFont typeface="Arial" panose="020B0604020202020204" pitchFamily="34" charset="0"/>
        <a:defRPr sz="1600" b="1" kern="1200">
          <a:solidFill>
            <a:schemeClr val="tx1"/>
          </a:solidFill>
          <a:latin typeface="+mn-lt"/>
          <a:ea typeface="+mn-ea"/>
          <a:cs typeface="+mn-cs"/>
        </a:defRPr>
      </a:lvl1pPr>
      <a:lvl2pPr marL="173038" indent="-173038"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2pPr>
      <a:lvl3pPr marL="401638" indent="-163513"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3pPr>
      <a:lvl4pPr marL="630238" indent="-163513"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4pPr>
      <a:lvl5pPr marL="858838" indent="-173038"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ebspace.ship.edu/cgboer/genpsytrait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ebspace.ship.edu/cgboer/genpsytrait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ebspace.ship.edu/cgboer/genpsytrait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ebspace.ship.edu/cgboer/genpsytraits.html" TargetMode="External"/><Relationship Id="rId2" Type="http://schemas.openxmlformats.org/officeDocument/2006/relationships/hyperlink" Target="http://www.humanmetrics.com/cgi-win/JTypes1.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ebspace.ship.edu/cgboer/genpsytrait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714516" y="1688595"/>
            <a:ext cx="5467554" cy="1204913"/>
          </a:xfrm>
        </p:spPr>
        <p:txBody>
          <a:bodyPr/>
          <a:lstStyle/>
          <a:p>
            <a:pPr fontAlgn="auto">
              <a:spcAft>
                <a:spcPts val="0"/>
              </a:spcAft>
              <a:defRPr/>
            </a:pPr>
            <a:r>
              <a:rPr lang="en-US" sz="4400" dirty="0" smtClean="0"/>
              <a:t>Technology tools</a:t>
            </a:r>
            <a:endParaRPr lang="en-US" sz="4400" dirty="0"/>
          </a:p>
        </p:txBody>
      </p:sp>
      <p:sp>
        <p:nvSpPr>
          <p:cNvPr id="3" name="Subtitle 2"/>
          <p:cNvSpPr>
            <a:spLocks noGrp="1"/>
          </p:cNvSpPr>
          <p:nvPr>
            <p:ph type="subTitle" idx="1"/>
          </p:nvPr>
        </p:nvSpPr>
        <p:spPr>
          <a:xfrm rot="19140000">
            <a:off x="1010087" y="2185149"/>
            <a:ext cx="6935518" cy="328613"/>
          </a:xfrm>
        </p:spPr>
        <p:txBody>
          <a:bodyPr rtlCol="0">
            <a:noAutofit/>
          </a:bodyPr>
          <a:lstStyle/>
          <a:p>
            <a:pPr fontAlgn="auto">
              <a:spcAft>
                <a:spcPts val="0"/>
              </a:spcAft>
              <a:defRPr/>
            </a:pPr>
            <a:r>
              <a:rPr lang="en-US" sz="1200" dirty="0" smtClean="0"/>
              <a:t>Virtual Management: bridge to 21</a:t>
            </a:r>
            <a:r>
              <a:rPr lang="en-US" sz="1200" baseline="30000" dirty="0" smtClean="0"/>
              <a:t>st</a:t>
            </a:r>
            <a:r>
              <a:rPr lang="en-US" sz="1200" dirty="0" smtClean="0"/>
              <a:t> Century Organization</a:t>
            </a:r>
            <a:endParaRPr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Personality AND global virtual teams</a:t>
            </a:r>
          </a:p>
        </p:txBody>
      </p:sp>
      <p:sp>
        <p:nvSpPr>
          <p:cNvPr id="3" name="Content Placeholder 2"/>
          <p:cNvSpPr>
            <a:spLocks noGrp="1"/>
          </p:cNvSpPr>
          <p:nvPr>
            <p:ph idx="1"/>
          </p:nvPr>
        </p:nvSpPr>
        <p:spPr>
          <a:xfrm>
            <a:off x="822325" y="1981200"/>
            <a:ext cx="7521575" cy="3048000"/>
          </a:xfrm>
        </p:spPr>
        <p:txBody>
          <a:bodyPr/>
          <a:lstStyle/>
          <a:p>
            <a:endParaRPr lang="en-US" dirty="0"/>
          </a:p>
          <a:p>
            <a:endParaRPr lang="en-US" dirty="0" smtClean="0"/>
          </a:p>
          <a:p>
            <a:endParaRPr lang="en-US" dirty="0"/>
          </a:p>
          <a:p>
            <a:endParaRPr lang="en-US" dirty="0" smtClean="0"/>
          </a:p>
          <a:p>
            <a:endParaRPr lang="en-US" dirty="0"/>
          </a:p>
          <a:p>
            <a:endParaRPr lang="en-US" dirty="0" smtClean="0"/>
          </a:p>
          <a:p>
            <a:r>
              <a:rPr lang="en-US" dirty="0" smtClean="0"/>
              <a:t>Here is my type index</a:t>
            </a:r>
          </a:p>
          <a:p>
            <a:r>
              <a:rPr lang="en-US" dirty="0" smtClean="0"/>
              <a:t>None </a:t>
            </a:r>
            <a:r>
              <a:rPr lang="en-US" dirty="0"/>
              <a:t>of the types is right or wrong – its just the way you are. </a:t>
            </a:r>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336" y="914400"/>
            <a:ext cx="7535327" cy="2934110"/>
          </a:xfrm>
          <a:prstGeom prst="rect">
            <a:avLst/>
          </a:prstGeom>
        </p:spPr>
      </p:pic>
    </p:spTree>
    <p:extLst>
      <p:ext uri="{BB962C8B-B14F-4D97-AF65-F5344CB8AC3E}">
        <p14:creationId xmlns:p14="http://schemas.microsoft.com/office/powerpoint/2010/main" val="2668020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9200" y="0"/>
            <a:ext cx="5943600" cy="5933826"/>
          </a:xfrm>
        </p:spPr>
      </p:pic>
      <p:sp>
        <p:nvSpPr>
          <p:cNvPr id="8" name="Rectangle 7"/>
          <p:cNvSpPr>
            <a:spLocks noChangeArrowheads="1"/>
          </p:cNvSpPr>
          <p:nvPr/>
        </p:nvSpPr>
        <p:spPr bwMode="auto">
          <a:xfrm>
            <a:off x="-4011" y="6019800"/>
            <a:ext cx="8686800" cy="3693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a:t>
            </a:r>
            <a:r>
              <a:rPr lang="en-US" sz="900" dirty="0">
                <a:solidFill>
                  <a:schemeClr val="tx1">
                    <a:lumMod val="85000"/>
                    <a:lumOff val="15000"/>
                  </a:schemeClr>
                </a:solidFill>
              </a:rPr>
              <a:t>] </a:t>
            </a:r>
            <a:r>
              <a:rPr lang="en-US" sz="900" dirty="0" smtClean="0">
                <a:solidFill>
                  <a:schemeClr val="tx1">
                    <a:lumMod val="85000"/>
                    <a:lumOff val="15000"/>
                  </a:schemeClr>
                </a:solidFill>
              </a:rPr>
              <a:t>Insights.com (2014</a:t>
            </a:r>
            <a:r>
              <a:rPr lang="en-US" sz="900" dirty="0">
                <a:solidFill>
                  <a:schemeClr val="tx1">
                    <a:lumMod val="85000"/>
                    <a:lumOff val="15000"/>
                  </a:schemeClr>
                </a:solidFill>
              </a:rPr>
              <a:t>). Comparison of </a:t>
            </a:r>
            <a:r>
              <a:rPr lang="en-US" sz="900" dirty="0" smtClean="0">
                <a:solidFill>
                  <a:schemeClr val="tx1">
                    <a:lumMod val="85000"/>
                    <a:lumOff val="15000"/>
                  </a:schemeClr>
                </a:solidFill>
              </a:rPr>
              <a:t>Insights </a:t>
            </a:r>
            <a:r>
              <a:rPr lang="en-US" sz="900" dirty="0">
                <a:solidFill>
                  <a:schemeClr val="tx1">
                    <a:lumMod val="85000"/>
                    <a:lumOff val="15000"/>
                  </a:schemeClr>
                </a:solidFill>
              </a:rPr>
              <a:t>Discovery System </a:t>
            </a:r>
            <a:r>
              <a:rPr lang="en-US" sz="900" dirty="0" smtClean="0">
                <a:solidFill>
                  <a:schemeClr val="tx1">
                    <a:lumMod val="85000"/>
                    <a:lumOff val="15000"/>
                  </a:schemeClr>
                </a:solidFill>
              </a:rPr>
              <a:t>to Myers-Briggs </a:t>
            </a:r>
            <a:r>
              <a:rPr lang="en-US" sz="900" dirty="0">
                <a:solidFill>
                  <a:schemeClr val="tx1">
                    <a:lumMod val="85000"/>
                    <a:lumOff val="15000"/>
                  </a:schemeClr>
                </a:solidFill>
              </a:rPr>
              <a:t>Type </a:t>
            </a:r>
            <a:r>
              <a:rPr lang="en-US" sz="900" dirty="0" smtClean="0">
                <a:solidFill>
                  <a:schemeClr val="tx1">
                    <a:lumMod val="85000"/>
                    <a:lumOff val="15000"/>
                  </a:schemeClr>
                </a:solidFill>
              </a:rPr>
              <a:t>Indicator. Retrieved </a:t>
            </a:r>
            <a:r>
              <a:rPr lang="en-US" sz="900" dirty="0">
                <a:solidFill>
                  <a:schemeClr val="tx1">
                    <a:lumMod val="85000"/>
                    <a:lumOff val="15000"/>
                  </a:schemeClr>
                </a:solidFill>
              </a:rPr>
              <a:t>from http://www.inside-inspiration.com.au/factsheets/insights-discovery-and-mbti-comparison.pdf</a:t>
            </a:r>
            <a:endParaRPr lang="en-US" sz="900" dirty="0"/>
          </a:p>
        </p:txBody>
      </p:sp>
    </p:spTree>
    <p:extLst>
      <p:ext uri="{BB962C8B-B14F-4D97-AF65-F5344CB8AC3E}">
        <p14:creationId xmlns:p14="http://schemas.microsoft.com/office/powerpoint/2010/main" val="3562971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47800" y="0"/>
            <a:ext cx="5791200" cy="5952068"/>
          </a:xfrm>
        </p:spPr>
      </p:pic>
      <p:sp>
        <p:nvSpPr>
          <p:cNvPr id="6" name="Rectangle 5"/>
          <p:cNvSpPr>
            <a:spLocks noChangeArrowheads="1"/>
          </p:cNvSpPr>
          <p:nvPr/>
        </p:nvSpPr>
        <p:spPr bwMode="auto">
          <a:xfrm>
            <a:off x="-4011" y="60198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a:t>
            </a:r>
            <a:r>
              <a:rPr lang="en-US" sz="900" dirty="0">
                <a:solidFill>
                  <a:schemeClr val="tx1">
                    <a:lumMod val="85000"/>
                    <a:lumOff val="15000"/>
                  </a:schemeClr>
                </a:solidFill>
              </a:rPr>
              <a:t>] </a:t>
            </a:r>
            <a:r>
              <a:rPr lang="en-US" sz="900" dirty="0" smtClean="0">
                <a:solidFill>
                  <a:schemeClr val="tx1">
                    <a:lumMod val="85000"/>
                    <a:lumOff val="15000"/>
                  </a:schemeClr>
                </a:solidFill>
              </a:rPr>
              <a:t>Personality Cafe </a:t>
            </a:r>
            <a:r>
              <a:rPr lang="en-US" sz="900" dirty="0">
                <a:solidFill>
                  <a:schemeClr val="tx1">
                    <a:lumMod val="85000"/>
                    <a:lumOff val="15000"/>
                  </a:schemeClr>
                </a:solidFill>
              </a:rPr>
              <a:t>(</a:t>
            </a:r>
            <a:r>
              <a:rPr lang="en-US" sz="900" dirty="0" smtClean="0">
                <a:solidFill>
                  <a:schemeClr val="tx1">
                    <a:lumMod val="85000"/>
                    <a:lumOff val="15000"/>
                  </a:schemeClr>
                </a:solidFill>
              </a:rPr>
              <a:t>2014). </a:t>
            </a:r>
            <a:r>
              <a:rPr lang="en-US" sz="900" dirty="0">
                <a:solidFill>
                  <a:schemeClr val="tx1">
                    <a:lumMod val="85000"/>
                    <a:lumOff val="15000"/>
                  </a:schemeClr>
                </a:solidFill>
              </a:rPr>
              <a:t>MBTI Type Compatibility Chart similar to </a:t>
            </a:r>
            <a:r>
              <a:rPr lang="en-US" sz="900" dirty="0" err="1">
                <a:solidFill>
                  <a:schemeClr val="tx1">
                    <a:lumMod val="85000"/>
                    <a:lumOff val="15000"/>
                  </a:schemeClr>
                </a:solidFill>
              </a:rPr>
              <a:t>Socionics</a:t>
            </a:r>
            <a:r>
              <a:rPr lang="en-US" sz="900" dirty="0">
                <a:solidFill>
                  <a:schemeClr val="tx1">
                    <a:lumMod val="85000"/>
                    <a:lumOff val="15000"/>
                  </a:schemeClr>
                </a:solidFill>
              </a:rPr>
              <a:t> Intertype </a:t>
            </a:r>
            <a:r>
              <a:rPr lang="en-US" sz="900" dirty="0" smtClean="0">
                <a:solidFill>
                  <a:schemeClr val="tx1">
                    <a:lumMod val="85000"/>
                    <a:lumOff val="15000"/>
                  </a:schemeClr>
                </a:solidFill>
              </a:rPr>
              <a:t>Relations. </a:t>
            </a:r>
            <a:r>
              <a:rPr lang="en-US" sz="900" dirty="0">
                <a:solidFill>
                  <a:schemeClr val="tx1">
                    <a:lumMod val="85000"/>
                    <a:lumOff val="15000"/>
                  </a:schemeClr>
                </a:solidFill>
              </a:rPr>
              <a:t>Retrieved from http://personalitycafe.com/socionics-forum/338458-mbti-type-compatibility-chart-similar-socionics-intertype-relations.html</a:t>
            </a:r>
            <a:r>
              <a:rPr lang="en-US" sz="900" dirty="0" smtClean="0"/>
              <a:t>.</a:t>
            </a:r>
            <a:endParaRPr lang="en-US" sz="900" dirty="0"/>
          </a:p>
          <a:p>
            <a:endParaRPr lang="en-US" sz="900" dirty="0"/>
          </a:p>
        </p:txBody>
      </p:sp>
    </p:spTree>
    <p:extLst>
      <p:ext uri="{BB962C8B-B14F-4D97-AF65-F5344CB8AC3E}">
        <p14:creationId xmlns:p14="http://schemas.microsoft.com/office/powerpoint/2010/main" val="3741909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Blue</a:t>
            </a:r>
          </a:p>
          <a:p>
            <a:r>
              <a:rPr lang="en-US" sz="1600" i="1" dirty="0"/>
              <a:t>Weaknesses</a:t>
            </a:r>
          </a:p>
          <a:p>
            <a:r>
              <a:rPr lang="en-US" sz="1600" b="0" dirty="0"/>
              <a:t>1</a:t>
            </a:r>
            <a:r>
              <a:rPr lang="en-US" sz="1600" b="0" dirty="0" smtClean="0"/>
              <a:t>. </a:t>
            </a:r>
            <a:r>
              <a:rPr lang="en-US" sz="1600" b="0" dirty="0"/>
              <a:t>Get bogged down in details</a:t>
            </a:r>
          </a:p>
          <a:p>
            <a:r>
              <a:rPr lang="en-US" sz="1600" b="0" dirty="0" smtClean="0"/>
              <a:t>2. </a:t>
            </a:r>
            <a:r>
              <a:rPr lang="en-US" sz="1600" b="0" dirty="0"/>
              <a:t>Rigid on </a:t>
            </a:r>
            <a:r>
              <a:rPr lang="en-US" sz="1600" b="0" dirty="0" smtClean="0"/>
              <a:t>methods</a:t>
            </a:r>
            <a:endParaRPr lang="en-US" sz="1600" b="0" dirty="0"/>
          </a:p>
          <a:p>
            <a:r>
              <a:rPr lang="en-US" sz="1600" b="0" dirty="0" smtClean="0"/>
              <a:t>3. </a:t>
            </a:r>
            <a:r>
              <a:rPr lang="en-US" sz="1600" b="0" dirty="0"/>
              <a:t>Sensitive to criticism</a:t>
            </a:r>
          </a:p>
          <a:p>
            <a:r>
              <a:rPr lang="en-US" sz="1600" b="0" dirty="0" smtClean="0"/>
              <a:t>4. Tends to be pessimistic</a:t>
            </a:r>
          </a:p>
          <a:p>
            <a:r>
              <a:rPr lang="en-US" sz="1600" i="1" dirty="0">
                <a:solidFill>
                  <a:srgbClr val="000000"/>
                </a:solidFill>
              </a:rPr>
              <a:t>Needs others to provide</a:t>
            </a:r>
          </a:p>
          <a:p>
            <a:r>
              <a:rPr lang="en-US" sz="1600" b="0" dirty="0">
                <a:solidFill>
                  <a:srgbClr val="000000"/>
                </a:solidFill>
              </a:rPr>
              <a:t>1. </a:t>
            </a:r>
            <a:r>
              <a:rPr lang="en-US" sz="1600" b="0" dirty="0" smtClean="0">
                <a:solidFill>
                  <a:srgbClr val="000000"/>
                </a:solidFill>
              </a:rPr>
              <a:t>Rapid decision </a:t>
            </a:r>
            <a:r>
              <a:rPr lang="en-US" sz="1600" b="0" dirty="0">
                <a:solidFill>
                  <a:srgbClr val="000000"/>
                </a:solidFill>
              </a:rPr>
              <a:t>making</a:t>
            </a:r>
          </a:p>
          <a:p>
            <a:r>
              <a:rPr lang="en-US" sz="1600" b="0" dirty="0">
                <a:solidFill>
                  <a:srgbClr val="000000"/>
                </a:solidFill>
              </a:rPr>
              <a:t>2. Optimism</a:t>
            </a:r>
          </a:p>
          <a:p>
            <a:endParaRPr lang="en-US" sz="1600" dirty="0"/>
          </a:p>
        </p:txBody>
      </p:sp>
      <p:sp>
        <p:nvSpPr>
          <p:cNvPr id="3" name="Content Placeholder 2"/>
          <p:cNvSpPr>
            <a:spLocks noGrp="1"/>
          </p:cNvSpPr>
          <p:nvPr>
            <p:ph sz="half" idx="2"/>
          </p:nvPr>
        </p:nvSpPr>
        <p:spPr/>
        <p:txBody>
          <a:bodyPr/>
          <a:lstStyle/>
          <a:p>
            <a:r>
              <a:rPr lang="en-US" dirty="0" smtClean="0">
                <a:solidFill>
                  <a:srgbClr val="000000"/>
                </a:solidFill>
              </a:rPr>
              <a:t>Green</a:t>
            </a:r>
            <a:endParaRPr lang="en-US" dirty="0">
              <a:solidFill>
                <a:srgbClr val="000000"/>
              </a:solidFill>
            </a:endParaRPr>
          </a:p>
          <a:p>
            <a:r>
              <a:rPr lang="en-US" sz="1600" i="1" dirty="0"/>
              <a:t>Weaknesses</a:t>
            </a:r>
          </a:p>
          <a:p>
            <a:r>
              <a:rPr lang="en-US" sz="1600" b="0" dirty="0"/>
              <a:t>1. Resist change</a:t>
            </a:r>
          </a:p>
          <a:p>
            <a:r>
              <a:rPr lang="en-US" sz="1600" b="0" dirty="0"/>
              <a:t>2. Misses deadlines</a:t>
            </a:r>
          </a:p>
          <a:p>
            <a:r>
              <a:rPr lang="en-US" sz="1600" b="0" dirty="0"/>
              <a:t>3. Procrastinates</a:t>
            </a:r>
          </a:p>
          <a:p>
            <a:r>
              <a:rPr lang="en-US" sz="1600" b="0" dirty="0"/>
              <a:t>4. Indecisive</a:t>
            </a:r>
          </a:p>
          <a:p>
            <a:r>
              <a:rPr lang="en-US" sz="1600" i="1" dirty="0" smtClean="0"/>
              <a:t>Needs </a:t>
            </a:r>
            <a:r>
              <a:rPr lang="en-US" sz="1600" i="1" dirty="0"/>
              <a:t>others to help</a:t>
            </a:r>
          </a:p>
          <a:p>
            <a:r>
              <a:rPr lang="en-US" sz="1600" b="0" dirty="0"/>
              <a:t>1. Introduce new challenges</a:t>
            </a:r>
          </a:p>
          <a:p>
            <a:r>
              <a:rPr lang="en-US" sz="1600" b="0" dirty="0"/>
              <a:t>2. Solving complex problems</a:t>
            </a:r>
          </a:p>
          <a:p>
            <a:r>
              <a:rPr lang="en-US" sz="1600" b="0" dirty="0"/>
              <a:t>3. Provide initiative </a:t>
            </a:r>
          </a:p>
        </p:txBody>
      </p:sp>
      <p:sp>
        <p:nvSpPr>
          <p:cNvPr id="4" name="Title 3"/>
          <p:cNvSpPr>
            <a:spLocks noGrp="1"/>
          </p:cNvSpPr>
          <p:nvPr>
            <p:ph type="title"/>
          </p:nvPr>
        </p:nvSpPr>
        <p:spPr/>
        <p:txBody>
          <a:bodyPr/>
          <a:lstStyle/>
          <a:p>
            <a:r>
              <a:rPr lang="en-US" dirty="0"/>
              <a:t>Personality AND global virtual teams</a:t>
            </a:r>
          </a:p>
        </p:txBody>
      </p:sp>
      <p:sp>
        <p:nvSpPr>
          <p:cNvPr id="5" name="Slide Number Placeholder 4"/>
          <p:cNvSpPr>
            <a:spLocks noGrp="1"/>
          </p:cNvSpPr>
          <p:nvPr>
            <p:ph type="sldNum" sz="quarter" idx="12"/>
          </p:nvPr>
        </p:nvSpPr>
        <p:spPr/>
        <p:txBody>
          <a:bodyPr/>
          <a:lstStyle/>
          <a:p>
            <a:pPr>
              <a:defRPr/>
            </a:pPr>
            <a:fld id="{01AF7735-5342-489D-B8CC-C34B3B5DB74F}" type="slidenum">
              <a:rPr lang="en-US" smtClean="0"/>
              <a:pPr>
                <a:defRPr/>
              </a:pPr>
              <a:t>13</a:t>
            </a:fld>
            <a:endParaRPr lang="en-US" dirty="0"/>
          </a:p>
        </p:txBody>
      </p:sp>
      <p:sp>
        <p:nvSpPr>
          <p:cNvPr id="6" name="Rectangle 5"/>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a:t>
            </a:r>
            <a:r>
              <a:rPr lang="en-US" sz="900" dirty="0">
                <a:solidFill>
                  <a:schemeClr val="tx1">
                    <a:lumMod val="85000"/>
                    <a:lumOff val="15000"/>
                  </a:schemeClr>
                </a:solidFill>
              </a:rPr>
              <a:t>] Blue Harvest (2005). The Four Color Personality Test, What color are you? Retrieved from </a:t>
            </a:r>
            <a:r>
              <a:rPr lang="en-US" sz="900" dirty="0" smtClean="0">
                <a:solidFill>
                  <a:schemeClr val="tx1">
                    <a:lumMod val="85000"/>
                    <a:lumOff val="15000"/>
                  </a:schemeClr>
                </a:solidFill>
              </a:rPr>
              <a:t>http</a:t>
            </a:r>
            <a:r>
              <a:rPr lang="en-US" sz="900" dirty="0">
                <a:solidFill>
                  <a:schemeClr val="tx1">
                    <a:lumMod val="85000"/>
                    <a:lumOff val="15000"/>
                  </a:schemeClr>
                </a:solidFill>
              </a:rPr>
              <a:t>://forum.blueharvest.net/index.php?showtopic=5883 </a:t>
            </a:r>
            <a:r>
              <a:rPr lang="en-US" sz="900" dirty="0" smtClean="0"/>
              <a:t>.</a:t>
            </a:r>
            <a:endParaRPr lang="en-US" sz="900" dirty="0"/>
          </a:p>
          <a:p>
            <a:endParaRPr lang="en-US" sz="900" dirty="0"/>
          </a:p>
        </p:txBody>
      </p:sp>
    </p:spTree>
    <p:extLst>
      <p:ext uri="{BB962C8B-B14F-4D97-AF65-F5344CB8AC3E}">
        <p14:creationId xmlns:p14="http://schemas.microsoft.com/office/powerpoint/2010/main" val="345613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Red</a:t>
            </a:r>
          </a:p>
          <a:p>
            <a:r>
              <a:rPr lang="en-US" sz="1600" i="1" dirty="0"/>
              <a:t>Weaknesses</a:t>
            </a:r>
          </a:p>
          <a:p>
            <a:pPr marL="0" indent="0"/>
            <a:r>
              <a:rPr lang="en-US" sz="1600" dirty="0" smtClean="0"/>
              <a:t>1. Insensitive</a:t>
            </a:r>
          </a:p>
          <a:p>
            <a:pPr marL="0" indent="0"/>
            <a:r>
              <a:rPr lang="en-US" sz="1600" dirty="0" smtClean="0"/>
              <a:t>2. Impatient, overlook </a:t>
            </a:r>
            <a:r>
              <a:rPr lang="en-US" sz="1600" dirty="0"/>
              <a:t>risks</a:t>
            </a:r>
          </a:p>
          <a:p>
            <a:r>
              <a:rPr lang="en-US" sz="1600" dirty="0" smtClean="0"/>
              <a:t>3. Inflexible and demanding</a:t>
            </a:r>
            <a:endParaRPr lang="en-US" sz="1600" dirty="0"/>
          </a:p>
          <a:p>
            <a:r>
              <a:rPr lang="en-US" sz="1600" dirty="0"/>
              <a:t>4</a:t>
            </a:r>
            <a:r>
              <a:rPr lang="en-US" sz="1600" dirty="0" smtClean="0"/>
              <a:t>. Resents </a:t>
            </a:r>
            <a:r>
              <a:rPr lang="en-US" sz="1600" dirty="0"/>
              <a:t>restrictions</a:t>
            </a:r>
          </a:p>
          <a:p>
            <a:r>
              <a:rPr lang="en-US" sz="1600" i="1" dirty="0"/>
              <a:t>Needs others to provide</a:t>
            </a:r>
          </a:p>
          <a:p>
            <a:r>
              <a:rPr lang="en-US" sz="1600" dirty="0"/>
              <a:t>1. Attention to </a:t>
            </a:r>
            <a:r>
              <a:rPr lang="en-US" sz="1600" dirty="0" smtClean="0"/>
              <a:t>task</a:t>
            </a:r>
            <a:endParaRPr lang="en-US" sz="1600" dirty="0"/>
          </a:p>
          <a:p>
            <a:r>
              <a:rPr lang="en-US" sz="1600" dirty="0"/>
              <a:t>2. </a:t>
            </a:r>
            <a:r>
              <a:rPr lang="en-US" sz="1600" dirty="0" smtClean="0"/>
              <a:t>Risk awareness</a:t>
            </a:r>
            <a:endParaRPr lang="en-US" sz="1600" dirty="0"/>
          </a:p>
          <a:p>
            <a:r>
              <a:rPr lang="en-US" sz="1600" dirty="0"/>
              <a:t>3. </a:t>
            </a:r>
            <a:r>
              <a:rPr lang="en-US" sz="1600" dirty="0" smtClean="0"/>
              <a:t>Consider facts and details</a:t>
            </a:r>
            <a:endParaRPr lang="en-US" sz="1600" dirty="0"/>
          </a:p>
        </p:txBody>
      </p:sp>
      <p:sp>
        <p:nvSpPr>
          <p:cNvPr id="3" name="Content Placeholder 2"/>
          <p:cNvSpPr>
            <a:spLocks noGrp="1"/>
          </p:cNvSpPr>
          <p:nvPr>
            <p:ph sz="half" idx="2"/>
          </p:nvPr>
        </p:nvSpPr>
        <p:spPr/>
        <p:txBody>
          <a:bodyPr/>
          <a:lstStyle/>
          <a:p>
            <a:r>
              <a:rPr lang="en-US" dirty="0" smtClean="0">
                <a:solidFill>
                  <a:srgbClr val="000000"/>
                </a:solidFill>
              </a:rPr>
              <a:t>Yellow</a:t>
            </a:r>
            <a:endParaRPr lang="en-US" dirty="0">
              <a:solidFill>
                <a:srgbClr val="000000"/>
              </a:solidFill>
            </a:endParaRPr>
          </a:p>
          <a:p>
            <a:r>
              <a:rPr lang="en-US" sz="1600" i="1" dirty="0"/>
              <a:t>Weaknesses</a:t>
            </a:r>
          </a:p>
          <a:p>
            <a:r>
              <a:rPr lang="en-US" sz="1600" dirty="0"/>
              <a:t>1. </a:t>
            </a:r>
            <a:r>
              <a:rPr lang="en-US" sz="1600" dirty="0" smtClean="0"/>
              <a:t>Not completing commitments</a:t>
            </a:r>
            <a:endParaRPr lang="en-US" sz="1600" dirty="0"/>
          </a:p>
          <a:p>
            <a:r>
              <a:rPr lang="en-US" sz="1600" dirty="0"/>
              <a:t>2</a:t>
            </a:r>
            <a:r>
              <a:rPr lang="en-US" sz="1600" dirty="0" smtClean="0"/>
              <a:t>. Overestimating abilities</a:t>
            </a:r>
            <a:endParaRPr lang="en-US" sz="1600" dirty="0"/>
          </a:p>
          <a:p>
            <a:r>
              <a:rPr lang="en-US" sz="1600" dirty="0"/>
              <a:t>3</a:t>
            </a:r>
            <a:r>
              <a:rPr lang="en-US" sz="1600" dirty="0" smtClean="0"/>
              <a:t>. Acting impetuously</a:t>
            </a:r>
            <a:endParaRPr lang="en-US" sz="1600" dirty="0"/>
          </a:p>
          <a:p>
            <a:r>
              <a:rPr lang="en-US" sz="1600" dirty="0" smtClean="0"/>
              <a:t>4. Jumping to </a:t>
            </a:r>
            <a:r>
              <a:rPr lang="en-US" sz="1600" dirty="0"/>
              <a:t>conclusions</a:t>
            </a:r>
          </a:p>
          <a:p>
            <a:r>
              <a:rPr lang="en-US" sz="1600" i="1" dirty="0" smtClean="0"/>
              <a:t>Needs </a:t>
            </a:r>
            <a:r>
              <a:rPr lang="en-US" sz="1600" i="1" dirty="0"/>
              <a:t>others to provide</a:t>
            </a:r>
          </a:p>
          <a:p>
            <a:r>
              <a:rPr lang="en-US" sz="1600" dirty="0"/>
              <a:t>1. </a:t>
            </a:r>
            <a:r>
              <a:rPr lang="en-US" sz="1600" dirty="0" smtClean="0"/>
              <a:t>Complete all details</a:t>
            </a:r>
            <a:endParaRPr lang="en-US" sz="1600" dirty="0"/>
          </a:p>
          <a:p>
            <a:r>
              <a:rPr lang="en-US" sz="1600" dirty="0"/>
              <a:t>2. Focus on </a:t>
            </a:r>
            <a:r>
              <a:rPr lang="en-US" sz="1600" dirty="0" smtClean="0"/>
              <a:t>work</a:t>
            </a:r>
            <a:endParaRPr lang="en-US" sz="1600" dirty="0"/>
          </a:p>
          <a:p>
            <a:r>
              <a:rPr lang="en-US" sz="1600" dirty="0"/>
              <a:t>3. </a:t>
            </a:r>
            <a:r>
              <a:rPr lang="en-US" sz="1600" dirty="0" smtClean="0"/>
              <a:t>Rational approach</a:t>
            </a:r>
            <a:endParaRPr lang="en-US" sz="1600" b="0" dirty="0"/>
          </a:p>
        </p:txBody>
      </p:sp>
      <p:sp>
        <p:nvSpPr>
          <p:cNvPr id="4" name="Title 3"/>
          <p:cNvSpPr>
            <a:spLocks noGrp="1"/>
          </p:cNvSpPr>
          <p:nvPr>
            <p:ph type="title"/>
          </p:nvPr>
        </p:nvSpPr>
        <p:spPr/>
        <p:txBody>
          <a:bodyPr/>
          <a:lstStyle/>
          <a:p>
            <a:r>
              <a:rPr lang="en-US" dirty="0"/>
              <a:t>Personality AND global virtual teams</a:t>
            </a:r>
          </a:p>
        </p:txBody>
      </p:sp>
      <p:sp>
        <p:nvSpPr>
          <p:cNvPr id="5" name="Slide Number Placeholder 4"/>
          <p:cNvSpPr>
            <a:spLocks noGrp="1"/>
          </p:cNvSpPr>
          <p:nvPr>
            <p:ph type="sldNum" sz="quarter" idx="12"/>
          </p:nvPr>
        </p:nvSpPr>
        <p:spPr/>
        <p:txBody>
          <a:bodyPr/>
          <a:lstStyle/>
          <a:p>
            <a:pPr>
              <a:defRPr/>
            </a:pPr>
            <a:fld id="{01AF7735-5342-489D-B8CC-C34B3B5DB74F}" type="slidenum">
              <a:rPr lang="en-US" smtClean="0"/>
              <a:pPr>
                <a:defRPr/>
              </a:pPr>
              <a:t>14</a:t>
            </a:fld>
            <a:endParaRPr lang="en-US" dirty="0"/>
          </a:p>
        </p:txBody>
      </p:sp>
      <p:sp>
        <p:nvSpPr>
          <p:cNvPr id="6" name="Rectangle 5"/>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a:t>
            </a:r>
            <a:r>
              <a:rPr lang="en-US" sz="900" dirty="0">
                <a:solidFill>
                  <a:schemeClr val="tx1">
                    <a:lumMod val="85000"/>
                    <a:lumOff val="15000"/>
                  </a:schemeClr>
                </a:solidFill>
              </a:rPr>
              <a:t>] Blue Harvest (2005). The Four Color Personality Test, What color are you? Retrieved from </a:t>
            </a:r>
            <a:r>
              <a:rPr lang="en-US" sz="900" dirty="0" smtClean="0">
                <a:solidFill>
                  <a:schemeClr val="tx1">
                    <a:lumMod val="85000"/>
                    <a:lumOff val="15000"/>
                  </a:schemeClr>
                </a:solidFill>
              </a:rPr>
              <a:t>http</a:t>
            </a:r>
            <a:r>
              <a:rPr lang="en-US" sz="900" dirty="0">
                <a:solidFill>
                  <a:schemeClr val="tx1">
                    <a:lumMod val="85000"/>
                    <a:lumOff val="15000"/>
                  </a:schemeClr>
                </a:solidFill>
              </a:rPr>
              <a:t>://forum.blueharvest.net/index.php?showtopic=5883 </a:t>
            </a:r>
            <a:r>
              <a:rPr lang="en-US" sz="900" dirty="0" smtClean="0"/>
              <a:t>.</a:t>
            </a:r>
            <a:endParaRPr lang="en-US" sz="900" dirty="0"/>
          </a:p>
          <a:p>
            <a:endParaRPr lang="en-US" sz="900" dirty="0"/>
          </a:p>
        </p:txBody>
      </p:sp>
    </p:spTree>
    <p:extLst>
      <p:ext uri="{BB962C8B-B14F-4D97-AF65-F5344CB8AC3E}">
        <p14:creationId xmlns:p14="http://schemas.microsoft.com/office/powerpoint/2010/main" val="1356347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Groups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15</a:t>
            </a:fld>
            <a:endParaRPr lang="en-US"/>
          </a:p>
        </p:txBody>
      </p:sp>
    </p:spTree>
    <p:extLst>
      <p:ext uri="{BB962C8B-B14F-4D97-AF65-F5344CB8AC3E}">
        <p14:creationId xmlns:p14="http://schemas.microsoft.com/office/powerpoint/2010/main" val="3212305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18006A7-2BBA-4AC2-8780-BA1090C38D8E}" type="slidenum">
              <a:rPr lang="en-US" smtClean="0"/>
              <a:pPr>
                <a:defRPr/>
              </a:pPr>
              <a:t>16</a:t>
            </a:fld>
            <a:endParaRPr lang="en-US" dirty="0"/>
          </a:p>
        </p:txBody>
      </p:sp>
      <p:grpSp>
        <p:nvGrpSpPr>
          <p:cNvPr id="68" name="Group 67"/>
          <p:cNvGrpSpPr/>
          <p:nvPr/>
        </p:nvGrpSpPr>
        <p:grpSpPr>
          <a:xfrm>
            <a:off x="1371600" y="918519"/>
            <a:ext cx="6661942" cy="4473575"/>
            <a:chOff x="1110458" y="1754189"/>
            <a:chExt cx="6661942" cy="4473575"/>
          </a:xfrm>
        </p:grpSpPr>
        <p:sp>
          <p:nvSpPr>
            <p:cNvPr id="5" name="Rectangle 4"/>
            <p:cNvSpPr>
              <a:spLocks noChangeArrowheads="1"/>
            </p:cNvSpPr>
            <p:nvPr/>
          </p:nvSpPr>
          <p:spPr bwMode="auto">
            <a:xfrm>
              <a:off x="1110458" y="1754189"/>
              <a:ext cx="6573838" cy="4473575"/>
            </a:xfrm>
            <a:prstGeom prst="rect">
              <a:avLst/>
            </a:prstGeom>
            <a:solidFill>
              <a:schemeClr val="accent2">
                <a:lumMod val="20000"/>
                <a:lumOff val="80000"/>
              </a:schemeClr>
            </a:solidFill>
            <a:ln w="12700">
              <a:solidFill>
                <a:schemeClr val="bg2"/>
              </a:solidFill>
              <a:miter lim="800000"/>
              <a:headEnd/>
              <a:tailEnd/>
            </a:ln>
            <a:effectLst/>
          </p:spPr>
          <p:txBody>
            <a:bodyPr wrap="none" anchor="ctr"/>
            <a:lstStyle/>
            <a:p>
              <a:endParaRPr lang="en-US"/>
            </a:p>
          </p:txBody>
        </p:sp>
        <p:sp>
          <p:nvSpPr>
            <p:cNvPr id="7" name="Line 6"/>
            <p:cNvSpPr>
              <a:spLocks noChangeShapeType="1"/>
            </p:cNvSpPr>
            <p:nvPr/>
          </p:nvSpPr>
          <p:spPr bwMode="auto">
            <a:xfrm flipH="1" flipV="1">
              <a:off x="5621337" y="1828800"/>
              <a:ext cx="614363" cy="8175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8" name="Oval 7"/>
            <p:cNvSpPr>
              <a:spLocks noChangeArrowheads="1"/>
            </p:cNvSpPr>
            <p:nvPr/>
          </p:nvSpPr>
          <p:spPr bwMode="auto">
            <a:xfrm>
              <a:off x="6354762" y="2905125"/>
              <a:ext cx="201613" cy="161925"/>
            </a:xfrm>
            <a:prstGeom prst="ellipse">
              <a:avLst/>
            </a:prstGeom>
            <a:solidFill>
              <a:schemeClr val="tx2">
                <a:lumMod val="75000"/>
              </a:schemeClr>
            </a:solidFill>
            <a:ln>
              <a:noFill/>
            </a:ln>
            <a:effectLst/>
          </p:spPr>
          <p:txBody>
            <a:bodyPr wrap="none" anchor="ctr"/>
            <a:lstStyle/>
            <a:p>
              <a:endParaRPr lang="en-US"/>
            </a:p>
          </p:txBody>
        </p:sp>
        <p:sp>
          <p:nvSpPr>
            <p:cNvPr id="9" name="Oval 8"/>
            <p:cNvSpPr>
              <a:spLocks noChangeArrowheads="1"/>
            </p:cNvSpPr>
            <p:nvPr/>
          </p:nvSpPr>
          <p:spPr bwMode="auto">
            <a:xfrm>
              <a:off x="6816725" y="1952625"/>
              <a:ext cx="495300" cy="473075"/>
            </a:xfrm>
            <a:prstGeom prst="ellipse">
              <a:avLst/>
            </a:prstGeom>
            <a:solidFill>
              <a:schemeClr val="accent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0" name="Freeform 9"/>
            <p:cNvSpPr>
              <a:spLocks/>
            </p:cNvSpPr>
            <p:nvPr/>
          </p:nvSpPr>
          <p:spPr bwMode="auto">
            <a:xfrm>
              <a:off x="6022975" y="2425700"/>
              <a:ext cx="1714500" cy="1665288"/>
            </a:xfrm>
            <a:custGeom>
              <a:avLst/>
              <a:gdLst>
                <a:gd name="T0" fmla="*/ 760 w 1080"/>
                <a:gd name="T1" fmla="*/ 38 h 1049"/>
                <a:gd name="T2" fmla="*/ 823 w 1080"/>
                <a:gd name="T3" fmla="*/ 38 h 1049"/>
                <a:gd name="T4" fmla="*/ 906 w 1080"/>
                <a:gd name="T5" fmla="*/ 83 h 1049"/>
                <a:gd name="T6" fmla="*/ 1079 w 1080"/>
                <a:gd name="T7" fmla="*/ 325 h 1049"/>
                <a:gd name="T8" fmla="*/ 1073 w 1080"/>
                <a:gd name="T9" fmla="*/ 434 h 1049"/>
                <a:gd name="T10" fmla="*/ 955 w 1080"/>
                <a:gd name="T11" fmla="*/ 518 h 1049"/>
                <a:gd name="T12" fmla="*/ 858 w 1080"/>
                <a:gd name="T13" fmla="*/ 582 h 1049"/>
                <a:gd name="T14" fmla="*/ 737 w 1080"/>
                <a:gd name="T15" fmla="*/ 441 h 1049"/>
                <a:gd name="T16" fmla="*/ 784 w 1080"/>
                <a:gd name="T17" fmla="*/ 403 h 1049"/>
                <a:gd name="T18" fmla="*/ 823 w 1080"/>
                <a:gd name="T19" fmla="*/ 373 h 1049"/>
                <a:gd name="T20" fmla="*/ 741 w 1080"/>
                <a:gd name="T21" fmla="*/ 251 h 1049"/>
                <a:gd name="T22" fmla="*/ 510 w 1080"/>
                <a:gd name="T23" fmla="*/ 403 h 1049"/>
                <a:gd name="T24" fmla="*/ 735 w 1080"/>
                <a:gd name="T25" fmla="*/ 700 h 1049"/>
                <a:gd name="T26" fmla="*/ 927 w 1080"/>
                <a:gd name="T27" fmla="*/ 564 h 1049"/>
                <a:gd name="T28" fmla="*/ 926 w 1080"/>
                <a:gd name="T29" fmla="*/ 1048 h 1049"/>
                <a:gd name="T30" fmla="*/ 439 w 1080"/>
                <a:gd name="T31" fmla="*/ 1048 h 1049"/>
                <a:gd name="T32" fmla="*/ 437 w 1080"/>
                <a:gd name="T33" fmla="*/ 320 h 1049"/>
                <a:gd name="T34" fmla="*/ 325 w 1080"/>
                <a:gd name="T35" fmla="*/ 390 h 1049"/>
                <a:gd name="T36" fmla="*/ 226 w 1080"/>
                <a:gd name="T37" fmla="*/ 390 h 1049"/>
                <a:gd name="T38" fmla="*/ 215 w 1080"/>
                <a:gd name="T39" fmla="*/ 376 h 1049"/>
                <a:gd name="T40" fmla="*/ 141 w 1080"/>
                <a:gd name="T41" fmla="*/ 277 h 1049"/>
                <a:gd name="T42" fmla="*/ 0 w 1080"/>
                <a:gd name="T43" fmla="*/ 105 h 1049"/>
                <a:gd name="T44" fmla="*/ 160 w 1080"/>
                <a:gd name="T45" fmla="*/ 0 h 1049"/>
                <a:gd name="T46" fmla="*/ 261 w 1080"/>
                <a:gd name="T47" fmla="*/ 130 h 1049"/>
                <a:gd name="T48" fmla="*/ 289 w 1080"/>
                <a:gd name="T49" fmla="*/ 155 h 1049"/>
                <a:gd name="T50" fmla="*/ 493 w 1080"/>
                <a:gd name="T51" fmla="*/ 38 h 1049"/>
                <a:gd name="T52" fmla="*/ 577 w 1080"/>
                <a:gd name="T53" fmla="*/ 38 h 1049"/>
                <a:gd name="T54" fmla="*/ 760 w 1080"/>
                <a:gd name="T55" fmla="*/ 38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0" h="1049">
                  <a:moveTo>
                    <a:pt x="760" y="38"/>
                  </a:moveTo>
                  <a:lnTo>
                    <a:pt x="823" y="38"/>
                  </a:lnTo>
                  <a:lnTo>
                    <a:pt x="906" y="83"/>
                  </a:lnTo>
                  <a:lnTo>
                    <a:pt x="1079" y="325"/>
                  </a:lnTo>
                  <a:lnTo>
                    <a:pt x="1073" y="434"/>
                  </a:lnTo>
                  <a:lnTo>
                    <a:pt x="955" y="518"/>
                  </a:lnTo>
                  <a:lnTo>
                    <a:pt x="858" y="582"/>
                  </a:lnTo>
                  <a:lnTo>
                    <a:pt x="737" y="441"/>
                  </a:lnTo>
                  <a:lnTo>
                    <a:pt x="784" y="403"/>
                  </a:lnTo>
                  <a:lnTo>
                    <a:pt x="823" y="373"/>
                  </a:lnTo>
                  <a:lnTo>
                    <a:pt x="741" y="251"/>
                  </a:lnTo>
                  <a:lnTo>
                    <a:pt x="510" y="403"/>
                  </a:lnTo>
                  <a:lnTo>
                    <a:pt x="735" y="700"/>
                  </a:lnTo>
                  <a:lnTo>
                    <a:pt x="927" y="564"/>
                  </a:lnTo>
                  <a:lnTo>
                    <a:pt x="926" y="1048"/>
                  </a:lnTo>
                  <a:lnTo>
                    <a:pt x="439" y="1048"/>
                  </a:lnTo>
                  <a:lnTo>
                    <a:pt x="437" y="320"/>
                  </a:lnTo>
                  <a:lnTo>
                    <a:pt x="325" y="390"/>
                  </a:lnTo>
                  <a:lnTo>
                    <a:pt x="226" y="390"/>
                  </a:lnTo>
                  <a:lnTo>
                    <a:pt x="215" y="376"/>
                  </a:lnTo>
                  <a:lnTo>
                    <a:pt x="141" y="277"/>
                  </a:lnTo>
                  <a:lnTo>
                    <a:pt x="0" y="105"/>
                  </a:lnTo>
                  <a:lnTo>
                    <a:pt x="160" y="0"/>
                  </a:lnTo>
                  <a:lnTo>
                    <a:pt x="261" y="130"/>
                  </a:lnTo>
                  <a:lnTo>
                    <a:pt x="289" y="155"/>
                  </a:lnTo>
                  <a:lnTo>
                    <a:pt x="493" y="38"/>
                  </a:lnTo>
                  <a:lnTo>
                    <a:pt x="577" y="38"/>
                  </a:lnTo>
                  <a:lnTo>
                    <a:pt x="760" y="38"/>
                  </a:lnTo>
                </a:path>
              </a:pathLst>
            </a:custGeom>
            <a:solidFill>
              <a:schemeClr val="tx2">
                <a:lumMod val="75000"/>
              </a:schemeClr>
            </a:solidFill>
            <a:ln>
              <a:noFill/>
            </a:ln>
            <a:effectLst/>
          </p:spPr>
          <p:txBody>
            <a:bodyPr/>
            <a:lstStyle/>
            <a:p>
              <a:endParaRPr lang="en-US"/>
            </a:p>
          </p:txBody>
        </p:sp>
        <p:sp>
          <p:nvSpPr>
            <p:cNvPr id="11" name="Oval 10"/>
            <p:cNvSpPr>
              <a:spLocks noChangeArrowheads="1"/>
            </p:cNvSpPr>
            <p:nvPr/>
          </p:nvSpPr>
          <p:spPr bwMode="auto">
            <a:xfrm>
              <a:off x="7570787" y="2909887"/>
              <a:ext cx="201613" cy="220663"/>
            </a:xfrm>
            <a:prstGeom prst="ellipse">
              <a:avLst/>
            </a:prstGeom>
            <a:solidFill>
              <a:schemeClr val="tx2">
                <a:lumMod val="75000"/>
              </a:schemeClr>
            </a:solidFill>
            <a:ln>
              <a:noFill/>
            </a:ln>
            <a:effectLst/>
          </p:spPr>
          <p:txBody>
            <a:bodyPr wrap="none" anchor="ctr"/>
            <a:lstStyle/>
            <a:p>
              <a:endParaRPr lang="en-US">
                <a:solidFill>
                  <a:schemeClr val="tx2">
                    <a:lumMod val="75000"/>
                  </a:schemeClr>
                </a:solidFill>
              </a:endParaRPr>
            </a:p>
          </p:txBody>
        </p:sp>
        <p:sp>
          <p:nvSpPr>
            <p:cNvPr id="12" name="Arc 11"/>
            <p:cNvSpPr>
              <a:spLocks/>
            </p:cNvSpPr>
            <p:nvPr/>
          </p:nvSpPr>
          <p:spPr bwMode="auto">
            <a:xfrm>
              <a:off x="6950075" y="2474912"/>
              <a:ext cx="280988" cy="109538"/>
            </a:xfrm>
            <a:custGeom>
              <a:avLst/>
              <a:gdLst>
                <a:gd name="G0" fmla="+- 21600 0 0"/>
                <a:gd name="G1" fmla="+- 322 0 0"/>
                <a:gd name="G2" fmla="+- 21600 0 0"/>
                <a:gd name="T0" fmla="*/ 43198 w 43200"/>
                <a:gd name="T1" fmla="*/ 0 h 21922"/>
                <a:gd name="T2" fmla="*/ 2 w 43200"/>
                <a:gd name="T3" fmla="*/ 4 h 21922"/>
                <a:gd name="T4" fmla="*/ 21600 w 43200"/>
                <a:gd name="T5" fmla="*/ 322 h 21922"/>
              </a:gdLst>
              <a:ahLst/>
              <a:cxnLst>
                <a:cxn ang="0">
                  <a:pos x="T0" y="T1"/>
                </a:cxn>
                <a:cxn ang="0">
                  <a:pos x="T2" y="T3"/>
                </a:cxn>
                <a:cxn ang="0">
                  <a:pos x="T4" y="T5"/>
                </a:cxn>
              </a:cxnLst>
              <a:rect l="0" t="0" r="r" b="b"/>
              <a:pathLst>
                <a:path w="43200" h="21922" fill="none" extrusionOk="0">
                  <a:moveTo>
                    <a:pt x="43197" y="0"/>
                  </a:moveTo>
                  <a:cubicBezTo>
                    <a:pt x="43199" y="107"/>
                    <a:pt x="43200" y="214"/>
                    <a:pt x="43200" y="322"/>
                  </a:cubicBezTo>
                  <a:cubicBezTo>
                    <a:pt x="43200" y="12251"/>
                    <a:pt x="33529" y="21922"/>
                    <a:pt x="21600" y="21922"/>
                  </a:cubicBezTo>
                  <a:cubicBezTo>
                    <a:pt x="9670" y="21922"/>
                    <a:pt x="0" y="12251"/>
                    <a:pt x="0" y="322"/>
                  </a:cubicBezTo>
                  <a:cubicBezTo>
                    <a:pt x="-1" y="215"/>
                    <a:pt x="0" y="109"/>
                    <a:pt x="2" y="4"/>
                  </a:cubicBezTo>
                </a:path>
                <a:path w="43200" h="21922" stroke="0" extrusionOk="0">
                  <a:moveTo>
                    <a:pt x="43197" y="0"/>
                  </a:moveTo>
                  <a:cubicBezTo>
                    <a:pt x="43199" y="107"/>
                    <a:pt x="43200" y="214"/>
                    <a:pt x="43200" y="322"/>
                  </a:cubicBezTo>
                  <a:cubicBezTo>
                    <a:pt x="43200" y="12251"/>
                    <a:pt x="33529" y="21922"/>
                    <a:pt x="21600" y="21922"/>
                  </a:cubicBezTo>
                  <a:cubicBezTo>
                    <a:pt x="9670" y="21922"/>
                    <a:pt x="0" y="12251"/>
                    <a:pt x="0" y="322"/>
                  </a:cubicBezTo>
                  <a:cubicBezTo>
                    <a:pt x="-1" y="215"/>
                    <a:pt x="0" y="109"/>
                    <a:pt x="2" y="4"/>
                  </a:cubicBezTo>
                  <a:lnTo>
                    <a:pt x="21600" y="322"/>
                  </a:lnTo>
                  <a:close/>
                </a:path>
              </a:pathLst>
            </a:custGeom>
            <a:solidFill>
              <a:schemeClr val="tx2">
                <a:lumMod val="75000"/>
              </a:schemeClr>
            </a:solidFill>
            <a:ln>
              <a:noFill/>
            </a:ln>
            <a:effectLst/>
          </p:spPr>
          <p:txBody>
            <a:bodyPr wrap="none" anchor="ctr"/>
            <a:lstStyle/>
            <a:p>
              <a:endParaRPr lang="en-US"/>
            </a:p>
          </p:txBody>
        </p:sp>
        <p:sp>
          <p:nvSpPr>
            <p:cNvPr id="13" name="Arc 12"/>
            <p:cNvSpPr>
              <a:spLocks/>
            </p:cNvSpPr>
            <p:nvPr/>
          </p:nvSpPr>
          <p:spPr bwMode="auto">
            <a:xfrm>
              <a:off x="7229475" y="2481262"/>
              <a:ext cx="239713" cy="169863"/>
            </a:xfrm>
            <a:custGeom>
              <a:avLst/>
              <a:gdLst>
                <a:gd name="G0" fmla="+- 15351 0 0"/>
                <a:gd name="G1" fmla="+- 21600 0 0"/>
                <a:gd name="G2" fmla="+- 21600 0 0"/>
                <a:gd name="T0" fmla="*/ 0 w 36951"/>
                <a:gd name="T1" fmla="*/ 6404 h 36443"/>
                <a:gd name="T2" fmla="*/ 31043 w 36951"/>
                <a:gd name="T3" fmla="*/ 36443 h 36443"/>
                <a:gd name="T4" fmla="*/ 15351 w 36951"/>
                <a:gd name="T5" fmla="*/ 21600 h 36443"/>
              </a:gdLst>
              <a:ahLst/>
              <a:cxnLst>
                <a:cxn ang="0">
                  <a:pos x="T0" y="T1"/>
                </a:cxn>
                <a:cxn ang="0">
                  <a:pos x="T2" y="T3"/>
                </a:cxn>
                <a:cxn ang="0">
                  <a:pos x="T4" y="T5"/>
                </a:cxn>
              </a:cxnLst>
              <a:rect l="0" t="0" r="r" b="b"/>
              <a:pathLst>
                <a:path w="36951" h="36443" fill="none" extrusionOk="0">
                  <a:moveTo>
                    <a:pt x="0" y="6404"/>
                  </a:moveTo>
                  <a:cubicBezTo>
                    <a:pt x="4057" y="2305"/>
                    <a:pt x="9584" y="-1"/>
                    <a:pt x="15351" y="0"/>
                  </a:cubicBezTo>
                  <a:cubicBezTo>
                    <a:pt x="27280" y="0"/>
                    <a:pt x="36951" y="9670"/>
                    <a:pt x="36951" y="21600"/>
                  </a:cubicBezTo>
                  <a:cubicBezTo>
                    <a:pt x="36951" y="27120"/>
                    <a:pt x="34836" y="32432"/>
                    <a:pt x="31043" y="36443"/>
                  </a:cubicBezTo>
                </a:path>
                <a:path w="36951" h="36443" stroke="0" extrusionOk="0">
                  <a:moveTo>
                    <a:pt x="0" y="6404"/>
                  </a:moveTo>
                  <a:cubicBezTo>
                    <a:pt x="4057" y="2305"/>
                    <a:pt x="9584" y="-1"/>
                    <a:pt x="15351" y="0"/>
                  </a:cubicBezTo>
                  <a:cubicBezTo>
                    <a:pt x="27280" y="0"/>
                    <a:pt x="36951" y="9670"/>
                    <a:pt x="36951" y="21600"/>
                  </a:cubicBezTo>
                  <a:cubicBezTo>
                    <a:pt x="36951" y="27120"/>
                    <a:pt x="34836" y="32432"/>
                    <a:pt x="31043" y="36443"/>
                  </a:cubicBezTo>
                  <a:lnTo>
                    <a:pt x="15351" y="21600"/>
                  </a:lnTo>
                  <a:close/>
                </a:path>
              </a:pathLst>
            </a:custGeom>
            <a:solidFill>
              <a:schemeClr val="tx2">
                <a:lumMod val="75000"/>
              </a:schemeClr>
            </a:solidFill>
            <a:ln>
              <a:noFill/>
            </a:ln>
            <a:effectLst/>
          </p:spPr>
          <p:txBody>
            <a:bodyPr wrap="none" anchor="ctr"/>
            <a:lstStyle/>
            <a:p>
              <a:endParaRPr lang="en-US"/>
            </a:p>
          </p:txBody>
        </p:sp>
        <p:grpSp>
          <p:nvGrpSpPr>
            <p:cNvPr id="14" name="Group 13"/>
            <p:cNvGrpSpPr>
              <a:grpSpLocks/>
            </p:cNvGrpSpPr>
            <p:nvPr/>
          </p:nvGrpSpPr>
          <p:grpSpPr bwMode="auto">
            <a:xfrm>
              <a:off x="6376991" y="4257675"/>
              <a:ext cx="984251" cy="1758950"/>
              <a:chOff x="4141" y="2464"/>
              <a:chExt cx="620" cy="1108"/>
            </a:xfrm>
          </p:grpSpPr>
          <p:grpSp>
            <p:nvGrpSpPr>
              <p:cNvPr id="15" name="Group 14"/>
              <p:cNvGrpSpPr>
                <a:grpSpLocks/>
              </p:cNvGrpSpPr>
              <p:nvPr/>
            </p:nvGrpSpPr>
            <p:grpSpPr bwMode="auto">
              <a:xfrm>
                <a:off x="4141" y="2812"/>
                <a:ext cx="620" cy="760"/>
                <a:chOff x="4141" y="2812"/>
                <a:chExt cx="620" cy="760"/>
              </a:xfrm>
            </p:grpSpPr>
            <p:sp>
              <p:nvSpPr>
                <p:cNvPr id="17" name="Rectangle 16"/>
                <p:cNvSpPr>
                  <a:spLocks noChangeArrowheads="1"/>
                </p:cNvSpPr>
                <p:nvPr/>
              </p:nvSpPr>
              <p:spPr bwMode="auto">
                <a:xfrm>
                  <a:off x="4246" y="2812"/>
                  <a:ext cx="414" cy="154"/>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 name="Rectangle 17"/>
                <p:cNvSpPr>
                  <a:spLocks noChangeArrowheads="1"/>
                </p:cNvSpPr>
                <p:nvPr/>
              </p:nvSpPr>
              <p:spPr bwMode="auto">
                <a:xfrm>
                  <a:off x="4141" y="2918"/>
                  <a:ext cx="619" cy="654"/>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 name="Arc 17"/>
                <p:cNvSpPr>
                  <a:spLocks/>
                </p:cNvSpPr>
                <p:nvPr/>
              </p:nvSpPr>
              <p:spPr bwMode="auto">
                <a:xfrm>
                  <a:off x="4142" y="2814"/>
                  <a:ext cx="110" cy="127"/>
                </a:xfrm>
                <a:custGeom>
                  <a:avLst/>
                  <a:gdLst>
                    <a:gd name="G0" fmla="+- 21597 0 0"/>
                    <a:gd name="G1" fmla="+- 21592 0 0"/>
                    <a:gd name="G2" fmla="+- 21600 0 0"/>
                    <a:gd name="T0" fmla="*/ 0 w 21597"/>
                    <a:gd name="T1" fmla="*/ 21253 h 21592"/>
                    <a:gd name="T2" fmla="*/ 21010 w 21597"/>
                    <a:gd name="T3" fmla="*/ 0 h 21592"/>
                    <a:gd name="T4" fmla="*/ 21597 w 21597"/>
                    <a:gd name="T5" fmla="*/ 21592 h 21592"/>
                  </a:gdLst>
                  <a:ahLst/>
                  <a:cxnLst>
                    <a:cxn ang="0">
                      <a:pos x="T0" y="T1"/>
                    </a:cxn>
                    <a:cxn ang="0">
                      <a:pos x="T2" y="T3"/>
                    </a:cxn>
                    <a:cxn ang="0">
                      <a:pos x="T4" y="T5"/>
                    </a:cxn>
                  </a:cxnLst>
                  <a:rect l="0" t="0" r="r" b="b"/>
                  <a:pathLst>
                    <a:path w="21597" h="21592" fill="none" extrusionOk="0">
                      <a:moveTo>
                        <a:pt x="-1" y="21252"/>
                      </a:moveTo>
                      <a:cubicBezTo>
                        <a:pt x="181" y="9685"/>
                        <a:pt x="9444" y="314"/>
                        <a:pt x="21009" y="-1"/>
                      </a:cubicBezTo>
                    </a:path>
                    <a:path w="21597" h="21592" stroke="0" extrusionOk="0">
                      <a:moveTo>
                        <a:pt x="-1" y="21252"/>
                      </a:moveTo>
                      <a:cubicBezTo>
                        <a:pt x="181" y="9685"/>
                        <a:pt x="9444" y="314"/>
                        <a:pt x="21009" y="-1"/>
                      </a:cubicBezTo>
                      <a:lnTo>
                        <a:pt x="21597" y="21592"/>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0" name="Arc 18"/>
                <p:cNvSpPr>
                  <a:spLocks/>
                </p:cNvSpPr>
                <p:nvPr/>
              </p:nvSpPr>
              <p:spPr bwMode="auto">
                <a:xfrm>
                  <a:off x="4648" y="2814"/>
                  <a:ext cx="113" cy="1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16" name="Oval 19"/>
              <p:cNvSpPr>
                <a:spLocks noChangeArrowheads="1"/>
              </p:cNvSpPr>
              <p:nvPr/>
            </p:nvSpPr>
            <p:spPr bwMode="auto">
              <a:xfrm>
                <a:off x="4283" y="2464"/>
                <a:ext cx="330" cy="310"/>
              </a:xfrm>
              <a:prstGeom prst="ellipse">
                <a:avLst/>
              </a:prstGeom>
              <a:solidFill>
                <a:srgbClr val="008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21" name="Group 20"/>
            <p:cNvGrpSpPr>
              <a:grpSpLocks/>
            </p:cNvGrpSpPr>
            <p:nvPr/>
          </p:nvGrpSpPr>
          <p:grpSpPr bwMode="auto">
            <a:xfrm>
              <a:off x="5348288" y="3768725"/>
              <a:ext cx="992188" cy="1763713"/>
              <a:chOff x="3493" y="2156"/>
              <a:chExt cx="625" cy="1111"/>
            </a:xfrm>
          </p:grpSpPr>
          <p:grpSp>
            <p:nvGrpSpPr>
              <p:cNvPr id="22" name="Group 21"/>
              <p:cNvGrpSpPr>
                <a:grpSpLocks/>
              </p:cNvGrpSpPr>
              <p:nvPr/>
            </p:nvGrpSpPr>
            <p:grpSpPr bwMode="auto">
              <a:xfrm>
                <a:off x="3493" y="2504"/>
                <a:ext cx="625" cy="763"/>
                <a:chOff x="3493" y="2504"/>
                <a:chExt cx="625" cy="763"/>
              </a:xfrm>
            </p:grpSpPr>
            <p:sp>
              <p:nvSpPr>
                <p:cNvPr id="24" name="Rectangle 23"/>
                <p:cNvSpPr>
                  <a:spLocks noChangeArrowheads="1"/>
                </p:cNvSpPr>
                <p:nvPr/>
              </p:nvSpPr>
              <p:spPr bwMode="auto">
                <a:xfrm>
                  <a:off x="3601" y="2504"/>
                  <a:ext cx="413" cy="159"/>
                </a:xfrm>
                <a:prstGeom prst="rect">
                  <a:avLst/>
                </a:prstGeom>
                <a:solidFill>
                  <a:schemeClr val="accent2">
                    <a:lumMod val="75000"/>
                  </a:scheme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5" name="Rectangle 24"/>
                <p:cNvSpPr>
                  <a:spLocks noChangeArrowheads="1"/>
                </p:cNvSpPr>
                <p:nvPr/>
              </p:nvSpPr>
              <p:spPr bwMode="auto">
                <a:xfrm>
                  <a:off x="3493" y="2614"/>
                  <a:ext cx="625" cy="653"/>
                </a:xfrm>
                <a:prstGeom prst="rect">
                  <a:avLst/>
                </a:prstGeom>
                <a:solidFill>
                  <a:schemeClr val="accent2">
                    <a:lumMod val="75000"/>
                  </a:scheme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6" name="Arc 24"/>
                <p:cNvSpPr>
                  <a:spLocks/>
                </p:cNvSpPr>
                <p:nvPr/>
              </p:nvSpPr>
              <p:spPr bwMode="auto">
                <a:xfrm>
                  <a:off x="3495" y="2505"/>
                  <a:ext cx="112" cy="130"/>
                </a:xfrm>
                <a:custGeom>
                  <a:avLst/>
                  <a:gdLst>
                    <a:gd name="G0" fmla="+- 21597 0 0"/>
                    <a:gd name="G1" fmla="+- 21597 0 0"/>
                    <a:gd name="G2" fmla="+- 21600 0 0"/>
                    <a:gd name="T0" fmla="*/ 0 w 21597"/>
                    <a:gd name="T1" fmla="*/ 21266 h 21597"/>
                    <a:gd name="T2" fmla="*/ 21213 w 21597"/>
                    <a:gd name="T3" fmla="*/ 0 h 21597"/>
                    <a:gd name="T4" fmla="*/ 21597 w 21597"/>
                    <a:gd name="T5" fmla="*/ 21597 h 21597"/>
                  </a:gdLst>
                  <a:ahLst/>
                  <a:cxnLst>
                    <a:cxn ang="0">
                      <a:pos x="T0" y="T1"/>
                    </a:cxn>
                    <a:cxn ang="0">
                      <a:pos x="T2" y="T3"/>
                    </a:cxn>
                    <a:cxn ang="0">
                      <a:pos x="T4" y="T5"/>
                    </a:cxn>
                  </a:cxnLst>
                  <a:rect l="0" t="0" r="r" b="b"/>
                  <a:pathLst>
                    <a:path w="21597" h="21597" fill="none" extrusionOk="0">
                      <a:moveTo>
                        <a:pt x="-1" y="21265"/>
                      </a:moveTo>
                      <a:cubicBezTo>
                        <a:pt x="178" y="9616"/>
                        <a:pt x="9563" y="207"/>
                        <a:pt x="21213" y="0"/>
                      </a:cubicBezTo>
                    </a:path>
                    <a:path w="21597" h="21597" stroke="0" extrusionOk="0">
                      <a:moveTo>
                        <a:pt x="-1" y="21265"/>
                      </a:moveTo>
                      <a:cubicBezTo>
                        <a:pt x="178" y="9616"/>
                        <a:pt x="9563" y="207"/>
                        <a:pt x="21213" y="0"/>
                      </a:cubicBezTo>
                      <a:lnTo>
                        <a:pt x="21597" y="21597"/>
                      </a:lnTo>
                      <a:close/>
                    </a:path>
                  </a:pathLst>
                </a:custGeom>
                <a:solidFill>
                  <a:schemeClr val="accent2">
                    <a:lumMod val="75000"/>
                  </a:schemeClr>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7" name="Arc 25"/>
                <p:cNvSpPr>
                  <a:spLocks/>
                </p:cNvSpPr>
                <p:nvPr/>
              </p:nvSpPr>
              <p:spPr bwMode="auto">
                <a:xfrm>
                  <a:off x="4003" y="2510"/>
                  <a:ext cx="115" cy="129"/>
                </a:xfrm>
                <a:custGeom>
                  <a:avLst/>
                  <a:gdLst>
                    <a:gd name="G0" fmla="+- 379 0 0"/>
                    <a:gd name="G1" fmla="+- 21600 0 0"/>
                    <a:gd name="G2" fmla="+- 21600 0 0"/>
                    <a:gd name="T0" fmla="*/ 0 w 21976"/>
                    <a:gd name="T1" fmla="*/ 3 h 21600"/>
                    <a:gd name="T2" fmla="*/ 21976 w 21976"/>
                    <a:gd name="T3" fmla="*/ 21259 h 21600"/>
                    <a:gd name="T4" fmla="*/ 379 w 21976"/>
                    <a:gd name="T5" fmla="*/ 21600 h 21600"/>
                  </a:gdLst>
                  <a:ahLst/>
                  <a:cxnLst>
                    <a:cxn ang="0">
                      <a:pos x="T0" y="T1"/>
                    </a:cxn>
                    <a:cxn ang="0">
                      <a:pos x="T2" y="T3"/>
                    </a:cxn>
                    <a:cxn ang="0">
                      <a:pos x="T4" y="T5"/>
                    </a:cxn>
                  </a:cxnLst>
                  <a:rect l="0" t="0" r="r" b="b"/>
                  <a:pathLst>
                    <a:path w="21976" h="21600" fill="none" extrusionOk="0">
                      <a:moveTo>
                        <a:pt x="0" y="3"/>
                      </a:moveTo>
                      <a:cubicBezTo>
                        <a:pt x="126" y="1"/>
                        <a:pt x="252" y="-1"/>
                        <a:pt x="379" y="0"/>
                      </a:cubicBezTo>
                      <a:cubicBezTo>
                        <a:pt x="12175" y="0"/>
                        <a:pt x="21790" y="9464"/>
                        <a:pt x="21976" y="21258"/>
                      </a:cubicBezTo>
                    </a:path>
                    <a:path w="21976" h="21600" stroke="0" extrusionOk="0">
                      <a:moveTo>
                        <a:pt x="0" y="3"/>
                      </a:moveTo>
                      <a:cubicBezTo>
                        <a:pt x="126" y="1"/>
                        <a:pt x="252" y="-1"/>
                        <a:pt x="379" y="0"/>
                      </a:cubicBezTo>
                      <a:cubicBezTo>
                        <a:pt x="12175" y="0"/>
                        <a:pt x="21790" y="9464"/>
                        <a:pt x="21976" y="21258"/>
                      </a:cubicBezTo>
                      <a:lnTo>
                        <a:pt x="379" y="21600"/>
                      </a:lnTo>
                      <a:close/>
                    </a:path>
                  </a:pathLst>
                </a:custGeom>
                <a:solidFill>
                  <a:schemeClr val="accent2">
                    <a:lumMod val="75000"/>
                  </a:schemeClr>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23" name="Oval 26"/>
              <p:cNvSpPr>
                <a:spLocks noChangeArrowheads="1"/>
              </p:cNvSpPr>
              <p:nvPr/>
            </p:nvSpPr>
            <p:spPr bwMode="auto">
              <a:xfrm>
                <a:off x="3638" y="2156"/>
                <a:ext cx="332" cy="314"/>
              </a:xfrm>
              <a:prstGeom prst="ellipse">
                <a:avLst/>
              </a:prstGeom>
              <a:solidFill>
                <a:srgbClr val="008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28" name="Group 27"/>
            <p:cNvGrpSpPr>
              <a:grpSpLocks/>
            </p:cNvGrpSpPr>
            <p:nvPr/>
          </p:nvGrpSpPr>
          <p:grpSpPr bwMode="auto">
            <a:xfrm>
              <a:off x="2359025" y="3768725"/>
              <a:ext cx="984250" cy="1763713"/>
              <a:chOff x="1610" y="2156"/>
              <a:chExt cx="620" cy="1111"/>
            </a:xfrm>
          </p:grpSpPr>
          <p:grpSp>
            <p:nvGrpSpPr>
              <p:cNvPr id="29" name="Group 28"/>
              <p:cNvGrpSpPr>
                <a:grpSpLocks/>
              </p:cNvGrpSpPr>
              <p:nvPr/>
            </p:nvGrpSpPr>
            <p:grpSpPr bwMode="auto">
              <a:xfrm>
                <a:off x="1610" y="2504"/>
                <a:ext cx="620" cy="763"/>
                <a:chOff x="1610" y="2504"/>
                <a:chExt cx="620" cy="763"/>
              </a:xfrm>
            </p:grpSpPr>
            <p:sp>
              <p:nvSpPr>
                <p:cNvPr id="31" name="Rectangle 30"/>
                <p:cNvSpPr>
                  <a:spLocks noChangeArrowheads="1"/>
                </p:cNvSpPr>
                <p:nvPr/>
              </p:nvSpPr>
              <p:spPr bwMode="auto">
                <a:xfrm>
                  <a:off x="1717" y="2504"/>
                  <a:ext cx="413" cy="159"/>
                </a:xfrm>
                <a:prstGeom prst="rect">
                  <a:avLst/>
                </a:prstGeom>
                <a:solidFill>
                  <a:srgbClr val="0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2" name="Rectangle 31"/>
                <p:cNvSpPr>
                  <a:spLocks noChangeArrowheads="1"/>
                </p:cNvSpPr>
                <p:nvPr/>
              </p:nvSpPr>
              <p:spPr bwMode="auto">
                <a:xfrm>
                  <a:off x="1610" y="2614"/>
                  <a:ext cx="620" cy="653"/>
                </a:xfrm>
                <a:prstGeom prst="rect">
                  <a:avLst/>
                </a:prstGeom>
                <a:solidFill>
                  <a:srgbClr val="0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3" name="Arc 31"/>
                <p:cNvSpPr>
                  <a:spLocks/>
                </p:cNvSpPr>
                <p:nvPr/>
              </p:nvSpPr>
              <p:spPr bwMode="auto">
                <a:xfrm>
                  <a:off x="1612" y="2505"/>
                  <a:ext cx="112" cy="130"/>
                </a:xfrm>
                <a:custGeom>
                  <a:avLst/>
                  <a:gdLst>
                    <a:gd name="G0" fmla="+- 21597 0 0"/>
                    <a:gd name="G1" fmla="+- 21597 0 0"/>
                    <a:gd name="G2" fmla="+- 21600 0 0"/>
                    <a:gd name="T0" fmla="*/ 0 w 21597"/>
                    <a:gd name="T1" fmla="*/ 21266 h 21597"/>
                    <a:gd name="T2" fmla="*/ 21213 w 21597"/>
                    <a:gd name="T3" fmla="*/ 0 h 21597"/>
                    <a:gd name="T4" fmla="*/ 21597 w 21597"/>
                    <a:gd name="T5" fmla="*/ 21597 h 21597"/>
                  </a:gdLst>
                  <a:ahLst/>
                  <a:cxnLst>
                    <a:cxn ang="0">
                      <a:pos x="T0" y="T1"/>
                    </a:cxn>
                    <a:cxn ang="0">
                      <a:pos x="T2" y="T3"/>
                    </a:cxn>
                    <a:cxn ang="0">
                      <a:pos x="T4" y="T5"/>
                    </a:cxn>
                  </a:cxnLst>
                  <a:rect l="0" t="0" r="r" b="b"/>
                  <a:pathLst>
                    <a:path w="21597" h="21597" fill="none" extrusionOk="0">
                      <a:moveTo>
                        <a:pt x="-1" y="21265"/>
                      </a:moveTo>
                      <a:cubicBezTo>
                        <a:pt x="178" y="9616"/>
                        <a:pt x="9563" y="207"/>
                        <a:pt x="21213" y="0"/>
                      </a:cubicBezTo>
                    </a:path>
                    <a:path w="21597" h="21597" stroke="0" extrusionOk="0">
                      <a:moveTo>
                        <a:pt x="-1" y="21265"/>
                      </a:moveTo>
                      <a:cubicBezTo>
                        <a:pt x="178" y="9616"/>
                        <a:pt x="9563" y="207"/>
                        <a:pt x="21213" y="0"/>
                      </a:cubicBezTo>
                      <a:lnTo>
                        <a:pt x="21597" y="21597"/>
                      </a:lnTo>
                      <a:close/>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4" name="Arc 32"/>
                <p:cNvSpPr>
                  <a:spLocks/>
                </p:cNvSpPr>
                <p:nvPr/>
              </p:nvSpPr>
              <p:spPr bwMode="auto">
                <a:xfrm>
                  <a:off x="2117" y="2510"/>
                  <a:ext cx="112" cy="129"/>
                </a:xfrm>
                <a:custGeom>
                  <a:avLst/>
                  <a:gdLst>
                    <a:gd name="G0" fmla="+- 0 0 0"/>
                    <a:gd name="G1" fmla="+- 21600 0 0"/>
                    <a:gd name="G2" fmla="+- 21600 0 0"/>
                    <a:gd name="T0" fmla="*/ 0 w 21597"/>
                    <a:gd name="T1" fmla="*/ 0 h 21600"/>
                    <a:gd name="T2" fmla="*/ 21597 w 21597"/>
                    <a:gd name="T3" fmla="*/ 21259 h 21600"/>
                    <a:gd name="T4" fmla="*/ 0 w 21597"/>
                    <a:gd name="T5" fmla="*/ 21600 h 21600"/>
                  </a:gdLst>
                  <a:ahLst/>
                  <a:cxnLst>
                    <a:cxn ang="0">
                      <a:pos x="T0" y="T1"/>
                    </a:cxn>
                    <a:cxn ang="0">
                      <a:pos x="T2" y="T3"/>
                    </a:cxn>
                    <a:cxn ang="0">
                      <a:pos x="T4" y="T5"/>
                    </a:cxn>
                  </a:cxnLst>
                  <a:rect l="0" t="0" r="r" b="b"/>
                  <a:pathLst>
                    <a:path w="21597" h="21600" fill="none" extrusionOk="0">
                      <a:moveTo>
                        <a:pt x="-1" y="0"/>
                      </a:moveTo>
                      <a:cubicBezTo>
                        <a:pt x="11796" y="0"/>
                        <a:pt x="21411" y="9464"/>
                        <a:pt x="21597" y="21258"/>
                      </a:cubicBezTo>
                    </a:path>
                    <a:path w="21597" h="21600" stroke="0" extrusionOk="0">
                      <a:moveTo>
                        <a:pt x="-1" y="0"/>
                      </a:moveTo>
                      <a:cubicBezTo>
                        <a:pt x="11796" y="0"/>
                        <a:pt x="21411" y="9464"/>
                        <a:pt x="21597" y="21258"/>
                      </a:cubicBezTo>
                      <a:lnTo>
                        <a:pt x="0" y="21600"/>
                      </a:lnTo>
                      <a:close/>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30" name="Oval 33"/>
              <p:cNvSpPr>
                <a:spLocks noChangeArrowheads="1"/>
              </p:cNvSpPr>
              <p:nvPr/>
            </p:nvSpPr>
            <p:spPr bwMode="auto">
              <a:xfrm>
                <a:off x="1755" y="2156"/>
                <a:ext cx="331" cy="314"/>
              </a:xfrm>
              <a:prstGeom prst="ellipse">
                <a:avLst/>
              </a:prstGeom>
              <a:solidFill>
                <a:srgbClr val="008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35" name="Group 34"/>
            <p:cNvGrpSpPr>
              <a:grpSpLocks/>
            </p:cNvGrpSpPr>
            <p:nvPr/>
          </p:nvGrpSpPr>
          <p:grpSpPr bwMode="auto">
            <a:xfrm>
              <a:off x="1303338" y="4257675"/>
              <a:ext cx="984250" cy="1758950"/>
              <a:chOff x="945" y="2464"/>
              <a:chExt cx="620" cy="1108"/>
            </a:xfrm>
          </p:grpSpPr>
          <p:sp>
            <p:nvSpPr>
              <p:cNvPr id="36" name="Oval 35"/>
              <p:cNvSpPr>
                <a:spLocks noChangeArrowheads="1"/>
              </p:cNvSpPr>
              <p:nvPr/>
            </p:nvSpPr>
            <p:spPr bwMode="auto">
              <a:xfrm>
                <a:off x="1089" y="2464"/>
                <a:ext cx="331" cy="310"/>
              </a:xfrm>
              <a:prstGeom prst="ellipse">
                <a:avLst/>
              </a:prstGeom>
              <a:solidFill>
                <a:srgbClr val="008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37" name="Group 36"/>
              <p:cNvGrpSpPr>
                <a:grpSpLocks/>
              </p:cNvGrpSpPr>
              <p:nvPr/>
            </p:nvGrpSpPr>
            <p:grpSpPr bwMode="auto">
              <a:xfrm>
                <a:off x="945" y="2812"/>
                <a:ext cx="620" cy="760"/>
                <a:chOff x="945" y="2812"/>
                <a:chExt cx="620" cy="760"/>
              </a:xfrm>
            </p:grpSpPr>
            <p:sp>
              <p:nvSpPr>
                <p:cNvPr id="38" name="Rectangle 37"/>
                <p:cNvSpPr>
                  <a:spLocks noChangeArrowheads="1"/>
                </p:cNvSpPr>
                <p:nvPr/>
              </p:nvSpPr>
              <p:spPr bwMode="auto">
                <a:xfrm>
                  <a:off x="1053" y="2812"/>
                  <a:ext cx="413" cy="154"/>
                </a:xfrm>
                <a:prstGeom prst="rect">
                  <a:avLst/>
                </a:prstGeom>
                <a:solidFill>
                  <a:srgbClr val="008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9" name="Rectangle 38"/>
                <p:cNvSpPr>
                  <a:spLocks noChangeArrowheads="1"/>
                </p:cNvSpPr>
                <p:nvPr/>
              </p:nvSpPr>
              <p:spPr bwMode="auto">
                <a:xfrm>
                  <a:off x="945" y="2918"/>
                  <a:ext cx="620" cy="654"/>
                </a:xfrm>
                <a:prstGeom prst="rect">
                  <a:avLst/>
                </a:prstGeom>
                <a:solidFill>
                  <a:srgbClr val="008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0" name="Arc 39"/>
                <p:cNvSpPr>
                  <a:spLocks/>
                </p:cNvSpPr>
                <p:nvPr/>
              </p:nvSpPr>
              <p:spPr bwMode="auto">
                <a:xfrm>
                  <a:off x="946" y="2814"/>
                  <a:ext cx="112" cy="127"/>
                </a:xfrm>
                <a:custGeom>
                  <a:avLst/>
                  <a:gdLst>
                    <a:gd name="G0" fmla="+- 21597 0 0"/>
                    <a:gd name="G1" fmla="+- 21597 0 0"/>
                    <a:gd name="G2" fmla="+- 21600 0 0"/>
                    <a:gd name="T0" fmla="*/ 0 w 21597"/>
                    <a:gd name="T1" fmla="*/ 21258 h 21597"/>
                    <a:gd name="T2" fmla="*/ 21213 w 21597"/>
                    <a:gd name="T3" fmla="*/ 0 h 21597"/>
                    <a:gd name="T4" fmla="*/ 21597 w 21597"/>
                    <a:gd name="T5" fmla="*/ 21597 h 21597"/>
                  </a:gdLst>
                  <a:ahLst/>
                  <a:cxnLst>
                    <a:cxn ang="0">
                      <a:pos x="T0" y="T1"/>
                    </a:cxn>
                    <a:cxn ang="0">
                      <a:pos x="T2" y="T3"/>
                    </a:cxn>
                    <a:cxn ang="0">
                      <a:pos x="T4" y="T5"/>
                    </a:cxn>
                  </a:cxnLst>
                  <a:rect l="0" t="0" r="r" b="b"/>
                  <a:pathLst>
                    <a:path w="21597" h="21597" fill="none" extrusionOk="0">
                      <a:moveTo>
                        <a:pt x="-1" y="21257"/>
                      </a:moveTo>
                      <a:cubicBezTo>
                        <a:pt x="182" y="9611"/>
                        <a:pt x="9566" y="207"/>
                        <a:pt x="21213" y="0"/>
                      </a:cubicBezTo>
                    </a:path>
                    <a:path w="21597" h="21597" stroke="0" extrusionOk="0">
                      <a:moveTo>
                        <a:pt x="-1" y="21257"/>
                      </a:moveTo>
                      <a:cubicBezTo>
                        <a:pt x="182" y="9611"/>
                        <a:pt x="9566" y="207"/>
                        <a:pt x="21213" y="0"/>
                      </a:cubicBezTo>
                      <a:lnTo>
                        <a:pt x="21597" y="21597"/>
                      </a:lnTo>
                      <a:close/>
                    </a:path>
                  </a:pathLst>
                </a:custGeom>
                <a:solidFill>
                  <a:srgbClr val="008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1" name="Arc 40"/>
                <p:cNvSpPr>
                  <a:spLocks/>
                </p:cNvSpPr>
                <p:nvPr/>
              </p:nvSpPr>
              <p:spPr bwMode="auto">
                <a:xfrm>
                  <a:off x="1451" y="2814"/>
                  <a:ext cx="113" cy="128"/>
                </a:xfrm>
                <a:custGeom>
                  <a:avLst/>
                  <a:gdLst>
                    <a:gd name="G0" fmla="+- 0 0 0"/>
                    <a:gd name="G1" fmla="+- 21599 0 0"/>
                    <a:gd name="G2" fmla="+- 21600 0 0"/>
                    <a:gd name="T0" fmla="*/ 191 w 21600"/>
                    <a:gd name="T1" fmla="*/ 0 h 21599"/>
                    <a:gd name="T2" fmla="*/ 21600 w 21600"/>
                    <a:gd name="T3" fmla="*/ 21599 h 21599"/>
                    <a:gd name="T4" fmla="*/ 0 w 21600"/>
                    <a:gd name="T5" fmla="*/ 21599 h 21599"/>
                  </a:gdLst>
                  <a:ahLst/>
                  <a:cxnLst>
                    <a:cxn ang="0">
                      <a:pos x="T0" y="T1"/>
                    </a:cxn>
                    <a:cxn ang="0">
                      <a:pos x="T2" y="T3"/>
                    </a:cxn>
                    <a:cxn ang="0">
                      <a:pos x="T4" y="T5"/>
                    </a:cxn>
                  </a:cxnLst>
                  <a:rect l="0" t="0" r="r" b="b"/>
                  <a:pathLst>
                    <a:path w="21600" h="21599" fill="none" extrusionOk="0">
                      <a:moveTo>
                        <a:pt x="191" y="-1"/>
                      </a:moveTo>
                      <a:cubicBezTo>
                        <a:pt x="12045" y="104"/>
                        <a:pt x="21600" y="9744"/>
                        <a:pt x="21600" y="21599"/>
                      </a:cubicBezTo>
                    </a:path>
                    <a:path w="21600" h="21599" stroke="0" extrusionOk="0">
                      <a:moveTo>
                        <a:pt x="191" y="-1"/>
                      </a:moveTo>
                      <a:cubicBezTo>
                        <a:pt x="12045" y="104"/>
                        <a:pt x="21600" y="9744"/>
                        <a:pt x="21600" y="21599"/>
                      </a:cubicBezTo>
                      <a:lnTo>
                        <a:pt x="0" y="21599"/>
                      </a:lnTo>
                      <a:close/>
                    </a:path>
                  </a:pathLst>
                </a:custGeom>
                <a:solidFill>
                  <a:srgbClr val="008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sp>
          <p:nvSpPr>
            <p:cNvPr id="42" name="Freeform 41"/>
            <p:cNvSpPr>
              <a:spLocks/>
            </p:cNvSpPr>
            <p:nvPr/>
          </p:nvSpPr>
          <p:spPr bwMode="auto">
            <a:xfrm>
              <a:off x="1228725" y="4279900"/>
              <a:ext cx="6172200" cy="1736725"/>
            </a:xfrm>
            <a:custGeom>
              <a:avLst/>
              <a:gdLst>
                <a:gd name="T0" fmla="*/ 0 w 3888"/>
                <a:gd name="T1" fmla="*/ 1093 h 1094"/>
                <a:gd name="T2" fmla="*/ 1386 w 3888"/>
                <a:gd name="T3" fmla="*/ 0 h 1094"/>
                <a:gd name="T4" fmla="*/ 2444 w 3888"/>
                <a:gd name="T5" fmla="*/ 0 h 1094"/>
                <a:gd name="T6" fmla="*/ 3887 w 3888"/>
                <a:gd name="T7" fmla="*/ 1093 h 1094"/>
                <a:gd name="T8" fmla="*/ 0 w 3888"/>
                <a:gd name="T9" fmla="*/ 1093 h 1094"/>
              </a:gdLst>
              <a:ahLst/>
              <a:cxnLst>
                <a:cxn ang="0">
                  <a:pos x="T0" y="T1"/>
                </a:cxn>
                <a:cxn ang="0">
                  <a:pos x="T2" y="T3"/>
                </a:cxn>
                <a:cxn ang="0">
                  <a:pos x="T4" y="T5"/>
                </a:cxn>
                <a:cxn ang="0">
                  <a:pos x="T6" y="T7"/>
                </a:cxn>
                <a:cxn ang="0">
                  <a:pos x="T8" y="T9"/>
                </a:cxn>
              </a:cxnLst>
              <a:rect l="0" t="0" r="r" b="b"/>
              <a:pathLst>
                <a:path w="3888" h="1094">
                  <a:moveTo>
                    <a:pt x="0" y="1093"/>
                  </a:moveTo>
                  <a:lnTo>
                    <a:pt x="1386" y="0"/>
                  </a:lnTo>
                  <a:lnTo>
                    <a:pt x="2444" y="0"/>
                  </a:lnTo>
                  <a:lnTo>
                    <a:pt x="3887" y="1093"/>
                  </a:lnTo>
                  <a:lnTo>
                    <a:pt x="0" y="1093"/>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grpSp>
          <p:nvGrpSpPr>
            <p:cNvPr id="43" name="Group 42"/>
            <p:cNvGrpSpPr>
              <a:grpSpLocks/>
            </p:cNvGrpSpPr>
            <p:nvPr/>
          </p:nvGrpSpPr>
          <p:grpSpPr bwMode="auto">
            <a:xfrm>
              <a:off x="4286252" y="4425950"/>
              <a:ext cx="1225551" cy="1797050"/>
              <a:chOff x="2824" y="2570"/>
              <a:chExt cx="772" cy="1132"/>
            </a:xfrm>
          </p:grpSpPr>
          <p:sp>
            <p:nvSpPr>
              <p:cNvPr id="44" name="Oval 43"/>
              <p:cNvSpPr>
                <a:spLocks noChangeArrowheads="1"/>
              </p:cNvSpPr>
              <p:nvPr/>
            </p:nvSpPr>
            <p:spPr bwMode="auto">
              <a:xfrm>
                <a:off x="3002" y="2570"/>
                <a:ext cx="408" cy="378"/>
              </a:xfrm>
              <a:prstGeom prst="ellipse">
                <a:avLst/>
              </a:prstGeom>
              <a:solidFill>
                <a:srgbClr val="008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45" name="Group 44"/>
              <p:cNvGrpSpPr>
                <a:grpSpLocks/>
              </p:cNvGrpSpPr>
              <p:nvPr/>
            </p:nvGrpSpPr>
            <p:grpSpPr bwMode="auto">
              <a:xfrm>
                <a:off x="2824" y="2990"/>
                <a:ext cx="772" cy="712"/>
                <a:chOff x="2824" y="2990"/>
                <a:chExt cx="772" cy="712"/>
              </a:xfrm>
            </p:grpSpPr>
            <p:sp>
              <p:nvSpPr>
                <p:cNvPr id="46" name="Rectangle 45"/>
                <p:cNvSpPr>
                  <a:spLocks noChangeArrowheads="1"/>
                </p:cNvSpPr>
                <p:nvPr/>
              </p:nvSpPr>
              <p:spPr bwMode="auto">
                <a:xfrm>
                  <a:off x="2953" y="2992"/>
                  <a:ext cx="508" cy="189"/>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7" name="Rectangle 46"/>
                <p:cNvSpPr>
                  <a:spLocks noChangeArrowheads="1"/>
                </p:cNvSpPr>
                <p:nvPr/>
              </p:nvSpPr>
              <p:spPr bwMode="auto">
                <a:xfrm>
                  <a:off x="2826" y="3126"/>
                  <a:ext cx="769" cy="576"/>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8" name="Arc 47"/>
                <p:cNvSpPr>
                  <a:spLocks/>
                </p:cNvSpPr>
                <p:nvPr/>
              </p:nvSpPr>
              <p:spPr bwMode="auto">
                <a:xfrm>
                  <a:off x="2824" y="2993"/>
                  <a:ext cx="140" cy="155"/>
                </a:xfrm>
                <a:custGeom>
                  <a:avLst/>
                  <a:gdLst>
                    <a:gd name="G0" fmla="+- 21600 0 0"/>
                    <a:gd name="G1" fmla="+- 21598 0 0"/>
                    <a:gd name="G2" fmla="+- 21600 0 0"/>
                    <a:gd name="T0" fmla="*/ 0 w 21600"/>
                    <a:gd name="T1" fmla="*/ 21598 h 21598"/>
                    <a:gd name="T2" fmla="*/ 21290 w 21600"/>
                    <a:gd name="T3" fmla="*/ 0 h 21598"/>
                    <a:gd name="T4" fmla="*/ 21600 w 21600"/>
                    <a:gd name="T5" fmla="*/ 21598 h 21598"/>
                  </a:gdLst>
                  <a:ahLst/>
                  <a:cxnLst>
                    <a:cxn ang="0">
                      <a:pos x="T0" y="T1"/>
                    </a:cxn>
                    <a:cxn ang="0">
                      <a:pos x="T2" y="T3"/>
                    </a:cxn>
                    <a:cxn ang="0">
                      <a:pos x="T4" y="T5"/>
                    </a:cxn>
                  </a:cxnLst>
                  <a:rect l="0" t="0" r="r" b="b"/>
                  <a:pathLst>
                    <a:path w="21600" h="21598" fill="none" extrusionOk="0">
                      <a:moveTo>
                        <a:pt x="0" y="21598"/>
                      </a:moveTo>
                      <a:cubicBezTo>
                        <a:pt x="0" y="9789"/>
                        <a:pt x="9482" y="169"/>
                        <a:pt x="21290" y="0"/>
                      </a:cubicBezTo>
                    </a:path>
                    <a:path w="21600" h="21598" stroke="0" extrusionOk="0">
                      <a:moveTo>
                        <a:pt x="0" y="21598"/>
                      </a:moveTo>
                      <a:cubicBezTo>
                        <a:pt x="0" y="9789"/>
                        <a:pt x="9482" y="169"/>
                        <a:pt x="21290" y="0"/>
                      </a:cubicBezTo>
                      <a:lnTo>
                        <a:pt x="21600" y="21598"/>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9" name="Arc 48"/>
                <p:cNvSpPr>
                  <a:spLocks/>
                </p:cNvSpPr>
                <p:nvPr/>
              </p:nvSpPr>
              <p:spPr bwMode="auto">
                <a:xfrm>
                  <a:off x="3457" y="2990"/>
                  <a:ext cx="139" cy="157"/>
                </a:xfrm>
                <a:custGeom>
                  <a:avLst/>
                  <a:gdLst>
                    <a:gd name="G0" fmla="+- 0 0 0"/>
                    <a:gd name="G1" fmla="+- 21600 0 0"/>
                    <a:gd name="G2" fmla="+- 21600 0 0"/>
                    <a:gd name="T0" fmla="*/ 0 w 21600"/>
                    <a:gd name="T1" fmla="*/ 0 h 21600"/>
                    <a:gd name="T2" fmla="*/ 21600 w 21600"/>
                    <a:gd name="T3" fmla="*/ 21461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875" y="0"/>
                        <a:pt x="21523" y="9586"/>
                        <a:pt x="21599" y="21461"/>
                      </a:cubicBezTo>
                    </a:path>
                    <a:path w="21600" h="21600" stroke="0" extrusionOk="0">
                      <a:moveTo>
                        <a:pt x="-1" y="0"/>
                      </a:moveTo>
                      <a:cubicBezTo>
                        <a:pt x="11875" y="0"/>
                        <a:pt x="21523" y="9586"/>
                        <a:pt x="21599" y="21461"/>
                      </a:cubicBezTo>
                      <a:lnTo>
                        <a:pt x="0" y="21600"/>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grpSp>
          <p:nvGrpSpPr>
            <p:cNvPr id="50" name="Group 49"/>
            <p:cNvGrpSpPr>
              <a:grpSpLocks/>
            </p:cNvGrpSpPr>
            <p:nvPr/>
          </p:nvGrpSpPr>
          <p:grpSpPr bwMode="auto">
            <a:xfrm>
              <a:off x="2995613" y="4411663"/>
              <a:ext cx="1225550" cy="1797050"/>
              <a:chOff x="2011" y="2561"/>
              <a:chExt cx="772" cy="1132"/>
            </a:xfrm>
          </p:grpSpPr>
          <p:sp>
            <p:nvSpPr>
              <p:cNvPr id="51" name="Oval 50"/>
              <p:cNvSpPr>
                <a:spLocks noChangeArrowheads="1"/>
              </p:cNvSpPr>
              <p:nvPr/>
            </p:nvSpPr>
            <p:spPr bwMode="auto">
              <a:xfrm>
                <a:off x="2192" y="2561"/>
                <a:ext cx="404" cy="377"/>
              </a:xfrm>
              <a:prstGeom prst="ellipse">
                <a:avLst/>
              </a:prstGeom>
              <a:solidFill>
                <a:srgbClr val="008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52" name="Group 51"/>
              <p:cNvGrpSpPr>
                <a:grpSpLocks/>
              </p:cNvGrpSpPr>
              <p:nvPr/>
            </p:nvGrpSpPr>
            <p:grpSpPr bwMode="auto">
              <a:xfrm>
                <a:off x="2011" y="2982"/>
                <a:ext cx="772" cy="711"/>
                <a:chOff x="2011" y="2982"/>
                <a:chExt cx="772" cy="711"/>
              </a:xfrm>
            </p:grpSpPr>
            <p:sp>
              <p:nvSpPr>
                <p:cNvPr id="53" name="Rectangle 52"/>
                <p:cNvSpPr>
                  <a:spLocks noChangeArrowheads="1"/>
                </p:cNvSpPr>
                <p:nvPr/>
              </p:nvSpPr>
              <p:spPr bwMode="auto">
                <a:xfrm>
                  <a:off x="2144" y="2982"/>
                  <a:ext cx="504" cy="187"/>
                </a:xfrm>
                <a:prstGeom prst="rect">
                  <a:avLst/>
                </a:prstGeom>
                <a:solidFill>
                  <a:srgbClr val="0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54" name="Rectangle 53"/>
                <p:cNvSpPr>
                  <a:spLocks noChangeArrowheads="1"/>
                </p:cNvSpPr>
                <p:nvPr/>
              </p:nvSpPr>
              <p:spPr bwMode="auto">
                <a:xfrm>
                  <a:off x="2013" y="3113"/>
                  <a:ext cx="769" cy="580"/>
                </a:xfrm>
                <a:prstGeom prst="rect">
                  <a:avLst/>
                </a:prstGeom>
                <a:solidFill>
                  <a:srgbClr val="0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55" name="Arc 54"/>
                <p:cNvSpPr>
                  <a:spLocks/>
                </p:cNvSpPr>
                <p:nvPr/>
              </p:nvSpPr>
              <p:spPr bwMode="auto">
                <a:xfrm>
                  <a:off x="2011" y="2983"/>
                  <a:ext cx="138" cy="154"/>
                </a:xfrm>
                <a:custGeom>
                  <a:avLst/>
                  <a:gdLst>
                    <a:gd name="G0" fmla="+- 21600 0 0"/>
                    <a:gd name="G1" fmla="+- 21599 0 0"/>
                    <a:gd name="G2" fmla="+- 21600 0 0"/>
                    <a:gd name="T0" fmla="*/ 0 w 21600"/>
                    <a:gd name="T1" fmla="*/ 21599 h 21599"/>
                    <a:gd name="T2" fmla="*/ 2144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0"/>
                        <a:pt x="9575" y="85"/>
                        <a:pt x="21442" y="-1"/>
                      </a:cubicBezTo>
                    </a:path>
                    <a:path w="21600" h="21599" stroke="0" extrusionOk="0">
                      <a:moveTo>
                        <a:pt x="0" y="21599"/>
                      </a:moveTo>
                      <a:cubicBezTo>
                        <a:pt x="0" y="9730"/>
                        <a:pt x="9575" y="85"/>
                        <a:pt x="21442" y="-1"/>
                      </a:cubicBezTo>
                      <a:lnTo>
                        <a:pt x="21600" y="21599"/>
                      </a:lnTo>
                      <a:close/>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56" name="Arc 55"/>
                <p:cNvSpPr>
                  <a:spLocks/>
                </p:cNvSpPr>
                <p:nvPr/>
              </p:nvSpPr>
              <p:spPr bwMode="auto">
                <a:xfrm>
                  <a:off x="2643" y="2983"/>
                  <a:ext cx="140" cy="154"/>
                </a:xfrm>
                <a:custGeom>
                  <a:avLst/>
                  <a:gdLst>
                    <a:gd name="G0" fmla="+- 156 0 0"/>
                    <a:gd name="G1" fmla="+- 21600 0 0"/>
                    <a:gd name="G2" fmla="+- 21600 0 0"/>
                    <a:gd name="T0" fmla="*/ 0 w 21756"/>
                    <a:gd name="T1" fmla="*/ 1 h 21600"/>
                    <a:gd name="T2" fmla="*/ 21756 w 21756"/>
                    <a:gd name="T3" fmla="*/ 21600 h 21600"/>
                    <a:gd name="T4" fmla="*/ 156 w 21756"/>
                    <a:gd name="T5" fmla="*/ 21600 h 21600"/>
                  </a:gdLst>
                  <a:ahLst/>
                  <a:cxnLst>
                    <a:cxn ang="0">
                      <a:pos x="T0" y="T1"/>
                    </a:cxn>
                    <a:cxn ang="0">
                      <a:pos x="T2" y="T3"/>
                    </a:cxn>
                    <a:cxn ang="0">
                      <a:pos x="T4" y="T5"/>
                    </a:cxn>
                  </a:cxnLst>
                  <a:rect l="0" t="0" r="r" b="b"/>
                  <a:pathLst>
                    <a:path w="21756" h="21600" fill="none" extrusionOk="0">
                      <a:moveTo>
                        <a:pt x="-1" y="0"/>
                      </a:moveTo>
                      <a:cubicBezTo>
                        <a:pt x="51" y="0"/>
                        <a:pt x="103" y="-1"/>
                        <a:pt x="156" y="0"/>
                      </a:cubicBezTo>
                      <a:cubicBezTo>
                        <a:pt x="12085" y="0"/>
                        <a:pt x="21756" y="9670"/>
                        <a:pt x="21756" y="21600"/>
                      </a:cubicBezTo>
                    </a:path>
                    <a:path w="21756" h="21600" stroke="0" extrusionOk="0">
                      <a:moveTo>
                        <a:pt x="-1" y="0"/>
                      </a:moveTo>
                      <a:cubicBezTo>
                        <a:pt x="51" y="0"/>
                        <a:pt x="103" y="-1"/>
                        <a:pt x="156" y="0"/>
                      </a:cubicBezTo>
                      <a:cubicBezTo>
                        <a:pt x="12085" y="0"/>
                        <a:pt x="21756" y="9670"/>
                        <a:pt x="21756" y="21600"/>
                      </a:cubicBezTo>
                      <a:lnTo>
                        <a:pt x="156" y="21600"/>
                      </a:lnTo>
                      <a:close/>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grpSp>
          <p:nvGrpSpPr>
            <p:cNvPr id="57" name="Group 56"/>
            <p:cNvGrpSpPr>
              <a:grpSpLocks/>
            </p:cNvGrpSpPr>
            <p:nvPr/>
          </p:nvGrpSpPr>
          <p:grpSpPr bwMode="auto">
            <a:xfrm>
              <a:off x="2995613" y="4421188"/>
              <a:ext cx="1225550" cy="1797050"/>
              <a:chOff x="2011" y="2567"/>
              <a:chExt cx="772" cy="1132"/>
            </a:xfrm>
          </p:grpSpPr>
          <p:sp>
            <p:nvSpPr>
              <p:cNvPr id="58" name="Oval 57"/>
              <p:cNvSpPr>
                <a:spLocks noChangeArrowheads="1"/>
              </p:cNvSpPr>
              <p:nvPr/>
            </p:nvSpPr>
            <p:spPr bwMode="auto">
              <a:xfrm>
                <a:off x="2192" y="2567"/>
                <a:ext cx="404" cy="377"/>
              </a:xfrm>
              <a:prstGeom prst="ellipse">
                <a:avLst/>
              </a:prstGeom>
              <a:solidFill>
                <a:srgbClr val="008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59" name="Group 58"/>
              <p:cNvGrpSpPr>
                <a:grpSpLocks/>
              </p:cNvGrpSpPr>
              <p:nvPr/>
            </p:nvGrpSpPr>
            <p:grpSpPr bwMode="auto">
              <a:xfrm>
                <a:off x="2011" y="2988"/>
                <a:ext cx="772" cy="711"/>
                <a:chOff x="2011" y="2988"/>
                <a:chExt cx="772" cy="711"/>
              </a:xfrm>
            </p:grpSpPr>
            <p:sp>
              <p:nvSpPr>
                <p:cNvPr id="60" name="Rectangle 59"/>
                <p:cNvSpPr>
                  <a:spLocks noChangeArrowheads="1"/>
                </p:cNvSpPr>
                <p:nvPr/>
              </p:nvSpPr>
              <p:spPr bwMode="auto">
                <a:xfrm>
                  <a:off x="2144" y="2988"/>
                  <a:ext cx="504" cy="187"/>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1" name="Rectangle 60"/>
                <p:cNvSpPr>
                  <a:spLocks noChangeArrowheads="1"/>
                </p:cNvSpPr>
                <p:nvPr/>
              </p:nvSpPr>
              <p:spPr bwMode="auto">
                <a:xfrm>
                  <a:off x="2013" y="3119"/>
                  <a:ext cx="769" cy="58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2" name="Arc 61"/>
                <p:cNvSpPr>
                  <a:spLocks/>
                </p:cNvSpPr>
                <p:nvPr/>
              </p:nvSpPr>
              <p:spPr bwMode="auto">
                <a:xfrm>
                  <a:off x="2011" y="2989"/>
                  <a:ext cx="138" cy="154"/>
                </a:xfrm>
                <a:custGeom>
                  <a:avLst/>
                  <a:gdLst>
                    <a:gd name="G0" fmla="+- 21600 0 0"/>
                    <a:gd name="G1" fmla="+- 21599 0 0"/>
                    <a:gd name="G2" fmla="+- 21600 0 0"/>
                    <a:gd name="T0" fmla="*/ 0 w 21600"/>
                    <a:gd name="T1" fmla="*/ 21599 h 21599"/>
                    <a:gd name="T2" fmla="*/ 2144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0"/>
                        <a:pt x="9575" y="85"/>
                        <a:pt x="21442" y="-1"/>
                      </a:cubicBezTo>
                    </a:path>
                    <a:path w="21600" h="21599" stroke="0" extrusionOk="0">
                      <a:moveTo>
                        <a:pt x="0" y="21599"/>
                      </a:moveTo>
                      <a:cubicBezTo>
                        <a:pt x="0" y="9730"/>
                        <a:pt x="9575" y="85"/>
                        <a:pt x="21442" y="-1"/>
                      </a:cubicBezTo>
                      <a:lnTo>
                        <a:pt x="21600" y="21599"/>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3" name="Arc 62"/>
                <p:cNvSpPr>
                  <a:spLocks/>
                </p:cNvSpPr>
                <p:nvPr/>
              </p:nvSpPr>
              <p:spPr bwMode="auto">
                <a:xfrm>
                  <a:off x="2643" y="2989"/>
                  <a:ext cx="140" cy="154"/>
                </a:xfrm>
                <a:custGeom>
                  <a:avLst/>
                  <a:gdLst>
                    <a:gd name="G0" fmla="+- 156 0 0"/>
                    <a:gd name="G1" fmla="+- 21600 0 0"/>
                    <a:gd name="G2" fmla="+- 21600 0 0"/>
                    <a:gd name="T0" fmla="*/ 0 w 21756"/>
                    <a:gd name="T1" fmla="*/ 1 h 21600"/>
                    <a:gd name="T2" fmla="*/ 21756 w 21756"/>
                    <a:gd name="T3" fmla="*/ 21600 h 21600"/>
                    <a:gd name="T4" fmla="*/ 156 w 21756"/>
                    <a:gd name="T5" fmla="*/ 21600 h 21600"/>
                  </a:gdLst>
                  <a:ahLst/>
                  <a:cxnLst>
                    <a:cxn ang="0">
                      <a:pos x="T0" y="T1"/>
                    </a:cxn>
                    <a:cxn ang="0">
                      <a:pos x="T2" y="T3"/>
                    </a:cxn>
                    <a:cxn ang="0">
                      <a:pos x="T4" y="T5"/>
                    </a:cxn>
                  </a:cxnLst>
                  <a:rect l="0" t="0" r="r" b="b"/>
                  <a:pathLst>
                    <a:path w="21756" h="21600" fill="none" extrusionOk="0">
                      <a:moveTo>
                        <a:pt x="-1" y="0"/>
                      </a:moveTo>
                      <a:cubicBezTo>
                        <a:pt x="51" y="0"/>
                        <a:pt x="103" y="-1"/>
                        <a:pt x="156" y="0"/>
                      </a:cubicBezTo>
                      <a:cubicBezTo>
                        <a:pt x="12085" y="0"/>
                        <a:pt x="21756" y="9670"/>
                        <a:pt x="21756" y="21600"/>
                      </a:cubicBezTo>
                    </a:path>
                    <a:path w="21756" h="21600" stroke="0" extrusionOk="0">
                      <a:moveTo>
                        <a:pt x="-1" y="0"/>
                      </a:moveTo>
                      <a:cubicBezTo>
                        <a:pt x="51" y="0"/>
                        <a:pt x="103" y="-1"/>
                        <a:pt x="156" y="0"/>
                      </a:cubicBezTo>
                      <a:cubicBezTo>
                        <a:pt x="12085" y="0"/>
                        <a:pt x="21756" y="9670"/>
                        <a:pt x="21756" y="21600"/>
                      </a:cubicBezTo>
                      <a:lnTo>
                        <a:pt x="156" y="21600"/>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grpSp>
      <p:sp>
        <p:nvSpPr>
          <p:cNvPr id="66" name="Title 1"/>
          <p:cNvSpPr txBox="1">
            <a:spLocks/>
          </p:cNvSpPr>
          <p:nvPr/>
        </p:nvSpPr>
        <p:spPr>
          <a:xfrm>
            <a:off x="822325" y="365125"/>
            <a:ext cx="7521575" cy="549275"/>
          </a:xfrm>
          <a:prstGeom prst="rect">
            <a:avLst/>
          </a:prstGeom>
        </p:spPr>
        <p:txBody>
          <a:bodyPr/>
          <a:lstStyle>
            <a:lvl1pPr algn="l" rtl="0" eaLnBrk="1" fontAlgn="base" hangingPunct="1">
              <a:spcBef>
                <a:spcPct val="0"/>
              </a:spcBef>
              <a:spcAft>
                <a:spcPct val="0"/>
              </a:spcAft>
              <a:defRPr sz="2800" kern="1200" cap="all">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Franklin Gothic Medium" panose="020B0603020102020204" pitchFamily="34" charset="0"/>
              </a:defRPr>
            </a:lvl2pPr>
            <a:lvl3pPr algn="l" rtl="0" eaLnBrk="1" fontAlgn="base" hangingPunct="1">
              <a:spcBef>
                <a:spcPct val="0"/>
              </a:spcBef>
              <a:spcAft>
                <a:spcPct val="0"/>
              </a:spcAft>
              <a:defRPr sz="2800">
                <a:solidFill>
                  <a:schemeClr val="tx1"/>
                </a:solidFill>
                <a:latin typeface="Franklin Gothic Medium" panose="020B0603020102020204" pitchFamily="34" charset="0"/>
              </a:defRPr>
            </a:lvl3pPr>
            <a:lvl4pPr algn="l" rtl="0" eaLnBrk="1" fontAlgn="base" hangingPunct="1">
              <a:spcBef>
                <a:spcPct val="0"/>
              </a:spcBef>
              <a:spcAft>
                <a:spcPct val="0"/>
              </a:spcAft>
              <a:defRPr sz="2800">
                <a:solidFill>
                  <a:schemeClr val="tx1"/>
                </a:solidFill>
                <a:latin typeface="Franklin Gothic Medium" panose="020B0603020102020204" pitchFamily="34" charset="0"/>
              </a:defRPr>
            </a:lvl4pPr>
            <a:lvl5pPr algn="l" rtl="0" eaLnBrk="1" fontAlgn="base" hangingPunct="1">
              <a:spcBef>
                <a:spcPct val="0"/>
              </a:spcBef>
              <a:spcAft>
                <a:spcPct val="0"/>
              </a:spcAft>
              <a:defRPr sz="2800">
                <a:solidFill>
                  <a:schemeClr val="tx1"/>
                </a:solidFill>
                <a:latin typeface="Franklin Gothic Medium" panose="020B0603020102020204" pitchFamily="34" charset="0"/>
              </a:defRPr>
            </a:lvl5pPr>
            <a:lvl6pPr marL="457200" algn="l" rtl="0" eaLnBrk="1" fontAlgn="base" hangingPunct="1">
              <a:spcBef>
                <a:spcPct val="0"/>
              </a:spcBef>
              <a:spcAft>
                <a:spcPct val="0"/>
              </a:spcAft>
              <a:defRPr sz="2800">
                <a:solidFill>
                  <a:schemeClr val="tx1"/>
                </a:solidFill>
                <a:latin typeface="Franklin Gothic Medium" panose="020B0603020102020204" pitchFamily="34" charset="0"/>
              </a:defRPr>
            </a:lvl6pPr>
            <a:lvl7pPr marL="914400" algn="l" rtl="0" eaLnBrk="1" fontAlgn="base" hangingPunct="1">
              <a:spcBef>
                <a:spcPct val="0"/>
              </a:spcBef>
              <a:spcAft>
                <a:spcPct val="0"/>
              </a:spcAft>
              <a:defRPr sz="2800">
                <a:solidFill>
                  <a:schemeClr val="tx1"/>
                </a:solidFill>
                <a:latin typeface="Franklin Gothic Medium" panose="020B0603020102020204" pitchFamily="34" charset="0"/>
              </a:defRPr>
            </a:lvl7pPr>
            <a:lvl8pPr marL="1371600" algn="l" rtl="0" eaLnBrk="1" fontAlgn="base" hangingPunct="1">
              <a:spcBef>
                <a:spcPct val="0"/>
              </a:spcBef>
              <a:spcAft>
                <a:spcPct val="0"/>
              </a:spcAft>
              <a:defRPr sz="2800">
                <a:solidFill>
                  <a:schemeClr val="tx1"/>
                </a:solidFill>
                <a:latin typeface="Franklin Gothic Medium" panose="020B0603020102020204" pitchFamily="34" charset="0"/>
              </a:defRPr>
            </a:lvl8pPr>
            <a:lvl9pPr marL="1828800" algn="l" rtl="0" eaLnBrk="1" fontAlgn="base" hangingPunct="1">
              <a:spcBef>
                <a:spcPct val="0"/>
              </a:spcBef>
              <a:spcAft>
                <a:spcPct val="0"/>
              </a:spcAft>
              <a:defRPr sz="2800">
                <a:solidFill>
                  <a:schemeClr val="tx1"/>
                </a:solidFill>
                <a:latin typeface="Franklin Gothic Medium" panose="020B0603020102020204" pitchFamily="34" charset="0"/>
              </a:defRPr>
            </a:lvl9pPr>
          </a:lstStyle>
          <a:p>
            <a:r>
              <a:rPr lang="en-US" dirty="0" smtClean="0"/>
              <a:t>Group exercise</a:t>
            </a:r>
            <a:endParaRPr lang="en-US" dirty="0"/>
          </a:p>
        </p:txBody>
      </p:sp>
    </p:spTree>
    <p:extLst>
      <p:ext uri="{BB962C8B-B14F-4D97-AF65-F5344CB8AC3E}">
        <p14:creationId xmlns:p14="http://schemas.microsoft.com/office/powerpoint/2010/main" val="7587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Analytics</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17</a:t>
            </a:fld>
            <a:endParaRPr lang="en-US"/>
          </a:p>
        </p:txBody>
      </p:sp>
    </p:spTree>
    <p:extLst>
      <p:ext uri="{BB962C8B-B14F-4D97-AF65-F5344CB8AC3E}">
        <p14:creationId xmlns:p14="http://schemas.microsoft.com/office/powerpoint/2010/main" val="1581529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Analysis</a:t>
            </a:r>
            <a:endParaRPr lang="en-US" dirty="0"/>
          </a:p>
        </p:txBody>
      </p:sp>
      <p:sp>
        <p:nvSpPr>
          <p:cNvPr id="3" name="Content Placeholder 2"/>
          <p:cNvSpPr>
            <a:spLocks noGrp="1"/>
          </p:cNvSpPr>
          <p:nvPr>
            <p:ph idx="1"/>
          </p:nvPr>
        </p:nvSpPr>
        <p:spPr>
          <a:xfrm>
            <a:off x="822325" y="1100138"/>
            <a:ext cx="8321675" cy="3929062"/>
          </a:xfrm>
        </p:spPr>
        <p:txBody>
          <a:bodyPr/>
          <a:lstStyle/>
          <a:p>
            <a:r>
              <a:rPr lang="en-US" dirty="0" smtClean="0"/>
              <a:t>Non-numeric means of acquiring an in-depth understanding of an activity, event or topic </a:t>
            </a:r>
          </a:p>
          <a:p>
            <a:r>
              <a:rPr lang="en-US" dirty="0" smtClean="0"/>
              <a:t>Methods historically rely on in-depth exploration by small groups of people to guide and support the construction of ideas, hypothesis or review. There are several types of qualitative analysis. Two approaches are case and emergent studies</a:t>
            </a:r>
          </a:p>
          <a:p>
            <a:r>
              <a:rPr lang="en-US" dirty="0" smtClean="0"/>
              <a:t>A case study is research into an issue and a case or cases are selected to illustrate the issue. Case studies have a theoretical point of view and the cases in review are explained by that theory or potentially refute the theory.  </a:t>
            </a:r>
          </a:p>
          <a:p>
            <a:r>
              <a:rPr lang="en-US" dirty="0" smtClean="0"/>
              <a:t>An emergent study, in contrast, does not have a pre-existing theoretical framework. Instead, a pattern is expected to emerge from the analysis of the cases</a:t>
            </a:r>
          </a:p>
          <a:p>
            <a:r>
              <a:rPr lang="en-US" dirty="0"/>
              <a:t>In case studies, codes for categorizing the text can be derived from existing theory. Not so for emergent where codes must emerge from the research</a:t>
            </a:r>
          </a:p>
          <a:p>
            <a:endParaRPr lang="en-US" dirty="0"/>
          </a:p>
        </p:txBody>
      </p:sp>
      <p:sp>
        <p:nvSpPr>
          <p:cNvPr id="5" name="Rectangle 4"/>
          <p:cNvSpPr>
            <a:spLocks noChangeArrowheads="1"/>
          </p:cNvSpPr>
          <p:nvPr/>
        </p:nvSpPr>
        <p:spPr bwMode="auto">
          <a:xfrm>
            <a:off x="0" y="5214938"/>
            <a:ext cx="100298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alibri" panose="020F0502020204030204" pitchFamily="34" charset="0"/>
              </a:rPr>
              <a:t>[1] Merriam, S. (2002). </a:t>
            </a:r>
            <a:r>
              <a:rPr kumimoji="0" lang="en-US" altLang="en-US" sz="900" b="0" i="1" u="none" strike="noStrike" cap="none" normalizeH="0" baseline="0" dirty="0" smtClean="0">
                <a:ln>
                  <a:noFill/>
                </a:ln>
                <a:solidFill>
                  <a:srgbClr val="000000"/>
                </a:solidFill>
                <a:effectLst/>
                <a:latin typeface="Calibri" panose="020F0502020204030204" pitchFamily="34" charset="0"/>
              </a:rPr>
              <a:t>Qualitative Research in Practice: Examples for Discussion and Analysis</a:t>
            </a:r>
            <a:r>
              <a:rPr kumimoji="0" lang="en-US" altLang="en-US" sz="900" b="0" i="0" u="none" strike="noStrike" cap="none" normalizeH="0" baseline="0" dirty="0" smtClean="0">
                <a:ln>
                  <a:noFill/>
                </a:ln>
                <a:solidFill>
                  <a:srgbClr val="000000"/>
                </a:solidFill>
                <a:effectLst/>
                <a:latin typeface="Calibri" panose="020F0502020204030204" pitchFamily="34" charset="0"/>
              </a:rPr>
              <a:t>. San Francisco, CA: </a:t>
            </a:r>
            <a:r>
              <a:rPr kumimoji="0" lang="en-US" altLang="en-US" sz="900" b="0" i="0" u="none" strike="noStrike" cap="none" normalizeH="0" baseline="0" dirty="0" err="1" smtClean="0">
                <a:ln>
                  <a:noFill/>
                </a:ln>
                <a:solidFill>
                  <a:srgbClr val="000000"/>
                </a:solidFill>
                <a:effectLst/>
                <a:latin typeface="Calibri" panose="020F0502020204030204" pitchFamily="34" charset="0"/>
              </a:rPr>
              <a:t>Jossey</a:t>
            </a:r>
            <a:r>
              <a:rPr kumimoji="0" lang="en-US" altLang="en-US" sz="900" b="0" i="0" u="none" strike="noStrike" cap="none" normalizeH="0" baseline="0" dirty="0" smtClean="0">
                <a:ln>
                  <a:noFill/>
                </a:ln>
                <a:solidFill>
                  <a:srgbClr val="000000"/>
                </a:solidFill>
                <a:effectLst/>
                <a:latin typeface="Calibri" panose="020F0502020204030204" pitchFamily="34" charset="0"/>
              </a:rPr>
              <a:t>-Bass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262626"/>
                </a:solidFill>
                <a:effectLst/>
                <a:latin typeface="Calibri" panose="020F0502020204030204" pitchFamily="34" charset="0"/>
              </a:rPr>
              <a:t>[2] </a:t>
            </a:r>
            <a:r>
              <a:rPr kumimoji="0" lang="en-US" altLang="en-US" sz="900" b="0" i="0" u="none" strike="noStrike" cap="none" normalizeH="0" baseline="0" dirty="0" err="1" smtClean="0">
                <a:ln>
                  <a:noFill/>
                </a:ln>
                <a:solidFill>
                  <a:srgbClr val="262626"/>
                </a:solidFill>
                <a:effectLst/>
                <a:latin typeface="Calibri" panose="020F0502020204030204" pitchFamily="34" charset="0"/>
              </a:rPr>
              <a:t>Drolet</a:t>
            </a:r>
            <a:r>
              <a:rPr kumimoji="0" lang="en-US" altLang="en-US" sz="900" b="0" i="0" u="none" strike="noStrike" cap="none" normalizeH="0" baseline="0" dirty="0" smtClean="0">
                <a:ln>
                  <a:noFill/>
                </a:ln>
                <a:solidFill>
                  <a:srgbClr val="262626"/>
                </a:solidFill>
                <a:effectLst/>
                <a:latin typeface="Calibri" panose="020F0502020204030204" pitchFamily="34" charset="0"/>
              </a:rPr>
              <a:t>, J. &amp; C. </a:t>
            </a:r>
            <a:r>
              <a:rPr kumimoji="0" lang="en-US" altLang="en-US" sz="900" b="0" i="0" u="none" strike="noStrike" cap="none" normalizeH="0" baseline="0" dirty="0" err="1" smtClean="0">
                <a:ln>
                  <a:noFill/>
                </a:ln>
                <a:solidFill>
                  <a:srgbClr val="262626"/>
                </a:solidFill>
                <a:effectLst/>
                <a:latin typeface="Calibri" panose="020F0502020204030204" pitchFamily="34" charset="0"/>
              </a:rPr>
              <a:t>Tonay</a:t>
            </a:r>
            <a:r>
              <a:rPr kumimoji="0" lang="en-US" altLang="en-US" sz="900" b="0" i="0" u="none" strike="noStrike" cap="none" normalizeH="0" baseline="0" dirty="0" smtClean="0">
                <a:ln>
                  <a:noFill/>
                </a:ln>
                <a:solidFill>
                  <a:srgbClr val="262626"/>
                </a:solidFill>
                <a:effectLst/>
                <a:latin typeface="Calibri" panose="020F0502020204030204" pitchFamily="34" charset="0"/>
              </a:rPr>
              <a:t> (2010, June 3). </a:t>
            </a:r>
            <a:r>
              <a:rPr kumimoji="0" lang="en-US" altLang="en-US" sz="900" b="0" i="1" u="none" strike="noStrike" cap="none" normalizeH="0" baseline="0" dirty="0" smtClean="0">
                <a:ln>
                  <a:noFill/>
                </a:ln>
                <a:solidFill>
                  <a:srgbClr val="262626"/>
                </a:solidFill>
                <a:effectLst/>
                <a:latin typeface="Calibri" panose="020F0502020204030204" pitchFamily="34" charset="0"/>
              </a:rPr>
              <a:t>Are Analytic Tools Adequate for Qualitative Analysis?</a:t>
            </a:r>
            <a:r>
              <a:rPr kumimoji="0" lang="en-US" altLang="en-US" sz="900" b="0" i="0" u="none" strike="noStrike" cap="none" normalizeH="0" baseline="0" dirty="0" smtClean="0">
                <a:ln>
                  <a:noFill/>
                </a:ln>
                <a:solidFill>
                  <a:srgbClr val="262626"/>
                </a:solidFill>
                <a:effectLst/>
                <a:latin typeface="Calibri" panose="020F0502020204030204" pitchFamily="34" charset="0"/>
              </a:rPr>
              <a:t> </a:t>
            </a:r>
            <a:r>
              <a:rPr kumimoji="0" lang="en-US" altLang="en-US" sz="900" b="0" i="0" u="none" strike="noStrike" cap="none" normalizeH="0" baseline="0" dirty="0" err="1" smtClean="0">
                <a:ln>
                  <a:noFill/>
                </a:ln>
                <a:solidFill>
                  <a:srgbClr val="262626"/>
                </a:solidFill>
                <a:effectLst/>
                <a:latin typeface="Calibri" panose="020F0502020204030204" pitchFamily="34" charset="0"/>
              </a:rPr>
              <a:t>iModerate</a:t>
            </a:r>
            <a:r>
              <a:rPr kumimoji="0" lang="en-US" altLang="en-US" sz="900" b="0" i="0" u="none" strike="noStrike" cap="none" normalizeH="0" baseline="0" dirty="0" smtClean="0">
                <a:ln>
                  <a:noFill/>
                </a:ln>
                <a:solidFill>
                  <a:srgbClr val="262626"/>
                </a:solidFill>
                <a:effectLst/>
                <a:latin typeface="Calibri" panose="020F0502020204030204" pitchFamily="34" charset="0"/>
              </a:rPr>
              <a:t> Research Technologies.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262626"/>
                </a:solidFill>
                <a:effectLst/>
                <a:latin typeface="Calibri" panose="020F0502020204030204" pitchFamily="34" charset="0"/>
              </a:rPr>
              <a:t>[3] </a:t>
            </a:r>
            <a:r>
              <a:rPr kumimoji="0" lang="en-US" altLang="en-US" sz="900" b="0" i="0" u="none" strike="noStrike" cap="none" normalizeH="0" baseline="0" dirty="0" err="1" smtClean="0">
                <a:ln>
                  <a:noFill/>
                </a:ln>
                <a:solidFill>
                  <a:srgbClr val="262626"/>
                </a:solidFill>
                <a:effectLst/>
                <a:latin typeface="Calibri" panose="020F0502020204030204" pitchFamily="34" charset="0"/>
              </a:rPr>
              <a:t>Crowstona</a:t>
            </a:r>
            <a:r>
              <a:rPr kumimoji="0" lang="en-US" altLang="en-US" sz="900" b="0" i="0" u="none" strike="noStrike" cap="none" normalizeH="0" baseline="0" dirty="0" smtClean="0">
                <a:ln>
                  <a:noFill/>
                </a:ln>
                <a:solidFill>
                  <a:srgbClr val="262626"/>
                </a:solidFill>
                <a:effectLst/>
                <a:latin typeface="Calibri" panose="020F0502020204030204" pitchFamily="34" charset="0"/>
              </a:rPr>
              <a:t>, K., et al (2010, May 30). </a:t>
            </a:r>
            <a:r>
              <a:rPr kumimoji="0" lang="en-US" altLang="en-US" sz="900" b="0" i="1" u="none" strike="noStrike" cap="none" normalizeH="0" baseline="0" dirty="0" smtClean="0">
                <a:ln>
                  <a:noFill/>
                </a:ln>
                <a:solidFill>
                  <a:srgbClr val="262626"/>
                </a:solidFill>
                <a:effectLst/>
                <a:latin typeface="Calibri" panose="020F0502020204030204" pitchFamily="34" charset="0"/>
              </a:rPr>
              <a:t>Using natural language processing technology for qualitative data analysis</a:t>
            </a:r>
            <a:r>
              <a:rPr kumimoji="0" lang="en-US" altLang="en-US" sz="900" b="0" i="0" u="none" strike="noStrike" cap="none" normalizeH="0" baseline="0" dirty="0" smtClean="0">
                <a:ln>
                  <a:noFill/>
                </a:ln>
                <a:solidFill>
                  <a:srgbClr val="262626"/>
                </a:solidFill>
                <a:effectLst/>
                <a:latin typeface="Calibri" panose="020F0502020204030204" pitchFamily="34" charset="0"/>
              </a:rPr>
              <a:t>. Syracuse University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0478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research management</a:t>
            </a:r>
            <a:endParaRPr lang="en-US" dirty="0"/>
          </a:p>
        </p:txBody>
      </p:sp>
      <p:sp>
        <p:nvSpPr>
          <p:cNvPr id="3" name="Content Placeholder 2"/>
          <p:cNvSpPr>
            <a:spLocks noGrp="1"/>
          </p:cNvSpPr>
          <p:nvPr>
            <p:ph idx="1"/>
          </p:nvPr>
        </p:nvSpPr>
        <p:spPr>
          <a:xfrm>
            <a:off x="822325" y="1100138"/>
            <a:ext cx="8321675" cy="3929062"/>
          </a:xfrm>
        </p:spPr>
        <p:txBody>
          <a:bodyPr/>
          <a:lstStyle/>
          <a:p>
            <a:pPr lvl="0"/>
            <a:r>
              <a:rPr lang="en-US" dirty="0"/>
              <a:t>Qualitative analysis labels, stores and retrieves data according to coded categories.  </a:t>
            </a:r>
          </a:p>
          <a:p>
            <a:pPr lvl="0"/>
            <a:r>
              <a:rPr lang="en-US" dirty="0"/>
              <a:t>Categorical aggregation is used to classify cases into a taxonomy based on codes that are assigned during the analysis.  </a:t>
            </a:r>
          </a:p>
          <a:p>
            <a:pPr lvl="0"/>
            <a:r>
              <a:rPr lang="en-US" dirty="0"/>
              <a:t>One goal of classifying is to identify similarities and differences between the cases.  </a:t>
            </a:r>
          </a:p>
          <a:p>
            <a:pPr lvl="1"/>
            <a:r>
              <a:rPr lang="en-US" dirty="0"/>
              <a:t>To accomplish this, the researcher analyzes each case individually for themes.  </a:t>
            </a:r>
          </a:p>
          <a:p>
            <a:pPr lvl="1"/>
            <a:r>
              <a:rPr lang="en-US" dirty="0"/>
              <a:t>Next, analysis is done to identify common themes across collection.  </a:t>
            </a:r>
          </a:p>
          <a:p>
            <a:pPr lvl="1"/>
            <a:r>
              <a:rPr lang="en-US" dirty="0"/>
              <a:t>Patterns are recognized: relationships that are a correspondence between categories. </a:t>
            </a:r>
          </a:p>
          <a:p>
            <a:endParaRPr lang="en-US" dirty="0"/>
          </a:p>
        </p:txBody>
      </p:sp>
      <p:sp>
        <p:nvSpPr>
          <p:cNvPr id="5" name="Rectangle 4"/>
          <p:cNvSpPr>
            <a:spLocks noChangeArrowheads="1"/>
          </p:cNvSpPr>
          <p:nvPr/>
        </p:nvSpPr>
        <p:spPr bwMode="auto">
          <a:xfrm>
            <a:off x="0" y="5214938"/>
            <a:ext cx="100298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alibri" panose="020F0502020204030204" pitchFamily="34" charset="0"/>
              </a:rPr>
              <a:t>[1] Merriam, S. (2002). </a:t>
            </a:r>
            <a:r>
              <a:rPr kumimoji="0" lang="en-US" altLang="en-US" sz="900" b="0" i="1" u="none" strike="noStrike" cap="none" normalizeH="0" baseline="0" smtClean="0">
                <a:ln>
                  <a:noFill/>
                </a:ln>
                <a:solidFill>
                  <a:srgbClr val="000000"/>
                </a:solidFill>
                <a:effectLst/>
                <a:latin typeface="Calibri" panose="020F0502020204030204" pitchFamily="34" charset="0"/>
              </a:rPr>
              <a:t>Qualitative Research in Practice: Examples for Discussion and Analysis</a:t>
            </a:r>
            <a:r>
              <a:rPr kumimoji="0" lang="en-US" altLang="en-US" sz="900" b="0" i="0" u="none" strike="noStrike" cap="none" normalizeH="0" baseline="0" smtClean="0">
                <a:ln>
                  <a:noFill/>
                </a:ln>
                <a:solidFill>
                  <a:srgbClr val="000000"/>
                </a:solidFill>
                <a:effectLst/>
                <a:latin typeface="Calibri" panose="020F0502020204030204" pitchFamily="34" charset="0"/>
              </a:rPr>
              <a:t>. San Francisco, CA: Jossey-Bass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Calibri" panose="020F0502020204030204" pitchFamily="34" charset="0"/>
              </a:rPr>
              <a:t>[2] Drolet, J. &amp; C. Tonay (2010, June 3). </a:t>
            </a:r>
            <a:r>
              <a:rPr kumimoji="0" lang="en-US" altLang="en-US" sz="900" b="0" i="1" u="none" strike="noStrike" cap="none" normalizeH="0" baseline="0" smtClean="0">
                <a:ln>
                  <a:noFill/>
                </a:ln>
                <a:solidFill>
                  <a:srgbClr val="262626"/>
                </a:solidFill>
                <a:effectLst/>
                <a:latin typeface="Calibri" panose="020F0502020204030204" pitchFamily="34" charset="0"/>
              </a:rPr>
              <a:t>Are Analytic Tools Adequate for Qualitative Analysis?</a:t>
            </a:r>
            <a:r>
              <a:rPr kumimoji="0" lang="en-US" altLang="en-US" sz="900" b="0" i="0" u="none" strike="noStrike" cap="none" normalizeH="0" baseline="0" smtClean="0">
                <a:ln>
                  <a:noFill/>
                </a:ln>
                <a:solidFill>
                  <a:srgbClr val="262626"/>
                </a:solidFill>
                <a:effectLst/>
                <a:latin typeface="Calibri" panose="020F0502020204030204" pitchFamily="34" charset="0"/>
              </a:rPr>
              <a:t> iModerate Research Technologies.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62626"/>
                </a:solidFill>
                <a:effectLst/>
                <a:latin typeface="Calibri" panose="020F0502020204030204" pitchFamily="34" charset="0"/>
              </a:rPr>
              <a:t>[3] Crowstona, K., et al (2010, May 30). </a:t>
            </a:r>
            <a:r>
              <a:rPr kumimoji="0" lang="en-US" altLang="en-US" sz="900" b="0" i="1" u="none" strike="noStrike" cap="none" normalizeH="0" baseline="0" smtClean="0">
                <a:ln>
                  <a:noFill/>
                </a:ln>
                <a:solidFill>
                  <a:srgbClr val="262626"/>
                </a:solidFill>
                <a:effectLst/>
                <a:latin typeface="Calibri" panose="020F0502020204030204" pitchFamily="34" charset="0"/>
              </a:rPr>
              <a:t>Using natural language processing technology for qualitative data analysis</a:t>
            </a:r>
            <a:r>
              <a:rPr kumimoji="0" lang="en-US" altLang="en-US" sz="900" b="0" i="0" u="none" strike="noStrike" cap="none" normalizeH="0" baseline="0" smtClean="0">
                <a:ln>
                  <a:noFill/>
                </a:ln>
                <a:solidFill>
                  <a:srgbClr val="262626"/>
                </a:solidFill>
                <a:effectLst/>
                <a:latin typeface="Calibri" panose="020F0502020204030204" pitchFamily="34" charset="0"/>
              </a:rPr>
              <a:t>. Syracuse University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3478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a:xfrm>
            <a:off x="822325" y="1100138"/>
            <a:ext cx="7521575" cy="3852862"/>
          </a:xfrm>
        </p:spPr>
        <p:txBody>
          <a:bodyPr/>
          <a:lstStyle/>
          <a:p>
            <a:pPr marL="0" lvl="1" indent="0">
              <a:buNone/>
            </a:pPr>
            <a:r>
              <a:rPr lang="en-US" altLang="en-US" b="1" dirty="0" smtClean="0"/>
              <a:t>Exam Review</a:t>
            </a:r>
            <a:endParaRPr lang="en-US" altLang="en-US" b="1" dirty="0"/>
          </a:p>
          <a:p>
            <a:r>
              <a:rPr lang="en-US" altLang="en-US" dirty="0" smtClean="0"/>
              <a:t>Group Project and </a:t>
            </a:r>
            <a:r>
              <a:rPr lang="en-US" altLang="en-US" dirty="0" err="1" smtClean="0"/>
              <a:t>Myers:Briggs</a:t>
            </a:r>
            <a:r>
              <a:rPr lang="en-US" altLang="en-US" dirty="0" smtClean="0"/>
              <a:t> Personality Inventory</a:t>
            </a:r>
          </a:p>
          <a:p>
            <a:r>
              <a:rPr lang="en-US" altLang="en-US" dirty="0" smtClean="0"/>
              <a:t>Group Exercise</a:t>
            </a:r>
            <a:endParaRPr lang="en-US" altLang="en-US" dirty="0"/>
          </a:p>
          <a:p>
            <a:r>
              <a:rPr lang="en-US" altLang="en-US" dirty="0" smtClean="0"/>
              <a:t>Lecture </a:t>
            </a:r>
            <a:r>
              <a:rPr lang="en-US" altLang="en-US" dirty="0"/>
              <a:t>8</a:t>
            </a:r>
          </a:p>
          <a:p>
            <a:pPr lvl="1"/>
            <a:r>
              <a:rPr lang="en-US" altLang="en-US" dirty="0"/>
              <a:t>Categories of collaboration tool</a:t>
            </a:r>
          </a:p>
          <a:p>
            <a:pPr lvl="1"/>
            <a:r>
              <a:rPr lang="en-US" altLang="en-US" dirty="0"/>
              <a:t>Case Study CISSE International Conference</a:t>
            </a:r>
          </a:p>
          <a:p>
            <a:pPr lvl="1"/>
            <a:r>
              <a:rPr lang="en-US" altLang="en-US" dirty="0" smtClean="0"/>
              <a:t>Text Analytics</a:t>
            </a:r>
            <a:endParaRPr lang="en-US" altLang="en-US" dirty="0"/>
          </a:p>
        </p:txBody>
      </p:sp>
    </p:spTree>
    <p:extLst>
      <p:ext uri="{BB962C8B-B14F-4D97-AF65-F5344CB8AC3E}">
        <p14:creationId xmlns:p14="http://schemas.microsoft.com/office/powerpoint/2010/main" val="2816608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research management</a:t>
            </a:r>
            <a:endParaRPr lang="en-US" dirty="0"/>
          </a:p>
        </p:txBody>
      </p:sp>
      <p:sp>
        <p:nvSpPr>
          <p:cNvPr id="3" name="Content Placeholder 2"/>
          <p:cNvSpPr>
            <a:spLocks noGrp="1"/>
          </p:cNvSpPr>
          <p:nvPr>
            <p:ph idx="1"/>
          </p:nvPr>
        </p:nvSpPr>
        <p:spPr>
          <a:xfrm>
            <a:off x="822325" y="1100138"/>
            <a:ext cx="8321675" cy="3929062"/>
          </a:xfrm>
        </p:spPr>
        <p:txBody>
          <a:bodyPr/>
          <a:lstStyle/>
          <a:p>
            <a:pPr lvl="0"/>
            <a:r>
              <a:rPr lang="en-US" dirty="0"/>
              <a:t>Data interpretation is pulling apart data and putting it back together again, in more meaningful ways.  </a:t>
            </a:r>
          </a:p>
          <a:p>
            <a:pPr lvl="1"/>
            <a:r>
              <a:rPr lang="en-US" dirty="0"/>
              <a:t>G</a:t>
            </a:r>
            <a:r>
              <a:rPr lang="en-US" dirty="0" smtClean="0"/>
              <a:t>oal </a:t>
            </a:r>
            <a:r>
              <a:rPr lang="en-US" dirty="0"/>
              <a:t>is to generate naturalistic generalizations that </a:t>
            </a:r>
            <a:r>
              <a:rPr lang="en-US" dirty="0" smtClean="0"/>
              <a:t>apply </a:t>
            </a:r>
            <a:r>
              <a:rPr lang="en-US" dirty="0"/>
              <a:t>to other populations.  </a:t>
            </a:r>
          </a:p>
          <a:p>
            <a:pPr lvl="1"/>
            <a:r>
              <a:rPr lang="en-US" dirty="0" smtClean="0"/>
              <a:t>Interpreting findings </a:t>
            </a:r>
            <a:r>
              <a:rPr lang="en-US" dirty="0"/>
              <a:t>to add value to the issue or concern that motivated the study.</a:t>
            </a:r>
          </a:p>
          <a:p>
            <a:r>
              <a:rPr lang="en-US" b="1" cap="all" dirty="0"/>
              <a:t>Six Stages to qualitative analysis </a:t>
            </a:r>
            <a:endParaRPr lang="en-US" b="1" cap="all" dirty="0" smtClean="0"/>
          </a:p>
          <a:p>
            <a:pPr lvl="1"/>
            <a:r>
              <a:rPr lang="en-US" dirty="0" smtClean="0"/>
              <a:t>Organizing</a:t>
            </a:r>
            <a:r>
              <a:rPr lang="en-US" dirty="0"/>
              <a:t>:  Create and organize files for data</a:t>
            </a:r>
          </a:p>
          <a:p>
            <a:pPr lvl="1"/>
            <a:r>
              <a:rPr lang="en-US" dirty="0" err="1" smtClean="0"/>
              <a:t>Memoing</a:t>
            </a:r>
            <a:r>
              <a:rPr lang="en-US" dirty="0"/>
              <a:t>:   Read through the text, make margin notes, form initial codes</a:t>
            </a:r>
          </a:p>
          <a:p>
            <a:pPr lvl="1"/>
            <a:r>
              <a:rPr lang="en-US" dirty="0"/>
              <a:t>Describing: Describe the case and its context</a:t>
            </a:r>
          </a:p>
          <a:p>
            <a:pPr lvl="1"/>
            <a:r>
              <a:rPr lang="en-US" dirty="0"/>
              <a:t>Classifying: Use categorical aggregation to establish themes or patterns</a:t>
            </a:r>
          </a:p>
          <a:p>
            <a:pPr lvl="1"/>
            <a:r>
              <a:rPr lang="en-US" dirty="0"/>
              <a:t>Interpreting: Explain a case with naturalistic abstraction</a:t>
            </a:r>
          </a:p>
          <a:p>
            <a:pPr lvl="1"/>
            <a:r>
              <a:rPr lang="en-US" dirty="0"/>
              <a:t>Representing</a:t>
            </a:r>
            <a:r>
              <a:rPr lang="en-US" dirty="0" smtClean="0"/>
              <a:t>: Present </a:t>
            </a:r>
            <a:r>
              <a:rPr lang="en-US" dirty="0"/>
              <a:t>an in-depth picture of the cases using narrative, tables and figures.</a:t>
            </a:r>
          </a:p>
          <a:p>
            <a:pPr lvl="1"/>
            <a:endParaRPr lang="en-US" dirty="0"/>
          </a:p>
          <a:p>
            <a:pPr lvl="0"/>
            <a:r>
              <a:rPr lang="en-US" dirty="0" smtClean="0"/>
              <a:t>	</a:t>
            </a:r>
          </a:p>
          <a:p>
            <a:r>
              <a:rPr lang="en-US" dirty="0"/>
              <a:t>     </a:t>
            </a:r>
          </a:p>
          <a:p>
            <a:endParaRPr lang="en-US" b="0" dirty="0"/>
          </a:p>
        </p:txBody>
      </p:sp>
      <p:sp>
        <p:nvSpPr>
          <p:cNvPr id="4" name="Rectangle 2"/>
          <p:cNvSpPr>
            <a:spLocks noChangeArrowheads="1"/>
          </p:cNvSpPr>
          <p:nvPr/>
        </p:nvSpPr>
        <p:spPr bwMode="auto">
          <a:xfrm>
            <a:off x="0" y="5214938"/>
            <a:ext cx="100393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262626"/>
                </a:solidFill>
                <a:effectLst/>
                <a:latin typeface="Calibri" panose="020F0502020204030204" pitchFamily="34" charset="0"/>
              </a:rPr>
              <a:t>[1] </a:t>
            </a:r>
            <a:r>
              <a:rPr kumimoji="0" lang="en-US" altLang="en-US" sz="900" b="0" i="0" u="none" strike="noStrike" cap="none" normalizeH="0" baseline="0" dirty="0" smtClean="0">
                <a:ln>
                  <a:noFill/>
                </a:ln>
                <a:solidFill>
                  <a:srgbClr val="000000"/>
                </a:solidFill>
                <a:effectLst/>
                <a:latin typeface="Calibri" panose="020F0502020204030204" pitchFamily="34" charset="0"/>
              </a:rPr>
              <a:t>Creswell, J. (2012). </a:t>
            </a:r>
            <a:r>
              <a:rPr kumimoji="0" lang="en-US" altLang="en-US" sz="900" b="0" i="1" u="none" strike="noStrike" cap="none" normalizeH="0" baseline="0" dirty="0" smtClean="0">
                <a:ln>
                  <a:noFill/>
                </a:ln>
                <a:solidFill>
                  <a:srgbClr val="000000"/>
                </a:solidFill>
                <a:effectLst/>
                <a:latin typeface="Calibri" panose="020F0502020204030204" pitchFamily="34" charset="0"/>
              </a:rPr>
              <a:t>Qualitative Inquiry &amp; Research Design: Choosing Among Five Approaches Third Edition</a:t>
            </a:r>
            <a:r>
              <a:rPr kumimoji="0" lang="en-US" altLang="en-US" sz="900" b="0" i="0" u="none" strike="noStrike" cap="none" normalizeH="0" baseline="0" dirty="0" smtClean="0">
                <a:ln>
                  <a:noFill/>
                </a:ln>
                <a:solidFill>
                  <a:srgbClr val="000000"/>
                </a:solidFill>
                <a:effectLst/>
                <a:latin typeface="Calibri" panose="020F0502020204030204" pitchFamily="34" charset="0"/>
              </a:rPr>
              <a:t>. Thousand Oaks, CA: Sage Publications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5290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Analytics</a:t>
            </a:r>
            <a:endParaRPr lang="en-US" dirty="0"/>
          </a:p>
        </p:txBody>
      </p:sp>
      <p:sp>
        <p:nvSpPr>
          <p:cNvPr id="3" name="Content Placeholder 2"/>
          <p:cNvSpPr>
            <a:spLocks noGrp="1"/>
          </p:cNvSpPr>
          <p:nvPr>
            <p:ph idx="1"/>
          </p:nvPr>
        </p:nvSpPr>
        <p:spPr/>
        <p:txBody>
          <a:bodyPr/>
          <a:lstStyle/>
          <a:p>
            <a:r>
              <a:rPr lang="en-US" dirty="0"/>
              <a:t>Text analytics is the application of natural language processing to document and directory collections </a:t>
            </a:r>
          </a:p>
          <a:p>
            <a:r>
              <a:rPr lang="en-US" dirty="0"/>
              <a:t>The intent is to turn raw text into data for analysis</a:t>
            </a:r>
          </a:p>
          <a:p>
            <a:r>
              <a:rPr lang="en-US" dirty="0"/>
              <a:t>A wide variety of techniques from artificial intelligence and machine learning are applied in Text Analytics to the various stages of qualitative analysis</a:t>
            </a:r>
          </a:p>
          <a:p>
            <a:r>
              <a:rPr lang="en-US" dirty="0" err="1"/>
              <a:t>TextOre</a:t>
            </a:r>
            <a:r>
              <a:rPr lang="en-US" dirty="0"/>
              <a:t> is a text analytics tools that works with SharePoint for knowledge discovery work</a:t>
            </a:r>
          </a:p>
          <a:p>
            <a:endParaRPr lang="en-US" dirty="0"/>
          </a:p>
        </p:txBody>
      </p:sp>
    </p:spTree>
    <p:extLst>
      <p:ext uri="{BB962C8B-B14F-4D97-AF65-F5344CB8AC3E}">
        <p14:creationId xmlns:p14="http://schemas.microsoft.com/office/powerpoint/2010/main" val="3279810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18006A7-2BBA-4AC2-8780-BA1090C38D8E}" type="slidenum">
              <a:rPr lang="en-US" smtClean="0"/>
              <a:pPr>
                <a:defRPr/>
              </a:pPr>
              <a:t>22</a:t>
            </a:fld>
            <a:endParaRPr lang="en-US" dirty="0"/>
          </a:p>
        </p:txBody>
      </p:sp>
      <p:grpSp>
        <p:nvGrpSpPr>
          <p:cNvPr id="3" name="Group 67"/>
          <p:cNvGrpSpPr/>
          <p:nvPr/>
        </p:nvGrpSpPr>
        <p:grpSpPr>
          <a:xfrm>
            <a:off x="1371600" y="918519"/>
            <a:ext cx="6661942" cy="4473575"/>
            <a:chOff x="1110458" y="1754189"/>
            <a:chExt cx="6661942" cy="4473575"/>
          </a:xfrm>
        </p:grpSpPr>
        <p:sp>
          <p:nvSpPr>
            <p:cNvPr id="5" name="Rectangle 4"/>
            <p:cNvSpPr>
              <a:spLocks noChangeArrowheads="1"/>
            </p:cNvSpPr>
            <p:nvPr/>
          </p:nvSpPr>
          <p:spPr bwMode="auto">
            <a:xfrm>
              <a:off x="1110458" y="1754189"/>
              <a:ext cx="6573838" cy="4473575"/>
            </a:xfrm>
            <a:prstGeom prst="rect">
              <a:avLst/>
            </a:prstGeom>
            <a:solidFill>
              <a:schemeClr val="accent2">
                <a:lumMod val="20000"/>
                <a:lumOff val="80000"/>
              </a:schemeClr>
            </a:solidFill>
            <a:ln w="12700">
              <a:solidFill>
                <a:schemeClr val="bg2"/>
              </a:solidFill>
              <a:miter lim="800000"/>
              <a:headEnd/>
              <a:tailEnd/>
            </a:ln>
            <a:effectLst/>
          </p:spPr>
          <p:txBody>
            <a:bodyPr wrap="none" anchor="ctr"/>
            <a:lstStyle/>
            <a:p>
              <a:endParaRPr lang="en-US"/>
            </a:p>
          </p:txBody>
        </p:sp>
        <p:sp>
          <p:nvSpPr>
            <p:cNvPr id="7" name="Line 6"/>
            <p:cNvSpPr>
              <a:spLocks noChangeShapeType="1"/>
            </p:cNvSpPr>
            <p:nvPr/>
          </p:nvSpPr>
          <p:spPr bwMode="auto">
            <a:xfrm flipH="1" flipV="1">
              <a:off x="5621337" y="1828800"/>
              <a:ext cx="614363" cy="8175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8" name="Oval 7"/>
            <p:cNvSpPr>
              <a:spLocks noChangeArrowheads="1"/>
            </p:cNvSpPr>
            <p:nvPr/>
          </p:nvSpPr>
          <p:spPr bwMode="auto">
            <a:xfrm>
              <a:off x="6354762" y="2905125"/>
              <a:ext cx="201613" cy="161925"/>
            </a:xfrm>
            <a:prstGeom prst="ellipse">
              <a:avLst/>
            </a:prstGeom>
            <a:solidFill>
              <a:schemeClr val="tx2">
                <a:lumMod val="75000"/>
              </a:schemeClr>
            </a:solidFill>
            <a:ln>
              <a:noFill/>
            </a:ln>
            <a:effectLst/>
          </p:spPr>
          <p:txBody>
            <a:bodyPr wrap="none" anchor="ctr"/>
            <a:lstStyle/>
            <a:p>
              <a:endParaRPr lang="en-US"/>
            </a:p>
          </p:txBody>
        </p:sp>
        <p:sp>
          <p:nvSpPr>
            <p:cNvPr id="9" name="Oval 8"/>
            <p:cNvSpPr>
              <a:spLocks noChangeArrowheads="1"/>
            </p:cNvSpPr>
            <p:nvPr/>
          </p:nvSpPr>
          <p:spPr bwMode="auto">
            <a:xfrm>
              <a:off x="6816725" y="1952625"/>
              <a:ext cx="495300" cy="473075"/>
            </a:xfrm>
            <a:prstGeom prst="ellipse">
              <a:avLst/>
            </a:prstGeom>
            <a:solidFill>
              <a:schemeClr val="accent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0" name="Freeform 9"/>
            <p:cNvSpPr>
              <a:spLocks/>
            </p:cNvSpPr>
            <p:nvPr/>
          </p:nvSpPr>
          <p:spPr bwMode="auto">
            <a:xfrm>
              <a:off x="6022975" y="2425700"/>
              <a:ext cx="1714500" cy="1665288"/>
            </a:xfrm>
            <a:custGeom>
              <a:avLst/>
              <a:gdLst>
                <a:gd name="T0" fmla="*/ 760 w 1080"/>
                <a:gd name="T1" fmla="*/ 38 h 1049"/>
                <a:gd name="T2" fmla="*/ 823 w 1080"/>
                <a:gd name="T3" fmla="*/ 38 h 1049"/>
                <a:gd name="T4" fmla="*/ 906 w 1080"/>
                <a:gd name="T5" fmla="*/ 83 h 1049"/>
                <a:gd name="T6" fmla="*/ 1079 w 1080"/>
                <a:gd name="T7" fmla="*/ 325 h 1049"/>
                <a:gd name="T8" fmla="*/ 1073 w 1080"/>
                <a:gd name="T9" fmla="*/ 434 h 1049"/>
                <a:gd name="T10" fmla="*/ 955 w 1080"/>
                <a:gd name="T11" fmla="*/ 518 h 1049"/>
                <a:gd name="T12" fmla="*/ 858 w 1080"/>
                <a:gd name="T13" fmla="*/ 582 h 1049"/>
                <a:gd name="T14" fmla="*/ 737 w 1080"/>
                <a:gd name="T15" fmla="*/ 441 h 1049"/>
                <a:gd name="T16" fmla="*/ 784 w 1080"/>
                <a:gd name="T17" fmla="*/ 403 h 1049"/>
                <a:gd name="T18" fmla="*/ 823 w 1080"/>
                <a:gd name="T19" fmla="*/ 373 h 1049"/>
                <a:gd name="T20" fmla="*/ 741 w 1080"/>
                <a:gd name="T21" fmla="*/ 251 h 1049"/>
                <a:gd name="T22" fmla="*/ 510 w 1080"/>
                <a:gd name="T23" fmla="*/ 403 h 1049"/>
                <a:gd name="T24" fmla="*/ 735 w 1080"/>
                <a:gd name="T25" fmla="*/ 700 h 1049"/>
                <a:gd name="T26" fmla="*/ 927 w 1080"/>
                <a:gd name="T27" fmla="*/ 564 h 1049"/>
                <a:gd name="T28" fmla="*/ 926 w 1080"/>
                <a:gd name="T29" fmla="*/ 1048 h 1049"/>
                <a:gd name="T30" fmla="*/ 439 w 1080"/>
                <a:gd name="T31" fmla="*/ 1048 h 1049"/>
                <a:gd name="T32" fmla="*/ 437 w 1080"/>
                <a:gd name="T33" fmla="*/ 320 h 1049"/>
                <a:gd name="T34" fmla="*/ 325 w 1080"/>
                <a:gd name="T35" fmla="*/ 390 h 1049"/>
                <a:gd name="T36" fmla="*/ 226 w 1080"/>
                <a:gd name="T37" fmla="*/ 390 h 1049"/>
                <a:gd name="T38" fmla="*/ 215 w 1080"/>
                <a:gd name="T39" fmla="*/ 376 h 1049"/>
                <a:gd name="T40" fmla="*/ 141 w 1080"/>
                <a:gd name="T41" fmla="*/ 277 h 1049"/>
                <a:gd name="T42" fmla="*/ 0 w 1080"/>
                <a:gd name="T43" fmla="*/ 105 h 1049"/>
                <a:gd name="T44" fmla="*/ 160 w 1080"/>
                <a:gd name="T45" fmla="*/ 0 h 1049"/>
                <a:gd name="T46" fmla="*/ 261 w 1080"/>
                <a:gd name="T47" fmla="*/ 130 h 1049"/>
                <a:gd name="T48" fmla="*/ 289 w 1080"/>
                <a:gd name="T49" fmla="*/ 155 h 1049"/>
                <a:gd name="T50" fmla="*/ 493 w 1080"/>
                <a:gd name="T51" fmla="*/ 38 h 1049"/>
                <a:gd name="T52" fmla="*/ 577 w 1080"/>
                <a:gd name="T53" fmla="*/ 38 h 1049"/>
                <a:gd name="T54" fmla="*/ 760 w 1080"/>
                <a:gd name="T55" fmla="*/ 38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0" h="1049">
                  <a:moveTo>
                    <a:pt x="760" y="38"/>
                  </a:moveTo>
                  <a:lnTo>
                    <a:pt x="823" y="38"/>
                  </a:lnTo>
                  <a:lnTo>
                    <a:pt x="906" y="83"/>
                  </a:lnTo>
                  <a:lnTo>
                    <a:pt x="1079" y="325"/>
                  </a:lnTo>
                  <a:lnTo>
                    <a:pt x="1073" y="434"/>
                  </a:lnTo>
                  <a:lnTo>
                    <a:pt x="955" y="518"/>
                  </a:lnTo>
                  <a:lnTo>
                    <a:pt x="858" y="582"/>
                  </a:lnTo>
                  <a:lnTo>
                    <a:pt x="737" y="441"/>
                  </a:lnTo>
                  <a:lnTo>
                    <a:pt x="784" y="403"/>
                  </a:lnTo>
                  <a:lnTo>
                    <a:pt x="823" y="373"/>
                  </a:lnTo>
                  <a:lnTo>
                    <a:pt x="741" y="251"/>
                  </a:lnTo>
                  <a:lnTo>
                    <a:pt x="510" y="403"/>
                  </a:lnTo>
                  <a:lnTo>
                    <a:pt x="735" y="700"/>
                  </a:lnTo>
                  <a:lnTo>
                    <a:pt x="927" y="564"/>
                  </a:lnTo>
                  <a:lnTo>
                    <a:pt x="926" y="1048"/>
                  </a:lnTo>
                  <a:lnTo>
                    <a:pt x="439" y="1048"/>
                  </a:lnTo>
                  <a:lnTo>
                    <a:pt x="437" y="320"/>
                  </a:lnTo>
                  <a:lnTo>
                    <a:pt x="325" y="390"/>
                  </a:lnTo>
                  <a:lnTo>
                    <a:pt x="226" y="390"/>
                  </a:lnTo>
                  <a:lnTo>
                    <a:pt x="215" y="376"/>
                  </a:lnTo>
                  <a:lnTo>
                    <a:pt x="141" y="277"/>
                  </a:lnTo>
                  <a:lnTo>
                    <a:pt x="0" y="105"/>
                  </a:lnTo>
                  <a:lnTo>
                    <a:pt x="160" y="0"/>
                  </a:lnTo>
                  <a:lnTo>
                    <a:pt x="261" y="130"/>
                  </a:lnTo>
                  <a:lnTo>
                    <a:pt x="289" y="155"/>
                  </a:lnTo>
                  <a:lnTo>
                    <a:pt x="493" y="38"/>
                  </a:lnTo>
                  <a:lnTo>
                    <a:pt x="577" y="38"/>
                  </a:lnTo>
                  <a:lnTo>
                    <a:pt x="760" y="38"/>
                  </a:lnTo>
                </a:path>
              </a:pathLst>
            </a:custGeom>
            <a:solidFill>
              <a:schemeClr val="tx2">
                <a:lumMod val="75000"/>
              </a:schemeClr>
            </a:solidFill>
            <a:ln>
              <a:noFill/>
            </a:ln>
            <a:effectLst/>
          </p:spPr>
          <p:txBody>
            <a:bodyPr/>
            <a:lstStyle/>
            <a:p>
              <a:endParaRPr lang="en-US"/>
            </a:p>
          </p:txBody>
        </p:sp>
        <p:sp>
          <p:nvSpPr>
            <p:cNvPr id="11" name="Oval 10"/>
            <p:cNvSpPr>
              <a:spLocks noChangeArrowheads="1"/>
            </p:cNvSpPr>
            <p:nvPr/>
          </p:nvSpPr>
          <p:spPr bwMode="auto">
            <a:xfrm>
              <a:off x="7570787" y="2909887"/>
              <a:ext cx="201613" cy="220663"/>
            </a:xfrm>
            <a:prstGeom prst="ellipse">
              <a:avLst/>
            </a:prstGeom>
            <a:solidFill>
              <a:schemeClr val="tx2">
                <a:lumMod val="75000"/>
              </a:schemeClr>
            </a:solidFill>
            <a:ln>
              <a:noFill/>
            </a:ln>
            <a:effectLst/>
          </p:spPr>
          <p:txBody>
            <a:bodyPr wrap="none" anchor="ctr"/>
            <a:lstStyle/>
            <a:p>
              <a:endParaRPr lang="en-US">
                <a:solidFill>
                  <a:schemeClr val="tx2">
                    <a:lumMod val="75000"/>
                  </a:schemeClr>
                </a:solidFill>
              </a:endParaRPr>
            </a:p>
          </p:txBody>
        </p:sp>
        <p:sp>
          <p:nvSpPr>
            <p:cNvPr id="12" name="Arc 11"/>
            <p:cNvSpPr>
              <a:spLocks/>
            </p:cNvSpPr>
            <p:nvPr/>
          </p:nvSpPr>
          <p:spPr bwMode="auto">
            <a:xfrm>
              <a:off x="6950075" y="2474912"/>
              <a:ext cx="280988" cy="109538"/>
            </a:xfrm>
            <a:custGeom>
              <a:avLst/>
              <a:gdLst>
                <a:gd name="G0" fmla="+- 21600 0 0"/>
                <a:gd name="G1" fmla="+- 322 0 0"/>
                <a:gd name="G2" fmla="+- 21600 0 0"/>
                <a:gd name="T0" fmla="*/ 43198 w 43200"/>
                <a:gd name="T1" fmla="*/ 0 h 21922"/>
                <a:gd name="T2" fmla="*/ 2 w 43200"/>
                <a:gd name="T3" fmla="*/ 4 h 21922"/>
                <a:gd name="T4" fmla="*/ 21600 w 43200"/>
                <a:gd name="T5" fmla="*/ 322 h 21922"/>
              </a:gdLst>
              <a:ahLst/>
              <a:cxnLst>
                <a:cxn ang="0">
                  <a:pos x="T0" y="T1"/>
                </a:cxn>
                <a:cxn ang="0">
                  <a:pos x="T2" y="T3"/>
                </a:cxn>
                <a:cxn ang="0">
                  <a:pos x="T4" y="T5"/>
                </a:cxn>
              </a:cxnLst>
              <a:rect l="0" t="0" r="r" b="b"/>
              <a:pathLst>
                <a:path w="43200" h="21922" fill="none" extrusionOk="0">
                  <a:moveTo>
                    <a:pt x="43197" y="0"/>
                  </a:moveTo>
                  <a:cubicBezTo>
                    <a:pt x="43199" y="107"/>
                    <a:pt x="43200" y="214"/>
                    <a:pt x="43200" y="322"/>
                  </a:cubicBezTo>
                  <a:cubicBezTo>
                    <a:pt x="43200" y="12251"/>
                    <a:pt x="33529" y="21922"/>
                    <a:pt x="21600" y="21922"/>
                  </a:cubicBezTo>
                  <a:cubicBezTo>
                    <a:pt x="9670" y="21922"/>
                    <a:pt x="0" y="12251"/>
                    <a:pt x="0" y="322"/>
                  </a:cubicBezTo>
                  <a:cubicBezTo>
                    <a:pt x="-1" y="215"/>
                    <a:pt x="0" y="109"/>
                    <a:pt x="2" y="4"/>
                  </a:cubicBezTo>
                </a:path>
                <a:path w="43200" h="21922" stroke="0" extrusionOk="0">
                  <a:moveTo>
                    <a:pt x="43197" y="0"/>
                  </a:moveTo>
                  <a:cubicBezTo>
                    <a:pt x="43199" y="107"/>
                    <a:pt x="43200" y="214"/>
                    <a:pt x="43200" y="322"/>
                  </a:cubicBezTo>
                  <a:cubicBezTo>
                    <a:pt x="43200" y="12251"/>
                    <a:pt x="33529" y="21922"/>
                    <a:pt x="21600" y="21922"/>
                  </a:cubicBezTo>
                  <a:cubicBezTo>
                    <a:pt x="9670" y="21922"/>
                    <a:pt x="0" y="12251"/>
                    <a:pt x="0" y="322"/>
                  </a:cubicBezTo>
                  <a:cubicBezTo>
                    <a:pt x="-1" y="215"/>
                    <a:pt x="0" y="109"/>
                    <a:pt x="2" y="4"/>
                  </a:cubicBezTo>
                  <a:lnTo>
                    <a:pt x="21600" y="322"/>
                  </a:lnTo>
                  <a:close/>
                </a:path>
              </a:pathLst>
            </a:custGeom>
            <a:solidFill>
              <a:schemeClr val="tx2">
                <a:lumMod val="75000"/>
              </a:schemeClr>
            </a:solidFill>
            <a:ln>
              <a:noFill/>
            </a:ln>
            <a:effectLst/>
          </p:spPr>
          <p:txBody>
            <a:bodyPr wrap="none" anchor="ctr"/>
            <a:lstStyle/>
            <a:p>
              <a:endParaRPr lang="en-US"/>
            </a:p>
          </p:txBody>
        </p:sp>
        <p:sp>
          <p:nvSpPr>
            <p:cNvPr id="13" name="Arc 12"/>
            <p:cNvSpPr>
              <a:spLocks/>
            </p:cNvSpPr>
            <p:nvPr/>
          </p:nvSpPr>
          <p:spPr bwMode="auto">
            <a:xfrm>
              <a:off x="7229475" y="2481262"/>
              <a:ext cx="239713" cy="169863"/>
            </a:xfrm>
            <a:custGeom>
              <a:avLst/>
              <a:gdLst>
                <a:gd name="G0" fmla="+- 15351 0 0"/>
                <a:gd name="G1" fmla="+- 21600 0 0"/>
                <a:gd name="G2" fmla="+- 21600 0 0"/>
                <a:gd name="T0" fmla="*/ 0 w 36951"/>
                <a:gd name="T1" fmla="*/ 6404 h 36443"/>
                <a:gd name="T2" fmla="*/ 31043 w 36951"/>
                <a:gd name="T3" fmla="*/ 36443 h 36443"/>
                <a:gd name="T4" fmla="*/ 15351 w 36951"/>
                <a:gd name="T5" fmla="*/ 21600 h 36443"/>
              </a:gdLst>
              <a:ahLst/>
              <a:cxnLst>
                <a:cxn ang="0">
                  <a:pos x="T0" y="T1"/>
                </a:cxn>
                <a:cxn ang="0">
                  <a:pos x="T2" y="T3"/>
                </a:cxn>
                <a:cxn ang="0">
                  <a:pos x="T4" y="T5"/>
                </a:cxn>
              </a:cxnLst>
              <a:rect l="0" t="0" r="r" b="b"/>
              <a:pathLst>
                <a:path w="36951" h="36443" fill="none" extrusionOk="0">
                  <a:moveTo>
                    <a:pt x="0" y="6404"/>
                  </a:moveTo>
                  <a:cubicBezTo>
                    <a:pt x="4057" y="2305"/>
                    <a:pt x="9584" y="-1"/>
                    <a:pt x="15351" y="0"/>
                  </a:cubicBezTo>
                  <a:cubicBezTo>
                    <a:pt x="27280" y="0"/>
                    <a:pt x="36951" y="9670"/>
                    <a:pt x="36951" y="21600"/>
                  </a:cubicBezTo>
                  <a:cubicBezTo>
                    <a:pt x="36951" y="27120"/>
                    <a:pt x="34836" y="32432"/>
                    <a:pt x="31043" y="36443"/>
                  </a:cubicBezTo>
                </a:path>
                <a:path w="36951" h="36443" stroke="0" extrusionOk="0">
                  <a:moveTo>
                    <a:pt x="0" y="6404"/>
                  </a:moveTo>
                  <a:cubicBezTo>
                    <a:pt x="4057" y="2305"/>
                    <a:pt x="9584" y="-1"/>
                    <a:pt x="15351" y="0"/>
                  </a:cubicBezTo>
                  <a:cubicBezTo>
                    <a:pt x="27280" y="0"/>
                    <a:pt x="36951" y="9670"/>
                    <a:pt x="36951" y="21600"/>
                  </a:cubicBezTo>
                  <a:cubicBezTo>
                    <a:pt x="36951" y="27120"/>
                    <a:pt x="34836" y="32432"/>
                    <a:pt x="31043" y="36443"/>
                  </a:cubicBezTo>
                  <a:lnTo>
                    <a:pt x="15351" y="21600"/>
                  </a:lnTo>
                  <a:close/>
                </a:path>
              </a:pathLst>
            </a:custGeom>
            <a:solidFill>
              <a:schemeClr val="tx2">
                <a:lumMod val="75000"/>
              </a:schemeClr>
            </a:solidFill>
            <a:ln>
              <a:noFill/>
            </a:ln>
            <a:effectLst/>
          </p:spPr>
          <p:txBody>
            <a:bodyPr wrap="none" anchor="ctr"/>
            <a:lstStyle/>
            <a:p>
              <a:endParaRPr lang="en-US"/>
            </a:p>
          </p:txBody>
        </p:sp>
        <p:grpSp>
          <p:nvGrpSpPr>
            <p:cNvPr id="4" name="Group 13"/>
            <p:cNvGrpSpPr>
              <a:grpSpLocks/>
            </p:cNvGrpSpPr>
            <p:nvPr/>
          </p:nvGrpSpPr>
          <p:grpSpPr bwMode="auto">
            <a:xfrm>
              <a:off x="6376991" y="4257675"/>
              <a:ext cx="984251" cy="1758950"/>
              <a:chOff x="4141" y="2464"/>
              <a:chExt cx="620" cy="1108"/>
            </a:xfrm>
          </p:grpSpPr>
          <p:grpSp>
            <p:nvGrpSpPr>
              <p:cNvPr id="6" name="Group 14"/>
              <p:cNvGrpSpPr>
                <a:grpSpLocks/>
              </p:cNvGrpSpPr>
              <p:nvPr/>
            </p:nvGrpSpPr>
            <p:grpSpPr bwMode="auto">
              <a:xfrm>
                <a:off x="4141" y="2812"/>
                <a:ext cx="620" cy="760"/>
                <a:chOff x="4141" y="2812"/>
                <a:chExt cx="620" cy="760"/>
              </a:xfrm>
            </p:grpSpPr>
            <p:sp>
              <p:nvSpPr>
                <p:cNvPr id="17" name="Rectangle 16"/>
                <p:cNvSpPr>
                  <a:spLocks noChangeArrowheads="1"/>
                </p:cNvSpPr>
                <p:nvPr/>
              </p:nvSpPr>
              <p:spPr bwMode="auto">
                <a:xfrm>
                  <a:off x="4246" y="2812"/>
                  <a:ext cx="414" cy="154"/>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 name="Rectangle 17"/>
                <p:cNvSpPr>
                  <a:spLocks noChangeArrowheads="1"/>
                </p:cNvSpPr>
                <p:nvPr/>
              </p:nvSpPr>
              <p:spPr bwMode="auto">
                <a:xfrm>
                  <a:off x="4141" y="2918"/>
                  <a:ext cx="619" cy="654"/>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 name="Arc 17"/>
                <p:cNvSpPr>
                  <a:spLocks/>
                </p:cNvSpPr>
                <p:nvPr/>
              </p:nvSpPr>
              <p:spPr bwMode="auto">
                <a:xfrm>
                  <a:off x="4142" y="2814"/>
                  <a:ext cx="110" cy="127"/>
                </a:xfrm>
                <a:custGeom>
                  <a:avLst/>
                  <a:gdLst>
                    <a:gd name="G0" fmla="+- 21597 0 0"/>
                    <a:gd name="G1" fmla="+- 21592 0 0"/>
                    <a:gd name="G2" fmla="+- 21600 0 0"/>
                    <a:gd name="T0" fmla="*/ 0 w 21597"/>
                    <a:gd name="T1" fmla="*/ 21253 h 21592"/>
                    <a:gd name="T2" fmla="*/ 21010 w 21597"/>
                    <a:gd name="T3" fmla="*/ 0 h 21592"/>
                    <a:gd name="T4" fmla="*/ 21597 w 21597"/>
                    <a:gd name="T5" fmla="*/ 21592 h 21592"/>
                  </a:gdLst>
                  <a:ahLst/>
                  <a:cxnLst>
                    <a:cxn ang="0">
                      <a:pos x="T0" y="T1"/>
                    </a:cxn>
                    <a:cxn ang="0">
                      <a:pos x="T2" y="T3"/>
                    </a:cxn>
                    <a:cxn ang="0">
                      <a:pos x="T4" y="T5"/>
                    </a:cxn>
                  </a:cxnLst>
                  <a:rect l="0" t="0" r="r" b="b"/>
                  <a:pathLst>
                    <a:path w="21597" h="21592" fill="none" extrusionOk="0">
                      <a:moveTo>
                        <a:pt x="-1" y="21252"/>
                      </a:moveTo>
                      <a:cubicBezTo>
                        <a:pt x="181" y="9685"/>
                        <a:pt x="9444" y="314"/>
                        <a:pt x="21009" y="-1"/>
                      </a:cubicBezTo>
                    </a:path>
                    <a:path w="21597" h="21592" stroke="0" extrusionOk="0">
                      <a:moveTo>
                        <a:pt x="-1" y="21252"/>
                      </a:moveTo>
                      <a:cubicBezTo>
                        <a:pt x="181" y="9685"/>
                        <a:pt x="9444" y="314"/>
                        <a:pt x="21009" y="-1"/>
                      </a:cubicBezTo>
                      <a:lnTo>
                        <a:pt x="21597" y="21592"/>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0" name="Arc 18"/>
                <p:cNvSpPr>
                  <a:spLocks/>
                </p:cNvSpPr>
                <p:nvPr/>
              </p:nvSpPr>
              <p:spPr bwMode="auto">
                <a:xfrm>
                  <a:off x="4648" y="2814"/>
                  <a:ext cx="113" cy="1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16" name="Oval 19"/>
              <p:cNvSpPr>
                <a:spLocks noChangeArrowheads="1"/>
              </p:cNvSpPr>
              <p:nvPr/>
            </p:nvSpPr>
            <p:spPr bwMode="auto">
              <a:xfrm>
                <a:off x="4283" y="2464"/>
                <a:ext cx="330" cy="310"/>
              </a:xfrm>
              <a:prstGeom prst="ellipse">
                <a:avLst/>
              </a:prstGeom>
              <a:solidFill>
                <a:srgbClr val="008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14" name="Group 20"/>
            <p:cNvGrpSpPr>
              <a:grpSpLocks/>
            </p:cNvGrpSpPr>
            <p:nvPr/>
          </p:nvGrpSpPr>
          <p:grpSpPr bwMode="auto">
            <a:xfrm>
              <a:off x="5348288" y="3768725"/>
              <a:ext cx="992188" cy="1763713"/>
              <a:chOff x="3493" y="2156"/>
              <a:chExt cx="625" cy="1111"/>
            </a:xfrm>
          </p:grpSpPr>
          <p:grpSp>
            <p:nvGrpSpPr>
              <p:cNvPr id="15" name="Group 21"/>
              <p:cNvGrpSpPr>
                <a:grpSpLocks/>
              </p:cNvGrpSpPr>
              <p:nvPr/>
            </p:nvGrpSpPr>
            <p:grpSpPr bwMode="auto">
              <a:xfrm>
                <a:off x="3493" y="2504"/>
                <a:ext cx="625" cy="763"/>
                <a:chOff x="3493" y="2504"/>
                <a:chExt cx="625" cy="763"/>
              </a:xfrm>
            </p:grpSpPr>
            <p:sp>
              <p:nvSpPr>
                <p:cNvPr id="24" name="Rectangle 23"/>
                <p:cNvSpPr>
                  <a:spLocks noChangeArrowheads="1"/>
                </p:cNvSpPr>
                <p:nvPr/>
              </p:nvSpPr>
              <p:spPr bwMode="auto">
                <a:xfrm>
                  <a:off x="3601" y="2504"/>
                  <a:ext cx="413" cy="159"/>
                </a:xfrm>
                <a:prstGeom prst="rect">
                  <a:avLst/>
                </a:prstGeom>
                <a:solidFill>
                  <a:schemeClr val="accent2">
                    <a:lumMod val="75000"/>
                  </a:scheme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5" name="Rectangle 24"/>
                <p:cNvSpPr>
                  <a:spLocks noChangeArrowheads="1"/>
                </p:cNvSpPr>
                <p:nvPr/>
              </p:nvSpPr>
              <p:spPr bwMode="auto">
                <a:xfrm>
                  <a:off x="3493" y="2614"/>
                  <a:ext cx="625" cy="653"/>
                </a:xfrm>
                <a:prstGeom prst="rect">
                  <a:avLst/>
                </a:prstGeom>
                <a:solidFill>
                  <a:schemeClr val="accent2">
                    <a:lumMod val="75000"/>
                  </a:scheme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6" name="Arc 24"/>
                <p:cNvSpPr>
                  <a:spLocks/>
                </p:cNvSpPr>
                <p:nvPr/>
              </p:nvSpPr>
              <p:spPr bwMode="auto">
                <a:xfrm>
                  <a:off x="3495" y="2505"/>
                  <a:ext cx="112" cy="130"/>
                </a:xfrm>
                <a:custGeom>
                  <a:avLst/>
                  <a:gdLst>
                    <a:gd name="G0" fmla="+- 21597 0 0"/>
                    <a:gd name="G1" fmla="+- 21597 0 0"/>
                    <a:gd name="G2" fmla="+- 21600 0 0"/>
                    <a:gd name="T0" fmla="*/ 0 w 21597"/>
                    <a:gd name="T1" fmla="*/ 21266 h 21597"/>
                    <a:gd name="T2" fmla="*/ 21213 w 21597"/>
                    <a:gd name="T3" fmla="*/ 0 h 21597"/>
                    <a:gd name="T4" fmla="*/ 21597 w 21597"/>
                    <a:gd name="T5" fmla="*/ 21597 h 21597"/>
                  </a:gdLst>
                  <a:ahLst/>
                  <a:cxnLst>
                    <a:cxn ang="0">
                      <a:pos x="T0" y="T1"/>
                    </a:cxn>
                    <a:cxn ang="0">
                      <a:pos x="T2" y="T3"/>
                    </a:cxn>
                    <a:cxn ang="0">
                      <a:pos x="T4" y="T5"/>
                    </a:cxn>
                  </a:cxnLst>
                  <a:rect l="0" t="0" r="r" b="b"/>
                  <a:pathLst>
                    <a:path w="21597" h="21597" fill="none" extrusionOk="0">
                      <a:moveTo>
                        <a:pt x="-1" y="21265"/>
                      </a:moveTo>
                      <a:cubicBezTo>
                        <a:pt x="178" y="9616"/>
                        <a:pt x="9563" y="207"/>
                        <a:pt x="21213" y="0"/>
                      </a:cubicBezTo>
                    </a:path>
                    <a:path w="21597" h="21597" stroke="0" extrusionOk="0">
                      <a:moveTo>
                        <a:pt x="-1" y="21265"/>
                      </a:moveTo>
                      <a:cubicBezTo>
                        <a:pt x="178" y="9616"/>
                        <a:pt x="9563" y="207"/>
                        <a:pt x="21213" y="0"/>
                      </a:cubicBezTo>
                      <a:lnTo>
                        <a:pt x="21597" y="21597"/>
                      </a:lnTo>
                      <a:close/>
                    </a:path>
                  </a:pathLst>
                </a:custGeom>
                <a:solidFill>
                  <a:schemeClr val="accent2">
                    <a:lumMod val="75000"/>
                  </a:schemeClr>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7" name="Arc 25"/>
                <p:cNvSpPr>
                  <a:spLocks/>
                </p:cNvSpPr>
                <p:nvPr/>
              </p:nvSpPr>
              <p:spPr bwMode="auto">
                <a:xfrm>
                  <a:off x="4003" y="2510"/>
                  <a:ext cx="115" cy="129"/>
                </a:xfrm>
                <a:custGeom>
                  <a:avLst/>
                  <a:gdLst>
                    <a:gd name="G0" fmla="+- 379 0 0"/>
                    <a:gd name="G1" fmla="+- 21600 0 0"/>
                    <a:gd name="G2" fmla="+- 21600 0 0"/>
                    <a:gd name="T0" fmla="*/ 0 w 21976"/>
                    <a:gd name="T1" fmla="*/ 3 h 21600"/>
                    <a:gd name="T2" fmla="*/ 21976 w 21976"/>
                    <a:gd name="T3" fmla="*/ 21259 h 21600"/>
                    <a:gd name="T4" fmla="*/ 379 w 21976"/>
                    <a:gd name="T5" fmla="*/ 21600 h 21600"/>
                  </a:gdLst>
                  <a:ahLst/>
                  <a:cxnLst>
                    <a:cxn ang="0">
                      <a:pos x="T0" y="T1"/>
                    </a:cxn>
                    <a:cxn ang="0">
                      <a:pos x="T2" y="T3"/>
                    </a:cxn>
                    <a:cxn ang="0">
                      <a:pos x="T4" y="T5"/>
                    </a:cxn>
                  </a:cxnLst>
                  <a:rect l="0" t="0" r="r" b="b"/>
                  <a:pathLst>
                    <a:path w="21976" h="21600" fill="none" extrusionOk="0">
                      <a:moveTo>
                        <a:pt x="0" y="3"/>
                      </a:moveTo>
                      <a:cubicBezTo>
                        <a:pt x="126" y="1"/>
                        <a:pt x="252" y="-1"/>
                        <a:pt x="379" y="0"/>
                      </a:cubicBezTo>
                      <a:cubicBezTo>
                        <a:pt x="12175" y="0"/>
                        <a:pt x="21790" y="9464"/>
                        <a:pt x="21976" y="21258"/>
                      </a:cubicBezTo>
                    </a:path>
                    <a:path w="21976" h="21600" stroke="0" extrusionOk="0">
                      <a:moveTo>
                        <a:pt x="0" y="3"/>
                      </a:moveTo>
                      <a:cubicBezTo>
                        <a:pt x="126" y="1"/>
                        <a:pt x="252" y="-1"/>
                        <a:pt x="379" y="0"/>
                      </a:cubicBezTo>
                      <a:cubicBezTo>
                        <a:pt x="12175" y="0"/>
                        <a:pt x="21790" y="9464"/>
                        <a:pt x="21976" y="21258"/>
                      </a:cubicBezTo>
                      <a:lnTo>
                        <a:pt x="379" y="21600"/>
                      </a:lnTo>
                      <a:close/>
                    </a:path>
                  </a:pathLst>
                </a:custGeom>
                <a:solidFill>
                  <a:schemeClr val="accent2">
                    <a:lumMod val="75000"/>
                  </a:schemeClr>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23" name="Oval 26"/>
              <p:cNvSpPr>
                <a:spLocks noChangeArrowheads="1"/>
              </p:cNvSpPr>
              <p:nvPr/>
            </p:nvSpPr>
            <p:spPr bwMode="auto">
              <a:xfrm>
                <a:off x="3638" y="2156"/>
                <a:ext cx="332" cy="314"/>
              </a:xfrm>
              <a:prstGeom prst="ellipse">
                <a:avLst/>
              </a:prstGeom>
              <a:solidFill>
                <a:srgbClr val="008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21" name="Group 27"/>
            <p:cNvGrpSpPr>
              <a:grpSpLocks/>
            </p:cNvGrpSpPr>
            <p:nvPr/>
          </p:nvGrpSpPr>
          <p:grpSpPr bwMode="auto">
            <a:xfrm>
              <a:off x="2359025" y="3768725"/>
              <a:ext cx="984250" cy="1763713"/>
              <a:chOff x="1610" y="2156"/>
              <a:chExt cx="620" cy="1111"/>
            </a:xfrm>
          </p:grpSpPr>
          <p:grpSp>
            <p:nvGrpSpPr>
              <p:cNvPr id="22" name="Group 28"/>
              <p:cNvGrpSpPr>
                <a:grpSpLocks/>
              </p:cNvGrpSpPr>
              <p:nvPr/>
            </p:nvGrpSpPr>
            <p:grpSpPr bwMode="auto">
              <a:xfrm>
                <a:off x="1610" y="2504"/>
                <a:ext cx="620" cy="763"/>
                <a:chOff x="1610" y="2504"/>
                <a:chExt cx="620" cy="763"/>
              </a:xfrm>
            </p:grpSpPr>
            <p:sp>
              <p:nvSpPr>
                <p:cNvPr id="31" name="Rectangle 30"/>
                <p:cNvSpPr>
                  <a:spLocks noChangeArrowheads="1"/>
                </p:cNvSpPr>
                <p:nvPr/>
              </p:nvSpPr>
              <p:spPr bwMode="auto">
                <a:xfrm>
                  <a:off x="1717" y="2504"/>
                  <a:ext cx="413" cy="159"/>
                </a:xfrm>
                <a:prstGeom prst="rect">
                  <a:avLst/>
                </a:prstGeom>
                <a:solidFill>
                  <a:srgbClr val="0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2" name="Rectangle 31"/>
                <p:cNvSpPr>
                  <a:spLocks noChangeArrowheads="1"/>
                </p:cNvSpPr>
                <p:nvPr/>
              </p:nvSpPr>
              <p:spPr bwMode="auto">
                <a:xfrm>
                  <a:off x="1610" y="2614"/>
                  <a:ext cx="620" cy="653"/>
                </a:xfrm>
                <a:prstGeom prst="rect">
                  <a:avLst/>
                </a:prstGeom>
                <a:solidFill>
                  <a:srgbClr val="0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3" name="Arc 31"/>
                <p:cNvSpPr>
                  <a:spLocks/>
                </p:cNvSpPr>
                <p:nvPr/>
              </p:nvSpPr>
              <p:spPr bwMode="auto">
                <a:xfrm>
                  <a:off x="1612" y="2505"/>
                  <a:ext cx="112" cy="130"/>
                </a:xfrm>
                <a:custGeom>
                  <a:avLst/>
                  <a:gdLst>
                    <a:gd name="G0" fmla="+- 21597 0 0"/>
                    <a:gd name="G1" fmla="+- 21597 0 0"/>
                    <a:gd name="G2" fmla="+- 21600 0 0"/>
                    <a:gd name="T0" fmla="*/ 0 w 21597"/>
                    <a:gd name="T1" fmla="*/ 21266 h 21597"/>
                    <a:gd name="T2" fmla="*/ 21213 w 21597"/>
                    <a:gd name="T3" fmla="*/ 0 h 21597"/>
                    <a:gd name="T4" fmla="*/ 21597 w 21597"/>
                    <a:gd name="T5" fmla="*/ 21597 h 21597"/>
                  </a:gdLst>
                  <a:ahLst/>
                  <a:cxnLst>
                    <a:cxn ang="0">
                      <a:pos x="T0" y="T1"/>
                    </a:cxn>
                    <a:cxn ang="0">
                      <a:pos x="T2" y="T3"/>
                    </a:cxn>
                    <a:cxn ang="0">
                      <a:pos x="T4" y="T5"/>
                    </a:cxn>
                  </a:cxnLst>
                  <a:rect l="0" t="0" r="r" b="b"/>
                  <a:pathLst>
                    <a:path w="21597" h="21597" fill="none" extrusionOk="0">
                      <a:moveTo>
                        <a:pt x="-1" y="21265"/>
                      </a:moveTo>
                      <a:cubicBezTo>
                        <a:pt x="178" y="9616"/>
                        <a:pt x="9563" y="207"/>
                        <a:pt x="21213" y="0"/>
                      </a:cubicBezTo>
                    </a:path>
                    <a:path w="21597" h="21597" stroke="0" extrusionOk="0">
                      <a:moveTo>
                        <a:pt x="-1" y="21265"/>
                      </a:moveTo>
                      <a:cubicBezTo>
                        <a:pt x="178" y="9616"/>
                        <a:pt x="9563" y="207"/>
                        <a:pt x="21213" y="0"/>
                      </a:cubicBezTo>
                      <a:lnTo>
                        <a:pt x="21597" y="21597"/>
                      </a:lnTo>
                      <a:close/>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4" name="Arc 32"/>
                <p:cNvSpPr>
                  <a:spLocks/>
                </p:cNvSpPr>
                <p:nvPr/>
              </p:nvSpPr>
              <p:spPr bwMode="auto">
                <a:xfrm>
                  <a:off x="2117" y="2510"/>
                  <a:ext cx="112" cy="129"/>
                </a:xfrm>
                <a:custGeom>
                  <a:avLst/>
                  <a:gdLst>
                    <a:gd name="G0" fmla="+- 0 0 0"/>
                    <a:gd name="G1" fmla="+- 21600 0 0"/>
                    <a:gd name="G2" fmla="+- 21600 0 0"/>
                    <a:gd name="T0" fmla="*/ 0 w 21597"/>
                    <a:gd name="T1" fmla="*/ 0 h 21600"/>
                    <a:gd name="T2" fmla="*/ 21597 w 21597"/>
                    <a:gd name="T3" fmla="*/ 21259 h 21600"/>
                    <a:gd name="T4" fmla="*/ 0 w 21597"/>
                    <a:gd name="T5" fmla="*/ 21600 h 21600"/>
                  </a:gdLst>
                  <a:ahLst/>
                  <a:cxnLst>
                    <a:cxn ang="0">
                      <a:pos x="T0" y="T1"/>
                    </a:cxn>
                    <a:cxn ang="0">
                      <a:pos x="T2" y="T3"/>
                    </a:cxn>
                    <a:cxn ang="0">
                      <a:pos x="T4" y="T5"/>
                    </a:cxn>
                  </a:cxnLst>
                  <a:rect l="0" t="0" r="r" b="b"/>
                  <a:pathLst>
                    <a:path w="21597" h="21600" fill="none" extrusionOk="0">
                      <a:moveTo>
                        <a:pt x="-1" y="0"/>
                      </a:moveTo>
                      <a:cubicBezTo>
                        <a:pt x="11796" y="0"/>
                        <a:pt x="21411" y="9464"/>
                        <a:pt x="21597" y="21258"/>
                      </a:cubicBezTo>
                    </a:path>
                    <a:path w="21597" h="21600" stroke="0" extrusionOk="0">
                      <a:moveTo>
                        <a:pt x="-1" y="0"/>
                      </a:moveTo>
                      <a:cubicBezTo>
                        <a:pt x="11796" y="0"/>
                        <a:pt x="21411" y="9464"/>
                        <a:pt x="21597" y="21258"/>
                      </a:cubicBezTo>
                      <a:lnTo>
                        <a:pt x="0" y="21600"/>
                      </a:lnTo>
                      <a:close/>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30" name="Oval 33"/>
              <p:cNvSpPr>
                <a:spLocks noChangeArrowheads="1"/>
              </p:cNvSpPr>
              <p:nvPr/>
            </p:nvSpPr>
            <p:spPr bwMode="auto">
              <a:xfrm>
                <a:off x="1755" y="2156"/>
                <a:ext cx="331" cy="314"/>
              </a:xfrm>
              <a:prstGeom prst="ellipse">
                <a:avLst/>
              </a:prstGeom>
              <a:solidFill>
                <a:srgbClr val="008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28" name="Group 34"/>
            <p:cNvGrpSpPr>
              <a:grpSpLocks/>
            </p:cNvGrpSpPr>
            <p:nvPr/>
          </p:nvGrpSpPr>
          <p:grpSpPr bwMode="auto">
            <a:xfrm>
              <a:off x="1303338" y="4257675"/>
              <a:ext cx="984250" cy="1758950"/>
              <a:chOff x="945" y="2464"/>
              <a:chExt cx="620" cy="1108"/>
            </a:xfrm>
          </p:grpSpPr>
          <p:sp>
            <p:nvSpPr>
              <p:cNvPr id="36" name="Oval 35"/>
              <p:cNvSpPr>
                <a:spLocks noChangeArrowheads="1"/>
              </p:cNvSpPr>
              <p:nvPr/>
            </p:nvSpPr>
            <p:spPr bwMode="auto">
              <a:xfrm>
                <a:off x="1089" y="2464"/>
                <a:ext cx="331" cy="310"/>
              </a:xfrm>
              <a:prstGeom prst="ellipse">
                <a:avLst/>
              </a:prstGeom>
              <a:solidFill>
                <a:srgbClr val="008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29" name="Group 36"/>
              <p:cNvGrpSpPr>
                <a:grpSpLocks/>
              </p:cNvGrpSpPr>
              <p:nvPr/>
            </p:nvGrpSpPr>
            <p:grpSpPr bwMode="auto">
              <a:xfrm>
                <a:off x="945" y="2812"/>
                <a:ext cx="620" cy="760"/>
                <a:chOff x="945" y="2812"/>
                <a:chExt cx="620" cy="760"/>
              </a:xfrm>
            </p:grpSpPr>
            <p:sp>
              <p:nvSpPr>
                <p:cNvPr id="38" name="Rectangle 37"/>
                <p:cNvSpPr>
                  <a:spLocks noChangeArrowheads="1"/>
                </p:cNvSpPr>
                <p:nvPr/>
              </p:nvSpPr>
              <p:spPr bwMode="auto">
                <a:xfrm>
                  <a:off x="1053" y="2812"/>
                  <a:ext cx="413" cy="154"/>
                </a:xfrm>
                <a:prstGeom prst="rect">
                  <a:avLst/>
                </a:prstGeom>
                <a:solidFill>
                  <a:srgbClr val="008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9" name="Rectangle 38"/>
                <p:cNvSpPr>
                  <a:spLocks noChangeArrowheads="1"/>
                </p:cNvSpPr>
                <p:nvPr/>
              </p:nvSpPr>
              <p:spPr bwMode="auto">
                <a:xfrm>
                  <a:off x="945" y="2918"/>
                  <a:ext cx="620" cy="654"/>
                </a:xfrm>
                <a:prstGeom prst="rect">
                  <a:avLst/>
                </a:prstGeom>
                <a:solidFill>
                  <a:srgbClr val="008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0" name="Arc 39"/>
                <p:cNvSpPr>
                  <a:spLocks/>
                </p:cNvSpPr>
                <p:nvPr/>
              </p:nvSpPr>
              <p:spPr bwMode="auto">
                <a:xfrm>
                  <a:off x="946" y="2814"/>
                  <a:ext cx="112" cy="127"/>
                </a:xfrm>
                <a:custGeom>
                  <a:avLst/>
                  <a:gdLst>
                    <a:gd name="G0" fmla="+- 21597 0 0"/>
                    <a:gd name="G1" fmla="+- 21597 0 0"/>
                    <a:gd name="G2" fmla="+- 21600 0 0"/>
                    <a:gd name="T0" fmla="*/ 0 w 21597"/>
                    <a:gd name="T1" fmla="*/ 21258 h 21597"/>
                    <a:gd name="T2" fmla="*/ 21213 w 21597"/>
                    <a:gd name="T3" fmla="*/ 0 h 21597"/>
                    <a:gd name="T4" fmla="*/ 21597 w 21597"/>
                    <a:gd name="T5" fmla="*/ 21597 h 21597"/>
                  </a:gdLst>
                  <a:ahLst/>
                  <a:cxnLst>
                    <a:cxn ang="0">
                      <a:pos x="T0" y="T1"/>
                    </a:cxn>
                    <a:cxn ang="0">
                      <a:pos x="T2" y="T3"/>
                    </a:cxn>
                    <a:cxn ang="0">
                      <a:pos x="T4" y="T5"/>
                    </a:cxn>
                  </a:cxnLst>
                  <a:rect l="0" t="0" r="r" b="b"/>
                  <a:pathLst>
                    <a:path w="21597" h="21597" fill="none" extrusionOk="0">
                      <a:moveTo>
                        <a:pt x="-1" y="21257"/>
                      </a:moveTo>
                      <a:cubicBezTo>
                        <a:pt x="182" y="9611"/>
                        <a:pt x="9566" y="207"/>
                        <a:pt x="21213" y="0"/>
                      </a:cubicBezTo>
                    </a:path>
                    <a:path w="21597" h="21597" stroke="0" extrusionOk="0">
                      <a:moveTo>
                        <a:pt x="-1" y="21257"/>
                      </a:moveTo>
                      <a:cubicBezTo>
                        <a:pt x="182" y="9611"/>
                        <a:pt x="9566" y="207"/>
                        <a:pt x="21213" y="0"/>
                      </a:cubicBezTo>
                      <a:lnTo>
                        <a:pt x="21597" y="21597"/>
                      </a:lnTo>
                      <a:close/>
                    </a:path>
                  </a:pathLst>
                </a:custGeom>
                <a:solidFill>
                  <a:srgbClr val="008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1" name="Arc 40"/>
                <p:cNvSpPr>
                  <a:spLocks/>
                </p:cNvSpPr>
                <p:nvPr/>
              </p:nvSpPr>
              <p:spPr bwMode="auto">
                <a:xfrm>
                  <a:off x="1451" y="2814"/>
                  <a:ext cx="113" cy="128"/>
                </a:xfrm>
                <a:custGeom>
                  <a:avLst/>
                  <a:gdLst>
                    <a:gd name="G0" fmla="+- 0 0 0"/>
                    <a:gd name="G1" fmla="+- 21599 0 0"/>
                    <a:gd name="G2" fmla="+- 21600 0 0"/>
                    <a:gd name="T0" fmla="*/ 191 w 21600"/>
                    <a:gd name="T1" fmla="*/ 0 h 21599"/>
                    <a:gd name="T2" fmla="*/ 21600 w 21600"/>
                    <a:gd name="T3" fmla="*/ 21599 h 21599"/>
                    <a:gd name="T4" fmla="*/ 0 w 21600"/>
                    <a:gd name="T5" fmla="*/ 21599 h 21599"/>
                  </a:gdLst>
                  <a:ahLst/>
                  <a:cxnLst>
                    <a:cxn ang="0">
                      <a:pos x="T0" y="T1"/>
                    </a:cxn>
                    <a:cxn ang="0">
                      <a:pos x="T2" y="T3"/>
                    </a:cxn>
                    <a:cxn ang="0">
                      <a:pos x="T4" y="T5"/>
                    </a:cxn>
                  </a:cxnLst>
                  <a:rect l="0" t="0" r="r" b="b"/>
                  <a:pathLst>
                    <a:path w="21600" h="21599" fill="none" extrusionOk="0">
                      <a:moveTo>
                        <a:pt x="191" y="-1"/>
                      </a:moveTo>
                      <a:cubicBezTo>
                        <a:pt x="12045" y="104"/>
                        <a:pt x="21600" y="9744"/>
                        <a:pt x="21600" y="21599"/>
                      </a:cubicBezTo>
                    </a:path>
                    <a:path w="21600" h="21599" stroke="0" extrusionOk="0">
                      <a:moveTo>
                        <a:pt x="191" y="-1"/>
                      </a:moveTo>
                      <a:cubicBezTo>
                        <a:pt x="12045" y="104"/>
                        <a:pt x="21600" y="9744"/>
                        <a:pt x="21600" y="21599"/>
                      </a:cubicBezTo>
                      <a:lnTo>
                        <a:pt x="0" y="21599"/>
                      </a:lnTo>
                      <a:close/>
                    </a:path>
                  </a:pathLst>
                </a:custGeom>
                <a:solidFill>
                  <a:srgbClr val="008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sp>
          <p:nvSpPr>
            <p:cNvPr id="42" name="Freeform 41"/>
            <p:cNvSpPr>
              <a:spLocks/>
            </p:cNvSpPr>
            <p:nvPr/>
          </p:nvSpPr>
          <p:spPr bwMode="auto">
            <a:xfrm>
              <a:off x="1228725" y="4279900"/>
              <a:ext cx="6172200" cy="1736725"/>
            </a:xfrm>
            <a:custGeom>
              <a:avLst/>
              <a:gdLst>
                <a:gd name="T0" fmla="*/ 0 w 3888"/>
                <a:gd name="T1" fmla="*/ 1093 h 1094"/>
                <a:gd name="T2" fmla="*/ 1386 w 3888"/>
                <a:gd name="T3" fmla="*/ 0 h 1094"/>
                <a:gd name="T4" fmla="*/ 2444 w 3888"/>
                <a:gd name="T5" fmla="*/ 0 h 1094"/>
                <a:gd name="T6" fmla="*/ 3887 w 3888"/>
                <a:gd name="T7" fmla="*/ 1093 h 1094"/>
                <a:gd name="T8" fmla="*/ 0 w 3888"/>
                <a:gd name="T9" fmla="*/ 1093 h 1094"/>
              </a:gdLst>
              <a:ahLst/>
              <a:cxnLst>
                <a:cxn ang="0">
                  <a:pos x="T0" y="T1"/>
                </a:cxn>
                <a:cxn ang="0">
                  <a:pos x="T2" y="T3"/>
                </a:cxn>
                <a:cxn ang="0">
                  <a:pos x="T4" y="T5"/>
                </a:cxn>
                <a:cxn ang="0">
                  <a:pos x="T6" y="T7"/>
                </a:cxn>
                <a:cxn ang="0">
                  <a:pos x="T8" y="T9"/>
                </a:cxn>
              </a:cxnLst>
              <a:rect l="0" t="0" r="r" b="b"/>
              <a:pathLst>
                <a:path w="3888" h="1094">
                  <a:moveTo>
                    <a:pt x="0" y="1093"/>
                  </a:moveTo>
                  <a:lnTo>
                    <a:pt x="1386" y="0"/>
                  </a:lnTo>
                  <a:lnTo>
                    <a:pt x="2444" y="0"/>
                  </a:lnTo>
                  <a:lnTo>
                    <a:pt x="3887" y="1093"/>
                  </a:lnTo>
                  <a:lnTo>
                    <a:pt x="0" y="1093"/>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grpSp>
          <p:nvGrpSpPr>
            <p:cNvPr id="35" name="Group 42"/>
            <p:cNvGrpSpPr>
              <a:grpSpLocks/>
            </p:cNvGrpSpPr>
            <p:nvPr/>
          </p:nvGrpSpPr>
          <p:grpSpPr bwMode="auto">
            <a:xfrm>
              <a:off x="4286252" y="4425950"/>
              <a:ext cx="1225551" cy="1797050"/>
              <a:chOff x="2824" y="2570"/>
              <a:chExt cx="772" cy="1132"/>
            </a:xfrm>
          </p:grpSpPr>
          <p:sp>
            <p:nvSpPr>
              <p:cNvPr id="44" name="Oval 43"/>
              <p:cNvSpPr>
                <a:spLocks noChangeArrowheads="1"/>
              </p:cNvSpPr>
              <p:nvPr/>
            </p:nvSpPr>
            <p:spPr bwMode="auto">
              <a:xfrm>
                <a:off x="3002" y="2570"/>
                <a:ext cx="408" cy="378"/>
              </a:xfrm>
              <a:prstGeom prst="ellipse">
                <a:avLst/>
              </a:prstGeom>
              <a:solidFill>
                <a:srgbClr val="008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37" name="Group 44"/>
              <p:cNvGrpSpPr>
                <a:grpSpLocks/>
              </p:cNvGrpSpPr>
              <p:nvPr/>
            </p:nvGrpSpPr>
            <p:grpSpPr bwMode="auto">
              <a:xfrm>
                <a:off x="2824" y="2990"/>
                <a:ext cx="772" cy="712"/>
                <a:chOff x="2824" y="2990"/>
                <a:chExt cx="772" cy="712"/>
              </a:xfrm>
            </p:grpSpPr>
            <p:sp>
              <p:nvSpPr>
                <p:cNvPr id="46" name="Rectangle 45"/>
                <p:cNvSpPr>
                  <a:spLocks noChangeArrowheads="1"/>
                </p:cNvSpPr>
                <p:nvPr/>
              </p:nvSpPr>
              <p:spPr bwMode="auto">
                <a:xfrm>
                  <a:off x="2953" y="2992"/>
                  <a:ext cx="508" cy="189"/>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7" name="Rectangle 46"/>
                <p:cNvSpPr>
                  <a:spLocks noChangeArrowheads="1"/>
                </p:cNvSpPr>
                <p:nvPr/>
              </p:nvSpPr>
              <p:spPr bwMode="auto">
                <a:xfrm>
                  <a:off x="2826" y="3126"/>
                  <a:ext cx="769" cy="576"/>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8" name="Arc 47"/>
                <p:cNvSpPr>
                  <a:spLocks/>
                </p:cNvSpPr>
                <p:nvPr/>
              </p:nvSpPr>
              <p:spPr bwMode="auto">
                <a:xfrm>
                  <a:off x="2824" y="2993"/>
                  <a:ext cx="140" cy="155"/>
                </a:xfrm>
                <a:custGeom>
                  <a:avLst/>
                  <a:gdLst>
                    <a:gd name="G0" fmla="+- 21600 0 0"/>
                    <a:gd name="G1" fmla="+- 21598 0 0"/>
                    <a:gd name="G2" fmla="+- 21600 0 0"/>
                    <a:gd name="T0" fmla="*/ 0 w 21600"/>
                    <a:gd name="T1" fmla="*/ 21598 h 21598"/>
                    <a:gd name="T2" fmla="*/ 21290 w 21600"/>
                    <a:gd name="T3" fmla="*/ 0 h 21598"/>
                    <a:gd name="T4" fmla="*/ 21600 w 21600"/>
                    <a:gd name="T5" fmla="*/ 21598 h 21598"/>
                  </a:gdLst>
                  <a:ahLst/>
                  <a:cxnLst>
                    <a:cxn ang="0">
                      <a:pos x="T0" y="T1"/>
                    </a:cxn>
                    <a:cxn ang="0">
                      <a:pos x="T2" y="T3"/>
                    </a:cxn>
                    <a:cxn ang="0">
                      <a:pos x="T4" y="T5"/>
                    </a:cxn>
                  </a:cxnLst>
                  <a:rect l="0" t="0" r="r" b="b"/>
                  <a:pathLst>
                    <a:path w="21600" h="21598" fill="none" extrusionOk="0">
                      <a:moveTo>
                        <a:pt x="0" y="21598"/>
                      </a:moveTo>
                      <a:cubicBezTo>
                        <a:pt x="0" y="9789"/>
                        <a:pt x="9482" y="169"/>
                        <a:pt x="21290" y="0"/>
                      </a:cubicBezTo>
                    </a:path>
                    <a:path w="21600" h="21598" stroke="0" extrusionOk="0">
                      <a:moveTo>
                        <a:pt x="0" y="21598"/>
                      </a:moveTo>
                      <a:cubicBezTo>
                        <a:pt x="0" y="9789"/>
                        <a:pt x="9482" y="169"/>
                        <a:pt x="21290" y="0"/>
                      </a:cubicBezTo>
                      <a:lnTo>
                        <a:pt x="21600" y="21598"/>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9" name="Arc 48"/>
                <p:cNvSpPr>
                  <a:spLocks/>
                </p:cNvSpPr>
                <p:nvPr/>
              </p:nvSpPr>
              <p:spPr bwMode="auto">
                <a:xfrm>
                  <a:off x="3457" y="2990"/>
                  <a:ext cx="139" cy="157"/>
                </a:xfrm>
                <a:custGeom>
                  <a:avLst/>
                  <a:gdLst>
                    <a:gd name="G0" fmla="+- 0 0 0"/>
                    <a:gd name="G1" fmla="+- 21600 0 0"/>
                    <a:gd name="G2" fmla="+- 21600 0 0"/>
                    <a:gd name="T0" fmla="*/ 0 w 21600"/>
                    <a:gd name="T1" fmla="*/ 0 h 21600"/>
                    <a:gd name="T2" fmla="*/ 21600 w 21600"/>
                    <a:gd name="T3" fmla="*/ 21461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875" y="0"/>
                        <a:pt x="21523" y="9586"/>
                        <a:pt x="21599" y="21461"/>
                      </a:cubicBezTo>
                    </a:path>
                    <a:path w="21600" h="21600" stroke="0" extrusionOk="0">
                      <a:moveTo>
                        <a:pt x="-1" y="0"/>
                      </a:moveTo>
                      <a:cubicBezTo>
                        <a:pt x="11875" y="0"/>
                        <a:pt x="21523" y="9586"/>
                        <a:pt x="21599" y="21461"/>
                      </a:cubicBezTo>
                      <a:lnTo>
                        <a:pt x="0" y="21600"/>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grpSp>
          <p:nvGrpSpPr>
            <p:cNvPr id="43" name="Group 49"/>
            <p:cNvGrpSpPr>
              <a:grpSpLocks/>
            </p:cNvGrpSpPr>
            <p:nvPr/>
          </p:nvGrpSpPr>
          <p:grpSpPr bwMode="auto">
            <a:xfrm>
              <a:off x="2995613" y="4411663"/>
              <a:ext cx="1225550" cy="1797050"/>
              <a:chOff x="2011" y="2561"/>
              <a:chExt cx="772" cy="1132"/>
            </a:xfrm>
          </p:grpSpPr>
          <p:sp>
            <p:nvSpPr>
              <p:cNvPr id="51" name="Oval 50"/>
              <p:cNvSpPr>
                <a:spLocks noChangeArrowheads="1"/>
              </p:cNvSpPr>
              <p:nvPr/>
            </p:nvSpPr>
            <p:spPr bwMode="auto">
              <a:xfrm>
                <a:off x="2192" y="2561"/>
                <a:ext cx="404" cy="377"/>
              </a:xfrm>
              <a:prstGeom prst="ellipse">
                <a:avLst/>
              </a:prstGeom>
              <a:solidFill>
                <a:srgbClr val="008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45" name="Group 51"/>
              <p:cNvGrpSpPr>
                <a:grpSpLocks/>
              </p:cNvGrpSpPr>
              <p:nvPr/>
            </p:nvGrpSpPr>
            <p:grpSpPr bwMode="auto">
              <a:xfrm>
                <a:off x="2011" y="2982"/>
                <a:ext cx="772" cy="711"/>
                <a:chOff x="2011" y="2982"/>
                <a:chExt cx="772" cy="711"/>
              </a:xfrm>
            </p:grpSpPr>
            <p:sp>
              <p:nvSpPr>
                <p:cNvPr id="53" name="Rectangle 52"/>
                <p:cNvSpPr>
                  <a:spLocks noChangeArrowheads="1"/>
                </p:cNvSpPr>
                <p:nvPr/>
              </p:nvSpPr>
              <p:spPr bwMode="auto">
                <a:xfrm>
                  <a:off x="2144" y="2982"/>
                  <a:ext cx="504" cy="187"/>
                </a:xfrm>
                <a:prstGeom prst="rect">
                  <a:avLst/>
                </a:prstGeom>
                <a:solidFill>
                  <a:srgbClr val="0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54" name="Rectangle 53"/>
                <p:cNvSpPr>
                  <a:spLocks noChangeArrowheads="1"/>
                </p:cNvSpPr>
                <p:nvPr/>
              </p:nvSpPr>
              <p:spPr bwMode="auto">
                <a:xfrm>
                  <a:off x="2013" y="3113"/>
                  <a:ext cx="769" cy="580"/>
                </a:xfrm>
                <a:prstGeom prst="rect">
                  <a:avLst/>
                </a:prstGeom>
                <a:solidFill>
                  <a:srgbClr val="0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55" name="Arc 54"/>
                <p:cNvSpPr>
                  <a:spLocks/>
                </p:cNvSpPr>
                <p:nvPr/>
              </p:nvSpPr>
              <p:spPr bwMode="auto">
                <a:xfrm>
                  <a:off x="2011" y="2983"/>
                  <a:ext cx="138" cy="154"/>
                </a:xfrm>
                <a:custGeom>
                  <a:avLst/>
                  <a:gdLst>
                    <a:gd name="G0" fmla="+- 21600 0 0"/>
                    <a:gd name="G1" fmla="+- 21599 0 0"/>
                    <a:gd name="G2" fmla="+- 21600 0 0"/>
                    <a:gd name="T0" fmla="*/ 0 w 21600"/>
                    <a:gd name="T1" fmla="*/ 21599 h 21599"/>
                    <a:gd name="T2" fmla="*/ 2144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0"/>
                        <a:pt x="9575" y="85"/>
                        <a:pt x="21442" y="-1"/>
                      </a:cubicBezTo>
                    </a:path>
                    <a:path w="21600" h="21599" stroke="0" extrusionOk="0">
                      <a:moveTo>
                        <a:pt x="0" y="21599"/>
                      </a:moveTo>
                      <a:cubicBezTo>
                        <a:pt x="0" y="9730"/>
                        <a:pt x="9575" y="85"/>
                        <a:pt x="21442" y="-1"/>
                      </a:cubicBezTo>
                      <a:lnTo>
                        <a:pt x="21600" y="21599"/>
                      </a:lnTo>
                      <a:close/>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56" name="Arc 55"/>
                <p:cNvSpPr>
                  <a:spLocks/>
                </p:cNvSpPr>
                <p:nvPr/>
              </p:nvSpPr>
              <p:spPr bwMode="auto">
                <a:xfrm>
                  <a:off x="2643" y="2983"/>
                  <a:ext cx="140" cy="154"/>
                </a:xfrm>
                <a:custGeom>
                  <a:avLst/>
                  <a:gdLst>
                    <a:gd name="G0" fmla="+- 156 0 0"/>
                    <a:gd name="G1" fmla="+- 21600 0 0"/>
                    <a:gd name="G2" fmla="+- 21600 0 0"/>
                    <a:gd name="T0" fmla="*/ 0 w 21756"/>
                    <a:gd name="T1" fmla="*/ 1 h 21600"/>
                    <a:gd name="T2" fmla="*/ 21756 w 21756"/>
                    <a:gd name="T3" fmla="*/ 21600 h 21600"/>
                    <a:gd name="T4" fmla="*/ 156 w 21756"/>
                    <a:gd name="T5" fmla="*/ 21600 h 21600"/>
                  </a:gdLst>
                  <a:ahLst/>
                  <a:cxnLst>
                    <a:cxn ang="0">
                      <a:pos x="T0" y="T1"/>
                    </a:cxn>
                    <a:cxn ang="0">
                      <a:pos x="T2" y="T3"/>
                    </a:cxn>
                    <a:cxn ang="0">
                      <a:pos x="T4" y="T5"/>
                    </a:cxn>
                  </a:cxnLst>
                  <a:rect l="0" t="0" r="r" b="b"/>
                  <a:pathLst>
                    <a:path w="21756" h="21600" fill="none" extrusionOk="0">
                      <a:moveTo>
                        <a:pt x="-1" y="0"/>
                      </a:moveTo>
                      <a:cubicBezTo>
                        <a:pt x="51" y="0"/>
                        <a:pt x="103" y="-1"/>
                        <a:pt x="156" y="0"/>
                      </a:cubicBezTo>
                      <a:cubicBezTo>
                        <a:pt x="12085" y="0"/>
                        <a:pt x="21756" y="9670"/>
                        <a:pt x="21756" y="21600"/>
                      </a:cubicBezTo>
                    </a:path>
                    <a:path w="21756" h="21600" stroke="0" extrusionOk="0">
                      <a:moveTo>
                        <a:pt x="-1" y="0"/>
                      </a:moveTo>
                      <a:cubicBezTo>
                        <a:pt x="51" y="0"/>
                        <a:pt x="103" y="-1"/>
                        <a:pt x="156" y="0"/>
                      </a:cubicBezTo>
                      <a:cubicBezTo>
                        <a:pt x="12085" y="0"/>
                        <a:pt x="21756" y="9670"/>
                        <a:pt x="21756" y="21600"/>
                      </a:cubicBezTo>
                      <a:lnTo>
                        <a:pt x="156" y="21600"/>
                      </a:lnTo>
                      <a:close/>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grpSp>
          <p:nvGrpSpPr>
            <p:cNvPr id="50" name="Group 56"/>
            <p:cNvGrpSpPr>
              <a:grpSpLocks/>
            </p:cNvGrpSpPr>
            <p:nvPr/>
          </p:nvGrpSpPr>
          <p:grpSpPr bwMode="auto">
            <a:xfrm>
              <a:off x="2995613" y="4421188"/>
              <a:ext cx="1225550" cy="1797050"/>
              <a:chOff x="2011" y="2567"/>
              <a:chExt cx="772" cy="1132"/>
            </a:xfrm>
          </p:grpSpPr>
          <p:sp>
            <p:nvSpPr>
              <p:cNvPr id="58" name="Oval 57"/>
              <p:cNvSpPr>
                <a:spLocks noChangeArrowheads="1"/>
              </p:cNvSpPr>
              <p:nvPr/>
            </p:nvSpPr>
            <p:spPr bwMode="auto">
              <a:xfrm>
                <a:off x="2192" y="2567"/>
                <a:ext cx="404" cy="377"/>
              </a:xfrm>
              <a:prstGeom prst="ellipse">
                <a:avLst/>
              </a:prstGeom>
              <a:solidFill>
                <a:srgbClr val="008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52" name="Group 58"/>
              <p:cNvGrpSpPr>
                <a:grpSpLocks/>
              </p:cNvGrpSpPr>
              <p:nvPr/>
            </p:nvGrpSpPr>
            <p:grpSpPr bwMode="auto">
              <a:xfrm>
                <a:off x="2011" y="2988"/>
                <a:ext cx="772" cy="711"/>
                <a:chOff x="2011" y="2988"/>
                <a:chExt cx="772" cy="711"/>
              </a:xfrm>
            </p:grpSpPr>
            <p:sp>
              <p:nvSpPr>
                <p:cNvPr id="60" name="Rectangle 59"/>
                <p:cNvSpPr>
                  <a:spLocks noChangeArrowheads="1"/>
                </p:cNvSpPr>
                <p:nvPr/>
              </p:nvSpPr>
              <p:spPr bwMode="auto">
                <a:xfrm>
                  <a:off x="2144" y="2988"/>
                  <a:ext cx="504" cy="187"/>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1" name="Rectangle 60"/>
                <p:cNvSpPr>
                  <a:spLocks noChangeArrowheads="1"/>
                </p:cNvSpPr>
                <p:nvPr/>
              </p:nvSpPr>
              <p:spPr bwMode="auto">
                <a:xfrm>
                  <a:off x="2013" y="3119"/>
                  <a:ext cx="769" cy="58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2" name="Arc 61"/>
                <p:cNvSpPr>
                  <a:spLocks/>
                </p:cNvSpPr>
                <p:nvPr/>
              </p:nvSpPr>
              <p:spPr bwMode="auto">
                <a:xfrm>
                  <a:off x="2011" y="2989"/>
                  <a:ext cx="138" cy="154"/>
                </a:xfrm>
                <a:custGeom>
                  <a:avLst/>
                  <a:gdLst>
                    <a:gd name="G0" fmla="+- 21600 0 0"/>
                    <a:gd name="G1" fmla="+- 21599 0 0"/>
                    <a:gd name="G2" fmla="+- 21600 0 0"/>
                    <a:gd name="T0" fmla="*/ 0 w 21600"/>
                    <a:gd name="T1" fmla="*/ 21599 h 21599"/>
                    <a:gd name="T2" fmla="*/ 2144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0"/>
                        <a:pt x="9575" y="85"/>
                        <a:pt x="21442" y="-1"/>
                      </a:cubicBezTo>
                    </a:path>
                    <a:path w="21600" h="21599" stroke="0" extrusionOk="0">
                      <a:moveTo>
                        <a:pt x="0" y="21599"/>
                      </a:moveTo>
                      <a:cubicBezTo>
                        <a:pt x="0" y="9730"/>
                        <a:pt x="9575" y="85"/>
                        <a:pt x="21442" y="-1"/>
                      </a:cubicBezTo>
                      <a:lnTo>
                        <a:pt x="21600" y="21599"/>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3" name="Arc 62"/>
                <p:cNvSpPr>
                  <a:spLocks/>
                </p:cNvSpPr>
                <p:nvPr/>
              </p:nvSpPr>
              <p:spPr bwMode="auto">
                <a:xfrm>
                  <a:off x="2643" y="2989"/>
                  <a:ext cx="140" cy="154"/>
                </a:xfrm>
                <a:custGeom>
                  <a:avLst/>
                  <a:gdLst>
                    <a:gd name="G0" fmla="+- 156 0 0"/>
                    <a:gd name="G1" fmla="+- 21600 0 0"/>
                    <a:gd name="G2" fmla="+- 21600 0 0"/>
                    <a:gd name="T0" fmla="*/ 0 w 21756"/>
                    <a:gd name="T1" fmla="*/ 1 h 21600"/>
                    <a:gd name="T2" fmla="*/ 21756 w 21756"/>
                    <a:gd name="T3" fmla="*/ 21600 h 21600"/>
                    <a:gd name="T4" fmla="*/ 156 w 21756"/>
                    <a:gd name="T5" fmla="*/ 21600 h 21600"/>
                  </a:gdLst>
                  <a:ahLst/>
                  <a:cxnLst>
                    <a:cxn ang="0">
                      <a:pos x="T0" y="T1"/>
                    </a:cxn>
                    <a:cxn ang="0">
                      <a:pos x="T2" y="T3"/>
                    </a:cxn>
                    <a:cxn ang="0">
                      <a:pos x="T4" y="T5"/>
                    </a:cxn>
                  </a:cxnLst>
                  <a:rect l="0" t="0" r="r" b="b"/>
                  <a:pathLst>
                    <a:path w="21756" h="21600" fill="none" extrusionOk="0">
                      <a:moveTo>
                        <a:pt x="-1" y="0"/>
                      </a:moveTo>
                      <a:cubicBezTo>
                        <a:pt x="51" y="0"/>
                        <a:pt x="103" y="-1"/>
                        <a:pt x="156" y="0"/>
                      </a:cubicBezTo>
                      <a:cubicBezTo>
                        <a:pt x="12085" y="0"/>
                        <a:pt x="21756" y="9670"/>
                        <a:pt x="21756" y="21600"/>
                      </a:cubicBezTo>
                    </a:path>
                    <a:path w="21756" h="21600" stroke="0" extrusionOk="0">
                      <a:moveTo>
                        <a:pt x="-1" y="0"/>
                      </a:moveTo>
                      <a:cubicBezTo>
                        <a:pt x="51" y="0"/>
                        <a:pt x="103" y="-1"/>
                        <a:pt x="156" y="0"/>
                      </a:cubicBezTo>
                      <a:cubicBezTo>
                        <a:pt x="12085" y="0"/>
                        <a:pt x="21756" y="9670"/>
                        <a:pt x="21756" y="21600"/>
                      </a:cubicBezTo>
                      <a:lnTo>
                        <a:pt x="156" y="21600"/>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sp>
          <p:nvSpPr>
            <p:cNvPr id="64" name="TextBox 63"/>
            <p:cNvSpPr txBox="1"/>
            <p:nvPr/>
          </p:nvSpPr>
          <p:spPr>
            <a:xfrm>
              <a:off x="1110458" y="1788771"/>
              <a:ext cx="4800600" cy="677108"/>
            </a:xfrm>
            <a:prstGeom prst="rect">
              <a:avLst/>
            </a:prstGeom>
            <a:noFill/>
          </p:spPr>
          <p:txBody>
            <a:bodyPr wrap="square" rtlCol="0">
              <a:spAutoFit/>
            </a:bodyPr>
            <a:lstStyle/>
            <a:p>
              <a:r>
                <a:rPr lang="en-US" dirty="0" smtClean="0"/>
                <a:t>Qualitative Analysis</a:t>
              </a:r>
            </a:p>
            <a:p>
              <a:r>
                <a:rPr lang="en-US" sz="1400" dirty="0" smtClean="0"/>
                <a:t>(Summary, bigram analysis, simple </a:t>
              </a:r>
              <a:r>
                <a:rPr lang="en-US" sz="1400" dirty="0" smtClean="0"/>
                <a:t>grammars)</a:t>
              </a:r>
              <a:endParaRPr lang="en-US" sz="1400" dirty="0" smtClean="0"/>
            </a:p>
          </p:txBody>
        </p:sp>
      </p:grpSp>
      <p:sp>
        <p:nvSpPr>
          <p:cNvPr id="66" name="Title 1"/>
          <p:cNvSpPr txBox="1">
            <a:spLocks/>
          </p:cNvSpPr>
          <p:nvPr/>
        </p:nvSpPr>
        <p:spPr>
          <a:xfrm>
            <a:off x="822325" y="365125"/>
            <a:ext cx="7521575" cy="549275"/>
          </a:xfrm>
          <a:prstGeom prst="rect">
            <a:avLst/>
          </a:prstGeom>
        </p:spPr>
        <p:txBody>
          <a:bodyPr/>
          <a:lstStyle>
            <a:lvl1pPr algn="l" rtl="0" eaLnBrk="1" fontAlgn="base" hangingPunct="1">
              <a:spcBef>
                <a:spcPct val="0"/>
              </a:spcBef>
              <a:spcAft>
                <a:spcPct val="0"/>
              </a:spcAft>
              <a:defRPr sz="2800" kern="1200" cap="all">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Franklin Gothic Medium" panose="020B0603020102020204" pitchFamily="34" charset="0"/>
              </a:defRPr>
            </a:lvl2pPr>
            <a:lvl3pPr algn="l" rtl="0" eaLnBrk="1" fontAlgn="base" hangingPunct="1">
              <a:spcBef>
                <a:spcPct val="0"/>
              </a:spcBef>
              <a:spcAft>
                <a:spcPct val="0"/>
              </a:spcAft>
              <a:defRPr sz="2800">
                <a:solidFill>
                  <a:schemeClr val="tx1"/>
                </a:solidFill>
                <a:latin typeface="Franklin Gothic Medium" panose="020B0603020102020204" pitchFamily="34" charset="0"/>
              </a:defRPr>
            </a:lvl3pPr>
            <a:lvl4pPr algn="l" rtl="0" eaLnBrk="1" fontAlgn="base" hangingPunct="1">
              <a:spcBef>
                <a:spcPct val="0"/>
              </a:spcBef>
              <a:spcAft>
                <a:spcPct val="0"/>
              </a:spcAft>
              <a:defRPr sz="2800">
                <a:solidFill>
                  <a:schemeClr val="tx1"/>
                </a:solidFill>
                <a:latin typeface="Franklin Gothic Medium" panose="020B0603020102020204" pitchFamily="34" charset="0"/>
              </a:defRPr>
            </a:lvl4pPr>
            <a:lvl5pPr algn="l" rtl="0" eaLnBrk="1" fontAlgn="base" hangingPunct="1">
              <a:spcBef>
                <a:spcPct val="0"/>
              </a:spcBef>
              <a:spcAft>
                <a:spcPct val="0"/>
              </a:spcAft>
              <a:defRPr sz="2800">
                <a:solidFill>
                  <a:schemeClr val="tx1"/>
                </a:solidFill>
                <a:latin typeface="Franklin Gothic Medium" panose="020B0603020102020204" pitchFamily="34" charset="0"/>
              </a:defRPr>
            </a:lvl5pPr>
            <a:lvl6pPr marL="457200" algn="l" rtl="0" eaLnBrk="1" fontAlgn="base" hangingPunct="1">
              <a:spcBef>
                <a:spcPct val="0"/>
              </a:spcBef>
              <a:spcAft>
                <a:spcPct val="0"/>
              </a:spcAft>
              <a:defRPr sz="2800">
                <a:solidFill>
                  <a:schemeClr val="tx1"/>
                </a:solidFill>
                <a:latin typeface="Franklin Gothic Medium" panose="020B0603020102020204" pitchFamily="34" charset="0"/>
              </a:defRPr>
            </a:lvl6pPr>
            <a:lvl7pPr marL="914400" algn="l" rtl="0" eaLnBrk="1" fontAlgn="base" hangingPunct="1">
              <a:spcBef>
                <a:spcPct val="0"/>
              </a:spcBef>
              <a:spcAft>
                <a:spcPct val="0"/>
              </a:spcAft>
              <a:defRPr sz="2800">
                <a:solidFill>
                  <a:schemeClr val="tx1"/>
                </a:solidFill>
                <a:latin typeface="Franklin Gothic Medium" panose="020B0603020102020204" pitchFamily="34" charset="0"/>
              </a:defRPr>
            </a:lvl7pPr>
            <a:lvl8pPr marL="1371600" algn="l" rtl="0" eaLnBrk="1" fontAlgn="base" hangingPunct="1">
              <a:spcBef>
                <a:spcPct val="0"/>
              </a:spcBef>
              <a:spcAft>
                <a:spcPct val="0"/>
              </a:spcAft>
              <a:defRPr sz="2800">
                <a:solidFill>
                  <a:schemeClr val="tx1"/>
                </a:solidFill>
                <a:latin typeface="Franklin Gothic Medium" panose="020B0603020102020204" pitchFamily="34" charset="0"/>
              </a:defRPr>
            </a:lvl8pPr>
            <a:lvl9pPr marL="1828800" algn="l" rtl="0" eaLnBrk="1" fontAlgn="base" hangingPunct="1">
              <a:spcBef>
                <a:spcPct val="0"/>
              </a:spcBef>
              <a:spcAft>
                <a:spcPct val="0"/>
              </a:spcAft>
              <a:defRPr sz="2800">
                <a:solidFill>
                  <a:schemeClr val="tx1"/>
                </a:solidFill>
                <a:latin typeface="Franklin Gothic Medium" panose="020B0603020102020204" pitchFamily="34" charset="0"/>
              </a:defRPr>
            </a:lvl9pPr>
          </a:lstStyle>
          <a:p>
            <a:r>
              <a:rPr lang="en-US" dirty="0" smtClean="0"/>
              <a:t>Demo</a:t>
            </a:r>
            <a:endParaRPr lang="en-US" dirty="0"/>
          </a:p>
        </p:txBody>
      </p:sp>
    </p:spTree>
    <p:extLst>
      <p:ext uri="{BB962C8B-B14F-4D97-AF65-F5344CB8AC3E}">
        <p14:creationId xmlns:p14="http://schemas.microsoft.com/office/powerpoint/2010/main" val="11623721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tools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23</a:t>
            </a:fld>
            <a:endParaRPr lang="en-US"/>
          </a:p>
        </p:txBody>
      </p:sp>
    </p:spTree>
    <p:extLst>
      <p:ext uri="{BB962C8B-B14F-4D97-AF65-F5344CB8AC3E}">
        <p14:creationId xmlns:p14="http://schemas.microsoft.com/office/powerpoint/2010/main" val="3252002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good collaboration tools</a:t>
            </a:r>
            <a:endParaRPr lang="en-US" dirty="0"/>
          </a:p>
        </p:txBody>
      </p:sp>
      <p:sp>
        <p:nvSpPr>
          <p:cNvPr id="3" name="Content Placeholder 2"/>
          <p:cNvSpPr>
            <a:spLocks noGrp="1"/>
          </p:cNvSpPr>
          <p:nvPr>
            <p:ph idx="1"/>
          </p:nvPr>
        </p:nvSpPr>
        <p:spPr/>
        <p:txBody>
          <a:bodyPr/>
          <a:lstStyle/>
          <a:p>
            <a:r>
              <a:rPr lang="en-US" dirty="0" smtClean="0"/>
              <a:t>Simplicity</a:t>
            </a:r>
            <a:r>
              <a:rPr lang="en-US" b="0" dirty="0"/>
              <a:t>: </a:t>
            </a:r>
            <a:r>
              <a:rPr lang="en-US" b="0" dirty="0" smtClean="0"/>
              <a:t>For the administrator/host, it should be easy to install and manage, especially in setting up meetings. For participants, it should be intuitive and easily usable. Simplicity keeps the tool from distracting from the collaboration. </a:t>
            </a:r>
            <a:endParaRPr lang="en-US" b="0" dirty="0"/>
          </a:p>
          <a:p>
            <a:r>
              <a:rPr lang="en-US" dirty="0" smtClean="0"/>
              <a:t>Standardization</a:t>
            </a:r>
            <a:r>
              <a:rPr lang="en-US" b="0" dirty="0"/>
              <a:t>: </a:t>
            </a:r>
            <a:r>
              <a:rPr lang="en-US" b="0" dirty="0" smtClean="0"/>
              <a:t>For inter-organization and inter-department compatibility, collaboration tools should be based on industry standards. </a:t>
            </a:r>
          </a:p>
          <a:p>
            <a:r>
              <a:rPr lang="en-US" dirty="0" smtClean="0"/>
              <a:t>Reliability</a:t>
            </a:r>
            <a:r>
              <a:rPr lang="en-US" b="0" dirty="0"/>
              <a:t>: </a:t>
            </a:r>
            <a:r>
              <a:rPr lang="en-US" b="0" dirty="0" smtClean="0"/>
              <a:t>Technical glitches in an otherwise simple to use tool, distracts people from collaboration and focuses their attention on the glitch. </a:t>
            </a:r>
          </a:p>
          <a:p>
            <a:r>
              <a:rPr lang="en-US" dirty="0" smtClean="0"/>
              <a:t>Security</a:t>
            </a:r>
            <a:r>
              <a:rPr lang="en-US" b="0" dirty="0" smtClean="0"/>
              <a:t>: Security is essential when working on vital tasks for the organization to preclude the disclosure of strategic direction or the theft of intellectual property.</a:t>
            </a:r>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Baasch</a:t>
            </a:r>
            <a:r>
              <a:rPr lang="en-US" sz="900" dirty="0" smtClean="0">
                <a:solidFill>
                  <a:schemeClr val="tx1">
                    <a:lumMod val="85000"/>
                    <a:lumOff val="15000"/>
                  </a:schemeClr>
                </a:solidFill>
              </a:rPr>
              <a:t>, W (2002). Group Collaboration in Organizations: Architectures, Methodologies, and Tools. Monterey, CA: Naval Postgraduate School. </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val="3056636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good collaboration tools</a:t>
            </a:r>
            <a:endParaRPr lang="en-US" dirty="0"/>
          </a:p>
        </p:txBody>
      </p:sp>
      <p:sp>
        <p:nvSpPr>
          <p:cNvPr id="3" name="Content Placeholder 2"/>
          <p:cNvSpPr>
            <a:spLocks noGrp="1"/>
          </p:cNvSpPr>
          <p:nvPr>
            <p:ph idx="1"/>
          </p:nvPr>
        </p:nvSpPr>
        <p:spPr/>
        <p:txBody>
          <a:bodyPr/>
          <a:lstStyle/>
          <a:p>
            <a:r>
              <a:rPr lang="en-US" dirty="0" smtClean="0"/>
              <a:t>Interoperability</a:t>
            </a:r>
            <a:r>
              <a:rPr lang="en-US" b="0" dirty="0"/>
              <a:t>: </a:t>
            </a:r>
            <a:r>
              <a:rPr lang="en-US" b="0" dirty="0" smtClean="0"/>
              <a:t>You will be using a variety of tools so it is beneficial if they can exchange data .</a:t>
            </a:r>
            <a:endParaRPr lang="en-US" b="0" dirty="0"/>
          </a:p>
          <a:p>
            <a:r>
              <a:rPr lang="en-US" dirty="0" smtClean="0"/>
              <a:t>Configurability</a:t>
            </a:r>
            <a:r>
              <a:rPr lang="en-US" b="0" dirty="0"/>
              <a:t>: </a:t>
            </a:r>
            <a:r>
              <a:rPr lang="en-US" b="0" dirty="0" smtClean="0"/>
              <a:t>Different workgroups will have different needs, so the tool must be easily adjustable to increase, decrease, add or remove certain functionality   </a:t>
            </a:r>
            <a:endParaRPr lang="en-US" b="0" dirty="0"/>
          </a:p>
          <a:p>
            <a:r>
              <a:rPr lang="en-US" dirty="0" smtClean="0"/>
              <a:t>Web-based</a:t>
            </a:r>
            <a:r>
              <a:rPr lang="en-US" b="0" dirty="0"/>
              <a:t>: </a:t>
            </a:r>
            <a:r>
              <a:rPr lang="en-US" b="0" dirty="0" smtClean="0"/>
              <a:t>The world connects through the Internet, so a Web based tool lets a team leverage that connection</a:t>
            </a:r>
            <a:endParaRPr lang="en-US" dirty="0"/>
          </a:p>
        </p:txBody>
      </p:sp>
      <p:sp>
        <p:nvSpPr>
          <p:cNvPr id="4"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Baasch</a:t>
            </a:r>
            <a:r>
              <a:rPr lang="en-US" sz="900" dirty="0" smtClean="0">
                <a:solidFill>
                  <a:schemeClr val="tx1">
                    <a:lumMod val="85000"/>
                    <a:lumOff val="15000"/>
                  </a:schemeClr>
                </a:solidFill>
              </a:rPr>
              <a:t>, W (2002). Group Collaboration in Organizations: Architectures, Methodologies, and Tools. Monterey, CA: Naval Postgraduate School. </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val="30566362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817460" y="1721549"/>
            <a:ext cx="5666806" cy="1207509"/>
          </a:xfrm>
        </p:spPr>
        <p:txBody>
          <a:bodyPr/>
          <a:lstStyle/>
          <a:p>
            <a:r>
              <a:rPr lang="en-US" dirty="0" smtClean="0"/>
              <a:t>Case study:</a:t>
            </a:r>
            <a:br>
              <a:rPr lang="en-US" dirty="0" smtClean="0"/>
            </a:br>
            <a:r>
              <a:rPr lang="en-US" dirty="0" smtClean="0"/>
              <a:t>CISSE Conference</a:t>
            </a:r>
            <a:endParaRPr lang="en-US" dirty="0"/>
          </a:p>
        </p:txBody>
      </p:sp>
      <p:sp>
        <p:nvSpPr>
          <p:cNvPr id="3" name="Text Placeholder 2"/>
          <p:cNvSpPr>
            <a:spLocks noGrp="1"/>
          </p:cNvSpPr>
          <p:nvPr>
            <p:ph type="body" idx="1"/>
          </p:nvPr>
        </p:nvSpPr>
        <p:spPr>
          <a:xfrm rot="19140000">
            <a:off x="1152582" y="2298280"/>
            <a:ext cx="7028847" cy="329184"/>
          </a:xfrm>
        </p:spPr>
        <p:txBody>
          <a:bodyPr>
            <a:normAutofit fontScale="62500" lnSpcReduction="20000"/>
          </a:bodyPr>
          <a:lstStyle/>
          <a:p>
            <a:r>
              <a:rPr lang="en-US" dirty="0"/>
              <a:t>Computer, Information, and </a:t>
            </a:r>
            <a:r>
              <a:rPr lang="en-US" dirty="0" err="1" smtClean="0"/>
              <a:t>SystemsSciences</a:t>
            </a:r>
            <a:r>
              <a:rPr lang="en-US" dirty="0"/>
              <a:t>, and Engineering</a:t>
            </a:r>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26</a:t>
            </a:fld>
            <a:endParaRPr lang="en-US"/>
          </a:p>
        </p:txBody>
      </p:sp>
    </p:spTree>
    <p:extLst>
      <p:ext uri="{BB962C8B-B14F-4D97-AF65-F5344CB8AC3E}">
        <p14:creationId xmlns:p14="http://schemas.microsoft.com/office/powerpoint/2010/main" val="10788767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Information, and Systems</a:t>
            </a:r>
            <a:br>
              <a:rPr lang="en-US" dirty="0"/>
            </a:br>
            <a:r>
              <a:rPr lang="en-US" dirty="0"/>
              <a:t>Sciences, and </a:t>
            </a:r>
            <a:r>
              <a:rPr lang="en-US" dirty="0" smtClean="0"/>
              <a:t>Engineering (CISSE)</a:t>
            </a:r>
            <a:endParaRPr lang="en-US" dirty="0"/>
          </a:p>
        </p:txBody>
      </p:sp>
      <p:sp>
        <p:nvSpPr>
          <p:cNvPr id="3" name="Content Placeholder 2"/>
          <p:cNvSpPr>
            <a:spLocks noGrp="1"/>
          </p:cNvSpPr>
          <p:nvPr>
            <p:ph idx="1"/>
          </p:nvPr>
        </p:nvSpPr>
        <p:spPr/>
        <p:txBody>
          <a:bodyPr/>
          <a:lstStyle/>
          <a:p>
            <a:r>
              <a:rPr lang="en-US" dirty="0" smtClean="0"/>
              <a:t>Scientific conferences have advanced science over the centuries through knowledge sharing and the exchange of ideas that otherwise were local </a:t>
            </a:r>
          </a:p>
          <a:p>
            <a:r>
              <a:rPr lang="en-US" dirty="0" smtClean="0"/>
              <a:t>Today these events are comprised mainly by American and Western European researchers </a:t>
            </a:r>
          </a:p>
          <a:p>
            <a:r>
              <a:rPr lang="en-US" dirty="0" smtClean="0"/>
              <a:t>This has been the result of the following factors:</a:t>
            </a:r>
          </a:p>
          <a:p>
            <a:r>
              <a:rPr lang="en-US" dirty="0"/>
              <a:t>	</a:t>
            </a:r>
            <a:r>
              <a:rPr lang="en-US" dirty="0" smtClean="0"/>
              <a:t>Travel and hoteling costs </a:t>
            </a:r>
          </a:p>
          <a:p>
            <a:r>
              <a:rPr lang="en-US" dirty="0"/>
              <a:t>	</a:t>
            </a:r>
            <a:r>
              <a:rPr lang="en-US" dirty="0" smtClean="0"/>
              <a:t>Time out of office</a:t>
            </a:r>
          </a:p>
          <a:p>
            <a:r>
              <a:rPr lang="en-US" dirty="0"/>
              <a:t>	</a:t>
            </a:r>
            <a:r>
              <a:rPr lang="en-US" dirty="0" smtClean="0"/>
              <a:t>Visa’s</a:t>
            </a:r>
          </a:p>
          <a:p>
            <a:r>
              <a:rPr lang="en-US" dirty="0" smtClean="0"/>
              <a:t>Schools in the developing world are reluctant to pay for attending these events or to allow time off of work duties </a:t>
            </a:r>
            <a:endParaRPr lang="en-US" dirty="0"/>
          </a:p>
        </p:txBody>
      </p:sp>
      <p:sp>
        <p:nvSpPr>
          <p:cNvPr id="4"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Sobh</a:t>
            </a:r>
            <a:r>
              <a:rPr lang="en-US" sz="900" dirty="0" smtClean="0">
                <a:solidFill>
                  <a:schemeClr val="tx1">
                    <a:lumMod val="85000"/>
                    <a:lumOff val="15000"/>
                  </a:schemeClr>
                </a:solidFill>
              </a:rPr>
              <a:t>, T. &amp; S. Patel (2008). </a:t>
            </a:r>
            <a:r>
              <a:rPr lang="en-US" sz="900" dirty="0"/>
              <a:t>On-line Virtual Real-Time </a:t>
            </a:r>
            <a:r>
              <a:rPr lang="en-US" sz="900" dirty="0" err="1" smtClean="0"/>
              <a:t>E-Collaboration:An</a:t>
            </a:r>
            <a:r>
              <a:rPr lang="en-US" sz="900" dirty="0" smtClean="0"/>
              <a:t> </a:t>
            </a:r>
            <a:r>
              <a:rPr lang="en-US" sz="900" dirty="0"/>
              <a:t>Innovative Case Study on </a:t>
            </a:r>
            <a:r>
              <a:rPr lang="en-US" sz="900" dirty="0" smtClean="0"/>
              <a:t>Research Teleconferencing </a:t>
            </a:r>
            <a:r>
              <a:rPr lang="en-US" sz="900" dirty="0"/>
              <a:t>Management</a:t>
            </a:r>
            <a:r>
              <a:rPr lang="en-US" sz="900" dirty="0" smtClean="0">
                <a:solidFill>
                  <a:schemeClr val="tx1">
                    <a:lumMod val="85000"/>
                    <a:lumOff val="15000"/>
                  </a:schemeClr>
                </a:solidFill>
              </a:rPr>
              <a:t>. International Journal of Online Engineering 4(4), 57-59. </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val="3053906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Information, and Systems</a:t>
            </a:r>
            <a:br>
              <a:rPr lang="en-US" dirty="0"/>
            </a:br>
            <a:r>
              <a:rPr lang="en-US" dirty="0"/>
              <a:t>Sciences, and </a:t>
            </a:r>
            <a:r>
              <a:rPr lang="en-US" dirty="0" smtClean="0"/>
              <a:t>Engineering (CISSE)</a:t>
            </a:r>
            <a:endParaRPr lang="en-US" dirty="0"/>
          </a:p>
        </p:txBody>
      </p:sp>
      <p:sp>
        <p:nvSpPr>
          <p:cNvPr id="3" name="Content Placeholder 2"/>
          <p:cNvSpPr>
            <a:spLocks noGrp="1"/>
          </p:cNvSpPr>
          <p:nvPr>
            <p:ph idx="1"/>
          </p:nvPr>
        </p:nvSpPr>
        <p:spPr>
          <a:xfrm>
            <a:off x="822325" y="1100138"/>
            <a:ext cx="7635875" cy="3579812"/>
          </a:xfrm>
        </p:spPr>
        <p:txBody>
          <a:bodyPr/>
          <a:lstStyle/>
          <a:p>
            <a:r>
              <a:rPr lang="en-US" dirty="0" smtClean="0"/>
              <a:t>The CISSE International E-Conference was the first major scientific conference to host its proceedings online </a:t>
            </a:r>
          </a:p>
          <a:p>
            <a:r>
              <a:rPr lang="en-US" dirty="0" smtClean="0"/>
              <a:t>CISSE used advanced virtual collaboration tools to provide equal access to present across the globe regardless of economic situation</a:t>
            </a:r>
          </a:p>
          <a:p>
            <a:r>
              <a:rPr lang="en-US" dirty="0" smtClean="0"/>
              <a:t>The virtual nature of this E-Conference enabled academics and professionals from the developing world to present their advances in the art</a:t>
            </a:r>
          </a:p>
          <a:p>
            <a:r>
              <a:rPr lang="en-US" dirty="0" smtClean="0"/>
              <a:t>The use of virtual collaboration technology virtually eliminated the previously inhibiting factors to developing world participation</a:t>
            </a:r>
          </a:p>
          <a:p>
            <a:endParaRPr lang="en-US" dirty="0" smtClean="0"/>
          </a:p>
          <a:p>
            <a:endParaRPr lang="en-US" dirty="0"/>
          </a:p>
        </p:txBody>
      </p:sp>
      <p:sp>
        <p:nvSpPr>
          <p:cNvPr id="4"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Sobh</a:t>
            </a:r>
            <a:r>
              <a:rPr lang="en-US" sz="900" dirty="0" smtClean="0">
                <a:solidFill>
                  <a:schemeClr val="tx1">
                    <a:lumMod val="85000"/>
                    <a:lumOff val="15000"/>
                  </a:schemeClr>
                </a:solidFill>
              </a:rPr>
              <a:t>, T. &amp; S. Patel (2008). </a:t>
            </a:r>
            <a:r>
              <a:rPr lang="en-US" sz="900" dirty="0"/>
              <a:t>On-line Virtual Real-Time </a:t>
            </a:r>
            <a:r>
              <a:rPr lang="en-US" sz="900" dirty="0" err="1" smtClean="0"/>
              <a:t>E-Collaboration:An</a:t>
            </a:r>
            <a:r>
              <a:rPr lang="en-US" sz="900" dirty="0" smtClean="0"/>
              <a:t> </a:t>
            </a:r>
            <a:r>
              <a:rPr lang="en-US" sz="900" dirty="0"/>
              <a:t>Innovative Case Study on </a:t>
            </a:r>
            <a:r>
              <a:rPr lang="en-US" sz="900" dirty="0" smtClean="0"/>
              <a:t>Research Teleconferencing </a:t>
            </a:r>
            <a:r>
              <a:rPr lang="en-US" sz="900" dirty="0"/>
              <a:t>Management</a:t>
            </a:r>
            <a:r>
              <a:rPr lang="en-US" sz="900" dirty="0" smtClean="0">
                <a:solidFill>
                  <a:schemeClr val="tx1">
                    <a:lumMod val="85000"/>
                    <a:lumOff val="15000"/>
                  </a:schemeClr>
                </a:solidFill>
              </a:rPr>
              <a:t>. International Journal of Online Engineering 4(4), 57-59. </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val="13749214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Information, and Systems</a:t>
            </a:r>
            <a:br>
              <a:rPr lang="en-US" dirty="0"/>
            </a:br>
            <a:r>
              <a:rPr lang="en-US" dirty="0"/>
              <a:t>Sciences, and </a:t>
            </a:r>
            <a:r>
              <a:rPr lang="en-US" dirty="0" smtClean="0"/>
              <a:t>Engineering (CISSE)</a:t>
            </a:r>
            <a:endParaRPr lang="en-US" dirty="0"/>
          </a:p>
        </p:txBody>
      </p:sp>
      <p:sp>
        <p:nvSpPr>
          <p:cNvPr id="3" name="Content Placeholder 2"/>
          <p:cNvSpPr>
            <a:spLocks noGrp="1"/>
          </p:cNvSpPr>
          <p:nvPr>
            <p:ph idx="1"/>
          </p:nvPr>
        </p:nvSpPr>
        <p:spPr>
          <a:xfrm>
            <a:off x="822325" y="1100138"/>
            <a:ext cx="7635875" cy="3579812"/>
          </a:xfrm>
        </p:spPr>
        <p:txBody>
          <a:bodyPr/>
          <a:lstStyle/>
          <a:p>
            <a:r>
              <a:rPr lang="en-US" dirty="0" smtClean="0"/>
              <a:t>To make their contributions, conference presenters and attendees  needed just a modern PC with mic and speakers, and a Web connection</a:t>
            </a:r>
          </a:p>
          <a:p>
            <a:r>
              <a:rPr lang="en-US" dirty="0" smtClean="0"/>
              <a:t>CISSE provided the virtual conferencing toolset so there was no cost for procuring the collaboration tools either</a:t>
            </a:r>
          </a:p>
          <a:p>
            <a:r>
              <a:rPr lang="en-US" dirty="0" smtClean="0"/>
              <a:t>The CISSE virtual toolset had excellent audio capability even over low bandwidth connections that developing world presenters might encounter</a:t>
            </a:r>
          </a:p>
        </p:txBody>
      </p:sp>
      <p:sp>
        <p:nvSpPr>
          <p:cNvPr id="4"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Sobh</a:t>
            </a:r>
            <a:r>
              <a:rPr lang="en-US" sz="900" dirty="0" smtClean="0">
                <a:solidFill>
                  <a:schemeClr val="tx1">
                    <a:lumMod val="85000"/>
                    <a:lumOff val="15000"/>
                  </a:schemeClr>
                </a:solidFill>
              </a:rPr>
              <a:t>, T. &amp; S. Patel (2008). </a:t>
            </a:r>
            <a:r>
              <a:rPr lang="en-US" sz="900" dirty="0"/>
              <a:t>On-line Virtual Real-Time </a:t>
            </a:r>
            <a:r>
              <a:rPr lang="en-US" sz="900" dirty="0" err="1" smtClean="0"/>
              <a:t>E-Collaboration:An</a:t>
            </a:r>
            <a:r>
              <a:rPr lang="en-US" sz="900" dirty="0" smtClean="0"/>
              <a:t> </a:t>
            </a:r>
            <a:r>
              <a:rPr lang="en-US" sz="900" dirty="0"/>
              <a:t>Innovative Case Study on </a:t>
            </a:r>
            <a:r>
              <a:rPr lang="en-US" sz="900" dirty="0" smtClean="0"/>
              <a:t>Research Teleconferencing </a:t>
            </a:r>
            <a:r>
              <a:rPr lang="en-US" sz="900" dirty="0"/>
              <a:t>Management</a:t>
            </a:r>
            <a:r>
              <a:rPr lang="en-US" sz="900" dirty="0" smtClean="0">
                <a:solidFill>
                  <a:schemeClr val="tx1">
                    <a:lumMod val="85000"/>
                    <a:lumOff val="15000"/>
                  </a:schemeClr>
                </a:solidFill>
              </a:rPr>
              <a:t>. International Journal of Online Engineering 4(4), 57-59. </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val="1096621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18006A7-2BBA-4AC2-8780-BA1090C38D8E}" type="slidenum">
              <a:rPr lang="en-US" smtClean="0"/>
              <a:pPr>
                <a:defRPr/>
              </a:pPr>
              <a:t>3</a:t>
            </a:fld>
            <a:endParaRPr lang="en-US" dirty="0"/>
          </a:p>
        </p:txBody>
      </p:sp>
      <p:grpSp>
        <p:nvGrpSpPr>
          <p:cNvPr id="68" name="Group 67"/>
          <p:cNvGrpSpPr/>
          <p:nvPr/>
        </p:nvGrpSpPr>
        <p:grpSpPr>
          <a:xfrm>
            <a:off x="1371600" y="918519"/>
            <a:ext cx="6661942" cy="4473575"/>
            <a:chOff x="1110458" y="1754189"/>
            <a:chExt cx="6661942" cy="4473575"/>
          </a:xfrm>
        </p:grpSpPr>
        <p:sp>
          <p:nvSpPr>
            <p:cNvPr id="5" name="Rectangle 4"/>
            <p:cNvSpPr>
              <a:spLocks noChangeArrowheads="1"/>
            </p:cNvSpPr>
            <p:nvPr/>
          </p:nvSpPr>
          <p:spPr bwMode="auto">
            <a:xfrm>
              <a:off x="1110458" y="1754189"/>
              <a:ext cx="6573838" cy="4473575"/>
            </a:xfrm>
            <a:prstGeom prst="rect">
              <a:avLst/>
            </a:prstGeom>
            <a:solidFill>
              <a:schemeClr val="accent2">
                <a:lumMod val="20000"/>
                <a:lumOff val="80000"/>
              </a:schemeClr>
            </a:solidFill>
            <a:ln w="12700">
              <a:solidFill>
                <a:schemeClr val="bg2"/>
              </a:solidFill>
              <a:miter lim="800000"/>
              <a:headEnd/>
              <a:tailEnd/>
            </a:ln>
            <a:effectLst/>
          </p:spPr>
          <p:txBody>
            <a:bodyPr wrap="none" anchor="ctr"/>
            <a:lstStyle/>
            <a:p>
              <a:endParaRPr lang="en-US"/>
            </a:p>
          </p:txBody>
        </p:sp>
        <p:sp>
          <p:nvSpPr>
            <p:cNvPr id="7" name="Line 6"/>
            <p:cNvSpPr>
              <a:spLocks noChangeShapeType="1"/>
            </p:cNvSpPr>
            <p:nvPr/>
          </p:nvSpPr>
          <p:spPr bwMode="auto">
            <a:xfrm flipH="1" flipV="1">
              <a:off x="5621337" y="1828800"/>
              <a:ext cx="614363" cy="8175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8" name="Oval 7"/>
            <p:cNvSpPr>
              <a:spLocks noChangeArrowheads="1"/>
            </p:cNvSpPr>
            <p:nvPr/>
          </p:nvSpPr>
          <p:spPr bwMode="auto">
            <a:xfrm>
              <a:off x="6354762" y="2905125"/>
              <a:ext cx="201613" cy="161925"/>
            </a:xfrm>
            <a:prstGeom prst="ellipse">
              <a:avLst/>
            </a:prstGeom>
            <a:solidFill>
              <a:schemeClr val="tx2">
                <a:lumMod val="75000"/>
              </a:schemeClr>
            </a:solidFill>
            <a:ln>
              <a:noFill/>
            </a:ln>
            <a:effectLst/>
          </p:spPr>
          <p:txBody>
            <a:bodyPr wrap="none" anchor="ctr"/>
            <a:lstStyle/>
            <a:p>
              <a:endParaRPr lang="en-US"/>
            </a:p>
          </p:txBody>
        </p:sp>
        <p:sp>
          <p:nvSpPr>
            <p:cNvPr id="9" name="Oval 8"/>
            <p:cNvSpPr>
              <a:spLocks noChangeArrowheads="1"/>
            </p:cNvSpPr>
            <p:nvPr/>
          </p:nvSpPr>
          <p:spPr bwMode="auto">
            <a:xfrm>
              <a:off x="6816725" y="1952625"/>
              <a:ext cx="495300" cy="473075"/>
            </a:xfrm>
            <a:prstGeom prst="ellipse">
              <a:avLst/>
            </a:prstGeom>
            <a:solidFill>
              <a:schemeClr val="accent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0" name="Freeform 9"/>
            <p:cNvSpPr>
              <a:spLocks/>
            </p:cNvSpPr>
            <p:nvPr/>
          </p:nvSpPr>
          <p:spPr bwMode="auto">
            <a:xfrm>
              <a:off x="6022975" y="2425700"/>
              <a:ext cx="1714500" cy="1665288"/>
            </a:xfrm>
            <a:custGeom>
              <a:avLst/>
              <a:gdLst>
                <a:gd name="T0" fmla="*/ 760 w 1080"/>
                <a:gd name="T1" fmla="*/ 38 h 1049"/>
                <a:gd name="T2" fmla="*/ 823 w 1080"/>
                <a:gd name="T3" fmla="*/ 38 h 1049"/>
                <a:gd name="T4" fmla="*/ 906 w 1080"/>
                <a:gd name="T5" fmla="*/ 83 h 1049"/>
                <a:gd name="T6" fmla="*/ 1079 w 1080"/>
                <a:gd name="T7" fmla="*/ 325 h 1049"/>
                <a:gd name="T8" fmla="*/ 1073 w 1080"/>
                <a:gd name="T9" fmla="*/ 434 h 1049"/>
                <a:gd name="T10" fmla="*/ 955 w 1080"/>
                <a:gd name="T11" fmla="*/ 518 h 1049"/>
                <a:gd name="T12" fmla="*/ 858 w 1080"/>
                <a:gd name="T13" fmla="*/ 582 h 1049"/>
                <a:gd name="T14" fmla="*/ 737 w 1080"/>
                <a:gd name="T15" fmla="*/ 441 h 1049"/>
                <a:gd name="T16" fmla="*/ 784 w 1080"/>
                <a:gd name="T17" fmla="*/ 403 h 1049"/>
                <a:gd name="T18" fmla="*/ 823 w 1080"/>
                <a:gd name="T19" fmla="*/ 373 h 1049"/>
                <a:gd name="T20" fmla="*/ 741 w 1080"/>
                <a:gd name="T21" fmla="*/ 251 h 1049"/>
                <a:gd name="T22" fmla="*/ 510 w 1080"/>
                <a:gd name="T23" fmla="*/ 403 h 1049"/>
                <a:gd name="T24" fmla="*/ 735 w 1080"/>
                <a:gd name="T25" fmla="*/ 700 h 1049"/>
                <a:gd name="T26" fmla="*/ 927 w 1080"/>
                <a:gd name="T27" fmla="*/ 564 h 1049"/>
                <a:gd name="T28" fmla="*/ 926 w 1080"/>
                <a:gd name="T29" fmla="*/ 1048 h 1049"/>
                <a:gd name="T30" fmla="*/ 439 w 1080"/>
                <a:gd name="T31" fmla="*/ 1048 h 1049"/>
                <a:gd name="T32" fmla="*/ 437 w 1080"/>
                <a:gd name="T33" fmla="*/ 320 h 1049"/>
                <a:gd name="T34" fmla="*/ 325 w 1080"/>
                <a:gd name="T35" fmla="*/ 390 h 1049"/>
                <a:gd name="T36" fmla="*/ 226 w 1080"/>
                <a:gd name="T37" fmla="*/ 390 h 1049"/>
                <a:gd name="T38" fmla="*/ 215 w 1080"/>
                <a:gd name="T39" fmla="*/ 376 h 1049"/>
                <a:gd name="T40" fmla="*/ 141 w 1080"/>
                <a:gd name="T41" fmla="*/ 277 h 1049"/>
                <a:gd name="T42" fmla="*/ 0 w 1080"/>
                <a:gd name="T43" fmla="*/ 105 h 1049"/>
                <a:gd name="T44" fmla="*/ 160 w 1080"/>
                <a:gd name="T45" fmla="*/ 0 h 1049"/>
                <a:gd name="T46" fmla="*/ 261 w 1080"/>
                <a:gd name="T47" fmla="*/ 130 h 1049"/>
                <a:gd name="T48" fmla="*/ 289 w 1080"/>
                <a:gd name="T49" fmla="*/ 155 h 1049"/>
                <a:gd name="T50" fmla="*/ 493 w 1080"/>
                <a:gd name="T51" fmla="*/ 38 h 1049"/>
                <a:gd name="T52" fmla="*/ 577 w 1080"/>
                <a:gd name="T53" fmla="*/ 38 h 1049"/>
                <a:gd name="T54" fmla="*/ 760 w 1080"/>
                <a:gd name="T55" fmla="*/ 38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0" h="1049">
                  <a:moveTo>
                    <a:pt x="760" y="38"/>
                  </a:moveTo>
                  <a:lnTo>
                    <a:pt x="823" y="38"/>
                  </a:lnTo>
                  <a:lnTo>
                    <a:pt x="906" y="83"/>
                  </a:lnTo>
                  <a:lnTo>
                    <a:pt x="1079" y="325"/>
                  </a:lnTo>
                  <a:lnTo>
                    <a:pt x="1073" y="434"/>
                  </a:lnTo>
                  <a:lnTo>
                    <a:pt x="955" y="518"/>
                  </a:lnTo>
                  <a:lnTo>
                    <a:pt x="858" y="582"/>
                  </a:lnTo>
                  <a:lnTo>
                    <a:pt x="737" y="441"/>
                  </a:lnTo>
                  <a:lnTo>
                    <a:pt x="784" y="403"/>
                  </a:lnTo>
                  <a:lnTo>
                    <a:pt x="823" y="373"/>
                  </a:lnTo>
                  <a:lnTo>
                    <a:pt x="741" y="251"/>
                  </a:lnTo>
                  <a:lnTo>
                    <a:pt x="510" y="403"/>
                  </a:lnTo>
                  <a:lnTo>
                    <a:pt x="735" y="700"/>
                  </a:lnTo>
                  <a:lnTo>
                    <a:pt x="927" y="564"/>
                  </a:lnTo>
                  <a:lnTo>
                    <a:pt x="926" y="1048"/>
                  </a:lnTo>
                  <a:lnTo>
                    <a:pt x="439" y="1048"/>
                  </a:lnTo>
                  <a:lnTo>
                    <a:pt x="437" y="320"/>
                  </a:lnTo>
                  <a:lnTo>
                    <a:pt x="325" y="390"/>
                  </a:lnTo>
                  <a:lnTo>
                    <a:pt x="226" y="390"/>
                  </a:lnTo>
                  <a:lnTo>
                    <a:pt x="215" y="376"/>
                  </a:lnTo>
                  <a:lnTo>
                    <a:pt x="141" y="277"/>
                  </a:lnTo>
                  <a:lnTo>
                    <a:pt x="0" y="105"/>
                  </a:lnTo>
                  <a:lnTo>
                    <a:pt x="160" y="0"/>
                  </a:lnTo>
                  <a:lnTo>
                    <a:pt x="261" y="130"/>
                  </a:lnTo>
                  <a:lnTo>
                    <a:pt x="289" y="155"/>
                  </a:lnTo>
                  <a:lnTo>
                    <a:pt x="493" y="38"/>
                  </a:lnTo>
                  <a:lnTo>
                    <a:pt x="577" y="38"/>
                  </a:lnTo>
                  <a:lnTo>
                    <a:pt x="760" y="38"/>
                  </a:lnTo>
                </a:path>
              </a:pathLst>
            </a:custGeom>
            <a:solidFill>
              <a:schemeClr val="tx2">
                <a:lumMod val="75000"/>
              </a:schemeClr>
            </a:solidFill>
            <a:ln>
              <a:noFill/>
            </a:ln>
            <a:effectLst/>
          </p:spPr>
          <p:txBody>
            <a:bodyPr/>
            <a:lstStyle/>
            <a:p>
              <a:endParaRPr lang="en-US"/>
            </a:p>
          </p:txBody>
        </p:sp>
        <p:sp>
          <p:nvSpPr>
            <p:cNvPr id="11" name="Oval 10"/>
            <p:cNvSpPr>
              <a:spLocks noChangeArrowheads="1"/>
            </p:cNvSpPr>
            <p:nvPr/>
          </p:nvSpPr>
          <p:spPr bwMode="auto">
            <a:xfrm>
              <a:off x="7570787" y="2909887"/>
              <a:ext cx="201613" cy="220663"/>
            </a:xfrm>
            <a:prstGeom prst="ellipse">
              <a:avLst/>
            </a:prstGeom>
            <a:solidFill>
              <a:schemeClr val="tx2">
                <a:lumMod val="75000"/>
              </a:schemeClr>
            </a:solidFill>
            <a:ln>
              <a:noFill/>
            </a:ln>
            <a:effectLst/>
          </p:spPr>
          <p:txBody>
            <a:bodyPr wrap="none" anchor="ctr"/>
            <a:lstStyle/>
            <a:p>
              <a:endParaRPr lang="en-US">
                <a:solidFill>
                  <a:schemeClr val="tx2">
                    <a:lumMod val="75000"/>
                  </a:schemeClr>
                </a:solidFill>
              </a:endParaRPr>
            </a:p>
          </p:txBody>
        </p:sp>
        <p:sp>
          <p:nvSpPr>
            <p:cNvPr id="12" name="Arc 11"/>
            <p:cNvSpPr>
              <a:spLocks/>
            </p:cNvSpPr>
            <p:nvPr/>
          </p:nvSpPr>
          <p:spPr bwMode="auto">
            <a:xfrm>
              <a:off x="6950075" y="2474912"/>
              <a:ext cx="280988" cy="109538"/>
            </a:xfrm>
            <a:custGeom>
              <a:avLst/>
              <a:gdLst>
                <a:gd name="G0" fmla="+- 21600 0 0"/>
                <a:gd name="G1" fmla="+- 322 0 0"/>
                <a:gd name="G2" fmla="+- 21600 0 0"/>
                <a:gd name="T0" fmla="*/ 43198 w 43200"/>
                <a:gd name="T1" fmla="*/ 0 h 21922"/>
                <a:gd name="T2" fmla="*/ 2 w 43200"/>
                <a:gd name="T3" fmla="*/ 4 h 21922"/>
                <a:gd name="T4" fmla="*/ 21600 w 43200"/>
                <a:gd name="T5" fmla="*/ 322 h 21922"/>
              </a:gdLst>
              <a:ahLst/>
              <a:cxnLst>
                <a:cxn ang="0">
                  <a:pos x="T0" y="T1"/>
                </a:cxn>
                <a:cxn ang="0">
                  <a:pos x="T2" y="T3"/>
                </a:cxn>
                <a:cxn ang="0">
                  <a:pos x="T4" y="T5"/>
                </a:cxn>
              </a:cxnLst>
              <a:rect l="0" t="0" r="r" b="b"/>
              <a:pathLst>
                <a:path w="43200" h="21922" fill="none" extrusionOk="0">
                  <a:moveTo>
                    <a:pt x="43197" y="0"/>
                  </a:moveTo>
                  <a:cubicBezTo>
                    <a:pt x="43199" y="107"/>
                    <a:pt x="43200" y="214"/>
                    <a:pt x="43200" y="322"/>
                  </a:cubicBezTo>
                  <a:cubicBezTo>
                    <a:pt x="43200" y="12251"/>
                    <a:pt x="33529" y="21922"/>
                    <a:pt x="21600" y="21922"/>
                  </a:cubicBezTo>
                  <a:cubicBezTo>
                    <a:pt x="9670" y="21922"/>
                    <a:pt x="0" y="12251"/>
                    <a:pt x="0" y="322"/>
                  </a:cubicBezTo>
                  <a:cubicBezTo>
                    <a:pt x="-1" y="215"/>
                    <a:pt x="0" y="109"/>
                    <a:pt x="2" y="4"/>
                  </a:cubicBezTo>
                </a:path>
                <a:path w="43200" h="21922" stroke="0" extrusionOk="0">
                  <a:moveTo>
                    <a:pt x="43197" y="0"/>
                  </a:moveTo>
                  <a:cubicBezTo>
                    <a:pt x="43199" y="107"/>
                    <a:pt x="43200" y="214"/>
                    <a:pt x="43200" y="322"/>
                  </a:cubicBezTo>
                  <a:cubicBezTo>
                    <a:pt x="43200" y="12251"/>
                    <a:pt x="33529" y="21922"/>
                    <a:pt x="21600" y="21922"/>
                  </a:cubicBezTo>
                  <a:cubicBezTo>
                    <a:pt x="9670" y="21922"/>
                    <a:pt x="0" y="12251"/>
                    <a:pt x="0" y="322"/>
                  </a:cubicBezTo>
                  <a:cubicBezTo>
                    <a:pt x="-1" y="215"/>
                    <a:pt x="0" y="109"/>
                    <a:pt x="2" y="4"/>
                  </a:cubicBezTo>
                  <a:lnTo>
                    <a:pt x="21600" y="322"/>
                  </a:lnTo>
                  <a:close/>
                </a:path>
              </a:pathLst>
            </a:custGeom>
            <a:solidFill>
              <a:schemeClr val="tx2">
                <a:lumMod val="75000"/>
              </a:schemeClr>
            </a:solidFill>
            <a:ln>
              <a:noFill/>
            </a:ln>
            <a:effectLst/>
          </p:spPr>
          <p:txBody>
            <a:bodyPr wrap="none" anchor="ctr"/>
            <a:lstStyle/>
            <a:p>
              <a:endParaRPr lang="en-US"/>
            </a:p>
          </p:txBody>
        </p:sp>
        <p:sp>
          <p:nvSpPr>
            <p:cNvPr id="13" name="Arc 12"/>
            <p:cNvSpPr>
              <a:spLocks/>
            </p:cNvSpPr>
            <p:nvPr/>
          </p:nvSpPr>
          <p:spPr bwMode="auto">
            <a:xfrm>
              <a:off x="7229475" y="2481262"/>
              <a:ext cx="239713" cy="169863"/>
            </a:xfrm>
            <a:custGeom>
              <a:avLst/>
              <a:gdLst>
                <a:gd name="G0" fmla="+- 15351 0 0"/>
                <a:gd name="G1" fmla="+- 21600 0 0"/>
                <a:gd name="G2" fmla="+- 21600 0 0"/>
                <a:gd name="T0" fmla="*/ 0 w 36951"/>
                <a:gd name="T1" fmla="*/ 6404 h 36443"/>
                <a:gd name="T2" fmla="*/ 31043 w 36951"/>
                <a:gd name="T3" fmla="*/ 36443 h 36443"/>
                <a:gd name="T4" fmla="*/ 15351 w 36951"/>
                <a:gd name="T5" fmla="*/ 21600 h 36443"/>
              </a:gdLst>
              <a:ahLst/>
              <a:cxnLst>
                <a:cxn ang="0">
                  <a:pos x="T0" y="T1"/>
                </a:cxn>
                <a:cxn ang="0">
                  <a:pos x="T2" y="T3"/>
                </a:cxn>
                <a:cxn ang="0">
                  <a:pos x="T4" y="T5"/>
                </a:cxn>
              </a:cxnLst>
              <a:rect l="0" t="0" r="r" b="b"/>
              <a:pathLst>
                <a:path w="36951" h="36443" fill="none" extrusionOk="0">
                  <a:moveTo>
                    <a:pt x="0" y="6404"/>
                  </a:moveTo>
                  <a:cubicBezTo>
                    <a:pt x="4057" y="2305"/>
                    <a:pt x="9584" y="-1"/>
                    <a:pt x="15351" y="0"/>
                  </a:cubicBezTo>
                  <a:cubicBezTo>
                    <a:pt x="27280" y="0"/>
                    <a:pt x="36951" y="9670"/>
                    <a:pt x="36951" y="21600"/>
                  </a:cubicBezTo>
                  <a:cubicBezTo>
                    <a:pt x="36951" y="27120"/>
                    <a:pt x="34836" y="32432"/>
                    <a:pt x="31043" y="36443"/>
                  </a:cubicBezTo>
                </a:path>
                <a:path w="36951" h="36443" stroke="0" extrusionOk="0">
                  <a:moveTo>
                    <a:pt x="0" y="6404"/>
                  </a:moveTo>
                  <a:cubicBezTo>
                    <a:pt x="4057" y="2305"/>
                    <a:pt x="9584" y="-1"/>
                    <a:pt x="15351" y="0"/>
                  </a:cubicBezTo>
                  <a:cubicBezTo>
                    <a:pt x="27280" y="0"/>
                    <a:pt x="36951" y="9670"/>
                    <a:pt x="36951" y="21600"/>
                  </a:cubicBezTo>
                  <a:cubicBezTo>
                    <a:pt x="36951" y="27120"/>
                    <a:pt x="34836" y="32432"/>
                    <a:pt x="31043" y="36443"/>
                  </a:cubicBezTo>
                  <a:lnTo>
                    <a:pt x="15351" y="21600"/>
                  </a:lnTo>
                  <a:close/>
                </a:path>
              </a:pathLst>
            </a:custGeom>
            <a:solidFill>
              <a:schemeClr val="tx2">
                <a:lumMod val="75000"/>
              </a:schemeClr>
            </a:solidFill>
            <a:ln>
              <a:noFill/>
            </a:ln>
            <a:effectLst/>
          </p:spPr>
          <p:txBody>
            <a:bodyPr wrap="none" anchor="ctr"/>
            <a:lstStyle/>
            <a:p>
              <a:endParaRPr lang="en-US"/>
            </a:p>
          </p:txBody>
        </p:sp>
        <p:grpSp>
          <p:nvGrpSpPr>
            <p:cNvPr id="14" name="Group 13"/>
            <p:cNvGrpSpPr>
              <a:grpSpLocks/>
            </p:cNvGrpSpPr>
            <p:nvPr/>
          </p:nvGrpSpPr>
          <p:grpSpPr bwMode="auto">
            <a:xfrm>
              <a:off x="6376991" y="4257675"/>
              <a:ext cx="984251" cy="1758950"/>
              <a:chOff x="4141" y="2464"/>
              <a:chExt cx="620" cy="1108"/>
            </a:xfrm>
          </p:grpSpPr>
          <p:grpSp>
            <p:nvGrpSpPr>
              <p:cNvPr id="15" name="Group 14"/>
              <p:cNvGrpSpPr>
                <a:grpSpLocks/>
              </p:cNvGrpSpPr>
              <p:nvPr/>
            </p:nvGrpSpPr>
            <p:grpSpPr bwMode="auto">
              <a:xfrm>
                <a:off x="4141" y="2812"/>
                <a:ext cx="620" cy="760"/>
                <a:chOff x="4141" y="2812"/>
                <a:chExt cx="620" cy="760"/>
              </a:xfrm>
            </p:grpSpPr>
            <p:sp>
              <p:nvSpPr>
                <p:cNvPr id="17" name="Rectangle 16"/>
                <p:cNvSpPr>
                  <a:spLocks noChangeArrowheads="1"/>
                </p:cNvSpPr>
                <p:nvPr/>
              </p:nvSpPr>
              <p:spPr bwMode="auto">
                <a:xfrm>
                  <a:off x="4246" y="2812"/>
                  <a:ext cx="414" cy="154"/>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 name="Rectangle 17"/>
                <p:cNvSpPr>
                  <a:spLocks noChangeArrowheads="1"/>
                </p:cNvSpPr>
                <p:nvPr/>
              </p:nvSpPr>
              <p:spPr bwMode="auto">
                <a:xfrm>
                  <a:off x="4141" y="2918"/>
                  <a:ext cx="619" cy="654"/>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 name="Arc 17"/>
                <p:cNvSpPr>
                  <a:spLocks/>
                </p:cNvSpPr>
                <p:nvPr/>
              </p:nvSpPr>
              <p:spPr bwMode="auto">
                <a:xfrm>
                  <a:off x="4142" y="2814"/>
                  <a:ext cx="110" cy="127"/>
                </a:xfrm>
                <a:custGeom>
                  <a:avLst/>
                  <a:gdLst>
                    <a:gd name="G0" fmla="+- 21597 0 0"/>
                    <a:gd name="G1" fmla="+- 21592 0 0"/>
                    <a:gd name="G2" fmla="+- 21600 0 0"/>
                    <a:gd name="T0" fmla="*/ 0 w 21597"/>
                    <a:gd name="T1" fmla="*/ 21253 h 21592"/>
                    <a:gd name="T2" fmla="*/ 21010 w 21597"/>
                    <a:gd name="T3" fmla="*/ 0 h 21592"/>
                    <a:gd name="T4" fmla="*/ 21597 w 21597"/>
                    <a:gd name="T5" fmla="*/ 21592 h 21592"/>
                  </a:gdLst>
                  <a:ahLst/>
                  <a:cxnLst>
                    <a:cxn ang="0">
                      <a:pos x="T0" y="T1"/>
                    </a:cxn>
                    <a:cxn ang="0">
                      <a:pos x="T2" y="T3"/>
                    </a:cxn>
                    <a:cxn ang="0">
                      <a:pos x="T4" y="T5"/>
                    </a:cxn>
                  </a:cxnLst>
                  <a:rect l="0" t="0" r="r" b="b"/>
                  <a:pathLst>
                    <a:path w="21597" h="21592" fill="none" extrusionOk="0">
                      <a:moveTo>
                        <a:pt x="-1" y="21252"/>
                      </a:moveTo>
                      <a:cubicBezTo>
                        <a:pt x="181" y="9685"/>
                        <a:pt x="9444" y="314"/>
                        <a:pt x="21009" y="-1"/>
                      </a:cubicBezTo>
                    </a:path>
                    <a:path w="21597" h="21592" stroke="0" extrusionOk="0">
                      <a:moveTo>
                        <a:pt x="-1" y="21252"/>
                      </a:moveTo>
                      <a:cubicBezTo>
                        <a:pt x="181" y="9685"/>
                        <a:pt x="9444" y="314"/>
                        <a:pt x="21009" y="-1"/>
                      </a:cubicBezTo>
                      <a:lnTo>
                        <a:pt x="21597" y="21592"/>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0" name="Arc 18"/>
                <p:cNvSpPr>
                  <a:spLocks/>
                </p:cNvSpPr>
                <p:nvPr/>
              </p:nvSpPr>
              <p:spPr bwMode="auto">
                <a:xfrm>
                  <a:off x="4648" y="2814"/>
                  <a:ext cx="113" cy="1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16" name="Oval 19"/>
              <p:cNvSpPr>
                <a:spLocks noChangeArrowheads="1"/>
              </p:cNvSpPr>
              <p:nvPr/>
            </p:nvSpPr>
            <p:spPr bwMode="auto">
              <a:xfrm>
                <a:off x="4283" y="2464"/>
                <a:ext cx="330" cy="310"/>
              </a:xfrm>
              <a:prstGeom prst="ellipse">
                <a:avLst/>
              </a:prstGeom>
              <a:solidFill>
                <a:srgbClr val="008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21" name="Group 20"/>
            <p:cNvGrpSpPr>
              <a:grpSpLocks/>
            </p:cNvGrpSpPr>
            <p:nvPr/>
          </p:nvGrpSpPr>
          <p:grpSpPr bwMode="auto">
            <a:xfrm>
              <a:off x="5348288" y="3768725"/>
              <a:ext cx="992188" cy="1763713"/>
              <a:chOff x="3493" y="2156"/>
              <a:chExt cx="625" cy="1111"/>
            </a:xfrm>
          </p:grpSpPr>
          <p:grpSp>
            <p:nvGrpSpPr>
              <p:cNvPr id="22" name="Group 21"/>
              <p:cNvGrpSpPr>
                <a:grpSpLocks/>
              </p:cNvGrpSpPr>
              <p:nvPr/>
            </p:nvGrpSpPr>
            <p:grpSpPr bwMode="auto">
              <a:xfrm>
                <a:off x="3493" y="2504"/>
                <a:ext cx="625" cy="763"/>
                <a:chOff x="3493" y="2504"/>
                <a:chExt cx="625" cy="763"/>
              </a:xfrm>
            </p:grpSpPr>
            <p:sp>
              <p:nvSpPr>
                <p:cNvPr id="24" name="Rectangle 23"/>
                <p:cNvSpPr>
                  <a:spLocks noChangeArrowheads="1"/>
                </p:cNvSpPr>
                <p:nvPr/>
              </p:nvSpPr>
              <p:spPr bwMode="auto">
                <a:xfrm>
                  <a:off x="3601" y="2504"/>
                  <a:ext cx="413" cy="159"/>
                </a:xfrm>
                <a:prstGeom prst="rect">
                  <a:avLst/>
                </a:prstGeom>
                <a:solidFill>
                  <a:schemeClr val="accent2">
                    <a:lumMod val="75000"/>
                  </a:scheme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5" name="Rectangle 24"/>
                <p:cNvSpPr>
                  <a:spLocks noChangeArrowheads="1"/>
                </p:cNvSpPr>
                <p:nvPr/>
              </p:nvSpPr>
              <p:spPr bwMode="auto">
                <a:xfrm>
                  <a:off x="3493" y="2614"/>
                  <a:ext cx="625" cy="653"/>
                </a:xfrm>
                <a:prstGeom prst="rect">
                  <a:avLst/>
                </a:prstGeom>
                <a:solidFill>
                  <a:schemeClr val="accent2">
                    <a:lumMod val="75000"/>
                  </a:scheme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6" name="Arc 24"/>
                <p:cNvSpPr>
                  <a:spLocks/>
                </p:cNvSpPr>
                <p:nvPr/>
              </p:nvSpPr>
              <p:spPr bwMode="auto">
                <a:xfrm>
                  <a:off x="3495" y="2505"/>
                  <a:ext cx="112" cy="130"/>
                </a:xfrm>
                <a:custGeom>
                  <a:avLst/>
                  <a:gdLst>
                    <a:gd name="G0" fmla="+- 21597 0 0"/>
                    <a:gd name="G1" fmla="+- 21597 0 0"/>
                    <a:gd name="G2" fmla="+- 21600 0 0"/>
                    <a:gd name="T0" fmla="*/ 0 w 21597"/>
                    <a:gd name="T1" fmla="*/ 21266 h 21597"/>
                    <a:gd name="T2" fmla="*/ 21213 w 21597"/>
                    <a:gd name="T3" fmla="*/ 0 h 21597"/>
                    <a:gd name="T4" fmla="*/ 21597 w 21597"/>
                    <a:gd name="T5" fmla="*/ 21597 h 21597"/>
                  </a:gdLst>
                  <a:ahLst/>
                  <a:cxnLst>
                    <a:cxn ang="0">
                      <a:pos x="T0" y="T1"/>
                    </a:cxn>
                    <a:cxn ang="0">
                      <a:pos x="T2" y="T3"/>
                    </a:cxn>
                    <a:cxn ang="0">
                      <a:pos x="T4" y="T5"/>
                    </a:cxn>
                  </a:cxnLst>
                  <a:rect l="0" t="0" r="r" b="b"/>
                  <a:pathLst>
                    <a:path w="21597" h="21597" fill="none" extrusionOk="0">
                      <a:moveTo>
                        <a:pt x="-1" y="21265"/>
                      </a:moveTo>
                      <a:cubicBezTo>
                        <a:pt x="178" y="9616"/>
                        <a:pt x="9563" y="207"/>
                        <a:pt x="21213" y="0"/>
                      </a:cubicBezTo>
                    </a:path>
                    <a:path w="21597" h="21597" stroke="0" extrusionOk="0">
                      <a:moveTo>
                        <a:pt x="-1" y="21265"/>
                      </a:moveTo>
                      <a:cubicBezTo>
                        <a:pt x="178" y="9616"/>
                        <a:pt x="9563" y="207"/>
                        <a:pt x="21213" y="0"/>
                      </a:cubicBezTo>
                      <a:lnTo>
                        <a:pt x="21597" y="21597"/>
                      </a:lnTo>
                      <a:close/>
                    </a:path>
                  </a:pathLst>
                </a:custGeom>
                <a:solidFill>
                  <a:schemeClr val="accent2">
                    <a:lumMod val="75000"/>
                  </a:schemeClr>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7" name="Arc 25"/>
                <p:cNvSpPr>
                  <a:spLocks/>
                </p:cNvSpPr>
                <p:nvPr/>
              </p:nvSpPr>
              <p:spPr bwMode="auto">
                <a:xfrm>
                  <a:off x="4003" y="2510"/>
                  <a:ext cx="115" cy="129"/>
                </a:xfrm>
                <a:custGeom>
                  <a:avLst/>
                  <a:gdLst>
                    <a:gd name="G0" fmla="+- 379 0 0"/>
                    <a:gd name="G1" fmla="+- 21600 0 0"/>
                    <a:gd name="G2" fmla="+- 21600 0 0"/>
                    <a:gd name="T0" fmla="*/ 0 w 21976"/>
                    <a:gd name="T1" fmla="*/ 3 h 21600"/>
                    <a:gd name="T2" fmla="*/ 21976 w 21976"/>
                    <a:gd name="T3" fmla="*/ 21259 h 21600"/>
                    <a:gd name="T4" fmla="*/ 379 w 21976"/>
                    <a:gd name="T5" fmla="*/ 21600 h 21600"/>
                  </a:gdLst>
                  <a:ahLst/>
                  <a:cxnLst>
                    <a:cxn ang="0">
                      <a:pos x="T0" y="T1"/>
                    </a:cxn>
                    <a:cxn ang="0">
                      <a:pos x="T2" y="T3"/>
                    </a:cxn>
                    <a:cxn ang="0">
                      <a:pos x="T4" y="T5"/>
                    </a:cxn>
                  </a:cxnLst>
                  <a:rect l="0" t="0" r="r" b="b"/>
                  <a:pathLst>
                    <a:path w="21976" h="21600" fill="none" extrusionOk="0">
                      <a:moveTo>
                        <a:pt x="0" y="3"/>
                      </a:moveTo>
                      <a:cubicBezTo>
                        <a:pt x="126" y="1"/>
                        <a:pt x="252" y="-1"/>
                        <a:pt x="379" y="0"/>
                      </a:cubicBezTo>
                      <a:cubicBezTo>
                        <a:pt x="12175" y="0"/>
                        <a:pt x="21790" y="9464"/>
                        <a:pt x="21976" y="21258"/>
                      </a:cubicBezTo>
                    </a:path>
                    <a:path w="21976" h="21600" stroke="0" extrusionOk="0">
                      <a:moveTo>
                        <a:pt x="0" y="3"/>
                      </a:moveTo>
                      <a:cubicBezTo>
                        <a:pt x="126" y="1"/>
                        <a:pt x="252" y="-1"/>
                        <a:pt x="379" y="0"/>
                      </a:cubicBezTo>
                      <a:cubicBezTo>
                        <a:pt x="12175" y="0"/>
                        <a:pt x="21790" y="9464"/>
                        <a:pt x="21976" y="21258"/>
                      </a:cubicBezTo>
                      <a:lnTo>
                        <a:pt x="379" y="21600"/>
                      </a:lnTo>
                      <a:close/>
                    </a:path>
                  </a:pathLst>
                </a:custGeom>
                <a:solidFill>
                  <a:schemeClr val="accent2">
                    <a:lumMod val="75000"/>
                  </a:schemeClr>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23" name="Oval 26"/>
              <p:cNvSpPr>
                <a:spLocks noChangeArrowheads="1"/>
              </p:cNvSpPr>
              <p:nvPr/>
            </p:nvSpPr>
            <p:spPr bwMode="auto">
              <a:xfrm>
                <a:off x="3638" y="2156"/>
                <a:ext cx="332" cy="314"/>
              </a:xfrm>
              <a:prstGeom prst="ellipse">
                <a:avLst/>
              </a:prstGeom>
              <a:solidFill>
                <a:srgbClr val="008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28" name="Group 27"/>
            <p:cNvGrpSpPr>
              <a:grpSpLocks/>
            </p:cNvGrpSpPr>
            <p:nvPr/>
          </p:nvGrpSpPr>
          <p:grpSpPr bwMode="auto">
            <a:xfrm>
              <a:off x="2359025" y="3768725"/>
              <a:ext cx="984250" cy="1763713"/>
              <a:chOff x="1610" y="2156"/>
              <a:chExt cx="620" cy="1111"/>
            </a:xfrm>
          </p:grpSpPr>
          <p:grpSp>
            <p:nvGrpSpPr>
              <p:cNvPr id="29" name="Group 28"/>
              <p:cNvGrpSpPr>
                <a:grpSpLocks/>
              </p:cNvGrpSpPr>
              <p:nvPr/>
            </p:nvGrpSpPr>
            <p:grpSpPr bwMode="auto">
              <a:xfrm>
                <a:off x="1610" y="2504"/>
                <a:ext cx="620" cy="763"/>
                <a:chOff x="1610" y="2504"/>
                <a:chExt cx="620" cy="763"/>
              </a:xfrm>
            </p:grpSpPr>
            <p:sp>
              <p:nvSpPr>
                <p:cNvPr id="31" name="Rectangle 30"/>
                <p:cNvSpPr>
                  <a:spLocks noChangeArrowheads="1"/>
                </p:cNvSpPr>
                <p:nvPr/>
              </p:nvSpPr>
              <p:spPr bwMode="auto">
                <a:xfrm>
                  <a:off x="1717" y="2504"/>
                  <a:ext cx="413" cy="159"/>
                </a:xfrm>
                <a:prstGeom prst="rect">
                  <a:avLst/>
                </a:prstGeom>
                <a:solidFill>
                  <a:srgbClr val="0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2" name="Rectangle 31"/>
                <p:cNvSpPr>
                  <a:spLocks noChangeArrowheads="1"/>
                </p:cNvSpPr>
                <p:nvPr/>
              </p:nvSpPr>
              <p:spPr bwMode="auto">
                <a:xfrm>
                  <a:off x="1610" y="2614"/>
                  <a:ext cx="620" cy="653"/>
                </a:xfrm>
                <a:prstGeom prst="rect">
                  <a:avLst/>
                </a:prstGeom>
                <a:solidFill>
                  <a:srgbClr val="0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3" name="Arc 31"/>
                <p:cNvSpPr>
                  <a:spLocks/>
                </p:cNvSpPr>
                <p:nvPr/>
              </p:nvSpPr>
              <p:spPr bwMode="auto">
                <a:xfrm>
                  <a:off x="1612" y="2505"/>
                  <a:ext cx="112" cy="130"/>
                </a:xfrm>
                <a:custGeom>
                  <a:avLst/>
                  <a:gdLst>
                    <a:gd name="G0" fmla="+- 21597 0 0"/>
                    <a:gd name="G1" fmla="+- 21597 0 0"/>
                    <a:gd name="G2" fmla="+- 21600 0 0"/>
                    <a:gd name="T0" fmla="*/ 0 w 21597"/>
                    <a:gd name="T1" fmla="*/ 21266 h 21597"/>
                    <a:gd name="T2" fmla="*/ 21213 w 21597"/>
                    <a:gd name="T3" fmla="*/ 0 h 21597"/>
                    <a:gd name="T4" fmla="*/ 21597 w 21597"/>
                    <a:gd name="T5" fmla="*/ 21597 h 21597"/>
                  </a:gdLst>
                  <a:ahLst/>
                  <a:cxnLst>
                    <a:cxn ang="0">
                      <a:pos x="T0" y="T1"/>
                    </a:cxn>
                    <a:cxn ang="0">
                      <a:pos x="T2" y="T3"/>
                    </a:cxn>
                    <a:cxn ang="0">
                      <a:pos x="T4" y="T5"/>
                    </a:cxn>
                  </a:cxnLst>
                  <a:rect l="0" t="0" r="r" b="b"/>
                  <a:pathLst>
                    <a:path w="21597" h="21597" fill="none" extrusionOk="0">
                      <a:moveTo>
                        <a:pt x="-1" y="21265"/>
                      </a:moveTo>
                      <a:cubicBezTo>
                        <a:pt x="178" y="9616"/>
                        <a:pt x="9563" y="207"/>
                        <a:pt x="21213" y="0"/>
                      </a:cubicBezTo>
                    </a:path>
                    <a:path w="21597" h="21597" stroke="0" extrusionOk="0">
                      <a:moveTo>
                        <a:pt x="-1" y="21265"/>
                      </a:moveTo>
                      <a:cubicBezTo>
                        <a:pt x="178" y="9616"/>
                        <a:pt x="9563" y="207"/>
                        <a:pt x="21213" y="0"/>
                      </a:cubicBezTo>
                      <a:lnTo>
                        <a:pt x="21597" y="21597"/>
                      </a:lnTo>
                      <a:close/>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4" name="Arc 32"/>
                <p:cNvSpPr>
                  <a:spLocks/>
                </p:cNvSpPr>
                <p:nvPr/>
              </p:nvSpPr>
              <p:spPr bwMode="auto">
                <a:xfrm>
                  <a:off x="2117" y="2510"/>
                  <a:ext cx="112" cy="129"/>
                </a:xfrm>
                <a:custGeom>
                  <a:avLst/>
                  <a:gdLst>
                    <a:gd name="G0" fmla="+- 0 0 0"/>
                    <a:gd name="G1" fmla="+- 21600 0 0"/>
                    <a:gd name="G2" fmla="+- 21600 0 0"/>
                    <a:gd name="T0" fmla="*/ 0 w 21597"/>
                    <a:gd name="T1" fmla="*/ 0 h 21600"/>
                    <a:gd name="T2" fmla="*/ 21597 w 21597"/>
                    <a:gd name="T3" fmla="*/ 21259 h 21600"/>
                    <a:gd name="T4" fmla="*/ 0 w 21597"/>
                    <a:gd name="T5" fmla="*/ 21600 h 21600"/>
                  </a:gdLst>
                  <a:ahLst/>
                  <a:cxnLst>
                    <a:cxn ang="0">
                      <a:pos x="T0" y="T1"/>
                    </a:cxn>
                    <a:cxn ang="0">
                      <a:pos x="T2" y="T3"/>
                    </a:cxn>
                    <a:cxn ang="0">
                      <a:pos x="T4" y="T5"/>
                    </a:cxn>
                  </a:cxnLst>
                  <a:rect l="0" t="0" r="r" b="b"/>
                  <a:pathLst>
                    <a:path w="21597" h="21600" fill="none" extrusionOk="0">
                      <a:moveTo>
                        <a:pt x="-1" y="0"/>
                      </a:moveTo>
                      <a:cubicBezTo>
                        <a:pt x="11796" y="0"/>
                        <a:pt x="21411" y="9464"/>
                        <a:pt x="21597" y="21258"/>
                      </a:cubicBezTo>
                    </a:path>
                    <a:path w="21597" h="21600" stroke="0" extrusionOk="0">
                      <a:moveTo>
                        <a:pt x="-1" y="0"/>
                      </a:moveTo>
                      <a:cubicBezTo>
                        <a:pt x="11796" y="0"/>
                        <a:pt x="21411" y="9464"/>
                        <a:pt x="21597" y="21258"/>
                      </a:cubicBezTo>
                      <a:lnTo>
                        <a:pt x="0" y="21600"/>
                      </a:lnTo>
                      <a:close/>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30" name="Oval 33"/>
              <p:cNvSpPr>
                <a:spLocks noChangeArrowheads="1"/>
              </p:cNvSpPr>
              <p:nvPr/>
            </p:nvSpPr>
            <p:spPr bwMode="auto">
              <a:xfrm>
                <a:off x="1755" y="2156"/>
                <a:ext cx="331" cy="314"/>
              </a:xfrm>
              <a:prstGeom prst="ellipse">
                <a:avLst/>
              </a:prstGeom>
              <a:solidFill>
                <a:srgbClr val="008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35" name="Group 34"/>
            <p:cNvGrpSpPr>
              <a:grpSpLocks/>
            </p:cNvGrpSpPr>
            <p:nvPr/>
          </p:nvGrpSpPr>
          <p:grpSpPr bwMode="auto">
            <a:xfrm>
              <a:off x="1303338" y="4257675"/>
              <a:ext cx="984250" cy="1758950"/>
              <a:chOff x="945" y="2464"/>
              <a:chExt cx="620" cy="1108"/>
            </a:xfrm>
          </p:grpSpPr>
          <p:sp>
            <p:nvSpPr>
              <p:cNvPr id="36" name="Oval 35"/>
              <p:cNvSpPr>
                <a:spLocks noChangeArrowheads="1"/>
              </p:cNvSpPr>
              <p:nvPr/>
            </p:nvSpPr>
            <p:spPr bwMode="auto">
              <a:xfrm>
                <a:off x="1089" y="2464"/>
                <a:ext cx="331" cy="310"/>
              </a:xfrm>
              <a:prstGeom prst="ellipse">
                <a:avLst/>
              </a:prstGeom>
              <a:solidFill>
                <a:srgbClr val="008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37" name="Group 36"/>
              <p:cNvGrpSpPr>
                <a:grpSpLocks/>
              </p:cNvGrpSpPr>
              <p:nvPr/>
            </p:nvGrpSpPr>
            <p:grpSpPr bwMode="auto">
              <a:xfrm>
                <a:off x="945" y="2812"/>
                <a:ext cx="620" cy="760"/>
                <a:chOff x="945" y="2812"/>
                <a:chExt cx="620" cy="760"/>
              </a:xfrm>
            </p:grpSpPr>
            <p:sp>
              <p:nvSpPr>
                <p:cNvPr id="38" name="Rectangle 37"/>
                <p:cNvSpPr>
                  <a:spLocks noChangeArrowheads="1"/>
                </p:cNvSpPr>
                <p:nvPr/>
              </p:nvSpPr>
              <p:spPr bwMode="auto">
                <a:xfrm>
                  <a:off x="1053" y="2812"/>
                  <a:ext cx="413" cy="154"/>
                </a:xfrm>
                <a:prstGeom prst="rect">
                  <a:avLst/>
                </a:prstGeom>
                <a:solidFill>
                  <a:srgbClr val="008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9" name="Rectangle 38"/>
                <p:cNvSpPr>
                  <a:spLocks noChangeArrowheads="1"/>
                </p:cNvSpPr>
                <p:nvPr/>
              </p:nvSpPr>
              <p:spPr bwMode="auto">
                <a:xfrm>
                  <a:off x="945" y="2918"/>
                  <a:ext cx="620" cy="654"/>
                </a:xfrm>
                <a:prstGeom prst="rect">
                  <a:avLst/>
                </a:prstGeom>
                <a:solidFill>
                  <a:srgbClr val="008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0" name="Arc 39"/>
                <p:cNvSpPr>
                  <a:spLocks/>
                </p:cNvSpPr>
                <p:nvPr/>
              </p:nvSpPr>
              <p:spPr bwMode="auto">
                <a:xfrm>
                  <a:off x="946" y="2814"/>
                  <a:ext cx="112" cy="127"/>
                </a:xfrm>
                <a:custGeom>
                  <a:avLst/>
                  <a:gdLst>
                    <a:gd name="G0" fmla="+- 21597 0 0"/>
                    <a:gd name="G1" fmla="+- 21597 0 0"/>
                    <a:gd name="G2" fmla="+- 21600 0 0"/>
                    <a:gd name="T0" fmla="*/ 0 w 21597"/>
                    <a:gd name="T1" fmla="*/ 21258 h 21597"/>
                    <a:gd name="T2" fmla="*/ 21213 w 21597"/>
                    <a:gd name="T3" fmla="*/ 0 h 21597"/>
                    <a:gd name="T4" fmla="*/ 21597 w 21597"/>
                    <a:gd name="T5" fmla="*/ 21597 h 21597"/>
                  </a:gdLst>
                  <a:ahLst/>
                  <a:cxnLst>
                    <a:cxn ang="0">
                      <a:pos x="T0" y="T1"/>
                    </a:cxn>
                    <a:cxn ang="0">
                      <a:pos x="T2" y="T3"/>
                    </a:cxn>
                    <a:cxn ang="0">
                      <a:pos x="T4" y="T5"/>
                    </a:cxn>
                  </a:cxnLst>
                  <a:rect l="0" t="0" r="r" b="b"/>
                  <a:pathLst>
                    <a:path w="21597" h="21597" fill="none" extrusionOk="0">
                      <a:moveTo>
                        <a:pt x="-1" y="21257"/>
                      </a:moveTo>
                      <a:cubicBezTo>
                        <a:pt x="182" y="9611"/>
                        <a:pt x="9566" y="207"/>
                        <a:pt x="21213" y="0"/>
                      </a:cubicBezTo>
                    </a:path>
                    <a:path w="21597" h="21597" stroke="0" extrusionOk="0">
                      <a:moveTo>
                        <a:pt x="-1" y="21257"/>
                      </a:moveTo>
                      <a:cubicBezTo>
                        <a:pt x="182" y="9611"/>
                        <a:pt x="9566" y="207"/>
                        <a:pt x="21213" y="0"/>
                      </a:cubicBezTo>
                      <a:lnTo>
                        <a:pt x="21597" y="21597"/>
                      </a:lnTo>
                      <a:close/>
                    </a:path>
                  </a:pathLst>
                </a:custGeom>
                <a:solidFill>
                  <a:srgbClr val="008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1" name="Arc 40"/>
                <p:cNvSpPr>
                  <a:spLocks/>
                </p:cNvSpPr>
                <p:nvPr/>
              </p:nvSpPr>
              <p:spPr bwMode="auto">
                <a:xfrm>
                  <a:off x="1451" y="2814"/>
                  <a:ext cx="113" cy="128"/>
                </a:xfrm>
                <a:custGeom>
                  <a:avLst/>
                  <a:gdLst>
                    <a:gd name="G0" fmla="+- 0 0 0"/>
                    <a:gd name="G1" fmla="+- 21599 0 0"/>
                    <a:gd name="G2" fmla="+- 21600 0 0"/>
                    <a:gd name="T0" fmla="*/ 191 w 21600"/>
                    <a:gd name="T1" fmla="*/ 0 h 21599"/>
                    <a:gd name="T2" fmla="*/ 21600 w 21600"/>
                    <a:gd name="T3" fmla="*/ 21599 h 21599"/>
                    <a:gd name="T4" fmla="*/ 0 w 21600"/>
                    <a:gd name="T5" fmla="*/ 21599 h 21599"/>
                  </a:gdLst>
                  <a:ahLst/>
                  <a:cxnLst>
                    <a:cxn ang="0">
                      <a:pos x="T0" y="T1"/>
                    </a:cxn>
                    <a:cxn ang="0">
                      <a:pos x="T2" y="T3"/>
                    </a:cxn>
                    <a:cxn ang="0">
                      <a:pos x="T4" y="T5"/>
                    </a:cxn>
                  </a:cxnLst>
                  <a:rect l="0" t="0" r="r" b="b"/>
                  <a:pathLst>
                    <a:path w="21600" h="21599" fill="none" extrusionOk="0">
                      <a:moveTo>
                        <a:pt x="191" y="-1"/>
                      </a:moveTo>
                      <a:cubicBezTo>
                        <a:pt x="12045" y="104"/>
                        <a:pt x="21600" y="9744"/>
                        <a:pt x="21600" y="21599"/>
                      </a:cubicBezTo>
                    </a:path>
                    <a:path w="21600" h="21599" stroke="0" extrusionOk="0">
                      <a:moveTo>
                        <a:pt x="191" y="-1"/>
                      </a:moveTo>
                      <a:cubicBezTo>
                        <a:pt x="12045" y="104"/>
                        <a:pt x="21600" y="9744"/>
                        <a:pt x="21600" y="21599"/>
                      </a:cubicBezTo>
                      <a:lnTo>
                        <a:pt x="0" y="21599"/>
                      </a:lnTo>
                      <a:close/>
                    </a:path>
                  </a:pathLst>
                </a:custGeom>
                <a:solidFill>
                  <a:srgbClr val="008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sp>
          <p:nvSpPr>
            <p:cNvPr id="42" name="Freeform 41"/>
            <p:cNvSpPr>
              <a:spLocks/>
            </p:cNvSpPr>
            <p:nvPr/>
          </p:nvSpPr>
          <p:spPr bwMode="auto">
            <a:xfrm>
              <a:off x="1228725" y="4279900"/>
              <a:ext cx="6172200" cy="1736725"/>
            </a:xfrm>
            <a:custGeom>
              <a:avLst/>
              <a:gdLst>
                <a:gd name="T0" fmla="*/ 0 w 3888"/>
                <a:gd name="T1" fmla="*/ 1093 h 1094"/>
                <a:gd name="T2" fmla="*/ 1386 w 3888"/>
                <a:gd name="T3" fmla="*/ 0 h 1094"/>
                <a:gd name="T4" fmla="*/ 2444 w 3888"/>
                <a:gd name="T5" fmla="*/ 0 h 1094"/>
                <a:gd name="T6" fmla="*/ 3887 w 3888"/>
                <a:gd name="T7" fmla="*/ 1093 h 1094"/>
                <a:gd name="T8" fmla="*/ 0 w 3888"/>
                <a:gd name="T9" fmla="*/ 1093 h 1094"/>
              </a:gdLst>
              <a:ahLst/>
              <a:cxnLst>
                <a:cxn ang="0">
                  <a:pos x="T0" y="T1"/>
                </a:cxn>
                <a:cxn ang="0">
                  <a:pos x="T2" y="T3"/>
                </a:cxn>
                <a:cxn ang="0">
                  <a:pos x="T4" y="T5"/>
                </a:cxn>
                <a:cxn ang="0">
                  <a:pos x="T6" y="T7"/>
                </a:cxn>
                <a:cxn ang="0">
                  <a:pos x="T8" y="T9"/>
                </a:cxn>
              </a:cxnLst>
              <a:rect l="0" t="0" r="r" b="b"/>
              <a:pathLst>
                <a:path w="3888" h="1094">
                  <a:moveTo>
                    <a:pt x="0" y="1093"/>
                  </a:moveTo>
                  <a:lnTo>
                    <a:pt x="1386" y="0"/>
                  </a:lnTo>
                  <a:lnTo>
                    <a:pt x="2444" y="0"/>
                  </a:lnTo>
                  <a:lnTo>
                    <a:pt x="3887" y="1093"/>
                  </a:lnTo>
                  <a:lnTo>
                    <a:pt x="0" y="1093"/>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grpSp>
          <p:nvGrpSpPr>
            <p:cNvPr id="43" name="Group 42"/>
            <p:cNvGrpSpPr>
              <a:grpSpLocks/>
            </p:cNvGrpSpPr>
            <p:nvPr/>
          </p:nvGrpSpPr>
          <p:grpSpPr bwMode="auto">
            <a:xfrm>
              <a:off x="4286252" y="4425950"/>
              <a:ext cx="1225551" cy="1797050"/>
              <a:chOff x="2824" y="2570"/>
              <a:chExt cx="772" cy="1132"/>
            </a:xfrm>
          </p:grpSpPr>
          <p:sp>
            <p:nvSpPr>
              <p:cNvPr id="44" name="Oval 43"/>
              <p:cNvSpPr>
                <a:spLocks noChangeArrowheads="1"/>
              </p:cNvSpPr>
              <p:nvPr/>
            </p:nvSpPr>
            <p:spPr bwMode="auto">
              <a:xfrm>
                <a:off x="3002" y="2570"/>
                <a:ext cx="408" cy="378"/>
              </a:xfrm>
              <a:prstGeom prst="ellipse">
                <a:avLst/>
              </a:prstGeom>
              <a:solidFill>
                <a:srgbClr val="008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45" name="Group 44"/>
              <p:cNvGrpSpPr>
                <a:grpSpLocks/>
              </p:cNvGrpSpPr>
              <p:nvPr/>
            </p:nvGrpSpPr>
            <p:grpSpPr bwMode="auto">
              <a:xfrm>
                <a:off x="2824" y="2990"/>
                <a:ext cx="772" cy="712"/>
                <a:chOff x="2824" y="2990"/>
                <a:chExt cx="772" cy="712"/>
              </a:xfrm>
            </p:grpSpPr>
            <p:sp>
              <p:nvSpPr>
                <p:cNvPr id="46" name="Rectangle 45"/>
                <p:cNvSpPr>
                  <a:spLocks noChangeArrowheads="1"/>
                </p:cNvSpPr>
                <p:nvPr/>
              </p:nvSpPr>
              <p:spPr bwMode="auto">
                <a:xfrm>
                  <a:off x="2953" y="2992"/>
                  <a:ext cx="508" cy="189"/>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7" name="Rectangle 46"/>
                <p:cNvSpPr>
                  <a:spLocks noChangeArrowheads="1"/>
                </p:cNvSpPr>
                <p:nvPr/>
              </p:nvSpPr>
              <p:spPr bwMode="auto">
                <a:xfrm>
                  <a:off x="2826" y="3126"/>
                  <a:ext cx="769" cy="576"/>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8" name="Arc 47"/>
                <p:cNvSpPr>
                  <a:spLocks/>
                </p:cNvSpPr>
                <p:nvPr/>
              </p:nvSpPr>
              <p:spPr bwMode="auto">
                <a:xfrm>
                  <a:off x="2824" y="2993"/>
                  <a:ext cx="140" cy="155"/>
                </a:xfrm>
                <a:custGeom>
                  <a:avLst/>
                  <a:gdLst>
                    <a:gd name="G0" fmla="+- 21600 0 0"/>
                    <a:gd name="G1" fmla="+- 21598 0 0"/>
                    <a:gd name="G2" fmla="+- 21600 0 0"/>
                    <a:gd name="T0" fmla="*/ 0 w 21600"/>
                    <a:gd name="T1" fmla="*/ 21598 h 21598"/>
                    <a:gd name="T2" fmla="*/ 21290 w 21600"/>
                    <a:gd name="T3" fmla="*/ 0 h 21598"/>
                    <a:gd name="T4" fmla="*/ 21600 w 21600"/>
                    <a:gd name="T5" fmla="*/ 21598 h 21598"/>
                  </a:gdLst>
                  <a:ahLst/>
                  <a:cxnLst>
                    <a:cxn ang="0">
                      <a:pos x="T0" y="T1"/>
                    </a:cxn>
                    <a:cxn ang="0">
                      <a:pos x="T2" y="T3"/>
                    </a:cxn>
                    <a:cxn ang="0">
                      <a:pos x="T4" y="T5"/>
                    </a:cxn>
                  </a:cxnLst>
                  <a:rect l="0" t="0" r="r" b="b"/>
                  <a:pathLst>
                    <a:path w="21600" h="21598" fill="none" extrusionOk="0">
                      <a:moveTo>
                        <a:pt x="0" y="21598"/>
                      </a:moveTo>
                      <a:cubicBezTo>
                        <a:pt x="0" y="9789"/>
                        <a:pt x="9482" y="169"/>
                        <a:pt x="21290" y="0"/>
                      </a:cubicBezTo>
                    </a:path>
                    <a:path w="21600" h="21598" stroke="0" extrusionOk="0">
                      <a:moveTo>
                        <a:pt x="0" y="21598"/>
                      </a:moveTo>
                      <a:cubicBezTo>
                        <a:pt x="0" y="9789"/>
                        <a:pt x="9482" y="169"/>
                        <a:pt x="21290" y="0"/>
                      </a:cubicBezTo>
                      <a:lnTo>
                        <a:pt x="21600" y="21598"/>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9" name="Arc 48"/>
                <p:cNvSpPr>
                  <a:spLocks/>
                </p:cNvSpPr>
                <p:nvPr/>
              </p:nvSpPr>
              <p:spPr bwMode="auto">
                <a:xfrm>
                  <a:off x="3457" y="2990"/>
                  <a:ext cx="139" cy="157"/>
                </a:xfrm>
                <a:custGeom>
                  <a:avLst/>
                  <a:gdLst>
                    <a:gd name="G0" fmla="+- 0 0 0"/>
                    <a:gd name="G1" fmla="+- 21600 0 0"/>
                    <a:gd name="G2" fmla="+- 21600 0 0"/>
                    <a:gd name="T0" fmla="*/ 0 w 21600"/>
                    <a:gd name="T1" fmla="*/ 0 h 21600"/>
                    <a:gd name="T2" fmla="*/ 21600 w 21600"/>
                    <a:gd name="T3" fmla="*/ 21461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875" y="0"/>
                        <a:pt x="21523" y="9586"/>
                        <a:pt x="21599" y="21461"/>
                      </a:cubicBezTo>
                    </a:path>
                    <a:path w="21600" h="21600" stroke="0" extrusionOk="0">
                      <a:moveTo>
                        <a:pt x="-1" y="0"/>
                      </a:moveTo>
                      <a:cubicBezTo>
                        <a:pt x="11875" y="0"/>
                        <a:pt x="21523" y="9586"/>
                        <a:pt x="21599" y="21461"/>
                      </a:cubicBezTo>
                      <a:lnTo>
                        <a:pt x="0" y="21600"/>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grpSp>
          <p:nvGrpSpPr>
            <p:cNvPr id="50" name="Group 49"/>
            <p:cNvGrpSpPr>
              <a:grpSpLocks/>
            </p:cNvGrpSpPr>
            <p:nvPr/>
          </p:nvGrpSpPr>
          <p:grpSpPr bwMode="auto">
            <a:xfrm>
              <a:off x="2995613" y="4411663"/>
              <a:ext cx="1225550" cy="1797050"/>
              <a:chOff x="2011" y="2561"/>
              <a:chExt cx="772" cy="1132"/>
            </a:xfrm>
          </p:grpSpPr>
          <p:sp>
            <p:nvSpPr>
              <p:cNvPr id="51" name="Oval 50"/>
              <p:cNvSpPr>
                <a:spLocks noChangeArrowheads="1"/>
              </p:cNvSpPr>
              <p:nvPr/>
            </p:nvSpPr>
            <p:spPr bwMode="auto">
              <a:xfrm>
                <a:off x="2192" y="2561"/>
                <a:ext cx="404" cy="377"/>
              </a:xfrm>
              <a:prstGeom prst="ellipse">
                <a:avLst/>
              </a:prstGeom>
              <a:solidFill>
                <a:srgbClr val="008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52" name="Group 51"/>
              <p:cNvGrpSpPr>
                <a:grpSpLocks/>
              </p:cNvGrpSpPr>
              <p:nvPr/>
            </p:nvGrpSpPr>
            <p:grpSpPr bwMode="auto">
              <a:xfrm>
                <a:off x="2011" y="2982"/>
                <a:ext cx="772" cy="711"/>
                <a:chOff x="2011" y="2982"/>
                <a:chExt cx="772" cy="711"/>
              </a:xfrm>
            </p:grpSpPr>
            <p:sp>
              <p:nvSpPr>
                <p:cNvPr id="53" name="Rectangle 52"/>
                <p:cNvSpPr>
                  <a:spLocks noChangeArrowheads="1"/>
                </p:cNvSpPr>
                <p:nvPr/>
              </p:nvSpPr>
              <p:spPr bwMode="auto">
                <a:xfrm>
                  <a:off x="2144" y="2982"/>
                  <a:ext cx="504" cy="187"/>
                </a:xfrm>
                <a:prstGeom prst="rect">
                  <a:avLst/>
                </a:prstGeom>
                <a:solidFill>
                  <a:srgbClr val="0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54" name="Rectangle 53"/>
                <p:cNvSpPr>
                  <a:spLocks noChangeArrowheads="1"/>
                </p:cNvSpPr>
                <p:nvPr/>
              </p:nvSpPr>
              <p:spPr bwMode="auto">
                <a:xfrm>
                  <a:off x="2013" y="3113"/>
                  <a:ext cx="769" cy="580"/>
                </a:xfrm>
                <a:prstGeom prst="rect">
                  <a:avLst/>
                </a:prstGeom>
                <a:solidFill>
                  <a:srgbClr val="0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55" name="Arc 54"/>
                <p:cNvSpPr>
                  <a:spLocks/>
                </p:cNvSpPr>
                <p:nvPr/>
              </p:nvSpPr>
              <p:spPr bwMode="auto">
                <a:xfrm>
                  <a:off x="2011" y="2983"/>
                  <a:ext cx="138" cy="154"/>
                </a:xfrm>
                <a:custGeom>
                  <a:avLst/>
                  <a:gdLst>
                    <a:gd name="G0" fmla="+- 21600 0 0"/>
                    <a:gd name="G1" fmla="+- 21599 0 0"/>
                    <a:gd name="G2" fmla="+- 21600 0 0"/>
                    <a:gd name="T0" fmla="*/ 0 w 21600"/>
                    <a:gd name="T1" fmla="*/ 21599 h 21599"/>
                    <a:gd name="T2" fmla="*/ 2144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0"/>
                        <a:pt x="9575" y="85"/>
                        <a:pt x="21442" y="-1"/>
                      </a:cubicBezTo>
                    </a:path>
                    <a:path w="21600" h="21599" stroke="0" extrusionOk="0">
                      <a:moveTo>
                        <a:pt x="0" y="21599"/>
                      </a:moveTo>
                      <a:cubicBezTo>
                        <a:pt x="0" y="9730"/>
                        <a:pt x="9575" y="85"/>
                        <a:pt x="21442" y="-1"/>
                      </a:cubicBezTo>
                      <a:lnTo>
                        <a:pt x="21600" y="21599"/>
                      </a:lnTo>
                      <a:close/>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56" name="Arc 55"/>
                <p:cNvSpPr>
                  <a:spLocks/>
                </p:cNvSpPr>
                <p:nvPr/>
              </p:nvSpPr>
              <p:spPr bwMode="auto">
                <a:xfrm>
                  <a:off x="2643" y="2983"/>
                  <a:ext cx="140" cy="154"/>
                </a:xfrm>
                <a:custGeom>
                  <a:avLst/>
                  <a:gdLst>
                    <a:gd name="G0" fmla="+- 156 0 0"/>
                    <a:gd name="G1" fmla="+- 21600 0 0"/>
                    <a:gd name="G2" fmla="+- 21600 0 0"/>
                    <a:gd name="T0" fmla="*/ 0 w 21756"/>
                    <a:gd name="T1" fmla="*/ 1 h 21600"/>
                    <a:gd name="T2" fmla="*/ 21756 w 21756"/>
                    <a:gd name="T3" fmla="*/ 21600 h 21600"/>
                    <a:gd name="T4" fmla="*/ 156 w 21756"/>
                    <a:gd name="T5" fmla="*/ 21600 h 21600"/>
                  </a:gdLst>
                  <a:ahLst/>
                  <a:cxnLst>
                    <a:cxn ang="0">
                      <a:pos x="T0" y="T1"/>
                    </a:cxn>
                    <a:cxn ang="0">
                      <a:pos x="T2" y="T3"/>
                    </a:cxn>
                    <a:cxn ang="0">
                      <a:pos x="T4" y="T5"/>
                    </a:cxn>
                  </a:cxnLst>
                  <a:rect l="0" t="0" r="r" b="b"/>
                  <a:pathLst>
                    <a:path w="21756" h="21600" fill="none" extrusionOk="0">
                      <a:moveTo>
                        <a:pt x="-1" y="0"/>
                      </a:moveTo>
                      <a:cubicBezTo>
                        <a:pt x="51" y="0"/>
                        <a:pt x="103" y="-1"/>
                        <a:pt x="156" y="0"/>
                      </a:cubicBezTo>
                      <a:cubicBezTo>
                        <a:pt x="12085" y="0"/>
                        <a:pt x="21756" y="9670"/>
                        <a:pt x="21756" y="21600"/>
                      </a:cubicBezTo>
                    </a:path>
                    <a:path w="21756" h="21600" stroke="0" extrusionOk="0">
                      <a:moveTo>
                        <a:pt x="-1" y="0"/>
                      </a:moveTo>
                      <a:cubicBezTo>
                        <a:pt x="51" y="0"/>
                        <a:pt x="103" y="-1"/>
                        <a:pt x="156" y="0"/>
                      </a:cubicBezTo>
                      <a:cubicBezTo>
                        <a:pt x="12085" y="0"/>
                        <a:pt x="21756" y="9670"/>
                        <a:pt x="21756" y="21600"/>
                      </a:cubicBezTo>
                      <a:lnTo>
                        <a:pt x="156" y="21600"/>
                      </a:lnTo>
                      <a:close/>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grpSp>
          <p:nvGrpSpPr>
            <p:cNvPr id="57" name="Group 56"/>
            <p:cNvGrpSpPr>
              <a:grpSpLocks/>
            </p:cNvGrpSpPr>
            <p:nvPr/>
          </p:nvGrpSpPr>
          <p:grpSpPr bwMode="auto">
            <a:xfrm>
              <a:off x="2995613" y="4421188"/>
              <a:ext cx="1225550" cy="1797050"/>
              <a:chOff x="2011" y="2567"/>
              <a:chExt cx="772" cy="1132"/>
            </a:xfrm>
          </p:grpSpPr>
          <p:sp>
            <p:nvSpPr>
              <p:cNvPr id="58" name="Oval 57"/>
              <p:cNvSpPr>
                <a:spLocks noChangeArrowheads="1"/>
              </p:cNvSpPr>
              <p:nvPr/>
            </p:nvSpPr>
            <p:spPr bwMode="auto">
              <a:xfrm>
                <a:off x="2192" y="2567"/>
                <a:ext cx="404" cy="377"/>
              </a:xfrm>
              <a:prstGeom prst="ellipse">
                <a:avLst/>
              </a:prstGeom>
              <a:solidFill>
                <a:srgbClr val="008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59" name="Group 58"/>
              <p:cNvGrpSpPr>
                <a:grpSpLocks/>
              </p:cNvGrpSpPr>
              <p:nvPr/>
            </p:nvGrpSpPr>
            <p:grpSpPr bwMode="auto">
              <a:xfrm>
                <a:off x="2011" y="2988"/>
                <a:ext cx="772" cy="711"/>
                <a:chOff x="2011" y="2988"/>
                <a:chExt cx="772" cy="711"/>
              </a:xfrm>
            </p:grpSpPr>
            <p:sp>
              <p:nvSpPr>
                <p:cNvPr id="60" name="Rectangle 59"/>
                <p:cNvSpPr>
                  <a:spLocks noChangeArrowheads="1"/>
                </p:cNvSpPr>
                <p:nvPr/>
              </p:nvSpPr>
              <p:spPr bwMode="auto">
                <a:xfrm>
                  <a:off x="2144" y="2988"/>
                  <a:ext cx="504" cy="187"/>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1" name="Rectangle 60"/>
                <p:cNvSpPr>
                  <a:spLocks noChangeArrowheads="1"/>
                </p:cNvSpPr>
                <p:nvPr/>
              </p:nvSpPr>
              <p:spPr bwMode="auto">
                <a:xfrm>
                  <a:off x="2013" y="3119"/>
                  <a:ext cx="769" cy="58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2" name="Arc 61"/>
                <p:cNvSpPr>
                  <a:spLocks/>
                </p:cNvSpPr>
                <p:nvPr/>
              </p:nvSpPr>
              <p:spPr bwMode="auto">
                <a:xfrm>
                  <a:off x="2011" y="2989"/>
                  <a:ext cx="138" cy="154"/>
                </a:xfrm>
                <a:custGeom>
                  <a:avLst/>
                  <a:gdLst>
                    <a:gd name="G0" fmla="+- 21600 0 0"/>
                    <a:gd name="G1" fmla="+- 21599 0 0"/>
                    <a:gd name="G2" fmla="+- 21600 0 0"/>
                    <a:gd name="T0" fmla="*/ 0 w 21600"/>
                    <a:gd name="T1" fmla="*/ 21599 h 21599"/>
                    <a:gd name="T2" fmla="*/ 2144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0"/>
                        <a:pt x="9575" y="85"/>
                        <a:pt x="21442" y="-1"/>
                      </a:cubicBezTo>
                    </a:path>
                    <a:path w="21600" h="21599" stroke="0" extrusionOk="0">
                      <a:moveTo>
                        <a:pt x="0" y="21599"/>
                      </a:moveTo>
                      <a:cubicBezTo>
                        <a:pt x="0" y="9730"/>
                        <a:pt x="9575" y="85"/>
                        <a:pt x="21442" y="-1"/>
                      </a:cubicBezTo>
                      <a:lnTo>
                        <a:pt x="21600" y="21599"/>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3" name="Arc 62"/>
                <p:cNvSpPr>
                  <a:spLocks/>
                </p:cNvSpPr>
                <p:nvPr/>
              </p:nvSpPr>
              <p:spPr bwMode="auto">
                <a:xfrm>
                  <a:off x="2643" y="2989"/>
                  <a:ext cx="140" cy="154"/>
                </a:xfrm>
                <a:custGeom>
                  <a:avLst/>
                  <a:gdLst>
                    <a:gd name="G0" fmla="+- 156 0 0"/>
                    <a:gd name="G1" fmla="+- 21600 0 0"/>
                    <a:gd name="G2" fmla="+- 21600 0 0"/>
                    <a:gd name="T0" fmla="*/ 0 w 21756"/>
                    <a:gd name="T1" fmla="*/ 1 h 21600"/>
                    <a:gd name="T2" fmla="*/ 21756 w 21756"/>
                    <a:gd name="T3" fmla="*/ 21600 h 21600"/>
                    <a:gd name="T4" fmla="*/ 156 w 21756"/>
                    <a:gd name="T5" fmla="*/ 21600 h 21600"/>
                  </a:gdLst>
                  <a:ahLst/>
                  <a:cxnLst>
                    <a:cxn ang="0">
                      <a:pos x="T0" y="T1"/>
                    </a:cxn>
                    <a:cxn ang="0">
                      <a:pos x="T2" y="T3"/>
                    </a:cxn>
                    <a:cxn ang="0">
                      <a:pos x="T4" y="T5"/>
                    </a:cxn>
                  </a:cxnLst>
                  <a:rect l="0" t="0" r="r" b="b"/>
                  <a:pathLst>
                    <a:path w="21756" h="21600" fill="none" extrusionOk="0">
                      <a:moveTo>
                        <a:pt x="-1" y="0"/>
                      </a:moveTo>
                      <a:cubicBezTo>
                        <a:pt x="51" y="0"/>
                        <a:pt x="103" y="-1"/>
                        <a:pt x="156" y="0"/>
                      </a:cubicBezTo>
                      <a:cubicBezTo>
                        <a:pt x="12085" y="0"/>
                        <a:pt x="21756" y="9670"/>
                        <a:pt x="21756" y="21600"/>
                      </a:cubicBezTo>
                    </a:path>
                    <a:path w="21756" h="21600" stroke="0" extrusionOk="0">
                      <a:moveTo>
                        <a:pt x="-1" y="0"/>
                      </a:moveTo>
                      <a:cubicBezTo>
                        <a:pt x="51" y="0"/>
                        <a:pt x="103" y="-1"/>
                        <a:pt x="156" y="0"/>
                      </a:cubicBezTo>
                      <a:cubicBezTo>
                        <a:pt x="12085" y="0"/>
                        <a:pt x="21756" y="9670"/>
                        <a:pt x="21756" y="21600"/>
                      </a:cubicBezTo>
                      <a:lnTo>
                        <a:pt x="156" y="21600"/>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grpSp>
      <p:sp>
        <p:nvSpPr>
          <p:cNvPr id="66" name="Title 1"/>
          <p:cNvSpPr txBox="1">
            <a:spLocks/>
          </p:cNvSpPr>
          <p:nvPr/>
        </p:nvSpPr>
        <p:spPr>
          <a:xfrm>
            <a:off x="822325" y="365125"/>
            <a:ext cx="7521575" cy="549275"/>
          </a:xfrm>
          <a:prstGeom prst="rect">
            <a:avLst/>
          </a:prstGeom>
        </p:spPr>
        <p:txBody>
          <a:bodyPr/>
          <a:lstStyle>
            <a:lvl1pPr algn="l" rtl="0" eaLnBrk="1" fontAlgn="base" hangingPunct="1">
              <a:spcBef>
                <a:spcPct val="0"/>
              </a:spcBef>
              <a:spcAft>
                <a:spcPct val="0"/>
              </a:spcAft>
              <a:defRPr sz="2800" kern="1200" cap="all">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Franklin Gothic Medium" panose="020B0603020102020204" pitchFamily="34" charset="0"/>
              </a:defRPr>
            </a:lvl2pPr>
            <a:lvl3pPr algn="l" rtl="0" eaLnBrk="1" fontAlgn="base" hangingPunct="1">
              <a:spcBef>
                <a:spcPct val="0"/>
              </a:spcBef>
              <a:spcAft>
                <a:spcPct val="0"/>
              </a:spcAft>
              <a:defRPr sz="2800">
                <a:solidFill>
                  <a:schemeClr val="tx1"/>
                </a:solidFill>
                <a:latin typeface="Franklin Gothic Medium" panose="020B0603020102020204" pitchFamily="34" charset="0"/>
              </a:defRPr>
            </a:lvl3pPr>
            <a:lvl4pPr algn="l" rtl="0" eaLnBrk="1" fontAlgn="base" hangingPunct="1">
              <a:spcBef>
                <a:spcPct val="0"/>
              </a:spcBef>
              <a:spcAft>
                <a:spcPct val="0"/>
              </a:spcAft>
              <a:defRPr sz="2800">
                <a:solidFill>
                  <a:schemeClr val="tx1"/>
                </a:solidFill>
                <a:latin typeface="Franklin Gothic Medium" panose="020B0603020102020204" pitchFamily="34" charset="0"/>
              </a:defRPr>
            </a:lvl4pPr>
            <a:lvl5pPr algn="l" rtl="0" eaLnBrk="1" fontAlgn="base" hangingPunct="1">
              <a:spcBef>
                <a:spcPct val="0"/>
              </a:spcBef>
              <a:spcAft>
                <a:spcPct val="0"/>
              </a:spcAft>
              <a:defRPr sz="2800">
                <a:solidFill>
                  <a:schemeClr val="tx1"/>
                </a:solidFill>
                <a:latin typeface="Franklin Gothic Medium" panose="020B0603020102020204" pitchFamily="34" charset="0"/>
              </a:defRPr>
            </a:lvl5pPr>
            <a:lvl6pPr marL="457200" algn="l" rtl="0" eaLnBrk="1" fontAlgn="base" hangingPunct="1">
              <a:spcBef>
                <a:spcPct val="0"/>
              </a:spcBef>
              <a:spcAft>
                <a:spcPct val="0"/>
              </a:spcAft>
              <a:defRPr sz="2800">
                <a:solidFill>
                  <a:schemeClr val="tx1"/>
                </a:solidFill>
                <a:latin typeface="Franklin Gothic Medium" panose="020B0603020102020204" pitchFamily="34" charset="0"/>
              </a:defRPr>
            </a:lvl6pPr>
            <a:lvl7pPr marL="914400" algn="l" rtl="0" eaLnBrk="1" fontAlgn="base" hangingPunct="1">
              <a:spcBef>
                <a:spcPct val="0"/>
              </a:spcBef>
              <a:spcAft>
                <a:spcPct val="0"/>
              </a:spcAft>
              <a:defRPr sz="2800">
                <a:solidFill>
                  <a:schemeClr val="tx1"/>
                </a:solidFill>
                <a:latin typeface="Franklin Gothic Medium" panose="020B0603020102020204" pitchFamily="34" charset="0"/>
              </a:defRPr>
            </a:lvl7pPr>
            <a:lvl8pPr marL="1371600" algn="l" rtl="0" eaLnBrk="1" fontAlgn="base" hangingPunct="1">
              <a:spcBef>
                <a:spcPct val="0"/>
              </a:spcBef>
              <a:spcAft>
                <a:spcPct val="0"/>
              </a:spcAft>
              <a:defRPr sz="2800">
                <a:solidFill>
                  <a:schemeClr val="tx1"/>
                </a:solidFill>
                <a:latin typeface="Franklin Gothic Medium" panose="020B0603020102020204" pitchFamily="34" charset="0"/>
              </a:defRPr>
            </a:lvl8pPr>
            <a:lvl9pPr marL="1828800" algn="l" rtl="0" eaLnBrk="1" fontAlgn="base" hangingPunct="1">
              <a:spcBef>
                <a:spcPct val="0"/>
              </a:spcBef>
              <a:spcAft>
                <a:spcPct val="0"/>
              </a:spcAft>
              <a:defRPr sz="2800">
                <a:solidFill>
                  <a:schemeClr val="tx1"/>
                </a:solidFill>
                <a:latin typeface="Franklin Gothic Medium" panose="020B0603020102020204" pitchFamily="34" charset="0"/>
              </a:defRPr>
            </a:lvl9pPr>
          </a:lstStyle>
          <a:p>
            <a:r>
              <a:rPr lang="en-US" dirty="0" smtClean="0"/>
              <a:t>Exam review</a:t>
            </a:r>
            <a:endParaRPr lang="en-US" dirty="0"/>
          </a:p>
        </p:txBody>
      </p:sp>
    </p:spTree>
    <p:extLst>
      <p:ext uri="{BB962C8B-B14F-4D97-AF65-F5344CB8AC3E}">
        <p14:creationId xmlns:p14="http://schemas.microsoft.com/office/powerpoint/2010/main" val="2604579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Information, and Systems</a:t>
            </a:r>
            <a:br>
              <a:rPr lang="en-US" dirty="0"/>
            </a:br>
            <a:r>
              <a:rPr lang="en-US" dirty="0"/>
              <a:t>Sciences, and </a:t>
            </a:r>
            <a:r>
              <a:rPr lang="en-US" dirty="0" smtClean="0"/>
              <a:t>Engineering (CISSE)</a:t>
            </a:r>
            <a:endParaRPr lang="en-US" dirty="0"/>
          </a:p>
        </p:txBody>
      </p:sp>
      <p:sp>
        <p:nvSpPr>
          <p:cNvPr id="3" name="Content Placeholder 2"/>
          <p:cNvSpPr>
            <a:spLocks noGrp="1"/>
          </p:cNvSpPr>
          <p:nvPr>
            <p:ph idx="1"/>
          </p:nvPr>
        </p:nvSpPr>
        <p:spPr>
          <a:xfrm>
            <a:off x="822325" y="1100138"/>
            <a:ext cx="7635875" cy="3579812"/>
          </a:xfrm>
        </p:spPr>
        <p:txBody>
          <a:bodyPr/>
          <a:lstStyle/>
          <a:p>
            <a:r>
              <a:rPr lang="en-US" dirty="0" smtClean="0"/>
              <a:t>The virtual CISSE E-Conference offered several advantages in addition to avoiding the cost and wasted time associated with international travel</a:t>
            </a:r>
          </a:p>
          <a:p>
            <a:r>
              <a:rPr lang="en-US" dirty="0" smtClean="0"/>
              <a:t>A primary advantage was there was no longer a seat limitation to attending a particular presentation. Through virtual connections, an unlimited number of participants could attend a major presentation</a:t>
            </a:r>
          </a:p>
          <a:p>
            <a:r>
              <a:rPr lang="en-US" dirty="0" smtClean="0"/>
              <a:t>In addition, attendees or presenters participate from the comfort of their home or regular office</a:t>
            </a:r>
          </a:p>
          <a:p>
            <a:r>
              <a:rPr lang="en-US" dirty="0" smtClean="0"/>
              <a:t>With chat, attendees can ask questions throughout the presentation without interrupting, unlike face-to-face conferences</a:t>
            </a:r>
            <a:endParaRPr lang="en-US" dirty="0"/>
          </a:p>
        </p:txBody>
      </p:sp>
      <p:sp>
        <p:nvSpPr>
          <p:cNvPr id="4"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Sobh</a:t>
            </a:r>
            <a:r>
              <a:rPr lang="en-US" sz="900" dirty="0" smtClean="0">
                <a:solidFill>
                  <a:schemeClr val="tx1">
                    <a:lumMod val="85000"/>
                    <a:lumOff val="15000"/>
                  </a:schemeClr>
                </a:solidFill>
              </a:rPr>
              <a:t>, T. &amp; S. Patel (2008). </a:t>
            </a:r>
            <a:r>
              <a:rPr lang="en-US" sz="900" dirty="0"/>
              <a:t>On-line Virtual Real-Time </a:t>
            </a:r>
            <a:r>
              <a:rPr lang="en-US" sz="900" dirty="0" err="1" smtClean="0"/>
              <a:t>E-Collaboration:An</a:t>
            </a:r>
            <a:r>
              <a:rPr lang="en-US" sz="900" dirty="0" smtClean="0"/>
              <a:t> </a:t>
            </a:r>
            <a:r>
              <a:rPr lang="en-US" sz="900" dirty="0"/>
              <a:t>Innovative Case Study on </a:t>
            </a:r>
            <a:r>
              <a:rPr lang="en-US" sz="900" dirty="0" smtClean="0"/>
              <a:t>Research Teleconferencing </a:t>
            </a:r>
            <a:r>
              <a:rPr lang="en-US" sz="900" dirty="0"/>
              <a:t>Management</a:t>
            </a:r>
            <a:r>
              <a:rPr lang="en-US" sz="900" dirty="0" smtClean="0">
                <a:solidFill>
                  <a:schemeClr val="tx1">
                    <a:lumMod val="85000"/>
                    <a:lumOff val="15000"/>
                  </a:schemeClr>
                </a:solidFill>
              </a:rPr>
              <a:t>. International Journal of Online Engineering 4(4), 57-59. </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val="2688820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Information, and Systems</a:t>
            </a:r>
            <a:br>
              <a:rPr lang="en-US" dirty="0"/>
            </a:br>
            <a:r>
              <a:rPr lang="en-US" dirty="0"/>
              <a:t>Sciences, and </a:t>
            </a:r>
            <a:r>
              <a:rPr lang="en-US" dirty="0" smtClean="0"/>
              <a:t>Engineering (CISSE)</a:t>
            </a:r>
            <a:endParaRPr lang="en-US" dirty="0"/>
          </a:p>
        </p:txBody>
      </p:sp>
      <p:sp>
        <p:nvSpPr>
          <p:cNvPr id="3" name="Content Placeholder 2"/>
          <p:cNvSpPr>
            <a:spLocks noGrp="1"/>
          </p:cNvSpPr>
          <p:nvPr>
            <p:ph idx="1"/>
          </p:nvPr>
        </p:nvSpPr>
        <p:spPr>
          <a:xfrm>
            <a:off x="822325" y="1100138"/>
            <a:ext cx="7635875" cy="3579812"/>
          </a:xfrm>
        </p:spPr>
        <p:txBody>
          <a:bodyPr/>
          <a:lstStyle/>
          <a:p>
            <a:r>
              <a:rPr lang="en-US" dirty="0" smtClean="0"/>
              <a:t>In addition to the conference itself being virtualized, paper submissions are handled with an automated workflow engine that is accessed from the CISSE Web site</a:t>
            </a:r>
          </a:p>
          <a:p>
            <a:r>
              <a:rPr lang="en-US" dirty="0" smtClean="0"/>
              <a:t>Papers are subject to a rigorous peer review that can be programmed into the workflow tool</a:t>
            </a:r>
          </a:p>
          <a:p>
            <a:r>
              <a:rPr lang="en-US" dirty="0" smtClean="0"/>
              <a:t>Papers are assigned to reviewers with expertise in the domain topics of the paper</a:t>
            </a:r>
          </a:p>
          <a:p>
            <a:r>
              <a:rPr lang="en-US" dirty="0" smtClean="0"/>
              <a:t>Papers and PowerPoint presentations are made available to the participants weeks in advance as shared electronic documents rather than a bulky book delivered at the start of the conference</a:t>
            </a:r>
            <a:endParaRPr lang="en-US" dirty="0"/>
          </a:p>
        </p:txBody>
      </p:sp>
      <p:sp>
        <p:nvSpPr>
          <p:cNvPr id="4"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Sobh</a:t>
            </a:r>
            <a:r>
              <a:rPr lang="en-US" sz="900" dirty="0" smtClean="0">
                <a:solidFill>
                  <a:schemeClr val="tx1">
                    <a:lumMod val="85000"/>
                    <a:lumOff val="15000"/>
                  </a:schemeClr>
                </a:solidFill>
              </a:rPr>
              <a:t>, T. &amp; S. Patel (2008). </a:t>
            </a:r>
            <a:r>
              <a:rPr lang="en-US" sz="900" dirty="0"/>
              <a:t>On-line Virtual Real-Time </a:t>
            </a:r>
            <a:r>
              <a:rPr lang="en-US" sz="900" dirty="0" err="1" smtClean="0"/>
              <a:t>E-Collaboration:An</a:t>
            </a:r>
            <a:r>
              <a:rPr lang="en-US" sz="900" dirty="0" smtClean="0"/>
              <a:t> </a:t>
            </a:r>
            <a:r>
              <a:rPr lang="en-US" sz="900" dirty="0"/>
              <a:t>Innovative Case Study on </a:t>
            </a:r>
            <a:r>
              <a:rPr lang="en-US" sz="900" dirty="0" smtClean="0"/>
              <a:t>Research Teleconferencing </a:t>
            </a:r>
            <a:r>
              <a:rPr lang="en-US" sz="900" dirty="0"/>
              <a:t>Management</a:t>
            </a:r>
            <a:r>
              <a:rPr lang="en-US" sz="900" dirty="0" smtClean="0">
                <a:solidFill>
                  <a:schemeClr val="tx1">
                    <a:lumMod val="85000"/>
                    <a:lumOff val="15000"/>
                  </a:schemeClr>
                </a:solidFill>
              </a:rPr>
              <a:t>. International Journal of Online Engineering 4(4), 57-59. </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val="24546898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Information, and Systems</a:t>
            </a:r>
            <a:br>
              <a:rPr lang="en-US" dirty="0"/>
            </a:br>
            <a:r>
              <a:rPr lang="en-US" dirty="0"/>
              <a:t>Sciences, and </a:t>
            </a:r>
            <a:r>
              <a:rPr lang="en-US" dirty="0" smtClean="0"/>
              <a:t>Engineering (CISSE)</a:t>
            </a:r>
            <a:endParaRPr lang="en-US" dirty="0"/>
          </a:p>
        </p:txBody>
      </p:sp>
      <p:sp>
        <p:nvSpPr>
          <p:cNvPr id="3" name="Content Placeholder 2"/>
          <p:cNvSpPr>
            <a:spLocks noGrp="1"/>
          </p:cNvSpPr>
          <p:nvPr>
            <p:ph idx="1"/>
          </p:nvPr>
        </p:nvSpPr>
        <p:spPr>
          <a:xfrm>
            <a:off x="822325" y="1100138"/>
            <a:ext cx="7635875" cy="3579812"/>
          </a:xfrm>
        </p:spPr>
        <p:txBody>
          <a:bodyPr/>
          <a:lstStyle/>
          <a:p>
            <a:r>
              <a:rPr lang="en-US" dirty="0" smtClean="0"/>
              <a:t>Using the CISSE virtual collaboration software, all presentations are recorded</a:t>
            </a:r>
          </a:p>
          <a:p>
            <a:r>
              <a:rPr lang="en-US" dirty="0" smtClean="0"/>
              <a:t>Registrants receive a </a:t>
            </a:r>
            <a:r>
              <a:rPr lang="en-US" dirty="0" err="1" smtClean="0"/>
              <a:t>dvd</a:t>
            </a:r>
            <a:r>
              <a:rPr lang="en-US" dirty="0" smtClean="0"/>
              <a:t> after the E-conference ends with all of the presentations, papers and PowerPoints</a:t>
            </a:r>
          </a:p>
          <a:p>
            <a:r>
              <a:rPr lang="en-US" dirty="0" smtClean="0"/>
              <a:t>Moreover, they receive a hardcopy book of the conference</a:t>
            </a:r>
          </a:p>
          <a:p>
            <a:r>
              <a:rPr lang="en-US" dirty="0" smtClean="0"/>
              <a:t> </a:t>
            </a:r>
            <a:endParaRPr lang="en-US" dirty="0"/>
          </a:p>
        </p:txBody>
      </p:sp>
      <p:sp>
        <p:nvSpPr>
          <p:cNvPr id="4"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Sobh</a:t>
            </a:r>
            <a:r>
              <a:rPr lang="en-US" sz="900" dirty="0" smtClean="0">
                <a:solidFill>
                  <a:schemeClr val="tx1">
                    <a:lumMod val="85000"/>
                    <a:lumOff val="15000"/>
                  </a:schemeClr>
                </a:solidFill>
              </a:rPr>
              <a:t>, T. &amp; S. Patel (2008). </a:t>
            </a:r>
            <a:r>
              <a:rPr lang="en-US" sz="900" dirty="0"/>
              <a:t>On-line Virtual Real-Time </a:t>
            </a:r>
            <a:r>
              <a:rPr lang="en-US" sz="900" dirty="0" err="1" smtClean="0"/>
              <a:t>E-Collaboration:An</a:t>
            </a:r>
            <a:r>
              <a:rPr lang="en-US" sz="900" dirty="0" smtClean="0"/>
              <a:t> </a:t>
            </a:r>
            <a:r>
              <a:rPr lang="en-US" sz="900" dirty="0"/>
              <a:t>Innovative Case Study on </a:t>
            </a:r>
            <a:r>
              <a:rPr lang="en-US" sz="900" dirty="0" smtClean="0"/>
              <a:t>Research Teleconferencing </a:t>
            </a:r>
            <a:r>
              <a:rPr lang="en-US" sz="900" dirty="0"/>
              <a:t>Management</a:t>
            </a:r>
            <a:r>
              <a:rPr lang="en-US" sz="900" dirty="0" smtClean="0">
                <a:solidFill>
                  <a:schemeClr val="tx1">
                    <a:lumMod val="85000"/>
                    <a:lumOff val="15000"/>
                  </a:schemeClr>
                </a:solidFill>
              </a:rPr>
              <a:t>. International Journal of Online Engineering 4(4), 57-59. </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val="1184248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Information, and Systems</a:t>
            </a:r>
            <a:br>
              <a:rPr lang="en-US" dirty="0"/>
            </a:br>
            <a:r>
              <a:rPr lang="en-US" dirty="0"/>
              <a:t>Sciences, and </a:t>
            </a:r>
            <a:r>
              <a:rPr lang="en-US" dirty="0" smtClean="0"/>
              <a:t>Engineering (CISSE)</a:t>
            </a:r>
            <a:endParaRPr lang="en-US" dirty="0"/>
          </a:p>
        </p:txBody>
      </p:sp>
      <p:sp>
        <p:nvSpPr>
          <p:cNvPr id="3" name="Content Placeholder 2"/>
          <p:cNvSpPr>
            <a:spLocks noGrp="1"/>
          </p:cNvSpPr>
          <p:nvPr>
            <p:ph idx="1"/>
          </p:nvPr>
        </p:nvSpPr>
        <p:spPr>
          <a:xfrm>
            <a:off x="822325" y="1100138"/>
            <a:ext cx="7635875" cy="3579812"/>
          </a:xfrm>
        </p:spPr>
        <p:txBody>
          <a:bodyPr/>
          <a:lstStyle/>
          <a:p>
            <a:r>
              <a:rPr lang="en-US" dirty="0" smtClean="0"/>
              <a:t>The CISSE virtual collaboration system encompasses the entire conference event</a:t>
            </a:r>
          </a:p>
          <a:p>
            <a:r>
              <a:rPr lang="en-US" dirty="0" smtClean="0"/>
              <a:t>This includes the initial submissions for proposed papers and presentations, the actual conference itself and post event processing</a:t>
            </a:r>
          </a:p>
          <a:p>
            <a:r>
              <a:rPr lang="en-US" dirty="0" smtClean="0"/>
              <a:t> The ground breaking results are a superior conference with greater ability to attend desired lectures, ease of attendance and more options for publication</a:t>
            </a:r>
          </a:p>
          <a:p>
            <a:r>
              <a:rPr lang="en-US" dirty="0" smtClean="0"/>
              <a:t>Furthermore</a:t>
            </a:r>
            <a:r>
              <a:rPr lang="en-US" smtClean="0"/>
              <a:t>, it </a:t>
            </a:r>
            <a:r>
              <a:rPr lang="en-US" dirty="0" smtClean="0"/>
              <a:t>has removed barriers to </a:t>
            </a:r>
            <a:r>
              <a:rPr lang="en-US" smtClean="0"/>
              <a:t>attendance for scientists </a:t>
            </a:r>
            <a:r>
              <a:rPr lang="en-US" dirty="0" smtClean="0"/>
              <a:t>and professionals in the developing world  </a:t>
            </a:r>
            <a:endParaRPr lang="en-US" dirty="0"/>
          </a:p>
        </p:txBody>
      </p:sp>
      <p:sp>
        <p:nvSpPr>
          <p:cNvPr id="4"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Sobh</a:t>
            </a:r>
            <a:r>
              <a:rPr lang="en-US" sz="900" dirty="0" smtClean="0">
                <a:solidFill>
                  <a:schemeClr val="tx1">
                    <a:lumMod val="85000"/>
                    <a:lumOff val="15000"/>
                  </a:schemeClr>
                </a:solidFill>
              </a:rPr>
              <a:t>, T. &amp; S. Patel (2008). </a:t>
            </a:r>
            <a:r>
              <a:rPr lang="en-US" sz="900" dirty="0"/>
              <a:t>On-line Virtual Real-Time </a:t>
            </a:r>
            <a:r>
              <a:rPr lang="en-US" sz="900" dirty="0" err="1" smtClean="0"/>
              <a:t>E-Collaboration:An</a:t>
            </a:r>
            <a:r>
              <a:rPr lang="en-US" sz="900" dirty="0" smtClean="0"/>
              <a:t> </a:t>
            </a:r>
            <a:r>
              <a:rPr lang="en-US" sz="900" dirty="0"/>
              <a:t>Innovative Case Study on </a:t>
            </a:r>
            <a:r>
              <a:rPr lang="en-US" sz="900" dirty="0" smtClean="0"/>
              <a:t>Research Teleconferencing </a:t>
            </a:r>
            <a:r>
              <a:rPr lang="en-US" sz="900" dirty="0"/>
              <a:t>Management</a:t>
            </a:r>
            <a:r>
              <a:rPr lang="en-US" sz="900" dirty="0" smtClean="0">
                <a:solidFill>
                  <a:schemeClr val="tx1">
                    <a:lumMod val="85000"/>
                    <a:lumOff val="15000"/>
                  </a:schemeClr>
                </a:solidFill>
              </a:rPr>
              <a:t>. International Journal of Online Engineering 4(4), 57-59. </a:t>
            </a:r>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val="4040737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Personality AND global virtual teams</a:t>
            </a:r>
            <a:endParaRPr lang="en-US" dirty="0"/>
          </a:p>
        </p:txBody>
      </p:sp>
      <p:sp>
        <p:nvSpPr>
          <p:cNvPr id="5" name="Rectangle 4"/>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 </a:t>
            </a:r>
            <a:r>
              <a:rPr lang="en-US" sz="900" dirty="0" smtClean="0"/>
              <a:t>Carmel, E. &amp; P. </a:t>
            </a:r>
            <a:r>
              <a:rPr lang="en-US" sz="900" dirty="0" err="1" smtClean="0"/>
              <a:t>Tjia</a:t>
            </a:r>
            <a:r>
              <a:rPr lang="en-US" sz="900" dirty="0" smtClean="0"/>
              <a:t> (2005). Offshoring information technology. Cambridge, United Kingdom: Cambridge University Press</a:t>
            </a:r>
            <a:endParaRPr lang="en-US" sz="900" dirty="0" smtClean="0">
              <a:solidFill>
                <a:schemeClr val="tx1">
                  <a:lumMod val="85000"/>
                  <a:lumOff val="15000"/>
                </a:schemeClr>
              </a:solidFill>
            </a:endParaRPr>
          </a:p>
        </p:txBody>
      </p:sp>
      <p:grpSp>
        <p:nvGrpSpPr>
          <p:cNvPr id="28" name="Group 27"/>
          <p:cNvGrpSpPr/>
          <p:nvPr/>
        </p:nvGrpSpPr>
        <p:grpSpPr>
          <a:xfrm>
            <a:off x="3124200" y="1371600"/>
            <a:ext cx="4953000" cy="3124200"/>
            <a:chOff x="2133600" y="1905000"/>
            <a:chExt cx="4953000" cy="3124200"/>
          </a:xfrm>
        </p:grpSpPr>
        <p:sp>
          <p:nvSpPr>
            <p:cNvPr id="4" name="Isosceles Triangle 3"/>
            <p:cNvSpPr/>
            <p:nvPr/>
          </p:nvSpPr>
          <p:spPr>
            <a:xfrm>
              <a:off x="2133600" y="1905000"/>
              <a:ext cx="4953000" cy="3124200"/>
            </a:xfrm>
            <a:prstGeom prst="triangl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p:cNvGrpSpPr/>
            <p:nvPr/>
          </p:nvGrpSpPr>
          <p:grpSpPr>
            <a:xfrm>
              <a:off x="2590800" y="2819400"/>
              <a:ext cx="4038600" cy="2061865"/>
              <a:chOff x="2590800" y="2819400"/>
              <a:chExt cx="4038600" cy="2061865"/>
            </a:xfrm>
          </p:grpSpPr>
          <p:cxnSp>
            <p:nvCxnSpPr>
              <p:cNvPr id="7" name="Straight Connector 6"/>
              <p:cNvCxnSpPr>
                <a:stCxn id="4" idx="1"/>
                <a:endCxn id="4" idx="5"/>
              </p:cNvCxnSpPr>
              <p:nvPr/>
            </p:nvCxnSpPr>
            <p:spPr>
              <a:xfrm>
                <a:off x="3371850" y="3467100"/>
                <a:ext cx="2476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19400" y="4191000"/>
                <a:ext cx="35814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90800" y="4419600"/>
                <a:ext cx="4038600" cy="461665"/>
              </a:xfrm>
              <a:prstGeom prst="rect">
                <a:avLst/>
              </a:prstGeom>
              <a:noFill/>
            </p:spPr>
            <p:txBody>
              <a:bodyPr wrap="square" rtlCol="0">
                <a:spAutoFit/>
              </a:bodyPr>
              <a:lstStyle/>
              <a:p>
                <a:pPr algn="ctr"/>
                <a:r>
                  <a:rPr lang="en-US" dirty="0" smtClean="0"/>
                  <a:t>Human Nature</a:t>
                </a:r>
                <a:endParaRPr lang="en-US" dirty="0"/>
              </a:p>
            </p:txBody>
          </p:sp>
          <p:sp>
            <p:nvSpPr>
              <p:cNvPr id="20" name="TextBox 19"/>
              <p:cNvSpPr txBox="1"/>
              <p:nvPr/>
            </p:nvSpPr>
            <p:spPr>
              <a:xfrm>
                <a:off x="3200400" y="3585866"/>
                <a:ext cx="2743200" cy="461665"/>
              </a:xfrm>
              <a:prstGeom prst="rect">
                <a:avLst/>
              </a:prstGeom>
              <a:noFill/>
            </p:spPr>
            <p:txBody>
              <a:bodyPr wrap="square" rtlCol="0">
                <a:spAutoFit/>
              </a:bodyPr>
              <a:lstStyle/>
              <a:p>
                <a:pPr algn="ctr"/>
                <a:r>
                  <a:rPr lang="en-US" dirty="0" smtClean="0"/>
                  <a:t>Culture</a:t>
                </a:r>
                <a:endParaRPr lang="en-US" dirty="0"/>
              </a:p>
            </p:txBody>
          </p:sp>
          <p:sp>
            <p:nvSpPr>
              <p:cNvPr id="21" name="TextBox 20"/>
              <p:cNvSpPr txBox="1"/>
              <p:nvPr/>
            </p:nvSpPr>
            <p:spPr>
              <a:xfrm>
                <a:off x="3733800" y="2819400"/>
                <a:ext cx="1752600" cy="461665"/>
              </a:xfrm>
              <a:prstGeom prst="rect">
                <a:avLst/>
              </a:prstGeom>
              <a:noFill/>
            </p:spPr>
            <p:txBody>
              <a:bodyPr wrap="square" rtlCol="0">
                <a:spAutoFit/>
              </a:bodyPr>
              <a:lstStyle/>
              <a:p>
                <a:pPr algn="ctr"/>
                <a:r>
                  <a:rPr lang="en-US" dirty="0" smtClean="0"/>
                  <a:t>Personality</a:t>
                </a:r>
                <a:endParaRPr lang="en-US" dirty="0"/>
              </a:p>
            </p:txBody>
          </p:sp>
        </p:grpSp>
      </p:grpSp>
      <p:sp>
        <p:nvSpPr>
          <p:cNvPr id="29" name="TextBox 28"/>
          <p:cNvSpPr txBox="1"/>
          <p:nvPr/>
        </p:nvSpPr>
        <p:spPr>
          <a:xfrm>
            <a:off x="1508125" y="2205335"/>
            <a:ext cx="2987675" cy="461665"/>
          </a:xfrm>
          <a:prstGeom prst="rect">
            <a:avLst/>
          </a:prstGeom>
          <a:noFill/>
        </p:spPr>
        <p:txBody>
          <a:bodyPr wrap="square" rtlCol="0">
            <a:spAutoFit/>
          </a:bodyPr>
          <a:lstStyle/>
          <a:p>
            <a:r>
              <a:rPr lang="en-US" dirty="0" smtClean="0"/>
              <a:t>Specific to individual</a:t>
            </a:r>
            <a:endParaRPr lang="en-US" dirty="0"/>
          </a:p>
        </p:txBody>
      </p:sp>
      <p:sp>
        <p:nvSpPr>
          <p:cNvPr id="30" name="TextBox 29"/>
          <p:cNvSpPr txBox="1"/>
          <p:nvPr/>
        </p:nvSpPr>
        <p:spPr>
          <a:xfrm>
            <a:off x="914400" y="2967335"/>
            <a:ext cx="2987675" cy="461665"/>
          </a:xfrm>
          <a:prstGeom prst="rect">
            <a:avLst/>
          </a:prstGeom>
          <a:noFill/>
        </p:spPr>
        <p:txBody>
          <a:bodyPr wrap="square" rtlCol="0">
            <a:spAutoFit/>
          </a:bodyPr>
          <a:lstStyle/>
          <a:p>
            <a:r>
              <a:rPr lang="en-US" dirty="0" smtClean="0"/>
              <a:t>Specific to group</a:t>
            </a:r>
            <a:endParaRPr lang="en-US" dirty="0"/>
          </a:p>
        </p:txBody>
      </p:sp>
      <p:sp>
        <p:nvSpPr>
          <p:cNvPr id="31" name="TextBox 30"/>
          <p:cNvSpPr txBox="1"/>
          <p:nvPr/>
        </p:nvSpPr>
        <p:spPr>
          <a:xfrm>
            <a:off x="441325" y="3729335"/>
            <a:ext cx="2987675" cy="461665"/>
          </a:xfrm>
          <a:prstGeom prst="rect">
            <a:avLst/>
          </a:prstGeom>
          <a:noFill/>
        </p:spPr>
        <p:txBody>
          <a:bodyPr wrap="square" rtlCol="0">
            <a:spAutoFit/>
          </a:bodyPr>
          <a:lstStyle/>
          <a:p>
            <a:r>
              <a:rPr lang="en-US" dirty="0" smtClean="0"/>
              <a:t>Universal to all</a:t>
            </a:r>
            <a:endParaRPr lang="en-US" dirty="0"/>
          </a:p>
        </p:txBody>
      </p:sp>
    </p:spTree>
    <p:extLst>
      <p:ext uri="{BB962C8B-B14F-4D97-AF65-F5344CB8AC3E}">
        <p14:creationId xmlns:p14="http://schemas.microsoft.com/office/powerpoint/2010/main" val="4046682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Personality AND global virtual teams</a:t>
            </a:r>
            <a:endParaRPr lang="en-US" dirty="0"/>
          </a:p>
        </p:txBody>
      </p:sp>
      <p:sp>
        <p:nvSpPr>
          <p:cNvPr id="3" name="Content Placeholder 2"/>
          <p:cNvSpPr>
            <a:spLocks noGrp="1"/>
          </p:cNvSpPr>
          <p:nvPr>
            <p:ph idx="1"/>
          </p:nvPr>
        </p:nvSpPr>
        <p:spPr/>
        <p:txBody>
          <a:bodyPr/>
          <a:lstStyle/>
          <a:p>
            <a:r>
              <a:rPr lang="en-US" dirty="0" smtClean="0"/>
              <a:t>Personality is how an individual usually approaches or responds to similar situations </a:t>
            </a:r>
          </a:p>
          <a:p>
            <a:r>
              <a:rPr lang="en-US" dirty="0" smtClean="0"/>
              <a:t>For example, two  people may have a need for reducing stress but approach it very differently </a:t>
            </a:r>
          </a:p>
          <a:p>
            <a:pPr lvl="1"/>
            <a:r>
              <a:rPr lang="en-US" dirty="0" smtClean="0"/>
              <a:t>One may seek out solitude and relax by quietly reading a book</a:t>
            </a:r>
          </a:p>
          <a:p>
            <a:pPr lvl="1"/>
            <a:r>
              <a:rPr lang="en-US" dirty="0" smtClean="0"/>
              <a:t>Another may relax by partying with friends and meeting new acquaintances</a:t>
            </a:r>
          </a:p>
          <a:p>
            <a:r>
              <a:rPr lang="en-US" dirty="0" smtClean="0"/>
              <a:t>To accomplish the same goal, two different personality types behave very differently  </a:t>
            </a:r>
            <a:endParaRPr lang="en-US" dirty="0"/>
          </a:p>
          <a:p>
            <a:endParaRPr lang="en-US" dirty="0"/>
          </a:p>
        </p:txBody>
      </p:sp>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a:t>
            </a:r>
            <a:r>
              <a:rPr lang="en-US" sz="900" dirty="0" smtClean="0"/>
              <a:t>Hawkins</a:t>
            </a:r>
            <a:r>
              <a:rPr lang="en-US" sz="900" dirty="0"/>
              <a:t>, D., D. </a:t>
            </a:r>
            <a:r>
              <a:rPr lang="en-US" sz="900" dirty="0" err="1"/>
              <a:t>Mothersbaugh</a:t>
            </a:r>
            <a:r>
              <a:rPr lang="en-US" sz="900" dirty="0"/>
              <a:t> &amp; R. Best (2007). Consumer behavior. McGraw-Hill/Irwin.</a:t>
            </a:r>
          </a:p>
          <a:p>
            <a:r>
              <a:rPr lang="en-US" sz="900" dirty="0" smtClean="0"/>
              <a:t>[</a:t>
            </a:r>
            <a:r>
              <a:rPr lang="en-US" sz="900" dirty="0"/>
              <a:t>2] Wallace, A. (1963). </a:t>
            </a:r>
            <a:r>
              <a:rPr lang="en-US" sz="900" i="1" dirty="0"/>
              <a:t>Culture and Personality.</a:t>
            </a:r>
            <a:r>
              <a:rPr lang="en-US" sz="900" dirty="0"/>
              <a:t> New York, NY: Random House</a:t>
            </a:r>
            <a:r>
              <a:rPr lang="x-none" sz="900" smtClean="0"/>
              <a:t>.</a:t>
            </a:r>
            <a:endParaRPr lang="en-US" sz="900" dirty="0" smtClean="0"/>
          </a:p>
          <a:p>
            <a:r>
              <a:rPr lang="en-US" sz="900" dirty="0" smtClean="0"/>
              <a:t>[3] </a:t>
            </a:r>
            <a:r>
              <a:rPr lang="en-US" sz="900" dirty="0" err="1" smtClean="0"/>
              <a:t>Boeree</a:t>
            </a:r>
            <a:r>
              <a:rPr lang="en-US" sz="900" dirty="0" smtClean="0"/>
              <a:t>, G. (2009).  </a:t>
            </a:r>
            <a:r>
              <a:rPr lang="en-US" sz="900" i="1" dirty="0" smtClean="0"/>
              <a:t>Trait Theories of Personality</a:t>
            </a:r>
            <a:r>
              <a:rPr lang="en-US" sz="900" dirty="0" smtClean="0"/>
              <a:t>.  Retrieved </a:t>
            </a:r>
            <a:r>
              <a:rPr lang="en-US" sz="900" dirty="0"/>
              <a:t>from </a:t>
            </a:r>
            <a:r>
              <a:rPr lang="en-US" sz="900" dirty="0">
                <a:hlinkClick r:id="rId2"/>
              </a:rPr>
              <a:t>http://</a:t>
            </a:r>
            <a:r>
              <a:rPr lang="en-US" sz="900" dirty="0" smtClean="0">
                <a:hlinkClick r:id="rId2"/>
              </a:rPr>
              <a:t>webspace.ship.edu/cgboer/genpsytraits.html</a:t>
            </a:r>
            <a:r>
              <a:rPr lang="en-US" sz="900" dirty="0" smtClean="0"/>
              <a:t> </a:t>
            </a:r>
            <a:r>
              <a:rPr lang="x-none" sz="900" smtClean="0"/>
              <a:t> </a:t>
            </a:r>
            <a:endParaRPr lang="en-US" sz="900" dirty="0"/>
          </a:p>
        </p:txBody>
      </p:sp>
    </p:spTree>
    <p:extLst>
      <p:ext uri="{BB962C8B-B14F-4D97-AF65-F5344CB8AC3E}">
        <p14:creationId xmlns:p14="http://schemas.microsoft.com/office/powerpoint/2010/main" val="3860960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Personality AND global virtual teams</a:t>
            </a:r>
            <a:endParaRPr lang="en-US" dirty="0"/>
          </a:p>
        </p:txBody>
      </p:sp>
      <p:sp>
        <p:nvSpPr>
          <p:cNvPr id="3" name="Content Placeholder 2"/>
          <p:cNvSpPr>
            <a:spLocks noGrp="1"/>
          </p:cNvSpPr>
          <p:nvPr>
            <p:ph idx="1"/>
          </p:nvPr>
        </p:nvSpPr>
        <p:spPr/>
        <p:txBody>
          <a:bodyPr/>
          <a:lstStyle/>
          <a:p>
            <a:r>
              <a:rPr lang="en-US" dirty="0" smtClean="0"/>
              <a:t>Just as with leadership, there are different categories of personality theory</a:t>
            </a:r>
          </a:p>
          <a:p>
            <a:r>
              <a:rPr lang="en-US" dirty="0" smtClean="0"/>
              <a:t>One of the leading categories is trait theories, which includes one of the most popular personality inventories today: Myers-Briggs</a:t>
            </a:r>
          </a:p>
          <a:p>
            <a:r>
              <a:rPr lang="en-US" dirty="0" smtClean="0"/>
              <a:t>Trait theories assert that people have inborn temperaments that lead to their actions</a:t>
            </a:r>
          </a:p>
          <a:p>
            <a:r>
              <a:rPr lang="en-US" dirty="0" smtClean="0"/>
              <a:t>Trait theories assume that these central tendencies are inborn or formed early in life and they are fairly fixed throughout our lives</a:t>
            </a:r>
          </a:p>
          <a:p>
            <a:endParaRPr lang="en-US" dirty="0"/>
          </a:p>
        </p:txBody>
      </p:sp>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a:t>
            </a:r>
            <a:r>
              <a:rPr lang="en-US" sz="900" dirty="0" smtClean="0"/>
              <a:t>Hawkins</a:t>
            </a:r>
            <a:r>
              <a:rPr lang="en-US" sz="900" dirty="0"/>
              <a:t>, D., D. </a:t>
            </a:r>
            <a:r>
              <a:rPr lang="en-US" sz="900" dirty="0" err="1"/>
              <a:t>Mothersbaugh</a:t>
            </a:r>
            <a:r>
              <a:rPr lang="en-US" sz="900" dirty="0"/>
              <a:t> &amp; R. Best (2007). Consumer behavior. McGraw-Hill/Irwin.</a:t>
            </a:r>
          </a:p>
          <a:p>
            <a:r>
              <a:rPr lang="en-US" sz="900" dirty="0" smtClean="0"/>
              <a:t>[</a:t>
            </a:r>
            <a:r>
              <a:rPr lang="en-US" sz="900" dirty="0"/>
              <a:t>2] Wallace, A. (1963). </a:t>
            </a:r>
            <a:r>
              <a:rPr lang="en-US" sz="900" i="1" dirty="0"/>
              <a:t>Culture and Personality.</a:t>
            </a:r>
            <a:r>
              <a:rPr lang="en-US" sz="900" dirty="0"/>
              <a:t> New York, NY: Random House</a:t>
            </a:r>
            <a:r>
              <a:rPr lang="x-none" sz="900" smtClean="0"/>
              <a:t>.</a:t>
            </a:r>
            <a:endParaRPr lang="en-US" sz="900" dirty="0" smtClean="0"/>
          </a:p>
          <a:p>
            <a:r>
              <a:rPr lang="en-US" sz="900" dirty="0" smtClean="0"/>
              <a:t>[3] </a:t>
            </a:r>
            <a:r>
              <a:rPr lang="en-US" sz="900" dirty="0" err="1" smtClean="0"/>
              <a:t>Boeree</a:t>
            </a:r>
            <a:r>
              <a:rPr lang="en-US" sz="900" dirty="0" smtClean="0"/>
              <a:t>, G. (2009).  </a:t>
            </a:r>
            <a:r>
              <a:rPr lang="en-US" sz="900" i="1" dirty="0" smtClean="0"/>
              <a:t>Trait Theories of Personality</a:t>
            </a:r>
            <a:r>
              <a:rPr lang="en-US" sz="900" dirty="0" smtClean="0"/>
              <a:t>.  Retrieved </a:t>
            </a:r>
            <a:r>
              <a:rPr lang="en-US" sz="900" dirty="0"/>
              <a:t>from </a:t>
            </a:r>
            <a:r>
              <a:rPr lang="en-US" sz="900" dirty="0">
                <a:hlinkClick r:id="rId2"/>
              </a:rPr>
              <a:t>http://</a:t>
            </a:r>
            <a:r>
              <a:rPr lang="en-US" sz="900" dirty="0" smtClean="0">
                <a:hlinkClick r:id="rId2"/>
              </a:rPr>
              <a:t>webspace.ship.edu/cgboer/genpsytraits.html</a:t>
            </a:r>
            <a:r>
              <a:rPr lang="en-US" sz="900" dirty="0" smtClean="0"/>
              <a:t> </a:t>
            </a:r>
            <a:r>
              <a:rPr lang="x-none" sz="900" smtClean="0"/>
              <a:t> </a:t>
            </a:r>
            <a:endParaRPr lang="en-US" sz="900" dirty="0"/>
          </a:p>
        </p:txBody>
      </p:sp>
    </p:spTree>
    <p:extLst>
      <p:ext uri="{BB962C8B-B14F-4D97-AF65-F5344CB8AC3E}">
        <p14:creationId xmlns:p14="http://schemas.microsoft.com/office/powerpoint/2010/main" val="3540861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Personality AND global virtual teams</a:t>
            </a:r>
            <a:endParaRPr lang="en-US" dirty="0"/>
          </a:p>
        </p:txBody>
      </p:sp>
      <p:sp>
        <p:nvSpPr>
          <p:cNvPr id="3" name="Content Placeholder 2"/>
          <p:cNvSpPr>
            <a:spLocks noGrp="1"/>
          </p:cNvSpPr>
          <p:nvPr>
            <p:ph idx="1"/>
          </p:nvPr>
        </p:nvSpPr>
        <p:spPr/>
        <p:txBody>
          <a:bodyPr/>
          <a:lstStyle/>
          <a:p>
            <a:r>
              <a:rPr lang="en-US" dirty="0" err="1" smtClean="0"/>
              <a:t>Multitrait</a:t>
            </a:r>
            <a:r>
              <a:rPr lang="en-US" dirty="0" smtClean="0"/>
              <a:t> theories look at several traits and see them in opposition</a:t>
            </a:r>
          </a:p>
          <a:p>
            <a:r>
              <a:rPr lang="en-US" dirty="0" smtClean="0"/>
              <a:t>Myers-Briggs has four such opposition pairings of traits. </a:t>
            </a:r>
          </a:p>
          <a:p>
            <a:endParaRPr lang="en-US" dirty="0" smtClean="0"/>
          </a:p>
          <a:p>
            <a:pPr algn="ctr"/>
            <a:r>
              <a:rPr lang="en-US" dirty="0" smtClean="0"/>
              <a:t>Introversion-Extroversion</a:t>
            </a:r>
          </a:p>
          <a:p>
            <a:pPr algn="ctr"/>
            <a:r>
              <a:rPr lang="en-US" dirty="0" smtClean="0"/>
              <a:t>Sensing-Intuiting</a:t>
            </a:r>
          </a:p>
          <a:p>
            <a:pPr algn="ctr"/>
            <a:r>
              <a:rPr lang="en-US" dirty="0" smtClean="0"/>
              <a:t>Thinking-Feeling</a:t>
            </a:r>
          </a:p>
          <a:p>
            <a:pPr algn="ctr"/>
            <a:r>
              <a:rPr lang="en-US" dirty="0" smtClean="0"/>
              <a:t>Judging-Perceiving </a:t>
            </a:r>
          </a:p>
          <a:p>
            <a:endParaRPr lang="en-US" dirty="0"/>
          </a:p>
        </p:txBody>
      </p:sp>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a:t>
            </a:r>
            <a:r>
              <a:rPr lang="en-US" sz="900" dirty="0" smtClean="0"/>
              <a:t>Hawkins</a:t>
            </a:r>
            <a:r>
              <a:rPr lang="en-US" sz="900" dirty="0"/>
              <a:t>, D., D. </a:t>
            </a:r>
            <a:r>
              <a:rPr lang="en-US" sz="900" dirty="0" err="1"/>
              <a:t>Mothersbaugh</a:t>
            </a:r>
            <a:r>
              <a:rPr lang="en-US" sz="900" dirty="0"/>
              <a:t> &amp; R. Best (2007). Consumer behavior. McGraw-Hill/Irwin.</a:t>
            </a:r>
          </a:p>
          <a:p>
            <a:r>
              <a:rPr lang="en-US" sz="900" dirty="0" smtClean="0"/>
              <a:t>[</a:t>
            </a:r>
            <a:r>
              <a:rPr lang="en-US" sz="900" dirty="0"/>
              <a:t>2] Wallace, A. (1963). </a:t>
            </a:r>
            <a:r>
              <a:rPr lang="en-US" sz="900" i="1" dirty="0"/>
              <a:t>Culture and Personality.</a:t>
            </a:r>
            <a:r>
              <a:rPr lang="en-US" sz="900" dirty="0"/>
              <a:t> New York, NY: Random House</a:t>
            </a:r>
            <a:r>
              <a:rPr lang="x-none" sz="900" smtClean="0"/>
              <a:t>.</a:t>
            </a:r>
            <a:endParaRPr lang="en-US" sz="900" dirty="0" smtClean="0"/>
          </a:p>
          <a:p>
            <a:r>
              <a:rPr lang="en-US" sz="900" dirty="0" smtClean="0"/>
              <a:t>[3] </a:t>
            </a:r>
            <a:r>
              <a:rPr lang="en-US" sz="900" dirty="0" err="1" smtClean="0"/>
              <a:t>Boeree</a:t>
            </a:r>
            <a:r>
              <a:rPr lang="en-US" sz="900" dirty="0" smtClean="0"/>
              <a:t>, G. (2009).  </a:t>
            </a:r>
            <a:r>
              <a:rPr lang="en-US" sz="900" i="1" dirty="0" smtClean="0"/>
              <a:t>Trait Theories of Personality</a:t>
            </a:r>
            <a:r>
              <a:rPr lang="en-US" sz="900" dirty="0" smtClean="0"/>
              <a:t>.  Retrieved </a:t>
            </a:r>
            <a:r>
              <a:rPr lang="en-US" sz="900" dirty="0"/>
              <a:t>from </a:t>
            </a:r>
            <a:r>
              <a:rPr lang="en-US" sz="900" dirty="0">
                <a:hlinkClick r:id="rId2"/>
              </a:rPr>
              <a:t>http://</a:t>
            </a:r>
            <a:r>
              <a:rPr lang="en-US" sz="900" dirty="0" smtClean="0">
                <a:hlinkClick r:id="rId2"/>
              </a:rPr>
              <a:t>webspace.ship.edu/cgboer/genpsytraits.html</a:t>
            </a:r>
            <a:r>
              <a:rPr lang="en-US" sz="900" dirty="0" smtClean="0"/>
              <a:t> </a:t>
            </a:r>
            <a:r>
              <a:rPr lang="x-none" sz="900" smtClean="0"/>
              <a:t> </a:t>
            </a:r>
            <a:endParaRPr lang="en-US" sz="900" dirty="0"/>
          </a:p>
        </p:txBody>
      </p:sp>
    </p:spTree>
    <p:extLst>
      <p:ext uri="{BB962C8B-B14F-4D97-AF65-F5344CB8AC3E}">
        <p14:creationId xmlns:p14="http://schemas.microsoft.com/office/powerpoint/2010/main" val="2026578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Personality AND global virtual teams</a:t>
            </a:r>
            <a:endParaRPr lang="en-US" dirty="0"/>
          </a:p>
        </p:txBody>
      </p:sp>
      <p:sp>
        <p:nvSpPr>
          <p:cNvPr id="3" name="Content Placeholder 2"/>
          <p:cNvSpPr>
            <a:spLocks noGrp="1"/>
          </p:cNvSpPr>
          <p:nvPr>
            <p:ph idx="1"/>
          </p:nvPr>
        </p:nvSpPr>
        <p:spPr/>
        <p:txBody>
          <a:bodyPr/>
          <a:lstStyle/>
          <a:p>
            <a:r>
              <a:rPr lang="en-US" dirty="0" smtClean="0"/>
              <a:t>There are many variations of Myers-Briggs and it is a favorite with corporate trainers</a:t>
            </a:r>
          </a:p>
          <a:p>
            <a:r>
              <a:rPr lang="en-US" dirty="0" smtClean="0"/>
              <a:t>These are usually 3 day courses that explore all of the ramifications</a:t>
            </a:r>
          </a:p>
          <a:p>
            <a:r>
              <a:rPr lang="en-US" dirty="0" smtClean="0"/>
              <a:t>Here is a link to a simplified Myers-Briggs personality inventory:</a:t>
            </a:r>
          </a:p>
          <a:p>
            <a:r>
              <a:rPr lang="en-US" dirty="0">
                <a:hlinkClick r:id="rId2"/>
              </a:rPr>
              <a:t>http://</a:t>
            </a:r>
            <a:r>
              <a:rPr lang="en-US" dirty="0" smtClean="0">
                <a:hlinkClick r:id="rId2"/>
              </a:rPr>
              <a:t>www.humanmetrics.com/cgi-win/JTypes1.htm</a:t>
            </a:r>
            <a:r>
              <a:rPr lang="en-US" dirty="0" smtClean="0"/>
              <a:t> </a:t>
            </a:r>
          </a:p>
          <a:p>
            <a:endParaRPr lang="en-US" dirty="0" smtClean="0"/>
          </a:p>
          <a:p>
            <a:endParaRPr lang="en-US" dirty="0" smtClean="0"/>
          </a:p>
          <a:p>
            <a:endParaRPr lang="en-US" dirty="0"/>
          </a:p>
        </p:txBody>
      </p:sp>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a:t>
            </a:r>
            <a:r>
              <a:rPr lang="en-US" sz="900" dirty="0" smtClean="0"/>
              <a:t>Hawkins</a:t>
            </a:r>
            <a:r>
              <a:rPr lang="en-US" sz="900" dirty="0"/>
              <a:t>, D., D. </a:t>
            </a:r>
            <a:r>
              <a:rPr lang="en-US" sz="900" dirty="0" err="1"/>
              <a:t>Mothersbaugh</a:t>
            </a:r>
            <a:r>
              <a:rPr lang="en-US" sz="900" dirty="0"/>
              <a:t> &amp; R. Best (2007). Consumer behavior. McGraw-Hill/Irwin.</a:t>
            </a:r>
          </a:p>
          <a:p>
            <a:r>
              <a:rPr lang="en-US" sz="900" dirty="0" smtClean="0"/>
              <a:t>[</a:t>
            </a:r>
            <a:r>
              <a:rPr lang="en-US" sz="900" dirty="0"/>
              <a:t>2] Wallace, A. (1963). </a:t>
            </a:r>
            <a:r>
              <a:rPr lang="en-US" sz="900" i="1" dirty="0"/>
              <a:t>Culture and Personality.</a:t>
            </a:r>
            <a:r>
              <a:rPr lang="en-US" sz="900" dirty="0"/>
              <a:t> New York, NY: Random House</a:t>
            </a:r>
            <a:r>
              <a:rPr lang="x-none" sz="900" smtClean="0"/>
              <a:t>.</a:t>
            </a:r>
            <a:endParaRPr lang="en-US" sz="900" dirty="0" smtClean="0"/>
          </a:p>
          <a:p>
            <a:r>
              <a:rPr lang="en-US" sz="900" dirty="0" smtClean="0"/>
              <a:t>[3] </a:t>
            </a:r>
            <a:r>
              <a:rPr lang="en-US" sz="900" dirty="0" err="1" smtClean="0"/>
              <a:t>Boeree</a:t>
            </a:r>
            <a:r>
              <a:rPr lang="en-US" sz="900" dirty="0" smtClean="0"/>
              <a:t>, G. (2009).  </a:t>
            </a:r>
            <a:r>
              <a:rPr lang="en-US" sz="900" i="1" dirty="0" smtClean="0"/>
              <a:t>Trait Theories of Personality</a:t>
            </a:r>
            <a:r>
              <a:rPr lang="en-US" sz="900" dirty="0" smtClean="0"/>
              <a:t>.  Retrieved </a:t>
            </a:r>
            <a:r>
              <a:rPr lang="en-US" sz="900" dirty="0"/>
              <a:t>from </a:t>
            </a:r>
            <a:r>
              <a:rPr lang="en-US" sz="900" dirty="0">
                <a:hlinkClick r:id="rId3"/>
              </a:rPr>
              <a:t>http://</a:t>
            </a:r>
            <a:r>
              <a:rPr lang="en-US" sz="900" dirty="0" smtClean="0">
                <a:hlinkClick r:id="rId3"/>
              </a:rPr>
              <a:t>webspace.ship.edu/cgboer/genpsytraits.html</a:t>
            </a:r>
            <a:r>
              <a:rPr lang="en-US" sz="900" dirty="0" smtClean="0"/>
              <a:t> </a:t>
            </a:r>
            <a:r>
              <a:rPr lang="x-none" sz="900" smtClean="0"/>
              <a:t> </a:t>
            </a:r>
            <a:endParaRPr lang="en-US" sz="900" dirty="0"/>
          </a:p>
        </p:txBody>
      </p:sp>
    </p:spTree>
    <p:extLst>
      <p:ext uri="{BB962C8B-B14F-4D97-AF65-F5344CB8AC3E}">
        <p14:creationId xmlns:p14="http://schemas.microsoft.com/office/powerpoint/2010/main" val="3129272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Personality AND global virtual teams</a:t>
            </a:r>
          </a:p>
        </p:txBody>
      </p:sp>
      <p:sp>
        <p:nvSpPr>
          <p:cNvPr id="3" name="Content Placeholder 2"/>
          <p:cNvSpPr>
            <a:spLocks noGrp="1"/>
          </p:cNvSpPr>
          <p:nvPr>
            <p:ph idx="1"/>
          </p:nvPr>
        </p:nvSpPr>
        <p:spPr/>
        <p:txBody>
          <a:bodyPr/>
          <a:lstStyle/>
          <a:p>
            <a:r>
              <a:rPr lang="en-US" dirty="0" smtClean="0"/>
              <a:t>After completion of the inventory you get a four letter indicator of your type:</a:t>
            </a:r>
          </a:p>
          <a:p>
            <a:r>
              <a:rPr lang="en-US" dirty="0" smtClean="0"/>
              <a:t>I </a:t>
            </a:r>
            <a:r>
              <a:rPr lang="en-US" dirty="0"/>
              <a:t>for </a:t>
            </a:r>
            <a:r>
              <a:rPr lang="en-US" dirty="0" smtClean="0"/>
              <a:t>introvert or </a:t>
            </a:r>
            <a:r>
              <a:rPr lang="en-US" dirty="0"/>
              <a:t>E for extravert, </a:t>
            </a:r>
            <a:endParaRPr lang="en-US" dirty="0" smtClean="0"/>
          </a:p>
          <a:p>
            <a:r>
              <a:rPr lang="en-US" dirty="0" smtClean="0"/>
              <a:t>S </a:t>
            </a:r>
            <a:r>
              <a:rPr lang="en-US" dirty="0"/>
              <a:t>for sensing or N for intuiting, </a:t>
            </a:r>
            <a:endParaRPr lang="en-US" dirty="0" smtClean="0"/>
          </a:p>
          <a:p>
            <a:r>
              <a:rPr lang="en-US" dirty="0" smtClean="0"/>
              <a:t>T </a:t>
            </a:r>
            <a:r>
              <a:rPr lang="en-US" dirty="0"/>
              <a:t>for thinking or F for feeling, </a:t>
            </a:r>
            <a:endParaRPr lang="en-US" dirty="0" smtClean="0"/>
          </a:p>
          <a:p>
            <a:r>
              <a:rPr lang="en-US" dirty="0" smtClean="0"/>
              <a:t>J </a:t>
            </a:r>
            <a:r>
              <a:rPr lang="en-US" dirty="0"/>
              <a:t>for judging or P </a:t>
            </a:r>
            <a:r>
              <a:rPr lang="en-US" dirty="0" smtClean="0"/>
              <a:t>for perceiving</a:t>
            </a:r>
            <a:r>
              <a:rPr lang="en-US" dirty="0"/>
              <a:t>. </a:t>
            </a:r>
            <a:endParaRPr lang="en-US" dirty="0" smtClean="0"/>
          </a:p>
          <a:p>
            <a:endParaRPr lang="en-US" dirty="0" smtClean="0"/>
          </a:p>
          <a:p>
            <a:endParaRPr lang="en-US" dirty="0" smtClean="0"/>
          </a:p>
          <a:p>
            <a:endParaRPr lang="en-US" dirty="0"/>
          </a:p>
        </p:txBody>
      </p:sp>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rPr>
              <a:t>[1] </a:t>
            </a:r>
            <a:r>
              <a:rPr lang="en-US" sz="900" dirty="0" smtClean="0"/>
              <a:t>Hawkins</a:t>
            </a:r>
            <a:r>
              <a:rPr lang="en-US" sz="900" dirty="0"/>
              <a:t>, D., D. </a:t>
            </a:r>
            <a:r>
              <a:rPr lang="en-US" sz="900" dirty="0" err="1"/>
              <a:t>Mothersbaugh</a:t>
            </a:r>
            <a:r>
              <a:rPr lang="en-US" sz="900" dirty="0"/>
              <a:t> &amp; R. Best (2007). Consumer behavior. McGraw-Hill/Irwin.</a:t>
            </a:r>
          </a:p>
          <a:p>
            <a:r>
              <a:rPr lang="en-US" sz="900" dirty="0" smtClean="0"/>
              <a:t>[</a:t>
            </a:r>
            <a:r>
              <a:rPr lang="en-US" sz="900" dirty="0"/>
              <a:t>2] Wallace, A. (1963). </a:t>
            </a:r>
            <a:r>
              <a:rPr lang="en-US" sz="900" i="1" dirty="0"/>
              <a:t>Culture and Personality.</a:t>
            </a:r>
            <a:r>
              <a:rPr lang="en-US" sz="900" dirty="0"/>
              <a:t> New York, NY: Random House</a:t>
            </a:r>
            <a:r>
              <a:rPr lang="x-none" sz="900" smtClean="0"/>
              <a:t>.</a:t>
            </a:r>
            <a:endParaRPr lang="en-US" sz="900" dirty="0" smtClean="0"/>
          </a:p>
          <a:p>
            <a:r>
              <a:rPr lang="en-US" sz="900" dirty="0" smtClean="0"/>
              <a:t>[3] </a:t>
            </a:r>
            <a:r>
              <a:rPr lang="en-US" sz="900" dirty="0" err="1" smtClean="0"/>
              <a:t>Boeree</a:t>
            </a:r>
            <a:r>
              <a:rPr lang="en-US" sz="900" dirty="0" smtClean="0"/>
              <a:t>, G. (2009).  </a:t>
            </a:r>
            <a:r>
              <a:rPr lang="en-US" sz="900" i="1" dirty="0" smtClean="0"/>
              <a:t>Trait Theories of Personality</a:t>
            </a:r>
            <a:r>
              <a:rPr lang="en-US" sz="900" dirty="0" smtClean="0"/>
              <a:t>.  Retrieved </a:t>
            </a:r>
            <a:r>
              <a:rPr lang="en-US" sz="900" dirty="0"/>
              <a:t>from </a:t>
            </a:r>
            <a:r>
              <a:rPr lang="en-US" sz="900" dirty="0">
                <a:hlinkClick r:id="rId2"/>
              </a:rPr>
              <a:t>http://</a:t>
            </a:r>
            <a:r>
              <a:rPr lang="en-US" sz="900" dirty="0" smtClean="0">
                <a:hlinkClick r:id="rId2"/>
              </a:rPr>
              <a:t>webspace.ship.edu/cgboer/genpsytraits.html</a:t>
            </a:r>
            <a:r>
              <a:rPr lang="en-US" sz="900" dirty="0" smtClean="0"/>
              <a:t> </a:t>
            </a:r>
            <a:r>
              <a:rPr lang="x-none" sz="900" smtClean="0"/>
              <a:t> </a:t>
            </a:r>
            <a:endParaRPr lang="en-US" sz="900" dirty="0"/>
          </a:p>
        </p:txBody>
      </p:sp>
    </p:spTree>
    <p:extLst>
      <p:ext uri="{BB962C8B-B14F-4D97-AF65-F5344CB8AC3E}">
        <p14:creationId xmlns:p14="http://schemas.microsoft.com/office/powerpoint/2010/main" val="27548749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extLst>
    <a:ext uri="{05A4C25C-085E-4340-85A3-A5531E510DB2}">
      <thm15:themeFamily xmlns:thm15="http://schemas.microsoft.com/office/thememl/2012/main" name="cmsc_104_01 [Compatibility Mode]" id="{891C9D36-AAB2-41DC-9888-2C7C5165F2CE}" vid="{98DB2B02-0AFD-4BDA-AB26-63676B9ABA9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cmsc_104_01</Template>
  <TotalTime>2820</TotalTime>
  <Pages>13</Pages>
  <Words>2589</Words>
  <Application>Microsoft Office PowerPoint</Application>
  <PresentationFormat>Letter Paper (8.5x11 in)</PresentationFormat>
  <Paragraphs>232</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Franklin Gothic Book</vt:lpstr>
      <vt:lpstr>Franklin Gothic Medium</vt:lpstr>
      <vt:lpstr>Tunga</vt:lpstr>
      <vt:lpstr>Wingdings</vt:lpstr>
      <vt:lpstr>Angles</vt:lpstr>
      <vt:lpstr>Technology tools</vt:lpstr>
      <vt:lpstr>Topics</vt:lpstr>
      <vt:lpstr>PowerPoint Presentation</vt:lpstr>
      <vt:lpstr>Personality AND global virtual teams</vt:lpstr>
      <vt:lpstr>Personality AND global virtual teams</vt:lpstr>
      <vt:lpstr>Personality AND global virtual teams</vt:lpstr>
      <vt:lpstr>Personality AND global virtual teams</vt:lpstr>
      <vt:lpstr>Personality AND global virtual teams</vt:lpstr>
      <vt:lpstr>Personality AND global virtual teams</vt:lpstr>
      <vt:lpstr>Personality AND global virtual teams</vt:lpstr>
      <vt:lpstr>PowerPoint Presentation</vt:lpstr>
      <vt:lpstr>PowerPoint Presentation</vt:lpstr>
      <vt:lpstr>Personality AND global virtual teams</vt:lpstr>
      <vt:lpstr>Personality AND global virtual teams</vt:lpstr>
      <vt:lpstr>Project Groups</vt:lpstr>
      <vt:lpstr>PowerPoint Presentation</vt:lpstr>
      <vt:lpstr>Text Analytics</vt:lpstr>
      <vt:lpstr>Qualitative Analysis</vt:lpstr>
      <vt:lpstr>Qualitative research management</vt:lpstr>
      <vt:lpstr>Qualitative research management</vt:lpstr>
      <vt:lpstr>Text Analytics</vt:lpstr>
      <vt:lpstr>PowerPoint Presentation</vt:lpstr>
      <vt:lpstr>Collaboration tools</vt:lpstr>
      <vt:lpstr>Attributes of good collaboration tools</vt:lpstr>
      <vt:lpstr>Attributes of good collaboration tools</vt:lpstr>
      <vt:lpstr>Case study: CISSE Conference</vt:lpstr>
      <vt:lpstr>Computer, Information, and Systems Sciences, and Engineering (CISSE)</vt:lpstr>
      <vt:lpstr>Computer, Information, and Systems Sciences, and Engineering (CISSE)</vt:lpstr>
      <vt:lpstr>Computer, Information, and Systems Sciences, and Engineering (CISSE)</vt:lpstr>
      <vt:lpstr>Computer, Information, and Systems Sciences, and Engineering (CISSE)</vt:lpstr>
      <vt:lpstr>Computer, Information, and Systems Sciences, and Engineering (CISSE)</vt:lpstr>
      <vt:lpstr>Computer, Information, and Systems Sciences, and Engineering (CISSE)</vt:lpstr>
      <vt:lpstr>Computer, Information, and Systems Sciences, and Engineering (CISSE)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CMSC 104</dc:title>
  <dc:subject>CMSC 104</dc:subject>
  <dc:creator>george ray</dc:creator>
  <cp:lastModifiedBy>George Ray</cp:lastModifiedBy>
  <cp:revision>344</cp:revision>
  <cp:lastPrinted>2000-08-25T01:48:19Z</cp:lastPrinted>
  <dcterms:created xsi:type="dcterms:W3CDTF">2014-07-26T13:21:02Z</dcterms:created>
  <dcterms:modified xsi:type="dcterms:W3CDTF">2016-03-24T22:59:12Z</dcterms:modified>
</cp:coreProperties>
</file>