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93" r:id="rId2"/>
    <p:sldId id="345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9" r:id="rId30"/>
    <p:sldId id="392" r:id="rId31"/>
    <p:sldId id="393" r:id="rId32"/>
    <p:sldId id="395" r:id="rId33"/>
    <p:sldId id="396" r:id="rId34"/>
    <p:sldId id="406" r:id="rId35"/>
    <p:sldId id="407" r:id="rId36"/>
    <p:sldId id="408" r:id="rId37"/>
    <p:sldId id="409" r:id="rId38"/>
    <p:sldId id="346" r:id="rId39"/>
    <p:sldId id="347" r:id="rId40"/>
    <p:sldId id="348" r:id="rId41"/>
    <p:sldId id="349" r:id="rId42"/>
    <p:sldId id="350" r:id="rId43"/>
    <p:sldId id="351" r:id="rId44"/>
    <p:sldId id="359" r:id="rId45"/>
    <p:sldId id="379" r:id="rId46"/>
    <p:sldId id="380" r:id="rId47"/>
    <p:sldId id="388" r:id="rId48"/>
    <p:sldId id="391" r:id="rId49"/>
    <p:sldId id="360" r:id="rId50"/>
    <p:sldId id="361" r:id="rId51"/>
    <p:sldId id="363" r:id="rId52"/>
    <p:sldId id="367" r:id="rId53"/>
    <p:sldId id="370" r:id="rId54"/>
    <p:sldId id="364" r:id="rId55"/>
    <p:sldId id="365" r:id="rId56"/>
    <p:sldId id="371" r:id="rId57"/>
    <p:sldId id="372" r:id="rId58"/>
    <p:sldId id="373" r:id="rId59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64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67152" autoAdjust="0"/>
  </p:normalViewPr>
  <p:slideViewPr>
    <p:cSldViewPr>
      <p:cViewPr varScale="1">
        <p:scale>
          <a:sx n="60" d="100"/>
          <a:sy n="60" d="100"/>
        </p:scale>
        <p:origin x="-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5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5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5C37-4CCB-4701-B7F0-FA87B06A0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3E35-0407-451B-9E68-8042E98B9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6697-B25D-4A14-BC1E-32ED40E1A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17900" y="6284913"/>
            <a:ext cx="56261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Leading Global</a:t>
            </a:r>
            <a:r>
              <a:rPr lang="en-US" baseline="0" dirty="0" smtClean="0"/>
              <a:t> Virtual Teams</a:t>
            </a:r>
            <a:r>
              <a:rPr lang="en-US" dirty="0" smtClean="0"/>
              <a:t>				</a:t>
            </a:r>
            <a:fld id="{DA79BA1C-EB7E-425D-9CBD-112953D48C5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5855-35B9-4E8F-9340-60DBCD73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7735-5342-489D-B8CC-C34B3B5DB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541A-6215-48B5-BC24-D1E444202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A9C3-5634-4767-8FF1-0663CB98C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06A7-2BBA-4AC2-8780-BA1090C38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3087CE-D020-48AB-8586-8D3B841EC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D50-24D2-4427-8A3E-703E931AE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spc="200" baseline="0" dirty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D38D466B-CC97-4D46-8F80-635415497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arison_of_Internet_forum_software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bloggingonline.com/blog-platform-comparison-chart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arison_of_wiki_softwar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nferencing.org/" TargetMode="External"/><Relationship Id="rId2" Type="http://schemas.openxmlformats.org/officeDocument/2006/relationships/hyperlink" Target="http://en.wikipedia.org/wiki/Comparison_of_web_conferencing_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apterra.com/web-collaboration-software" TargetMode="External"/><Relationship Id="rId4" Type="http://schemas.openxmlformats.org/officeDocument/2006/relationships/hyperlink" Target="https://www.g2crowd.com/categories/web-conferenc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78061" y="1323632"/>
            <a:ext cx="6580145" cy="12049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Technology tools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10087" y="2185149"/>
            <a:ext cx="6935518" cy="3286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200" dirty="0" smtClean="0"/>
              <a:t>Virtual Management: bridge to 21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Century Organization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Web Conferencing - - -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867" y="1116955"/>
            <a:ext cx="4613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v</a:t>
            </a:r>
            <a:r>
              <a:rPr lang="en-US" sz="2200" dirty="0" smtClean="0"/>
              <a:t>s Video Conferencing</a:t>
            </a:r>
          </a:p>
          <a:p>
            <a:r>
              <a:rPr lang="en-US" sz="2200" dirty="0"/>
              <a:t>v</a:t>
            </a:r>
            <a:r>
              <a:rPr lang="en-US" sz="2200" dirty="0" smtClean="0"/>
              <a:t>s Web Casting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776662"/>
          </a:xfrm>
        </p:spPr>
        <p:txBody>
          <a:bodyPr/>
          <a:lstStyle/>
          <a:p>
            <a:r>
              <a:rPr lang="en-US" altLang="en-US" dirty="0" smtClean="0"/>
              <a:t>Connect is robust and can support large conferences with substantial reporting capabilities on the conference</a:t>
            </a:r>
          </a:p>
          <a:p>
            <a:r>
              <a:rPr lang="en-US" altLang="en-US" dirty="0" smtClean="0"/>
              <a:t>It is more difficult to setup so will not be effective for small, ad hoc conference needs</a:t>
            </a:r>
          </a:p>
          <a:p>
            <a:r>
              <a:rPr lang="en-US" altLang="en-US" dirty="0" smtClean="0"/>
              <a:t>Offers comprehensive reporting on meeting usage, audience engagement and training activities that are relevant for e-Learning work</a:t>
            </a:r>
          </a:p>
          <a:p>
            <a:r>
              <a:rPr lang="en-US" altLang="en-US" dirty="0" smtClean="0"/>
              <a:t>Has the most complete features for recording and archiving meeting content</a:t>
            </a:r>
          </a:p>
          <a:p>
            <a:r>
              <a:rPr lang="en-US" altLang="en-US" dirty="0" smtClean="0"/>
              <a:t>Limited audio offerings: use the built-in audio on your device (PC or Smart phone) or purchase at extra cost an external audio service</a:t>
            </a:r>
          </a:p>
          <a:p>
            <a:r>
              <a:rPr lang="en-US" altLang="en-US" dirty="0" smtClean="0"/>
              <a:t>Mobile clients have a consistent look and feel</a:t>
            </a:r>
          </a:p>
          <a:p>
            <a:r>
              <a:rPr lang="en-US" altLang="en-US" dirty="0" smtClean="0"/>
              <a:t>Connect is one of the more expensive offerings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S</a:t>
            </a:r>
            <a:r>
              <a:rPr lang="en-US" sz="900" dirty="0" smtClean="0"/>
              <a:t>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5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Connect has </a:t>
            </a:r>
            <a:r>
              <a:rPr lang="en-US" dirty="0" err="1" smtClean="0"/>
              <a:t>on-premise</a:t>
            </a:r>
            <a:r>
              <a:rPr lang="en-US" dirty="0" smtClean="0"/>
              <a:t> version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7" y="949768"/>
            <a:ext cx="8614133" cy="3927032"/>
          </a:xfrm>
        </p:spPr>
      </p:pic>
    </p:spTree>
    <p:extLst>
      <p:ext uri="{BB962C8B-B14F-4D97-AF65-F5344CB8AC3E}">
        <p14:creationId xmlns:p14="http://schemas.microsoft.com/office/powerpoint/2010/main" val="19152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Adobe Connect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867" y="1116955"/>
            <a:ext cx="4613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As a Web Conferencing Solution</a:t>
            </a:r>
          </a:p>
          <a:p>
            <a:r>
              <a:rPr lang="en-US" sz="2200" dirty="0" smtClean="0"/>
              <a:t>Potential applications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7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 </a:t>
            </a:r>
            <a:r>
              <a:rPr lang="en-US" dirty="0" err="1" smtClean="0"/>
              <a:t>Webex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776662"/>
          </a:xfrm>
        </p:spPr>
        <p:txBody>
          <a:bodyPr/>
          <a:lstStyle/>
          <a:p>
            <a:r>
              <a:rPr lang="en-US" altLang="en-US" dirty="0" smtClean="0"/>
              <a:t>Easy meeting setup</a:t>
            </a:r>
          </a:p>
          <a:p>
            <a:r>
              <a:rPr lang="en-US" altLang="en-US" dirty="0" smtClean="0"/>
              <a:t>Easy to attach files and provision each participant </a:t>
            </a:r>
          </a:p>
          <a:p>
            <a:r>
              <a:rPr lang="en-US" altLang="en-US" dirty="0" smtClean="0"/>
              <a:t>Easy to record and archive meeting  </a:t>
            </a:r>
          </a:p>
          <a:p>
            <a:r>
              <a:rPr lang="en-US" altLang="en-US" dirty="0" smtClean="0"/>
              <a:t>Mobile clients have different user interfaces and cannot send live video</a:t>
            </a:r>
          </a:p>
          <a:p>
            <a:r>
              <a:rPr lang="en-US" altLang="en-US" dirty="0" smtClean="0"/>
              <a:t>Needs Java for the Web browser, which is what controls the meetings</a:t>
            </a:r>
          </a:p>
          <a:p>
            <a:r>
              <a:rPr lang="en-US" altLang="en-US" dirty="0" smtClean="0"/>
              <a:t>Less expensive than Adobe Connect, Citrix </a:t>
            </a:r>
            <a:r>
              <a:rPr lang="en-US" altLang="en-US" dirty="0" err="1" smtClean="0"/>
              <a:t>GotoMeeting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Intercall</a:t>
            </a:r>
            <a:r>
              <a:rPr lang="en-US" altLang="en-US" dirty="0" smtClean="0"/>
              <a:t> Unified Meeting</a:t>
            </a:r>
          </a:p>
          <a:p>
            <a:r>
              <a:rPr lang="en-US" altLang="en-US" dirty="0" smtClean="0"/>
              <a:t>Cost competitive with LogMeIn Join.me, Microsoft Lync and </a:t>
            </a:r>
            <a:r>
              <a:rPr lang="en-US" altLang="en-US" dirty="0" err="1" smtClean="0"/>
              <a:t>Vyew</a:t>
            </a:r>
            <a:endParaRPr lang="en-US" altLang="en-US" dirty="0" smtClean="0"/>
          </a:p>
          <a:p>
            <a:r>
              <a:rPr lang="en-US" altLang="en-US" dirty="0" smtClean="0"/>
              <a:t>Offers a free version for small groups (less than three)</a:t>
            </a:r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S</a:t>
            </a:r>
            <a:r>
              <a:rPr lang="en-US" sz="900" dirty="0" smtClean="0"/>
              <a:t>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6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 </a:t>
            </a:r>
            <a:r>
              <a:rPr lang="en-US" dirty="0" err="1" smtClean="0"/>
              <a:t>webex</a:t>
            </a:r>
            <a:r>
              <a:rPr lang="en-US" dirty="0" smtClean="0"/>
              <a:t> has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54008"/>
            <a:ext cx="8153400" cy="4045292"/>
          </a:xfrm>
        </p:spPr>
      </p:pic>
    </p:spTree>
    <p:extLst>
      <p:ext uri="{BB962C8B-B14F-4D97-AF65-F5344CB8AC3E}">
        <p14:creationId xmlns:p14="http://schemas.microsoft.com/office/powerpoint/2010/main" val="3441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Cisco </a:t>
            </a:r>
            <a:r>
              <a:rPr lang="en-US" dirty="0" err="1" smtClean="0"/>
              <a:t>Webex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867" y="1116955"/>
            <a:ext cx="4613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Very different motif than Adobe Connect or Blackboard Collaborate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Citrix </a:t>
            </a:r>
            <a:r>
              <a:rPr lang="en-US" dirty="0" err="1" smtClean="0"/>
              <a:t>gotomeeting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GoToMeeting is for smaller workgroups. Citrix offers </a:t>
            </a:r>
            <a:r>
              <a:rPr lang="en-US" altLang="en-US" dirty="0" err="1" smtClean="0"/>
              <a:t>GoToWebinar</a:t>
            </a:r>
            <a:r>
              <a:rPr lang="en-US" altLang="en-US" dirty="0" smtClean="0"/>
              <a:t> for large scale conferences</a:t>
            </a:r>
          </a:p>
          <a:p>
            <a:r>
              <a:rPr lang="en-US" altLang="en-US" dirty="0" smtClean="0"/>
              <a:t>Easy to setup a meeting once the desktop client is installed.</a:t>
            </a:r>
          </a:p>
          <a:p>
            <a:r>
              <a:rPr lang="en-US" altLang="en-US" dirty="0"/>
              <a:t>T</a:t>
            </a:r>
            <a:r>
              <a:rPr lang="en-US" altLang="en-US" dirty="0" smtClean="0"/>
              <a:t>here is no Web client; you must download and install a desktop client</a:t>
            </a:r>
          </a:p>
          <a:p>
            <a:r>
              <a:rPr lang="en-US" altLang="en-US" dirty="0" smtClean="0"/>
              <a:t>Recordings are saved to the host participant’s local hard drive. A second step must be taken to share the recording with other members.  Likewise for chat log</a:t>
            </a:r>
          </a:p>
          <a:p>
            <a:r>
              <a:rPr lang="en-US" altLang="en-US" dirty="0" smtClean="0"/>
              <a:t>In contrast, Connect and </a:t>
            </a:r>
            <a:r>
              <a:rPr lang="en-US" altLang="en-US" dirty="0" err="1" smtClean="0"/>
              <a:t>Webex</a:t>
            </a:r>
            <a:r>
              <a:rPr lang="en-US" altLang="en-US" dirty="0" smtClean="0"/>
              <a:t> have ability to easily store recordings in the cloud so instantly shared</a:t>
            </a:r>
          </a:p>
          <a:p>
            <a:r>
              <a:rPr lang="en-US" altLang="en-US" dirty="0" smtClean="0"/>
              <a:t>Cost competitive with Adobe Connect and </a:t>
            </a:r>
            <a:r>
              <a:rPr lang="en-US" altLang="en-US" dirty="0" err="1" smtClean="0"/>
              <a:t>InterCall</a:t>
            </a:r>
            <a:r>
              <a:rPr lang="en-US" altLang="en-US" dirty="0" smtClean="0"/>
              <a:t> Unified Meeting, more expensive than the rest</a:t>
            </a:r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75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Gotomeeting</a:t>
            </a:r>
            <a:r>
              <a:rPr lang="en-US" dirty="0" smtClean="0"/>
              <a:t> has no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14400"/>
            <a:ext cx="3386121" cy="5454156"/>
          </a:xfrm>
        </p:spPr>
      </p:pic>
    </p:spTree>
    <p:extLst>
      <p:ext uri="{BB962C8B-B14F-4D97-AF65-F5344CB8AC3E}">
        <p14:creationId xmlns:p14="http://schemas.microsoft.com/office/powerpoint/2010/main" val="2008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InterCall</a:t>
            </a:r>
            <a:r>
              <a:rPr lang="en-US" dirty="0" smtClean="0"/>
              <a:t> unified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Better for smaller workgroups</a:t>
            </a:r>
          </a:p>
          <a:p>
            <a:r>
              <a:rPr lang="en-US" altLang="en-US" dirty="0" smtClean="0"/>
              <a:t>Least intuitive to use</a:t>
            </a:r>
          </a:p>
          <a:p>
            <a:r>
              <a:rPr lang="en-US" altLang="en-US" dirty="0" smtClean="0"/>
              <a:t>Poor screen refresh rate</a:t>
            </a:r>
          </a:p>
          <a:p>
            <a:r>
              <a:rPr lang="en-US" altLang="en-US" dirty="0" smtClean="0"/>
              <a:t>Need to download and install a desktop client to host a meeting</a:t>
            </a:r>
          </a:p>
          <a:p>
            <a:r>
              <a:rPr lang="en-US" altLang="en-US" dirty="0" smtClean="0"/>
              <a:t>Host can share Webcam and has a scheduling feature</a:t>
            </a:r>
          </a:p>
          <a:p>
            <a:r>
              <a:rPr lang="en-US" altLang="en-US" dirty="0" smtClean="0"/>
              <a:t>Supports three audio options: built-in device, </a:t>
            </a:r>
            <a:r>
              <a:rPr lang="en-US" altLang="en-US" dirty="0" err="1" smtClean="0"/>
              <a:t>dialin</a:t>
            </a:r>
            <a:r>
              <a:rPr lang="en-US" altLang="en-US" dirty="0" smtClean="0"/>
              <a:t> to conference call, system calls you</a:t>
            </a:r>
          </a:p>
          <a:p>
            <a:r>
              <a:rPr lang="en-US" altLang="en-US" dirty="0" smtClean="0"/>
              <a:t>Cost competitive with Adobe Connect and Citrix GoToMeeting, more expensive than the rest</a:t>
            </a:r>
          </a:p>
          <a:p>
            <a:r>
              <a:rPr lang="en-US" altLang="en-US" dirty="0" smtClean="0"/>
              <a:t>For less cost, </a:t>
            </a:r>
            <a:r>
              <a:rPr lang="en-US" altLang="en-US" dirty="0" err="1" smtClean="0"/>
              <a:t>Vyew</a:t>
            </a:r>
            <a:r>
              <a:rPr lang="en-US" altLang="en-US" dirty="0" smtClean="0"/>
              <a:t> and Join.me offer better small group conferencing </a:t>
            </a:r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82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altLang="en-US" dirty="0" smtClean="0"/>
              <a:t>Lecture 8</a:t>
            </a:r>
            <a:endParaRPr lang="en-US" altLang="en-US" dirty="0"/>
          </a:p>
          <a:p>
            <a:pPr lvl="1"/>
            <a:r>
              <a:rPr lang="en-US" altLang="en-US" dirty="0" smtClean="0"/>
              <a:t>Categories of collaboration tool</a:t>
            </a:r>
          </a:p>
          <a:p>
            <a:pPr lvl="1"/>
            <a:r>
              <a:rPr lang="en-US" altLang="en-US" dirty="0"/>
              <a:t>Case Study CISSE International </a:t>
            </a:r>
            <a:r>
              <a:rPr lang="en-US" altLang="en-US" dirty="0" smtClean="0"/>
              <a:t>Conference</a:t>
            </a:r>
          </a:p>
          <a:p>
            <a:pPr lvl="1"/>
            <a:r>
              <a:rPr lang="en-US" altLang="en-US" dirty="0"/>
              <a:t>Text </a:t>
            </a:r>
            <a:r>
              <a:rPr lang="en-US" altLang="en-US" dirty="0" smtClean="0"/>
              <a:t>Analytics</a:t>
            </a:r>
          </a:p>
          <a:p>
            <a:pPr marL="0" lvl="1" indent="0"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Lecture 9</a:t>
            </a:r>
          </a:p>
          <a:p>
            <a:pPr lvl="1"/>
            <a:r>
              <a:rPr lang="en-US" altLang="en-US" dirty="0"/>
              <a:t>Web </a:t>
            </a:r>
            <a:r>
              <a:rPr lang="en-US" altLang="en-US" dirty="0" smtClean="0"/>
              <a:t>conferencing</a:t>
            </a:r>
          </a:p>
          <a:p>
            <a:pPr lvl="1"/>
            <a:r>
              <a:rPr lang="en-US" altLang="en-US" dirty="0" smtClean="0"/>
              <a:t>Forums</a:t>
            </a:r>
            <a:r>
              <a:rPr lang="en-US" altLang="en-US" dirty="0"/>
              <a:t>, wikis and </a:t>
            </a:r>
            <a:r>
              <a:rPr lang="en-US" altLang="en-US" dirty="0" smtClean="0"/>
              <a:t>blogs</a:t>
            </a:r>
          </a:p>
          <a:p>
            <a:pPr lvl="1"/>
            <a:r>
              <a:rPr lang="en-US" altLang="en-US" dirty="0" smtClean="0"/>
              <a:t>Email </a:t>
            </a:r>
            <a:r>
              <a:rPr lang="en-US" altLang="en-US" dirty="0"/>
              <a:t>and Technologies for Managing Email</a:t>
            </a:r>
          </a:p>
          <a:p>
            <a:pPr lvl="1"/>
            <a:r>
              <a:rPr lang="en-US" altLang="en-US" dirty="0" smtClean="0"/>
              <a:t>Collaboration Platforms</a:t>
            </a:r>
          </a:p>
          <a:p>
            <a:pPr lvl="1"/>
            <a:r>
              <a:rPr lang="en-US" altLang="en-US" dirty="0"/>
              <a:t>Integrated Collaboration Environments (ICE)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80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meeting has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5" y="1104947"/>
            <a:ext cx="8901695" cy="3543253"/>
          </a:xfrm>
        </p:spPr>
      </p:pic>
    </p:spTree>
    <p:extLst>
      <p:ext uri="{BB962C8B-B14F-4D97-AF65-F5344CB8AC3E}">
        <p14:creationId xmlns:p14="http://schemas.microsoft.com/office/powerpoint/2010/main" val="40274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LogMeIn Join.me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Better for smaller workgroups</a:t>
            </a:r>
          </a:p>
          <a:p>
            <a:r>
              <a:rPr lang="en-US" altLang="en-US" dirty="0" smtClean="0"/>
              <a:t>Effective user interface</a:t>
            </a:r>
          </a:p>
          <a:p>
            <a:r>
              <a:rPr lang="en-US" altLang="en-US" dirty="0" smtClean="0"/>
              <a:t>Easy to setup meetings, share desktops and start the conversation</a:t>
            </a:r>
          </a:p>
          <a:p>
            <a:r>
              <a:rPr lang="en-US" altLang="en-US" dirty="0" smtClean="0"/>
              <a:t>Free service for computer audio only and no meeting scheduling, only sharing of entire screen </a:t>
            </a:r>
          </a:p>
          <a:p>
            <a:r>
              <a:rPr lang="en-US" altLang="en-US" dirty="0" smtClean="0"/>
              <a:t>Meeting setup is done through a Web client</a:t>
            </a:r>
          </a:p>
          <a:p>
            <a:r>
              <a:rPr lang="en-US" altLang="en-US" dirty="0" smtClean="0"/>
              <a:t>Limit of 250 participants</a:t>
            </a:r>
          </a:p>
          <a:p>
            <a:r>
              <a:rPr lang="en-US" altLang="en-US" dirty="0" smtClean="0"/>
              <a:t>One of the most cost competitive offerings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78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Join.me has enterprise versions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066799"/>
            <a:ext cx="6553200" cy="397737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1905000"/>
            <a:ext cx="236219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0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16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16351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Not On-premise </a:t>
            </a:r>
          </a:p>
          <a:p>
            <a:r>
              <a:rPr lang="en-US" altLang="en-US" dirty="0" smtClean="0"/>
              <a:t>Still Cloud hosted </a:t>
            </a:r>
          </a:p>
          <a:p>
            <a:r>
              <a:rPr lang="en-US" altLang="en-US" dirty="0" smtClean="0"/>
              <a:t>Beefed up security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Arial" panose="020B0604020202020204" pitchFamily="34" charset="0"/>
              <a:buAutoNum type="arabicPeriod" startAt="4"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42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lync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Difficult to install; it may conflict with earlier versions of Microsoft Office</a:t>
            </a:r>
          </a:p>
          <a:p>
            <a:r>
              <a:rPr lang="en-US" altLang="en-US" dirty="0" smtClean="0"/>
              <a:t>Likewise, there are reports of clients crashing in use</a:t>
            </a:r>
          </a:p>
          <a:p>
            <a:r>
              <a:rPr lang="en-US" altLang="en-US" dirty="0" smtClean="0"/>
              <a:t>Lync 2013 is part of the Microsoft Office 365 SaaS package but there are older versions in the field: Mac 2011 and Mobile 2010</a:t>
            </a:r>
          </a:p>
          <a:p>
            <a:r>
              <a:rPr lang="en-US" altLang="en-US" dirty="0" smtClean="0"/>
              <a:t>Lync 2013 only works on a Windows 7 or 8 PC</a:t>
            </a:r>
          </a:p>
          <a:p>
            <a:r>
              <a:rPr lang="en-US" altLang="en-US" dirty="0" smtClean="0"/>
              <a:t>Uses the spare tile interface that is not intuitive to everyone</a:t>
            </a:r>
          </a:p>
          <a:p>
            <a:r>
              <a:rPr lang="en-US" altLang="en-US" dirty="0" smtClean="0"/>
              <a:t>One of the more costly offerings with the added requirement that system participants register with Microsoft</a:t>
            </a:r>
          </a:p>
          <a:p>
            <a:r>
              <a:rPr lang="en-US" altLang="en-US" dirty="0" smtClean="0"/>
              <a:t>Has trouble keeping PowerPoint slide presentations in sync</a:t>
            </a:r>
          </a:p>
          <a:p>
            <a:r>
              <a:rPr lang="en-US" altLang="en-US" dirty="0" smtClean="0"/>
              <a:t>Web clients cannot be a presenter or load files into shared meeting space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36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Lync has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00138"/>
            <a:ext cx="8212282" cy="5753372"/>
          </a:xfrm>
        </p:spPr>
      </p:pic>
    </p:spTree>
    <p:extLst>
      <p:ext uri="{BB962C8B-B14F-4D97-AF65-F5344CB8AC3E}">
        <p14:creationId xmlns:p14="http://schemas.microsoft.com/office/powerpoint/2010/main" val="10300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Lync Architecture Document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9867" y="1116955"/>
            <a:ext cx="46132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Example of infrastructure planning</a:t>
            </a:r>
          </a:p>
          <a:p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929062"/>
          </a:xfrm>
        </p:spPr>
        <p:txBody>
          <a:bodyPr/>
          <a:lstStyle/>
          <a:p>
            <a:r>
              <a:rPr lang="en-US" altLang="en-US" dirty="0" smtClean="0"/>
              <a:t>Skype is short for Sky peer-to-peer</a:t>
            </a:r>
          </a:p>
          <a:p>
            <a:r>
              <a:rPr lang="en-US" altLang="en-US" dirty="0" smtClean="0"/>
              <a:t>For workgroups and not large conferences</a:t>
            </a:r>
          </a:p>
          <a:p>
            <a:r>
              <a:rPr lang="en-US" altLang="en-US" dirty="0" smtClean="0"/>
              <a:t>Free version is video chat</a:t>
            </a:r>
          </a:p>
          <a:p>
            <a:r>
              <a:rPr lang="en-US" altLang="en-US" dirty="0" smtClean="0"/>
              <a:t>For $9.99 per month it becomes a Web conferencing tool with 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Screen sharing with up to 10 people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Group video calling for a maximum of 10 people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Audio conferencing with up to 25 people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Text messaging with up to 300 people</a:t>
            </a:r>
          </a:p>
          <a:p>
            <a:r>
              <a:rPr lang="en-US" altLang="en-US" dirty="0" smtClean="0"/>
              <a:t>No session recording </a:t>
            </a:r>
          </a:p>
          <a:p>
            <a:r>
              <a:rPr lang="en-US" altLang="en-US" dirty="0" smtClean="0"/>
              <a:t>Purchased by Microsoft and now federating with Lync </a:t>
            </a:r>
          </a:p>
          <a:p>
            <a:r>
              <a:rPr lang="en-US" altLang="en-US" dirty="0"/>
              <a:t>	</a:t>
            </a:r>
            <a:endParaRPr lang="en-US" altLang="en-US" dirty="0" smtClean="0"/>
          </a:p>
          <a:p>
            <a:r>
              <a:rPr lang="en-US" altLang="en-US" dirty="0"/>
              <a:t>	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5105400"/>
            <a:ext cx="85344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75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Skype Lync federation has </a:t>
            </a:r>
            <a:r>
              <a:rPr lang="en-US" dirty="0" err="1" smtClean="0"/>
              <a:t>on-premise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1" y="914400"/>
            <a:ext cx="7627919" cy="4109673"/>
          </a:xfrm>
        </p:spPr>
      </p:pic>
    </p:spTree>
    <p:extLst>
      <p:ext uri="{BB962C8B-B14F-4D97-AF65-F5344CB8AC3E}">
        <p14:creationId xmlns:p14="http://schemas.microsoft.com/office/powerpoint/2010/main" val="14986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Vyew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For workgroups not large conferences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Very easy meeting setup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Persistent meeting rooms which participants can access over a period of days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User friendly navigation of conference functionality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Comprehensive access controls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Integrated audio-conferencing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Integrated real-time chat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Share entire desktop or a region within it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Can switch presenters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No mobile client: based on Flash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Free version supports 5 concurrent users and 10 rooms for sharing documents</a:t>
            </a:r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65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Easy setup and use</a:t>
            </a:r>
          </a:p>
          <a:p>
            <a:r>
              <a:rPr lang="en-US" altLang="en-US" dirty="0" smtClean="0"/>
              <a:t>Supports a maximum of 250 participants in virtual meetings with 12 concurrent video feeds</a:t>
            </a:r>
          </a:p>
          <a:p>
            <a:r>
              <a:rPr lang="en-US" altLang="en-US" dirty="0" smtClean="0"/>
              <a:t>Share screen or program</a:t>
            </a:r>
          </a:p>
          <a:p>
            <a:r>
              <a:rPr lang="en-US" altLang="en-US" dirty="0" smtClean="0"/>
              <a:t>Set of markup tools for co-authoring documents or videos</a:t>
            </a:r>
          </a:p>
          <a:p>
            <a:r>
              <a:rPr lang="en-US" altLang="en-US" dirty="0" smtClean="0"/>
              <a:t>Participants can join from almost any Web connected device</a:t>
            </a:r>
          </a:p>
          <a:p>
            <a:r>
              <a:rPr lang="en-US" altLang="en-US" dirty="0" smtClean="0"/>
              <a:t>Can record sessions</a:t>
            </a:r>
          </a:p>
          <a:p>
            <a:r>
              <a:rPr lang="en-US" altLang="en-US" dirty="0" smtClean="0"/>
              <a:t>Cost ranges from free for 3 participants to $20 per month for 20 users and 12 concurrent video feeds and $40 per month for 250 users and 12 feeds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Strom,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Nuckles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B. (2014). Affordable Video Conferencing Solutions. Business News Daily.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90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Forums, wikis, blogs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Forums, blogs, and wikis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dirty="0" smtClean="0"/>
              <a:t>These are online collaboration tools that provide a digital workspace for teams to jointly create, modify, review and comment on documents, videos, ideas, processes, and other deliverables and management activities in the group</a:t>
            </a:r>
          </a:p>
          <a:p>
            <a:r>
              <a:rPr lang="en-US" dirty="0" smtClean="0"/>
              <a:t>Without tools like blogs, wikis or forums a global virtual team would be inundated with emails and unnecessary information and waste time setting up address books and rules for who to send what</a:t>
            </a:r>
          </a:p>
          <a:p>
            <a:r>
              <a:rPr lang="en-US" dirty="0" smtClean="0"/>
              <a:t>A blog is a discussion workspace with short posts displayed in reverse chronological order.  Typically, posts are not meant to be changed after being published</a:t>
            </a:r>
          </a:p>
          <a:p>
            <a:r>
              <a:rPr lang="en-US" dirty="0" smtClean="0"/>
              <a:t>A wiki is a digital workspace not organized as a series of entries but instead has </a:t>
            </a:r>
            <a:r>
              <a:rPr lang="en-US" smtClean="0"/>
              <a:t>very flexible </a:t>
            </a:r>
            <a:r>
              <a:rPr lang="en-US" dirty="0" smtClean="0"/>
              <a:t>organization allowing a group to add organization and content as needed</a:t>
            </a:r>
          </a:p>
          <a:p>
            <a:r>
              <a:rPr lang="en-US" dirty="0" smtClean="0"/>
              <a:t>A forum is a discussion workspace with entries organized into conversations called topics. They have a formal structure: topics, subtopics and messages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Fichter</a:t>
            </a:r>
            <a:r>
              <a:rPr lang="en-US" sz="900" dirty="0" smtClean="0"/>
              <a:t>, D. (2005). The Many Forms of E-Collaboration: Blogs, Wikis, Portals, Groupware, Discussion Boards, and Instant Messaging. </a:t>
            </a:r>
            <a:r>
              <a:rPr lang="en-US" sz="900" i="1" dirty="0" smtClean="0"/>
              <a:t>ONLINE,</a:t>
            </a:r>
            <a:r>
              <a:rPr lang="en-US" sz="900" dirty="0" smtClean="0"/>
              <a:t> 48-50. EBSCO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6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Forums provide a digital workspace for virtual team members to post</a:t>
            </a:r>
            <a:r>
              <a:rPr lang="en-US" dirty="0"/>
              <a:t> </a:t>
            </a:r>
            <a:r>
              <a:rPr lang="en-US" dirty="0" smtClean="0"/>
              <a:t>and organize  entries</a:t>
            </a:r>
          </a:p>
          <a:p>
            <a:r>
              <a:rPr lang="en-US" dirty="0" smtClean="0"/>
              <a:t>They allow the users to organize messages into topics and topics into categories</a:t>
            </a:r>
          </a:p>
          <a:p>
            <a:r>
              <a:rPr lang="en-US" dirty="0" smtClean="0"/>
              <a:t>Many also offer member directories and private messaging between members. </a:t>
            </a:r>
          </a:p>
          <a:p>
            <a:r>
              <a:rPr lang="en-US" dirty="0" smtClean="0"/>
              <a:t>Likewise, many offer a WYSIWYG editor and the ability to upload images</a:t>
            </a:r>
          </a:p>
          <a:p>
            <a:r>
              <a:rPr lang="en-US" dirty="0" smtClean="0"/>
              <a:t>Like Web conferencing solutions, forum models include Software as a Service as well as </a:t>
            </a:r>
            <a:r>
              <a:rPr lang="en-US" dirty="0" err="1" smtClean="0"/>
              <a:t>on-premise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Myttn</a:t>
            </a:r>
            <a:r>
              <a:rPr lang="en-US" sz="900" dirty="0" smtClean="0"/>
              <a:t>, D. (2003).  Forum Software Roundup.  </a:t>
            </a:r>
            <a:r>
              <a:rPr lang="en-US" sz="900" dirty="0"/>
              <a:t>Retrieved from http://www.sitepoint.com/forum-software-roundup/</a:t>
            </a:r>
            <a:endParaRPr lang="en-US" sz="900" dirty="0" smtClean="0"/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9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66068" y="918520"/>
            <a:ext cx="6173113" cy="4061262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311761" y="1996541"/>
              <a:ext cx="4537867" cy="508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2"/>
                </a:rPr>
                <a:t>Comparing Popular Forums</a:t>
              </a:r>
              <a:endParaRPr lang="en-US" dirty="0" smtClean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for Weblog, blogs allow authors to post a series of messages that are not organized into topics and categories but like a log book in the military, blogs are a chronological stream of postings  </a:t>
            </a:r>
          </a:p>
          <a:p>
            <a:r>
              <a:rPr lang="en-US" dirty="0" smtClean="0"/>
              <a:t>Designated authors can create posts, non-authors can read or comment on these posts</a:t>
            </a:r>
          </a:p>
          <a:p>
            <a:r>
              <a:rPr lang="en-US" dirty="0" smtClean="0"/>
              <a:t>In this manner, they allow a two-way conversation between parties</a:t>
            </a:r>
          </a:p>
          <a:p>
            <a:r>
              <a:rPr lang="en-US" dirty="0" smtClean="0"/>
              <a:t>A post can link to outside resources or to other postings on the blog</a:t>
            </a:r>
          </a:p>
          <a:p>
            <a:r>
              <a:rPr lang="en-US" dirty="0" smtClean="0"/>
              <a:t>The blog itself can have links to related sites, this is known as a </a:t>
            </a:r>
            <a:r>
              <a:rPr lang="en-US" dirty="0" err="1" smtClean="0"/>
              <a:t>blogroll</a:t>
            </a:r>
            <a:endParaRPr lang="en-US" dirty="0" smtClean="0"/>
          </a:p>
          <a:p>
            <a:r>
              <a:rPr lang="en-US" dirty="0" smtClean="0"/>
              <a:t>Older content is usually archived automatically and available as a series of links on the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66068" y="918520"/>
            <a:ext cx="6173113" cy="4061262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311761" y="1996541"/>
              <a:ext cx="4537867" cy="508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2"/>
                </a:rPr>
                <a:t>Comparing </a:t>
              </a:r>
              <a:r>
                <a:rPr lang="en-US" smtClean="0">
                  <a:hlinkClick r:id="rId2"/>
                </a:rPr>
                <a:t>Popular Blogs</a:t>
              </a:r>
              <a:endParaRPr lang="en-US" dirty="0" smtClean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Wikis are a content management system that  enable collaborative authoring of content </a:t>
            </a:r>
          </a:p>
          <a:p>
            <a:r>
              <a:rPr lang="en-US" dirty="0" smtClean="0"/>
              <a:t>Once a listing is created, participants can add to it, remove from it or modify parts of it</a:t>
            </a:r>
          </a:p>
          <a:p>
            <a:r>
              <a:rPr lang="en-US" dirty="0" smtClean="0"/>
              <a:t>Unlike a blog, there is no owner or group of owners; instead, all members of the wiki can take action in the wiki</a:t>
            </a:r>
          </a:p>
          <a:p>
            <a:r>
              <a:rPr lang="en-US" dirty="0" smtClean="0"/>
              <a:t>The wiki </a:t>
            </a:r>
            <a:r>
              <a:rPr lang="en-US" smtClean="0"/>
              <a:t>is for presenting </a:t>
            </a:r>
            <a:r>
              <a:rPr lang="en-US" dirty="0" smtClean="0"/>
              <a:t>content and for engaging users to become part of the creative process</a:t>
            </a:r>
          </a:p>
          <a:p>
            <a:r>
              <a:rPr lang="en-US" dirty="0" smtClean="0"/>
              <a:t>It relies on the Law of Many Eyeballs to correct discrepancies</a:t>
            </a:r>
          </a:p>
          <a:p>
            <a:r>
              <a:rPr lang="en-US" dirty="0" smtClean="0"/>
              <a:t>Wikis make it easy to link to other content in the wiki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66068" y="918520"/>
            <a:ext cx="6173113" cy="4061262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303338" y="1966378"/>
              <a:ext cx="4537867" cy="508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2"/>
                </a:rPr>
                <a:t>Comparing Popular Wikis</a:t>
              </a:r>
              <a:endParaRPr lang="en-US" dirty="0" smtClean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Manage email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systems are designed to send and </a:t>
            </a:r>
            <a:r>
              <a:rPr lang="en-US" dirty="0" smtClean="0"/>
              <a:t>receive </a:t>
            </a:r>
            <a:r>
              <a:rPr lang="en-US" dirty="0"/>
              <a:t>messages. </a:t>
            </a:r>
            <a:endParaRPr lang="en-US" dirty="0" smtClean="0"/>
          </a:p>
          <a:p>
            <a:r>
              <a:rPr lang="en-US" dirty="0" smtClean="0"/>
              <a:t>They introduce a risk that inappropriate content is sent to groups outside the organization</a:t>
            </a:r>
            <a:endParaRPr lang="en-US" dirty="0"/>
          </a:p>
          <a:p>
            <a:r>
              <a:rPr lang="en-US" dirty="0"/>
              <a:t>They were not designed for </a:t>
            </a:r>
            <a:r>
              <a:rPr lang="en-US" dirty="0" smtClean="0"/>
              <a:t>long-term </a:t>
            </a:r>
            <a:r>
              <a:rPr lang="en-US" dirty="0"/>
              <a:t>storage, record management or discovery</a:t>
            </a:r>
          </a:p>
          <a:p>
            <a:r>
              <a:rPr lang="en-US" dirty="0" smtClean="0"/>
              <a:t>Email </a:t>
            </a:r>
            <a:r>
              <a:rPr lang="en-US" dirty="0"/>
              <a:t>is organized by user, with security boundaries to protect privacy and this makes it difficult for other users to search and access all email</a:t>
            </a:r>
          </a:p>
          <a:p>
            <a:r>
              <a:rPr lang="en-US" dirty="0"/>
              <a:t>Email systems tend to lose performance and stability as the volume of their </a:t>
            </a:r>
            <a:r>
              <a:rPr lang="en-US" dirty="0" smtClean="0"/>
              <a:t>data stores </a:t>
            </a:r>
            <a:r>
              <a:rPr lang="en-US" dirty="0"/>
              <a:t>increases</a:t>
            </a:r>
            <a:endParaRPr lang="en-US" dirty="0" smtClean="0"/>
          </a:p>
          <a:p>
            <a:r>
              <a:rPr lang="en-US" dirty="0" smtClean="0"/>
              <a:t>They lack features to lock an email or block of emails in response to legal proceedings: the United States IRS is a recent example of this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42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altLang="en-US" dirty="0" smtClean="0"/>
              <a:t>Web Conferencing is a synchronous collaboration tool that enables multiple participants, who are connected to the Web, to take part in a real-time conference</a:t>
            </a:r>
          </a:p>
          <a:p>
            <a:r>
              <a:rPr lang="en-US" altLang="en-US" dirty="0" smtClean="0"/>
              <a:t>It offers a less expensive alternative to travel for face-to-face meetings</a:t>
            </a:r>
          </a:p>
          <a:p>
            <a:r>
              <a:rPr lang="en-US" altLang="en-US" dirty="0" smtClean="0"/>
              <a:t>Standard functionality includes 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Ability of all participants to see the same screen simultaneously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Whiteboard for sharing ideas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Ability to assign and reassign presenters who can share applications and their desktops, in other words present those artifacts to other participants</a:t>
            </a:r>
          </a:p>
          <a:p>
            <a:endParaRPr lang="en-US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3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archival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These systems copy email to an archival repository ; and possibly remove it from the email system leaving a stub that links to the repository copy</a:t>
            </a:r>
          </a:p>
          <a:p>
            <a:r>
              <a:rPr lang="en-US" dirty="0" smtClean="0"/>
              <a:t>The archival system will be indexed for rapid retrieval, can provide search across user boundaries, and </a:t>
            </a:r>
            <a:r>
              <a:rPr lang="en-US" dirty="0" err="1" smtClean="0"/>
              <a:t>undup</a:t>
            </a:r>
            <a:r>
              <a:rPr lang="en-US" dirty="0" smtClean="0"/>
              <a:t> messages</a:t>
            </a:r>
          </a:p>
          <a:p>
            <a:r>
              <a:rPr lang="en-US" dirty="0" smtClean="0"/>
              <a:t>These systems can also secure the archived emails to preserve the content from alteration</a:t>
            </a:r>
          </a:p>
          <a:p>
            <a:r>
              <a:rPr lang="en-US" dirty="0" smtClean="0"/>
              <a:t>Emails are selected for archival according to company rules or statutory requirements.</a:t>
            </a:r>
          </a:p>
          <a:p>
            <a:r>
              <a:rPr lang="en-US" dirty="0" smtClean="0"/>
              <a:t>Email repositories in large organizations can reach the terabytes of data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0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management/compliance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Implement email and communications policies of an organization </a:t>
            </a:r>
          </a:p>
          <a:p>
            <a:r>
              <a:rPr lang="en-US" dirty="0" smtClean="0"/>
              <a:t>Email policy must address appropriate use, records retention </a:t>
            </a:r>
            <a:r>
              <a:rPr lang="en-US" dirty="0"/>
              <a:t>and disposition, </a:t>
            </a:r>
            <a:r>
              <a:rPr lang="en-US" dirty="0" smtClean="0"/>
              <a:t>accessibility, automatic redirection, and transmittal of sensitive or confidential information </a:t>
            </a:r>
          </a:p>
          <a:p>
            <a:r>
              <a:rPr lang="en-US" dirty="0" smtClean="0"/>
              <a:t>Email management or compliance systems can be configured to scan email for violations of the policy</a:t>
            </a:r>
          </a:p>
          <a:p>
            <a:r>
              <a:rPr lang="en-US" dirty="0" smtClean="0"/>
              <a:t>Examples might be the use of offensive </a:t>
            </a:r>
            <a:r>
              <a:rPr lang="en-US" dirty="0" smtClean="0"/>
              <a:t>language </a:t>
            </a:r>
            <a:r>
              <a:rPr lang="en-US" dirty="0" smtClean="0"/>
              <a:t>in emails that would reflect poorly on the organization such as sexist, racist or in appropriate political commentary </a:t>
            </a:r>
          </a:p>
          <a:p>
            <a:r>
              <a:rPr lang="en-US" dirty="0" smtClean="0"/>
              <a:t>Other violations might be the inclusion of confidential or intellectual property material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2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discovery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These systems enhance the search of email collections with indexing, and the ability to search multiple user’s emails </a:t>
            </a:r>
          </a:p>
          <a:p>
            <a:r>
              <a:rPr lang="en-US" dirty="0" smtClean="0"/>
              <a:t>They also support legal proceedings by allowing litigation holds to be applied and removed on subsets of the email repository</a:t>
            </a:r>
          </a:p>
          <a:p>
            <a:r>
              <a:rPr lang="en-US" dirty="0" smtClean="0"/>
              <a:t>Searching can be done through traditional full-text search as well as with meta-data that has been applied to the emails</a:t>
            </a:r>
          </a:p>
          <a:p>
            <a:r>
              <a:rPr lang="en-US" dirty="0" smtClean="0"/>
              <a:t>They also allow the organization to redact, which is to remove or obscure certain information from an email before it is released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94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security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52862"/>
          </a:xfrm>
        </p:spPr>
        <p:txBody>
          <a:bodyPr/>
          <a:lstStyle/>
          <a:p>
            <a:r>
              <a:rPr lang="en-US" dirty="0" smtClean="0"/>
              <a:t>Scan incoming email for viruses, spam or other malware </a:t>
            </a:r>
          </a:p>
          <a:p>
            <a:r>
              <a:rPr lang="en-US" dirty="0" smtClean="0"/>
              <a:t>They also protect information content in emails with encryption</a:t>
            </a:r>
          </a:p>
          <a:p>
            <a:r>
              <a:rPr lang="en-US" dirty="0" smtClean="0"/>
              <a:t>Messages can be encrypted based on rules or metadata content</a:t>
            </a:r>
          </a:p>
          <a:p>
            <a:r>
              <a:rPr lang="en-US" dirty="0" smtClean="0"/>
              <a:t>These systems  can also allow users to digitally sign emails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Wilkens</a:t>
            </a:r>
            <a:r>
              <a:rPr lang="en-US" sz="900" dirty="0" smtClean="0"/>
              <a:t>,  J (2008). Technologies for Managing Email.  ARMA International. Retrieved from EBSCO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3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collaboration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development</a:t>
            </a:r>
          </a:p>
          <a:p>
            <a:r>
              <a:rPr lang="en-US" dirty="0" smtClean="0"/>
              <a:t>Document management</a:t>
            </a:r>
          </a:p>
          <a:p>
            <a:r>
              <a:rPr lang="en-US" dirty="0" smtClean="0"/>
              <a:t>Records management</a:t>
            </a:r>
          </a:p>
          <a:p>
            <a:r>
              <a:rPr lang="en-US" dirty="0" smtClean="0"/>
              <a:t>Digital asset management</a:t>
            </a:r>
          </a:p>
          <a:p>
            <a:r>
              <a:rPr lang="en-US" dirty="0" smtClean="0"/>
              <a:t>Web site and portal content management</a:t>
            </a:r>
          </a:p>
          <a:p>
            <a:r>
              <a:rPr lang="en-US" dirty="0" smtClean="0"/>
              <a:t>Business process and lifecycle management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Modelling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214938"/>
            <a:ext cx="100393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[1] 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Newton, J (2009). The Return of Innovation and Research into Content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Mgmt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with Open Source. The Oxford Group</a:t>
            </a:r>
            <a:r>
              <a:rPr lang="en-US" altLang="en-US" sz="90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altLang="en-US" sz="9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Sharepoint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dirty="0" err="1" smtClean="0"/>
              <a:t>Sharepoint</a:t>
            </a:r>
            <a:r>
              <a:rPr lang="en-US" dirty="0" smtClean="0"/>
              <a:t> was a replacement for Microsoft’s Site Server and began its career with library services for document management </a:t>
            </a:r>
          </a:p>
          <a:p>
            <a:r>
              <a:rPr lang="en-US" dirty="0" smtClean="0"/>
              <a:t>Today it dominates this market and offers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Content services: </a:t>
            </a:r>
            <a:r>
              <a:rPr lang="en-US" dirty="0" smtClean="0"/>
              <a:t>Libraries, enterprise metadata, document sets, Web and portal publishing controlled by digital asset management, records management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Search services: </a:t>
            </a:r>
            <a:r>
              <a:rPr lang="en-US" dirty="0" smtClean="0"/>
              <a:t>to easily locate relevant content in an organizations knowledge stores such as file shares, Web sites, directories, repositories 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Insights services: </a:t>
            </a:r>
            <a:r>
              <a:rPr lang="en-US" dirty="0" smtClean="0"/>
              <a:t>business intelligence functionality for organizing, analyzing and presenting key information for decision making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Composite </a:t>
            </a:r>
            <a:r>
              <a:rPr lang="en-US" dirty="0">
                <a:solidFill>
                  <a:srgbClr val="FF0000"/>
                </a:solidFill>
              </a:rPr>
              <a:t>services: </a:t>
            </a:r>
            <a:r>
              <a:rPr lang="en-US" dirty="0"/>
              <a:t>Light application development, workflow, connectivity services, </a:t>
            </a:r>
            <a:r>
              <a:rPr lang="en-US" dirty="0" err="1"/>
              <a:t>Infopath</a:t>
            </a:r>
            <a:r>
              <a:rPr lang="en-US" dirty="0"/>
              <a:t> forms, external lists</a:t>
            </a:r>
          </a:p>
          <a:p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103168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[1] </a:t>
            </a:r>
            <a:r>
              <a:rPr lang="en-US" altLang="en-US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Withlee</a:t>
            </a:r>
            <a:r>
              <a:rPr lang="en-US" altLang="en-US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K (2011).  Microsoft </a:t>
            </a:r>
            <a:r>
              <a:rPr lang="en-US" altLang="en-US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Sharepoint</a:t>
            </a:r>
            <a:r>
              <a:rPr lang="en-US" altLang="en-US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Development. Hoboken: Wiley.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Lotus (now IBM)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 smtClean="0"/>
              <a:t>IBM/Lotus Connections was introduced as a social networking system </a:t>
            </a:r>
          </a:p>
          <a:p>
            <a:r>
              <a:rPr lang="en-US" dirty="0" smtClean="0"/>
              <a:t>It had a look and feel like Facebook with built in homepages, personal profiles, Wikis, Blogs, Forums, and communities</a:t>
            </a:r>
          </a:p>
          <a:p>
            <a:r>
              <a:rPr lang="en-US" dirty="0" smtClean="0"/>
              <a:t>IBM owns </a:t>
            </a:r>
            <a:r>
              <a:rPr lang="en-US" dirty="0" err="1" smtClean="0"/>
              <a:t>Filenet</a:t>
            </a:r>
            <a:r>
              <a:rPr lang="en-US" dirty="0" smtClean="0"/>
              <a:t> and integrated </a:t>
            </a:r>
            <a:r>
              <a:rPr lang="en-US" dirty="0" err="1" smtClean="0"/>
              <a:t>Filenet</a:t>
            </a:r>
            <a:r>
              <a:rPr lang="en-US" dirty="0" smtClean="0"/>
              <a:t> into the mix to now enable Enterprise Content Management capabilities</a:t>
            </a:r>
          </a:p>
          <a:p>
            <a:r>
              <a:rPr lang="en-US" dirty="0" smtClean="0"/>
              <a:t>Like SharePoint, Connections can federate knowledge from many diverse sources</a:t>
            </a:r>
          </a:p>
          <a:p>
            <a:r>
              <a:rPr lang="en-US" dirty="0" smtClean="0"/>
              <a:t>It can manage task work through its Activities feature and with its Files feature can provide library services, storing, sharing, versioning of content</a:t>
            </a:r>
          </a:p>
          <a:p>
            <a:r>
              <a:rPr lang="en-US" dirty="0" smtClean="0"/>
              <a:t>It also has crowd sourcing capabilities for ideation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103168"/>
            <a:ext cx="9144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[1]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dirty="0" smtClean="0"/>
              <a:t>Altenburg, F, et al </a:t>
            </a:r>
            <a:r>
              <a:rPr kumimoji="0" lang="en-US" altLang="en-US" sz="900" b="0" i="0" u="none" strike="noStrike" cap="none" normalizeH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altLang="en-US" sz="9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2012</a:t>
            </a:r>
            <a:r>
              <a:rPr lang="en-US" altLang="en-US" sz="900" dirty="0">
                <a:solidFill>
                  <a:srgbClr val="262626"/>
                </a:solidFill>
                <a:latin typeface="Calibri" panose="020F0502020204030204" pitchFamily="34" charset="0"/>
              </a:rPr>
              <a:t>). Making the Move to Connections 4.5 and IBM Connections Content </a:t>
            </a:r>
            <a:r>
              <a:rPr lang="en-US" altLang="en-US" sz="900" dirty="0" smtClean="0">
                <a:solidFill>
                  <a:srgbClr val="262626"/>
                </a:solidFill>
                <a:latin typeface="Calibri" panose="020F0502020204030204" pitchFamily="34" charset="0"/>
              </a:rPr>
              <a:t>Manager. IBM Redbook.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Alfresca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solution </a:t>
            </a:r>
          </a:p>
          <a:p>
            <a:r>
              <a:rPr lang="en-US" dirty="0" smtClean="0"/>
              <a:t>Solid business document repository </a:t>
            </a:r>
          </a:p>
          <a:p>
            <a:r>
              <a:rPr lang="en-US" dirty="0" err="1" smtClean="0"/>
              <a:t>Alfresca</a:t>
            </a:r>
            <a:r>
              <a:rPr lang="en-US" dirty="0" smtClean="0"/>
              <a:t> provides these services: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Content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Collaboration </a:t>
            </a:r>
            <a:r>
              <a:rPr lang="en-US" dirty="0"/>
              <a:t>across your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Information </a:t>
            </a:r>
            <a:r>
              <a:rPr lang="en-US" dirty="0"/>
              <a:t>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Business </a:t>
            </a:r>
            <a:r>
              <a:rPr lang="en-US" dirty="0"/>
              <a:t>process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Compliance </a:t>
            </a:r>
            <a:r>
              <a:rPr lang="en-US" dirty="0"/>
              <a:t>throughout the lifecycle of the content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10316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 panose="020F0502020204030204" pitchFamily="34" charset="0"/>
              </a:rPr>
              <a:t>[1] 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Newton, J (2009). The Return of Innovation and Research into Content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Mgmt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with Open Source. The Oxford Group</a:t>
            </a:r>
            <a:r>
              <a:rPr lang="en-US" altLang="en-US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0" algn="just"/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[2]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Pratyush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(2014). Alfresco vs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Sharepoint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vs </a:t>
            </a:r>
            <a:r>
              <a:rPr lang="en-US" altLang="en-US" sz="900" dirty="0" err="1">
                <a:solidFill>
                  <a:srgbClr val="000000"/>
                </a:solidFill>
                <a:latin typeface="Calibri" panose="020F0502020204030204" pitchFamily="34" charset="0"/>
              </a:rPr>
              <a:t>Nuxeo</a:t>
            </a: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 – Enterprise Content Management Comparison. Retrieved from http://www.algoworks.com/blog/alfresco-vs-sharepoint-vs-nuxeo/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Collaborative Environments (Ice)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altLang="en-US" dirty="0" smtClean="0"/>
              <a:t>Other functionality that is often included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The ability to co-browse the Web or jointly have all participants see the same Web pages at the same time with automatic synchronization of states and frames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Integrated chat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Ability to record the sessions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Schedule meetings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Report on attributes of the meetings</a:t>
            </a:r>
          </a:p>
          <a:p>
            <a:r>
              <a:rPr lang="en-US" altLang="en-US" dirty="0" smtClean="0"/>
              <a:t>	Security features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Support for a variety of audio options</a:t>
            </a:r>
          </a:p>
          <a:p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6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market trend is to provide an integrated access to the wide variety of collaboration tools including Web conferencing, forums, document management and workflow, co-authoring, text analytics and other collaboration tools, extensible to include new offerings. </a:t>
            </a:r>
          </a:p>
          <a:p>
            <a:r>
              <a:rPr lang="en-US" dirty="0" smtClean="0"/>
              <a:t>The general architecture has clients access an Integration Manager with the Web HTTP protocol and the Integration Manager orchestrates access to the collaboration tools </a:t>
            </a:r>
          </a:p>
          <a:p>
            <a:r>
              <a:rPr lang="en-US" dirty="0" smtClean="0"/>
              <a:t>The Integration Manager provides a set of services to the clients by in turn connecting to the collaboration tools using Web protocols such as SOAP or REST</a:t>
            </a:r>
          </a:p>
          <a:p>
            <a:r>
              <a:rPr lang="en-US" dirty="0" smtClean="0"/>
              <a:t>This is a high level and general description or pattern. Individual vendors will implement it with their own specific architectures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8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790700"/>
            <a:ext cx="2819400" cy="1219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Integration 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1" y="1905000"/>
            <a:ext cx="1143000" cy="9850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Client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0" y="1834356"/>
            <a:ext cx="1463676" cy="1137444"/>
            <a:chOff x="5622924" y="1905000"/>
            <a:chExt cx="1463676" cy="1137444"/>
          </a:xfrm>
        </p:grpSpPr>
        <p:sp>
          <p:nvSpPr>
            <p:cNvPr id="10" name="Rectangle 9"/>
            <p:cNvSpPr/>
            <p:nvPr/>
          </p:nvSpPr>
          <p:spPr>
            <a:xfrm>
              <a:off x="5943600" y="1905000"/>
              <a:ext cx="1143000" cy="9850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Tools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0" y="1981200"/>
              <a:ext cx="1143000" cy="9850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Tools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22924" y="2057400"/>
              <a:ext cx="1143000" cy="98504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Tools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62400" y="3505200"/>
            <a:ext cx="3733800" cy="990600"/>
            <a:chOff x="3352800" y="3581400"/>
            <a:chExt cx="3733800" cy="9906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52800" y="4084912"/>
              <a:ext cx="3733800" cy="487088"/>
              <a:chOff x="2057400" y="3322912"/>
              <a:chExt cx="3733800" cy="487088"/>
            </a:xfrm>
          </p:grpSpPr>
          <p:sp>
            <p:nvSpPr>
              <p:cNvPr id="13" name="Can 12"/>
              <p:cNvSpPr/>
              <p:nvPr/>
            </p:nvSpPr>
            <p:spPr>
              <a:xfrm>
                <a:off x="2057400" y="3349625"/>
                <a:ext cx="990600" cy="460375"/>
              </a:xfrm>
              <a:prstGeom prst="can">
                <a:avLst/>
              </a:prstGeom>
              <a:solidFill>
                <a:srgbClr val="00206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databases</a:t>
                </a:r>
                <a:endParaRPr lang="en-US" sz="1400" dirty="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3190386" y="3322912"/>
                <a:ext cx="1534014" cy="460375"/>
              </a:xfrm>
              <a:prstGeom prst="can">
                <a:avLst/>
              </a:prstGeom>
              <a:solidFill>
                <a:srgbClr val="00206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Document stores</a:t>
                </a:r>
                <a:endParaRPr lang="en-US" sz="1400" dirty="0"/>
              </a:p>
            </p:txBody>
          </p:sp>
          <p:sp>
            <p:nvSpPr>
              <p:cNvPr id="15" name="Can 14"/>
              <p:cNvSpPr/>
              <p:nvPr/>
            </p:nvSpPr>
            <p:spPr>
              <a:xfrm>
                <a:off x="4876800" y="3349625"/>
                <a:ext cx="914400" cy="460375"/>
              </a:xfrm>
              <a:prstGeom prst="can">
                <a:avLst/>
              </a:prstGeom>
              <a:solidFill>
                <a:srgbClr val="00206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directory</a:t>
                </a:r>
                <a:endParaRPr lang="en-US" sz="1400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3352800" y="3581400"/>
              <a:ext cx="35814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7162800" y="3505200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95800" y="3505200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91200" y="3505200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05600" y="2971800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3400" y="3001688"/>
            <a:ext cx="0" cy="5035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28801" y="2438400"/>
            <a:ext cx="533399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81600" y="2438400"/>
            <a:ext cx="1006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Integration Manager connects clients to virtual management tools</a:t>
            </a:r>
          </a:p>
          <a:p>
            <a:r>
              <a:rPr lang="en-US" dirty="0" smtClean="0"/>
              <a:t>It is also a platform to extend the ICE to include new tools</a:t>
            </a:r>
          </a:p>
          <a:p>
            <a:r>
              <a:rPr lang="en-US" dirty="0" smtClean="0"/>
              <a:t>Moreover, it provides search functionality to locate distributed knowledge wherever it resides: databases, document stores or directory</a:t>
            </a:r>
          </a:p>
          <a:p>
            <a:r>
              <a:rPr lang="en-US" dirty="0" smtClean="0"/>
              <a:t>Likewise it provides filtering or other analytic logic to organize retained knowledge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27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Environment: potential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Collaboration Environments support a variety of software engineering methodologies</a:t>
            </a:r>
          </a:p>
          <a:p>
            <a:r>
              <a:rPr lang="en-US" dirty="0" smtClean="0"/>
              <a:t>However, there are n</a:t>
            </a:r>
            <a:r>
              <a:rPr lang="en-US" altLang="en-US" dirty="0" smtClean="0"/>
              <a:t>umerous </a:t>
            </a:r>
            <a:r>
              <a:rPr lang="en-US" altLang="en-US" dirty="0"/>
              <a:t>Problem Solving Methodologies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Business </a:t>
            </a:r>
            <a:r>
              <a:rPr lang="en-US" altLang="en-US" dirty="0" smtClean="0">
                <a:solidFill>
                  <a:srgbClr val="000000"/>
                </a:solidFill>
              </a:rPr>
              <a:t>professionals </a:t>
            </a:r>
            <a:r>
              <a:rPr lang="en-US" altLang="en-US" dirty="0">
                <a:solidFill>
                  <a:srgbClr val="000000"/>
                </a:solidFill>
              </a:rPr>
              <a:t>use the systems approach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Engineers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dirty="0" smtClean="0">
                <a:solidFill>
                  <a:srgbClr val="000000"/>
                </a:solidFill>
              </a:rPr>
              <a:t>scientists </a:t>
            </a:r>
            <a:r>
              <a:rPr lang="en-US" altLang="en-US" dirty="0">
                <a:solidFill>
                  <a:srgbClr val="000000"/>
                </a:solidFill>
              </a:rPr>
              <a:t>use the scientific method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It is only IT professionals who use software engineering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Future directions for ICE tools might be to include support for other problem solving methodologies</a:t>
            </a:r>
            <a:endParaRPr lang="en-US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has been a high level and general description or pattern. Individual vendors will implement an ICE with their own specific architectures </a:t>
            </a:r>
          </a:p>
          <a:p>
            <a:r>
              <a:rPr lang="en-US" dirty="0" smtClean="0"/>
              <a:t>The current trend in these tools is away from establishing a virtual relationship between people using a tool such as Web conferencing </a:t>
            </a:r>
          </a:p>
          <a:p>
            <a:r>
              <a:rPr lang="en-US" dirty="0" smtClean="0"/>
              <a:t>Instead of this social aspect there is now a focus on orienting and organizing virtual teams around tasks</a:t>
            </a:r>
          </a:p>
          <a:p>
            <a:r>
              <a:rPr lang="en-US" dirty="0" smtClean="0"/>
              <a:t>This is viewed as a maturation of collaboration tools from social connections to true productivity tools </a:t>
            </a:r>
          </a:p>
          <a:p>
            <a:r>
              <a:rPr lang="en-US" dirty="0" smtClean="0"/>
              <a:t>They offer a variety of software engineering methods such as Kanban, Scrum, Extreme Programming or Rapid Prototyping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51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Tibco</a:t>
            </a:r>
            <a:r>
              <a:rPr lang="en-US" dirty="0" smtClean="0"/>
              <a:t> </a:t>
            </a:r>
            <a:r>
              <a:rPr lang="en-US" dirty="0" err="1" smtClean="0"/>
              <a:t>Tibbr</a:t>
            </a:r>
            <a:r>
              <a:rPr lang="en-US" dirty="0" smtClean="0"/>
              <a:t> is a leading ICE toolset. </a:t>
            </a:r>
          </a:p>
          <a:p>
            <a:r>
              <a:rPr lang="en-US" dirty="0" err="1" smtClean="0"/>
              <a:t>Tibbr</a:t>
            </a:r>
            <a:r>
              <a:rPr lang="en-US" dirty="0" smtClean="0"/>
              <a:t> configures its platform (the tools, client gateways, integration manager) around key business metrics</a:t>
            </a:r>
          </a:p>
          <a:p>
            <a:r>
              <a:rPr lang="en-US" dirty="0" smtClean="0"/>
              <a:t>These metrics include employee productivity measures, idea generation,  learning, onboarding and innovation  </a:t>
            </a:r>
          </a:p>
          <a:p>
            <a:r>
              <a:rPr lang="en-US" dirty="0" err="1" smtClean="0"/>
              <a:t>Tibbr</a:t>
            </a:r>
            <a:r>
              <a:rPr lang="en-US" dirty="0" smtClean="0"/>
              <a:t> follows the industry trend in orienting interactions around methodologies such as Scrum, Kanban, Extreme Programming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Tibbr</a:t>
            </a:r>
            <a:r>
              <a:rPr lang="en-US" dirty="0" smtClean="0"/>
              <a:t> Integration Manager opens access to collaboration toolsets such as Box, SharePoint, </a:t>
            </a:r>
            <a:r>
              <a:rPr lang="en-US" dirty="0" err="1" smtClean="0"/>
              <a:t>DropBox</a:t>
            </a:r>
            <a:r>
              <a:rPr lang="en-US" dirty="0" smtClean="0"/>
              <a:t>, Google Drive, WebEx and others</a:t>
            </a:r>
          </a:p>
          <a:p>
            <a:r>
              <a:rPr lang="en-US" dirty="0" smtClean="0"/>
              <a:t>It is available </a:t>
            </a:r>
            <a:r>
              <a:rPr lang="en-US" dirty="0" err="1" smtClean="0"/>
              <a:t>on-premise</a:t>
            </a:r>
            <a:r>
              <a:rPr lang="en-US" dirty="0" smtClean="0"/>
              <a:t> or as a cloud service on the Web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74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Jive is another leading ICE offering.</a:t>
            </a:r>
          </a:p>
          <a:p>
            <a:r>
              <a:rPr lang="en-US" dirty="0" smtClean="0"/>
              <a:t>Challenging the industry trend, Jive still maintains a focus on people and social relations instead of tasks or project plans</a:t>
            </a:r>
          </a:p>
          <a:p>
            <a:r>
              <a:rPr lang="en-US" dirty="0" smtClean="0"/>
              <a:t>It measures social connectivity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Groups people join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Documents people read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Ideas people share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Discussion people start</a:t>
            </a:r>
          </a:p>
          <a:p>
            <a:r>
              <a:rPr lang="en-US" dirty="0" smtClean="0"/>
              <a:t>It is able to  recommend people (experts), discussion, document collections, or other knowledge that should be useful to you based on your profile</a:t>
            </a:r>
          </a:p>
          <a:p>
            <a:r>
              <a:rPr lang="en-US" dirty="0" smtClean="0"/>
              <a:t> Jive does offer a configurable Scrum methodology for task execution</a:t>
            </a:r>
          </a:p>
          <a:p>
            <a:r>
              <a:rPr lang="en-US" dirty="0" smtClean="0"/>
              <a:t>Jive is entirely cloud based and offers no on premise solution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Huddle distinguishes itself as the ICE that includes secure cross-firewall collaboration</a:t>
            </a:r>
          </a:p>
          <a:p>
            <a:r>
              <a:rPr lang="en-US" dirty="0" smtClean="0"/>
              <a:t>The Huddle ICE was born in reaction to the standalone social tools which ended up being only a fire hose of information </a:t>
            </a:r>
          </a:p>
          <a:p>
            <a:r>
              <a:rPr lang="en-US" altLang="en-US" dirty="0"/>
              <a:t>Claude Shannon noted that information only becomes meaningful, in other words knowledge, when it is put into a conceptual framework</a:t>
            </a:r>
            <a:endParaRPr lang="en-US" dirty="0" smtClean="0"/>
          </a:p>
          <a:p>
            <a:r>
              <a:rPr lang="en-US" dirty="0" smtClean="0"/>
              <a:t>Like other ICEs, it is a tool to structure information into meaningful business content</a:t>
            </a:r>
          </a:p>
          <a:p>
            <a:r>
              <a:rPr lang="en-US" dirty="0" smtClean="0"/>
              <a:t>It then adds collaborative services for teams to access, share, sync, work and store collections of content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Shannon, C. (1948, July/October). A mathematical theory of communication.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Bell System Technical Journal 27 (3),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379–423.  Retrieved from http://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www.alcatel-lucent.com/bstj/vol27-1948/articles/bstj27-3-379.pdf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[4]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87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collaboration environments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Integrated Collaboration Environments offer a set of collaboration tools to help virtual teams </a:t>
            </a:r>
          </a:p>
          <a:p>
            <a:r>
              <a:rPr lang="en-US" dirty="0"/>
              <a:t>	</a:t>
            </a:r>
            <a:r>
              <a:rPr lang="en-US" dirty="0" smtClean="0"/>
              <a:t>Connect and interact</a:t>
            </a:r>
          </a:p>
          <a:p>
            <a:r>
              <a:rPr lang="en-US" dirty="0"/>
              <a:t>	</a:t>
            </a:r>
            <a:r>
              <a:rPr lang="en-US" dirty="0" smtClean="0"/>
              <a:t>Discover, access, collate, analyze, update, and store distributed knowledge </a:t>
            </a:r>
          </a:p>
          <a:p>
            <a:r>
              <a:rPr lang="en-US" dirty="0"/>
              <a:t>	</a:t>
            </a:r>
            <a:r>
              <a:rPr lang="en-US" dirty="0" smtClean="0"/>
              <a:t>Implement performance metrics to guide the team</a:t>
            </a:r>
          </a:p>
          <a:p>
            <a:r>
              <a:rPr lang="en-US" dirty="0"/>
              <a:t>	</a:t>
            </a:r>
            <a:r>
              <a:rPr lang="en-US" dirty="0" smtClean="0"/>
              <a:t>Offer software engineering process to organize work activity</a:t>
            </a:r>
          </a:p>
          <a:p>
            <a:r>
              <a:rPr lang="en-US" dirty="0" smtClean="0"/>
              <a:t>They make business content social – shareable</a:t>
            </a:r>
            <a:r>
              <a:rPr lang="en-US" dirty="0"/>
              <a:t> </a:t>
            </a:r>
            <a:r>
              <a:rPr lang="en-US" dirty="0" smtClean="0"/>
              <a:t>and discoverable – on any form factor at any time and place, securely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err="1" smtClean="0"/>
              <a:t>Bridgwater</a:t>
            </a:r>
            <a:r>
              <a:rPr lang="en-US" sz="900" dirty="0" smtClean="0"/>
              <a:t>, A (2014).  The Changing Course of Collaboration Software. Computer Weekly.</a:t>
            </a:r>
          </a:p>
          <a:p>
            <a:r>
              <a:rPr lang="en-US" sz="900" dirty="0" smtClean="0"/>
              <a:t>[2] </a:t>
            </a:r>
            <a:r>
              <a:rPr lang="en-US" sz="900" dirty="0" err="1" smtClean="0"/>
              <a:t>Tpocu</a:t>
            </a:r>
            <a:r>
              <a:rPr lang="en-US" sz="900" dirty="0" smtClean="0"/>
              <a:t>, A (2009). Integrated Collaborative Information Systems. Retrieved from </a:t>
            </a:r>
          </a:p>
          <a:p>
            <a:r>
              <a:rPr lang="en-US" sz="900" dirty="0" smtClean="0"/>
              <a:t>[3] </a:t>
            </a:r>
            <a:r>
              <a:rPr lang="en-US" sz="900" dirty="0" err="1" smtClean="0"/>
              <a:t>Willinger</a:t>
            </a:r>
            <a:r>
              <a:rPr lang="en-US" sz="900" dirty="0" smtClean="0"/>
              <a:t>, J. (2014). 2014: The Year That Online Collaboration Tool Adoption Will Increase. </a:t>
            </a:r>
            <a:r>
              <a:rPr lang="en-US" sz="900" dirty="0" err="1" smtClean="0"/>
              <a:t>ViewDo</a:t>
            </a:r>
            <a:r>
              <a:rPr lang="en-US" sz="900" dirty="0" smtClean="0"/>
              <a:t> Labs.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11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altLang="en-US" dirty="0" smtClean="0"/>
              <a:t>In choosing the type of Web conferencing solution, your needs are the most important factor</a:t>
            </a:r>
          </a:p>
          <a:p>
            <a:r>
              <a:rPr lang="en-US" altLang="en-US" dirty="0" smtClean="0"/>
              <a:t>You may not need all the features offered by leading vendors, so do your own requirements elicitation to identify essential and optional features</a:t>
            </a:r>
          </a:p>
          <a:p>
            <a:r>
              <a:rPr lang="en-US" altLang="en-US" dirty="0" smtClean="0"/>
              <a:t>Began as whiteboard sharing in web browsers and chat, separate teleconference</a:t>
            </a:r>
          </a:p>
          <a:p>
            <a:r>
              <a:rPr lang="en-US" altLang="en-US" dirty="0" smtClean="0"/>
              <a:t>Added screen sharing, window sharing, application sharing, synchronized web </a:t>
            </a:r>
            <a:r>
              <a:rPr lang="en-US" altLang="en-US" dirty="0" err="1" smtClean="0"/>
              <a:t>cerfing</a:t>
            </a:r>
            <a:r>
              <a:rPr lang="en-US" altLang="en-US" dirty="0" smtClean="0"/>
              <a:t>, video presence,  VoIP, integrated teleconference, recording</a:t>
            </a:r>
          </a:p>
          <a:p>
            <a:r>
              <a:rPr lang="en-US" altLang="en-US" dirty="0" smtClean="0"/>
              <a:t>This software is becoming more user friendly, less costly with more functionality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 offerings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4005262"/>
          </a:xfrm>
        </p:spPr>
        <p:txBody>
          <a:bodyPr/>
          <a:lstStyle/>
          <a:p>
            <a:r>
              <a:rPr lang="en-US" altLang="en-US" dirty="0" smtClean="0"/>
              <a:t>In this section, we will review some of the leading Web Conferencing Software. </a:t>
            </a:r>
          </a:p>
          <a:p>
            <a:r>
              <a:rPr lang="en-US" altLang="en-US" dirty="0" smtClean="0"/>
              <a:t>Feature comparisons of dozens of offerings can be found at </a:t>
            </a:r>
          </a:p>
          <a:p>
            <a:r>
              <a:rPr lang="en-US" altLang="en-US" dirty="0"/>
              <a:t>	</a:t>
            </a:r>
            <a:r>
              <a:rPr lang="en-US" altLang="en-US" dirty="0" smtClean="0">
                <a:hlinkClick r:id="rId2"/>
              </a:rPr>
              <a:t>Wikipedia</a:t>
            </a:r>
            <a:endParaRPr lang="en-US" altLang="en-US" dirty="0" smtClean="0"/>
          </a:p>
          <a:p>
            <a:r>
              <a:rPr lang="en-US" altLang="en-US" dirty="0"/>
              <a:t>	</a:t>
            </a:r>
            <a:r>
              <a:rPr lang="en-US" altLang="en-US" dirty="0" smtClean="0">
                <a:hlinkClick r:id="rId3"/>
              </a:rPr>
              <a:t>Webconferencing.org</a:t>
            </a:r>
            <a:r>
              <a:rPr lang="en-US" altLang="en-US" dirty="0" smtClean="0"/>
              <a:t> </a:t>
            </a:r>
          </a:p>
          <a:p>
            <a:r>
              <a:rPr lang="en-US" altLang="en-US" dirty="0"/>
              <a:t>	</a:t>
            </a:r>
            <a:r>
              <a:rPr lang="en-US" altLang="en-US" dirty="0" smtClean="0">
                <a:hlinkClick r:id="rId4"/>
              </a:rPr>
              <a:t>G2Crowd Collaboration</a:t>
            </a:r>
            <a:endParaRPr lang="en-US" altLang="en-US" dirty="0" smtClean="0"/>
          </a:p>
          <a:p>
            <a:r>
              <a:rPr lang="en-US" altLang="en-US" dirty="0" smtClean="0"/>
              <a:t>	</a:t>
            </a:r>
            <a:r>
              <a:rPr lang="en-US" altLang="en-US" dirty="0" err="1" smtClean="0">
                <a:hlinkClick r:id="rId5"/>
              </a:rPr>
              <a:t>Capterra</a:t>
            </a:r>
            <a:endParaRPr lang="en-US" altLang="en-US" dirty="0" smtClean="0"/>
          </a:p>
          <a:p>
            <a:r>
              <a:rPr lang="en-US" altLang="en-US" dirty="0" smtClean="0"/>
              <a:t>And other sites.</a:t>
            </a:r>
          </a:p>
          <a:p>
            <a:r>
              <a:rPr lang="en-US" altLang="en-US" dirty="0" smtClean="0"/>
              <a:t>The software costs approximately $60 per month for most of the offerings and several of them are free</a:t>
            </a: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45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conferencing: four usage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Strom categorized these offerings into four usage scenarios</a:t>
            </a:r>
          </a:p>
          <a:p>
            <a:pPr>
              <a:buAutoNum type="arabicPeriod"/>
            </a:pPr>
            <a:r>
              <a:rPr lang="en-US" altLang="en-US" dirty="0" smtClean="0"/>
              <a:t>Ad hoc simple desktop collaboration with single presenter</a:t>
            </a:r>
          </a:p>
          <a:p>
            <a:pPr marL="0" indent="0"/>
            <a:r>
              <a:rPr lang="en-US" altLang="en-US" dirty="0" smtClean="0"/>
              <a:t>	LogMeIn Join.me and  Cisco WebEx excel because they are easy to setup </a:t>
            </a:r>
          </a:p>
          <a:p>
            <a:pPr>
              <a:buFont typeface="+mj-lt"/>
              <a:buAutoNum type="arabicPeriod" startAt="2"/>
            </a:pPr>
            <a:r>
              <a:rPr lang="en-US" altLang="en-US" dirty="0" smtClean="0"/>
              <a:t>Workgroup collaboration with multiple presenters who need to control shared desktop</a:t>
            </a:r>
          </a:p>
          <a:p>
            <a:pPr marL="0" indent="0"/>
            <a:r>
              <a:rPr lang="en-US" altLang="en-US" dirty="0" smtClean="0"/>
              <a:t>	All products do this well, each exceling in some functions of another </a:t>
            </a:r>
          </a:p>
          <a:p>
            <a:pPr>
              <a:buFont typeface="+mj-lt"/>
              <a:buAutoNum type="arabicPeriod" startAt="3"/>
            </a:pPr>
            <a:r>
              <a:rPr lang="en-US" altLang="en-US" dirty="0" smtClean="0"/>
              <a:t>Recording and playback of Web conference content</a:t>
            </a:r>
          </a:p>
          <a:p>
            <a:pPr marL="0" indent="0"/>
            <a:r>
              <a:rPr lang="en-US" altLang="en-US" dirty="0" smtClean="0"/>
              <a:t>	Adobe Connect is the best at recording</a:t>
            </a:r>
          </a:p>
          <a:p>
            <a:pPr>
              <a:buFont typeface="+mj-lt"/>
              <a:buAutoNum type="arabicPeriod" startAt="4"/>
            </a:pPr>
            <a:r>
              <a:rPr lang="en-US" altLang="en-US" dirty="0" smtClean="0"/>
              <a:t>Large scale webinar or presentation</a:t>
            </a:r>
          </a:p>
          <a:p>
            <a:pPr marL="0" indent="0"/>
            <a:r>
              <a:rPr lang="en-US" altLang="en-US" dirty="0"/>
              <a:t>	</a:t>
            </a:r>
            <a:r>
              <a:rPr lang="en-US" altLang="en-US" dirty="0" smtClean="0"/>
              <a:t>Adobe Connect and Citrix </a:t>
            </a:r>
            <a:r>
              <a:rPr lang="en-US" altLang="en-US" dirty="0" err="1" smtClean="0"/>
              <a:t>GoToWebinar</a:t>
            </a:r>
            <a:r>
              <a:rPr lang="en-US" altLang="en-US" dirty="0" smtClean="0"/>
              <a:t> are best</a:t>
            </a:r>
          </a:p>
          <a:p>
            <a:pPr>
              <a:buFont typeface="+mj-lt"/>
              <a:buAutoNum type="arabicPeriod" startAt="4"/>
            </a:pPr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95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conferencing: GVT Usage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4005262"/>
          </a:xfrm>
        </p:spPr>
        <p:txBody>
          <a:bodyPr/>
          <a:lstStyle/>
          <a:p>
            <a:r>
              <a:rPr lang="en-US" altLang="en-US" dirty="0" smtClean="0"/>
              <a:t>Global virtual teams will be small and have limited need for large scale Webinars or recording and playback.</a:t>
            </a:r>
          </a:p>
          <a:p>
            <a:r>
              <a:rPr lang="en-US" altLang="en-US" dirty="0" smtClean="0"/>
              <a:t>Additionally, multiple presenters will need to control meetings from the various locations.  </a:t>
            </a:r>
            <a:endParaRPr lang="en-US" altLang="en-US" dirty="0"/>
          </a:p>
          <a:p>
            <a:r>
              <a:rPr lang="en-US" altLang="en-US" dirty="0"/>
              <a:t>The most likely scenario for global virtual teams is Strom’s workgroup collaboration with multiple presenters who need to control shared desktop</a:t>
            </a:r>
          </a:p>
          <a:p>
            <a:endParaRPr lang="en-US" altLang="en-US" dirty="0" smtClean="0"/>
          </a:p>
          <a:p>
            <a:pPr>
              <a:buAutoNum type="arabicPeriod" startAt="4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Software (2014). Top 10 Web Conferencing Software Report.  Retrieved from </a:t>
            </a:r>
            <a:r>
              <a:rPr lang="en-US" sz="900" dirty="0" smtClean="0"/>
              <a:t>http://webconferencing.org/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smtClean="0"/>
              <a:t>Strom</a:t>
            </a:r>
            <a:r>
              <a:rPr lang="en-US" sz="900" dirty="0"/>
              <a:t>, D. (2012). Web-based conferencing comes of age. </a:t>
            </a:r>
            <a:r>
              <a:rPr lang="en-US" sz="900" i="1" dirty="0"/>
              <a:t>Network World, 29(18),</a:t>
            </a:r>
            <a:r>
              <a:rPr lang="en-US" sz="900" dirty="0"/>
              <a:t> 23-27. </a:t>
            </a:r>
            <a:r>
              <a:rPr lang="en-US" sz="900" dirty="0" smtClean="0"/>
              <a:t>EBSCO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Baasch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W (2002). Group Collaboration in Organizations: Architectures, Methodologies, and Tools. Monterey, CA: Naval Postgraduate School. Kindle Edition.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19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msc_104_01 [Compatibility Mode]" id="{891C9D36-AAB2-41DC-9888-2C7C5165F2CE}" vid="{98DB2B02-0AFD-4BDA-AB26-63676B9ABA9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cmsc_104_01</Template>
  <TotalTime>3472</TotalTime>
  <Pages>13</Pages>
  <Words>4493</Words>
  <Application>Microsoft Office PowerPoint</Application>
  <PresentationFormat>Letter Paper (8.5x11 in)</PresentationFormat>
  <Paragraphs>463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Angles</vt:lpstr>
      <vt:lpstr>Technology tools</vt:lpstr>
      <vt:lpstr>Topics</vt:lpstr>
      <vt:lpstr>Web Conferencing tools</vt:lpstr>
      <vt:lpstr>What is Web Conferencing</vt:lpstr>
      <vt:lpstr>What is Web Conferencing</vt:lpstr>
      <vt:lpstr>Web conferencing options</vt:lpstr>
      <vt:lpstr>Web conferencing offerings</vt:lpstr>
      <vt:lpstr>Web conferencing: four usage scenarios</vt:lpstr>
      <vt:lpstr>Web conferencing: GVT Usage Scenarios</vt:lpstr>
      <vt:lpstr>PowerPoint Presentation</vt:lpstr>
      <vt:lpstr>Adobe Connect</vt:lpstr>
      <vt:lpstr>Adobe Connect has on-premise version</vt:lpstr>
      <vt:lpstr>PowerPoint Presentation</vt:lpstr>
      <vt:lpstr>Cisco Webex</vt:lpstr>
      <vt:lpstr>Cisco webex has on-premise</vt:lpstr>
      <vt:lpstr>PowerPoint Presentation</vt:lpstr>
      <vt:lpstr>Citrix gotomeeting</vt:lpstr>
      <vt:lpstr>Gotomeeting has no on-premise</vt:lpstr>
      <vt:lpstr>InterCall unified Meeting</vt:lpstr>
      <vt:lpstr>Unified meeting has on-premise</vt:lpstr>
      <vt:lpstr>LogMeIn Join.me</vt:lpstr>
      <vt:lpstr>Join.me has enterprise versions</vt:lpstr>
      <vt:lpstr>Microsoft lync </vt:lpstr>
      <vt:lpstr>Lync has on-premise</vt:lpstr>
      <vt:lpstr>PowerPoint Presentation</vt:lpstr>
      <vt:lpstr>Skype</vt:lpstr>
      <vt:lpstr>Skype Lync federation has on-premise</vt:lpstr>
      <vt:lpstr>Vyew</vt:lpstr>
      <vt:lpstr>Fuse</vt:lpstr>
      <vt:lpstr>Forums, wikis, blogs</vt:lpstr>
      <vt:lpstr>Forums, blogs, and wikis</vt:lpstr>
      <vt:lpstr>Forums</vt:lpstr>
      <vt:lpstr>PowerPoint Presentation</vt:lpstr>
      <vt:lpstr>Blogs</vt:lpstr>
      <vt:lpstr>PowerPoint Presentation</vt:lpstr>
      <vt:lpstr>Wikis</vt:lpstr>
      <vt:lpstr>PowerPoint Presentation</vt:lpstr>
      <vt:lpstr>Tools to Manage email</vt:lpstr>
      <vt:lpstr>Email issues</vt:lpstr>
      <vt:lpstr>Email archival </vt:lpstr>
      <vt:lpstr>Email management/compliance systems </vt:lpstr>
      <vt:lpstr>Email discovery systems</vt:lpstr>
      <vt:lpstr>Email security systems</vt:lpstr>
      <vt:lpstr>Collaboration platforms</vt:lpstr>
      <vt:lpstr>Uses of collaboration platforms</vt:lpstr>
      <vt:lpstr>Sharepoint </vt:lpstr>
      <vt:lpstr>Lotus (now IBM) connections</vt:lpstr>
      <vt:lpstr>Alfresca</vt:lpstr>
      <vt:lpstr>Integrated Collaborative Environments (Ice)</vt:lpstr>
      <vt:lpstr>Integrated collaboration environments </vt:lpstr>
      <vt:lpstr>Integrated collaboration environments </vt:lpstr>
      <vt:lpstr>Integrated collaboration environments </vt:lpstr>
      <vt:lpstr>Integrated Collaboration Environment: potential future directions</vt:lpstr>
      <vt:lpstr>Integrated collaboration environments </vt:lpstr>
      <vt:lpstr>Integrated collaboration environments </vt:lpstr>
      <vt:lpstr>Integrated collaboration environments </vt:lpstr>
      <vt:lpstr>Integrated collaboration environments </vt:lpstr>
      <vt:lpstr>Integrated collaboration environments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104</dc:title>
  <dc:subject>CMSC 104</dc:subject>
  <dc:creator>george ray</dc:creator>
  <cp:lastModifiedBy>George Ray</cp:lastModifiedBy>
  <cp:revision>268</cp:revision>
  <cp:lastPrinted>2000-08-25T01:48:19Z</cp:lastPrinted>
  <dcterms:created xsi:type="dcterms:W3CDTF">2014-07-26T13:21:02Z</dcterms:created>
  <dcterms:modified xsi:type="dcterms:W3CDTF">2015-04-02T14:18:00Z</dcterms:modified>
</cp:coreProperties>
</file>