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59"/>
  </p:notesMasterIdLst>
  <p:handoutMasterIdLst>
    <p:handoutMasterId r:id="rId60"/>
  </p:handoutMasterIdLst>
  <p:sldIdLst>
    <p:sldId id="293" r:id="rId2"/>
    <p:sldId id="345" r:id="rId3"/>
    <p:sldId id="411" r:id="rId4"/>
    <p:sldId id="412" r:id="rId5"/>
    <p:sldId id="413" r:id="rId6"/>
    <p:sldId id="414" r:id="rId7"/>
    <p:sldId id="415" r:id="rId8"/>
    <p:sldId id="416" r:id="rId9"/>
    <p:sldId id="417" r:id="rId10"/>
    <p:sldId id="418" r:id="rId11"/>
    <p:sldId id="419" r:id="rId12"/>
    <p:sldId id="420" r:id="rId13"/>
    <p:sldId id="422" r:id="rId14"/>
    <p:sldId id="423" r:id="rId15"/>
    <p:sldId id="424" r:id="rId16"/>
    <p:sldId id="425" r:id="rId17"/>
    <p:sldId id="426" r:id="rId18"/>
    <p:sldId id="427" r:id="rId19"/>
    <p:sldId id="428" r:id="rId20"/>
    <p:sldId id="429" r:id="rId21"/>
    <p:sldId id="430" r:id="rId22"/>
    <p:sldId id="431" r:id="rId23"/>
    <p:sldId id="432" r:id="rId24"/>
    <p:sldId id="433" r:id="rId25"/>
    <p:sldId id="434" r:id="rId26"/>
    <p:sldId id="435" r:id="rId27"/>
    <p:sldId id="436" r:id="rId28"/>
    <p:sldId id="437" r:id="rId29"/>
    <p:sldId id="439" r:id="rId30"/>
    <p:sldId id="392" r:id="rId31"/>
    <p:sldId id="393" r:id="rId32"/>
    <p:sldId id="395" r:id="rId33"/>
    <p:sldId id="396" r:id="rId34"/>
    <p:sldId id="406" r:id="rId35"/>
    <p:sldId id="407" r:id="rId36"/>
    <p:sldId id="408" r:id="rId37"/>
    <p:sldId id="409" r:id="rId38"/>
    <p:sldId id="346" r:id="rId39"/>
    <p:sldId id="347" r:id="rId40"/>
    <p:sldId id="348" r:id="rId41"/>
    <p:sldId id="349" r:id="rId42"/>
    <p:sldId id="350" r:id="rId43"/>
    <p:sldId id="351" r:id="rId44"/>
    <p:sldId id="359" r:id="rId45"/>
    <p:sldId id="379" r:id="rId46"/>
    <p:sldId id="380" r:id="rId47"/>
    <p:sldId id="388" r:id="rId48"/>
    <p:sldId id="391" r:id="rId49"/>
    <p:sldId id="360" r:id="rId50"/>
    <p:sldId id="361" r:id="rId51"/>
    <p:sldId id="363" r:id="rId52"/>
    <p:sldId id="370" r:id="rId53"/>
    <p:sldId id="364" r:id="rId54"/>
    <p:sldId id="365" r:id="rId55"/>
    <p:sldId id="371" r:id="rId56"/>
    <p:sldId id="372" r:id="rId57"/>
    <p:sldId id="373" r:id="rId58"/>
  </p:sldIdLst>
  <p:sldSz cx="9144000" cy="6858000" type="letter"/>
  <p:notesSz cx="7010400" cy="92964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64F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7" autoAdjust="0"/>
    <p:restoredTop sz="67152" autoAdjust="0"/>
  </p:normalViewPr>
  <p:slideViewPr>
    <p:cSldViewPr>
      <p:cViewPr varScale="1">
        <p:scale>
          <a:sx n="60" d="100"/>
          <a:sy n="60" d="100"/>
        </p:scale>
        <p:origin x="-7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150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45664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07" tIns="45295" rIns="92207" bIns="452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notes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717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0625" y="703263"/>
            <a:ext cx="4630738" cy="3473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300318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1588" y="-1588"/>
            <a:ext cx="9145588" cy="6859588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D5C37-4CCB-4701-B7F0-FA87B06A06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27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8C3E35-0407-451B-9E68-8042E98B9CC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8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D6697-B25D-4A14-BC1E-32ED40E1A9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52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 txBox="1">
            <a:spLocks/>
          </p:cNvSpPr>
          <p:nvPr userDrawn="1"/>
        </p:nvSpPr>
        <p:spPr>
          <a:xfrm>
            <a:off x="3517900" y="6284913"/>
            <a:ext cx="5626100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0000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Leading Global</a:t>
            </a:r>
            <a:r>
              <a:rPr lang="en-US" baseline="0" dirty="0" smtClean="0"/>
              <a:t> Virtual Teams</a:t>
            </a:r>
            <a:r>
              <a:rPr lang="en-US" dirty="0" smtClean="0"/>
              <a:t>				</a:t>
            </a:r>
            <a:fld id="{DA79BA1C-EB7E-425D-9CBD-112953D48C56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				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586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1588" y="-1588"/>
            <a:ext cx="9145588" cy="6859588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ight Triangle 4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035855-35B9-4E8F-9340-60DBCD730F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49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AF7735-5342-489D-B8CC-C34B3B5DB7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43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D8541A-6215-48B5-BC24-D1E4442027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047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4A9C3-5634-4767-8FF1-0663CB98C65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761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8006A7-2BBA-4AC2-8780-BA1090C38D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603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5400000">
            <a:off x="433388" y="-433388"/>
            <a:ext cx="6858000" cy="7724775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B3087CE-D020-48AB-8586-8D3B841EC67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33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rtlCol="0" anchor="ctr">
            <a:normAutofit/>
          </a:bodyPr>
          <a:lstStyle>
            <a:lvl1pPr algn="r"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934D50-24D2-4427-8A3E-703E931AEB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36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3175" y="5051425"/>
            <a:ext cx="3575050" cy="1806575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588" y="5051425"/>
            <a:ext cx="9145588" cy="180657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325" y="365125"/>
            <a:ext cx="7521575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22325" y="1100138"/>
            <a:ext cx="7521575" cy="357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613" y="5870575"/>
            <a:ext cx="2176462" cy="201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dirty="0">
                <a:solidFill>
                  <a:srgbClr val="FFFFFF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900" y="6284913"/>
            <a:ext cx="4724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spc="200" baseline="0" dirty="0">
                <a:solidFill>
                  <a:srgbClr val="FF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50" y="6170613"/>
            <a:ext cx="503238" cy="503237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 smtClean="0">
                <a:solidFill>
                  <a:srgbClr val="FFFFFF"/>
                </a:solidFill>
                <a:latin typeface="Arial" charset="0"/>
              </a:defRPr>
            </a:lvl1pPr>
          </a:lstStyle>
          <a:p>
            <a:pPr>
              <a:defRPr/>
            </a:pPr>
            <a:fld id="{D38D466B-CC97-4D46-8F80-63541549720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7" r:id="rId4"/>
    <p:sldLayoutId id="2147483678" r:id="rId5"/>
    <p:sldLayoutId id="2147483679" r:id="rId6"/>
    <p:sldLayoutId id="2147483680" r:id="rId7"/>
    <p:sldLayoutId id="2147483686" r:id="rId8"/>
    <p:sldLayoutId id="2147483687" r:id="rId9"/>
    <p:sldLayoutId id="2147483681" r:id="rId10"/>
    <p:sldLayoutId id="214748368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 cap="all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Franklin Gothic Medium" panose="020B06030201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Franklin Gothic Medium" panose="020B06030201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Franklin Gothic Medium" panose="020B06030201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Franklin Gothic Medium" panose="020B06030201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Franklin Gothic Medium" panose="020B06030201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Franklin Gothic Medium" panose="020B06030201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Franklin Gothic Medium" panose="020B06030201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Franklin Gothic Medium" panose="020B0603020102020204" pitchFamily="34" charset="0"/>
        </a:defRPr>
      </a:lvl9pPr>
    </p:titleStyle>
    <p:bodyStyle>
      <a:lvl1pPr marL="342900" indent="-342900" algn="l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038" indent="-173038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1638" indent="-163513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238" indent="-163513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8838" indent="-173038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Comparison_of_Internet_forum_software" TargetMode="Externa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startbloggingonline.com/blog-platform-comparison-chart/" TargetMode="Externa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Comparison_of_wiki_software" TargetMode="Externa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ebconferencing.org/" TargetMode="External"/><Relationship Id="rId2" Type="http://schemas.openxmlformats.org/officeDocument/2006/relationships/hyperlink" Target="http://en.wikipedia.org/wiki/Comparison_of_web_conferencing_softwar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apterra.com/web-collaboration-software" TargetMode="External"/><Relationship Id="rId4" Type="http://schemas.openxmlformats.org/officeDocument/2006/relationships/hyperlink" Target="https://www.g2crowd.com/categories/web-conferencing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578061" y="1323632"/>
            <a:ext cx="6580145" cy="120491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400" dirty="0" smtClean="0"/>
              <a:t>Technology tools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010087" y="2185149"/>
            <a:ext cx="6935518" cy="328613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1200" dirty="0" smtClean="0"/>
              <a:t>Virtual Management: bridge to 21</a:t>
            </a:r>
            <a:r>
              <a:rPr lang="en-US" sz="1200" baseline="30000" dirty="0" smtClean="0"/>
              <a:t>st</a:t>
            </a:r>
            <a:r>
              <a:rPr lang="en-US" sz="1200" dirty="0" smtClean="0"/>
              <a:t> Century Organization</a:t>
            </a:r>
            <a:endParaRPr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8006A7-2BBA-4AC2-8780-BA1090C38D8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pSp>
        <p:nvGrpSpPr>
          <p:cNvPr id="68" name="Group 67"/>
          <p:cNvGrpSpPr/>
          <p:nvPr/>
        </p:nvGrpSpPr>
        <p:grpSpPr>
          <a:xfrm>
            <a:off x="1371600" y="918519"/>
            <a:ext cx="6661942" cy="4473575"/>
            <a:chOff x="1110458" y="1754189"/>
            <a:chExt cx="6661942" cy="4473575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110458" y="1754189"/>
              <a:ext cx="6573838" cy="44735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H="1" flipV="1">
              <a:off x="5621337" y="1828800"/>
              <a:ext cx="614363" cy="8175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6354762" y="2905125"/>
              <a:ext cx="201613" cy="16192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6816725" y="1952625"/>
              <a:ext cx="495300" cy="4730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022975" y="2425700"/>
              <a:ext cx="1714500" cy="1665288"/>
            </a:xfrm>
            <a:custGeom>
              <a:avLst/>
              <a:gdLst>
                <a:gd name="T0" fmla="*/ 760 w 1080"/>
                <a:gd name="T1" fmla="*/ 38 h 1049"/>
                <a:gd name="T2" fmla="*/ 823 w 1080"/>
                <a:gd name="T3" fmla="*/ 38 h 1049"/>
                <a:gd name="T4" fmla="*/ 906 w 1080"/>
                <a:gd name="T5" fmla="*/ 83 h 1049"/>
                <a:gd name="T6" fmla="*/ 1079 w 1080"/>
                <a:gd name="T7" fmla="*/ 325 h 1049"/>
                <a:gd name="T8" fmla="*/ 1073 w 1080"/>
                <a:gd name="T9" fmla="*/ 434 h 1049"/>
                <a:gd name="T10" fmla="*/ 955 w 1080"/>
                <a:gd name="T11" fmla="*/ 518 h 1049"/>
                <a:gd name="T12" fmla="*/ 858 w 1080"/>
                <a:gd name="T13" fmla="*/ 582 h 1049"/>
                <a:gd name="T14" fmla="*/ 737 w 1080"/>
                <a:gd name="T15" fmla="*/ 441 h 1049"/>
                <a:gd name="T16" fmla="*/ 784 w 1080"/>
                <a:gd name="T17" fmla="*/ 403 h 1049"/>
                <a:gd name="T18" fmla="*/ 823 w 1080"/>
                <a:gd name="T19" fmla="*/ 373 h 1049"/>
                <a:gd name="T20" fmla="*/ 741 w 1080"/>
                <a:gd name="T21" fmla="*/ 251 h 1049"/>
                <a:gd name="T22" fmla="*/ 510 w 1080"/>
                <a:gd name="T23" fmla="*/ 403 h 1049"/>
                <a:gd name="T24" fmla="*/ 735 w 1080"/>
                <a:gd name="T25" fmla="*/ 700 h 1049"/>
                <a:gd name="T26" fmla="*/ 927 w 1080"/>
                <a:gd name="T27" fmla="*/ 564 h 1049"/>
                <a:gd name="T28" fmla="*/ 926 w 1080"/>
                <a:gd name="T29" fmla="*/ 1048 h 1049"/>
                <a:gd name="T30" fmla="*/ 439 w 1080"/>
                <a:gd name="T31" fmla="*/ 1048 h 1049"/>
                <a:gd name="T32" fmla="*/ 437 w 1080"/>
                <a:gd name="T33" fmla="*/ 320 h 1049"/>
                <a:gd name="T34" fmla="*/ 325 w 1080"/>
                <a:gd name="T35" fmla="*/ 390 h 1049"/>
                <a:gd name="T36" fmla="*/ 226 w 1080"/>
                <a:gd name="T37" fmla="*/ 390 h 1049"/>
                <a:gd name="T38" fmla="*/ 215 w 1080"/>
                <a:gd name="T39" fmla="*/ 376 h 1049"/>
                <a:gd name="T40" fmla="*/ 141 w 1080"/>
                <a:gd name="T41" fmla="*/ 277 h 1049"/>
                <a:gd name="T42" fmla="*/ 0 w 1080"/>
                <a:gd name="T43" fmla="*/ 105 h 1049"/>
                <a:gd name="T44" fmla="*/ 160 w 1080"/>
                <a:gd name="T45" fmla="*/ 0 h 1049"/>
                <a:gd name="T46" fmla="*/ 261 w 1080"/>
                <a:gd name="T47" fmla="*/ 130 h 1049"/>
                <a:gd name="T48" fmla="*/ 289 w 1080"/>
                <a:gd name="T49" fmla="*/ 155 h 1049"/>
                <a:gd name="T50" fmla="*/ 493 w 1080"/>
                <a:gd name="T51" fmla="*/ 38 h 1049"/>
                <a:gd name="T52" fmla="*/ 577 w 1080"/>
                <a:gd name="T53" fmla="*/ 38 h 1049"/>
                <a:gd name="T54" fmla="*/ 760 w 1080"/>
                <a:gd name="T55" fmla="*/ 3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80" h="1049">
                  <a:moveTo>
                    <a:pt x="760" y="38"/>
                  </a:moveTo>
                  <a:lnTo>
                    <a:pt x="823" y="38"/>
                  </a:lnTo>
                  <a:lnTo>
                    <a:pt x="906" y="83"/>
                  </a:lnTo>
                  <a:lnTo>
                    <a:pt x="1079" y="325"/>
                  </a:lnTo>
                  <a:lnTo>
                    <a:pt x="1073" y="434"/>
                  </a:lnTo>
                  <a:lnTo>
                    <a:pt x="955" y="518"/>
                  </a:lnTo>
                  <a:lnTo>
                    <a:pt x="858" y="582"/>
                  </a:lnTo>
                  <a:lnTo>
                    <a:pt x="737" y="441"/>
                  </a:lnTo>
                  <a:lnTo>
                    <a:pt x="784" y="403"/>
                  </a:lnTo>
                  <a:lnTo>
                    <a:pt x="823" y="373"/>
                  </a:lnTo>
                  <a:lnTo>
                    <a:pt x="741" y="251"/>
                  </a:lnTo>
                  <a:lnTo>
                    <a:pt x="510" y="403"/>
                  </a:lnTo>
                  <a:lnTo>
                    <a:pt x="735" y="700"/>
                  </a:lnTo>
                  <a:lnTo>
                    <a:pt x="927" y="564"/>
                  </a:lnTo>
                  <a:lnTo>
                    <a:pt x="926" y="1048"/>
                  </a:lnTo>
                  <a:lnTo>
                    <a:pt x="439" y="1048"/>
                  </a:lnTo>
                  <a:lnTo>
                    <a:pt x="437" y="320"/>
                  </a:lnTo>
                  <a:lnTo>
                    <a:pt x="325" y="390"/>
                  </a:lnTo>
                  <a:lnTo>
                    <a:pt x="226" y="390"/>
                  </a:lnTo>
                  <a:lnTo>
                    <a:pt x="215" y="376"/>
                  </a:lnTo>
                  <a:lnTo>
                    <a:pt x="141" y="277"/>
                  </a:lnTo>
                  <a:lnTo>
                    <a:pt x="0" y="105"/>
                  </a:lnTo>
                  <a:lnTo>
                    <a:pt x="160" y="0"/>
                  </a:lnTo>
                  <a:lnTo>
                    <a:pt x="261" y="130"/>
                  </a:lnTo>
                  <a:lnTo>
                    <a:pt x="289" y="155"/>
                  </a:lnTo>
                  <a:lnTo>
                    <a:pt x="493" y="38"/>
                  </a:lnTo>
                  <a:lnTo>
                    <a:pt x="577" y="38"/>
                  </a:lnTo>
                  <a:lnTo>
                    <a:pt x="760" y="38"/>
                  </a:ln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7570787" y="2909887"/>
              <a:ext cx="201613" cy="220663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2" name="Arc 11"/>
            <p:cNvSpPr>
              <a:spLocks/>
            </p:cNvSpPr>
            <p:nvPr/>
          </p:nvSpPr>
          <p:spPr bwMode="auto">
            <a:xfrm>
              <a:off x="6950075" y="2474912"/>
              <a:ext cx="280988" cy="109538"/>
            </a:xfrm>
            <a:custGeom>
              <a:avLst/>
              <a:gdLst>
                <a:gd name="G0" fmla="+- 21600 0 0"/>
                <a:gd name="G1" fmla="+- 322 0 0"/>
                <a:gd name="G2" fmla="+- 21600 0 0"/>
                <a:gd name="T0" fmla="*/ 43198 w 43200"/>
                <a:gd name="T1" fmla="*/ 0 h 21922"/>
                <a:gd name="T2" fmla="*/ 2 w 43200"/>
                <a:gd name="T3" fmla="*/ 4 h 21922"/>
                <a:gd name="T4" fmla="*/ 21600 w 43200"/>
                <a:gd name="T5" fmla="*/ 322 h 21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922" fill="none" extrusionOk="0">
                  <a:moveTo>
                    <a:pt x="43197" y="0"/>
                  </a:moveTo>
                  <a:cubicBezTo>
                    <a:pt x="43199" y="107"/>
                    <a:pt x="43200" y="214"/>
                    <a:pt x="43200" y="322"/>
                  </a:cubicBezTo>
                  <a:cubicBezTo>
                    <a:pt x="43200" y="12251"/>
                    <a:pt x="33529" y="21922"/>
                    <a:pt x="21600" y="21922"/>
                  </a:cubicBezTo>
                  <a:cubicBezTo>
                    <a:pt x="9670" y="21922"/>
                    <a:pt x="0" y="12251"/>
                    <a:pt x="0" y="322"/>
                  </a:cubicBezTo>
                  <a:cubicBezTo>
                    <a:pt x="-1" y="215"/>
                    <a:pt x="0" y="109"/>
                    <a:pt x="2" y="4"/>
                  </a:cubicBezTo>
                </a:path>
                <a:path w="43200" h="21922" stroke="0" extrusionOk="0">
                  <a:moveTo>
                    <a:pt x="43197" y="0"/>
                  </a:moveTo>
                  <a:cubicBezTo>
                    <a:pt x="43199" y="107"/>
                    <a:pt x="43200" y="214"/>
                    <a:pt x="43200" y="322"/>
                  </a:cubicBezTo>
                  <a:cubicBezTo>
                    <a:pt x="43200" y="12251"/>
                    <a:pt x="33529" y="21922"/>
                    <a:pt x="21600" y="21922"/>
                  </a:cubicBezTo>
                  <a:cubicBezTo>
                    <a:pt x="9670" y="21922"/>
                    <a:pt x="0" y="12251"/>
                    <a:pt x="0" y="322"/>
                  </a:cubicBezTo>
                  <a:cubicBezTo>
                    <a:pt x="-1" y="215"/>
                    <a:pt x="0" y="109"/>
                    <a:pt x="2" y="4"/>
                  </a:cubicBezTo>
                  <a:lnTo>
                    <a:pt x="21600" y="322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rc 12"/>
            <p:cNvSpPr>
              <a:spLocks/>
            </p:cNvSpPr>
            <p:nvPr/>
          </p:nvSpPr>
          <p:spPr bwMode="auto">
            <a:xfrm>
              <a:off x="7229475" y="2481262"/>
              <a:ext cx="239713" cy="169863"/>
            </a:xfrm>
            <a:custGeom>
              <a:avLst/>
              <a:gdLst>
                <a:gd name="G0" fmla="+- 15351 0 0"/>
                <a:gd name="G1" fmla="+- 21600 0 0"/>
                <a:gd name="G2" fmla="+- 21600 0 0"/>
                <a:gd name="T0" fmla="*/ 0 w 36951"/>
                <a:gd name="T1" fmla="*/ 6404 h 36443"/>
                <a:gd name="T2" fmla="*/ 31043 w 36951"/>
                <a:gd name="T3" fmla="*/ 36443 h 36443"/>
                <a:gd name="T4" fmla="*/ 15351 w 36951"/>
                <a:gd name="T5" fmla="*/ 21600 h 36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951" h="36443" fill="none" extrusionOk="0">
                  <a:moveTo>
                    <a:pt x="0" y="6404"/>
                  </a:moveTo>
                  <a:cubicBezTo>
                    <a:pt x="4057" y="2305"/>
                    <a:pt x="9584" y="-1"/>
                    <a:pt x="15351" y="0"/>
                  </a:cubicBezTo>
                  <a:cubicBezTo>
                    <a:pt x="27280" y="0"/>
                    <a:pt x="36951" y="9670"/>
                    <a:pt x="36951" y="21600"/>
                  </a:cubicBezTo>
                  <a:cubicBezTo>
                    <a:pt x="36951" y="27120"/>
                    <a:pt x="34836" y="32432"/>
                    <a:pt x="31043" y="36443"/>
                  </a:cubicBezTo>
                </a:path>
                <a:path w="36951" h="36443" stroke="0" extrusionOk="0">
                  <a:moveTo>
                    <a:pt x="0" y="6404"/>
                  </a:moveTo>
                  <a:cubicBezTo>
                    <a:pt x="4057" y="2305"/>
                    <a:pt x="9584" y="-1"/>
                    <a:pt x="15351" y="0"/>
                  </a:cubicBezTo>
                  <a:cubicBezTo>
                    <a:pt x="27280" y="0"/>
                    <a:pt x="36951" y="9670"/>
                    <a:pt x="36951" y="21600"/>
                  </a:cubicBezTo>
                  <a:cubicBezTo>
                    <a:pt x="36951" y="27120"/>
                    <a:pt x="34836" y="32432"/>
                    <a:pt x="31043" y="36443"/>
                  </a:cubicBezTo>
                  <a:lnTo>
                    <a:pt x="15351" y="2160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" name="Group 13"/>
            <p:cNvGrpSpPr>
              <a:grpSpLocks/>
            </p:cNvGrpSpPr>
            <p:nvPr/>
          </p:nvGrpSpPr>
          <p:grpSpPr bwMode="auto">
            <a:xfrm>
              <a:off x="6376991" y="4257675"/>
              <a:ext cx="984251" cy="1758950"/>
              <a:chOff x="4141" y="2464"/>
              <a:chExt cx="620" cy="1108"/>
            </a:xfrm>
          </p:grpSpPr>
          <p:grpSp>
            <p:nvGrpSpPr>
              <p:cNvPr id="15" name="Group 14"/>
              <p:cNvGrpSpPr>
                <a:grpSpLocks/>
              </p:cNvGrpSpPr>
              <p:nvPr/>
            </p:nvGrpSpPr>
            <p:grpSpPr bwMode="auto">
              <a:xfrm>
                <a:off x="4141" y="2812"/>
                <a:ext cx="620" cy="760"/>
                <a:chOff x="4141" y="2812"/>
                <a:chExt cx="620" cy="760"/>
              </a:xfrm>
            </p:grpSpPr>
            <p:sp>
              <p:nvSpPr>
                <p:cNvPr id="17" name="Rectangle 16"/>
                <p:cNvSpPr>
                  <a:spLocks noChangeArrowheads="1"/>
                </p:cNvSpPr>
                <p:nvPr/>
              </p:nvSpPr>
              <p:spPr bwMode="auto">
                <a:xfrm>
                  <a:off x="4246" y="2812"/>
                  <a:ext cx="414" cy="1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Rectangle 17"/>
                <p:cNvSpPr>
                  <a:spLocks noChangeArrowheads="1"/>
                </p:cNvSpPr>
                <p:nvPr/>
              </p:nvSpPr>
              <p:spPr bwMode="auto">
                <a:xfrm>
                  <a:off x="4141" y="2918"/>
                  <a:ext cx="619" cy="6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Arc 17"/>
                <p:cNvSpPr>
                  <a:spLocks/>
                </p:cNvSpPr>
                <p:nvPr/>
              </p:nvSpPr>
              <p:spPr bwMode="auto">
                <a:xfrm>
                  <a:off x="4142" y="2814"/>
                  <a:ext cx="110" cy="127"/>
                </a:xfrm>
                <a:custGeom>
                  <a:avLst/>
                  <a:gdLst>
                    <a:gd name="G0" fmla="+- 21597 0 0"/>
                    <a:gd name="G1" fmla="+- 21592 0 0"/>
                    <a:gd name="G2" fmla="+- 21600 0 0"/>
                    <a:gd name="T0" fmla="*/ 0 w 21597"/>
                    <a:gd name="T1" fmla="*/ 21253 h 21592"/>
                    <a:gd name="T2" fmla="*/ 21010 w 21597"/>
                    <a:gd name="T3" fmla="*/ 0 h 21592"/>
                    <a:gd name="T4" fmla="*/ 21597 w 21597"/>
                    <a:gd name="T5" fmla="*/ 21592 h 215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592" fill="none" extrusionOk="0">
                      <a:moveTo>
                        <a:pt x="-1" y="21252"/>
                      </a:moveTo>
                      <a:cubicBezTo>
                        <a:pt x="181" y="9685"/>
                        <a:pt x="9444" y="314"/>
                        <a:pt x="21009" y="-1"/>
                      </a:cubicBezTo>
                    </a:path>
                    <a:path w="21597" h="21592" stroke="0" extrusionOk="0">
                      <a:moveTo>
                        <a:pt x="-1" y="21252"/>
                      </a:moveTo>
                      <a:cubicBezTo>
                        <a:pt x="181" y="9685"/>
                        <a:pt x="9444" y="314"/>
                        <a:pt x="21009" y="-1"/>
                      </a:cubicBezTo>
                      <a:lnTo>
                        <a:pt x="21597" y="21592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Arc 18"/>
                <p:cNvSpPr>
                  <a:spLocks/>
                </p:cNvSpPr>
                <p:nvPr/>
              </p:nvSpPr>
              <p:spPr bwMode="auto">
                <a:xfrm>
                  <a:off x="4648" y="2814"/>
                  <a:ext cx="113" cy="12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" name="Oval 19"/>
              <p:cNvSpPr>
                <a:spLocks noChangeArrowheads="1"/>
              </p:cNvSpPr>
              <p:nvPr/>
            </p:nvSpPr>
            <p:spPr bwMode="auto">
              <a:xfrm>
                <a:off x="4283" y="2464"/>
                <a:ext cx="330" cy="310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" name="Group 20"/>
            <p:cNvGrpSpPr>
              <a:grpSpLocks/>
            </p:cNvGrpSpPr>
            <p:nvPr/>
          </p:nvGrpSpPr>
          <p:grpSpPr bwMode="auto">
            <a:xfrm>
              <a:off x="5348288" y="3768725"/>
              <a:ext cx="992188" cy="1763713"/>
              <a:chOff x="3493" y="2156"/>
              <a:chExt cx="625" cy="1111"/>
            </a:xfrm>
          </p:grpSpPr>
          <p:grpSp>
            <p:nvGrpSpPr>
              <p:cNvPr id="22" name="Group 21"/>
              <p:cNvGrpSpPr>
                <a:grpSpLocks/>
              </p:cNvGrpSpPr>
              <p:nvPr/>
            </p:nvGrpSpPr>
            <p:grpSpPr bwMode="auto">
              <a:xfrm>
                <a:off x="3493" y="2504"/>
                <a:ext cx="625" cy="763"/>
                <a:chOff x="3493" y="2504"/>
                <a:chExt cx="625" cy="763"/>
              </a:xfrm>
            </p:grpSpPr>
            <p:sp>
              <p:nvSpPr>
                <p:cNvPr id="24" name="Rectangle 23"/>
                <p:cNvSpPr>
                  <a:spLocks noChangeArrowheads="1"/>
                </p:cNvSpPr>
                <p:nvPr/>
              </p:nvSpPr>
              <p:spPr bwMode="auto">
                <a:xfrm>
                  <a:off x="3601" y="2504"/>
                  <a:ext cx="413" cy="159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Rectangle 24"/>
                <p:cNvSpPr>
                  <a:spLocks noChangeArrowheads="1"/>
                </p:cNvSpPr>
                <p:nvPr/>
              </p:nvSpPr>
              <p:spPr bwMode="auto">
                <a:xfrm>
                  <a:off x="3493" y="2614"/>
                  <a:ext cx="625" cy="653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Arc 24"/>
                <p:cNvSpPr>
                  <a:spLocks/>
                </p:cNvSpPr>
                <p:nvPr/>
              </p:nvSpPr>
              <p:spPr bwMode="auto">
                <a:xfrm>
                  <a:off x="3495" y="2505"/>
                  <a:ext cx="112" cy="130"/>
                </a:xfrm>
                <a:custGeom>
                  <a:avLst/>
                  <a:gdLst>
                    <a:gd name="G0" fmla="+- 21597 0 0"/>
                    <a:gd name="G1" fmla="+- 21597 0 0"/>
                    <a:gd name="G2" fmla="+- 21600 0 0"/>
                    <a:gd name="T0" fmla="*/ 0 w 21597"/>
                    <a:gd name="T1" fmla="*/ 21266 h 21597"/>
                    <a:gd name="T2" fmla="*/ 21213 w 21597"/>
                    <a:gd name="T3" fmla="*/ 0 h 21597"/>
                    <a:gd name="T4" fmla="*/ 21597 w 21597"/>
                    <a:gd name="T5" fmla="*/ 21597 h 215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597" fill="none" extrusionOk="0">
                      <a:moveTo>
                        <a:pt x="-1" y="21265"/>
                      </a:moveTo>
                      <a:cubicBezTo>
                        <a:pt x="178" y="9616"/>
                        <a:pt x="9563" y="207"/>
                        <a:pt x="21213" y="0"/>
                      </a:cubicBezTo>
                    </a:path>
                    <a:path w="21597" h="21597" stroke="0" extrusionOk="0">
                      <a:moveTo>
                        <a:pt x="-1" y="21265"/>
                      </a:moveTo>
                      <a:cubicBezTo>
                        <a:pt x="178" y="9616"/>
                        <a:pt x="9563" y="207"/>
                        <a:pt x="21213" y="0"/>
                      </a:cubicBezTo>
                      <a:lnTo>
                        <a:pt x="21597" y="21597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Arc 25"/>
                <p:cNvSpPr>
                  <a:spLocks/>
                </p:cNvSpPr>
                <p:nvPr/>
              </p:nvSpPr>
              <p:spPr bwMode="auto">
                <a:xfrm>
                  <a:off x="4003" y="2510"/>
                  <a:ext cx="115" cy="129"/>
                </a:xfrm>
                <a:custGeom>
                  <a:avLst/>
                  <a:gdLst>
                    <a:gd name="G0" fmla="+- 379 0 0"/>
                    <a:gd name="G1" fmla="+- 21600 0 0"/>
                    <a:gd name="G2" fmla="+- 21600 0 0"/>
                    <a:gd name="T0" fmla="*/ 0 w 21976"/>
                    <a:gd name="T1" fmla="*/ 3 h 21600"/>
                    <a:gd name="T2" fmla="*/ 21976 w 21976"/>
                    <a:gd name="T3" fmla="*/ 21259 h 21600"/>
                    <a:gd name="T4" fmla="*/ 379 w 21976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976" h="21600" fill="none" extrusionOk="0">
                      <a:moveTo>
                        <a:pt x="0" y="3"/>
                      </a:moveTo>
                      <a:cubicBezTo>
                        <a:pt x="126" y="1"/>
                        <a:pt x="252" y="-1"/>
                        <a:pt x="379" y="0"/>
                      </a:cubicBezTo>
                      <a:cubicBezTo>
                        <a:pt x="12175" y="0"/>
                        <a:pt x="21790" y="9464"/>
                        <a:pt x="21976" y="21258"/>
                      </a:cubicBezTo>
                    </a:path>
                    <a:path w="21976" h="21600" stroke="0" extrusionOk="0">
                      <a:moveTo>
                        <a:pt x="0" y="3"/>
                      </a:moveTo>
                      <a:cubicBezTo>
                        <a:pt x="126" y="1"/>
                        <a:pt x="252" y="-1"/>
                        <a:pt x="379" y="0"/>
                      </a:cubicBezTo>
                      <a:cubicBezTo>
                        <a:pt x="12175" y="0"/>
                        <a:pt x="21790" y="9464"/>
                        <a:pt x="21976" y="21258"/>
                      </a:cubicBezTo>
                      <a:lnTo>
                        <a:pt x="379" y="2160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3" name="Oval 26"/>
              <p:cNvSpPr>
                <a:spLocks noChangeArrowheads="1"/>
              </p:cNvSpPr>
              <p:nvPr/>
            </p:nvSpPr>
            <p:spPr bwMode="auto">
              <a:xfrm>
                <a:off x="3638" y="2156"/>
                <a:ext cx="332" cy="314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" name="Group 27"/>
            <p:cNvGrpSpPr>
              <a:grpSpLocks/>
            </p:cNvGrpSpPr>
            <p:nvPr/>
          </p:nvGrpSpPr>
          <p:grpSpPr bwMode="auto">
            <a:xfrm>
              <a:off x="2359025" y="3768725"/>
              <a:ext cx="984250" cy="1763713"/>
              <a:chOff x="1610" y="2156"/>
              <a:chExt cx="620" cy="1111"/>
            </a:xfrm>
          </p:grpSpPr>
          <p:grpSp>
            <p:nvGrpSpPr>
              <p:cNvPr id="29" name="Group 28"/>
              <p:cNvGrpSpPr>
                <a:grpSpLocks/>
              </p:cNvGrpSpPr>
              <p:nvPr/>
            </p:nvGrpSpPr>
            <p:grpSpPr bwMode="auto">
              <a:xfrm>
                <a:off x="1610" y="2504"/>
                <a:ext cx="620" cy="763"/>
                <a:chOff x="1610" y="2504"/>
                <a:chExt cx="620" cy="763"/>
              </a:xfrm>
            </p:grpSpPr>
            <p:sp>
              <p:nvSpPr>
                <p:cNvPr id="31" name="Rectangle 30"/>
                <p:cNvSpPr>
                  <a:spLocks noChangeArrowheads="1"/>
                </p:cNvSpPr>
                <p:nvPr/>
              </p:nvSpPr>
              <p:spPr bwMode="auto">
                <a:xfrm>
                  <a:off x="1717" y="2504"/>
                  <a:ext cx="413" cy="159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Rectangle 31"/>
                <p:cNvSpPr>
                  <a:spLocks noChangeArrowheads="1"/>
                </p:cNvSpPr>
                <p:nvPr/>
              </p:nvSpPr>
              <p:spPr bwMode="auto">
                <a:xfrm>
                  <a:off x="1610" y="2614"/>
                  <a:ext cx="620" cy="653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Arc 31"/>
                <p:cNvSpPr>
                  <a:spLocks/>
                </p:cNvSpPr>
                <p:nvPr/>
              </p:nvSpPr>
              <p:spPr bwMode="auto">
                <a:xfrm>
                  <a:off x="1612" y="2505"/>
                  <a:ext cx="112" cy="130"/>
                </a:xfrm>
                <a:custGeom>
                  <a:avLst/>
                  <a:gdLst>
                    <a:gd name="G0" fmla="+- 21597 0 0"/>
                    <a:gd name="G1" fmla="+- 21597 0 0"/>
                    <a:gd name="G2" fmla="+- 21600 0 0"/>
                    <a:gd name="T0" fmla="*/ 0 w 21597"/>
                    <a:gd name="T1" fmla="*/ 21266 h 21597"/>
                    <a:gd name="T2" fmla="*/ 21213 w 21597"/>
                    <a:gd name="T3" fmla="*/ 0 h 21597"/>
                    <a:gd name="T4" fmla="*/ 21597 w 21597"/>
                    <a:gd name="T5" fmla="*/ 21597 h 215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597" fill="none" extrusionOk="0">
                      <a:moveTo>
                        <a:pt x="-1" y="21265"/>
                      </a:moveTo>
                      <a:cubicBezTo>
                        <a:pt x="178" y="9616"/>
                        <a:pt x="9563" y="207"/>
                        <a:pt x="21213" y="0"/>
                      </a:cubicBezTo>
                    </a:path>
                    <a:path w="21597" h="21597" stroke="0" extrusionOk="0">
                      <a:moveTo>
                        <a:pt x="-1" y="21265"/>
                      </a:moveTo>
                      <a:cubicBezTo>
                        <a:pt x="178" y="9616"/>
                        <a:pt x="9563" y="207"/>
                        <a:pt x="21213" y="0"/>
                      </a:cubicBezTo>
                      <a:lnTo>
                        <a:pt x="21597" y="21597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Arc 32"/>
                <p:cNvSpPr>
                  <a:spLocks/>
                </p:cNvSpPr>
                <p:nvPr/>
              </p:nvSpPr>
              <p:spPr bwMode="auto">
                <a:xfrm>
                  <a:off x="2117" y="2510"/>
                  <a:ext cx="112" cy="129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597"/>
                    <a:gd name="T1" fmla="*/ 0 h 21600"/>
                    <a:gd name="T2" fmla="*/ 21597 w 21597"/>
                    <a:gd name="T3" fmla="*/ 21259 h 21600"/>
                    <a:gd name="T4" fmla="*/ 0 w 21597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600" fill="none" extrusionOk="0">
                      <a:moveTo>
                        <a:pt x="-1" y="0"/>
                      </a:moveTo>
                      <a:cubicBezTo>
                        <a:pt x="11796" y="0"/>
                        <a:pt x="21411" y="9464"/>
                        <a:pt x="21597" y="21258"/>
                      </a:cubicBezTo>
                    </a:path>
                    <a:path w="21597" h="21600" stroke="0" extrusionOk="0">
                      <a:moveTo>
                        <a:pt x="-1" y="0"/>
                      </a:moveTo>
                      <a:cubicBezTo>
                        <a:pt x="11796" y="0"/>
                        <a:pt x="21411" y="9464"/>
                        <a:pt x="21597" y="2125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0" name="Oval 33"/>
              <p:cNvSpPr>
                <a:spLocks noChangeArrowheads="1"/>
              </p:cNvSpPr>
              <p:nvPr/>
            </p:nvSpPr>
            <p:spPr bwMode="auto">
              <a:xfrm>
                <a:off x="1755" y="2156"/>
                <a:ext cx="331" cy="314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" name="Group 34"/>
            <p:cNvGrpSpPr>
              <a:grpSpLocks/>
            </p:cNvGrpSpPr>
            <p:nvPr/>
          </p:nvGrpSpPr>
          <p:grpSpPr bwMode="auto">
            <a:xfrm>
              <a:off x="1303338" y="4257675"/>
              <a:ext cx="984250" cy="1758950"/>
              <a:chOff x="945" y="2464"/>
              <a:chExt cx="620" cy="1108"/>
            </a:xfrm>
          </p:grpSpPr>
          <p:sp>
            <p:nvSpPr>
              <p:cNvPr id="36" name="Oval 35"/>
              <p:cNvSpPr>
                <a:spLocks noChangeArrowheads="1"/>
              </p:cNvSpPr>
              <p:nvPr/>
            </p:nvSpPr>
            <p:spPr bwMode="auto">
              <a:xfrm>
                <a:off x="1089" y="2464"/>
                <a:ext cx="331" cy="310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7" name="Group 36"/>
              <p:cNvGrpSpPr>
                <a:grpSpLocks/>
              </p:cNvGrpSpPr>
              <p:nvPr/>
            </p:nvGrpSpPr>
            <p:grpSpPr bwMode="auto">
              <a:xfrm>
                <a:off x="945" y="2812"/>
                <a:ext cx="620" cy="760"/>
                <a:chOff x="945" y="2812"/>
                <a:chExt cx="620" cy="760"/>
              </a:xfrm>
            </p:grpSpPr>
            <p:sp>
              <p:nvSpPr>
                <p:cNvPr id="38" name="Rectangle 37"/>
                <p:cNvSpPr>
                  <a:spLocks noChangeArrowheads="1"/>
                </p:cNvSpPr>
                <p:nvPr/>
              </p:nvSpPr>
              <p:spPr bwMode="auto">
                <a:xfrm>
                  <a:off x="1053" y="2812"/>
                  <a:ext cx="413" cy="154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Rectangle 38"/>
                <p:cNvSpPr>
                  <a:spLocks noChangeArrowheads="1"/>
                </p:cNvSpPr>
                <p:nvPr/>
              </p:nvSpPr>
              <p:spPr bwMode="auto">
                <a:xfrm>
                  <a:off x="945" y="2918"/>
                  <a:ext cx="620" cy="654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Arc 39"/>
                <p:cNvSpPr>
                  <a:spLocks/>
                </p:cNvSpPr>
                <p:nvPr/>
              </p:nvSpPr>
              <p:spPr bwMode="auto">
                <a:xfrm>
                  <a:off x="946" y="2814"/>
                  <a:ext cx="112" cy="127"/>
                </a:xfrm>
                <a:custGeom>
                  <a:avLst/>
                  <a:gdLst>
                    <a:gd name="G0" fmla="+- 21597 0 0"/>
                    <a:gd name="G1" fmla="+- 21597 0 0"/>
                    <a:gd name="G2" fmla="+- 21600 0 0"/>
                    <a:gd name="T0" fmla="*/ 0 w 21597"/>
                    <a:gd name="T1" fmla="*/ 21258 h 21597"/>
                    <a:gd name="T2" fmla="*/ 21213 w 21597"/>
                    <a:gd name="T3" fmla="*/ 0 h 21597"/>
                    <a:gd name="T4" fmla="*/ 21597 w 21597"/>
                    <a:gd name="T5" fmla="*/ 21597 h 215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597" fill="none" extrusionOk="0">
                      <a:moveTo>
                        <a:pt x="-1" y="21257"/>
                      </a:moveTo>
                      <a:cubicBezTo>
                        <a:pt x="182" y="9611"/>
                        <a:pt x="9566" y="207"/>
                        <a:pt x="21213" y="0"/>
                      </a:cubicBezTo>
                    </a:path>
                    <a:path w="21597" h="21597" stroke="0" extrusionOk="0">
                      <a:moveTo>
                        <a:pt x="-1" y="21257"/>
                      </a:moveTo>
                      <a:cubicBezTo>
                        <a:pt x="182" y="9611"/>
                        <a:pt x="9566" y="207"/>
                        <a:pt x="21213" y="0"/>
                      </a:cubicBezTo>
                      <a:lnTo>
                        <a:pt x="21597" y="21597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Arc 40"/>
                <p:cNvSpPr>
                  <a:spLocks/>
                </p:cNvSpPr>
                <p:nvPr/>
              </p:nvSpPr>
              <p:spPr bwMode="auto">
                <a:xfrm>
                  <a:off x="1451" y="2814"/>
                  <a:ext cx="113" cy="128"/>
                </a:xfrm>
                <a:custGeom>
                  <a:avLst/>
                  <a:gdLst>
                    <a:gd name="G0" fmla="+- 0 0 0"/>
                    <a:gd name="G1" fmla="+- 21599 0 0"/>
                    <a:gd name="G2" fmla="+- 21600 0 0"/>
                    <a:gd name="T0" fmla="*/ 191 w 21600"/>
                    <a:gd name="T1" fmla="*/ 0 h 21599"/>
                    <a:gd name="T2" fmla="*/ 21600 w 21600"/>
                    <a:gd name="T3" fmla="*/ 21599 h 21599"/>
                    <a:gd name="T4" fmla="*/ 0 w 21600"/>
                    <a:gd name="T5" fmla="*/ 21599 h 215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9" fill="none" extrusionOk="0">
                      <a:moveTo>
                        <a:pt x="191" y="-1"/>
                      </a:moveTo>
                      <a:cubicBezTo>
                        <a:pt x="12045" y="104"/>
                        <a:pt x="21600" y="9744"/>
                        <a:pt x="21600" y="21599"/>
                      </a:cubicBezTo>
                    </a:path>
                    <a:path w="21600" h="21599" stroke="0" extrusionOk="0">
                      <a:moveTo>
                        <a:pt x="191" y="-1"/>
                      </a:moveTo>
                      <a:cubicBezTo>
                        <a:pt x="12045" y="104"/>
                        <a:pt x="21600" y="9744"/>
                        <a:pt x="21600" y="21599"/>
                      </a:cubicBezTo>
                      <a:lnTo>
                        <a:pt x="0" y="21599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1228725" y="4279900"/>
              <a:ext cx="6172200" cy="1736725"/>
            </a:xfrm>
            <a:custGeom>
              <a:avLst/>
              <a:gdLst>
                <a:gd name="T0" fmla="*/ 0 w 3888"/>
                <a:gd name="T1" fmla="*/ 1093 h 1094"/>
                <a:gd name="T2" fmla="*/ 1386 w 3888"/>
                <a:gd name="T3" fmla="*/ 0 h 1094"/>
                <a:gd name="T4" fmla="*/ 2444 w 3888"/>
                <a:gd name="T5" fmla="*/ 0 h 1094"/>
                <a:gd name="T6" fmla="*/ 3887 w 3888"/>
                <a:gd name="T7" fmla="*/ 1093 h 1094"/>
                <a:gd name="T8" fmla="*/ 0 w 3888"/>
                <a:gd name="T9" fmla="*/ 1093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88" h="1094">
                  <a:moveTo>
                    <a:pt x="0" y="1093"/>
                  </a:moveTo>
                  <a:lnTo>
                    <a:pt x="1386" y="0"/>
                  </a:lnTo>
                  <a:lnTo>
                    <a:pt x="2444" y="0"/>
                  </a:lnTo>
                  <a:lnTo>
                    <a:pt x="3887" y="1093"/>
                  </a:lnTo>
                  <a:lnTo>
                    <a:pt x="0" y="1093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3" name="Group 42"/>
            <p:cNvGrpSpPr>
              <a:grpSpLocks/>
            </p:cNvGrpSpPr>
            <p:nvPr/>
          </p:nvGrpSpPr>
          <p:grpSpPr bwMode="auto">
            <a:xfrm>
              <a:off x="4286252" y="4425950"/>
              <a:ext cx="1225551" cy="1797050"/>
              <a:chOff x="2824" y="2570"/>
              <a:chExt cx="772" cy="1132"/>
            </a:xfrm>
          </p:grpSpPr>
          <p:sp>
            <p:nvSpPr>
              <p:cNvPr id="44" name="Oval 43"/>
              <p:cNvSpPr>
                <a:spLocks noChangeArrowheads="1"/>
              </p:cNvSpPr>
              <p:nvPr/>
            </p:nvSpPr>
            <p:spPr bwMode="auto">
              <a:xfrm>
                <a:off x="3002" y="2570"/>
                <a:ext cx="408" cy="378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5" name="Group 44"/>
              <p:cNvGrpSpPr>
                <a:grpSpLocks/>
              </p:cNvGrpSpPr>
              <p:nvPr/>
            </p:nvGrpSpPr>
            <p:grpSpPr bwMode="auto">
              <a:xfrm>
                <a:off x="2824" y="2990"/>
                <a:ext cx="772" cy="712"/>
                <a:chOff x="2824" y="2990"/>
                <a:chExt cx="772" cy="712"/>
              </a:xfrm>
            </p:grpSpPr>
            <p:sp>
              <p:nvSpPr>
                <p:cNvPr id="46" name="Rectangle 45"/>
                <p:cNvSpPr>
                  <a:spLocks noChangeArrowheads="1"/>
                </p:cNvSpPr>
                <p:nvPr/>
              </p:nvSpPr>
              <p:spPr bwMode="auto">
                <a:xfrm>
                  <a:off x="2953" y="2992"/>
                  <a:ext cx="508" cy="18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Rectangle 46"/>
                <p:cNvSpPr>
                  <a:spLocks noChangeArrowheads="1"/>
                </p:cNvSpPr>
                <p:nvPr/>
              </p:nvSpPr>
              <p:spPr bwMode="auto">
                <a:xfrm>
                  <a:off x="2826" y="3126"/>
                  <a:ext cx="769" cy="57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Arc 47"/>
                <p:cNvSpPr>
                  <a:spLocks/>
                </p:cNvSpPr>
                <p:nvPr/>
              </p:nvSpPr>
              <p:spPr bwMode="auto">
                <a:xfrm>
                  <a:off x="2824" y="2993"/>
                  <a:ext cx="140" cy="155"/>
                </a:xfrm>
                <a:custGeom>
                  <a:avLst/>
                  <a:gdLst>
                    <a:gd name="G0" fmla="+- 21600 0 0"/>
                    <a:gd name="G1" fmla="+- 21598 0 0"/>
                    <a:gd name="G2" fmla="+- 21600 0 0"/>
                    <a:gd name="T0" fmla="*/ 0 w 21600"/>
                    <a:gd name="T1" fmla="*/ 21598 h 21598"/>
                    <a:gd name="T2" fmla="*/ 21290 w 21600"/>
                    <a:gd name="T3" fmla="*/ 0 h 21598"/>
                    <a:gd name="T4" fmla="*/ 21600 w 21600"/>
                    <a:gd name="T5" fmla="*/ 21598 h 215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8" fill="none" extrusionOk="0">
                      <a:moveTo>
                        <a:pt x="0" y="21598"/>
                      </a:moveTo>
                      <a:cubicBezTo>
                        <a:pt x="0" y="9789"/>
                        <a:pt x="9482" y="169"/>
                        <a:pt x="21290" y="0"/>
                      </a:cubicBezTo>
                    </a:path>
                    <a:path w="21600" h="21598" stroke="0" extrusionOk="0">
                      <a:moveTo>
                        <a:pt x="0" y="21598"/>
                      </a:moveTo>
                      <a:cubicBezTo>
                        <a:pt x="0" y="9789"/>
                        <a:pt x="9482" y="169"/>
                        <a:pt x="21290" y="0"/>
                      </a:cubicBezTo>
                      <a:lnTo>
                        <a:pt x="21600" y="21598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Arc 48"/>
                <p:cNvSpPr>
                  <a:spLocks/>
                </p:cNvSpPr>
                <p:nvPr/>
              </p:nvSpPr>
              <p:spPr bwMode="auto">
                <a:xfrm>
                  <a:off x="3457" y="2990"/>
                  <a:ext cx="139" cy="157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461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875" y="0"/>
                        <a:pt x="21523" y="9586"/>
                        <a:pt x="21599" y="21461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875" y="0"/>
                        <a:pt x="21523" y="9586"/>
                        <a:pt x="21599" y="21461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0" name="Group 49"/>
            <p:cNvGrpSpPr>
              <a:grpSpLocks/>
            </p:cNvGrpSpPr>
            <p:nvPr/>
          </p:nvGrpSpPr>
          <p:grpSpPr bwMode="auto">
            <a:xfrm>
              <a:off x="2995613" y="4411663"/>
              <a:ext cx="1225550" cy="1797050"/>
              <a:chOff x="2011" y="2561"/>
              <a:chExt cx="772" cy="1132"/>
            </a:xfrm>
          </p:grpSpPr>
          <p:sp>
            <p:nvSpPr>
              <p:cNvPr id="51" name="Oval 50"/>
              <p:cNvSpPr>
                <a:spLocks noChangeArrowheads="1"/>
              </p:cNvSpPr>
              <p:nvPr/>
            </p:nvSpPr>
            <p:spPr bwMode="auto">
              <a:xfrm>
                <a:off x="2192" y="2561"/>
                <a:ext cx="404" cy="377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2" name="Group 51"/>
              <p:cNvGrpSpPr>
                <a:grpSpLocks/>
              </p:cNvGrpSpPr>
              <p:nvPr/>
            </p:nvGrpSpPr>
            <p:grpSpPr bwMode="auto">
              <a:xfrm>
                <a:off x="2011" y="2982"/>
                <a:ext cx="772" cy="711"/>
                <a:chOff x="2011" y="2982"/>
                <a:chExt cx="772" cy="711"/>
              </a:xfrm>
            </p:grpSpPr>
            <p:sp>
              <p:nvSpPr>
                <p:cNvPr id="53" name="Rectangle 52"/>
                <p:cNvSpPr>
                  <a:spLocks noChangeArrowheads="1"/>
                </p:cNvSpPr>
                <p:nvPr/>
              </p:nvSpPr>
              <p:spPr bwMode="auto">
                <a:xfrm>
                  <a:off x="2144" y="2982"/>
                  <a:ext cx="504" cy="187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Rectangle 53"/>
                <p:cNvSpPr>
                  <a:spLocks noChangeArrowheads="1"/>
                </p:cNvSpPr>
                <p:nvPr/>
              </p:nvSpPr>
              <p:spPr bwMode="auto">
                <a:xfrm>
                  <a:off x="2013" y="3113"/>
                  <a:ext cx="769" cy="580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Arc 54"/>
                <p:cNvSpPr>
                  <a:spLocks/>
                </p:cNvSpPr>
                <p:nvPr/>
              </p:nvSpPr>
              <p:spPr bwMode="auto">
                <a:xfrm>
                  <a:off x="2011" y="2983"/>
                  <a:ext cx="138" cy="154"/>
                </a:xfrm>
                <a:custGeom>
                  <a:avLst/>
                  <a:gdLst>
                    <a:gd name="G0" fmla="+- 21600 0 0"/>
                    <a:gd name="G1" fmla="+- 21599 0 0"/>
                    <a:gd name="G2" fmla="+- 21600 0 0"/>
                    <a:gd name="T0" fmla="*/ 0 w 21600"/>
                    <a:gd name="T1" fmla="*/ 21599 h 21599"/>
                    <a:gd name="T2" fmla="*/ 21443 w 21600"/>
                    <a:gd name="T3" fmla="*/ 0 h 21599"/>
                    <a:gd name="T4" fmla="*/ 21600 w 21600"/>
                    <a:gd name="T5" fmla="*/ 21599 h 215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9" fill="none" extrusionOk="0">
                      <a:moveTo>
                        <a:pt x="0" y="21599"/>
                      </a:moveTo>
                      <a:cubicBezTo>
                        <a:pt x="0" y="9730"/>
                        <a:pt x="9575" y="85"/>
                        <a:pt x="21442" y="-1"/>
                      </a:cubicBezTo>
                    </a:path>
                    <a:path w="21600" h="21599" stroke="0" extrusionOk="0">
                      <a:moveTo>
                        <a:pt x="0" y="21599"/>
                      </a:moveTo>
                      <a:cubicBezTo>
                        <a:pt x="0" y="9730"/>
                        <a:pt x="9575" y="85"/>
                        <a:pt x="21442" y="-1"/>
                      </a:cubicBezTo>
                      <a:lnTo>
                        <a:pt x="21600" y="21599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Arc 55"/>
                <p:cNvSpPr>
                  <a:spLocks/>
                </p:cNvSpPr>
                <p:nvPr/>
              </p:nvSpPr>
              <p:spPr bwMode="auto">
                <a:xfrm>
                  <a:off x="2643" y="2983"/>
                  <a:ext cx="140" cy="154"/>
                </a:xfrm>
                <a:custGeom>
                  <a:avLst/>
                  <a:gdLst>
                    <a:gd name="G0" fmla="+- 156 0 0"/>
                    <a:gd name="G1" fmla="+- 21600 0 0"/>
                    <a:gd name="G2" fmla="+- 21600 0 0"/>
                    <a:gd name="T0" fmla="*/ 0 w 21756"/>
                    <a:gd name="T1" fmla="*/ 1 h 21600"/>
                    <a:gd name="T2" fmla="*/ 21756 w 21756"/>
                    <a:gd name="T3" fmla="*/ 21600 h 21600"/>
                    <a:gd name="T4" fmla="*/ 156 w 21756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756" h="21600" fill="none" extrusionOk="0">
                      <a:moveTo>
                        <a:pt x="-1" y="0"/>
                      </a:moveTo>
                      <a:cubicBezTo>
                        <a:pt x="51" y="0"/>
                        <a:pt x="103" y="-1"/>
                        <a:pt x="156" y="0"/>
                      </a:cubicBezTo>
                      <a:cubicBezTo>
                        <a:pt x="12085" y="0"/>
                        <a:pt x="21756" y="9670"/>
                        <a:pt x="21756" y="21600"/>
                      </a:cubicBezTo>
                    </a:path>
                    <a:path w="21756" h="21600" stroke="0" extrusionOk="0">
                      <a:moveTo>
                        <a:pt x="-1" y="0"/>
                      </a:moveTo>
                      <a:cubicBezTo>
                        <a:pt x="51" y="0"/>
                        <a:pt x="103" y="-1"/>
                        <a:pt x="156" y="0"/>
                      </a:cubicBezTo>
                      <a:cubicBezTo>
                        <a:pt x="12085" y="0"/>
                        <a:pt x="21756" y="9670"/>
                        <a:pt x="21756" y="21600"/>
                      </a:cubicBezTo>
                      <a:lnTo>
                        <a:pt x="156" y="21600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7" name="Group 56"/>
            <p:cNvGrpSpPr>
              <a:grpSpLocks/>
            </p:cNvGrpSpPr>
            <p:nvPr/>
          </p:nvGrpSpPr>
          <p:grpSpPr bwMode="auto">
            <a:xfrm>
              <a:off x="2995613" y="4421188"/>
              <a:ext cx="1225550" cy="1797050"/>
              <a:chOff x="2011" y="2567"/>
              <a:chExt cx="772" cy="1132"/>
            </a:xfrm>
          </p:grpSpPr>
          <p:sp>
            <p:nvSpPr>
              <p:cNvPr id="58" name="Oval 57"/>
              <p:cNvSpPr>
                <a:spLocks noChangeArrowheads="1"/>
              </p:cNvSpPr>
              <p:nvPr/>
            </p:nvSpPr>
            <p:spPr bwMode="auto">
              <a:xfrm>
                <a:off x="2192" y="2567"/>
                <a:ext cx="404" cy="377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9" name="Group 58"/>
              <p:cNvGrpSpPr>
                <a:grpSpLocks/>
              </p:cNvGrpSpPr>
              <p:nvPr/>
            </p:nvGrpSpPr>
            <p:grpSpPr bwMode="auto">
              <a:xfrm>
                <a:off x="2011" y="2988"/>
                <a:ext cx="772" cy="711"/>
                <a:chOff x="2011" y="2988"/>
                <a:chExt cx="772" cy="711"/>
              </a:xfrm>
            </p:grpSpPr>
            <p:sp>
              <p:nvSpPr>
                <p:cNvPr id="60" name="Rectangle 59"/>
                <p:cNvSpPr>
                  <a:spLocks noChangeArrowheads="1"/>
                </p:cNvSpPr>
                <p:nvPr/>
              </p:nvSpPr>
              <p:spPr bwMode="auto">
                <a:xfrm>
                  <a:off x="2144" y="2988"/>
                  <a:ext cx="504" cy="18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Rectangle 60"/>
                <p:cNvSpPr>
                  <a:spLocks noChangeArrowheads="1"/>
                </p:cNvSpPr>
                <p:nvPr/>
              </p:nvSpPr>
              <p:spPr bwMode="auto">
                <a:xfrm>
                  <a:off x="2013" y="3119"/>
                  <a:ext cx="769" cy="58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Arc 61"/>
                <p:cNvSpPr>
                  <a:spLocks/>
                </p:cNvSpPr>
                <p:nvPr/>
              </p:nvSpPr>
              <p:spPr bwMode="auto">
                <a:xfrm>
                  <a:off x="2011" y="2989"/>
                  <a:ext cx="138" cy="154"/>
                </a:xfrm>
                <a:custGeom>
                  <a:avLst/>
                  <a:gdLst>
                    <a:gd name="G0" fmla="+- 21600 0 0"/>
                    <a:gd name="G1" fmla="+- 21599 0 0"/>
                    <a:gd name="G2" fmla="+- 21600 0 0"/>
                    <a:gd name="T0" fmla="*/ 0 w 21600"/>
                    <a:gd name="T1" fmla="*/ 21599 h 21599"/>
                    <a:gd name="T2" fmla="*/ 21443 w 21600"/>
                    <a:gd name="T3" fmla="*/ 0 h 21599"/>
                    <a:gd name="T4" fmla="*/ 21600 w 21600"/>
                    <a:gd name="T5" fmla="*/ 21599 h 215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9" fill="none" extrusionOk="0">
                      <a:moveTo>
                        <a:pt x="0" y="21599"/>
                      </a:moveTo>
                      <a:cubicBezTo>
                        <a:pt x="0" y="9730"/>
                        <a:pt x="9575" y="85"/>
                        <a:pt x="21442" y="-1"/>
                      </a:cubicBezTo>
                    </a:path>
                    <a:path w="21600" h="21599" stroke="0" extrusionOk="0">
                      <a:moveTo>
                        <a:pt x="0" y="21599"/>
                      </a:moveTo>
                      <a:cubicBezTo>
                        <a:pt x="0" y="9730"/>
                        <a:pt x="9575" y="85"/>
                        <a:pt x="21442" y="-1"/>
                      </a:cubicBezTo>
                      <a:lnTo>
                        <a:pt x="21600" y="21599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Arc 62"/>
                <p:cNvSpPr>
                  <a:spLocks/>
                </p:cNvSpPr>
                <p:nvPr/>
              </p:nvSpPr>
              <p:spPr bwMode="auto">
                <a:xfrm>
                  <a:off x="2643" y="2989"/>
                  <a:ext cx="140" cy="154"/>
                </a:xfrm>
                <a:custGeom>
                  <a:avLst/>
                  <a:gdLst>
                    <a:gd name="G0" fmla="+- 156 0 0"/>
                    <a:gd name="G1" fmla="+- 21600 0 0"/>
                    <a:gd name="G2" fmla="+- 21600 0 0"/>
                    <a:gd name="T0" fmla="*/ 0 w 21756"/>
                    <a:gd name="T1" fmla="*/ 1 h 21600"/>
                    <a:gd name="T2" fmla="*/ 21756 w 21756"/>
                    <a:gd name="T3" fmla="*/ 21600 h 21600"/>
                    <a:gd name="T4" fmla="*/ 156 w 21756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756" h="21600" fill="none" extrusionOk="0">
                      <a:moveTo>
                        <a:pt x="-1" y="0"/>
                      </a:moveTo>
                      <a:cubicBezTo>
                        <a:pt x="51" y="0"/>
                        <a:pt x="103" y="-1"/>
                        <a:pt x="156" y="0"/>
                      </a:cubicBezTo>
                      <a:cubicBezTo>
                        <a:pt x="12085" y="0"/>
                        <a:pt x="21756" y="9670"/>
                        <a:pt x="21756" y="21600"/>
                      </a:cubicBezTo>
                    </a:path>
                    <a:path w="21756" h="21600" stroke="0" extrusionOk="0">
                      <a:moveTo>
                        <a:pt x="-1" y="0"/>
                      </a:moveTo>
                      <a:cubicBezTo>
                        <a:pt x="51" y="0"/>
                        <a:pt x="103" y="-1"/>
                        <a:pt x="156" y="0"/>
                      </a:cubicBezTo>
                      <a:cubicBezTo>
                        <a:pt x="12085" y="0"/>
                        <a:pt x="21756" y="9670"/>
                        <a:pt x="21756" y="21600"/>
                      </a:cubicBezTo>
                      <a:lnTo>
                        <a:pt x="156" y="216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66" name="Title 1"/>
          <p:cNvSpPr txBox="1">
            <a:spLocks/>
          </p:cNvSpPr>
          <p:nvPr/>
        </p:nvSpPr>
        <p:spPr>
          <a:xfrm>
            <a:off x="822325" y="365125"/>
            <a:ext cx="7521575" cy="5492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9pPr>
          </a:lstStyle>
          <a:p>
            <a:r>
              <a:rPr lang="en-US" dirty="0" smtClean="0"/>
              <a:t>Web Conferencing - - -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89867" y="1116955"/>
            <a:ext cx="46132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v</a:t>
            </a:r>
            <a:r>
              <a:rPr lang="en-US" sz="2200" dirty="0" smtClean="0"/>
              <a:t>s Video Conferencing</a:t>
            </a:r>
          </a:p>
          <a:p>
            <a:r>
              <a:rPr lang="en-US" sz="2200" dirty="0"/>
              <a:t>v</a:t>
            </a:r>
            <a:r>
              <a:rPr lang="en-US" sz="2200" dirty="0" smtClean="0"/>
              <a:t>s Web Casting</a:t>
            </a:r>
          </a:p>
          <a:p>
            <a:endParaRPr lang="en-US" sz="2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782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Adobe Connect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8169275" cy="3776662"/>
          </a:xfrm>
        </p:spPr>
        <p:txBody>
          <a:bodyPr/>
          <a:lstStyle/>
          <a:p>
            <a:r>
              <a:rPr lang="en-US" altLang="en-US" dirty="0" smtClean="0"/>
              <a:t>Connect is robust and can support large conferences with substantial reporting capabilities on the conference</a:t>
            </a:r>
          </a:p>
          <a:p>
            <a:r>
              <a:rPr lang="en-US" altLang="en-US" dirty="0" smtClean="0"/>
              <a:t>It is more difficult to setup so will not be effective for small, ad hoc conference needs</a:t>
            </a:r>
          </a:p>
          <a:p>
            <a:r>
              <a:rPr lang="en-US" altLang="en-US" dirty="0" smtClean="0"/>
              <a:t>Offers comprehensive reporting on meeting usage, audience engagement and training activities that are relevant for e-Learning work</a:t>
            </a:r>
          </a:p>
          <a:p>
            <a:r>
              <a:rPr lang="en-US" altLang="en-US" dirty="0" smtClean="0"/>
              <a:t>Has the most complete features for recording and archiving meeting content</a:t>
            </a:r>
          </a:p>
          <a:p>
            <a:r>
              <a:rPr lang="en-US" altLang="en-US" dirty="0" smtClean="0"/>
              <a:t>Limited audio offerings: use the built-in audio on your device (PC or Smart phone) or purchase at extra cost an external audio service</a:t>
            </a:r>
          </a:p>
          <a:p>
            <a:r>
              <a:rPr lang="en-US" altLang="en-US" dirty="0" smtClean="0"/>
              <a:t>Mobile clients have a consistent look and feel</a:t>
            </a:r>
          </a:p>
          <a:p>
            <a:r>
              <a:rPr lang="en-US" altLang="en-US" dirty="0" smtClean="0"/>
              <a:t>Connect is one of the more expensive offerings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pPr>
              <a:buAutoNum type="arabicPeriod" startAt="4"/>
            </a:pPr>
            <a:endParaRPr lang="en-US" altLang="en-US" dirty="0"/>
          </a:p>
          <a:p>
            <a:pPr lvl="1"/>
            <a:endParaRPr lang="en-US" altLang="en-US" dirty="0" smtClean="0"/>
          </a:p>
          <a:p>
            <a:pPr lvl="1"/>
            <a:endParaRPr lang="en-US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[1] 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Business Software (2014). Top 10 Web Conferencing Software Report.  Retrieved from </a:t>
            </a:r>
            <a:r>
              <a:rPr lang="en-US" sz="900" dirty="0" smtClean="0"/>
              <a:t>http://webconferencing.org/</a:t>
            </a:r>
            <a:endParaRPr lang="en-US" sz="900" dirty="0" smtClean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[2] S</a:t>
            </a:r>
            <a:r>
              <a:rPr lang="en-US" sz="900" dirty="0" smtClean="0"/>
              <a:t>trom</a:t>
            </a:r>
            <a:r>
              <a:rPr lang="en-US" sz="900" dirty="0"/>
              <a:t>, D. (2012). Web-based conferencing comes of age. </a:t>
            </a:r>
            <a:r>
              <a:rPr lang="en-US" sz="900" i="1" dirty="0"/>
              <a:t>Network World, 29(18),</a:t>
            </a:r>
            <a:r>
              <a:rPr lang="en-US" sz="900" dirty="0"/>
              <a:t> 23-27. </a:t>
            </a:r>
            <a:r>
              <a:rPr lang="en-US" sz="900" dirty="0" smtClean="0"/>
              <a:t>EBSCO</a:t>
            </a:r>
            <a:endParaRPr lang="en-US" sz="900" dirty="0" smtClean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] </a:t>
            </a:r>
            <a:r>
              <a:rPr lang="en-US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Baasch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W (2002). Group Collaboration in Organizations: Architectures, Methodologies, and Tools. Monterey, CA: Naval Postgraduate School. Kindle Edition.</a:t>
            </a:r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endParaRPr lang="en-US" sz="900" i="1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6259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Adobe Connect has </a:t>
            </a:r>
            <a:r>
              <a:rPr lang="en-US" dirty="0" err="1" smtClean="0"/>
              <a:t>on-premise</a:t>
            </a:r>
            <a:r>
              <a:rPr lang="en-US" dirty="0" smtClean="0"/>
              <a:t> version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67" y="949768"/>
            <a:ext cx="8614133" cy="3927032"/>
          </a:xfrm>
        </p:spPr>
      </p:pic>
    </p:spTree>
    <p:extLst>
      <p:ext uri="{BB962C8B-B14F-4D97-AF65-F5344CB8AC3E}">
        <p14:creationId xmlns:p14="http://schemas.microsoft.com/office/powerpoint/2010/main" val="191521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8006A7-2BBA-4AC2-8780-BA1090C38D8E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pSp>
        <p:nvGrpSpPr>
          <p:cNvPr id="68" name="Group 67"/>
          <p:cNvGrpSpPr/>
          <p:nvPr/>
        </p:nvGrpSpPr>
        <p:grpSpPr>
          <a:xfrm>
            <a:off x="1371600" y="918519"/>
            <a:ext cx="6661942" cy="4473575"/>
            <a:chOff x="1110458" y="1754189"/>
            <a:chExt cx="6661942" cy="4473575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110458" y="1754189"/>
              <a:ext cx="6573838" cy="44735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H="1" flipV="1">
              <a:off x="5621337" y="1828800"/>
              <a:ext cx="614363" cy="8175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6354762" y="2905125"/>
              <a:ext cx="201613" cy="16192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6816725" y="1952625"/>
              <a:ext cx="495300" cy="4730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022975" y="2425700"/>
              <a:ext cx="1714500" cy="1665288"/>
            </a:xfrm>
            <a:custGeom>
              <a:avLst/>
              <a:gdLst>
                <a:gd name="T0" fmla="*/ 760 w 1080"/>
                <a:gd name="T1" fmla="*/ 38 h 1049"/>
                <a:gd name="T2" fmla="*/ 823 w 1080"/>
                <a:gd name="T3" fmla="*/ 38 h 1049"/>
                <a:gd name="T4" fmla="*/ 906 w 1080"/>
                <a:gd name="T5" fmla="*/ 83 h 1049"/>
                <a:gd name="T6" fmla="*/ 1079 w 1080"/>
                <a:gd name="T7" fmla="*/ 325 h 1049"/>
                <a:gd name="T8" fmla="*/ 1073 w 1080"/>
                <a:gd name="T9" fmla="*/ 434 h 1049"/>
                <a:gd name="T10" fmla="*/ 955 w 1080"/>
                <a:gd name="T11" fmla="*/ 518 h 1049"/>
                <a:gd name="T12" fmla="*/ 858 w 1080"/>
                <a:gd name="T13" fmla="*/ 582 h 1049"/>
                <a:gd name="T14" fmla="*/ 737 w 1080"/>
                <a:gd name="T15" fmla="*/ 441 h 1049"/>
                <a:gd name="T16" fmla="*/ 784 w 1080"/>
                <a:gd name="T17" fmla="*/ 403 h 1049"/>
                <a:gd name="T18" fmla="*/ 823 w 1080"/>
                <a:gd name="T19" fmla="*/ 373 h 1049"/>
                <a:gd name="T20" fmla="*/ 741 w 1080"/>
                <a:gd name="T21" fmla="*/ 251 h 1049"/>
                <a:gd name="T22" fmla="*/ 510 w 1080"/>
                <a:gd name="T23" fmla="*/ 403 h 1049"/>
                <a:gd name="T24" fmla="*/ 735 w 1080"/>
                <a:gd name="T25" fmla="*/ 700 h 1049"/>
                <a:gd name="T26" fmla="*/ 927 w 1080"/>
                <a:gd name="T27" fmla="*/ 564 h 1049"/>
                <a:gd name="T28" fmla="*/ 926 w 1080"/>
                <a:gd name="T29" fmla="*/ 1048 h 1049"/>
                <a:gd name="T30" fmla="*/ 439 w 1080"/>
                <a:gd name="T31" fmla="*/ 1048 h 1049"/>
                <a:gd name="T32" fmla="*/ 437 w 1080"/>
                <a:gd name="T33" fmla="*/ 320 h 1049"/>
                <a:gd name="T34" fmla="*/ 325 w 1080"/>
                <a:gd name="T35" fmla="*/ 390 h 1049"/>
                <a:gd name="T36" fmla="*/ 226 w 1080"/>
                <a:gd name="T37" fmla="*/ 390 h 1049"/>
                <a:gd name="T38" fmla="*/ 215 w 1080"/>
                <a:gd name="T39" fmla="*/ 376 h 1049"/>
                <a:gd name="T40" fmla="*/ 141 w 1080"/>
                <a:gd name="T41" fmla="*/ 277 h 1049"/>
                <a:gd name="T42" fmla="*/ 0 w 1080"/>
                <a:gd name="T43" fmla="*/ 105 h 1049"/>
                <a:gd name="T44" fmla="*/ 160 w 1080"/>
                <a:gd name="T45" fmla="*/ 0 h 1049"/>
                <a:gd name="T46" fmla="*/ 261 w 1080"/>
                <a:gd name="T47" fmla="*/ 130 h 1049"/>
                <a:gd name="T48" fmla="*/ 289 w 1080"/>
                <a:gd name="T49" fmla="*/ 155 h 1049"/>
                <a:gd name="T50" fmla="*/ 493 w 1080"/>
                <a:gd name="T51" fmla="*/ 38 h 1049"/>
                <a:gd name="T52" fmla="*/ 577 w 1080"/>
                <a:gd name="T53" fmla="*/ 38 h 1049"/>
                <a:gd name="T54" fmla="*/ 760 w 1080"/>
                <a:gd name="T55" fmla="*/ 3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80" h="1049">
                  <a:moveTo>
                    <a:pt x="760" y="38"/>
                  </a:moveTo>
                  <a:lnTo>
                    <a:pt x="823" y="38"/>
                  </a:lnTo>
                  <a:lnTo>
                    <a:pt x="906" y="83"/>
                  </a:lnTo>
                  <a:lnTo>
                    <a:pt x="1079" y="325"/>
                  </a:lnTo>
                  <a:lnTo>
                    <a:pt x="1073" y="434"/>
                  </a:lnTo>
                  <a:lnTo>
                    <a:pt x="955" y="518"/>
                  </a:lnTo>
                  <a:lnTo>
                    <a:pt x="858" y="582"/>
                  </a:lnTo>
                  <a:lnTo>
                    <a:pt x="737" y="441"/>
                  </a:lnTo>
                  <a:lnTo>
                    <a:pt x="784" y="403"/>
                  </a:lnTo>
                  <a:lnTo>
                    <a:pt x="823" y="373"/>
                  </a:lnTo>
                  <a:lnTo>
                    <a:pt x="741" y="251"/>
                  </a:lnTo>
                  <a:lnTo>
                    <a:pt x="510" y="403"/>
                  </a:lnTo>
                  <a:lnTo>
                    <a:pt x="735" y="700"/>
                  </a:lnTo>
                  <a:lnTo>
                    <a:pt x="927" y="564"/>
                  </a:lnTo>
                  <a:lnTo>
                    <a:pt x="926" y="1048"/>
                  </a:lnTo>
                  <a:lnTo>
                    <a:pt x="439" y="1048"/>
                  </a:lnTo>
                  <a:lnTo>
                    <a:pt x="437" y="320"/>
                  </a:lnTo>
                  <a:lnTo>
                    <a:pt x="325" y="390"/>
                  </a:lnTo>
                  <a:lnTo>
                    <a:pt x="226" y="390"/>
                  </a:lnTo>
                  <a:lnTo>
                    <a:pt x="215" y="376"/>
                  </a:lnTo>
                  <a:lnTo>
                    <a:pt x="141" y="277"/>
                  </a:lnTo>
                  <a:lnTo>
                    <a:pt x="0" y="105"/>
                  </a:lnTo>
                  <a:lnTo>
                    <a:pt x="160" y="0"/>
                  </a:lnTo>
                  <a:lnTo>
                    <a:pt x="261" y="130"/>
                  </a:lnTo>
                  <a:lnTo>
                    <a:pt x="289" y="155"/>
                  </a:lnTo>
                  <a:lnTo>
                    <a:pt x="493" y="38"/>
                  </a:lnTo>
                  <a:lnTo>
                    <a:pt x="577" y="38"/>
                  </a:lnTo>
                  <a:lnTo>
                    <a:pt x="760" y="38"/>
                  </a:ln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7570787" y="2909887"/>
              <a:ext cx="201613" cy="220663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2" name="Arc 11"/>
            <p:cNvSpPr>
              <a:spLocks/>
            </p:cNvSpPr>
            <p:nvPr/>
          </p:nvSpPr>
          <p:spPr bwMode="auto">
            <a:xfrm>
              <a:off x="6950075" y="2474912"/>
              <a:ext cx="280988" cy="109538"/>
            </a:xfrm>
            <a:custGeom>
              <a:avLst/>
              <a:gdLst>
                <a:gd name="G0" fmla="+- 21600 0 0"/>
                <a:gd name="G1" fmla="+- 322 0 0"/>
                <a:gd name="G2" fmla="+- 21600 0 0"/>
                <a:gd name="T0" fmla="*/ 43198 w 43200"/>
                <a:gd name="T1" fmla="*/ 0 h 21922"/>
                <a:gd name="T2" fmla="*/ 2 w 43200"/>
                <a:gd name="T3" fmla="*/ 4 h 21922"/>
                <a:gd name="T4" fmla="*/ 21600 w 43200"/>
                <a:gd name="T5" fmla="*/ 322 h 21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922" fill="none" extrusionOk="0">
                  <a:moveTo>
                    <a:pt x="43197" y="0"/>
                  </a:moveTo>
                  <a:cubicBezTo>
                    <a:pt x="43199" y="107"/>
                    <a:pt x="43200" y="214"/>
                    <a:pt x="43200" y="322"/>
                  </a:cubicBezTo>
                  <a:cubicBezTo>
                    <a:pt x="43200" y="12251"/>
                    <a:pt x="33529" y="21922"/>
                    <a:pt x="21600" y="21922"/>
                  </a:cubicBezTo>
                  <a:cubicBezTo>
                    <a:pt x="9670" y="21922"/>
                    <a:pt x="0" y="12251"/>
                    <a:pt x="0" y="322"/>
                  </a:cubicBezTo>
                  <a:cubicBezTo>
                    <a:pt x="-1" y="215"/>
                    <a:pt x="0" y="109"/>
                    <a:pt x="2" y="4"/>
                  </a:cubicBezTo>
                </a:path>
                <a:path w="43200" h="21922" stroke="0" extrusionOk="0">
                  <a:moveTo>
                    <a:pt x="43197" y="0"/>
                  </a:moveTo>
                  <a:cubicBezTo>
                    <a:pt x="43199" y="107"/>
                    <a:pt x="43200" y="214"/>
                    <a:pt x="43200" y="322"/>
                  </a:cubicBezTo>
                  <a:cubicBezTo>
                    <a:pt x="43200" y="12251"/>
                    <a:pt x="33529" y="21922"/>
                    <a:pt x="21600" y="21922"/>
                  </a:cubicBezTo>
                  <a:cubicBezTo>
                    <a:pt x="9670" y="21922"/>
                    <a:pt x="0" y="12251"/>
                    <a:pt x="0" y="322"/>
                  </a:cubicBezTo>
                  <a:cubicBezTo>
                    <a:pt x="-1" y="215"/>
                    <a:pt x="0" y="109"/>
                    <a:pt x="2" y="4"/>
                  </a:cubicBezTo>
                  <a:lnTo>
                    <a:pt x="21600" y="322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rc 12"/>
            <p:cNvSpPr>
              <a:spLocks/>
            </p:cNvSpPr>
            <p:nvPr/>
          </p:nvSpPr>
          <p:spPr bwMode="auto">
            <a:xfrm>
              <a:off x="7229475" y="2481262"/>
              <a:ext cx="239713" cy="169863"/>
            </a:xfrm>
            <a:custGeom>
              <a:avLst/>
              <a:gdLst>
                <a:gd name="G0" fmla="+- 15351 0 0"/>
                <a:gd name="G1" fmla="+- 21600 0 0"/>
                <a:gd name="G2" fmla="+- 21600 0 0"/>
                <a:gd name="T0" fmla="*/ 0 w 36951"/>
                <a:gd name="T1" fmla="*/ 6404 h 36443"/>
                <a:gd name="T2" fmla="*/ 31043 w 36951"/>
                <a:gd name="T3" fmla="*/ 36443 h 36443"/>
                <a:gd name="T4" fmla="*/ 15351 w 36951"/>
                <a:gd name="T5" fmla="*/ 21600 h 36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951" h="36443" fill="none" extrusionOk="0">
                  <a:moveTo>
                    <a:pt x="0" y="6404"/>
                  </a:moveTo>
                  <a:cubicBezTo>
                    <a:pt x="4057" y="2305"/>
                    <a:pt x="9584" y="-1"/>
                    <a:pt x="15351" y="0"/>
                  </a:cubicBezTo>
                  <a:cubicBezTo>
                    <a:pt x="27280" y="0"/>
                    <a:pt x="36951" y="9670"/>
                    <a:pt x="36951" y="21600"/>
                  </a:cubicBezTo>
                  <a:cubicBezTo>
                    <a:pt x="36951" y="27120"/>
                    <a:pt x="34836" y="32432"/>
                    <a:pt x="31043" y="36443"/>
                  </a:cubicBezTo>
                </a:path>
                <a:path w="36951" h="36443" stroke="0" extrusionOk="0">
                  <a:moveTo>
                    <a:pt x="0" y="6404"/>
                  </a:moveTo>
                  <a:cubicBezTo>
                    <a:pt x="4057" y="2305"/>
                    <a:pt x="9584" y="-1"/>
                    <a:pt x="15351" y="0"/>
                  </a:cubicBezTo>
                  <a:cubicBezTo>
                    <a:pt x="27280" y="0"/>
                    <a:pt x="36951" y="9670"/>
                    <a:pt x="36951" y="21600"/>
                  </a:cubicBezTo>
                  <a:cubicBezTo>
                    <a:pt x="36951" y="27120"/>
                    <a:pt x="34836" y="32432"/>
                    <a:pt x="31043" y="36443"/>
                  </a:cubicBezTo>
                  <a:lnTo>
                    <a:pt x="15351" y="2160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" name="Group 13"/>
            <p:cNvGrpSpPr>
              <a:grpSpLocks/>
            </p:cNvGrpSpPr>
            <p:nvPr/>
          </p:nvGrpSpPr>
          <p:grpSpPr bwMode="auto">
            <a:xfrm>
              <a:off x="6376991" y="4257675"/>
              <a:ext cx="984251" cy="1758950"/>
              <a:chOff x="4141" y="2464"/>
              <a:chExt cx="620" cy="1108"/>
            </a:xfrm>
          </p:grpSpPr>
          <p:grpSp>
            <p:nvGrpSpPr>
              <p:cNvPr id="15" name="Group 14"/>
              <p:cNvGrpSpPr>
                <a:grpSpLocks/>
              </p:cNvGrpSpPr>
              <p:nvPr/>
            </p:nvGrpSpPr>
            <p:grpSpPr bwMode="auto">
              <a:xfrm>
                <a:off x="4141" y="2812"/>
                <a:ext cx="620" cy="760"/>
                <a:chOff x="4141" y="2812"/>
                <a:chExt cx="620" cy="760"/>
              </a:xfrm>
            </p:grpSpPr>
            <p:sp>
              <p:nvSpPr>
                <p:cNvPr id="17" name="Rectangle 16"/>
                <p:cNvSpPr>
                  <a:spLocks noChangeArrowheads="1"/>
                </p:cNvSpPr>
                <p:nvPr/>
              </p:nvSpPr>
              <p:spPr bwMode="auto">
                <a:xfrm>
                  <a:off x="4246" y="2812"/>
                  <a:ext cx="414" cy="1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Rectangle 17"/>
                <p:cNvSpPr>
                  <a:spLocks noChangeArrowheads="1"/>
                </p:cNvSpPr>
                <p:nvPr/>
              </p:nvSpPr>
              <p:spPr bwMode="auto">
                <a:xfrm>
                  <a:off x="4141" y="2918"/>
                  <a:ext cx="619" cy="6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Arc 17"/>
                <p:cNvSpPr>
                  <a:spLocks/>
                </p:cNvSpPr>
                <p:nvPr/>
              </p:nvSpPr>
              <p:spPr bwMode="auto">
                <a:xfrm>
                  <a:off x="4142" y="2814"/>
                  <a:ext cx="110" cy="127"/>
                </a:xfrm>
                <a:custGeom>
                  <a:avLst/>
                  <a:gdLst>
                    <a:gd name="G0" fmla="+- 21597 0 0"/>
                    <a:gd name="G1" fmla="+- 21592 0 0"/>
                    <a:gd name="G2" fmla="+- 21600 0 0"/>
                    <a:gd name="T0" fmla="*/ 0 w 21597"/>
                    <a:gd name="T1" fmla="*/ 21253 h 21592"/>
                    <a:gd name="T2" fmla="*/ 21010 w 21597"/>
                    <a:gd name="T3" fmla="*/ 0 h 21592"/>
                    <a:gd name="T4" fmla="*/ 21597 w 21597"/>
                    <a:gd name="T5" fmla="*/ 21592 h 215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592" fill="none" extrusionOk="0">
                      <a:moveTo>
                        <a:pt x="-1" y="21252"/>
                      </a:moveTo>
                      <a:cubicBezTo>
                        <a:pt x="181" y="9685"/>
                        <a:pt x="9444" y="314"/>
                        <a:pt x="21009" y="-1"/>
                      </a:cubicBezTo>
                    </a:path>
                    <a:path w="21597" h="21592" stroke="0" extrusionOk="0">
                      <a:moveTo>
                        <a:pt x="-1" y="21252"/>
                      </a:moveTo>
                      <a:cubicBezTo>
                        <a:pt x="181" y="9685"/>
                        <a:pt x="9444" y="314"/>
                        <a:pt x="21009" y="-1"/>
                      </a:cubicBezTo>
                      <a:lnTo>
                        <a:pt x="21597" y="21592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Arc 18"/>
                <p:cNvSpPr>
                  <a:spLocks/>
                </p:cNvSpPr>
                <p:nvPr/>
              </p:nvSpPr>
              <p:spPr bwMode="auto">
                <a:xfrm>
                  <a:off x="4648" y="2814"/>
                  <a:ext cx="113" cy="12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" name="Oval 19"/>
              <p:cNvSpPr>
                <a:spLocks noChangeArrowheads="1"/>
              </p:cNvSpPr>
              <p:nvPr/>
            </p:nvSpPr>
            <p:spPr bwMode="auto">
              <a:xfrm>
                <a:off x="4283" y="2464"/>
                <a:ext cx="330" cy="310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" name="Group 20"/>
            <p:cNvGrpSpPr>
              <a:grpSpLocks/>
            </p:cNvGrpSpPr>
            <p:nvPr/>
          </p:nvGrpSpPr>
          <p:grpSpPr bwMode="auto">
            <a:xfrm>
              <a:off x="5348288" y="3768725"/>
              <a:ext cx="992188" cy="1763713"/>
              <a:chOff x="3493" y="2156"/>
              <a:chExt cx="625" cy="1111"/>
            </a:xfrm>
          </p:grpSpPr>
          <p:grpSp>
            <p:nvGrpSpPr>
              <p:cNvPr id="22" name="Group 21"/>
              <p:cNvGrpSpPr>
                <a:grpSpLocks/>
              </p:cNvGrpSpPr>
              <p:nvPr/>
            </p:nvGrpSpPr>
            <p:grpSpPr bwMode="auto">
              <a:xfrm>
                <a:off x="3493" y="2504"/>
                <a:ext cx="625" cy="763"/>
                <a:chOff x="3493" y="2504"/>
                <a:chExt cx="625" cy="763"/>
              </a:xfrm>
            </p:grpSpPr>
            <p:sp>
              <p:nvSpPr>
                <p:cNvPr id="24" name="Rectangle 23"/>
                <p:cNvSpPr>
                  <a:spLocks noChangeArrowheads="1"/>
                </p:cNvSpPr>
                <p:nvPr/>
              </p:nvSpPr>
              <p:spPr bwMode="auto">
                <a:xfrm>
                  <a:off x="3601" y="2504"/>
                  <a:ext cx="413" cy="159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Rectangle 24"/>
                <p:cNvSpPr>
                  <a:spLocks noChangeArrowheads="1"/>
                </p:cNvSpPr>
                <p:nvPr/>
              </p:nvSpPr>
              <p:spPr bwMode="auto">
                <a:xfrm>
                  <a:off x="3493" y="2614"/>
                  <a:ext cx="625" cy="653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Arc 24"/>
                <p:cNvSpPr>
                  <a:spLocks/>
                </p:cNvSpPr>
                <p:nvPr/>
              </p:nvSpPr>
              <p:spPr bwMode="auto">
                <a:xfrm>
                  <a:off x="3495" y="2505"/>
                  <a:ext cx="112" cy="130"/>
                </a:xfrm>
                <a:custGeom>
                  <a:avLst/>
                  <a:gdLst>
                    <a:gd name="G0" fmla="+- 21597 0 0"/>
                    <a:gd name="G1" fmla="+- 21597 0 0"/>
                    <a:gd name="G2" fmla="+- 21600 0 0"/>
                    <a:gd name="T0" fmla="*/ 0 w 21597"/>
                    <a:gd name="T1" fmla="*/ 21266 h 21597"/>
                    <a:gd name="T2" fmla="*/ 21213 w 21597"/>
                    <a:gd name="T3" fmla="*/ 0 h 21597"/>
                    <a:gd name="T4" fmla="*/ 21597 w 21597"/>
                    <a:gd name="T5" fmla="*/ 21597 h 215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597" fill="none" extrusionOk="0">
                      <a:moveTo>
                        <a:pt x="-1" y="21265"/>
                      </a:moveTo>
                      <a:cubicBezTo>
                        <a:pt x="178" y="9616"/>
                        <a:pt x="9563" y="207"/>
                        <a:pt x="21213" y="0"/>
                      </a:cubicBezTo>
                    </a:path>
                    <a:path w="21597" h="21597" stroke="0" extrusionOk="0">
                      <a:moveTo>
                        <a:pt x="-1" y="21265"/>
                      </a:moveTo>
                      <a:cubicBezTo>
                        <a:pt x="178" y="9616"/>
                        <a:pt x="9563" y="207"/>
                        <a:pt x="21213" y="0"/>
                      </a:cubicBezTo>
                      <a:lnTo>
                        <a:pt x="21597" y="21597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Arc 25"/>
                <p:cNvSpPr>
                  <a:spLocks/>
                </p:cNvSpPr>
                <p:nvPr/>
              </p:nvSpPr>
              <p:spPr bwMode="auto">
                <a:xfrm>
                  <a:off x="4003" y="2510"/>
                  <a:ext cx="115" cy="129"/>
                </a:xfrm>
                <a:custGeom>
                  <a:avLst/>
                  <a:gdLst>
                    <a:gd name="G0" fmla="+- 379 0 0"/>
                    <a:gd name="G1" fmla="+- 21600 0 0"/>
                    <a:gd name="G2" fmla="+- 21600 0 0"/>
                    <a:gd name="T0" fmla="*/ 0 w 21976"/>
                    <a:gd name="T1" fmla="*/ 3 h 21600"/>
                    <a:gd name="T2" fmla="*/ 21976 w 21976"/>
                    <a:gd name="T3" fmla="*/ 21259 h 21600"/>
                    <a:gd name="T4" fmla="*/ 379 w 21976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976" h="21600" fill="none" extrusionOk="0">
                      <a:moveTo>
                        <a:pt x="0" y="3"/>
                      </a:moveTo>
                      <a:cubicBezTo>
                        <a:pt x="126" y="1"/>
                        <a:pt x="252" y="-1"/>
                        <a:pt x="379" y="0"/>
                      </a:cubicBezTo>
                      <a:cubicBezTo>
                        <a:pt x="12175" y="0"/>
                        <a:pt x="21790" y="9464"/>
                        <a:pt x="21976" y="21258"/>
                      </a:cubicBezTo>
                    </a:path>
                    <a:path w="21976" h="21600" stroke="0" extrusionOk="0">
                      <a:moveTo>
                        <a:pt x="0" y="3"/>
                      </a:moveTo>
                      <a:cubicBezTo>
                        <a:pt x="126" y="1"/>
                        <a:pt x="252" y="-1"/>
                        <a:pt x="379" y="0"/>
                      </a:cubicBezTo>
                      <a:cubicBezTo>
                        <a:pt x="12175" y="0"/>
                        <a:pt x="21790" y="9464"/>
                        <a:pt x="21976" y="21258"/>
                      </a:cubicBezTo>
                      <a:lnTo>
                        <a:pt x="379" y="2160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3" name="Oval 26"/>
              <p:cNvSpPr>
                <a:spLocks noChangeArrowheads="1"/>
              </p:cNvSpPr>
              <p:nvPr/>
            </p:nvSpPr>
            <p:spPr bwMode="auto">
              <a:xfrm>
                <a:off x="3638" y="2156"/>
                <a:ext cx="332" cy="314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" name="Group 27"/>
            <p:cNvGrpSpPr>
              <a:grpSpLocks/>
            </p:cNvGrpSpPr>
            <p:nvPr/>
          </p:nvGrpSpPr>
          <p:grpSpPr bwMode="auto">
            <a:xfrm>
              <a:off x="2359025" y="3768725"/>
              <a:ext cx="984250" cy="1763713"/>
              <a:chOff x="1610" y="2156"/>
              <a:chExt cx="620" cy="1111"/>
            </a:xfrm>
          </p:grpSpPr>
          <p:grpSp>
            <p:nvGrpSpPr>
              <p:cNvPr id="29" name="Group 28"/>
              <p:cNvGrpSpPr>
                <a:grpSpLocks/>
              </p:cNvGrpSpPr>
              <p:nvPr/>
            </p:nvGrpSpPr>
            <p:grpSpPr bwMode="auto">
              <a:xfrm>
                <a:off x="1610" y="2504"/>
                <a:ext cx="620" cy="763"/>
                <a:chOff x="1610" y="2504"/>
                <a:chExt cx="620" cy="763"/>
              </a:xfrm>
            </p:grpSpPr>
            <p:sp>
              <p:nvSpPr>
                <p:cNvPr id="31" name="Rectangle 30"/>
                <p:cNvSpPr>
                  <a:spLocks noChangeArrowheads="1"/>
                </p:cNvSpPr>
                <p:nvPr/>
              </p:nvSpPr>
              <p:spPr bwMode="auto">
                <a:xfrm>
                  <a:off x="1717" y="2504"/>
                  <a:ext cx="413" cy="159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Rectangle 31"/>
                <p:cNvSpPr>
                  <a:spLocks noChangeArrowheads="1"/>
                </p:cNvSpPr>
                <p:nvPr/>
              </p:nvSpPr>
              <p:spPr bwMode="auto">
                <a:xfrm>
                  <a:off x="1610" y="2614"/>
                  <a:ext cx="620" cy="653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Arc 31"/>
                <p:cNvSpPr>
                  <a:spLocks/>
                </p:cNvSpPr>
                <p:nvPr/>
              </p:nvSpPr>
              <p:spPr bwMode="auto">
                <a:xfrm>
                  <a:off x="1612" y="2505"/>
                  <a:ext cx="112" cy="130"/>
                </a:xfrm>
                <a:custGeom>
                  <a:avLst/>
                  <a:gdLst>
                    <a:gd name="G0" fmla="+- 21597 0 0"/>
                    <a:gd name="G1" fmla="+- 21597 0 0"/>
                    <a:gd name="G2" fmla="+- 21600 0 0"/>
                    <a:gd name="T0" fmla="*/ 0 w 21597"/>
                    <a:gd name="T1" fmla="*/ 21266 h 21597"/>
                    <a:gd name="T2" fmla="*/ 21213 w 21597"/>
                    <a:gd name="T3" fmla="*/ 0 h 21597"/>
                    <a:gd name="T4" fmla="*/ 21597 w 21597"/>
                    <a:gd name="T5" fmla="*/ 21597 h 215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597" fill="none" extrusionOk="0">
                      <a:moveTo>
                        <a:pt x="-1" y="21265"/>
                      </a:moveTo>
                      <a:cubicBezTo>
                        <a:pt x="178" y="9616"/>
                        <a:pt x="9563" y="207"/>
                        <a:pt x="21213" y="0"/>
                      </a:cubicBezTo>
                    </a:path>
                    <a:path w="21597" h="21597" stroke="0" extrusionOk="0">
                      <a:moveTo>
                        <a:pt x="-1" y="21265"/>
                      </a:moveTo>
                      <a:cubicBezTo>
                        <a:pt x="178" y="9616"/>
                        <a:pt x="9563" y="207"/>
                        <a:pt x="21213" y="0"/>
                      </a:cubicBezTo>
                      <a:lnTo>
                        <a:pt x="21597" y="21597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Arc 32"/>
                <p:cNvSpPr>
                  <a:spLocks/>
                </p:cNvSpPr>
                <p:nvPr/>
              </p:nvSpPr>
              <p:spPr bwMode="auto">
                <a:xfrm>
                  <a:off x="2117" y="2510"/>
                  <a:ext cx="112" cy="129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597"/>
                    <a:gd name="T1" fmla="*/ 0 h 21600"/>
                    <a:gd name="T2" fmla="*/ 21597 w 21597"/>
                    <a:gd name="T3" fmla="*/ 21259 h 21600"/>
                    <a:gd name="T4" fmla="*/ 0 w 21597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600" fill="none" extrusionOk="0">
                      <a:moveTo>
                        <a:pt x="-1" y="0"/>
                      </a:moveTo>
                      <a:cubicBezTo>
                        <a:pt x="11796" y="0"/>
                        <a:pt x="21411" y="9464"/>
                        <a:pt x="21597" y="21258"/>
                      </a:cubicBezTo>
                    </a:path>
                    <a:path w="21597" h="21600" stroke="0" extrusionOk="0">
                      <a:moveTo>
                        <a:pt x="-1" y="0"/>
                      </a:moveTo>
                      <a:cubicBezTo>
                        <a:pt x="11796" y="0"/>
                        <a:pt x="21411" y="9464"/>
                        <a:pt x="21597" y="2125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0" name="Oval 33"/>
              <p:cNvSpPr>
                <a:spLocks noChangeArrowheads="1"/>
              </p:cNvSpPr>
              <p:nvPr/>
            </p:nvSpPr>
            <p:spPr bwMode="auto">
              <a:xfrm>
                <a:off x="1755" y="2156"/>
                <a:ext cx="331" cy="314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" name="Group 34"/>
            <p:cNvGrpSpPr>
              <a:grpSpLocks/>
            </p:cNvGrpSpPr>
            <p:nvPr/>
          </p:nvGrpSpPr>
          <p:grpSpPr bwMode="auto">
            <a:xfrm>
              <a:off x="1303338" y="4257675"/>
              <a:ext cx="984250" cy="1758950"/>
              <a:chOff x="945" y="2464"/>
              <a:chExt cx="620" cy="1108"/>
            </a:xfrm>
          </p:grpSpPr>
          <p:sp>
            <p:nvSpPr>
              <p:cNvPr id="36" name="Oval 35"/>
              <p:cNvSpPr>
                <a:spLocks noChangeArrowheads="1"/>
              </p:cNvSpPr>
              <p:nvPr/>
            </p:nvSpPr>
            <p:spPr bwMode="auto">
              <a:xfrm>
                <a:off x="1089" y="2464"/>
                <a:ext cx="331" cy="310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7" name="Group 36"/>
              <p:cNvGrpSpPr>
                <a:grpSpLocks/>
              </p:cNvGrpSpPr>
              <p:nvPr/>
            </p:nvGrpSpPr>
            <p:grpSpPr bwMode="auto">
              <a:xfrm>
                <a:off x="945" y="2812"/>
                <a:ext cx="620" cy="760"/>
                <a:chOff x="945" y="2812"/>
                <a:chExt cx="620" cy="760"/>
              </a:xfrm>
            </p:grpSpPr>
            <p:sp>
              <p:nvSpPr>
                <p:cNvPr id="38" name="Rectangle 37"/>
                <p:cNvSpPr>
                  <a:spLocks noChangeArrowheads="1"/>
                </p:cNvSpPr>
                <p:nvPr/>
              </p:nvSpPr>
              <p:spPr bwMode="auto">
                <a:xfrm>
                  <a:off x="1053" y="2812"/>
                  <a:ext cx="413" cy="154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Rectangle 38"/>
                <p:cNvSpPr>
                  <a:spLocks noChangeArrowheads="1"/>
                </p:cNvSpPr>
                <p:nvPr/>
              </p:nvSpPr>
              <p:spPr bwMode="auto">
                <a:xfrm>
                  <a:off x="945" y="2918"/>
                  <a:ext cx="620" cy="654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Arc 39"/>
                <p:cNvSpPr>
                  <a:spLocks/>
                </p:cNvSpPr>
                <p:nvPr/>
              </p:nvSpPr>
              <p:spPr bwMode="auto">
                <a:xfrm>
                  <a:off x="946" y="2814"/>
                  <a:ext cx="112" cy="127"/>
                </a:xfrm>
                <a:custGeom>
                  <a:avLst/>
                  <a:gdLst>
                    <a:gd name="G0" fmla="+- 21597 0 0"/>
                    <a:gd name="G1" fmla="+- 21597 0 0"/>
                    <a:gd name="G2" fmla="+- 21600 0 0"/>
                    <a:gd name="T0" fmla="*/ 0 w 21597"/>
                    <a:gd name="T1" fmla="*/ 21258 h 21597"/>
                    <a:gd name="T2" fmla="*/ 21213 w 21597"/>
                    <a:gd name="T3" fmla="*/ 0 h 21597"/>
                    <a:gd name="T4" fmla="*/ 21597 w 21597"/>
                    <a:gd name="T5" fmla="*/ 21597 h 215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597" fill="none" extrusionOk="0">
                      <a:moveTo>
                        <a:pt x="-1" y="21257"/>
                      </a:moveTo>
                      <a:cubicBezTo>
                        <a:pt x="182" y="9611"/>
                        <a:pt x="9566" y="207"/>
                        <a:pt x="21213" y="0"/>
                      </a:cubicBezTo>
                    </a:path>
                    <a:path w="21597" h="21597" stroke="0" extrusionOk="0">
                      <a:moveTo>
                        <a:pt x="-1" y="21257"/>
                      </a:moveTo>
                      <a:cubicBezTo>
                        <a:pt x="182" y="9611"/>
                        <a:pt x="9566" y="207"/>
                        <a:pt x="21213" y="0"/>
                      </a:cubicBezTo>
                      <a:lnTo>
                        <a:pt x="21597" y="21597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Arc 40"/>
                <p:cNvSpPr>
                  <a:spLocks/>
                </p:cNvSpPr>
                <p:nvPr/>
              </p:nvSpPr>
              <p:spPr bwMode="auto">
                <a:xfrm>
                  <a:off x="1451" y="2814"/>
                  <a:ext cx="113" cy="128"/>
                </a:xfrm>
                <a:custGeom>
                  <a:avLst/>
                  <a:gdLst>
                    <a:gd name="G0" fmla="+- 0 0 0"/>
                    <a:gd name="G1" fmla="+- 21599 0 0"/>
                    <a:gd name="G2" fmla="+- 21600 0 0"/>
                    <a:gd name="T0" fmla="*/ 191 w 21600"/>
                    <a:gd name="T1" fmla="*/ 0 h 21599"/>
                    <a:gd name="T2" fmla="*/ 21600 w 21600"/>
                    <a:gd name="T3" fmla="*/ 21599 h 21599"/>
                    <a:gd name="T4" fmla="*/ 0 w 21600"/>
                    <a:gd name="T5" fmla="*/ 21599 h 215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9" fill="none" extrusionOk="0">
                      <a:moveTo>
                        <a:pt x="191" y="-1"/>
                      </a:moveTo>
                      <a:cubicBezTo>
                        <a:pt x="12045" y="104"/>
                        <a:pt x="21600" y="9744"/>
                        <a:pt x="21600" y="21599"/>
                      </a:cubicBezTo>
                    </a:path>
                    <a:path w="21600" h="21599" stroke="0" extrusionOk="0">
                      <a:moveTo>
                        <a:pt x="191" y="-1"/>
                      </a:moveTo>
                      <a:cubicBezTo>
                        <a:pt x="12045" y="104"/>
                        <a:pt x="21600" y="9744"/>
                        <a:pt x="21600" y="21599"/>
                      </a:cubicBezTo>
                      <a:lnTo>
                        <a:pt x="0" y="21599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1228725" y="4279900"/>
              <a:ext cx="6172200" cy="1736725"/>
            </a:xfrm>
            <a:custGeom>
              <a:avLst/>
              <a:gdLst>
                <a:gd name="T0" fmla="*/ 0 w 3888"/>
                <a:gd name="T1" fmla="*/ 1093 h 1094"/>
                <a:gd name="T2" fmla="*/ 1386 w 3888"/>
                <a:gd name="T3" fmla="*/ 0 h 1094"/>
                <a:gd name="T4" fmla="*/ 2444 w 3888"/>
                <a:gd name="T5" fmla="*/ 0 h 1094"/>
                <a:gd name="T6" fmla="*/ 3887 w 3888"/>
                <a:gd name="T7" fmla="*/ 1093 h 1094"/>
                <a:gd name="T8" fmla="*/ 0 w 3888"/>
                <a:gd name="T9" fmla="*/ 1093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88" h="1094">
                  <a:moveTo>
                    <a:pt x="0" y="1093"/>
                  </a:moveTo>
                  <a:lnTo>
                    <a:pt x="1386" y="0"/>
                  </a:lnTo>
                  <a:lnTo>
                    <a:pt x="2444" y="0"/>
                  </a:lnTo>
                  <a:lnTo>
                    <a:pt x="3887" y="1093"/>
                  </a:lnTo>
                  <a:lnTo>
                    <a:pt x="0" y="1093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3" name="Group 42"/>
            <p:cNvGrpSpPr>
              <a:grpSpLocks/>
            </p:cNvGrpSpPr>
            <p:nvPr/>
          </p:nvGrpSpPr>
          <p:grpSpPr bwMode="auto">
            <a:xfrm>
              <a:off x="4286252" y="4425950"/>
              <a:ext cx="1225551" cy="1797050"/>
              <a:chOff x="2824" y="2570"/>
              <a:chExt cx="772" cy="1132"/>
            </a:xfrm>
          </p:grpSpPr>
          <p:sp>
            <p:nvSpPr>
              <p:cNvPr id="44" name="Oval 43"/>
              <p:cNvSpPr>
                <a:spLocks noChangeArrowheads="1"/>
              </p:cNvSpPr>
              <p:nvPr/>
            </p:nvSpPr>
            <p:spPr bwMode="auto">
              <a:xfrm>
                <a:off x="3002" y="2570"/>
                <a:ext cx="408" cy="378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5" name="Group 44"/>
              <p:cNvGrpSpPr>
                <a:grpSpLocks/>
              </p:cNvGrpSpPr>
              <p:nvPr/>
            </p:nvGrpSpPr>
            <p:grpSpPr bwMode="auto">
              <a:xfrm>
                <a:off x="2824" y="2990"/>
                <a:ext cx="772" cy="712"/>
                <a:chOff x="2824" y="2990"/>
                <a:chExt cx="772" cy="712"/>
              </a:xfrm>
            </p:grpSpPr>
            <p:sp>
              <p:nvSpPr>
                <p:cNvPr id="46" name="Rectangle 45"/>
                <p:cNvSpPr>
                  <a:spLocks noChangeArrowheads="1"/>
                </p:cNvSpPr>
                <p:nvPr/>
              </p:nvSpPr>
              <p:spPr bwMode="auto">
                <a:xfrm>
                  <a:off x="2953" y="2992"/>
                  <a:ext cx="508" cy="18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Rectangle 46"/>
                <p:cNvSpPr>
                  <a:spLocks noChangeArrowheads="1"/>
                </p:cNvSpPr>
                <p:nvPr/>
              </p:nvSpPr>
              <p:spPr bwMode="auto">
                <a:xfrm>
                  <a:off x="2826" y="3126"/>
                  <a:ext cx="769" cy="57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Arc 47"/>
                <p:cNvSpPr>
                  <a:spLocks/>
                </p:cNvSpPr>
                <p:nvPr/>
              </p:nvSpPr>
              <p:spPr bwMode="auto">
                <a:xfrm>
                  <a:off x="2824" y="2993"/>
                  <a:ext cx="140" cy="155"/>
                </a:xfrm>
                <a:custGeom>
                  <a:avLst/>
                  <a:gdLst>
                    <a:gd name="G0" fmla="+- 21600 0 0"/>
                    <a:gd name="G1" fmla="+- 21598 0 0"/>
                    <a:gd name="G2" fmla="+- 21600 0 0"/>
                    <a:gd name="T0" fmla="*/ 0 w 21600"/>
                    <a:gd name="T1" fmla="*/ 21598 h 21598"/>
                    <a:gd name="T2" fmla="*/ 21290 w 21600"/>
                    <a:gd name="T3" fmla="*/ 0 h 21598"/>
                    <a:gd name="T4" fmla="*/ 21600 w 21600"/>
                    <a:gd name="T5" fmla="*/ 21598 h 215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8" fill="none" extrusionOk="0">
                      <a:moveTo>
                        <a:pt x="0" y="21598"/>
                      </a:moveTo>
                      <a:cubicBezTo>
                        <a:pt x="0" y="9789"/>
                        <a:pt x="9482" y="169"/>
                        <a:pt x="21290" y="0"/>
                      </a:cubicBezTo>
                    </a:path>
                    <a:path w="21600" h="21598" stroke="0" extrusionOk="0">
                      <a:moveTo>
                        <a:pt x="0" y="21598"/>
                      </a:moveTo>
                      <a:cubicBezTo>
                        <a:pt x="0" y="9789"/>
                        <a:pt x="9482" y="169"/>
                        <a:pt x="21290" y="0"/>
                      </a:cubicBezTo>
                      <a:lnTo>
                        <a:pt x="21600" y="21598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Arc 48"/>
                <p:cNvSpPr>
                  <a:spLocks/>
                </p:cNvSpPr>
                <p:nvPr/>
              </p:nvSpPr>
              <p:spPr bwMode="auto">
                <a:xfrm>
                  <a:off x="3457" y="2990"/>
                  <a:ext cx="139" cy="157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461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875" y="0"/>
                        <a:pt x="21523" y="9586"/>
                        <a:pt x="21599" y="21461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875" y="0"/>
                        <a:pt x="21523" y="9586"/>
                        <a:pt x="21599" y="21461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0" name="Group 49"/>
            <p:cNvGrpSpPr>
              <a:grpSpLocks/>
            </p:cNvGrpSpPr>
            <p:nvPr/>
          </p:nvGrpSpPr>
          <p:grpSpPr bwMode="auto">
            <a:xfrm>
              <a:off x="2995613" y="4411663"/>
              <a:ext cx="1225550" cy="1797050"/>
              <a:chOff x="2011" y="2561"/>
              <a:chExt cx="772" cy="1132"/>
            </a:xfrm>
          </p:grpSpPr>
          <p:sp>
            <p:nvSpPr>
              <p:cNvPr id="51" name="Oval 50"/>
              <p:cNvSpPr>
                <a:spLocks noChangeArrowheads="1"/>
              </p:cNvSpPr>
              <p:nvPr/>
            </p:nvSpPr>
            <p:spPr bwMode="auto">
              <a:xfrm>
                <a:off x="2192" y="2561"/>
                <a:ext cx="404" cy="377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2" name="Group 51"/>
              <p:cNvGrpSpPr>
                <a:grpSpLocks/>
              </p:cNvGrpSpPr>
              <p:nvPr/>
            </p:nvGrpSpPr>
            <p:grpSpPr bwMode="auto">
              <a:xfrm>
                <a:off x="2011" y="2982"/>
                <a:ext cx="772" cy="711"/>
                <a:chOff x="2011" y="2982"/>
                <a:chExt cx="772" cy="711"/>
              </a:xfrm>
            </p:grpSpPr>
            <p:sp>
              <p:nvSpPr>
                <p:cNvPr id="53" name="Rectangle 52"/>
                <p:cNvSpPr>
                  <a:spLocks noChangeArrowheads="1"/>
                </p:cNvSpPr>
                <p:nvPr/>
              </p:nvSpPr>
              <p:spPr bwMode="auto">
                <a:xfrm>
                  <a:off x="2144" y="2982"/>
                  <a:ext cx="504" cy="187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Rectangle 53"/>
                <p:cNvSpPr>
                  <a:spLocks noChangeArrowheads="1"/>
                </p:cNvSpPr>
                <p:nvPr/>
              </p:nvSpPr>
              <p:spPr bwMode="auto">
                <a:xfrm>
                  <a:off x="2013" y="3113"/>
                  <a:ext cx="769" cy="580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Arc 54"/>
                <p:cNvSpPr>
                  <a:spLocks/>
                </p:cNvSpPr>
                <p:nvPr/>
              </p:nvSpPr>
              <p:spPr bwMode="auto">
                <a:xfrm>
                  <a:off x="2011" y="2983"/>
                  <a:ext cx="138" cy="154"/>
                </a:xfrm>
                <a:custGeom>
                  <a:avLst/>
                  <a:gdLst>
                    <a:gd name="G0" fmla="+- 21600 0 0"/>
                    <a:gd name="G1" fmla="+- 21599 0 0"/>
                    <a:gd name="G2" fmla="+- 21600 0 0"/>
                    <a:gd name="T0" fmla="*/ 0 w 21600"/>
                    <a:gd name="T1" fmla="*/ 21599 h 21599"/>
                    <a:gd name="T2" fmla="*/ 21443 w 21600"/>
                    <a:gd name="T3" fmla="*/ 0 h 21599"/>
                    <a:gd name="T4" fmla="*/ 21600 w 21600"/>
                    <a:gd name="T5" fmla="*/ 21599 h 215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9" fill="none" extrusionOk="0">
                      <a:moveTo>
                        <a:pt x="0" y="21599"/>
                      </a:moveTo>
                      <a:cubicBezTo>
                        <a:pt x="0" y="9730"/>
                        <a:pt x="9575" y="85"/>
                        <a:pt x="21442" y="-1"/>
                      </a:cubicBezTo>
                    </a:path>
                    <a:path w="21600" h="21599" stroke="0" extrusionOk="0">
                      <a:moveTo>
                        <a:pt x="0" y="21599"/>
                      </a:moveTo>
                      <a:cubicBezTo>
                        <a:pt x="0" y="9730"/>
                        <a:pt x="9575" y="85"/>
                        <a:pt x="21442" y="-1"/>
                      </a:cubicBezTo>
                      <a:lnTo>
                        <a:pt x="21600" y="21599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Arc 55"/>
                <p:cNvSpPr>
                  <a:spLocks/>
                </p:cNvSpPr>
                <p:nvPr/>
              </p:nvSpPr>
              <p:spPr bwMode="auto">
                <a:xfrm>
                  <a:off x="2643" y="2983"/>
                  <a:ext cx="140" cy="154"/>
                </a:xfrm>
                <a:custGeom>
                  <a:avLst/>
                  <a:gdLst>
                    <a:gd name="G0" fmla="+- 156 0 0"/>
                    <a:gd name="G1" fmla="+- 21600 0 0"/>
                    <a:gd name="G2" fmla="+- 21600 0 0"/>
                    <a:gd name="T0" fmla="*/ 0 w 21756"/>
                    <a:gd name="T1" fmla="*/ 1 h 21600"/>
                    <a:gd name="T2" fmla="*/ 21756 w 21756"/>
                    <a:gd name="T3" fmla="*/ 21600 h 21600"/>
                    <a:gd name="T4" fmla="*/ 156 w 21756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756" h="21600" fill="none" extrusionOk="0">
                      <a:moveTo>
                        <a:pt x="-1" y="0"/>
                      </a:moveTo>
                      <a:cubicBezTo>
                        <a:pt x="51" y="0"/>
                        <a:pt x="103" y="-1"/>
                        <a:pt x="156" y="0"/>
                      </a:cubicBezTo>
                      <a:cubicBezTo>
                        <a:pt x="12085" y="0"/>
                        <a:pt x="21756" y="9670"/>
                        <a:pt x="21756" y="21600"/>
                      </a:cubicBezTo>
                    </a:path>
                    <a:path w="21756" h="21600" stroke="0" extrusionOk="0">
                      <a:moveTo>
                        <a:pt x="-1" y="0"/>
                      </a:moveTo>
                      <a:cubicBezTo>
                        <a:pt x="51" y="0"/>
                        <a:pt x="103" y="-1"/>
                        <a:pt x="156" y="0"/>
                      </a:cubicBezTo>
                      <a:cubicBezTo>
                        <a:pt x="12085" y="0"/>
                        <a:pt x="21756" y="9670"/>
                        <a:pt x="21756" y="21600"/>
                      </a:cubicBezTo>
                      <a:lnTo>
                        <a:pt x="156" y="21600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7" name="Group 56"/>
            <p:cNvGrpSpPr>
              <a:grpSpLocks/>
            </p:cNvGrpSpPr>
            <p:nvPr/>
          </p:nvGrpSpPr>
          <p:grpSpPr bwMode="auto">
            <a:xfrm>
              <a:off x="2995613" y="4421188"/>
              <a:ext cx="1225550" cy="1797050"/>
              <a:chOff x="2011" y="2567"/>
              <a:chExt cx="772" cy="1132"/>
            </a:xfrm>
          </p:grpSpPr>
          <p:sp>
            <p:nvSpPr>
              <p:cNvPr id="58" name="Oval 57"/>
              <p:cNvSpPr>
                <a:spLocks noChangeArrowheads="1"/>
              </p:cNvSpPr>
              <p:nvPr/>
            </p:nvSpPr>
            <p:spPr bwMode="auto">
              <a:xfrm>
                <a:off x="2192" y="2567"/>
                <a:ext cx="404" cy="377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9" name="Group 58"/>
              <p:cNvGrpSpPr>
                <a:grpSpLocks/>
              </p:cNvGrpSpPr>
              <p:nvPr/>
            </p:nvGrpSpPr>
            <p:grpSpPr bwMode="auto">
              <a:xfrm>
                <a:off x="2011" y="2988"/>
                <a:ext cx="772" cy="711"/>
                <a:chOff x="2011" y="2988"/>
                <a:chExt cx="772" cy="711"/>
              </a:xfrm>
            </p:grpSpPr>
            <p:sp>
              <p:nvSpPr>
                <p:cNvPr id="60" name="Rectangle 59"/>
                <p:cNvSpPr>
                  <a:spLocks noChangeArrowheads="1"/>
                </p:cNvSpPr>
                <p:nvPr/>
              </p:nvSpPr>
              <p:spPr bwMode="auto">
                <a:xfrm>
                  <a:off x="2144" y="2988"/>
                  <a:ext cx="504" cy="18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Rectangle 60"/>
                <p:cNvSpPr>
                  <a:spLocks noChangeArrowheads="1"/>
                </p:cNvSpPr>
                <p:nvPr/>
              </p:nvSpPr>
              <p:spPr bwMode="auto">
                <a:xfrm>
                  <a:off x="2013" y="3119"/>
                  <a:ext cx="769" cy="58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Arc 61"/>
                <p:cNvSpPr>
                  <a:spLocks/>
                </p:cNvSpPr>
                <p:nvPr/>
              </p:nvSpPr>
              <p:spPr bwMode="auto">
                <a:xfrm>
                  <a:off x="2011" y="2989"/>
                  <a:ext cx="138" cy="154"/>
                </a:xfrm>
                <a:custGeom>
                  <a:avLst/>
                  <a:gdLst>
                    <a:gd name="G0" fmla="+- 21600 0 0"/>
                    <a:gd name="G1" fmla="+- 21599 0 0"/>
                    <a:gd name="G2" fmla="+- 21600 0 0"/>
                    <a:gd name="T0" fmla="*/ 0 w 21600"/>
                    <a:gd name="T1" fmla="*/ 21599 h 21599"/>
                    <a:gd name="T2" fmla="*/ 21443 w 21600"/>
                    <a:gd name="T3" fmla="*/ 0 h 21599"/>
                    <a:gd name="T4" fmla="*/ 21600 w 21600"/>
                    <a:gd name="T5" fmla="*/ 21599 h 215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9" fill="none" extrusionOk="0">
                      <a:moveTo>
                        <a:pt x="0" y="21599"/>
                      </a:moveTo>
                      <a:cubicBezTo>
                        <a:pt x="0" y="9730"/>
                        <a:pt x="9575" y="85"/>
                        <a:pt x="21442" y="-1"/>
                      </a:cubicBezTo>
                    </a:path>
                    <a:path w="21600" h="21599" stroke="0" extrusionOk="0">
                      <a:moveTo>
                        <a:pt x="0" y="21599"/>
                      </a:moveTo>
                      <a:cubicBezTo>
                        <a:pt x="0" y="9730"/>
                        <a:pt x="9575" y="85"/>
                        <a:pt x="21442" y="-1"/>
                      </a:cubicBezTo>
                      <a:lnTo>
                        <a:pt x="21600" y="21599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Arc 62"/>
                <p:cNvSpPr>
                  <a:spLocks/>
                </p:cNvSpPr>
                <p:nvPr/>
              </p:nvSpPr>
              <p:spPr bwMode="auto">
                <a:xfrm>
                  <a:off x="2643" y="2989"/>
                  <a:ext cx="140" cy="154"/>
                </a:xfrm>
                <a:custGeom>
                  <a:avLst/>
                  <a:gdLst>
                    <a:gd name="G0" fmla="+- 156 0 0"/>
                    <a:gd name="G1" fmla="+- 21600 0 0"/>
                    <a:gd name="G2" fmla="+- 21600 0 0"/>
                    <a:gd name="T0" fmla="*/ 0 w 21756"/>
                    <a:gd name="T1" fmla="*/ 1 h 21600"/>
                    <a:gd name="T2" fmla="*/ 21756 w 21756"/>
                    <a:gd name="T3" fmla="*/ 21600 h 21600"/>
                    <a:gd name="T4" fmla="*/ 156 w 21756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756" h="21600" fill="none" extrusionOk="0">
                      <a:moveTo>
                        <a:pt x="-1" y="0"/>
                      </a:moveTo>
                      <a:cubicBezTo>
                        <a:pt x="51" y="0"/>
                        <a:pt x="103" y="-1"/>
                        <a:pt x="156" y="0"/>
                      </a:cubicBezTo>
                      <a:cubicBezTo>
                        <a:pt x="12085" y="0"/>
                        <a:pt x="21756" y="9670"/>
                        <a:pt x="21756" y="21600"/>
                      </a:cubicBezTo>
                    </a:path>
                    <a:path w="21756" h="21600" stroke="0" extrusionOk="0">
                      <a:moveTo>
                        <a:pt x="-1" y="0"/>
                      </a:moveTo>
                      <a:cubicBezTo>
                        <a:pt x="51" y="0"/>
                        <a:pt x="103" y="-1"/>
                        <a:pt x="156" y="0"/>
                      </a:cubicBezTo>
                      <a:cubicBezTo>
                        <a:pt x="12085" y="0"/>
                        <a:pt x="21756" y="9670"/>
                        <a:pt x="21756" y="21600"/>
                      </a:cubicBezTo>
                      <a:lnTo>
                        <a:pt x="156" y="216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66" name="Title 1"/>
          <p:cNvSpPr txBox="1">
            <a:spLocks/>
          </p:cNvSpPr>
          <p:nvPr/>
        </p:nvSpPr>
        <p:spPr>
          <a:xfrm>
            <a:off x="822325" y="365125"/>
            <a:ext cx="7521575" cy="5492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9pPr>
          </a:lstStyle>
          <a:p>
            <a:r>
              <a:rPr lang="en-US" dirty="0" smtClean="0"/>
              <a:t>Adobe Connect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89867" y="1116955"/>
            <a:ext cx="46132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As a Web Conferencing Solution</a:t>
            </a:r>
          </a:p>
          <a:p>
            <a:r>
              <a:rPr lang="en-US" sz="2200" dirty="0" smtClean="0"/>
              <a:t>Potential applications</a:t>
            </a:r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17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Cisco </a:t>
            </a:r>
            <a:r>
              <a:rPr lang="en-US" dirty="0" err="1" smtClean="0"/>
              <a:t>Webex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8169275" cy="3776662"/>
          </a:xfrm>
        </p:spPr>
        <p:txBody>
          <a:bodyPr/>
          <a:lstStyle/>
          <a:p>
            <a:r>
              <a:rPr lang="en-US" altLang="en-US" dirty="0" smtClean="0"/>
              <a:t>Easy meeting setup</a:t>
            </a:r>
          </a:p>
          <a:p>
            <a:r>
              <a:rPr lang="en-US" altLang="en-US" dirty="0" smtClean="0"/>
              <a:t>Easy to attach files and provision each participant </a:t>
            </a:r>
          </a:p>
          <a:p>
            <a:r>
              <a:rPr lang="en-US" altLang="en-US" dirty="0" smtClean="0"/>
              <a:t>Easy to record and archive meeting  </a:t>
            </a:r>
          </a:p>
          <a:p>
            <a:r>
              <a:rPr lang="en-US" altLang="en-US" dirty="0" smtClean="0"/>
              <a:t>Mobile clients have different user interfaces and cannot send live video</a:t>
            </a:r>
          </a:p>
          <a:p>
            <a:r>
              <a:rPr lang="en-US" altLang="en-US" dirty="0" smtClean="0"/>
              <a:t>Needs Java for the Web browser, which is what controls the meetings</a:t>
            </a:r>
          </a:p>
          <a:p>
            <a:r>
              <a:rPr lang="en-US" altLang="en-US" dirty="0" smtClean="0"/>
              <a:t>Less expensive than Adobe Connect, Citrix </a:t>
            </a:r>
            <a:r>
              <a:rPr lang="en-US" altLang="en-US" dirty="0" err="1" smtClean="0"/>
              <a:t>GotoMeeting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Intercall</a:t>
            </a:r>
            <a:r>
              <a:rPr lang="en-US" altLang="en-US" dirty="0" smtClean="0"/>
              <a:t> Unified Meeting</a:t>
            </a:r>
          </a:p>
          <a:p>
            <a:r>
              <a:rPr lang="en-US" altLang="en-US" dirty="0" smtClean="0"/>
              <a:t>Cost competitive with LogMeIn Join.me, Microsoft Lync and </a:t>
            </a:r>
            <a:r>
              <a:rPr lang="en-US" altLang="en-US" dirty="0" err="1" smtClean="0"/>
              <a:t>Vyew</a:t>
            </a:r>
            <a:endParaRPr lang="en-US" altLang="en-US" dirty="0" smtClean="0"/>
          </a:p>
          <a:p>
            <a:r>
              <a:rPr lang="en-US" altLang="en-US" dirty="0" smtClean="0"/>
              <a:t>Offers a free version for small groups (less than three)</a:t>
            </a:r>
          </a:p>
          <a:p>
            <a:endParaRPr lang="en-US" altLang="en-US" dirty="0" smtClean="0"/>
          </a:p>
          <a:p>
            <a:pPr>
              <a:buAutoNum type="arabicPeriod" startAt="4"/>
            </a:pPr>
            <a:endParaRPr lang="en-US" altLang="en-US" dirty="0"/>
          </a:p>
          <a:p>
            <a:pPr lvl="1"/>
            <a:endParaRPr lang="en-US" altLang="en-US" dirty="0" smtClean="0"/>
          </a:p>
          <a:p>
            <a:pPr lvl="1"/>
            <a:endParaRPr lang="en-US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[1] 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Business Software (2014). Top 10 Web Conferencing Software Report.  Retrieved from </a:t>
            </a:r>
            <a:r>
              <a:rPr lang="en-US" sz="900" dirty="0" smtClean="0"/>
              <a:t>http://webconferencing.org/</a:t>
            </a:r>
            <a:endParaRPr lang="en-US" sz="900" dirty="0" smtClean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[2] S</a:t>
            </a:r>
            <a:r>
              <a:rPr lang="en-US" sz="900" dirty="0" smtClean="0"/>
              <a:t>trom</a:t>
            </a:r>
            <a:r>
              <a:rPr lang="en-US" sz="900" dirty="0"/>
              <a:t>, D. (2012). Web-based conferencing comes of age. </a:t>
            </a:r>
            <a:r>
              <a:rPr lang="en-US" sz="900" i="1" dirty="0"/>
              <a:t>Network World, 29(18),</a:t>
            </a:r>
            <a:r>
              <a:rPr lang="en-US" sz="900" dirty="0"/>
              <a:t> 23-27. </a:t>
            </a:r>
            <a:r>
              <a:rPr lang="en-US" sz="900" dirty="0" smtClean="0"/>
              <a:t>EBSCO</a:t>
            </a:r>
            <a:endParaRPr lang="en-US" sz="900" dirty="0" smtClean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] </a:t>
            </a:r>
            <a:r>
              <a:rPr lang="en-US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Baasch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W (2002). Group Collaboration in Organizations: Architectures, Methodologies, and Tools. Monterey, CA: Naval Postgraduate School. Kindle Edition.</a:t>
            </a:r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endParaRPr lang="en-US" sz="900" i="1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0867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Cisco </a:t>
            </a:r>
            <a:r>
              <a:rPr lang="en-US" dirty="0" err="1" smtClean="0"/>
              <a:t>webex</a:t>
            </a:r>
            <a:r>
              <a:rPr lang="en-US" dirty="0" smtClean="0"/>
              <a:t> has </a:t>
            </a:r>
            <a:r>
              <a:rPr lang="en-US" dirty="0" err="1" smtClean="0"/>
              <a:t>on-premise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854008"/>
            <a:ext cx="8153400" cy="4045292"/>
          </a:xfrm>
        </p:spPr>
      </p:pic>
    </p:spTree>
    <p:extLst>
      <p:ext uri="{BB962C8B-B14F-4D97-AF65-F5344CB8AC3E}">
        <p14:creationId xmlns:p14="http://schemas.microsoft.com/office/powerpoint/2010/main" val="34414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8006A7-2BBA-4AC2-8780-BA1090C38D8E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grpSp>
        <p:nvGrpSpPr>
          <p:cNvPr id="68" name="Group 67"/>
          <p:cNvGrpSpPr/>
          <p:nvPr/>
        </p:nvGrpSpPr>
        <p:grpSpPr>
          <a:xfrm>
            <a:off x="1371600" y="918519"/>
            <a:ext cx="6661942" cy="4473575"/>
            <a:chOff x="1110458" y="1754189"/>
            <a:chExt cx="6661942" cy="4473575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110458" y="1754189"/>
              <a:ext cx="6573838" cy="44735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H="1" flipV="1">
              <a:off x="5621337" y="1828800"/>
              <a:ext cx="614363" cy="8175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6354762" y="2905125"/>
              <a:ext cx="201613" cy="16192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6816725" y="1952625"/>
              <a:ext cx="495300" cy="4730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022975" y="2425700"/>
              <a:ext cx="1714500" cy="1665288"/>
            </a:xfrm>
            <a:custGeom>
              <a:avLst/>
              <a:gdLst>
                <a:gd name="T0" fmla="*/ 760 w 1080"/>
                <a:gd name="T1" fmla="*/ 38 h 1049"/>
                <a:gd name="T2" fmla="*/ 823 w 1080"/>
                <a:gd name="T3" fmla="*/ 38 h 1049"/>
                <a:gd name="T4" fmla="*/ 906 w 1080"/>
                <a:gd name="T5" fmla="*/ 83 h 1049"/>
                <a:gd name="T6" fmla="*/ 1079 w 1080"/>
                <a:gd name="T7" fmla="*/ 325 h 1049"/>
                <a:gd name="T8" fmla="*/ 1073 w 1080"/>
                <a:gd name="T9" fmla="*/ 434 h 1049"/>
                <a:gd name="T10" fmla="*/ 955 w 1080"/>
                <a:gd name="T11" fmla="*/ 518 h 1049"/>
                <a:gd name="T12" fmla="*/ 858 w 1080"/>
                <a:gd name="T13" fmla="*/ 582 h 1049"/>
                <a:gd name="T14" fmla="*/ 737 w 1080"/>
                <a:gd name="T15" fmla="*/ 441 h 1049"/>
                <a:gd name="T16" fmla="*/ 784 w 1080"/>
                <a:gd name="T17" fmla="*/ 403 h 1049"/>
                <a:gd name="T18" fmla="*/ 823 w 1080"/>
                <a:gd name="T19" fmla="*/ 373 h 1049"/>
                <a:gd name="T20" fmla="*/ 741 w 1080"/>
                <a:gd name="T21" fmla="*/ 251 h 1049"/>
                <a:gd name="T22" fmla="*/ 510 w 1080"/>
                <a:gd name="T23" fmla="*/ 403 h 1049"/>
                <a:gd name="T24" fmla="*/ 735 w 1080"/>
                <a:gd name="T25" fmla="*/ 700 h 1049"/>
                <a:gd name="T26" fmla="*/ 927 w 1080"/>
                <a:gd name="T27" fmla="*/ 564 h 1049"/>
                <a:gd name="T28" fmla="*/ 926 w 1080"/>
                <a:gd name="T29" fmla="*/ 1048 h 1049"/>
                <a:gd name="T30" fmla="*/ 439 w 1080"/>
                <a:gd name="T31" fmla="*/ 1048 h 1049"/>
                <a:gd name="T32" fmla="*/ 437 w 1080"/>
                <a:gd name="T33" fmla="*/ 320 h 1049"/>
                <a:gd name="T34" fmla="*/ 325 w 1080"/>
                <a:gd name="T35" fmla="*/ 390 h 1049"/>
                <a:gd name="T36" fmla="*/ 226 w 1080"/>
                <a:gd name="T37" fmla="*/ 390 h 1049"/>
                <a:gd name="T38" fmla="*/ 215 w 1080"/>
                <a:gd name="T39" fmla="*/ 376 h 1049"/>
                <a:gd name="T40" fmla="*/ 141 w 1080"/>
                <a:gd name="T41" fmla="*/ 277 h 1049"/>
                <a:gd name="T42" fmla="*/ 0 w 1080"/>
                <a:gd name="T43" fmla="*/ 105 h 1049"/>
                <a:gd name="T44" fmla="*/ 160 w 1080"/>
                <a:gd name="T45" fmla="*/ 0 h 1049"/>
                <a:gd name="T46" fmla="*/ 261 w 1080"/>
                <a:gd name="T47" fmla="*/ 130 h 1049"/>
                <a:gd name="T48" fmla="*/ 289 w 1080"/>
                <a:gd name="T49" fmla="*/ 155 h 1049"/>
                <a:gd name="T50" fmla="*/ 493 w 1080"/>
                <a:gd name="T51" fmla="*/ 38 h 1049"/>
                <a:gd name="T52" fmla="*/ 577 w 1080"/>
                <a:gd name="T53" fmla="*/ 38 h 1049"/>
                <a:gd name="T54" fmla="*/ 760 w 1080"/>
                <a:gd name="T55" fmla="*/ 3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80" h="1049">
                  <a:moveTo>
                    <a:pt x="760" y="38"/>
                  </a:moveTo>
                  <a:lnTo>
                    <a:pt x="823" y="38"/>
                  </a:lnTo>
                  <a:lnTo>
                    <a:pt x="906" y="83"/>
                  </a:lnTo>
                  <a:lnTo>
                    <a:pt x="1079" y="325"/>
                  </a:lnTo>
                  <a:lnTo>
                    <a:pt x="1073" y="434"/>
                  </a:lnTo>
                  <a:lnTo>
                    <a:pt x="955" y="518"/>
                  </a:lnTo>
                  <a:lnTo>
                    <a:pt x="858" y="582"/>
                  </a:lnTo>
                  <a:lnTo>
                    <a:pt x="737" y="441"/>
                  </a:lnTo>
                  <a:lnTo>
                    <a:pt x="784" y="403"/>
                  </a:lnTo>
                  <a:lnTo>
                    <a:pt x="823" y="373"/>
                  </a:lnTo>
                  <a:lnTo>
                    <a:pt x="741" y="251"/>
                  </a:lnTo>
                  <a:lnTo>
                    <a:pt x="510" y="403"/>
                  </a:lnTo>
                  <a:lnTo>
                    <a:pt x="735" y="700"/>
                  </a:lnTo>
                  <a:lnTo>
                    <a:pt x="927" y="564"/>
                  </a:lnTo>
                  <a:lnTo>
                    <a:pt x="926" y="1048"/>
                  </a:lnTo>
                  <a:lnTo>
                    <a:pt x="439" y="1048"/>
                  </a:lnTo>
                  <a:lnTo>
                    <a:pt x="437" y="320"/>
                  </a:lnTo>
                  <a:lnTo>
                    <a:pt x="325" y="390"/>
                  </a:lnTo>
                  <a:lnTo>
                    <a:pt x="226" y="390"/>
                  </a:lnTo>
                  <a:lnTo>
                    <a:pt x="215" y="376"/>
                  </a:lnTo>
                  <a:lnTo>
                    <a:pt x="141" y="277"/>
                  </a:lnTo>
                  <a:lnTo>
                    <a:pt x="0" y="105"/>
                  </a:lnTo>
                  <a:lnTo>
                    <a:pt x="160" y="0"/>
                  </a:lnTo>
                  <a:lnTo>
                    <a:pt x="261" y="130"/>
                  </a:lnTo>
                  <a:lnTo>
                    <a:pt x="289" y="155"/>
                  </a:lnTo>
                  <a:lnTo>
                    <a:pt x="493" y="38"/>
                  </a:lnTo>
                  <a:lnTo>
                    <a:pt x="577" y="38"/>
                  </a:lnTo>
                  <a:lnTo>
                    <a:pt x="760" y="38"/>
                  </a:ln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7570787" y="2909887"/>
              <a:ext cx="201613" cy="220663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2" name="Arc 11"/>
            <p:cNvSpPr>
              <a:spLocks/>
            </p:cNvSpPr>
            <p:nvPr/>
          </p:nvSpPr>
          <p:spPr bwMode="auto">
            <a:xfrm>
              <a:off x="6950075" y="2474912"/>
              <a:ext cx="280988" cy="109538"/>
            </a:xfrm>
            <a:custGeom>
              <a:avLst/>
              <a:gdLst>
                <a:gd name="G0" fmla="+- 21600 0 0"/>
                <a:gd name="G1" fmla="+- 322 0 0"/>
                <a:gd name="G2" fmla="+- 21600 0 0"/>
                <a:gd name="T0" fmla="*/ 43198 w 43200"/>
                <a:gd name="T1" fmla="*/ 0 h 21922"/>
                <a:gd name="T2" fmla="*/ 2 w 43200"/>
                <a:gd name="T3" fmla="*/ 4 h 21922"/>
                <a:gd name="T4" fmla="*/ 21600 w 43200"/>
                <a:gd name="T5" fmla="*/ 322 h 21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922" fill="none" extrusionOk="0">
                  <a:moveTo>
                    <a:pt x="43197" y="0"/>
                  </a:moveTo>
                  <a:cubicBezTo>
                    <a:pt x="43199" y="107"/>
                    <a:pt x="43200" y="214"/>
                    <a:pt x="43200" y="322"/>
                  </a:cubicBezTo>
                  <a:cubicBezTo>
                    <a:pt x="43200" y="12251"/>
                    <a:pt x="33529" y="21922"/>
                    <a:pt x="21600" y="21922"/>
                  </a:cubicBezTo>
                  <a:cubicBezTo>
                    <a:pt x="9670" y="21922"/>
                    <a:pt x="0" y="12251"/>
                    <a:pt x="0" y="322"/>
                  </a:cubicBezTo>
                  <a:cubicBezTo>
                    <a:pt x="-1" y="215"/>
                    <a:pt x="0" y="109"/>
                    <a:pt x="2" y="4"/>
                  </a:cubicBezTo>
                </a:path>
                <a:path w="43200" h="21922" stroke="0" extrusionOk="0">
                  <a:moveTo>
                    <a:pt x="43197" y="0"/>
                  </a:moveTo>
                  <a:cubicBezTo>
                    <a:pt x="43199" y="107"/>
                    <a:pt x="43200" y="214"/>
                    <a:pt x="43200" y="322"/>
                  </a:cubicBezTo>
                  <a:cubicBezTo>
                    <a:pt x="43200" y="12251"/>
                    <a:pt x="33529" y="21922"/>
                    <a:pt x="21600" y="21922"/>
                  </a:cubicBezTo>
                  <a:cubicBezTo>
                    <a:pt x="9670" y="21922"/>
                    <a:pt x="0" y="12251"/>
                    <a:pt x="0" y="322"/>
                  </a:cubicBezTo>
                  <a:cubicBezTo>
                    <a:pt x="-1" y="215"/>
                    <a:pt x="0" y="109"/>
                    <a:pt x="2" y="4"/>
                  </a:cubicBezTo>
                  <a:lnTo>
                    <a:pt x="21600" y="322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rc 12"/>
            <p:cNvSpPr>
              <a:spLocks/>
            </p:cNvSpPr>
            <p:nvPr/>
          </p:nvSpPr>
          <p:spPr bwMode="auto">
            <a:xfrm>
              <a:off x="7229475" y="2481262"/>
              <a:ext cx="239713" cy="169863"/>
            </a:xfrm>
            <a:custGeom>
              <a:avLst/>
              <a:gdLst>
                <a:gd name="G0" fmla="+- 15351 0 0"/>
                <a:gd name="G1" fmla="+- 21600 0 0"/>
                <a:gd name="G2" fmla="+- 21600 0 0"/>
                <a:gd name="T0" fmla="*/ 0 w 36951"/>
                <a:gd name="T1" fmla="*/ 6404 h 36443"/>
                <a:gd name="T2" fmla="*/ 31043 w 36951"/>
                <a:gd name="T3" fmla="*/ 36443 h 36443"/>
                <a:gd name="T4" fmla="*/ 15351 w 36951"/>
                <a:gd name="T5" fmla="*/ 21600 h 36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951" h="36443" fill="none" extrusionOk="0">
                  <a:moveTo>
                    <a:pt x="0" y="6404"/>
                  </a:moveTo>
                  <a:cubicBezTo>
                    <a:pt x="4057" y="2305"/>
                    <a:pt x="9584" y="-1"/>
                    <a:pt x="15351" y="0"/>
                  </a:cubicBezTo>
                  <a:cubicBezTo>
                    <a:pt x="27280" y="0"/>
                    <a:pt x="36951" y="9670"/>
                    <a:pt x="36951" y="21600"/>
                  </a:cubicBezTo>
                  <a:cubicBezTo>
                    <a:pt x="36951" y="27120"/>
                    <a:pt x="34836" y="32432"/>
                    <a:pt x="31043" y="36443"/>
                  </a:cubicBezTo>
                </a:path>
                <a:path w="36951" h="36443" stroke="0" extrusionOk="0">
                  <a:moveTo>
                    <a:pt x="0" y="6404"/>
                  </a:moveTo>
                  <a:cubicBezTo>
                    <a:pt x="4057" y="2305"/>
                    <a:pt x="9584" y="-1"/>
                    <a:pt x="15351" y="0"/>
                  </a:cubicBezTo>
                  <a:cubicBezTo>
                    <a:pt x="27280" y="0"/>
                    <a:pt x="36951" y="9670"/>
                    <a:pt x="36951" y="21600"/>
                  </a:cubicBezTo>
                  <a:cubicBezTo>
                    <a:pt x="36951" y="27120"/>
                    <a:pt x="34836" y="32432"/>
                    <a:pt x="31043" y="36443"/>
                  </a:cubicBezTo>
                  <a:lnTo>
                    <a:pt x="15351" y="2160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" name="Group 13"/>
            <p:cNvGrpSpPr>
              <a:grpSpLocks/>
            </p:cNvGrpSpPr>
            <p:nvPr/>
          </p:nvGrpSpPr>
          <p:grpSpPr bwMode="auto">
            <a:xfrm>
              <a:off x="6376991" y="4257675"/>
              <a:ext cx="984251" cy="1758950"/>
              <a:chOff x="4141" y="2464"/>
              <a:chExt cx="620" cy="1108"/>
            </a:xfrm>
          </p:grpSpPr>
          <p:grpSp>
            <p:nvGrpSpPr>
              <p:cNvPr id="15" name="Group 14"/>
              <p:cNvGrpSpPr>
                <a:grpSpLocks/>
              </p:cNvGrpSpPr>
              <p:nvPr/>
            </p:nvGrpSpPr>
            <p:grpSpPr bwMode="auto">
              <a:xfrm>
                <a:off x="4141" y="2812"/>
                <a:ext cx="620" cy="760"/>
                <a:chOff x="4141" y="2812"/>
                <a:chExt cx="620" cy="760"/>
              </a:xfrm>
            </p:grpSpPr>
            <p:sp>
              <p:nvSpPr>
                <p:cNvPr id="17" name="Rectangle 16"/>
                <p:cNvSpPr>
                  <a:spLocks noChangeArrowheads="1"/>
                </p:cNvSpPr>
                <p:nvPr/>
              </p:nvSpPr>
              <p:spPr bwMode="auto">
                <a:xfrm>
                  <a:off x="4246" y="2812"/>
                  <a:ext cx="414" cy="1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Rectangle 17"/>
                <p:cNvSpPr>
                  <a:spLocks noChangeArrowheads="1"/>
                </p:cNvSpPr>
                <p:nvPr/>
              </p:nvSpPr>
              <p:spPr bwMode="auto">
                <a:xfrm>
                  <a:off x="4141" y="2918"/>
                  <a:ext cx="619" cy="6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Arc 17"/>
                <p:cNvSpPr>
                  <a:spLocks/>
                </p:cNvSpPr>
                <p:nvPr/>
              </p:nvSpPr>
              <p:spPr bwMode="auto">
                <a:xfrm>
                  <a:off x="4142" y="2814"/>
                  <a:ext cx="110" cy="127"/>
                </a:xfrm>
                <a:custGeom>
                  <a:avLst/>
                  <a:gdLst>
                    <a:gd name="G0" fmla="+- 21597 0 0"/>
                    <a:gd name="G1" fmla="+- 21592 0 0"/>
                    <a:gd name="G2" fmla="+- 21600 0 0"/>
                    <a:gd name="T0" fmla="*/ 0 w 21597"/>
                    <a:gd name="T1" fmla="*/ 21253 h 21592"/>
                    <a:gd name="T2" fmla="*/ 21010 w 21597"/>
                    <a:gd name="T3" fmla="*/ 0 h 21592"/>
                    <a:gd name="T4" fmla="*/ 21597 w 21597"/>
                    <a:gd name="T5" fmla="*/ 21592 h 215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592" fill="none" extrusionOk="0">
                      <a:moveTo>
                        <a:pt x="-1" y="21252"/>
                      </a:moveTo>
                      <a:cubicBezTo>
                        <a:pt x="181" y="9685"/>
                        <a:pt x="9444" y="314"/>
                        <a:pt x="21009" y="-1"/>
                      </a:cubicBezTo>
                    </a:path>
                    <a:path w="21597" h="21592" stroke="0" extrusionOk="0">
                      <a:moveTo>
                        <a:pt x="-1" y="21252"/>
                      </a:moveTo>
                      <a:cubicBezTo>
                        <a:pt x="181" y="9685"/>
                        <a:pt x="9444" y="314"/>
                        <a:pt x="21009" y="-1"/>
                      </a:cubicBezTo>
                      <a:lnTo>
                        <a:pt x="21597" y="21592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Arc 18"/>
                <p:cNvSpPr>
                  <a:spLocks/>
                </p:cNvSpPr>
                <p:nvPr/>
              </p:nvSpPr>
              <p:spPr bwMode="auto">
                <a:xfrm>
                  <a:off x="4648" y="2814"/>
                  <a:ext cx="113" cy="12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" name="Oval 19"/>
              <p:cNvSpPr>
                <a:spLocks noChangeArrowheads="1"/>
              </p:cNvSpPr>
              <p:nvPr/>
            </p:nvSpPr>
            <p:spPr bwMode="auto">
              <a:xfrm>
                <a:off x="4283" y="2464"/>
                <a:ext cx="330" cy="310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" name="Group 20"/>
            <p:cNvGrpSpPr>
              <a:grpSpLocks/>
            </p:cNvGrpSpPr>
            <p:nvPr/>
          </p:nvGrpSpPr>
          <p:grpSpPr bwMode="auto">
            <a:xfrm>
              <a:off x="5348288" y="3768725"/>
              <a:ext cx="992188" cy="1763713"/>
              <a:chOff x="3493" y="2156"/>
              <a:chExt cx="625" cy="1111"/>
            </a:xfrm>
          </p:grpSpPr>
          <p:grpSp>
            <p:nvGrpSpPr>
              <p:cNvPr id="22" name="Group 21"/>
              <p:cNvGrpSpPr>
                <a:grpSpLocks/>
              </p:cNvGrpSpPr>
              <p:nvPr/>
            </p:nvGrpSpPr>
            <p:grpSpPr bwMode="auto">
              <a:xfrm>
                <a:off x="3493" y="2504"/>
                <a:ext cx="625" cy="763"/>
                <a:chOff x="3493" y="2504"/>
                <a:chExt cx="625" cy="763"/>
              </a:xfrm>
            </p:grpSpPr>
            <p:sp>
              <p:nvSpPr>
                <p:cNvPr id="24" name="Rectangle 23"/>
                <p:cNvSpPr>
                  <a:spLocks noChangeArrowheads="1"/>
                </p:cNvSpPr>
                <p:nvPr/>
              </p:nvSpPr>
              <p:spPr bwMode="auto">
                <a:xfrm>
                  <a:off x="3601" y="2504"/>
                  <a:ext cx="413" cy="159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Rectangle 24"/>
                <p:cNvSpPr>
                  <a:spLocks noChangeArrowheads="1"/>
                </p:cNvSpPr>
                <p:nvPr/>
              </p:nvSpPr>
              <p:spPr bwMode="auto">
                <a:xfrm>
                  <a:off x="3493" y="2614"/>
                  <a:ext cx="625" cy="653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Arc 24"/>
                <p:cNvSpPr>
                  <a:spLocks/>
                </p:cNvSpPr>
                <p:nvPr/>
              </p:nvSpPr>
              <p:spPr bwMode="auto">
                <a:xfrm>
                  <a:off x="3495" y="2505"/>
                  <a:ext cx="112" cy="130"/>
                </a:xfrm>
                <a:custGeom>
                  <a:avLst/>
                  <a:gdLst>
                    <a:gd name="G0" fmla="+- 21597 0 0"/>
                    <a:gd name="G1" fmla="+- 21597 0 0"/>
                    <a:gd name="G2" fmla="+- 21600 0 0"/>
                    <a:gd name="T0" fmla="*/ 0 w 21597"/>
                    <a:gd name="T1" fmla="*/ 21266 h 21597"/>
                    <a:gd name="T2" fmla="*/ 21213 w 21597"/>
                    <a:gd name="T3" fmla="*/ 0 h 21597"/>
                    <a:gd name="T4" fmla="*/ 21597 w 21597"/>
                    <a:gd name="T5" fmla="*/ 21597 h 215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597" fill="none" extrusionOk="0">
                      <a:moveTo>
                        <a:pt x="-1" y="21265"/>
                      </a:moveTo>
                      <a:cubicBezTo>
                        <a:pt x="178" y="9616"/>
                        <a:pt x="9563" y="207"/>
                        <a:pt x="21213" y="0"/>
                      </a:cubicBezTo>
                    </a:path>
                    <a:path w="21597" h="21597" stroke="0" extrusionOk="0">
                      <a:moveTo>
                        <a:pt x="-1" y="21265"/>
                      </a:moveTo>
                      <a:cubicBezTo>
                        <a:pt x="178" y="9616"/>
                        <a:pt x="9563" y="207"/>
                        <a:pt x="21213" y="0"/>
                      </a:cubicBezTo>
                      <a:lnTo>
                        <a:pt x="21597" y="21597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Arc 25"/>
                <p:cNvSpPr>
                  <a:spLocks/>
                </p:cNvSpPr>
                <p:nvPr/>
              </p:nvSpPr>
              <p:spPr bwMode="auto">
                <a:xfrm>
                  <a:off x="4003" y="2510"/>
                  <a:ext cx="115" cy="129"/>
                </a:xfrm>
                <a:custGeom>
                  <a:avLst/>
                  <a:gdLst>
                    <a:gd name="G0" fmla="+- 379 0 0"/>
                    <a:gd name="G1" fmla="+- 21600 0 0"/>
                    <a:gd name="G2" fmla="+- 21600 0 0"/>
                    <a:gd name="T0" fmla="*/ 0 w 21976"/>
                    <a:gd name="T1" fmla="*/ 3 h 21600"/>
                    <a:gd name="T2" fmla="*/ 21976 w 21976"/>
                    <a:gd name="T3" fmla="*/ 21259 h 21600"/>
                    <a:gd name="T4" fmla="*/ 379 w 21976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976" h="21600" fill="none" extrusionOk="0">
                      <a:moveTo>
                        <a:pt x="0" y="3"/>
                      </a:moveTo>
                      <a:cubicBezTo>
                        <a:pt x="126" y="1"/>
                        <a:pt x="252" y="-1"/>
                        <a:pt x="379" y="0"/>
                      </a:cubicBezTo>
                      <a:cubicBezTo>
                        <a:pt x="12175" y="0"/>
                        <a:pt x="21790" y="9464"/>
                        <a:pt x="21976" y="21258"/>
                      </a:cubicBezTo>
                    </a:path>
                    <a:path w="21976" h="21600" stroke="0" extrusionOk="0">
                      <a:moveTo>
                        <a:pt x="0" y="3"/>
                      </a:moveTo>
                      <a:cubicBezTo>
                        <a:pt x="126" y="1"/>
                        <a:pt x="252" y="-1"/>
                        <a:pt x="379" y="0"/>
                      </a:cubicBezTo>
                      <a:cubicBezTo>
                        <a:pt x="12175" y="0"/>
                        <a:pt x="21790" y="9464"/>
                        <a:pt x="21976" y="21258"/>
                      </a:cubicBezTo>
                      <a:lnTo>
                        <a:pt x="379" y="2160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3" name="Oval 26"/>
              <p:cNvSpPr>
                <a:spLocks noChangeArrowheads="1"/>
              </p:cNvSpPr>
              <p:nvPr/>
            </p:nvSpPr>
            <p:spPr bwMode="auto">
              <a:xfrm>
                <a:off x="3638" y="2156"/>
                <a:ext cx="332" cy="314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" name="Group 27"/>
            <p:cNvGrpSpPr>
              <a:grpSpLocks/>
            </p:cNvGrpSpPr>
            <p:nvPr/>
          </p:nvGrpSpPr>
          <p:grpSpPr bwMode="auto">
            <a:xfrm>
              <a:off x="2359025" y="3768725"/>
              <a:ext cx="984250" cy="1763713"/>
              <a:chOff x="1610" y="2156"/>
              <a:chExt cx="620" cy="1111"/>
            </a:xfrm>
          </p:grpSpPr>
          <p:grpSp>
            <p:nvGrpSpPr>
              <p:cNvPr id="29" name="Group 28"/>
              <p:cNvGrpSpPr>
                <a:grpSpLocks/>
              </p:cNvGrpSpPr>
              <p:nvPr/>
            </p:nvGrpSpPr>
            <p:grpSpPr bwMode="auto">
              <a:xfrm>
                <a:off x="1610" y="2504"/>
                <a:ext cx="620" cy="763"/>
                <a:chOff x="1610" y="2504"/>
                <a:chExt cx="620" cy="763"/>
              </a:xfrm>
            </p:grpSpPr>
            <p:sp>
              <p:nvSpPr>
                <p:cNvPr id="31" name="Rectangle 30"/>
                <p:cNvSpPr>
                  <a:spLocks noChangeArrowheads="1"/>
                </p:cNvSpPr>
                <p:nvPr/>
              </p:nvSpPr>
              <p:spPr bwMode="auto">
                <a:xfrm>
                  <a:off x="1717" y="2504"/>
                  <a:ext cx="413" cy="159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Rectangle 31"/>
                <p:cNvSpPr>
                  <a:spLocks noChangeArrowheads="1"/>
                </p:cNvSpPr>
                <p:nvPr/>
              </p:nvSpPr>
              <p:spPr bwMode="auto">
                <a:xfrm>
                  <a:off x="1610" y="2614"/>
                  <a:ext cx="620" cy="653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Arc 31"/>
                <p:cNvSpPr>
                  <a:spLocks/>
                </p:cNvSpPr>
                <p:nvPr/>
              </p:nvSpPr>
              <p:spPr bwMode="auto">
                <a:xfrm>
                  <a:off x="1612" y="2505"/>
                  <a:ext cx="112" cy="130"/>
                </a:xfrm>
                <a:custGeom>
                  <a:avLst/>
                  <a:gdLst>
                    <a:gd name="G0" fmla="+- 21597 0 0"/>
                    <a:gd name="G1" fmla="+- 21597 0 0"/>
                    <a:gd name="G2" fmla="+- 21600 0 0"/>
                    <a:gd name="T0" fmla="*/ 0 w 21597"/>
                    <a:gd name="T1" fmla="*/ 21266 h 21597"/>
                    <a:gd name="T2" fmla="*/ 21213 w 21597"/>
                    <a:gd name="T3" fmla="*/ 0 h 21597"/>
                    <a:gd name="T4" fmla="*/ 21597 w 21597"/>
                    <a:gd name="T5" fmla="*/ 21597 h 215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597" fill="none" extrusionOk="0">
                      <a:moveTo>
                        <a:pt x="-1" y="21265"/>
                      </a:moveTo>
                      <a:cubicBezTo>
                        <a:pt x="178" y="9616"/>
                        <a:pt x="9563" y="207"/>
                        <a:pt x="21213" y="0"/>
                      </a:cubicBezTo>
                    </a:path>
                    <a:path w="21597" h="21597" stroke="0" extrusionOk="0">
                      <a:moveTo>
                        <a:pt x="-1" y="21265"/>
                      </a:moveTo>
                      <a:cubicBezTo>
                        <a:pt x="178" y="9616"/>
                        <a:pt x="9563" y="207"/>
                        <a:pt x="21213" y="0"/>
                      </a:cubicBezTo>
                      <a:lnTo>
                        <a:pt x="21597" y="21597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Arc 32"/>
                <p:cNvSpPr>
                  <a:spLocks/>
                </p:cNvSpPr>
                <p:nvPr/>
              </p:nvSpPr>
              <p:spPr bwMode="auto">
                <a:xfrm>
                  <a:off x="2117" y="2510"/>
                  <a:ext cx="112" cy="129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597"/>
                    <a:gd name="T1" fmla="*/ 0 h 21600"/>
                    <a:gd name="T2" fmla="*/ 21597 w 21597"/>
                    <a:gd name="T3" fmla="*/ 21259 h 21600"/>
                    <a:gd name="T4" fmla="*/ 0 w 21597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600" fill="none" extrusionOk="0">
                      <a:moveTo>
                        <a:pt x="-1" y="0"/>
                      </a:moveTo>
                      <a:cubicBezTo>
                        <a:pt x="11796" y="0"/>
                        <a:pt x="21411" y="9464"/>
                        <a:pt x="21597" y="21258"/>
                      </a:cubicBezTo>
                    </a:path>
                    <a:path w="21597" h="21600" stroke="0" extrusionOk="0">
                      <a:moveTo>
                        <a:pt x="-1" y="0"/>
                      </a:moveTo>
                      <a:cubicBezTo>
                        <a:pt x="11796" y="0"/>
                        <a:pt x="21411" y="9464"/>
                        <a:pt x="21597" y="2125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0" name="Oval 33"/>
              <p:cNvSpPr>
                <a:spLocks noChangeArrowheads="1"/>
              </p:cNvSpPr>
              <p:nvPr/>
            </p:nvSpPr>
            <p:spPr bwMode="auto">
              <a:xfrm>
                <a:off x="1755" y="2156"/>
                <a:ext cx="331" cy="314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" name="Group 34"/>
            <p:cNvGrpSpPr>
              <a:grpSpLocks/>
            </p:cNvGrpSpPr>
            <p:nvPr/>
          </p:nvGrpSpPr>
          <p:grpSpPr bwMode="auto">
            <a:xfrm>
              <a:off x="1303338" y="4257675"/>
              <a:ext cx="984250" cy="1758950"/>
              <a:chOff x="945" y="2464"/>
              <a:chExt cx="620" cy="1108"/>
            </a:xfrm>
          </p:grpSpPr>
          <p:sp>
            <p:nvSpPr>
              <p:cNvPr id="36" name="Oval 35"/>
              <p:cNvSpPr>
                <a:spLocks noChangeArrowheads="1"/>
              </p:cNvSpPr>
              <p:nvPr/>
            </p:nvSpPr>
            <p:spPr bwMode="auto">
              <a:xfrm>
                <a:off x="1089" y="2464"/>
                <a:ext cx="331" cy="310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7" name="Group 36"/>
              <p:cNvGrpSpPr>
                <a:grpSpLocks/>
              </p:cNvGrpSpPr>
              <p:nvPr/>
            </p:nvGrpSpPr>
            <p:grpSpPr bwMode="auto">
              <a:xfrm>
                <a:off x="945" y="2812"/>
                <a:ext cx="620" cy="760"/>
                <a:chOff x="945" y="2812"/>
                <a:chExt cx="620" cy="760"/>
              </a:xfrm>
            </p:grpSpPr>
            <p:sp>
              <p:nvSpPr>
                <p:cNvPr id="38" name="Rectangle 37"/>
                <p:cNvSpPr>
                  <a:spLocks noChangeArrowheads="1"/>
                </p:cNvSpPr>
                <p:nvPr/>
              </p:nvSpPr>
              <p:spPr bwMode="auto">
                <a:xfrm>
                  <a:off x="1053" y="2812"/>
                  <a:ext cx="413" cy="154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Rectangle 38"/>
                <p:cNvSpPr>
                  <a:spLocks noChangeArrowheads="1"/>
                </p:cNvSpPr>
                <p:nvPr/>
              </p:nvSpPr>
              <p:spPr bwMode="auto">
                <a:xfrm>
                  <a:off x="945" y="2918"/>
                  <a:ext cx="620" cy="654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Arc 39"/>
                <p:cNvSpPr>
                  <a:spLocks/>
                </p:cNvSpPr>
                <p:nvPr/>
              </p:nvSpPr>
              <p:spPr bwMode="auto">
                <a:xfrm>
                  <a:off x="946" y="2814"/>
                  <a:ext cx="112" cy="127"/>
                </a:xfrm>
                <a:custGeom>
                  <a:avLst/>
                  <a:gdLst>
                    <a:gd name="G0" fmla="+- 21597 0 0"/>
                    <a:gd name="G1" fmla="+- 21597 0 0"/>
                    <a:gd name="G2" fmla="+- 21600 0 0"/>
                    <a:gd name="T0" fmla="*/ 0 w 21597"/>
                    <a:gd name="T1" fmla="*/ 21258 h 21597"/>
                    <a:gd name="T2" fmla="*/ 21213 w 21597"/>
                    <a:gd name="T3" fmla="*/ 0 h 21597"/>
                    <a:gd name="T4" fmla="*/ 21597 w 21597"/>
                    <a:gd name="T5" fmla="*/ 21597 h 215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597" fill="none" extrusionOk="0">
                      <a:moveTo>
                        <a:pt x="-1" y="21257"/>
                      </a:moveTo>
                      <a:cubicBezTo>
                        <a:pt x="182" y="9611"/>
                        <a:pt x="9566" y="207"/>
                        <a:pt x="21213" y="0"/>
                      </a:cubicBezTo>
                    </a:path>
                    <a:path w="21597" h="21597" stroke="0" extrusionOk="0">
                      <a:moveTo>
                        <a:pt x="-1" y="21257"/>
                      </a:moveTo>
                      <a:cubicBezTo>
                        <a:pt x="182" y="9611"/>
                        <a:pt x="9566" y="207"/>
                        <a:pt x="21213" y="0"/>
                      </a:cubicBezTo>
                      <a:lnTo>
                        <a:pt x="21597" y="21597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Arc 40"/>
                <p:cNvSpPr>
                  <a:spLocks/>
                </p:cNvSpPr>
                <p:nvPr/>
              </p:nvSpPr>
              <p:spPr bwMode="auto">
                <a:xfrm>
                  <a:off x="1451" y="2814"/>
                  <a:ext cx="113" cy="128"/>
                </a:xfrm>
                <a:custGeom>
                  <a:avLst/>
                  <a:gdLst>
                    <a:gd name="G0" fmla="+- 0 0 0"/>
                    <a:gd name="G1" fmla="+- 21599 0 0"/>
                    <a:gd name="G2" fmla="+- 21600 0 0"/>
                    <a:gd name="T0" fmla="*/ 191 w 21600"/>
                    <a:gd name="T1" fmla="*/ 0 h 21599"/>
                    <a:gd name="T2" fmla="*/ 21600 w 21600"/>
                    <a:gd name="T3" fmla="*/ 21599 h 21599"/>
                    <a:gd name="T4" fmla="*/ 0 w 21600"/>
                    <a:gd name="T5" fmla="*/ 21599 h 215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9" fill="none" extrusionOk="0">
                      <a:moveTo>
                        <a:pt x="191" y="-1"/>
                      </a:moveTo>
                      <a:cubicBezTo>
                        <a:pt x="12045" y="104"/>
                        <a:pt x="21600" y="9744"/>
                        <a:pt x="21600" y="21599"/>
                      </a:cubicBezTo>
                    </a:path>
                    <a:path w="21600" h="21599" stroke="0" extrusionOk="0">
                      <a:moveTo>
                        <a:pt x="191" y="-1"/>
                      </a:moveTo>
                      <a:cubicBezTo>
                        <a:pt x="12045" y="104"/>
                        <a:pt x="21600" y="9744"/>
                        <a:pt x="21600" y="21599"/>
                      </a:cubicBezTo>
                      <a:lnTo>
                        <a:pt x="0" y="21599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1228725" y="4279900"/>
              <a:ext cx="6172200" cy="1736725"/>
            </a:xfrm>
            <a:custGeom>
              <a:avLst/>
              <a:gdLst>
                <a:gd name="T0" fmla="*/ 0 w 3888"/>
                <a:gd name="T1" fmla="*/ 1093 h 1094"/>
                <a:gd name="T2" fmla="*/ 1386 w 3888"/>
                <a:gd name="T3" fmla="*/ 0 h 1094"/>
                <a:gd name="T4" fmla="*/ 2444 w 3888"/>
                <a:gd name="T5" fmla="*/ 0 h 1094"/>
                <a:gd name="T6" fmla="*/ 3887 w 3888"/>
                <a:gd name="T7" fmla="*/ 1093 h 1094"/>
                <a:gd name="T8" fmla="*/ 0 w 3888"/>
                <a:gd name="T9" fmla="*/ 1093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88" h="1094">
                  <a:moveTo>
                    <a:pt x="0" y="1093"/>
                  </a:moveTo>
                  <a:lnTo>
                    <a:pt x="1386" y="0"/>
                  </a:lnTo>
                  <a:lnTo>
                    <a:pt x="2444" y="0"/>
                  </a:lnTo>
                  <a:lnTo>
                    <a:pt x="3887" y="1093"/>
                  </a:lnTo>
                  <a:lnTo>
                    <a:pt x="0" y="1093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3" name="Group 42"/>
            <p:cNvGrpSpPr>
              <a:grpSpLocks/>
            </p:cNvGrpSpPr>
            <p:nvPr/>
          </p:nvGrpSpPr>
          <p:grpSpPr bwMode="auto">
            <a:xfrm>
              <a:off x="4286252" y="4425950"/>
              <a:ext cx="1225551" cy="1797050"/>
              <a:chOff x="2824" y="2570"/>
              <a:chExt cx="772" cy="1132"/>
            </a:xfrm>
          </p:grpSpPr>
          <p:sp>
            <p:nvSpPr>
              <p:cNvPr id="44" name="Oval 43"/>
              <p:cNvSpPr>
                <a:spLocks noChangeArrowheads="1"/>
              </p:cNvSpPr>
              <p:nvPr/>
            </p:nvSpPr>
            <p:spPr bwMode="auto">
              <a:xfrm>
                <a:off x="3002" y="2570"/>
                <a:ext cx="408" cy="378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5" name="Group 44"/>
              <p:cNvGrpSpPr>
                <a:grpSpLocks/>
              </p:cNvGrpSpPr>
              <p:nvPr/>
            </p:nvGrpSpPr>
            <p:grpSpPr bwMode="auto">
              <a:xfrm>
                <a:off x="2824" y="2990"/>
                <a:ext cx="772" cy="712"/>
                <a:chOff x="2824" y="2990"/>
                <a:chExt cx="772" cy="712"/>
              </a:xfrm>
            </p:grpSpPr>
            <p:sp>
              <p:nvSpPr>
                <p:cNvPr id="46" name="Rectangle 45"/>
                <p:cNvSpPr>
                  <a:spLocks noChangeArrowheads="1"/>
                </p:cNvSpPr>
                <p:nvPr/>
              </p:nvSpPr>
              <p:spPr bwMode="auto">
                <a:xfrm>
                  <a:off x="2953" y="2992"/>
                  <a:ext cx="508" cy="18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Rectangle 46"/>
                <p:cNvSpPr>
                  <a:spLocks noChangeArrowheads="1"/>
                </p:cNvSpPr>
                <p:nvPr/>
              </p:nvSpPr>
              <p:spPr bwMode="auto">
                <a:xfrm>
                  <a:off x="2826" y="3126"/>
                  <a:ext cx="769" cy="57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Arc 47"/>
                <p:cNvSpPr>
                  <a:spLocks/>
                </p:cNvSpPr>
                <p:nvPr/>
              </p:nvSpPr>
              <p:spPr bwMode="auto">
                <a:xfrm>
                  <a:off x="2824" y="2993"/>
                  <a:ext cx="140" cy="155"/>
                </a:xfrm>
                <a:custGeom>
                  <a:avLst/>
                  <a:gdLst>
                    <a:gd name="G0" fmla="+- 21600 0 0"/>
                    <a:gd name="G1" fmla="+- 21598 0 0"/>
                    <a:gd name="G2" fmla="+- 21600 0 0"/>
                    <a:gd name="T0" fmla="*/ 0 w 21600"/>
                    <a:gd name="T1" fmla="*/ 21598 h 21598"/>
                    <a:gd name="T2" fmla="*/ 21290 w 21600"/>
                    <a:gd name="T3" fmla="*/ 0 h 21598"/>
                    <a:gd name="T4" fmla="*/ 21600 w 21600"/>
                    <a:gd name="T5" fmla="*/ 21598 h 215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8" fill="none" extrusionOk="0">
                      <a:moveTo>
                        <a:pt x="0" y="21598"/>
                      </a:moveTo>
                      <a:cubicBezTo>
                        <a:pt x="0" y="9789"/>
                        <a:pt x="9482" y="169"/>
                        <a:pt x="21290" y="0"/>
                      </a:cubicBezTo>
                    </a:path>
                    <a:path w="21600" h="21598" stroke="0" extrusionOk="0">
                      <a:moveTo>
                        <a:pt x="0" y="21598"/>
                      </a:moveTo>
                      <a:cubicBezTo>
                        <a:pt x="0" y="9789"/>
                        <a:pt x="9482" y="169"/>
                        <a:pt x="21290" y="0"/>
                      </a:cubicBezTo>
                      <a:lnTo>
                        <a:pt x="21600" y="21598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Arc 48"/>
                <p:cNvSpPr>
                  <a:spLocks/>
                </p:cNvSpPr>
                <p:nvPr/>
              </p:nvSpPr>
              <p:spPr bwMode="auto">
                <a:xfrm>
                  <a:off x="3457" y="2990"/>
                  <a:ext cx="139" cy="157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461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875" y="0"/>
                        <a:pt x="21523" y="9586"/>
                        <a:pt x="21599" y="21461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875" y="0"/>
                        <a:pt x="21523" y="9586"/>
                        <a:pt x="21599" y="21461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0" name="Group 49"/>
            <p:cNvGrpSpPr>
              <a:grpSpLocks/>
            </p:cNvGrpSpPr>
            <p:nvPr/>
          </p:nvGrpSpPr>
          <p:grpSpPr bwMode="auto">
            <a:xfrm>
              <a:off x="2995613" y="4411663"/>
              <a:ext cx="1225550" cy="1797050"/>
              <a:chOff x="2011" y="2561"/>
              <a:chExt cx="772" cy="1132"/>
            </a:xfrm>
          </p:grpSpPr>
          <p:sp>
            <p:nvSpPr>
              <p:cNvPr id="51" name="Oval 50"/>
              <p:cNvSpPr>
                <a:spLocks noChangeArrowheads="1"/>
              </p:cNvSpPr>
              <p:nvPr/>
            </p:nvSpPr>
            <p:spPr bwMode="auto">
              <a:xfrm>
                <a:off x="2192" y="2561"/>
                <a:ext cx="404" cy="377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2" name="Group 51"/>
              <p:cNvGrpSpPr>
                <a:grpSpLocks/>
              </p:cNvGrpSpPr>
              <p:nvPr/>
            </p:nvGrpSpPr>
            <p:grpSpPr bwMode="auto">
              <a:xfrm>
                <a:off x="2011" y="2982"/>
                <a:ext cx="772" cy="711"/>
                <a:chOff x="2011" y="2982"/>
                <a:chExt cx="772" cy="711"/>
              </a:xfrm>
            </p:grpSpPr>
            <p:sp>
              <p:nvSpPr>
                <p:cNvPr id="53" name="Rectangle 52"/>
                <p:cNvSpPr>
                  <a:spLocks noChangeArrowheads="1"/>
                </p:cNvSpPr>
                <p:nvPr/>
              </p:nvSpPr>
              <p:spPr bwMode="auto">
                <a:xfrm>
                  <a:off x="2144" y="2982"/>
                  <a:ext cx="504" cy="187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Rectangle 53"/>
                <p:cNvSpPr>
                  <a:spLocks noChangeArrowheads="1"/>
                </p:cNvSpPr>
                <p:nvPr/>
              </p:nvSpPr>
              <p:spPr bwMode="auto">
                <a:xfrm>
                  <a:off x="2013" y="3113"/>
                  <a:ext cx="769" cy="580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Arc 54"/>
                <p:cNvSpPr>
                  <a:spLocks/>
                </p:cNvSpPr>
                <p:nvPr/>
              </p:nvSpPr>
              <p:spPr bwMode="auto">
                <a:xfrm>
                  <a:off x="2011" y="2983"/>
                  <a:ext cx="138" cy="154"/>
                </a:xfrm>
                <a:custGeom>
                  <a:avLst/>
                  <a:gdLst>
                    <a:gd name="G0" fmla="+- 21600 0 0"/>
                    <a:gd name="G1" fmla="+- 21599 0 0"/>
                    <a:gd name="G2" fmla="+- 21600 0 0"/>
                    <a:gd name="T0" fmla="*/ 0 w 21600"/>
                    <a:gd name="T1" fmla="*/ 21599 h 21599"/>
                    <a:gd name="T2" fmla="*/ 21443 w 21600"/>
                    <a:gd name="T3" fmla="*/ 0 h 21599"/>
                    <a:gd name="T4" fmla="*/ 21600 w 21600"/>
                    <a:gd name="T5" fmla="*/ 21599 h 215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9" fill="none" extrusionOk="0">
                      <a:moveTo>
                        <a:pt x="0" y="21599"/>
                      </a:moveTo>
                      <a:cubicBezTo>
                        <a:pt x="0" y="9730"/>
                        <a:pt x="9575" y="85"/>
                        <a:pt x="21442" y="-1"/>
                      </a:cubicBezTo>
                    </a:path>
                    <a:path w="21600" h="21599" stroke="0" extrusionOk="0">
                      <a:moveTo>
                        <a:pt x="0" y="21599"/>
                      </a:moveTo>
                      <a:cubicBezTo>
                        <a:pt x="0" y="9730"/>
                        <a:pt x="9575" y="85"/>
                        <a:pt x="21442" y="-1"/>
                      </a:cubicBezTo>
                      <a:lnTo>
                        <a:pt x="21600" y="21599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Arc 55"/>
                <p:cNvSpPr>
                  <a:spLocks/>
                </p:cNvSpPr>
                <p:nvPr/>
              </p:nvSpPr>
              <p:spPr bwMode="auto">
                <a:xfrm>
                  <a:off x="2643" y="2983"/>
                  <a:ext cx="140" cy="154"/>
                </a:xfrm>
                <a:custGeom>
                  <a:avLst/>
                  <a:gdLst>
                    <a:gd name="G0" fmla="+- 156 0 0"/>
                    <a:gd name="G1" fmla="+- 21600 0 0"/>
                    <a:gd name="G2" fmla="+- 21600 0 0"/>
                    <a:gd name="T0" fmla="*/ 0 w 21756"/>
                    <a:gd name="T1" fmla="*/ 1 h 21600"/>
                    <a:gd name="T2" fmla="*/ 21756 w 21756"/>
                    <a:gd name="T3" fmla="*/ 21600 h 21600"/>
                    <a:gd name="T4" fmla="*/ 156 w 21756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756" h="21600" fill="none" extrusionOk="0">
                      <a:moveTo>
                        <a:pt x="-1" y="0"/>
                      </a:moveTo>
                      <a:cubicBezTo>
                        <a:pt x="51" y="0"/>
                        <a:pt x="103" y="-1"/>
                        <a:pt x="156" y="0"/>
                      </a:cubicBezTo>
                      <a:cubicBezTo>
                        <a:pt x="12085" y="0"/>
                        <a:pt x="21756" y="9670"/>
                        <a:pt x="21756" y="21600"/>
                      </a:cubicBezTo>
                    </a:path>
                    <a:path w="21756" h="21600" stroke="0" extrusionOk="0">
                      <a:moveTo>
                        <a:pt x="-1" y="0"/>
                      </a:moveTo>
                      <a:cubicBezTo>
                        <a:pt x="51" y="0"/>
                        <a:pt x="103" y="-1"/>
                        <a:pt x="156" y="0"/>
                      </a:cubicBezTo>
                      <a:cubicBezTo>
                        <a:pt x="12085" y="0"/>
                        <a:pt x="21756" y="9670"/>
                        <a:pt x="21756" y="21600"/>
                      </a:cubicBezTo>
                      <a:lnTo>
                        <a:pt x="156" y="21600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7" name="Group 56"/>
            <p:cNvGrpSpPr>
              <a:grpSpLocks/>
            </p:cNvGrpSpPr>
            <p:nvPr/>
          </p:nvGrpSpPr>
          <p:grpSpPr bwMode="auto">
            <a:xfrm>
              <a:off x="2995613" y="4421188"/>
              <a:ext cx="1225550" cy="1797050"/>
              <a:chOff x="2011" y="2567"/>
              <a:chExt cx="772" cy="1132"/>
            </a:xfrm>
          </p:grpSpPr>
          <p:sp>
            <p:nvSpPr>
              <p:cNvPr id="58" name="Oval 57"/>
              <p:cNvSpPr>
                <a:spLocks noChangeArrowheads="1"/>
              </p:cNvSpPr>
              <p:nvPr/>
            </p:nvSpPr>
            <p:spPr bwMode="auto">
              <a:xfrm>
                <a:off x="2192" y="2567"/>
                <a:ext cx="404" cy="377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9" name="Group 58"/>
              <p:cNvGrpSpPr>
                <a:grpSpLocks/>
              </p:cNvGrpSpPr>
              <p:nvPr/>
            </p:nvGrpSpPr>
            <p:grpSpPr bwMode="auto">
              <a:xfrm>
                <a:off x="2011" y="2988"/>
                <a:ext cx="772" cy="711"/>
                <a:chOff x="2011" y="2988"/>
                <a:chExt cx="772" cy="711"/>
              </a:xfrm>
            </p:grpSpPr>
            <p:sp>
              <p:nvSpPr>
                <p:cNvPr id="60" name="Rectangle 59"/>
                <p:cNvSpPr>
                  <a:spLocks noChangeArrowheads="1"/>
                </p:cNvSpPr>
                <p:nvPr/>
              </p:nvSpPr>
              <p:spPr bwMode="auto">
                <a:xfrm>
                  <a:off x="2144" y="2988"/>
                  <a:ext cx="504" cy="18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Rectangle 60"/>
                <p:cNvSpPr>
                  <a:spLocks noChangeArrowheads="1"/>
                </p:cNvSpPr>
                <p:nvPr/>
              </p:nvSpPr>
              <p:spPr bwMode="auto">
                <a:xfrm>
                  <a:off x="2013" y="3119"/>
                  <a:ext cx="769" cy="58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Arc 61"/>
                <p:cNvSpPr>
                  <a:spLocks/>
                </p:cNvSpPr>
                <p:nvPr/>
              </p:nvSpPr>
              <p:spPr bwMode="auto">
                <a:xfrm>
                  <a:off x="2011" y="2989"/>
                  <a:ext cx="138" cy="154"/>
                </a:xfrm>
                <a:custGeom>
                  <a:avLst/>
                  <a:gdLst>
                    <a:gd name="G0" fmla="+- 21600 0 0"/>
                    <a:gd name="G1" fmla="+- 21599 0 0"/>
                    <a:gd name="G2" fmla="+- 21600 0 0"/>
                    <a:gd name="T0" fmla="*/ 0 w 21600"/>
                    <a:gd name="T1" fmla="*/ 21599 h 21599"/>
                    <a:gd name="T2" fmla="*/ 21443 w 21600"/>
                    <a:gd name="T3" fmla="*/ 0 h 21599"/>
                    <a:gd name="T4" fmla="*/ 21600 w 21600"/>
                    <a:gd name="T5" fmla="*/ 21599 h 215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9" fill="none" extrusionOk="0">
                      <a:moveTo>
                        <a:pt x="0" y="21599"/>
                      </a:moveTo>
                      <a:cubicBezTo>
                        <a:pt x="0" y="9730"/>
                        <a:pt x="9575" y="85"/>
                        <a:pt x="21442" y="-1"/>
                      </a:cubicBezTo>
                    </a:path>
                    <a:path w="21600" h="21599" stroke="0" extrusionOk="0">
                      <a:moveTo>
                        <a:pt x="0" y="21599"/>
                      </a:moveTo>
                      <a:cubicBezTo>
                        <a:pt x="0" y="9730"/>
                        <a:pt x="9575" y="85"/>
                        <a:pt x="21442" y="-1"/>
                      </a:cubicBezTo>
                      <a:lnTo>
                        <a:pt x="21600" y="21599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Arc 62"/>
                <p:cNvSpPr>
                  <a:spLocks/>
                </p:cNvSpPr>
                <p:nvPr/>
              </p:nvSpPr>
              <p:spPr bwMode="auto">
                <a:xfrm>
                  <a:off x="2643" y="2989"/>
                  <a:ext cx="140" cy="154"/>
                </a:xfrm>
                <a:custGeom>
                  <a:avLst/>
                  <a:gdLst>
                    <a:gd name="G0" fmla="+- 156 0 0"/>
                    <a:gd name="G1" fmla="+- 21600 0 0"/>
                    <a:gd name="G2" fmla="+- 21600 0 0"/>
                    <a:gd name="T0" fmla="*/ 0 w 21756"/>
                    <a:gd name="T1" fmla="*/ 1 h 21600"/>
                    <a:gd name="T2" fmla="*/ 21756 w 21756"/>
                    <a:gd name="T3" fmla="*/ 21600 h 21600"/>
                    <a:gd name="T4" fmla="*/ 156 w 21756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756" h="21600" fill="none" extrusionOk="0">
                      <a:moveTo>
                        <a:pt x="-1" y="0"/>
                      </a:moveTo>
                      <a:cubicBezTo>
                        <a:pt x="51" y="0"/>
                        <a:pt x="103" y="-1"/>
                        <a:pt x="156" y="0"/>
                      </a:cubicBezTo>
                      <a:cubicBezTo>
                        <a:pt x="12085" y="0"/>
                        <a:pt x="21756" y="9670"/>
                        <a:pt x="21756" y="21600"/>
                      </a:cubicBezTo>
                    </a:path>
                    <a:path w="21756" h="21600" stroke="0" extrusionOk="0">
                      <a:moveTo>
                        <a:pt x="-1" y="0"/>
                      </a:moveTo>
                      <a:cubicBezTo>
                        <a:pt x="51" y="0"/>
                        <a:pt x="103" y="-1"/>
                        <a:pt x="156" y="0"/>
                      </a:cubicBezTo>
                      <a:cubicBezTo>
                        <a:pt x="12085" y="0"/>
                        <a:pt x="21756" y="9670"/>
                        <a:pt x="21756" y="21600"/>
                      </a:cubicBezTo>
                      <a:lnTo>
                        <a:pt x="156" y="216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66" name="Title 1"/>
          <p:cNvSpPr txBox="1">
            <a:spLocks/>
          </p:cNvSpPr>
          <p:nvPr/>
        </p:nvSpPr>
        <p:spPr>
          <a:xfrm>
            <a:off x="822325" y="365125"/>
            <a:ext cx="7521575" cy="5492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9pPr>
          </a:lstStyle>
          <a:p>
            <a:r>
              <a:rPr lang="en-US" dirty="0" smtClean="0"/>
              <a:t>Cisco </a:t>
            </a:r>
            <a:r>
              <a:rPr lang="en-US" dirty="0" err="1" smtClean="0"/>
              <a:t>Webex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89867" y="1116955"/>
            <a:ext cx="46132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Very different motif than Adobe Connect or Blackboard Collaborate</a:t>
            </a:r>
          </a:p>
          <a:p>
            <a:endParaRPr lang="en-US" sz="2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366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Citrix </a:t>
            </a:r>
            <a:r>
              <a:rPr lang="en-US" dirty="0" err="1" smtClean="0"/>
              <a:t>gotomeeting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8169275" cy="4005262"/>
          </a:xfrm>
        </p:spPr>
        <p:txBody>
          <a:bodyPr/>
          <a:lstStyle/>
          <a:p>
            <a:r>
              <a:rPr lang="en-US" altLang="en-US" dirty="0" smtClean="0"/>
              <a:t>GoToMeeting is for smaller workgroups. Citrix offers </a:t>
            </a:r>
            <a:r>
              <a:rPr lang="en-US" altLang="en-US" dirty="0" err="1" smtClean="0"/>
              <a:t>GoToWebinar</a:t>
            </a:r>
            <a:r>
              <a:rPr lang="en-US" altLang="en-US" dirty="0" smtClean="0"/>
              <a:t> for large scale conferences</a:t>
            </a:r>
          </a:p>
          <a:p>
            <a:r>
              <a:rPr lang="en-US" altLang="en-US" dirty="0" smtClean="0"/>
              <a:t>Easy to setup a meeting once the desktop client is installed.</a:t>
            </a:r>
          </a:p>
          <a:p>
            <a:r>
              <a:rPr lang="en-US" altLang="en-US" dirty="0"/>
              <a:t>T</a:t>
            </a:r>
            <a:r>
              <a:rPr lang="en-US" altLang="en-US" dirty="0" smtClean="0"/>
              <a:t>here is no Web client; you must download and install a desktop client</a:t>
            </a:r>
          </a:p>
          <a:p>
            <a:r>
              <a:rPr lang="en-US" altLang="en-US" dirty="0" smtClean="0"/>
              <a:t>Recordings are saved to the host participant’s local hard drive. A second step must be taken to share the recording with other members.  Likewise for chat log</a:t>
            </a:r>
          </a:p>
          <a:p>
            <a:r>
              <a:rPr lang="en-US" altLang="en-US" dirty="0" smtClean="0"/>
              <a:t>In contrast, Connect and </a:t>
            </a:r>
            <a:r>
              <a:rPr lang="en-US" altLang="en-US" dirty="0" err="1" smtClean="0"/>
              <a:t>Webex</a:t>
            </a:r>
            <a:r>
              <a:rPr lang="en-US" altLang="en-US" dirty="0" smtClean="0"/>
              <a:t> have ability to easily store recordings in the cloud so instantly shared</a:t>
            </a:r>
          </a:p>
          <a:p>
            <a:r>
              <a:rPr lang="en-US" altLang="en-US" dirty="0" smtClean="0"/>
              <a:t>Cost competitive with Adobe Connect and </a:t>
            </a:r>
            <a:r>
              <a:rPr lang="en-US" altLang="en-US" dirty="0" err="1" smtClean="0"/>
              <a:t>InterCall</a:t>
            </a:r>
            <a:r>
              <a:rPr lang="en-US" altLang="en-US" dirty="0" smtClean="0"/>
              <a:t> Unified Meeting, more expensive than the rest</a:t>
            </a:r>
          </a:p>
          <a:p>
            <a:endParaRPr lang="en-US" altLang="en-US" dirty="0" smtClean="0"/>
          </a:p>
          <a:p>
            <a:pPr>
              <a:buAutoNum type="arabicPeriod" startAt="4"/>
            </a:pPr>
            <a:endParaRPr lang="en-US" altLang="en-US" dirty="0"/>
          </a:p>
          <a:p>
            <a:pPr lvl="1"/>
            <a:endParaRPr lang="en-US" altLang="en-US" dirty="0" smtClean="0"/>
          </a:p>
          <a:p>
            <a:pPr lvl="1"/>
            <a:endParaRPr lang="en-US" alt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5105400"/>
            <a:ext cx="868680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[1] </a:t>
            </a:r>
            <a:r>
              <a:rPr lang="en-US" sz="900" dirty="0"/>
              <a:t>Strom, D. (2012). Web-based conferencing comes of age. </a:t>
            </a:r>
            <a:r>
              <a:rPr lang="en-US" sz="900" i="1" dirty="0"/>
              <a:t>Network World, 29(18),</a:t>
            </a:r>
            <a:r>
              <a:rPr lang="en-US" sz="900" dirty="0"/>
              <a:t> 23-27. </a:t>
            </a:r>
            <a:r>
              <a:rPr lang="en-US" sz="900" dirty="0" smtClean="0"/>
              <a:t>EBSCO</a:t>
            </a:r>
            <a:endParaRPr lang="en-US" sz="900" dirty="0" smtClean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] </a:t>
            </a:r>
            <a:r>
              <a:rPr lang="en-US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Nuckles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B. (2014). Affordable Video Conferencing Solutions. Business News Daily. </a:t>
            </a:r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endParaRPr lang="en-US" sz="900" i="1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4750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Gotomeeting</a:t>
            </a:r>
            <a:r>
              <a:rPr lang="en-US" dirty="0" smtClean="0"/>
              <a:t> has no </a:t>
            </a:r>
            <a:r>
              <a:rPr lang="en-US" dirty="0" err="1" smtClean="0"/>
              <a:t>on-premise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914400"/>
            <a:ext cx="3386121" cy="5454156"/>
          </a:xfrm>
        </p:spPr>
      </p:pic>
    </p:spTree>
    <p:extLst>
      <p:ext uri="{BB962C8B-B14F-4D97-AF65-F5344CB8AC3E}">
        <p14:creationId xmlns:p14="http://schemas.microsoft.com/office/powerpoint/2010/main" val="200837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InterCall</a:t>
            </a:r>
            <a:r>
              <a:rPr lang="en-US" dirty="0" smtClean="0"/>
              <a:t> unified Meeting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8169275" cy="4005262"/>
          </a:xfrm>
        </p:spPr>
        <p:txBody>
          <a:bodyPr/>
          <a:lstStyle/>
          <a:p>
            <a:r>
              <a:rPr lang="en-US" altLang="en-US" dirty="0" smtClean="0"/>
              <a:t>Better for smaller workgroups</a:t>
            </a:r>
          </a:p>
          <a:p>
            <a:r>
              <a:rPr lang="en-US" altLang="en-US" dirty="0" smtClean="0"/>
              <a:t>Least intuitive to use</a:t>
            </a:r>
          </a:p>
          <a:p>
            <a:r>
              <a:rPr lang="en-US" altLang="en-US" dirty="0" smtClean="0"/>
              <a:t>Poor screen refresh rate</a:t>
            </a:r>
          </a:p>
          <a:p>
            <a:r>
              <a:rPr lang="en-US" altLang="en-US" dirty="0" smtClean="0"/>
              <a:t>Need to download and install a desktop client to host a meeting</a:t>
            </a:r>
          </a:p>
          <a:p>
            <a:r>
              <a:rPr lang="en-US" altLang="en-US" dirty="0" smtClean="0"/>
              <a:t>Host can share Webcam and has a scheduling feature</a:t>
            </a:r>
          </a:p>
          <a:p>
            <a:r>
              <a:rPr lang="en-US" altLang="en-US" dirty="0" smtClean="0"/>
              <a:t>Supports three audio options: built-in device, </a:t>
            </a:r>
            <a:r>
              <a:rPr lang="en-US" altLang="en-US" dirty="0" err="1" smtClean="0"/>
              <a:t>dialin</a:t>
            </a:r>
            <a:r>
              <a:rPr lang="en-US" altLang="en-US" dirty="0" smtClean="0"/>
              <a:t> to conference call, system calls you</a:t>
            </a:r>
          </a:p>
          <a:p>
            <a:r>
              <a:rPr lang="en-US" altLang="en-US" dirty="0" smtClean="0"/>
              <a:t>Cost competitive with Adobe Connect and Citrix GoToMeeting, more expensive than the rest</a:t>
            </a:r>
          </a:p>
          <a:p>
            <a:r>
              <a:rPr lang="en-US" altLang="en-US" dirty="0" smtClean="0"/>
              <a:t>For less cost, </a:t>
            </a:r>
            <a:r>
              <a:rPr lang="en-US" altLang="en-US" dirty="0" err="1" smtClean="0"/>
              <a:t>Vyew</a:t>
            </a:r>
            <a:r>
              <a:rPr lang="en-US" altLang="en-US" dirty="0" smtClean="0"/>
              <a:t> and Join.me offer better small group conferencing </a:t>
            </a:r>
          </a:p>
          <a:p>
            <a:endParaRPr lang="en-US" altLang="en-US" dirty="0" smtClean="0"/>
          </a:p>
          <a:p>
            <a:pPr>
              <a:buAutoNum type="arabicPeriod" startAt="4"/>
            </a:pPr>
            <a:endParaRPr lang="en-US" altLang="en-US" dirty="0"/>
          </a:p>
          <a:p>
            <a:pPr lvl="1"/>
            <a:endParaRPr lang="en-US" altLang="en-US" dirty="0" smtClean="0"/>
          </a:p>
          <a:p>
            <a:pPr lvl="1"/>
            <a:endParaRPr lang="en-US" alt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5105400"/>
            <a:ext cx="868680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[1] </a:t>
            </a:r>
            <a:r>
              <a:rPr lang="en-US" sz="900" dirty="0"/>
              <a:t>Strom, D. (2012). Web-based conferencing comes of age. </a:t>
            </a:r>
            <a:r>
              <a:rPr lang="en-US" sz="900" i="1" dirty="0"/>
              <a:t>Network World, 29(18),</a:t>
            </a:r>
            <a:r>
              <a:rPr lang="en-US" sz="900" dirty="0"/>
              <a:t> 23-27. </a:t>
            </a:r>
            <a:r>
              <a:rPr lang="en-US" sz="900" dirty="0" smtClean="0"/>
              <a:t>EBSCO</a:t>
            </a:r>
            <a:endParaRPr lang="en-US" sz="900" dirty="0" smtClean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] </a:t>
            </a:r>
            <a:r>
              <a:rPr lang="en-US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Nuckles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B. (2014). Affordable Video Conferencing Solutions. Business News Daily. </a:t>
            </a:r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endParaRPr lang="en-US" sz="900" i="1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8826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7521575" cy="3852862"/>
          </a:xfrm>
        </p:spPr>
        <p:txBody>
          <a:bodyPr/>
          <a:lstStyle/>
          <a:p>
            <a:r>
              <a:rPr lang="en-US" altLang="en-US" dirty="0" smtClean="0"/>
              <a:t>Lecture 8</a:t>
            </a:r>
            <a:endParaRPr lang="en-US" altLang="en-US" dirty="0"/>
          </a:p>
          <a:p>
            <a:pPr lvl="1"/>
            <a:r>
              <a:rPr lang="en-US" altLang="en-US" dirty="0" smtClean="0"/>
              <a:t>Categories of collaboration tool</a:t>
            </a:r>
          </a:p>
          <a:p>
            <a:pPr lvl="1"/>
            <a:r>
              <a:rPr lang="en-US" altLang="en-US" dirty="0"/>
              <a:t>Case Study CISSE International </a:t>
            </a:r>
            <a:r>
              <a:rPr lang="en-US" altLang="en-US" dirty="0" smtClean="0"/>
              <a:t>Conference</a:t>
            </a:r>
          </a:p>
          <a:p>
            <a:pPr lvl="1"/>
            <a:r>
              <a:rPr lang="en-US" altLang="en-US" dirty="0"/>
              <a:t>Text </a:t>
            </a:r>
            <a:r>
              <a:rPr lang="en-US" altLang="en-US" dirty="0" smtClean="0"/>
              <a:t>Analytics</a:t>
            </a:r>
          </a:p>
          <a:p>
            <a:pPr marL="0" lvl="1" indent="0">
              <a:buNone/>
            </a:pPr>
            <a:r>
              <a:rPr lang="en-US" altLang="en-US" b="1" dirty="0" smtClean="0">
                <a:solidFill>
                  <a:srgbClr val="FF0000"/>
                </a:solidFill>
              </a:rPr>
              <a:t>Lecture 9</a:t>
            </a:r>
          </a:p>
          <a:p>
            <a:pPr lvl="1"/>
            <a:r>
              <a:rPr lang="en-US" altLang="en-US" dirty="0"/>
              <a:t>Web </a:t>
            </a:r>
            <a:r>
              <a:rPr lang="en-US" altLang="en-US" dirty="0" smtClean="0"/>
              <a:t>conferencing</a:t>
            </a:r>
          </a:p>
          <a:p>
            <a:pPr lvl="1"/>
            <a:r>
              <a:rPr lang="en-US" altLang="en-US" dirty="0" smtClean="0"/>
              <a:t>Forums</a:t>
            </a:r>
            <a:r>
              <a:rPr lang="en-US" altLang="en-US" dirty="0"/>
              <a:t>, wikis and </a:t>
            </a:r>
            <a:r>
              <a:rPr lang="en-US" altLang="en-US" dirty="0" smtClean="0"/>
              <a:t>blogs</a:t>
            </a:r>
          </a:p>
          <a:p>
            <a:pPr lvl="1"/>
            <a:r>
              <a:rPr lang="en-US" altLang="en-US" dirty="0" smtClean="0"/>
              <a:t>Email </a:t>
            </a:r>
            <a:r>
              <a:rPr lang="en-US" altLang="en-US" dirty="0"/>
              <a:t>and Technologies for Managing Email</a:t>
            </a:r>
          </a:p>
          <a:p>
            <a:pPr lvl="1"/>
            <a:r>
              <a:rPr lang="en-US" altLang="en-US" dirty="0" smtClean="0"/>
              <a:t>Collaboration Platforms</a:t>
            </a:r>
          </a:p>
          <a:p>
            <a:pPr lvl="1"/>
            <a:r>
              <a:rPr lang="en-US" altLang="en-US" dirty="0"/>
              <a:t>Integrated Collaboration Environments (ICE)</a:t>
            </a:r>
          </a:p>
          <a:p>
            <a:pPr lvl="1"/>
            <a:endParaRPr lang="en-US" altLang="en-US" dirty="0" smtClean="0"/>
          </a:p>
          <a:p>
            <a:pPr lvl="1"/>
            <a:endParaRPr lang="en-US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] </a:t>
            </a:r>
            <a:r>
              <a:rPr lang="en-US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Baasch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W (2002). Group Collaboration in Organizations: Architectures, Methodologies, and Tools. Monterey, CA: Naval Postgraduate School. </a:t>
            </a:r>
            <a:endParaRPr lang="en-US" sz="900" i="1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6805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Unified meeting has </a:t>
            </a:r>
            <a:r>
              <a:rPr lang="en-US" dirty="0" err="1" smtClean="0"/>
              <a:t>on-premise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05" y="1104947"/>
            <a:ext cx="8901695" cy="3543253"/>
          </a:xfrm>
        </p:spPr>
      </p:pic>
    </p:spTree>
    <p:extLst>
      <p:ext uri="{BB962C8B-B14F-4D97-AF65-F5344CB8AC3E}">
        <p14:creationId xmlns:p14="http://schemas.microsoft.com/office/powerpoint/2010/main" val="402747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LogMeIn Join.me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8169275" cy="4005262"/>
          </a:xfrm>
        </p:spPr>
        <p:txBody>
          <a:bodyPr/>
          <a:lstStyle/>
          <a:p>
            <a:r>
              <a:rPr lang="en-US" altLang="en-US" dirty="0" smtClean="0"/>
              <a:t>Better for smaller workgroups</a:t>
            </a:r>
          </a:p>
          <a:p>
            <a:r>
              <a:rPr lang="en-US" altLang="en-US" dirty="0" smtClean="0"/>
              <a:t>Effective user interface</a:t>
            </a:r>
          </a:p>
          <a:p>
            <a:r>
              <a:rPr lang="en-US" altLang="en-US" dirty="0" smtClean="0"/>
              <a:t>Easy to setup meetings, share desktops and start the conversation</a:t>
            </a:r>
          </a:p>
          <a:p>
            <a:r>
              <a:rPr lang="en-US" altLang="en-US" dirty="0" smtClean="0"/>
              <a:t>Free service for computer audio only and no meeting scheduling, only sharing of entire screen </a:t>
            </a:r>
          </a:p>
          <a:p>
            <a:r>
              <a:rPr lang="en-US" altLang="en-US" dirty="0" smtClean="0"/>
              <a:t>Meeting setup is done through a Web client</a:t>
            </a:r>
          </a:p>
          <a:p>
            <a:r>
              <a:rPr lang="en-US" altLang="en-US" dirty="0" smtClean="0"/>
              <a:t>Limit of 250 participants</a:t>
            </a:r>
          </a:p>
          <a:p>
            <a:r>
              <a:rPr lang="en-US" altLang="en-US" dirty="0" smtClean="0"/>
              <a:t>One of the most cost competitive offerings 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pPr>
              <a:buAutoNum type="arabicPeriod" startAt="4"/>
            </a:pPr>
            <a:endParaRPr lang="en-US" altLang="en-US" dirty="0"/>
          </a:p>
          <a:p>
            <a:pPr lvl="1"/>
            <a:endParaRPr lang="en-US" altLang="en-US" dirty="0" smtClean="0"/>
          </a:p>
          <a:p>
            <a:pPr lvl="1"/>
            <a:endParaRPr lang="en-US" alt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5105400"/>
            <a:ext cx="868680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[1] </a:t>
            </a:r>
            <a:r>
              <a:rPr lang="en-US" sz="900" dirty="0"/>
              <a:t>Strom, D. (2012). Web-based conferencing comes of age. </a:t>
            </a:r>
            <a:r>
              <a:rPr lang="en-US" sz="900" i="1" dirty="0"/>
              <a:t>Network World, 29(18),</a:t>
            </a:r>
            <a:r>
              <a:rPr lang="en-US" sz="900" dirty="0"/>
              <a:t> 23-27. </a:t>
            </a:r>
            <a:r>
              <a:rPr lang="en-US" sz="900" dirty="0" smtClean="0"/>
              <a:t>EBSCO</a:t>
            </a:r>
            <a:endParaRPr lang="en-US" sz="900" dirty="0" smtClean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] </a:t>
            </a:r>
            <a:r>
              <a:rPr lang="en-US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Nuckles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B. (2014). Affordable Video Conferencing Solutions. Business News Daily. </a:t>
            </a:r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endParaRPr lang="en-US" sz="900" i="1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6782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Join.me has enterprise versions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1" y="1066799"/>
            <a:ext cx="6553200" cy="3977377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1000" y="1905000"/>
            <a:ext cx="2362199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800"/>
              </a:spcBef>
              <a:spcAft>
                <a:spcPct val="0"/>
              </a:spcAft>
              <a:buFont typeface="Arial" panose="020B0604020202020204" pitchFamily="34" charset="0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038" indent="-173038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1638" indent="-163513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238" indent="-163513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8838" indent="-173038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/>
              <a:t>Not On-premise </a:t>
            </a:r>
          </a:p>
          <a:p>
            <a:r>
              <a:rPr lang="en-US" altLang="en-US" dirty="0" smtClean="0"/>
              <a:t>Still Cloud hosted </a:t>
            </a:r>
          </a:p>
          <a:p>
            <a:r>
              <a:rPr lang="en-US" altLang="en-US" dirty="0" smtClean="0"/>
              <a:t>Beefed up security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pPr>
              <a:buFont typeface="Arial" panose="020B0604020202020204" pitchFamily="34" charset="0"/>
              <a:buAutoNum type="arabicPeriod" startAt="4"/>
            </a:pPr>
            <a:endParaRPr lang="en-US" altLang="en-US" dirty="0" smtClean="0"/>
          </a:p>
          <a:p>
            <a:pPr lvl="1"/>
            <a:endParaRPr lang="en-US" altLang="en-US" dirty="0" smtClean="0"/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8425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</a:t>
            </a:r>
            <a:r>
              <a:rPr lang="en-US" dirty="0" err="1" smtClean="0"/>
              <a:t>lync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8169275" cy="4005262"/>
          </a:xfrm>
        </p:spPr>
        <p:txBody>
          <a:bodyPr/>
          <a:lstStyle/>
          <a:p>
            <a:r>
              <a:rPr lang="en-US" altLang="en-US" dirty="0" smtClean="0"/>
              <a:t>Difficult to install; it may conflict with earlier versions of Microsoft Office</a:t>
            </a:r>
          </a:p>
          <a:p>
            <a:r>
              <a:rPr lang="en-US" altLang="en-US" dirty="0" smtClean="0"/>
              <a:t>Likewise, there are reports of clients crashing in use</a:t>
            </a:r>
          </a:p>
          <a:p>
            <a:r>
              <a:rPr lang="en-US" altLang="en-US" dirty="0" smtClean="0"/>
              <a:t>Lync 2013 is part of the Microsoft Office 365 SaaS package but there are older versions in the field: Mac 2011 and Mobile 2010</a:t>
            </a:r>
          </a:p>
          <a:p>
            <a:r>
              <a:rPr lang="en-US" altLang="en-US" dirty="0" smtClean="0"/>
              <a:t>Lync 2013 only works on a Windows 7 or 8 PC</a:t>
            </a:r>
          </a:p>
          <a:p>
            <a:r>
              <a:rPr lang="en-US" altLang="en-US" dirty="0" smtClean="0"/>
              <a:t>Uses the spare tile interface that is not intuitive to everyone</a:t>
            </a:r>
          </a:p>
          <a:p>
            <a:r>
              <a:rPr lang="en-US" altLang="en-US" dirty="0" smtClean="0"/>
              <a:t>One of the more costly offerings with the added requirement that system participants register with Microsoft</a:t>
            </a:r>
          </a:p>
          <a:p>
            <a:r>
              <a:rPr lang="en-US" altLang="en-US" dirty="0" smtClean="0"/>
              <a:t>Has trouble keeping PowerPoint slide presentations in sync</a:t>
            </a:r>
          </a:p>
          <a:p>
            <a:r>
              <a:rPr lang="en-US" altLang="en-US" dirty="0" smtClean="0"/>
              <a:t>Web clients cannot be a presenter or load files into shared meeting space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pPr>
              <a:buAutoNum type="arabicPeriod" startAt="4"/>
            </a:pPr>
            <a:endParaRPr lang="en-US" altLang="en-US" dirty="0"/>
          </a:p>
          <a:p>
            <a:pPr lvl="1"/>
            <a:endParaRPr lang="en-US" altLang="en-US" dirty="0" smtClean="0"/>
          </a:p>
          <a:p>
            <a:pPr lvl="1"/>
            <a:endParaRPr lang="en-US" alt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5105400"/>
            <a:ext cx="868680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[1] </a:t>
            </a:r>
            <a:r>
              <a:rPr lang="en-US" sz="900" dirty="0"/>
              <a:t>Strom, D. (2012). Web-based conferencing comes of age. </a:t>
            </a:r>
            <a:r>
              <a:rPr lang="en-US" sz="900" i="1" dirty="0"/>
              <a:t>Network World, 29(18),</a:t>
            </a:r>
            <a:r>
              <a:rPr lang="en-US" sz="900" dirty="0"/>
              <a:t> 23-27. </a:t>
            </a:r>
            <a:r>
              <a:rPr lang="en-US" sz="900" dirty="0" smtClean="0"/>
              <a:t>EBSCO</a:t>
            </a:r>
            <a:endParaRPr lang="en-US" sz="900" dirty="0" smtClean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] </a:t>
            </a:r>
            <a:r>
              <a:rPr lang="en-US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Nuckles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B. (2014). Affordable Video Conferencing Solutions. Business News Daily. </a:t>
            </a:r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endParaRPr lang="en-US" sz="900" i="1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2363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Lync has </a:t>
            </a:r>
            <a:r>
              <a:rPr lang="en-US" dirty="0" err="1" smtClean="0"/>
              <a:t>on-premise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100138"/>
            <a:ext cx="8212282" cy="5753372"/>
          </a:xfrm>
        </p:spPr>
      </p:pic>
    </p:spTree>
    <p:extLst>
      <p:ext uri="{BB962C8B-B14F-4D97-AF65-F5344CB8AC3E}">
        <p14:creationId xmlns:p14="http://schemas.microsoft.com/office/powerpoint/2010/main" val="103001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8006A7-2BBA-4AC2-8780-BA1090C38D8E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grpSp>
        <p:nvGrpSpPr>
          <p:cNvPr id="68" name="Group 67"/>
          <p:cNvGrpSpPr/>
          <p:nvPr/>
        </p:nvGrpSpPr>
        <p:grpSpPr>
          <a:xfrm>
            <a:off x="1371600" y="918519"/>
            <a:ext cx="6661942" cy="4473575"/>
            <a:chOff x="1110458" y="1754189"/>
            <a:chExt cx="6661942" cy="4473575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110458" y="1754189"/>
              <a:ext cx="6573838" cy="44735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H="1" flipV="1">
              <a:off x="5621337" y="1828800"/>
              <a:ext cx="614363" cy="8175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6354762" y="2905125"/>
              <a:ext cx="201613" cy="16192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6816725" y="1952625"/>
              <a:ext cx="495300" cy="4730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022975" y="2425700"/>
              <a:ext cx="1714500" cy="1665288"/>
            </a:xfrm>
            <a:custGeom>
              <a:avLst/>
              <a:gdLst>
                <a:gd name="T0" fmla="*/ 760 w 1080"/>
                <a:gd name="T1" fmla="*/ 38 h 1049"/>
                <a:gd name="T2" fmla="*/ 823 w 1080"/>
                <a:gd name="T3" fmla="*/ 38 h 1049"/>
                <a:gd name="T4" fmla="*/ 906 w 1080"/>
                <a:gd name="T5" fmla="*/ 83 h 1049"/>
                <a:gd name="T6" fmla="*/ 1079 w 1080"/>
                <a:gd name="T7" fmla="*/ 325 h 1049"/>
                <a:gd name="T8" fmla="*/ 1073 w 1080"/>
                <a:gd name="T9" fmla="*/ 434 h 1049"/>
                <a:gd name="T10" fmla="*/ 955 w 1080"/>
                <a:gd name="T11" fmla="*/ 518 h 1049"/>
                <a:gd name="T12" fmla="*/ 858 w 1080"/>
                <a:gd name="T13" fmla="*/ 582 h 1049"/>
                <a:gd name="T14" fmla="*/ 737 w 1080"/>
                <a:gd name="T15" fmla="*/ 441 h 1049"/>
                <a:gd name="T16" fmla="*/ 784 w 1080"/>
                <a:gd name="T17" fmla="*/ 403 h 1049"/>
                <a:gd name="T18" fmla="*/ 823 w 1080"/>
                <a:gd name="T19" fmla="*/ 373 h 1049"/>
                <a:gd name="T20" fmla="*/ 741 w 1080"/>
                <a:gd name="T21" fmla="*/ 251 h 1049"/>
                <a:gd name="T22" fmla="*/ 510 w 1080"/>
                <a:gd name="T23" fmla="*/ 403 h 1049"/>
                <a:gd name="T24" fmla="*/ 735 w 1080"/>
                <a:gd name="T25" fmla="*/ 700 h 1049"/>
                <a:gd name="T26" fmla="*/ 927 w 1080"/>
                <a:gd name="T27" fmla="*/ 564 h 1049"/>
                <a:gd name="T28" fmla="*/ 926 w 1080"/>
                <a:gd name="T29" fmla="*/ 1048 h 1049"/>
                <a:gd name="T30" fmla="*/ 439 w 1080"/>
                <a:gd name="T31" fmla="*/ 1048 h 1049"/>
                <a:gd name="T32" fmla="*/ 437 w 1080"/>
                <a:gd name="T33" fmla="*/ 320 h 1049"/>
                <a:gd name="T34" fmla="*/ 325 w 1080"/>
                <a:gd name="T35" fmla="*/ 390 h 1049"/>
                <a:gd name="T36" fmla="*/ 226 w 1080"/>
                <a:gd name="T37" fmla="*/ 390 h 1049"/>
                <a:gd name="T38" fmla="*/ 215 w 1080"/>
                <a:gd name="T39" fmla="*/ 376 h 1049"/>
                <a:gd name="T40" fmla="*/ 141 w 1080"/>
                <a:gd name="T41" fmla="*/ 277 h 1049"/>
                <a:gd name="T42" fmla="*/ 0 w 1080"/>
                <a:gd name="T43" fmla="*/ 105 h 1049"/>
                <a:gd name="T44" fmla="*/ 160 w 1080"/>
                <a:gd name="T45" fmla="*/ 0 h 1049"/>
                <a:gd name="T46" fmla="*/ 261 w 1080"/>
                <a:gd name="T47" fmla="*/ 130 h 1049"/>
                <a:gd name="T48" fmla="*/ 289 w 1080"/>
                <a:gd name="T49" fmla="*/ 155 h 1049"/>
                <a:gd name="T50" fmla="*/ 493 w 1080"/>
                <a:gd name="T51" fmla="*/ 38 h 1049"/>
                <a:gd name="T52" fmla="*/ 577 w 1080"/>
                <a:gd name="T53" fmla="*/ 38 h 1049"/>
                <a:gd name="T54" fmla="*/ 760 w 1080"/>
                <a:gd name="T55" fmla="*/ 3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80" h="1049">
                  <a:moveTo>
                    <a:pt x="760" y="38"/>
                  </a:moveTo>
                  <a:lnTo>
                    <a:pt x="823" y="38"/>
                  </a:lnTo>
                  <a:lnTo>
                    <a:pt x="906" y="83"/>
                  </a:lnTo>
                  <a:lnTo>
                    <a:pt x="1079" y="325"/>
                  </a:lnTo>
                  <a:lnTo>
                    <a:pt x="1073" y="434"/>
                  </a:lnTo>
                  <a:lnTo>
                    <a:pt x="955" y="518"/>
                  </a:lnTo>
                  <a:lnTo>
                    <a:pt x="858" y="582"/>
                  </a:lnTo>
                  <a:lnTo>
                    <a:pt x="737" y="441"/>
                  </a:lnTo>
                  <a:lnTo>
                    <a:pt x="784" y="403"/>
                  </a:lnTo>
                  <a:lnTo>
                    <a:pt x="823" y="373"/>
                  </a:lnTo>
                  <a:lnTo>
                    <a:pt x="741" y="251"/>
                  </a:lnTo>
                  <a:lnTo>
                    <a:pt x="510" y="403"/>
                  </a:lnTo>
                  <a:lnTo>
                    <a:pt x="735" y="700"/>
                  </a:lnTo>
                  <a:lnTo>
                    <a:pt x="927" y="564"/>
                  </a:lnTo>
                  <a:lnTo>
                    <a:pt x="926" y="1048"/>
                  </a:lnTo>
                  <a:lnTo>
                    <a:pt x="439" y="1048"/>
                  </a:lnTo>
                  <a:lnTo>
                    <a:pt x="437" y="320"/>
                  </a:lnTo>
                  <a:lnTo>
                    <a:pt x="325" y="390"/>
                  </a:lnTo>
                  <a:lnTo>
                    <a:pt x="226" y="390"/>
                  </a:lnTo>
                  <a:lnTo>
                    <a:pt x="215" y="376"/>
                  </a:lnTo>
                  <a:lnTo>
                    <a:pt x="141" y="277"/>
                  </a:lnTo>
                  <a:lnTo>
                    <a:pt x="0" y="105"/>
                  </a:lnTo>
                  <a:lnTo>
                    <a:pt x="160" y="0"/>
                  </a:lnTo>
                  <a:lnTo>
                    <a:pt x="261" y="130"/>
                  </a:lnTo>
                  <a:lnTo>
                    <a:pt x="289" y="155"/>
                  </a:lnTo>
                  <a:lnTo>
                    <a:pt x="493" y="38"/>
                  </a:lnTo>
                  <a:lnTo>
                    <a:pt x="577" y="38"/>
                  </a:lnTo>
                  <a:lnTo>
                    <a:pt x="760" y="38"/>
                  </a:ln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7570787" y="2909887"/>
              <a:ext cx="201613" cy="220663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2" name="Arc 11"/>
            <p:cNvSpPr>
              <a:spLocks/>
            </p:cNvSpPr>
            <p:nvPr/>
          </p:nvSpPr>
          <p:spPr bwMode="auto">
            <a:xfrm>
              <a:off x="6950075" y="2474912"/>
              <a:ext cx="280988" cy="109538"/>
            </a:xfrm>
            <a:custGeom>
              <a:avLst/>
              <a:gdLst>
                <a:gd name="G0" fmla="+- 21600 0 0"/>
                <a:gd name="G1" fmla="+- 322 0 0"/>
                <a:gd name="G2" fmla="+- 21600 0 0"/>
                <a:gd name="T0" fmla="*/ 43198 w 43200"/>
                <a:gd name="T1" fmla="*/ 0 h 21922"/>
                <a:gd name="T2" fmla="*/ 2 w 43200"/>
                <a:gd name="T3" fmla="*/ 4 h 21922"/>
                <a:gd name="T4" fmla="*/ 21600 w 43200"/>
                <a:gd name="T5" fmla="*/ 322 h 21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922" fill="none" extrusionOk="0">
                  <a:moveTo>
                    <a:pt x="43197" y="0"/>
                  </a:moveTo>
                  <a:cubicBezTo>
                    <a:pt x="43199" y="107"/>
                    <a:pt x="43200" y="214"/>
                    <a:pt x="43200" y="322"/>
                  </a:cubicBezTo>
                  <a:cubicBezTo>
                    <a:pt x="43200" y="12251"/>
                    <a:pt x="33529" y="21922"/>
                    <a:pt x="21600" y="21922"/>
                  </a:cubicBezTo>
                  <a:cubicBezTo>
                    <a:pt x="9670" y="21922"/>
                    <a:pt x="0" y="12251"/>
                    <a:pt x="0" y="322"/>
                  </a:cubicBezTo>
                  <a:cubicBezTo>
                    <a:pt x="-1" y="215"/>
                    <a:pt x="0" y="109"/>
                    <a:pt x="2" y="4"/>
                  </a:cubicBezTo>
                </a:path>
                <a:path w="43200" h="21922" stroke="0" extrusionOk="0">
                  <a:moveTo>
                    <a:pt x="43197" y="0"/>
                  </a:moveTo>
                  <a:cubicBezTo>
                    <a:pt x="43199" y="107"/>
                    <a:pt x="43200" y="214"/>
                    <a:pt x="43200" y="322"/>
                  </a:cubicBezTo>
                  <a:cubicBezTo>
                    <a:pt x="43200" y="12251"/>
                    <a:pt x="33529" y="21922"/>
                    <a:pt x="21600" y="21922"/>
                  </a:cubicBezTo>
                  <a:cubicBezTo>
                    <a:pt x="9670" y="21922"/>
                    <a:pt x="0" y="12251"/>
                    <a:pt x="0" y="322"/>
                  </a:cubicBezTo>
                  <a:cubicBezTo>
                    <a:pt x="-1" y="215"/>
                    <a:pt x="0" y="109"/>
                    <a:pt x="2" y="4"/>
                  </a:cubicBezTo>
                  <a:lnTo>
                    <a:pt x="21600" y="322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rc 12"/>
            <p:cNvSpPr>
              <a:spLocks/>
            </p:cNvSpPr>
            <p:nvPr/>
          </p:nvSpPr>
          <p:spPr bwMode="auto">
            <a:xfrm>
              <a:off x="7229475" y="2481262"/>
              <a:ext cx="239713" cy="169863"/>
            </a:xfrm>
            <a:custGeom>
              <a:avLst/>
              <a:gdLst>
                <a:gd name="G0" fmla="+- 15351 0 0"/>
                <a:gd name="G1" fmla="+- 21600 0 0"/>
                <a:gd name="G2" fmla="+- 21600 0 0"/>
                <a:gd name="T0" fmla="*/ 0 w 36951"/>
                <a:gd name="T1" fmla="*/ 6404 h 36443"/>
                <a:gd name="T2" fmla="*/ 31043 w 36951"/>
                <a:gd name="T3" fmla="*/ 36443 h 36443"/>
                <a:gd name="T4" fmla="*/ 15351 w 36951"/>
                <a:gd name="T5" fmla="*/ 21600 h 36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951" h="36443" fill="none" extrusionOk="0">
                  <a:moveTo>
                    <a:pt x="0" y="6404"/>
                  </a:moveTo>
                  <a:cubicBezTo>
                    <a:pt x="4057" y="2305"/>
                    <a:pt x="9584" y="-1"/>
                    <a:pt x="15351" y="0"/>
                  </a:cubicBezTo>
                  <a:cubicBezTo>
                    <a:pt x="27280" y="0"/>
                    <a:pt x="36951" y="9670"/>
                    <a:pt x="36951" y="21600"/>
                  </a:cubicBezTo>
                  <a:cubicBezTo>
                    <a:pt x="36951" y="27120"/>
                    <a:pt x="34836" y="32432"/>
                    <a:pt x="31043" y="36443"/>
                  </a:cubicBezTo>
                </a:path>
                <a:path w="36951" h="36443" stroke="0" extrusionOk="0">
                  <a:moveTo>
                    <a:pt x="0" y="6404"/>
                  </a:moveTo>
                  <a:cubicBezTo>
                    <a:pt x="4057" y="2305"/>
                    <a:pt x="9584" y="-1"/>
                    <a:pt x="15351" y="0"/>
                  </a:cubicBezTo>
                  <a:cubicBezTo>
                    <a:pt x="27280" y="0"/>
                    <a:pt x="36951" y="9670"/>
                    <a:pt x="36951" y="21600"/>
                  </a:cubicBezTo>
                  <a:cubicBezTo>
                    <a:pt x="36951" y="27120"/>
                    <a:pt x="34836" y="32432"/>
                    <a:pt x="31043" y="36443"/>
                  </a:cubicBezTo>
                  <a:lnTo>
                    <a:pt x="15351" y="2160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" name="Group 13"/>
            <p:cNvGrpSpPr>
              <a:grpSpLocks/>
            </p:cNvGrpSpPr>
            <p:nvPr/>
          </p:nvGrpSpPr>
          <p:grpSpPr bwMode="auto">
            <a:xfrm>
              <a:off x="6376991" y="4257675"/>
              <a:ext cx="984251" cy="1758950"/>
              <a:chOff x="4141" y="2464"/>
              <a:chExt cx="620" cy="1108"/>
            </a:xfrm>
          </p:grpSpPr>
          <p:grpSp>
            <p:nvGrpSpPr>
              <p:cNvPr id="15" name="Group 14"/>
              <p:cNvGrpSpPr>
                <a:grpSpLocks/>
              </p:cNvGrpSpPr>
              <p:nvPr/>
            </p:nvGrpSpPr>
            <p:grpSpPr bwMode="auto">
              <a:xfrm>
                <a:off x="4141" y="2812"/>
                <a:ext cx="620" cy="760"/>
                <a:chOff x="4141" y="2812"/>
                <a:chExt cx="620" cy="760"/>
              </a:xfrm>
            </p:grpSpPr>
            <p:sp>
              <p:nvSpPr>
                <p:cNvPr id="17" name="Rectangle 16"/>
                <p:cNvSpPr>
                  <a:spLocks noChangeArrowheads="1"/>
                </p:cNvSpPr>
                <p:nvPr/>
              </p:nvSpPr>
              <p:spPr bwMode="auto">
                <a:xfrm>
                  <a:off x="4246" y="2812"/>
                  <a:ext cx="414" cy="1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Rectangle 17"/>
                <p:cNvSpPr>
                  <a:spLocks noChangeArrowheads="1"/>
                </p:cNvSpPr>
                <p:nvPr/>
              </p:nvSpPr>
              <p:spPr bwMode="auto">
                <a:xfrm>
                  <a:off x="4141" y="2918"/>
                  <a:ext cx="619" cy="6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Arc 17"/>
                <p:cNvSpPr>
                  <a:spLocks/>
                </p:cNvSpPr>
                <p:nvPr/>
              </p:nvSpPr>
              <p:spPr bwMode="auto">
                <a:xfrm>
                  <a:off x="4142" y="2814"/>
                  <a:ext cx="110" cy="127"/>
                </a:xfrm>
                <a:custGeom>
                  <a:avLst/>
                  <a:gdLst>
                    <a:gd name="G0" fmla="+- 21597 0 0"/>
                    <a:gd name="G1" fmla="+- 21592 0 0"/>
                    <a:gd name="G2" fmla="+- 21600 0 0"/>
                    <a:gd name="T0" fmla="*/ 0 w 21597"/>
                    <a:gd name="T1" fmla="*/ 21253 h 21592"/>
                    <a:gd name="T2" fmla="*/ 21010 w 21597"/>
                    <a:gd name="T3" fmla="*/ 0 h 21592"/>
                    <a:gd name="T4" fmla="*/ 21597 w 21597"/>
                    <a:gd name="T5" fmla="*/ 21592 h 215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592" fill="none" extrusionOk="0">
                      <a:moveTo>
                        <a:pt x="-1" y="21252"/>
                      </a:moveTo>
                      <a:cubicBezTo>
                        <a:pt x="181" y="9685"/>
                        <a:pt x="9444" y="314"/>
                        <a:pt x="21009" y="-1"/>
                      </a:cubicBezTo>
                    </a:path>
                    <a:path w="21597" h="21592" stroke="0" extrusionOk="0">
                      <a:moveTo>
                        <a:pt x="-1" y="21252"/>
                      </a:moveTo>
                      <a:cubicBezTo>
                        <a:pt x="181" y="9685"/>
                        <a:pt x="9444" y="314"/>
                        <a:pt x="21009" y="-1"/>
                      </a:cubicBezTo>
                      <a:lnTo>
                        <a:pt x="21597" y="21592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Arc 18"/>
                <p:cNvSpPr>
                  <a:spLocks/>
                </p:cNvSpPr>
                <p:nvPr/>
              </p:nvSpPr>
              <p:spPr bwMode="auto">
                <a:xfrm>
                  <a:off x="4648" y="2814"/>
                  <a:ext cx="113" cy="12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" name="Oval 19"/>
              <p:cNvSpPr>
                <a:spLocks noChangeArrowheads="1"/>
              </p:cNvSpPr>
              <p:nvPr/>
            </p:nvSpPr>
            <p:spPr bwMode="auto">
              <a:xfrm>
                <a:off x="4283" y="2464"/>
                <a:ext cx="330" cy="310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" name="Group 20"/>
            <p:cNvGrpSpPr>
              <a:grpSpLocks/>
            </p:cNvGrpSpPr>
            <p:nvPr/>
          </p:nvGrpSpPr>
          <p:grpSpPr bwMode="auto">
            <a:xfrm>
              <a:off x="5348288" y="3768725"/>
              <a:ext cx="992188" cy="1763713"/>
              <a:chOff x="3493" y="2156"/>
              <a:chExt cx="625" cy="1111"/>
            </a:xfrm>
          </p:grpSpPr>
          <p:grpSp>
            <p:nvGrpSpPr>
              <p:cNvPr id="22" name="Group 21"/>
              <p:cNvGrpSpPr>
                <a:grpSpLocks/>
              </p:cNvGrpSpPr>
              <p:nvPr/>
            </p:nvGrpSpPr>
            <p:grpSpPr bwMode="auto">
              <a:xfrm>
                <a:off x="3493" y="2504"/>
                <a:ext cx="625" cy="763"/>
                <a:chOff x="3493" y="2504"/>
                <a:chExt cx="625" cy="763"/>
              </a:xfrm>
            </p:grpSpPr>
            <p:sp>
              <p:nvSpPr>
                <p:cNvPr id="24" name="Rectangle 23"/>
                <p:cNvSpPr>
                  <a:spLocks noChangeArrowheads="1"/>
                </p:cNvSpPr>
                <p:nvPr/>
              </p:nvSpPr>
              <p:spPr bwMode="auto">
                <a:xfrm>
                  <a:off x="3601" y="2504"/>
                  <a:ext cx="413" cy="159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Rectangle 24"/>
                <p:cNvSpPr>
                  <a:spLocks noChangeArrowheads="1"/>
                </p:cNvSpPr>
                <p:nvPr/>
              </p:nvSpPr>
              <p:spPr bwMode="auto">
                <a:xfrm>
                  <a:off x="3493" y="2614"/>
                  <a:ext cx="625" cy="653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Arc 24"/>
                <p:cNvSpPr>
                  <a:spLocks/>
                </p:cNvSpPr>
                <p:nvPr/>
              </p:nvSpPr>
              <p:spPr bwMode="auto">
                <a:xfrm>
                  <a:off x="3495" y="2505"/>
                  <a:ext cx="112" cy="130"/>
                </a:xfrm>
                <a:custGeom>
                  <a:avLst/>
                  <a:gdLst>
                    <a:gd name="G0" fmla="+- 21597 0 0"/>
                    <a:gd name="G1" fmla="+- 21597 0 0"/>
                    <a:gd name="G2" fmla="+- 21600 0 0"/>
                    <a:gd name="T0" fmla="*/ 0 w 21597"/>
                    <a:gd name="T1" fmla="*/ 21266 h 21597"/>
                    <a:gd name="T2" fmla="*/ 21213 w 21597"/>
                    <a:gd name="T3" fmla="*/ 0 h 21597"/>
                    <a:gd name="T4" fmla="*/ 21597 w 21597"/>
                    <a:gd name="T5" fmla="*/ 21597 h 215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597" fill="none" extrusionOk="0">
                      <a:moveTo>
                        <a:pt x="-1" y="21265"/>
                      </a:moveTo>
                      <a:cubicBezTo>
                        <a:pt x="178" y="9616"/>
                        <a:pt x="9563" y="207"/>
                        <a:pt x="21213" y="0"/>
                      </a:cubicBezTo>
                    </a:path>
                    <a:path w="21597" h="21597" stroke="0" extrusionOk="0">
                      <a:moveTo>
                        <a:pt x="-1" y="21265"/>
                      </a:moveTo>
                      <a:cubicBezTo>
                        <a:pt x="178" y="9616"/>
                        <a:pt x="9563" y="207"/>
                        <a:pt x="21213" y="0"/>
                      </a:cubicBezTo>
                      <a:lnTo>
                        <a:pt x="21597" y="21597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Arc 25"/>
                <p:cNvSpPr>
                  <a:spLocks/>
                </p:cNvSpPr>
                <p:nvPr/>
              </p:nvSpPr>
              <p:spPr bwMode="auto">
                <a:xfrm>
                  <a:off x="4003" y="2510"/>
                  <a:ext cx="115" cy="129"/>
                </a:xfrm>
                <a:custGeom>
                  <a:avLst/>
                  <a:gdLst>
                    <a:gd name="G0" fmla="+- 379 0 0"/>
                    <a:gd name="G1" fmla="+- 21600 0 0"/>
                    <a:gd name="G2" fmla="+- 21600 0 0"/>
                    <a:gd name="T0" fmla="*/ 0 w 21976"/>
                    <a:gd name="T1" fmla="*/ 3 h 21600"/>
                    <a:gd name="T2" fmla="*/ 21976 w 21976"/>
                    <a:gd name="T3" fmla="*/ 21259 h 21600"/>
                    <a:gd name="T4" fmla="*/ 379 w 21976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976" h="21600" fill="none" extrusionOk="0">
                      <a:moveTo>
                        <a:pt x="0" y="3"/>
                      </a:moveTo>
                      <a:cubicBezTo>
                        <a:pt x="126" y="1"/>
                        <a:pt x="252" y="-1"/>
                        <a:pt x="379" y="0"/>
                      </a:cubicBezTo>
                      <a:cubicBezTo>
                        <a:pt x="12175" y="0"/>
                        <a:pt x="21790" y="9464"/>
                        <a:pt x="21976" y="21258"/>
                      </a:cubicBezTo>
                    </a:path>
                    <a:path w="21976" h="21600" stroke="0" extrusionOk="0">
                      <a:moveTo>
                        <a:pt x="0" y="3"/>
                      </a:moveTo>
                      <a:cubicBezTo>
                        <a:pt x="126" y="1"/>
                        <a:pt x="252" y="-1"/>
                        <a:pt x="379" y="0"/>
                      </a:cubicBezTo>
                      <a:cubicBezTo>
                        <a:pt x="12175" y="0"/>
                        <a:pt x="21790" y="9464"/>
                        <a:pt x="21976" y="21258"/>
                      </a:cubicBezTo>
                      <a:lnTo>
                        <a:pt x="379" y="2160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3" name="Oval 26"/>
              <p:cNvSpPr>
                <a:spLocks noChangeArrowheads="1"/>
              </p:cNvSpPr>
              <p:nvPr/>
            </p:nvSpPr>
            <p:spPr bwMode="auto">
              <a:xfrm>
                <a:off x="3638" y="2156"/>
                <a:ext cx="332" cy="314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" name="Group 27"/>
            <p:cNvGrpSpPr>
              <a:grpSpLocks/>
            </p:cNvGrpSpPr>
            <p:nvPr/>
          </p:nvGrpSpPr>
          <p:grpSpPr bwMode="auto">
            <a:xfrm>
              <a:off x="2359025" y="3768725"/>
              <a:ext cx="984250" cy="1763713"/>
              <a:chOff x="1610" y="2156"/>
              <a:chExt cx="620" cy="1111"/>
            </a:xfrm>
          </p:grpSpPr>
          <p:grpSp>
            <p:nvGrpSpPr>
              <p:cNvPr id="29" name="Group 28"/>
              <p:cNvGrpSpPr>
                <a:grpSpLocks/>
              </p:cNvGrpSpPr>
              <p:nvPr/>
            </p:nvGrpSpPr>
            <p:grpSpPr bwMode="auto">
              <a:xfrm>
                <a:off x="1610" y="2504"/>
                <a:ext cx="620" cy="763"/>
                <a:chOff x="1610" y="2504"/>
                <a:chExt cx="620" cy="763"/>
              </a:xfrm>
            </p:grpSpPr>
            <p:sp>
              <p:nvSpPr>
                <p:cNvPr id="31" name="Rectangle 30"/>
                <p:cNvSpPr>
                  <a:spLocks noChangeArrowheads="1"/>
                </p:cNvSpPr>
                <p:nvPr/>
              </p:nvSpPr>
              <p:spPr bwMode="auto">
                <a:xfrm>
                  <a:off x="1717" y="2504"/>
                  <a:ext cx="413" cy="159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Rectangle 31"/>
                <p:cNvSpPr>
                  <a:spLocks noChangeArrowheads="1"/>
                </p:cNvSpPr>
                <p:nvPr/>
              </p:nvSpPr>
              <p:spPr bwMode="auto">
                <a:xfrm>
                  <a:off x="1610" y="2614"/>
                  <a:ext cx="620" cy="653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Arc 31"/>
                <p:cNvSpPr>
                  <a:spLocks/>
                </p:cNvSpPr>
                <p:nvPr/>
              </p:nvSpPr>
              <p:spPr bwMode="auto">
                <a:xfrm>
                  <a:off x="1612" y="2505"/>
                  <a:ext cx="112" cy="130"/>
                </a:xfrm>
                <a:custGeom>
                  <a:avLst/>
                  <a:gdLst>
                    <a:gd name="G0" fmla="+- 21597 0 0"/>
                    <a:gd name="G1" fmla="+- 21597 0 0"/>
                    <a:gd name="G2" fmla="+- 21600 0 0"/>
                    <a:gd name="T0" fmla="*/ 0 w 21597"/>
                    <a:gd name="T1" fmla="*/ 21266 h 21597"/>
                    <a:gd name="T2" fmla="*/ 21213 w 21597"/>
                    <a:gd name="T3" fmla="*/ 0 h 21597"/>
                    <a:gd name="T4" fmla="*/ 21597 w 21597"/>
                    <a:gd name="T5" fmla="*/ 21597 h 215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597" fill="none" extrusionOk="0">
                      <a:moveTo>
                        <a:pt x="-1" y="21265"/>
                      </a:moveTo>
                      <a:cubicBezTo>
                        <a:pt x="178" y="9616"/>
                        <a:pt x="9563" y="207"/>
                        <a:pt x="21213" y="0"/>
                      </a:cubicBezTo>
                    </a:path>
                    <a:path w="21597" h="21597" stroke="0" extrusionOk="0">
                      <a:moveTo>
                        <a:pt x="-1" y="21265"/>
                      </a:moveTo>
                      <a:cubicBezTo>
                        <a:pt x="178" y="9616"/>
                        <a:pt x="9563" y="207"/>
                        <a:pt x="21213" y="0"/>
                      </a:cubicBezTo>
                      <a:lnTo>
                        <a:pt x="21597" y="21597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Arc 32"/>
                <p:cNvSpPr>
                  <a:spLocks/>
                </p:cNvSpPr>
                <p:nvPr/>
              </p:nvSpPr>
              <p:spPr bwMode="auto">
                <a:xfrm>
                  <a:off x="2117" y="2510"/>
                  <a:ext cx="112" cy="129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597"/>
                    <a:gd name="T1" fmla="*/ 0 h 21600"/>
                    <a:gd name="T2" fmla="*/ 21597 w 21597"/>
                    <a:gd name="T3" fmla="*/ 21259 h 21600"/>
                    <a:gd name="T4" fmla="*/ 0 w 21597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600" fill="none" extrusionOk="0">
                      <a:moveTo>
                        <a:pt x="-1" y="0"/>
                      </a:moveTo>
                      <a:cubicBezTo>
                        <a:pt x="11796" y="0"/>
                        <a:pt x="21411" y="9464"/>
                        <a:pt x="21597" y="21258"/>
                      </a:cubicBezTo>
                    </a:path>
                    <a:path w="21597" h="21600" stroke="0" extrusionOk="0">
                      <a:moveTo>
                        <a:pt x="-1" y="0"/>
                      </a:moveTo>
                      <a:cubicBezTo>
                        <a:pt x="11796" y="0"/>
                        <a:pt x="21411" y="9464"/>
                        <a:pt x="21597" y="2125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0" name="Oval 33"/>
              <p:cNvSpPr>
                <a:spLocks noChangeArrowheads="1"/>
              </p:cNvSpPr>
              <p:nvPr/>
            </p:nvSpPr>
            <p:spPr bwMode="auto">
              <a:xfrm>
                <a:off x="1755" y="2156"/>
                <a:ext cx="331" cy="314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" name="Group 34"/>
            <p:cNvGrpSpPr>
              <a:grpSpLocks/>
            </p:cNvGrpSpPr>
            <p:nvPr/>
          </p:nvGrpSpPr>
          <p:grpSpPr bwMode="auto">
            <a:xfrm>
              <a:off x="1303338" y="4257675"/>
              <a:ext cx="984250" cy="1758950"/>
              <a:chOff x="945" y="2464"/>
              <a:chExt cx="620" cy="1108"/>
            </a:xfrm>
          </p:grpSpPr>
          <p:sp>
            <p:nvSpPr>
              <p:cNvPr id="36" name="Oval 35"/>
              <p:cNvSpPr>
                <a:spLocks noChangeArrowheads="1"/>
              </p:cNvSpPr>
              <p:nvPr/>
            </p:nvSpPr>
            <p:spPr bwMode="auto">
              <a:xfrm>
                <a:off x="1089" y="2464"/>
                <a:ext cx="331" cy="310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7" name="Group 36"/>
              <p:cNvGrpSpPr>
                <a:grpSpLocks/>
              </p:cNvGrpSpPr>
              <p:nvPr/>
            </p:nvGrpSpPr>
            <p:grpSpPr bwMode="auto">
              <a:xfrm>
                <a:off x="945" y="2812"/>
                <a:ext cx="620" cy="760"/>
                <a:chOff x="945" y="2812"/>
                <a:chExt cx="620" cy="760"/>
              </a:xfrm>
            </p:grpSpPr>
            <p:sp>
              <p:nvSpPr>
                <p:cNvPr id="38" name="Rectangle 37"/>
                <p:cNvSpPr>
                  <a:spLocks noChangeArrowheads="1"/>
                </p:cNvSpPr>
                <p:nvPr/>
              </p:nvSpPr>
              <p:spPr bwMode="auto">
                <a:xfrm>
                  <a:off x="1053" y="2812"/>
                  <a:ext cx="413" cy="154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Rectangle 38"/>
                <p:cNvSpPr>
                  <a:spLocks noChangeArrowheads="1"/>
                </p:cNvSpPr>
                <p:nvPr/>
              </p:nvSpPr>
              <p:spPr bwMode="auto">
                <a:xfrm>
                  <a:off x="945" y="2918"/>
                  <a:ext cx="620" cy="654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Arc 39"/>
                <p:cNvSpPr>
                  <a:spLocks/>
                </p:cNvSpPr>
                <p:nvPr/>
              </p:nvSpPr>
              <p:spPr bwMode="auto">
                <a:xfrm>
                  <a:off x="946" y="2814"/>
                  <a:ext cx="112" cy="127"/>
                </a:xfrm>
                <a:custGeom>
                  <a:avLst/>
                  <a:gdLst>
                    <a:gd name="G0" fmla="+- 21597 0 0"/>
                    <a:gd name="G1" fmla="+- 21597 0 0"/>
                    <a:gd name="G2" fmla="+- 21600 0 0"/>
                    <a:gd name="T0" fmla="*/ 0 w 21597"/>
                    <a:gd name="T1" fmla="*/ 21258 h 21597"/>
                    <a:gd name="T2" fmla="*/ 21213 w 21597"/>
                    <a:gd name="T3" fmla="*/ 0 h 21597"/>
                    <a:gd name="T4" fmla="*/ 21597 w 21597"/>
                    <a:gd name="T5" fmla="*/ 21597 h 215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597" fill="none" extrusionOk="0">
                      <a:moveTo>
                        <a:pt x="-1" y="21257"/>
                      </a:moveTo>
                      <a:cubicBezTo>
                        <a:pt x="182" y="9611"/>
                        <a:pt x="9566" y="207"/>
                        <a:pt x="21213" y="0"/>
                      </a:cubicBezTo>
                    </a:path>
                    <a:path w="21597" h="21597" stroke="0" extrusionOk="0">
                      <a:moveTo>
                        <a:pt x="-1" y="21257"/>
                      </a:moveTo>
                      <a:cubicBezTo>
                        <a:pt x="182" y="9611"/>
                        <a:pt x="9566" y="207"/>
                        <a:pt x="21213" y="0"/>
                      </a:cubicBezTo>
                      <a:lnTo>
                        <a:pt x="21597" y="21597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Arc 40"/>
                <p:cNvSpPr>
                  <a:spLocks/>
                </p:cNvSpPr>
                <p:nvPr/>
              </p:nvSpPr>
              <p:spPr bwMode="auto">
                <a:xfrm>
                  <a:off x="1451" y="2814"/>
                  <a:ext cx="113" cy="128"/>
                </a:xfrm>
                <a:custGeom>
                  <a:avLst/>
                  <a:gdLst>
                    <a:gd name="G0" fmla="+- 0 0 0"/>
                    <a:gd name="G1" fmla="+- 21599 0 0"/>
                    <a:gd name="G2" fmla="+- 21600 0 0"/>
                    <a:gd name="T0" fmla="*/ 191 w 21600"/>
                    <a:gd name="T1" fmla="*/ 0 h 21599"/>
                    <a:gd name="T2" fmla="*/ 21600 w 21600"/>
                    <a:gd name="T3" fmla="*/ 21599 h 21599"/>
                    <a:gd name="T4" fmla="*/ 0 w 21600"/>
                    <a:gd name="T5" fmla="*/ 21599 h 215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9" fill="none" extrusionOk="0">
                      <a:moveTo>
                        <a:pt x="191" y="-1"/>
                      </a:moveTo>
                      <a:cubicBezTo>
                        <a:pt x="12045" y="104"/>
                        <a:pt x="21600" y="9744"/>
                        <a:pt x="21600" y="21599"/>
                      </a:cubicBezTo>
                    </a:path>
                    <a:path w="21600" h="21599" stroke="0" extrusionOk="0">
                      <a:moveTo>
                        <a:pt x="191" y="-1"/>
                      </a:moveTo>
                      <a:cubicBezTo>
                        <a:pt x="12045" y="104"/>
                        <a:pt x="21600" y="9744"/>
                        <a:pt x="21600" y="21599"/>
                      </a:cubicBezTo>
                      <a:lnTo>
                        <a:pt x="0" y="21599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1228725" y="4279900"/>
              <a:ext cx="6172200" cy="1736725"/>
            </a:xfrm>
            <a:custGeom>
              <a:avLst/>
              <a:gdLst>
                <a:gd name="T0" fmla="*/ 0 w 3888"/>
                <a:gd name="T1" fmla="*/ 1093 h 1094"/>
                <a:gd name="T2" fmla="*/ 1386 w 3888"/>
                <a:gd name="T3" fmla="*/ 0 h 1094"/>
                <a:gd name="T4" fmla="*/ 2444 w 3888"/>
                <a:gd name="T5" fmla="*/ 0 h 1094"/>
                <a:gd name="T6" fmla="*/ 3887 w 3888"/>
                <a:gd name="T7" fmla="*/ 1093 h 1094"/>
                <a:gd name="T8" fmla="*/ 0 w 3888"/>
                <a:gd name="T9" fmla="*/ 1093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88" h="1094">
                  <a:moveTo>
                    <a:pt x="0" y="1093"/>
                  </a:moveTo>
                  <a:lnTo>
                    <a:pt x="1386" y="0"/>
                  </a:lnTo>
                  <a:lnTo>
                    <a:pt x="2444" y="0"/>
                  </a:lnTo>
                  <a:lnTo>
                    <a:pt x="3887" y="1093"/>
                  </a:lnTo>
                  <a:lnTo>
                    <a:pt x="0" y="1093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3" name="Group 42"/>
            <p:cNvGrpSpPr>
              <a:grpSpLocks/>
            </p:cNvGrpSpPr>
            <p:nvPr/>
          </p:nvGrpSpPr>
          <p:grpSpPr bwMode="auto">
            <a:xfrm>
              <a:off x="4286252" y="4425950"/>
              <a:ext cx="1225551" cy="1797050"/>
              <a:chOff x="2824" y="2570"/>
              <a:chExt cx="772" cy="1132"/>
            </a:xfrm>
          </p:grpSpPr>
          <p:sp>
            <p:nvSpPr>
              <p:cNvPr id="44" name="Oval 43"/>
              <p:cNvSpPr>
                <a:spLocks noChangeArrowheads="1"/>
              </p:cNvSpPr>
              <p:nvPr/>
            </p:nvSpPr>
            <p:spPr bwMode="auto">
              <a:xfrm>
                <a:off x="3002" y="2570"/>
                <a:ext cx="408" cy="378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5" name="Group 44"/>
              <p:cNvGrpSpPr>
                <a:grpSpLocks/>
              </p:cNvGrpSpPr>
              <p:nvPr/>
            </p:nvGrpSpPr>
            <p:grpSpPr bwMode="auto">
              <a:xfrm>
                <a:off x="2824" y="2990"/>
                <a:ext cx="772" cy="712"/>
                <a:chOff x="2824" y="2990"/>
                <a:chExt cx="772" cy="712"/>
              </a:xfrm>
            </p:grpSpPr>
            <p:sp>
              <p:nvSpPr>
                <p:cNvPr id="46" name="Rectangle 45"/>
                <p:cNvSpPr>
                  <a:spLocks noChangeArrowheads="1"/>
                </p:cNvSpPr>
                <p:nvPr/>
              </p:nvSpPr>
              <p:spPr bwMode="auto">
                <a:xfrm>
                  <a:off x="2953" y="2992"/>
                  <a:ext cx="508" cy="18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Rectangle 46"/>
                <p:cNvSpPr>
                  <a:spLocks noChangeArrowheads="1"/>
                </p:cNvSpPr>
                <p:nvPr/>
              </p:nvSpPr>
              <p:spPr bwMode="auto">
                <a:xfrm>
                  <a:off x="2826" y="3126"/>
                  <a:ext cx="769" cy="57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Arc 47"/>
                <p:cNvSpPr>
                  <a:spLocks/>
                </p:cNvSpPr>
                <p:nvPr/>
              </p:nvSpPr>
              <p:spPr bwMode="auto">
                <a:xfrm>
                  <a:off x="2824" y="2993"/>
                  <a:ext cx="140" cy="155"/>
                </a:xfrm>
                <a:custGeom>
                  <a:avLst/>
                  <a:gdLst>
                    <a:gd name="G0" fmla="+- 21600 0 0"/>
                    <a:gd name="G1" fmla="+- 21598 0 0"/>
                    <a:gd name="G2" fmla="+- 21600 0 0"/>
                    <a:gd name="T0" fmla="*/ 0 w 21600"/>
                    <a:gd name="T1" fmla="*/ 21598 h 21598"/>
                    <a:gd name="T2" fmla="*/ 21290 w 21600"/>
                    <a:gd name="T3" fmla="*/ 0 h 21598"/>
                    <a:gd name="T4" fmla="*/ 21600 w 21600"/>
                    <a:gd name="T5" fmla="*/ 21598 h 215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8" fill="none" extrusionOk="0">
                      <a:moveTo>
                        <a:pt x="0" y="21598"/>
                      </a:moveTo>
                      <a:cubicBezTo>
                        <a:pt x="0" y="9789"/>
                        <a:pt x="9482" y="169"/>
                        <a:pt x="21290" y="0"/>
                      </a:cubicBezTo>
                    </a:path>
                    <a:path w="21600" h="21598" stroke="0" extrusionOk="0">
                      <a:moveTo>
                        <a:pt x="0" y="21598"/>
                      </a:moveTo>
                      <a:cubicBezTo>
                        <a:pt x="0" y="9789"/>
                        <a:pt x="9482" y="169"/>
                        <a:pt x="21290" y="0"/>
                      </a:cubicBezTo>
                      <a:lnTo>
                        <a:pt x="21600" y="21598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Arc 48"/>
                <p:cNvSpPr>
                  <a:spLocks/>
                </p:cNvSpPr>
                <p:nvPr/>
              </p:nvSpPr>
              <p:spPr bwMode="auto">
                <a:xfrm>
                  <a:off x="3457" y="2990"/>
                  <a:ext cx="139" cy="157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461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875" y="0"/>
                        <a:pt x="21523" y="9586"/>
                        <a:pt x="21599" y="21461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875" y="0"/>
                        <a:pt x="21523" y="9586"/>
                        <a:pt x="21599" y="21461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0" name="Group 49"/>
            <p:cNvGrpSpPr>
              <a:grpSpLocks/>
            </p:cNvGrpSpPr>
            <p:nvPr/>
          </p:nvGrpSpPr>
          <p:grpSpPr bwMode="auto">
            <a:xfrm>
              <a:off x="2995613" y="4411663"/>
              <a:ext cx="1225550" cy="1797050"/>
              <a:chOff x="2011" y="2561"/>
              <a:chExt cx="772" cy="1132"/>
            </a:xfrm>
          </p:grpSpPr>
          <p:sp>
            <p:nvSpPr>
              <p:cNvPr id="51" name="Oval 50"/>
              <p:cNvSpPr>
                <a:spLocks noChangeArrowheads="1"/>
              </p:cNvSpPr>
              <p:nvPr/>
            </p:nvSpPr>
            <p:spPr bwMode="auto">
              <a:xfrm>
                <a:off x="2192" y="2561"/>
                <a:ext cx="404" cy="377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2" name="Group 51"/>
              <p:cNvGrpSpPr>
                <a:grpSpLocks/>
              </p:cNvGrpSpPr>
              <p:nvPr/>
            </p:nvGrpSpPr>
            <p:grpSpPr bwMode="auto">
              <a:xfrm>
                <a:off x="2011" y="2982"/>
                <a:ext cx="772" cy="711"/>
                <a:chOff x="2011" y="2982"/>
                <a:chExt cx="772" cy="711"/>
              </a:xfrm>
            </p:grpSpPr>
            <p:sp>
              <p:nvSpPr>
                <p:cNvPr id="53" name="Rectangle 52"/>
                <p:cNvSpPr>
                  <a:spLocks noChangeArrowheads="1"/>
                </p:cNvSpPr>
                <p:nvPr/>
              </p:nvSpPr>
              <p:spPr bwMode="auto">
                <a:xfrm>
                  <a:off x="2144" y="2982"/>
                  <a:ext cx="504" cy="187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Rectangle 53"/>
                <p:cNvSpPr>
                  <a:spLocks noChangeArrowheads="1"/>
                </p:cNvSpPr>
                <p:nvPr/>
              </p:nvSpPr>
              <p:spPr bwMode="auto">
                <a:xfrm>
                  <a:off x="2013" y="3113"/>
                  <a:ext cx="769" cy="580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Arc 54"/>
                <p:cNvSpPr>
                  <a:spLocks/>
                </p:cNvSpPr>
                <p:nvPr/>
              </p:nvSpPr>
              <p:spPr bwMode="auto">
                <a:xfrm>
                  <a:off x="2011" y="2983"/>
                  <a:ext cx="138" cy="154"/>
                </a:xfrm>
                <a:custGeom>
                  <a:avLst/>
                  <a:gdLst>
                    <a:gd name="G0" fmla="+- 21600 0 0"/>
                    <a:gd name="G1" fmla="+- 21599 0 0"/>
                    <a:gd name="G2" fmla="+- 21600 0 0"/>
                    <a:gd name="T0" fmla="*/ 0 w 21600"/>
                    <a:gd name="T1" fmla="*/ 21599 h 21599"/>
                    <a:gd name="T2" fmla="*/ 21443 w 21600"/>
                    <a:gd name="T3" fmla="*/ 0 h 21599"/>
                    <a:gd name="T4" fmla="*/ 21600 w 21600"/>
                    <a:gd name="T5" fmla="*/ 21599 h 215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9" fill="none" extrusionOk="0">
                      <a:moveTo>
                        <a:pt x="0" y="21599"/>
                      </a:moveTo>
                      <a:cubicBezTo>
                        <a:pt x="0" y="9730"/>
                        <a:pt x="9575" y="85"/>
                        <a:pt x="21442" y="-1"/>
                      </a:cubicBezTo>
                    </a:path>
                    <a:path w="21600" h="21599" stroke="0" extrusionOk="0">
                      <a:moveTo>
                        <a:pt x="0" y="21599"/>
                      </a:moveTo>
                      <a:cubicBezTo>
                        <a:pt x="0" y="9730"/>
                        <a:pt x="9575" y="85"/>
                        <a:pt x="21442" y="-1"/>
                      </a:cubicBezTo>
                      <a:lnTo>
                        <a:pt x="21600" y="21599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Arc 55"/>
                <p:cNvSpPr>
                  <a:spLocks/>
                </p:cNvSpPr>
                <p:nvPr/>
              </p:nvSpPr>
              <p:spPr bwMode="auto">
                <a:xfrm>
                  <a:off x="2643" y="2983"/>
                  <a:ext cx="140" cy="154"/>
                </a:xfrm>
                <a:custGeom>
                  <a:avLst/>
                  <a:gdLst>
                    <a:gd name="G0" fmla="+- 156 0 0"/>
                    <a:gd name="G1" fmla="+- 21600 0 0"/>
                    <a:gd name="G2" fmla="+- 21600 0 0"/>
                    <a:gd name="T0" fmla="*/ 0 w 21756"/>
                    <a:gd name="T1" fmla="*/ 1 h 21600"/>
                    <a:gd name="T2" fmla="*/ 21756 w 21756"/>
                    <a:gd name="T3" fmla="*/ 21600 h 21600"/>
                    <a:gd name="T4" fmla="*/ 156 w 21756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756" h="21600" fill="none" extrusionOk="0">
                      <a:moveTo>
                        <a:pt x="-1" y="0"/>
                      </a:moveTo>
                      <a:cubicBezTo>
                        <a:pt x="51" y="0"/>
                        <a:pt x="103" y="-1"/>
                        <a:pt x="156" y="0"/>
                      </a:cubicBezTo>
                      <a:cubicBezTo>
                        <a:pt x="12085" y="0"/>
                        <a:pt x="21756" y="9670"/>
                        <a:pt x="21756" y="21600"/>
                      </a:cubicBezTo>
                    </a:path>
                    <a:path w="21756" h="21600" stroke="0" extrusionOk="0">
                      <a:moveTo>
                        <a:pt x="-1" y="0"/>
                      </a:moveTo>
                      <a:cubicBezTo>
                        <a:pt x="51" y="0"/>
                        <a:pt x="103" y="-1"/>
                        <a:pt x="156" y="0"/>
                      </a:cubicBezTo>
                      <a:cubicBezTo>
                        <a:pt x="12085" y="0"/>
                        <a:pt x="21756" y="9670"/>
                        <a:pt x="21756" y="21600"/>
                      </a:cubicBezTo>
                      <a:lnTo>
                        <a:pt x="156" y="21600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7" name="Group 56"/>
            <p:cNvGrpSpPr>
              <a:grpSpLocks/>
            </p:cNvGrpSpPr>
            <p:nvPr/>
          </p:nvGrpSpPr>
          <p:grpSpPr bwMode="auto">
            <a:xfrm>
              <a:off x="2995613" y="4421188"/>
              <a:ext cx="1225550" cy="1797050"/>
              <a:chOff x="2011" y="2567"/>
              <a:chExt cx="772" cy="1132"/>
            </a:xfrm>
          </p:grpSpPr>
          <p:sp>
            <p:nvSpPr>
              <p:cNvPr id="58" name="Oval 57"/>
              <p:cNvSpPr>
                <a:spLocks noChangeArrowheads="1"/>
              </p:cNvSpPr>
              <p:nvPr/>
            </p:nvSpPr>
            <p:spPr bwMode="auto">
              <a:xfrm>
                <a:off x="2192" y="2567"/>
                <a:ext cx="404" cy="377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9" name="Group 58"/>
              <p:cNvGrpSpPr>
                <a:grpSpLocks/>
              </p:cNvGrpSpPr>
              <p:nvPr/>
            </p:nvGrpSpPr>
            <p:grpSpPr bwMode="auto">
              <a:xfrm>
                <a:off x="2011" y="2988"/>
                <a:ext cx="772" cy="711"/>
                <a:chOff x="2011" y="2988"/>
                <a:chExt cx="772" cy="711"/>
              </a:xfrm>
            </p:grpSpPr>
            <p:sp>
              <p:nvSpPr>
                <p:cNvPr id="60" name="Rectangle 59"/>
                <p:cNvSpPr>
                  <a:spLocks noChangeArrowheads="1"/>
                </p:cNvSpPr>
                <p:nvPr/>
              </p:nvSpPr>
              <p:spPr bwMode="auto">
                <a:xfrm>
                  <a:off x="2144" y="2988"/>
                  <a:ext cx="504" cy="18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Rectangle 60"/>
                <p:cNvSpPr>
                  <a:spLocks noChangeArrowheads="1"/>
                </p:cNvSpPr>
                <p:nvPr/>
              </p:nvSpPr>
              <p:spPr bwMode="auto">
                <a:xfrm>
                  <a:off x="2013" y="3119"/>
                  <a:ext cx="769" cy="58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Arc 61"/>
                <p:cNvSpPr>
                  <a:spLocks/>
                </p:cNvSpPr>
                <p:nvPr/>
              </p:nvSpPr>
              <p:spPr bwMode="auto">
                <a:xfrm>
                  <a:off x="2011" y="2989"/>
                  <a:ext cx="138" cy="154"/>
                </a:xfrm>
                <a:custGeom>
                  <a:avLst/>
                  <a:gdLst>
                    <a:gd name="G0" fmla="+- 21600 0 0"/>
                    <a:gd name="G1" fmla="+- 21599 0 0"/>
                    <a:gd name="G2" fmla="+- 21600 0 0"/>
                    <a:gd name="T0" fmla="*/ 0 w 21600"/>
                    <a:gd name="T1" fmla="*/ 21599 h 21599"/>
                    <a:gd name="T2" fmla="*/ 21443 w 21600"/>
                    <a:gd name="T3" fmla="*/ 0 h 21599"/>
                    <a:gd name="T4" fmla="*/ 21600 w 21600"/>
                    <a:gd name="T5" fmla="*/ 21599 h 215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9" fill="none" extrusionOk="0">
                      <a:moveTo>
                        <a:pt x="0" y="21599"/>
                      </a:moveTo>
                      <a:cubicBezTo>
                        <a:pt x="0" y="9730"/>
                        <a:pt x="9575" y="85"/>
                        <a:pt x="21442" y="-1"/>
                      </a:cubicBezTo>
                    </a:path>
                    <a:path w="21600" h="21599" stroke="0" extrusionOk="0">
                      <a:moveTo>
                        <a:pt x="0" y="21599"/>
                      </a:moveTo>
                      <a:cubicBezTo>
                        <a:pt x="0" y="9730"/>
                        <a:pt x="9575" y="85"/>
                        <a:pt x="21442" y="-1"/>
                      </a:cubicBezTo>
                      <a:lnTo>
                        <a:pt x="21600" y="21599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Arc 62"/>
                <p:cNvSpPr>
                  <a:spLocks/>
                </p:cNvSpPr>
                <p:nvPr/>
              </p:nvSpPr>
              <p:spPr bwMode="auto">
                <a:xfrm>
                  <a:off x="2643" y="2989"/>
                  <a:ext cx="140" cy="154"/>
                </a:xfrm>
                <a:custGeom>
                  <a:avLst/>
                  <a:gdLst>
                    <a:gd name="G0" fmla="+- 156 0 0"/>
                    <a:gd name="G1" fmla="+- 21600 0 0"/>
                    <a:gd name="G2" fmla="+- 21600 0 0"/>
                    <a:gd name="T0" fmla="*/ 0 w 21756"/>
                    <a:gd name="T1" fmla="*/ 1 h 21600"/>
                    <a:gd name="T2" fmla="*/ 21756 w 21756"/>
                    <a:gd name="T3" fmla="*/ 21600 h 21600"/>
                    <a:gd name="T4" fmla="*/ 156 w 21756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756" h="21600" fill="none" extrusionOk="0">
                      <a:moveTo>
                        <a:pt x="-1" y="0"/>
                      </a:moveTo>
                      <a:cubicBezTo>
                        <a:pt x="51" y="0"/>
                        <a:pt x="103" y="-1"/>
                        <a:pt x="156" y="0"/>
                      </a:cubicBezTo>
                      <a:cubicBezTo>
                        <a:pt x="12085" y="0"/>
                        <a:pt x="21756" y="9670"/>
                        <a:pt x="21756" y="21600"/>
                      </a:cubicBezTo>
                    </a:path>
                    <a:path w="21756" h="21600" stroke="0" extrusionOk="0">
                      <a:moveTo>
                        <a:pt x="-1" y="0"/>
                      </a:moveTo>
                      <a:cubicBezTo>
                        <a:pt x="51" y="0"/>
                        <a:pt x="103" y="-1"/>
                        <a:pt x="156" y="0"/>
                      </a:cubicBezTo>
                      <a:cubicBezTo>
                        <a:pt x="12085" y="0"/>
                        <a:pt x="21756" y="9670"/>
                        <a:pt x="21756" y="21600"/>
                      </a:cubicBezTo>
                      <a:lnTo>
                        <a:pt x="156" y="216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66" name="Title 1"/>
          <p:cNvSpPr txBox="1">
            <a:spLocks/>
          </p:cNvSpPr>
          <p:nvPr/>
        </p:nvSpPr>
        <p:spPr>
          <a:xfrm>
            <a:off x="822325" y="365125"/>
            <a:ext cx="7521575" cy="5492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9pPr>
          </a:lstStyle>
          <a:p>
            <a:r>
              <a:rPr lang="en-US" dirty="0" smtClean="0"/>
              <a:t>Lync Architecture Document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89867" y="1116955"/>
            <a:ext cx="461327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Example of infrastructure planning</a:t>
            </a:r>
          </a:p>
          <a:p>
            <a:endParaRPr lang="en-US" sz="2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37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8169275" cy="3929062"/>
          </a:xfrm>
        </p:spPr>
        <p:txBody>
          <a:bodyPr/>
          <a:lstStyle/>
          <a:p>
            <a:r>
              <a:rPr lang="en-US" altLang="en-US" dirty="0" smtClean="0"/>
              <a:t>Skype is short for Sky peer-to-peer</a:t>
            </a:r>
          </a:p>
          <a:p>
            <a:r>
              <a:rPr lang="en-US" altLang="en-US" dirty="0" smtClean="0"/>
              <a:t>For workgroups and not large conferences</a:t>
            </a:r>
          </a:p>
          <a:p>
            <a:r>
              <a:rPr lang="en-US" altLang="en-US" dirty="0" smtClean="0"/>
              <a:t>Free version is video chat</a:t>
            </a:r>
          </a:p>
          <a:p>
            <a:r>
              <a:rPr lang="en-US" altLang="en-US" dirty="0" smtClean="0"/>
              <a:t>For $9.99 per month it becomes a Web conferencing tool with </a:t>
            </a:r>
          </a:p>
          <a:p>
            <a:r>
              <a:rPr lang="en-US" altLang="en-US" dirty="0"/>
              <a:t>	</a:t>
            </a:r>
            <a:r>
              <a:rPr lang="en-US" altLang="en-US" dirty="0" smtClean="0"/>
              <a:t>Screen sharing with up to 10 people</a:t>
            </a:r>
          </a:p>
          <a:p>
            <a:r>
              <a:rPr lang="en-US" altLang="en-US" dirty="0"/>
              <a:t>	</a:t>
            </a:r>
            <a:r>
              <a:rPr lang="en-US" altLang="en-US" dirty="0" smtClean="0"/>
              <a:t>Group video calling for a maximum of 10 people</a:t>
            </a:r>
          </a:p>
          <a:p>
            <a:r>
              <a:rPr lang="en-US" altLang="en-US" dirty="0"/>
              <a:t>	</a:t>
            </a:r>
            <a:r>
              <a:rPr lang="en-US" altLang="en-US" dirty="0" smtClean="0"/>
              <a:t>Audio conferencing with up to 25 people</a:t>
            </a:r>
          </a:p>
          <a:p>
            <a:r>
              <a:rPr lang="en-US" altLang="en-US" dirty="0"/>
              <a:t>	</a:t>
            </a:r>
            <a:r>
              <a:rPr lang="en-US" altLang="en-US" dirty="0" smtClean="0"/>
              <a:t>Text messaging with up to 300 people</a:t>
            </a:r>
          </a:p>
          <a:p>
            <a:r>
              <a:rPr lang="en-US" altLang="en-US" dirty="0" smtClean="0"/>
              <a:t>No session recording </a:t>
            </a:r>
          </a:p>
          <a:p>
            <a:r>
              <a:rPr lang="en-US" altLang="en-US" dirty="0" smtClean="0"/>
              <a:t>Purchased by Microsoft and now federating with Lync </a:t>
            </a:r>
          </a:p>
          <a:p>
            <a:r>
              <a:rPr lang="en-US" altLang="en-US" dirty="0"/>
              <a:t>	</a:t>
            </a:r>
            <a:endParaRPr lang="en-US" altLang="en-US" dirty="0" smtClean="0"/>
          </a:p>
          <a:p>
            <a:r>
              <a:rPr lang="en-US" altLang="en-US" dirty="0"/>
              <a:t>	</a:t>
            </a:r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pPr>
              <a:buAutoNum type="arabicPeriod" startAt="4"/>
            </a:pPr>
            <a:endParaRPr lang="en-US" altLang="en-US" dirty="0"/>
          </a:p>
          <a:p>
            <a:pPr lvl="1"/>
            <a:endParaRPr lang="en-US" altLang="en-US" dirty="0" smtClean="0"/>
          </a:p>
          <a:p>
            <a:pPr lvl="1"/>
            <a:endParaRPr lang="en-US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" y="5105400"/>
            <a:ext cx="853440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[1] </a:t>
            </a:r>
            <a:r>
              <a:rPr lang="en-US" sz="900" dirty="0"/>
              <a:t>Strom, D. (2012). Web-based conferencing comes of age. </a:t>
            </a:r>
            <a:r>
              <a:rPr lang="en-US" sz="900" i="1" dirty="0"/>
              <a:t>Network World, 29(18),</a:t>
            </a:r>
            <a:r>
              <a:rPr lang="en-US" sz="900" dirty="0"/>
              <a:t> 23-27. </a:t>
            </a:r>
            <a:r>
              <a:rPr lang="en-US" sz="900" dirty="0" smtClean="0"/>
              <a:t>EBSCO</a:t>
            </a:r>
            <a:endParaRPr lang="en-US" sz="900" dirty="0" smtClean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] </a:t>
            </a:r>
            <a:r>
              <a:rPr lang="en-US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Nuckles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B. (2014). Affordable Video Conferencing Solutions. Business News Daily. </a:t>
            </a:r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endParaRPr lang="en-US" sz="900" i="1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8751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Skype Lync federation has </a:t>
            </a:r>
            <a:r>
              <a:rPr lang="en-US" dirty="0" err="1" smtClean="0"/>
              <a:t>on-premise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81" y="914400"/>
            <a:ext cx="7627919" cy="4109673"/>
          </a:xfrm>
        </p:spPr>
      </p:pic>
    </p:spTree>
    <p:extLst>
      <p:ext uri="{BB962C8B-B14F-4D97-AF65-F5344CB8AC3E}">
        <p14:creationId xmlns:p14="http://schemas.microsoft.com/office/powerpoint/2010/main" val="149862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Vyew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8169275" cy="400526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en-US" dirty="0" smtClean="0"/>
              <a:t>For workgroups not large conferences</a:t>
            </a:r>
          </a:p>
          <a:p>
            <a:pPr>
              <a:spcBef>
                <a:spcPts val="600"/>
              </a:spcBef>
            </a:pPr>
            <a:r>
              <a:rPr lang="en-US" altLang="en-US" dirty="0" smtClean="0"/>
              <a:t>Very easy meeting setup</a:t>
            </a:r>
          </a:p>
          <a:p>
            <a:pPr>
              <a:spcBef>
                <a:spcPts val="600"/>
              </a:spcBef>
            </a:pPr>
            <a:r>
              <a:rPr lang="en-US" altLang="en-US" dirty="0" smtClean="0"/>
              <a:t>Persistent meeting rooms which participants can access over a period of days</a:t>
            </a:r>
          </a:p>
          <a:p>
            <a:pPr>
              <a:spcBef>
                <a:spcPts val="600"/>
              </a:spcBef>
            </a:pPr>
            <a:r>
              <a:rPr lang="en-US" altLang="en-US" dirty="0" smtClean="0"/>
              <a:t>User friendly navigation of conference functionality</a:t>
            </a:r>
          </a:p>
          <a:p>
            <a:pPr>
              <a:spcBef>
                <a:spcPts val="600"/>
              </a:spcBef>
            </a:pPr>
            <a:r>
              <a:rPr lang="en-US" altLang="en-US" dirty="0" smtClean="0"/>
              <a:t>Comprehensive access controls</a:t>
            </a:r>
          </a:p>
          <a:p>
            <a:pPr>
              <a:spcBef>
                <a:spcPts val="600"/>
              </a:spcBef>
            </a:pPr>
            <a:r>
              <a:rPr lang="en-US" altLang="en-US" dirty="0" smtClean="0"/>
              <a:t>Integrated audio-conferencing</a:t>
            </a:r>
          </a:p>
          <a:p>
            <a:pPr>
              <a:spcBef>
                <a:spcPts val="600"/>
              </a:spcBef>
            </a:pPr>
            <a:r>
              <a:rPr lang="en-US" altLang="en-US" dirty="0" smtClean="0"/>
              <a:t>Integrated real-time chat</a:t>
            </a:r>
          </a:p>
          <a:p>
            <a:pPr>
              <a:spcBef>
                <a:spcPts val="600"/>
              </a:spcBef>
            </a:pPr>
            <a:r>
              <a:rPr lang="en-US" altLang="en-US" dirty="0" smtClean="0"/>
              <a:t>Share entire desktop or a region within it</a:t>
            </a:r>
          </a:p>
          <a:p>
            <a:pPr>
              <a:spcBef>
                <a:spcPts val="600"/>
              </a:spcBef>
            </a:pPr>
            <a:r>
              <a:rPr lang="en-US" altLang="en-US" dirty="0" smtClean="0"/>
              <a:t>Can switch presenters</a:t>
            </a:r>
          </a:p>
          <a:p>
            <a:pPr>
              <a:spcBef>
                <a:spcPts val="600"/>
              </a:spcBef>
            </a:pPr>
            <a:r>
              <a:rPr lang="en-US" altLang="en-US" dirty="0" smtClean="0"/>
              <a:t>No mobile client: based on Flash</a:t>
            </a:r>
          </a:p>
          <a:p>
            <a:pPr>
              <a:spcBef>
                <a:spcPts val="600"/>
              </a:spcBef>
            </a:pPr>
            <a:r>
              <a:rPr lang="en-US" altLang="en-US" dirty="0" smtClean="0"/>
              <a:t>Free version supports 5 concurrent users and 10 rooms for sharing documents</a:t>
            </a:r>
          </a:p>
          <a:p>
            <a:pPr>
              <a:buAutoNum type="arabicPeriod" startAt="4"/>
            </a:pPr>
            <a:endParaRPr lang="en-US" altLang="en-US" dirty="0"/>
          </a:p>
          <a:p>
            <a:pPr lvl="1"/>
            <a:endParaRPr lang="en-US" altLang="en-US" dirty="0" smtClean="0"/>
          </a:p>
          <a:p>
            <a:pPr lvl="1"/>
            <a:endParaRPr lang="en-US" alt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5105400"/>
            <a:ext cx="868680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[1] </a:t>
            </a:r>
            <a:r>
              <a:rPr lang="en-US" sz="900" dirty="0"/>
              <a:t>Strom, D. (2012). Web-based conferencing comes of age. </a:t>
            </a:r>
            <a:r>
              <a:rPr lang="en-US" sz="900" i="1" dirty="0"/>
              <a:t>Network World, 29(18),</a:t>
            </a:r>
            <a:r>
              <a:rPr lang="en-US" sz="900" dirty="0"/>
              <a:t> 23-27. </a:t>
            </a:r>
            <a:r>
              <a:rPr lang="en-US" sz="900" dirty="0" smtClean="0"/>
              <a:t>EBSCO</a:t>
            </a:r>
            <a:endParaRPr lang="en-US" sz="900" dirty="0" smtClean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] </a:t>
            </a:r>
            <a:r>
              <a:rPr lang="en-US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Nuckles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B. (2014). Affordable Video Conferencing Solutions. Business News Daily. </a:t>
            </a:r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endParaRPr lang="en-US" sz="900" i="1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7652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8169275" cy="4005262"/>
          </a:xfrm>
        </p:spPr>
        <p:txBody>
          <a:bodyPr/>
          <a:lstStyle/>
          <a:p>
            <a:r>
              <a:rPr lang="en-US" altLang="en-US" dirty="0" smtClean="0"/>
              <a:t>Easy setup and use</a:t>
            </a:r>
          </a:p>
          <a:p>
            <a:r>
              <a:rPr lang="en-US" altLang="en-US" dirty="0" smtClean="0"/>
              <a:t>Supports a maximum of 250 participants in virtual meetings with 12 concurrent video feeds</a:t>
            </a:r>
          </a:p>
          <a:p>
            <a:r>
              <a:rPr lang="en-US" altLang="en-US" dirty="0" smtClean="0"/>
              <a:t>Share screen or program</a:t>
            </a:r>
          </a:p>
          <a:p>
            <a:r>
              <a:rPr lang="en-US" altLang="en-US" dirty="0" smtClean="0"/>
              <a:t>Set of markup tools for co-authoring documents or videos</a:t>
            </a:r>
          </a:p>
          <a:p>
            <a:r>
              <a:rPr lang="en-US" altLang="en-US" dirty="0" smtClean="0"/>
              <a:t>Participants can join from almost any Web connected device</a:t>
            </a:r>
          </a:p>
          <a:p>
            <a:r>
              <a:rPr lang="en-US" altLang="en-US" dirty="0" smtClean="0"/>
              <a:t>Can record sessions</a:t>
            </a:r>
          </a:p>
          <a:p>
            <a:r>
              <a:rPr lang="en-US" altLang="en-US" dirty="0" smtClean="0"/>
              <a:t>Cost ranges from free for 3 participants to $20 per month for 20 users and 12 concurrent video feeds and $40 per month for 250 users and 12 feeds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pPr>
              <a:buAutoNum type="arabicPeriod" startAt="4"/>
            </a:pPr>
            <a:endParaRPr lang="en-US" altLang="en-US" dirty="0"/>
          </a:p>
          <a:p>
            <a:pPr lvl="1"/>
            <a:endParaRPr lang="en-US" altLang="en-US" dirty="0" smtClean="0"/>
          </a:p>
          <a:p>
            <a:pPr lvl="1"/>
            <a:endParaRPr lang="en-US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[1] </a:t>
            </a:r>
            <a:r>
              <a:rPr lang="en-US" sz="900" dirty="0"/>
              <a:t>Strom, D. (2012). Web-based conferencing comes of age. </a:t>
            </a:r>
            <a:r>
              <a:rPr lang="en-US" sz="900" i="1" dirty="0"/>
              <a:t>Network World, 29(18),</a:t>
            </a:r>
            <a:r>
              <a:rPr lang="en-US" sz="900" dirty="0"/>
              <a:t> 23-27. </a:t>
            </a:r>
            <a:r>
              <a:rPr lang="en-US" sz="900" dirty="0" smtClean="0"/>
              <a:t>EBSCO</a:t>
            </a:r>
            <a:endParaRPr lang="en-US" sz="900" dirty="0" smtClean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] </a:t>
            </a:r>
            <a:r>
              <a:rPr lang="en-US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Nuckles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B. (2014). Affordable Video Conferencing Solutions. Business News Daily. </a:t>
            </a:r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endParaRPr lang="en-US" sz="900" i="1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4903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Conferencing tools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035855-35B9-4E8F-9340-60DBCD730F3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9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Forums, wikis, blogs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035855-35B9-4E8F-9340-60DBCD730F32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51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Forums, blogs, and wikis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8321675" cy="3852862"/>
          </a:xfrm>
        </p:spPr>
        <p:txBody>
          <a:bodyPr/>
          <a:lstStyle/>
          <a:p>
            <a:r>
              <a:rPr lang="en-US" dirty="0" smtClean="0"/>
              <a:t>These are online collaboration tools that provide a digital workspace for teams to jointly create, modify, review and comment on documents, videos, ideas, processes, and other deliverables and management activities in the group</a:t>
            </a:r>
          </a:p>
          <a:p>
            <a:r>
              <a:rPr lang="en-US" dirty="0" smtClean="0"/>
              <a:t>Without tools like blogs, wikis or forums a global virtual team would be inundated with emails and unnecessary information and waste time setting up address books and rules for who to send what</a:t>
            </a:r>
          </a:p>
          <a:p>
            <a:r>
              <a:rPr lang="en-US" dirty="0" smtClean="0"/>
              <a:t>A blog is a discussion workspace with short posts displayed in reverse chronological order.  Typically, posts are not meant to be changed after being published</a:t>
            </a:r>
          </a:p>
          <a:p>
            <a:r>
              <a:rPr lang="en-US" dirty="0" smtClean="0"/>
              <a:t>A wiki is a digital workspace not organized as a series of entries but instead has </a:t>
            </a:r>
            <a:r>
              <a:rPr lang="en-US" smtClean="0"/>
              <a:t>very flexible </a:t>
            </a:r>
            <a:r>
              <a:rPr lang="en-US" dirty="0" smtClean="0"/>
              <a:t>organization allowing a group to add organization and content as needed</a:t>
            </a:r>
          </a:p>
          <a:p>
            <a:r>
              <a:rPr lang="en-US" dirty="0" smtClean="0"/>
              <a:t>A forum is a discussion workspace with entries organized into conversations called topics. They have a formal structure: topics, subtopics and messages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[1] </a:t>
            </a:r>
            <a:r>
              <a:rPr lang="en-US" sz="900" dirty="0" err="1" smtClean="0"/>
              <a:t>Fichter</a:t>
            </a:r>
            <a:r>
              <a:rPr lang="en-US" sz="900" dirty="0" smtClean="0"/>
              <a:t>, D. (2005). The Many Forms of E-Collaboration: Blogs, Wikis, Portals, Groupware, Discussion Boards, and Instant Messaging. </a:t>
            </a:r>
            <a:r>
              <a:rPr lang="en-US" sz="900" i="1" dirty="0" smtClean="0"/>
              <a:t>ONLINE,</a:t>
            </a:r>
            <a:r>
              <a:rPr lang="en-US" sz="900" dirty="0" smtClean="0"/>
              <a:t> 48-50. EBSCO</a:t>
            </a:r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endParaRPr lang="en-US" sz="900" i="1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0161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Forums provide a digital workspace for virtual team members to post</a:t>
            </a:r>
            <a:r>
              <a:rPr lang="en-US" dirty="0"/>
              <a:t> </a:t>
            </a:r>
            <a:r>
              <a:rPr lang="en-US" dirty="0" smtClean="0"/>
              <a:t>and organize  entries</a:t>
            </a:r>
          </a:p>
          <a:p>
            <a:r>
              <a:rPr lang="en-US" dirty="0" smtClean="0"/>
              <a:t>They allow the users to organize messages into topics and topics into categories</a:t>
            </a:r>
          </a:p>
          <a:p>
            <a:r>
              <a:rPr lang="en-US" dirty="0" smtClean="0"/>
              <a:t>Many also offer member directories and private messaging between members. </a:t>
            </a:r>
          </a:p>
          <a:p>
            <a:r>
              <a:rPr lang="en-US" dirty="0" smtClean="0"/>
              <a:t>Likewise, many offer a WYSIWYG editor and the ability to upload images</a:t>
            </a:r>
          </a:p>
          <a:p>
            <a:r>
              <a:rPr lang="en-US" dirty="0" smtClean="0"/>
              <a:t>Like Web conferencing solutions, forum models include Software as a Service as well as </a:t>
            </a:r>
            <a:r>
              <a:rPr lang="en-US" dirty="0" err="1" smtClean="0"/>
              <a:t>on-premise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[1] </a:t>
            </a:r>
            <a:r>
              <a:rPr lang="en-US" sz="900" dirty="0" err="1" smtClean="0"/>
              <a:t>Myttn</a:t>
            </a:r>
            <a:r>
              <a:rPr lang="en-US" sz="900" dirty="0" smtClean="0"/>
              <a:t>, D. (2003).  Forum Software Roundup.  </a:t>
            </a:r>
            <a:r>
              <a:rPr lang="en-US" sz="900" dirty="0"/>
              <a:t>Retrieved from http://www.sitepoint.com/forum-software-roundup/</a:t>
            </a:r>
            <a:endParaRPr lang="en-US" sz="900" dirty="0" smtClean="0"/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endParaRPr lang="en-US" sz="900" i="1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2090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8006A7-2BBA-4AC2-8780-BA1090C38D8E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grpSp>
        <p:nvGrpSpPr>
          <p:cNvPr id="68" name="Group 67"/>
          <p:cNvGrpSpPr/>
          <p:nvPr/>
        </p:nvGrpSpPr>
        <p:grpSpPr>
          <a:xfrm>
            <a:off x="1566068" y="918520"/>
            <a:ext cx="6173113" cy="4061262"/>
            <a:chOff x="1110458" y="1754189"/>
            <a:chExt cx="6661942" cy="4473575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110458" y="1754189"/>
              <a:ext cx="6573838" cy="44735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H="1" flipV="1">
              <a:off x="5621337" y="1828800"/>
              <a:ext cx="614363" cy="8175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6354762" y="2905125"/>
              <a:ext cx="201613" cy="16192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6816725" y="1952625"/>
              <a:ext cx="495300" cy="4730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022975" y="2425700"/>
              <a:ext cx="1714500" cy="1665288"/>
            </a:xfrm>
            <a:custGeom>
              <a:avLst/>
              <a:gdLst>
                <a:gd name="T0" fmla="*/ 760 w 1080"/>
                <a:gd name="T1" fmla="*/ 38 h 1049"/>
                <a:gd name="T2" fmla="*/ 823 w 1080"/>
                <a:gd name="T3" fmla="*/ 38 h 1049"/>
                <a:gd name="T4" fmla="*/ 906 w 1080"/>
                <a:gd name="T5" fmla="*/ 83 h 1049"/>
                <a:gd name="T6" fmla="*/ 1079 w 1080"/>
                <a:gd name="T7" fmla="*/ 325 h 1049"/>
                <a:gd name="T8" fmla="*/ 1073 w 1080"/>
                <a:gd name="T9" fmla="*/ 434 h 1049"/>
                <a:gd name="T10" fmla="*/ 955 w 1080"/>
                <a:gd name="T11" fmla="*/ 518 h 1049"/>
                <a:gd name="T12" fmla="*/ 858 w 1080"/>
                <a:gd name="T13" fmla="*/ 582 h 1049"/>
                <a:gd name="T14" fmla="*/ 737 w 1080"/>
                <a:gd name="T15" fmla="*/ 441 h 1049"/>
                <a:gd name="T16" fmla="*/ 784 w 1080"/>
                <a:gd name="T17" fmla="*/ 403 h 1049"/>
                <a:gd name="T18" fmla="*/ 823 w 1080"/>
                <a:gd name="T19" fmla="*/ 373 h 1049"/>
                <a:gd name="T20" fmla="*/ 741 w 1080"/>
                <a:gd name="T21" fmla="*/ 251 h 1049"/>
                <a:gd name="T22" fmla="*/ 510 w 1080"/>
                <a:gd name="T23" fmla="*/ 403 h 1049"/>
                <a:gd name="T24" fmla="*/ 735 w 1080"/>
                <a:gd name="T25" fmla="*/ 700 h 1049"/>
                <a:gd name="T26" fmla="*/ 927 w 1080"/>
                <a:gd name="T27" fmla="*/ 564 h 1049"/>
                <a:gd name="T28" fmla="*/ 926 w 1080"/>
                <a:gd name="T29" fmla="*/ 1048 h 1049"/>
                <a:gd name="T30" fmla="*/ 439 w 1080"/>
                <a:gd name="T31" fmla="*/ 1048 h 1049"/>
                <a:gd name="T32" fmla="*/ 437 w 1080"/>
                <a:gd name="T33" fmla="*/ 320 h 1049"/>
                <a:gd name="T34" fmla="*/ 325 w 1080"/>
                <a:gd name="T35" fmla="*/ 390 h 1049"/>
                <a:gd name="T36" fmla="*/ 226 w 1080"/>
                <a:gd name="T37" fmla="*/ 390 h 1049"/>
                <a:gd name="T38" fmla="*/ 215 w 1080"/>
                <a:gd name="T39" fmla="*/ 376 h 1049"/>
                <a:gd name="T40" fmla="*/ 141 w 1080"/>
                <a:gd name="T41" fmla="*/ 277 h 1049"/>
                <a:gd name="T42" fmla="*/ 0 w 1080"/>
                <a:gd name="T43" fmla="*/ 105 h 1049"/>
                <a:gd name="T44" fmla="*/ 160 w 1080"/>
                <a:gd name="T45" fmla="*/ 0 h 1049"/>
                <a:gd name="T46" fmla="*/ 261 w 1080"/>
                <a:gd name="T47" fmla="*/ 130 h 1049"/>
                <a:gd name="T48" fmla="*/ 289 w 1080"/>
                <a:gd name="T49" fmla="*/ 155 h 1049"/>
                <a:gd name="T50" fmla="*/ 493 w 1080"/>
                <a:gd name="T51" fmla="*/ 38 h 1049"/>
                <a:gd name="T52" fmla="*/ 577 w 1080"/>
                <a:gd name="T53" fmla="*/ 38 h 1049"/>
                <a:gd name="T54" fmla="*/ 760 w 1080"/>
                <a:gd name="T55" fmla="*/ 3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80" h="1049">
                  <a:moveTo>
                    <a:pt x="760" y="38"/>
                  </a:moveTo>
                  <a:lnTo>
                    <a:pt x="823" y="38"/>
                  </a:lnTo>
                  <a:lnTo>
                    <a:pt x="906" y="83"/>
                  </a:lnTo>
                  <a:lnTo>
                    <a:pt x="1079" y="325"/>
                  </a:lnTo>
                  <a:lnTo>
                    <a:pt x="1073" y="434"/>
                  </a:lnTo>
                  <a:lnTo>
                    <a:pt x="955" y="518"/>
                  </a:lnTo>
                  <a:lnTo>
                    <a:pt x="858" y="582"/>
                  </a:lnTo>
                  <a:lnTo>
                    <a:pt x="737" y="441"/>
                  </a:lnTo>
                  <a:lnTo>
                    <a:pt x="784" y="403"/>
                  </a:lnTo>
                  <a:lnTo>
                    <a:pt x="823" y="373"/>
                  </a:lnTo>
                  <a:lnTo>
                    <a:pt x="741" y="251"/>
                  </a:lnTo>
                  <a:lnTo>
                    <a:pt x="510" y="403"/>
                  </a:lnTo>
                  <a:lnTo>
                    <a:pt x="735" y="700"/>
                  </a:lnTo>
                  <a:lnTo>
                    <a:pt x="927" y="564"/>
                  </a:lnTo>
                  <a:lnTo>
                    <a:pt x="926" y="1048"/>
                  </a:lnTo>
                  <a:lnTo>
                    <a:pt x="439" y="1048"/>
                  </a:lnTo>
                  <a:lnTo>
                    <a:pt x="437" y="320"/>
                  </a:lnTo>
                  <a:lnTo>
                    <a:pt x="325" y="390"/>
                  </a:lnTo>
                  <a:lnTo>
                    <a:pt x="226" y="390"/>
                  </a:lnTo>
                  <a:lnTo>
                    <a:pt x="215" y="376"/>
                  </a:lnTo>
                  <a:lnTo>
                    <a:pt x="141" y="277"/>
                  </a:lnTo>
                  <a:lnTo>
                    <a:pt x="0" y="105"/>
                  </a:lnTo>
                  <a:lnTo>
                    <a:pt x="160" y="0"/>
                  </a:lnTo>
                  <a:lnTo>
                    <a:pt x="261" y="130"/>
                  </a:lnTo>
                  <a:lnTo>
                    <a:pt x="289" y="155"/>
                  </a:lnTo>
                  <a:lnTo>
                    <a:pt x="493" y="38"/>
                  </a:lnTo>
                  <a:lnTo>
                    <a:pt x="577" y="38"/>
                  </a:lnTo>
                  <a:lnTo>
                    <a:pt x="760" y="38"/>
                  </a:ln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7570787" y="2909887"/>
              <a:ext cx="201613" cy="220663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2" name="Arc 11"/>
            <p:cNvSpPr>
              <a:spLocks/>
            </p:cNvSpPr>
            <p:nvPr/>
          </p:nvSpPr>
          <p:spPr bwMode="auto">
            <a:xfrm>
              <a:off x="6950075" y="2474912"/>
              <a:ext cx="280988" cy="109538"/>
            </a:xfrm>
            <a:custGeom>
              <a:avLst/>
              <a:gdLst>
                <a:gd name="G0" fmla="+- 21600 0 0"/>
                <a:gd name="G1" fmla="+- 322 0 0"/>
                <a:gd name="G2" fmla="+- 21600 0 0"/>
                <a:gd name="T0" fmla="*/ 43198 w 43200"/>
                <a:gd name="T1" fmla="*/ 0 h 21922"/>
                <a:gd name="T2" fmla="*/ 2 w 43200"/>
                <a:gd name="T3" fmla="*/ 4 h 21922"/>
                <a:gd name="T4" fmla="*/ 21600 w 43200"/>
                <a:gd name="T5" fmla="*/ 322 h 21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922" fill="none" extrusionOk="0">
                  <a:moveTo>
                    <a:pt x="43197" y="0"/>
                  </a:moveTo>
                  <a:cubicBezTo>
                    <a:pt x="43199" y="107"/>
                    <a:pt x="43200" y="214"/>
                    <a:pt x="43200" y="322"/>
                  </a:cubicBezTo>
                  <a:cubicBezTo>
                    <a:pt x="43200" y="12251"/>
                    <a:pt x="33529" y="21922"/>
                    <a:pt x="21600" y="21922"/>
                  </a:cubicBezTo>
                  <a:cubicBezTo>
                    <a:pt x="9670" y="21922"/>
                    <a:pt x="0" y="12251"/>
                    <a:pt x="0" y="322"/>
                  </a:cubicBezTo>
                  <a:cubicBezTo>
                    <a:pt x="-1" y="215"/>
                    <a:pt x="0" y="109"/>
                    <a:pt x="2" y="4"/>
                  </a:cubicBezTo>
                </a:path>
                <a:path w="43200" h="21922" stroke="0" extrusionOk="0">
                  <a:moveTo>
                    <a:pt x="43197" y="0"/>
                  </a:moveTo>
                  <a:cubicBezTo>
                    <a:pt x="43199" y="107"/>
                    <a:pt x="43200" y="214"/>
                    <a:pt x="43200" y="322"/>
                  </a:cubicBezTo>
                  <a:cubicBezTo>
                    <a:pt x="43200" y="12251"/>
                    <a:pt x="33529" y="21922"/>
                    <a:pt x="21600" y="21922"/>
                  </a:cubicBezTo>
                  <a:cubicBezTo>
                    <a:pt x="9670" y="21922"/>
                    <a:pt x="0" y="12251"/>
                    <a:pt x="0" y="322"/>
                  </a:cubicBezTo>
                  <a:cubicBezTo>
                    <a:pt x="-1" y="215"/>
                    <a:pt x="0" y="109"/>
                    <a:pt x="2" y="4"/>
                  </a:cubicBezTo>
                  <a:lnTo>
                    <a:pt x="21600" y="322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rc 12"/>
            <p:cNvSpPr>
              <a:spLocks/>
            </p:cNvSpPr>
            <p:nvPr/>
          </p:nvSpPr>
          <p:spPr bwMode="auto">
            <a:xfrm>
              <a:off x="7229475" y="2481262"/>
              <a:ext cx="239713" cy="169863"/>
            </a:xfrm>
            <a:custGeom>
              <a:avLst/>
              <a:gdLst>
                <a:gd name="G0" fmla="+- 15351 0 0"/>
                <a:gd name="G1" fmla="+- 21600 0 0"/>
                <a:gd name="G2" fmla="+- 21600 0 0"/>
                <a:gd name="T0" fmla="*/ 0 w 36951"/>
                <a:gd name="T1" fmla="*/ 6404 h 36443"/>
                <a:gd name="T2" fmla="*/ 31043 w 36951"/>
                <a:gd name="T3" fmla="*/ 36443 h 36443"/>
                <a:gd name="T4" fmla="*/ 15351 w 36951"/>
                <a:gd name="T5" fmla="*/ 21600 h 36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951" h="36443" fill="none" extrusionOk="0">
                  <a:moveTo>
                    <a:pt x="0" y="6404"/>
                  </a:moveTo>
                  <a:cubicBezTo>
                    <a:pt x="4057" y="2305"/>
                    <a:pt x="9584" y="-1"/>
                    <a:pt x="15351" y="0"/>
                  </a:cubicBezTo>
                  <a:cubicBezTo>
                    <a:pt x="27280" y="0"/>
                    <a:pt x="36951" y="9670"/>
                    <a:pt x="36951" y="21600"/>
                  </a:cubicBezTo>
                  <a:cubicBezTo>
                    <a:pt x="36951" y="27120"/>
                    <a:pt x="34836" y="32432"/>
                    <a:pt x="31043" y="36443"/>
                  </a:cubicBezTo>
                </a:path>
                <a:path w="36951" h="36443" stroke="0" extrusionOk="0">
                  <a:moveTo>
                    <a:pt x="0" y="6404"/>
                  </a:moveTo>
                  <a:cubicBezTo>
                    <a:pt x="4057" y="2305"/>
                    <a:pt x="9584" y="-1"/>
                    <a:pt x="15351" y="0"/>
                  </a:cubicBezTo>
                  <a:cubicBezTo>
                    <a:pt x="27280" y="0"/>
                    <a:pt x="36951" y="9670"/>
                    <a:pt x="36951" y="21600"/>
                  </a:cubicBezTo>
                  <a:cubicBezTo>
                    <a:pt x="36951" y="27120"/>
                    <a:pt x="34836" y="32432"/>
                    <a:pt x="31043" y="36443"/>
                  </a:cubicBezTo>
                  <a:lnTo>
                    <a:pt x="15351" y="2160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" name="Group 13"/>
            <p:cNvGrpSpPr>
              <a:grpSpLocks/>
            </p:cNvGrpSpPr>
            <p:nvPr/>
          </p:nvGrpSpPr>
          <p:grpSpPr bwMode="auto">
            <a:xfrm>
              <a:off x="6376991" y="4257675"/>
              <a:ext cx="984251" cy="1758950"/>
              <a:chOff x="4141" y="2464"/>
              <a:chExt cx="620" cy="1108"/>
            </a:xfrm>
          </p:grpSpPr>
          <p:grpSp>
            <p:nvGrpSpPr>
              <p:cNvPr id="15" name="Group 14"/>
              <p:cNvGrpSpPr>
                <a:grpSpLocks/>
              </p:cNvGrpSpPr>
              <p:nvPr/>
            </p:nvGrpSpPr>
            <p:grpSpPr bwMode="auto">
              <a:xfrm>
                <a:off x="4141" y="2812"/>
                <a:ext cx="620" cy="760"/>
                <a:chOff x="4141" y="2812"/>
                <a:chExt cx="620" cy="760"/>
              </a:xfrm>
            </p:grpSpPr>
            <p:sp>
              <p:nvSpPr>
                <p:cNvPr id="17" name="Rectangle 16"/>
                <p:cNvSpPr>
                  <a:spLocks noChangeArrowheads="1"/>
                </p:cNvSpPr>
                <p:nvPr/>
              </p:nvSpPr>
              <p:spPr bwMode="auto">
                <a:xfrm>
                  <a:off x="4246" y="2812"/>
                  <a:ext cx="414" cy="1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Rectangle 17"/>
                <p:cNvSpPr>
                  <a:spLocks noChangeArrowheads="1"/>
                </p:cNvSpPr>
                <p:nvPr/>
              </p:nvSpPr>
              <p:spPr bwMode="auto">
                <a:xfrm>
                  <a:off x="4141" y="2918"/>
                  <a:ext cx="619" cy="6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Arc 17"/>
                <p:cNvSpPr>
                  <a:spLocks/>
                </p:cNvSpPr>
                <p:nvPr/>
              </p:nvSpPr>
              <p:spPr bwMode="auto">
                <a:xfrm>
                  <a:off x="4142" y="2814"/>
                  <a:ext cx="110" cy="127"/>
                </a:xfrm>
                <a:custGeom>
                  <a:avLst/>
                  <a:gdLst>
                    <a:gd name="G0" fmla="+- 21597 0 0"/>
                    <a:gd name="G1" fmla="+- 21592 0 0"/>
                    <a:gd name="G2" fmla="+- 21600 0 0"/>
                    <a:gd name="T0" fmla="*/ 0 w 21597"/>
                    <a:gd name="T1" fmla="*/ 21253 h 21592"/>
                    <a:gd name="T2" fmla="*/ 21010 w 21597"/>
                    <a:gd name="T3" fmla="*/ 0 h 21592"/>
                    <a:gd name="T4" fmla="*/ 21597 w 21597"/>
                    <a:gd name="T5" fmla="*/ 21592 h 215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592" fill="none" extrusionOk="0">
                      <a:moveTo>
                        <a:pt x="-1" y="21252"/>
                      </a:moveTo>
                      <a:cubicBezTo>
                        <a:pt x="181" y="9685"/>
                        <a:pt x="9444" y="314"/>
                        <a:pt x="21009" y="-1"/>
                      </a:cubicBezTo>
                    </a:path>
                    <a:path w="21597" h="21592" stroke="0" extrusionOk="0">
                      <a:moveTo>
                        <a:pt x="-1" y="21252"/>
                      </a:moveTo>
                      <a:cubicBezTo>
                        <a:pt x="181" y="9685"/>
                        <a:pt x="9444" y="314"/>
                        <a:pt x="21009" y="-1"/>
                      </a:cubicBezTo>
                      <a:lnTo>
                        <a:pt x="21597" y="21592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Arc 18"/>
                <p:cNvSpPr>
                  <a:spLocks/>
                </p:cNvSpPr>
                <p:nvPr/>
              </p:nvSpPr>
              <p:spPr bwMode="auto">
                <a:xfrm>
                  <a:off x="4648" y="2814"/>
                  <a:ext cx="113" cy="12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" name="Oval 19"/>
              <p:cNvSpPr>
                <a:spLocks noChangeArrowheads="1"/>
              </p:cNvSpPr>
              <p:nvPr/>
            </p:nvSpPr>
            <p:spPr bwMode="auto">
              <a:xfrm>
                <a:off x="4283" y="2464"/>
                <a:ext cx="330" cy="310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" name="Group 20"/>
            <p:cNvGrpSpPr>
              <a:grpSpLocks/>
            </p:cNvGrpSpPr>
            <p:nvPr/>
          </p:nvGrpSpPr>
          <p:grpSpPr bwMode="auto">
            <a:xfrm>
              <a:off x="5348288" y="3768725"/>
              <a:ext cx="992188" cy="1763713"/>
              <a:chOff x="3493" y="2156"/>
              <a:chExt cx="625" cy="1111"/>
            </a:xfrm>
          </p:grpSpPr>
          <p:grpSp>
            <p:nvGrpSpPr>
              <p:cNvPr id="22" name="Group 21"/>
              <p:cNvGrpSpPr>
                <a:grpSpLocks/>
              </p:cNvGrpSpPr>
              <p:nvPr/>
            </p:nvGrpSpPr>
            <p:grpSpPr bwMode="auto">
              <a:xfrm>
                <a:off x="3493" y="2504"/>
                <a:ext cx="625" cy="763"/>
                <a:chOff x="3493" y="2504"/>
                <a:chExt cx="625" cy="763"/>
              </a:xfrm>
            </p:grpSpPr>
            <p:sp>
              <p:nvSpPr>
                <p:cNvPr id="24" name="Rectangle 23"/>
                <p:cNvSpPr>
                  <a:spLocks noChangeArrowheads="1"/>
                </p:cNvSpPr>
                <p:nvPr/>
              </p:nvSpPr>
              <p:spPr bwMode="auto">
                <a:xfrm>
                  <a:off x="3601" y="2504"/>
                  <a:ext cx="413" cy="159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Rectangle 24"/>
                <p:cNvSpPr>
                  <a:spLocks noChangeArrowheads="1"/>
                </p:cNvSpPr>
                <p:nvPr/>
              </p:nvSpPr>
              <p:spPr bwMode="auto">
                <a:xfrm>
                  <a:off x="3493" y="2614"/>
                  <a:ext cx="625" cy="653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Arc 24"/>
                <p:cNvSpPr>
                  <a:spLocks/>
                </p:cNvSpPr>
                <p:nvPr/>
              </p:nvSpPr>
              <p:spPr bwMode="auto">
                <a:xfrm>
                  <a:off x="3495" y="2505"/>
                  <a:ext cx="112" cy="130"/>
                </a:xfrm>
                <a:custGeom>
                  <a:avLst/>
                  <a:gdLst>
                    <a:gd name="G0" fmla="+- 21597 0 0"/>
                    <a:gd name="G1" fmla="+- 21597 0 0"/>
                    <a:gd name="G2" fmla="+- 21600 0 0"/>
                    <a:gd name="T0" fmla="*/ 0 w 21597"/>
                    <a:gd name="T1" fmla="*/ 21266 h 21597"/>
                    <a:gd name="T2" fmla="*/ 21213 w 21597"/>
                    <a:gd name="T3" fmla="*/ 0 h 21597"/>
                    <a:gd name="T4" fmla="*/ 21597 w 21597"/>
                    <a:gd name="T5" fmla="*/ 21597 h 215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597" fill="none" extrusionOk="0">
                      <a:moveTo>
                        <a:pt x="-1" y="21265"/>
                      </a:moveTo>
                      <a:cubicBezTo>
                        <a:pt x="178" y="9616"/>
                        <a:pt x="9563" y="207"/>
                        <a:pt x="21213" y="0"/>
                      </a:cubicBezTo>
                    </a:path>
                    <a:path w="21597" h="21597" stroke="0" extrusionOk="0">
                      <a:moveTo>
                        <a:pt x="-1" y="21265"/>
                      </a:moveTo>
                      <a:cubicBezTo>
                        <a:pt x="178" y="9616"/>
                        <a:pt x="9563" y="207"/>
                        <a:pt x="21213" y="0"/>
                      </a:cubicBezTo>
                      <a:lnTo>
                        <a:pt x="21597" y="21597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Arc 25"/>
                <p:cNvSpPr>
                  <a:spLocks/>
                </p:cNvSpPr>
                <p:nvPr/>
              </p:nvSpPr>
              <p:spPr bwMode="auto">
                <a:xfrm>
                  <a:off x="4003" y="2510"/>
                  <a:ext cx="115" cy="129"/>
                </a:xfrm>
                <a:custGeom>
                  <a:avLst/>
                  <a:gdLst>
                    <a:gd name="G0" fmla="+- 379 0 0"/>
                    <a:gd name="G1" fmla="+- 21600 0 0"/>
                    <a:gd name="G2" fmla="+- 21600 0 0"/>
                    <a:gd name="T0" fmla="*/ 0 w 21976"/>
                    <a:gd name="T1" fmla="*/ 3 h 21600"/>
                    <a:gd name="T2" fmla="*/ 21976 w 21976"/>
                    <a:gd name="T3" fmla="*/ 21259 h 21600"/>
                    <a:gd name="T4" fmla="*/ 379 w 21976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976" h="21600" fill="none" extrusionOk="0">
                      <a:moveTo>
                        <a:pt x="0" y="3"/>
                      </a:moveTo>
                      <a:cubicBezTo>
                        <a:pt x="126" y="1"/>
                        <a:pt x="252" y="-1"/>
                        <a:pt x="379" y="0"/>
                      </a:cubicBezTo>
                      <a:cubicBezTo>
                        <a:pt x="12175" y="0"/>
                        <a:pt x="21790" y="9464"/>
                        <a:pt x="21976" y="21258"/>
                      </a:cubicBezTo>
                    </a:path>
                    <a:path w="21976" h="21600" stroke="0" extrusionOk="0">
                      <a:moveTo>
                        <a:pt x="0" y="3"/>
                      </a:moveTo>
                      <a:cubicBezTo>
                        <a:pt x="126" y="1"/>
                        <a:pt x="252" y="-1"/>
                        <a:pt x="379" y="0"/>
                      </a:cubicBezTo>
                      <a:cubicBezTo>
                        <a:pt x="12175" y="0"/>
                        <a:pt x="21790" y="9464"/>
                        <a:pt x="21976" y="21258"/>
                      </a:cubicBezTo>
                      <a:lnTo>
                        <a:pt x="379" y="2160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3" name="Oval 26"/>
              <p:cNvSpPr>
                <a:spLocks noChangeArrowheads="1"/>
              </p:cNvSpPr>
              <p:nvPr/>
            </p:nvSpPr>
            <p:spPr bwMode="auto">
              <a:xfrm>
                <a:off x="3638" y="2156"/>
                <a:ext cx="332" cy="314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" name="Group 27"/>
            <p:cNvGrpSpPr>
              <a:grpSpLocks/>
            </p:cNvGrpSpPr>
            <p:nvPr/>
          </p:nvGrpSpPr>
          <p:grpSpPr bwMode="auto">
            <a:xfrm>
              <a:off x="2359025" y="3768725"/>
              <a:ext cx="984250" cy="1763713"/>
              <a:chOff x="1610" y="2156"/>
              <a:chExt cx="620" cy="1111"/>
            </a:xfrm>
          </p:grpSpPr>
          <p:grpSp>
            <p:nvGrpSpPr>
              <p:cNvPr id="29" name="Group 28"/>
              <p:cNvGrpSpPr>
                <a:grpSpLocks/>
              </p:cNvGrpSpPr>
              <p:nvPr/>
            </p:nvGrpSpPr>
            <p:grpSpPr bwMode="auto">
              <a:xfrm>
                <a:off x="1610" y="2504"/>
                <a:ext cx="620" cy="763"/>
                <a:chOff x="1610" y="2504"/>
                <a:chExt cx="620" cy="763"/>
              </a:xfrm>
            </p:grpSpPr>
            <p:sp>
              <p:nvSpPr>
                <p:cNvPr id="31" name="Rectangle 30"/>
                <p:cNvSpPr>
                  <a:spLocks noChangeArrowheads="1"/>
                </p:cNvSpPr>
                <p:nvPr/>
              </p:nvSpPr>
              <p:spPr bwMode="auto">
                <a:xfrm>
                  <a:off x="1717" y="2504"/>
                  <a:ext cx="413" cy="159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Rectangle 31"/>
                <p:cNvSpPr>
                  <a:spLocks noChangeArrowheads="1"/>
                </p:cNvSpPr>
                <p:nvPr/>
              </p:nvSpPr>
              <p:spPr bwMode="auto">
                <a:xfrm>
                  <a:off x="1610" y="2614"/>
                  <a:ext cx="620" cy="653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Arc 31"/>
                <p:cNvSpPr>
                  <a:spLocks/>
                </p:cNvSpPr>
                <p:nvPr/>
              </p:nvSpPr>
              <p:spPr bwMode="auto">
                <a:xfrm>
                  <a:off x="1612" y="2505"/>
                  <a:ext cx="112" cy="130"/>
                </a:xfrm>
                <a:custGeom>
                  <a:avLst/>
                  <a:gdLst>
                    <a:gd name="G0" fmla="+- 21597 0 0"/>
                    <a:gd name="G1" fmla="+- 21597 0 0"/>
                    <a:gd name="G2" fmla="+- 21600 0 0"/>
                    <a:gd name="T0" fmla="*/ 0 w 21597"/>
                    <a:gd name="T1" fmla="*/ 21266 h 21597"/>
                    <a:gd name="T2" fmla="*/ 21213 w 21597"/>
                    <a:gd name="T3" fmla="*/ 0 h 21597"/>
                    <a:gd name="T4" fmla="*/ 21597 w 21597"/>
                    <a:gd name="T5" fmla="*/ 21597 h 215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597" fill="none" extrusionOk="0">
                      <a:moveTo>
                        <a:pt x="-1" y="21265"/>
                      </a:moveTo>
                      <a:cubicBezTo>
                        <a:pt x="178" y="9616"/>
                        <a:pt x="9563" y="207"/>
                        <a:pt x="21213" y="0"/>
                      </a:cubicBezTo>
                    </a:path>
                    <a:path w="21597" h="21597" stroke="0" extrusionOk="0">
                      <a:moveTo>
                        <a:pt x="-1" y="21265"/>
                      </a:moveTo>
                      <a:cubicBezTo>
                        <a:pt x="178" y="9616"/>
                        <a:pt x="9563" y="207"/>
                        <a:pt x="21213" y="0"/>
                      </a:cubicBezTo>
                      <a:lnTo>
                        <a:pt x="21597" y="21597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Arc 32"/>
                <p:cNvSpPr>
                  <a:spLocks/>
                </p:cNvSpPr>
                <p:nvPr/>
              </p:nvSpPr>
              <p:spPr bwMode="auto">
                <a:xfrm>
                  <a:off x="2117" y="2510"/>
                  <a:ext cx="112" cy="129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597"/>
                    <a:gd name="T1" fmla="*/ 0 h 21600"/>
                    <a:gd name="T2" fmla="*/ 21597 w 21597"/>
                    <a:gd name="T3" fmla="*/ 21259 h 21600"/>
                    <a:gd name="T4" fmla="*/ 0 w 21597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600" fill="none" extrusionOk="0">
                      <a:moveTo>
                        <a:pt x="-1" y="0"/>
                      </a:moveTo>
                      <a:cubicBezTo>
                        <a:pt x="11796" y="0"/>
                        <a:pt x="21411" y="9464"/>
                        <a:pt x="21597" y="21258"/>
                      </a:cubicBezTo>
                    </a:path>
                    <a:path w="21597" h="21600" stroke="0" extrusionOk="0">
                      <a:moveTo>
                        <a:pt x="-1" y="0"/>
                      </a:moveTo>
                      <a:cubicBezTo>
                        <a:pt x="11796" y="0"/>
                        <a:pt x="21411" y="9464"/>
                        <a:pt x="21597" y="2125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0" name="Oval 33"/>
              <p:cNvSpPr>
                <a:spLocks noChangeArrowheads="1"/>
              </p:cNvSpPr>
              <p:nvPr/>
            </p:nvSpPr>
            <p:spPr bwMode="auto">
              <a:xfrm>
                <a:off x="1755" y="2156"/>
                <a:ext cx="331" cy="314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" name="Group 34"/>
            <p:cNvGrpSpPr>
              <a:grpSpLocks/>
            </p:cNvGrpSpPr>
            <p:nvPr/>
          </p:nvGrpSpPr>
          <p:grpSpPr bwMode="auto">
            <a:xfrm>
              <a:off x="1303338" y="4257675"/>
              <a:ext cx="984250" cy="1758950"/>
              <a:chOff x="945" y="2464"/>
              <a:chExt cx="620" cy="1108"/>
            </a:xfrm>
          </p:grpSpPr>
          <p:sp>
            <p:nvSpPr>
              <p:cNvPr id="36" name="Oval 35"/>
              <p:cNvSpPr>
                <a:spLocks noChangeArrowheads="1"/>
              </p:cNvSpPr>
              <p:nvPr/>
            </p:nvSpPr>
            <p:spPr bwMode="auto">
              <a:xfrm>
                <a:off x="1089" y="2464"/>
                <a:ext cx="331" cy="310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7" name="Group 36"/>
              <p:cNvGrpSpPr>
                <a:grpSpLocks/>
              </p:cNvGrpSpPr>
              <p:nvPr/>
            </p:nvGrpSpPr>
            <p:grpSpPr bwMode="auto">
              <a:xfrm>
                <a:off x="945" y="2812"/>
                <a:ext cx="620" cy="760"/>
                <a:chOff x="945" y="2812"/>
                <a:chExt cx="620" cy="760"/>
              </a:xfrm>
            </p:grpSpPr>
            <p:sp>
              <p:nvSpPr>
                <p:cNvPr id="38" name="Rectangle 37"/>
                <p:cNvSpPr>
                  <a:spLocks noChangeArrowheads="1"/>
                </p:cNvSpPr>
                <p:nvPr/>
              </p:nvSpPr>
              <p:spPr bwMode="auto">
                <a:xfrm>
                  <a:off x="1053" y="2812"/>
                  <a:ext cx="413" cy="154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Rectangle 38"/>
                <p:cNvSpPr>
                  <a:spLocks noChangeArrowheads="1"/>
                </p:cNvSpPr>
                <p:nvPr/>
              </p:nvSpPr>
              <p:spPr bwMode="auto">
                <a:xfrm>
                  <a:off x="945" y="2918"/>
                  <a:ext cx="620" cy="654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Arc 39"/>
                <p:cNvSpPr>
                  <a:spLocks/>
                </p:cNvSpPr>
                <p:nvPr/>
              </p:nvSpPr>
              <p:spPr bwMode="auto">
                <a:xfrm>
                  <a:off x="946" y="2814"/>
                  <a:ext cx="112" cy="127"/>
                </a:xfrm>
                <a:custGeom>
                  <a:avLst/>
                  <a:gdLst>
                    <a:gd name="G0" fmla="+- 21597 0 0"/>
                    <a:gd name="G1" fmla="+- 21597 0 0"/>
                    <a:gd name="G2" fmla="+- 21600 0 0"/>
                    <a:gd name="T0" fmla="*/ 0 w 21597"/>
                    <a:gd name="T1" fmla="*/ 21258 h 21597"/>
                    <a:gd name="T2" fmla="*/ 21213 w 21597"/>
                    <a:gd name="T3" fmla="*/ 0 h 21597"/>
                    <a:gd name="T4" fmla="*/ 21597 w 21597"/>
                    <a:gd name="T5" fmla="*/ 21597 h 215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597" fill="none" extrusionOk="0">
                      <a:moveTo>
                        <a:pt x="-1" y="21257"/>
                      </a:moveTo>
                      <a:cubicBezTo>
                        <a:pt x="182" y="9611"/>
                        <a:pt x="9566" y="207"/>
                        <a:pt x="21213" y="0"/>
                      </a:cubicBezTo>
                    </a:path>
                    <a:path w="21597" h="21597" stroke="0" extrusionOk="0">
                      <a:moveTo>
                        <a:pt x="-1" y="21257"/>
                      </a:moveTo>
                      <a:cubicBezTo>
                        <a:pt x="182" y="9611"/>
                        <a:pt x="9566" y="207"/>
                        <a:pt x="21213" y="0"/>
                      </a:cubicBezTo>
                      <a:lnTo>
                        <a:pt x="21597" y="21597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Arc 40"/>
                <p:cNvSpPr>
                  <a:spLocks/>
                </p:cNvSpPr>
                <p:nvPr/>
              </p:nvSpPr>
              <p:spPr bwMode="auto">
                <a:xfrm>
                  <a:off x="1451" y="2814"/>
                  <a:ext cx="113" cy="128"/>
                </a:xfrm>
                <a:custGeom>
                  <a:avLst/>
                  <a:gdLst>
                    <a:gd name="G0" fmla="+- 0 0 0"/>
                    <a:gd name="G1" fmla="+- 21599 0 0"/>
                    <a:gd name="G2" fmla="+- 21600 0 0"/>
                    <a:gd name="T0" fmla="*/ 191 w 21600"/>
                    <a:gd name="T1" fmla="*/ 0 h 21599"/>
                    <a:gd name="T2" fmla="*/ 21600 w 21600"/>
                    <a:gd name="T3" fmla="*/ 21599 h 21599"/>
                    <a:gd name="T4" fmla="*/ 0 w 21600"/>
                    <a:gd name="T5" fmla="*/ 21599 h 215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9" fill="none" extrusionOk="0">
                      <a:moveTo>
                        <a:pt x="191" y="-1"/>
                      </a:moveTo>
                      <a:cubicBezTo>
                        <a:pt x="12045" y="104"/>
                        <a:pt x="21600" y="9744"/>
                        <a:pt x="21600" y="21599"/>
                      </a:cubicBezTo>
                    </a:path>
                    <a:path w="21600" h="21599" stroke="0" extrusionOk="0">
                      <a:moveTo>
                        <a:pt x="191" y="-1"/>
                      </a:moveTo>
                      <a:cubicBezTo>
                        <a:pt x="12045" y="104"/>
                        <a:pt x="21600" y="9744"/>
                        <a:pt x="21600" y="21599"/>
                      </a:cubicBezTo>
                      <a:lnTo>
                        <a:pt x="0" y="21599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1228725" y="4279900"/>
              <a:ext cx="6172200" cy="1736725"/>
            </a:xfrm>
            <a:custGeom>
              <a:avLst/>
              <a:gdLst>
                <a:gd name="T0" fmla="*/ 0 w 3888"/>
                <a:gd name="T1" fmla="*/ 1093 h 1094"/>
                <a:gd name="T2" fmla="*/ 1386 w 3888"/>
                <a:gd name="T3" fmla="*/ 0 h 1094"/>
                <a:gd name="T4" fmla="*/ 2444 w 3888"/>
                <a:gd name="T5" fmla="*/ 0 h 1094"/>
                <a:gd name="T6" fmla="*/ 3887 w 3888"/>
                <a:gd name="T7" fmla="*/ 1093 h 1094"/>
                <a:gd name="T8" fmla="*/ 0 w 3888"/>
                <a:gd name="T9" fmla="*/ 1093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88" h="1094">
                  <a:moveTo>
                    <a:pt x="0" y="1093"/>
                  </a:moveTo>
                  <a:lnTo>
                    <a:pt x="1386" y="0"/>
                  </a:lnTo>
                  <a:lnTo>
                    <a:pt x="2444" y="0"/>
                  </a:lnTo>
                  <a:lnTo>
                    <a:pt x="3887" y="1093"/>
                  </a:lnTo>
                  <a:lnTo>
                    <a:pt x="0" y="1093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3" name="Group 42"/>
            <p:cNvGrpSpPr>
              <a:grpSpLocks/>
            </p:cNvGrpSpPr>
            <p:nvPr/>
          </p:nvGrpSpPr>
          <p:grpSpPr bwMode="auto">
            <a:xfrm>
              <a:off x="4286252" y="4425950"/>
              <a:ext cx="1225551" cy="1797050"/>
              <a:chOff x="2824" y="2570"/>
              <a:chExt cx="772" cy="1132"/>
            </a:xfrm>
          </p:grpSpPr>
          <p:sp>
            <p:nvSpPr>
              <p:cNvPr id="44" name="Oval 43"/>
              <p:cNvSpPr>
                <a:spLocks noChangeArrowheads="1"/>
              </p:cNvSpPr>
              <p:nvPr/>
            </p:nvSpPr>
            <p:spPr bwMode="auto">
              <a:xfrm>
                <a:off x="3002" y="2570"/>
                <a:ext cx="408" cy="378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5" name="Group 44"/>
              <p:cNvGrpSpPr>
                <a:grpSpLocks/>
              </p:cNvGrpSpPr>
              <p:nvPr/>
            </p:nvGrpSpPr>
            <p:grpSpPr bwMode="auto">
              <a:xfrm>
                <a:off x="2824" y="2990"/>
                <a:ext cx="772" cy="712"/>
                <a:chOff x="2824" y="2990"/>
                <a:chExt cx="772" cy="712"/>
              </a:xfrm>
            </p:grpSpPr>
            <p:sp>
              <p:nvSpPr>
                <p:cNvPr id="46" name="Rectangle 45"/>
                <p:cNvSpPr>
                  <a:spLocks noChangeArrowheads="1"/>
                </p:cNvSpPr>
                <p:nvPr/>
              </p:nvSpPr>
              <p:spPr bwMode="auto">
                <a:xfrm>
                  <a:off x="2953" y="2992"/>
                  <a:ext cx="508" cy="18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Rectangle 46"/>
                <p:cNvSpPr>
                  <a:spLocks noChangeArrowheads="1"/>
                </p:cNvSpPr>
                <p:nvPr/>
              </p:nvSpPr>
              <p:spPr bwMode="auto">
                <a:xfrm>
                  <a:off x="2826" y="3126"/>
                  <a:ext cx="769" cy="57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Arc 47"/>
                <p:cNvSpPr>
                  <a:spLocks/>
                </p:cNvSpPr>
                <p:nvPr/>
              </p:nvSpPr>
              <p:spPr bwMode="auto">
                <a:xfrm>
                  <a:off x="2824" y="2993"/>
                  <a:ext cx="140" cy="155"/>
                </a:xfrm>
                <a:custGeom>
                  <a:avLst/>
                  <a:gdLst>
                    <a:gd name="G0" fmla="+- 21600 0 0"/>
                    <a:gd name="G1" fmla="+- 21598 0 0"/>
                    <a:gd name="G2" fmla="+- 21600 0 0"/>
                    <a:gd name="T0" fmla="*/ 0 w 21600"/>
                    <a:gd name="T1" fmla="*/ 21598 h 21598"/>
                    <a:gd name="T2" fmla="*/ 21290 w 21600"/>
                    <a:gd name="T3" fmla="*/ 0 h 21598"/>
                    <a:gd name="T4" fmla="*/ 21600 w 21600"/>
                    <a:gd name="T5" fmla="*/ 21598 h 215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8" fill="none" extrusionOk="0">
                      <a:moveTo>
                        <a:pt x="0" y="21598"/>
                      </a:moveTo>
                      <a:cubicBezTo>
                        <a:pt x="0" y="9789"/>
                        <a:pt x="9482" y="169"/>
                        <a:pt x="21290" y="0"/>
                      </a:cubicBezTo>
                    </a:path>
                    <a:path w="21600" h="21598" stroke="0" extrusionOk="0">
                      <a:moveTo>
                        <a:pt x="0" y="21598"/>
                      </a:moveTo>
                      <a:cubicBezTo>
                        <a:pt x="0" y="9789"/>
                        <a:pt x="9482" y="169"/>
                        <a:pt x="21290" y="0"/>
                      </a:cubicBezTo>
                      <a:lnTo>
                        <a:pt x="21600" y="21598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Arc 48"/>
                <p:cNvSpPr>
                  <a:spLocks/>
                </p:cNvSpPr>
                <p:nvPr/>
              </p:nvSpPr>
              <p:spPr bwMode="auto">
                <a:xfrm>
                  <a:off x="3457" y="2990"/>
                  <a:ext cx="139" cy="157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461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875" y="0"/>
                        <a:pt x="21523" y="9586"/>
                        <a:pt x="21599" y="21461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875" y="0"/>
                        <a:pt x="21523" y="9586"/>
                        <a:pt x="21599" y="21461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0" name="Group 49"/>
            <p:cNvGrpSpPr>
              <a:grpSpLocks/>
            </p:cNvGrpSpPr>
            <p:nvPr/>
          </p:nvGrpSpPr>
          <p:grpSpPr bwMode="auto">
            <a:xfrm>
              <a:off x="2995613" y="4411663"/>
              <a:ext cx="1225550" cy="1797050"/>
              <a:chOff x="2011" y="2561"/>
              <a:chExt cx="772" cy="1132"/>
            </a:xfrm>
          </p:grpSpPr>
          <p:sp>
            <p:nvSpPr>
              <p:cNvPr id="51" name="Oval 50"/>
              <p:cNvSpPr>
                <a:spLocks noChangeArrowheads="1"/>
              </p:cNvSpPr>
              <p:nvPr/>
            </p:nvSpPr>
            <p:spPr bwMode="auto">
              <a:xfrm>
                <a:off x="2192" y="2561"/>
                <a:ext cx="404" cy="377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2" name="Group 51"/>
              <p:cNvGrpSpPr>
                <a:grpSpLocks/>
              </p:cNvGrpSpPr>
              <p:nvPr/>
            </p:nvGrpSpPr>
            <p:grpSpPr bwMode="auto">
              <a:xfrm>
                <a:off x="2011" y="2982"/>
                <a:ext cx="772" cy="711"/>
                <a:chOff x="2011" y="2982"/>
                <a:chExt cx="772" cy="711"/>
              </a:xfrm>
            </p:grpSpPr>
            <p:sp>
              <p:nvSpPr>
                <p:cNvPr id="53" name="Rectangle 52"/>
                <p:cNvSpPr>
                  <a:spLocks noChangeArrowheads="1"/>
                </p:cNvSpPr>
                <p:nvPr/>
              </p:nvSpPr>
              <p:spPr bwMode="auto">
                <a:xfrm>
                  <a:off x="2144" y="2982"/>
                  <a:ext cx="504" cy="187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Rectangle 53"/>
                <p:cNvSpPr>
                  <a:spLocks noChangeArrowheads="1"/>
                </p:cNvSpPr>
                <p:nvPr/>
              </p:nvSpPr>
              <p:spPr bwMode="auto">
                <a:xfrm>
                  <a:off x="2013" y="3113"/>
                  <a:ext cx="769" cy="580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Arc 54"/>
                <p:cNvSpPr>
                  <a:spLocks/>
                </p:cNvSpPr>
                <p:nvPr/>
              </p:nvSpPr>
              <p:spPr bwMode="auto">
                <a:xfrm>
                  <a:off x="2011" y="2983"/>
                  <a:ext cx="138" cy="154"/>
                </a:xfrm>
                <a:custGeom>
                  <a:avLst/>
                  <a:gdLst>
                    <a:gd name="G0" fmla="+- 21600 0 0"/>
                    <a:gd name="G1" fmla="+- 21599 0 0"/>
                    <a:gd name="G2" fmla="+- 21600 0 0"/>
                    <a:gd name="T0" fmla="*/ 0 w 21600"/>
                    <a:gd name="T1" fmla="*/ 21599 h 21599"/>
                    <a:gd name="T2" fmla="*/ 21443 w 21600"/>
                    <a:gd name="T3" fmla="*/ 0 h 21599"/>
                    <a:gd name="T4" fmla="*/ 21600 w 21600"/>
                    <a:gd name="T5" fmla="*/ 21599 h 215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9" fill="none" extrusionOk="0">
                      <a:moveTo>
                        <a:pt x="0" y="21599"/>
                      </a:moveTo>
                      <a:cubicBezTo>
                        <a:pt x="0" y="9730"/>
                        <a:pt x="9575" y="85"/>
                        <a:pt x="21442" y="-1"/>
                      </a:cubicBezTo>
                    </a:path>
                    <a:path w="21600" h="21599" stroke="0" extrusionOk="0">
                      <a:moveTo>
                        <a:pt x="0" y="21599"/>
                      </a:moveTo>
                      <a:cubicBezTo>
                        <a:pt x="0" y="9730"/>
                        <a:pt x="9575" y="85"/>
                        <a:pt x="21442" y="-1"/>
                      </a:cubicBezTo>
                      <a:lnTo>
                        <a:pt x="21600" y="21599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Arc 55"/>
                <p:cNvSpPr>
                  <a:spLocks/>
                </p:cNvSpPr>
                <p:nvPr/>
              </p:nvSpPr>
              <p:spPr bwMode="auto">
                <a:xfrm>
                  <a:off x="2643" y="2983"/>
                  <a:ext cx="140" cy="154"/>
                </a:xfrm>
                <a:custGeom>
                  <a:avLst/>
                  <a:gdLst>
                    <a:gd name="G0" fmla="+- 156 0 0"/>
                    <a:gd name="G1" fmla="+- 21600 0 0"/>
                    <a:gd name="G2" fmla="+- 21600 0 0"/>
                    <a:gd name="T0" fmla="*/ 0 w 21756"/>
                    <a:gd name="T1" fmla="*/ 1 h 21600"/>
                    <a:gd name="T2" fmla="*/ 21756 w 21756"/>
                    <a:gd name="T3" fmla="*/ 21600 h 21600"/>
                    <a:gd name="T4" fmla="*/ 156 w 21756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756" h="21600" fill="none" extrusionOk="0">
                      <a:moveTo>
                        <a:pt x="-1" y="0"/>
                      </a:moveTo>
                      <a:cubicBezTo>
                        <a:pt x="51" y="0"/>
                        <a:pt x="103" y="-1"/>
                        <a:pt x="156" y="0"/>
                      </a:cubicBezTo>
                      <a:cubicBezTo>
                        <a:pt x="12085" y="0"/>
                        <a:pt x="21756" y="9670"/>
                        <a:pt x="21756" y="21600"/>
                      </a:cubicBezTo>
                    </a:path>
                    <a:path w="21756" h="21600" stroke="0" extrusionOk="0">
                      <a:moveTo>
                        <a:pt x="-1" y="0"/>
                      </a:moveTo>
                      <a:cubicBezTo>
                        <a:pt x="51" y="0"/>
                        <a:pt x="103" y="-1"/>
                        <a:pt x="156" y="0"/>
                      </a:cubicBezTo>
                      <a:cubicBezTo>
                        <a:pt x="12085" y="0"/>
                        <a:pt x="21756" y="9670"/>
                        <a:pt x="21756" y="21600"/>
                      </a:cubicBezTo>
                      <a:lnTo>
                        <a:pt x="156" y="21600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7" name="Group 56"/>
            <p:cNvGrpSpPr>
              <a:grpSpLocks/>
            </p:cNvGrpSpPr>
            <p:nvPr/>
          </p:nvGrpSpPr>
          <p:grpSpPr bwMode="auto">
            <a:xfrm>
              <a:off x="2995613" y="4421188"/>
              <a:ext cx="1225550" cy="1797050"/>
              <a:chOff x="2011" y="2567"/>
              <a:chExt cx="772" cy="1132"/>
            </a:xfrm>
          </p:grpSpPr>
          <p:sp>
            <p:nvSpPr>
              <p:cNvPr id="58" name="Oval 57"/>
              <p:cNvSpPr>
                <a:spLocks noChangeArrowheads="1"/>
              </p:cNvSpPr>
              <p:nvPr/>
            </p:nvSpPr>
            <p:spPr bwMode="auto">
              <a:xfrm>
                <a:off x="2192" y="2567"/>
                <a:ext cx="404" cy="377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9" name="Group 58"/>
              <p:cNvGrpSpPr>
                <a:grpSpLocks/>
              </p:cNvGrpSpPr>
              <p:nvPr/>
            </p:nvGrpSpPr>
            <p:grpSpPr bwMode="auto">
              <a:xfrm>
                <a:off x="2011" y="2988"/>
                <a:ext cx="772" cy="711"/>
                <a:chOff x="2011" y="2988"/>
                <a:chExt cx="772" cy="711"/>
              </a:xfrm>
            </p:grpSpPr>
            <p:sp>
              <p:nvSpPr>
                <p:cNvPr id="60" name="Rectangle 59"/>
                <p:cNvSpPr>
                  <a:spLocks noChangeArrowheads="1"/>
                </p:cNvSpPr>
                <p:nvPr/>
              </p:nvSpPr>
              <p:spPr bwMode="auto">
                <a:xfrm>
                  <a:off x="2144" y="2988"/>
                  <a:ext cx="504" cy="18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Rectangle 60"/>
                <p:cNvSpPr>
                  <a:spLocks noChangeArrowheads="1"/>
                </p:cNvSpPr>
                <p:nvPr/>
              </p:nvSpPr>
              <p:spPr bwMode="auto">
                <a:xfrm>
                  <a:off x="2013" y="3119"/>
                  <a:ext cx="769" cy="58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Arc 61"/>
                <p:cNvSpPr>
                  <a:spLocks/>
                </p:cNvSpPr>
                <p:nvPr/>
              </p:nvSpPr>
              <p:spPr bwMode="auto">
                <a:xfrm>
                  <a:off x="2011" y="2989"/>
                  <a:ext cx="138" cy="154"/>
                </a:xfrm>
                <a:custGeom>
                  <a:avLst/>
                  <a:gdLst>
                    <a:gd name="G0" fmla="+- 21600 0 0"/>
                    <a:gd name="G1" fmla="+- 21599 0 0"/>
                    <a:gd name="G2" fmla="+- 21600 0 0"/>
                    <a:gd name="T0" fmla="*/ 0 w 21600"/>
                    <a:gd name="T1" fmla="*/ 21599 h 21599"/>
                    <a:gd name="T2" fmla="*/ 21443 w 21600"/>
                    <a:gd name="T3" fmla="*/ 0 h 21599"/>
                    <a:gd name="T4" fmla="*/ 21600 w 21600"/>
                    <a:gd name="T5" fmla="*/ 21599 h 215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9" fill="none" extrusionOk="0">
                      <a:moveTo>
                        <a:pt x="0" y="21599"/>
                      </a:moveTo>
                      <a:cubicBezTo>
                        <a:pt x="0" y="9730"/>
                        <a:pt x="9575" y="85"/>
                        <a:pt x="21442" y="-1"/>
                      </a:cubicBezTo>
                    </a:path>
                    <a:path w="21600" h="21599" stroke="0" extrusionOk="0">
                      <a:moveTo>
                        <a:pt x="0" y="21599"/>
                      </a:moveTo>
                      <a:cubicBezTo>
                        <a:pt x="0" y="9730"/>
                        <a:pt x="9575" y="85"/>
                        <a:pt x="21442" y="-1"/>
                      </a:cubicBezTo>
                      <a:lnTo>
                        <a:pt x="21600" y="21599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Arc 62"/>
                <p:cNvSpPr>
                  <a:spLocks/>
                </p:cNvSpPr>
                <p:nvPr/>
              </p:nvSpPr>
              <p:spPr bwMode="auto">
                <a:xfrm>
                  <a:off x="2643" y="2989"/>
                  <a:ext cx="140" cy="154"/>
                </a:xfrm>
                <a:custGeom>
                  <a:avLst/>
                  <a:gdLst>
                    <a:gd name="G0" fmla="+- 156 0 0"/>
                    <a:gd name="G1" fmla="+- 21600 0 0"/>
                    <a:gd name="G2" fmla="+- 21600 0 0"/>
                    <a:gd name="T0" fmla="*/ 0 w 21756"/>
                    <a:gd name="T1" fmla="*/ 1 h 21600"/>
                    <a:gd name="T2" fmla="*/ 21756 w 21756"/>
                    <a:gd name="T3" fmla="*/ 21600 h 21600"/>
                    <a:gd name="T4" fmla="*/ 156 w 21756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756" h="21600" fill="none" extrusionOk="0">
                      <a:moveTo>
                        <a:pt x="-1" y="0"/>
                      </a:moveTo>
                      <a:cubicBezTo>
                        <a:pt x="51" y="0"/>
                        <a:pt x="103" y="-1"/>
                        <a:pt x="156" y="0"/>
                      </a:cubicBezTo>
                      <a:cubicBezTo>
                        <a:pt x="12085" y="0"/>
                        <a:pt x="21756" y="9670"/>
                        <a:pt x="21756" y="21600"/>
                      </a:cubicBezTo>
                    </a:path>
                    <a:path w="21756" h="21600" stroke="0" extrusionOk="0">
                      <a:moveTo>
                        <a:pt x="-1" y="0"/>
                      </a:moveTo>
                      <a:cubicBezTo>
                        <a:pt x="51" y="0"/>
                        <a:pt x="103" y="-1"/>
                        <a:pt x="156" y="0"/>
                      </a:cubicBezTo>
                      <a:cubicBezTo>
                        <a:pt x="12085" y="0"/>
                        <a:pt x="21756" y="9670"/>
                        <a:pt x="21756" y="21600"/>
                      </a:cubicBezTo>
                      <a:lnTo>
                        <a:pt x="156" y="216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64" name="TextBox 63"/>
            <p:cNvSpPr txBox="1"/>
            <p:nvPr/>
          </p:nvSpPr>
          <p:spPr>
            <a:xfrm>
              <a:off x="1311761" y="1996541"/>
              <a:ext cx="4537867" cy="508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hlinkClick r:id="rId2"/>
                </a:rPr>
                <a:t>Comparing Popular Forums</a:t>
              </a:r>
              <a:endParaRPr lang="en-US" dirty="0" smtClean="0"/>
            </a:p>
          </p:txBody>
        </p:sp>
      </p:grpSp>
      <p:sp>
        <p:nvSpPr>
          <p:cNvPr id="66" name="Title 1"/>
          <p:cNvSpPr txBox="1">
            <a:spLocks/>
          </p:cNvSpPr>
          <p:nvPr/>
        </p:nvSpPr>
        <p:spPr>
          <a:xfrm>
            <a:off x="822325" y="365125"/>
            <a:ext cx="7521575" cy="5492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9pPr>
          </a:lstStyle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6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Short for Weblog, blogs allow authors to post a series of messages that are not organized into topics and categories but like a log book in the military, blogs are a chronological stream of postings  </a:t>
            </a:r>
          </a:p>
          <a:p>
            <a:r>
              <a:rPr lang="en-US" dirty="0" smtClean="0"/>
              <a:t>Designated authors can create posts, non-authors can read or comment on these posts</a:t>
            </a:r>
          </a:p>
          <a:p>
            <a:r>
              <a:rPr lang="en-US" dirty="0" smtClean="0"/>
              <a:t>In this manner, they allow a two-way conversation between parties</a:t>
            </a:r>
          </a:p>
          <a:p>
            <a:r>
              <a:rPr lang="en-US" dirty="0" smtClean="0"/>
              <a:t>A post can link to outside resources or to other postings on the blog</a:t>
            </a:r>
          </a:p>
          <a:p>
            <a:r>
              <a:rPr lang="en-US" dirty="0" smtClean="0"/>
              <a:t>The blog itself can have links to related sites, this is known as a </a:t>
            </a:r>
            <a:r>
              <a:rPr lang="en-US" dirty="0" err="1" smtClean="0"/>
              <a:t>blogroll</a:t>
            </a:r>
            <a:endParaRPr lang="en-US" dirty="0" smtClean="0"/>
          </a:p>
          <a:p>
            <a:r>
              <a:rPr lang="en-US" dirty="0" smtClean="0"/>
              <a:t>Older content is usually archived automatically and available as a series of links on the blog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52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8006A7-2BBA-4AC2-8780-BA1090C38D8E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grpSp>
        <p:nvGrpSpPr>
          <p:cNvPr id="68" name="Group 67"/>
          <p:cNvGrpSpPr/>
          <p:nvPr/>
        </p:nvGrpSpPr>
        <p:grpSpPr>
          <a:xfrm>
            <a:off x="1566068" y="918520"/>
            <a:ext cx="6173113" cy="4061262"/>
            <a:chOff x="1110458" y="1754189"/>
            <a:chExt cx="6661942" cy="4473575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110458" y="1754189"/>
              <a:ext cx="6573838" cy="44735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H="1" flipV="1">
              <a:off x="5621337" y="1828800"/>
              <a:ext cx="614363" cy="8175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6354762" y="2905125"/>
              <a:ext cx="201613" cy="16192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6816725" y="1952625"/>
              <a:ext cx="495300" cy="4730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022975" y="2425700"/>
              <a:ext cx="1714500" cy="1665288"/>
            </a:xfrm>
            <a:custGeom>
              <a:avLst/>
              <a:gdLst>
                <a:gd name="T0" fmla="*/ 760 w 1080"/>
                <a:gd name="T1" fmla="*/ 38 h 1049"/>
                <a:gd name="T2" fmla="*/ 823 w 1080"/>
                <a:gd name="T3" fmla="*/ 38 h 1049"/>
                <a:gd name="T4" fmla="*/ 906 w 1080"/>
                <a:gd name="T5" fmla="*/ 83 h 1049"/>
                <a:gd name="T6" fmla="*/ 1079 w 1080"/>
                <a:gd name="T7" fmla="*/ 325 h 1049"/>
                <a:gd name="T8" fmla="*/ 1073 w 1080"/>
                <a:gd name="T9" fmla="*/ 434 h 1049"/>
                <a:gd name="T10" fmla="*/ 955 w 1080"/>
                <a:gd name="T11" fmla="*/ 518 h 1049"/>
                <a:gd name="T12" fmla="*/ 858 w 1080"/>
                <a:gd name="T13" fmla="*/ 582 h 1049"/>
                <a:gd name="T14" fmla="*/ 737 w 1080"/>
                <a:gd name="T15" fmla="*/ 441 h 1049"/>
                <a:gd name="T16" fmla="*/ 784 w 1080"/>
                <a:gd name="T17" fmla="*/ 403 h 1049"/>
                <a:gd name="T18" fmla="*/ 823 w 1080"/>
                <a:gd name="T19" fmla="*/ 373 h 1049"/>
                <a:gd name="T20" fmla="*/ 741 w 1080"/>
                <a:gd name="T21" fmla="*/ 251 h 1049"/>
                <a:gd name="T22" fmla="*/ 510 w 1080"/>
                <a:gd name="T23" fmla="*/ 403 h 1049"/>
                <a:gd name="T24" fmla="*/ 735 w 1080"/>
                <a:gd name="T25" fmla="*/ 700 h 1049"/>
                <a:gd name="T26" fmla="*/ 927 w 1080"/>
                <a:gd name="T27" fmla="*/ 564 h 1049"/>
                <a:gd name="T28" fmla="*/ 926 w 1080"/>
                <a:gd name="T29" fmla="*/ 1048 h 1049"/>
                <a:gd name="T30" fmla="*/ 439 w 1080"/>
                <a:gd name="T31" fmla="*/ 1048 h 1049"/>
                <a:gd name="T32" fmla="*/ 437 w 1080"/>
                <a:gd name="T33" fmla="*/ 320 h 1049"/>
                <a:gd name="T34" fmla="*/ 325 w 1080"/>
                <a:gd name="T35" fmla="*/ 390 h 1049"/>
                <a:gd name="T36" fmla="*/ 226 w 1080"/>
                <a:gd name="T37" fmla="*/ 390 h 1049"/>
                <a:gd name="T38" fmla="*/ 215 w 1080"/>
                <a:gd name="T39" fmla="*/ 376 h 1049"/>
                <a:gd name="T40" fmla="*/ 141 w 1080"/>
                <a:gd name="T41" fmla="*/ 277 h 1049"/>
                <a:gd name="T42" fmla="*/ 0 w 1080"/>
                <a:gd name="T43" fmla="*/ 105 h 1049"/>
                <a:gd name="T44" fmla="*/ 160 w 1080"/>
                <a:gd name="T45" fmla="*/ 0 h 1049"/>
                <a:gd name="T46" fmla="*/ 261 w 1080"/>
                <a:gd name="T47" fmla="*/ 130 h 1049"/>
                <a:gd name="T48" fmla="*/ 289 w 1080"/>
                <a:gd name="T49" fmla="*/ 155 h 1049"/>
                <a:gd name="T50" fmla="*/ 493 w 1080"/>
                <a:gd name="T51" fmla="*/ 38 h 1049"/>
                <a:gd name="T52" fmla="*/ 577 w 1080"/>
                <a:gd name="T53" fmla="*/ 38 h 1049"/>
                <a:gd name="T54" fmla="*/ 760 w 1080"/>
                <a:gd name="T55" fmla="*/ 3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80" h="1049">
                  <a:moveTo>
                    <a:pt x="760" y="38"/>
                  </a:moveTo>
                  <a:lnTo>
                    <a:pt x="823" y="38"/>
                  </a:lnTo>
                  <a:lnTo>
                    <a:pt x="906" y="83"/>
                  </a:lnTo>
                  <a:lnTo>
                    <a:pt x="1079" y="325"/>
                  </a:lnTo>
                  <a:lnTo>
                    <a:pt x="1073" y="434"/>
                  </a:lnTo>
                  <a:lnTo>
                    <a:pt x="955" y="518"/>
                  </a:lnTo>
                  <a:lnTo>
                    <a:pt x="858" y="582"/>
                  </a:lnTo>
                  <a:lnTo>
                    <a:pt x="737" y="441"/>
                  </a:lnTo>
                  <a:lnTo>
                    <a:pt x="784" y="403"/>
                  </a:lnTo>
                  <a:lnTo>
                    <a:pt x="823" y="373"/>
                  </a:lnTo>
                  <a:lnTo>
                    <a:pt x="741" y="251"/>
                  </a:lnTo>
                  <a:lnTo>
                    <a:pt x="510" y="403"/>
                  </a:lnTo>
                  <a:lnTo>
                    <a:pt x="735" y="700"/>
                  </a:lnTo>
                  <a:lnTo>
                    <a:pt x="927" y="564"/>
                  </a:lnTo>
                  <a:lnTo>
                    <a:pt x="926" y="1048"/>
                  </a:lnTo>
                  <a:lnTo>
                    <a:pt x="439" y="1048"/>
                  </a:lnTo>
                  <a:lnTo>
                    <a:pt x="437" y="320"/>
                  </a:lnTo>
                  <a:lnTo>
                    <a:pt x="325" y="390"/>
                  </a:lnTo>
                  <a:lnTo>
                    <a:pt x="226" y="390"/>
                  </a:lnTo>
                  <a:lnTo>
                    <a:pt x="215" y="376"/>
                  </a:lnTo>
                  <a:lnTo>
                    <a:pt x="141" y="277"/>
                  </a:lnTo>
                  <a:lnTo>
                    <a:pt x="0" y="105"/>
                  </a:lnTo>
                  <a:lnTo>
                    <a:pt x="160" y="0"/>
                  </a:lnTo>
                  <a:lnTo>
                    <a:pt x="261" y="130"/>
                  </a:lnTo>
                  <a:lnTo>
                    <a:pt x="289" y="155"/>
                  </a:lnTo>
                  <a:lnTo>
                    <a:pt x="493" y="38"/>
                  </a:lnTo>
                  <a:lnTo>
                    <a:pt x="577" y="38"/>
                  </a:lnTo>
                  <a:lnTo>
                    <a:pt x="760" y="38"/>
                  </a:ln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7570787" y="2909887"/>
              <a:ext cx="201613" cy="220663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2" name="Arc 11"/>
            <p:cNvSpPr>
              <a:spLocks/>
            </p:cNvSpPr>
            <p:nvPr/>
          </p:nvSpPr>
          <p:spPr bwMode="auto">
            <a:xfrm>
              <a:off x="6950075" y="2474912"/>
              <a:ext cx="280988" cy="109538"/>
            </a:xfrm>
            <a:custGeom>
              <a:avLst/>
              <a:gdLst>
                <a:gd name="G0" fmla="+- 21600 0 0"/>
                <a:gd name="G1" fmla="+- 322 0 0"/>
                <a:gd name="G2" fmla="+- 21600 0 0"/>
                <a:gd name="T0" fmla="*/ 43198 w 43200"/>
                <a:gd name="T1" fmla="*/ 0 h 21922"/>
                <a:gd name="T2" fmla="*/ 2 w 43200"/>
                <a:gd name="T3" fmla="*/ 4 h 21922"/>
                <a:gd name="T4" fmla="*/ 21600 w 43200"/>
                <a:gd name="T5" fmla="*/ 322 h 21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922" fill="none" extrusionOk="0">
                  <a:moveTo>
                    <a:pt x="43197" y="0"/>
                  </a:moveTo>
                  <a:cubicBezTo>
                    <a:pt x="43199" y="107"/>
                    <a:pt x="43200" y="214"/>
                    <a:pt x="43200" y="322"/>
                  </a:cubicBezTo>
                  <a:cubicBezTo>
                    <a:pt x="43200" y="12251"/>
                    <a:pt x="33529" y="21922"/>
                    <a:pt x="21600" y="21922"/>
                  </a:cubicBezTo>
                  <a:cubicBezTo>
                    <a:pt x="9670" y="21922"/>
                    <a:pt x="0" y="12251"/>
                    <a:pt x="0" y="322"/>
                  </a:cubicBezTo>
                  <a:cubicBezTo>
                    <a:pt x="-1" y="215"/>
                    <a:pt x="0" y="109"/>
                    <a:pt x="2" y="4"/>
                  </a:cubicBezTo>
                </a:path>
                <a:path w="43200" h="21922" stroke="0" extrusionOk="0">
                  <a:moveTo>
                    <a:pt x="43197" y="0"/>
                  </a:moveTo>
                  <a:cubicBezTo>
                    <a:pt x="43199" y="107"/>
                    <a:pt x="43200" y="214"/>
                    <a:pt x="43200" y="322"/>
                  </a:cubicBezTo>
                  <a:cubicBezTo>
                    <a:pt x="43200" y="12251"/>
                    <a:pt x="33529" y="21922"/>
                    <a:pt x="21600" y="21922"/>
                  </a:cubicBezTo>
                  <a:cubicBezTo>
                    <a:pt x="9670" y="21922"/>
                    <a:pt x="0" y="12251"/>
                    <a:pt x="0" y="322"/>
                  </a:cubicBezTo>
                  <a:cubicBezTo>
                    <a:pt x="-1" y="215"/>
                    <a:pt x="0" y="109"/>
                    <a:pt x="2" y="4"/>
                  </a:cubicBezTo>
                  <a:lnTo>
                    <a:pt x="21600" y="322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rc 12"/>
            <p:cNvSpPr>
              <a:spLocks/>
            </p:cNvSpPr>
            <p:nvPr/>
          </p:nvSpPr>
          <p:spPr bwMode="auto">
            <a:xfrm>
              <a:off x="7229475" y="2481262"/>
              <a:ext cx="239713" cy="169863"/>
            </a:xfrm>
            <a:custGeom>
              <a:avLst/>
              <a:gdLst>
                <a:gd name="G0" fmla="+- 15351 0 0"/>
                <a:gd name="G1" fmla="+- 21600 0 0"/>
                <a:gd name="G2" fmla="+- 21600 0 0"/>
                <a:gd name="T0" fmla="*/ 0 w 36951"/>
                <a:gd name="T1" fmla="*/ 6404 h 36443"/>
                <a:gd name="T2" fmla="*/ 31043 w 36951"/>
                <a:gd name="T3" fmla="*/ 36443 h 36443"/>
                <a:gd name="T4" fmla="*/ 15351 w 36951"/>
                <a:gd name="T5" fmla="*/ 21600 h 36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951" h="36443" fill="none" extrusionOk="0">
                  <a:moveTo>
                    <a:pt x="0" y="6404"/>
                  </a:moveTo>
                  <a:cubicBezTo>
                    <a:pt x="4057" y="2305"/>
                    <a:pt x="9584" y="-1"/>
                    <a:pt x="15351" y="0"/>
                  </a:cubicBezTo>
                  <a:cubicBezTo>
                    <a:pt x="27280" y="0"/>
                    <a:pt x="36951" y="9670"/>
                    <a:pt x="36951" y="21600"/>
                  </a:cubicBezTo>
                  <a:cubicBezTo>
                    <a:pt x="36951" y="27120"/>
                    <a:pt x="34836" y="32432"/>
                    <a:pt x="31043" y="36443"/>
                  </a:cubicBezTo>
                </a:path>
                <a:path w="36951" h="36443" stroke="0" extrusionOk="0">
                  <a:moveTo>
                    <a:pt x="0" y="6404"/>
                  </a:moveTo>
                  <a:cubicBezTo>
                    <a:pt x="4057" y="2305"/>
                    <a:pt x="9584" y="-1"/>
                    <a:pt x="15351" y="0"/>
                  </a:cubicBezTo>
                  <a:cubicBezTo>
                    <a:pt x="27280" y="0"/>
                    <a:pt x="36951" y="9670"/>
                    <a:pt x="36951" y="21600"/>
                  </a:cubicBezTo>
                  <a:cubicBezTo>
                    <a:pt x="36951" y="27120"/>
                    <a:pt x="34836" y="32432"/>
                    <a:pt x="31043" y="36443"/>
                  </a:cubicBezTo>
                  <a:lnTo>
                    <a:pt x="15351" y="2160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" name="Group 13"/>
            <p:cNvGrpSpPr>
              <a:grpSpLocks/>
            </p:cNvGrpSpPr>
            <p:nvPr/>
          </p:nvGrpSpPr>
          <p:grpSpPr bwMode="auto">
            <a:xfrm>
              <a:off x="6376991" y="4257675"/>
              <a:ext cx="984251" cy="1758950"/>
              <a:chOff x="4141" y="2464"/>
              <a:chExt cx="620" cy="1108"/>
            </a:xfrm>
          </p:grpSpPr>
          <p:grpSp>
            <p:nvGrpSpPr>
              <p:cNvPr id="15" name="Group 14"/>
              <p:cNvGrpSpPr>
                <a:grpSpLocks/>
              </p:cNvGrpSpPr>
              <p:nvPr/>
            </p:nvGrpSpPr>
            <p:grpSpPr bwMode="auto">
              <a:xfrm>
                <a:off x="4141" y="2812"/>
                <a:ext cx="620" cy="760"/>
                <a:chOff x="4141" y="2812"/>
                <a:chExt cx="620" cy="760"/>
              </a:xfrm>
            </p:grpSpPr>
            <p:sp>
              <p:nvSpPr>
                <p:cNvPr id="17" name="Rectangle 16"/>
                <p:cNvSpPr>
                  <a:spLocks noChangeArrowheads="1"/>
                </p:cNvSpPr>
                <p:nvPr/>
              </p:nvSpPr>
              <p:spPr bwMode="auto">
                <a:xfrm>
                  <a:off x="4246" y="2812"/>
                  <a:ext cx="414" cy="1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Rectangle 17"/>
                <p:cNvSpPr>
                  <a:spLocks noChangeArrowheads="1"/>
                </p:cNvSpPr>
                <p:nvPr/>
              </p:nvSpPr>
              <p:spPr bwMode="auto">
                <a:xfrm>
                  <a:off x="4141" y="2918"/>
                  <a:ext cx="619" cy="6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Arc 17"/>
                <p:cNvSpPr>
                  <a:spLocks/>
                </p:cNvSpPr>
                <p:nvPr/>
              </p:nvSpPr>
              <p:spPr bwMode="auto">
                <a:xfrm>
                  <a:off x="4142" y="2814"/>
                  <a:ext cx="110" cy="127"/>
                </a:xfrm>
                <a:custGeom>
                  <a:avLst/>
                  <a:gdLst>
                    <a:gd name="G0" fmla="+- 21597 0 0"/>
                    <a:gd name="G1" fmla="+- 21592 0 0"/>
                    <a:gd name="G2" fmla="+- 21600 0 0"/>
                    <a:gd name="T0" fmla="*/ 0 w 21597"/>
                    <a:gd name="T1" fmla="*/ 21253 h 21592"/>
                    <a:gd name="T2" fmla="*/ 21010 w 21597"/>
                    <a:gd name="T3" fmla="*/ 0 h 21592"/>
                    <a:gd name="T4" fmla="*/ 21597 w 21597"/>
                    <a:gd name="T5" fmla="*/ 21592 h 215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592" fill="none" extrusionOk="0">
                      <a:moveTo>
                        <a:pt x="-1" y="21252"/>
                      </a:moveTo>
                      <a:cubicBezTo>
                        <a:pt x="181" y="9685"/>
                        <a:pt x="9444" y="314"/>
                        <a:pt x="21009" y="-1"/>
                      </a:cubicBezTo>
                    </a:path>
                    <a:path w="21597" h="21592" stroke="0" extrusionOk="0">
                      <a:moveTo>
                        <a:pt x="-1" y="21252"/>
                      </a:moveTo>
                      <a:cubicBezTo>
                        <a:pt x="181" y="9685"/>
                        <a:pt x="9444" y="314"/>
                        <a:pt x="21009" y="-1"/>
                      </a:cubicBezTo>
                      <a:lnTo>
                        <a:pt x="21597" y="21592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Arc 18"/>
                <p:cNvSpPr>
                  <a:spLocks/>
                </p:cNvSpPr>
                <p:nvPr/>
              </p:nvSpPr>
              <p:spPr bwMode="auto">
                <a:xfrm>
                  <a:off x="4648" y="2814"/>
                  <a:ext cx="113" cy="12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" name="Oval 19"/>
              <p:cNvSpPr>
                <a:spLocks noChangeArrowheads="1"/>
              </p:cNvSpPr>
              <p:nvPr/>
            </p:nvSpPr>
            <p:spPr bwMode="auto">
              <a:xfrm>
                <a:off x="4283" y="2464"/>
                <a:ext cx="330" cy="310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" name="Group 20"/>
            <p:cNvGrpSpPr>
              <a:grpSpLocks/>
            </p:cNvGrpSpPr>
            <p:nvPr/>
          </p:nvGrpSpPr>
          <p:grpSpPr bwMode="auto">
            <a:xfrm>
              <a:off x="5348288" y="3768725"/>
              <a:ext cx="992188" cy="1763713"/>
              <a:chOff x="3493" y="2156"/>
              <a:chExt cx="625" cy="1111"/>
            </a:xfrm>
          </p:grpSpPr>
          <p:grpSp>
            <p:nvGrpSpPr>
              <p:cNvPr id="22" name="Group 21"/>
              <p:cNvGrpSpPr>
                <a:grpSpLocks/>
              </p:cNvGrpSpPr>
              <p:nvPr/>
            </p:nvGrpSpPr>
            <p:grpSpPr bwMode="auto">
              <a:xfrm>
                <a:off x="3493" y="2504"/>
                <a:ext cx="625" cy="763"/>
                <a:chOff x="3493" y="2504"/>
                <a:chExt cx="625" cy="763"/>
              </a:xfrm>
            </p:grpSpPr>
            <p:sp>
              <p:nvSpPr>
                <p:cNvPr id="24" name="Rectangle 23"/>
                <p:cNvSpPr>
                  <a:spLocks noChangeArrowheads="1"/>
                </p:cNvSpPr>
                <p:nvPr/>
              </p:nvSpPr>
              <p:spPr bwMode="auto">
                <a:xfrm>
                  <a:off x="3601" y="2504"/>
                  <a:ext cx="413" cy="159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Rectangle 24"/>
                <p:cNvSpPr>
                  <a:spLocks noChangeArrowheads="1"/>
                </p:cNvSpPr>
                <p:nvPr/>
              </p:nvSpPr>
              <p:spPr bwMode="auto">
                <a:xfrm>
                  <a:off x="3493" y="2614"/>
                  <a:ext cx="625" cy="653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Arc 24"/>
                <p:cNvSpPr>
                  <a:spLocks/>
                </p:cNvSpPr>
                <p:nvPr/>
              </p:nvSpPr>
              <p:spPr bwMode="auto">
                <a:xfrm>
                  <a:off x="3495" y="2505"/>
                  <a:ext cx="112" cy="130"/>
                </a:xfrm>
                <a:custGeom>
                  <a:avLst/>
                  <a:gdLst>
                    <a:gd name="G0" fmla="+- 21597 0 0"/>
                    <a:gd name="G1" fmla="+- 21597 0 0"/>
                    <a:gd name="G2" fmla="+- 21600 0 0"/>
                    <a:gd name="T0" fmla="*/ 0 w 21597"/>
                    <a:gd name="T1" fmla="*/ 21266 h 21597"/>
                    <a:gd name="T2" fmla="*/ 21213 w 21597"/>
                    <a:gd name="T3" fmla="*/ 0 h 21597"/>
                    <a:gd name="T4" fmla="*/ 21597 w 21597"/>
                    <a:gd name="T5" fmla="*/ 21597 h 215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597" fill="none" extrusionOk="0">
                      <a:moveTo>
                        <a:pt x="-1" y="21265"/>
                      </a:moveTo>
                      <a:cubicBezTo>
                        <a:pt x="178" y="9616"/>
                        <a:pt x="9563" y="207"/>
                        <a:pt x="21213" y="0"/>
                      </a:cubicBezTo>
                    </a:path>
                    <a:path w="21597" h="21597" stroke="0" extrusionOk="0">
                      <a:moveTo>
                        <a:pt x="-1" y="21265"/>
                      </a:moveTo>
                      <a:cubicBezTo>
                        <a:pt x="178" y="9616"/>
                        <a:pt x="9563" y="207"/>
                        <a:pt x="21213" y="0"/>
                      </a:cubicBezTo>
                      <a:lnTo>
                        <a:pt x="21597" y="21597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Arc 25"/>
                <p:cNvSpPr>
                  <a:spLocks/>
                </p:cNvSpPr>
                <p:nvPr/>
              </p:nvSpPr>
              <p:spPr bwMode="auto">
                <a:xfrm>
                  <a:off x="4003" y="2510"/>
                  <a:ext cx="115" cy="129"/>
                </a:xfrm>
                <a:custGeom>
                  <a:avLst/>
                  <a:gdLst>
                    <a:gd name="G0" fmla="+- 379 0 0"/>
                    <a:gd name="G1" fmla="+- 21600 0 0"/>
                    <a:gd name="G2" fmla="+- 21600 0 0"/>
                    <a:gd name="T0" fmla="*/ 0 w 21976"/>
                    <a:gd name="T1" fmla="*/ 3 h 21600"/>
                    <a:gd name="T2" fmla="*/ 21976 w 21976"/>
                    <a:gd name="T3" fmla="*/ 21259 h 21600"/>
                    <a:gd name="T4" fmla="*/ 379 w 21976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976" h="21600" fill="none" extrusionOk="0">
                      <a:moveTo>
                        <a:pt x="0" y="3"/>
                      </a:moveTo>
                      <a:cubicBezTo>
                        <a:pt x="126" y="1"/>
                        <a:pt x="252" y="-1"/>
                        <a:pt x="379" y="0"/>
                      </a:cubicBezTo>
                      <a:cubicBezTo>
                        <a:pt x="12175" y="0"/>
                        <a:pt x="21790" y="9464"/>
                        <a:pt x="21976" y="21258"/>
                      </a:cubicBezTo>
                    </a:path>
                    <a:path w="21976" h="21600" stroke="0" extrusionOk="0">
                      <a:moveTo>
                        <a:pt x="0" y="3"/>
                      </a:moveTo>
                      <a:cubicBezTo>
                        <a:pt x="126" y="1"/>
                        <a:pt x="252" y="-1"/>
                        <a:pt x="379" y="0"/>
                      </a:cubicBezTo>
                      <a:cubicBezTo>
                        <a:pt x="12175" y="0"/>
                        <a:pt x="21790" y="9464"/>
                        <a:pt x="21976" y="21258"/>
                      </a:cubicBezTo>
                      <a:lnTo>
                        <a:pt x="379" y="2160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3" name="Oval 26"/>
              <p:cNvSpPr>
                <a:spLocks noChangeArrowheads="1"/>
              </p:cNvSpPr>
              <p:nvPr/>
            </p:nvSpPr>
            <p:spPr bwMode="auto">
              <a:xfrm>
                <a:off x="3638" y="2156"/>
                <a:ext cx="332" cy="314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" name="Group 27"/>
            <p:cNvGrpSpPr>
              <a:grpSpLocks/>
            </p:cNvGrpSpPr>
            <p:nvPr/>
          </p:nvGrpSpPr>
          <p:grpSpPr bwMode="auto">
            <a:xfrm>
              <a:off x="2359025" y="3768725"/>
              <a:ext cx="984250" cy="1763713"/>
              <a:chOff x="1610" y="2156"/>
              <a:chExt cx="620" cy="1111"/>
            </a:xfrm>
          </p:grpSpPr>
          <p:grpSp>
            <p:nvGrpSpPr>
              <p:cNvPr id="29" name="Group 28"/>
              <p:cNvGrpSpPr>
                <a:grpSpLocks/>
              </p:cNvGrpSpPr>
              <p:nvPr/>
            </p:nvGrpSpPr>
            <p:grpSpPr bwMode="auto">
              <a:xfrm>
                <a:off x="1610" y="2504"/>
                <a:ext cx="620" cy="763"/>
                <a:chOff x="1610" y="2504"/>
                <a:chExt cx="620" cy="763"/>
              </a:xfrm>
            </p:grpSpPr>
            <p:sp>
              <p:nvSpPr>
                <p:cNvPr id="31" name="Rectangle 30"/>
                <p:cNvSpPr>
                  <a:spLocks noChangeArrowheads="1"/>
                </p:cNvSpPr>
                <p:nvPr/>
              </p:nvSpPr>
              <p:spPr bwMode="auto">
                <a:xfrm>
                  <a:off x="1717" y="2504"/>
                  <a:ext cx="413" cy="159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Rectangle 31"/>
                <p:cNvSpPr>
                  <a:spLocks noChangeArrowheads="1"/>
                </p:cNvSpPr>
                <p:nvPr/>
              </p:nvSpPr>
              <p:spPr bwMode="auto">
                <a:xfrm>
                  <a:off x="1610" y="2614"/>
                  <a:ext cx="620" cy="653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Arc 31"/>
                <p:cNvSpPr>
                  <a:spLocks/>
                </p:cNvSpPr>
                <p:nvPr/>
              </p:nvSpPr>
              <p:spPr bwMode="auto">
                <a:xfrm>
                  <a:off x="1612" y="2505"/>
                  <a:ext cx="112" cy="130"/>
                </a:xfrm>
                <a:custGeom>
                  <a:avLst/>
                  <a:gdLst>
                    <a:gd name="G0" fmla="+- 21597 0 0"/>
                    <a:gd name="G1" fmla="+- 21597 0 0"/>
                    <a:gd name="G2" fmla="+- 21600 0 0"/>
                    <a:gd name="T0" fmla="*/ 0 w 21597"/>
                    <a:gd name="T1" fmla="*/ 21266 h 21597"/>
                    <a:gd name="T2" fmla="*/ 21213 w 21597"/>
                    <a:gd name="T3" fmla="*/ 0 h 21597"/>
                    <a:gd name="T4" fmla="*/ 21597 w 21597"/>
                    <a:gd name="T5" fmla="*/ 21597 h 215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597" fill="none" extrusionOk="0">
                      <a:moveTo>
                        <a:pt x="-1" y="21265"/>
                      </a:moveTo>
                      <a:cubicBezTo>
                        <a:pt x="178" y="9616"/>
                        <a:pt x="9563" y="207"/>
                        <a:pt x="21213" y="0"/>
                      </a:cubicBezTo>
                    </a:path>
                    <a:path w="21597" h="21597" stroke="0" extrusionOk="0">
                      <a:moveTo>
                        <a:pt x="-1" y="21265"/>
                      </a:moveTo>
                      <a:cubicBezTo>
                        <a:pt x="178" y="9616"/>
                        <a:pt x="9563" y="207"/>
                        <a:pt x="21213" y="0"/>
                      </a:cubicBezTo>
                      <a:lnTo>
                        <a:pt x="21597" y="21597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Arc 32"/>
                <p:cNvSpPr>
                  <a:spLocks/>
                </p:cNvSpPr>
                <p:nvPr/>
              </p:nvSpPr>
              <p:spPr bwMode="auto">
                <a:xfrm>
                  <a:off x="2117" y="2510"/>
                  <a:ext cx="112" cy="129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597"/>
                    <a:gd name="T1" fmla="*/ 0 h 21600"/>
                    <a:gd name="T2" fmla="*/ 21597 w 21597"/>
                    <a:gd name="T3" fmla="*/ 21259 h 21600"/>
                    <a:gd name="T4" fmla="*/ 0 w 21597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600" fill="none" extrusionOk="0">
                      <a:moveTo>
                        <a:pt x="-1" y="0"/>
                      </a:moveTo>
                      <a:cubicBezTo>
                        <a:pt x="11796" y="0"/>
                        <a:pt x="21411" y="9464"/>
                        <a:pt x="21597" y="21258"/>
                      </a:cubicBezTo>
                    </a:path>
                    <a:path w="21597" h="21600" stroke="0" extrusionOk="0">
                      <a:moveTo>
                        <a:pt x="-1" y="0"/>
                      </a:moveTo>
                      <a:cubicBezTo>
                        <a:pt x="11796" y="0"/>
                        <a:pt x="21411" y="9464"/>
                        <a:pt x="21597" y="2125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0" name="Oval 33"/>
              <p:cNvSpPr>
                <a:spLocks noChangeArrowheads="1"/>
              </p:cNvSpPr>
              <p:nvPr/>
            </p:nvSpPr>
            <p:spPr bwMode="auto">
              <a:xfrm>
                <a:off x="1755" y="2156"/>
                <a:ext cx="331" cy="314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" name="Group 34"/>
            <p:cNvGrpSpPr>
              <a:grpSpLocks/>
            </p:cNvGrpSpPr>
            <p:nvPr/>
          </p:nvGrpSpPr>
          <p:grpSpPr bwMode="auto">
            <a:xfrm>
              <a:off x="1303338" y="4257675"/>
              <a:ext cx="984250" cy="1758950"/>
              <a:chOff x="945" y="2464"/>
              <a:chExt cx="620" cy="1108"/>
            </a:xfrm>
          </p:grpSpPr>
          <p:sp>
            <p:nvSpPr>
              <p:cNvPr id="36" name="Oval 35"/>
              <p:cNvSpPr>
                <a:spLocks noChangeArrowheads="1"/>
              </p:cNvSpPr>
              <p:nvPr/>
            </p:nvSpPr>
            <p:spPr bwMode="auto">
              <a:xfrm>
                <a:off x="1089" y="2464"/>
                <a:ext cx="331" cy="310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7" name="Group 36"/>
              <p:cNvGrpSpPr>
                <a:grpSpLocks/>
              </p:cNvGrpSpPr>
              <p:nvPr/>
            </p:nvGrpSpPr>
            <p:grpSpPr bwMode="auto">
              <a:xfrm>
                <a:off x="945" y="2812"/>
                <a:ext cx="620" cy="760"/>
                <a:chOff x="945" y="2812"/>
                <a:chExt cx="620" cy="760"/>
              </a:xfrm>
            </p:grpSpPr>
            <p:sp>
              <p:nvSpPr>
                <p:cNvPr id="38" name="Rectangle 37"/>
                <p:cNvSpPr>
                  <a:spLocks noChangeArrowheads="1"/>
                </p:cNvSpPr>
                <p:nvPr/>
              </p:nvSpPr>
              <p:spPr bwMode="auto">
                <a:xfrm>
                  <a:off x="1053" y="2812"/>
                  <a:ext cx="413" cy="154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Rectangle 38"/>
                <p:cNvSpPr>
                  <a:spLocks noChangeArrowheads="1"/>
                </p:cNvSpPr>
                <p:nvPr/>
              </p:nvSpPr>
              <p:spPr bwMode="auto">
                <a:xfrm>
                  <a:off x="945" y="2918"/>
                  <a:ext cx="620" cy="654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Arc 39"/>
                <p:cNvSpPr>
                  <a:spLocks/>
                </p:cNvSpPr>
                <p:nvPr/>
              </p:nvSpPr>
              <p:spPr bwMode="auto">
                <a:xfrm>
                  <a:off x="946" y="2814"/>
                  <a:ext cx="112" cy="127"/>
                </a:xfrm>
                <a:custGeom>
                  <a:avLst/>
                  <a:gdLst>
                    <a:gd name="G0" fmla="+- 21597 0 0"/>
                    <a:gd name="G1" fmla="+- 21597 0 0"/>
                    <a:gd name="G2" fmla="+- 21600 0 0"/>
                    <a:gd name="T0" fmla="*/ 0 w 21597"/>
                    <a:gd name="T1" fmla="*/ 21258 h 21597"/>
                    <a:gd name="T2" fmla="*/ 21213 w 21597"/>
                    <a:gd name="T3" fmla="*/ 0 h 21597"/>
                    <a:gd name="T4" fmla="*/ 21597 w 21597"/>
                    <a:gd name="T5" fmla="*/ 21597 h 215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597" fill="none" extrusionOk="0">
                      <a:moveTo>
                        <a:pt x="-1" y="21257"/>
                      </a:moveTo>
                      <a:cubicBezTo>
                        <a:pt x="182" y="9611"/>
                        <a:pt x="9566" y="207"/>
                        <a:pt x="21213" y="0"/>
                      </a:cubicBezTo>
                    </a:path>
                    <a:path w="21597" h="21597" stroke="0" extrusionOk="0">
                      <a:moveTo>
                        <a:pt x="-1" y="21257"/>
                      </a:moveTo>
                      <a:cubicBezTo>
                        <a:pt x="182" y="9611"/>
                        <a:pt x="9566" y="207"/>
                        <a:pt x="21213" y="0"/>
                      </a:cubicBezTo>
                      <a:lnTo>
                        <a:pt x="21597" y="21597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Arc 40"/>
                <p:cNvSpPr>
                  <a:spLocks/>
                </p:cNvSpPr>
                <p:nvPr/>
              </p:nvSpPr>
              <p:spPr bwMode="auto">
                <a:xfrm>
                  <a:off x="1451" y="2814"/>
                  <a:ext cx="113" cy="128"/>
                </a:xfrm>
                <a:custGeom>
                  <a:avLst/>
                  <a:gdLst>
                    <a:gd name="G0" fmla="+- 0 0 0"/>
                    <a:gd name="G1" fmla="+- 21599 0 0"/>
                    <a:gd name="G2" fmla="+- 21600 0 0"/>
                    <a:gd name="T0" fmla="*/ 191 w 21600"/>
                    <a:gd name="T1" fmla="*/ 0 h 21599"/>
                    <a:gd name="T2" fmla="*/ 21600 w 21600"/>
                    <a:gd name="T3" fmla="*/ 21599 h 21599"/>
                    <a:gd name="T4" fmla="*/ 0 w 21600"/>
                    <a:gd name="T5" fmla="*/ 21599 h 215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9" fill="none" extrusionOk="0">
                      <a:moveTo>
                        <a:pt x="191" y="-1"/>
                      </a:moveTo>
                      <a:cubicBezTo>
                        <a:pt x="12045" y="104"/>
                        <a:pt x="21600" y="9744"/>
                        <a:pt x="21600" y="21599"/>
                      </a:cubicBezTo>
                    </a:path>
                    <a:path w="21600" h="21599" stroke="0" extrusionOk="0">
                      <a:moveTo>
                        <a:pt x="191" y="-1"/>
                      </a:moveTo>
                      <a:cubicBezTo>
                        <a:pt x="12045" y="104"/>
                        <a:pt x="21600" y="9744"/>
                        <a:pt x="21600" y="21599"/>
                      </a:cubicBezTo>
                      <a:lnTo>
                        <a:pt x="0" y="21599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1228725" y="4279900"/>
              <a:ext cx="6172200" cy="1736725"/>
            </a:xfrm>
            <a:custGeom>
              <a:avLst/>
              <a:gdLst>
                <a:gd name="T0" fmla="*/ 0 w 3888"/>
                <a:gd name="T1" fmla="*/ 1093 h 1094"/>
                <a:gd name="T2" fmla="*/ 1386 w 3888"/>
                <a:gd name="T3" fmla="*/ 0 h 1094"/>
                <a:gd name="T4" fmla="*/ 2444 w 3888"/>
                <a:gd name="T5" fmla="*/ 0 h 1094"/>
                <a:gd name="T6" fmla="*/ 3887 w 3888"/>
                <a:gd name="T7" fmla="*/ 1093 h 1094"/>
                <a:gd name="T8" fmla="*/ 0 w 3888"/>
                <a:gd name="T9" fmla="*/ 1093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88" h="1094">
                  <a:moveTo>
                    <a:pt x="0" y="1093"/>
                  </a:moveTo>
                  <a:lnTo>
                    <a:pt x="1386" y="0"/>
                  </a:lnTo>
                  <a:lnTo>
                    <a:pt x="2444" y="0"/>
                  </a:lnTo>
                  <a:lnTo>
                    <a:pt x="3887" y="1093"/>
                  </a:lnTo>
                  <a:lnTo>
                    <a:pt x="0" y="1093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3" name="Group 42"/>
            <p:cNvGrpSpPr>
              <a:grpSpLocks/>
            </p:cNvGrpSpPr>
            <p:nvPr/>
          </p:nvGrpSpPr>
          <p:grpSpPr bwMode="auto">
            <a:xfrm>
              <a:off x="4286252" y="4425950"/>
              <a:ext cx="1225551" cy="1797050"/>
              <a:chOff x="2824" y="2570"/>
              <a:chExt cx="772" cy="1132"/>
            </a:xfrm>
          </p:grpSpPr>
          <p:sp>
            <p:nvSpPr>
              <p:cNvPr id="44" name="Oval 43"/>
              <p:cNvSpPr>
                <a:spLocks noChangeArrowheads="1"/>
              </p:cNvSpPr>
              <p:nvPr/>
            </p:nvSpPr>
            <p:spPr bwMode="auto">
              <a:xfrm>
                <a:off x="3002" y="2570"/>
                <a:ext cx="408" cy="378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5" name="Group 44"/>
              <p:cNvGrpSpPr>
                <a:grpSpLocks/>
              </p:cNvGrpSpPr>
              <p:nvPr/>
            </p:nvGrpSpPr>
            <p:grpSpPr bwMode="auto">
              <a:xfrm>
                <a:off x="2824" y="2990"/>
                <a:ext cx="772" cy="712"/>
                <a:chOff x="2824" y="2990"/>
                <a:chExt cx="772" cy="712"/>
              </a:xfrm>
            </p:grpSpPr>
            <p:sp>
              <p:nvSpPr>
                <p:cNvPr id="46" name="Rectangle 45"/>
                <p:cNvSpPr>
                  <a:spLocks noChangeArrowheads="1"/>
                </p:cNvSpPr>
                <p:nvPr/>
              </p:nvSpPr>
              <p:spPr bwMode="auto">
                <a:xfrm>
                  <a:off x="2953" y="2992"/>
                  <a:ext cx="508" cy="18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Rectangle 46"/>
                <p:cNvSpPr>
                  <a:spLocks noChangeArrowheads="1"/>
                </p:cNvSpPr>
                <p:nvPr/>
              </p:nvSpPr>
              <p:spPr bwMode="auto">
                <a:xfrm>
                  <a:off x="2826" y="3126"/>
                  <a:ext cx="769" cy="57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Arc 47"/>
                <p:cNvSpPr>
                  <a:spLocks/>
                </p:cNvSpPr>
                <p:nvPr/>
              </p:nvSpPr>
              <p:spPr bwMode="auto">
                <a:xfrm>
                  <a:off x="2824" y="2993"/>
                  <a:ext cx="140" cy="155"/>
                </a:xfrm>
                <a:custGeom>
                  <a:avLst/>
                  <a:gdLst>
                    <a:gd name="G0" fmla="+- 21600 0 0"/>
                    <a:gd name="G1" fmla="+- 21598 0 0"/>
                    <a:gd name="G2" fmla="+- 21600 0 0"/>
                    <a:gd name="T0" fmla="*/ 0 w 21600"/>
                    <a:gd name="T1" fmla="*/ 21598 h 21598"/>
                    <a:gd name="T2" fmla="*/ 21290 w 21600"/>
                    <a:gd name="T3" fmla="*/ 0 h 21598"/>
                    <a:gd name="T4" fmla="*/ 21600 w 21600"/>
                    <a:gd name="T5" fmla="*/ 21598 h 215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8" fill="none" extrusionOk="0">
                      <a:moveTo>
                        <a:pt x="0" y="21598"/>
                      </a:moveTo>
                      <a:cubicBezTo>
                        <a:pt x="0" y="9789"/>
                        <a:pt x="9482" y="169"/>
                        <a:pt x="21290" y="0"/>
                      </a:cubicBezTo>
                    </a:path>
                    <a:path w="21600" h="21598" stroke="0" extrusionOk="0">
                      <a:moveTo>
                        <a:pt x="0" y="21598"/>
                      </a:moveTo>
                      <a:cubicBezTo>
                        <a:pt x="0" y="9789"/>
                        <a:pt x="9482" y="169"/>
                        <a:pt x="21290" y="0"/>
                      </a:cubicBezTo>
                      <a:lnTo>
                        <a:pt x="21600" y="21598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Arc 48"/>
                <p:cNvSpPr>
                  <a:spLocks/>
                </p:cNvSpPr>
                <p:nvPr/>
              </p:nvSpPr>
              <p:spPr bwMode="auto">
                <a:xfrm>
                  <a:off x="3457" y="2990"/>
                  <a:ext cx="139" cy="157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461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875" y="0"/>
                        <a:pt x="21523" y="9586"/>
                        <a:pt x="21599" y="21461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875" y="0"/>
                        <a:pt x="21523" y="9586"/>
                        <a:pt x="21599" y="21461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0" name="Group 49"/>
            <p:cNvGrpSpPr>
              <a:grpSpLocks/>
            </p:cNvGrpSpPr>
            <p:nvPr/>
          </p:nvGrpSpPr>
          <p:grpSpPr bwMode="auto">
            <a:xfrm>
              <a:off x="2995613" y="4411663"/>
              <a:ext cx="1225550" cy="1797050"/>
              <a:chOff x="2011" y="2561"/>
              <a:chExt cx="772" cy="1132"/>
            </a:xfrm>
          </p:grpSpPr>
          <p:sp>
            <p:nvSpPr>
              <p:cNvPr id="51" name="Oval 50"/>
              <p:cNvSpPr>
                <a:spLocks noChangeArrowheads="1"/>
              </p:cNvSpPr>
              <p:nvPr/>
            </p:nvSpPr>
            <p:spPr bwMode="auto">
              <a:xfrm>
                <a:off x="2192" y="2561"/>
                <a:ext cx="404" cy="377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2" name="Group 51"/>
              <p:cNvGrpSpPr>
                <a:grpSpLocks/>
              </p:cNvGrpSpPr>
              <p:nvPr/>
            </p:nvGrpSpPr>
            <p:grpSpPr bwMode="auto">
              <a:xfrm>
                <a:off x="2011" y="2982"/>
                <a:ext cx="772" cy="711"/>
                <a:chOff x="2011" y="2982"/>
                <a:chExt cx="772" cy="711"/>
              </a:xfrm>
            </p:grpSpPr>
            <p:sp>
              <p:nvSpPr>
                <p:cNvPr id="53" name="Rectangle 52"/>
                <p:cNvSpPr>
                  <a:spLocks noChangeArrowheads="1"/>
                </p:cNvSpPr>
                <p:nvPr/>
              </p:nvSpPr>
              <p:spPr bwMode="auto">
                <a:xfrm>
                  <a:off x="2144" y="2982"/>
                  <a:ext cx="504" cy="187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Rectangle 53"/>
                <p:cNvSpPr>
                  <a:spLocks noChangeArrowheads="1"/>
                </p:cNvSpPr>
                <p:nvPr/>
              </p:nvSpPr>
              <p:spPr bwMode="auto">
                <a:xfrm>
                  <a:off x="2013" y="3113"/>
                  <a:ext cx="769" cy="580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Arc 54"/>
                <p:cNvSpPr>
                  <a:spLocks/>
                </p:cNvSpPr>
                <p:nvPr/>
              </p:nvSpPr>
              <p:spPr bwMode="auto">
                <a:xfrm>
                  <a:off x="2011" y="2983"/>
                  <a:ext cx="138" cy="154"/>
                </a:xfrm>
                <a:custGeom>
                  <a:avLst/>
                  <a:gdLst>
                    <a:gd name="G0" fmla="+- 21600 0 0"/>
                    <a:gd name="G1" fmla="+- 21599 0 0"/>
                    <a:gd name="G2" fmla="+- 21600 0 0"/>
                    <a:gd name="T0" fmla="*/ 0 w 21600"/>
                    <a:gd name="T1" fmla="*/ 21599 h 21599"/>
                    <a:gd name="T2" fmla="*/ 21443 w 21600"/>
                    <a:gd name="T3" fmla="*/ 0 h 21599"/>
                    <a:gd name="T4" fmla="*/ 21600 w 21600"/>
                    <a:gd name="T5" fmla="*/ 21599 h 215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9" fill="none" extrusionOk="0">
                      <a:moveTo>
                        <a:pt x="0" y="21599"/>
                      </a:moveTo>
                      <a:cubicBezTo>
                        <a:pt x="0" y="9730"/>
                        <a:pt x="9575" y="85"/>
                        <a:pt x="21442" y="-1"/>
                      </a:cubicBezTo>
                    </a:path>
                    <a:path w="21600" h="21599" stroke="0" extrusionOk="0">
                      <a:moveTo>
                        <a:pt x="0" y="21599"/>
                      </a:moveTo>
                      <a:cubicBezTo>
                        <a:pt x="0" y="9730"/>
                        <a:pt x="9575" y="85"/>
                        <a:pt x="21442" y="-1"/>
                      </a:cubicBezTo>
                      <a:lnTo>
                        <a:pt x="21600" y="21599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Arc 55"/>
                <p:cNvSpPr>
                  <a:spLocks/>
                </p:cNvSpPr>
                <p:nvPr/>
              </p:nvSpPr>
              <p:spPr bwMode="auto">
                <a:xfrm>
                  <a:off x="2643" y="2983"/>
                  <a:ext cx="140" cy="154"/>
                </a:xfrm>
                <a:custGeom>
                  <a:avLst/>
                  <a:gdLst>
                    <a:gd name="G0" fmla="+- 156 0 0"/>
                    <a:gd name="G1" fmla="+- 21600 0 0"/>
                    <a:gd name="G2" fmla="+- 21600 0 0"/>
                    <a:gd name="T0" fmla="*/ 0 w 21756"/>
                    <a:gd name="T1" fmla="*/ 1 h 21600"/>
                    <a:gd name="T2" fmla="*/ 21756 w 21756"/>
                    <a:gd name="T3" fmla="*/ 21600 h 21600"/>
                    <a:gd name="T4" fmla="*/ 156 w 21756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756" h="21600" fill="none" extrusionOk="0">
                      <a:moveTo>
                        <a:pt x="-1" y="0"/>
                      </a:moveTo>
                      <a:cubicBezTo>
                        <a:pt x="51" y="0"/>
                        <a:pt x="103" y="-1"/>
                        <a:pt x="156" y="0"/>
                      </a:cubicBezTo>
                      <a:cubicBezTo>
                        <a:pt x="12085" y="0"/>
                        <a:pt x="21756" y="9670"/>
                        <a:pt x="21756" y="21600"/>
                      </a:cubicBezTo>
                    </a:path>
                    <a:path w="21756" h="21600" stroke="0" extrusionOk="0">
                      <a:moveTo>
                        <a:pt x="-1" y="0"/>
                      </a:moveTo>
                      <a:cubicBezTo>
                        <a:pt x="51" y="0"/>
                        <a:pt x="103" y="-1"/>
                        <a:pt x="156" y="0"/>
                      </a:cubicBezTo>
                      <a:cubicBezTo>
                        <a:pt x="12085" y="0"/>
                        <a:pt x="21756" y="9670"/>
                        <a:pt x="21756" y="21600"/>
                      </a:cubicBezTo>
                      <a:lnTo>
                        <a:pt x="156" y="21600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7" name="Group 56"/>
            <p:cNvGrpSpPr>
              <a:grpSpLocks/>
            </p:cNvGrpSpPr>
            <p:nvPr/>
          </p:nvGrpSpPr>
          <p:grpSpPr bwMode="auto">
            <a:xfrm>
              <a:off x="2995613" y="4421188"/>
              <a:ext cx="1225550" cy="1797050"/>
              <a:chOff x="2011" y="2567"/>
              <a:chExt cx="772" cy="1132"/>
            </a:xfrm>
          </p:grpSpPr>
          <p:sp>
            <p:nvSpPr>
              <p:cNvPr id="58" name="Oval 57"/>
              <p:cNvSpPr>
                <a:spLocks noChangeArrowheads="1"/>
              </p:cNvSpPr>
              <p:nvPr/>
            </p:nvSpPr>
            <p:spPr bwMode="auto">
              <a:xfrm>
                <a:off x="2192" y="2567"/>
                <a:ext cx="404" cy="377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9" name="Group 58"/>
              <p:cNvGrpSpPr>
                <a:grpSpLocks/>
              </p:cNvGrpSpPr>
              <p:nvPr/>
            </p:nvGrpSpPr>
            <p:grpSpPr bwMode="auto">
              <a:xfrm>
                <a:off x="2011" y="2988"/>
                <a:ext cx="772" cy="711"/>
                <a:chOff x="2011" y="2988"/>
                <a:chExt cx="772" cy="711"/>
              </a:xfrm>
            </p:grpSpPr>
            <p:sp>
              <p:nvSpPr>
                <p:cNvPr id="60" name="Rectangle 59"/>
                <p:cNvSpPr>
                  <a:spLocks noChangeArrowheads="1"/>
                </p:cNvSpPr>
                <p:nvPr/>
              </p:nvSpPr>
              <p:spPr bwMode="auto">
                <a:xfrm>
                  <a:off x="2144" y="2988"/>
                  <a:ext cx="504" cy="18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Rectangle 60"/>
                <p:cNvSpPr>
                  <a:spLocks noChangeArrowheads="1"/>
                </p:cNvSpPr>
                <p:nvPr/>
              </p:nvSpPr>
              <p:spPr bwMode="auto">
                <a:xfrm>
                  <a:off x="2013" y="3119"/>
                  <a:ext cx="769" cy="58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Arc 61"/>
                <p:cNvSpPr>
                  <a:spLocks/>
                </p:cNvSpPr>
                <p:nvPr/>
              </p:nvSpPr>
              <p:spPr bwMode="auto">
                <a:xfrm>
                  <a:off x="2011" y="2989"/>
                  <a:ext cx="138" cy="154"/>
                </a:xfrm>
                <a:custGeom>
                  <a:avLst/>
                  <a:gdLst>
                    <a:gd name="G0" fmla="+- 21600 0 0"/>
                    <a:gd name="G1" fmla="+- 21599 0 0"/>
                    <a:gd name="G2" fmla="+- 21600 0 0"/>
                    <a:gd name="T0" fmla="*/ 0 w 21600"/>
                    <a:gd name="T1" fmla="*/ 21599 h 21599"/>
                    <a:gd name="T2" fmla="*/ 21443 w 21600"/>
                    <a:gd name="T3" fmla="*/ 0 h 21599"/>
                    <a:gd name="T4" fmla="*/ 21600 w 21600"/>
                    <a:gd name="T5" fmla="*/ 21599 h 215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9" fill="none" extrusionOk="0">
                      <a:moveTo>
                        <a:pt x="0" y="21599"/>
                      </a:moveTo>
                      <a:cubicBezTo>
                        <a:pt x="0" y="9730"/>
                        <a:pt x="9575" y="85"/>
                        <a:pt x="21442" y="-1"/>
                      </a:cubicBezTo>
                    </a:path>
                    <a:path w="21600" h="21599" stroke="0" extrusionOk="0">
                      <a:moveTo>
                        <a:pt x="0" y="21599"/>
                      </a:moveTo>
                      <a:cubicBezTo>
                        <a:pt x="0" y="9730"/>
                        <a:pt x="9575" y="85"/>
                        <a:pt x="21442" y="-1"/>
                      </a:cubicBezTo>
                      <a:lnTo>
                        <a:pt x="21600" y="21599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Arc 62"/>
                <p:cNvSpPr>
                  <a:spLocks/>
                </p:cNvSpPr>
                <p:nvPr/>
              </p:nvSpPr>
              <p:spPr bwMode="auto">
                <a:xfrm>
                  <a:off x="2643" y="2989"/>
                  <a:ext cx="140" cy="154"/>
                </a:xfrm>
                <a:custGeom>
                  <a:avLst/>
                  <a:gdLst>
                    <a:gd name="G0" fmla="+- 156 0 0"/>
                    <a:gd name="G1" fmla="+- 21600 0 0"/>
                    <a:gd name="G2" fmla="+- 21600 0 0"/>
                    <a:gd name="T0" fmla="*/ 0 w 21756"/>
                    <a:gd name="T1" fmla="*/ 1 h 21600"/>
                    <a:gd name="T2" fmla="*/ 21756 w 21756"/>
                    <a:gd name="T3" fmla="*/ 21600 h 21600"/>
                    <a:gd name="T4" fmla="*/ 156 w 21756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756" h="21600" fill="none" extrusionOk="0">
                      <a:moveTo>
                        <a:pt x="-1" y="0"/>
                      </a:moveTo>
                      <a:cubicBezTo>
                        <a:pt x="51" y="0"/>
                        <a:pt x="103" y="-1"/>
                        <a:pt x="156" y="0"/>
                      </a:cubicBezTo>
                      <a:cubicBezTo>
                        <a:pt x="12085" y="0"/>
                        <a:pt x="21756" y="9670"/>
                        <a:pt x="21756" y="21600"/>
                      </a:cubicBezTo>
                    </a:path>
                    <a:path w="21756" h="21600" stroke="0" extrusionOk="0">
                      <a:moveTo>
                        <a:pt x="-1" y="0"/>
                      </a:moveTo>
                      <a:cubicBezTo>
                        <a:pt x="51" y="0"/>
                        <a:pt x="103" y="-1"/>
                        <a:pt x="156" y="0"/>
                      </a:cubicBezTo>
                      <a:cubicBezTo>
                        <a:pt x="12085" y="0"/>
                        <a:pt x="21756" y="9670"/>
                        <a:pt x="21756" y="21600"/>
                      </a:cubicBezTo>
                      <a:lnTo>
                        <a:pt x="156" y="216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64" name="TextBox 63"/>
            <p:cNvSpPr txBox="1"/>
            <p:nvPr/>
          </p:nvSpPr>
          <p:spPr>
            <a:xfrm>
              <a:off x="1311761" y="1996541"/>
              <a:ext cx="4537867" cy="508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hlinkClick r:id="rId2"/>
                </a:rPr>
                <a:t>Comparing </a:t>
              </a:r>
              <a:r>
                <a:rPr lang="en-US" smtClean="0">
                  <a:hlinkClick r:id="rId2"/>
                </a:rPr>
                <a:t>Popular Blogs</a:t>
              </a:r>
              <a:endParaRPr lang="en-US" dirty="0" smtClean="0"/>
            </a:p>
          </p:txBody>
        </p:sp>
      </p:grpSp>
      <p:sp>
        <p:nvSpPr>
          <p:cNvPr id="66" name="Title 1"/>
          <p:cNvSpPr txBox="1">
            <a:spLocks/>
          </p:cNvSpPr>
          <p:nvPr/>
        </p:nvSpPr>
        <p:spPr>
          <a:xfrm>
            <a:off x="822325" y="365125"/>
            <a:ext cx="7521575" cy="5492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9pPr>
          </a:lstStyle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27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Wikis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Wikis are a content management system that  enable collaborative authoring of content </a:t>
            </a:r>
          </a:p>
          <a:p>
            <a:r>
              <a:rPr lang="en-US" dirty="0" smtClean="0"/>
              <a:t>Once a listing is created, participants can add to it, remove from it or modify parts of it</a:t>
            </a:r>
          </a:p>
          <a:p>
            <a:r>
              <a:rPr lang="en-US" dirty="0" smtClean="0"/>
              <a:t>Unlike a blog, there is no owner or group of owners; instead, all members of the wiki can take action in the wiki</a:t>
            </a:r>
          </a:p>
          <a:p>
            <a:r>
              <a:rPr lang="en-US" dirty="0" smtClean="0"/>
              <a:t>The wiki </a:t>
            </a:r>
            <a:r>
              <a:rPr lang="en-US" smtClean="0"/>
              <a:t>is for presenting </a:t>
            </a:r>
            <a:r>
              <a:rPr lang="en-US" dirty="0" smtClean="0"/>
              <a:t>content and for engaging users to become part of the creative process</a:t>
            </a:r>
          </a:p>
          <a:p>
            <a:r>
              <a:rPr lang="en-US" dirty="0" smtClean="0"/>
              <a:t>It relies on the Law of Many Eyeballs to correct discrepancies</a:t>
            </a:r>
          </a:p>
          <a:p>
            <a:r>
              <a:rPr lang="en-US" dirty="0" smtClean="0"/>
              <a:t>Wikis make it easy to link to other content in the wiki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93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8006A7-2BBA-4AC2-8780-BA1090C38D8E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grpSp>
        <p:nvGrpSpPr>
          <p:cNvPr id="68" name="Group 67"/>
          <p:cNvGrpSpPr/>
          <p:nvPr/>
        </p:nvGrpSpPr>
        <p:grpSpPr>
          <a:xfrm>
            <a:off x="1566068" y="918520"/>
            <a:ext cx="6173113" cy="4061262"/>
            <a:chOff x="1110458" y="1754189"/>
            <a:chExt cx="6661942" cy="4473575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110458" y="1754189"/>
              <a:ext cx="6573838" cy="44735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H="1" flipV="1">
              <a:off x="5621337" y="1828800"/>
              <a:ext cx="614363" cy="8175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6354762" y="2905125"/>
              <a:ext cx="201613" cy="16192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6816725" y="1952625"/>
              <a:ext cx="495300" cy="4730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022975" y="2425700"/>
              <a:ext cx="1714500" cy="1665288"/>
            </a:xfrm>
            <a:custGeom>
              <a:avLst/>
              <a:gdLst>
                <a:gd name="T0" fmla="*/ 760 w 1080"/>
                <a:gd name="T1" fmla="*/ 38 h 1049"/>
                <a:gd name="T2" fmla="*/ 823 w 1080"/>
                <a:gd name="T3" fmla="*/ 38 h 1049"/>
                <a:gd name="T4" fmla="*/ 906 w 1080"/>
                <a:gd name="T5" fmla="*/ 83 h 1049"/>
                <a:gd name="T6" fmla="*/ 1079 w 1080"/>
                <a:gd name="T7" fmla="*/ 325 h 1049"/>
                <a:gd name="T8" fmla="*/ 1073 w 1080"/>
                <a:gd name="T9" fmla="*/ 434 h 1049"/>
                <a:gd name="T10" fmla="*/ 955 w 1080"/>
                <a:gd name="T11" fmla="*/ 518 h 1049"/>
                <a:gd name="T12" fmla="*/ 858 w 1080"/>
                <a:gd name="T13" fmla="*/ 582 h 1049"/>
                <a:gd name="T14" fmla="*/ 737 w 1080"/>
                <a:gd name="T15" fmla="*/ 441 h 1049"/>
                <a:gd name="T16" fmla="*/ 784 w 1080"/>
                <a:gd name="T17" fmla="*/ 403 h 1049"/>
                <a:gd name="T18" fmla="*/ 823 w 1080"/>
                <a:gd name="T19" fmla="*/ 373 h 1049"/>
                <a:gd name="T20" fmla="*/ 741 w 1080"/>
                <a:gd name="T21" fmla="*/ 251 h 1049"/>
                <a:gd name="T22" fmla="*/ 510 w 1080"/>
                <a:gd name="T23" fmla="*/ 403 h 1049"/>
                <a:gd name="T24" fmla="*/ 735 w 1080"/>
                <a:gd name="T25" fmla="*/ 700 h 1049"/>
                <a:gd name="T26" fmla="*/ 927 w 1080"/>
                <a:gd name="T27" fmla="*/ 564 h 1049"/>
                <a:gd name="T28" fmla="*/ 926 w 1080"/>
                <a:gd name="T29" fmla="*/ 1048 h 1049"/>
                <a:gd name="T30" fmla="*/ 439 w 1080"/>
                <a:gd name="T31" fmla="*/ 1048 h 1049"/>
                <a:gd name="T32" fmla="*/ 437 w 1080"/>
                <a:gd name="T33" fmla="*/ 320 h 1049"/>
                <a:gd name="T34" fmla="*/ 325 w 1080"/>
                <a:gd name="T35" fmla="*/ 390 h 1049"/>
                <a:gd name="T36" fmla="*/ 226 w 1080"/>
                <a:gd name="T37" fmla="*/ 390 h 1049"/>
                <a:gd name="T38" fmla="*/ 215 w 1080"/>
                <a:gd name="T39" fmla="*/ 376 h 1049"/>
                <a:gd name="T40" fmla="*/ 141 w 1080"/>
                <a:gd name="T41" fmla="*/ 277 h 1049"/>
                <a:gd name="T42" fmla="*/ 0 w 1080"/>
                <a:gd name="T43" fmla="*/ 105 h 1049"/>
                <a:gd name="T44" fmla="*/ 160 w 1080"/>
                <a:gd name="T45" fmla="*/ 0 h 1049"/>
                <a:gd name="T46" fmla="*/ 261 w 1080"/>
                <a:gd name="T47" fmla="*/ 130 h 1049"/>
                <a:gd name="T48" fmla="*/ 289 w 1080"/>
                <a:gd name="T49" fmla="*/ 155 h 1049"/>
                <a:gd name="T50" fmla="*/ 493 w 1080"/>
                <a:gd name="T51" fmla="*/ 38 h 1049"/>
                <a:gd name="T52" fmla="*/ 577 w 1080"/>
                <a:gd name="T53" fmla="*/ 38 h 1049"/>
                <a:gd name="T54" fmla="*/ 760 w 1080"/>
                <a:gd name="T55" fmla="*/ 3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80" h="1049">
                  <a:moveTo>
                    <a:pt x="760" y="38"/>
                  </a:moveTo>
                  <a:lnTo>
                    <a:pt x="823" y="38"/>
                  </a:lnTo>
                  <a:lnTo>
                    <a:pt x="906" y="83"/>
                  </a:lnTo>
                  <a:lnTo>
                    <a:pt x="1079" y="325"/>
                  </a:lnTo>
                  <a:lnTo>
                    <a:pt x="1073" y="434"/>
                  </a:lnTo>
                  <a:lnTo>
                    <a:pt x="955" y="518"/>
                  </a:lnTo>
                  <a:lnTo>
                    <a:pt x="858" y="582"/>
                  </a:lnTo>
                  <a:lnTo>
                    <a:pt x="737" y="441"/>
                  </a:lnTo>
                  <a:lnTo>
                    <a:pt x="784" y="403"/>
                  </a:lnTo>
                  <a:lnTo>
                    <a:pt x="823" y="373"/>
                  </a:lnTo>
                  <a:lnTo>
                    <a:pt x="741" y="251"/>
                  </a:lnTo>
                  <a:lnTo>
                    <a:pt x="510" y="403"/>
                  </a:lnTo>
                  <a:lnTo>
                    <a:pt x="735" y="700"/>
                  </a:lnTo>
                  <a:lnTo>
                    <a:pt x="927" y="564"/>
                  </a:lnTo>
                  <a:lnTo>
                    <a:pt x="926" y="1048"/>
                  </a:lnTo>
                  <a:lnTo>
                    <a:pt x="439" y="1048"/>
                  </a:lnTo>
                  <a:lnTo>
                    <a:pt x="437" y="320"/>
                  </a:lnTo>
                  <a:lnTo>
                    <a:pt x="325" y="390"/>
                  </a:lnTo>
                  <a:lnTo>
                    <a:pt x="226" y="390"/>
                  </a:lnTo>
                  <a:lnTo>
                    <a:pt x="215" y="376"/>
                  </a:lnTo>
                  <a:lnTo>
                    <a:pt x="141" y="277"/>
                  </a:lnTo>
                  <a:lnTo>
                    <a:pt x="0" y="105"/>
                  </a:lnTo>
                  <a:lnTo>
                    <a:pt x="160" y="0"/>
                  </a:lnTo>
                  <a:lnTo>
                    <a:pt x="261" y="130"/>
                  </a:lnTo>
                  <a:lnTo>
                    <a:pt x="289" y="155"/>
                  </a:lnTo>
                  <a:lnTo>
                    <a:pt x="493" y="38"/>
                  </a:lnTo>
                  <a:lnTo>
                    <a:pt x="577" y="38"/>
                  </a:lnTo>
                  <a:lnTo>
                    <a:pt x="760" y="38"/>
                  </a:ln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7570787" y="2909887"/>
              <a:ext cx="201613" cy="220663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2" name="Arc 11"/>
            <p:cNvSpPr>
              <a:spLocks/>
            </p:cNvSpPr>
            <p:nvPr/>
          </p:nvSpPr>
          <p:spPr bwMode="auto">
            <a:xfrm>
              <a:off x="6950075" y="2474912"/>
              <a:ext cx="280988" cy="109538"/>
            </a:xfrm>
            <a:custGeom>
              <a:avLst/>
              <a:gdLst>
                <a:gd name="G0" fmla="+- 21600 0 0"/>
                <a:gd name="G1" fmla="+- 322 0 0"/>
                <a:gd name="G2" fmla="+- 21600 0 0"/>
                <a:gd name="T0" fmla="*/ 43198 w 43200"/>
                <a:gd name="T1" fmla="*/ 0 h 21922"/>
                <a:gd name="T2" fmla="*/ 2 w 43200"/>
                <a:gd name="T3" fmla="*/ 4 h 21922"/>
                <a:gd name="T4" fmla="*/ 21600 w 43200"/>
                <a:gd name="T5" fmla="*/ 322 h 21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922" fill="none" extrusionOk="0">
                  <a:moveTo>
                    <a:pt x="43197" y="0"/>
                  </a:moveTo>
                  <a:cubicBezTo>
                    <a:pt x="43199" y="107"/>
                    <a:pt x="43200" y="214"/>
                    <a:pt x="43200" y="322"/>
                  </a:cubicBezTo>
                  <a:cubicBezTo>
                    <a:pt x="43200" y="12251"/>
                    <a:pt x="33529" y="21922"/>
                    <a:pt x="21600" y="21922"/>
                  </a:cubicBezTo>
                  <a:cubicBezTo>
                    <a:pt x="9670" y="21922"/>
                    <a:pt x="0" y="12251"/>
                    <a:pt x="0" y="322"/>
                  </a:cubicBezTo>
                  <a:cubicBezTo>
                    <a:pt x="-1" y="215"/>
                    <a:pt x="0" y="109"/>
                    <a:pt x="2" y="4"/>
                  </a:cubicBezTo>
                </a:path>
                <a:path w="43200" h="21922" stroke="0" extrusionOk="0">
                  <a:moveTo>
                    <a:pt x="43197" y="0"/>
                  </a:moveTo>
                  <a:cubicBezTo>
                    <a:pt x="43199" y="107"/>
                    <a:pt x="43200" y="214"/>
                    <a:pt x="43200" y="322"/>
                  </a:cubicBezTo>
                  <a:cubicBezTo>
                    <a:pt x="43200" y="12251"/>
                    <a:pt x="33529" y="21922"/>
                    <a:pt x="21600" y="21922"/>
                  </a:cubicBezTo>
                  <a:cubicBezTo>
                    <a:pt x="9670" y="21922"/>
                    <a:pt x="0" y="12251"/>
                    <a:pt x="0" y="322"/>
                  </a:cubicBezTo>
                  <a:cubicBezTo>
                    <a:pt x="-1" y="215"/>
                    <a:pt x="0" y="109"/>
                    <a:pt x="2" y="4"/>
                  </a:cubicBezTo>
                  <a:lnTo>
                    <a:pt x="21600" y="322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rc 12"/>
            <p:cNvSpPr>
              <a:spLocks/>
            </p:cNvSpPr>
            <p:nvPr/>
          </p:nvSpPr>
          <p:spPr bwMode="auto">
            <a:xfrm>
              <a:off x="7229475" y="2481262"/>
              <a:ext cx="239713" cy="169863"/>
            </a:xfrm>
            <a:custGeom>
              <a:avLst/>
              <a:gdLst>
                <a:gd name="G0" fmla="+- 15351 0 0"/>
                <a:gd name="G1" fmla="+- 21600 0 0"/>
                <a:gd name="G2" fmla="+- 21600 0 0"/>
                <a:gd name="T0" fmla="*/ 0 w 36951"/>
                <a:gd name="T1" fmla="*/ 6404 h 36443"/>
                <a:gd name="T2" fmla="*/ 31043 w 36951"/>
                <a:gd name="T3" fmla="*/ 36443 h 36443"/>
                <a:gd name="T4" fmla="*/ 15351 w 36951"/>
                <a:gd name="T5" fmla="*/ 21600 h 36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951" h="36443" fill="none" extrusionOk="0">
                  <a:moveTo>
                    <a:pt x="0" y="6404"/>
                  </a:moveTo>
                  <a:cubicBezTo>
                    <a:pt x="4057" y="2305"/>
                    <a:pt x="9584" y="-1"/>
                    <a:pt x="15351" y="0"/>
                  </a:cubicBezTo>
                  <a:cubicBezTo>
                    <a:pt x="27280" y="0"/>
                    <a:pt x="36951" y="9670"/>
                    <a:pt x="36951" y="21600"/>
                  </a:cubicBezTo>
                  <a:cubicBezTo>
                    <a:pt x="36951" y="27120"/>
                    <a:pt x="34836" y="32432"/>
                    <a:pt x="31043" y="36443"/>
                  </a:cubicBezTo>
                </a:path>
                <a:path w="36951" h="36443" stroke="0" extrusionOk="0">
                  <a:moveTo>
                    <a:pt x="0" y="6404"/>
                  </a:moveTo>
                  <a:cubicBezTo>
                    <a:pt x="4057" y="2305"/>
                    <a:pt x="9584" y="-1"/>
                    <a:pt x="15351" y="0"/>
                  </a:cubicBezTo>
                  <a:cubicBezTo>
                    <a:pt x="27280" y="0"/>
                    <a:pt x="36951" y="9670"/>
                    <a:pt x="36951" y="21600"/>
                  </a:cubicBezTo>
                  <a:cubicBezTo>
                    <a:pt x="36951" y="27120"/>
                    <a:pt x="34836" y="32432"/>
                    <a:pt x="31043" y="36443"/>
                  </a:cubicBezTo>
                  <a:lnTo>
                    <a:pt x="15351" y="2160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" name="Group 13"/>
            <p:cNvGrpSpPr>
              <a:grpSpLocks/>
            </p:cNvGrpSpPr>
            <p:nvPr/>
          </p:nvGrpSpPr>
          <p:grpSpPr bwMode="auto">
            <a:xfrm>
              <a:off x="6376991" y="4257675"/>
              <a:ext cx="984251" cy="1758950"/>
              <a:chOff x="4141" y="2464"/>
              <a:chExt cx="620" cy="1108"/>
            </a:xfrm>
          </p:grpSpPr>
          <p:grpSp>
            <p:nvGrpSpPr>
              <p:cNvPr id="15" name="Group 14"/>
              <p:cNvGrpSpPr>
                <a:grpSpLocks/>
              </p:cNvGrpSpPr>
              <p:nvPr/>
            </p:nvGrpSpPr>
            <p:grpSpPr bwMode="auto">
              <a:xfrm>
                <a:off x="4141" y="2812"/>
                <a:ext cx="620" cy="760"/>
                <a:chOff x="4141" y="2812"/>
                <a:chExt cx="620" cy="760"/>
              </a:xfrm>
            </p:grpSpPr>
            <p:sp>
              <p:nvSpPr>
                <p:cNvPr id="17" name="Rectangle 16"/>
                <p:cNvSpPr>
                  <a:spLocks noChangeArrowheads="1"/>
                </p:cNvSpPr>
                <p:nvPr/>
              </p:nvSpPr>
              <p:spPr bwMode="auto">
                <a:xfrm>
                  <a:off x="4246" y="2812"/>
                  <a:ext cx="414" cy="1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Rectangle 17"/>
                <p:cNvSpPr>
                  <a:spLocks noChangeArrowheads="1"/>
                </p:cNvSpPr>
                <p:nvPr/>
              </p:nvSpPr>
              <p:spPr bwMode="auto">
                <a:xfrm>
                  <a:off x="4141" y="2918"/>
                  <a:ext cx="619" cy="6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Arc 17"/>
                <p:cNvSpPr>
                  <a:spLocks/>
                </p:cNvSpPr>
                <p:nvPr/>
              </p:nvSpPr>
              <p:spPr bwMode="auto">
                <a:xfrm>
                  <a:off x="4142" y="2814"/>
                  <a:ext cx="110" cy="127"/>
                </a:xfrm>
                <a:custGeom>
                  <a:avLst/>
                  <a:gdLst>
                    <a:gd name="G0" fmla="+- 21597 0 0"/>
                    <a:gd name="G1" fmla="+- 21592 0 0"/>
                    <a:gd name="G2" fmla="+- 21600 0 0"/>
                    <a:gd name="T0" fmla="*/ 0 w 21597"/>
                    <a:gd name="T1" fmla="*/ 21253 h 21592"/>
                    <a:gd name="T2" fmla="*/ 21010 w 21597"/>
                    <a:gd name="T3" fmla="*/ 0 h 21592"/>
                    <a:gd name="T4" fmla="*/ 21597 w 21597"/>
                    <a:gd name="T5" fmla="*/ 21592 h 215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592" fill="none" extrusionOk="0">
                      <a:moveTo>
                        <a:pt x="-1" y="21252"/>
                      </a:moveTo>
                      <a:cubicBezTo>
                        <a:pt x="181" y="9685"/>
                        <a:pt x="9444" y="314"/>
                        <a:pt x="21009" y="-1"/>
                      </a:cubicBezTo>
                    </a:path>
                    <a:path w="21597" h="21592" stroke="0" extrusionOk="0">
                      <a:moveTo>
                        <a:pt x="-1" y="21252"/>
                      </a:moveTo>
                      <a:cubicBezTo>
                        <a:pt x="181" y="9685"/>
                        <a:pt x="9444" y="314"/>
                        <a:pt x="21009" y="-1"/>
                      </a:cubicBezTo>
                      <a:lnTo>
                        <a:pt x="21597" y="21592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Arc 18"/>
                <p:cNvSpPr>
                  <a:spLocks/>
                </p:cNvSpPr>
                <p:nvPr/>
              </p:nvSpPr>
              <p:spPr bwMode="auto">
                <a:xfrm>
                  <a:off x="4648" y="2814"/>
                  <a:ext cx="113" cy="12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" name="Oval 19"/>
              <p:cNvSpPr>
                <a:spLocks noChangeArrowheads="1"/>
              </p:cNvSpPr>
              <p:nvPr/>
            </p:nvSpPr>
            <p:spPr bwMode="auto">
              <a:xfrm>
                <a:off x="4283" y="2464"/>
                <a:ext cx="330" cy="310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" name="Group 20"/>
            <p:cNvGrpSpPr>
              <a:grpSpLocks/>
            </p:cNvGrpSpPr>
            <p:nvPr/>
          </p:nvGrpSpPr>
          <p:grpSpPr bwMode="auto">
            <a:xfrm>
              <a:off x="5348288" y="3768725"/>
              <a:ext cx="992188" cy="1763713"/>
              <a:chOff x="3493" y="2156"/>
              <a:chExt cx="625" cy="1111"/>
            </a:xfrm>
          </p:grpSpPr>
          <p:grpSp>
            <p:nvGrpSpPr>
              <p:cNvPr id="22" name="Group 21"/>
              <p:cNvGrpSpPr>
                <a:grpSpLocks/>
              </p:cNvGrpSpPr>
              <p:nvPr/>
            </p:nvGrpSpPr>
            <p:grpSpPr bwMode="auto">
              <a:xfrm>
                <a:off x="3493" y="2504"/>
                <a:ext cx="625" cy="763"/>
                <a:chOff x="3493" y="2504"/>
                <a:chExt cx="625" cy="763"/>
              </a:xfrm>
            </p:grpSpPr>
            <p:sp>
              <p:nvSpPr>
                <p:cNvPr id="24" name="Rectangle 23"/>
                <p:cNvSpPr>
                  <a:spLocks noChangeArrowheads="1"/>
                </p:cNvSpPr>
                <p:nvPr/>
              </p:nvSpPr>
              <p:spPr bwMode="auto">
                <a:xfrm>
                  <a:off x="3601" y="2504"/>
                  <a:ext cx="413" cy="159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Rectangle 24"/>
                <p:cNvSpPr>
                  <a:spLocks noChangeArrowheads="1"/>
                </p:cNvSpPr>
                <p:nvPr/>
              </p:nvSpPr>
              <p:spPr bwMode="auto">
                <a:xfrm>
                  <a:off x="3493" y="2614"/>
                  <a:ext cx="625" cy="653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Arc 24"/>
                <p:cNvSpPr>
                  <a:spLocks/>
                </p:cNvSpPr>
                <p:nvPr/>
              </p:nvSpPr>
              <p:spPr bwMode="auto">
                <a:xfrm>
                  <a:off x="3495" y="2505"/>
                  <a:ext cx="112" cy="130"/>
                </a:xfrm>
                <a:custGeom>
                  <a:avLst/>
                  <a:gdLst>
                    <a:gd name="G0" fmla="+- 21597 0 0"/>
                    <a:gd name="G1" fmla="+- 21597 0 0"/>
                    <a:gd name="G2" fmla="+- 21600 0 0"/>
                    <a:gd name="T0" fmla="*/ 0 w 21597"/>
                    <a:gd name="T1" fmla="*/ 21266 h 21597"/>
                    <a:gd name="T2" fmla="*/ 21213 w 21597"/>
                    <a:gd name="T3" fmla="*/ 0 h 21597"/>
                    <a:gd name="T4" fmla="*/ 21597 w 21597"/>
                    <a:gd name="T5" fmla="*/ 21597 h 215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597" fill="none" extrusionOk="0">
                      <a:moveTo>
                        <a:pt x="-1" y="21265"/>
                      </a:moveTo>
                      <a:cubicBezTo>
                        <a:pt x="178" y="9616"/>
                        <a:pt x="9563" y="207"/>
                        <a:pt x="21213" y="0"/>
                      </a:cubicBezTo>
                    </a:path>
                    <a:path w="21597" h="21597" stroke="0" extrusionOk="0">
                      <a:moveTo>
                        <a:pt x="-1" y="21265"/>
                      </a:moveTo>
                      <a:cubicBezTo>
                        <a:pt x="178" y="9616"/>
                        <a:pt x="9563" y="207"/>
                        <a:pt x="21213" y="0"/>
                      </a:cubicBezTo>
                      <a:lnTo>
                        <a:pt x="21597" y="21597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Arc 25"/>
                <p:cNvSpPr>
                  <a:spLocks/>
                </p:cNvSpPr>
                <p:nvPr/>
              </p:nvSpPr>
              <p:spPr bwMode="auto">
                <a:xfrm>
                  <a:off x="4003" y="2510"/>
                  <a:ext cx="115" cy="129"/>
                </a:xfrm>
                <a:custGeom>
                  <a:avLst/>
                  <a:gdLst>
                    <a:gd name="G0" fmla="+- 379 0 0"/>
                    <a:gd name="G1" fmla="+- 21600 0 0"/>
                    <a:gd name="G2" fmla="+- 21600 0 0"/>
                    <a:gd name="T0" fmla="*/ 0 w 21976"/>
                    <a:gd name="T1" fmla="*/ 3 h 21600"/>
                    <a:gd name="T2" fmla="*/ 21976 w 21976"/>
                    <a:gd name="T3" fmla="*/ 21259 h 21600"/>
                    <a:gd name="T4" fmla="*/ 379 w 21976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976" h="21600" fill="none" extrusionOk="0">
                      <a:moveTo>
                        <a:pt x="0" y="3"/>
                      </a:moveTo>
                      <a:cubicBezTo>
                        <a:pt x="126" y="1"/>
                        <a:pt x="252" y="-1"/>
                        <a:pt x="379" y="0"/>
                      </a:cubicBezTo>
                      <a:cubicBezTo>
                        <a:pt x="12175" y="0"/>
                        <a:pt x="21790" y="9464"/>
                        <a:pt x="21976" y="21258"/>
                      </a:cubicBezTo>
                    </a:path>
                    <a:path w="21976" h="21600" stroke="0" extrusionOk="0">
                      <a:moveTo>
                        <a:pt x="0" y="3"/>
                      </a:moveTo>
                      <a:cubicBezTo>
                        <a:pt x="126" y="1"/>
                        <a:pt x="252" y="-1"/>
                        <a:pt x="379" y="0"/>
                      </a:cubicBezTo>
                      <a:cubicBezTo>
                        <a:pt x="12175" y="0"/>
                        <a:pt x="21790" y="9464"/>
                        <a:pt x="21976" y="21258"/>
                      </a:cubicBezTo>
                      <a:lnTo>
                        <a:pt x="379" y="2160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3" name="Oval 26"/>
              <p:cNvSpPr>
                <a:spLocks noChangeArrowheads="1"/>
              </p:cNvSpPr>
              <p:nvPr/>
            </p:nvSpPr>
            <p:spPr bwMode="auto">
              <a:xfrm>
                <a:off x="3638" y="2156"/>
                <a:ext cx="332" cy="314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" name="Group 27"/>
            <p:cNvGrpSpPr>
              <a:grpSpLocks/>
            </p:cNvGrpSpPr>
            <p:nvPr/>
          </p:nvGrpSpPr>
          <p:grpSpPr bwMode="auto">
            <a:xfrm>
              <a:off x="2359025" y="3768725"/>
              <a:ext cx="984250" cy="1763713"/>
              <a:chOff x="1610" y="2156"/>
              <a:chExt cx="620" cy="1111"/>
            </a:xfrm>
          </p:grpSpPr>
          <p:grpSp>
            <p:nvGrpSpPr>
              <p:cNvPr id="29" name="Group 28"/>
              <p:cNvGrpSpPr>
                <a:grpSpLocks/>
              </p:cNvGrpSpPr>
              <p:nvPr/>
            </p:nvGrpSpPr>
            <p:grpSpPr bwMode="auto">
              <a:xfrm>
                <a:off x="1610" y="2504"/>
                <a:ext cx="620" cy="763"/>
                <a:chOff x="1610" y="2504"/>
                <a:chExt cx="620" cy="763"/>
              </a:xfrm>
            </p:grpSpPr>
            <p:sp>
              <p:nvSpPr>
                <p:cNvPr id="31" name="Rectangle 30"/>
                <p:cNvSpPr>
                  <a:spLocks noChangeArrowheads="1"/>
                </p:cNvSpPr>
                <p:nvPr/>
              </p:nvSpPr>
              <p:spPr bwMode="auto">
                <a:xfrm>
                  <a:off x="1717" y="2504"/>
                  <a:ext cx="413" cy="159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Rectangle 31"/>
                <p:cNvSpPr>
                  <a:spLocks noChangeArrowheads="1"/>
                </p:cNvSpPr>
                <p:nvPr/>
              </p:nvSpPr>
              <p:spPr bwMode="auto">
                <a:xfrm>
                  <a:off x="1610" y="2614"/>
                  <a:ext cx="620" cy="653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Arc 31"/>
                <p:cNvSpPr>
                  <a:spLocks/>
                </p:cNvSpPr>
                <p:nvPr/>
              </p:nvSpPr>
              <p:spPr bwMode="auto">
                <a:xfrm>
                  <a:off x="1612" y="2505"/>
                  <a:ext cx="112" cy="130"/>
                </a:xfrm>
                <a:custGeom>
                  <a:avLst/>
                  <a:gdLst>
                    <a:gd name="G0" fmla="+- 21597 0 0"/>
                    <a:gd name="G1" fmla="+- 21597 0 0"/>
                    <a:gd name="G2" fmla="+- 21600 0 0"/>
                    <a:gd name="T0" fmla="*/ 0 w 21597"/>
                    <a:gd name="T1" fmla="*/ 21266 h 21597"/>
                    <a:gd name="T2" fmla="*/ 21213 w 21597"/>
                    <a:gd name="T3" fmla="*/ 0 h 21597"/>
                    <a:gd name="T4" fmla="*/ 21597 w 21597"/>
                    <a:gd name="T5" fmla="*/ 21597 h 215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597" fill="none" extrusionOk="0">
                      <a:moveTo>
                        <a:pt x="-1" y="21265"/>
                      </a:moveTo>
                      <a:cubicBezTo>
                        <a:pt x="178" y="9616"/>
                        <a:pt x="9563" y="207"/>
                        <a:pt x="21213" y="0"/>
                      </a:cubicBezTo>
                    </a:path>
                    <a:path w="21597" h="21597" stroke="0" extrusionOk="0">
                      <a:moveTo>
                        <a:pt x="-1" y="21265"/>
                      </a:moveTo>
                      <a:cubicBezTo>
                        <a:pt x="178" y="9616"/>
                        <a:pt x="9563" y="207"/>
                        <a:pt x="21213" y="0"/>
                      </a:cubicBezTo>
                      <a:lnTo>
                        <a:pt x="21597" y="21597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Arc 32"/>
                <p:cNvSpPr>
                  <a:spLocks/>
                </p:cNvSpPr>
                <p:nvPr/>
              </p:nvSpPr>
              <p:spPr bwMode="auto">
                <a:xfrm>
                  <a:off x="2117" y="2510"/>
                  <a:ext cx="112" cy="129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597"/>
                    <a:gd name="T1" fmla="*/ 0 h 21600"/>
                    <a:gd name="T2" fmla="*/ 21597 w 21597"/>
                    <a:gd name="T3" fmla="*/ 21259 h 21600"/>
                    <a:gd name="T4" fmla="*/ 0 w 21597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600" fill="none" extrusionOk="0">
                      <a:moveTo>
                        <a:pt x="-1" y="0"/>
                      </a:moveTo>
                      <a:cubicBezTo>
                        <a:pt x="11796" y="0"/>
                        <a:pt x="21411" y="9464"/>
                        <a:pt x="21597" y="21258"/>
                      </a:cubicBezTo>
                    </a:path>
                    <a:path w="21597" h="21600" stroke="0" extrusionOk="0">
                      <a:moveTo>
                        <a:pt x="-1" y="0"/>
                      </a:moveTo>
                      <a:cubicBezTo>
                        <a:pt x="11796" y="0"/>
                        <a:pt x="21411" y="9464"/>
                        <a:pt x="21597" y="2125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0" name="Oval 33"/>
              <p:cNvSpPr>
                <a:spLocks noChangeArrowheads="1"/>
              </p:cNvSpPr>
              <p:nvPr/>
            </p:nvSpPr>
            <p:spPr bwMode="auto">
              <a:xfrm>
                <a:off x="1755" y="2156"/>
                <a:ext cx="331" cy="314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" name="Group 34"/>
            <p:cNvGrpSpPr>
              <a:grpSpLocks/>
            </p:cNvGrpSpPr>
            <p:nvPr/>
          </p:nvGrpSpPr>
          <p:grpSpPr bwMode="auto">
            <a:xfrm>
              <a:off x="1303338" y="4257675"/>
              <a:ext cx="984250" cy="1758950"/>
              <a:chOff x="945" y="2464"/>
              <a:chExt cx="620" cy="1108"/>
            </a:xfrm>
          </p:grpSpPr>
          <p:sp>
            <p:nvSpPr>
              <p:cNvPr id="36" name="Oval 35"/>
              <p:cNvSpPr>
                <a:spLocks noChangeArrowheads="1"/>
              </p:cNvSpPr>
              <p:nvPr/>
            </p:nvSpPr>
            <p:spPr bwMode="auto">
              <a:xfrm>
                <a:off x="1089" y="2464"/>
                <a:ext cx="331" cy="310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7" name="Group 36"/>
              <p:cNvGrpSpPr>
                <a:grpSpLocks/>
              </p:cNvGrpSpPr>
              <p:nvPr/>
            </p:nvGrpSpPr>
            <p:grpSpPr bwMode="auto">
              <a:xfrm>
                <a:off x="945" y="2812"/>
                <a:ext cx="620" cy="760"/>
                <a:chOff x="945" y="2812"/>
                <a:chExt cx="620" cy="760"/>
              </a:xfrm>
            </p:grpSpPr>
            <p:sp>
              <p:nvSpPr>
                <p:cNvPr id="38" name="Rectangle 37"/>
                <p:cNvSpPr>
                  <a:spLocks noChangeArrowheads="1"/>
                </p:cNvSpPr>
                <p:nvPr/>
              </p:nvSpPr>
              <p:spPr bwMode="auto">
                <a:xfrm>
                  <a:off x="1053" y="2812"/>
                  <a:ext cx="413" cy="154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Rectangle 38"/>
                <p:cNvSpPr>
                  <a:spLocks noChangeArrowheads="1"/>
                </p:cNvSpPr>
                <p:nvPr/>
              </p:nvSpPr>
              <p:spPr bwMode="auto">
                <a:xfrm>
                  <a:off x="945" y="2918"/>
                  <a:ext cx="620" cy="654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Arc 39"/>
                <p:cNvSpPr>
                  <a:spLocks/>
                </p:cNvSpPr>
                <p:nvPr/>
              </p:nvSpPr>
              <p:spPr bwMode="auto">
                <a:xfrm>
                  <a:off x="946" y="2814"/>
                  <a:ext cx="112" cy="127"/>
                </a:xfrm>
                <a:custGeom>
                  <a:avLst/>
                  <a:gdLst>
                    <a:gd name="G0" fmla="+- 21597 0 0"/>
                    <a:gd name="G1" fmla="+- 21597 0 0"/>
                    <a:gd name="G2" fmla="+- 21600 0 0"/>
                    <a:gd name="T0" fmla="*/ 0 w 21597"/>
                    <a:gd name="T1" fmla="*/ 21258 h 21597"/>
                    <a:gd name="T2" fmla="*/ 21213 w 21597"/>
                    <a:gd name="T3" fmla="*/ 0 h 21597"/>
                    <a:gd name="T4" fmla="*/ 21597 w 21597"/>
                    <a:gd name="T5" fmla="*/ 21597 h 215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597" fill="none" extrusionOk="0">
                      <a:moveTo>
                        <a:pt x="-1" y="21257"/>
                      </a:moveTo>
                      <a:cubicBezTo>
                        <a:pt x="182" y="9611"/>
                        <a:pt x="9566" y="207"/>
                        <a:pt x="21213" y="0"/>
                      </a:cubicBezTo>
                    </a:path>
                    <a:path w="21597" h="21597" stroke="0" extrusionOk="0">
                      <a:moveTo>
                        <a:pt x="-1" y="21257"/>
                      </a:moveTo>
                      <a:cubicBezTo>
                        <a:pt x="182" y="9611"/>
                        <a:pt x="9566" y="207"/>
                        <a:pt x="21213" y="0"/>
                      </a:cubicBezTo>
                      <a:lnTo>
                        <a:pt x="21597" y="21597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Arc 40"/>
                <p:cNvSpPr>
                  <a:spLocks/>
                </p:cNvSpPr>
                <p:nvPr/>
              </p:nvSpPr>
              <p:spPr bwMode="auto">
                <a:xfrm>
                  <a:off x="1451" y="2814"/>
                  <a:ext cx="113" cy="128"/>
                </a:xfrm>
                <a:custGeom>
                  <a:avLst/>
                  <a:gdLst>
                    <a:gd name="G0" fmla="+- 0 0 0"/>
                    <a:gd name="G1" fmla="+- 21599 0 0"/>
                    <a:gd name="G2" fmla="+- 21600 0 0"/>
                    <a:gd name="T0" fmla="*/ 191 w 21600"/>
                    <a:gd name="T1" fmla="*/ 0 h 21599"/>
                    <a:gd name="T2" fmla="*/ 21600 w 21600"/>
                    <a:gd name="T3" fmla="*/ 21599 h 21599"/>
                    <a:gd name="T4" fmla="*/ 0 w 21600"/>
                    <a:gd name="T5" fmla="*/ 21599 h 215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9" fill="none" extrusionOk="0">
                      <a:moveTo>
                        <a:pt x="191" y="-1"/>
                      </a:moveTo>
                      <a:cubicBezTo>
                        <a:pt x="12045" y="104"/>
                        <a:pt x="21600" y="9744"/>
                        <a:pt x="21600" y="21599"/>
                      </a:cubicBezTo>
                    </a:path>
                    <a:path w="21600" h="21599" stroke="0" extrusionOk="0">
                      <a:moveTo>
                        <a:pt x="191" y="-1"/>
                      </a:moveTo>
                      <a:cubicBezTo>
                        <a:pt x="12045" y="104"/>
                        <a:pt x="21600" y="9744"/>
                        <a:pt x="21600" y="21599"/>
                      </a:cubicBezTo>
                      <a:lnTo>
                        <a:pt x="0" y="21599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1228725" y="4279900"/>
              <a:ext cx="6172200" cy="1736725"/>
            </a:xfrm>
            <a:custGeom>
              <a:avLst/>
              <a:gdLst>
                <a:gd name="T0" fmla="*/ 0 w 3888"/>
                <a:gd name="T1" fmla="*/ 1093 h 1094"/>
                <a:gd name="T2" fmla="*/ 1386 w 3888"/>
                <a:gd name="T3" fmla="*/ 0 h 1094"/>
                <a:gd name="T4" fmla="*/ 2444 w 3888"/>
                <a:gd name="T5" fmla="*/ 0 h 1094"/>
                <a:gd name="T6" fmla="*/ 3887 w 3888"/>
                <a:gd name="T7" fmla="*/ 1093 h 1094"/>
                <a:gd name="T8" fmla="*/ 0 w 3888"/>
                <a:gd name="T9" fmla="*/ 1093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88" h="1094">
                  <a:moveTo>
                    <a:pt x="0" y="1093"/>
                  </a:moveTo>
                  <a:lnTo>
                    <a:pt x="1386" y="0"/>
                  </a:lnTo>
                  <a:lnTo>
                    <a:pt x="2444" y="0"/>
                  </a:lnTo>
                  <a:lnTo>
                    <a:pt x="3887" y="1093"/>
                  </a:lnTo>
                  <a:lnTo>
                    <a:pt x="0" y="1093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3" name="Group 42"/>
            <p:cNvGrpSpPr>
              <a:grpSpLocks/>
            </p:cNvGrpSpPr>
            <p:nvPr/>
          </p:nvGrpSpPr>
          <p:grpSpPr bwMode="auto">
            <a:xfrm>
              <a:off x="4286252" y="4425950"/>
              <a:ext cx="1225551" cy="1797050"/>
              <a:chOff x="2824" y="2570"/>
              <a:chExt cx="772" cy="1132"/>
            </a:xfrm>
          </p:grpSpPr>
          <p:sp>
            <p:nvSpPr>
              <p:cNvPr id="44" name="Oval 43"/>
              <p:cNvSpPr>
                <a:spLocks noChangeArrowheads="1"/>
              </p:cNvSpPr>
              <p:nvPr/>
            </p:nvSpPr>
            <p:spPr bwMode="auto">
              <a:xfrm>
                <a:off x="3002" y="2570"/>
                <a:ext cx="408" cy="378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5" name="Group 44"/>
              <p:cNvGrpSpPr>
                <a:grpSpLocks/>
              </p:cNvGrpSpPr>
              <p:nvPr/>
            </p:nvGrpSpPr>
            <p:grpSpPr bwMode="auto">
              <a:xfrm>
                <a:off x="2824" y="2990"/>
                <a:ext cx="772" cy="712"/>
                <a:chOff x="2824" y="2990"/>
                <a:chExt cx="772" cy="712"/>
              </a:xfrm>
            </p:grpSpPr>
            <p:sp>
              <p:nvSpPr>
                <p:cNvPr id="46" name="Rectangle 45"/>
                <p:cNvSpPr>
                  <a:spLocks noChangeArrowheads="1"/>
                </p:cNvSpPr>
                <p:nvPr/>
              </p:nvSpPr>
              <p:spPr bwMode="auto">
                <a:xfrm>
                  <a:off x="2953" y="2992"/>
                  <a:ext cx="508" cy="18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Rectangle 46"/>
                <p:cNvSpPr>
                  <a:spLocks noChangeArrowheads="1"/>
                </p:cNvSpPr>
                <p:nvPr/>
              </p:nvSpPr>
              <p:spPr bwMode="auto">
                <a:xfrm>
                  <a:off x="2826" y="3126"/>
                  <a:ext cx="769" cy="57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Arc 47"/>
                <p:cNvSpPr>
                  <a:spLocks/>
                </p:cNvSpPr>
                <p:nvPr/>
              </p:nvSpPr>
              <p:spPr bwMode="auto">
                <a:xfrm>
                  <a:off x="2824" y="2993"/>
                  <a:ext cx="140" cy="155"/>
                </a:xfrm>
                <a:custGeom>
                  <a:avLst/>
                  <a:gdLst>
                    <a:gd name="G0" fmla="+- 21600 0 0"/>
                    <a:gd name="G1" fmla="+- 21598 0 0"/>
                    <a:gd name="G2" fmla="+- 21600 0 0"/>
                    <a:gd name="T0" fmla="*/ 0 w 21600"/>
                    <a:gd name="T1" fmla="*/ 21598 h 21598"/>
                    <a:gd name="T2" fmla="*/ 21290 w 21600"/>
                    <a:gd name="T3" fmla="*/ 0 h 21598"/>
                    <a:gd name="T4" fmla="*/ 21600 w 21600"/>
                    <a:gd name="T5" fmla="*/ 21598 h 215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8" fill="none" extrusionOk="0">
                      <a:moveTo>
                        <a:pt x="0" y="21598"/>
                      </a:moveTo>
                      <a:cubicBezTo>
                        <a:pt x="0" y="9789"/>
                        <a:pt x="9482" y="169"/>
                        <a:pt x="21290" y="0"/>
                      </a:cubicBezTo>
                    </a:path>
                    <a:path w="21600" h="21598" stroke="0" extrusionOk="0">
                      <a:moveTo>
                        <a:pt x="0" y="21598"/>
                      </a:moveTo>
                      <a:cubicBezTo>
                        <a:pt x="0" y="9789"/>
                        <a:pt x="9482" y="169"/>
                        <a:pt x="21290" y="0"/>
                      </a:cubicBezTo>
                      <a:lnTo>
                        <a:pt x="21600" y="21598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Arc 48"/>
                <p:cNvSpPr>
                  <a:spLocks/>
                </p:cNvSpPr>
                <p:nvPr/>
              </p:nvSpPr>
              <p:spPr bwMode="auto">
                <a:xfrm>
                  <a:off x="3457" y="2990"/>
                  <a:ext cx="139" cy="157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461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875" y="0"/>
                        <a:pt x="21523" y="9586"/>
                        <a:pt x="21599" y="21461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875" y="0"/>
                        <a:pt x="21523" y="9586"/>
                        <a:pt x="21599" y="21461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0" name="Group 49"/>
            <p:cNvGrpSpPr>
              <a:grpSpLocks/>
            </p:cNvGrpSpPr>
            <p:nvPr/>
          </p:nvGrpSpPr>
          <p:grpSpPr bwMode="auto">
            <a:xfrm>
              <a:off x="2995613" y="4411663"/>
              <a:ext cx="1225550" cy="1797050"/>
              <a:chOff x="2011" y="2561"/>
              <a:chExt cx="772" cy="1132"/>
            </a:xfrm>
          </p:grpSpPr>
          <p:sp>
            <p:nvSpPr>
              <p:cNvPr id="51" name="Oval 50"/>
              <p:cNvSpPr>
                <a:spLocks noChangeArrowheads="1"/>
              </p:cNvSpPr>
              <p:nvPr/>
            </p:nvSpPr>
            <p:spPr bwMode="auto">
              <a:xfrm>
                <a:off x="2192" y="2561"/>
                <a:ext cx="404" cy="377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2" name="Group 51"/>
              <p:cNvGrpSpPr>
                <a:grpSpLocks/>
              </p:cNvGrpSpPr>
              <p:nvPr/>
            </p:nvGrpSpPr>
            <p:grpSpPr bwMode="auto">
              <a:xfrm>
                <a:off x="2011" y="2982"/>
                <a:ext cx="772" cy="711"/>
                <a:chOff x="2011" y="2982"/>
                <a:chExt cx="772" cy="711"/>
              </a:xfrm>
            </p:grpSpPr>
            <p:sp>
              <p:nvSpPr>
                <p:cNvPr id="53" name="Rectangle 52"/>
                <p:cNvSpPr>
                  <a:spLocks noChangeArrowheads="1"/>
                </p:cNvSpPr>
                <p:nvPr/>
              </p:nvSpPr>
              <p:spPr bwMode="auto">
                <a:xfrm>
                  <a:off x="2144" y="2982"/>
                  <a:ext cx="504" cy="187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Rectangle 53"/>
                <p:cNvSpPr>
                  <a:spLocks noChangeArrowheads="1"/>
                </p:cNvSpPr>
                <p:nvPr/>
              </p:nvSpPr>
              <p:spPr bwMode="auto">
                <a:xfrm>
                  <a:off x="2013" y="3113"/>
                  <a:ext cx="769" cy="580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Arc 54"/>
                <p:cNvSpPr>
                  <a:spLocks/>
                </p:cNvSpPr>
                <p:nvPr/>
              </p:nvSpPr>
              <p:spPr bwMode="auto">
                <a:xfrm>
                  <a:off x="2011" y="2983"/>
                  <a:ext cx="138" cy="154"/>
                </a:xfrm>
                <a:custGeom>
                  <a:avLst/>
                  <a:gdLst>
                    <a:gd name="G0" fmla="+- 21600 0 0"/>
                    <a:gd name="G1" fmla="+- 21599 0 0"/>
                    <a:gd name="G2" fmla="+- 21600 0 0"/>
                    <a:gd name="T0" fmla="*/ 0 w 21600"/>
                    <a:gd name="T1" fmla="*/ 21599 h 21599"/>
                    <a:gd name="T2" fmla="*/ 21443 w 21600"/>
                    <a:gd name="T3" fmla="*/ 0 h 21599"/>
                    <a:gd name="T4" fmla="*/ 21600 w 21600"/>
                    <a:gd name="T5" fmla="*/ 21599 h 215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9" fill="none" extrusionOk="0">
                      <a:moveTo>
                        <a:pt x="0" y="21599"/>
                      </a:moveTo>
                      <a:cubicBezTo>
                        <a:pt x="0" y="9730"/>
                        <a:pt x="9575" y="85"/>
                        <a:pt x="21442" y="-1"/>
                      </a:cubicBezTo>
                    </a:path>
                    <a:path w="21600" h="21599" stroke="0" extrusionOk="0">
                      <a:moveTo>
                        <a:pt x="0" y="21599"/>
                      </a:moveTo>
                      <a:cubicBezTo>
                        <a:pt x="0" y="9730"/>
                        <a:pt x="9575" y="85"/>
                        <a:pt x="21442" y="-1"/>
                      </a:cubicBezTo>
                      <a:lnTo>
                        <a:pt x="21600" y="21599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Arc 55"/>
                <p:cNvSpPr>
                  <a:spLocks/>
                </p:cNvSpPr>
                <p:nvPr/>
              </p:nvSpPr>
              <p:spPr bwMode="auto">
                <a:xfrm>
                  <a:off x="2643" y="2983"/>
                  <a:ext cx="140" cy="154"/>
                </a:xfrm>
                <a:custGeom>
                  <a:avLst/>
                  <a:gdLst>
                    <a:gd name="G0" fmla="+- 156 0 0"/>
                    <a:gd name="G1" fmla="+- 21600 0 0"/>
                    <a:gd name="G2" fmla="+- 21600 0 0"/>
                    <a:gd name="T0" fmla="*/ 0 w 21756"/>
                    <a:gd name="T1" fmla="*/ 1 h 21600"/>
                    <a:gd name="T2" fmla="*/ 21756 w 21756"/>
                    <a:gd name="T3" fmla="*/ 21600 h 21600"/>
                    <a:gd name="T4" fmla="*/ 156 w 21756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756" h="21600" fill="none" extrusionOk="0">
                      <a:moveTo>
                        <a:pt x="-1" y="0"/>
                      </a:moveTo>
                      <a:cubicBezTo>
                        <a:pt x="51" y="0"/>
                        <a:pt x="103" y="-1"/>
                        <a:pt x="156" y="0"/>
                      </a:cubicBezTo>
                      <a:cubicBezTo>
                        <a:pt x="12085" y="0"/>
                        <a:pt x="21756" y="9670"/>
                        <a:pt x="21756" y="21600"/>
                      </a:cubicBezTo>
                    </a:path>
                    <a:path w="21756" h="21600" stroke="0" extrusionOk="0">
                      <a:moveTo>
                        <a:pt x="-1" y="0"/>
                      </a:moveTo>
                      <a:cubicBezTo>
                        <a:pt x="51" y="0"/>
                        <a:pt x="103" y="-1"/>
                        <a:pt x="156" y="0"/>
                      </a:cubicBezTo>
                      <a:cubicBezTo>
                        <a:pt x="12085" y="0"/>
                        <a:pt x="21756" y="9670"/>
                        <a:pt x="21756" y="21600"/>
                      </a:cubicBezTo>
                      <a:lnTo>
                        <a:pt x="156" y="21600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7" name="Group 56"/>
            <p:cNvGrpSpPr>
              <a:grpSpLocks/>
            </p:cNvGrpSpPr>
            <p:nvPr/>
          </p:nvGrpSpPr>
          <p:grpSpPr bwMode="auto">
            <a:xfrm>
              <a:off x="2995613" y="4421188"/>
              <a:ext cx="1225550" cy="1797050"/>
              <a:chOff x="2011" y="2567"/>
              <a:chExt cx="772" cy="1132"/>
            </a:xfrm>
          </p:grpSpPr>
          <p:sp>
            <p:nvSpPr>
              <p:cNvPr id="58" name="Oval 57"/>
              <p:cNvSpPr>
                <a:spLocks noChangeArrowheads="1"/>
              </p:cNvSpPr>
              <p:nvPr/>
            </p:nvSpPr>
            <p:spPr bwMode="auto">
              <a:xfrm>
                <a:off x="2192" y="2567"/>
                <a:ext cx="404" cy="377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9" name="Group 58"/>
              <p:cNvGrpSpPr>
                <a:grpSpLocks/>
              </p:cNvGrpSpPr>
              <p:nvPr/>
            </p:nvGrpSpPr>
            <p:grpSpPr bwMode="auto">
              <a:xfrm>
                <a:off x="2011" y="2988"/>
                <a:ext cx="772" cy="711"/>
                <a:chOff x="2011" y="2988"/>
                <a:chExt cx="772" cy="711"/>
              </a:xfrm>
            </p:grpSpPr>
            <p:sp>
              <p:nvSpPr>
                <p:cNvPr id="60" name="Rectangle 59"/>
                <p:cNvSpPr>
                  <a:spLocks noChangeArrowheads="1"/>
                </p:cNvSpPr>
                <p:nvPr/>
              </p:nvSpPr>
              <p:spPr bwMode="auto">
                <a:xfrm>
                  <a:off x="2144" y="2988"/>
                  <a:ext cx="504" cy="18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Rectangle 60"/>
                <p:cNvSpPr>
                  <a:spLocks noChangeArrowheads="1"/>
                </p:cNvSpPr>
                <p:nvPr/>
              </p:nvSpPr>
              <p:spPr bwMode="auto">
                <a:xfrm>
                  <a:off x="2013" y="3119"/>
                  <a:ext cx="769" cy="58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Arc 61"/>
                <p:cNvSpPr>
                  <a:spLocks/>
                </p:cNvSpPr>
                <p:nvPr/>
              </p:nvSpPr>
              <p:spPr bwMode="auto">
                <a:xfrm>
                  <a:off x="2011" y="2989"/>
                  <a:ext cx="138" cy="154"/>
                </a:xfrm>
                <a:custGeom>
                  <a:avLst/>
                  <a:gdLst>
                    <a:gd name="G0" fmla="+- 21600 0 0"/>
                    <a:gd name="G1" fmla="+- 21599 0 0"/>
                    <a:gd name="G2" fmla="+- 21600 0 0"/>
                    <a:gd name="T0" fmla="*/ 0 w 21600"/>
                    <a:gd name="T1" fmla="*/ 21599 h 21599"/>
                    <a:gd name="T2" fmla="*/ 21443 w 21600"/>
                    <a:gd name="T3" fmla="*/ 0 h 21599"/>
                    <a:gd name="T4" fmla="*/ 21600 w 21600"/>
                    <a:gd name="T5" fmla="*/ 21599 h 215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9" fill="none" extrusionOk="0">
                      <a:moveTo>
                        <a:pt x="0" y="21599"/>
                      </a:moveTo>
                      <a:cubicBezTo>
                        <a:pt x="0" y="9730"/>
                        <a:pt x="9575" y="85"/>
                        <a:pt x="21442" y="-1"/>
                      </a:cubicBezTo>
                    </a:path>
                    <a:path w="21600" h="21599" stroke="0" extrusionOk="0">
                      <a:moveTo>
                        <a:pt x="0" y="21599"/>
                      </a:moveTo>
                      <a:cubicBezTo>
                        <a:pt x="0" y="9730"/>
                        <a:pt x="9575" y="85"/>
                        <a:pt x="21442" y="-1"/>
                      </a:cubicBezTo>
                      <a:lnTo>
                        <a:pt x="21600" y="21599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Arc 62"/>
                <p:cNvSpPr>
                  <a:spLocks/>
                </p:cNvSpPr>
                <p:nvPr/>
              </p:nvSpPr>
              <p:spPr bwMode="auto">
                <a:xfrm>
                  <a:off x="2643" y="2989"/>
                  <a:ext cx="140" cy="154"/>
                </a:xfrm>
                <a:custGeom>
                  <a:avLst/>
                  <a:gdLst>
                    <a:gd name="G0" fmla="+- 156 0 0"/>
                    <a:gd name="G1" fmla="+- 21600 0 0"/>
                    <a:gd name="G2" fmla="+- 21600 0 0"/>
                    <a:gd name="T0" fmla="*/ 0 w 21756"/>
                    <a:gd name="T1" fmla="*/ 1 h 21600"/>
                    <a:gd name="T2" fmla="*/ 21756 w 21756"/>
                    <a:gd name="T3" fmla="*/ 21600 h 21600"/>
                    <a:gd name="T4" fmla="*/ 156 w 21756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756" h="21600" fill="none" extrusionOk="0">
                      <a:moveTo>
                        <a:pt x="-1" y="0"/>
                      </a:moveTo>
                      <a:cubicBezTo>
                        <a:pt x="51" y="0"/>
                        <a:pt x="103" y="-1"/>
                        <a:pt x="156" y="0"/>
                      </a:cubicBezTo>
                      <a:cubicBezTo>
                        <a:pt x="12085" y="0"/>
                        <a:pt x="21756" y="9670"/>
                        <a:pt x="21756" y="21600"/>
                      </a:cubicBezTo>
                    </a:path>
                    <a:path w="21756" h="21600" stroke="0" extrusionOk="0">
                      <a:moveTo>
                        <a:pt x="-1" y="0"/>
                      </a:moveTo>
                      <a:cubicBezTo>
                        <a:pt x="51" y="0"/>
                        <a:pt x="103" y="-1"/>
                        <a:pt x="156" y="0"/>
                      </a:cubicBezTo>
                      <a:cubicBezTo>
                        <a:pt x="12085" y="0"/>
                        <a:pt x="21756" y="9670"/>
                        <a:pt x="21756" y="21600"/>
                      </a:cubicBezTo>
                      <a:lnTo>
                        <a:pt x="156" y="216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64" name="TextBox 63"/>
            <p:cNvSpPr txBox="1"/>
            <p:nvPr/>
          </p:nvSpPr>
          <p:spPr>
            <a:xfrm>
              <a:off x="1303338" y="1966378"/>
              <a:ext cx="4537867" cy="508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hlinkClick r:id="rId2"/>
                </a:rPr>
                <a:t>Comparing Popular Wikis</a:t>
              </a:r>
              <a:endParaRPr lang="en-US" dirty="0" smtClean="0"/>
            </a:p>
          </p:txBody>
        </p:sp>
      </p:grpSp>
      <p:sp>
        <p:nvSpPr>
          <p:cNvPr id="66" name="Title 1"/>
          <p:cNvSpPr txBox="1">
            <a:spLocks/>
          </p:cNvSpPr>
          <p:nvPr/>
        </p:nvSpPr>
        <p:spPr>
          <a:xfrm>
            <a:off x="822325" y="365125"/>
            <a:ext cx="7521575" cy="5492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9pPr>
          </a:lstStyle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34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Manage email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035855-35B9-4E8F-9340-60DBCD730F32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05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Email systems are designed to send and </a:t>
            </a:r>
            <a:r>
              <a:rPr lang="en-US" dirty="0" smtClean="0"/>
              <a:t>receive </a:t>
            </a:r>
            <a:r>
              <a:rPr lang="en-US" dirty="0"/>
              <a:t>messages. </a:t>
            </a:r>
            <a:endParaRPr lang="en-US" dirty="0" smtClean="0"/>
          </a:p>
          <a:p>
            <a:r>
              <a:rPr lang="en-US" dirty="0" smtClean="0"/>
              <a:t>They introduce a risk that inappropriate content is sent to groups outside the organization</a:t>
            </a:r>
            <a:endParaRPr lang="en-US" dirty="0"/>
          </a:p>
          <a:p>
            <a:r>
              <a:rPr lang="en-US" dirty="0"/>
              <a:t>They were not designed for </a:t>
            </a:r>
            <a:r>
              <a:rPr lang="en-US" dirty="0" smtClean="0"/>
              <a:t>long-term </a:t>
            </a:r>
            <a:r>
              <a:rPr lang="en-US" dirty="0"/>
              <a:t>storage, record management or discovery</a:t>
            </a:r>
          </a:p>
          <a:p>
            <a:r>
              <a:rPr lang="en-US" dirty="0" smtClean="0"/>
              <a:t>Email </a:t>
            </a:r>
            <a:r>
              <a:rPr lang="en-US" dirty="0"/>
              <a:t>is organized by user, with security boundaries to protect privacy and this makes it difficult for other users to search and access all email</a:t>
            </a:r>
          </a:p>
          <a:p>
            <a:r>
              <a:rPr lang="en-US" dirty="0"/>
              <a:t>Email systems tend to lose performance and stability as the volume of their </a:t>
            </a:r>
            <a:r>
              <a:rPr lang="en-US" dirty="0" smtClean="0"/>
              <a:t>data stores </a:t>
            </a:r>
            <a:r>
              <a:rPr lang="en-US" dirty="0"/>
              <a:t>increases</a:t>
            </a:r>
            <a:endParaRPr lang="en-US" dirty="0" smtClean="0"/>
          </a:p>
          <a:p>
            <a:r>
              <a:rPr lang="en-US" dirty="0" smtClean="0"/>
              <a:t>They lack features to lock an email or block of emails in response to legal proceedings: the United States IRS is a recent example of this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[1] </a:t>
            </a:r>
            <a:r>
              <a:rPr lang="en-US" sz="900" dirty="0" err="1" smtClean="0"/>
              <a:t>Wilkens</a:t>
            </a:r>
            <a:r>
              <a:rPr lang="en-US" sz="900" dirty="0" smtClean="0"/>
              <a:t>,  J (2008). Technologies for Managing Email.  ARMA International. Retrieved from EBSCO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endParaRPr lang="en-US" sz="900" i="1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9428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Web Conferencing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8321675" cy="3852862"/>
          </a:xfrm>
        </p:spPr>
        <p:txBody>
          <a:bodyPr/>
          <a:lstStyle/>
          <a:p>
            <a:r>
              <a:rPr lang="en-US" altLang="en-US" dirty="0" smtClean="0"/>
              <a:t>Web Conferencing is a synchronous collaboration tool that enables multiple participants, who are connected to the Web, to take part in a real-time conference</a:t>
            </a:r>
          </a:p>
          <a:p>
            <a:r>
              <a:rPr lang="en-US" altLang="en-US" dirty="0" smtClean="0"/>
              <a:t>It offers a less expensive alternative to travel for face-to-face meetings</a:t>
            </a:r>
          </a:p>
          <a:p>
            <a:r>
              <a:rPr lang="en-US" altLang="en-US" dirty="0" smtClean="0"/>
              <a:t>Standard functionality includes </a:t>
            </a:r>
          </a:p>
          <a:p>
            <a:r>
              <a:rPr lang="en-US" altLang="en-US" dirty="0"/>
              <a:t>	</a:t>
            </a:r>
            <a:r>
              <a:rPr lang="en-US" altLang="en-US" dirty="0" smtClean="0"/>
              <a:t>Ability of all participants to see the same screen simultaneously</a:t>
            </a:r>
          </a:p>
          <a:p>
            <a:r>
              <a:rPr lang="en-US" altLang="en-US" dirty="0"/>
              <a:t>	</a:t>
            </a:r>
            <a:r>
              <a:rPr lang="en-US" altLang="en-US" dirty="0" smtClean="0"/>
              <a:t>Whiteboard for sharing ideas</a:t>
            </a:r>
          </a:p>
          <a:p>
            <a:r>
              <a:rPr lang="en-US" altLang="en-US" dirty="0"/>
              <a:t>	</a:t>
            </a:r>
            <a:r>
              <a:rPr lang="en-US" altLang="en-US" dirty="0" smtClean="0"/>
              <a:t>Ability to assign and reassign presenters who can share applications and their desktops, in other words present those artifacts to other participants</a:t>
            </a:r>
          </a:p>
          <a:p>
            <a:endParaRPr lang="en-US" altLang="en-US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[1] 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Business Software (2014). Top 10 Web Conferencing Software Report.  Retrieved from </a:t>
            </a:r>
            <a:r>
              <a:rPr lang="en-US" sz="900" dirty="0" smtClean="0"/>
              <a:t>http://webconferencing.org/</a:t>
            </a:r>
            <a:endParaRPr lang="en-US" sz="900" dirty="0" smtClean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[2] </a:t>
            </a:r>
            <a:r>
              <a:rPr lang="en-US" sz="900" dirty="0" smtClean="0"/>
              <a:t>Strom</a:t>
            </a:r>
            <a:r>
              <a:rPr lang="en-US" sz="900" dirty="0"/>
              <a:t>, D. (2012). Web-based conferencing comes of age. </a:t>
            </a:r>
            <a:r>
              <a:rPr lang="en-US" sz="900" i="1" dirty="0"/>
              <a:t>Network World, 29(18),</a:t>
            </a:r>
            <a:r>
              <a:rPr lang="en-US" sz="900" dirty="0"/>
              <a:t> 23-27. </a:t>
            </a:r>
            <a:r>
              <a:rPr lang="en-US" sz="900" dirty="0" smtClean="0"/>
              <a:t>EBSCO</a:t>
            </a:r>
            <a:endParaRPr lang="en-US" sz="900" dirty="0" smtClean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] </a:t>
            </a:r>
            <a:r>
              <a:rPr lang="en-US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Baasch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W (2002). Group Collaboration in Organizations: Architectures, Methodologies, and Tools. Monterey, CA: Naval Postgraduate School. Kindle Edition.</a:t>
            </a:r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endParaRPr lang="en-US" sz="900" i="1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3435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 archival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7521575" cy="3852862"/>
          </a:xfrm>
        </p:spPr>
        <p:txBody>
          <a:bodyPr/>
          <a:lstStyle/>
          <a:p>
            <a:r>
              <a:rPr lang="en-US" dirty="0" smtClean="0"/>
              <a:t>These systems copy email to an archival repository ; and possibly remove it from the email system leaving a stub that links to the repository copy</a:t>
            </a:r>
          </a:p>
          <a:p>
            <a:r>
              <a:rPr lang="en-US" dirty="0" smtClean="0"/>
              <a:t>The archival system will be indexed for rapid retrieval, can provide search across user boundaries, and </a:t>
            </a:r>
            <a:r>
              <a:rPr lang="en-US" dirty="0" err="1" smtClean="0"/>
              <a:t>undup</a:t>
            </a:r>
            <a:r>
              <a:rPr lang="en-US" dirty="0" smtClean="0"/>
              <a:t> messages</a:t>
            </a:r>
          </a:p>
          <a:p>
            <a:r>
              <a:rPr lang="en-US" dirty="0" smtClean="0"/>
              <a:t>These systems can also secure the archived emails to preserve the content from alteration</a:t>
            </a:r>
          </a:p>
          <a:p>
            <a:r>
              <a:rPr lang="en-US" dirty="0" smtClean="0"/>
              <a:t>Emails are selected for archival according to company rules or statutory requirements.</a:t>
            </a:r>
          </a:p>
          <a:p>
            <a:r>
              <a:rPr lang="en-US" dirty="0" smtClean="0"/>
              <a:t>Email repositories in large organizations can reach the terabytes of data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[1] </a:t>
            </a:r>
            <a:r>
              <a:rPr lang="en-US" sz="900" dirty="0" err="1" smtClean="0"/>
              <a:t>Wilkens</a:t>
            </a:r>
            <a:r>
              <a:rPr lang="en-US" sz="900" dirty="0" smtClean="0"/>
              <a:t>,  J (2008). Technologies for Managing Email.  ARMA International. Retrieved from EBSCO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endParaRPr lang="en-US" sz="900" i="1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3304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 management/compliance systems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7521575" cy="3852862"/>
          </a:xfrm>
        </p:spPr>
        <p:txBody>
          <a:bodyPr/>
          <a:lstStyle/>
          <a:p>
            <a:r>
              <a:rPr lang="en-US" dirty="0" smtClean="0"/>
              <a:t>Implement email and communications policies of an organization </a:t>
            </a:r>
          </a:p>
          <a:p>
            <a:r>
              <a:rPr lang="en-US" dirty="0" smtClean="0"/>
              <a:t>Email policy must address appropriate use, records retention </a:t>
            </a:r>
            <a:r>
              <a:rPr lang="en-US" dirty="0"/>
              <a:t>and disposition, </a:t>
            </a:r>
            <a:r>
              <a:rPr lang="en-US" dirty="0" smtClean="0"/>
              <a:t>accessibility, automatic redirection, and transmittal of sensitive or confidential information </a:t>
            </a:r>
          </a:p>
          <a:p>
            <a:r>
              <a:rPr lang="en-US" dirty="0" smtClean="0"/>
              <a:t>Email management or compliance systems can be configured to scan email for violations of the policy</a:t>
            </a:r>
          </a:p>
          <a:p>
            <a:r>
              <a:rPr lang="en-US" dirty="0" smtClean="0"/>
              <a:t>Examples might be the use of offensive </a:t>
            </a:r>
            <a:r>
              <a:rPr lang="en-US" dirty="0" smtClean="0"/>
              <a:t>language </a:t>
            </a:r>
            <a:r>
              <a:rPr lang="en-US" dirty="0" smtClean="0"/>
              <a:t>in emails that would reflect poorly on the organization such as sexist, racist or in appropriate political commentary </a:t>
            </a:r>
          </a:p>
          <a:p>
            <a:r>
              <a:rPr lang="en-US" dirty="0" smtClean="0"/>
              <a:t>Other violations might be the inclusion of confidential or intellectual property material 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[1] </a:t>
            </a:r>
            <a:r>
              <a:rPr lang="en-US" sz="900" dirty="0" err="1" smtClean="0"/>
              <a:t>Wilkens</a:t>
            </a:r>
            <a:r>
              <a:rPr lang="en-US" sz="900" dirty="0" smtClean="0"/>
              <a:t>,  J (2008). Technologies for Managing Email.  ARMA International. Retrieved from EBSCO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endParaRPr lang="en-US" sz="900" i="1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928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 discovery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7521575" cy="3852862"/>
          </a:xfrm>
        </p:spPr>
        <p:txBody>
          <a:bodyPr/>
          <a:lstStyle/>
          <a:p>
            <a:r>
              <a:rPr lang="en-US" dirty="0" smtClean="0"/>
              <a:t>These systems enhance the search of email collections with indexing, and the ability to search multiple user’s emails </a:t>
            </a:r>
          </a:p>
          <a:p>
            <a:r>
              <a:rPr lang="en-US" dirty="0" smtClean="0"/>
              <a:t>They also support legal proceedings by allowing litigation holds to be applied and removed on subsets of the email repository</a:t>
            </a:r>
          </a:p>
          <a:p>
            <a:r>
              <a:rPr lang="en-US" dirty="0" smtClean="0"/>
              <a:t>Searching can be done through traditional full-text search as well as with meta-data that has been applied to the emails</a:t>
            </a:r>
          </a:p>
          <a:p>
            <a:r>
              <a:rPr lang="en-US" dirty="0" smtClean="0"/>
              <a:t>They also allow the organization to redact, which is to remove or obscure certain information from an email before it is released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[1] </a:t>
            </a:r>
            <a:r>
              <a:rPr lang="en-US" sz="900" dirty="0" err="1" smtClean="0"/>
              <a:t>Wilkens</a:t>
            </a:r>
            <a:r>
              <a:rPr lang="en-US" sz="900" dirty="0" smtClean="0"/>
              <a:t>,  J (2008). Technologies for Managing Email.  ARMA International. Retrieved from EBSCO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endParaRPr lang="en-US" sz="900" i="1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8949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 security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7521575" cy="3852862"/>
          </a:xfrm>
        </p:spPr>
        <p:txBody>
          <a:bodyPr/>
          <a:lstStyle/>
          <a:p>
            <a:r>
              <a:rPr lang="en-US" dirty="0" smtClean="0"/>
              <a:t>Scan incoming email for viruses, spam or other malware </a:t>
            </a:r>
          </a:p>
          <a:p>
            <a:r>
              <a:rPr lang="en-US" dirty="0" smtClean="0"/>
              <a:t>They also protect information content in emails with encryption</a:t>
            </a:r>
          </a:p>
          <a:p>
            <a:r>
              <a:rPr lang="en-US" dirty="0" smtClean="0"/>
              <a:t>Messages can be encrypted based on rules or metadata content</a:t>
            </a:r>
          </a:p>
          <a:p>
            <a:r>
              <a:rPr lang="en-US" dirty="0" smtClean="0"/>
              <a:t>These systems  can also allow users to digitally sign emails 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[1] </a:t>
            </a:r>
            <a:r>
              <a:rPr lang="en-US" sz="900" dirty="0" err="1" smtClean="0"/>
              <a:t>Wilkens</a:t>
            </a:r>
            <a:r>
              <a:rPr lang="en-US" sz="900" dirty="0" smtClean="0"/>
              <a:t>,  J (2008). Technologies for Managing Email.  ARMA International. Retrieved from EBSCO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endParaRPr lang="en-US" sz="900" i="1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4830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Collaboration platforms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035855-35B9-4E8F-9340-60DBCD730F32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of collaboration platforms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Collaborative development</a:t>
            </a:r>
          </a:p>
          <a:p>
            <a:r>
              <a:rPr lang="en-US" dirty="0" smtClean="0"/>
              <a:t>Document management</a:t>
            </a:r>
          </a:p>
          <a:p>
            <a:r>
              <a:rPr lang="en-US" dirty="0" smtClean="0"/>
              <a:t>Records management</a:t>
            </a:r>
          </a:p>
          <a:p>
            <a:r>
              <a:rPr lang="en-US" dirty="0" smtClean="0"/>
              <a:t>Digital asset management</a:t>
            </a:r>
          </a:p>
          <a:p>
            <a:r>
              <a:rPr lang="en-US" dirty="0" smtClean="0"/>
              <a:t>Web site and portal content management</a:t>
            </a:r>
          </a:p>
          <a:p>
            <a:r>
              <a:rPr lang="en-US" dirty="0" smtClean="0"/>
              <a:t>Business process and lifecycle management</a:t>
            </a:r>
          </a:p>
          <a:p>
            <a:r>
              <a:rPr lang="en-US" dirty="0" smtClean="0"/>
              <a:t>Search</a:t>
            </a:r>
          </a:p>
          <a:p>
            <a:r>
              <a:rPr lang="en-US" dirty="0" smtClean="0"/>
              <a:t>Modelling 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5214938"/>
            <a:ext cx="1003935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just"/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Calibri" panose="020F0502020204030204" pitchFamily="34" charset="0"/>
              </a:rPr>
              <a:t>[1] </a:t>
            </a:r>
            <a:r>
              <a:rPr lang="en-US" altLang="en-US" sz="900" dirty="0">
                <a:solidFill>
                  <a:srgbClr val="000000"/>
                </a:solidFill>
                <a:latin typeface="Calibri" panose="020F0502020204030204" pitchFamily="34" charset="0"/>
              </a:rPr>
              <a:t>Newton, J (2009). The Return of Innovation and Research into Content </a:t>
            </a:r>
            <a:r>
              <a:rPr lang="en-US" altLang="en-U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Mgmt</a:t>
            </a:r>
            <a:r>
              <a:rPr lang="en-US" altLang="en-US" sz="900" dirty="0">
                <a:solidFill>
                  <a:srgbClr val="000000"/>
                </a:solidFill>
                <a:latin typeface="Calibri" panose="020F0502020204030204" pitchFamily="34" charset="0"/>
              </a:rPr>
              <a:t> with Open Source. The Oxford Group</a:t>
            </a:r>
            <a:r>
              <a:rPr lang="en-US" altLang="en-US" sz="900">
                <a:solidFill>
                  <a:srgbClr val="000000"/>
                </a:solidFill>
                <a:latin typeface="Calibri" panose="020F0502020204030204" pitchFamily="34" charset="0"/>
              </a:rPr>
              <a:t>. </a:t>
            </a:r>
            <a:endParaRPr lang="en-US" altLang="en-US" sz="9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80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Sharepoint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8321675" cy="3852862"/>
          </a:xfrm>
        </p:spPr>
        <p:txBody>
          <a:bodyPr/>
          <a:lstStyle/>
          <a:p>
            <a:r>
              <a:rPr lang="en-US" dirty="0" err="1" smtClean="0"/>
              <a:t>Sharepoint</a:t>
            </a:r>
            <a:r>
              <a:rPr lang="en-US" dirty="0" smtClean="0"/>
              <a:t> was a replacement for Microsoft’s Site Server and began its career with library services for document management </a:t>
            </a:r>
          </a:p>
          <a:p>
            <a:r>
              <a:rPr lang="en-US" dirty="0" smtClean="0"/>
              <a:t>Today it dominates this market and offers </a:t>
            </a:r>
            <a:r>
              <a:rPr lang="en-US" dirty="0"/>
              <a:t>	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>
                <a:solidFill>
                  <a:srgbClr val="FF0000"/>
                </a:solidFill>
              </a:rPr>
              <a:t>Content services: </a:t>
            </a:r>
            <a:r>
              <a:rPr lang="en-US" dirty="0" smtClean="0"/>
              <a:t>Libraries, enterprise metadata, document sets, Web and portal publishing controlled by digital asset management, records management</a:t>
            </a:r>
          </a:p>
          <a:p>
            <a:r>
              <a:rPr lang="en-US" dirty="0"/>
              <a:t>	</a:t>
            </a:r>
            <a:r>
              <a:rPr lang="en-US" dirty="0" smtClean="0">
                <a:solidFill>
                  <a:srgbClr val="FF0000"/>
                </a:solidFill>
              </a:rPr>
              <a:t>Search services: </a:t>
            </a:r>
            <a:r>
              <a:rPr lang="en-US" dirty="0" smtClean="0"/>
              <a:t>to easily locate relevant content in an organizations knowledge stores such as file shares, Web sites, directories, repositories  </a:t>
            </a:r>
          </a:p>
          <a:p>
            <a:r>
              <a:rPr lang="en-US" dirty="0"/>
              <a:t>	</a:t>
            </a:r>
            <a:r>
              <a:rPr lang="en-US" dirty="0" smtClean="0">
                <a:solidFill>
                  <a:srgbClr val="FF0000"/>
                </a:solidFill>
              </a:rPr>
              <a:t>Insights services: </a:t>
            </a:r>
            <a:r>
              <a:rPr lang="en-US" dirty="0" smtClean="0"/>
              <a:t>business intelligence functionality for organizing, analyzing and presenting key information for decision making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	Composite </a:t>
            </a:r>
            <a:r>
              <a:rPr lang="en-US" dirty="0">
                <a:solidFill>
                  <a:srgbClr val="FF0000"/>
                </a:solidFill>
              </a:rPr>
              <a:t>services: </a:t>
            </a:r>
            <a:r>
              <a:rPr lang="en-US" dirty="0"/>
              <a:t>Light application development, workflow, connectivity services, </a:t>
            </a:r>
            <a:r>
              <a:rPr lang="en-US" dirty="0" err="1"/>
              <a:t>Infopath</a:t>
            </a:r>
            <a:r>
              <a:rPr lang="en-US" dirty="0"/>
              <a:t> forms, external lists</a:t>
            </a:r>
          </a:p>
          <a:p>
            <a:endParaRPr lang="en-US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5103168"/>
            <a:ext cx="91440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just"/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Calibri" panose="020F0502020204030204" pitchFamily="34" charset="0"/>
              </a:rPr>
              <a:t>[1] </a:t>
            </a:r>
            <a:r>
              <a:rPr lang="en-US" altLang="en-US" sz="9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Withlee</a:t>
            </a:r>
            <a:r>
              <a:rPr lang="en-US" altLang="en-US" sz="9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, K (2011).  Microsoft </a:t>
            </a:r>
            <a:r>
              <a:rPr lang="en-US" altLang="en-US" sz="9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Sharepoint</a:t>
            </a:r>
            <a:r>
              <a:rPr lang="en-US" altLang="en-US" sz="9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Development. Hoboken: Wiley. 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49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Lotus (now IBM) connections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8169275" cy="3579812"/>
          </a:xfrm>
        </p:spPr>
        <p:txBody>
          <a:bodyPr/>
          <a:lstStyle/>
          <a:p>
            <a:r>
              <a:rPr lang="en-US" dirty="0" smtClean="0"/>
              <a:t>IBM/Lotus Connections was introduced as a social networking system </a:t>
            </a:r>
          </a:p>
          <a:p>
            <a:r>
              <a:rPr lang="en-US" dirty="0" smtClean="0"/>
              <a:t>It had a look and feel like Facebook with built in homepages, personal profiles, Wikis, Blogs, Forums, and communities</a:t>
            </a:r>
          </a:p>
          <a:p>
            <a:r>
              <a:rPr lang="en-US" dirty="0" smtClean="0"/>
              <a:t>IBM owns </a:t>
            </a:r>
            <a:r>
              <a:rPr lang="en-US" dirty="0" err="1" smtClean="0"/>
              <a:t>Filenet</a:t>
            </a:r>
            <a:r>
              <a:rPr lang="en-US" dirty="0" smtClean="0"/>
              <a:t> and integrated </a:t>
            </a:r>
            <a:r>
              <a:rPr lang="en-US" dirty="0" err="1" smtClean="0"/>
              <a:t>Filenet</a:t>
            </a:r>
            <a:r>
              <a:rPr lang="en-US" dirty="0" smtClean="0"/>
              <a:t> into the mix to now enable Enterprise Content Management capabilities</a:t>
            </a:r>
          </a:p>
          <a:p>
            <a:r>
              <a:rPr lang="en-US" dirty="0" smtClean="0"/>
              <a:t>Like SharePoint, Connections can federate knowledge from many diverse sources</a:t>
            </a:r>
          </a:p>
          <a:p>
            <a:r>
              <a:rPr lang="en-US" dirty="0" smtClean="0"/>
              <a:t>It can manage task work through its Activities feature and with its Files feature can provide library services, storing, sharing, versioning of content</a:t>
            </a:r>
          </a:p>
          <a:p>
            <a:r>
              <a:rPr lang="en-US" dirty="0" smtClean="0"/>
              <a:t>It also has crowd sourcing capabilities for ideation 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5103168"/>
            <a:ext cx="91440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just"/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Calibri" panose="020F0502020204030204" pitchFamily="34" charset="0"/>
              </a:rPr>
              <a:t>[1]</a:t>
            </a:r>
            <a:r>
              <a:rPr kumimoji="0" lang="en-US" altLang="en-US" sz="900" b="0" i="0" u="none" strike="noStrike" cap="none" normalizeH="0" dirty="0" smtClean="0">
                <a:ln>
                  <a:noFill/>
                </a:ln>
                <a:solidFill>
                  <a:srgbClr val="262626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900" b="1" dirty="0" smtClean="0"/>
              <a:t>Altenburg, F, et al </a:t>
            </a:r>
            <a:r>
              <a:rPr kumimoji="0" lang="en-US" altLang="en-US" sz="900" b="0" i="0" u="none" strike="noStrike" cap="none" normalizeH="0" dirty="0" smtClean="0">
                <a:ln>
                  <a:noFill/>
                </a:ln>
                <a:solidFill>
                  <a:srgbClr val="262626"/>
                </a:solidFill>
                <a:effectLst/>
                <a:latin typeface="Calibri" panose="020F0502020204030204" pitchFamily="34" charset="0"/>
              </a:rPr>
              <a:t>(</a:t>
            </a:r>
            <a:r>
              <a:rPr lang="en-US" altLang="en-US" sz="900" dirty="0" smtClean="0">
                <a:solidFill>
                  <a:srgbClr val="262626"/>
                </a:solidFill>
                <a:latin typeface="Calibri" panose="020F0502020204030204" pitchFamily="34" charset="0"/>
              </a:rPr>
              <a:t>2012</a:t>
            </a:r>
            <a:r>
              <a:rPr lang="en-US" altLang="en-US" sz="900" dirty="0">
                <a:solidFill>
                  <a:srgbClr val="262626"/>
                </a:solidFill>
                <a:latin typeface="Calibri" panose="020F0502020204030204" pitchFamily="34" charset="0"/>
              </a:rPr>
              <a:t>). Making the Move to Connections 4.5 and IBM Connections Content </a:t>
            </a:r>
            <a:r>
              <a:rPr lang="en-US" altLang="en-US" sz="900" dirty="0" smtClean="0">
                <a:solidFill>
                  <a:srgbClr val="262626"/>
                </a:solidFill>
                <a:latin typeface="Calibri" panose="020F0502020204030204" pitchFamily="34" charset="0"/>
              </a:rPr>
              <a:t>Manager. IBM Redbook.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47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Alfresca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source solution </a:t>
            </a:r>
          </a:p>
          <a:p>
            <a:r>
              <a:rPr lang="en-US" dirty="0" smtClean="0"/>
              <a:t>Solid business document repository </a:t>
            </a:r>
          </a:p>
          <a:p>
            <a:r>
              <a:rPr lang="en-US" dirty="0" err="1" smtClean="0"/>
              <a:t>Alfresca</a:t>
            </a:r>
            <a:r>
              <a:rPr lang="en-US" dirty="0" smtClean="0"/>
              <a:t> provides these services: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Content control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Collaboration </a:t>
            </a:r>
            <a:r>
              <a:rPr lang="en-US" dirty="0"/>
              <a:t>across your company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Information </a:t>
            </a:r>
            <a:r>
              <a:rPr lang="en-US" dirty="0"/>
              <a:t>sharing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Business </a:t>
            </a:r>
            <a:r>
              <a:rPr lang="en-US" dirty="0"/>
              <a:t>process automation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Compliance </a:t>
            </a:r>
            <a:r>
              <a:rPr lang="en-US" dirty="0"/>
              <a:t>throughout the lifecycle of the content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5103168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just"/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Calibri" panose="020F0502020204030204" pitchFamily="34" charset="0"/>
              </a:rPr>
              <a:t>[1] </a:t>
            </a:r>
            <a:r>
              <a:rPr lang="en-US" altLang="en-US" sz="900" dirty="0">
                <a:solidFill>
                  <a:srgbClr val="000000"/>
                </a:solidFill>
                <a:latin typeface="Calibri" panose="020F0502020204030204" pitchFamily="34" charset="0"/>
              </a:rPr>
              <a:t>Newton, J (2009). The Return of Innovation and Research into Content </a:t>
            </a:r>
            <a:r>
              <a:rPr lang="en-US" altLang="en-U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Mgmt</a:t>
            </a:r>
            <a:r>
              <a:rPr lang="en-US" altLang="en-US" sz="900" dirty="0">
                <a:solidFill>
                  <a:srgbClr val="000000"/>
                </a:solidFill>
                <a:latin typeface="Calibri" panose="020F0502020204030204" pitchFamily="34" charset="0"/>
              </a:rPr>
              <a:t> with Open Source. The Oxford Group</a:t>
            </a:r>
            <a:r>
              <a:rPr lang="en-US" altLang="en-US" sz="9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</a:p>
          <a:p>
            <a:pPr lvl="0" algn="just"/>
            <a:r>
              <a:rPr lang="en-US" altLang="en-US" sz="900" dirty="0">
                <a:solidFill>
                  <a:srgbClr val="000000"/>
                </a:solidFill>
                <a:latin typeface="Calibri" panose="020F0502020204030204" pitchFamily="34" charset="0"/>
              </a:rPr>
              <a:t>[2] </a:t>
            </a:r>
            <a:r>
              <a:rPr lang="en-US" altLang="en-U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Pratyush</a:t>
            </a:r>
            <a:r>
              <a:rPr lang="en-US" altLang="en-US" sz="900" dirty="0">
                <a:solidFill>
                  <a:srgbClr val="000000"/>
                </a:solidFill>
                <a:latin typeface="Calibri" panose="020F0502020204030204" pitchFamily="34" charset="0"/>
              </a:rPr>
              <a:t> (2014). Alfresco vs </a:t>
            </a:r>
            <a:r>
              <a:rPr lang="en-US" altLang="en-U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Sharepoint</a:t>
            </a:r>
            <a:r>
              <a:rPr lang="en-US" altLang="en-US" sz="900" dirty="0">
                <a:solidFill>
                  <a:srgbClr val="000000"/>
                </a:solidFill>
                <a:latin typeface="Calibri" panose="020F0502020204030204" pitchFamily="34" charset="0"/>
              </a:rPr>
              <a:t> vs </a:t>
            </a:r>
            <a:r>
              <a:rPr lang="en-US" altLang="en-U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Nuxeo</a:t>
            </a:r>
            <a:r>
              <a:rPr lang="en-US" altLang="en-US" sz="900" dirty="0">
                <a:solidFill>
                  <a:srgbClr val="000000"/>
                </a:solidFill>
                <a:latin typeface="Calibri" panose="020F0502020204030204" pitchFamily="34" charset="0"/>
              </a:rPr>
              <a:t> – Enterprise Content Management Comparison. Retrieved from http://www.algoworks.com/blog/alfresco-vs-sharepoint-vs-nuxeo/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48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Integrated Collaborative Environments (Ice)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035855-35B9-4E8F-9340-60DBCD730F32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41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Web Conferencing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8321675" cy="3852862"/>
          </a:xfrm>
        </p:spPr>
        <p:txBody>
          <a:bodyPr/>
          <a:lstStyle/>
          <a:p>
            <a:r>
              <a:rPr lang="en-US" altLang="en-US" dirty="0" smtClean="0"/>
              <a:t>Other functionality that is often included</a:t>
            </a:r>
          </a:p>
          <a:p>
            <a:r>
              <a:rPr lang="en-US" altLang="en-US" dirty="0"/>
              <a:t>	</a:t>
            </a:r>
            <a:r>
              <a:rPr lang="en-US" altLang="en-US" dirty="0" smtClean="0"/>
              <a:t>The ability to co-browse the Web or jointly have all participants see the same Web pages at the same time with automatic synchronization of states and frames</a:t>
            </a:r>
          </a:p>
          <a:p>
            <a:r>
              <a:rPr lang="en-US" altLang="en-US" dirty="0"/>
              <a:t>	</a:t>
            </a:r>
            <a:r>
              <a:rPr lang="en-US" altLang="en-US" dirty="0" smtClean="0"/>
              <a:t>Integrated chat</a:t>
            </a:r>
          </a:p>
          <a:p>
            <a:r>
              <a:rPr lang="en-US" altLang="en-US" dirty="0"/>
              <a:t>	</a:t>
            </a:r>
            <a:r>
              <a:rPr lang="en-US" altLang="en-US" dirty="0" smtClean="0"/>
              <a:t>Ability to record the sessions</a:t>
            </a:r>
          </a:p>
          <a:p>
            <a:r>
              <a:rPr lang="en-US" altLang="en-US" dirty="0"/>
              <a:t>	</a:t>
            </a:r>
            <a:r>
              <a:rPr lang="en-US" altLang="en-US" dirty="0" smtClean="0"/>
              <a:t>Schedule meetings</a:t>
            </a:r>
          </a:p>
          <a:p>
            <a:r>
              <a:rPr lang="en-US" altLang="en-US" dirty="0"/>
              <a:t>	</a:t>
            </a:r>
            <a:r>
              <a:rPr lang="en-US" altLang="en-US" dirty="0" smtClean="0"/>
              <a:t>Report on attributes of the meetings</a:t>
            </a:r>
          </a:p>
          <a:p>
            <a:r>
              <a:rPr lang="en-US" altLang="en-US" dirty="0" smtClean="0"/>
              <a:t>	Security features</a:t>
            </a:r>
          </a:p>
          <a:p>
            <a:r>
              <a:rPr lang="en-US" altLang="en-US" dirty="0"/>
              <a:t>	</a:t>
            </a:r>
            <a:r>
              <a:rPr lang="en-US" altLang="en-US" dirty="0" smtClean="0"/>
              <a:t>Support for a variety of audio options</a:t>
            </a:r>
          </a:p>
          <a:p>
            <a:endParaRPr lang="en-US" altLang="en-US" dirty="0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[1] 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Business Software (2014). Top 10 Web Conferencing Software Report.  Retrieved from </a:t>
            </a:r>
            <a:r>
              <a:rPr lang="en-US" sz="900" dirty="0" smtClean="0"/>
              <a:t>http://webconferencing.org/</a:t>
            </a:r>
            <a:endParaRPr lang="en-US" sz="900" dirty="0" smtClean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[2] </a:t>
            </a:r>
            <a:r>
              <a:rPr lang="en-US" sz="900" dirty="0" smtClean="0"/>
              <a:t>Strom</a:t>
            </a:r>
            <a:r>
              <a:rPr lang="en-US" sz="900" dirty="0"/>
              <a:t>, D. (2012). Web-based conferencing comes of age. </a:t>
            </a:r>
            <a:r>
              <a:rPr lang="en-US" sz="900" i="1" dirty="0"/>
              <a:t>Network World, 29(18),</a:t>
            </a:r>
            <a:r>
              <a:rPr lang="en-US" sz="900" dirty="0"/>
              <a:t> 23-27. </a:t>
            </a:r>
            <a:r>
              <a:rPr lang="en-US" sz="900" dirty="0" smtClean="0"/>
              <a:t>EBSCO</a:t>
            </a:r>
            <a:endParaRPr lang="en-US" sz="900" dirty="0" smtClean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] </a:t>
            </a:r>
            <a:r>
              <a:rPr lang="en-US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Baasch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W (2002). Group Collaboration in Organizations: Architectures, Methodologies, and Tools. Monterey, CA: Naval Postgraduate School. Kindle Edition.</a:t>
            </a:r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endParaRPr lang="en-US" sz="900" i="1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263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Integrated collaboration environments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current market trend is to provide an integrated access to the wide variety of collaboration tools including Web conferencing, forums, document management and workflow, co-authoring, text analytics and other collaboration tools, extensible to include new offerings. </a:t>
            </a:r>
          </a:p>
          <a:p>
            <a:r>
              <a:rPr lang="en-US" dirty="0" smtClean="0"/>
              <a:t>The general architecture has clients access an Integration Manager with the Web HTTP protocol and the Integration Manager orchestrates access to the collaboration tools </a:t>
            </a:r>
          </a:p>
          <a:p>
            <a:r>
              <a:rPr lang="en-US" dirty="0" smtClean="0"/>
              <a:t>The Integration Manager provides a set of services to the clients by in turn connecting to the collaboration tools using Web protocols such as SOAP or REST</a:t>
            </a:r>
          </a:p>
          <a:p>
            <a:r>
              <a:rPr lang="en-US" dirty="0" smtClean="0"/>
              <a:t>This is a high level and general description or pattern. Individual vendors will implement it with their own specific architectures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[1] </a:t>
            </a:r>
            <a:r>
              <a:rPr lang="en-US" sz="900" dirty="0" err="1" smtClean="0"/>
              <a:t>Bridgwater</a:t>
            </a:r>
            <a:r>
              <a:rPr lang="en-US" sz="900" dirty="0" smtClean="0"/>
              <a:t>, A (2014).  The Changing Course of Collaboration Software. Computer Weekly.</a:t>
            </a:r>
          </a:p>
          <a:p>
            <a:r>
              <a:rPr lang="en-US" sz="900" dirty="0" smtClean="0"/>
              <a:t>[2] </a:t>
            </a:r>
            <a:r>
              <a:rPr lang="en-US" sz="900" dirty="0" err="1" smtClean="0"/>
              <a:t>Tpocu</a:t>
            </a:r>
            <a:r>
              <a:rPr lang="en-US" sz="900" dirty="0" smtClean="0"/>
              <a:t>, A (2009). Integrated Collaborative Information Systems. Retrieved from </a:t>
            </a:r>
          </a:p>
          <a:p>
            <a:r>
              <a:rPr lang="en-US" sz="900" dirty="0" smtClean="0"/>
              <a:t>[3] </a:t>
            </a:r>
            <a:r>
              <a:rPr lang="en-US" sz="900" dirty="0" err="1" smtClean="0"/>
              <a:t>Willinger</a:t>
            </a:r>
            <a:r>
              <a:rPr lang="en-US" sz="900" dirty="0" smtClean="0"/>
              <a:t>, J. (2014). 2014: The Year That Online Collaboration Tool Adoption Will Increase. </a:t>
            </a:r>
            <a:r>
              <a:rPr lang="en-US" sz="900" dirty="0" err="1" smtClean="0"/>
              <a:t>ViewDo</a:t>
            </a:r>
            <a:r>
              <a:rPr lang="en-US" sz="900" dirty="0" smtClean="0"/>
              <a:t> Labs.  </a:t>
            </a:r>
            <a:endParaRPr lang="en-US" sz="900" i="1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2186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Integrated collaboration environments 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[1] </a:t>
            </a:r>
            <a:r>
              <a:rPr lang="en-US" sz="900" dirty="0" err="1" smtClean="0"/>
              <a:t>Bridgwater</a:t>
            </a:r>
            <a:r>
              <a:rPr lang="en-US" sz="900" dirty="0" smtClean="0"/>
              <a:t>, A (2014).  The Changing Course of Collaboration Software. Computer Weekly.</a:t>
            </a:r>
          </a:p>
          <a:p>
            <a:r>
              <a:rPr lang="en-US" sz="900" dirty="0" smtClean="0"/>
              <a:t>[2] </a:t>
            </a:r>
            <a:r>
              <a:rPr lang="en-US" sz="900" dirty="0" err="1" smtClean="0"/>
              <a:t>Tpocu</a:t>
            </a:r>
            <a:r>
              <a:rPr lang="en-US" sz="900" dirty="0" smtClean="0"/>
              <a:t>, A (2009). Integrated Collaborative Information Systems. Retrieved from </a:t>
            </a:r>
          </a:p>
          <a:p>
            <a:r>
              <a:rPr lang="en-US" sz="900" dirty="0" smtClean="0"/>
              <a:t>[3] </a:t>
            </a:r>
            <a:r>
              <a:rPr lang="en-US" sz="900" dirty="0" err="1" smtClean="0"/>
              <a:t>Willinger</a:t>
            </a:r>
            <a:r>
              <a:rPr lang="en-US" sz="900" dirty="0" smtClean="0"/>
              <a:t>, J. (2014). 2014: The Year That Online Collaboration Tool Adoption Will Increase. </a:t>
            </a:r>
            <a:r>
              <a:rPr lang="en-US" sz="900" dirty="0" err="1" smtClean="0"/>
              <a:t>ViewDo</a:t>
            </a:r>
            <a:r>
              <a:rPr lang="en-US" sz="900" dirty="0" smtClean="0"/>
              <a:t> Labs.  </a:t>
            </a:r>
            <a:endParaRPr lang="en-US" sz="900" i="1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62200" y="1790700"/>
            <a:ext cx="2819400" cy="1219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Integration Manager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1" y="1905000"/>
            <a:ext cx="1143000" cy="98504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2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Client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6172200" y="1834356"/>
            <a:ext cx="1463676" cy="1137444"/>
            <a:chOff x="5622924" y="1905000"/>
            <a:chExt cx="1463676" cy="1137444"/>
          </a:xfrm>
        </p:grpSpPr>
        <p:sp>
          <p:nvSpPr>
            <p:cNvPr id="10" name="Rectangle 9"/>
            <p:cNvSpPr/>
            <p:nvPr/>
          </p:nvSpPr>
          <p:spPr>
            <a:xfrm>
              <a:off x="5943600" y="1905000"/>
              <a:ext cx="1143000" cy="985044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accent2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accent2">
                    <a:lumMod val="40000"/>
                    <a:lumOff val="60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Tools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91200" y="1981200"/>
              <a:ext cx="1143000" cy="985044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accent2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accent2">
                    <a:lumMod val="40000"/>
                    <a:lumOff val="60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Tools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622924" y="2057400"/>
              <a:ext cx="1143000" cy="985044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accent2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accent2">
                    <a:lumMod val="40000"/>
                    <a:lumOff val="60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Tools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962400" y="3505200"/>
            <a:ext cx="3733800" cy="990600"/>
            <a:chOff x="3352800" y="3581400"/>
            <a:chExt cx="3733800" cy="990600"/>
          </a:xfrm>
        </p:grpSpPr>
        <p:grpSp>
          <p:nvGrpSpPr>
            <p:cNvPr id="16" name="Group 15"/>
            <p:cNvGrpSpPr/>
            <p:nvPr/>
          </p:nvGrpSpPr>
          <p:grpSpPr>
            <a:xfrm>
              <a:off x="3352800" y="4084912"/>
              <a:ext cx="3733800" cy="487088"/>
              <a:chOff x="2057400" y="3322912"/>
              <a:chExt cx="3733800" cy="487088"/>
            </a:xfrm>
          </p:grpSpPr>
          <p:sp>
            <p:nvSpPr>
              <p:cNvPr id="13" name="Can 12"/>
              <p:cNvSpPr/>
              <p:nvPr/>
            </p:nvSpPr>
            <p:spPr>
              <a:xfrm>
                <a:off x="2057400" y="3349625"/>
                <a:ext cx="990600" cy="460375"/>
              </a:xfrm>
              <a:prstGeom prst="can">
                <a:avLst/>
              </a:prstGeom>
              <a:solidFill>
                <a:srgbClr val="002060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databases</a:t>
                </a:r>
                <a:endParaRPr lang="en-US" sz="1400" dirty="0"/>
              </a:p>
            </p:txBody>
          </p:sp>
          <p:sp>
            <p:nvSpPr>
              <p:cNvPr id="14" name="Can 13"/>
              <p:cNvSpPr/>
              <p:nvPr/>
            </p:nvSpPr>
            <p:spPr>
              <a:xfrm>
                <a:off x="3190386" y="3322912"/>
                <a:ext cx="1534014" cy="460375"/>
              </a:xfrm>
              <a:prstGeom prst="can">
                <a:avLst/>
              </a:prstGeom>
              <a:solidFill>
                <a:srgbClr val="002060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Document stores</a:t>
                </a:r>
                <a:endParaRPr lang="en-US" sz="1400" dirty="0"/>
              </a:p>
            </p:txBody>
          </p:sp>
          <p:sp>
            <p:nvSpPr>
              <p:cNvPr id="15" name="Can 14"/>
              <p:cNvSpPr/>
              <p:nvPr/>
            </p:nvSpPr>
            <p:spPr>
              <a:xfrm>
                <a:off x="4876800" y="3349625"/>
                <a:ext cx="914400" cy="460375"/>
              </a:xfrm>
              <a:prstGeom prst="can">
                <a:avLst/>
              </a:prstGeom>
              <a:solidFill>
                <a:srgbClr val="002060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directory</a:t>
                </a:r>
                <a:endParaRPr lang="en-US" sz="1400" dirty="0"/>
              </a:p>
            </p:txBody>
          </p:sp>
        </p:grpSp>
        <p:cxnSp>
          <p:nvCxnSpPr>
            <p:cNvPr id="18" name="Straight Connector 17"/>
            <p:cNvCxnSpPr/>
            <p:nvPr/>
          </p:nvCxnSpPr>
          <p:spPr>
            <a:xfrm>
              <a:off x="3352800" y="3581400"/>
              <a:ext cx="358140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/>
          <p:cNvCxnSpPr/>
          <p:nvPr/>
        </p:nvCxnSpPr>
        <p:spPr>
          <a:xfrm>
            <a:off x="7162800" y="3505200"/>
            <a:ext cx="0" cy="50351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495800" y="3505200"/>
            <a:ext cx="0" cy="50351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791200" y="3505200"/>
            <a:ext cx="0" cy="50351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705600" y="2971800"/>
            <a:ext cx="0" cy="50351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343400" y="3001688"/>
            <a:ext cx="0" cy="50351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828801" y="2438400"/>
            <a:ext cx="533399" cy="0"/>
          </a:xfrm>
          <a:prstGeom prst="straightConnector1">
            <a:avLst/>
          </a:prstGeom>
          <a:ln w="127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181600" y="2438400"/>
            <a:ext cx="1006476" cy="0"/>
          </a:xfrm>
          <a:prstGeom prst="straightConnector1">
            <a:avLst/>
          </a:prstGeom>
          <a:ln w="127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52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Integrated Collaboration Environment: potential future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Integrated Collaboration Environments support a variety of software engineering methodologies</a:t>
            </a:r>
          </a:p>
          <a:p>
            <a:r>
              <a:rPr lang="en-US" dirty="0" smtClean="0"/>
              <a:t>However, there are n</a:t>
            </a:r>
            <a:r>
              <a:rPr lang="en-US" altLang="en-US" dirty="0" smtClean="0"/>
              <a:t>umerous </a:t>
            </a:r>
            <a:r>
              <a:rPr lang="en-US" altLang="en-US" dirty="0"/>
              <a:t>Problem Solving Methodologies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</a:rPr>
              <a:t>Business </a:t>
            </a:r>
            <a:r>
              <a:rPr lang="en-US" altLang="en-US" dirty="0" smtClean="0">
                <a:solidFill>
                  <a:srgbClr val="000000"/>
                </a:solidFill>
              </a:rPr>
              <a:t>professionals </a:t>
            </a:r>
            <a:r>
              <a:rPr lang="en-US" altLang="en-US" dirty="0">
                <a:solidFill>
                  <a:srgbClr val="000000"/>
                </a:solidFill>
              </a:rPr>
              <a:t>use the systems approach</a:t>
            </a:r>
          </a:p>
          <a:p>
            <a:pPr lvl="1"/>
            <a:r>
              <a:rPr lang="en-US" altLang="en-US" dirty="0" smtClean="0">
                <a:solidFill>
                  <a:srgbClr val="000000"/>
                </a:solidFill>
              </a:rPr>
              <a:t>Engineers </a:t>
            </a:r>
            <a:r>
              <a:rPr lang="en-US" altLang="en-US" dirty="0">
                <a:solidFill>
                  <a:srgbClr val="000000"/>
                </a:solidFill>
              </a:rPr>
              <a:t>and </a:t>
            </a:r>
            <a:r>
              <a:rPr lang="en-US" altLang="en-US" dirty="0" smtClean="0">
                <a:solidFill>
                  <a:srgbClr val="000000"/>
                </a:solidFill>
              </a:rPr>
              <a:t>scientists </a:t>
            </a:r>
            <a:r>
              <a:rPr lang="en-US" altLang="en-US" dirty="0">
                <a:solidFill>
                  <a:srgbClr val="000000"/>
                </a:solidFill>
              </a:rPr>
              <a:t>use the scientific method</a:t>
            </a:r>
          </a:p>
          <a:p>
            <a:pPr lvl="1"/>
            <a:r>
              <a:rPr lang="en-US" altLang="en-US" dirty="0" smtClean="0">
                <a:solidFill>
                  <a:srgbClr val="000000"/>
                </a:solidFill>
              </a:rPr>
              <a:t>It is only IT professionals who use software engineering</a:t>
            </a:r>
          </a:p>
          <a:p>
            <a:r>
              <a:rPr lang="en-US" altLang="en-US" dirty="0" smtClean="0">
                <a:solidFill>
                  <a:srgbClr val="000000"/>
                </a:solidFill>
              </a:rPr>
              <a:t>Future directions for ICE tools might be to include support for other problem solving methodologies</a:t>
            </a:r>
            <a:endParaRPr lang="en-US" altLang="en-US" dirty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96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Integrated collaboration environments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has been a high level and general description or pattern. Individual vendors will implement an ICE with their own specific architectures </a:t>
            </a:r>
          </a:p>
          <a:p>
            <a:r>
              <a:rPr lang="en-US" dirty="0" smtClean="0"/>
              <a:t>The current trend in these tools is away from establishing a virtual relationship between people using a tool such as Web conferencing </a:t>
            </a:r>
          </a:p>
          <a:p>
            <a:r>
              <a:rPr lang="en-US" dirty="0" smtClean="0"/>
              <a:t>Instead of this social aspect there is now a focus on orienting and organizing virtual teams around tasks</a:t>
            </a:r>
          </a:p>
          <a:p>
            <a:r>
              <a:rPr lang="en-US" dirty="0" smtClean="0"/>
              <a:t>This is viewed as a maturation of collaboration tools from social connections to true productivity tools </a:t>
            </a:r>
          </a:p>
          <a:p>
            <a:r>
              <a:rPr lang="en-US" dirty="0" smtClean="0"/>
              <a:t>They offer a variety of software engineering methods such as Kanban, Scrum, Extreme Programming or Rapid Prototyping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[1] </a:t>
            </a:r>
            <a:r>
              <a:rPr lang="en-US" sz="900" dirty="0" err="1" smtClean="0"/>
              <a:t>Bridgwater</a:t>
            </a:r>
            <a:r>
              <a:rPr lang="en-US" sz="900" dirty="0" smtClean="0"/>
              <a:t>, A (2014).  The Changing Course of Collaboration Software. Computer Weekly.</a:t>
            </a:r>
          </a:p>
          <a:p>
            <a:r>
              <a:rPr lang="en-US" sz="900" dirty="0" smtClean="0"/>
              <a:t>[2] </a:t>
            </a:r>
            <a:r>
              <a:rPr lang="en-US" sz="900" dirty="0" err="1" smtClean="0"/>
              <a:t>Tpocu</a:t>
            </a:r>
            <a:r>
              <a:rPr lang="en-US" sz="900" dirty="0" smtClean="0"/>
              <a:t>, A (2009). Integrated Collaborative Information Systems. Retrieved from </a:t>
            </a:r>
          </a:p>
          <a:p>
            <a:r>
              <a:rPr lang="en-US" sz="900" dirty="0" smtClean="0"/>
              <a:t>[3] </a:t>
            </a:r>
            <a:r>
              <a:rPr lang="en-US" sz="900" dirty="0" err="1" smtClean="0"/>
              <a:t>Willinger</a:t>
            </a:r>
            <a:r>
              <a:rPr lang="en-US" sz="900" dirty="0" smtClean="0"/>
              <a:t>, J. (2014). 2014: The Year That Online Collaboration Tool Adoption Will Increase. </a:t>
            </a:r>
            <a:r>
              <a:rPr lang="en-US" sz="900" dirty="0" err="1" smtClean="0"/>
              <a:t>ViewDo</a:t>
            </a:r>
            <a:r>
              <a:rPr lang="en-US" sz="900" dirty="0" smtClean="0"/>
              <a:t> Labs.  </a:t>
            </a:r>
            <a:endParaRPr lang="en-US" sz="900" i="1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9519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Integrated collaboration environments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Tibco</a:t>
            </a:r>
            <a:r>
              <a:rPr lang="en-US" dirty="0" smtClean="0"/>
              <a:t> </a:t>
            </a:r>
            <a:r>
              <a:rPr lang="en-US" dirty="0" err="1" smtClean="0"/>
              <a:t>Tibbr</a:t>
            </a:r>
            <a:r>
              <a:rPr lang="en-US" dirty="0" smtClean="0"/>
              <a:t> is a leading ICE toolset. </a:t>
            </a:r>
          </a:p>
          <a:p>
            <a:r>
              <a:rPr lang="en-US" dirty="0" err="1" smtClean="0"/>
              <a:t>Tibbr</a:t>
            </a:r>
            <a:r>
              <a:rPr lang="en-US" dirty="0" smtClean="0"/>
              <a:t> configures its platform (the tools, client gateways, integration manager) around key business metrics</a:t>
            </a:r>
          </a:p>
          <a:p>
            <a:r>
              <a:rPr lang="en-US" dirty="0" smtClean="0"/>
              <a:t>These metrics include employee productivity measures, idea generation,  learning, onboarding and innovation  </a:t>
            </a:r>
          </a:p>
          <a:p>
            <a:r>
              <a:rPr lang="en-US" dirty="0" err="1" smtClean="0"/>
              <a:t>Tibbr</a:t>
            </a:r>
            <a:r>
              <a:rPr lang="en-US" dirty="0" smtClean="0"/>
              <a:t> follows the industry trend in orienting interactions around methodologies such as Scrum, Kanban, Extreme Programming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Tibbr</a:t>
            </a:r>
            <a:r>
              <a:rPr lang="en-US" dirty="0" smtClean="0"/>
              <a:t> Integration Manager opens access to collaboration toolsets such as Box, SharePoint, </a:t>
            </a:r>
            <a:r>
              <a:rPr lang="en-US" dirty="0" err="1" smtClean="0"/>
              <a:t>DropBox</a:t>
            </a:r>
            <a:r>
              <a:rPr lang="en-US" dirty="0" smtClean="0"/>
              <a:t>, Google Drive, WebEx and others</a:t>
            </a:r>
          </a:p>
          <a:p>
            <a:r>
              <a:rPr lang="en-US" dirty="0" smtClean="0"/>
              <a:t>It is available </a:t>
            </a:r>
            <a:r>
              <a:rPr lang="en-US" dirty="0" err="1" smtClean="0"/>
              <a:t>on-premise</a:t>
            </a:r>
            <a:r>
              <a:rPr lang="en-US" dirty="0" smtClean="0"/>
              <a:t> or as a cloud service on the Web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[1] </a:t>
            </a:r>
            <a:r>
              <a:rPr lang="en-US" sz="900" dirty="0" err="1" smtClean="0"/>
              <a:t>Bridgwater</a:t>
            </a:r>
            <a:r>
              <a:rPr lang="en-US" sz="900" dirty="0" smtClean="0"/>
              <a:t>, A (2014).  The Changing Course of Collaboration Software. Computer Weekly.</a:t>
            </a:r>
          </a:p>
          <a:p>
            <a:r>
              <a:rPr lang="en-US" sz="900" dirty="0" smtClean="0"/>
              <a:t>[2] </a:t>
            </a:r>
            <a:r>
              <a:rPr lang="en-US" sz="900" dirty="0" err="1" smtClean="0"/>
              <a:t>Tpocu</a:t>
            </a:r>
            <a:r>
              <a:rPr lang="en-US" sz="900" dirty="0" smtClean="0"/>
              <a:t>, A (2009). Integrated Collaborative Information Systems. Retrieved from </a:t>
            </a:r>
          </a:p>
          <a:p>
            <a:r>
              <a:rPr lang="en-US" sz="900" dirty="0" smtClean="0"/>
              <a:t>[3] </a:t>
            </a:r>
            <a:r>
              <a:rPr lang="en-US" sz="900" dirty="0" err="1" smtClean="0"/>
              <a:t>Willinger</a:t>
            </a:r>
            <a:r>
              <a:rPr lang="en-US" sz="900" dirty="0" smtClean="0"/>
              <a:t>, J. (2014). 2014: The Year That Online Collaboration Tool Adoption Will Increase. </a:t>
            </a:r>
            <a:r>
              <a:rPr lang="en-US" sz="900" dirty="0" err="1" smtClean="0"/>
              <a:t>ViewDo</a:t>
            </a:r>
            <a:r>
              <a:rPr lang="en-US" sz="900" dirty="0" smtClean="0"/>
              <a:t> Labs.  </a:t>
            </a:r>
            <a:endParaRPr lang="en-US" sz="900" i="1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7743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Integrated collaboration environments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7521575" cy="3929062"/>
          </a:xfrm>
        </p:spPr>
        <p:txBody>
          <a:bodyPr/>
          <a:lstStyle/>
          <a:p>
            <a:r>
              <a:rPr lang="en-US" dirty="0" smtClean="0"/>
              <a:t>Jive is another leading ICE offering.</a:t>
            </a:r>
          </a:p>
          <a:p>
            <a:r>
              <a:rPr lang="en-US" dirty="0" smtClean="0"/>
              <a:t>Challenging the industry trend, Jive still maintains a focus on people and social relations instead of tasks or project plans</a:t>
            </a:r>
          </a:p>
          <a:p>
            <a:r>
              <a:rPr lang="en-US" dirty="0" smtClean="0"/>
              <a:t>It measures social connectivity</a:t>
            </a:r>
          </a:p>
          <a:p>
            <a:pPr>
              <a:spcBef>
                <a:spcPts val="0"/>
              </a:spcBef>
            </a:pPr>
            <a:r>
              <a:rPr lang="en-US" dirty="0"/>
              <a:t>	</a:t>
            </a:r>
            <a:r>
              <a:rPr lang="en-US" dirty="0" smtClean="0"/>
              <a:t>Groups people join</a:t>
            </a:r>
          </a:p>
          <a:p>
            <a:pPr>
              <a:spcBef>
                <a:spcPts val="0"/>
              </a:spcBef>
            </a:pPr>
            <a:r>
              <a:rPr lang="en-US" dirty="0"/>
              <a:t>	</a:t>
            </a:r>
            <a:r>
              <a:rPr lang="en-US" dirty="0" smtClean="0"/>
              <a:t>Documents people read</a:t>
            </a:r>
          </a:p>
          <a:p>
            <a:pPr>
              <a:spcBef>
                <a:spcPts val="0"/>
              </a:spcBef>
            </a:pPr>
            <a:r>
              <a:rPr lang="en-US" dirty="0"/>
              <a:t>	</a:t>
            </a:r>
            <a:r>
              <a:rPr lang="en-US" dirty="0" smtClean="0"/>
              <a:t>Ideas people share</a:t>
            </a:r>
          </a:p>
          <a:p>
            <a:pPr>
              <a:spcBef>
                <a:spcPts val="0"/>
              </a:spcBef>
            </a:pPr>
            <a:r>
              <a:rPr lang="en-US" dirty="0"/>
              <a:t>	</a:t>
            </a:r>
            <a:r>
              <a:rPr lang="en-US" dirty="0" smtClean="0"/>
              <a:t>Discussion people start</a:t>
            </a:r>
          </a:p>
          <a:p>
            <a:r>
              <a:rPr lang="en-US" dirty="0" smtClean="0"/>
              <a:t>It is able to  recommend people (experts), discussion, document collections, or other knowledge that should be useful to you based on your profile</a:t>
            </a:r>
          </a:p>
          <a:p>
            <a:r>
              <a:rPr lang="en-US" dirty="0" smtClean="0"/>
              <a:t> Jive does offer a configurable Scrum methodology for task execution</a:t>
            </a:r>
          </a:p>
          <a:p>
            <a:r>
              <a:rPr lang="en-US" dirty="0" smtClean="0"/>
              <a:t>Jive is entirely cloud based and offers no on premise solution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[1] </a:t>
            </a:r>
            <a:r>
              <a:rPr lang="en-US" sz="900" dirty="0" err="1" smtClean="0"/>
              <a:t>Bridgwater</a:t>
            </a:r>
            <a:r>
              <a:rPr lang="en-US" sz="900" dirty="0" smtClean="0"/>
              <a:t>, A (2014).  The Changing Course of Collaboration Software. Computer Weekly.</a:t>
            </a:r>
          </a:p>
          <a:p>
            <a:r>
              <a:rPr lang="en-US" sz="900" dirty="0" smtClean="0"/>
              <a:t>[2] </a:t>
            </a:r>
            <a:r>
              <a:rPr lang="en-US" sz="900" dirty="0" err="1" smtClean="0"/>
              <a:t>Tpocu</a:t>
            </a:r>
            <a:r>
              <a:rPr lang="en-US" sz="900" dirty="0" smtClean="0"/>
              <a:t>, A (2009). Integrated Collaborative Information Systems. Retrieved from </a:t>
            </a:r>
          </a:p>
          <a:p>
            <a:r>
              <a:rPr lang="en-US" sz="900" dirty="0" smtClean="0"/>
              <a:t>[3] </a:t>
            </a:r>
            <a:r>
              <a:rPr lang="en-US" sz="900" dirty="0" err="1" smtClean="0"/>
              <a:t>Willinger</a:t>
            </a:r>
            <a:r>
              <a:rPr lang="en-US" sz="900" dirty="0" smtClean="0"/>
              <a:t>, J. (2014). 2014: The Year That Online Collaboration Tool Adoption Will Increase. </a:t>
            </a:r>
            <a:r>
              <a:rPr lang="en-US" sz="900" dirty="0" err="1" smtClean="0"/>
              <a:t>ViewDo</a:t>
            </a:r>
            <a:r>
              <a:rPr lang="en-US" sz="900" dirty="0" smtClean="0"/>
              <a:t> Labs.  </a:t>
            </a:r>
            <a:endParaRPr lang="en-US" sz="900" i="1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898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Integrated collaboration environments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7521575" cy="3929062"/>
          </a:xfrm>
        </p:spPr>
        <p:txBody>
          <a:bodyPr/>
          <a:lstStyle/>
          <a:p>
            <a:r>
              <a:rPr lang="en-US" dirty="0" smtClean="0"/>
              <a:t>Huddle distinguishes itself as the ICE that includes secure cross-firewall collaboration</a:t>
            </a:r>
          </a:p>
          <a:p>
            <a:r>
              <a:rPr lang="en-US" dirty="0" smtClean="0"/>
              <a:t>The Huddle ICE was born in reaction to the standalone social tools which ended up being only a fire hose of information </a:t>
            </a:r>
          </a:p>
          <a:p>
            <a:r>
              <a:rPr lang="en-US" altLang="en-US" dirty="0"/>
              <a:t>Claude Shannon noted that information only becomes meaningful, in other words knowledge, when it is put into a conceptual framework</a:t>
            </a:r>
            <a:endParaRPr lang="en-US" dirty="0" smtClean="0"/>
          </a:p>
          <a:p>
            <a:r>
              <a:rPr lang="en-US" dirty="0" smtClean="0"/>
              <a:t>Like other ICEs, it is a tool to structure information into meaningful business content</a:t>
            </a:r>
          </a:p>
          <a:p>
            <a:r>
              <a:rPr lang="en-US" dirty="0" smtClean="0"/>
              <a:t>It then adds collaborative services for teams to access, share, sync, work and store collections of content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[1] 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Shannon, C. (1948, July/October). A mathematical theory of communication. </a:t>
            </a:r>
            <a:r>
              <a:rPr lang="en-US" sz="9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Bell System Technical Journal 27 (3), 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379–423.  Retrieved from http://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www.alcatel-lucent.com/bstj/vol27-1948/articles/bstj27-3-379.pdf</a:t>
            </a:r>
            <a:endParaRPr lang="en-US" sz="900" dirty="0" smtClean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[2]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sz="900" dirty="0" err="1" smtClean="0"/>
              <a:t>Bridgwater</a:t>
            </a:r>
            <a:r>
              <a:rPr lang="en-US" sz="900" dirty="0" smtClean="0"/>
              <a:t>, A (2014).  The Changing Course of Collaboration Software. Computer Weekly.</a:t>
            </a:r>
          </a:p>
          <a:p>
            <a:r>
              <a:rPr lang="en-US" sz="900" dirty="0" smtClean="0"/>
              <a:t>[3] </a:t>
            </a:r>
            <a:r>
              <a:rPr lang="en-US" sz="900" dirty="0" err="1" smtClean="0"/>
              <a:t>Tpocu</a:t>
            </a:r>
            <a:r>
              <a:rPr lang="en-US" sz="900" dirty="0" smtClean="0"/>
              <a:t>, A (2009). Integrated Collaborative Information Systems. Retrieved from </a:t>
            </a:r>
          </a:p>
          <a:p>
            <a:r>
              <a:rPr lang="en-US" sz="900" dirty="0" smtClean="0"/>
              <a:t>[4] </a:t>
            </a:r>
            <a:r>
              <a:rPr lang="en-US" sz="900" dirty="0" err="1" smtClean="0"/>
              <a:t>Willinger</a:t>
            </a:r>
            <a:r>
              <a:rPr lang="en-US" sz="900" dirty="0" smtClean="0"/>
              <a:t>, J. (2014). 2014: The Year That Online Collaboration Tool Adoption Will Increase. </a:t>
            </a:r>
            <a:r>
              <a:rPr lang="en-US" sz="900" dirty="0" err="1" smtClean="0"/>
              <a:t>ViewDo</a:t>
            </a:r>
            <a:r>
              <a:rPr lang="en-US" sz="900" dirty="0" smtClean="0"/>
              <a:t> Labs.  </a:t>
            </a:r>
            <a:endParaRPr lang="en-US" sz="900" i="1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9871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Integrated collaboration environments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7521575" cy="3929062"/>
          </a:xfrm>
        </p:spPr>
        <p:txBody>
          <a:bodyPr/>
          <a:lstStyle/>
          <a:p>
            <a:r>
              <a:rPr lang="en-US" dirty="0" smtClean="0"/>
              <a:t>Integrated Collaboration Environments offer a set of collaboration tools to help virtual teams </a:t>
            </a:r>
          </a:p>
          <a:p>
            <a:r>
              <a:rPr lang="en-US" dirty="0"/>
              <a:t>	</a:t>
            </a:r>
            <a:r>
              <a:rPr lang="en-US" dirty="0" smtClean="0"/>
              <a:t>Connect and interact</a:t>
            </a:r>
          </a:p>
          <a:p>
            <a:r>
              <a:rPr lang="en-US" dirty="0"/>
              <a:t>	</a:t>
            </a:r>
            <a:r>
              <a:rPr lang="en-US" dirty="0" smtClean="0"/>
              <a:t>Discover, access, collate, analyze, update, and store distributed knowledge </a:t>
            </a:r>
          </a:p>
          <a:p>
            <a:r>
              <a:rPr lang="en-US" dirty="0"/>
              <a:t>	</a:t>
            </a:r>
            <a:r>
              <a:rPr lang="en-US" dirty="0" smtClean="0"/>
              <a:t>Implement performance metrics to guide the team</a:t>
            </a:r>
          </a:p>
          <a:p>
            <a:r>
              <a:rPr lang="en-US" dirty="0"/>
              <a:t>	</a:t>
            </a:r>
            <a:r>
              <a:rPr lang="en-US" dirty="0" smtClean="0"/>
              <a:t>Offer software engineering process to organize work activity</a:t>
            </a:r>
          </a:p>
          <a:p>
            <a:r>
              <a:rPr lang="en-US" dirty="0" smtClean="0"/>
              <a:t>They make business content social – shareable</a:t>
            </a:r>
            <a:r>
              <a:rPr lang="en-US" dirty="0"/>
              <a:t> </a:t>
            </a:r>
            <a:r>
              <a:rPr lang="en-US" dirty="0" smtClean="0"/>
              <a:t>and discoverable – on any form factor at any time and place, securely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[1] </a:t>
            </a:r>
            <a:r>
              <a:rPr lang="en-US" sz="900" dirty="0" err="1" smtClean="0"/>
              <a:t>Bridgwater</a:t>
            </a:r>
            <a:r>
              <a:rPr lang="en-US" sz="900" dirty="0" smtClean="0"/>
              <a:t>, A (2014).  The Changing Course of Collaboration Software. Computer Weekly.</a:t>
            </a:r>
          </a:p>
          <a:p>
            <a:r>
              <a:rPr lang="en-US" sz="900" dirty="0" smtClean="0"/>
              <a:t>[2] </a:t>
            </a:r>
            <a:r>
              <a:rPr lang="en-US" sz="900" dirty="0" err="1" smtClean="0"/>
              <a:t>Tpocu</a:t>
            </a:r>
            <a:r>
              <a:rPr lang="en-US" sz="900" dirty="0" smtClean="0"/>
              <a:t>, A (2009). Integrated Collaborative Information Systems. Retrieved from </a:t>
            </a:r>
          </a:p>
          <a:p>
            <a:r>
              <a:rPr lang="en-US" sz="900" dirty="0" smtClean="0"/>
              <a:t>[3] </a:t>
            </a:r>
            <a:r>
              <a:rPr lang="en-US" sz="900" dirty="0" err="1" smtClean="0"/>
              <a:t>Willinger</a:t>
            </a:r>
            <a:r>
              <a:rPr lang="en-US" sz="900" dirty="0" smtClean="0"/>
              <a:t>, J. (2014). 2014: The Year That Online Collaboration Tool Adoption Will Increase. </a:t>
            </a:r>
            <a:r>
              <a:rPr lang="en-US" sz="900" dirty="0" err="1" smtClean="0"/>
              <a:t>ViewDo</a:t>
            </a:r>
            <a:r>
              <a:rPr lang="en-US" sz="900" dirty="0" smtClean="0"/>
              <a:t> Labs.  </a:t>
            </a:r>
            <a:endParaRPr lang="en-US" sz="900" i="1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2118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conferencing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7521575" cy="4005262"/>
          </a:xfrm>
        </p:spPr>
        <p:txBody>
          <a:bodyPr/>
          <a:lstStyle/>
          <a:p>
            <a:r>
              <a:rPr lang="en-US" altLang="en-US" dirty="0" smtClean="0"/>
              <a:t>In choosing the type of Web conferencing solution, your needs are the most important factor</a:t>
            </a:r>
          </a:p>
          <a:p>
            <a:r>
              <a:rPr lang="en-US" altLang="en-US" dirty="0" smtClean="0"/>
              <a:t>You may not need all the features offered by leading vendors, so do your own requirements elicitation to identify essential and optional features</a:t>
            </a:r>
          </a:p>
          <a:p>
            <a:r>
              <a:rPr lang="en-US" altLang="en-US" dirty="0" smtClean="0"/>
              <a:t>Began as whiteboard sharing in web browsers and chat, separate teleconference</a:t>
            </a:r>
          </a:p>
          <a:p>
            <a:r>
              <a:rPr lang="en-US" altLang="en-US" dirty="0" smtClean="0"/>
              <a:t>Added screen sharing, window sharing, application sharing, synchronized web </a:t>
            </a:r>
            <a:r>
              <a:rPr lang="en-US" altLang="en-US" dirty="0" err="1" smtClean="0"/>
              <a:t>cerfing</a:t>
            </a:r>
            <a:r>
              <a:rPr lang="en-US" altLang="en-US" dirty="0" smtClean="0"/>
              <a:t>, video presence,  VoIP, integrated teleconference, recording</a:t>
            </a:r>
          </a:p>
          <a:p>
            <a:r>
              <a:rPr lang="en-US" altLang="en-US" dirty="0" smtClean="0"/>
              <a:t>This software is becoming more user friendly, less costly with more functionality </a:t>
            </a:r>
          </a:p>
          <a:p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[1] 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Business Software (2014). Top 10 Web Conferencing Software Report.  Retrieved from </a:t>
            </a:r>
            <a:r>
              <a:rPr lang="en-US" sz="900" dirty="0" smtClean="0"/>
              <a:t>http://webconferencing.org/</a:t>
            </a:r>
            <a:endParaRPr lang="en-US" sz="900" dirty="0" smtClean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[2] </a:t>
            </a:r>
            <a:r>
              <a:rPr lang="en-US" sz="900" dirty="0" smtClean="0"/>
              <a:t>Strom</a:t>
            </a:r>
            <a:r>
              <a:rPr lang="en-US" sz="900" dirty="0"/>
              <a:t>, D. (2012). Web-based conferencing comes of age. </a:t>
            </a:r>
            <a:r>
              <a:rPr lang="en-US" sz="900" i="1" dirty="0"/>
              <a:t>Network World, 29(18),</a:t>
            </a:r>
            <a:r>
              <a:rPr lang="en-US" sz="900" dirty="0"/>
              <a:t> 23-27. </a:t>
            </a:r>
            <a:r>
              <a:rPr lang="en-US" sz="900" dirty="0" smtClean="0"/>
              <a:t>EBSCO</a:t>
            </a:r>
            <a:endParaRPr lang="en-US" sz="900" dirty="0" smtClean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] </a:t>
            </a:r>
            <a:r>
              <a:rPr lang="en-US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Baasch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W (2002). Group Collaboration in Organizations: Architectures, Methodologies, and Tools. Monterey, CA: Naval Postgraduate School. Kindle Edition.</a:t>
            </a:r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endParaRPr lang="en-US" sz="900" i="1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9901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conferencing offerings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7521575" cy="4005262"/>
          </a:xfrm>
        </p:spPr>
        <p:txBody>
          <a:bodyPr/>
          <a:lstStyle/>
          <a:p>
            <a:r>
              <a:rPr lang="en-US" altLang="en-US" dirty="0" smtClean="0"/>
              <a:t>In this section, we will review some of the leading Web Conferencing Software. </a:t>
            </a:r>
          </a:p>
          <a:p>
            <a:r>
              <a:rPr lang="en-US" altLang="en-US" dirty="0" smtClean="0"/>
              <a:t>Feature comparisons of dozens of offerings can be found at </a:t>
            </a:r>
          </a:p>
          <a:p>
            <a:r>
              <a:rPr lang="en-US" altLang="en-US" dirty="0"/>
              <a:t>	</a:t>
            </a:r>
            <a:r>
              <a:rPr lang="en-US" altLang="en-US" dirty="0" smtClean="0">
                <a:hlinkClick r:id="rId2"/>
              </a:rPr>
              <a:t>Wikipedia</a:t>
            </a:r>
            <a:endParaRPr lang="en-US" altLang="en-US" dirty="0" smtClean="0"/>
          </a:p>
          <a:p>
            <a:r>
              <a:rPr lang="en-US" altLang="en-US" dirty="0"/>
              <a:t>	</a:t>
            </a:r>
            <a:r>
              <a:rPr lang="en-US" altLang="en-US" dirty="0" smtClean="0">
                <a:hlinkClick r:id="rId3"/>
              </a:rPr>
              <a:t>Webconferencing.org</a:t>
            </a:r>
            <a:r>
              <a:rPr lang="en-US" altLang="en-US" dirty="0" smtClean="0"/>
              <a:t> </a:t>
            </a:r>
          </a:p>
          <a:p>
            <a:r>
              <a:rPr lang="en-US" altLang="en-US" dirty="0"/>
              <a:t>	</a:t>
            </a:r>
            <a:r>
              <a:rPr lang="en-US" altLang="en-US" dirty="0" smtClean="0">
                <a:hlinkClick r:id="rId4"/>
              </a:rPr>
              <a:t>G2Crowd Collaboration</a:t>
            </a:r>
            <a:endParaRPr lang="en-US" altLang="en-US" dirty="0" smtClean="0"/>
          </a:p>
          <a:p>
            <a:r>
              <a:rPr lang="en-US" altLang="en-US" dirty="0" smtClean="0"/>
              <a:t>	</a:t>
            </a:r>
            <a:r>
              <a:rPr lang="en-US" altLang="en-US" dirty="0" err="1" smtClean="0">
                <a:hlinkClick r:id="rId5"/>
              </a:rPr>
              <a:t>Capterra</a:t>
            </a:r>
            <a:endParaRPr lang="en-US" altLang="en-US" dirty="0" smtClean="0"/>
          </a:p>
          <a:p>
            <a:r>
              <a:rPr lang="en-US" altLang="en-US" dirty="0" smtClean="0"/>
              <a:t>And other sites.</a:t>
            </a:r>
          </a:p>
          <a:p>
            <a:r>
              <a:rPr lang="en-US" altLang="en-US" dirty="0" smtClean="0"/>
              <a:t>The software costs approximately $60 per month for most of the offerings and several of them are free</a:t>
            </a:r>
            <a:endParaRPr lang="en-US" altLang="en-US" dirty="0"/>
          </a:p>
          <a:p>
            <a:pPr lvl="1"/>
            <a:endParaRPr lang="en-US" altLang="en-US" dirty="0" smtClean="0"/>
          </a:p>
          <a:p>
            <a:pPr lvl="1"/>
            <a:endParaRPr lang="en-US" alt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[1] 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Business Software (2014). Top 10 Web Conferencing Software Report.  Retrieved from </a:t>
            </a:r>
            <a:r>
              <a:rPr lang="en-US" sz="900" dirty="0" smtClean="0"/>
              <a:t>http://webconferencing.org/</a:t>
            </a:r>
            <a:endParaRPr lang="en-US" sz="900" dirty="0" smtClean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[2] </a:t>
            </a:r>
            <a:r>
              <a:rPr lang="en-US" sz="900" dirty="0" smtClean="0"/>
              <a:t>Strom</a:t>
            </a:r>
            <a:r>
              <a:rPr lang="en-US" sz="900" dirty="0"/>
              <a:t>, D. (2012). Web-based conferencing comes of age. </a:t>
            </a:r>
            <a:r>
              <a:rPr lang="en-US" sz="900" i="1" dirty="0"/>
              <a:t>Network World, 29(18),</a:t>
            </a:r>
            <a:r>
              <a:rPr lang="en-US" sz="900" dirty="0"/>
              <a:t> 23-27. </a:t>
            </a:r>
            <a:r>
              <a:rPr lang="en-US" sz="900" dirty="0" smtClean="0"/>
              <a:t>EBSCO</a:t>
            </a:r>
            <a:endParaRPr lang="en-US" sz="900" dirty="0" smtClean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] </a:t>
            </a:r>
            <a:r>
              <a:rPr lang="en-US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Baasch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W (2002). Group Collaboration in Organizations: Architectures, Methodologies, and Tools. Monterey, CA: Naval Postgraduate School. Kindle Edition.</a:t>
            </a:r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endParaRPr lang="en-US" sz="900" i="1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4451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conferencing: four usage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8169275" cy="4005262"/>
          </a:xfrm>
        </p:spPr>
        <p:txBody>
          <a:bodyPr/>
          <a:lstStyle/>
          <a:p>
            <a:r>
              <a:rPr lang="en-US" altLang="en-US" dirty="0" smtClean="0"/>
              <a:t>Strom categorized these offerings into four usage scenarios</a:t>
            </a:r>
          </a:p>
          <a:p>
            <a:pPr>
              <a:buAutoNum type="arabicPeriod"/>
            </a:pPr>
            <a:r>
              <a:rPr lang="en-US" altLang="en-US" dirty="0" smtClean="0"/>
              <a:t>Ad hoc simple desktop collaboration with single presenter</a:t>
            </a:r>
          </a:p>
          <a:p>
            <a:pPr marL="0" indent="0"/>
            <a:r>
              <a:rPr lang="en-US" altLang="en-US" dirty="0" smtClean="0"/>
              <a:t>	LogMeIn Join.me and  Cisco WebEx excel because they are easy to setup </a:t>
            </a:r>
          </a:p>
          <a:p>
            <a:pPr>
              <a:buFont typeface="+mj-lt"/>
              <a:buAutoNum type="arabicPeriod" startAt="2"/>
            </a:pPr>
            <a:r>
              <a:rPr lang="en-US" altLang="en-US" dirty="0" smtClean="0"/>
              <a:t>Workgroup collaboration with multiple presenters who need to control shared desktop</a:t>
            </a:r>
          </a:p>
          <a:p>
            <a:pPr marL="0" indent="0"/>
            <a:r>
              <a:rPr lang="en-US" altLang="en-US" dirty="0" smtClean="0"/>
              <a:t>	All products do this well, each exceling in some functions of another </a:t>
            </a:r>
          </a:p>
          <a:p>
            <a:pPr>
              <a:buFont typeface="+mj-lt"/>
              <a:buAutoNum type="arabicPeriod" startAt="3"/>
            </a:pPr>
            <a:r>
              <a:rPr lang="en-US" altLang="en-US" dirty="0" smtClean="0"/>
              <a:t>Recording and playback of Web conference content</a:t>
            </a:r>
          </a:p>
          <a:p>
            <a:pPr marL="0" indent="0"/>
            <a:r>
              <a:rPr lang="en-US" altLang="en-US" dirty="0" smtClean="0"/>
              <a:t>	Adobe Connect is the best at recording</a:t>
            </a:r>
          </a:p>
          <a:p>
            <a:pPr>
              <a:buFont typeface="+mj-lt"/>
              <a:buAutoNum type="arabicPeriod" startAt="4"/>
            </a:pPr>
            <a:r>
              <a:rPr lang="en-US" altLang="en-US" dirty="0" smtClean="0"/>
              <a:t>Large scale webinar or presentation</a:t>
            </a:r>
          </a:p>
          <a:p>
            <a:pPr marL="0" indent="0"/>
            <a:r>
              <a:rPr lang="en-US" altLang="en-US" dirty="0"/>
              <a:t>	</a:t>
            </a:r>
            <a:r>
              <a:rPr lang="en-US" altLang="en-US" dirty="0" smtClean="0"/>
              <a:t>Adobe Connect and Citrix </a:t>
            </a:r>
            <a:r>
              <a:rPr lang="en-US" altLang="en-US" dirty="0" err="1" smtClean="0"/>
              <a:t>GoToWebinar</a:t>
            </a:r>
            <a:r>
              <a:rPr lang="en-US" altLang="en-US" dirty="0" smtClean="0"/>
              <a:t> are best</a:t>
            </a:r>
          </a:p>
          <a:p>
            <a:pPr>
              <a:buFont typeface="+mj-lt"/>
              <a:buAutoNum type="arabicPeriod" startAt="4"/>
            </a:pPr>
            <a:endParaRPr lang="en-US" altLang="en-US" dirty="0" smtClean="0"/>
          </a:p>
          <a:p>
            <a:pPr>
              <a:buAutoNum type="arabicPeriod" startAt="4"/>
            </a:pPr>
            <a:endParaRPr lang="en-US" altLang="en-US" dirty="0"/>
          </a:p>
          <a:p>
            <a:pPr lvl="1"/>
            <a:endParaRPr lang="en-US" altLang="en-US" dirty="0" smtClean="0"/>
          </a:p>
          <a:p>
            <a:pPr lvl="1"/>
            <a:endParaRPr lang="en-US" alt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[1] 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Business Software (2014). Top 10 Web Conferencing Software Report.  Retrieved from </a:t>
            </a:r>
            <a:r>
              <a:rPr lang="en-US" sz="900" dirty="0" smtClean="0"/>
              <a:t>http://webconferencing.org/</a:t>
            </a:r>
            <a:endParaRPr lang="en-US" sz="900" dirty="0" smtClean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[2] </a:t>
            </a:r>
            <a:r>
              <a:rPr lang="en-US" sz="900" dirty="0" smtClean="0"/>
              <a:t>Strom</a:t>
            </a:r>
            <a:r>
              <a:rPr lang="en-US" sz="900" dirty="0"/>
              <a:t>, D. (2012). Web-based conferencing comes of age. </a:t>
            </a:r>
            <a:r>
              <a:rPr lang="en-US" sz="900" i="1" dirty="0"/>
              <a:t>Network World, 29(18),</a:t>
            </a:r>
            <a:r>
              <a:rPr lang="en-US" sz="900" dirty="0"/>
              <a:t> 23-27. </a:t>
            </a:r>
            <a:r>
              <a:rPr lang="en-US" sz="900" dirty="0" smtClean="0"/>
              <a:t>EBSCO</a:t>
            </a:r>
            <a:endParaRPr lang="en-US" sz="900" dirty="0" smtClean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] </a:t>
            </a:r>
            <a:r>
              <a:rPr lang="en-US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Baasch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W (2002). Group Collaboration in Organizations: Architectures, Methodologies, and Tools. Monterey, CA: Naval Postgraduate School. Kindle Edition.</a:t>
            </a:r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endParaRPr lang="en-US" sz="900" i="1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0950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conferencing: GVT Usage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8169275" cy="4005262"/>
          </a:xfrm>
        </p:spPr>
        <p:txBody>
          <a:bodyPr/>
          <a:lstStyle/>
          <a:p>
            <a:r>
              <a:rPr lang="en-US" altLang="en-US" dirty="0" smtClean="0"/>
              <a:t>Global virtual teams will be small and have limited need for large scale Webinars or recording and playback.</a:t>
            </a:r>
          </a:p>
          <a:p>
            <a:r>
              <a:rPr lang="en-US" altLang="en-US" dirty="0" smtClean="0"/>
              <a:t>Additionally, multiple presenters will need to control meetings from the various locations.  </a:t>
            </a:r>
            <a:endParaRPr lang="en-US" altLang="en-US" dirty="0"/>
          </a:p>
          <a:p>
            <a:r>
              <a:rPr lang="en-US" altLang="en-US" dirty="0"/>
              <a:t>The most likely scenario for global virtual teams is Strom’s workgroup collaboration with multiple presenters who need to control shared desktop</a:t>
            </a:r>
          </a:p>
          <a:p>
            <a:endParaRPr lang="en-US" altLang="en-US" dirty="0" smtClean="0"/>
          </a:p>
          <a:p>
            <a:pPr>
              <a:buAutoNum type="arabicPeriod" startAt="4"/>
            </a:pPr>
            <a:endParaRPr lang="en-US" altLang="en-US" dirty="0"/>
          </a:p>
          <a:p>
            <a:pPr lvl="1"/>
            <a:endParaRPr lang="en-US" altLang="en-US" dirty="0" smtClean="0"/>
          </a:p>
          <a:p>
            <a:pPr lvl="1"/>
            <a:endParaRPr lang="en-US" alt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[1] 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Business Software (2014). Top 10 Web Conferencing Software Report.  Retrieved from </a:t>
            </a:r>
            <a:r>
              <a:rPr lang="en-US" sz="900" dirty="0" smtClean="0"/>
              <a:t>http://webconferencing.org/</a:t>
            </a:r>
            <a:endParaRPr lang="en-US" sz="900" dirty="0" smtClean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[2] </a:t>
            </a:r>
            <a:r>
              <a:rPr lang="en-US" sz="900" dirty="0" smtClean="0"/>
              <a:t>Strom</a:t>
            </a:r>
            <a:r>
              <a:rPr lang="en-US" sz="900" dirty="0"/>
              <a:t>, D. (2012). Web-based conferencing comes of age. </a:t>
            </a:r>
            <a:r>
              <a:rPr lang="en-US" sz="900" i="1" dirty="0"/>
              <a:t>Network World, 29(18),</a:t>
            </a:r>
            <a:r>
              <a:rPr lang="en-US" sz="900" dirty="0"/>
              <a:t> 23-27. </a:t>
            </a:r>
            <a:r>
              <a:rPr lang="en-US" sz="900" dirty="0" smtClean="0"/>
              <a:t>EBSCO</a:t>
            </a:r>
            <a:endParaRPr lang="en-US" sz="900" dirty="0" smtClean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] </a:t>
            </a:r>
            <a:r>
              <a:rPr lang="en-US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Baasch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W (2002). Group Collaboration in Organizations: Architectures, Methodologies, and Tools. Monterey, CA: Naval Postgraduate School. Kindle Edition.</a:t>
            </a:r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endParaRPr lang="en-US" sz="900" i="1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2198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msc_104_01 [Compatibility Mode]" id="{891C9D36-AAB2-41DC-9888-2C7C5165F2CE}" vid="{98DB2B02-0AFD-4BDA-AB26-63676B9ABA9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cmsc_104_01</Template>
  <TotalTime>3486</TotalTime>
  <Pages>13</Pages>
  <Words>4376</Words>
  <Application>Microsoft Office PowerPoint</Application>
  <PresentationFormat>Letter Paper (8.5x11 in)</PresentationFormat>
  <Paragraphs>455</Paragraphs>
  <Slides>57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Angles</vt:lpstr>
      <vt:lpstr>Technology tools</vt:lpstr>
      <vt:lpstr>Topics</vt:lpstr>
      <vt:lpstr>Web Conferencing tools</vt:lpstr>
      <vt:lpstr>What is Web Conferencing</vt:lpstr>
      <vt:lpstr>What is Web Conferencing</vt:lpstr>
      <vt:lpstr>Web conferencing options</vt:lpstr>
      <vt:lpstr>Web conferencing offerings</vt:lpstr>
      <vt:lpstr>Web conferencing: four usage scenarios</vt:lpstr>
      <vt:lpstr>Web conferencing: GVT Usage Scenarios</vt:lpstr>
      <vt:lpstr>PowerPoint Presentation</vt:lpstr>
      <vt:lpstr>Adobe Connect</vt:lpstr>
      <vt:lpstr>Adobe Connect has on-premise version</vt:lpstr>
      <vt:lpstr>PowerPoint Presentation</vt:lpstr>
      <vt:lpstr>Cisco Webex</vt:lpstr>
      <vt:lpstr>Cisco webex has on-premise</vt:lpstr>
      <vt:lpstr>PowerPoint Presentation</vt:lpstr>
      <vt:lpstr>Citrix gotomeeting</vt:lpstr>
      <vt:lpstr>Gotomeeting has no on-premise</vt:lpstr>
      <vt:lpstr>InterCall unified Meeting</vt:lpstr>
      <vt:lpstr>Unified meeting has on-premise</vt:lpstr>
      <vt:lpstr>LogMeIn Join.me</vt:lpstr>
      <vt:lpstr>Join.me has enterprise versions</vt:lpstr>
      <vt:lpstr>Microsoft lync </vt:lpstr>
      <vt:lpstr>Lync has on-premise</vt:lpstr>
      <vt:lpstr>PowerPoint Presentation</vt:lpstr>
      <vt:lpstr>Skype</vt:lpstr>
      <vt:lpstr>Skype Lync federation has on-premise</vt:lpstr>
      <vt:lpstr>Vyew</vt:lpstr>
      <vt:lpstr>Fuse</vt:lpstr>
      <vt:lpstr>Forums, wikis, blogs</vt:lpstr>
      <vt:lpstr>Forums, blogs, and wikis</vt:lpstr>
      <vt:lpstr>Forums</vt:lpstr>
      <vt:lpstr>PowerPoint Presentation</vt:lpstr>
      <vt:lpstr>Blogs</vt:lpstr>
      <vt:lpstr>PowerPoint Presentation</vt:lpstr>
      <vt:lpstr>Wikis</vt:lpstr>
      <vt:lpstr>PowerPoint Presentation</vt:lpstr>
      <vt:lpstr>Tools to Manage email</vt:lpstr>
      <vt:lpstr>Email issues</vt:lpstr>
      <vt:lpstr>Email archival </vt:lpstr>
      <vt:lpstr>Email management/compliance systems </vt:lpstr>
      <vt:lpstr>Email discovery systems</vt:lpstr>
      <vt:lpstr>Email security systems</vt:lpstr>
      <vt:lpstr>Collaboration platforms</vt:lpstr>
      <vt:lpstr>Uses of collaboration platforms</vt:lpstr>
      <vt:lpstr>Sharepoint </vt:lpstr>
      <vt:lpstr>Lotus (now IBM) connections</vt:lpstr>
      <vt:lpstr>Alfresca</vt:lpstr>
      <vt:lpstr>Integrated Collaborative Environments (Ice)</vt:lpstr>
      <vt:lpstr>Integrated collaboration environments </vt:lpstr>
      <vt:lpstr>Integrated collaboration environments </vt:lpstr>
      <vt:lpstr>Integrated Collaboration Environment: potential future directions</vt:lpstr>
      <vt:lpstr>Integrated collaboration environments </vt:lpstr>
      <vt:lpstr>Integrated collaboration environments </vt:lpstr>
      <vt:lpstr>Integrated collaboration environments </vt:lpstr>
      <vt:lpstr>Integrated collaboration environments </vt:lpstr>
      <vt:lpstr>Integrated collaboration environments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CMSC 104</dc:title>
  <dc:subject>CMSC 104</dc:subject>
  <dc:creator>george ray</dc:creator>
  <cp:lastModifiedBy>George Ray</cp:lastModifiedBy>
  <cp:revision>269</cp:revision>
  <cp:lastPrinted>2000-08-25T01:48:19Z</cp:lastPrinted>
  <dcterms:created xsi:type="dcterms:W3CDTF">2014-07-26T13:21:02Z</dcterms:created>
  <dcterms:modified xsi:type="dcterms:W3CDTF">2015-04-02T14:31:58Z</dcterms:modified>
</cp:coreProperties>
</file>