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1335" y="137882"/>
            <a:ext cx="1658222" cy="46041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9829800" y="0"/>
                </a:moveTo>
                <a:lnTo>
                  <a:pt x="0" y="0"/>
                </a:lnTo>
                <a:lnTo>
                  <a:pt x="0" y="717626"/>
                </a:lnTo>
                <a:lnTo>
                  <a:pt x="9829800" y="717626"/>
                </a:lnTo>
                <a:lnTo>
                  <a:pt x="98298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0" y="717626"/>
                </a:moveTo>
                <a:lnTo>
                  <a:pt x="9829800" y="717626"/>
                </a:lnTo>
                <a:lnTo>
                  <a:pt x="9829800" y="0"/>
                </a:lnTo>
                <a:lnTo>
                  <a:pt x="0" y="0"/>
                </a:lnTo>
                <a:lnTo>
                  <a:pt x="0" y="717626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888981" y="-457"/>
            <a:ext cx="112395" cy="732790"/>
          </a:xfrm>
          <a:custGeom>
            <a:avLst/>
            <a:gdLst/>
            <a:ahLst/>
            <a:cxnLst/>
            <a:rect l="l" t="t" r="r" b="b"/>
            <a:pathLst>
              <a:path w="112395" h="732790">
                <a:moveTo>
                  <a:pt x="112283" y="0"/>
                </a:moveTo>
                <a:lnTo>
                  <a:pt x="0" y="0"/>
                </a:lnTo>
                <a:lnTo>
                  <a:pt x="0" y="732358"/>
                </a:lnTo>
                <a:lnTo>
                  <a:pt x="112283" y="732358"/>
                </a:lnTo>
                <a:lnTo>
                  <a:pt x="112283" y="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"/>
            <a:ext cx="9839324" cy="72373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925300" y="-457"/>
            <a:ext cx="266700" cy="732790"/>
          </a:xfrm>
          <a:custGeom>
            <a:avLst/>
            <a:gdLst/>
            <a:ahLst/>
            <a:cxnLst/>
            <a:rect l="l" t="t" r="r" b="b"/>
            <a:pathLst>
              <a:path w="266700" h="732790">
                <a:moveTo>
                  <a:pt x="266700" y="0"/>
                </a:moveTo>
                <a:lnTo>
                  <a:pt x="0" y="0"/>
                </a:lnTo>
                <a:lnTo>
                  <a:pt x="0" y="732358"/>
                </a:lnTo>
                <a:lnTo>
                  <a:pt x="266700" y="732358"/>
                </a:lnTo>
                <a:lnTo>
                  <a:pt x="266700" y="0"/>
                </a:lnTo>
                <a:close/>
              </a:path>
            </a:pathLst>
          </a:custGeom>
          <a:solidFill>
            <a:srgbClr val="F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5873750" y="584199"/>
            <a:ext cx="4673600" cy="977900"/>
          </a:xfrm>
          <a:custGeom>
            <a:avLst/>
            <a:gdLst/>
            <a:ahLst/>
            <a:cxnLst/>
            <a:rect l="l" t="t" r="r" b="b"/>
            <a:pathLst>
              <a:path w="4673600" h="977900">
                <a:moveTo>
                  <a:pt x="4510658" y="0"/>
                </a:moveTo>
                <a:lnTo>
                  <a:pt x="162940" y="0"/>
                </a:lnTo>
                <a:lnTo>
                  <a:pt x="119650" y="5825"/>
                </a:lnTo>
                <a:lnTo>
                  <a:pt x="80734" y="22262"/>
                </a:lnTo>
                <a:lnTo>
                  <a:pt x="47751" y="47752"/>
                </a:lnTo>
                <a:lnTo>
                  <a:pt x="22262" y="80734"/>
                </a:lnTo>
                <a:lnTo>
                  <a:pt x="5825" y="119650"/>
                </a:lnTo>
                <a:lnTo>
                  <a:pt x="0" y="162940"/>
                </a:lnTo>
                <a:lnTo>
                  <a:pt x="0" y="814959"/>
                </a:lnTo>
                <a:lnTo>
                  <a:pt x="5825" y="858249"/>
                </a:lnTo>
                <a:lnTo>
                  <a:pt x="22262" y="897165"/>
                </a:lnTo>
                <a:lnTo>
                  <a:pt x="47752" y="930148"/>
                </a:lnTo>
                <a:lnTo>
                  <a:pt x="80734" y="955637"/>
                </a:lnTo>
                <a:lnTo>
                  <a:pt x="119650" y="972074"/>
                </a:lnTo>
                <a:lnTo>
                  <a:pt x="162940" y="977900"/>
                </a:lnTo>
                <a:lnTo>
                  <a:pt x="4510658" y="977900"/>
                </a:lnTo>
                <a:lnTo>
                  <a:pt x="4553949" y="972074"/>
                </a:lnTo>
                <a:lnTo>
                  <a:pt x="4592865" y="955637"/>
                </a:lnTo>
                <a:lnTo>
                  <a:pt x="4625848" y="930147"/>
                </a:lnTo>
                <a:lnTo>
                  <a:pt x="4651337" y="897165"/>
                </a:lnTo>
                <a:lnTo>
                  <a:pt x="4667774" y="858249"/>
                </a:lnTo>
                <a:lnTo>
                  <a:pt x="4673600" y="814959"/>
                </a:lnTo>
                <a:lnTo>
                  <a:pt x="4673600" y="162940"/>
                </a:lnTo>
                <a:lnTo>
                  <a:pt x="4667774" y="119650"/>
                </a:lnTo>
                <a:lnTo>
                  <a:pt x="4651337" y="80734"/>
                </a:lnTo>
                <a:lnTo>
                  <a:pt x="4625848" y="47751"/>
                </a:lnTo>
                <a:lnTo>
                  <a:pt x="4592865" y="22262"/>
                </a:lnTo>
                <a:lnTo>
                  <a:pt x="4553949" y="5825"/>
                </a:lnTo>
                <a:lnTo>
                  <a:pt x="4510658" y="0"/>
                </a:lnTo>
                <a:close/>
              </a:path>
            </a:pathLst>
          </a:custGeom>
          <a:solidFill>
            <a:srgbClr val="EBE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873750" y="584199"/>
            <a:ext cx="4673600" cy="977900"/>
          </a:xfrm>
          <a:custGeom>
            <a:avLst/>
            <a:gdLst/>
            <a:ahLst/>
            <a:cxnLst/>
            <a:rect l="l" t="t" r="r" b="b"/>
            <a:pathLst>
              <a:path w="4673600" h="977900">
                <a:moveTo>
                  <a:pt x="0" y="162940"/>
                </a:moveTo>
                <a:lnTo>
                  <a:pt x="5825" y="119650"/>
                </a:lnTo>
                <a:lnTo>
                  <a:pt x="22262" y="80734"/>
                </a:lnTo>
                <a:lnTo>
                  <a:pt x="47751" y="47752"/>
                </a:lnTo>
                <a:lnTo>
                  <a:pt x="80734" y="22262"/>
                </a:lnTo>
                <a:lnTo>
                  <a:pt x="119650" y="5825"/>
                </a:lnTo>
                <a:lnTo>
                  <a:pt x="162940" y="0"/>
                </a:lnTo>
                <a:lnTo>
                  <a:pt x="4510658" y="0"/>
                </a:lnTo>
                <a:lnTo>
                  <a:pt x="4553949" y="5825"/>
                </a:lnTo>
                <a:lnTo>
                  <a:pt x="4592865" y="22262"/>
                </a:lnTo>
                <a:lnTo>
                  <a:pt x="4625848" y="47751"/>
                </a:lnTo>
                <a:lnTo>
                  <a:pt x="4651337" y="80734"/>
                </a:lnTo>
                <a:lnTo>
                  <a:pt x="4667774" y="119650"/>
                </a:lnTo>
                <a:lnTo>
                  <a:pt x="4673600" y="162940"/>
                </a:lnTo>
                <a:lnTo>
                  <a:pt x="4673600" y="814959"/>
                </a:lnTo>
                <a:lnTo>
                  <a:pt x="4667774" y="858249"/>
                </a:lnTo>
                <a:lnTo>
                  <a:pt x="4651337" y="897165"/>
                </a:lnTo>
                <a:lnTo>
                  <a:pt x="4625848" y="930147"/>
                </a:lnTo>
                <a:lnTo>
                  <a:pt x="4592865" y="955637"/>
                </a:lnTo>
                <a:lnTo>
                  <a:pt x="4553949" y="972074"/>
                </a:lnTo>
                <a:lnTo>
                  <a:pt x="4510658" y="977900"/>
                </a:lnTo>
                <a:lnTo>
                  <a:pt x="162940" y="977900"/>
                </a:lnTo>
                <a:lnTo>
                  <a:pt x="119650" y="972074"/>
                </a:lnTo>
                <a:lnTo>
                  <a:pt x="80734" y="955637"/>
                </a:lnTo>
                <a:lnTo>
                  <a:pt x="47752" y="930148"/>
                </a:lnTo>
                <a:lnTo>
                  <a:pt x="22262" y="897165"/>
                </a:lnTo>
                <a:lnTo>
                  <a:pt x="5825" y="858249"/>
                </a:lnTo>
                <a:lnTo>
                  <a:pt x="0" y="814959"/>
                </a:lnTo>
                <a:lnTo>
                  <a:pt x="0" y="162940"/>
                </a:lnTo>
                <a:close/>
              </a:path>
            </a:pathLst>
          </a:custGeom>
          <a:ln w="254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41335" y="137882"/>
            <a:ext cx="1658222" cy="46041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9829800" y="0"/>
                </a:moveTo>
                <a:lnTo>
                  <a:pt x="0" y="0"/>
                </a:lnTo>
                <a:lnTo>
                  <a:pt x="0" y="717626"/>
                </a:lnTo>
                <a:lnTo>
                  <a:pt x="9829800" y="717626"/>
                </a:lnTo>
                <a:lnTo>
                  <a:pt x="98298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0" y="717626"/>
                </a:moveTo>
                <a:lnTo>
                  <a:pt x="9829800" y="717626"/>
                </a:lnTo>
                <a:lnTo>
                  <a:pt x="9829800" y="0"/>
                </a:lnTo>
                <a:lnTo>
                  <a:pt x="0" y="0"/>
                </a:lnTo>
                <a:lnTo>
                  <a:pt x="0" y="717626"/>
                </a:lnTo>
                <a:close/>
              </a:path>
            </a:pathLst>
          </a:custGeom>
          <a:ln w="25400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888981" y="-457"/>
            <a:ext cx="112395" cy="732790"/>
          </a:xfrm>
          <a:custGeom>
            <a:avLst/>
            <a:gdLst/>
            <a:ahLst/>
            <a:cxnLst/>
            <a:rect l="l" t="t" r="r" b="b"/>
            <a:pathLst>
              <a:path w="112395" h="732790">
                <a:moveTo>
                  <a:pt x="112283" y="0"/>
                </a:moveTo>
                <a:lnTo>
                  <a:pt x="0" y="0"/>
                </a:lnTo>
                <a:lnTo>
                  <a:pt x="0" y="732358"/>
                </a:lnTo>
                <a:lnTo>
                  <a:pt x="112283" y="732358"/>
                </a:lnTo>
                <a:lnTo>
                  <a:pt x="112283" y="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8"/>
            <a:ext cx="9839324" cy="72373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925300" y="-457"/>
            <a:ext cx="266700" cy="732790"/>
          </a:xfrm>
          <a:custGeom>
            <a:avLst/>
            <a:gdLst/>
            <a:ahLst/>
            <a:cxnLst/>
            <a:rect l="l" t="t" r="r" b="b"/>
            <a:pathLst>
              <a:path w="266700" h="732790">
                <a:moveTo>
                  <a:pt x="266700" y="0"/>
                </a:moveTo>
                <a:lnTo>
                  <a:pt x="0" y="0"/>
                </a:lnTo>
                <a:lnTo>
                  <a:pt x="0" y="732358"/>
                </a:lnTo>
                <a:lnTo>
                  <a:pt x="266700" y="732358"/>
                </a:lnTo>
                <a:lnTo>
                  <a:pt x="266700" y="0"/>
                </a:lnTo>
                <a:close/>
              </a:path>
            </a:pathLst>
          </a:custGeom>
          <a:solidFill>
            <a:srgbClr val="F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787" y="941070"/>
            <a:ext cx="3009925" cy="530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350" y="1722196"/>
            <a:ext cx="11355705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msivasai/powerbi-week1.gi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8317" y="3222752"/>
            <a:ext cx="540321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Visualizing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Carbon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Footprints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Across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Sectors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Power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BI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7445" y="868819"/>
            <a:ext cx="1263154" cy="4108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976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65" dirty="0"/>
              <a:t> </a:t>
            </a:r>
            <a:r>
              <a:rPr spc="-10" dirty="0"/>
              <a:t>Objectives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442719"/>
            <a:ext cx="12192000" cy="4632960"/>
            <a:chOff x="0" y="1442719"/>
            <a:chExt cx="12192000" cy="4632960"/>
          </a:xfrm>
        </p:grpSpPr>
        <p:sp>
          <p:nvSpPr>
            <p:cNvPr id="4" name="object 4"/>
            <p:cNvSpPr/>
            <p:nvPr/>
          </p:nvSpPr>
          <p:spPr>
            <a:xfrm>
              <a:off x="0" y="6055360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5680" y="1442719"/>
              <a:ext cx="4500879" cy="46329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919209" y="3190113"/>
            <a:ext cx="13112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20" dirty="0">
                <a:latin typeface="Arial"/>
                <a:cs typeface="Arial"/>
              </a:rPr>
              <a:t>GOAL</a:t>
            </a:r>
            <a:endParaRPr sz="3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594" y="1675568"/>
            <a:ext cx="6906259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2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analyze</a:t>
            </a:r>
            <a:r>
              <a:rPr sz="2000" b="1" spc="2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2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visualize</a:t>
            </a:r>
            <a:r>
              <a:rPr sz="2000" b="1" spc="2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carbon</a:t>
            </a:r>
            <a:r>
              <a:rPr sz="2000" b="1" spc="2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emissions</a:t>
            </a:r>
            <a:r>
              <a:rPr sz="2000" b="1" spc="2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2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across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210310" algn="l"/>
                <a:tab pos="2480310" algn="l"/>
                <a:tab pos="3903979" algn="l"/>
                <a:tab pos="5988685" algn="l"/>
              </a:tabLst>
            </a:pPr>
            <a:r>
              <a:rPr sz="2000" b="1" spc="-10" dirty="0">
                <a:latin typeface="Arial"/>
                <a:cs typeface="Arial"/>
              </a:rPr>
              <a:t>various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sectors,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including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transportation,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energy,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594" y="2590901"/>
            <a:ext cx="2795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172210" algn="l"/>
                <a:tab pos="1567180" algn="l"/>
                <a:tab pos="2315210" algn="l"/>
              </a:tabLst>
            </a:pPr>
            <a:r>
              <a:rPr sz="2000" b="1" spc="-10" dirty="0">
                <a:latin typeface="Arial"/>
                <a:cs typeface="Arial"/>
              </a:rPr>
              <a:t>agriculture,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industry, uncover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insights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0" dirty="0"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0014" y="2590901"/>
            <a:ext cx="41084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5080" indent="-142240">
              <a:lnSpc>
                <a:spcPct val="150000"/>
              </a:lnSpc>
              <a:spcBef>
                <a:spcPts val="100"/>
              </a:spcBef>
              <a:tabLst>
                <a:tab pos="638810" algn="l"/>
                <a:tab pos="762635" algn="l"/>
                <a:tab pos="1877695" algn="l"/>
                <a:tab pos="2150745" algn="l"/>
                <a:tab pos="2775585" algn="l"/>
                <a:tab pos="3470910" algn="l"/>
                <a:tab pos="3853179" algn="l"/>
              </a:tabLst>
            </a:pPr>
            <a:r>
              <a:rPr sz="2000" b="1" spc="-25" dirty="0">
                <a:latin typeface="Arial"/>
                <a:cs typeface="Arial"/>
              </a:rPr>
              <a:t>and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residential.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5" dirty="0">
                <a:latin typeface="Arial"/>
                <a:cs typeface="Arial"/>
              </a:rPr>
              <a:t>The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0" dirty="0">
                <a:latin typeface="Arial"/>
                <a:cs typeface="Arial"/>
              </a:rPr>
              <a:t>goal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5" dirty="0">
                <a:latin typeface="Arial"/>
                <a:cs typeface="Arial"/>
              </a:rPr>
              <a:t>is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5" dirty="0">
                <a:latin typeface="Arial"/>
                <a:cs typeface="Arial"/>
              </a:rPr>
              <a:t>to can</a:t>
            </a:r>
            <a:r>
              <a:rPr sz="2000" b="1" dirty="0">
                <a:latin typeface="Arial"/>
                <a:cs typeface="Arial"/>
              </a:rPr>
              <a:t>		</a:t>
            </a:r>
            <a:r>
              <a:rPr sz="2000" b="1" spc="-10" dirty="0">
                <a:latin typeface="Arial"/>
                <a:cs typeface="Arial"/>
              </a:rPr>
              <a:t>support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climate-conscious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594" y="3504621"/>
            <a:ext cx="6906895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1395095" algn="l"/>
                <a:tab pos="2056130" algn="l"/>
                <a:tab pos="3282950" algn="l"/>
                <a:tab pos="5113655" algn="l"/>
                <a:tab pos="6285865" algn="l"/>
              </a:tabLst>
            </a:pPr>
            <a:r>
              <a:rPr sz="2000" b="1" spc="-10" dirty="0">
                <a:latin typeface="Arial"/>
                <a:cs typeface="Arial"/>
              </a:rPr>
              <a:t>decisions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25" dirty="0">
                <a:latin typeface="Arial"/>
                <a:cs typeface="Arial"/>
              </a:rPr>
              <a:t>and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promote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sustainability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through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data-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driven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storytelling.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02A11-A792-8872-EC0F-A89FD2C7FD79}"/>
              </a:ext>
            </a:extLst>
          </p:cNvPr>
          <p:cNvSpPr txBox="1"/>
          <p:nvPr/>
        </p:nvSpPr>
        <p:spPr>
          <a:xfrm>
            <a:off x="227786" y="5706347"/>
            <a:ext cx="624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 link: </a:t>
            </a:r>
            <a:r>
              <a:rPr lang="en-IN" dirty="0">
                <a:hlinkClick r:id="rId3"/>
              </a:rPr>
              <a:t>https://github.com/gmsivasai/powerbi-week1.git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680" y="1123315"/>
            <a:ext cx="7285355" cy="329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03062"/>
                </a:solidFill>
                <a:latin typeface="Arial"/>
                <a:cs typeface="Arial"/>
              </a:rPr>
              <a:t>Tools</a:t>
            </a:r>
            <a:r>
              <a:rPr sz="2400" b="1" spc="-3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3062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2400" b="1" spc="-3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72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Microsoft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Power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BI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Excel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CSV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datasets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Cleaning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&amp;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Transformation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(Power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Query)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DAX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(Data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Analysis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Expressions)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spc="-10" dirty="0">
                <a:latin typeface="Arial"/>
                <a:cs typeface="Arial"/>
              </a:rPr>
              <a:t>AI-</a:t>
            </a:r>
            <a:r>
              <a:rPr sz="2400" b="1" dirty="0">
                <a:latin typeface="Arial"/>
                <a:cs typeface="Arial"/>
              </a:rPr>
              <a:t>powered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visualizations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(Power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AI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Insights)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941070"/>
            <a:ext cx="192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440561"/>
            <a:ext cx="3554729" cy="1064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1.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Acquisition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Arial MT"/>
                <a:cs typeface="Arial MT"/>
              </a:rPr>
              <a:t>Publicly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available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datasets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related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3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carbon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emissions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were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sourced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from </a:t>
            </a:r>
            <a:r>
              <a:rPr sz="1600" dirty="0">
                <a:latin typeface="Arial MT"/>
                <a:cs typeface="Arial MT"/>
              </a:rPr>
              <a:t>platforms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like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Our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World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in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Data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i="1" spc="-20" dirty="0">
                <a:latin typeface="Arial"/>
                <a:cs typeface="Arial"/>
              </a:rPr>
              <a:t>World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2724149"/>
            <a:ext cx="334010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0330" indent="-8255">
              <a:lnSpc>
                <a:spcPct val="100000"/>
              </a:lnSpc>
              <a:spcBef>
                <a:spcPts val="95"/>
              </a:spcBef>
              <a:buSzPct val="93750"/>
              <a:buChar char="•"/>
              <a:tabLst>
                <a:tab pos="83820" algn="l"/>
              </a:tabLst>
            </a:pPr>
            <a:r>
              <a:rPr sz="1600" dirty="0">
                <a:latin typeface="Arial MT"/>
                <a:cs typeface="Arial MT"/>
              </a:rPr>
              <a:t>	Annual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carbon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emissions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sector </a:t>
            </a:r>
            <a:r>
              <a:rPr sz="1600" dirty="0">
                <a:latin typeface="Arial MT"/>
                <a:cs typeface="Arial MT"/>
              </a:rPr>
              <a:t>(e.g.,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energy,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transport,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industry, agriculture)</a:t>
            </a:r>
            <a:endParaRPr sz="1600">
              <a:latin typeface="Arial MT"/>
              <a:cs typeface="Arial MT"/>
            </a:endParaRPr>
          </a:p>
          <a:p>
            <a:pPr marL="12700" marR="211454" indent="-8255">
              <a:lnSpc>
                <a:spcPct val="100000"/>
              </a:lnSpc>
              <a:buSzPct val="93750"/>
              <a:buChar char="•"/>
              <a:tabLst>
                <a:tab pos="83820" algn="l"/>
              </a:tabLst>
            </a:pPr>
            <a:r>
              <a:rPr sz="1600" spc="-20" dirty="0">
                <a:latin typeface="Arial MT"/>
                <a:cs typeface="Arial MT"/>
              </a:rPr>
              <a:t>	Country-</a:t>
            </a:r>
            <a:r>
              <a:rPr sz="1600" dirty="0">
                <a:latin typeface="Arial MT"/>
                <a:cs typeface="Arial MT"/>
              </a:rPr>
              <a:t>wise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 global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emission statistics</a:t>
            </a:r>
            <a:endParaRPr sz="1600">
              <a:latin typeface="Arial MT"/>
              <a:cs typeface="Arial MT"/>
            </a:endParaRPr>
          </a:p>
          <a:p>
            <a:pPr marL="83820" indent="-79375">
              <a:lnSpc>
                <a:spcPct val="100000"/>
              </a:lnSpc>
              <a:buSzPct val="93750"/>
              <a:buChar char="•"/>
              <a:tabLst>
                <a:tab pos="83820" algn="l"/>
              </a:tabLst>
            </a:pPr>
            <a:r>
              <a:rPr sz="1600" spc="-10" dirty="0">
                <a:latin typeface="Arial MT"/>
                <a:cs typeface="Arial MT"/>
              </a:rPr>
              <a:t>Time-</a:t>
            </a:r>
            <a:r>
              <a:rPr sz="1600" dirty="0">
                <a:latin typeface="Arial MT"/>
                <a:cs typeface="Arial MT"/>
              </a:rPr>
              <a:t>series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past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decades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68" y="4428235"/>
            <a:ext cx="3621404" cy="228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2995" indent="2794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92100" algn="l"/>
              </a:tabLst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Cleaning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and </a:t>
            </a:r>
            <a:r>
              <a:rPr sz="2000" b="1" spc="-10" dirty="0">
                <a:latin typeface="Arial"/>
                <a:cs typeface="Arial"/>
              </a:rPr>
              <a:t>Transformation</a:t>
            </a:r>
            <a:endParaRPr sz="2000">
              <a:latin typeface="Arial"/>
              <a:cs typeface="Arial"/>
            </a:endParaRPr>
          </a:p>
          <a:p>
            <a:pPr marL="12700" marR="47244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BI's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Query </a:t>
            </a:r>
            <a:r>
              <a:rPr sz="1800" spc="-10" dirty="0">
                <a:latin typeface="Arial MT"/>
                <a:cs typeface="Arial MT"/>
              </a:rPr>
              <a:t>Editor:</a:t>
            </a:r>
            <a:endParaRPr sz="1800">
              <a:latin typeface="Arial MT"/>
              <a:cs typeface="Arial MT"/>
            </a:endParaRPr>
          </a:p>
          <a:p>
            <a:pPr marL="91440" lvl="1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Cleaned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removing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missing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duplicate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entries</a:t>
            </a:r>
            <a:endParaRPr sz="1800">
              <a:latin typeface="Arial MT"/>
              <a:cs typeface="Arial MT"/>
            </a:endParaRPr>
          </a:p>
          <a:p>
            <a:pPr marL="12700" marR="5080" lvl="1" indent="-1016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Filtered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relevant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years,</a:t>
            </a:r>
            <a:r>
              <a:rPr sz="1800" spc="-10" dirty="0">
                <a:latin typeface="Arial MT"/>
                <a:cs typeface="Arial MT"/>
              </a:rPr>
              <a:t> sectors,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countries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1398" y="1440561"/>
            <a:ext cx="355219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292100" algn="l"/>
              </a:tabLst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Modeling</a:t>
            </a:r>
            <a:endParaRPr sz="2000">
              <a:latin typeface="Arial"/>
              <a:cs typeface="Arial"/>
            </a:endParaRPr>
          </a:p>
          <a:p>
            <a:pPr marL="12700" marR="5080" lvl="1" indent="-1016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Established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relationships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 </a:t>
            </a:r>
            <a:r>
              <a:rPr sz="1800" dirty="0">
                <a:latin typeface="Arial MT"/>
                <a:cs typeface="Arial MT"/>
              </a:rPr>
              <a:t>tables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(e.g.,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emissions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1398" y="2295525"/>
            <a:ext cx="1750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region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metadata)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68" y="2453716"/>
            <a:ext cx="648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Bank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IEA</a:t>
            </a:r>
            <a:r>
              <a:rPr sz="1600" dirty="0">
                <a:latin typeface="Arial MT"/>
                <a:cs typeface="Arial MT"/>
              </a:rPr>
              <a:t>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These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datasets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included: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2700" baseline="-27777" dirty="0">
                <a:latin typeface="Arial MT"/>
                <a:cs typeface="Arial MT"/>
              </a:rPr>
              <a:t>•Used</a:t>
            </a:r>
            <a:r>
              <a:rPr sz="2700" spc="-22" baseline="-27777" dirty="0">
                <a:latin typeface="Arial MT"/>
                <a:cs typeface="Arial MT"/>
              </a:rPr>
              <a:t> </a:t>
            </a:r>
            <a:r>
              <a:rPr sz="2700" baseline="-27777" dirty="0">
                <a:latin typeface="Arial MT"/>
                <a:cs typeface="Arial MT"/>
              </a:rPr>
              <a:t>DAX</a:t>
            </a:r>
            <a:r>
              <a:rPr sz="2700" spc="-37" baseline="-27777" dirty="0">
                <a:latin typeface="Arial MT"/>
                <a:cs typeface="Arial MT"/>
              </a:rPr>
              <a:t> </a:t>
            </a:r>
            <a:r>
              <a:rPr sz="2700" baseline="-27777" dirty="0">
                <a:latin typeface="Arial MT"/>
                <a:cs typeface="Arial MT"/>
              </a:rPr>
              <a:t>(Data</a:t>
            </a:r>
            <a:r>
              <a:rPr sz="2700" spc="-30" baseline="-27777" dirty="0">
                <a:latin typeface="Arial MT"/>
                <a:cs typeface="Arial MT"/>
              </a:rPr>
              <a:t> </a:t>
            </a:r>
            <a:r>
              <a:rPr sz="2700" spc="-15" baseline="-27777" dirty="0">
                <a:latin typeface="Arial MT"/>
                <a:cs typeface="Arial MT"/>
              </a:rPr>
              <a:t>Analysis</a:t>
            </a:r>
            <a:endParaRPr sz="2700" baseline="-2777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1398" y="2844546"/>
            <a:ext cx="3387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Expressions)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calculated </a:t>
            </a:r>
            <a:r>
              <a:rPr sz="1800" dirty="0">
                <a:latin typeface="Arial MT"/>
                <a:cs typeface="Arial MT"/>
              </a:rPr>
              <a:t>columns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measures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1398" y="3665982"/>
            <a:ext cx="3503295" cy="142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94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92100" algn="l"/>
              </a:tabLst>
            </a:pPr>
            <a:r>
              <a:rPr sz="2000" b="1" dirty="0">
                <a:latin typeface="Arial"/>
                <a:cs typeface="Arial"/>
              </a:rPr>
              <a:t>Dashboard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Development </a:t>
            </a:r>
            <a:r>
              <a:rPr sz="1800" dirty="0">
                <a:latin typeface="Arial MT"/>
                <a:cs typeface="Arial MT"/>
              </a:rPr>
              <a:t>Created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series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interactive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dynamic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dashboards:</a:t>
            </a:r>
            <a:endParaRPr sz="1800">
              <a:latin typeface="Arial MT"/>
              <a:cs typeface="Arial MT"/>
            </a:endParaRPr>
          </a:p>
          <a:p>
            <a:pPr marL="12700" marR="669290" lvl="1" indent="-10160">
              <a:lnSpc>
                <a:spcPct val="100000"/>
              </a:lnSpc>
              <a:spcBef>
                <a:spcPts val="15"/>
              </a:spcBef>
              <a:buSzPct val="94444"/>
              <a:buChar char="•"/>
              <a:tabLst>
                <a:tab pos="91440" algn="l"/>
              </a:tabLst>
            </a:pPr>
            <a:r>
              <a:rPr sz="1800" spc="-10" dirty="0">
                <a:latin typeface="Arial MT"/>
                <a:cs typeface="Arial MT"/>
              </a:rPr>
              <a:t>	Time-</a:t>
            </a:r>
            <a:r>
              <a:rPr sz="1800" dirty="0">
                <a:latin typeface="Arial MT"/>
                <a:cs typeface="Arial MT"/>
              </a:rPr>
              <a:t>series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charts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show </a:t>
            </a:r>
            <a:r>
              <a:rPr sz="1800" dirty="0">
                <a:latin typeface="Arial MT"/>
                <a:cs typeface="Arial MT"/>
              </a:rPr>
              <a:t>emission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trends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1398" y="5344159"/>
            <a:ext cx="2997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stacked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column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charts)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Map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visualizations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display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emissions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geographically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15833" y="1440561"/>
            <a:ext cx="3751579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100" indent="-27940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92100" algn="l"/>
              </a:tabLst>
            </a:pPr>
            <a:r>
              <a:rPr sz="2000" b="1" dirty="0">
                <a:latin typeface="Arial"/>
                <a:cs typeface="Arial"/>
              </a:rPr>
              <a:t>Insight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Generation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visualizations,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following </a:t>
            </a:r>
            <a:r>
              <a:rPr sz="1800" dirty="0">
                <a:latin typeface="Arial MT"/>
                <a:cs typeface="Arial MT"/>
              </a:rPr>
              <a:t>analyses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were</a:t>
            </a:r>
            <a:r>
              <a:rPr sz="1800" spc="-10" dirty="0">
                <a:latin typeface="Arial MT"/>
                <a:cs typeface="Arial MT"/>
              </a:rPr>
              <a:t> performed:</a:t>
            </a:r>
            <a:endParaRPr sz="1800">
              <a:latin typeface="Arial MT"/>
              <a:cs typeface="Arial MT"/>
            </a:endParaRPr>
          </a:p>
          <a:p>
            <a:pPr marL="91440" lvl="1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Identified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top-</a:t>
            </a:r>
            <a:r>
              <a:rPr sz="1800" dirty="0">
                <a:latin typeface="Arial MT"/>
                <a:cs typeface="Arial MT"/>
              </a:rPr>
              <a:t>emitting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sectors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countries</a:t>
            </a:r>
            <a:endParaRPr sz="1800">
              <a:latin typeface="Arial MT"/>
              <a:cs typeface="Arial MT"/>
            </a:endParaRPr>
          </a:p>
          <a:p>
            <a:pPr marL="12700" marR="250190" lvl="1" indent="-10160" algn="just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Assessed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impact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economic </a:t>
            </a:r>
            <a:r>
              <a:rPr sz="1800" dirty="0">
                <a:latin typeface="Arial MT"/>
                <a:cs typeface="Arial MT"/>
              </a:rPr>
              <a:t>growth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carbon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footprints</a:t>
            </a:r>
            <a:endParaRPr sz="1800">
              <a:latin typeface="Arial MT"/>
              <a:cs typeface="Arial MT"/>
            </a:endParaRPr>
          </a:p>
          <a:p>
            <a:pPr marL="12700" marR="288290" lvl="1" indent="-10160" algn="just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Observed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emission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trends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before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changes 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global events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5833" y="4519676"/>
            <a:ext cx="36404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6.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Reporting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Presentation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5833" y="4826000"/>
            <a:ext cx="3507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Summarized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takeaways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5998" y="5069840"/>
            <a:ext cx="646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indent="-889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16839" algn="l"/>
              </a:tabLst>
            </a:pPr>
            <a:r>
              <a:rPr sz="1800" dirty="0">
                <a:latin typeface="Arial MT"/>
                <a:cs typeface="Arial MT"/>
              </a:rPr>
              <a:t>Sector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comparison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visuals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(bar,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pie,</a:t>
            </a:r>
            <a:r>
              <a:rPr sz="1800" spc="-310" dirty="0">
                <a:latin typeface="Arial MT"/>
                <a:cs typeface="Arial MT"/>
              </a:rPr>
              <a:t> </a:t>
            </a:r>
            <a:r>
              <a:rPr sz="2700" spc="-15" baseline="-7716" dirty="0">
                <a:latin typeface="Arial MT"/>
                <a:cs typeface="Arial MT"/>
              </a:rPr>
              <a:t>executive-</a:t>
            </a:r>
            <a:r>
              <a:rPr sz="2700" baseline="-7716" dirty="0">
                <a:latin typeface="Arial MT"/>
                <a:cs typeface="Arial MT"/>
              </a:rPr>
              <a:t>style</a:t>
            </a:r>
            <a:r>
              <a:rPr sz="2700" spc="30" baseline="-7716" dirty="0">
                <a:latin typeface="Arial MT"/>
                <a:cs typeface="Arial MT"/>
              </a:rPr>
              <a:t> </a:t>
            </a:r>
            <a:r>
              <a:rPr sz="2700" spc="-15" baseline="-7716" dirty="0">
                <a:latin typeface="Arial MT"/>
                <a:cs typeface="Arial MT"/>
              </a:rPr>
              <a:t>dashboard</a:t>
            </a:r>
            <a:endParaRPr sz="2700" baseline="-7716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5833" y="5374640"/>
            <a:ext cx="37204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16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 MT"/>
                <a:cs typeface="Arial MT"/>
              </a:rPr>
              <a:t>	Used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storytelling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present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findings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emphasize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importance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promoting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environmental awareness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638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65" dirty="0"/>
              <a:t> </a:t>
            </a:r>
            <a:r>
              <a:rPr spc="-10" dirty="0"/>
              <a:t>Statement: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With</a:t>
            </a:r>
            <a:r>
              <a:rPr spc="459" dirty="0"/>
              <a:t> </a:t>
            </a:r>
            <a:r>
              <a:rPr dirty="0"/>
              <a:t>growing</a:t>
            </a:r>
            <a:r>
              <a:rPr spc="465" dirty="0"/>
              <a:t> </a:t>
            </a:r>
            <a:r>
              <a:rPr dirty="0"/>
              <a:t>concerns</a:t>
            </a:r>
            <a:r>
              <a:rPr spc="475" dirty="0"/>
              <a:t> </a:t>
            </a:r>
            <a:r>
              <a:rPr dirty="0"/>
              <a:t>about</a:t>
            </a:r>
            <a:r>
              <a:rPr spc="459" dirty="0"/>
              <a:t> </a:t>
            </a:r>
            <a:r>
              <a:rPr dirty="0"/>
              <a:t>climate</a:t>
            </a:r>
            <a:r>
              <a:rPr spc="459" dirty="0"/>
              <a:t> </a:t>
            </a:r>
            <a:r>
              <a:rPr dirty="0"/>
              <a:t>change</a:t>
            </a:r>
            <a:r>
              <a:rPr spc="465" dirty="0"/>
              <a:t> </a:t>
            </a:r>
            <a:r>
              <a:rPr dirty="0"/>
              <a:t>and</a:t>
            </a:r>
            <a:r>
              <a:rPr spc="459" dirty="0"/>
              <a:t> </a:t>
            </a:r>
            <a:r>
              <a:rPr dirty="0"/>
              <a:t>global</a:t>
            </a:r>
            <a:r>
              <a:rPr spc="470" dirty="0"/>
              <a:t> </a:t>
            </a:r>
            <a:r>
              <a:rPr dirty="0"/>
              <a:t>warming,</a:t>
            </a:r>
            <a:r>
              <a:rPr spc="459" dirty="0"/>
              <a:t> </a:t>
            </a:r>
            <a:r>
              <a:rPr dirty="0"/>
              <a:t>understanding</a:t>
            </a:r>
            <a:r>
              <a:rPr spc="459" dirty="0"/>
              <a:t> </a:t>
            </a:r>
            <a:r>
              <a:rPr dirty="0"/>
              <a:t>and</a:t>
            </a:r>
            <a:r>
              <a:rPr spc="459" dirty="0"/>
              <a:t> </a:t>
            </a:r>
            <a:r>
              <a:rPr spc="-10" dirty="0"/>
              <a:t>reducing </a:t>
            </a:r>
            <a:r>
              <a:rPr dirty="0"/>
              <a:t>carbon</a:t>
            </a:r>
            <a:r>
              <a:rPr spc="320" dirty="0"/>
              <a:t> </a:t>
            </a:r>
            <a:r>
              <a:rPr dirty="0"/>
              <a:t>emissions</a:t>
            </a:r>
            <a:r>
              <a:rPr spc="320" dirty="0"/>
              <a:t> </a:t>
            </a:r>
            <a:r>
              <a:rPr dirty="0"/>
              <a:t>have</a:t>
            </a:r>
            <a:r>
              <a:rPr spc="320" dirty="0"/>
              <a:t> </a:t>
            </a:r>
            <a:r>
              <a:rPr dirty="0"/>
              <a:t>become</a:t>
            </a:r>
            <a:r>
              <a:rPr spc="315" dirty="0"/>
              <a:t> </a:t>
            </a:r>
            <a:r>
              <a:rPr dirty="0"/>
              <a:t>a</a:t>
            </a:r>
            <a:r>
              <a:rPr spc="320" dirty="0"/>
              <a:t> </a:t>
            </a:r>
            <a:r>
              <a:rPr dirty="0"/>
              <a:t>critical</a:t>
            </a:r>
            <a:r>
              <a:rPr spc="325" dirty="0"/>
              <a:t> </a:t>
            </a:r>
            <a:r>
              <a:rPr dirty="0"/>
              <a:t>global</a:t>
            </a:r>
            <a:r>
              <a:rPr spc="315" dirty="0"/>
              <a:t> </a:t>
            </a:r>
            <a:r>
              <a:rPr dirty="0"/>
              <a:t>priority.</a:t>
            </a:r>
            <a:r>
              <a:rPr spc="320" dirty="0"/>
              <a:t> </a:t>
            </a:r>
            <a:r>
              <a:rPr dirty="0"/>
              <a:t>However,</a:t>
            </a:r>
            <a:r>
              <a:rPr spc="330" dirty="0"/>
              <a:t> </a:t>
            </a:r>
            <a:r>
              <a:rPr dirty="0"/>
              <a:t>the</a:t>
            </a:r>
            <a:r>
              <a:rPr spc="315" dirty="0"/>
              <a:t> </a:t>
            </a:r>
            <a:r>
              <a:rPr dirty="0"/>
              <a:t>complexity</a:t>
            </a:r>
            <a:r>
              <a:rPr spc="320" dirty="0"/>
              <a:t> </a:t>
            </a:r>
            <a:r>
              <a:rPr dirty="0"/>
              <a:t>and</a:t>
            </a:r>
            <a:r>
              <a:rPr spc="330" dirty="0"/>
              <a:t> </a:t>
            </a:r>
            <a:r>
              <a:rPr dirty="0"/>
              <a:t>volume</a:t>
            </a:r>
            <a:r>
              <a:rPr spc="320" dirty="0"/>
              <a:t> </a:t>
            </a:r>
            <a:r>
              <a:rPr spc="-25" dirty="0"/>
              <a:t>of </a:t>
            </a:r>
            <a:r>
              <a:rPr dirty="0"/>
              <a:t>emissions</a:t>
            </a:r>
            <a:r>
              <a:rPr spc="180" dirty="0"/>
              <a:t> </a:t>
            </a:r>
            <a:r>
              <a:rPr dirty="0"/>
              <a:t>data</a:t>
            </a:r>
            <a:r>
              <a:rPr spc="175" dirty="0"/>
              <a:t> </a:t>
            </a:r>
            <a:r>
              <a:rPr dirty="0"/>
              <a:t>across</a:t>
            </a:r>
            <a:r>
              <a:rPr spc="180" dirty="0"/>
              <a:t> </a:t>
            </a:r>
            <a:r>
              <a:rPr dirty="0"/>
              <a:t>various</a:t>
            </a:r>
            <a:r>
              <a:rPr spc="165" dirty="0"/>
              <a:t> </a:t>
            </a:r>
            <a:r>
              <a:rPr spc="-10" dirty="0"/>
              <a:t>sectors—</a:t>
            </a:r>
            <a:r>
              <a:rPr dirty="0"/>
              <a:t>such</a:t>
            </a:r>
            <a:r>
              <a:rPr spc="175" dirty="0"/>
              <a:t> </a:t>
            </a:r>
            <a:r>
              <a:rPr dirty="0"/>
              <a:t>as</a:t>
            </a:r>
            <a:r>
              <a:rPr spc="185" dirty="0"/>
              <a:t> </a:t>
            </a:r>
            <a:r>
              <a:rPr dirty="0"/>
              <a:t>energy,</a:t>
            </a:r>
            <a:r>
              <a:rPr spc="160" dirty="0"/>
              <a:t> </a:t>
            </a:r>
            <a:r>
              <a:rPr dirty="0"/>
              <a:t>transportation,</a:t>
            </a:r>
            <a:r>
              <a:rPr spc="190" dirty="0"/>
              <a:t> </a:t>
            </a:r>
            <a:r>
              <a:rPr dirty="0"/>
              <a:t>agriculture,</a:t>
            </a:r>
            <a:r>
              <a:rPr spc="175" dirty="0"/>
              <a:t> </a:t>
            </a:r>
            <a:r>
              <a:rPr dirty="0"/>
              <a:t>and</a:t>
            </a:r>
            <a:r>
              <a:rPr spc="175" dirty="0"/>
              <a:t> </a:t>
            </a:r>
            <a:r>
              <a:rPr spc="-10" dirty="0"/>
              <a:t>industry— </a:t>
            </a:r>
            <a:r>
              <a:rPr dirty="0"/>
              <a:t>make</a:t>
            </a:r>
            <a:r>
              <a:rPr spc="-4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difficult</a:t>
            </a:r>
            <a:r>
              <a:rPr spc="-2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stakeholders</a:t>
            </a:r>
            <a:r>
              <a:rPr spc="-5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derive</a:t>
            </a:r>
            <a:r>
              <a:rPr spc="-30" dirty="0"/>
              <a:t> </a:t>
            </a:r>
            <a:r>
              <a:rPr dirty="0"/>
              <a:t>actionable</a:t>
            </a:r>
            <a:r>
              <a:rPr spc="-30" dirty="0"/>
              <a:t> </a:t>
            </a:r>
            <a:r>
              <a:rPr spc="-10" dirty="0"/>
              <a:t>insights.</a:t>
            </a: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dirty="0"/>
              <a:t>There</a:t>
            </a:r>
            <a:r>
              <a:rPr spc="10" dirty="0"/>
              <a:t>  </a:t>
            </a:r>
            <a:r>
              <a:rPr dirty="0"/>
              <a:t>is</a:t>
            </a:r>
            <a:r>
              <a:rPr spc="15" dirty="0"/>
              <a:t>  </a:t>
            </a:r>
            <a:r>
              <a:rPr dirty="0"/>
              <a:t>a</a:t>
            </a:r>
            <a:r>
              <a:rPr spc="10" dirty="0"/>
              <a:t>  </a:t>
            </a:r>
            <a:r>
              <a:rPr dirty="0"/>
              <a:t>lack</a:t>
            </a:r>
            <a:r>
              <a:rPr spc="15" dirty="0"/>
              <a:t>  </a:t>
            </a:r>
            <a:r>
              <a:rPr dirty="0"/>
              <a:t>of</a:t>
            </a:r>
            <a:r>
              <a:rPr spc="5" dirty="0"/>
              <a:t>  </a:t>
            </a:r>
            <a:r>
              <a:rPr dirty="0"/>
              <a:t>accessible,</a:t>
            </a:r>
            <a:r>
              <a:rPr spc="15" dirty="0"/>
              <a:t>  </a:t>
            </a:r>
            <a:r>
              <a:rPr dirty="0"/>
              <a:t>interactive,</a:t>
            </a:r>
            <a:r>
              <a:rPr spc="10" dirty="0"/>
              <a:t>  </a:t>
            </a:r>
            <a:r>
              <a:rPr dirty="0"/>
              <a:t>and</a:t>
            </a:r>
            <a:r>
              <a:rPr spc="10" dirty="0"/>
              <a:t>  </a:t>
            </a:r>
            <a:r>
              <a:rPr spc="-10" dirty="0"/>
              <a:t>sector-</a:t>
            </a:r>
            <a:r>
              <a:rPr dirty="0"/>
              <a:t>specific</a:t>
            </a:r>
            <a:r>
              <a:rPr spc="10" dirty="0"/>
              <a:t>  </a:t>
            </a:r>
            <a:r>
              <a:rPr dirty="0"/>
              <a:t>visualization</a:t>
            </a:r>
            <a:r>
              <a:rPr spc="10" dirty="0"/>
              <a:t>  </a:t>
            </a:r>
            <a:r>
              <a:rPr dirty="0"/>
              <a:t>tools</a:t>
            </a:r>
            <a:r>
              <a:rPr spc="15" dirty="0"/>
              <a:t>  </a:t>
            </a:r>
            <a:r>
              <a:rPr dirty="0"/>
              <a:t>that  can</a:t>
            </a:r>
            <a:r>
              <a:rPr spc="10" dirty="0"/>
              <a:t>  </a:t>
            </a:r>
            <a:r>
              <a:rPr spc="-20" dirty="0"/>
              <a:t>help </a:t>
            </a:r>
            <a:r>
              <a:rPr dirty="0"/>
              <a:t>policymakers,</a:t>
            </a:r>
            <a:r>
              <a:rPr spc="375" dirty="0"/>
              <a:t> </a:t>
            </a:r>
            <a:r>
              <a:rPr dirty="0"/>
              <a:t>researchers,</a:t>
            </a:r>
            <a:r>
              <a:rPr spc="380" dirty="0"/>
              <a:t> </a:t>
            </a:r>
            <a:r>
              <a:rPr dirty="0"/>
              <a:t>and</a:t>
            </a:r>
            <a:r>
              <a:rPr spc="385" dirty="0"/>
              <a:t> </a:t>
            </a:r>
            <a:r>
              <a:rPr dirty="0"/>
              <a:t>the</a:t>
            </a:r>
            <a:r>
              <a:rPr spc="385" dirty="0"/>
              <a:t> </a:t>
            </a:r>
            <a:r>
              <a:rPr dirty="0"/>
              <a:t>general</a:t>
            </a:r>
            <a:r>
              <a:rPr spc="380" dirty="0"/>
              <a:t> </a:t>
            </a:r>
            <a:r>
              <a:rPr dirty="0"/>
              <a:t>public</a:t>
            </a:r>
            <a:r>
              <a:rPr spc="395" dirty="0"/>
              <a:t> </a:t>
            </a:r>
            <a:r>
              <a:rPr dirty="0"/>
              <a:t>easily</a:t>
            </a:r>
            <a:r>
              <a:rPr spc="380" dirty="0"/>
              <a:t> </a:t>
            </a:r>
            <a:r>
              <a:rPr dirty="0"/>
              <a:t>interpret</a:t>
            </a:r>
            <a:r>
              <a:rPr spc="385" dirty="0"/>
              <a:t> </a:t>
            </a:r>
            <a:r>
              <a:rPr dirty="0"/>
              <a:t>carbon</a:t>
            </a:r>
            <a:r>
              <a:rPr spc="385" dirty="0"/>
              <a:t> </a:t>
            </a:r>
            <a:r>
              <a:rPr dirty="0"/>
              <a:t>footprint</a:t>
            </a:r>
            <a:r>
              <a:rPr spc="385" dirty="0"/>
              <a:t> </a:t>
            </a:r>
            <a:r>
              <a:rPr dirty="0"/>
              <a:t>data.</a:t>
            </a:r>
            <a:r>
              <a:rPr spc="380" dirty="0"/>
              <a:t> </a:t>
            </a:r>
            <a:r>
              <a:rPr spc="-10" dirty="0"/>
              <a:t>Without </a:t>
            </a:r>
            <a:r>
              <a:rPr dirty="0"/>
              <a:t>clear</a:t>
            </a:r>
            <a:r>
              <a:rPr spc="70" dirty="0"/>
              <a:t> </a:t>
            </a:r>
            <a:r>
              <a:rPr dirty="0"/>
              <a:t>insights</a:t>
            </a:r>
            <a:r>
              <a:rPr spc="55" dirty="0"/>
              <a:t> </a:t>
            </a:r>
            <a:r>
              <a:rPr dirty="0"/>
              <a:t>into</a:t>
            </a:r>
            <a:r>
              <a:rPr spc="70" dirty="0"/>
              <a:t> </a:t>
            </a:r>
            <a:r>
              <a:rPr dirty="0"/>
              <a:t>which</a:t>
            </a:r>
            <a:r>
              <a:rPr spc="60" dirty="0"/>
              <a:t> </a:t>
            </a:r>
            <a:r>
              <a:rPr dirty="0"/>
              <a:t>sectors</a:t>
            </a:r>
            <a:r>
              <a:rPr spc="60" dirty="0"/>
              <a:t> </a:t>
            </a:r>
            <a:r>
              <a:rPr dirty="0"/>
              <a:t>contribute</a:t>
            </a:r>
            <a:r>
              <a:rPr spc="6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most</a:t>
            </a:r>
            <a:r>
              <a:rPr spc="55" dirty="0"/>
              <a:t> </a:t>
            </a:r>
            <a:r>
              <a:rPr dirty="0"/>
              <a:t>to</a:t>
            </a:r>
            <a:r>
              <a:rPr spc="65" dirty="0"/>
              <a:t> </a:t>
            </a:r>
            <a:r>
              <a:rPr dirty="0"/>
              <a:t>emissions</a:t>
            </a:r>
            <a:r>
              <a:rPr spc="65" dirty="0"/>
              <a:t> </a:t>
            </a:r>
            <a:r>
              <a:rPr dirty="0"/>
              <a:t>and</a:t>
            </a:r>
            <a:r>
              <a:rPr spc="65" dirty="0"/>
              <a:t> </a:t>
            </a:r>
            <a:r>
              <a:rPr dirty="0"/>
              <a:t>how</a:t>
            </a:r>
            <a:r>
              <a:rPr spc="75" dirty="0"/>
              <a:t> </a:t>
            </a:r>
            <a:r>
              <a:rPr dirty="0"/>
              <a:t>these</a:t>
            </a:r>
            <a:r>
              <a:rPr spc="65" dirty="0"/>
              <a:t> </a:t>
            </a:r>
            <a:r>
              <a:rPr dirty="0"/>
              <a:t>trends</a:t>
            </a:r>
            <a:r>
              <a:rPr spc="70" dirty="0"/>
              <a:t> </a:t>
            </a:r>
            <a:r>
              <a:rPr dirty="0"/>
              <a:t>vary</a:t>
            </a:r>
            <a:r>
              <a:rPr spc="55" dirty="0"/>
              <a:t> </a:t>
            </a:r>
            <a:r>
              <a:rPr spc="-10" dirty="0"/>
              <a:t>across </a:t>
            </a:r>
            <a:r>
              <a:rPr dirty="0"/>
              <a:t>regions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over</a:t>
            </a:r>
            <a:r>
              <a:rPr spc="-45" dirty="0"/>
              <a:t> </a:t>
            </a:r>
            <a:r>
              <a:rPr dirty="0"/>
              <a:t>time,</a:t>
            </a:r>
            <a:r>
              <a:rPr spc="-25" dirty="0"/>
              <a:t> </a:t>
            </a:r>
            <a:r>
              <a:rPr dirty="0"/>
              <a:t>designing</a:t>
            </a:r>
            <a:r>
              <a:rPr spc="-45" dirty="0"/>
              <a:t> </a:t>
            </a:r>
            <a:r>
              <a:rPr dirty="0"/>
              <a:t>effective</a:t>
            </a:r>
            <a:r>
              <a:rPr spc="-35" dirty="0"/>
              <a:t> </a:t>
            </a:r>
            <a:r>
              <a:rPr dirty="0"/>
              <a:t>strategies</a:t>
            </a:r>
            <a:r>
              <a:rPr spc="-6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sustainability</a:t>
            </a:r>
            <a:r>
              <a:rPr spc="-35" dirty="0"/>
              <a:t> </a:t>
            </a:r>
            <a:r>
              <a:rPr dirty="0"/>
              <a:t>becomes</a:t>
            </a:r>
            <a:r>
              <a:rPr spc="-50" dirty="0"/>
              <a:t> </a:t>
            </a:r>
            <a:r>
              <a:rPr spc="-10" dirty="0"/>
              <a:t>challenging.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pc="-10" dirty="0"/>
          </a:p>
          <a:p>
            <a:pPr marL="12700" algn="just">
              <a:lnSpc>
                <a:spcPct val="100000"/>
              </a:lnSpc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40" dirty="0"/>
              <a:t> </a:t>
            </a:r>
            <a:r>
              <a:rPr dirty="0"/>
              <a:t>aims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bridge</a:t>
            </a:r>
            <a:r>
              <a:rPr spc="-30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gap</a:t>
            </a:r>
            <a:r>
              <a:rPr spc="-25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dirty="0"/>
              <a:t>creating</a:t>
            </a:r>
            <a:r>
              <a:rPr spc="-45" dirty="0"/>
              <a:t> </a:t>
            </a:r>
            <a:r>
              <a:rPr dirty="0"/>
              <a:t>interactive</a:t>
            </a:r>
            <a:r>
              <a:rPr spc="-40" dirty="0"/>
              <a:t> </a:t>
            </a:r>
            <a:r>
              <a:rPr dirty="0"/>
              <a:t>dashboards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b="1" dirty="0">
                <a:latin typeface="Arial"/>
                <a:cs typeface="Arial"/>
              </a:rPr>
              <a:t>Power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BI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spc="-25" dirty="0"/>
              <a:t>to: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pc="-25" dirty="0"/>
          </a:p>
          <a:p>
            <a:pPr marL="100330" indent="-97155">
              <a:lnSpc>
                <a:spcPct val="100000"/>
              </a:lnSpc>
              <a:buSzPct val="95000"/>
              <a:buChar char="•"/>
              <a:tabLst>
                <a:tab pos="100330" algn="l"/>
              </a:tabLst>
            </a:pPr>
            <a:r>
              <a:rPr dirty="0"/>
              <a:t>Analyze</a:t>
            </a:r>
            <a:r>
              <a:rPr spc="-5" dirty="0"/>
              <a:t> </a:t>
            </a:r>
            <a:r>
              <a:rPr dirty="0"/>
              <a:t>carbon</a:t>
            </a:r>
            <a:r>
              <a:rPr spc="-45" dirty="0"/>
              <a:t> </a:t>
            </a:r>
            <a:r>
              <a:rPr dirty="0"/>
              <a:t>emissions</a:t>
            </a:r>
            <a:r>
              <a:rPr spc="-3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dirty="0"/>
              <a:t>sectors</a:t>
            </a:r>
            <a:r>
              <a:rPr spc="-5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regions,</a:t>
            </a:r>
          </a:p>
          <a:p>
            <a:pPr marL="100330" indent="-97155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00330" algn="l"/>
              </a:tabLst>
            </a:pPr>
            <a:r>
              <a:rPr dirty="0"/>
              <a:t>Identify</a:t>
            </a:r>
            <a:r>
              <a:rPr spc="-25" dirty="0"/>
              <a:t> </a:t>
            </a:r>
            <a:r>
              <a:rPr spc="-10" dirty="0"/>
              <a:t>high-</a:t>
            </a:r>
            <a:r>
              <a:rPr dirty="0"/>
              <a:t>impact</a:t>
            </a:r>
            <a:r>
              <a:rPr spc="-35" dirty="0"/>
              <a:t> </a:t>
            </a:r>
            <a:r>
              <a:rPr dirty="0"/>
              <a:t>areas</a:t>
            </a:r>
            <a:r>
              <a:rPr spc="-2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emission</a:t>
            </a:r>
            <a:r>
              <a:rPr spc="-25" dirty="0"/>
              <a:t> </a:t>
            </a:r>
            <a:r>
              <a:rPr spc="-10" dirty="0"/>
              <a:t>reduction,</a:t>
            </a:r>
          </a:p>
          <a:p>
            <a:pPr marL="100330" indent="-97155">
              <a:lnSpc>
                <a:spcPct val="100000"/>
              </a:lnSpc>
              <a:buSzPct val="95000"/>
              <a:buChar char="•"/>
              <a:tabLst>
                <a:tab pos="100330" algn="l"/>
              </a:tabLst>
            </a:pPr>
            <a:r>
              <a:rPr dirty="0"/>
              <a:t>Empower</a:t>
            </a:r>
            <a:r>
              <a:rPr spc="-30" dirty="0"/>
              <a:t> </a:t>
            </a:r>
            <a:r>
              <a:rPr spc="-10" dirty="0"/>
              <a:t>decision-</a:t>
            </a:r>
            <a:r>
              <a:rPr dirty="0"/>
              <a:t>makers</a:t>
            </a:r>
            <a:r>
              <a:rPr spc="-5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50" dirty="0"/>
              <a:t> </a:t>
            </a:r>
            <a:r>
              <a:rPr dirty="0"/>
              <a:t>insights</a:t>
            </a:r>
            <a:r>
              <a:rPr spc="-2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climate</a:t>
            </a:r>
            <a:r>
              <a:rPr spc="-25" dirty="0"/>
              <a:t> </a:t>
            </a:r>
            <a:r>
              <a:rPr spc="-10" dirty="0"/>
              <a:t>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638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Solution</a:t>
            </a:r>
            <a:r>
              <a:rPr sz="2000" spc="-10" dirty="0"/>
              <a:t>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33857" y="1823466"/>
            <a:ext cx="10687050" cy="4085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lack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accessible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insightful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carbon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emissions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uses </a:t>
            </a:r>
            <a:r>
              <a:rPr sz="2000" b="1" dirty="0">
                <a:latin typeface="Arial"/>
                <a:cs typeface="Arial"/>
              </a:rPr>
              <a:t>Power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interactive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dashboards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simplify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complex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emissions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across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sectors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regions.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 marR="7816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By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integrating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reliable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sources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transforming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clear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visualizations,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the </a:t>
            </a:r>
            <a:r>
              <a:rPr sz="2000" spc="-10" dirty="0">
                <a:latin typeface="Arial MT"/>
                <a:cs typeface="Arial MT"/>
              </a:rPr>
              <a:t>solution: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55"/>
              </a:spcBef>
            </a:pP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5"/>
              </a:spcBef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Highlights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sector-</a:t>
            </a:r>
            <a:r>
              <a:rPr sz="2000" dirty="0">
                <a:latin typeface="Arial MT"/>
                <a:cs typeface="Arial MT"/>
              </a:rPr>
              <a:t>wise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region-</a:t>
            </a:r>
            <a:r>
              <a:rPr sz="2000" dirty="0">
                <a:latin typeface="Arial MT"/>
                <a:cs typeface="Arial MT"/>
              </a:rPr>
              <a:t>wise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emission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trends</a:t>
            </a: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1200"/>
              </a:spcBef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Enables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comparison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spcBef>
                <a:spcPts val="1200"/>
              </a:spcBef>
              <a:buChar char="•"/>
              <a:tabLst>
                <a:tab pos="170180" algn="l"/>
              </a:tabLst>
            </a:pPr>
            <a:r>
              <a:rPr sz="2000" dirty="0">
                <a:latin typeface="Arial MT"/>
                <a:cs typeface="Arial MT"/>
              </a:rPr>
              <a:t>Helps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high-</a:t>
            </a:r>
            <a:r>
              <a:rPr sz="2000" dirty="0">
                <a:latin typeface="Arial MT"/>
                <a:cs typeface="Arial MT"/>
              </a:rPr>
              <a:t>impact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reduction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empowers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decision-</a:t>
            </a:r>
            <a:r>
              <a:rPr sz="2000" dirty="0">
                <a:latin typeface="Arial MT"/>
                <a:cs typeface="Arial MT"/>
              </a:rPr>
              <a:t>makers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actionable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insights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support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effective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climate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strategies.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1335" y="137882"/>
            <a:ext cx="1658222" cy="4604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50"/>
            <a:ext cx="9829800" cy="718185"/>
          </a:xfrm>
          <a:custGeom>
            <a:avLst/>
            <a:gdLst/>
            <a:ahLst/>
            <a:cxnLst/>
            <a:rect l="l" t="t" r="r" b="b"/>
            <a:pathLst>
              <a:path w="9829800" h="718185">
                <a:moveTo>
                  <a:pt x="9829800" y="0"/>
                </a:moveTo>
                <a:lnTo>
                  <a:pt x="0" y="0"/>
                </a:lnTo>
                <a:lnTo>
                  <a:pt x="0" y="717626"/>
                </a:lnTo>
                <a:lnTo>
                  <a:pt x="9829800" y="717626"/>
                </a:lnTo>
                <a:lnTo>
                  <a:pt x="98298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88981" y="-457"/>
            <a:ext cx="112395" cy="732790"/>
          </a:xfrm>
          <a:custGeom>
            <a:avLst/>
            <a:gdLst/>
            <a:ahLst/>
            <a:cxnLst/>
            <a:rect l="l" t="t" r="r" b="b"/>
            <a:pathLst>
              <a:path w="112395" h="732790">
                <a:moveTo>
                  <a:pt x="112283" y="0"/>
                </a:moveTo>
                <a:lnTo>
                  <a:pt x="0" y="0"/>
                </a:lnTo>
                <a:lnTo>
                  <a:pt x="0" y="732358"/>
                </a:lnTo>
                <a:lnTo>
                  <a:pt x="112283" y="732358"/>
                </a:lnTo>
                <a:lnTo>
                  <a:pt x="112283" y="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"/>
            <a:ext cx="9839324" cy="72373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925300" y="-457"/>
            <a:ext cx="266700" cy="732790"/>
          </a:xfrm>
          <a:custGeom>
            <a:avLst/>
            <a:gdLst/>
            <a:ahLst/>
            <a:cxnLst/>
            <a:rect l="l" t="t" r="r" b="b"/>
            <a:pathLst>
              <a:path w="266700" h="732790">
                <a:moveTo>
                  <a:pt x="266700" y="0"/>
                </a:moveTo>
                <a:lnTo>
                  <a:pt x="0" y="0"/>
                </a:lnTo>
                <a:lnTo>
                  <a:pt x="0" y="732358"/>
                </a:lnTo>
                <a:lnTo>
                  <a:pt x="266700" y="732358"/>
                </a:lnTo>
                <a:lnTo>
                  <a:pt x="266700" y="0"/>
                </a:lnTo>
                <a:close/>
              </a:path>
            </a:pathLst>
          </a:custGeom>
          <a:solidFill>
            <a:srgbClr val="F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50"/>
            <a:ext cx="9829800" cy="718185"/>
          </a:xfrm>
          <a:prstGeom prst="rect">
            <a:avLst/>
          </a:prstGeom>
          <a:ln w="25400">
            <a:solidFill>
              <a:srgbClr val="203163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1380"/>
              </a:spcBef>
            </a:pPr>
            <a:r>
              <a:rPr dirty="0">
                <a:solidFill>
                  <a:srgbClr val="FFFFFF"/>
                </a:solidFill>
              </a:rPr>
              <a:t>Screenshot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of</a:t>
            </a:r>
            <a:r>
              <a:rPr spc="-6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Output: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56997" y="1051750"/>
            <a:ext cx="5120005" cy="2386965"/>
            <a:chOff x="256997" y="1051750"/>
            <a:chExt cx="5120005" cy="23869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522" y="1061212"/>
              <a:ext cx="5100574" cy="23677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1759" y="1056513"/>
              <a:ext cx="5110480" cy="2377440"/>
            </a:xfrm>
            <a:custGeom>
              <a:avLst/>
              <a:gdLst/>
              <a:ahLst/>
              <a:cxnLst/>
              <a:rect l="l" t="t" r="r" b="b"/>
              <a:pathLst>
                <a:path w="5110480" h="2377440">
                  <a:moveTo>
                    <a:pt x="0" y="2377313"/>
                  </a:moveTo>
                  <a:lnTo>
                    <a:pt x="5110099" y="2377313"/>
                  </a:lnTo>
                  <a:lnTo>
                    <a:pt x="5110099" y="0"/>
                  </a:lnTo>
                  <a:lnTo>
                    <a:pt x="0" y="0"/>
                  </a:lnTo>
                  <a:lnTo>
                    <a:pt x="0" y="23773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56997" y="3917276"/>
            <a:ext cx="5120005" cy="2369820"/>
            <a:chOff x="256997" y="3917276"/>
            <a:chExt cx="5120005" cy="236982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522" y="3926801"/>
              <a:ext cx="5100574" cy="23502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1759" y="3922039"/>
              <a:ext cx="5110480" cy="2360295"/>
            </a:xfrm>
            <a:custGeom>
              <a:avLst/>
              <a:gdLst/>
              <a:ahLst/>
              <a:cxnLst/>
              <a:rect l="l" t="t" r="r" b="b"/>
              <a:pathLst>
                <a:path w="5110480" h="2360295">
                  <a:moveTo>
                    <a:pt x="0" y="2359787"/>
                  </a:moveTo>
                  <a:lnTo>
                    <a:pt x="5110099" y="2359787"/>
                  </a:lnTo>
                  <a:lnTo>
                    <a:pt x="5110099" y="0"/>
                  </a:lnTo>
                  <a:lnTo>
                    <a:pt x="0" y="0"/>
                  </a:lnTo>
                  <a:lnTo>
                    <a:pt x="0" y="23597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86411" y="1051674"/>
            <a:ext cx="5204460" cy="4782185"/>
            <a:chOff x="6086411" y="1051674"/>
            <a:chExt cx="5204460" cy="478218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9" y="1061199"/>
              <a:ext cx="5184902" cy="47631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91173" y="1056436"/>
              <a:ext cx="5194935" cy="4772660"/>
            </a:xfrm>
            <a:custGeom>
              <a:avLst/>
              <a:gdLst/>
              <a:ahLst/>
              <a:cxnLst/>
              <a:rect l="l" t="t" r="r" b="b"/>
              <a:pathLst>
                <a:path w="5194934" h="4772660">
                  <a:moveTo>
                    <a:pt x="0" y="4772660"/>
                  </a:moveTo>
                  <a:lnTo>
                    <a:pt x="5194427" y="4772660"/>
                  </a:lnTo>
                  <a:lnTo>
                    <a:pt x="5194427" y="0"/>
                  </a:lnTo>
                  <a:lnTo>
                    <a:pt x="0" y="0"/>
                  </a:lnTo>
                  <a:lnTo>
                    <a:pt x="0" y="47726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39085" y="6367678"/>
            <a:ext cx="87058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dirty="0">
                <a:latin typeface="Arial"/>
                <a:cs typeface="Arial"/>
              </a:rPr>
              <a:t>Page</a:t>
            </a:r>
            <a:r>
              <a:rPr sz="1850" b="1" spc="25" dirty="0">
                <a:latin typeface="Arial"/>
                <a:cs typeface="Arial"/>
              </a:rPr>
              <a:t> </a:t>
            </a:r>
            <a:r>
              <a:rPr sz="1850" b="1" spc="-25" dirty="0">
                <a:latin typeface="Arial"/>
                <a:cs typeface="Arial"/>
              </a:rPr>
              <a:t>2: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1693" y="5987897"/>
            <a:ext cx="86931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dirty="0">
                <a:latin typeface="Arial"/>
                <a:cs typeface="Arial"/>
              </a:rPr>
              <a:t>Page</a:t>
            </a:r>
            <a:r>
              <a:rPr sz="1850" b="1" spc="15" dirty="0">
                <a:latin typeface="Arial"/>
                <a:cs typeface="Arial"/>
              </a:rPr>
              <a:t> </a:t>
            </a:r>
            <a:r>
              <a:rPr sz="1850" b="1" spc="-25" dirty="0">
                <a:latin typeface="Arial"/>
                <a:cs typeface="Arial"/>
              </a:rPr>
              <a:t>3: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39085" y="3483102"/>
            <a:ext cx="87058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dirty="0">
                <a:latin typeface="Arial"/>
                <a:cs typeface="Arial"/>
              </a:rPr>
              <a:t>Page</a:t>
            </a:r>
            <a:r>
              <a:rPr sz="1850" b="1" spc="25" dirty="0">
                <a:latin typeface="Arial"/>
                <a:cs typeface="Arial"/>
              </a:rPr>
              <a:t> </a:t>
            </a:r>
            <a:r>
              <a:rPr sz="1850" b="1" spc="-25" dirty="0">
                <a:latin typeface="Arial"/>
                <a:cs typeface="Arial"/>
              </a:rPr>
              <a:t>1: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  <a:r>
              <a:rPr sz="2000" spc="-10" dirty="0"/>
              <a:t>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14350" y="1722196"/>
            <a:ext cx="1134237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47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successfully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demonstrates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visualization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vital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understanding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addressing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environmental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challenges.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leveraging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Power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transformed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complex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carbon </a:t>
            </a:r>
            <a:r>
              <a:rPr sz="2000" dirty="0">
                <a:latin typeface="Arial MT"/>
                <a:cs typeface="Arial MT"/>
              </a:rPr>
              <a:t>emission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datasets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meaningful,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interactive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dashboards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valuable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insights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sector- </a:t>
            </a:r>
            <a:r>
              <a:rPr sz="2000" dirty="0">
                <a:latin typeface="Arial MT"/>
                <a:cs typeface="Arial MT"/>
              </a:rPr>
              <a:t>wise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region-</a:t>
            </a:r>
            <a:r>
              <a:rPr sz="2000" dirty="0">
                <a:latin typeface="Arial MT"/>
                <a:cs typeface="Arial MT"/>
              </a:rPr>
              <a:t>wise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carbon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footprints.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Through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identified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emission-</a:t>
            </a:r>
            <a:r>
              <a:rPr sz="2000" dirty="0">
                <a:latin typeface="Arial MT"/>
                <a:cs typeface="Arial MT"/>
              </a:rPr>
              <a:t>contributing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sectors,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observed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patterns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trends </a:t>
            </a:r>
            <a:r>
              <a:rPr sz="2000" dirty="0">
                <a:latin typeface="Arial MT"/>
                <a:cs typeface="Arial MT"/>
              </a:rPr>
              <a:t>over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highlighted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regions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highest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impact.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improved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data</a:t>
            </a:r>
            <a:r>
              <a:rPr sz="2000" spc="5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literacy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around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climate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issues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emphasized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importance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informed,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data-driven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decision- </a:t>
            </a:r>
            <a:r>
              <a:rPr sz="2000" dirty="0">
                <a:latin typeface="Arial MT"/>
                <a:cs typeface="Arial MT"/>
              </a:rPr>
              <a:t>making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sustainable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development.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 marR="13335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Overall,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initiative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contributes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broader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climate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awareness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environmental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accessible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actionable.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reinforces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technology,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combined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with </a:t>
            </a:r>
            <a:r>
              <a:rPr sz="2000" dirty="0">
                <a:latin typeface="Arial MT"/>
                <a:cs typeface="Arial MT"/>
              </a:rPr>
              <a:t>environmental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science,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support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global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efforts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toward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carbon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neutrality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greener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future.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741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MT</vt:lpstr>
      <vt:lpstr>Times New Roman</vt:lpstr>
      <vt:lpstr>Office Theme</vt:lpstr>
      <vt:lpstr>Visualizing Carbon Footprints Across Sectors Using Power BI</vt:lpstr>
      <vt:lpstr>Learning Objectives</vt:lpstr>
      <vt:lpstr>PowerPoint Presentation</vt:lpstr>
      <vt:lpstr>Methodology</vt:lpstr>
      <vt:lpstr>Problem Statement:</vt:lpstr>
      <vt:lpstr>Solution:</vt:lpstr>
      <vt:lpstr>Screenshot of Output: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siva sai</cp:lastModifiedBy>
  <cp:revision>1</cp:revision>
  <dcterms:created xsi:type="dcterms:W3CDTF">2025-04-15T16:05:04Z</dcterms:created>
  <dcterms:modified xsi:type="dcterms:W3CDTF">2025-04-16T11:29:42Z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2025-04-15T00:00:00Z</vt:filetime>
  </property>
  <property fmtid="{D5CDD505-2E9C-101B-9397-08002B2CF9AE}" pid="5" name="Producer">
    <vt:lpwstr>Microsoft® PowerPoint® 2019</vt:lpwstr>
  </property>
</Properties>
</file>