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3891200" cy="32918400"/>
  <p:notesSz cx="9144000" cy="6858000"/>
  <p:custDataLst>
    <p:tags r:id="rId3"/>
  </p:custData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0327"/>
    <a:srgbClr val="730333"/>
    <a:srgbClr val="632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4" d="100"/>
          <a:sy n="24" d="100"/>
        </p:scale>
        <p:origin x="-234" y="-9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07B970-889C-4AFC-A5AE-E88EE8368175}"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7B970-889C-4AFC-A5AE-E88EE8368175}"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7B970-889C-4AFC-A5AE-E88EE8368175}"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7B970-889C-4AFC-A5AE-E88EE8368175}"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7B970-889C-4AFC-A5AE-E88EE8368175}"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07B970-889C-4AFC-A5AE-E88EE8368175}" type="datetimeFigureOut">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07B970-889C-4AFC-A5AE-E88EE8368175}" type="datetimeFigureOut">
              <a:rPr lang="en-US" smtClean="0"/>
              <a:t>4/9/2014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07B970-889C-4AFC-A5AE-E88EE8368175}" type="datetimeFigureOut">
              <a:rPr lang="en-US" smtClean="0"/>
              <a:t>4/9/2014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7B970-889C-4AFC-A5AE-E88EE8368175}" type="datetimeFigureOut">
              <a:rPr lang="en-US" smtClean="0"/>
              <a:t>4/9/2014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407B970-889C-4AFC-A5AE-E88EE8368175}" type="datetimeFigureOut">
              <a:rPr lang="en-US" smtClean="0"/>
              <a:t>4/9/2014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CD39A08-EA9C-47BE-888E-CE5C56B8C9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visor.mn.gov/statutes/?id=124d.03" TargetMode="External"/><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tiff"/><Relationship Id="rId5" Type="http://schemas.openxmlformats.org/officeDocument/2006/relationships/hyperlink" Target="http://w20.education.state.mn.us/MDEAnalytics/Data.jsp" TargetMode="External"/><Relationship Id="rId4" Type="http://schemas.openxmlformats.org/officeDocument/2006/relationships/hyperlink" Target="http://www.house.leg.state.mn.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title"/>
          </p:nvPr>
        </p:nvSpPr>
        <p:spPr bwMode="auto">
          <a:xfrm>
            <a:off x="-17620" y="0"/>
            <a:ext cx="43891200" cy="5791200"/>
          </a:xfrm>
          <a:prstGeom prst="rect">
            <a:avLst/>
          </a:prstGeom>
          <a:solidFill>
            <a:srgbClr val="610327"/>
          </a:solidFill>
          <a:ln w="127000" cap="flat" cmpd="sng">
            <a:solidFill>
              <a:schemeClr val="accent6"/>
            </a:solidFill>
            <a:miter lim="800000"/>
            <a:headEnd/>
            <a:tailEnd/>
          </a:ln>
        </p:spPr>
        <p:txBody>
          <a:bodyPr wrap="none" anchor="ctr">
            <a:normAutofit/>
          </a:bodyPr>
          <a:lstStyle/>
          <a:p>
            <a:r>
              <a:rPr lang="en-US" sz="9600" dirty="0">
                <a:solidFill>
                  <a:schemeClr val="bg1"/>
                </a:solidFill>
              </a:rPr>
              <a:t>Analysis of Open Enrollment Factors in Minnesota Public Schools</a:t>
            </a:r>
            <a:r>
              <a:rPr lang="en-US" sz="9600" dirty="0" smtClean="0">
                <a:solidFill>
                  <a:schemeClr val="bg1"/>
                </a:solidFill>
              </a:rPr>
              <a:t/>
            </a:r>
            <a:br>
              <a:rPr lang="en-US" sz="9600" dirty="0" smtClean="0">
                <a:solidFill>
                  <a:schemeClr val="bg1"/>
                </a:solidFill>
              </a:rPr>
            </a:br>
            <a:r>
              <a:rPr lang="en-US" sz="5400" dirty="0" smtClean="0">
                <a:solidFill>
                  <a:schemeClr val="bg1"/>
                </a:solidFill>
              </a:rPr>
              <a:t>Joanna Sink and Solvei Stenslie</a:t>
            </a:r>
            <a:br>
              <a:rPr lang="en-US" sz="5400" dirty="0" smtClean="0">
                <a:solidFill>
                  <a:schemeClr val="bg1"/>
                </a:solidFill>
              </a:rPr>
            </a:br>
            <a:r>
              <a:rPr lang="en-US" sz="5400" dirty="0" smtClean="0">
                <a:solidFill>
                  <a:schemeClr val="bg1"/>
                </a:solidFill>
              </a:rPr>
              <a:t>Concordia College, Moorhead, Minnesota</a:t>
            </a:r>
            <a:br>
              <a:rPr lang="en-US" sz="5400" dirty="0" smtClean="0">
                <a:solidFill>
                  <a:schemeClr val="bg1"/>
                </a:solidFill>
              </a:rPr>
            </a:br>
            <a:r>
              <a:rPr lang="en-US" sz="3600" dirty="0" smtClean="0">
                <a:solidFill>
                  <a:schemeClr val="bg1"/>
                </a:solidFill>
              </a:rPr>
              <a:t>Advisor: Dr. John </a:t>
            </a:r>
            <a:r>
              <a:rPr lang="en-US" sz="3600" dirty="0" err="1" smtClean="0">
                <a:solidFill>
                  <a:schemeClr val="bg1"/>
                </a:solidFill>
              </a:rPr>
              <a:t>Reber</a:t>
            </a:r>
            <a:r>
              <a:rPr lang="en-US" sz="3600" dirty="0" smtClean="0">
                <a:solidFill>
                  <a:schemeClr val="bg1"/>
                </a:solidFill>
              </a:rPr>
              <a:t>, Department of Mathematics</a:t>
            </a:r>
            <a:endParaRPr lang="en-US" sz="3600" dirty="0">
              <a:solidFill>
                <a:schemeClr val="bg1"/>
              </a:solidFill>
            </a:endParaRPr>
          </a:p>
        </p:txBody>
      </p:sp>
      <mc:AlternateContent xmlns:mc="http://schemas.openxmlformats.org/markup-compatibility/2006" xmlns:a14="http://schemas.microsoft.com/office/drawing/2010/main">
        <mc:Choice Requires="a14">
          <p:sp>
            <p:nvSpPr>
              <p:cNvPr id="13" name="TextBox 12"/>
              <p:cNvSpPr txBox="1"/>
              <p:nvPr/>
            </p:nvSpPr>
            <p:spPr>
              <a:xfrm>
                <a:off x="13827534" y="22243256"/>
                <a:ext cx="16804866" cy="9725739"/>
              </a:xfrm>
              <a:prstGeom prst="rect">
                <a:avLst/>
              </a:prstGeom>
              <a:noFill/>
            </p:spPr>
            <p:txBody>
              <a:bodyPr wrap="square" rtlCol="0">
                <a:spAutoFit/>
              </a:bodyPr>
              <a:lstStyle/>
              <a:p>
                <a:r>
                  <a:rPr lang="en-US" dirty="0" smtClean="0"/>
                  <a:t>Analysis and Results</a:t>
                </a:r>
              </a:p>
              <a:p>
                <a:r>
                  <a:rPr lang="en-US" sz="3600" dirty="0" smtClean="0"/>
                  <a:t>Since the ADM variable was strictly positive and right-skewed, we fit a linear regression model to the log of ADM:</a:t>
                </a:r>
              </a:p>
              <a:p>
                <a:endParaRPr lang="en-US" sz="3600" dirty="0" smtClean="0"/>
              </a:p>
              <a:p>
                <a:r>
                  <a:rPr lang="en-US" sz="3600" b="0" dirty="0" smtClean="0"/>
                  <a:t>E(</a:t>
                </a:r>
                <a14:m>
                  <m:oMath xmlns:m="http://schemas.openxmlformats.org/officeDocument/2006/math">
                    <m:func>
                      <m:funcPr>
                        <m:ctrlPr>
                          <a:rPr lang="en-US" sz="3600" b="0" i="1" smtClean="0">
                            <a:latin typeface="Cambria Math"/>
                          </a:rPr>
                        </m:ctrlPr>
                      </m:funcPr>
                      <m:fName>
                        <m:r>
                          <m:rPr>
                            <m:sty m:val="p"/>
                          </m:rPr>
                          <a:rPr lang="en-US" sz="3600" b="0" i="0" smtClean="0">
                            <a:latin typeface="Cambria Math"/>
                          </a:rPr>
                          <m:t>log</m:t>
                        </m:r>
                      </m:fName>
                      <m:e>
                        <m:d>
                          <m:dPr>
                            <m:ctrlPr>
                              <a:rPr lang="en-US" sz="3600" b="0" i="1" smtClean="0">
                                <a:latin typeface="Cambria Math"/>
                              </a:rPr>
                            </m:ctrlPr>
                          </m:dPr>
                          <m:e>
                            <m:r>
                              <a:rPr lang="en-US" sz="3600" b="0" i="1" smtClean="0">
                                <a:latin typeface="Cambria Math"/>
                              </a:rPr>
                              <m:t>𝐴𝐷𝑀</m:t>
                            </m:r>
                          </m:e>
                        </m:d>
                        <m:r>
                          <a:rPr lang="en-US" sz="3600" b="0" i="1" smtClean="0">
                            <a:latin typeface="Cambria Math"/>
                          </a:rPr>
                          <m:t>)</m:t>
                        </m:r>
                      </m:e>
                    </m:func>
                    <m:r>
                      <a:rPr lang="en-US" sz="3600" b="0" i="1" smtClean="0">
                        <a:latin typeface="Cambria Math"/>
                      </a:rPr>
                      <m:t>=</m:t>
                    </m:r>
                    <m:sSub>
                      <m:sSubPr>
                        <m:ctrlPr>
                          <a:rPr lang="en-US" sz="3600" b="0" i="1" smtClean="0">
                            <a:latin typeface="Cambria Math"/>
                          </a:rPr>
                        </m:ctrlPr>
                      </m:sSubPr>
                      <m:e>
                        <m:r>
                          <a:rPr lang="en-US" sz="3600" b="0" i="1" smtClean="0">
                            <a:latin typeface="Cambria Math"/>
                            <a:ea typeface="Cambria Math"/>
                          </a:rPr>
                          <m:t>𝛽</m:t>
                        </m:r>
                      </m:e>
                      <m:sub>
                        <m:r>
                          <a:rPr lang="en-US" sz="3600" b="0" i="1" smtClean="0">
                            <a:latin typeface="Cambria Math"/>
                          </a:rPr>
                          <m:t>0</m:t>
                        </m:r>
                      </m:sub>
                    </m:sSub>
                    <m:r>
                      <a:rPr lang="en-US" sz="3600" b="0" i="1" smtClean="0">
                        <a:latin typeface="Cambria Math"/>
                      </a:rPr>
                      <m:t>+</m:t>
                    </m:r>
                    <m:sSub>
                      <m:sSubPr>
                        <m:ctrlPr>
                          <a:rPr lang="en-US" sz="3600" b="0" i="1" smtClean="0">
                            <a:latin typeface="Cambria Math"/>
                          </a:rPr>
                        </m:ctrlPr>
                      </m:sSubPr>
                      <m:e>
                        <m:r>
                          <a:rPr lang="en-US" sz="3600" b="0" i="1" smtClean="0">
                            <a:latin typeface="Cambria Math"/>
                            <a:ea typeface="Cambria Math"/>
                          </a:rPr>
                          <m:t>𝛽</m:t>
                        </m:r>
                      </m:e>
                      <m:sub>
                        <m:r>
                          <a:rPr lang="en-US" sz="3600" b="0" i="1" smtClean="0">
                            <a:latin typeface="Cambria Math"/>
                          </a:rPr>
                          <m:t>1</m:t>
                        </m:r>
                      </m:sub>
                    </m:sSub>
                    <m:r>
                      <a:rPr lang="en-US" sz="3600" b="0" i="1" smtClean="0">
                        <a:latin typeface="Cambria Math"/>
                        <a:ea typeface="Cambria Math"/>
                      </a:rPr>
                      <m:t>∙</m:t>
                    </m:r>
                    <m:r>
                      <a:rPr lang="en-US" sz="3600" b="0" i="1" smtClean="0">
                        <a:latin typeface="Cambria Math"/>
                        <a:ea typeface="Cambria Math"/>
                      </a:rPr>
                      <m:t>𝐷𝑖𝑠𝑡𝑎𝑛𝑐𝑒</m:t>
                    </m:r>
                    <m:r>
                      <a:rPr lang="en-US" sz="3600" b="0" i="1" smtClean="0">
                        <a:latin typeface="Cambria Math"/>
                        <a:ea typeface="Cambria Math"/>
                      </a:rPr>
                      <m:t>+</m:t>
                    </m:r>
                    <m:sSub>
                      <m:sSubPr>
                        <m:ctrlPr>
                          <a:rPr lang="en-US" sz="3600" i="1">
                            <a:latin typeface="Cambria Math"/>
                          </a:rPr>
                        </m:ctrlPr>
                      </m:sSubPr>
                      <m:e>
                        <m:r>
                          <a:rPr lang="en-US" sz="3600" i="1">
                            <a:latin typeface="Cambria Math"/>
                            <a:ea typeface="Cambria Math"/>
                          </a:rPr>
                          <m:t>𝛽</m:t>
                        </m:r>
                      </m:e>
                      <m:sub>
                        <m:r>
                          <a:rPr lang="en-US" sz="3600" b="0" i="1" smtClean="0">
                            <a:latin typeface="Cambria Math"/>
                            <a:ea typeface="Cambria Math"/>
                          </a:rPr>
                          <m:t>2</m:t>
                        </m:r>
                      </m:sub>
                    </m:sSub>
                    <m:r>
                      <a:rPr lang="en-US" sz="3600" i="1" smtClean="0">
                        <a:latin typeface="Cambria Math"/>
                        <a:ea typeface="Cambria Math"/>
                      </a:rPr>
                      <m:t>∙</m:t>
                    </m:r>
                    <m:r>
                      <a:rPr lang="en-US" sz="3600" b="0" i="1" smtClean="0">
                        <a:latin typeface="Cambria Math"/>
                        <a:ea typeface="Cambria Math"/>
                      </a:rPr>
                      <m:t>𝑀𝑀𝑅𝑟𝑎𝑡𝑖𝑜</m:t>
                    </m:r>
                    <m:r>
                      <a:rPr lang="en-US" sz="3600" b="0" i="1" smtClean="0">
                        <a:latin typeface="Cambria Math"/>
                        <a:ea typeface="Cambria Math"/>
                      </a:rPr>
                      <m:t>+</m:t>
                    </m:r>
                    <m:sSub>
                      <m:sSubPr>
                        <m:ctrlPr>
                          <a:rPr lang="en-US" sz="3600" i="1">
                            <a:latin typeface="Cambria Math"/>
                          </a:rPr>
                        </m:ctrlPr>
                      </m:sSubPr>
                      <m:e>
                        <m:r>
                          <a:rPr lang="en-US" sz="3600" i="1">
                            <a:latin typeface="Cambria Math"/>
                            <a:ea typeface="Cambria Math"/>
                          </a:rPr>
                          <m:t>𝛽</m:t>
                        </m:r>
                      </m:e>
                      <m:sub>
                        <m:r>
                          <a:rPr lang="en-US" sz="3600" b="0" i="1" smtClean="0">
                            <a:latin typeface="Cambria Math"/>
                            <a:ea typeface="Cambria Math"/>
                          </a:rPr>
                          <m:t>3</m:t>
                        </m:r>
                      </m:sub>
                    </m:sSub>
                    <m:r>
                      <a:rPr lang="en-US" sz="3600" i="1" smtClean="0">
                        <a:latin typeface="Cambria Math"/>
                        <a:ea typeface="Cambria Math"/>
                      </a:rPr>
                      <m:t>∙</m:t>
                    </m:r>
                    <m:r>
                      <a:rPr lang="en-US" sz="3600" b="0" i="1" smtClean="0">
                        <a:latin typeface="Cambria Math"/>
                        <a:ea typeface="Cambria Math"/>
                      </a:rPr>
                      <m:t>𝑋𝐶𝑟𝑎𝑡𝑖𝑜</m:t>
                    </m:r>
                    <m:r>
                      <a:rPr lang="en-US" sz="3600" b="0" i="1" smtClean="0">
                        <a:latin typeface="Cambria Math"/>
                        <a:ea typeface="Cambria Math"/>
                      </a:rPr>
                      <m:t>+</m:t>
                    </m:r>
                    <m:sSub>
                      <m:sSubPr>
                        <m:ctrlPr>
                          <a:rPr lang="en-US" sz="3600" i="1">
                            <a:latin typeface="Cambria Math"/>
                          </a:rPr>
                        </m:ctrlPr>
                      </m:sSubPr>
                      <m:e>
                        <m:r>
                          <a:rPr lang="en-US" sz="3600" i="1">
                            <a:latin typeface="Cambria Math"/>
                            <a:ea typeface="Cambria Math"/>
                          </a:rPr>
                          <m:t>𝛽</m:t>
                        </m:r>
                      </m:e>
                      <m:sub>
                        <m:r>
                          <a:rPr lang="en-US" sz="3600" b="0" i="1" smtClean="0">
                            <a:latin typeface="Cambria Math"/>
                            <a:ea typeface="Cambria Math"/>
                          </a:rPr>
                          <m:t>4</m:t>
                        </m:r>
                      </m:sub>
                    </m:sSub>
                    <m:r>
                      <a:rPr lang="en-US" sz="3600" i="1">
                        <a:latin typeface="Cambria Math"/>
                        <a:ea typeface="Cambria Math"/>
                      </a:rPr>
                      <m:t>∙</m:t>
                    </m:r>
                    <m:r>
                      <a:rPr lang="en-US" sz="3600" b="0" i="1" smtClean="0">
                        <a:latin typeface="Cambria Math"/>
                        <a:ea typeface="Cambria Math"/>
                      </a:rPr>
                      <m:t>𝐸𝑁𝑅𝑟𝑎𝑡𝑖𝑜</m:t>
                    </m:r>
                  </m:oMath>
                </a14:m>
                <a:endParaRPr lang="en-US" sz="3600" dirty="0" smtClean="0"/>
              </a:p>
              <a:p>
                <a:endParaRPr lang="en-US" sz="3600" dirty="0" smtClean="0"/>
              </a:p>
              <a:p>
                <a:r>
                  <a:rPr lang="en-US" sz="3600" dirty="0" smtClean="0"/>
                  <a:t>The model results are given in the table below:</a:t>
                </a:r>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a:t> </a:t>
                </a:r>
                <a:r>
                  <a:rPr lang="en-US" sz="3600" dirty="0" smtClean="0"/>
                  <a:t>  </a:t>
                </a:r>
              </a:p>
              <a:p>
                <a:r>
                  <a:rPr lang="en-US" sz="3600" i="1" dirty="0" smtClean="0"/>
                  <a:t>R</a:t>
                </a:r>
                <a:r>
                  <a:rPr lang="en-US" sz="3600" i="1" baseline="30000" dirty="0" smtClean="0"/>
                  <a:t>2</a:t>
                </a:r>
                <a:r>
                  <a:rPr lang="en-US" sz="3600" i="1" dirty="0" smtClean="0"/>
                  <a:t>=0.159; F</a:t>
                </a:r>
                <a:r>
                  <a:rPr lang="en-US" sz="3600" i="1" baseline="-25000" dirty="0" smtClean="0"/>
                  <a:t>4,2857</a:t>
                </a:r>
                <a:r>
                  <a:rPr lang="en-US" sz="3600" i="1" dirty="0" smtClean="0"/>
                  <a:t> =135.1; p-value&lt;.0001</a:t>
                </a:r>
                <a:endParaRPr lang="en-US" sz="3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3827534" y="22243256"/>
                <a:ext cx="16804866" cy="9725739"/>
              </a:xfrm>
              <a:prstGeom prst="rect">
                <a:avLst/>
              </a:prstGeom>
              <a:blipFill rotWithShape="1">
                <a:blip r:embed="rId2"/>
                <a:stretch>
                  <a:fillRect l="-3337" t="-2884" b="-1442"/>
                </a:stretch>
              </a:blipFill>
            </p:spPr>
            <p:txBody>
              <a:bodyPr/>
              <a:lstStyle/>
              <a:p>
                <a:r>
                  <a:rPr lang="en-US">
                    <a:noFill/>
                  </a:rPr>
                  <a:t> </a:t>
                </a:r>
              </a:p>
            </p:txBody>
          </p:sp>
        </mc:Fallback>
      </mc:AlternateContent>
      <p:sp>
        <p:nvSpPr>
          <p:cNvPr id="14" name="TextBox 13"/>
          <p:cNvSpPr txBox="1"/>
          <p:nvPr/>
        </p:nvSpPr>
        <p:spPr>
          <a:xfrm>
            <a:off x="31165799" y="6202085"/>
            <a:ext cx="12004267" cy="15819715"/>
          </a:xfrm>
          <a:prstGeom prst="rect">
            <a:avLst/>
          </a:prstGeom>
          <a:noFill/>
        </p:spPr>
        <p:txBody>
          <a:bodyPr wrap="square" rtlCol="0">
            <a:spAutoFit/>
          </a:bodyPr>
          <a:lstStyle/>
          <a:p>
            <a:r>
              <a:rPr lang="en-US" dirty="0" smtClean="0"/>
              <a:t>Discussion</a:t>
            </a:r>
          </a:p>
          <a:p>
            <a:r>
              <a:rPr lang="en-US" sz="3600" dirty="0" smtClean="0"/>
              <a:t>The model is fit on a natural log scale.  To interpret the parameters, we therefore need to </a:t>
            </a:r>
            <a:r>
              <a:rPr lang="en-US" sz="3600" dirty="0" err="1" smtClean="0"/>
              <a:t>exponentiate</a:t>
            </a:r>
            <a:r>
              <a:rPr lang="en-US" sz="3600" dirty="0" smtClean="0"/>
              <a:t> them.  This process converts the additive model to a multiplicative one; hence, the </a:t>
            </a:r>
            <a:r>
              <a:rPr lang="en-US" sz="3600" dirty="0" err="1" smtClean="0"/>
              <a:t>exponentiated</a:t>
            </a:r>
            <a:r>
              <a:rPr lang="en-US" sz="3600" dirty="0" smtClean="0"/>
              <a:t> parameters can be interpreted as the expected percentage change in ADM for every one-unit increase in the variable.</a:t>
            </a:r>
          </a:p>
          <a:p>
            <a:endParaRPr lang="en-US" sz="3600" dirty="0" smtClean="0"/>
          </a:p>
          <a:p>
            <a:pPr marL="571500" indent="-571500">
              <a:buFont typeface="Arial" panose="020B0604020202020204" pitchFamily="34" charset="0"/>
              <a:buChar char="•"/>
            </a:pPr>
            <a:r>
              <a:rPr lang="en-US" sz="3600" b="1" i="1" dirty="0" smtClean="0"/>
              <a:t>Distance: </a:t>
            </a:r>
            <a:r>
              <a:rPr lang="en-US" sz="3600" dirty="0" err="1" smtClean="0"/>
              <a:t>exp</a:t>
            </a:r>
            <a:r>
              <a:rPr lang="en-US" sz="3600" dirty="0" smtClean="0"/>
              <a:t>(-0.044) = 0.957.  This means that every additional mile between school districts reduces the expected ADM by about 4.3% (p-value &lt;.0001).</a:t>
            </a:r>
          </a:p>
          <a:p>
            <a:pPr marL="571500" indent="-571500">
              <a:buFont typeface="Arial" panose="020B0604020202020204" pitchFamily="34" charset="0"/>
              <a:buChar char="•"/>
            </a:pPr>
            <a:r>
              <a:rPr lang="en-US" sz="3600" b="1" i="1" dirty="0" err="1" smtClean="0"/>
              <a:t>MMRratio</a:t>
            </a:r>
            <a:r>
              <a:rPr lang="en-US" sz="3600" b="1" i="1" dirty="0" smtClean="0"/>
              <a:t>: </a:t>
            </a:r>
            <a:r>
              <a:rPr lang="en-US" sz="3600" dirty="0" err="1" smtClean="0"/>
              <a:t>exp</a:t>
            </a:r>
            <a:r>
              <a:rPr lang="en-US" sz="3600" dirty="0" smtClean="0"/>
              <a:t>(0.030) = 1.030.  Every one-unit increase in the </a:t>
            </a:r>
            <a:r>
              <a:rPr lang="en-US" sz="3600" i="1" dirty="0" err="1" smtClean="0"/>
              <a:t>MMRratio</a:t>
            </a:r>
            <a:r>
              <a:rPr lang="en-US" sz="3600" i="1" dirty="0" smtClean="0"/>
              <a:t> </a:t>
            </a:r>
            <a:r>
              <a:rPr lang="en-US" sz="3600" dirty="0" smtClean="0"/>
              <a:t>between districts increases the expected ADM by about 3% (p-value = 0.0120).</a:t>
            </a:r>
          </a:p>
          <a:p>
            <a:pPr marL="571500" indent="-571500">
              <a:buFont typeface="Arial" panose="020B0604020202020204" pitchFamily="34" charset="0"/>
              <a:buChar char="•"/>
            </a:pPr>
            <a:r>
              <a:rPr lang="en-US" sz="3600" b="1" i="1" dirty="0" err="1" smtClean="0"/>
              <a:t>XCratio</a:t>
            </a:r>
            <a:r>
              <a:rPr lang="en-US" sz="3600" b="1" i="1" dirty="0" smtClean="0"/>
              <a:t>: </a:t>
            </a:r>
            <a:r>
              <a:rPr lang="en-US" sz="3600" dirty="0" err="1" smtClean="0"/>
              <a:t>exp</a:t>
            </a:r>
            <a:r>
              <a:rPr lang="en-US" sz="3600" dirty="0" smtClean="0"/>
              <a:t>(0.079) = 1.082.  Every one-unit increase in the </a:t>
            </a:r>
            <a:r>
              <a:rPr lang="en-US" sz="3600" i="1" dirty="0" err="1" smtClean="0"/>
              <a:t>XCratio</a:t>
            </a:r>
            <a:r>
              <a:rPr lang="en-US" sz="3600" dirty="0" smtClean="0"/>
              <a:t> between districts increases the expected ADM by about 8.2% (p-value = 0.0987).</a:t>
            </a:r>
          </a:p>
          <a:p>
            <a:pPr marL="571500" indent="-571500">
              <a:buFont typeface="Arial" panose="020B0604020202020204" pitchFamily="34" charset="0"/>
              <a:buChar char="•"/>
            </a:pPr>
            <a:r>
              <a:rPr lang="en-US" sz="3600" b="1" i="1" dirty="0" err="1" smtClean="0"/>
              <a:t>ENRratio</a:t>
            </a:r>
            <a:r>
              <a:rPr lang="en-US" sz="3600" b="1" i="1" dirty="0" smtClean="0"/>
              <a:t>: </a:t>
            </a:r>
            <a:r>
              <a:rPr lang="en-US" sz="3600" dirty="0" err="1" smtClean="0"/>
              <a:t>exp</a:t>
            </a:r>
            <a:r>
              <a:rPr lang="en-US" sz="3600" dirty="0" smtClean="0"/>
              <a:t>(0.047) = 1.048.  Every one-unit increase in the enrollment ratio between districts increases the expected ADM (toward the school district with lower enrollment) by about 4.8% (p-value &lt;.0001).   </a:t>
            </a:r>
          </a:p>
          <a:p>
            <a:pPr marL="571500" indent="-571500">
              <a:buFont typeface="Arial" panose="020B0604020202020204" pitchFamily="34" charset="0"/>
              <a:buChar char="•"/>
            </a:pPr>
            <a:endParaRPr lang="en-US" sz="3600" dirty="0"/>
          </a:p>
          <a:p>
            <a:r>
              <a:rPr lang="en-US" sz="3600" dirty="0" smtClean="0"/>
              <a:t>Based on these results, distance, academics, and total district enrollment seem to be important factors in influencing open enrollment flow.  Extracurricular activities were not as significant, although this variable may have been confounded with total enrollment. </a:t>
            </a:r>
          </a:p>
        </p:txBody>
      </p:sp>
      <p:sp>
        <p:nvSpPr>
          <p:cNvPr id="15" name="TextBox 14"/>
          <p:cNvSpPr txBox="1"/>
          <p:nvPr/>
        </p:nvSpPr>
        <p:spPr>
          <a:xfrm>
            <a:off x="609600" y="6248400"/>
            <a:ext cx="12649200" cy="11941731"/>
          </a:xfrm>
          <a:prstGeom prst="rect">
            <a:avLst/>
          </a:prstGeom>
          <a:noFill/>
        </p:spPr>
        <p:txBody>
          <a:bodyPr wrap="square" rtlCol="0">
            <a:spAutoFit/>
          </a:bodyPr>
          <a:lstStyle/>
          <a:p>
            <a:r>
              <a:rPr lang="en-US" dirty="0" smtClean="0"/>
              <a:t>Introduction</a:t>
            </a:r>
          </a:p>
          <a:p>
            <a:r>
              <a:rPr lang="en-US" sz="3600" dirty="0" smtClean="0"/>
              <a:t>Open </a:t>
            </a:r>
            <a:r>
              <a:rPr lang="en-US" sz="3600" dirty="0"/>
              <a:t>e</a:t>
            </a:r>
            <a:r>
              <a:rPr lang="en-US" sz="3600" dirty="0" smtClean="0"/>
              <a:t>nrollment (the ability for K-12 students to choose which public school they attend regardless of where they live) has </a:t>
            </a:r>
            <a:r>
              <a:rPr lang="en-US" sz="3600" dirty="0"/>
              <a:t>been a </a:t>
            </a:r>
            <a:r>
              <a:rPr lang="en-US" sz="3600" dirty="0" smtClean="0"/>
              <a:t>Minnesota </a:t>
            </a:r>
            <a:r>
              <a:rPr lang="en-US" sz="3600" dirty="0"/>
              <a:t>policy since </a:t>
            </a:r>
            <a:r>
              <a:rPr lang="en-US" sz="3600" dirty="0" smtClean="0"/>
              <a:t>1990</a:t>
            </a:r>
            <a:r>
              <a:rPr lang="en-US" sz="3600" baseline="30000" dirty="0" smtClean="0"/>
              <a:t>1</a:t>
            </a:r>
            <a:r>
              <a:rPr lang="en-US" sz="3600" dirty="0" smtClean="0"/>
              <a:t>.  Because </a:t>
            </a:r>
            <a:r>
              <a:rPr lang="en-US" sz="3600" dirty="0"/>
              <a:t>the state of Minnesota provides funding to </a:t>
            </a:r>
            <a:r>
              <a:rPr lang="en-US" sz="3600" dirty="0" smtClean="0"/>
              <a:t>public school districts </a:t>
            </a:r>
            <a:r>
              <a:rPr lang="en-US" sz="3600" dirty="0"/>
              <a:t>based on the </a:t>
            </a:r>
            <a:r>
              <a:rPr lang="en-US" sz="3600" dirty="0" smtClean="0"/>
              <a:t>total number </a:t>
            </a:r>
            <a:r>
              <a:rPr lang="en-US" sz="3600" dirty="0"/>
              <a:t>of students enrolled, open </a:t>
            </a:r>
            <a:r>
              <a:rPr lang="en-US" sz="3600" dirty="0" smtClean="0"/>
              <a:t>enrollment creates </a:t>
            </a:r>
            <a:r>
              <a:rPr lang="en-US" sz="3600" dirty="0"/>
              <a:t>market competition between </a:t>
            </a:r>
            <a:r>
              <a:rPr lang="en-US" sz="3600" dirty="0" smtClean="0"/>
              <a:t>schools</a:t>
            </a:r>
            <a:r>
              <a:rPr lang="en-US" sz="3600" baseline="30000" dirty="0" smtClean="0"/>
              <a:t>2</a:t>
            </a:r>
            <a:r>
              <a:rPr lang="en-US" sz="3600" dirty="0" smtClean="0"/>
              <a:t>.  Consequently, </a:t>
            </a:r>
            <a:r>
              <a:rPr lang="en-US" sz="3600" dirty="0"/>
              <a:t>the factors that draw students out of their district are of interest to schools. </a:t>
            </a:r>
            <a:endParaRPr lang="en-US" sz="3600" dirty="0" smtClean="0"/>
          </a:p>
          <a:p>
            <a:endParaRPr lang="en-US" sz="3600" dirty="0"/>
          </a:p>
          <a:p>
            <a:r>
              <a:rPr lang="en-US" sz="3600" dirty="0"/>
              <a:t>Previous studies </a:t>
            </a:r>
            <a:r>
              <a:rPr lang="en-US" sz="3600" dirty="0" smtClean="0"/>
              <a:t>have found </a:t>
            </a:r>
            <a:r>
              <a:rPr lang="en-US" sz="3600" dirty="0"/>
              <a:t>that within the constraints of distance, high academic achievement is the largest factor driving open enrollment flows. </a:t>
            </a:r>
            <a:r>
              <a:rPr lang="en-US" sz="3600" dirty="0" smtClean="0"/>
              <a:t> Also</a:t>
            </a:r>
            <a:r>
              <a:rPr lang="en-US" sz="3600" dirty="0"/>
              <a:t>, a greater number of students transferred into schools with higher socio-economic status, higher per-pupil spending, and more extracurricular activities. </a:t>
            </a:r>
            <a:r>
              <a:rPr lang="en-US" sz="3600" dirty="0" smtClean="0"/>
              <a:t> Wealthy </a:t>
            </a:r>
            <a:r>
              <a:rPr lang="en-US" sz="3600" dirty="0"/>
              <a:t>students were more likely to take advantage of open enrollment options. </a:t>
            </a:r>
            <a:r>
              <a:rPr lang="en-US" sz="3600" dirty="0" smtClean="0"/>
              <a:t> High-achieving </a:t>
            </a:r>
            <a:r>
              <a:rPr lang="en-US" sz="3600" dirty="0"/>
              <a:t>districts lost more students than low-achieving districts, but they lost their students to even higher-achieving </a:t>
            </a:r>
            <a:r>
              <a:rPr lang="en-US" sz="3600" dirty="0" smtClean="0"/>
              <a:t>districts</a:t>
            </a:r>
            <a:r>
              <a:rPr lang="en-US" sz="3600" baseline="30000" dirty="0" smtClean="0"/>
              <a:t>3</a:t>
            </a:r>
            <a:r>
              <a:rPr lang="en-US" sz="3600" dirty="0" smtClean="0"/>
              <a:t>.   Our study aims to analyze the relationship between enrollment and these factors while also examining the impact of district enrollment size.</a:t>
            </a:r>
            <a:endParaRPr lang="en-US" sz="3600" dirty="0"/>
          </a:p>
        </p:txBody>
      </p:sp>
      <p:sp>
        <p:nvSpPr>
          <p:cNvPr id="16" name="TextBox 15"/>
          <p:cNvSpPr txBox="1"/>
          <p:nvPr/>
        </p:nvSpPr>
        <p:spPr>
          <a:xfrm>
            <a:off x="609600" y="18857476"/>
            <a:ext cx="12649200" cy="13603724"/>
          </a:xfrm>
          <a:prstGeom prst="rect">
            <a:avLst/>
          </a:prstGeom>
          <a:noFill/>
        </p:spPr>
        <p:txBody>
          <a:bodyPr wrap="square" rtlCol="0">
            <a:spAutoFit/>
          </a:bodyPr>
          <a:lstStyle/>
          <a:p>
            <a:r>
              <a:rPr lang="en-US" dirty="0" smtClean="0"/>
              <a:t>Data</a:t>
            </a:r>
          </a:p>
          <a:p>
            <a:r>
              <a:rPr lang="en-US" sz="3600" dirty="0" smtClean="0"/>
              <a:t>The state of Minnesota provides data on student movement by district (measured in Average Daily Membership (ADM)) for the 2009-2010 and 2010-2011 school years</a:t>
            </a:r>
            <a:r>
              <a:rPr lang="en-US" sz="3600" baseline="30000" dirty="0" smtClean="0"/>
              <a:t>4,5</a:t>
            </a:r>
            <a:r>
              <a:rPr lang="en-US" sz="3600" dirty="0" smtClean="0"/>
              <a:t>.  To these data we added the following variables:</a:t>
            </a:r>
          </a:p>
          <a:p>
            <a:pPr marL="571500" indent="-571500">
              <a:buFont typeface="Arial" panose="020B0604020202020204" pitchFamily="34" charset="0"/>
              <a:buChar char="•"/>
            </a:pPr>
            <a:r>
              <a:rPr lang="en-US" sz="3600" dirty="0" smtClean="0"/>
              <a:t>Distance between districts (taken from Minnesota Geographic Information Systems data</a:t>
            </a:r>
            <a:r>
              <a:rPr lang="en-US" sz="3600" baseline="30000" dirty="0" smtClean="0"/>
              <a:t>6</a:t>
            </a:r>
            <a:r>
              <a:rPr lang="en-US" sz="3600" dirty="0" smtClean="0"/>
              <a:t>).  For each district we calculated a district “centroid:” the average location of all schools in the district, weighted by school enrollment.  These centroids and enrollment flows between districts are displayed in Figure 1.</a:t>
            </a:r>
          </a:p>
          <a:p>
            <a:pPr marL="571500" indent="-571500">
              <a:buFont typeface="Arial" panose="020B0604020202020204" pitchFamily="34" charset="0"/>
              <a:buChar char="•"/>
            </a:pPr>
            <a:r>
              <a:rPr lang="en-US" sz="3600" dirty="0" smtClean="0"/>
              <a:t>The ratio of multiple measurement rating (MMR) scores  (enrolled district to home district) for the 2011-2012 school year</a:t>
            </a:r>
            <a:r>
              <a:rPr lang="en-US" sz="3600" baseline="30000" dirty="0"/>
              <a:t>7</a:t>
            </a:r>
            <a:r>
              <a:rPr lang="en-US" sz="3600" dirty="0" smtClean="0"/>
              <a:t> (</a:t>
            </a:r>
            <a:r>
              <a:rPr lang="en-US" sz="3600" i="1" dirty="0" err="1" smtClean="0"/>
              <a:t>MMRratio</a:t>
            </a:r>
            <a:r>
              <a:rPr lang="en-US" sz="3600" dirty="0" smtClean="0"/>
              <a:t>).  MMR provides us with a proxy variable for academic performance, and the ratio between districts allows us to compare districts academically.</a:t>
            </a:r>
          </a:p>
          <a:p>
            <a:pPr marL="571500" indent="-571500">
              <a:buFont typeface="Arial" panose="020B0604020202020204" pitchFamily="34" charset="0"/>
              <a:buChar char="•"/>
            </a:pPr>
            <a:r>
              <a:rPr lang="en-US" sz="3600" dirty="0" smtClean="0"/>
              <a:t>The ratio of the number of extracurricular activities </a:t>
            </a:r>
            <a:r>
              <a:rPr lang="en-US" sz="3600" dirty="0"/>
              <a:t>(enrolled district to home district) offered </a:t>
            </a:r>
            <a:r>
              <a:rPr lang="en-US" sz="3600" dirty="0" smtClean="0"/>
              <a:t>by secondary schools within districts</a:t>
            </a:r>
            <a:r>
              <a:rPr lang="en-US" sz="3600" baseline="30000" dirty="0"/>
              <a:t>8</a:t>
            </a:r>
            <a:r>
              <a:rPr lang="en-US" sz="3600" dirty="0" smtClean="0"/>
              <a:t> (</a:t>
            </a:r>
            <a:r>
              <a:rPr lang="en-US" sz="3600" i="1" dirty="0" err="1" smtClean="0"/>
              <a:t>XCratio</a:t>
            </a:r>
            <a:r>
              <a:rPr lang="en-US" sz="3600" dirty="0" smtClean="0"/>
              <a:t>).  For districts with multiple secondary schools, the number of extracurricular activities was averaged across schools.</a:t>
            </a:r>
          </a:p>
          <a:p>
            <a:pPr marL="571500" indent="-571500">
              <a:buFont typeface="Arial" panose="020B0604020202020204" pitchFamily="34" charset="0"/>
              <a:buChar char="•"/>
            </a:pPr>
            <a:r>
              <a:rPr lang="en-US" sz="3600" dirty="0" smtClean="0"/>
              <a:t>The ratio of total enrollments (home district to enrolled district) between districts (</a:t>
            </a:r>
            <a:r>
              <a:rPr lang="en-US" sz="3600" i="1" dirty="0" err="1" smtClean="0"/>
              <a:t>ENRratio</a:t>
            </a:r>
            <a:r>
              <a:rPr lang="en-US" sz="3600" dirty="0" smtClean="0"/>
              <a:t>).</a:t>
            </a:r>
          </a:p>
          <a:p>
            <a:pPr marL="571500" indent="-571500">
              <a:buFont typeface="Arial" panose="020B0604020202020204" pitchFamily="34" charset="0"/>
              <a:buChar char="•"/>
            </a:pPr>
            <a:endParaRPr lang="en-US" sz="3600" dirty="0" smtClean="0"/>
          </a:p>
        </p:txBody>
      </p:sp>
      <p:sp>
        <p:nvSpPr>
          <p:cNvPr id="17" name="TextBox 16"/>
          <p:cNvSpPr txBox="1"/>
          <p:nvPr/>
        </p:nvSpPr>
        <p:spPr>
          <a:xfrm>
            <a:off x="31139294" y="22509034"/>
            <a:ext cx="11524969" cy="10402848"/>
          </a:xfrm>
          <a:prstGeom prst="rect">
            <a:avLst/>
          </a:prstGeom>
          <a:noFill/>
        </p:spPr>
        <p:txBody>
          <a:bodyPr wrap="square" rtlCol="0">
            <a:spAutoFit/>
          </a:bodyPr>
          <a:lstStyle/>
          <a:p>
            <a:r>
              <a:rPr lang="en-US" dirty="0" smtClean="0"/>
              <a:t>References</a:t>
            </a:r>
          </a:p>
          <a:p>
            <a:pPr marL="514350" indent="-514350">
              <a:buFont typeface="+mj-lt"/>
              <a:buAutoNum type="arabicPeriod"/>
            </a:pPr>
            <a:r>
              <a:rPr lang="en-US" sz="2400" dirty="0" smtClean="0"/>
              <a:t>State </a:t>
            </a:r>
            <a:r>
              <a:rPr lang="en-US" sz="2400" dirty="0"/>
              <a:t>of Minnesota, Office of the </a:t>
            </a:r>
            <a:r>
              <a:rPr lang="en-US" sz="2400" dirty="0" err="1"/>
              <a:t>Revisor</a:t>
            </a:r>
            <a:r>
              <a:rPr lang="en-US" sz="2400" dirty="0"/>
              <a:t> of Statutes. (2013). </a:t>
            </a:r>
            <a:r>
              <a:rPr lang="en-US" sz="2400" i="1" dirty="0"/>
              <a:t>2013 </a:t>
            </a:r>
            <a:r>
              <a:rPr lang="en-US" sz="2400" i="1" dirty="0" err="1"/>
              <a:t>minnesota</a:t>
            </a:r>
            <a:r>
              <a:rPr lang="en-US" sz="2400" i="1" dirty="0"/>
              <a:t> statutes: Enrollment options program</a:t>
            </a:r>
            <a:r>
              <a:rPr lang="en-US" sz="2400" dirty="0"/>
              <a:t> (124D.03). Retrieved from website: </a:t>
            </a:r>
            <a:r>
              <a:rPr lang="en-US" sz="2400" dirty="0">
                <a:hlinkClick r:id="rId3"/>
              </a:rPr>
              <a:t>https://www.revisor.mn.gov/statutes/?</a:t>
            </a:r>
            <a:r>
              <a:rPr lang="en-US" sz="2400" dirty="0" smtClean="0">
                <a:hlinkClick r:id="rId3"/>
              </a:rPr>
              <a:t>id=124d.03</a:t>
            </a:r>
            <a:endParaRPr lang="en-US" sz="2400" dirty="0" smtClean="0"/>
          </a:p>
          <a:p>
            <a:pPr marL="514350" indent="-514350">
              <a:buFont typeface="+mj-lt"/>
              <a:buAutoNum type="arabicPeriod"/>
            </a:pPr>
            <a:r>
              <a:rPr lang="en-US" sz="2400" dirty="0" err="1"/>
              <a:t>Lavery</a:t>
            </a:r>
            <a:r>
              <a:rPr lang="en-US" sz="2400" dirty="0"/>
              <a:t>, L., &amp; Carlson, D. (2014). Dynamic participation in </a:t>
            </a:r>
            <a:r>
              <a:rPr lang="en-US" sz="2400" dirty="0" err="1"/>
              <a:t>interdistrict</a:t>
            </a:r>
            <a:r>
              <a:rPr lang="en-US" sz="2400" dirty="0"/>
              <a:t> open enrollment. </a:t>
            </a:r>
            <a:r>
              <a:rPr lang="en-US" sz="2400" i="1" dirty="0"/>
              <a:t>Educational Policy</a:t>
            </a:r>
            <a:r>
              <a:rPr lang="en-US" sz="2400" dirty="0"/>
              <a:t>, </a:t>
            </a:r>
            <a:r>
              <a:rPr lang="en-US" sz="2400" dirty="0" err="1"/>
              <a:t>doi</a:t>
            </a:r>
            <a:r>
              <a:rPr lang="en-US" sz="2400" dirty="0"/>
              <a:t>: </a:t>
            </a:r>
            <a:r>
              <a:rPr lang="en-US" sz="2400" dirty="0" smtClean="0"/>
              <a:t>10.1177/0895904813518103</a:t>
            </a:r>
            <a:endParaRPr lang="en-US" sz="2400" dirty="0"/>
          </a:p>
          <a:p>
            <a:pPr marL="514350" indent="-514350">
              <a:buFont typeface="+mj-lt"/>
              <a:buAutoNum type="arabicPeriod"/>
            </a:pPr>
            <a:r>
              <a:rPr lang="en-US" sz="2400" dirty="0" smtClean="0"/>
              <a:t>Carlson</a:t>
            </a:r>
            <a:r>
              <a:rPr lang="en-US" sz="2400" dirty="0"/>
              <a:t>, D., </a:t>
            </a:r>
            <a:r>
              <a:rPr lang="en-US" sz="2400" dirty="0" err="1"/>
              <a:t>Lavery</a:t>
            </a:r>
            <a:r>
              <a:rPr lang="en-US" sz="2400" dirty="0"/>
              <a:t>, L., &amp; Witte, J. (2011). The determinants of </a:t>
            </a:r>
            <a:r>
              <a:rPr lang="en-US" sz="2400" dirty="0" err="1"/>
              <a:t>interdistrict</a:t>
            </a:r>
            <a:r>
              <a:rPr lang="en-US" sz="2400" dirty="0"/>
              <a:t> open enrollment flows: Evidence from two states. </a:t>
            </a:r>
            <a:r>
              <a:rPr lang="en-US" sz="2400" i="1" dirty="0"/>
              <a:t>Educational Evaluation and Policy Analysis</a:t>
            </a:r>
            <a:r>
              <a:rPr lang="en-US" sz="2400" dirty="0"/>
              <a:t>, </a:t>
            </a:r>
            <a:r>
              <a:rPr lang="en-US" sz="2400" i="1" dirty="0"/>
              <a:t>33</a:t>
            </a:r>
            <a:r>
              <a:rPr lang="en-US" sz="2400" dirty="0"/>
              <a:t>(1), 76-94. Retrieved from http://www.jstor.org/stable/41238539</a:t>
            </a:r>
          </a:p>
          <a:p>
            <a:pPr marL="514350" indent="-514350">
              <a:buFont typeface="+mj-lt"/>
              <a:buAutoNum type="arabicPeriod"/>
            </a:pPr>
            <a:r>
              <a:rPr lang="en-US" sz="2400" dirty="0" smtClean="0"/>
              <a:t>Minnesota </a:t>
            </a:r>
            <a:r>
              <a:rPr lang="en-US" sz="2400" dirty="0"/>
              <a:t>Department of Education, Student Movement by District 2009-10 School Year. (2010). [Data set]. Retrieved from </a:t>
            </a:r>
            <a:r>
              <a:rPr lang="en-US" sz="2400" dirty="0" smtClean="0">
                <a:hlinkClick r:id="rId4"/>
              </a:rPr>
              <a:t>www.house.leg.state.mn.us</a:t>
            </a:r>
            <a:r>
              <a:rPr lang="en-US" sz="2400" dirty="0" smtClean="0"/>
              <a:t>.</a:t>
            </a:r>
          </a:p>
          <a:p>
            <a:pPr marL="514350" indent="-514350">
              <a:buFont typeface="+mj-lt"/>
              <a:buAutoNum type="arabicPeriod"/>
            </a:pPr>
            <a:r>
              <a:rPr lang="en-US" sz="2400" dirty="0"/>
              <a:t>Minnesota Department of Education, Student Movement by District </a:t>
            </a:r>
            <a:r>
              <a:rPr lang="en-US" sz="2400" dirty="0" smtClean="0"/>
              <a:t>2010-11 </a:t>
            </a:r>
            <a:r>
              <a:rPr lang="en-US" sz="2400" dirty="0"/>
              <a:t>School Year. (</a:t>
            </a:r>
            <a:r>
              <a:rPr lang="en-US" sz="2400" dirty="0" smtClean="0"/>
              <a:t>2011). </a:t>
            </a:r>
            <a:r>
              <a:rPr lang="en-US" sz="2400" dirty="0"/>
              <a:t>[Data set]. Retrieved from </a:t>
            </a:r>
            <a:r>
              <a:rPr lang="en-US" sz="2400" dirty="0">
                <a:hlinkClick r:id="rId4"/>
              </a:rPr>
              <a:t>www.house.leg.state.mn.us</a:t>
            </a:r>
            <a:r>
              <a:rPr lang="en-US" sz="2400" dirty="0" smtClean="0"/>
              <a:t>.</a:t>
            </a:r>
          </a:p>
          <a:p>
            <a:pPr marL="514350" indent="-514350">
              <a:buFont typeface="+mj-lt"/>
              <a:buAutoNum type="arabicPeriod"/>
            </a:pPr>
            <a:r>
              <a:rPr lang="en-US" sz="2400" dirty="0"/>
              <a:t>Minnesota Geospatial Information Office, </a:t>
            </a:r>
            <a:r>
              <a:rPr lang="en-US" sz="2400" dirty="0" err="1"/>
              <a:t>MnGeo’s</a:t>
            </a:r>
            <a:r>
              <a:rPr lang="en-US" sz="2400" dirty="0"/>
              <a:t> Clearinghouse Data Catalog, School district and attendance boundaries, 2013-14 [Data set] Retrieved from http://www.mngeo.state.mn.us/chouse/metalong.html#admin  </a:t>
            </a:r>
          </a:p>
          <a:p>
            <a:pPr marL="514350" indent="-514350">
              <a:buFont typeface="+mj-lt"/>
              <a:buAutoNum type="arabicPeriod"/>
            </a:pPr>
            <a:r>
              <a:rPr lang="en-US" sz="2400" dirty="0" smtClean="0"/>
              <a:t>Minnesota </a:t>
            </a:r>
            <a:r>
              <a:rPr lang="en-US" sz="2400" dirty="0"/>
              <a:t>Department of Education, Data Reports and Analytics [Data sets]. Retrieved from </a:t>
            </a:r>
            <a:r>
              <a:rPr lang="en-US" sz="2400" dirty="0">
                <a:hlinkClick r:id="rId5"/>
              </a:rPr>
              <a:t>http://</a:t>
            </a:r>
            <a:r>
              <a:rPr lang="en-US" sz="2400" dirty="0" smtClean="0">
                <a:hlinkClick r:id="rId5"/>
              </a:rPr>
              <a:t>w20.education.state.mn.us/MDEAnalytics/Data.jsp</a:t>
            </a:r>
            <a:endParaRPr lang="en-US" sz="2400" dirty="0" smtClean="0"/>
          </a:p>
          <a:p>
            <a:pPr marL="514350" indent="-514350">
              <a:buFont typeface="+mj-lt"/>
              <a:buAutoNum type="arabicPeriod"/>
            </a:pPr>
            <a:r>
              <a:rPr lang="en-US" sz="2400" dirty="0"/>
              <a:t>Minnesota State High School </a:t>
            </a:r>
            <a:r>
              <a:rPr lang="en-US" sz="2400" dirty="0" smtClean="0"/>
              <a:t>League </a:t>
            </a:r>
            <a:r>
              <a:rPr lang="en-US" sz="2400" dirty="0"/>
              <a:t>[Data set]. Retrieved from http://www.mshsl.org/mshsl/index.asp  </a:t>
            </a:r>
            <a:endParaRPr lang="en-US" sz="2400" dirty="0" smtClean="0"/>
          </a:p>
          <a:p>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713487059"/>
              </p:ext>
            </p:extLst>
          </p:nvPr>
        </p:nvGraphicFramePr>
        <p:xfrm>
          <a:off x="13944600" y="27227979"/>
          <a:ext cx="8937244" cy="3840480"/>
        </p:xfrm>
        <a:graphic>
          <a:graphicData uri="http://schemas.openxmlformats.org/drawingml/2006/table">
            <a:tbl>
              <a:tblPr firstRow="1" bandRow="1">
                <a:tableStyleId>{21E4AEA4-8DFA-4A89-87EB-49C32662AFE0}</a:tableStyleId>
              </a:tblPr>
              <a:tblGrid>
                <a:gridCol w="2177415"/>
                <a:gridCol w="2266569"/>
                <a:gridCol w="1329055"/>
                <a:gridCol w="1468755"/>
                <a:gridCol w="1695450"/>
              </a:tblGrid>
              <a:tr h="370840">
                <a:tc>
                  <a:txBody>
                    <a:bodyPr/>
                    <a:lstStyle/>
                    <a:p>
                      <a:pPr algn="ctr"/>
                      <a:r>
                        <a:rPr lang="en-US" sz="3600" dirty="0" smtClean="0"/>
                        <a:t>Variable</a:t>
                      </a:r>
                      <a:endParaRPr lang="en-US" sz="3600" dirty="0"/>
                    </a:p>
                  </a:txBody>
                  <a:tcPr/>
                </a:tc>
                <a:tc>
                  <a:txBody>
                    <a:bodyPr/>
                    <a:lstStyle/>
                    <a:p>
                      <a:pPr algn="ctr"/>
                      <a:r>
                        <a:rPr lang="en-US" sz="3600" dirty="0" smtClean="0"/>
                        <a:t>Parameter</a:t>
                      </a:r>
                      <a:endParaRPr lang="en-US" sz="3600" dirty="0"/>
                    </a:p>
                  </a:txBody>
                  <a:tcPr/>
                </a:tc>
                <a:tc>
                  <a:txBody>
                    <a:bodyPr/>
                    <a:lstStyle/>
                    <a:p>
                      <a:pPr algn="ctr"/>
                      <a:r>
                        <a:rPr lang="en-US" sz="3600" dirty="0" smtClean="0"/>
                        <a:t>SE</a:t>
                      </a:r>
                      <a:endParaRPr lang="en-US" sz="3600" dirty="0"/>
                    </a:p>
                  </a:txBody>
                  <a:tcPr/>
                </a:tc>
                <a:tc>
                  <a:txBody>
                    <a:bodyPr/>
                    <a:lstStyle/>
                    <a:p>
                      <a:pPr algn="ctr"/>
                      <a:r>
                        <a:rPr lang="en-US" sz="3600" dirty="0" smtClean="0"/>
                        <a:t>t</a:t>
                      </a:r>
                      <a:endParaRPr lang="en-US" sz="3600" dirty="0"/>
                    </a:p>
                  </a:txBody>
                  <a:tcPr/>
                </a:tc>
                <a:tc>
                  <a:txBody>
                    <a:bodyPr/>
                    <a:lstStyle/>
                    <a:p>
                      <a:pPr algn="ctr"/>
                      <a:r>
                        <a:rPr lang="en-US" sz="3600" dirty="0" smtClean="0"/>
                        <a:t>p-value</a:t>
                      </a:r>
                      <a:endParaRPr lang="en-US" sz="3600" dirty="0"/>
                    </a:p>
                  </a:txBody>
                  <a:tcPr/>
                </a:tc>
              </a:tr>
              <a:tr h="370840">
                <a:tc>
                  <a:txBody>
                    <a:bodyPr/>
                    <a:lstStyle/>
                    <a:p>
                      <a:r>
                        <a:rPr lang="en-US" sz="3600" dirty="0" smtClean="0"/>
                        <a:t>Intercept</a:t>
                      </a:r>
                      <a:endParaRPr lang="en-US" sz="3600" dirty="0"/>
                    </a:p>
                  </a:txBody>
                  <a:tcPr/>
                </a:tc>
                <a:tc>
                  <a:txBody>
                    <a:bodyPr/>
                    <a:lstStyle/>
                    <a:p>
                      <a:pPr algn="r"/>
                      <a:r>
                        <a:rPr lang="en-US" sz="3600" dirty="0" smtClean="0"/>
                        <a:t>3.477</a:t>
                      </a:r>
                      <a:endParaRPr lang="en-US" sz="3600" dirty="0"/>
                    </a:p>
                  </a:txBody>
                  <a:tcPr/>
                </a:tc>
                <a:tc>
                  <a:txBody>
                    <a:bodyPr/>
                    <a:lstStyle/>
                    <a:p>
                      <a:r>
                        <a:rPr lang="en-US" sz="3600" dirty="0" smtClean="0"/>
                        <a:t>0.064</a:t>
                      </a:r>
                      <a:endParaRPr lang="en-US" sz="3600" dirty="0"/>
                    </a:p>
                  </a:txBody>
                  <a:tcPr/>
                </a:tc>
                <a:tc>
                  <a:txBody>
                    <a:bodyPr/>
                    <a:lstStyle/>
                    <a:p>
                      <a:pPr algn="r"/>
                      <a:r>
                        <a:rPr lang="en-US" sz="3600" dirty="0" smtClean="0"/>
                        <a:t>54.02</a:t>
                      </a:r>
                      <a:endParaRPr lang="en-US" sz="3600" dirty="0"/>
                    </a:p>
                  </a:txBody>
                  <a:tcPr/>
                </a:tc>
                <a:tc>
                  <a:txBody>
                    <a:bodyPr/>
                    <a:lstStyle/>
                    <a:p>
                      <a:r>
                        <a:rPr lang="en-US" sz="3600" dirty="0" smtClean="0"/>
                        <a:t>&lt;.0001</a:t>
                      </a:r>
                      <a:endParaRPr lang="en-US" sz="3600" dirty="0"/>
                    </a:p>
                  </a:txBody>
                  <a:tcPr/>
                </a:tc>
              </a:tr>
              <a:tr h="370840">
                <a:tc>
                  <a:txBody>
                    <a:bodyPr/>
                    <a:lstStyle/>
                    <a:p>
                      <a:r>
                        <a:rPr lang="en-US" sz="3600" dirty="0" smtClean="0"/>
                        <a:t>Distance</a:t>
                      </a:r>
                      <a:endParaRPr lang="en-US" sz="3600" dirty="0"/>
                    </a:p>
                  </a:txBody>
                  <a:tcPr/>
                </a:tc>
                <a:tc>
                  <a:txBody>
                    <a:bodyPr/>
                    <a:lstStyle/>
                    <a:p>
                      <a:pPr algn="r"/>
                      <a:r>
                        <a:rPr lang="en-US" sz="3600" dirty="0" smtClean="0"/>
                        <a:t>-0.044</a:t>
                      </a:r>
                      <a:endParaRPr lang="en-US" sz="3600" dirty="0"/>
                    </a:p>
                  </a:txBody>
                  <a:tcPr/>
                </a:tc>
                <a:tc>
                  <a:txBody>
                    <a:bodyPr/>
                    <a:lstStyle/>
                    <a:p>
                      <a:r>
                        <a:rPr lang="en-US" sz="3600" dirty="0" smtClean="0"/>
                        <a:t>0.002</a:t>
                      </a:r>
                      <a:endParaRPr lang="en-US" sz="3600" dirty="0"/>
                    </a:p>
                  </a:txBody>
                  <a:tcPr/>
                </a:tc>
                <a:tc>
                  <a:txBody>
                    <a:bodyPr/>
                    <a:lstStyle/>
                    <a:p>
                      <a:pPr algn="r"/>
                      <a:r>
                        <a:rPr lang="en-US" sz="3600" dirty="0" smtClean="0"/>
                        <a:t>-22.43</a:t>
                      </a:r>
                      <a:endParaRPr lang="en-US" sz="3600" dirty="0"/>
                    </a:p>
                  </a:txBody>
                  <a:tcPr/>
                </a:tc>
                <a:tc>
                  <a:txBody>
                    <a:bodyPr/>
                    <a:lstStyle/>
                    <a:p>
                      <a:r>
                        <a:rPr lang="en-US" sz="3600" dirty="0" smtClean="0"/>
                        <a:t>&lt;.0001</a:t>
                      </a:r>
                      <a:endParaRPr lang="en-US" sz="3600" dirty="0"/>
                    </a:p>
                  </a:txBody>
                  <a:tcPr/>
                </a:tc>
              </a:tr>
              <a:tr h="370840">
                <a:tc>
                  <a:txBody>
                    <a:bodyPr/>
                    <a:lstStyle/>
                    <a:p>
                      <a:r>
                        <a:rPr lang="en-US" sz="3600" dirty="0" err="1" smtClean="0"/>
                        <a:t>MMRratio</a:t>
                      </a:r>
                      <a:endParaRPr lang="en-US" sz="3600" dirty="0"/>
                    </a:p>
                  </a:txBody>
                  <a:tcPr/>
                </a:tc>
                <a:tc>
                  <a:txBody>
                    <a:bodyPr/>
                    <a:lstStyle/>
                    <a:p>
                      <a:pPr algn="r"/>
                      <a:r>
                        <a:rPr lang="en-US" sz="3600" dirty="0" smtClean="0"/>
                        <a:t>0.030</a:t>
                      </a:r>
                      <a:endParaRPr lang="en-US" sz="3600" dirty="0"/>
                    </a:p>
                  </a:txBody>
                  <a:tcPr/>
                </a:tc>
                <a:tc>
                  <a:txBody>
                    <a:bodyPr/>
                    <a:lstStyle/>
                    <a:p>
                      <a:r>
                        <a:rPr lang="en-US" sz="3600" dirty="0" smtClean="0"/>
                        <a:t>0.012</a:t>
                      </a:r>
                      <a:endParaRPr lang="en-US" sz="3600" dirty="0"/>
                    </a:p>
                  </a:txBody>
                  <a:tcPr/>
                </a:tc>
                <a:tc>
                  <a:txBody>
                    <a:bodyPr/>
                    <a:lstStyle/>
                    <a:p>
                      <a:pPr algn="r"/>
                      <a:r>
                        <a:rPr lang="en-US" sz="3600" dirty="0" smtClean="0"/>
                        <a:t>2.51</a:t>
                      </a:r>
                      <a:endParaRPr lang="en-US" sz="3600" dirty="0"/>
                    </a:p>
                  </a:txBody>
                  <a:tcPr/>
                </a:tc>
                <a:tc>
                  <a:txBody>
                    <a:bodyPr/>
                    <a:lstStyle/>
                    <a:p>
                      <a:r>
                        <a:rPr lang="en-US" sz="3600" dirty="0" smtClean="0"/>
                        <a:t>0.0120</a:t>
                      </a:r>
                      <a:endParaRPr lang="en-US" sz="3600" dirty="0"/>
                    </a:p>
                  </a:txBody>
                  <a:tcPr/>
                </a:tc>
              </a:tr>
              <a:tr h="370840">
                <a:tc>
                  <a:txBody>
                    <a:bodyPr/>
                    <a:lstStyle/>
                    <a:p>
                      <a:r>
                        <a:rPr lang="en-US" sz="3600" dirty="0" err="1" smtClean="0"/>
                        <a:t>XCratio</a:t>
                      </a:r>
                      <a:endParaRPr lang="en-US" sz="3600" dirty="0"/>
                    </a:p>
                  </a:txBody>
                  <a:tcPr/>
                </a:tc>
                <a:tc>
                  <a:txBody>
                    <a:bodyPr/>
                    <a:lstStyle/>
                    <a:p>
                      <a:pPr algn="r"/>
                      <a:r>
                        <a:rPr lang="en-US" sz="3600" dirty="0" smtClean="0"/>
                        <a:t>0.079</a:t>
                      </a:r>
                      <a:endParaRPr lang="en-US" sz="3600" dirty="0"/>
                    </a:p>
                  </a:txBody>
                  <a:tcPr/>
                </a:tc>
                <a:tc>
                  <a:txBody>
                    <a:bodyPr/>
                    <a:lstStyle/>
                    <a:p>
                      <a:r>
                        <a:rPr lang="en-US" sz="3600" dirty="0" smtClean="0"/>
                        <a:t>0.048</a:t>
                      </a:r>
                      <a:endParaRPr lang="en-US" sz="3600" dirty="0"/>
                    </a:p>
                  </a:txBody>
                  <a:tcPr/>
                </a:tc>
                <a:tc>
                  <a:txBody>
                    <a:bodyPr/>
                    <a:lstStyle/>
                    <a:p>
                      <a:pPr algn="r"/>
                      <a:r>
                        <a:rPr lang="en-US" sz="3600" dirty="0" smtClean="0"/>
                        <a:t>1.65</a:t>
                      </a:r>
                      <a:endParaRPr lang="en-US" sz="3600" dirty="0"/>
                    </a:p>
                  </a:txBody>
                  <a:tcPr/>
                </a:tc>
                <a:tc>
                  <a:txBody>
                    <a:bodyPr/>
                    <a:lstStyle/>
                    <a:p>
                      <a:r>
                        <a:rPr lang="en-US" sz="3600" dirty="0" smtClean="0"/>
                        <a:t>0.0987</a:t>
                      </a:r>
                      <a:endParaRPr lang="en-US" sz="3600" dirty="0"/>
                    </a:p>
                  </a:txBody>
                  <a:tcPr/>
                </a:tc>
              </a:tr>
              <a:tr h="370840">
                <a:tc>
                  <a:txBody>
                    <a:bodyPr/>
                    <a:lstStyle/>
                    <a:p>
                      <a:r>
                        <a:rPr lang="en-US" sz="3600" dirty="0" err="1" smtClean="0"/>
                        <a:t>ENRratio</a:t>
                      </a:r>
                      <a:endParaRPr lang="en-US" sz="3600" dirty="0"/>
                    </a:p>
                  </a:txBody>
                  <a:tcPr/>
                </a:tc>
                <a:tc>
                  <a:txBody>
                    <a:bodyPr/>
                    <a:lstStyle/>
                    <a:p>
                      <a:pPr algn="r"/>
                      <a:r>
                        <a:rPr lang="en-US" sz="3600" dirty="0" smtClean="0"/>
                        <a:t>0.047</a:t>
                      </a:r>
                      <a:endParaRPr lang="en-US" sz="3600" dirty="0"/>
                    </a:p>
                  </a:txBody>
                  <a:tcPr/>
                </a:tc>
                <a:tc>
                  <a:txBody>
                    <a:bodyPr/>
                    <a:lstStyle/>
                    <a:p>
                      <a:r>
                        <a:rPr lang="en-US" sz="3600" dirty="0" smtClean="0"/>
                        <a:t>0.005</a:t>
                      </a:r>
                      <a:endParaRPr lang="en-US" sz="3600" dirty="0"/>
                    </a:p>
                  </a:txBody>
                  <a:tcPr/>
                </a:tc>
                <a:tc>
                  <a:txBody>
                    <a:bodyPr/>
                    <a:lstStyle/>
                    <a:p>
                      <a:pPr algn="r"/>
                      <a:r>
                        <a:rPr lang="en-US" sz="3600" dirty="0" smtClean="0"/>
                        <a:t>8.93</a:t>
                      </a:r>
                      <a:endParaRPr lang="en-US" sz="3600" dirty="0"/>
                    </a:p>
                  </a:txBody>
                  <a:tcPr/>
                </a:tc>
                <a:tc>
                  <a:txBody>
                    <a:bodyPr/>
                    <a:lstStyle/>
                    <a:p>
                      <a:r>
                        <a:rPr lang="en-US" sz="3600" dirty="0" smtClean="0"/>
                        <a:t>&lt;.0001</a:t>
                      </a:r>
                      <a:endParaRPr lang="en-US" sz="3600" dirty="0"/>
                    </a:p>
                  </a:txBody>
                  <a:tcPr/>
                </a:tc>
              </a:tr>
            </a:tbl>
          </a:graphicData>
        </a:graphic>
      </p:graphicFrame>
      <p:pic>
        <p:nvPicPr>
          <p:cNvPr id="1026" name="Picture 2" descr="J:\Documents\GDrive\Research\MN Schools Project\Poster\mapblue18inch2.tif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73400" y="6155267"/>
            <a:ext cx="12801600" cy="145727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827534" y="20592871"/>
            <a:ext cx="16804866" cy="1200329"/>
          </a:xfrm>
          <a:prstGeom prst="rect">
            <a:avLst/>
          </a:prstGeom>
          <a:noFill/>
        </p:spPr>
        <p:txBody>
          <a:bodyPr wrap="square" rtlCol="0">
            <a:spAutoFit/>
          </a:bodyPr>
          <a:lstStyle/>
          <a:p>
            <a:r>
              <a:rPr lang="en-US" sz="3600" b="1" dirty="0" smtClean="0"/>
              <a:t>Figure 1: </a:t>
            </a:r>
            <a:r>
              <a:rPr lang="en-US" sz="3600" dirty="0" smtClean="0"/>
              <a:t>Minnesota school district centroids and student enrollment flows between districts.</a:t>
            </a:r>
            <a:endParaRPr lang="en-US" sz="3600" dirty="0"/>
          </a:p>
        </p:txBody>
      </p:sp>
      <p:pic>
        <p:nvPicPr>
          <p:cNvPr id="1027" name="Picture 3" descr="X:\Research\SSRs\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16534" y="2415304"/>
            <a:ext cx="3012666" cy="253769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861" y="2884052"/>
            <a:ext cx="5473139"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958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648</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Analysis of Open Enrollment Factors in Minnesota Public Schools Joanna Sink and Solvei Stenslie Concordia College, Moorhead, Minnesota Advisor: Dr. John Reber, Department of Mathematics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Green</dc:creator>
  <cp:lastModifiedBy>John Reber</cp:lastModifiedBy>
  <cp:revision>88</cp:revision>
  <cp:lastPrinted>2014-04-09T13:12:59Z</cp:lastPrinted>
  <dcterms:created xsi:type="dcterms:W3CDTF">2012-04-09T04:20:04Z</dcterms:created>
  <dcterms:modified xsi:type="dcterms:W3CDTF">2014-04-09T13:25:40Z</dcterms:modified>
</cp:coreProperties>
</file>