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5" r:id="rId4"/>
    <p:sldId id="266" r:id="rId5"/>
    <p:sldId id="267" r:id="rId6"/>
    <p:sldId id="259" r:id="rId7"/>
    <p:sldId id="268" r:id="rId8"/>
    <p:sldId id="269" r:id="rId9"/>
    <p:sldId id="262" r:id="rId10"/>
    <p:sldId id="263" r:id="rId11"/>
    <p:sldId id="264" r:id="rId12"/>
    <p:sldId id="272" r:id="rId13"/>
    <p:sldId id="275" r:id="rId14"/>
    <p:sldId id="273" r:id="rId15"/>
    <p:sldId id="274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8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F7F9C-49D3-454E-9B8D-9A9D1603A87C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41615-D0FA-A145-80C8-C392B0903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EF468-B9EE-0043-96AB-B29D282FC4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2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0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7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7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1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9/11/17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6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395C-8A5B-CA45-A966-25AB2CC68A80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9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mpy/numpy/blob/f4be1039d6fe3e4fdc157a22e8c071ac10651997/numpy/lib/twodim_base.py#L490-L577" TargetMode="External"/><Relationship Id="rId4" Type="http://schemas.openxmlformats.org/officeDocument/2006/relationships/hyperlink" Target="https://github.com/numpy/numpy/blob/3b22d87050ab63db0dcd2d763644d924a69c5254/numpy/core/src/umath/ufunc_object.c#L2936-L3264" TargetMode="External"/><Relationship Id="rId5" Type="http://schemas.openxmlformats.org/officeDocument/2006/relationships/hyperlink" Target="https://github.com/numpy/numpy/blob/3b22d87050ab63db0dcd2d763644d924a69c5254/numpy/core/src/umath/loops.c.src#L1467-L1505" TargetMode="External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mpy/numpy/blob/f4be1039d6fe3e4fdc157a22e8c071ac10651997/numpy/lib/twodim_base.py#L490-L577" TargetMode="External"/><Relationship Id="rId4" Type="http://schemas.openxmlformats.org/officeDocument/2006/relationships/hyperlink" Target="https://github.com/numpy/numpy/blob/3b22d87050ab63db0dcd2d763644d924a69c5254/numpy/core/src/umath/ufunc_object.c#L2936-L3264" TargetMode="External"/><Relationship Id="rId5" Type="http://schemas.openxmlformats.org/officeDocument/2006/relationships/hyperlink" Target="https://github.com/numpy/numpy/blob/3b22d87050ab63db0dcd2d763644d924a69c5254/numpy/core/src/umath/loops.c.src#L1467-L1505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075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Introduction to Julia: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Why are we doing this to you?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(Fall 2017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282" y="3116534"/>
            <a:ext cx="8591346" cy="188640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Steven G. Johnson, MIT Applied Math</a:t>
            </a:r>
          </a:p>
          <a:p>
            <a:endParaRPr lang="en-US" dirty="0"/>
          </a:p>
          <a:p>
            <a:r>
              <a:rPr lang="en-US" dirty="0" smtClean="0"/>
              <a:t>MIT classes </a:t>
            </a:r>
            <a:r>
              <a:rPr lang="en-US" dirty="0" smtClean="0">
                <a:solidFill>
                  <a:schemeClr val="tx1"/>
                </a:solidFill>
              </a:rPr>
              <a:t>18.06, 18.303, 18.330, 18.08[56],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18.335, 18.337, 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76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653"/>
            <a:ext cx="8229600" cy="6718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Generating </a:t>
            </a:r>
            <a:r>
              <a:rPr lang="en-US" dirty="0" err="1" smtClean="0"/>
              <a:t>Vandermonde</a:t>
            </a:r>
            <a:r>
              <a:rPr lang="en-US" dirty="0" smtClean="0"/>
              <a:t> matrices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46" y="1099131"/>
            <a:ext cx="3238500" cy="1689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7466"/>
            <a:ext cx="395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given </a:t>
            </a:r>
            <a:r>
              <a:rPr lang="en-US" sz="2400" dirty="0" smtClean="0">
                <a:solidFill>
                  <a:srgbClr val="0000FF"/>
                </a:solidFill>
              </a:rPr>
              <a:t>x = [</a:t>
            </a:r>
            <a:r>
              <a:rPr lang="el-GR" sz="2400" dirty="0" smtClean="0">
                <a:solidFill>
                  <a:srgbClr val="0000FF"/>
                </a:solidFill>
              </a:rPr>
              <a:t>α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, </a:t>
            </a:r>
            <a:r>
              <a:rPr lang="el-GR" sz="2400" dirty="0" smtClean="0">
                <a:solidFill>
                  <a:srgbClr val="0000FF"/>
                </a:solidFill>
              </a:rPr>
              <a:t>α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, …]</a:t>
            </a:r>
            <a:r>
              <a:rPr lang="en-US" sz="2400" dirty="0" smtClean="0"/>
              <a:t>, generate: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056351" y="828321"/>
            <a:ext cx="39653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NumPy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Monaco"/>
                <a:cs typeface="Monaco"/>
              </a:rPr>
              <a:t>numpy.vander</a:t>
            </a:r>
            <a:r>
              <a:rPr lang="en-US" dirty="0" smtClean="0">
                <a:solidFill>
                  <a:srgbClr val="FF0000"/>
                </a:solidFill>
              </a:rPr>
              <a:t>):</a:t>
            </a:r>
            <a:r>
              <a:rPr lang="en-US" dirty="0" smtClean="0"/>
              <a:t> </a:t>
            </a:r>
            <a:r>
              <a:rPr lang="en-US" i="1" dirty="0" smtClean="0"/>
              <a:t>[follow links]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smtClean="0">
                <a:hlinkClick r:id="rId3"/>
              </a:rPr>
              <a:t> Python code </a:t>
            </a:r>
            <a:r>
              <a:rPr lang="en-US" dirty="0"/>
              <a:t> </a:t>
            </a:r>
            <a:r>
              <a:rPr lang="en-US" dirty="0" smtClean="0"/>
              <a:t>…wraps </a:t>
            </a:r>
            <a:r>
              <a:rPr lang="en-US" dirty="0" smtClean="0">
                <a:hlinkClick r:id="rId4"/>
              </a:rPr>
              <a:t>C code </a:t>
            </a:r>
            <a:endParaRPr lang="en-US" dirty="0" smtClean="0"/>
          </a:p>
          <a:p>
            <a:r>
              <a:rPr lang="en-US" dirty="0" smtClean="0"/>
              <a:t>         … wraps </a:t>
            </a:r>
            <a:r>
              <a:rPr lang="en-US" dirty="0" smtClean="0">
                <a:hlinkClick r:id="rId5"/>
              </a:rPr>
              <a:t>generated C code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type-generic at high-level, but</a:t>
            </a:r>
            <a:endParaRPr lang="en-US" dirty="0"/>
          </a:p>
          <a:p>
            <a:r>
              <a:rPr lang="en-US" dirty="0" smtClean="0"/>
              <a:t>low level limited to small set of types.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831" y="3395124"/>
            <a:ext cx="812659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function </a:t>
            </a:r>
            <a:r>
              <a:rPr lang="en-US" sz="1600" dirty="0" err="1">
                <a:latin typeface="Monaco"/>
                <a:cs typeface="Monaco"/>
              </a:rPr>
              <a:t>vander</a:t>
            </a:r>
            <a:r>
              <a:rPr lang="en-US" sz="1600" dirty="0">
                <a:latin typeface="Monaco"/>
                <a:cs typeface="Monaco"/>
              </a:rPr>
              <a:t>{T}(x::</a:t>
            </a:r>
            <a:r>
              <a:rPr lang="en-US" sz="1600" dirty="0" err="1">
                <a:latin typeface="Monaco"/>
                <a:cs typeface="Monaco"/>
              </a:rPr>
              <a:t>AbstractVector</a:t>
            </a:r>
            <a:r>
              <a:rPr lang="en-US" sz="1600" dirty="0">
                <a:latin typeface="Monaco"/>
                <a:cs typeface="Monaco"/>
              </a:rPr>
              <a:t>{T}, n=length(x))</a:t>
            </a:r>
          </a:p>
          <a:p>
            <a:r>
              <a:rPr lang="en-US" sz="1600" dirty="0">
                <a:latin typeface="Monaco"/>
                <a:cs typeface="Monaco"/>
              </a:rPr>
              <a:t>    m = length(x)</a:t>
            </a:r>
          </a:p>
          <a:p>
            <a:r>
              <a:rPr lang="en-US" sz="1600" dirty="0">
                <a:latin typeface="Monaco"/>
                <a:cs typeface="Monaco"/>
              </a:rPr>
              <a:t>    V = Array(T, m, n)</a:t>
            </a:r>
          </a:p>
          <a:p>
            <a:r>
              <a:rPr lang="en-US" sz="1600" dirty="0">
                <a:latin typeface="Monaco"/>
                <a:cs typeface="Monaco"/>
              </a:rPr>
              <a:t>    for j = 1:m</a:t>
            </a:r>
          </a:p>
          <a:p>
            <a:r>
              <a:rPr lang="en-US" sz="1600" dirty="0">
                <a:latin typeface="Monaco"/>
                <a:cs typeface="Monaco"/>
              </a:rPr>
              <a:t>        V[j,1] = one</a:t>
            </a:r>
            <a:r>
              <a:rPr lang="en-US" sz="1600" dirty="0" smtClean="0">
                <a:latin typeface="Monaco"/>
                <a:cs typeface="Monaco"/>
              </a:rPr>
              <a:t>(x[j])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    end</a:t>
            </a:r>
          </a:p>
          <a:p>
            <a:r>
              <a:rPr lang="en-US" sz="1600" dirty="0">
                <a:latin typeface="Monaco"/>
                <a:cs typeface="Monaco"/>
              </a:rPr>
              <a:t>    for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= 2:n</a:t>
            </a:r>
          </a:p>
          <a:p>
            <a:r>
              <a:rPr lang="en-US" sz="1600" dirty="0">
                <a:latin typeface="Monaco"/>
                <a:cs typeface="Monaco"/>
              </a:rPr>
              <a:t>        for j = 1:m</a:t>
            </a:r>
          </a:p>
          <a:p>
            <a:r>
              <a:rPr lang="en-US" sz="1600" dirty="0">
                <a:latin typeface="Monaco"/>
                <a:cs typeface="Monaco"/>
              </a:rPr>
              <a:t>            V[</a:t>
            </a:r>
            <a:r>
              <a:rPr lang="en-US" sz="1600" dirty="0" err="1">
                <a:latin typeface="Monaco"/>
                <a:cs typeface="Monaco"/>
              </a:rPr>
              <a:t>j,i</a:t>
            </a:r>
            <a:r>
              <a:rPr lang="en-US" sz="1600" dirty="0">
                <a:latin typeface="Monaco"/>
                <a:cs typeface="Monaco"/>
              </a:rPr>
              <a:t>] = x[j] * V[j,i-1]</a:t>
            </a:r>
          </a:p>
          <a:p>
            <a:r>
              <a:rPr lang="en-US" sz="1600" dirty="0">
                <a:latin typeface="Monaco"/>
                <a:cs typeface="Monaco"/>
              </a:rPr>
              <a:t>        end</a:t>
            </a:r>
          </a:p>
          <a:p>
            <a:r>
              <a:rPr lang="en-US" sz="1600" dirty="0">
                <a:latin typeface="Monaco"/>
                <a:cs typeface="Monaco"/>
              </a:rPr>
              <a:t>    end</a:t>
            </a:r>
          </a:p>
          <a:p>
            <a:r>
              <a:rPr lang="en-US" sz="1600" dirty="0">
                <a:latin typeface="Monaco"/>
                <a:cs typeface="Monaco"/>
              </a:rPr>
              <a:t>    return V</a:t>
            </a:r>
          </a:p>
          <a:p>
            <a:r>
              <a:rPr lang="en-US" sz="1600" dirty="0">
                <a:latin typeface="Monaco"/>
                <a:cs typeface="Monaco"/>
              </a:rPr>
              <a:t>end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6351" y="3770400"/>
            <a:ext cx="3965388" cy="3087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9831" y="2890424"/>
            <a:ext cx="42107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Julia (type-generic code):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5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96" y="727513"/>
            <a:ext cx="7839278" cy="61039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653"/>
            <a:ext cx="8229600" cy="6718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Generating </a:t>
            </a:r>
            <a:r>
              <a:rPr lang="en-US" dirty="0" err="1" smtClean="0"/>
              <a:t>Vandermonde</a:t>
            </a:r>
            <a:r>
              <a:rPr lang="en-US" dirty="0" smtClean="0"/>
              <a:t> matrices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2428" y="1044645"/>
            <a:ext cx="614122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function </a:t>
            </a:r>
            <a:r>
              <a:rPr lang="en-US" sz="1400" dirty="0" err="1">
                <a:latin typeface="Monaco"/>
                <a:cs typeface="Monaco"/>
              </a:rPr>
              <a:t>vander</a:t>
            </a:r>
            <a:r>
              <a:rPr lang="en-US" sz="1400" dirty="0">
                <a:latin typeface="Monaco"/>
                <a:cs typeface="Monaco"/>
              </a:rPr>
              <a:t>{T}(x::</a:t>
            </a:r>
            <a:r>
              <a:rPr lang="en-US" sz="1400" dirty="0" err="1">
                <a:latin typeface="Monaco"/>
                <a:cs typeface="Monaco"/>
              </a:rPr>
              <a:t>AbstractVector</a:t>
            </a:r>
            <a:r>
              <a:rPr lang="en-US" sz="1400" dirty="0">
                <a:latin typeface="Monaco"/>
                <a:cs typeface="Monaco"/>
              </a:rPr>
              <a:t>{T}, n=length(x))</a:t>
            </a:r>
          </a:p>
          <a:p>
            <a:r>
              <a:rPr lang="en-US" sz="1400" dirty="0">
                <a:latin typeface="Monaco"/>
                <a:cs typeface="Monaco"/>
              </a:rPr>
              <a:t>    m = length(x)</a:t>
            </a:r>
          </a:p>
          <a:p>
            <a:r>
              <a:rPr lang="en-US" sz="1400" dirty="0">
                <a:latin typeface="Monaco"/>
                <a:cs typeface="Monaco"/>
              </a:rPr>
              <a:t>    V = Array(T, m, n)</a:t>
            </a:r>
          </a:p>
          <a:p>
            <a:r>
              <a:rPr lang="en-US" sz="1400" dirty="0">
                <a:latin typeface="Monaco"/>
                <a:cs typeface="Monaco"/>
              </a:rPr>
              <a:t>    for j = 1:m</a:t>
            </a:r>
          </a:p>
          <a:p>
            <a:r>
              <a:rPr lang="en-US" sz="1400" dirty="0">
                <a:latin typeface="Monaco"/>
                <a:cs typeface="Monaco"/>
              </a:rPr>
              <a:t>        V[j,1] = one</a:t>
            </a:r>
            <a:r>
              <a:rPr lang="en-US" sz="1400" dirty="0" smtClean="0">
                <a:latin typeface="Monaco"/>
                <a:cs typeface="Monaco"/>
              </a:rPr>
              <a:t>(x[j])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end</a:t>
            </a:r>
          </a:p>
          <a:p>
            <a:r>
              <a:rPr lang="en-US" sz="1400" dirty="0">
                <a:latin typeface="Monaco"/>
                <a:cs typeface="Monaco"/>
              </a:rPr>
              <a:t>    for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= 2:n</a:t>
            </a:r>
          </a:p>
          <a:p>
            <a:r>
              <a:rPr lang="en-US" sz="1400" dirty="0">
                <a:latin typeface="Monaco"/>
                <a:cs typeface="Monaco"/>
              </a:rPr>
              <a:t>        for j = 1:m</a:t>
            </a:r>
          </a:p>
          <a:p>
            <a:r>
              <a:rPr lang="en-US" sz="1400" dirty="0">
                <a:latin typeface="Monaco"/>
                <a:cs typeface="Monaco"/>
              </a:rPr>
              <a:t>            V[</a:t>
            </a:r>
            <a:r>
              <a:rPr lang="en-US" sz="1400" dirty="0" err="1">
                <a:latin typeface="Monaco"/>
                <a:cs typeface="Monaco"/>
              </a:rPr>
              <a:t>j,i</a:t>
            </a:r>
            <a:r>
              <a:rPr lang="en-US" sz="1400" dirty="0">
                <a:latin typeface="Monaco"/>
                <a:cs typeface="Monaco"/>
              </a:rPr>
              <a:t>] = x[j] * V[j,i-1]</a:t>
            </a:r>
          </a:p>
          <a:p>
            <a:r>
              <a:rPr lang="en-US" sz="1400" dirty="0">
                <a:latin typeface="Monaco"/>
                <a:cs typeface="Monaco"/>
              </a:rPr>
              <a:t>        end</a:t>
            </a:r>
          </a:p>
          <a:p>
            <a:r>
              <a:rPr lang="en-US" sz="1400" dirty="0">
                <a:latin typeface="Monaco"/>
                <a:cs typeface="Monaco"/>
              </a:rPr>
              <a:t>    end</a:t>
            </a:r>
          </a:p>
          <a:p>
            <a:r>
              <a:rPr lang="en-US" sz="1400" dirty="0">
                <a:latin typeface="Monaco"/>
                <a:cs typeface="Monaco"/>
              </a:rPr>
              <a:t>    return V</a:t>
            </a:r>
          </a:p>
          <a:p>
            <a:r>
              <a:rPr lang="en-US" sz="1400" dirty="0">
                <a:latin typeface="Monaco"/>
                <a:cs typeface="Monaco"/>
              </a:rPr>
              <a:t>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45263" y="1514652"/>
            <a:ext cx="3037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note: works for any  container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of any type with “*” operation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… performance ≠ inflexibility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55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But I don’t “</a:t>
            </a:r>
            <a:r>
              <a:rPr lang="en-US" dirty="0" smtClean="0">
                <a:solidFill>
                  <a:srgbClr val="FF0000"/>
                </a:solidFill>
              </a:rPr>
              <a:t>need</a:t>
            </a:r>
            <a:r>
              <a:rPr lang="en-US" dirty="0"/>
              <a:t>”</a:t>
            </a:r>
            <a:r>
              <a:rPr lang="en-US" dirty="0" smtClean="0"/>
              <a:t> performance!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795" y="1713752"/>
            <a:ext cx="88092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lots of problems, especially “toy” problems in courses, </a:t>
            </a:r>
            <a:r>
              <a:rPr lang="en-US" sz="2800" dirty="0" err="1" smtClean="0"/>
              <a:t>Matlab</a:t>
            </a:r>
            <a:r>
              <a:rPr lang="en-US" sz="2800" dirty="0" smtClean="0"/>
              <a:t>/Python performance is </a:t>
            </a:r>
            <a:r>
              <a:rPr lang="en-US" sz="2800" dirty="0" smtClean="0">
                <a:solidFill>
                  <a:srgbClr val="0000FF"/>
                </a:solidFill>
              </a:rPr>
              <a:t>good enough.</a:t>
            </a:r>
          </a:p>
          <a:p>
            <a:endParaRPr lang="en-US" sz="2800" dirty="0"/>
          </a:p>
          <a:p>
            <a:r>
              <a:rPr lang="en-US" sz="2800" dirty="0" smtClean="0"/>
              <a:t>But if use those languages for all of your “easy” problems, then </a:t>
            </a:r>
            <a:r>
              <a:rPr lang="en-US" sz="2800" dirty="0" smtClean="0">
                <a:solidFill>
                  <a:srgbClr val="0000FF"/>
                </a:solidFill>
              </a:rPr>
              <a:t>you won’t be prepared to switch when you hit a hard problem</a:t>
            </a:r>
            <a:r>
              <a:rPr lang="en-US" sz="2800" dirty="0" smtClean="0"/>
              <a:t>.  </a:t>
            </a:r>
            <a:r>
              <a:rPr lang="en-US" sz="2800" dirty="0" smtClean="0">
                <a:solidFill>
                  <a:srgbClr val="FF0000"/>
                </a:solidFill>
              </a:rPr>
              <a:t>When you </a:t>
            </a:r>
            <a:r>
              <a:rPr lang="en-US" sz="2800" b="1" dirty="0" smtClean="0">
                <a:solidFill>
                  <a:srgbClr val="FF0000"/>
                </a:solidFill>
              </a:rPr>
              <a:t>need</a:t>
            </a:r>
            <a:r>
              <a:rPr lang="en-US" sz="2800" dirty="0" smtClean="0">
                <a:solidFill>
                  <a:srgbClr val="FF0000"/>
                </a:solidFill>
              </a:rPr>
              <a:t> performance, it is too late.</a:t>
            </a:r>
          </a:p>
          <a:p>
            <a:endParaRPr lang="en-US" sz="2800" dirty="0"/>
          </a:p>
          <a:p>
            <a:r>
              <a:rPr lang="en-US" sz="2800" dirty="0" smtClean="0"/>
              <a:t>You </a:t>
            </a:r>
            <a:r>
              <a:rPr lang="en-US" sz="2800" dirty="0" smtClean="0">
                <a:solidFill>
                  <a:srgbClr val="FF0000"/>
                </a:solidFill>
              </a:rPr>
              <a:t>don’t</a:t>
            </a:r>
            <a:r>
              <a:rPr lang="en-US" sz="2800" dirty="0" smtClean="0"/>
              <a:t> want to learn a </a:t>
            </a:r>
            <a:r>
              <a:rPr lang="en-US" sz="2800" dirty="0" smtClean="0">
                <a:solidFill>
                  <a:srgbClr val="FF0000"/>
                </a:solidFill>
              </a:rPr>
              <a:t>new language </a:t>
            </a:r>
            <a:r>
              <a:rPr lang="en-US" sz="2800" dirty="0" smtClean="0"/>
              <a:t>at the </a:t>
            </a:r>
            <a:r>
              <a:rPr lang="en-US" sz="2800" dirty="0" smtClean="0">
                <a:solidFill>
                  <a:srgbClr val="FF0000"/>
                </a:solidFill>
              </a:rPr>
              <a:t>same time</a:t>
            </a:r>
            <a:r>
              <a:rPr lang="en-US" sz="2800" dirty="0" smtClean="0"/>
              <a:t> that you are solving </a:t>
            </a:r>
            <a:r>
              <a:rPr lang="en-US" sz="2800" dirty="0" smtClean="0">
                <a:solidFill>
                  <a:srgbClr val="FF0000"/>
                </a:solidFill>
              </a:rPr>
              <a:t>your first truly difficult </a:t>
            </a:r>
            <a:r>
              <a:rPr lang="en-US" sz="2800" dirty="0" smtClean="0"/>
              <a:t>computational problem.</a:t>
            </a:r>
          </a:p>
        </p:txBody>
      </p:sp>
    </p:spTree>
    <p:extLst>
      <p:ext uri="{BB962C8B-B14F-4D97-AF65-F5344CB8AC3E}">
        <p14:creationId xmlns:p14="http://schemas.microsoft.com/office/powerpoint/2010/main" val="5885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0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Just </a:t>
            </a:r>
            <a:r>
              <a:rPr lang="en-US" dirty="0" err="1" smtClean="0"/>
              <a:t>vectorize</a:t>
            </a:r>
            <a:r>
              <a:rPr lang="en-US" dirty="0" smtClean="0"/>
              <a:t> your code?</a:t>
            </a:r>
            <a:br>
              <a:rPr lang="en-US" dirty="0" smtClean="0"/>
            </a:br>
            <a:r>
              <a:rPr lang="en-US" sz="3100" dirty="0" smtClean="0"/>
              <a:t>= rely on mature </a:t>
            </a:r>
            <a:r>
              <a:rPr lang="en-US" sz="3100" dirty="0" smtClean="0">
                <a:solidFill>
                  <a:srgbClr val="FF0000"/>
                </a:solidFill>
              </a:rPr>
              <a:t>external libraries,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>operating on </a:t>
            </a:r>
            <a:r>
              <a:rPr lang="en-US" sz="3100" dirty="0">
                <a:solidFill>
                  <a:srgbClr val="FF0000"/>
                </a:solidFill>
              </a:rPr>
              <a:t>large blocks of </a:t>
            </a:r>
            <a:r>
              <a:rPr lang="en-US" sz="3100" dirty="0" smtClean="0">
                <a:solidFill>
                  <a:srgbClr val="FF0000"/>
                </a:solidFill>
              </a:rPr>
              <a:t>data,</a:t>
            </a:r>
            <a:br>
              <a:rPr lang="en-US" sz="3100" dirty="0" smtClean="0">
                <a:solidFill>
                  <a:srgbClr val="FF0000"/>
                </a:solidFill>
              </a:rPr>
            </a:br>
            <a:r>
              <a:rPr lang="en-US" sz="3100" dirty="0" smtClean="0"/>
              <a:t>for performance-critical code</a:t>
            </a:r>
            <a:br>
              <a:rPr lang="en-US" sz="3100" dirty="0" smtClean="0"/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8668" y="3074611"/>
            <a:ext cx="607570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Good advice!  </a:t>
            </a:r>
            <a:r>
              <a:rPr lang="en-US" sz="3200" dirty="0" smtClean="0"/>
              <a:t>But…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smtClean="0"/>
              <a:t>• </a:t>
            </a:r>
            <a:r>
              <a:rPr lang="en-US" sz="2400" dirty="0" smtClean="0">
                <a:solidFill>
                  <a:srgbClr val="0000FF"/>
                </a:solidFill>
              </a:rPr>
              <a:t>Someone</a:t>
            </a:r>
            <a:r>
              <a:rPr lang="en-US" sz="2400" dirty="0" smtClean="0"/>
              <a:t> has to write those libraries.</a:t>
            </a:r>
          </a:p>
          <a:p>
            <a:endParaRPr lang="en-US" sz="2400" dirty="0" smtClean="0"/>
          </a:p>
          <a:p>
            <a:r>
              <a:rPr lang="en-US" sz="2400" dirty="0" smtClean="0"/>
              <a:t>	• Eventually that person will be </a:t>
            </a:r>
            <a:r>
              <a:rPr lang="en-US" sz="2400" dirty="0" smtClean="0">
                <a:solidFill>
                  <a:srgbClr val="0000FF"/>
                </a:solidFill>
              </a:rPr>
              <a:t>you.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— </a:t>
            </a:r>
            <a:r>
              <a:rPr lang="en-US" sz="2400" dirty="0" smtClean="0">
                <a:solidFill>
                  <a:srgbClr val="FF0000"/>
                </a:solidFill>
              </a:rPr>
              <a:t>some problems </a:t>
            </a:r>
            <a:r>
              <a:rPr lang="en-US" sz="2400" dirty="0" smtClean="0"/>
              <a:t>are impossible or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just very awkward to </a:t>
            </a:r>
            <a:r>
              <a:rPr lang="en-US" sz="2400" dirty="0" err="1" smtClean="0"/>
              <a:t>vectorize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555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everyone else is using</a:t>
            </a:r>
            <a:br>
              <a:rPr lang="en-US" dirty="0" smtClean="0"/>
            </a:br>
            <a:r>
              <a:rPr lang="en-US" dirty="0" err="1" smtClean="0"/>
              <a:t>Matlab</a:t>
            </a:r>
            <a:r>
              <a:rPr lang="en-US" dirty="0" smtClean="0"/>
              <a:t>/Python/R/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1530" y="2397732"/>
            <a:ext cx="71912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Julia is still a young, niche language.  That imposes real costs — lack of </a:t>
            </a:r>
            <a:r>
              <a:rPr lang="en-US" sz="3200" dirty="0" smtClean="0">
                <a:solidFill>
                  <a:srgbClr val="0000FF"/>
                </a:solidFill>
              </a:rPr>
              <a:t>familiarity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0000FF"/>
                </a:solidFill>
              </a:rPr>
              <a:t>rough</a:t>
            </a:r>
            <a:r>
              <a:rPr lang="en-US" sz="3200" dirty="0" smtClean="0"/>
              <a:t> edges, continual language </a:t>
            </a:r>
            <a:r>
              <a:rPr lang="en-US" sz="3200" dirty="0" smtClean="0">
                <a:solidFill>
                  <a:srgbClr val="0000FF"/>
                </a:solidFill>
              </a:rPr>
              <a:t>changes</a:t>
            </a:r>
            <a:r>
              <a:rPr lang="en-US" sz="3200" dirty="0" smtClean="0"/>
              <a:t>.  </a:t>
            </a:r>
            <a:r>
              <a:rPr lang="en-US" sz="3200" dirty="0" smtClean="0">
                <a:solidFill>
                  <a:srgbClr val="FF0000"/>
                </a:solidFill>
              </a:rPr>
              <a:t>These are real obstacles.</a:t>
            </a:r>
          </a:p>
          <a:p>
            <a:endParaRPr lang="en-US" sz="3200" dirty="0"/>
          </a:p>
          <a:p>
            <a:r>
              <a:rPr lang="en-US" sz="3200" dirty="0" smtClean="0"/>
              <a:t>But it also gives you advantages that </a:t>
            </a:r>
            <a:r>
              <a:rPr lang="en-US" sz="3200" dirty="0" err="1" smtClean="0"/>
              <a:t>Matlab</a:t>
            </a:r>
            <a:r>
              <a:rPr lang="en-US" sz="3200" dirty="0" smtClean="0"/>
              <a:t>/Python users don’t have.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965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7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I lose access to all the libraries available for other languages?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1530" y="3285103"/>
            <a:ext cx="71912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Very easy to </a:t>
            </a:r>
            <a:r>
              <a:rPr lang="en-US" sz="3200" dirty="0" smtClean="0">
                <a:solidFill>
                  <a:srgbClr val="0000FF"/>
                </a:solidFill>
              </a:rPr>
              <a:t>call C/Fortran </a:t>
            </a:r>
            <a:r>
              <a:rPr lang="en-US" sz="3200" dirty="0" smtClean="0"/>
              <a:t>libraries </a:t>
            </a:r>
            <a:r>
              <a:rPr lang="en-US" sz="3200" dirty="0" smtClean="0">
                <a:solidFill>
                  <a:srgbClr val="FF0000"/>
                </a:solidFill>
              </a:rPr>
              <a:t>from Julia</a:t>
            </a:r>
            <a:r>
              <a:rPr lang="en-US" sz="3200" dirty="0" smtClean="0"/>
              <a:t>, and </a:t>
            </a:r>
            <a:r>
              <a:rPr lang="en-US" sz="3200" dirty="0" smtClean="0">
                <a:solidFill>
                  <a:srgbClr val="0000FF"/>
                </a:solidFill>
              </a:rPr>
              <a:t>also to call Python</a:t>
            </a:r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91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1796"/>
            <a:ext cx="5818867" cy="32973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23258" y="6280874"/>
            <a:ext cx="144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</a:t>
            </a:r>
            <a:r>
              <a:rPr lang="en-US" dirty="0" err="1" smtClean="0"/>
              <a:t>jupyter.org</a:t>
            </a:r>
            <a:r>
              <a:rPr lang="en-US" dirty="0" smtClean="0"/>
              <a:t> 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5818867" y="3111796"/>
            <a:ext cx="30832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via </a:t>
            </a:r>
            <a:r>
              <a:rPr lang="en-US" sz="2400" i="1" dirty="0" err="1" smtClean="0"/>
              <a:t>IPython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Jupyter</a:t>
            </a:r>
            <a:r>
              <a:rPr lang="en-US" sz="2400" i="1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smtClean="0"/>
              <a:t>Modern multimedia</a:t>
            </a:r>
          </a:p>
          <a:p>
            <a:r>
              <a:rPr lang="en-US" sz="2400" dirty="0" smtClean="0"/>
              <a:t>interactive </a:t>
            </a:r>
            <a:r>
              <a:rPr lang="en-US" sz="2400" dirty="0" smtClean="0">
                <a:solidFill>
                  <a:srgbClr val="0000FF"/>
                </a:solidFill>
              </a:rPr>
              <a:t>notebooks</a:t>
            </a:r>
          </a:p>
          <a:p>
            <a:r>
              <a:rPr lang="en-US" sz="2400" dirty="0" smtClean="0"/>
              <a:t>mixing </a:t>
            </a:r>
            <a:r>
              <a:rPr lang="en-US" sz="2400" dirty="0" smtClean="0">
                <a:solidFill>
                  <a:srgbClr val="0000FF"/>
                </a:solidFill>
              </a:rPr>
              <a:t>code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results</a:t>
            </a:r>
            <a:r>
              <a:rPr lang="en-US" sz="2400" dirty="0" smtClean="0"/>
              <a:t>,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graphics</a:t>
            </a:r>
            <a:r>
              <a:rPr lang="en-US" sz="2400" dirty="0" smtClean="0"/>
              <a:t>, rich </a:t>
            </a:r>
            <a:r>
              <a:rPr lang="en-US" sz="2400" dirty="0" smtClean="0">
                <a:solidFill>
                  <a:srgbClr val="0000FF"/>
                </a:solidFill>
              </a:rPr>
              <a:t>text</a:t>
            </a:r>
            <a:r>
              <a:rPr lang="en-US" sz="2400" dirty="0" smtClean="0"/>
              <a:t>, equations, </a:t>
            </a:r>
            <a:r>
              <a:rPr lang="en-US" sz="2400" dirty="0" smtClean="0">
                <a:solidFill>
                  <a:srgbClr val="0000FF"/>
                </a:solidFill>
              </a:rPr>
              <a:t>interaction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“</a:t>
            </a:r>
            <a:r>
              <a:rPr lang="en-US" sz="2400" dirty="0" err="1" smtClean="0">
                <a:solidFill>
                  <a:srgbClr val="0000FF"/>
                </a:solidFill>
              </a:rPr>
              <a:t>IJulia</a:t>
            </a:r>
            <a:r>
              <a:rPr lang="en-US" sz="2400" dirty="0" smtClean="0">
                <a:solidFill>
                  <a:srgbClr val="0000FF"/>
                </a:solidFill>
              </a:rPr>
              <a:t>”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72014"/>
            <a:ext cx="8229600" cy="879853"/>
          </a:xfrm>
        </p:spPr>
        <p:txBody>
          <a:bodyPr/>
          <a:lstStyle/>
          <a:p>
            <a:r>
              <a:rPr lang="en-US" dirty="0" smtClean="0"/>
              <a:t>Julia leverages Python…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46388" y="2360295"/>
            <a:ext cx="85557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91362" y="1302031"/>
            <a:ext cx="7533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Directly call Python libraries </a:t>
            </a:r>
            <a:r>
              <a:rPr lang="en-US" sz="2400" dirty="0" smtClean="0"/>
              <a:t>(</a:t>
            </a:r>
            <a:r>
              <a:rPr lang="en-US" sz="2400" dirty="0" err="1" smtClean="0"/>
              <a:t>PyCall</a:t>
            </a:r>
            <a:r>
              <a:rPr lang="en-US" sz="2400" dirty="0" smtClean="0"/>
              <a:t> package),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e.g. to plot with </a:t>
            </a:r>
            <a:r>
              <a:rPr lang="en-US" sz="2400" dirty="0" err="1" smtClean="0">
                <a:solidFill>
                  <a:srgbClr val="FF0000"/>
                </a:solidFill>
              </a:rPr>
              <a:t>Matplotlib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PyPlot</a:t>
            </a:r>
            <a:r>
              <a:rPr lang="en-US" sz="2400" dirty="0" smtClean="0"/>
              <a:t> package</a:t>
            </a:r>
            <a:r>
              <a:rPr lang="en-US" sz="2400" dirty="0" smtClean="0"/>
              <a:t>), and also…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224" y="2240353"/>
            <a:ext cx="3145144" cy="131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3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948"/>
            <a:ext cx="8229600" cy="1143000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FF0000"/>
                </a:solidFill>
                <a:latin typeface="Courier"/>
                <a:cs typeface="Courier"/>
              </a:rPr>
              <a:t>goto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live </a:t>
            </a:r>
            <a:r>
              <a:rPr lang="en-US" dirty="0" err="1" smtClean="0">
                <a:solidFill>
                  <a:srgbClr val="FF0000"/>
                </a:solidFill>
              </a:rPr>
              <a:t>IJulia</a:t>
            </a:r>
            <a:r>
              <a:rPr lang="en-US" dirty="0" smtClean="0">
                <a:solidFill>
                  <a:srgbClr val="FF0000"/>
                </a:solidFill>
              </a:rPr>
              <a:t> notebook</a:t>
            </a:r>
            <a:r>
              <a:rPr lang="en-US" dirty="0" smtClean="0"/>
              <a:t> demo…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89805" y="3735709"/>
            <a:ext cx="89643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Go to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juliabox.org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for install-free </a:t>
            </a:r>
            <a:r>
              <a:rPr lang="en-US" sz="2800" dirty="0" err="1" smtClean="0"/>
              <a:t>IJulia</a:t>
            </a:r>
            <a:r>
              <a:rPr lang="en-US" sz="2800" dirty="0" smtClean="0"/>
              <a:t> on the Amazon cloud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See also </a:t>
            </a:r>
            <a:r>
              <a:rPr lang="en-US" sz="2800" dirty="0" err="1" smtClean="0">
                <a:solidFill>
                  <a:srgbClr val="FF0000"/>
                </a:solidFill>
              </a:rPr>
              <a:t>julialang.org</a:t>
            </a:r>
            <a:r>
              <a:rPr lang="en-US" sz="2800" dirty="0" smtClean="0"/>
              <a:t> for more tutorial materials…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300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3306" y="3024722"/>
            <a:ext cx="8654639" cy="303781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language for </a:t>
            </a:r>
            <a:r>
              <a:rPr lang="en-US" dirty="0" smtClean="0">
                <a:solidFill>
                  <a:srgbClr val="FF0000"/>
                </a:solidFill>
              </a:rPr>
              <a:t>teaching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scientific computing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21531"/>
            <a:ext cx="8187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the most part, these are </a:t>
            </a:r>
            <a:r>
              <a:rPr lang="en-US" sz="2000" dirty="0" smtClean="0">
                <a:solidFill>
                  <a:srgbClr val="0000FF"/>
                </a:solidFill>
              </a:rPr>
              <a:t>not hard-core programming courses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and we only need </a:t>
            </a:r>
            <a:r>
              <a:rPr lang="en-US" sz="2000" dirty="0" smtClean="0">
                <a:solidFill>
                  <a:srgbClr val="0000FF"/>
                </a:solidFill>
              </a:rPr>
              <a:t>little “throw-away” scripts </a:t>
            </a:r>
            <a:r>
              <a:rPr lang="en-US" sz="2000" dirty="0" smtClean="0"/>
              <a:t>and toy numerical experiments.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95484" y="3181850"/>
            <a:ext cx="8248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Almost any </a:t>
            </a:r>
            <a:r>
              <a:rPr lang="en-US" sz="2800" dirty="0" smtClean="0"/>
              <a:t>high-level, interactive </a:t>
            </a:r>
            <a:r>
              <a:rPr lang="en-US" sz="2800" dirty="0" smtClean="0">
                <a:solidFill>
                  <a:srgbClr val="FF0000"/>
                </a:solidFill>
              </a:rPr>
              <a:t>(dynamic) language </a:t>
            </a:r>
            <a:r>
              <a:rPr lang="en-US" sz="2800" dirty="0" smtClean="0"/>
              <a:t>with </a:t>
            </a:r>
            <a:r>
              <a:rPr lang="en-US" sz="2800" dirty="0" smtClean="0">
                <a:solidFill>
                  <a:srgbClr val="FF0000"/>
                </a:solidFill>
              </a:rPr>
              <a:t>easy facilities </a:t>
            </a:r>
            <a:r>
              <a:rPr lang="en-US" sz="2800" dirty="0" smtClean="0"/>
              <a:t>for </a:t>
            </a:r>
            <a:r>
              <a:rPr lang="en-US" sz="2800" dirty="0" smtClean="0">
                <a:solidFill>
                  <a:srgbClr val="0000FF"/>
                </a:solidFill>
              </a:rPr>
              <a:t>linear algebra </a:t>
            </a:r>
            <a:r>
              <a:rPr lang="en-US" sz="2800" dirty="0" smtClean="0"/>
              <a:t>(Ax=b, Ax=</a:t>
            </a:r>
            <a:r>
              <a:rPr lang="el-GR" sz="2800" dirty="0" smtClean="0"/>
              <a:t>λ</a:t>
            </a:r>
            <a:r>
              <a:rPr lang="en-US" sz="2800" dirty="0" smtClean="0"/>
              <a:t>x), </a:t>
            </a:r>
            <a:r>
              <a:rPr lang="en-US" sz="2800" dirty="0" smtClean="0">
                <a:solidFill>
                  <a:srgbClr val="0000FF"/>
                </a:solidFill>
              </a:rPr>
              <a:t>plotting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00FF"/>
                </a:solidFill>
              </a:rPr>
              <a:t>mathematical</a:t>
            </a:r>
            <a:r>
              <a:rPr lang="en-US" sz="2800" dirty="0" smtClean="0"/>
              <a:t> functions, and working with large </a:t>
            </a:r>
            <a:r>
              <a:rPr lang="en-US" sz="2800" dirty="0" smtClean="0">
                <a:solidFill>
                  <a:srgbClr val="0000FF"/>
                </a:solidFill>
              </a:rPr>
              <a:t>arrays</a:t>
            </a:r>
            <a:r>
              <a:rPr lang="en-US" sz="2800" dirty="0" smtClean="0"/>
              <a:t> of data would be fine.</a:t>
            </a:r>
          </a:p>
          <a:p>
            <a:endParaRPr lang="en-US" sz="2800" dirty="0"/>
          </a:p>
          <a:p>
            <a:pPr algn="ctr"/>
            <a:r>
              <a:rPr lang="en-US" sz="2800" i="1" dirty="0" smtClean="0"/>
              <a:t>And there are lots of choices…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2467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26" y="868869"/>
            <a:ext cx="5862757" cy="5783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2014"/>
            <a:ext cx="8229600" cy="7900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Lots of choices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interactive math…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3314" y="6512184"/>
            <a:ext cx="205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image: Viral Shah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6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21" y="274638"/>
            <a:ext cx="886175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Just pick the most popular?</a:t>
            </a:r>
            <a:br>
              <a:rPr lang="en-US" dirty="0" smtClean="0"/>
            </a:br>
            <a:r>
              <a:rPr lang="en-US" i="1" dirty="0" err="1" smtClean="0"/>
              <a:t>Matlab</a:t>
            </a:r>
            <a:r>
              <a:rPr lang="en-US" dirty="0" smtClean="0"/>
              <a:t> or </a:t>
            </a:r>
            <a:r>
              <a:rPr lang="en-US" i="1" dirty="0" smtClean="0"/>
              <a:t>Python</a:t>
            </a:r>
            <a:r>
              <a:rPr lang="en-US" dirty="0" smtClean="0"/>
              <a:t> or </a:t>
            </a:r>
            <a:r>
              <a:rPr lang="en-US" i="1" dirty="0" smtClean="0"/>
              <a:t>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1121" y="1808703"/>
            <a:ext cx="91168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 smtClean="0"/>
              <a:t>We feel </a:t>
            </a:r>
            <a:r>
              <a:rPr lang="en-US" sz="4400" i="1" dirty="0" smtClean="0">
                <a:solidFill>
                  <a:srgbClr val="0000FF"/>
                </a:solidFill>
              </a:rPr>
              <a:t>guilty pushing a language </a:t>
            </a:r>
            <a:r>
              <a:rPr lang="en-US" sz="4400" i="1" dirty="0" smtClean="0"/>
              <a:t>on you that we</a:t>
            </a:r>
          </a:p>
          <a:p>
            <a:pPr algn="ctr"/>
            <a:r>
              <a:rPr lang="en-US" sz="4400" i="1" dirty="0" smtClean="0">
                <a:solidFill>
                  <a:srgbClr val="0000FF"/>
                </a:solidFill>
              </a:rPr>
              <a:t>are starting </a:t>
            </a:r>
            <a:r>
              <a:rPr lang="en-US" sz="4400" i="1" dirty="0" smtClean="0"/>
              <a:t>to </a:t>
            </a:r>
            <a:r>
              <a:rPr lang="en-US" sz="4400" i="1" dirty="0" smtClean="0">
                <a:solidFill>
                  <a:srgbClr val="0000FF"/>
                </a:solidFill>
              </a:rPr>
              <a:t>abandon ourselves</a:t>
            </a:r>
            <a:r>
              <a:rPr lang="en-US" sz="4400" i="1" dirty="0" smtClean="0"/>
              <a:t>.</a:t>
            </a:r>
          </a:p>
          <a:p>
            <a:pPr algn="ctr"/>
            <a:endParaRPr lang="en-US" sz="4400" i="1" dirty="0"/>
          </a:p>
          <a:p>
            <a:pPr algn="ctr"/>
            <a:r>
              <a:rPr lang="en-US" sz="4400" dirty="0" smtClean="0"/>
              <a:t>Traditional HL computing languages</a:t>
            </a:r>
          </a:p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hit a performance wall </a:t>
            </a:r>
            <a:r>
              <a:rPr lang="en-US" sz="4400" dirty="0" smtClean="0"/>
              <a:t>in “real” work</a:t>
            </a:r>
          </a:p>
          <a:p>
            <a:pPr algn="ctr"/>
            <a:r>
              <a:rPr lang="en-US" sz="4400" dirty="0" smtClean="0"/>
              <a:t>… eventually force you to C, </a:t>
            </a:r>
            <a:r>
              <a:rPr lang="en-US" sz="4400" dirty="0" err="1" smtClean="0"/>
              <a:t>Cython</a:t>
            </a:r>
            <a:r>
              <a:rPr lang="en-US" sz="4400" dirty="0" smtClean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404762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78"/>
            <a:ext cx="8229600" cy="797044"/>
          </a:xfrm>
        </p:spPr>
        <p:txBody>
          <a:bodyPr/>
          <a:lstStyle/>
          <a:p>
            <a:r>
              <a:rPr lang="en-US" dirty="0" smtClean="0"/>
              <a:t>A new programming language?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9" y="1697918"/>
            <a:ext cx="1285228" cy="1285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467" y="2505321"/>
            <a:ext cx="1320837" cy="1320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354" y="1283958"/>
            <a:ext cx="1233950" cy="123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445" y="1908269"/>
            <a:ext cx="1828916" cy="1219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0427" y="1150987"/>
            <a:ext cx="3869471" cy="2616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32990" y="3469266"/>
            <a:ext cx="173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 smtClean="0">
                <a:solidFill>
                  <a:srgbClr val="FF0000"/>
                </a:solidFill>
              </a:rPr>
              <a:t>julialang.org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4917" y="4045691"/>
            <a:ext cx="4190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[begun 2009, “0.1” in 2013, </a:t>
            </a:r>
            <a:r>
              <a:rPr lang="en-US" dirty="0" smtClean="0"/>
              <a:t>~</a:t>
            </a:r>
            <a:r>
              <a:rPr lang="en-US" dirty="0" smtClean="0"/>
              <a:t>40</a:t>
            </a:r>
            <a:r>
              <a:rPr lang="en-US" dirty="0" smtClean="0"/>
              <a:t>k </a:t>
            </a:r>
            <a:r>
              <a:rPr lang="en-US" dirty="0" smtClean="0"/>
              <a:t>commits,</a:t>
            </a:r>
          </a:p>
          <a:p>
            <a:pPr algn="ctr"/>
            <a:r>
              <a:rPr lang="en-US" dirty="0" smtClean="0"/>
              <a:t>“</a:t>
            </a:r>
            <a:r>
              <a:rPr lang="en-US" dirty="0" smtClean="0"/>
              <a:t>0.6” </a:t>
            </a:r>
            <a:r>
              <a:rPr lang="en-US" dirty="0" smtClean="0"/>
              <a:t>release in </a:t>
            </a:r>
            <a:r>
              <a:rPr lang="en-US" dirty="0" smtClean="0"/>
              <a:t>June 2017 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40445" y="1550076"/>
            <a:ext cx="147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Alan Edelman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89" y="1328586"/>
            <a:ext cx="145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Jeff </a:t>
            </a:r>
            <a:r>
              <a:rPr lang="en-US" dirty="0" err="1" smtClean="0">
                <a:solidFill>
                  <a:srgbClr val="0000FF"/>
                </a:solidFill>
              </a:rPr>
              <a:t>Bezanson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1059" y="938002"/>
            <a:ext cx="112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Viral Shah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0251" y="3784447"/>
            <a:ext cx="169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Stefan </a:t>
            </a:r>
            <a:r>
              <a:rPr lang="en-US" dirty="0" err="1" smtClean="0">
                <a:solidFill>
                  <a:srgbClr val="0000FF"/>
                </a:solidFill>
              </a:rPr>
              <a:t>Karpinski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350390" y="4230357"/>
            <a:ext cx="5052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[ 30+ developers with 100+ commits,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1000+ external packages, </a:t>
            </a:r>
            <a:r>
              <a:rPr lang="en-US" dirty="0" smtClean="0">
                <a:solidFill>
                  <a:srgbClr val="0000FF"/>
                </a:solidFill>
              </a:rPr>
              <a:t>4</a:t>
            </a:r>
            <a:r>
              <a:rPr lang="en-US" baseline="30000" dirty="0" smtClean="0">
                <a:solidFill>
                  <a:srgbClr val="0000FF"/>
                </a:solidFill>
              </a:rPr>
              <a:t>th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JuliaCon</a:t>
            </a:r>
            <a:r>
              <a:rPr lang="en-US" dirty="0" smtClean="0">
                <a:solidFill>
                  <a:srgbClr val="0000FF"/>
                </a:solidFill>
              </a:rPr>
              <a:t> in </a:t>
            </a:r>
            <a:r>
              <a:rPr lang="en-US" dirty="0" smtClean="0">
                <a:solidFill>
                  <a:srgbClr val="0000FF"/>
                </a:solidFill>
              </a:rPr>
              <a:t>2017 </a:t>
            </a:r>
            <a:r>
              <a:rPr lang="en-US" dirty="0" smtClean="0">
                <a:solidFill>
                  <a:srgbClr val="0000FF"/>
                </a:solidFill>
              </a:rPr>
              <a:t>]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2689" y="3136789"/>
            <a:ext cx="79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MIT ]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5627" y="5015624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As </a:t>
            </a:r>
            <a:r>
              <a:rPr lang="en-US" sz="2400" dirty="0" smtClean="0">
                <a:solidFill>
                  <a:srgbClr val="FF0000"/>
                </a:solidFill>
              </a:rPr>
              <a:t>high-level and interactive </a:t>
            </a:r>
            <a:r>
              <a:rPr lang="en-US" sz="2400" dirty="0" smtClean="0"/>
              <a:t>as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or </a:t>
            </a:r>
            <a:r>
              <a:rPr lang="en-US" sz="2400" dirty="0" err="1" smtClean="0"/>
              <a:t>Python+IPython</a:t>
            </a:r>
            <a:r>
              <a:rPr lang="en-US" sz="2400" dirty="0" smtClean="0"/>
              <a:t>,</a:t>
            </a:r>
          </a:p>
          <a:p>
            <a:pPr algn="ctr"/>
            <a:r>
              <a:rPr lang="en-US" sz="2400" dirty="0" smtClean="0"/>
              <a:t>as </a:t>
            </a:r>
            <a:r>
              <a:rPr lang="en-US" sz="2400" dirty="0" smtClean="0">
                <a:solidFill>
                  <a:srgbClr val="FF0000"/>
                </a:solidFill>
              </a:rPr>
              <a:t>general-purpose </a:t>
            </a:r>
            <a:r>
              <a:rPr lang="en-US" sz="2400" dirty="0" smtClean="0"/>
              <a:t>as Python,</a:t>
            </a:r>
          </a:p>
          <a:p>
            <a:pPr algn="ctr"/>
            <a:r>
              <a:rPr lang="en-US" sz="2400" dirty="0" smtClean="0"/>
              <a:t>as productive for </a:t>
            </a:r>
            <a:r>
              <a:rPr lang="en-US" sz="2400" dirty="0" smtClean="0">
                <a:solidFill>
                  <a:srgbClr val="FF0000"/>
                </a:solidFill>
              </a:rPr>
              <a:t>technical</a:t>
            </a:r>
            <a:r>
              <a:rPr lang="en-US" sz="2400" dirty="0" smtClean="0"/>
              <a:t> work as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or </a:t>
            </a:r>
            <a:r>
              <a:rPr lang="en-US" sz="2400" dirty="0" err="1" smtClean="0"/>
              <a:t>Python+SciPy</a:t>
            </a:r>
            <a:r>
              <a:rPr lang="en-US" sz="2400" dirty="0" smtClean="0"/>
              <a:t>,</a:t>
            </a:r>
          </a:p>
          <a:p>
            <a:pPr algn="ctr"/>
            <a:r>
              <a:rPr lang="en-US" sz="2400" dirty="0" smtClean="0"/>
              <a:t>but as </a:t>
            </a:r>
            <a:r>
              <a:rPr lang="en-US" sz="2400" b="1" dirty="0" smtClean="0">
                <a:solidFill>
                  <a:srgbClr val="0000FF"/>
                </a:solidFill>
              </a:rPr>
              <a:t>fast as C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0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48"/>
            <a:ext cx="8539914" cy="778701"/>
          </a:xfrm>
        </p:spPr>
        <p:txBody>
          <a:bodyPr>
            <a:normAutofit/>
          </a:bodyPr>
          <a:lstStyle/>
          <a:p>
            <a:r>
              <a:rPr lang="en-US" sz="3600" dirty="0"/>
              <a:t>P</a:t>
            </a:r>
            <a:r>
              <a:rPr lang="en-US" sz="3600" dirty="0" smtClean="0"/>
              <a:t>erformance on synthetic benchmarks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819"/>
            <a:ext cx="9048158" cy="51297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1825" y="746466"/>
            <a:ext cx="651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loops, recursion, etc., implemented in most straightforward style 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5367" y="6370555"/>
            <a:ext cx="320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(normalized so that C speed =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0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698"/>
            <a:ext cx="8229600" cy="1143000"/>
          </a:xfrm>
        </p:spPr>
        <p:txBody>
          <a:bodyPr/>
          <a:lstStyle/>
          <a:p>
            <a:r>
              <a:rPr lang="en-US" dirty="0" smtClean="0"/>
              <a:t>Special Functions in Julia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5113" y="1134998"/>
            <a:ext cx="7609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Special functions s(x): </a:t>
            </a:r>
            <a:r>
              <a:rPr lang="en-US" dirty="0" smtClean="0">
                <a:solidFill>
                  <a:srgbClr val="0000FF"/>
                </a:solidFill>
              </a:rPr>
              <a:t>classic case that cannot be </a:t>
            </a:r>
            <a:r>
              <a:rPr lang="en-US" dirty="0" err="1" smtClean="0">
                <a:solidFill>
                  <a:srgbClr val="0000FF"/>
                </a:solidFill>
              </a:rPr>
              <a:t>vectorized</a:t>
            </a:r>
            <a:r>
              <a:rPr lang="en-US" dirty="0" smtClean="0">
                <a:solidFill>
                  <a:srgbClr val="0000FF"/>
                </a:solidFill>
              </a:rPr>
              <a:t> well</a:t>
            </a:r>
          </a:p>
          <a:p>
            <a:r>
              <a:rPr lang="en-US" dirty="0"/>
              <a:t>	</a:t>
            </a:r>
            <a:r>
              <a:rPr lang="en-US" dirty="0" smtClean="0"/>
              <a:t>				… switch between various polynomials depending on 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7273" y="2008766"/>
            <a:ext cx="9291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Many of Julia’s special functions come from the usual C/Fortran libraries,</a:t>
            </a:r>
          </a:p>
          <a:p>
            <a:pPr algn="ctr"/>
            <a:r>
              <a:rPr lang="en-US" sz="2400" dirty="0" smtClean="0"/>
              <a:t>but </a:t>
            </a:r>
            <a:r>
              <a:rPr lang="en-US" sz="2400" dirty="0" smtClean="0">
                <a:solidFill>
                  <a:srgbClr val="0000FF"/>
                </a:solidFill>
              </a:rPr>
              <a:t>some </a:t>
            </a:r>
            <a:r>
              <a:rPr lang="en-US" sz="2400" dirty="0" smtClean="0"/>
              <a:t>are written in </a:t>
            </a:r>
            <a:r>
              <a:rPr lang="en-US" sz="2400" dirty="0" smtClean="0">
                <a:solidFill>
                  <a:srgbClr val="0000FF"/>
                </a:solidFill>
              </a:rPr>
              <a:t>pure Julia </a:t>
            </a:r>
            <a:r>
              <a:rPr lang="en-US" sz="2400" dirty="0" smtClean="0"/>
              <a:t>code.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41886" y="3047954"/>
            <a:ext cx="86408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Pure Julia </a:t>
            </a:r>
            <a:r>
              <a:rPr lang="en-US" sz="2000" dirty="0" err="1" smtClean="0">
                <a:solidFill>
                  <a:srgbClr val="0000FF"/>
                </a:solidFill>
              </a:rPr>
              <a:t>erfinv</a:t>
            </a:r>
            <a:r>
              <a:rPr lang="en-US" sz="2000" dirty="0" smtClean="0">
                <a:solidFill>
                  <a:srgbClr val="0000FF"/>
                </a:solidFill>
              </a:rPr>
              <a:t>(x) </a:t>
            </a:r>
            <a:r>
              <a:rPr lang="en-US" sz="2000" dirty="0" smtClean="0"/>
              <a:t>[ = </a:t>
            </a:r>
            <a:r>
              <a:rPr lang="en-US" sz="2000" dirty="0" err="1" smtClean="0"/>
              <a:t>erf</a:t>
            </a:r>
            <a:r>
              <a:rPr lang="en-US" sz="2000" baseline="30000" dirty="0" smtClean="0"/>
              <a:t>–1</a:t>
            </a:r>
            <a:r>
              <a:rPr lang="en-US" sz="2000" dirty="0" smtClean="0"/>
              <a:t>(x) ]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3</a:t>
            </a:r>
            <a:r>
              <a:rPr lang="en-US" sz="2000" dirty="0">
                <a:solidFill>
                  <a:srgbClr val="FF0000"/>
                </a:solidFill>
              </a:rPr>
              <a:t>–4× faster than </a:t>
            </a:r>
            <a:r>
              <a:rPr lang="en-US" sz="2000" dirty="0" err="1">
                <a:solidFill>
                  <a:srgbClr val="FF0000"/>
                </a:solidFill>
              </a:rPr>
              <a:t>Matlab’s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2–3× faster than </a:t>
            </a:r>
            <a:r>
              <a:rPr lang="en-US" sz="2000" dirty="0" err="1">
                <a:solidFill>
                  <a:srgbClr val="FF0000"/>
                </a:solidFill>
              </a:rPr>
              <a:t>SciPy’s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(Fortran </a:t>
            </a:r>
            <a:r>
              <a:rPr lang="en-US" sz="2000" dirty="0" err="1"/>
              <a:t>Cephes</a:t>
            </a:r>
            <a:r>
              <a:rPr lang="en-US" sz="2000" dirty="0"/>
              <a:t>).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41886" y="3852810"/>
            <a:ext cx="7983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Pure Julia </a:t>
            </a:r>
            <a:r>
              <a:rPr lang="en-US" sz="2000" dirty="0" err="1" smtClean="0">
                <a:solidFill>
                  <a:srgbClr val="0000FF"/>
                </a:solidFill>
              </a:rPr>
              <a:t>polygamma</a:t>
            </a:r>
            <a:r>
              <a:rPr lang="en-US" sz="2000" dirty="0" smtClean="0">
                <a:solidFill>
                  <a:srgbClr val="0000FF"/>
                </a:solidFill>
              </a:rPr>
              <a:t>(m, z) </a:t>
            </a:r>
            <a:r>
              <a:rPr lang="en-US" sz="2000" dirty="0" smtClean="0"/>
              <a:t>[ = (m+1)</a:t>
            </a:r>
            <a:r>
              <a:rPr lang="en-US" sz="2000" baseline="30000" dirty="0" err="1" smtClean="0"/>
              <a:t>th</a:t>
            </a:r>
            <a:r>
              <a:rPr lang="en-US" sz="2000" dirty="0" smtClean="0"/>
              <a:t> derivative of the </a:t>
            </a:r>
            <a:r>
              <a:rPr lang="en-US" sz="2000" dirty="0" err="1" smtClean="0"/>
              <a:t>ln</a:t>
            </a:r>
            <a:r>
              <a:rPr lang="en-US" sz="2000" dirty="0" smtClean="0"/>
              <a:t> </a:t>
            </a:r>
            <a:r>
              <a:rPr lang="el-GR" sz="2000" dirty="0" smtClean="0"/>
              <a:t>Γ</a:t>
            </a:r>
            <a:r>
              <a:rPr lang="en-US" sz="2000" dirty="0" smtClean="0"/>
              <a:t> function ]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 </a:t>
            </a:r>
            <a:r>
              <a:rPr lang="en-US" sz="2000" dirty="0" smtClean="0">
                <a:solidFill>
                  <a:srgbClr val="FF0000"/>
                </a:solidFill>
              </a:rPr>
              <a:t>    ~ 2× </a:t>
            </a:r>
            <a:r>
              <a:rPr lang="en-US" sz="2000" dirty="0">
                <a:solidFill>
                  <a:srgbClr val="FF0000"/>
                </a:solidFill>
              </a:rPr>
              <a:t>faster than </a:t>
            </a:r>
            <a:r>
              <a:rPr lang="en-US" sz="2000" dirty="0" err="1">
                <a:solidFill>
                  <a:srgbClr val="FF0000"/>
                </a:solidFill>
              </a:rPr>
              <a:t>SciPy’s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(C/Fortran) for real </a:t>
            </a:r>
            <a:r>
              <a:rPr lang="en-US" sz="2000" i="1" dirty="0"/>
              <a:t>z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… and unlike </a:t>
            </a:r>
            <a:r>
              <a:rPr lang="en-US" sz="2000" dirty="0" err="1" smtClean="0"/>
              <a:t>SciPy’s</a:t>
            </a:r>
            <a:r>
              <a:rPr lang="en-US" sz="2000" dirty="0" smtClean="0"/>
              <a:t>, </a:t>
            </a:r>
            <a:r>
              <a:rPr lang="en-US" sz="2000" i="1" dirty="0" smtClean="0"/>
              <a:t>same</a:t>
            </a:r>
            <a:r>
              <a:rPr lang="en-US" sz="2000" dirty="0" smtClean="0"/>
              <a:t> </a:t>
            </a:r>
            <a:r>
              <a:rPr lang="en-US" sz="2000" i="1" dirty="0" smtClean="0"/>
              <a:t>code</a:t>
            </a:r>
            <a:r>
              <a:rPr lang="en-US" sz="2000" dirty="0" smtClean="0"/>
              <a:t> supports complex argument </a:t>
            </a:r>
            <a:r>
              <a:rPr lang="en-US" sz="2000" i="1" dirty="0" smtClean="0"/>
              <a:t>z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6355" y="5012571"/>
            <a:ext cx="8862908" cy="181588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Julia code can actually be </a:t>
            </a:r>
            <a:r>
              <a:rPr lang="en-US" sz="2800" dirty="0" smtClean="0">
                <a:solidFill>
                  <a:srgbClr val="0000FF"/>
                </a:solidFill>
              </a:rPr>
              <a:t>faster</a:t>
            </a:r>
            <a:r>
              <a:rPr lang="en-US" sz="2800" dirty="0" smtClean="0"/>
              <a:t> than typical “optimized”</a:t>
            </a:r>
          </a:p>
          <a:p>
            <a:pPr algn="ctr"/>
            <a:r>
              <a:rPr lang="en-US" sz="2800" dirty="0" smtClean="0"/>
              <a:t>C/Fortran code, by using </a:t>
            </a:r>
            <a:r>
              <a:rPr lang="en-US" sz="2800" dirty="0" smtClean="0">
                <a:solidFill>
                  <a:srgbClr val="0000FF"/>
                </a:solidFill>
              </a:rPr>
              <a:t>techniques </a:t>
            </a:r>
            <a:r>
              <a:rPr lang="en-US" sz="2800" dirty="0" smtClean="0"/>
              <a:t>[</a:t>
            </a:r>
            <a:r>
              <a:rPr lang="en-US" sz="2800" dirty="0" err="1" smtClean="0"/>
              <a:t>metaprogramming</a:t>
            </a:r>
            <a:r>
              <a:rPr lang="en-US" sz="2800" dirty="0" smtClean="0"/>
              <a:t>/</a:t>
            </a:r>
            <a:r>
              <a:rPr lang="en-US" sz="2800" dirty="0" err="1" smtClean="0">
                <a:solidFill>
                  <a:srgbClr val="0000FF"/>
                </a:solidFill>
              </a:rPr>
              <a:t>codegen</a:t>
            </a:r>
            <a:r>
              <a:rPr lang="en-US" sz="2800" dirty="0" smtClean="0">
                <a:solidFill>
                  <a:srgbClr val="0000FF"/>
                </a:solidFill>
              </a:rPr>
              <a:t> generation</a:t>
            </a:r>
            <a:r>
              <a:rPr lang="en-US" sz="2800" dirty="0" smtClean="0"/>
              <a:t>] </a:t>
            </a:r>
            <a:r>
              <a:rPr lang="en-US" sz="2800" dirty="0" smtClean="0"/>
              <a:t>that </a:t>
            </a:r>
            <a:r>
              <a:rPr lang="en-US" sz="2800" dirty="0" smtClean="0"/>
              <a:t>are</a:t>
            </a:r>
          </a:p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hard in a </a:t>
            </a:r>
            <a:r>
              <a:rPr lang="en-US" sz="2800" dirty="0" smtClean="0">
                <a:solidFill>
                  <a:srgbClr val="0000FF"/>
                </a:solidFill>
              </a:rPr>
              <a:t>low-level language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673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64"/>
            <a:ext cx="8229600" cy="91238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Pure-Julia FFT </a:t>
            </a:r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59" y="883372"/>
            <a:ext cx="7629014" cy="58951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94117" y="3138707"/>
            <a:ext cx="771521" cy="178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94117" y="4163723"/>
            <a:ext cx="3172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already comparable to FFTPACK</a:t>
            </a:r>
          </a:p>
          <a:p>
            <a:endParaRPr lang="en-US" dirty="0" smtClean="0"/>
          </a:p>
          <a:p>
            <a:r>
              <a:rPr lang="en-US" dirty="0" smtClean="0"/>
              <a:t>[ probably some tweaks to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inlining</a:t>
            </a:r>
            <a:r>
              <a:rPr lang="en-US" dirty="0" smtClean="0"/>
              <a:t> will make it better ]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4117" y="5578190"/>
            <a:ext cx="31458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FFTW 1.0-like </a:t>
            </a:r>
            <a:r>
              <a:rPr lang="en-US" dirty="0" smtClean="0"/>
              <a:t>code generation</a:t>
            </a:r>
          </a:p>
          <a:p>
            <a:r>
              <a:rPr lang="en-US" dirty="0"/>
              <a:t> </a:t>
            </a:r>
            <a:r>
              <a:rPr lang="en-US" dirty="0" smtClean="0"/>
              <a:t>      + recursion in </a:t>
            </a:r>
            <a:r>
              <a:rPr lang="en-US" dirty="0" smtClean="0">
                <a:solidFill>
                  <a:srgbClr val="0000FF"/>
                </a:solidFill>
              </a:rPr>
              <a:t>Julia</a:t>
            </a:r>
          </a:p>
          <a:p>
            <a:r>
              <a:rPr lang="en-US" dirty="0" smtClean="0"/>
              <a:t>~ </a:t>
            </a:r>
            <a:r>
              <a:rPr lang="en-US" dirty="0">
                <a:solidFill>
                  <a:srgbClr val="0000FF"/>
                </a:solidFill>
              </a:rPr>
              <a:t>1/3 lines of code </a:t>
            </a:r>
            <a:r>
              <a:rPr lang="en-US" dirty="0"/>
              <a:t>compared to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0000FF"/>
                </a:solidFill>
              </a:rPr>
              <a:t>FFTPACK</a:t>
            </a:r>
            <a:r>
              <a:rPr lang="en-US" dirty="0"/>
              <a:t>, more </a:t>
            </a:r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87494" y="2041241"/>
            <a:ext cx="2113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FFTW</a:t>
            </a:r>
            <a:r>
              <a:rPr lang="en-US" dirty="0" smtClean="0"/>
              <a:t>, MKL: “unfair” factor of ~2 from manual SIMD)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20938105">
            <a:off x="2472040" y="4495627"/>
            <a:ext cx="59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Julia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9961585">
            <a:off x="1914447" y="4387872"/>
            <a:ext cx="731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FFTPACK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706136">
            <a:off x="4033610" y="4396668"/>
            <a:ext cx="1193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FFTW w/o SIMD</a:t>
            </a:r>
            <a:endParaRPr 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5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653"/>
            <a:ext cx="8229600" cy="6718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Generating </a:t>
            </a:r>
            <a:r>
              <a:rPr lang="en-US" dirty="0" err="1" smtClean="0"/>
              <a:t>Vandermonde</a:t>
            </a:r>
            <a:r>
              <a:rPr lang="en-US" dirty="0" smtClean="0"/>
              <a:t> matrices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46" y="1099131"/>
            <a:ext cx="3238500" cy="1689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7466"/>
            <a:ext cx="395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given </a:t>
            </a:r>
            <a:r>
              <a:rPr lang="en-US" sz="2400" dirty="0" smtClean="0">
                <a:solidFill>
                  <a:srgbClr val="0000FF"/>
                </a:solidFill>
              </a:rPr>
              <a:t>x = [</a:t>
            </a:r>
            <a:r>
              <a:rPr lang="el-GR" sz="2400" dirty="0" smtClean="0">
                <a:solidFill>
                  <a:srgbClr val="0000FF"/>
                </a:solidFill>
              </a:rPr>
              <a:t>α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, </a:t>
            </a:r>
            <a:r>
              <a:rPr lang="el-GR" sz="2400" dirty="0" smtClean="0">
                <a:solidFill>
                  <a:srgbClr val="0000FF"/>
                </a:solidFill>
              </a:rPr>
              <a:t>α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, …]</a:t>
            </a:r>
            <a:r>
              <a:rPr lang="en-US" sz="2400" dirty="0" smtClean="0"/>
              <a:t>, generate: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056351" y="828321"/>
            <a:ext cx="408764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NumPy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Monaco"/>
                <a:cs typeface="Monaco"/>
              </a:rPr>
              <a:t>numpy.vander</a:t>
            </a:r>
            <a:r>
              <a:rPr lang="en-US" dirty="0" smtClean="0">
                <a:solidFill>
                  <a:srgbClr val="FF0000"/>
                </a:solidFill>
              </a:rPr>
              <a:t>): </a:t>
            </a:r>
            <a:r>
              <a:rPr lang="en-US" i="1" dirty="0"/>
              <a:t>[follow links]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smtClean="0">
                <a:hlinkClick r:id="rId3"/>
              </a:rPr>
              <a:t> Python code </a:t>
            </a:r>
            <a:r>
              <a:rPr lang="en-US" dirty="0"/>
              <a:t> </a:t>
            </a:r>
            <a:r>
              <a:rPr lang="en-US" dirty="0" smtClean="0"/>
              <a:t>…wraps </a:t>
            </a:r>
            <a:r>
              <a:rPr lang="en-US" dirty="0" smtClean="0">
                <a:hlinkClick r:id="rId4"/>
              </a:rPr>
              <a:t>C code </a:t>
            </a:r>
            <a:endParaRPr lang="en-US" dirty="0" smtClean="0"/>
          </a:p>
          <a:p>
            <a:r>
              <a:rPr lang="en-US" dirty="0" smtClean="0"/>
              <a:t>         … wraps </a:t>
            </a:r>
            <a:r>
              <a:rPr lang="en-US" dirty="0" smtClean="0">
                <a:hlinkClick r:id="rId5"/>
              </a:rPr>
              <a:t>generated C code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type-generic at high-level, but</a:t>
            </a:r>
            <a:endParaRPr lang="en-US" dirty="0"/>
          </a:p>
          <a:p>
            <a:r>
              <a:rPr lang="en-US" dirty="0" smtClean="0"/>
              <a:t>low level limited to small set of types.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952" y="3835478"/>
            <a:ext cx="88408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Writing fast code </a:t>
            </a:r>
            <a:r>
              <a:rPr lang="en-US" sz="2400" dirty="0" smtClean="0">
                <a:solidFill>
                  <a:srgbClr val="0000FF"/>
                </a:solidFill>
              </a:rPr>
              <a:t>“in” </a:t>
            </a:r>
            <a:r>
              <a:rPr lang="en-US" sz="2400" dirty="0" smtClean="0"/>
              <a:t>Python or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0000FF"/>
                </a:solidFill>
              </a:rPr>
              <a:t>mining the standard library</a:t>
            </a:r>
          </a:p>
          <a:p>
            <a:r>
              <a:rPr lang="en-US" sz="2400" dirty="0" smtClean="0"/>
              <a:t>for pre-written functions (implemented in C or Fortran).</a:t>
            </a:r>
          </a:p>
          <a:p>
            <a:endParaRPr lang="en-US" sz="2400" dirty="0"/>
          </a:p>
          <a:p>
            <a:r>
              <a:rPr lang="en-US" sz="2400" dirty="0" smtClean="0"/>
              <a:t>If the problem doesn’t “</a:t>
            </a:r>
            <a:r>
              <a:rPr lang="en-US" sz="2400" dirty="0" err="1" smtClean="0"/>
              <a:t>vectorize</a:t>
            </a:r>
            <a:r>
              <a:rPr lang="en-US" sz="2400" dirty="0" smtClean="0"/>
              <a:t>” into built-in functions,</a:t>
            </a:r>
          </a:p>
          <a:p>
            <a:r>
              <a:rPr lang="en-US" sz="2400" dirty="0" smtClean="0"/>
              <a:t>if you have to write your </a:t>
            </a:r>
            <a:r>
              <a:rPr lang="en-US" sz="2400" dirty="0" smtClean="0">
                <a:solidFill>
                  <a:srgbClr val="0000FF"/>
                </a:solidFill>
              </a:rPr>
              <a:t>own inner loops </a:t>
            </a:r>
            <a:r>
              <a:rPr lang="en-US" sz="2400" dirty="0" smtClean="0"/>
              <a:t>… </a:t>
            </a:r>
            <a:r>
              <a:rPr lang="en-US" sz="2400" dirty="0" smtClean="0">
                <a:solidFill>
                  <a:srgbClr val="0000FF"/>
                </a:solidFill>
              </a:rPr>
              <a:t>sucks</a:t>
            </a:r>
            <a:r>
              <a:rPr lang="en-US" sz="2400" dirty="0" smtClean="0"/>
              <a:t> for you</a:t>
            </a:r>
            <a:r>
              <a:rPr lang="en-US" sz="2400" dirty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8655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917</Words>
  <Application>Microsoft Macintosh PowerPoint</Application>
  <PresentationFormat>On-screen Show (4:3)</PresentationFormat>
  <Paragraphs>156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Courier</vt:lpstr>
      <vt:lpstr>Monaco</vt:lpstr>
      <vt:lpstr>Arial</vt:lpstr>
      <vt:lpstr>Office Theme</vt:lpstr>
      <vt:lpstr>Introduction to Julia: Why are we doing this to you? (Fall 2017)</vt:lpstr>
      <vt:lpstr>What language for teaching scientific computing?</vt:lpstr>
      <vt:lpstr>Lots of choices for interactive math…</vt:lpstr>
      <vt:lpstr>Just pick the most popular? Matlab or Python or R?</vt:lpstr>
      <vt:lpstr>A new programming language?</vt:lpstr>
      <vt:lpstr>Performance on synthetic benchmarks</vt:lpstr>
      <vt:lpstr>Special Functions in Julia</vt:lpstr>
      <vt:lpstr>Pure-Julia FFT performance</vt:lpstr>
      <vt:lpstr>Generating Vandermonde matrices</vt:lpstr>
      <vt:lpstr>Generating Vandermonde matrices</vt:lpstr>
      <vt:lpstr>Generating Vandermonde matrices</vt:lpstr>
      <vt:lpstr>But I don’t “need” performance!</vt:lpstr>
      <vt:lpstr>Just vectorize your code? = rely on mature external libraries, operating on large blocks of data, for performance-critical code </vt:lpstr>
      <vt:lpstr>But everyone else is using Matlab/Python/R/…</vt:lpstr>
      <vt:lpstr>But I lose access to all the libraries available for other languages?</vt:lpstr>
      <vt:lpstr>Julia leverages Python…</vt:lpstr>
      <vt:lpstr>goto live IJulia notebook demo…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Julia (Fall 2015)</dc:title>
  <dc:creator>Steven G. Johnson</dc:creator>
  <cp:lastModifiedBy>Microsoft Office User</cp:lastModifiedBy>
  <cp:revision>31</cp:revision>
  <dcterms:created xsi:type="dcterms:W3CDTF">2015-09-14T14:01:42Z</dcterms:created>
  <dcterms:modified xsi:type="dcterms:W3CDTF">2017-09-11T20:24:51Z</dcterms:modified>
</cp:coreProperties>
</file>