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A5BF-A202-491D-BE6E-7490E9FB339A}" type="datetimeFigureOut">
              <a:rPr lang="pt-PT" smtClean="0"/>
              <a:t>16/03/2020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73D9-381E-4D55-A524-EBEB0FC1D68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53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A5BF-A202-491D-BE6E-7490E9FB339A}" type="datetimeFigureOut">
              <a:rPr lang="pt-PT" smtClean="0"/>
              <a:t>16/03/2020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73D9-381E-4D55-A524-EBEB0FC1D68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6659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A5BF-A202-491D-BE6E-7490E9FB339A}" type="datetimeFigureOut">
              <a:rPr lang="pt-PT" smtClean="0"/>
              <a:t>16/03/2020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73D9-381E-4D55-A524-EBEB0FC1D68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4295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A5BF-A202-491D-BE6E-7490E9FB339A}" type="datetimeFigureOut">
              <a:rPr lang="pt-PT" smtClean="0"/>
              <a:t>16/03/2020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73D9-381E-4D55-A524-EBEB0FC1D68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709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A5BF-A202-491D-BE6E-7490E9FB339A}" type="datetimeFigureOut">
              <a:rPr lang="pt-PT" smtClean="0"/>
              <a:t>16/03/2020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73D9-381E-4D55-A524-EBEB0FC1D68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799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A5BF-A202-491D-BE6E-7490E9FB339A}" type="datetimeFigureOut">
              <a:rPr lang="pt-PT" smtClean="0"/>
              <a:t>16/03/2020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73D9-381E-4D55-A524-EBEB0FC1D68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866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A5BF-A202-491D-BE6E-7490E9FB339A}" type="datetimeFigureOut">
              <a:rPr lang="pt-PT" smtClean="0"/>
              <a:t>16/03/2020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73D9-381E-4D55-A524-EBEB0FC1D68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053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A5BF-A202-491D-BE6E-7490E9FB339A}" type="datetimeFigureOut">
              <a:rPr lang="pt-PT" smtClean="0"/>
              <a:t>16/03/2020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73D9-381E-4D55-A524-EBEB0FC1D68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998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A5BF-A202-491D-BE6E-7490E9FB339A}" type="datetimeFigureOut">
              <a:rPr lang="pt-PT" smtClean="0"/>
              <a:t>16/03/2020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73D9-381E-4D55-A524-EBEB0FC1D68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453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A5BF-A202-491D-BE6E-7490E9FB339A}" type="datetimeFigureOut">
              <a:rPr lang="pt-PT" smtClean="0"/>
              <a:t>16/03/2020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73D9-381E-4D55-A524-EBEB0FC1D68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653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A5BF-A202-491D-BE6E-7490E9FB339A}" type="datetimeFigureOut">
              <a:rPr lang="pt-PT" smtClean="0"/>
              <a:t>16/03/2020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73D9-381E-4D55-A524-EBEB0FC1D68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192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9A5BF-A202-491D-BE6E-7490E9FB339A}" type="datetimeFigureOut">
              <a:rPr lang="pt-PT" smtClean="0"/>
              <a:t>16/03/2020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873D9-381E-4D55-A524-EBEB0FC1D68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999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B8AE7-F0DF-4E30-A231-31692BEC8A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/>
              <a:t>Eximo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738E97-4AAA-4DF0-90C2-E454C20F2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32677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B0674-6267-442F-BD4C-CDCA2A7F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Especificação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E135D7E-19BD-407C-81B3-878635530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600" dirty="0"/>
              <a:t>O trabalho a realizar consiste num jogo de 2 jogadores, similar ao jogo “Damas”, e procurar as melhores jogadas</a:t>
            </a:r>
          </a:p>
          <a:p>
            <a:r>
              <a:rPr lang="pt-PT" sz="1600" dirty="0"/>
              <a:t>Objetivo: </a:t>
            </a:r>
          </a:p>
          <a:p>
            <a:pPr lvl="1"/>
            <a:r>
              <a:rPr lang="pt-PT" sz="1200" dirty="0"/>
              <a:t>Capturar todas as peças do adversário ou o adversário não tem mais jogadas possíveis.</a:t>
            </a:r>
            <a:endParaRPr lang="pt-PT" sz="1600" dirty="0"/>
          </a:p>
          <a:p>
            <a:r>
              <a:rPr lang="pt-PT" sz="1600" dirty="0"/>
              <a:t>Regras:</a:t>
            </a:r>
          </a:p>
          <a:p>
            <a:pPr lvl="1"/>
            <a:r>
              <a:rPr lang="pt-PT" sz="1200" dirty="0"/>
              <a:t>As peças começam em posições predefinidas como mostra a imagem</a:t>
            </a:r>
          </a:p>
          <a:p>
            <a:pPr lvl="1"/>
            <a:r>
              <a:rPr lang="pt-PT" sz="1200" dirty="0" err="1"/>
              <a:t>Ordinary</a:t>
            </a:r>
            <a:r>
              <a:rPr lang="pt-PT" sz="1200" dirty="0"/>
              <a:t> Move - movimento para a frente ou avançar diagonalmente para a frente</a:t>
            </a:r>
          </a:p>
          <a:p>
            <a:pPr lvl="1"/>
            <a:r>
              <a:rPr lang="pt-PT" sz="1200" dirty="0" err="1"/>
              <a:t>Jumping</a:t>
            </a:r>
            <a:r>
              <a:rPr lang="pt-PT" sz="1200" dirty="0"/>
              <a:t> Move - saltar por cima de uma peça do jogador para a frente ou diagonalmente no mesmo sentido</a:t>
            </a:r>
          </a:p>
          <a:p>
            <a:pPr lvl="1"/>
            <a:r>
              <a:rPr lang="pt-PT" sz="1200" dirty="0"/>
              <a:t>Capture - saltar por cima de uma peça do adversário, capturando-a, para a frente ou avançar diagonalmente para a frente ou para os lados</a:t>
            </a:r>
          </a:p>
          <a:p>
            <a:pPr lvl="1"/>
            <a:r>
              <a:rPr lang="pt-PT" sz="1200" dirty="0"/>
              <a:t>Uma vez efetuado um </a:t>
            </a:r>
            <a:r>
              <a:rPr lang="pt-PT" sz="1200" dirty="0" err="1"/>
              <a:t>Jumping</a:t>
            </a:r>
            <a:r>
              <a:rPr lang="pt-PT" sz="1200" dirty="0"/>
              <a:t> Move ou Capture é necessário utilizar essa peça para fazer o mesmo movimento ate não haver jogadas possíveis, não necessariamente a jogada mais longa</a:t>
            </a:r>
          </a:p>
          <a:p>
            <a:pPr lvl="1"/>
            <a:r>
              <a:rPr lang="pt-PT" sz="1200" dirty="0" err="1"/>
              <a:t>Drop</a:t>
            </a:r>
            <a:r>
              <a:rPr lang="pt-PT" sz="1200" dirty="0"/>
              <a:t> – se uma peça chegar à última fila do tabuleiro, essa peça é removida do tabuleiro e são adicionadas duas peças em posições na </a:t>
            </a:r>
            <a:r>
              <a:rPr lang="pt-PT" sz="1200" i="1" dirty="0" err="1"/>
              <a:t>drop</a:t>
            </a:r>
            <a:r>
              <a:rPr lang="pt-PT" sz="1200" i="1" dirty="0"/>
              <a:t> zone</a:t>
            </a:r>
            <a:r>
              <a:rPr lang="pt-PT" sz="1200" dirty="0"/>
              <a:t>(duas primeiras filas do tabuleiro, exceto os 4 quadrados nas laterais)</a:t>
            </a:r>
          </a:p>
          <a:p>
            <a:endParaRPr lang="pt-PT" sz="1200" dirty="0"/>
          </a:p>
          <a:p>
            <a:pPr marL="457200" lvl="1" indent="0">
              <a:buNone/>
            </a:pPr>
            <a:endParaRPr lang="pt-PT" sz="1400" dirty="0"/>
          </a:p>
        </p:txBody>
      </p:sp>
      <p:pic>
        <p:nvPicPr>
          <p:cNvPr id="5" name="Imagem 4" descr="Uma imagem com objeto, xadrez, edifício, avião&#10;&#10;Descrição gerada automaticamente">
            <a:extLst>
              <a:ext uri="{FF2B5EF4-FFF2-40B4-BE49-F238E27FC236}">
                <a16:creationId xmlns:a16="http://schemas.microsoft.com/office/drawing/2014/main" id="{EA403D8F-A15C-4363-AACD-33B372CE5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831" y="4779963"/>
            <a:ext cx="13970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72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EF886-446C-472E-A791-D29B0CAA9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Base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4CE504A-D87A-48A6-84D4-30679AEA2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600" dirty="0"/>
              <a:t>Para a elaboração deste projeto é crucial a implementação do algoritmo </a:t>
            </a:r>
            <a:r>
              <a:rPr lang="pt-PT" sz="1600" b="1" dirty="0" err="1"/>
              <a:t>minimax</a:t>
            </a:r>
            <a:r>
              <a:rPr lang="pt-PT" sz="1600" dirty="0"/>
              <a:t>, pelo que se deu a procura de implementações deste algoritmo, encontrando um vídeo (https://www.youtube.com/watch?v=l-hh51ncgDI), no qual existe código que serviu como base para o algoritmo no nosso projeto;</a:t>
            </a:r>
          </a:p>
          <a:p>
            <a:r>
              <a:rPr lang="pt-PT" sz="1600" dirty="0"/>
              <a:t>Para a implementação no projeto de uma pesquisa </a:t>
            </a:r>
            <a:r>
              <a:rPr lang="pt-PT" sz="1600" b="1" dirty="0" err="1"/>
              <a:t>Iterative</a:t>
            </a:r>
            <a:r>
              <a:rPr lang="pt-PT" sz="1600" b="1" dirty="0"/>
              <a:t> </a:t>
            </a:r>
            <a:r>
              <a:rPr lang="pt-PT" sz="1600" b="1" dirty="0" err="1"/>
              <a:t>Deepening</a:t>
            </a:r>
            <a:r>
              <a:rPr lang="pt-PT" sz="1600" dirty="0"/>
              <a:t>, utilizou-se o seguinte website para compreender melhor o conceito e as suas vantagens (https://www.chessprogramming.org/Iterative_Deepening);</a:t>
            </a:r>
          </a:p>
          <a:p>
            <a:r>
              <a:rPr lang="pt-PT" sz="1600" dirty="0"/>
              <a:t>Na utilização de uma </a:t>
            </a:r>
            <a:r>
              <a:rPr lang="pt-PT" sz="1600" b="1" dirty="0" err="1"/>
              <a:t>Transposition</a:t>
            </a:r>
            <a:r>
              <a:rPr lang="pt-PT" sz="1600" b="1" dirty="0"/>
              <a:t> </a:t>
            </a:r>
            <a:r>
              <a:rPr lang="pt-PT" sz="1600" b="1" dirty="0" err="1"/>
              <a:t>Table</a:t>
            </a:r>
            <a:r>
              <a:rPr lang="pt-PT" sz="1600" dirty="0"/>
              <a:t> para redução do custo por parte do programa uma vez que se torna desnecessário calcular posições/tabuleiros previamente calculados, serviu-nos para base este website (https://en.wikipedia.org/wiki/Transposition_table).</a:t>
            </a:r>
          </a:p>
          <a:p>
            <a:endParaRPr lang="pt-PT" sz="1600" dirty="0"/>
          </a:p>
          <a:p>
            <a:endParaRPr lang="pt-PT" sz="1600" dirty="0"/>
          </a:p>
          <a:p>
            <a:endParaRPr lang="pt-PT" sz="1600" u="sng" dirty="0"/>
          </a:p>
          <a:p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30464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270566-582C-4256-9407-3C0344B5F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Formulação do problema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A5B8F23-4CD8-4585-9CD9-8D2836F6E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600" dirty="0"/>
              <a:t>Para representação do problema recorremos essencialmente à representação do tabuleiro e um conjunto de </a:t>
            </a:r>
            <a:r>
              <a:rPr lang="pt-PT" sz="1600" i="1" dirty="0" err="1"/>
              <a:t>flags</a:t>
            </a:r>
            <a:r>
              <a:rPr lang="pt-PT" sz="1600" dirty="0"/>
              <a:t> capazes de representar o estado do jogo em qualquer momento. O tabuleiro de 8x8 é representado com recurso a 2 números de 64bits, um número para cada jogador, e cada bit indica se naquela posição se encontra uma peça no tabuleiro. O objetivo é chegar a um tabuleiro que represente uma vitória para o jogador.</a:t>
            </a:r>
          </a:p>
          <a:p>
            <a:r>
              <a:rPr lang="pt-PT" sz="1600" dirty="0"/>
              <a:t>Para tal, na pesquisa da próxima jogada vai ser usado o algoritmo </a:t>
            </a:r>
            <a:r>
              <a:rPr lang="pt-PT" sz="1600" b="1" dirty="0" err="1"/>
              <a:t>minimax</a:t>
            </a:r>
            <a:r>
              <a:rPr lang="pt-PT" sz="1600" dirty="0"/>
              <a:t>, com recurso a cortes </a:t>
            </a:r>
            <a:r>
              <a:rPr lang="pt-PT" sz="1600" i="1" dirty="0" err="1"/>
              <a:t>alfa-beta</a:t>
            </a:r>
            <a:r>
              <a:rPr lang="pt-PT" sz="1600" dirty="0"/>
              <a:t>, de forma encontrar a melhor jogada de acordo com a heurística de avaliação do tabuleiro.</a:t>
            </a:r>
          </a:p>
          <a:p>
            <a:r>
              <a:rPr lang="pt-PT" sz="1600" dirty="0"/>
              <a:t>A avaliação do tabuleiro vai consistir em diversos parâmetros, desde a existência de um </a:t>
            </a:r>
            <a:r>
              <a:rPr lang="pt-PT" sz="1600" i="1" dirty="0" err="1"/>
              <a:t>gameover</a:t>
            </a:r>
            <a:r>
              <a:rPr lang="pt-PT" sz="1600" dirty="0"/>
              <a:t>, numero de peças no tabuleiro de cada lado, disposição das peças no tabuleiro e peças que se encontrem em posição desfavorável (podem ser capturadas). Outras versões serão desenvolvidas e testadas a sua eficácia.</a:t>
            </a:r>
          </a:p>
          <a:p>
            <a:r>
              <a:rPr lang="pt-PT" sz="1600" dirty="0"/>
              <a:t>O estado inicial do jogo segue as regras explicadas previamente.</a:t>
            </a:r>
          </a:p>
          <a:p>
            <a:r>
              <a:rPr lang="pt-PT" sz="1600" dirty="0"/>
              <a:t>Numa fase posterior e se possível, tentar-se-ão outras abordagens do algoritmo </a:t>
            </a:r>
            <a:r>
              <a:rPr lang="pt-PT" sz="1600" b="1" dirty="0" err="1"/>
              <a:t>minimax</a:t>
            </a:r>
            <a:r>
              <a:rPr lang="pt-PT" sz="1600" dirty="0"/>
              <a:t>, otimizações e reformulação das funções e estrutura dos dados do jogo, se necessário.</a:t>
            </a:r>
          </a:p>
        </p:txBody>
      </p:sp>
    </p:spTree>
    <p:extLst>
      <p:ext uri="{BB962C8B-B14F-4D97-AF65-F5344CB8AC3E}">
        <p14:creationId xmlns:p14="http://schemas.microsoft.com/office/powerpoint/2010/main" val="3276531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35CC6-6CCA-4D03-8247-88DBC1A6B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Trabalho de implementação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696D132-C496-4EDA-8283-CBC59C2D4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600" dirty="0"/>
              <a:t>No seguimento do que foi descrito nos slides anteriores, já foi iniciada a implementação do projeto.</a:t>
            </a:r>
          </a:p>
          <a:p>
            <a:r>
              <a:rPr lang="pt-PT" sz="1600" dirty="0"/>
              <a:t>A linguagem de programação escolhida foi C++, e a representação visual será feita na consola. O ambiente de desenvolvimento escolhido é o Visual </a:t>
            </a:r>
            <a:r>
              <a:rPr lang="pt-PT" sz="1600" dirty="0" err="1"/>
              <a:t>Studio</a:t>
            </a:r>
            <a:r>
              <a:rPr lang="pt-PT" sz="1600" dirty="0"/>
              <a:t> </a:t>
            </a:r>
            <a:r>
              <a:rPr lang="pt-PT" sz="1600" dirty="0" err="1"/>
              <a:t>Code</a:t>
            </a:r>
            <a:r>
              <a:rPr lang="pt-PT" sz="1600" dirty="0"/>
              <a:t>.</a:t>
            </a:r>
          </a:p>
          <a:p>
            <a:r>
              <a:rPr lang="pt-PT" sz="1600" dirty="0"/>
              <a:t>Nesta fase:</a:t>
            </a:r>
          </a:p>
          <a:p>
            <a:pPr lvl="1"/>
            <a:r>
              <a:rPr lang="pt-PT" sz="1200" dirty="0"/>
              <a:t>O jogo e as suas regras encontram se implementadas, sendo já possível jogar Humano </a:t>
            </a:r>
            <a:r>
              <a:rPr lang="pt-PT" sz="1200" i="1" dirty="0" err="1"/>
              <a:t>vs</a:t>
            </a:r>
            <a:r>
              <a:rPr lang="pt-PT" sz="1200" dirty="0"/>
              <a:t> Humano e Humano </a:t>
            </a:r>
            <a:r>
              <a:rPr lang="pt-PT" sz="1200" dirty="0" err="1"/>
              <a:t>vs</a:t>
            </a:r>
            <a:r>
              <a:rPr lang="pt-PT" sz="1200" dirty="0"/>
              <a:t> Máquina;</a:t>
            </a:r>
          </a:p>
          <a:p>
            <a:pPr lvl="1"/>
            <a:r>
              <a:rPr lang="pt-PT" sz="1200" dirty="0"/>
              <a:t>É possível obter todas as jogadas possíveis para um dado tabuleiro para um dado jogador;</a:t>
            </a:r>
          </a:p>
          <a:p>
            <a:pPr lvl="1"/>
            <a:r>
              <a:rPr lang="pt-PT" sz="1200" dirty="0"/>
              <a:t>Existe um heurística de avaliação do tabuleiro, no entanto ainda vai ser melhorada;</a:t>
            </a:r>
          </a:p>
          <a:p>
            <a:pPr lvl="1"/>
            <a:r>
              <a:rPr lang="pt-PT" sz="1200" dirty="0"/>
              <a:t>Algoritmo </a:t>
            </a:r>
            <a:r>
              <a:rPr lang="pt-PT" sz="1200" dirty="0" err="1"/>
              <a:t>minimax</a:t>
            </a:r>
            <a:r>
              <a:rPr lang="pt-PT" sz="1200" dirty="0"/>
              <a:t> implementado;</a:t>
            </a:r>
          </a:p>
          <a:p>
            <a:pPr lvl="1"/>
            <a:r>
              <a:rPr lang="pt-PT" sz="1200" dirty="0"/>
              <a:t>Interface e visualização do tabuleiro já trabalhada;</a:t>
            </a:r>
          </a:p>
          <a:p>
            <a:pPr lvl="1"/>
            <a:r>
              <a:rPr lang="pt-PT" sz="1200" dirty="0"/>
              <a:t>Implementação de </a:t>
            </a:r>
            <a:r>
              <a:rPr lang="pt-PT" sz="1200" dirty="0" err="1"/>
              <a:t>Iterative</a:t>
            </a:r>
            <a:r>
              <a:rPr lang="pt-PT" sz="1200" dirty="0"/>
              <a:t> </a:t>
            </a:r>
            <a:r>
              <a:rPr lang="pt-PT" sz="1200" dirty="0" err="1"/>
              <a:t>Deepening</a:t>
            </a:r>
            <a:r>
              <a:rPr lang="pt-PT" sz="1200" dirty="0"/>
              <a:t> e </a:t>
            </a:r>
            <a:r>
              <a:rPr lang="pt-PT" sz="1200" dirty="0" err="1"/>
              <a:t>Transposition</a:t>
            </a:r>
            <a:r>
              <a:rPr lang="pt-PT" sz="1200" dirty="0"/>
              <a:t> </a:t>
            </a:r>
            <a:r>
              <a:rPr lang="pt-PT" sz="1200" dirty="0" err="1"/>
              <a:t>Table</a:t>
            </a:r>
            <a:r>
              <a:rPr lang="pt-PT" sz="1200"/>
              <a:t>.</a:t>
            </a:r>
            <a:endParaRPr lang="pt-PT" sz="1200" dirty="0"/>
          </a:p>
          <a:p>
            <a:pPr lvl="1"/>
            <a:endParaRPr lang="pt-PT" sz="1200" dirty="0"/>
          </a:p>
          <a:p>
            <a:pPr marL="457200" lvl="1" indent="0">
              <a:buNone/>
            </a:pPr>
            <a:endParaRPr lang="pt-PT" sz="1200" dirty="0"/>
          </a:p>
          <a:p>
            <a:pPr lvl="1"/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1792365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659</Words>
  <Application>Microsoft Office PowerPoint</Application>
  <PresentationFormat>Ecrã Panorâmico</PresentationFormat>
  <Paragraphs>35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Eximo</vt:lpstr>
      <vt:lpstr>Especificação </vt:lpstr>
      <vt:lpstr>Base</vt:lpstr>
      <vt:lpstr>Formulação do problema</vt:lpstr>
      <vt:lpstr>Trabalho de implementação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Eximo</dc:title>
  <dc:creator>Gustavo Macedo Torres</dc:creator>
  <cp:lastModifiedBy>Joaquim Manuel Silva Cardoso Rodrigues</cp:lastModifiedBy>
  <cp:revision>15</cp:revision>
  <dcterms:created xsi:type="dcterms:W3CDTF">2020-03-07T14:58:39Z</dcterms:created>
  <dcterms:modified xsi:type="dcterms:W3CDTF">2020-03-16T23:28:36Z</dcterms:modified>
</cp:coreProperties>
</file>