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53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665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429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7094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7998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8661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053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998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4534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46532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7192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9A5BF-A202-491D-BE6E-7490E9FB339A}" type="datetimeFigureOut">
              <a:rPr lang="pt-PT" smtClean="0"/>
              <a:t>30/03/2020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E873D9-381E-4D55-A524-EBEB0FC1D68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0999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B8AE7-F0DF-4E30-A231-31692BEC8A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Eximo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738E97-4AAA-4DF0-90C2-E454C20F2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28671"/>
            <a:ext cx="9144000" cy="1655762"/>
          </a:xfrm>
        </p:spPr>
        <p:txBody>
          <a:bodyPr/>
          <a:lstStyle/>
          <a:p>
            <a:r>
              <a:rPr lang="pt-PT" dirty="0"/>
              <a:t>Gustavo Torres  up201706473</a:t>
            </a:r>
          </a:p>
          <a:p>
            <a:r>
              <a:rPr lang="pt-PT" dirty="0"/>
              <a:t>Joaquim Rodrigues  up201704844</a:t>
            </a:r>
          </a:p>
          <a:p>
            <a:r>
              <a:rPr lang="pt-PT" dirty="0"/>
              <a:t>Miguel Rosa  up201706956</a:t>
            </a:r>
          </a:p>
        </p:txBody>
      </p:sp>
    </p:spTree>
    <p:extLst>
      <p:ext uri="{BB962C8B-B14F-4D97-AF65-F5344CB8AC3E}">
        <p14:creationId xmlns:p14="http://schemas.microsoft.com/office/powerpoint/2010/main" val="1532677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4CA7D6-0E83-4AF2-8502-3D198A5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2A75B4F-41E1-4AFD-B067-4254122A8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600" dirty="0"/>
              <a:t>https://www.boardgamegeek.com/boardgame/137916/eximo;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https://www.youtube.com/watch?v=l-hh51ncgDI;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https://www.chessprogramming.org/Iterative_Deepening;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https://en.wikipedia.org/wiki/Transposition_table;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https://en.wikipedia.org/wiki/Alpha%E2%80%93beta_pruning;</a:t>
            </a:r>
          </a:p>
        </p:txBody>
      </p:sp>
    </p:spTree>
    <p:extLst>
      <p:ext uri="{BB962C8B-B14F-4D97-AF65-F5344CB8AC3E}">
        <p14:creationId xmlns:p14="http://schemas.microsoft.com/office/powerpoint/2010/main" val="1627795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B0674-6267-442F-BD4C-CDCA2A7FB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Especificação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E135D7E-19BD-407C-81B3-87863553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PT" sz="1600" dirty="0"/>
              <a:t>O trabalho a realizar consiste num jogo de 2 jogadores, similar ao jogo “Damas”, e procurar as melhores jogadas</a:t>
            </a:r>
          </a:p>
          <a:p>
            <a:pPr algn="just"/>
            <a:r>
              <a:rPr lang="pt-PT" sz="1600" dirty="0"/>
              <a:t>Objetivo: </a:t>
            </a:r>
          </a:p>
          <a:p>
            <a:pPr lvl="1" algn="just"/>
            <a:r>
              <a:rPr lang="pt-PT" sz="1200" dirty="0"/>
              <a:t>Capturar todas as peças do adversário ou o adversário não tem mais jogadas possíveis.</a:t>
            </a:r>
            <a:endParaRPr lang="pt-PT" sz="1600" dirty="0"/>
          </a:p>
          <a:p>
            <a:pPr algn="just"/>
            <a:r>
              <a:rPr lang="pt-PT" sz="1600" dirty="0"/>
              <a:t>Regras:</a:t>
            </a:r>
          </a:p>
          <a:p>
            <a:pPr lvl="1" algn="just"/>
            <a:r>
              <a:rPr lang="pt-PT" sz="1200" dirty="0"/>
              <a:t>As peças começam em posições predefinidas como mostra a imagem</a:t>
            </a:r>
          </a:p>
          <a:p>
            <a:pPr lvl="1" algn="just"/>
            <a:r>
              <a:rPr lang="pt-PT" sz="1200" dirty="0" err="1"/>
              <a:t>Ordinary</a:t>
            </a:r>
            <a:r>
              <a:rPr lang="pt-PT" sz="1200" dirty="0"/>
              <a:t> Move - movimento para a frente ou avançar diagonalmente para a frente</a:t>
            </a:r>
          </a:p>
          <a:p>
            <a:pPr lvl="1" algn="just"/>
            <a:r>
              <a:rPr lang="pt-PT" sz="1200" dirty="0" err="1"/>
              <a:t>Jumping</a:t>
            </a:r>
            <a:r>
              <a:rPr lang="pt-PT" sz="1200" dirty="0"/>
              <a:t> Move - saltar por cima de uma peça do jogador para a frente ou diagonalmente no mesmo sentido</a:t>
            </a:r>
          </a:p>
          <a:p>
            <a:pPr lvl="1" algn="just"/>
            <a:r>
              <a:rPr lang="pt-PT" sz="1200" dirty="0"/>
              <a:t>Capture - saltar por cima de uma peça do adversário, capturando-a, para a frente ou avançar diagonalmente para a frente ou para os lados</a:t>
            </a:r>
          </a:p>
          <a:p>
            <a:pPr lvl="1" algn="just"/>
            <a:r>
              <a:rPr lang="pt-PT" sz="1200" dirty="0"/>
              <a:t>Uma vez efetuado um </a:t>
            </a:r>
            <a:r>
              <a:rPr lang="pt-PT" sz="1200" dirty="0" err="1"/>
              <a:t>Jumping</a:t>
            </a:r>
            <a:r>
              <a:rPr lang="pt-PT" sz="1200" dirty="0"/>
              <a:t> Move ou Capture é necessário utilizar essa peça para fazer o mesmo movimento ate não haver jogadas possíveis, não necessariamente a jogada mais longa</a:t>
            </a:r>
          </a:p>
          <a:p>
            <a:pPr lvl="1" algn="just"/>
            <a:r>
              <a:rPr lang="pt-PT" sz="1200" dirty="0" err="1"/>
              <a:t>Drop</a:t>
            </a:r>
            <a:r>
              <a:rPr lang="pt-PT" sz="1200" dirty="0"/>
              <a:t> – se uma peça chegar à última fila do tabuleiro, essa peça é removida do tabuleiro e são adicionadas duas peças em posições na </a:t>
            </a:r>
            <a:r>
              <a:rPr lang="pt-PT" sz="1200" i="1" dirty="0" err="1"/>
              <a:t>drop</a:t>
            </a:r>
            <a:r>
              <a:rPr lang="pt-PT" sz="1200" i="1" dirty="0"/>
              <a:t> zone </a:t>
            </a:r>
            <a:r>
              <a:rPr lang="pt-PT" sz="1200" dirty="0"/>
              <a:t>(duas primeiras filas do tabuleiro, exceto os 4 quadrados nas laterais)</a:t>
            </a:r>
          </a:p>
          <a:p>
            <a:endParaRPr lang="pt-PT" sz="1200" dirty="0"/>
          </a:p>
          <a:p>
            <a:pPr marL="457200" lvl="1" indent="0">
              <a:buNone/>
            </a:pPr>
            <a:endParaRPr lang="pt-PT" sz="1400" dirty="0"/>
          </a:p>
        </p:txBody>
      </p:sp>
      <p:pic>
        <p:nvPicPr>
          <p:cNvPr id="5" name="Imagem 4" descr="Uma imagem com objeto, xadrez, edifício, avião&#10;&#10;Descrição gerada automaticamente">
            <a:extLst>
              <a:ext uri="{FF2B5EF4-FFF2-40B4-BE49-F238E27FC236}">
                <a16:creationId xmlns:a16="http://schemas.microsoft.com/office/drawing/2014/main" id="{EA403D8F-A15C-4363-AACD-33B372CE5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831" y="4779963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72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70566-582C-4256-9407-3C0344B5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Formulação do problema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A5B8F23-4CD8-4585-9CD9-8D2836F6E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pt-PT" sz="1600" dirty="0"/>
              <a:t>Para representação do problema recorremos essencialmente à representação do tabuleiro e um conjunto de </a:t>
            </a:r>
            <a:r>
              <a:rPr lang="pt-PT" sz="1600" i="1" dirty="0" err="1"/>
              <a:t>flags</a:t>
            </a:r>
            <a:r>
              <a:rPr lang="pt-PT" sz="1600" dirty="0"/>
              <a:t> capazes de representar o estado do jogo em qualquer momento. O tabuleiro de 8x8 é representado com recurso a 2 números de 64bits, um número para cada jogador, e cada bit indica se naquela posição se encontra uma peça no tabuleiro. O objetivo é chegar a um tabuleiro que represente uma vitória para o jogador.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Para tal, na pesquisa da próxima jogada vai ser usado o algoritmo </a:t>
            </a:r>
            <a:r>
              <a:rPr lang="pt-PT" sz="1600" b="1" dirty="0" err="1"/>
              <a:t>minimax</a:t>
            </a:r>
            <a:r>
              <a:rPr lang="pt-PT" sz="1600" dirty="0"/>
              <a:t>, com recurso a cortes </a:t>
            </a:r>
            <a:r>
              <a:rPr lang="pt-PT" sz="1600" i="1" dirty="0" err="1"/>
              <a:t>alfa-beta</a:t>
            </a:r>
            <a:r>
              <a:rPr lang="pt-PT" sz="1600" dirty="0"/>
              <a:t>, de forma encontrar a melhor jogada de acordo com a heurística de avaliação do tabuleiro.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A avaliação do tabuleiro vai consistir em diversos parâmetros, desde a existência de um </a:t>
            </a:r>
            <a:r>
              <a:rPr lang="pt-PT" sz="1600" i="1" dirty="0" err="1"/>
              <a:t>gameover</a:t>
            </a:r>
            <a:r>
              <a:rPr lang="pt-PT" sz="1600" dirty="0"/>
              <a:t>, numero de peças no tabuleiro de cada lado, disposição das peças no tabuleiro e peças que se encontrem em posição desfavorável (podem ser capturadas). Outras versões serão desenvolvidas e testadas a sua eficácia.</a:t>
            </a:r>
          </a:p>
          <a:p>
            <a:pPr algn="just">
              <a:lnSpc>
                <a:spcPct val="100000"/>
              </a:lnSpc>
            </a:pPr>
            <a:r>
              <a:rPr lang="pt-PT" sz="1600" dirty="0"/>
              <a:t>O estado inicial do jogo segue as regras explicadas previamente.</a:t>
            </a:r>
          </a:p>
        </p:txBody>
      </p:sp>
    </p:spTree>
    <p:extLst>
      <p:ext uri="{BB962C8B-B14F-4D97-AF65-F5344CB8AC3E}">
        <p14:creationId xmlns:p14="http://schemas.microsoft.com/office/powerpoint/2010/main" val="327653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5CC6-6CCA-4D03-8247-88DBC1A6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Trabalho de implementação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696D132-C496-4EDA-8283-CBC59C2D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20000"/>
              </a:lnSpc>
            </a:pPr>
            <a:r>
              <a:rPr lang="pt-PT" sz="1600" dirty="0"/>
              <a:t>No seguimento do que foi descrito nos slides anteriores, já foi iniciada a implementação do projeto.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A linguagem de programação escolhida foi C++, e a representação visual será feita na consola. O ambiente de desenvolvimento escolhido é o Visual </a:t>
            </a:r>
            <a:r>
              <a:rPr lang="pt-PT" sz="1600" dirty="0" err="1"/>
              <a:t>Studio</a:t>
            </a:r>
            <a:r>
              <a:rPr lang="pt-PT" sz="1600" dirty="0"/>
              <a:t> </a:t>
            </a:r>
            <a:r>
              <a:rPr lang="pt-PT" sz="1600" dirty="0" err="1"/>
              <a:t>Code</a:t>
            </a:r>
            <a:r>
              <a:rPr lang="pt-PT" sz="16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No Checkpoint 1: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O jogo e as suas regras encontram se implementadas, sendo já possível jogar Humano </a:t>
            </a:r>
            <a:r>
              <a:rPr lang="pt-PT" sz="1200" i="1" dirty="0" err="1"/>
              <a:t>vs</a:t>
            </a:r>
            <a:r>
              <a:rPr lang="pt-PT" sz="1200" dirty="0"/>
              <a:t> Humano e Humano </a:t>
            </a:r>
            <a:r>
              <a:rPr lang="pt-PT" sz="1200" dirty="0" err="1"/>
              <a:t>vs</a:t>
            </a:r>
            <a:r>
              <a:rPr lang="pt-PT" sz="1200" dirty="0"/>
              <a:t> Máquina;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É possível obter todas as jogadas possíveis para um dado tabuleiro para um dado jogador;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Existe uma heurística de avaliação do tabuleiro, no entanto ainda vai ser melhorada;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Algoritmo </a:t>
            </a:r>
            <a:r>
              <a:rPr lang="pt-PT" sz="1200" dirty="0" err="1"/>
              <a:t>minimax</a:t>
            </a:r>
            <a:r>
              <a:rPr lang="pt-PT" sz="1200" dirty="0"/>
              <a:t> implementado;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Interface e visualização do tabuleiro já trabalhada;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Implementação de </a:t>
            </a:r>
            <a:r>
              <a:rPr lang="pt-PT" sz="1200" dirty="0" err="1"/>
              <a:t>Iterative</a:t>
            </a:r>
            <a:r>
              <a:rPr lang="pt-PT" sz="1200" dirty="0"/>
              <a:t> </a:t>
            </a:r>
            <a:r>
              <a:rPr lang="pt-PT" sz="1200" dirty="0" err="1"/>
              <a:t>Deepening</a:t>
            </a:r>
            <a:r>
              <a:rPr lang="pt-PT" sz="1200" dirty="0"/>
              <a:t> e </a:t>
            </a:r>
            <a:r>
              <a:rPr lang="pt-PT" sz="1200" dirty="0" err="1"/>
              <a:t>Transposition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 dirty="0"/>
              <a:t>.</a:t>
            </a:r>
          </a:p>
          <a:p>
            <a:pPr algn="just">
              <a:lnSpc>
                <a:spcPct val="120000"/>
              </a:lnSpc>
            </a:pPr>
            <a:r>
              <a:rPr lang="pt-PT" sz="1600" dirty="0"/>
              <a:t>Na entrega final (para além dos pontos já cobertos no Checkpoint 1):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Todos os modos de jogo estão implementados (Máquina </a:t>
            </a:r>
            <a:r>
              <a:rPr lang="pt-PT" sz="1200" dirty="0" err="1"/>
              <a:t>vs</a:t>
            </a:r>
            <a:r>
              <a:rPr lang="pt-PT" sz="1200" dirty="0"/>
              <a:t> Máquina a adicionar aos outros 2 previamente implementados);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Existem três heurísticas de avaliação do tabuleiro;</a:t>
            </a:r>
          </a:p>
          <a:p>
            <a:pPr lvl="1" algn="just">
              <a:lnSpc>
                <a:spcPct val="120000"/>
              </a:lnSpc>
            </a:pPr>
            <a:r>
              <a:rPr lang="pt-PT" sz="1200" dirty="0"/>
              <a:t>Todos os algoritmos implementados (</a:t>
            </a:r>
            <a:r>
              <a:rPr lang="pt-PT" sz="1200" dirty="0" err="1"/>
              <a:t>Minimax</a:t>
            </a:r>
            <a:r>
              <a:rPr lang="pt-PT" sz="1200" dirty="0"/>
              <a:t>, </a:t>
            </a:r>
            <a:r>
              <a:rPr lang="pt-PT" sz="1200" dirty="0" err="1"/>
              <a:t>Iterative</a:t>
            </a:r>
            <a:r>
              <a:rPr lang="pt-PT" sz="1200" dirty="0"/>
              <a:t> </a:t>
            </a:r>
            <a:r>
              <a:rPr lang="pt-PT" sz="1200" dirty="0" err="1"/>
              <a:t>Deepening</a:t>
            </a:r>
            <a:r>
              <a:rPr lang="pt-PT" sz="1200" dirty="0"/>
              <a:t> e </a:t>
            </a:r>
            <a:r>
              <a:rPr lang="pt-PT" sz="1200" dirty="0" err="1"/>
              <a:t>Transposition</a:t>
            </a:r>
            <a:r>
              <a:rPr lang="pt-PT" sz="1200" dirty="0"/>
              <a:t> </a:t>
            </a:r>
            <a:r>
              <a:rPr lang="pt-PT" sz="1200" dirty="0" err="1"/>
              <a:t>Table</a:t>
            </a:r>
            <a:r>
              <a:rPr lang="pt-PT" sz="1200" dirty="0"/>
              <a:t>);</a:t>
            </a:r>
          </a:p>
          <a:p>
            <a:pPr lvl="1">
              <a:lnSpc>
                <a:spcPct val="150000"/>
              </a:lnSpc>
            </a:pPr>
            <a:endParaRPr lang="pt-PT" sz="1200" dirty="0"/>
          </a:p>
          <a:p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179236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6EEAF-6093-4CD7-8DF7-3FFB1DAD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Abordagem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6CE73C2-6320-47E2-92FE-06314A4C3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4742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E0BAC-9CC3-4D38-B567-9B65F443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Algoritmos implementados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5640CF9-5033-4121-A39C-876C71382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1600" dirty="0"/>
              <a:t>Para a elaboração deste projeto era crucial a implementação do algoritmo </a:t>
            </a:r>
            <a:r>
              <a:rPr lang="pt-PT" sz="1600" b="1" dirty="0" err="1"/>
              <a:t>minimax</a:t>
            </a:r>
            <a:r>
              <a:rPr lang="pt-PT" sz="1600" dirty="0"/>
              <a:t>, com cortes </a:t>
            </a:r>
            <a:r>
              <a:rPr lang="pt-PT" sz="1600" dirty="0" err="1"/>
              <a:t>alfa-beta</a:t>
            </a:r>
            <a:r>
              <a:rPr lang="pt-PT" sz="1600" dirty="0"/>
              <a:t>, de forma a obter as melhores jogadas possíveis de acordo com a heurística em utilização. Os cortes </a:t>
            </a:r>
            <a:r>
              <a:rPr lang="pt-PT" sz="1600" dirty="0" err="1"/>
              <a:t>alfa-beta</a:t>
            </a:r>
            <a:r>
              <a:rPr lang="pt-PT" sz="1600" dirty="0"/>
              <a:t> são fundamentais para a redução do número de nodes analisados, uma vez que “corta” os nós que não resultarão numa alternativa válida para melhor jogada no estado atingido;</a:t>
            </a:r>
          </a:p>
          <a:p>
            <a:r>
              <a:rPr lang="pt-PT" sz="1600" dirty="0"/>
              <a:t>Outro algoritmo implementado foi a pesquisa </a:t>
            </a:r>
            <a:r>
              <a:rPr lang="pt-PT" sz="1600" b="1" dirty="0" err="1"/>
              <a:t>Iterative</a:t>
            </a:r>
            <a:r>
              <a:rPr lang="pt-PT" sz="1600" b="1" dirty="0"/>
              <a:t> </a:t>
            </a:r>
            <a:r>
              <a:rPr lang="pt-PT" sz="1600" b="1" dirty="0" err="1"/>
              <a:t>Deepening</a:t>
            </a:r>
            <a:r>
              <a:rPr lang="pt-PT" sz="1600" dirty="0"/>
              <a:t>, que neste caso utilizará o algoritmo </a:t>
            </a:r>
            <a:r>
              <a:rPr lang="pt-PT" sz="1600" dirty="0" err="1"/>
              <a:t>minimax</a:t>
            </a:r>
            <a:r>
              <a:rPr lang="pt-PT" sz="1600" dirty="0"/>
              <a:t> para pesquisar a uma maior </a:t>
            </a:r>
            <a:r>
              <a:rPr lang="pt-PT" sz="1600" dirty="0" err="1"/>
              <a:t>maior</a:t>
            </a:r>
            <a:r>
              <a:rPr lang="pt-PT" sz="1600" dirty="0"/>
              <a:t> profundidade no caso de não ter consumido todo o tempo ou atingido a profundidade máxima, usando muito menos memória, sendo portanto um algoritmo que melhora a eficiência do programa e também a sua tomada de decisões;</a:t>
            </a:r>
          </a:p>
          <a:p>
            <a:r>
              <a:rPr lang="pt-PT" sz="1600" dirty="0"/>
              <a:t>Implementou-se também uma </a:t>
            </a:r>
            <a:r>
              <a:rPr lang="pt-PT" sz="1600" dirty="0" err="1"/>
              <a:t>Transposition</a:t>
            </a:r>
            <a:r>
              <a:rPr lang="pt-PT" sz="1600" dirty="0"/>
              <a:t> </a:t>
            </a:r>
            <a:r>
              <a:rPr lang="pt-PT" sz="1600" dirty="0" err="1"/>
              <a:t>Table</a:t>
            </a:r>
            <a:r>
              <a:rPr lang="pt-PT" sz="1600" dirty="0"/>
              <a:t>, que serviu para reduzir o custo para o programa, uma vez que posições/ tabuleiros anteriormente calculados são guardados, evitando-se o seu cálculo novamente</a:t>
            </a:r>
          </a:p>
        </p:txBody>
      </p:sp>
    </p:spTree>
    <p:extLst>
      <p:ext uri="{BB962C8B-B14F-4D97-AF65-F5344CB8AC3E}">
        <p14:creationId xmlns:p14="http://schemas.microsoft.com/office/powerpoint/2010/main" val="401544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5D60CC-363F-43C0-9629-C0549735D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Resultados experimentais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5A1D43-8AEC-42EA-874E-CF83823224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955" y="1690688"/>
            <a:ext cx="5392535" cy="173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E631EE5-6C4D-4689-8D2C-287BE8099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690688"/>
            <a:ext cx="5527270" cy="175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308B069-5329-48D4-99DC-8BF0387EA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553" y="3578765"/>
            <a:ext cx="44100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836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02B5C-67D5-4CE9-912D-176DD3E7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Resultados experimentais</a:t>
            </a:r>
            <a:endParaRPr lang="pt-PT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76EF930C-185C-4F03-AA7C-E229F1AFE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780" y="1525905"/>
            <a:ext cx="7330440" cy="222504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29892B93-665B-492A-A88E-55DD7F1B9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780" y="4038600"/>
            <a:ext cx="733044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0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2B1E91-0FBF-41EB-A9C0-7F87B125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D279D4A-BE60-4624-ADA6-EBBD4F73C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85076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792</Words>
  <Application>Microsoft Office PowerPoint</Application>
  <PresentationFormat>Ecrã Panorâmico</PresentationFormat>
  <Paragraphs>48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Eximo</vt:lpstr>
      <vt:lpstr>Especificação </vt:lpstr>
      <vt:lpstr>Formulação do problema</vt:lpstr>
      <vt:lpstr>Trabalho de implementação</vt:lpstr>
      <vt:lpstr>Abordagem</vt:lpstr>
      <vt:lpstr>Algoritmos implementados</vt:lpstr>
      <vt:lpstr>Resultados experimentais</vt:lpstr>
      <vt:lpstr>Resultados experimentais</vt:lpstr>
      <vt:lpstr>Conclusão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Eximo</dc:title>
  <dc:creator>Gustavo Macedo Torres</dc:creator>
  <cp:lastModifiedBy>Joaquim Manuel Silva Cardoso Rodrigues</cp:lastModifiedBy>
  <cp:revision>28</cp:revision>
  <dcterms:created xsi:type="dcterms:W3CDTF">2020-03-07T14:58:39Z</dcterms:created>
  <dcterms:modified xsi:type="dcterms:W3CDTF">2020-03-30T22:20:40Z</dcterms:modified>
</cp:coreProperties>
</file>