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20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CFDE-DB3E-581B-19E4-84C951193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5D5AF-702E-3277-D440-8FA3FFD58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A6AD5-527B-76D5-FEDF-94D3F0AE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0A7C-2A36-4787-AD70-D75F3BEF0FAC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07ABE-6D2B-84EC-D838-88A5DFA0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115D9-C3FF-EAD8-AF39-E6076A8F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317C-A4CB-4ABC-B088-C77A7455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2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04A2-CA36-5ADD-4625-E2E83301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F4A98-ECCB-FE0A-478C-22B04FAB2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F220E-C611-5188-705A-DE4D5D23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0A7C-2A36-4787-AD70-D75F3BEF0FAC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16DCF-AF5A-8AF4-A6D9-E414B2C47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6D43F-4688-FBE8-2806-A5E59A11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317C-A4CB-4ABC-B088-C77A7455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8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9678EE-025B-BEA2-3923-7D78A2240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444C6-14E4-35FE-468C-1F184D025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D947E-F4CE-5702-7B2B-30B550D0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0A7C-2A36-4787-AD70-D75F3BEF0FAC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0445A-23E8-7E14-15E3-D7FBF83F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789B5-9263-02AA-E5F5-2752CC277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317C-A4CB-4ABC-B088-C77A7455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3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52DC-C59A-AB71-0DB0-49C6D150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95E50-F54E-22DD-0476-93B8BA237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700AF-BEA8-7C98-E282-A9FED4F0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0A7C-2A36-4787-AD70-D75F3BEF0FAC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2A967-120D-AE38-3500-1A553309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ECDE3-0994-AE35-BE08-A886C63E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317C-A4CB-4ABC-B088-C77A7455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1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81EDC-AC08-166C-F5E3-697C86B9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E243C-8BAD-2B09-3144-1FD7B6202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040CE-B5CB-7405-50A0-BED9AE59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0A7C-2A36-4787-AD70-D75F3BEF0FAC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D5E01-E583-D5E0-9A32-3F204D9EE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C293B-DC64-7649-ED57-95585507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317C-A4CB-4ABC-B088-C77A7455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1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51D3-6B7E-81A3-6016-0625B371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2E3CB-6626-7EDA-F5CA-EAD02009D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C1B35-0008-8282-9ACE-E5554EAB4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31B1A-14A2-D5D5-60EC-DC8D4A2C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0A7C-2A36-4787-AD70-D75F3BEF0FAC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B8BC2-7DA9-B072-745C-172C1DB19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CFA58-1701-5E95-9AD1-19A04907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317C-A4CB-4ABC-B088-C77A7455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0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6625-311D-10E5-734D-C10128632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1A5C1-490C-A22F-8B4A-47F431255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05110-E3B9-FAC0-773F-67E469CA8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AF4CF-DD64-6359-9AF4-3127100B9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FC104-CC6D-FE90-5762-C8685380F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047248-C6E8-144D-957D-EF0D891C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0A7C-2A36-4787-AD70-D75F3BEF0FAC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25BEBA-5A58-A4DA-20D2-2A9CC6DC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C2822-C90D-F2BB-C090-41EF345D2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317C-A4CB-4ABC-B088-C77A7455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0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ED62E-3108-5E5A-5DE1-BADD239D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D2DF5C-5A86-2E7C-D67F-01132A0D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0A7C-2A36-4787-AD70-D75F3BEF0FAC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D7016-D720-5F16-3F11-DE5D6350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200EB-938B-253C-C029-1DD4ED76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317C-A4CB-4ABC-B088-C77A7455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8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0B9D6D-927F-BA32-B5E9-1D17E96B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0A7C-2A36-4787-AD70-D75F3BEF0FAC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A919A-ED80-5D89-0D52-046DAC7AB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0FAEC-971E-2883-B20B-EFE493E6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317C-A4CB-4ABC-B088-C77A7455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7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27355-2270-A166-D1F9-DAA1A2733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5A63-1650-663E-9943-B66B4DC34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9018E-20AA-D528-DE34-4DC6271C0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4F53F-2BC6-54F6-E854-EB7F5233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0A7C-2A36-4787-AD70-D75F3BEF0FAC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6C763-436B-477B-9CF9-2AC9FF85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F9328-050F-BD0A-0812-D6E07CA0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317C-A4CB-4ABC-B088-C77A7455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4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046AE-06D1-C23E-1203-4016AD60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B9EBC4-E3D6-20DD-2694-4214B572A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EF2C-5CD2-1A00-FD5A-402B4F033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C226C-06E3-7706-26CB-76598E64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0A7C-2A36-4787-AD70-D75F3BEF0FAC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772BB-2B57-DCEB-1ACE-F2D2BF7C1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A7327-5379-82F8-9B07-C0BC1216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317C-A4CB-4ABC-B088-C77A7455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4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475B7D-A21E-2D3C-98C3-53C5F2A80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E8510-E80A-B898-A6D5-E3601E8F0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DAF63-B614-5195-4497-37076FE53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E0A7C-2A36-4787-AD70-D75F3BEF0FAC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98FE8-20CC-FA9C-EFCD-62F48E84D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3AD9E-6F50-00DB-3C69-F4A86E895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6317C-A4CB-4ABC-B088-C77A7455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8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D404C98-0A38-D22B-E637-B52E34E059A2}"/>
              </a:ext>
            </a:extLst>
          </p:cNvPr>
          <p:cNvSpPr/>
          <p:nvPr/>
        </p:nvSpPr>
        <p:spPr>
          <a:xfrm>
            <a:off x="2325980" y="5691488"/>
            <a:ext cx="1315799" cy="2744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8D069-59EE-3B04-81F1-9342CC5184AD}"/>
              </a:ext>
            </a:extLst>
          </p:cNvPr>
          <p:cNvSpPr txBox="1"/>
          <p:nvPr/>
        </p:nvSpPr>
        <p:spPr>
          <a:xfrm>
            <a:off x="657922" y="379141"/>
            <a:ext cx="232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Screen Design for VCM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66C3D4-18A6-1804-0F40-3D5C99EA012D}"/>
              </a:ext>
            </a:extLst>
          </p:cNvPr>
          <p:cNvSpPr/>
          <p:nvPr/>
        </p:nvSpPr>
        <p:spPr>
          <a:xfrm>
            <a:off x="657922" y="892098"/>
            <a:ext cx="10894741" cy="5586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549FD-FE9A-6EE3-A263-EFA9367824CB}"/>
              </a:ext>
            </a:extLst>
          </p:cNvPr>
          <p:cNvSpPr txBox="1"/>
          <p:nvPr/>
        </p:nvSpPr>
        <p:spPr>
          <a:xfrm>
            <a:off x="1202436" y="1188720"/>
            <a:ext cx="2775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Information:</a:t>
            </a:r>
          </a:p>
          <a:p>
            <a:r>
              <a:rPr lang="en-US" dirty="0"/>
              <a:t>     ID: 5</a:t>
            </a:r>
          </a:p>
          <a:p>
            <a:r>
              <a:rPr lang="en-US" dirty="0"/>
              <a:t>     Period: 3</a:t>
            </a:r>
          </a:p>
          <a:p>
            <a:r>
              <a:rPr lang="en-US" dirty="0"/>
              <a:t>     Total Earnings</a:t>
            </a:r>
            <a:r>
              <a:rPr lang="en-US"/>
              <a:t>:  323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39331-9CBB-98E8-E5E0-9B18761527B3}"/>
              </a:ext>
            </a:extLst>
          </p:cNvPr>
          <p:cNvSpPr txBox="1"/>
          <p:nvPr/>
        </p:nvSpPr>
        <p:spPr>
          <a:xfrm>
            <a:off x="1293876" y="2685671"/>
            <a:ext cx="4893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Messages:</a:t>
            </a:r>
          </a:p>
          <a:p>
            <a:r>
              <a:rPr lang="en-US" dirty="0"/>
              <a:t>     Investment Decisions:  You have 60 Seconds.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6072C-99AE-BEA4-4BCD-D627E0ECB330}"/>
              </a:ext>
            </a:extLst>
          </p:cNvPr>
          <p:cNvSpPr txBox="1"/>
          <p:nvPr/>
        </p:nvSpPr>
        <p:spPr>
          <a:xfrm>
            <a:off x="1210596" y="3418779"/>
            <a:ext cx="45674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Decision:</a:t>
            </a:r>
          </a:p>
          <a:p>
            <a:r>
              <a:rPr lang="en-US" dirty="0"/>
              <a:t>     Beginning Cash: 100</a:t>
            </a:r>
          </a:p>
          <a:p>
            <a:r>
              <a:rPr lang="en-US" dirty="0"/>
              <a:t>     Rate of Return on Group Investment: 5.0</a:t>
            </a:r>
          </a:p>
          <a:p>
            <a:r>
              <a:rPr lang="en-US" dirty="0"/>
              <a:t>     Rate of Return on Savings: 1.0</a:t>
            </a:r>
          </a:p>
          <a:p>
            <a:r>
              <a:rPr lang="en-US" dirty="0"/>
              <a:t>     Number of Participants: 30</a:t>
            </a:r>
          </a:p>
          <a:p>
            <a:r>
              <a:rPr lang="en-US" dirty="0"/>
              <a:t>     Time Left:</a:t>
            </a:r>
          </a:p>
          <a:p>
            <a:r>
              <a:rPr lang="en-US" dirty="0"/>
              <a:t>     Total Invested So Far:  </a:t>
            </a:r>
          </a:p>
          <a:p>
            <a:r>
              <a:rPr lang="en-US" dirty="0"/>
              <a:t>     Enter Your Group Investment: </a:t>
            </a:r>
          </a:p>
          <a:p>
            <a:r>
              <a:rPr lang="en-US" dirty="0"/>
              <a:t>     Savings:  </a:t>
            </a:r>
            <a:r>
              <a:rPr lang="en-US" u="sng" dirty="0"/>
              <a:t>Calculated** </a:t>
            </a:r>
          </a:p>
          <a:p>
            <a:r>
              <a:rPr lang="en-US" u="sng" dirty="0"/>
              <a:t>     </a:t>
            </a:r>
          </a:p>
          <a:p>
            <a:r>
              <a:rPr lang="en-US" dirty="0"/>
              <a:t>      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5ABD27-0D2B-A17A-6B8A-3422B1FE42BE}"/>
              </a:ext>
            </a:extLst>
          </p:cNvPr>
          <p:cNvSpPr/>
          <p:nvPr/>
        </p:nvSpPr>
        <p:spPr>
          <a:xfrm>
            <a:off x="1627632" y="6028327"/>
            <a:ext cx="941832" cy="300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3EAF1D-B339-D744-7F8B-C7C4BBF24B8C}"/>
              </a:ext>
            </a:extLst>
          </p:cNvPr>
          <p:cNvSpPr/>
          <p:nvPr/>
        </p:nvSpPr>
        <p:spPr>
          <a:xfrm>
            <a:off x="4435381" y="5377538"/>
            <a:ext cx="1133856" cy="3001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Entry Box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31FB35-4D5D-1E64-E525-3B29DE3BE3CF}"/>
              </a:ext>
            </a:extLst>
          </p:cNvPr>
          <p:cNvSpPr txBox="1"/>
          <p:nvPr/>
        </p:nvSpPr>
        <p:spPr>
          <a:xfrm>
            <a:off x="5561222" y="52110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9D3956-EC4B-C53D-62DE-260A5635A61C}"/>
              </a:ext>
            </a:extLst>
          </p:cNvPr>
          <p:cNvSpPr txBox="1"/>
          <p:nvPr/>
        </p:nvSpPr>
        <p:spPr>
          <a:xfrm>
            <a:off x="2590038" y="6025288"/>
            <a:ext cx="243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group contribution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48B6AF-E6D4-EEBB-F836-4F9B44CD6A99}"/>
              </a:ext>
            </a:extLst>
          </p:cNvPr>
          <p:cNvSpPr txBox="1"/>
          <p:nvPr/>
        </p:nvSpPr>
        <p:spPr>
          <a:xfrm>
            <a:off x="6330697" y="3611151"/>
            <a:ext cx="53080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History:</a:t>
            </a:r>
          </a:p>
          <a:p>
            <a:endParaRPr lang="en-US" dirty="0"/>
          </a:p>
          <a:p>
            <a:r>
              <a:rPr lang="en-US" dirty="0"/>
              <a:t>     Period     Investment      Total    # Investors  Earnings</a:t>
            </a:r>
          </a:p>
          <a:p>
            <a:r>
              <a:rPr lang="en-US" dirty="0"/>
              <a:t>         3</a:t>
            </a:r>
          </a:p>
          <a:p>
            <a:r>
              <a:rPr lang="en-US" dirty="0"/>
              <a:t>         2                     60             900            30           190</a:t>
            </a:r>
          </a:p>
          <a:p>
            <a:r>
              <a:rPr lang="en-US" dirty="0"/>
              <a:t>         1	               50             500            30           133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3F8A19-9D20-E69D-2E56-839147091AFE}"/>
              </a:ext>
            </a:extLst>
          </p:cNvPr>
          <p:cNvSpPr/>
          <p:nvPr/>
        </p:nvSpPr>
        <p:spPr>
          <a:xfrm>
            <a:off x="11638731" y="4309756"/>
            <a:ext cx="227470" cy="21691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A365F3-5466-9602-62C9-6894700D024B}"/>
              </a:ext>
            </a:extLst>
          </p:cNvPr>
          <p:cNvSpPr txBox="1"/>
          <p:nvPr/>
        </p:nvSpPr>
        <p:spPr>
          <a:xfrm>
            <a:off x="6477938" y="1023678"/>
            <a:ext cx="47842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Results for Period 2:</a:t>
            </a:r>
          </a:p>
          <a:p>
            <a:endParaRPr lang="en-US" dirty="0"/>
          </a:p>
          <a:p>
            <a:r>
              <a:rPr lang="en-US" dirty="0"/>
              <a:t>         Return on Group Investment = (900 x 5)/30</a:t>
            </a:r>
          </a:p>
          <a:p>
            <a:r>
              <a:rPr lang="en-US" dirty="0"/>
              <a:t>                                                             = 150</a:t>
            </a:r>
          </a:p>
          <a:p>
            <a:r>
              <a:rPr lang="en-US" dirty="0"/>
              <a:t>         Return on Savings = 40 x 1</a:t>
            </a:r>
          </a:p>
          <a:p>
            <a:r>
              <a:rPr lang="en-US" dirty="0"/>
              <a:t>                                          = 40</a:t>
            </a:r>
          </a:p>
          <a:p>
            <a:r>
              <a:rPr lang="en-US" dirty="0"/>
              <a:t>         Period Earnings = 150 + 40                                  </a:t>
            </a:r>
          </a:p>
          <a:p>
            <a:r>
              <a:rPr lang="en-US" dirty="0"/>
              <a:t>                                      = 190</a:t>
            </a:r>
          </a:p>
          <a:p>
            <a:r>
              <a:rPr lang="en-US" dirty="0"/>
              <a:t>     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96D6CD-3CBA-C228-728D-37DA84D7FE51}"/>
              </a:ext>
            </a:extLst>
          </p:cNvPr>
          <p:cNvSpPr/>
          <p:nvPr/>
        </p:nvSpPr>
        <p:spPr>
          <a:xfrm>
            <a:off x="4517677" y="5740191"/>
            <a:ext cx="324758" cy="3001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AEFB9C-F1D0-6D9C-CCD5-5639D2077DC1}"/>
              </a:ext>
            </a:extLst>
          </p:cNvPr>
          <p:cNvSpPr/>
          <p:nvPr/>
        </p:nvSpPr>
        <p:spPr>
          <a:xfrm>
            <a:off x="5099845" y="5755431"/>
            <a:ext cx="324758" cy="3001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892023-48BC-5B7F-36E6-D7F3EA86E221}"/>
              </a:ext>
            </a:extLst>
          </p:cNvPr>
          <p:cNvSpPr/>
          <p:nvPr/>
        </p:nvSpPr>
        <p:spPr>
          <a:xfrm>
            <a:off x="3621631" y="5121505"/>
            <a:ext cx="604963" cy="2744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B2DF07-B7FE-F248-DB1E-8A162C55932F}"/>
              </a:ext>
            </a:extLst>
          </p:cNvPr>
          <p:cNvSpPr/>
          <p:nvPr/>
        </p:nvSpPr>
        <p:spPr>
          <a:xfrm>
            <a:off x="2571530" y="4836103"/>
            <a:ext cx="604963" cy="2744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41335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FB1E49-A630-E41C-9EDF-056987EF2CA5}"/>
              </a:ext>
            </a:extLst>
          </p:cNvPr>
          <p:cNvSpPr txBox="1"/>
          <p:nvPr/>
        </p:nvSpPr>
        <p:spPr>
          <a:xfrm>
            <a:off x="657922" y="379141"/>
            <a:ext cx="192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Messages for VCM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544FFB-6F67-6B2D-93E6-39796037A89D}"/>
              </a:ext>
            </a:extLst>
          </p:cNvPr>
          <p:cNvSpPr txBox="1"/>
          <p:nvPr/>
        </p:nvSpPr>
        <p:spPr>
          <a:xfrm>
            <a:off x="657922" y="2804543"/>
            <a:ext cx="4893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Investment Stage:</a:t>
            </a:r>
          </a:p>
          <a:p>
            <a:r>
              <a:rPr lang="en-US" dirty="0"/>
              <a:t>     Investment Decisions:  Lasts 60 seconds.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4D942-8F3B-B620-8D97-6F06E8B5F147}"/>
              </a:ext>
            </a:extLst>
          </p:cNvPr>
          <p:cNvSpPr txBox="1"/>
          <p:nvPr/>
        </p:nvSpPr>
        <p:spPr>
          <a:xfrm>
            <a:off x="657922" y="1987679"/>
            <a:ext cx="4893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Waiting Stage:</a:t>
            </a:r>
          </a:p>
          <a:p>
            <a:r>
              <a:rPr lang="en-US" dirty="0"/>
              <a:t>     Period 1 will start in 5 seconds.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2356EE-F701-2427-9200-C59A74E8D011}"/>
              </a:ext>
            </a:extLst>
          </p:cNvPr>
          <p:cNvSpPr txBox="1"/>
          <p:nvPr/>
        </p:nvSpPr>
        <p:spPr>
          <a:xfrm>
            <a:off x="657922" y="3658366"/>
            <a:ext cx="4893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Results Stage:</a:t>
            </a:r>
          </a:p>
          <a:p>
            <a:r>
              <a:rPr lang="en-US" dirty="0"/>
              <a:t>     Period 1 results: Lasts 10 seconds.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99F6A3-2CF7-F2CB-68D2-6D309FE06573}"/>
              </a:ext>
            </a:extLst>
          </p:cNvPr>
          <p:cNvSpPr txBox="1"/>
          <p:nvPr/>
        </p:nvSpPr>
        <p:spPr>
          <a:xfrm>
            <a:off x="715190" y="4543876"/>
            <a:ext cx="5841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End of Experiment Stage :</a:t>
            </a:r>
          </a:p>
          <a:p>
            <a:r>
              <a:rPr lang="en-US" dirty="0"/>
              <a:t>     This experiment is over.  Please wait for instructions.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5CBD4B-7F51-253D-3B78-388ED361CFDB}"/>
              </a:ext>
            </a:extLst>
          </p:cNvPr>
          <p:cNvSpPr txBox="1"/>
          <p:nvPr/>
        </p:nvSpPr>
        <p:spPr>
          <a:xfrm>
            <a:off x="539050" y="1170815"/>
            <a:ext cx="4893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Beginning of Experiment:</a:t>
            </a:r>
          </a:p>
          <a:p>
            <a:r>
              <a:rPr lang="en-US" dirty="0"/>
              <a:t>     Please wait for the experiment to begin.</a:t>
            </a:r>
          </a:p>
        </p:txBody>
      </p:sp>
    </p:spTree>
    <p:extLst>
      <p:ext uri="{BB962C8B-B14F-4D97-AF65-F5344CB8AC3E}">
        <p14:creationId xmlns:p14="http://schemas.microsoft.com/office/powerpoint/2010/main" val="905685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228</Words>
  <Application>Microsoft Office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McCabe</dc:creator>
  <cp:lastModifiedBy>Kevin McCabe</cp:lastModifiedBy>
  <cp:revision>3</cp:revision>
  <dcterms:created xsi:type="dcterms:W3CDTF">2022-12-19T17:40:22Z</dcterms:created>
  <dcterms:modified xsi:type="dcterms:W3CDTF">2022-12-20T20:59:53Z</dcterms:modified>
</cp:coreProperties>
</file>