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Roboto Thin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Roboto Medium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GERARDO LUIS MURIEL LOPE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Thin-italic.fntdata"/><Relationship Id="rId42" Type="http://schemas.openxmlformats.org/officeDocument/2006/relationships/font" Target="fonts/Roboto-regular.fntdata"/><Relationship Id="rId41" Type="http://schemas.openxmlformats.org/officeDocument/2006/relationships/font" Target="fonts/RobotoThin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RobotoMedium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edium-italic.fntdata"/><Relationship Id="rId47" Type="http://schemas.openxmlformats.org/officeDocument/2006/relationships/font" Target="fonts/RobotoMedium-bold.fntdata"/><Relationship Id="rId49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Thin-bold.fntdata"/><Relationship Id="rId38" Type="http://schemas.openxmlformats.org/officeDocument/2006/relationships/font" Target="fonts/RobotoThin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1-15T15:23:23.440">
    <p:pos x="528" y="575"/>
    <p:text>se busca que se agrupen los datos de manera que las características de los miembros de un grupo sean similares entre si, pero diferentes a las de los otros grupos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11-15T18:09:46.135">
    <p:pos x="6000" y="0"/>
    <p:text>muchas invetigaciones se centran en la escalabilidad del metodo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b44ddb04e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ab44ddb04e_0_1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b44ddb04e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ab44ddb04e_0_13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b44ddb04e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ab44ddb04e_0_12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b44ddb04e_0_1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ab44ddb04e_0_18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b44ddb04e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ab44ddb04e_0_12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b44ddb04e_0_1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ab44ddb04e_0_19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ab44ddb04e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ab44ddb04e_0_13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b44ddb04e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ab44ddb04e_0_16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b44ddb04e_0_1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ab44ddb04e_0_17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b44ddb04e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ab44ddb04e_0_17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ab44ddb04e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ab44ddb04e_0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b44ddb04e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ab44ddb04e_0_15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ab44ddb04e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ab44ddb04e_0_15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ab44ddb04e_0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ab44ddb04e_0_15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ab44ddb04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ab44ddb04e_0_4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ab44ddb04e_0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gab44ddb04e_0_15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b44ddb04e_0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ab44ddb04e_0_1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ab44ddb04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gab44ddb04e_0_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b44ddb04e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gab44ddb04e_0_15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b44ddb04e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gab44ddb04e_0_4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b44ddb04e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ab44ddb04e_0_3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ab44ddb04e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gab44ddb04e_0_8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ab44ddb04e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gab44ddb04e_0_15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ab44ddb04e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gab44ddb04e_0_15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8b4bea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a8b4beac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b44ddb04e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ab44ddb04e_0_4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b44ddb04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ab44ddb04e_0_4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b44ddb04e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ab44ddb04e_0_4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b44ddb04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ab44ddb04e_0_4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b44ddb0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ab44ddb04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2.xml"/><Relationship Id="rId4" Type="http://schemas.openxmlformats.org/officeDocument/2006/relationships/image" Target="../media/image3.jpg"/><Relationship Id="rId5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hyperlink" Target="http://projecteuclid.org/euclid.bsmsp/1200512992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Relationship Id="rId4" Type="http://schemas.openxmlformats.org/officeDocument/2006/relationships/hyperlink" Target="https://www.youtube.com/watch?v=s6PSSzeUMFk" TargetMode="External"/><Relationship Id="rId5" Type="http://schemas.openxmlformats.org/officeDocument/2006/relationships/hyperlink" Target="https://www.youtube.com/watch?v=3Spa10-mwsw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Clustering k-means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Gerardo Luis Muriel Lopez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Universidad del Valle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Escuela de </a:t>
            </a:r>
            <a:r>
              <a:rPr lang="en-US"/>
              <a:t>Ingeniería</a:t>
            </a:r>
            <a:r>
              <a:rPr lang="en-US"/>
              <a:t> Sistemas y </a:t>
            </a:r>
            <a:r>
              <a:rPr lang="en-US"/>
              <a:t>Computación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Maestría en Ingeniería con énfasis en sistemas y computación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Minería</a:t>
            </a:r>
            <a:r>
              <a:rPr lang="en-US"/>
              <a:t> de datos</a:t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-302224" y="-12032"/>
            <a:ext cx="891772" cy="6858000"/>
            <a:chOff x="-108641" y="0"/>
            <a:chExt cx="1008725" cy="6858000"/>
          </a:xfrm>
        </p:grpSpPr>
        <p:sp>
          <p:nvSpPr>
            <p:cNvPr id="87" name="Google Shape;87;p13"/>
            <p:cNvSpPr/>
            <p:nvPr/>
          </p:nvSpPr>
          <p:spPr>
            <a:xfrm>
              <a:off x="121488" y="0"/>
              <a:ext cx="778596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-108641" y="0"/>
              <a:ext cx="941677" cy="6858000"/>
              <a:chOff x="-108641" y="0"/>
              <a:chExt cx="941677" cy="6858000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54440" y="0"/>
                <a:ext cx="778596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-108641" y="434564"/>
                <a:ext cx="715223" cy="34403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2349" y="58819"/>
            <a:ext cx="546229" cy="77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1.Algoritmo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22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231" name="Google Shape;231;p22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2" name="Google Shape;232;p22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233" name="Google Shape;233;p22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35" name="Google Shape;2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/>
          <p:nvPr/>
        </p:nvSpPr>
        <p:spPr>
          <a:xfrm>
            <a:off x="1974675" y="1846475"/>
            <a:ext cx="2250300" cy="3678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2396617" y="1972622"/>
            <a:ext cx="3386700" cy="33867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2"/>
          <p:cNvGrpSpPr/>
          <p:nvPr/>
        </p:nvGrpSpPr>
        <p:grpSpPr>
          <a:xfrm>
            <a:off x="50859" y="2830929"/>
            <a:ext cx="2608335" cy="892778"/>
            <a:chOff x="1538220" y="1809517"/>
            <a:chExt cx="1956300" cy="669600"/>
          </a:xfrm>
        </p:grpSpPr>
        <p:cxnSp>
          <p:nvCxnSpPr>
            <p:cNvPr id="239" name="Google Shape;239;p22"/>
            <p:cNvCxnSpPr>
              <a:stCxn id="240" idx="3"/>
            </p:cNvCxnSpPr>
            <p:nvPr/>
          </p:nvCxnSpPr>
          <p:spPr>
            <a:xfrm>
              <a:off x="3033420" y="2144317"/>
              <a:ext cx="461100" cy="312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40" name="Google Shape;240;p22"/>
            <p:cNvSpPr txBox="1"/>
            <p:nvPr/>
          </p:nvSpPr>
          <p:spPr>
            <a:xfrm>
              <a:off x="1538220" y="180951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Evaluar si hubo cambio de clases</a:t>
              </a:r>
              <a:endParaRPr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" name="Google Shape;241;p22"/>
          <p:cNvGrpSpPr/>
          <p:nvPr/>
        </p:nvGrpSpPr>
        <p:grpSpPr>
          <a:xfrm>
            <a:off x="5356191" y="2171750"/>
            <a:ext cx="1790629" cy="892778"/>
            <a:chOff x="5517319" y="1315120"/>
            <a:chExt cx="1343006" cy="669600"/>
          </a:xfrm>
        </p:grpSpPr>
        <p:cxnSp>
          <p:nvCxnSpPr>
            <p:cNvPr id="242" name="Google Shape;242;p22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43" name="Google Shape;243;p22"/>
            <p:cNvSpPr txBox="1"/>
            <p:nvPr/>
          </p:nvSpPr>
          <p:spPr>
            <a:xfrm>
              <a:off x="5962124" y="1315120"/>
              <a:ext cx="898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PASO 2</a:t>
              </a:r>
              <a:endParaRPr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Asignar o reasignar clase</a:t>
              </a:r>
              <a:endParaRPr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" name="Google Shape;244;p22"/>
          <p:cNvGrpSpPr/>
          <p:nvPr/>
        </p:nvGrpSpPr>
        <p:grpSpPr>
          <a:xfrm>
            <a:off x="3077458" y="5131703"/>
            <a:ext cx="1993550" cy="1525023"/>
            <a:chOff x="3808226" y="3535140"/>
            <a:chExt cx="1495200" cy="1143796"/>
          </a:xfrm>
        </p:grpSpPr>
        <p:cxnSp>
          <p:nvCxnSpPr>
            <p:cNvPr id="245" name="Google Shape;245;p22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46" name="Google Shape;246;p22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PASO 3</a:t>
              </a:r>
              <a:endParaRPr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Actualizar centroide</a:t>
              </a:r>
              <a:endParaRPr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7" name="Google Shape;247;p22"/>
          <p:cNvSpPr txBox="1"/>
          <p:nvPr/>
        </p:nvSpPr>
        <p:spPr>
          <a:xfrm>
            <a:off x="3127661" y="3160247"/>
            <a:ext cx="1924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Clustering k-means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48" name="Google Shape;248;p22"/>
          <p:cNvSpPr/>
          <p:nvPr/>
        </p:nvSpPr>
        <p:spPr>
          <a:xfrm rot="1800095">
            <a:off x="2293067" y="1866872"/>
            <a:ext cx="3587828" cy="3587828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CCCCC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 flipH="1" rot="-1800095">
            <a:off x="2295984" y="1866872"/>
            <a:ext cx="3587828" cy="3587828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CCCCC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 rot="-8100000">
            <a:off x="3843641" y="1788328"/>
            <a:ext cx="484085" cy="484085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 flipH="1" rot="-9000757">
            <a:off x="2294555" y="1864711"/>
            <a:ext cx="3586968" cy="3586968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CCCCC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 rot="-1027073">
            <a:off x="5314413" y="4218141"/>
            <a:ext cx="416867" cy="416867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 rot="6359354">
            <a:off x="2421179" y="4215377"/>
            <a:ext cx="484649" cy="484649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589500" y="1846475"/>
            <a:ext cx="1638600" cy="367800"/>
          </a:xfrm>
          <a:prstGeom prst="homePlat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2"/>
          <p:cNvGrpSpPr/>
          <p:nvPr/>
        </p:nvGrpSpPr>
        <p:grpSpPr>
          <a:xfrm>
            <a:off x="654950" y="765326"/>
            <a:ext cx="1700192" cy="1070133"/>
            <a:chOff x="5962119" y="-402279"/>
            <a:chExt cx="1495200" cy="4842230"/>
          </a:xfrm>
        </p:grpSpPr>
        <p:cxnSp>
          <p:nvCxnSpPr>
            <p:cNvPr id="256" name="Google Shape;256;p22"/>
            <p:cNvCxnSpPr/>
            <p:nvPr/>
          </p:nvCxnSpPr>
          <p:spPr>
            <a:xfrm>
              <a:off x="6453614" y="2551451"/>
              <a:ext cx="90600" cy="18885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57" name="Google Shape;257;p22"/>
            <p:cNvSpPr txBox="1"/>
            <p:nvPr/>
          </p:nvSpPr>
          <p:spPr>
            <a:xfrm>
              <a:off x="5962119" y="-402279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Escoger k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8" name="Google Shape;258;p22"/>
          <p:cNvGrpSpPr/>
          <p:nvPr/>
        </p:nvGrpSpPr>
        <p:grpSpPr>
          <a:xfrm>
            <a:off x="1974680" y="745496"/>
            <a:ext cx="3251312" cy="1100979"/>
            <a:chOff x="5797541" y="-364948"/>
            <a:chExt cx="1495200" cy="4981806"/>
          </a:xfrm>
        </p:grpSpPr>
        <p:cxnSp>
          <p:nvCxnSpPr>
            <p:cNvPr id="259" name="Google Shape;259;p22"/>
            <p:cNvCxnSpPr>
              <a:endCxn id="236" idx="0"/>
            </p:cNvCxnSpPr>
            <p:nvPr/>
          </p:nvCxnSpPr>
          <p:spPr>
            <a:xfrm>
              <a:off x="6205782" y="2846858"/>
              <a:ext cx="66900" cy="17700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60" name="Google Shape;260;p22"/>
            <p:cNvSpPr txBox="1"/>
            <p:nvPr/>
          </p:nvSpPr>
          <p:spPr>
            <a:xfrm>
              <a:off x="5797541" y="-364948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Definir centroide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61" name="Google Shape;2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225" y="2763625"/>
            <a:ext cx="4763500" cy="30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/>
          <p:cNvSpPr txBox="1"/>
          <p:nvPr/>
        </p:nvSpPr>
        <p:spPr>
          <a:xfrm>
            <a:off x="7691725" y="1422300"/>
            <a:ext cx="41499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En un espacio multidimensional se define los centroides aleatorios o se escoge uno aleatoriamente del conjunto de datos, por cada agrupamiento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8992800" y="4192700"/>
            <a:ext cx="201900" cy="224400"/>
          </a:xfrm>
          <a:prstGeom prst="flowChartSummingJunct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10397725" y="3225925"/>
            <a:ext cx="201900" cy="224400"/>
          </a:xfrm>
          <a:prstGeom prst="flowChartSummingJunct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1.Algoritmo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225" y="2763625"/>
            <a:ext cx="4763500" cy="30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3"/>
          <p:cNvSpPr txBox="1"/>
          <p:nvPr/>
        </p:nvSpPr>
        <p:spPr>
          <a:xfrm>
            <a:off x="7691725" y="1422300"/>
            <a:ext cx="41499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 asigna cada dato al cluster que representa el centroide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cercano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8992800" y="4192700"/>
            <a:ext cx="201900" cy="224400"/>
          </a:xfrm>
          <a:prstGeom prst="flowChartSummingJunct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10397725" y="3225925"/>
            <a:ext cx="201900" cy="224400"/>
          </a:xfrm>
          <a:prstGeom prst="flowChartSummingJunct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9365575" y="2904225"/>
            <a:ext cx="2447925" cy="2314575"/>
          </a:xfrm>
          <a:custGeom>
            <a:rect b="b" l="l" r="r" t="t"/>
            <a:pathLst>
              <a:path extrusionOk="0" h="92583" w="97917">
                <a:moveTo>
                  <a:pt x="84582" y="90297"/>
                </a:moveTo>
                <a:lnTo>
                  <a:pt x="94107" y="80582"/>
                </a:lnTo>
                <a:lnTo>
                  <a:pt x="97917" y="64008"/>
                </a:lnTo>
                <a:lnTo>
                  <a:pt x="95441" y="50102"/>
                </a:lnTo>
                <a:lnTo>
                  <a:pt x="90297" y="40577"/>
                </a:lnTo>
                <a:lnTo>
                  <a:pt x="70866" y="23051"/>
                </a:lnTo>
                <a:lnTo>
                  <a:pt x="57150" y="11240"/>
                </a:lnTo>
                <a:lnTo>
                  <a:pt x="46673" y="7430"/>
                </a:lnTo>
                <a:lnTo>
                  <a:pt x="26099" y="5906"/>
                </a:lnTo>
                <a:lnTo>
                  <a:pt x="16193" y="1524"/>
                </a:lnTo>
                <a:lnTo>
                  <a:pt x="7430" y="0"/>
                </a:lnTo>
                <a:lnTo>
                  <a:pt x="1905" y="5715"/>
                </a:lnTo>
                <a:lnTo>
                  <a:pt x="0" y="10097"/>
                </a:lnTo>
                <a:lnTo>
                  <a:pt x="1905" y="16955"/>
                </a:lnTo>
                <a:lnTo>
                  <a:pt x="6668" y="20765"/>
                </a:lnTo>
                <a:lnTo>
                  <a:pt x="8382" y="30480"/>
                </a:lnTo>
                <a:lnTo>
                  <a:pt x="14288" y="41148"/>
                </a:lnTo>
                <a:lnTo>
                  <a:pt x="22098" y="52007"/>
                </a:lnTo>
                <a:lnTo>
                  <a:pt x="43244" y="72962"/>
                </a:lnTo>
                <a:lnTo>
                  <a:pt x="56579" y="83439"/>
                </a:lnTo>
                <a:lnTo>
                  <a:pt x="68390" y="90297"/>
                </a:lnTo>
                <a:lnTo>
                  <a:pt x="76200" y="92583"/>
                </a:lnTo>
                <a:lnTo>
                  <a:pt x="82868" y="91631"/>
                </a:lnTo>
                <a:close/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Google Shape;276;p23"/>
          <p:cNvSpPr/>
          <p:nvPr/>
        </p:nvSpPr>
        <p:spPr>
          <a:xfrm>
            <a:off x="8008275" y="3323325"/>
            <a:ext cx="2738425" cy="2028825"/>
          </a:xfrm>
          <a:custGeom>
            <a:rect b="b" l="l" r="r" t="t"/>
            <a:pathLst>
              <a:path extrusionOk="0" h="81153" w="109537">
                <a:moveTo>
                  <a:pt x="109537" y="75438"/>
                </a:moveTo>
                <a:lnTo>
                  <a:pt x="108394" y="72390"/>
                </a:lnTo>
                <a:lnTo>
                  <a:pt x="106680" y="64961"/>
                </a:lnTo>
                <a:lnTo>
                  <a:pt x="99822" y="60389"/>
                </a:lnTo>
                <a:lnTo>
                  <a:pt x="76200" y="37529"/>
                </a:lnTo>
                <a:lnTo>
                  <a:pt x="66865" y="22860"/>
                </a:lnTo>
                <a:lnTo>
                  <a:pt x="63055" y="17526"/>
                </a:lnTo>
                <a:lnTo>
                  <a:pt x="59817" y="8763"/>
                </a:lnTo>
                <a:lnTo>
                  <a:pt x="58102" y="3429"/>
                </a:lnTo>
                <a:lnTo>
                  <a:pt x="51244" y="0"/>
                </a:lnTo>
                <a:lnTo>
                  <a:pt x="38862" y="4763"/>
                </a:lnTo>
                <a:lnTo>
                  <a:pt x="30289" y="11430"/>
                </a:lnTo>
                <a:lnTo>
                  <a:pt x="20955" y="27242"/>
                </a:lnTo>
                <a:lnTo>
                  <a:pt x="10668" y="44196"/>
                </a:lnTo>
                <a:lnTo>
                  <a:pt x="2286" y="59055"/>
                </a:lnTo>
                <a:lnTo>
                  <a:pt x="0" y="66675"/>
                </a:lnTo>
                <a:lnTo>
                  <a:pt x="1905" y="75819"/>
                </a:lnTo>
                <a:lnTo>
                  <a:pt x="11239" y="80391"/>
                </a:lnTo>
                <a:lnTo>
                  <a:pt x="36576" y="78105"/>
                </a:lnTo>
                <a:lnTo>
                  <a:pt x="65151" y="78296"/>
                </a:lnTo>
                <a:lnTo>
                  <a:pt x="83629" y="80010"/>
                </a:lnTo>
                <a:lnTo>
                  <a:pt x="92583" y="81153"/>
                </a:lnTo>
                <a:lnTo>
                  <a:pt x="101727" y="80010"/>
                </a:lnTo>
                <a:lnTo>
                  <a:pt x="108013" y="7734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77" name="Google Shape;27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3850" y="2187200"/>
            <a:ext cx="4149901" cy="51641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 txBox="1"/>
          <p:nvPr/>
        </p:nvSpPr>
        <p:spPr>
          <a:xfrm>
            <a:off x="9077788" y="4309200"/>
            <a:ext cx="599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10599613" y="3053213"/>
            <a:ext cx="599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23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281" name="Google Shape;281;p23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2" name="Google Shape;282;p23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283" name="Google Shape;283;p23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5" name="Google Shape;285;p23"/>
          <p:cNvSpPr/>
          <p:nvPr/>
        </p:nvSpPr>
        <p:spPr>
          <a:xfrm>
            <a:off x="1974675" y="1846475"/>
            <a:ext cx="2250300" cy="3678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2396617" y="1972622"/>
            <a:ext cx="3386700" cy="33867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23"/>
          <p:cNvGrpSpPr/>
          <p:nvPr/>
        </p:nvGrpSpPr>
        <p:grpSpPr>
          <a:xfrm>
            <a:off x="50859" y="2830929"/>
            <a:ext cx="2608335" cy="892778"/>
            <a:chOff x="1538220" y="1809517"/>
            <a:chExt cx="1956300" cy="669600"/>
          </a:xfrm>
        </p:grpSpPr>
        <p:cxnSp>
          <p:nvCxnSpPr>
            <p:cNvPr id="288" name="Google Shape;288;p23"/>
            <p:cNvCxnSpPr>
              <a:stCxn id="289" idx="3"/>
            </p:cNvCxnSpPr>
            <p:nvPr/>
          </p:nvCxnSpPr>
          <p:spPr>
            <a:xfrm>
              <a:off x="3033420" y="2144317"/>
              <a:ext cx="461100" cy="312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89" name="Google Shape;289;p23"/>
            <p:cNvSpPr txBox="1"/>
            <p:nvPr/>
          </p:nvSpPr>
          <p:spPr>
            <a:xfrm>
              <a:off x="1538220" y="180951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Evaluar si hubo cambio de clases</a:t>
              </a:r>
              <a:endParaRPr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0" name="Google Shape;290;p23"/>
          <p:cNvGrpSpPr/>
          <p:nvPr/>
        </p:nvGrpSpPr>
        <p:grpSpPr>
          <a:xfrm>
            <a:off x="5356191" y="2171750"/>
            <a:ext cx="1790629" cy="892778"/>
            <a:chOff x="5517319" y="1315120"/>
            <a:chExt cx="1343006" cy="669600"/>
          </a:xfrm>
        </p:grpSpPr>
        <p:cxnSp>
          <p:nvCxnSpPr>
            <p:cNvPr id="291" name="Google Shape;291;p23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92" name="Google Shape;292;p23"/>
            <p:cNvSpPr txBox="1"/>
            <p:nvPr/>
          </p:nvSpPr>
          <p:spPr>
            <a:xfrm>
              <a:off x="5962124" y="1315120"/>
              <a:ext cx="898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Asignar o reasignar clase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p23"/>
          <p:cNvGrpSpPr/>
          <p:nvPr/>
        </p:nvGrpSpPr>
        <p:grpSpPr>
          <a:xfrm>
            <a:off x="3077458" y="5131703"/>
            <a:ext cx="1993550" cy="1525023"/>
            <a:chOff x="3808226" y="3535140"/>
            <a:chExt cx="1495200" cy="1143796"/>
          </a:xfrm>
        </p:grpSpPr>
        <p:cxnSp>
          <p:nvCxnSpPr>
            <p:cNvPr id="294" name="Google Shape;294;p23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95" name="Google Shape;295;p23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PASO 3</a:t>
              </a:r>
              <a:endParaRPr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Actualizar centroide</a:t>
              </a:r>
              <a:endParaRPr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6" name="Google Shape;296;p23"/>
          <p:cNvSpPr txBox="1"/>
          <p:nvPr/>
        </p:nvSpPr>
        <p:spPr>
          <a:xfrm>
            <a:off x="3127661" y="3160247"/>
            <a:ext cx="1924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Clustering k-means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97" name="Google Shape;297;p23"/>
          <p:cNvSpPr/>
          <p:nvPr/>
        </p:nvSpPr>
        <p:spPr>
          <a:xfrm rot="1800095">
            <a:off x="2293067" y="1866872"/>
            <a:ext cx="3587828" cy="3587828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6AA84F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 flipH="1" rot="-1800095">
            <a:off x="2295984" y="1866872"/>
            <a:ext cx="3587828" cy="3587828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CCCCC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 rot="-8100000">
            <a:off x="3843641" y="1788328"/>
            <a:ext cx="484085" cy="484085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 flipH="1" rot="-9000757">
            <a:off x="2294555" y="1864711"/>
            <a:ext cx="3586968" cy="3586968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CCCCC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 rot="-1027073">
            <a:off x="5314413" y="4218141"/>
            <a:ext cx="416867" cy="416867"/>
          </a:xfrm>
          <a:prstGeom prst="rtTriangl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 rot="6359354">
            <a:off x="2421179" y="4215377"/>
            <a:ext cx="484649" cy="484649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>
            <a:off x="589500" y="1846475"/>
            <a:ext cx="1638600" cy="367800"/>
          </a:xfrm>
          <a:prstGeom prst="homePlat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3"/>
          <p:cNvGrpSpPr/>
          <p:nvPr/>
        </p:nvGrpSpPr>
        <p:grpSpPr>
          <a:xfrm>
            <a:off x="654950" y="765326"/>
            <a:ext cx="1700192" cy="1070133"/>
            <a:chOff x="5962119" y="-402279"/>
            <a:chExt cx="1495200" cy="4842230"/>
          </a:xfrm>
        </p:grpSpPr>
        <p:cxnSp>
          <p:nvCxnSpPr>
            <p:cNvPr id="305" name="Google Shape;305;p23"/>
            <p:cNvCxnSpPr/>
            <p:nvPr/>
          </p:nvCxnSpPr>
          <p:spPr>
            <a:xfrm>
              <a:off x="6453614" y="2551451"/>
              <a:ext cx="90600" cy="18885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06" name="Google Shape;306;p23"/>
            <p:cNvSpPr txBox="1"/>
            <p:nvPr/>
          </p:nvSpPr>
          <p:spPr>
            <a:xfrm>
              <a:off x="5962119" y="-402279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Escoger k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1974680" y="745496"/>
            <a:ext cx="3251312" cy="1100979"/>
            <a:chOff x="5797541" y="-364948"/>
            <a:chExt cx="1495200" cy="4981806"/>
          </a:xfrm>
        </p:grpSpPr>
        <p:cxnSp>
          <p:nvCxnSpPr>
            <p:cNvPr id="308" name="Google Shape;308;p23"/>
            <p:cNvCxnSpPr>
              <a:endCxn id="285" idx="0"/>
            </p:cNvCxnSpPr>
            <p:nvPr/>
          </p:nvCxnSpPr>
          <p:spPr>
            <a:xfrm>
              <a:off x="6205782" y="2846858"/>
              <a:ext cx="66900" cy="17700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09" name="Google Shape;309;p23"/>
            <p:cNvSpPr txBox="1"/>
            <p:nvPr/>
          </p:nvSpPr>
          <p:spPr>
            <a:xfrm>
              <a:off x="5797541" y="-364948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Definir centroide 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1.Algoritmo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225" y="2763625"/>
            <a:ext cx="4763500" cy="30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4"/>
          <p:cNvSpPr txBox="1"/>
          <p:nvPr/>
        </p:nvSpPr>
        <p:spPr>
          <a:xfrm>
            <a:off x="7691725" y="1041300"/>
            <a:ext cx="41499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Recalcula los centroides de cada grupo como el promedio de los puntos que pertenecen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9466975" y="4584900"/>
            <a:ext cx="201900" cy="224400"/>
          </a:xfrm>
          <a:prstGeom prst="flowChartSummingJunct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0544800" y="4008350"/>
            <a:ext cx="201900" cy="224400"/>
          </a:xfrm>
          <a:prstGeom prst="flowChartSummingJunct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 txBox="1"/>
          <p:nvPr/>
        </p:nvSpPr>
        <p:spPr>
          <a:xfrm>
            <a:off x="9466963" y="4687125"/>
            <a:ext cx="599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10823738" y="3834613"/>
            <a:ext cx="599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2800" y="1769128"/>
            <a:ext cx="1993550" cy="99449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/>
          <p:nvPr/>
        </p:nvSpPr>
        <p:spPr>
          <a:xfrm>
            <a:off x="9365575" y="2904225"/>
            <a:ext cx="2447925" cy="2314575"/>
          </a:xfrm>
          <a:custGeom>
            <a:rect b="b" l="l" r="r" t="t"/>
            <a:pathLst>
              <a:path extrusionOk="0" h="92583" w="97917">
                <a:moveTo>
                  <a:pt x="84582" y="90297"/>
                </a:moveTo>
                <a:lnTo>
                  <a:pt x="94107" y="80582"/>
                </a:lnTo>
                <a:lnTo>
                  <a:pt x="97917" y="64008"/>
                </a:lnTo>
                <a:lnTo>
                  <a:pt x="95441" y="50102"/>
                </a:lnTo>
                <a:lnTo>
                  <a:pt x="90297" y="40577"/>
                </a:lnTo>
                <a:lnTo>
                  <a:pt x="70866" y="23051"/>
                </a:lnTo>
                <a:lnTo>
                  <a:pt x="57150" y="11240"/>
                </a:lnTo>
                <a:lnTo>
                  <a:pt x="46673" y="7430"/>
                </a:lnTo>
                <a:lnTo>
                  <a:pt x="26099" y="5906"/>
                </a:lnTo>
                <a:lnTo>
                  <a:pt x="16193" y="1524"/>
                </a:lnTo>
                <a:lnTo>
                  <a:pt x="7430" y="0"/>
                </a:lnTo>
                <a:lnTo>
                  <a:pt x="1905" y="5715"/>
                </a:lnTo>
                <a:lnTo>
                  <a:pt x="0" y="10097"/>
                </a:lnTo>
                <a:lnTo>
                  <a:pt x="1905" y="16955"/>
                </a:lnTo>
                <a:lnTo>
                  <a:pt x="6668" y="20765"/>
                </a:lnTo>
                <a:lnTo>
                  <a:pt x="8382" y="30480"/>
                </a:lnTo>
                <a:lnTo>
                  <a:pt x="14288" y="41148"/>
                </a:lnTo>
                <a:lnTo>
                  <a:pt x="22098" y="52007"/>
                </a:lnTo>
                <a:lnTo>
                  <a:pt x="43244" y="72962"/>
                </a:lnTo>
                <a:lnTo>
                  <a:pt x="56579" y="83439"/>
                </a:lnTo>
                <a:lnTo>
                  <a:pt x="68390" y="90297"/>
                </a:lnTo>
                <a:lnTo>
                  <a:pt x="76200" y="92583"/>
                </a:lnTo>
                <a:lnTo>
                  <a:pt x="82868" y="91631"/>
                </a:lnTo>
                <a:close/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Google Shape;324;p24"/>
          <p:cNvSpPr/>
          <p:nvPr/>
        </p:nvSpPr>
        <p:spPr>
          <a:xfrm>
            <a:off x="8008275" y="3323325"/>
            <a:ext cx="2738425" cy="2028825"/>
          </a:xfrm>
          <a:custGeom>
            <a:rect b="b" l="l" r="r" t="t"/>
            <a:pathLst>
              <a:path extrusionOk="0" h="81153" w="109537">
                <a:moveTo>
                  <a:pt x="109537" y="75438"/>
                </a:moveTo>
                <a:lnTo>
                  <a:pt x="108394" y="72390"/>
                </a:lnTo>
                <a:lnTo>
                  <a:pt x="106680" y="64961"/>
                </a:lnTo>
                <a:lnTo>
                  <a:pt x="99822" y="60389"/>
                </a:lnTo>
                <a:lnTo>
                  <a:pt x="76200" y="37529"/>
                </a:lnTo>
                <a:lnTo>
                  <a:pt x="66865" y="22860"/>
                </a:lnTo>
                <a:lnTo>
                  <a:pt x="63055" y="17526"/>
                </a:lnTo>
                <a:lnTo>
                  <a:pt x="59817" y="8763"/>
                </a:lnTo>
                <a:lnTo>
                  <a:pt x="58102" y="3429"/>
                </a:lnTo>
                <a:lnTo>
                  <a:pt x="51244" y="0"/>
                </a:lnTo>
                <a:lnTo>
                  <a:pt x="38862" y="4763"/>
                </a:lnTo>
                <a:lnTo>
                  <a:pt x="30289" y="11430"/>
                </a:lnTo>
                <a:lnTo>
                  <a:pt x="20955" y="27242"/>
                </a:lnTo>
                <a:lnTo>
                  <a:pt x="10668" y="44196"/>
                </a:lnTo>
                <a:lnTo>
                  <a:pt x="2286" y="59055"/>
                </a:lnTo>
                <a:lnTo>
                  <a:pt x="0" y="66675"/>
                </a:lnTo>
                <a:lnTo>
                  <a:pt x="1905" y="75819"/>
                </a:lnTo>
                <a:lnTo>
                  <a:pt x="11239" y="80391"/>
                </a:lnTo>
                <a:lnTo>
                  <a:pt x="36576" y="78105"/>
                </a:lnTo>
                <a:lnTo>
                  <a:pt x="65151" y="78296"/>
                </a:lnTo>
                <a:lnTo>
                  <a:pt x="83629" y="80010"/>
                </a:lnTo>
                <a:lnTo>
                  <a:pt x="92583" y="81153"/>
                </a:lnTo>
                <a:lnTo>
                  <a:pt x="101727" y="80010"/>
                </a:lnTo>
                <a:lnTo>
                  <a:pt x="108013" y="7734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25" name="Google Shape;325;p24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326" name="Google Shape;326;p24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7" name="Google Shape;327;p24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328" name="Google Shape;328;p24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4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0" name="Google Shape;330;p24"/>
          <p:cNvSpPr/>
          <p:nvPr/>
        </p:nvSpPr>
        <p:spPr>
          <a:xfrm>
            <a:off x="1974675" y="1846475"/>
            <a:ext cx="2250300" cy="3678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2396617" y="1972622"/>
            <a:ext cx="3386700" cy="33867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4"/>
          <p:cNvGrpSpPr/>
          <p:nvPr/>
        </p:nvGrpSpPr>
        <p:grpSpPr>
          <a:xfrm>
            <a:off x="50859" y="2830929"/>
            <a:ext cx="2608335" cy="892778"/>
            <a:chOff x="1538220" y="1809517"/>
            <a:chExt cx="1956300" cy="669600"/>
          </a:xfrm>
        </p:grpSpPr>
        <p:cxnSp>
          <p:nvCxnSpPr>
            <p:cNvPr id="333" name="Google Shape;333;p24"/>
            <p:cNvCxnSpPr>
              <a:stCxn id="334" idx="3"/>
            </p:cNvCxnSpPr>
            <p:nvPr/>
          </p:nvCxnSpPr>
          <p:spPr>
            <a:xfrm>
              <a:off x="3033420" y="2144317"/>
              <a:ext cx="461100" cy="312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34" name="Google Shape;334;p24"/>
            <p:cNvSpPr txBox="1"/>
            <p:nvPr/>
          </p:nvSpPr>
          <p:spPr>
            <a:xfrm>
              <a:off x="1538220" y="180951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Evaluar si hubo cambio de clases</a:t>
              </a:r>
              <a:endParaRPr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>
            <a:off x="5356191" y="2171750"/>
            <a:ext cx="1790629" cy="892778"/>
            <a:chOff x="5517319" y="1315120"/>
            <a:chExt cx="1343006" cy="669600"/>
          </a:xfrm>
        </p:grpSpPr>
        <p:cxnSp>
          <p:nvCxnSpPr>
            <p:cNvPr id="336" name="Google Shape;336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37" name="Google Shape;337;p24"/>
            <p:cNvSpPr txBox="1"/>
            <p:nvPr/>
          </p:nvSpPr>
          <p:spPr>
            <a:xfrm>
              <a:off x="5962124" y="1315120"/>
              <a:ext cx="898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Asignar o reasignar clase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8" name="Google Shape;338;p24"/>
          <p:cNvGrpSpPr/>
          <p:nvPr/>
        </p:nvGrpSpPr>
        <p:grpSpPr>
          <a:xfrm>
            <a:off x="3077458" y="5131703"/>
            <a:ext cx="1993550" cy="1525023"/>
            <a:chOff x="3808226" y="3535140"/>
            <a:chExt cx="1495200" cy="1143796"/>
          </a:xfrm>
        </p:grpSpPr>
        <p:cxnSp>
          <p:nvCxnSpPr>
            <p:cNvPr id="339" name="Google Shape;339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40" name="Google Shape;340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Actualizar centroide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1" name="Google Shape;341;p24"/>
          <p:cNvSpPr txBox="1"/>
          <p:nvPr/>
        </p:nvSpPr>
        <p:spPr>
          <a:xfrm>
            <a:off x="3127661" y="3160247"/>
            <a:ext cx="1924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Clustering k-means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342" name="Google Shape;342;p24"/>
          <p:cNvSpPr/>
          <p:nvPr/>
        </p:nvSpPr>
        <p:spPr>
          <a:xfrm rot="1800095">
            <a:off x="2293067" y="1866872"/>
            <a:ext cx="3587828" cy="3587828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6AA84F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"/>
          <p:cNvSpPr/>
          <p:nvPr/>
        </p:nvSpPr>
        <p:spPr>
          <a:xfrm flipH="1" rot="-1800095">
            <a:off x="2295984" y="1866872"/>
            <a:ext cx="3587828" cy="3587828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CCCCC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"/>
          <p:cNvSpPr/>
          <p:nvPr/>
        </p:nvSpPr>
        <p:spPr>
          <a:xfrm rot="-8100000">
            <a:off x="3843641" y="1788328"/>
            <a:ext cx="484085" cy="484085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4"/>
          <p:cNvSpPr/>
          <p:nvPr/>
        </p:nvSpPr>
        <p:spPr>
          <a:xfrm flipH="1" rot="-9000757">
            <a:off x="2294555" y="1864711"/>
            <a:ext cx="3586968" cy="3586968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93C47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"/>
          <p:cNvSpPr/>
          <p:nvPr/>
        </p:nvSpPr>
        <p:spPr>
          <a:xfrm rot="-1027073">
            <a:off x="5314413" y="4218141"/>
            <a:ext cx="416867" cy="416867"/>
          </a:xfrm>
          <a:prstGeom prst="rtTriangl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4"/>
          <p:cNvSpPr/>
          <p:nvPr/>
        </p:nvSpPr>
        <p:spPr>
          <a:xfrm rot="6359354">
            <a:off x="2421179" y="4215377"/>
            <a:ext cx="484649" cy="484649"/>
          </a:xfrm>
          <a:prstGeom prst="rtTriangl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/>
          <p:nvPr/>
        </p:nvSpPr>
        <p:spPr>
          <a:xfrm>
            <a:off x="589500" y="1846475"/>
            <a:ext cx="1638600" cy="367800"/>
          </a:xfrm>
          <a:prstGeom prst="homePlat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24"/>
          <p:cNvGrpSpPr/>
          <p:nvPr/>
        </p:nvGrpSpPr>
        <p:grpSpPr>
          <a:xfrm>
            <a:off x="654950" y="765326"/>
            <a:ext cx="1700192" cy="1070133"/>
            <a:chOff x="5962119" y="-402279"/>
            <a:chExt cx="1495200" cy="4842230"/>
          </a:xfrm>
        </p:grpSpPr>
        <p:cxnSp>
          <p:nvCxnSpPr>
            <p:cNvPr id="350" name="Google Shape;350;p24"/>
            <p:cNvCxnSpPr/>
            <p:nvPr/>
          </p:nvCxnSpPr>
          <p:spPr>
            <a:xfrm>
              <a:off x="6453614" y="2551451"/>
              <a:ext cx="90600" cy="18885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51" name="Google Shape;351;p24"/>
            <p:cNvSpPr txBox="1"/>
            <p:nvPr/>
          </p:nvSpPr>
          <p:spPr>
            <a:xfrm>
              <a:off x="5962119" y="-402279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Escoger k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24"/>
          <p:cNvGrpSpPr/>
          <p:nvPr/>
        </p:nvGrpSpPr>
        <p:grpSpPr>
          <a:xfrm>
            <a:off x="1974680" y="745496"/>
            <a:ext cx="3251312" cy="1100979"/>
            <a:chOff x="5797541" y="-364948"/>
            <a:chExt cx="1495200" cy="4981806"/>
          </a:xfrm>
        </p:grpSpPr>
        <p:cxnSp>
          <p:nvCxnSpPr>
            <p:cNvPr id="353" name="Google Shape;353;p24"/>
            <p:cNvCxnSpPr>
              <a:endCxn id="330" idx="0"/>
            </p:cNvCxnSpPr>
            <p:nvPr/>
          </p:nvCxnSpPr>
          <p:spPr>
            <a:xfrm>
              <a:off x="6205782" y="2846858"/>
              <a:ext cx="66900" cy="17700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54" name="Google Shape;354;p24"/>
            <p:cNvSpPr txBox="1"/>
            <p:nvPr/>
          </p:nvSpPr>
          <p:spPr>
            <a:xfrm>
              <a:off x="5797541" y="-364948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Definir centroide 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1.Algoritmo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225" y="2763625"/>
            <a:ext cx="4763500" cy="30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5"/>
          <p:cNvSpPr txBox="1"/>
          <p:nvPr/>
        </p:nvSpPr>
        <p:spPr>
          <a:xfrm>
            <a:off x="7691725" y="1041300"/>
            <a:ext cx="41499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Recalcula los centroides de cada grupo como el promedio de los puntos que pertenecen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9466975" y="4584900"/>
            <a:ext cx="201900" cy="224400"/>
          </a:xfrm>
          <a:prstGeom prst="flowChartSummingJunct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10544800" y="4008350"/>
            <a:ext cx="201900" cy="224400"/>
          </a:xfrm>
          <a:prstGeom prst="flowChartSummingJunct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 txBox="1"/>
          <p:nvPr/>
        </p:nvSpPr>
        <p:spPr>
          <a:xfrm>
            <a:off x="9466963" y="4687125"/>
            <a:ext cx="599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10823738" y="3834613"/>
            <a:ext cx="599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2800" y="1769128"/>
            <a:ext cx="1993550" cy="99449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5"/>
          <p:cNvSpPr/>
          <p:nvPr/>
        </p:nvSpPr>
        <p:spPr>
          <a:xfrm>
            <a:off x="9365575" y="2904225"/>
            <a:ext cx="2447925" cy="2314575"/>
          </a:xfrm>
          <a:custGeom>
            <a:rect b="b" l="l" r="r" t="t"/>
            <a:pathLst>
              <a:path extrusionOk="0" h="92583" w="97917">
                <a:moveTo>
                  <a:pt x="84582" y="90297"/>
                </a:moveTo>
                <a:lnTo>
                  <a:pt x="94107" y="80582"/>
                </a:lnTo>
                <a:lnTo>
                  <a:pt x="97917" y="64008"/>
                </a:lnTo>
                <a:lnTo>
                  <a:pt x="95441" y="50102"/>
                </a:lnTo>
                <a:lnTo>
                  <a:pt x="90297" y="40577"/>
                </a:lnTo>
                <a:lnTo>
                  <a:pt x="70866" y="23051"/>
                </a:lnTo>
                <a:lnTo>
                  <a:pt x="57150" y="11240"/>
                </a:lnTo>
                <a:lnTo>
                  <a:pt x="46673" y="7430"/>
                </a:lnTo>
                <a:lnTo>
                  <a:pt x="26099" y="5906"/>
                </a:lnTo>
                <a:lnTo>
                  <a:pt x="16193" y="1524"/>
                </a:lnTo>
                <a:lnTo>
                  <a:pt x="7430" y="0"/>
                </a:lnTo>
                <a:lnTo>
                  <a:pt x="1905" y="5715"/>
                </a:lnTo>
                <a:lnTo>
                  <a:pt x="0" y="10097"/>
                </a:lnTo>
                <a:lnTo>
                  <a:pt x="1905" y="16955"/>
                </a:lnTo>
                <a:lnTo>
                  <a:pt x="6668" y="20765"/>
                </a:lnTo>
                <a:lnTo>
                  <a:pt x="8382" y="30480"/>
                </a:lnTo>
                <a:lnTo>
                  <a:pt x="14288" y="41148"/>
                </a:lnTo>
                <a:lnTo>
                  <a:pt x="22098" y="52007"/>
                </a:lnTo>
                <a:lnTo>
                  <a:pt x="43244" y="72962"/>
                </a:lnTo>
                <a:lnTo>
                  <a:pt x="56579" y="83439"/>
                </a:lnTo>
                <a:lnTo>
                  <a:pt x="68390" y="90297"/>
                </a:lnTo>
                <a:lnTo>
                  <a:pt x="76200" y="92583"/>
                </a:lnTo>
                <a:lnTo>
                  <a:pt x="82868" y="91631"/>
                </a:lnTo>
                <a:close/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Google Shape;369;p25"/>
          <p:cNvSpPr/>
          <p:nvPr/>
        </p:nvSpPr>
        <p:spPr>
          <a:xfrm>
            <a:off x="8008275" y="3323325"/>
            <a:ext cx="2738425" cy="2028825"/>
          </a:xfrm>
          <a:custGeom>
            <a:rect b="b" l="l" r="r" t="t"/>
            <a:pathLst>
              <a:path extrusionOk="0" h="81153" w="109537">
                <a:moveTo>
                  <a:pt x="109537" y="75438"/>
                </a:moveTo>
                <a:lnTo>
                  <a:pt x="108394" y="72390"/>
                </a:lnTo>
                <a:lnTo>
                  <a:pt x="106680" y="64961"/>
                </a:lnTo>
                <a:lnTo>
                  <a:pt x="99822" y="60389"/>
                </a:lnTo>
                <a:lnTo>
                  <a:pt x="76200" y="37529"/>
                </a:lnTo>
                <a:lnTo>
                  <a:pt x="66865" y="22860"/>
                </a:lnTo>
                <a:lnTo>
                  <a:pt x="63055" y="17526"/>
                </a:lnTo>
                <a:lnTo>
                  <a:pt x="59817" y="8763"/>
                </a:lnTo>
                <a:lnTo>
                  <a:pt x="58102" y="3429"/>
                </a:lnTo>
                <a:lnTo>
                  <a:pt x="51244" y="0"/>
                </a:lnTo>
                <a:lnTo>
                  <a:pt x="38862" y="4763"/>
                </a:lnTo>
                <a:lnTo>
                  <a:pt x="30289" y="11430"/>
                </a:lnTo>
                <a:lnTo>
                  <a:pt x="20955" y="27242"/>
                </a:lnTo>
                <a:lnTo>
                  <a:pt x="10668" y="44196"/>
                </a:lnTo>
                <a:lnTo>
                  <a:pt x="2286" y="59055"/>
                </a:lnTo>
                <a:lnTo>
                  <a:pt x="0" y="66675"/>
                </a:lnTo>
                <a:lnTo>
                  <a:pt x="1905" y="75819"/>
                </a:lnTo>
                <a:lnTo>
                  <a:pt x="11239" y="80391"/>
                </a:lnTo>
                <a:lnTo>
                  <a:pt x="36576" y="78105"/>
                </a:lnTo>
                <a:lnTo>
                  <a:pt x="65151" y="78296"/>
                </a:lnTo>
                <a:lnTo>
                  <a:pt x="83629" y="80010"/>
                </a:lnTo>
                <a:lnTo>
                  <a:pt x="92583" y="81153"/>
                </a:lnTo>
                <a:lnTo>
                  <a:pt x="101727" y="80010"/>
                </a:lnTo>
                <a:lnTo>
                  <a:pt x="108013" y="7734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70" name="Google Shape;370;p25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371" name="Google Shape;371;p25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2" name="Google Shape;372;p25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373" name="Google Shape;373;p25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5" name="Google Shape;375;p25"/>
          <p:cNvSpPr/>
          <p:nvPr/>
        </p:nvSpPr>
        <p:spPr>
          <a:xfrm>
            <a:off x="1974675" y="1846475"/>
            <a:ext cx="2250300" cy="3678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2396617" y="1972622"/>
            <a:ext cx="3386700" cy="33867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25"/>
          <p:cNvGrpSpPr/>
          <p:nvPr/>
        </p:nvGrpSpPr>
        <p:grpSpPr>
          <a:xfrm>
            <a:off x="50859" y="2830929"/>
            <a:ext cx="2608335" cy="892778"/>
            <a:chOff x="1538220" y="1809517"/>
            <a:chExt cx="1956300" cy="669600"/>
          </a:xfrm>
        </p:grpSpPr>
        <p:cxnSp>
          <p:nvCxnSpPr>
            <p:cNvPr id="378" name="Google Shape;378;p25"/>
            <p:cNvCxnSpPr>
              <a:stCxn id="379" idx="3"/>
            </p:cNvCxnSpPr>
            <p:nvPr/>
          </p:nvCxnSpPr>
          <p:spPr>
            <a:xfrm>
              <a:off x="3033420" y="2144317"/>
              <a:ext cx="461100" cy="31200"/>
            </a:xfrm>
            <a:prstGeom prst="straightConnector1">
              <a:avLst/>
            </a:prstGeom>
            <a:noFill/>
            <a:ln cap="flat" cmpd="sng" w="19050">
              <a:solidFill>
                <a:srgbClr val="B6D7A8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79" name="Google Shape;379;p25"/>
            <p:cNvSpPr txBox="1"/>
            <p:nvPr/>
          </p:nvSpPr>
          <p:spPr>
            <a:xfrm>
              <a:off x="1538220" y="180951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Evaluar si hubo cambio de clases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0" name="Google Shape;380;p25"/>
          <p:cNvGrpSpPr/>
          <p:nvPr/>
        </p:nvGrpSpPr>
        <p:grpSpPr>
          <a:xfrm>
            <a:off x="5356191" y="2171750"/>
            <a:ext cx="1790629" cy="892778"/>
            <a:chOff x="5517319" y="1315120"/>
            <a:chExt cx="1343006" cy="669600"/>
          </a:xfrm>
        </p:grpSpPr>
        <p:cxnSp>
          <p:nvCxnSpPr>
            <p:cNvPr id="381" name="Google Shape;381;p25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82" name="Google Shape;382;p25"/>
            <p:cNvSpPr txBox="1"/>
            <p:nvPr/>
          </p:nvSpPr>
          <p:spPr>
            <a:xfrm>
              <a:off x="5962124" y="1315120"/>
              <a:ext cx="898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Asignar o reasignar clase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3" name="Google Shape;383;p25"/>
          <p:cNvGrpSpPr/>
          <p:nvPr/>
        </p:nvGrpSpPr>
        <p:grpSpPr>
          <a:xfrm>
            <a:off x="3077458" y="5131703"/>
            <a:ext cx="1993550" cy="1525023"/>
            <a:chOff x="3808226" y="3535140"/>
            <a:chExt cx="1495200" cy="1143796"/>
          </a:xfrm>
        </p:grpSpPr>
        <p:cxnSp>
          <p:nvCxnSpPr>
            <p:cNvPr id="384" name="Google Shape;384;p25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85" name="Google Shape;385;p25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Actualizar centroide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6" name="Google Shape;386;p25"/>
          <p:cNvSpPr txBox="1"/>
          <p:nvPr/>
        </p:nvSpPr>
        <p:spPr>
          <a:xfrm>
            <a:off x="3127661" y="3160247"/>
            <a:ext cx="1924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Clustering k-means</a:t>
            </a:r>
            <a:endParaRPr sz="1600"/>
          </a:p>
        </p:txBody>
      </p:sp>
      <p:sp>
        <p:nvSpPr>
          <p:cNvPr id="387" name="Google Shape;387;p25"/>
          <p:cNvSpPr/>
          <p:nvPr/>
        </p:nvSpPr>
        <p:spPr>
          <a:xfrm rot="1800095">
            <a:off x="2293067" y="1866872"/>
            <a:ext cx="3587828" cy="3587828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6AA84F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5"/>
          <p:cNvSpPr/>
          <p:nvPr/>
        </p:nvSpPr>
        <p:spPr>
          <a:xfrm flipH="1" rot="-1800095">
            <a:off x="2295984" y="1866872"/>
            <a:ext cx="3587828" cy="3587828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B6D7A8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5"/>
          <p:cNvSpPr/>
          <p:nvPr/>
        </p:nvSpPr>
        <p:spPr>
          <a:xfrm rot="-8100000">
            <a:off x="3843641" y="1788328"/>
            <a:ext cx="484085" cy="484085"/>
          </a:xfrm>
          <a:prstGeom prst="rtTriangl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5"/>
          <p:cNvSpPr/>
          <p:nvPr/>
        </p:nvSpPr>
        <p:spPr>
          <a:xfrm flipH="1" rot="-9000757">
            <a:off x="2294555" y="1864711"/>
            <a:ext cx="3586968" cy="3586968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93C47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5"/>
          <p:cNvSpPr/>
          <p:nvPr/>
        </p:nvSpPr>
        <p:spPr>
          <a:xfrm rot="-1027073">
            <a:off x="5314413" y="4218141"/>
            <a:ext cx="416867" cy="416867"/>
          </a:xfrm>
          <a:prstGeom prst="rtTriangl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 rot="6359354">
            <a:off x="2421179" y="4215377"/>
            <a:ext cx="484649" cy="484649"/>
          </a:xfrm>
          <a:prstGeom prst="rtTriangl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589500" y="1846475"/>
            <a:ext cx="1638600" cy="367800"/>
          </a:xfrm>
          <a:prstGeom prst="homePlat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25"/>
          <p:cNvGrpSpPr/>
          <p:nvPr/>
        </p:nvGrpSpPr>
        <p:grpSpPr>
          <a:xfrm>
            <a:off x="654950" y="765326"/>
            <a:ext cx="1700192" cy="1070133"/>
            <a:chOff x="5962119" y="-402279"/>
            <a:chExt cx="1495200" cy="4842230"/>
          </a:xfrm>
        </p:grpSpPr>
        <p:cxnSp>
          <p:nvCxnSpPr>
            <p:cNvPr id="395" name="Google Shape;395;p25"/>
            <p:cNvCxnSpPr/>
            <p:nvPr/>
          </p:nvCxnSpPr>
          <p:spPr>
            <a:xfrm>
              <a:off x="6453614" y="2551451"/>
              <a:ext cx="90600" cy="18885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96" name="Google Shape;396;p25"/>
            <p:cNvSpPr txBox="1"/>
            <p:nvPr/>
          </p:nvSpPr>
          <p:spPr>
            <a:xfrm>
              <a:off x="5962119" y="-402279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Escoger k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7" name="Google Shape;397;p25"/>
          <p:cNvGrpSpPr/>
          <p:nvPr/>
        </p:nvGrpSpPr>
        <p:grpSpPr>
          <a:xfrm>
            <a:off x="1974680" y="745496"/>
            <a:ext cx="3251312" cy="1100979"/>
            <a:chOff x="5797541" y="-364948"/>
            <a:chExt cx="1495200" cy="4981806"/>
          </a:xfrm>
        </p:grpSpPr>
        <p:cxnSp>
          <p:nvCxnSpPr>
            <p:cNvPr id="398" name="Google Shape;398;p25"/>
            <p:cNvCxnSpPr>
              <a:endCxn id="375" idx="0"/>
            </p:cNvCxnSpPr>
            <p:nvPr/>
          </p:nvCxnSpPr>
          <p:spPr>
            <a:xfrm>
              <a:off x="6205782" y="2846858"/>
              <a:ext cx="66900" cy="17700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99" name="Google Shape;399;p25"/>
            <p:cNvSpPr txBox="1"/>
            <p:nvPr/>
          </p:nvSpPr>
          <p:spPr>
            <a:xfrm>
              <a:off x="5797541" y="-364948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Definir centroide 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1.Algoritmo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225" y="2763625"/>
            <a:ext cx="4763500" cy="30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6"/>
          <p:cNvSpPr/>
          <p:nvPr/>
        </p:nvSpPr>
        <p:spPr>
          <a:xfrm>
            <a:off x="9466975" y="4584900"/>
            <a:ext cx="201900" cy="224400"/>
          </a:xfrm>
          <a:prstGeom prst="flowChartSummingJunct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10544800" y="4008350"/>
            <a:ext cx="201900" cy="224400"/>
          </a:xfrm>
          <a:prstGeom prst="flowChartSummingJunct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 txBox="1"/>
          <p:nvPr/>
        </p:nvSpPr>
        <p:spPr>
          <a:xfrm>
            <a:off x="9466963" y="4687125"/>
            <a:ext cx="599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6"/>
          <p:cNvSpPr txBox="1"/>
          <p:nvPr/>
        </p:nvSpPr>
        <p:spPr>
          <a:xfrm>
            <a:off x="10823738" y="3834613"/>
            <a:ext cx="599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6"/>
          <p:cNvSpPr/>
          <p:nvPr/>
        </p:nvSpPr>
        <p:spPr>
          <a:xfrm>
            <a:off x="8076775" y="3404450"/>
            <a:ext cx="2891125" cy="1938600"/>
          </a:xfrm>
          <a:custGeom>
            <a:rect b="b" l="l" r="r" t="t"/>
            <a:pathLst>
              <a:path extrusionOk="0" h="77544" w="115645">
                <a:moveTo>
                  <a:pt x="114300" y="68580"/>
                </a:moveTo>
                <a:lnTo>
                  <a:pt x="97267" y="56029"/>
                </a:lnTo>
                <a:lnTo>
                  <a:pt x="70373" y="28239"/>
                </a:lnTo>
                <a:lnTo>
                  <a:pt x="55133" y="11206"/>
                </a:lnTo>
                <a:lnTo>
                  <a:pt x="43479" y="1344"/>
                </a:lnTo>
                <a:lnTo>
                  <a:pt x="29135" y="0"/>
                </a:lnTo>
                <a:lnTo>
                  <a:pt x="11654" y="14791"/>
                </a:lnTo>
                <a:lnTo>
                  <a:pt x="2241" y="40341"/>
                </a:lnTo>
                <a:lnTo>
                  <a:pt x="0" y="59615"/>
                </a:lnTo>
                <a:lnTo>
                  <a:pt x="0" y="76200"/>
                </a:lnTo>
                <a:lnTo>
                  <a:pt x="14343" y="77544"/>
                </a:lnTo>
                <a:lnTo>
                  <a:pt x="103094" y="77544"/>
                </a:lnTo>
                <a:lnTo>
                  <a:pt x="115645" y="77096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12" name="Google Shape;412;p26"/>
          <p:cNvSpPr/>
          <p:nvPr/>
        </p:nvSpPr>
        <p:spPr>
          <a:xfrm>
            <a:off x="9152525" y="2855350"/>
            <a:ext cx="2700625" cy="2398075"/>
          </a:xfrm>
          <a:custGeom>
            <a:rect b="b" l="l" r="r" t="t"/>
            <a:pathLst>
              <a:path extrusionOk="0" h="95923" w="108025">
                <a:moveTo>
                  <a:pt x="86958" y="95923"/>
                </a:moveTo>
                <a:lnTo>
                  <a:pt x="78890" y="92337"/>
                </a:lnTo>
                <a:lnTo>
                  <a:pt x="62305" y="83820"/>
                </a:lnTo>
                <a:lnTo>
                  <a:pt x="21067" y="43031"/>
                </a:lnTo>
                <a:lnTo>
                  <a:pt x="8517" y="26446"/>
                </a:lnTo>
                <a:lnTo>
                  <a:pt x="897" y="20171"/>
                </a:lnTo>
                <a:lnTo>
                  <a:pt x="0" y="9413"/>
                </a:lnTo>
                <a:lnTo>
                  <a:pt x="11655" y="0"/>
                </a:lnTo>
                <a:lnTo>
                  <a:pt x="32273" y="448"/>
                </a:lnTo>
                <a:lnTo>
                  <a:pt x="73511" y="25101"/>
                </a:lnTo>
                <a:lnTo>
                  <a:pt x="95026" y="45720"/>
                </a:lnTo>
                <a:lnTo>
                  <a:pt x="104887" y="62305"/>
                </a:lnTo>
                <a:lnTo>
                  <a:pt x="108025" y="77097"/>
                </a:lnTo>
                <a:lnTo>
                  <a:pt x="100405" y="91440"/>
                </a:lnTo>
                <a:close/>
              </a:path>
            </a:pathLst>
          </a:cu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13" name="Google Shape;413;p26"/>
          <p:cNvSpPr/>
          <p:nvPr/>
        </p:nvSpPr>
        <p:spPr>
          <a:xfrm>
            <a:off x="9365575" y="2904225"/>
            <a:ext cx="2447925" cy="2314575"/>
          </a:xfrm>
          <a:custGeom>
            <a:rect b="b" l="l" r="r" t="t"/>
            <a:pathLst>
              <a:path extrusionOk="0" h="92583" w="97917">
                <a:moveTo>
                  <a:pt x="84582" y="90297"/>
                </a:moveTo>
                <a:lnTo>
                  <a:pt x="94107" y="80582"/>
                </a:lnTo>
                <a:lnTo>
                  <a:pt x="97917" y="64008"/>
                </a:lnTo>
                <a:lnTo>
                  <a:pt x="95441" y="50102"/>
                </a:lnTo>
                <a:lnTo>
                  <a:pt x="90297" y="40577"/>
                </a:lnTo>
                <a:lnTo>
                  <a:pt x="70866" y="23051"/>
                </a:lnTo>
                <a:lnTo>
                  <a:pt x="57150" y="11240"/>
                </a:lnTo>
                <a:lnTo>
                  <a:pt x="46673" y="7430"/>
                </a:lnTo>
                <a:lnTo>
                  <a:pt x="26099" y="5906"/>
                </a:lnTo>
                <a:lnTo>
                  <a:pt x="16193" y="1524"/>
                </a:lnTo>
                <a:lnTo>
                  <a:pt x="7430" y="0"/>
                </a:lnTo>
                <a:lnTo>
                  <a:pt x="1905" y="5715"/>
                </a:lnTo>
                <a:lnTo>
                  <a:pt x="0" y="10097"/>
                </a:lnTo>
                <a:lnTo>
                  <a:pt x="1905" y="16955"/>
                </a:lnTo>
                <a:lnTo>
                  <a:pt x="6668" y="20765"/>
                </a:lnTo>
                <a:lnTo>
                  <a:pt x="8382" y="30480"/>
                </a:lnTo>
                <a:lnTo>
                  <a:pt x="14288" y="41148"/>
                </a:lnTo>
                <a:lnTo>
                  <a:pt x="22098" y="52007"/>
                </a:lnTo>
                <a:lnTo>
                  <a:pt x="43244" y="72962"/>
                </a:lnTo>
                <a:lnTo>
                  <a:pt x="56579" y="83439"/>
                </a:lnTo>
                <a:lnTo>
                  <a:pt x="68390" y="90297"/>
                </a:lnTo>
                <a:lnTo>
                  <a:pt x="76200" y="92583"/>
                </a:lnTo>
                <a:lnTo>
                  <a:pt x="82868" y="91631"/>
                </a:lnTo>
                <a:close/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4" name="Google Shape;414;p26"/>
          <p:cNvSpPr/>
          <p:nvPr/>
        </p:nvSpPr>
        <p:spPr>
          <a:xfrm>
            <a:off x="8008275" y="3323325"/>
            <a:ext cx="2738425" cy="2028825"/>
          </a:xfrm>
          <a:custGeom>
            <a:rect b="b" l="l" r="r" t="t"/>
            <a:pathLst>
              <a:path extrusionOk="0" h="81153" w="109537">
                <a:moveTo>
                  <a:pt x="109537" y="75438"/>
                </a:moveTo>
                <a:lnTo>
                  <a:pt x="108394" y="72390"/>
                </a:lnTo>
                <a:lnTo>
                  <a:pt x="106680" y="64961"/>
                </a:lnTo>
                <a:lnTo>
                  <a:pt x="99822" y="60389"/>
                </a:lnTo>
                <a:lnTo>
                  <a:pt x="76200" y="37529"/>
                </a:lnTo>
                <a:lnTo>
                  <a:pt x="66865" y="22860"/>
                </a:lnTo>
                <a:lnTo>
                  <a:pt x="63055" y="17526"/>
                </a:lnTo>
                <a:lnTo>
                  <a:pt x="59817" y="8763"/>
                </a:lnTo>
                <a:lnTo>
                  <a:pt x="58102" y="3429"/>
                </a:lnTo>
                <a:lnTo>
                  <a:pt x="51244" y="0"/>
                </a:lnTo>
                <a:lnTo>
                  <a:pt x="38862" y="4763"/>
                </a:lnTo>
                <a:lnTo>
                  <a:pt x="30289" y="11430"/>
                </a:lnTo>
                <a:lnTo>
                  <a:pt x="20955" y="27242"/>
                </a:lnTo>
                <a:lnTo>
                  <a:pt x="10668" y="44196"/>
                </a:lnTo>
                <a:lnTo>
                  <a:pt x="2286" y="59055"/>
                </a:lnTo>
                <a:lnTo>
                  <a:pt x="0" y="66675"/>
                </a:lnTo>
                <a:lnTo>
                  <a:pt x="1905" y="75819"/>
                </a:lnTo>
                <a:lnTo>
                  <a:pt x="11239" y="80391"/>
                </a:lnTo>
                <a:lnTo>
                  <a:pt x="36576" y="78105"/>
                </a:lnTo>
                <a:lnTo>
                  <a:pt x="65151" y="78296"/>
                </a:lnTo>
                <a:lnTo>
                  <a:pt x="83629" y="80010"/>
                </a:lnTo>
                <a:lnTo>
                  <a:pt x="92583" y="81153"/>
                </a:lnTo>
                <a:lnTo>
                  <a:pt x="101727" y="80010"/>
                </a:lnTo>
                <a:lnTo>
                  <a:pt x="108013" y="7734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5" name="Google Shape;415;p26"/>
          <p:cNvSpPr txBox="1"/>
          <p:nvPr/>
        </p:nvSpPr>
        <p:spPr>
          <a:xfrm>
            <a:off x="7875075" y="1353775"/>
            <a:ext cx="39333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Cambio de clase de todos los datos de acuerdo a este nuevo centroide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3850" y="2187200"/>
            <a:ext cx="4149901" cy="5164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26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418" name="Google Shape;418;p26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9" name="Google Shape;419;p26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420" name="Google Shape;420;p26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6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2" name="Google Shape;422;p26"/>
          <p:cNvSpPr/>
          <p:nvPr/>
        </p:nvSpPr>
        <p:spPr>
          <a:xfrm>
            <a:off x="1974675" y="1846475"/>
            <a:ext cx="2250300" cy="3678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>
            <a:off x="2396617" y="1972622"/>
            <a:ext cx="3386700" cy="33867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26"/>
          <p:cNvGrpSpPr/>
          <p:nvPr/>
        </p:nvGrpSpPr>
        <p:grpSpPr>
          <a:xfrm>
            <a:off x="50859" y="2830929"/>
            <a:ext cx="2608335" cy="892778"/>
            <a:chOff x="1538220" y="1809517"/>
            <a:chExt cx="1956300" cy="669600"/>
          </a:xfrm>
        </p:grpSpPr>
        <p:cxnSp>
          <p:nvCxnSpPr>
            <p:cNvPr id="425" name="Google Shape;425;p26"/>
            <p:cNvCxnSpPr>
              <a:stCxn id="426" idx="3"/>
            </p:cNvCxnSpPr>
            <p:nvPr/>
          </p:nvCxnSpPr>
          <p:spPr>
            <a:xfrm>
              <a:off x="3033420" y="2144317"/>
              <a:ext cx="461100" cy="312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26" name="Google Shape;426;p26"/>
            <p:cNvSpPr txBox="1"/>
            <p:nvPr/>
          </p:nvSpPr>
          <p:spPr>
            <a:xfrm>
              <a:off x="1538220" y="180951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Evaluar si hubo cambio de clases</a:t>
              </a:r>
              <a:endParaRPr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7" name="Google Shape;427;p26"/>
          <p:cNvGrpSpPr/>
          <p:nvPr/>
        </p:nvGrpSpPr>
        <p:grpSpPr>
          <a:xfrm>
            <a:off x="5356191" y="2171750"/>
            <a:ext cx="1790629" cy="892778"/>
            <a:chOff x="5517319" y="1315120"/>
            <a:chExt cx="1343006" cy="669600"/>
          </a:xfrm>
        </p:grpSpPr>
        <p:cxnSp>
          <p:nvCxnSpPr>
            <p:cNvPr id="428" name="Google Shape;428;p26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29" name="Google Shape;429;p26"/>
            <p:cNvSpPr txBox="1"/>
            <p:nvPr/>
          </p:nvSpPr>
          <p:spPr>
            <a:xfrm>
              <a:off x="5962124" y="1315120"/>
              <a:ext cx="898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Asignar o reasignar clase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0" name="Google Shape;430;p26"/>
          <p:cNvGrpSpPr/>
          <p:nvPr/>
        </p:nvGrpSpPr>
        <p:grpSpPr>
          <a:xfrm>
            <a:off x="3077458" y="5131703"/>
            <a:ext cx="1993550" cy="1525023"/>
            <a:chOff x="3808226" y="3535140"/>
            <a:chExt cx="1495200" cy="1143796"/>
          </a:xfrm>
        </p:grpSpPr>
        <p:cxnSp>
          <p:nvCxnSpPr>
            <p:cNvPr id="431" name="Google Shape;431;p26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32" name="Google Shape;432;p26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PASO 3</a:t>
              </a:r>
              <a:endParaRPr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Actualizar centroide</a:t>
              </a:r>
              <a:endParaRPr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3" name="Google Shape;433;p26"/>
          <p:cNvSpPr txBox="1"/>
          <p:nvPr/>
        </p:nvSpPr>
        <p:spPr>
          <a:xfrm>
            <a:off x="3127661" y="3160247"/>
            <a:ext cx="1924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Clustering k-means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434" name="Google Shape;434;p26"/>
          <p:cNvSpPr/>
          <p:nvPr/>
        </p:nvSpPr>
        <p:spPr>
          <a:xfrm rot="1800095">
            <a:off x="2293067" y="1866872"/>
            <a:ext cx="3587828" cy="3587828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6AA84F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6"/>
          <p:cNvSpPr/>
          <p:nvPr/>
        </p:nvSpPr>
        <p:spPr>
          <a:xfrm flipH="1" rot="-1800095">
            <a:off x="2295984" y="1866872"/>
            <a:ext cx="3587828" cy="3587828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CCCCC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 rot="-8100000">
            <a:off x="3843641" y="1788328"/>
            <a:ext cx="484085" cy="484085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 flipH="1" rot="-9000757">
            <a:off x="2294555" y="1864711"/>
            <a:ext cx="3586968" cy="3586968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CCCCC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 rot="-1027073">
            <a:off x="5314413" y="4218141"/>
            <a:ext cx="416867" cy="416867"/>
          </a:xfrm>
          <a:prstGeom prst="rtTriangl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 rot="6359354">
            <a:off x="2421179" y="4215377"/>
            <a:ext cx="484649" cy="484649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589500" y="1846475"/>
            <a:ext cx="1638600" cy="367800"/>
          </a:xfrm>
          <a:prstGeom prst="homePlat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26"/>
          <p:cNvGrpSpPr/>
          <p:nvPr/>
        </p:nvGrpSpPr>
        <p:grpSpPr>
          <a:xfrm>
            <a:off x="654950" y="765326"/>
            <a:ext cx="1700192" cy="1070133"/>
            <a:chOff x="5962119" y="-402279"/>
            <a:chExt cx="1495200" cy="4842230"/>
          </a:xfrm>
        </p:grpSpPr>
        <p:cxnSp>
          <p:nvCxnSpPr>
            <p:cNvPr id="442" name="Google Shape;442;p26"/>
            <p:cNvCxnSpPr/>
            <p:nvPr/>
          </p:nvCxnSpPr>
          <p:spPr>
            <a:xfrm>
              <a:off x="6453614" y="2551451"/>
              <a:ext cx="90600" cy="18885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43" name="Google Shape;443;p26"/>
            <p:cNvSpPr txBox="1"/>
            <p:nvPr/>
          </p:nvSpPr>
          <p:spPr>
            <a:xfrm>
              <a:off x="5962119" y="-402279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Escoger k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4" name="Google Shape;444;p26"/>
          <p:cNvGrpSpPr/>
          <p:nvPr/>
        </p:nvGrpSpPr>
        <p:grpSpPr>
          <a:xfrm>
            <a:off x="1974680" y="745496"/>
            <a:ext cx="3251312" cy="1100979"/>
            <a:chOff x="5797541" y="-364948"/>
            <a:chExt cx="1495200" cy="4981806"/>
          </a:xfrm>
        </p:grpSpPr>
        <p:cxnSp>
          <p:nvCxnSpPr>
            <p:cNvPr id="445" name="Google Shape;445;p26"/>
            <p:cNvCxnSpPr>
              <a:endCxn id="422" idx="0"/>
            </p:cNvCxnSpPr>
            <p:nvPr/>
          </p:nvCxnSpPr>
          <p:spPr>
            <a:xfrm>
              <a:off x="6205782" y="2846858"/>
              <a:ext cx="66900" cy="17700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46" name="Google Shape;446;p26"/>
            <p:cNvSpPr txBox="1"/>
            <p:nvPr/>
          </p:nvSpPr>
          <p:spPr>
            <a:xfrm>
              <a:off x="5797541" y="-364948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Definir centroide 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7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1.Algoritmo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7"/>
          <p:cNvSpPr txBox="1"/>
          <p:nvPr/>
        </p:nvSpPr>
        <p:spPr>
          <a:xfrm>
            <a:off x="7691725" y="1041300"/>
            <a:ext cx="41499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Recalcula los centroides de cada grupo como el promedio de los puntos que pertenecen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4" name="Google Shape;4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2800" y="1769128"/>
            <a:ext cx="1993550" cy="994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p27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456" name="Google Shape;456;p27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7" name="Google Shape;457;p27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458" name="Google Shape;458;p27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7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0" name="Google Shape;460;p27"/>
          <p:cNvSpPr/>
          <p:nvPr/>
        </p:nvSpPr>
        <p:spPr>
          <a:xfrm>
            <a:off x="1974675" y="1846475"/>
            <a:ext cx="2250300" cy="3678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2396617" y="1972622"/>
            <a:ext cx="3386700" cy="33867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27"/>
          <p:cNvGrpSpPr/>
          <p:nvPr/>
        </p:nvGrpSpPr>
        <p:grpSpPr>
          <a:xfrm>
            <a:off x="50859" y="2830929"/>
            <a:ext cx="2608335" cy="892778"/>
            <a:chOff x="1538220" y="1809517"/>
            <a:chExt cx="1956300" cy="669600"/>
          </a:xfrm>
        </p:grpSpPr>
        <p:cxnSp>
          <p:nvCxnSpPr>
            <p:cNvPr id="463" name="Google Shape;463;p27"/>
            <p:cNvCxnSpPr>
              <a:stCxn id="464" idx="3"/>
            </p:cNvCxnSpPr>
            <p:nvPr/>
          </p:nvCxnSpPr>
          <p:spPr>
            <a:xfrm>
              <a:off x="3033420" y="2144317"/>
              <a:ext cx="461100" cy="312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538220" y="180951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Evaluar si hubo cambio de clases</a:t>
              </a:r>
              <a:endParaRPr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5" name="Google Shape;465;p27"/>
          <p:cNvGrpSpPr/>
          <p:nvPr/>
        </p:nvGrpSpPr>
        <p:grpSpPr>
          <a:xfrm>
            <a:off x="5356191" y="2171750"/>
            <a:ext cx="1790629" cy="892778"/>
            <a:chOff x="5517319" y="1315120"/>
            <a:chExt cx="1343006" cy="669600"/>
          </a:xfrm>
        </p:grpSpPr>
        <p:cxnSp>
          <p:nvCxnSpPr>
            <p:cNvPr id="466" name="Google Shape;466;p27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67" name="Google Shape;467;p27"/>
            <p:cNvSpPr txBox="1"/>
            <p:nvPr/>
          </p:nvSpPr>
          <p:spPr>
            <a:xfrm>
              <a:off x="5962124" y="1315120"/>
              <a:ext cx="898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Asignar o reasignar clase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8" name="Google Shape;468;p27"/>
          <p:cNvGrpSpPr/>
          <p:nvPr/>
        </p:nvGrpSpPr>
        <p:grpSpPr>
          <a:xfrm>
            <a:off x="3077458" y="5131703"/>
            <a:ext cx="1993550" cy="1525023"/>
            <a:chOff x="3808226" y="3535140"/>
            <a:chExt cx="1495200" cy="1143796"/>
          </a:xfrm>
        </p:grpSpPr>
        <p:cxnSp>
          <p:nvCxnSpPr>
            <p:cNvPr id="469" name="Google Shape;469;p27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70" name="Google Shape;470;p27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Actualizar centroide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1" name="Google Shape;471;p27"/>
          <p:cNvSpPr txBox="1"/>
          <p:nvPr/>
        </p:nvSpPr>
        <p:spPr>
          <a:xfrm>
            <a:off x="3127661" y="3160247"/>
            <a:ext cx="1924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Clustering k-means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472" name="Google Shape;472;p27"/>
          <p:cNvSpPr/>
          <p:nvPr/>
        </p:nvSpPr>
        <p:spPr>
          <a:xfrm rot="1800095">
            <a:off x="2293067" y="1866872"/>
            <a:ext cx="3587828" cy="3587828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6AA84F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7"/>
          <p:cNvSpPr/>
          <p:nvPr/>
        </p:nvSpPr>
        <p:spPr>
          <a:xfrm flipH="1" rot="-1800095">
            <a:off x="2295984" y="1866872"/>
            <a:ext cx="3587828" cy="3587828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CCCCC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7"/>
          <p:cNvSpPr/>
          <p:nvPr/>
        </p:nvSpPr>
        <p:spPr>
          <a:xfrm rot="-8100000">
            <a:off x="3843641" y="1788328"/>
            <a:ext cx="484085" cy="484085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7"/>
          <p:cNvSpPr/>
          <p:nvPr/>
        </p:nvSpPr>
        <p:spPr>
          <a:xfrm flipH="1" rot="-9000757">
            <a:off x="2294555" y="1864711"/>
            <a:ext cx="3586968" cy="3586968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93C47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7"/>
          <p:cNvSpPr/>
          <p:nvPr/>
        </p:nvSpPr>
        <p:spPr>
          <a:xfrm rot="-1027073">
            <a:off x="5314413" y="4218141"/>
            <a:ext cx="416867" cy="416867"/>
          </a:xfrm>
          <a:prstGeom prst="rtTriangl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7"/>
          <p:cNvSpPr/>
          <p:nvPr/>
        </p:nvSpPr>
        <p:spPr>
          <a:xfrm rot="6359354">
            <a:off x="2421179" y="4215377"/>
            <a:ext cx="484649" cy="484649"/>
          </a:xfrm>
          <a:prstGeom prst="rtTriangl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589500" y="1846475"/>
            <a:ext cx="1638600" cy="367800"/>
          </a:xfrm>
          <a:prstGeom prst="homePlat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27"/>
          <p:cNvGrpSpPr/>
          <p:nvPr/>
        </p:nvGrpSpPr>
        <p:grpSpPr>
          <a:xfrm>
            <a:off x="654950" y="765326"/>
            <a:ext cx="1700192" cy="1070133"/>
            <a:chOff x="5962119" y="-402279"/>
            <a:chExt cx="1495200" cy="4842230"/>
          </a:xfrm>
        </p:grpSpPr>
        <p:cxnSp>
          <p:nvCxnSpPr>
            <p:cNvPr id="480" name="Google Shape;480;p27"/>
            <p:cNvCxnSpPr/>
            <p:nvPr/>
          </p:nvCxnSpPr>
          <p:spPr>
            <a:xfrm>
              <a:off x="6453614" y="2551451"/>
              <a:ext cx="90600" cy="18885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81" name="Google Shape;481;p27"/>
            <p:cNvSpPr txBox="1"/>
            <p:nvPr/>
          </p:nvSpPr>
          <p:spPr>
            <a:xfrm>
              <a:off x="5962119" y="-402279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Escoger k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2" name="Google Shape;482;p27"/>
          <p:cNvGrpSpPr/>
          <p:nvPr/>
        </p:nvGrpSpPr>
        <p:grpSpPr>
          <a:xfrm>
            <a:off x="1974680" y="745496"/>
            <a:ext cx="3251312" cy="1100979"/>
            <a:chOff x="5797541" y="-364948"/>
            <a:chExt cx="1495200" cy="4981806"/>
          </a:xfrm>
        </p:grpSpPr>
        <p:cxnSp>
          <p:nvCxnSpPr>
            <p:cNvPr id="483" name="Google Shape;483;p27"/>
            <p:cNvCxnSpPr>
              <a:endCxn id="460" idx="0"/>
            </p:cNvCxnSpPr>
            <p:nvPr/>
          </p:nvCxnSpPr>
          <p:spPr>
            <a:xfrm>
              <a:off x="6205782" y="2846858"/>
              <a:ext cx="66900" cy="17700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84" name="Google Shape;484;p27"/>
            <p:cNvSpPr txBox="1"/>
            <p:nvPr/>
          </p:nvSpPr>
          <p:spPr>
            <a:xfrm>
              <a:off x="5797541" y="-364948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Definir centroide 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85" name="Google Shape;48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2225" y="2763625"/>
            <a:ext cx="4763500" cy="30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7"/>
          <p:cNvSpPr/>
          <p:nvPr/>
        </p:nvSpPr>
        <p:spPr>
          <a:xfrm>
            <a:off x="9281250" y="4757400"/>
            <a:ext cx="201900" cy="224400"/>
          </a:xfrm>
          <a:prstGeom prst="flowChartSummingJunct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10382875" y="4058425"/>
            <a:ext cx="201900" cy="224400"/>
          </a:xfrm>
          <a:prstGeom prst="flowChartSummingJunct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7"/>
          <p:cNvSpPr txBox="1"/>
          <p:nvPr/>
        </p:nvSpPr>
        <p:spPr>
          <a:xfrm>
            <a:off x="9394263" y="4809300"/>
            <a:ext cx="599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10618963" y="3925113"/>
            <a:ext cx="599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8076775" y="3404450"/>
            <a:ext cx="2891125" cy="1938600"/>
          </a:xfrm>
          <a:custGeom>
            <a:rect b="b" l="l" r="r" t="t"/>
            <a:pathLst>
              <a:path extrusionOk="0" h="77544" w="115645">
                <a:moveTo>
                  <a:pt x="114300" y="68580"/>
                </a:moveTo>
                <a:lnTo>
                  <a:pt x="97267" y="56029"/>
                </a:lnTo>
                <a:lnTo>
                  <a:pt x="70373" y="28239"/>
                </a:lnTo>
                <a:lnTo>
                  <a:pt x="55133" y="11206"/>
                </a:lnTo>
                <a:lnTo>
                  <a:pt x="43479" y="1344"/>
                </a:lnTo>
                <a:lnTo>
                  <a:pt x="29135" y="0"/>
                </a:lnTo>
                <a:lnTo>
                  <a:pt x="11654" y="14791"/>
                </a:lnTo>
                <a:lnTo>
                  <a:pt x="2241" y="40341"/>
                </a:lnTo>
                <a:lnTo>
                  <a:pt x="0" y="59615"/>
                </a:lnTo>
                <a:lnTo>
                  <a:pt x="0" y="76200"/>
                </a:lnTo>
                <a:lnTo>
                  <a:pt x="14343" y="77544"/>
                </a:lnTo>
                <a:lnTo>
                  <a:pt x="103094" y="77544"/>
                </a:lnTo>
                <a:lnTo>
                  <a:pt x="115645" y="77096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91" name="Google Shape;491;p27"/>
          <p:cNvSpPr/>
          <p:nvPr/>
        </p:nvSpPr>
        <p:spPr>
          <a:xfrm>
            <a:off x="9152525" y="2855350"/>
            <a:ext cx="2700625" cy="2398075"/>
          </a:xfrm>
          <a:custGeom>
            <a:rect b="b" l="l" r="r" t="t"/>
            <a:pathLst>
              <a:path extrusionOk="0" h="95923" w="108025">
                <a:moveTo>
                  <a:pt x="86958" y="95923"/>
                </a:moveTo>
                <a:lnTo>
                  <a:pt x="78890" y="92337"/>
                </a:lnTo>
                <a:lnTo>
                  <a:pt x="62305" y="83820"/>
                </a:lnTo>
                <a:lnTo>
                  <a:pt x="21067" y="43031"/>
                </a:lnTo>
                <a:lnTo>
                  <a:pt x="8517" y="26446"/>
                </a:lnTo>
                <a:lnTo>
                  <a:pt x="897" y="20171"/>
                </a:lnTo>
                <a:lnTo>
                  <a:pt x="0" y="9413"/>
                </a:lnTo>
                <a:lnTo>
                  <a:pt x="11655" y="0"/>
                </a:lnTo>
                <a:lnTo>
                  <a:pt x="32273" y="448"/>
                </a:lnTo>
                <a:lnTo>
                  <a:pt x="73511" y="25101"/>
                </a:lnTo>
                <a:lnTo>
                  <a:pt x="95026" y="45720"/>
                </a:lnTo>
                <a:lnTo>
                  <a:pt x="104887" y="62305"/>
                </a:lnTo>
                <a:lnTo>
                  <a:pt x="108025" y="77097"/>
                </a:lnTo>
                <a:lnTo>
                  <a:pt x="100405" y="91440"/>
                </a:lnTo>
                <a:close/>
              </a:path>
            </a:pathLst>
          </a:cu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92" name="Google Shape;492;p27"/>
          <p:cNvSpPr/>
          <p:nvPr/>
        </p:nvSpPr>
        <p:spPr>
          <a:xfrm>
            <a:off x="9365575" y="2904225"/>
            <a:ext cx="2447925" cy="2314575"/>
          </a:xfrm>
          <a:custGeom>
            <a:rect b="b" l="l" r="r" t="t"/>
            <a:pathLst>
              <a:path extrusionOk="0" h="92583" w="97917">
                <a:moveTo>
                  <a:pt x="84582" y="90297"/>
                </a:moveTo>
                <a:lnTo>
                  <a:pt x="94107" y="80582"/>
                </a:lnTo>
                <a:lnTo>
                  <a:pt x="97917" y="64008"/>
                </a:lnTo>
                <a:lnTo>
                  <a:pt x="95441" y="50102"/>
                </a:lnTo>
                <a:lnTo>
                  <a:pt x="90297" y="40577"/>
                </a:lnTo>
                <a:lnTo>
                  <a:pt x="70866" y="23051"/>
                </a:lnTo>
                <a:lnTo>
                  <a:pt x="57150" y="11240"/>
                </a:lnTo>
                <a:lnTo>
                  <a:pt x="46673" y="7430"/>
                </a:lnTo>
                <a:lnTo>
                  <a:pt x="26099" y="5906"/>
                </a:lnTo>
                <a:lnTo>
                  <a:pt x="16193" y="1524"/>
                </a:lnTo>
                <a:lnTo>
                  <a:pt x="7430" y="0"/>
                </a:lnTo>
                <a:lnTo>
                  <a:pt x="1905" y="5715"/>
                </a:lnTo>
                <a:lnTo>
                  <a:pt x="0" y="10097"/>
                </a:lnTo>
                <a:lnTo>
                  <a:pt x="1905" y="16955"/>
                </a:lnTo>
                <a:lnTo>
                  <a:pt x="6668" y="20765"/>
                </a:lnTo>
                <a:lnTo>
                  <a:pt x="8382" y="30480"/>
                </a:lnTo>
                <a:lnTo>
                  <a:pt x="14288" y="41148"/>
                </a:lnTo>
                <a:lnTo>
                  <a:pt x="22098" y="52007"/>
                </a:lnTo>
                <a:lnTo>
                  <a:pt x="43244" y="72962"/>
                </a:lnTo>
                <a:lnTo>
                  <a:pt x="56579" y="83439"/>
                </a:lnTo>
                <a:lnTo>
                  <a:pt x="68390" y="90297"/>
                </a:lnTo>
                <a:lnTo>
                  <a:pt x="76200" y="92583"/>
                </a:lnTo>
                <a:lnTo>
                  <a:pt x="82868" y="91631"/>
                </a:lnTo>
                <a:close/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3" name="Google Shape;493;p27"/>
          <p:cNvSpPr/>
          <p:nvPr/>
        </p:nvSpPr>
        <p:spPr>
          <a:xfrm>
            <a:off x="8008275" y="3323325"/>
            <a:ext cx="2738425" cy="2028825"/>
          </a:xfrm>
          <a:custGeom>
            <a:rect b="b" l="l" r="r" t="t"/>
            <a:pathLst>
              <a:path extrusionOk="0" h="81153" w="109537">
                <a:moveTo>
                  <a:pt x="109537" y="75438"/>
                </a:moveTo>
                <a:lnTo>
                  <a:pt x="108394" y="72390"/>
                </a:lnTo>
                <a:lnTo>
                  <a:pt x="106680" y="64961"/>
                </a:lnTo>
                <a:lnTo>
                  <a:pt x="99822" y="60389"/>
                </a:lnTo>
                <a:lnTo>
                  <a:pt x="76200" y="37529"/>
                </a:lnTo>
                <a:lnTo>
                  <a:pt x="66865" y="22860"/>
                </a:lnTo>
                <a:lnTo>
                  <a:pt x="63055" y="17526"/>
                </a:lnTo>
                <a:lnTo>
                  <a:pt x="59817" y="8763"/>
                </a:lnTo>
                <a:lnTo>
                  <a:pt x="58102" y="3429"/>
                </a:lnTo>
                <a:lnTo>
                  <a:pt x="51244" y="0"/>
                </a:lnTo>
                <a:lnTo>
                  <a:pt x="38862" y="4763"/>
                </a:lnTo>
                <a:lnTo>
                  <a:pt x="30289" y="11430"/>
                </a:lnTo>
                <a:lnTo>
                  <a:pt x="20955" y="27242"/>
                </a:lnTo>
                <a:lnTo>
                  <a:pt x="10668" y="44196"/>
                </a:lnTo>
                <a:lnTo>
                  <a:pt x="2286" y="59055"/>
                </a:lnTo>
                <a:lnTo>
                  <a:pt x="0" y="66675"/>
                </a:lnTo>
                <a:lnTo>
                  <a:pt x="1905" y="75819"/>
                </a:lnTo>
                <a:lnTo>
                  <a:pt x="11239" y="80391"/>
                </a:lnTo>
                <a:lnTo>
                  <a:pt x="36576" y="78105"/>
                </a:lnTo>
                <a:lnTo>
                  <a:pt x="65151" y="78296"/>
                </a:lnTo>
                <a:lnTo>
                  <a:pt x="83629" y="80010"/>
                </a:lnTo>
                <a:lnTo>
                  <a:pt x="92583" y="81153"/>
                </a:lnTo>
                <a:lnTo>
                  <a:pt x="101727" y="80010"/>
                </a:lnTo>
                <a:lnTo>
                  <a:pt x="108013" y="7734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1.Algoritmo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9" name="Google Shape;499;p28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500" name="Google Shape;500;p28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1" name="Google Shape;501;p28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502" name="Google Shape;502;p28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04" name="Google Shape;5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8"/>
          <p:cNvSpPr/>
          <p:nvPr/>
        </p:nvSpPr>
        <p:spPr>
          <a:xfrm>
            <a:off x="1974675" y="1846475"/>
            <a:ext cx="2250300" cy="3678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8"/>
          <p:cNvSpPr/>
          <p:nvPr/>
        </p:nvSpPr>
        <p:spPr>
          <a:xfrm>
            <a:off x="2396617" y="1972622"/>
            <a:ext cx="3386700" cy="33867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28"/>
          <p:cNvGrpSpPr/>
          <p:nvPr/>
        </p:nvGrpSpPr>
        <p:grpSpPr>
          <a:xfrm>
            <a:off x="50859" y="2830929"/>
            <a:ext cx="2608335" cy="892778"/>
            <a:chOff x="1538220" y="1809517"/>
            <a:chExt cx="1956300" cy="669600"/>
          </a:xfrm>
        </p:grpSpPr>
        <p:cxnSp>
          <p:nvCxnSpPr>
            <p:cNvPr id="508" name="Google Shape;508;p28"/>
            <p:cNvCxnSpPr>
              <a:stCxn id="509" idx="3"/>
            </p:cNvCxnSpPr>
            <p:nvPr/>
          </p:nvCxnSpPr>
          <p:spPr>
            <a:xfrm>
              <a:off x="3033420" y="2144317"/>
              <a:ext cx="461100" cy="31200"/>
            </a:xfrm>
            <a:prstGeom prst="straightConnector1">
              <a:avLst/>
            </a:prstGeom>
            <a:noFill/>
            <a:ln cap="flat" cmpd="sng" w="19050">
              <a:solidFill>
                <a:srgbClr val="B6D7A8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509" name="Google Shape;509;p28"/>
            <p:cNvSpPr txBox="1"/>
            <p:nvPr/>
          </p:nvSpPr>
          <p:spPr>
            <a:xfrm>
              <a:off x="1538220" y="180951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Evaluar si hubo cambio de clases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0" name="Google Shape;510;p28"/>
          <p:cNvGrpSpPr/>
          <p:nvPr/>
        </p:nvGrpSpPr>
        <p:grpSpPr>
          <a:xfrm>
            <a:off x="5356191" y="2171750"/>
            <a:ext cx="1790629" cy="892778"/>
            <a:chOff x="5517319" y="1315120"/>
            <a:chExt cx="1343006" cy="669600"/>
          </a:xfrm>
        </p:grpSpPr>
        <p:cxnSp>
          <p:nvCxnSpPr>
            <p:cNvPr id="511" name="Google Shape;511;p28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512" name="Google Shape;512;p28"/>
            <p:cNvSpPr txBox="1"/>
            <p:nvPr/>
          </p:nvSpPr>
          <p:spPr>
            <a:xfrm>
              <a:off x="5962124" y="1315120"/>
              <a:ext cx="898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Asignar o reasignar clase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3" name="Google Shape;513;p28"/>
          <p:cNvGrpSpPr/>
          <p:nvPr/>
        </p:nvGrpSpPr>
        <p:grpSpPr>
          <a:xfrm>
            <a:off x="3077458" y="5131703"/>
            <a:ext cx="1993550" cy="1525023"/>
            <a:chOff x="3808226" y="3535140"/>
            <a:chExt cx="1495200" cy="1143796"/>
          </a:xfrm>
        </p:grpSpPr>
        <p:cxnSp>
          <p:nvCxnSpPr>
            <p:cNvPr id="514" name="Google Shape;514;p28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515" name="Google Shape;515;p28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Actualizar centroide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6" name="Google Shape;516;p28"/>
          <p:cNvSpPr txBox="1"/>
          <p:nvPr/>
        </p:nvSpPr>
        <p:spPr>
          <a:xfrm>
            <a:off x="3127661" y="3160247"/>
            <a:ext cx="1924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Clustering k-means</a:t>
            </a:r>
            <a:endParaRPr sz="1600"/>
          </a:p>
        </p:txBody>
      </p:sp>
      <p:sp>
        <p:nvSpPr>
          <p:cNvPr id="517" name="Google Shape;517;p28"/>
          <p:cNvSpPr/>
          <p:nvPr/>
        </p:nvSpPr>
        <p:spPr>
          <a:xfrm rot="1800095">
            <a:off x="2293067" y="1866872"/>
            <a:ext cx="3587828" cy="3587828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6AA84F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8"/>
          <p:cNvSpPr/>
          <p:nvPr/>
        </p:nvSpPr>
        <p:spPr>
          <a:xfrm flipH="1" rot="-1800095">
            <a:off x="2295984" y="1866872"/>
            <a:ext cx="3587828" cy="3587828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B6D7A8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8"/>
          <p:cNvSpPr/>
          <p:nvPr/>
        </p:nvSpPr>
        <p:spPr>
          <a:xfrm rot="-8100000">
            <a:off x="3843641" y="1788328"/>
            <a:ext cx="484085" cy="484085"/>
          </a:xfrm>
          <a:prstGeom prst="rtTriangl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8"/>
          <p:cNvSpPr/>
          <p:nvPr/>
        </p:nvSpPr>
        <p:spPr>
          <a:xfrm flipH="1" rot="-9000757">
            <a:off x="2294555" y="1864711"/>
            <a:ext cx="3586968" cy="3586968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93C47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8"/>
          <p:cNvSpPr/>
          <p:nvPr/>
        </p:nvSpPr>
        <p:spPr>
          <a:xfrm rot="-1027073">
            <a:off x="5314413" y="4218141"/>
            <a:ext cx="416867" cy="416867"/>
          </a:xfrm>
          <a:prstGeom prst="rtTriangl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8"/>
          <p:cNvSpPr/>
          <p:nvPr/>
        </p:nvSpPr>
        <p:spPr>
          <a:xfrm rot="6359354">
            <a:off x="2421179" y="4215377"/>
            <a:ext cx="484649" cy="484649"/>
          </a:xfrm>
          <a:prstGeom prst="rtTriangl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8"/>
          <p:cNvSpPr/>
          <p:nvPr/>
        </p:nvSpPr>
        <p:spPr>
          <a:xfrm>
            <a:off x="589500" y="1846475"/>
            <a:ext cx="1638600" cy="367800"/>
          </a:xfrm>
          <a:prstGeom prst="homePlat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>
            <a:off x="654950" y="765326"/>
            <a:ext cx="1700192" cy="1070133"/>
            <a:chOff x="5962119" y="-402279"/>
            <a:chExt cx="1495200" cy="4842230"/>
          </a:xfrm>
        </p:grpSpPr>
        <p:cxnSp>
          <p:nvCxnSpPr>
            <p:cNvPr id="525" name="Google Shape;525;p28"/>
            <p:cNvCxnSpPr/>
            <p:nvPr/>
          </p:nvCxnSpPr>
          <p:spPr>
            <a:xfrm>
              <a:off x="6453614" y="2551451"/>
              <a:ext cx="90600" cy="18885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526" name="Google Shape;526;p28"/>
            <p:cNvSpPr txBox="1"/>
            <p:nvPr/>
          </p:nvSpPr>
          <p:spPr>
            <a:xfrm>
              <a:off x="5962119" y="-402279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Escoger k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7" name="Google Shape;527;p28"/>
          <p:cNvGrpSpPr/>
          <p:nvPr/>
        </p:nvGrpSpPr>
        <p:grpSpPr>
          <a:xfrm>
            <a:off x="1974680" y="745496"/>
            <a:ext cx="3251312" cy="1100979"/>
            <a:chOff x="5797541" y="-364948"/>
            <a:chExt cx="1495200" cy="4981806"/>
          </a:xfrm>
        </p:grpSpPr>
        <p:cxnSp>
          <p:nvCxnSpPr>
            <p:cNvPr id="528" name="Google Shape;528;p28"/>
            <p:cNvCxnSpPr>
              <a:endCxn id="505" idx="0"/>
            </p:cNvCxnSpPr>
            <p:nvPr/>
          </p:nvCxnSpPr>
          <p:spPr>
            <a:xfrm>
              <a:off x="6205782" y="2846858"/>
              <a:ext cx="66900" cy="17700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529" name="Google Shape;529;p28"/>
            <p:cNvSpPr txBox="1"/>
            <p:nvPr/>
          </p:nvSpPr>
          <p:spPr>
            <a:xfrm>
              <a:off x="5797541" y="-364948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Definir centroide 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530" name="Google Shape;5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225" y="2763625"/>
            <a:ext cx="4763500" cy="30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8"/>
          <p:cNvSpPr/>
          <p:nvPr/>
        </p:nvSpPr>
        <p:spPr>
          <a:xfrm>
            <a:off x="9281250" y="4757400"/>
            <a:ext cx="201900" cy="224400"/>
          </a:xfrm>
          <a:prstGeom prst="flowChartSummingJunct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8"/>
          <p:cNvSpPr/>
          <p:nvPr/>
        </p:nvSpPr>
        <p:spPr>
          <a:xfrm>
            <a:off x="10382875" y="4058425"/>
            <a:ext cx="201900" cy="224400"/>
          </a:xfrm>
          <a:prstGeom prst="flowChartSummingJunct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8"/>
          <p:cNvSpPr txBox="1"/>
          <p:nvPr/>
        </p:nvSpPr>
        <p:spPr>
          <a:xfrm>
            <a:off x="9394263" y="4809300"/>
            <a:ext cx="599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8"/>
          <p:cNvSpPr txBox="1"/>
          <p:nvPr/>
        </p:nvSpPr>
        <p:spPr>
          <a:xfrm>
            <a:off x="10618963" y="3925113"/>
            <a:ext cx="599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8"/>
          <p:cNvSpPr/>
          <p:nvPr/>
        </p:nvSpPr>
        <p:spPr>
          <a:xfrm>
            <a:off x="8076775" y="3404450"/>
            <a:ext cx="2891125" cy="1938600"/>
          </a:xfrm>
          <a:custGeom>
            <a:rect b="b" l="l" r="r" t="t"/>
            <a:pathLst>
              <a:path extrusionOk="0" h="77544" w="115645">
                <a:moveTo>
                  <a:pt x="114300" y="68580"/>
                </a:moveTo>
                <a:lnTo>
                  <a:pt x="97267" y="56029"/>
                </a:lnTo>
                <a:lnTo>
                  <a:pt x="70373" y="28239"/>
                </a:lnTo>
                <a:lnTo>
                  <a:pt x="55133" y="11206"/>
                </a:lnTo>
                <a:lnTo>
                  <a:pt x="43479" y="1344"/>
                </a:lnTo>
                <a:lnTo>
                  <a:pt x="29135" y="0"/>
                </a:lnTo>
                <a:lnTo>
                  <a:pt x="11654" y="14791"/>
                </a:lnTo>
                <a:lnTo>
                  <a:pt x="2241" y="40341"/>
                </a:lnTo>
                <a:lnTo>
                  <a:pt x="0" y="59615"/>
                </a:lnTo>
                <a:lnTo>
                  <a:pt x="0" y="76200"/>
                </a:lnTo>
                <a:lnTo>
                  <a:pt x="14343" y="77544"/>
                </a:lnTo>
                <a:lnTo>
                  <a:pt x="103094" y="77544"/>
                </a:lnTo>
                <a:lnTo>
                  <a:pt x="115645" y="77096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36" name="Google Shape;536;p28"/>
          <p:cNvSpPr/>
          <p:nvPr/>
        </p:nvSpPr>
        <p:spPr>
          <a:xfrm>
            <a:off x="9152525" y="2855350"/>
            <a:ext cx="2700625" cy="2398075"/>
          </a:xfrm>
          <a:custGeom>
            <a:rect b="b" l="l" r="r" t="t"/>
            <a:pathLst>
              <a:path extrusionOk="0" h="95923" w="108025">
                <a:moveTo>
                  <a:pt x="86958" y="95923"/>
                </a:moveTo>
                <a:lnTo>
                  <a:pt x="78890" y="92337"/>
                </a:lnTo>
                <a:lnTo>
                  <a:pt x="62305" y="83820"/>
                </a:lnTo>
                <a:lnTo>
                  <a:pt x="21067" y="43031"/>
                </a:lnTo>
                <a:lnTo>
                  <a:pt x="8517" y="26446"/>
                </a:lnTo>
                <a:lnTo>
                  <a:pt x="897" y="20171"/>
                </a:lnTo>
                <a:lnTo>
                  <a:pt x="0" y="9413"/>
                </a:lnTo>
                <a:lnTo>
                  <a:pt x="11655" y="0"/>
                </a:lnTo>
                <a:lnTo>
                  <a:pt x="32273" y="448"/>
                </a:lnTo>
                <a:lnTo>
                  <a:pt x="73511" y="25101"/>
                </a:lnTo>
                <a:lnTo>
                  <a:pt x="95026" y="45720"/>
                </a:lnTo>
                <a:lnTo>
                  <a:pt x="104887" y="62305"/>
                </a:lnTo>
                <a:lnTo>
                  <a:pt x="108025" y="77097"/>
                </a:lnTo>
                <a:lnTo>
                  <a:pt x="100405" y="91440"/>
                </a:lnTo>
                <a:close/>
              </a:path>
            </a:pathLst>
          </a:cu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37" name="Google Shape;537;p28"/>
          <p:cNvSpPr/>
          <p:nvPr/>
        </p:nvSpPr>
        <p:spPr>
          <a:xfrm>
            <a:off x="9365575" y="2904225"/>
            <a:ext cx="2447925" cy="2314575"/>
          </a:xfrm>
          <a:custGeom>
            <a:rect b="b" l="l" r="r" t="t"/>
            <a:pathLst>
              <a:path extrusionOk="0" h="92583" w="97917">
                <a:moveTo>
                  <a:pt x="84582" y="90297"/>
                </a:moveTo>
                <a:lnTo>
                  <a:pt x="94107" y="80582"/>
                </a:lnTo>
                <a:lnTo>
                  <a:pt x="97917" y="64008"/>
                </a:lnTo>
                <a:lnTo>
                  <a:pt x="95441" y="50102"/>
                </a:lnTo>
                <a:lnTo>
                  <a:pt x="90297" y="40577"/>
                </a:lnTo>
                <a:lnTo>
                  <a:pt x="70866" y="23051"/>
                </a:lnTo>
                <a:lnTo>
                  <a:pt x="57150" y="11240"/>
                </a:lnTo>
                <a:lnTo>
                  <a:pt x="46673" y="7430"/>
                </a:lnTo>
                <a:lnTo>
                  <a:pt x="26099" y="5906"/>
                </a:lnTo>
                <a:lnTo>
                  <a:pt x="16193" y="1524"/>
                </a:lnTo>
                <a:lnTo>
                  <a:pt x="7430" y="0"/>
                </a:lnTo>
                <a:lnTo>
                  <a:pt x="1905" y="5715"/>
                </a:lnTo>
                <a:lnTo>
                  <a:pt x="0" y="10097"/>
                </a:lnTo>
                <a:lnTo>
                  <a:pt x="1905" y="16955"/>
                </a:lnTo>
                <a:lnTo>
                  <a:pt x="6668" y="20765"/>
                </a:lnTo>
                <a:lnTo>
                  <a:pt x="8382" y="30480"/>
                </a:lnTo>
                <a:lnTo>
                  <a:pt x="14288" y="41148"/>
                </a:lnTo>
                <a:lnTo>
                  <a:pt x="22098" y="52007"/>
                </a:lnTo>
                <a:lnTo>
                  <a:pt x="43244" y="72962"/>
                </a:lnTo>
                <a:lnTo>
                  <a:pt x="56579" y="83439"/>
                </a:lnTo>
                <a:lnTo>
                  <a:pt x="68390" y="90297"/>
                </a:lnTo>
                <a:lnTo>
                  <a:pt x="76200" y="92583"/>
                </a:lnTo>
                <a:lnTo>
                  <a:pt x="82868" y="91631"/>
                </a:lnTo>
                <a:close/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8" name="Google Shape;538;p28"/>
          <p:cNvSpPr/>
          <p:nvPr/>
        </p:nvSpPr>
        <p:spPr>
          <a:xfrm>
            <a:off x="8008275" y="3323325"/>
            <a:ext cx="2738425" cy="2028825"/>
          </a:xfrm>
          <a:custGeom>
            <a:rect b="b" l="l" r="r" t="t"/>
            <a:pathLst>
              <a:path extrusionOk="0" h="81153" w="109537">
                <a:moveTo>
                  <a:pt x="109537" y="75438"/>
                </a:moveTo>
                <a:lnTo>
                  <a:pt x="108394" y="72390"/>
                </a:lnTo>
                <a:lnTo>
                  <a:pt x="106680" y="64961"/>
                </a:lnTo>
                <a:lnTo>
                  <a:pt x="99822" y="60389"/>
                </a:lnTo>
                <a:lnTo>
                  <a:pt x="76200" y="37529"/>
                </a:lnTo>
                <a:lnTo>
                  <a:pt x="66865" y="22860"/>
                </a:lnTo>
                <a:lnTo>
                  <a:pt x="63055" y="17526"/>
                </a:lnTo>
                <a:lnTo>
                  <a:pt x="59817" y="8763"/>
                </a:lnTo>
                <a:lnTo>
                  <a:pt x="58102" y="3429"/>
                </a:lnTo>
                <a:lnTo>
                  <a:pt x="51244" y="0"/>
                </a:lnTo>
                <a:lnTo>
                  <a:pt x="38862" y="4763"/>
                </a:lnTo>
                <a:lnTo>
                  <a:pt x="30289" y="11430"/>
                </a:lnTo>
                <a:lnTo>
                  <a:pt x="20955" y="27242"/>
                </a:lnTo>
                <a:lnTo>
                  <a:pt x="10668" y="44196"/>
                </a:lnTo>
                <a:lnTo>
                  <a:pt x="2286" y="59055"/>
                </a:lnTo>
                <a:lnTo>
                  <a:pt x="0" y="66675"/>
                </a:lnTo>
                <a:lnTo>
                  <a:pt x="1905" y="75819"/>
                </a:lnTo>
                <a:lnTo>
                  <a:pt x="11239" y="80391"/>
                </a:lnTo>
                <a:lnTo>
                  <a:pt x="36576" y="78105"/>
                </a:lnTo>
                <a:lnTo>
                  <a:pt x="65151" y="78296"/>
                </a:lnTo>
                <a:lnTo>
                  <a:pt x="83629" y="80010"/>
                </a:lnTo>
                <a:lnTo>
                  <a:pt x="92583" y="81153"/>
                </a:lnTo>
                <a:lnTo>
                  <a:pt x="101727" y="80010"/>
                </a:lnTo>
                <a:lnTo>
                  <a:pt x="108013" y="7734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28"/>
          <p:cNvSpPr/>
          <p:nvPr/>
        </p:nvSpPr>
        <p:spPr>
          <a:xfrm>
            <a:off x="9540438" y="1278400"/>
            <a:ext cx="1924800" cy="1324200"/>
          </a:xfrm>
          <a:prstGeom prst="wedgeRectCallout">
            <a:avLst>
              <a:gd fmla="val -49776" name="adj1"/>
              <a:gd fmla="val 94474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Estos datos cambiaron de clase en la reasignación, así que se repite el procedimiento</a:t>
            </a:r>
            <a:endParaRPr/>
          </a:p>
        </p:txBody>
      </p:sp>
      <p:sp>
        <p:nvSpPr>
          <p:cNvPr id="540" name="Google Shape;540;p28"/>
          <p:cNvSpPr/>
          <p:nvPr/>
        </p:nvSpPr>
        <p:spPr>
          <a:xfrm>
            <a:off x="9009988" y="3182875"/>
            <a:ext cx="735000" cy="599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9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1.Algoritmo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6" name="Google Shape;546;p29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547" name="Google Shape;547;p29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8" name="Google Shape;548;p29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549" name="Google Shape;549;p29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29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51" name="Google Shape;5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9"/>
          <p:cNvSpPr/>
          <p:nvPr/>
        </p:nvSpPr>
        <p:spPr>
          <a:xfrm>
            <a:off x="1974675" y="1846475"/>
            <a:ext cx="2250300" cy="3678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2396617" y="1972622"/>
            <a:ext cx="3386700" cy="33867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29"/>
          <p:cNvGrpSpPr/>
          <p:nvPr/>
        </p:nvGrpSpPr>
        <p:grpSpPr>
          <a:xfrm>
            <a:off x="50859" y="2830929"/>
            <a:ext cx="2608335" cy="892778"/>
            <a:chOff x="1538220" y="1809517"/>
            <a:chExt cx="1956300" cy="669600"/>
          </a:xfrm>
        </p:grpSpPr>
        <p:cxnSp>
          <p:nvCxnSpPr>
            <p:cNvPr id="555" name="Google Shape;555;p29"/>
            <p:cNvCxnSpPr>
              <a:stCxn id="556" idx="3"/>
            </p:cNvCxnSpPr>
            <p:nvPr/>
          </p:nvCxnSpPr>
          <p:spPr>
            <a:xfrm>
              <a:off x="3033420" y="2144317"/>
              <a:ext cx="461100" cy="31200"/>
            </a:xfrm>
            <a:prstGeom prst="straightConnector1">
              <a:avLst/>
            </a:prstGeom>
            <a:noFill/>
            <a:ln cap="flat" cmpd="sng" w="19050">
              <a:solidFill>
                <a:srgbClr val="B6D7A8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556" name="Google Shape;556;p29"/>
            <p:cNvSpPr txBox="1"/>
            <p:nvPr/>
          </p:nvSpPr>
          <p:spPr>
            <a:xfrm>
              <a:off x="1538220" y="180951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Evaluar si hubo cambio de clases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7" name="Google Shape;557;p29"/>
          <p:cNvGrpSpPr/>
          <p:nvPr/>
        </p:nvGrpSpPr>
        <p:grpSpPr>
          <a:xfrm>
            <a:off x="5356191" y="2171750"/>
            <a:ext cx="1790629" cy="892778"/>
            <a:chOff x="5517319" y="1315120"/>
            <a:chExt cx="1343006" cy="669600"/>
          </a:xfrm>
        </p:grpSpPr>
        <p:cxnSp>
          <p:nvCxnSpPr>
            <p:cNvPr id="558" name="Google Shape;558;p29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559" name="Google Shape;559;p29"/>
            <p:cNvSpPr txBox="1"/>
            <p:nvPr/>
          </p:nvSpPr>
          <p:spPr>
            <a:xfrm>
              <a:off x="5962124" y="1315120"/>
              <a:ext cx="898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Asignar o reasignar clase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0" name="Google Shape;560;p29"/>
          <p:cNvGrpSpPr/>
          <p:nvPr/>
        </p:nvGrpSpPr>
        <p:grpSpPr>
          <a:xfrm>
            <a:off x="3077458" y="5131703"/>
            <a:ext cx="1993550" cy="1525023"/>
            <a:chOff x="3808226" y="3535140"/>
            <a:chExt cx="1495200" cy="1143796"/>
          </a:xfrm>
        </p:grpSpPr>
        <p:cxnSp>
          <p:nvCxnSpPr>
            <p:cNvPr id="561" name="Google Shape;561;p29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562" name="Google Shape;562;p29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Actualizar centroide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3" name="Google Shape;563;p29"/>
          <p:cNvSpPr txBox="1"/>
          <p:nvPr/>
        </p:nvSpPr>
        <p:spPr>
          <a:xfrm>
            <a:off x="3127661" y="3160247"/>
            <a:ext cx="1924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Clustering k-means</a:t>
            </a:r>
            <a:endParaRPr sz="1600"/>
          </a:p>
        </p:txBody>
      </p:sp>
      <p:sp>
        <p:nvSpPr>
          <p:cNvPr id="564" name="Google Shape;564;p29"/>
          <p:cNvSpPr/>
          <p:nvPr/>
        </p:nvSpPr>
        <p:spPr>
          <a:xfrm rot="1800095">
            <a:off x="2293067" y="1866872"/>
            <a:ext cx="3587828" cy="3587828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6AA84F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9"/>
          <p:cNvSpPr/>
          <p:nvPr/>
        </p:nvSpPr>
        <p:spPr>
          <a:xfrm flipH="1" rot="-1800095">
            <a:off x="2295984" y="1866872"/>
            <a:ext cx="3587828" cy="3587828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B6D7A8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9"/>
          <p:cNvSpPr/>
          <p:nvPr/>
        </p:nvSpPr>
        <p:spPr>
          <a:xfrm rot="-8100000">
            <a:off x="3843641" y="1788328"/>
            <a:ext cx="484085" cy="484085"/>
          </a:xfrm>
          <a:prstGeom prst="rtTriangl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9"/>
          <p:cNvSpPr/>
          <p:nvPr/>
        </p:nvSpPr>
        <p:spPr>
          <a:xfrm flipH="1" rot="-9000757">
            <a:off x="2294555" y="1864711"/>
            <a:ext cx="3586968" cy="3586968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93C47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9"/>
          <p:cNvSpPr/>
          <p:nvPr/>
        </p:nvSpPr>
        <p:spPr>
          <a:xfrm rot="-1027073">
            <a:off x="5314413" y="4218141"/>
            <a:ext cx="416867" cy="416867"/>
          </a:xfrm>
          <a:prstGeom prst="rtTriangl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9"/>
          <p:cNvSpPr/>
          <p:nvPr/>
        </p:nvSpPr>
        <p:spPr>
          <a:xfrm rot="6359354">
            <a:off x="2421179" y="4215377"/>
            <a:ext cx="484649" cy="484649"/>
          </a:xfrm>
          <a:prstGeom prst="rtTriangl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9"/>
          <p:cNvSpPr/>
          <p:nvPr/>
        </p:nvSpPr>
        <p:spPr>
          <a:xfrm>
            <a:off x="589500" y="1846475"/>
            <a:ext cx="1638600" cy="367800"/>
          </a:xfrm>
          <a:prstGeom prst="homePlat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29"/>
          <p:cNvGrpSpPr/>
          <p:nvPr/>
        </p:nvGrpSpPr>
        <p:grpSpPr>
          <a:xfrm>
            <a:off x="654950" y="765326"/>
            <a:ext cx="1700192" cy="1070133"/>
            <a:chOff x="5962119" y="-402279"/>
            <a:chExt cx="1495200" cy="4842230"/>
          </a:xfrm>
        </p:grpSpPr>
        <p:cxnSp>
          <p:nvCxnSpPr>
            <p:cNvPr id="572" name="Google Shape;572;p29"/>
            <p:cNvCxnSpPr/>
            <p:nvPr/>
          </p:nvCxnSpPr>
          <p:spPr>
            <a:xfrm>
              <a:off x="6453614" y="2551451"/>
              <a:ext cx="90600" cy="18885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573" name="Google Shape;573;p29"/>
            <p:cNvSpPr txBox="1"/>
            <p:nvPr/>
          </p:nvSpPr>
          <p:spPr>
            <a:xfrm>
              <a:off x="5962119" y="-402279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Escoger k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9"/>
          <p:cNvGrpSpPr/>
          <p:nvPr/>
        </p:nvGrpSpPr>
        <p:grpSpPr>
          <a:xfrm>
            <a:off x="1974680" y="745496"/>
            <a:ext cx="3251312" cy="1100979"/>
            <a:chOff x="5797541" y="-364948"/>
            <a:chExt cx="1495200" cy="4981806"/>
          </a:xfrm>
        </p:grpSpPr>
        <p:cxnSp>
          <p:nvCxnSpPr>
            <p:cNvPr id="575" name="Google Shape;575;p29"/>
            <p:cNvCxnSpPr>
              <a:endCxn id="552" idx="0"/>
            </p:cNvCxnSpPr>
            <p:nvPr/>
          </p:nvCxnSpPr>
          <p:spPr>
            <a:xfrm>
              <a:off x="6205782" y="2846858"/>
              <a:ext cx="66900" cy="17700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576" name="Google Shape;576;p29"/>
            <p:cNvSpPr txBox="1"/>
            <p:nvPr/>
          </p:nvSpPr>
          <p:spPr>
            <a:xfrm>
              <a:off x="5797541" y="-364948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Definir centroide 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7" name="Google Shape;577;p29"/>
          <p:cNvSpPr txBox="1"/>
          <p:nvPr/>
        </p:nvSpPr>
        <p:spPr>
          <a:xfrm>
            <a:off x="7628525" y="1858025"/>
            <a:ext cx="40566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Convergencia: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1- Hasta que los datos no cambien de clase en iteraciones consecutivas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2- Hasta un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de iteraciones definidas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3- Hasta que el grado de separabilidad de los datos alcance un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mínimo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aceptable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0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1.Algoritmo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3" name="Google Shape;583;p30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584" name="Google Shape;584;p30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5" name="Google Shape;585;p30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586" name="Google Shape;586;p30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88" name="Google Shape;5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0"/>
          <p:cNvSpPr/>
          <p:nvPr/>
        </p:nvSpPr>
        <p:spPr>
          <a:xfrm>
            <a:off x="1974675" y="1846475"/>
            <a:ext cx="2250300" cy="3678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0"/>
          <p:cNvSpPr/>
          <p:nvPr/>
        </p:nvSpPr>
        <p:spPr>
          <a:xfrm>
            <a:off x="2396617" y="1972622"/>
            <a:ext cx="3386700" cy="33867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30"/>
          <p:cNvGrpSpPr/>
          <p:nvPr/>
        </p:nvGrpSpPr>
        <p:grpSpPr>
          <a:xfrm>
            <a:off x="50859" y="2830929"/>
            <a:ext cx="2608335" cy="892778"/>
            <a:chOff x="1538220" y="1809517"/>
            <a:chExt cx="1956300" cy="669600"/>
          </a:xfrm>
        </p:grpSpPr>
        <p:cxnSp>
          <p:nvCxnSpPr>
            <p:cNvPr id="592" name="Google Shape;592;p30"/>
            <p:cNvCxnSpPr>
              <a:stCxn id="593" idx="3"/>
            </p:cNvCxnSpPr>
            <p:nvPr/>
          </p:nvCxnSpPr>
          <p:spPr>
            <a:xfrm>
              <a:off x="3033420" y="2144317"/>
              <a:ext cx="461100" cy="31200"/>
            </a:xfrm>
            <a:prstGeom prst="straightConnector1">
              <a:avLst/>
            </a:prstGeom>
            <a:noFill/>
            <a:ln cap="flat" cmpd="sng" w="19050">
              <a:solidFill>
                <a:srgbClr val="B6D7A8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593" name="Google Shape;593;p30"/>
            <p:cNvSpPr txBox="1"/>
            <p:nvPr/>
          </p:nvSpPr>
          <p:spPr>
            <a:xfrm>
              <a:off x="1538220" y="180951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Evaluar si hubo cambio de clases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4" name="Google Shape;594;p30"/>
          <p:cNvGrpSpPr/>
          <p:nvPr/>
        </p:nvGrpSpPr>
        <p:grpSpPr>
          <a:xfrm>
            <a:off x="5356191" y="2171750"/>
            <a:ext cx="1790629" cy="892778"/>
            <a:chOff x="5517319" y="1315120"/>
            <a:chExt cx="1343006" cy="669600"/>
          </a:xfrm>
        </p:grpSpPr>
        <p:cxnSp>
          <p:nvCxnSpPr>
            <p:cNvPr id="595" name="Google Shape;595;p30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596" name="Google Shape;596;p30"/>
            <p:cNvSpPr txBox="1"/>
            <p:nvPr/>
          </p:nvSpPr>
          <p:spPr>
            <a:xfrm>
              <a:off x="5962124" y="1315120"/>
              <a:ext cx="898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Asignar o reasignar clase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7" name="Google Shape;597;p30"/>
          <p:cNvGrpSpPr/>
          <p:nvPr/>
        </p:nvGrpSpPr>
        <p:grpSpPr>
          <a:xfrm>
            <a:off x="3077458" y="5131703"/>
            <a:ext cx="1993550" cy="1525023"/>
            <a:chOff x="3808226" y="3535140"/>
            <a:chExt cx="1495200" cy="1143796"/>
          </a:xfrm>
        </p:grpSpPr>
        <p:cxnSp>
          <p:nvCxnSpPr>
            <p:cNvPr id="598" name="Google Shape;598;p30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599" name="Google Shape;599;p30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Actualizar centroide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0" name="Google Shape;600;p30"/>
          <p:cNvSpPr txBox="1"/>
          <p:nvPr/>
        </p:nvSpPr>
        <p:spPr>
          <a:xfrm>
            <a:off x="3127661" y="3160247"/>
            <a:ext cx="1924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Clustering k-means</a:t>
            </a:r>
            <a:endParaRPr sz="1600"/>
          </a:p>
        </p:txBody>
      </p:sp>
      <p:sp>
        <p:nvSpPr>
          <p:cNvPr id="601" name="Google Shape;601;p30"/>
          <p:cNvSpPr/>
          <p:nvPr/>
        </p:nvSpPr>
        <p:spPr>
          <a:xfrm rot="1800095">
            <a:off x="2293067" y="1866872"/>
            <a:ext cx="3587828" cy="3587828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6AA84F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0"/>
          <p:cNvSpPr/>
          <p:nvPr/>
        </p:nvSpPr>
        <p:spPr>
          <a:xfrm flipH="1" rot="-1800095">
            <a:off x="2295984" y="1866872"/>
            <a:ext cx="3587828" cy="3587828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B6D7A8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0"/>
          <p:cNvSpPr/>
          <p:nvPr/>
        </p:nvSpPr>
        <p:spPr>
          <a:xfrm rot="-8100000">
            <a:off x="3843641" y="1788328"/>
            <a:ext cx="484085" cy="484085"/>
          </a:xfrm>
          <a:prstGeom prst="rtTriangl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0"/>
          <p:cNvSpPr/>
          <p:nvPr/>
        </p:nvSpPr>
        <p:spPr>
          <a:xfrm flipH="1" rot="-9000757">
            <a:off x="2294555" y="1864711"/>
            <a:ext cx="3586968" cy="3586968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93C47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0"/>
          <p:cNvSpPr/>
          <p:nvPr/>
        </p:nvSpPr>
        <p:spPr>
          <a:xfrm rot="-1027073">
            <a:off x="5314413" y="4218141"/>
            <a:ext cx="416867" cy="416867"/>
          </a:xfrm>
          <a:prstGeom prst="rtTriangl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0"/>
          <p:cNvSpPr/>
          <p:nvPr/>
        </p:nvSpPr>
        <p:spPr>
          <a:xfrm rot="6359354">
            <a:off x="2421179" y="4215377"/>
            <a:ext cx="484649" cy="484649"/>
          </a:xfrm>
          <a:prstGeom prst="rtTriangl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0"/>
          <p:cNvSpPr/>
          <p:nvPr/>
        </p:nvSpPr>
        <p:spPr>
          <a:xfrm>
            <a:off x="589500" y="1846475"/>
            <a:ext cx="1638600" cy="367800"/>
          </a:xfrm>
          <a:prstGeom prst="homePlat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30"/>
          <p:cNvGrpSpPr/>
          <p:nvPr/>
        </p:nvGrpSpPr>
        <p:grpSpPr>
          <a:xfrm>
            <a:off x="654950" y="765326"/>
            <a:ext cx="1700192" cy="1070133"/>
            <a:chOff x="5962119" y="-402279"/>
            <a:chExt cx="1495200" cy="4842230"/>
          </a:xfrm>
        </p:grpSpPr>
        <p:cxnSp>
          <p:nvCxnSpPr>
            <p:cNvPr id="609" name="Google Shape;609;p30"/>
            <p:cNvCxnSpPr/>
            <p:nvPr/>
          </p:nvCxnSpPr>
          <p:spPr>
            <a:xfrm>
              <a:off x="6453614" y="2551451"/>
              <a:ext cx="90600" cy="18885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610" name="Google Shape;610;p30"/>
            <p:cNvSpPr txBox="1"/>
            <p:nvPr/>
          </p:nvSpPr>
          <p:spPr>
            <a:xfrm>
              <a:off x="5962119" y="-402279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Escoger k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1" name="Google Shape;611;p30"/>
          <p:cNvGrpSpPr/>
          <p:nvPr/>
        </p:nvGrpSpPr>
        <p:grpSpPr>
          <a:xfrm>
            <a:off x="1974680" y="745496"/>
            <a:ext cx="3251312" cy="1100979"/>
            <a:chOff x="5797541" y="-364948"/>
            <a:chExt cx="1495200" cy="4981806"/>
          </a:xfrm>
        </p:grpSpPr>
        <p:cxnSp>
          <p:nvCxnSpPr>
            <p:cNvPr id="612" name="Google Shape;612;p30"/>
            <p:cNvCxnSpPr>
              <a:endCxn id="589" idx="0"/>
            </p:cNvCxnSpPr>
            <p:nvPr/>
          </p:nvCxnSpPr>
          <p:spPr>
            <a:xfrm>
              <a:off x="6205782" y="2846858"/>
              <a:ext cx="66900" cy="17700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613" name="Google Shape;613;p30"/>
            <p:cNvSpPr txBox="1"/>
            <p:nvPr/>
          </p:nvSpPr>
          <p:spPr>
            <a:xfrm>
              <a:off x="5797541" y="-364948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Definir centroide 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4" name="Google Shape;614;p30"/>
          <p:cNvSpPr txBox="1"/>
          <p:nvPr/>
        </p:nvSpPr>
        <p:spPr>
          <a:xfrm>
            <a:off x="7628525" y="1858025"/>
            <a:ext cx="40566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Convergencia: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1- Hasta que los datos no cambien de clase en iteraciones consecutivas</a:t>
            </a:r>
            <a:endParaRPr sz="20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2- Hasta un número de iteraciones definidas</a:t>
            </a:r>
            <a:endParaRPr sz="20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3- Hasta que el grado de separabilidad de los datos alcance un mínimo aceptable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1.Algoritmo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0" name="Google Shape;620;p31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621" name="Google Shape;621;p31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2" name="Google Shape;622;p31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625" name="Google Shape;6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1"/>
          <p:cNvSpPr/>
          <p:nvPr/>
        </p:nvSpPr>
        <p:spPr>
          <a:xfrm>
            <a:off x="1974675" y="1846475"/>
            <a:ext cx="2250300" cy="3678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1"/>
          <p:cNvSpPr/>
          <p:nvPr/>
        </p:nvSpPr>
        <p:spPr>
          <a:xfrm>
            <a:off x="2396617" y="1972622"/>
            <a:ext cx="3386700" cy="33867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31"/>
          <p:cNvGrpSpPr/>
          <p:nvPr/>
        </p:nvGrpSpPr>
        <p:grpSpPr>
          <a:xfrm>
            <a:off x="50859" y="2830929"/>
            <a:ext cx="2608335" cy="892778"/>
            <a:chOff x="1538220" y="1809517"/>
            <a:chExt cx="1956300" cy="669600"/>
          </a:xfrm>
        </p:grpSpPr>
        <p:cxnSp>
          <p:nvCxnSpPr>
            <p:cNvPr id="629" name="Google Shape;629;p31"/>
            <p:cNvCxnSpPr>
              <a:stCxn id="630" idx="3"/>
            </p:cNvCxnSpPr>
            <p:nvPr/>
          </p:nvCxnSpPr>
          <p:spPr>
            <a:xfrm>
              <a:off x="3033420" y="2144317"/>
              <a:ext cx="461100" cy="31200"/>
            </a:xfrm>
            <a:prstGeom prst="straightConnector1">
              <a:avLst/>
            </a:prstGeom>
            <a:noFill/>
            <a:ln cap="flat" cmpd="sng" w="19050">
              <a:solidFill>
                <a:srgbClr val="B6D7A8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630" name="Google Shape;630;p31"/>
            <p:cNvSpPr txBox="1"/>
            <p:nvPr/>
          </p:nvSpPr>
          <p:spPr>
            <a:xfrm>
              <a:off x="1538220" y="180951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Evaluar si hubo cambio de clases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1" name="Google Shape;631;p31"/>
          <p:cNvGrpSpPr/>
          <p:nvPr/>
        </p:nvGrpSpPr>
        <p:grpSpPr>
          <a:xfrm>
            <a:off x="5356191" y="2171750"/>
            <a:ext cx="1790629" cy="892778"/>
            <a:chOff x="5517319" y="1315120"/>
            <a:chExt cx="1343006" cy="669600"/>
          </a:xfrm>
        </p:grpSpPr>
        <p:cxnSp>
          <p:nvCxnSpPr>
            <p:cNvPr id="632" name="Google Shape;632;p31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633" name="Google Shape;633;p31"/>
            <p:cNvSpPr txBox="1"/>
            <p:nvPr/>
          </p:nvSpPr>
          <p:spPr>
            <a:xfrm>
              <a:off x="5962124" y="1315120"/>
              <a:ext cx="898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Asignar o reasignar clase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4" name="Google Shape;634;p31"/>
          <p:cNvGrpSpPr/>
          <p:nvPr/>
        </p:nvGrpSpPr>
        <p:grpSpPr>
          <a:xfrm>
            <a:off x="3077458" y="5131703"/>
            <a:ext cx="1993550" cy="1525023"/>
            <a:chOff x="3808226" y="3535140"/>
            <a:chExt cx="1495200" cy="1143796"/>
          </a:xfrm>
        </p:grpSpPr>
        <p:cxnSp>
          <p:nvCxnSpPr>
            <p:cNvPr id="635" name="Google Shape;635;p31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636" name="Google Shape;636;p31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Actualizar centroide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37" name="Google Shape;637;p31"/>
          <p:cNvSpPr txBox="1"/>
          <p:nvPr/>
        </p:nvSpPr>
        <p:spPr>
          <a:xfrm>
            <a:off x="3127661" y="3160247"/>
            <a:ext cx="1924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Clustering k-means</a:t>
            </a:r>
            <a:endParaRPr sz="1600"/>
          </a:p>
        </p:txBody>
      </p:sp>
      <p:sp>
        <p:nvSpPr>
          <p:cNvPr id="638" name="Google Shape;638;p31"/>
          <p:cNvSpPr/>
          <p:nvPr/>
        </p:nvSpPr>
        <p:spPr>
          <a:xfrm rot="1800095">
            <a:off x="2293067" y="1866872"/>
            <a:ext cx="3587828" cy="3587828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6AA84F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1"/>
          <p:cNvSpPr/>
          <p:nvPr/>
        </p:nvSpPr>
        <p:spPr>
          <a:xfrm flipH="1" rot="-1800095">
            <a:off x="2295984" y="1866872"/>
            <a:ext cx="3587828" cy="3587828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B6D7A8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1"/>
          <p:cNvSpPr/>
          <p:nvPr/>
        </p:nvSpPr>
        <p:spPr>
          <a:xfrm rot="-8100000">
            <a:off x="3843641" y="1788328"/>
            <a:ext cx="484085" cy="484085"/>
          </a:xfrm>
          <a:prstGeom prst="rtTriangl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1"/>
          <p:cNvSpPr/>
          <p:nvPr/>
        </p:nvSpPr>
        <p:spPr>
          <a:xfrm flipH="1" rot="-9000757">
            <a:off x="2294555" y="1864711"/>
            <a:ext cx="3586968" cy="3586968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93C47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1"/>
          <p:cNvSpPr/>
          <p:nvPr/>
        </p:nvSpPr>
        <p:spPr>
          <a:xfrm rot="-1027073">
            <a:off x="5314413" y="4218141"/>
            <a:ext cx="416867" cy="416867"/>
          </a:xfrm>
          <a:prstGeom prst="rtTriangl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1"/>
          <p:cNvSpPr/>
          <p:nvPr/>
        </p:nvSpPr>
        <p:spPr>
          <a:xfrm rot="6359354">
            <a:off x="2421179" y="4215377"/>
            <a:ext cx="484649" cy="484649"/>
          </a:xfrm>
          <a:prstGeom prst="rtTriangl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1"/>
          <p:cNvSpPr/>
          <p:nvPr/>
        </p:nvSpPr>
        <p:spPr>
          <a:xfrm>
            <a:off x="589500" y="1846475"/>
            <a:ext cx="1638600" cy="367800"/>
          </a:xfrm>
          <a:prstGeom prst="homePlat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31"/>
          <p:cNvGrpSpPr/>
          <p:nvPr/>
        </p:nvGrpSpPr>
        <p:grpSpPr>
          <a:xfrm>
            <a:off x="654950" y="765326"/>
            <a:ext cx="1700192" cy="1070133"/>
            <a:chOff x="5962119" y="-402279"/>
            <a:chExt cx="1495200" cy="4842230"/>
          </a:xfrm>
        </p:grpSpPr>
        <p:cxnSp>
          <p:nvCxnSpPr>
            <p:cNvPr id="646" name="Google Shape;646;p31"/>
            <p:cNvCxnSpPr/>
            <p:nvPr/>
          </p:nvCxnSpPr>
          <p:spPr>
            <a:xfrm>
              <a:off x="6453614" y="2551451"/>
              <a:ext cx="90600" cy="18885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647" name="Google Shape;647;p31"/>
            <p:cNvSpPr txBox="1"/>
            <p:nvPr/>
          </p:nvSpPr>
          <p:spPr>
            <a:xfrm>
              <a:off x="5962119" y="-402279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Escoger k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8" name="Google Shape;648;p31"/>
          <p:cNvGrpSpPr/>
          <p:nvPr/>
        </p:nvGrpSpPr>
        <p:grpSpPr>
          <a:xfrm>
            <a:off x="1974680" y="745496"/>
            <a:ext cx="3251312" cy="1100979"/>
            <a:chOff x="5797541" y="-364948"/>
            <a:chExt cx="1495200" cy="4981806"/>
          </a:xfrm>
        </p:grpSpPr>
        <p:cxnSp>
          <p:nvCxnSpPr>
            <p:cNvPr id="649" name="Google Shape;649;p31"/>
            <p:cNvCxnSpPr>
              <a:endCxn id="626" idx="0"/>
            </p:cNvCxnSpPr>
            <p:nvPr/>
          </p:nvCxnSpPr>
          <p:spPr>
            <a:xfrm>
              <a:off x="6205782" y="2846858"/>
              <a:ext cx="66900" cy="17700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650" name="Google Shape;650;p31"/>
            <p:cNvSpPr txBox="1"/>
            <p:nvPr/>
          </p:nvSpPr>
          <p:spPr>
            <a:xfrm>
              <a:off x="5797541" y="-364948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Definir centroide 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51" name="Google Shape;651;p31"/>
          <p:cNvSpPr txBox="1"/>
          <p:nvPr/>
        </p:nvSpPr>
        <p:spPr>
          <a:xfrm>
            <a:off x="7628525" y="1858025"/>
            <a:ext cx="40566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Convergencia: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Grado de separabilidad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2" name="Google Shape;6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7825" y="3189325"/>
            <a:ext cx="4165099" cy="217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Contenido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AutoNum type="arabicPeriod"/>
            </a:pPr>
            <a:r>
              <a:rPr lang="en-US" sz="3500"/>
              <a:t>Algoritmo de clasificación no supervisada Clustering k-means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-US" sz="3500"/>
              <a:t>Reseña histórica</a:t>
            </a:r>
            <a:endParaRPr sz="3500"/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-US" sz="3500"/>
              <a:t>Precondiciones</a:t>
            </a:r>
            <a:endParaRPr sz="3500"/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-US" sz="3500"/>
              <a:t>Implementación</a:t>
            </a:r>
            <a:r>
              <a:rPr lang="en-US" sz="3500"/>
              <a:t> en Jupyter Notebook Python 3.8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-US" sz="3500"/>
              <a:t>Casos de uso</a:t>
            </a:r>
            <a:endParaRPr sz="3500"/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-US" sz="3500"/>
              <a:t>Algoritmos de clustering</a:t>
            </a:r>
            <a:endParaRPr sz="3500"/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-US" sz="3500"/>
              <a:t>Referencias</a:t>
            </a:r>
            <a:endParaRPr sz="35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-302224" y="-12032"/>
            <a:ext cx="891772" cy="6858000"/>
            <a:chOff x="-108641" y="0"/>
            <a:chExt cx="1008725" cy="6858000"/>
          </a:xfrm>
        </p:grpSpPr>
        <p:sp>
          <p:nvSpPr>
            <p:cNvPr id="99" name="Google Shape;99;p14"/>
            <p:cNvSpPr/>
            <p:nvPr/>
          </p:nvSpPr>
          <p:spPr>
            <a:xfrm>
              <a:off x="121488" y="0"/>
              <a:ext cx="778596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" name="Google Shape;100;p14"/>
            <p:cNvGrpSpPr/>
            <p:nvPr/>
          </p:nvGrpSpPr>
          <p:grpSpPr>
            <a:xfrm>
              <a:off x="-108641" y="0"/>
              <a:ext cx="941677" cy="6858000"/>
              <a:chOff x="-108641" y="0"/>
              <a:chExt cx="941677" cy="6858000"/>
            </a:xfrm>
          </p:grpSpPr>
          <p:sp>
            <p:nvSpPr>
              <p:cNvPr id="101" name="Google Shape;101;p14"/>
              <p:cNvSpPr/>
              <p:nvPr/>
            </p:nvSpPr>
            <p:spPr>
              <a:xfrm>
                <a:off x="54440" y="0"/>
                <a:ext cx="778596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-108641" y="434564"/>
                <a:ext cx="715223" cy="34403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2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1</a:t>
            </a:r>
            <a:r>
              <a:rPr i="1" lang="en-US" sz="3200"/>
              <a:t>.</a:t>
            </a:r>
            <a:r>
              <a:rPr i="1" lang="en-US" sz="2300"/>
              <a:t>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8" name="Google Shape;658;p32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659" name="Google Shape;659;p32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0" name="Google Shape;660;p32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661" name="Google Shape;661;p32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663" name="Google Shape;66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32"/>
          <p:cNvSpPr txBox="1"/>
          <p:nvPr>
            <p:ph idx="1" type="body"/>
          </p:nvPr>
        </p:nvSpPr>
        <p:spPr>
          <a:xfrm>
            <a:off x="838200" y="913925"/>
            <a:ext cx="105156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Ventajas y “desventajas”</a:t>
            </a:r>
            <a:endParaRPr sz="3600"/>
          </a:p>
        </p:txBody>
      </p:sp>
      <p:pic>
        <p:nvPicPr>
          <p:cNvPr id="665" name="Google Shape;66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401" y="1449025"/>
            <a:ext cx="9922199" cy="52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Contenido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Font typeface="Calibri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Algoritmo de clasificación no supervisada Clustering k-means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AutoNum type="arabicPeriod"/>
            </a:pPr>
            <a:r>
              <a:rPr lang="en-US" sz="3500">
                <a:solidFill>
                  <a:srgbClr val="000000"/>
                </a:solidFill>
              </a:rPr>
              <a:t>Reseña histórica</a:t>
            </a:r>
            <a:endParaRPr sz="3500">
              <a:solidFill>
                <a:srgbClr val="000000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Precondiciones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Implementación en Jupyter Notebook Python 3.8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Casos de uso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Algoritmos de clustering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Referencias</a:t>
            </a:r>
            <a:endParaRPr sz="3500">
              <a:solidFill>
                <a:srgbClr val="B7B7B7"/>
              </a:solidFill>
            </a:endParaRPr>
          </a:p>
        </p:txBody>
      </p:sp>
      <p:grpSp>
        <p:nvGrpSpPr>
          <p:cNvPr id="672" name="Google Shape;672;p33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673" name="Google Shape;673;p33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4" name="Google Shape;674;p33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675" name="Google Shape;675;p33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677" name="Google Shape;6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4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2</a:t>
            </a:r>
            <a:r>
              <a:rPr i="1" lang="en-US" sz="2300"/>
              <a:t>.Reseña </a:t>
            </a:r>
            <a:r>
              <a:rPr i="1" lang="en-US" sz="2300"/>
              <a:t>histórica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3" name="Google Shape;683;p34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684" name="Google Shape;684;p34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5" name="Google Shape;685;p34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686" name="Google Shape;686;p34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34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688" name="Google Shape;68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9" name="Google Shape;689;p34"/>
          <p:cNvGrpSpPr/>
          <p:nvPr/>
        </p:nvGrpSpPr>
        <p:grpSpPr>
          <a:xfrm>
            <a:off x="1449997" y="2098647"/>
            <a:ext cx="2446472" cy="3086856"/>
            <a:chOff x="1083025" y="1574025"/>
            <a:chExt cx="1834900" cy="2315200"/>
          </a:xfrm>
        </p:grpSpPr>
        <p:sp>
          <p:nvSpPr>
            <p:cNvPr id="690" name="Google Shape;690;p3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6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1957</a:t>
              </a:r>
              <a:endParaRPr sz="16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1" name="Google Shape;691;p3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Idea del algoritmo</a:t>
              </a:r>
              <a:endParaRPr b="1" sz="13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p34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Stuart Lloyd propone un </a:t>
              </a: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método</a:t>
              </a: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para </a:t>
              </a: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modulación</a:t>
              </a: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de impulsos codificados </a:t>
              </a:r>
              <a:endParaRPr sz="13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93" name="Google Shape;693;p3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4" name="Google Shape;694;p3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4"/>
          <p:cNvGrpSpPr/>
          <p:nvPr/>
        </p:nvGrpSpPr>
        <p:grpSpPr>
          <a:xfrm>
            <a:off x="3728596" y="2098647"/>
            <a:ext cx="2446472" cy="4454814"/>
            <a:chOff x="1083025" y="1574025"/>
            <a:chExt cx="1834900" cy="3341194"/>
          </a:xfrm>
        </p:grpSpPr>
        <p:sp>
          <p:nvSpPr>
            <p:cNvPr id="697" name="Google Shape;697;p3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6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1965</a:t>
              </a:r>
              <a:endParaRPr sz="16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8" name="Google Shape;698;p3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Uso en </a:t>
              </a:r>
              <a:r>
                <a:rPr b="1"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clasificación</a:t>
              </a:r>
              <a:endParaRPr b="1" sz="13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4"/>
            <p:cNvSpPr txBox="1"/>
            <p:nvPr/>
          </p:nvSpPr>
          <p:spPr>
            <a:xfrm>
              <a:off x="1215707" y="3151819"/>
              <a:ext cx="1545600" cy="17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E. W. Forgy,</a:t>
              </a:r>
              <a:r>
                <a:rPr lang="en-US" sz="1050">
                  <a:solidFill>
                    <a:srgbClr val="202122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publica esencialmente el mismo algoritmo para clasificación </a:t>
              </a:r>
              <a:endParaRPr sz="13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“Cluster analysis of multivariate data: efficiency versus interpretability of classifications”</a:t>
              </a:r>
              <a:endParaRPr sz="16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0" name="Google Shape;700;p3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1" name="Google Shape;701;p3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34"/>
          <p:cNvGrpSpPr/>
          <p:nvPr/>
        </p:nvGrpSpPr>
        <p:grpSpPr>
          <a:xfrm>
            <a:off x="6011056" y="2097699"/>
            <a:ext cx="2446472" cy="4646014"/>
            <a:chOff x="1083025" y="1574025"/>
            <a:chExt cx="1834900" cy="3484597"/>
          </a:xfrm>
        </p:grpSpPr>
        <p:sp>
          <p:nvSpPr>
            <p:cNvPr id="704" name="Google Shape;704;p3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6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1967</a:t>
              </a:r>
              <a:endPara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5" name="Google Shape;705;p3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Término k-means</a:t>
              </a:r>
              <a:endParaRPr b="1" sz="13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6" name="Google Shape;706;p34"/>
            <p:cNvSpPr txBox="1"/>
            <p:nvPr/>
          </p:nvSpPr>
          <p:spPr>
            <a:xfrm>
              <a:off x="1215698" y="3151822"/>
              <a:ext cx="1545600" cy="19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James MacQueen, le da el nombre de k-means como método de clasificación</a:t>
              </a:r>
              <a:endParaRPr sz="13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“</a:t>
              </a:r>
              <a:r>
                <a:rPr lang="en-US" sz="1300">
                  <a:solidFill>
                    <a:srgbClr val="0C58D3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Some Methods for classification and Analysis of Multivariate Observations</a:t>
              </a: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”</a:t>
              </a:r>
              <a:endParaRPr sz="16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7" name="Google Shape;707;p3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8" name="Google Shape;708;p3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34"/>
          <p:cNvGrpSpPr/>
          <p:nvPr/>
        </p:nvGrpSpPr>
        <p:grpSpPr>
          <a:xfrm>
            <a:off x="8295408" y="2097684"/>
            <a:ext cx="2446472" cy="4590043"/>
            <a:chOff x="1083025" y="1574025"/>
            <a:chExt cx="1834900" cy="3442618"/>
          </a:xfrm>
        </p:grpSpPr>
        <p:sp>
          <p:nvSpPr>
            <p:cNvPr id="711" name="Google Shape;711;p3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6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1979</a:t>
              </a:r>
              <a:endPara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2" name="Google Shape;712;p3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Versión</a:t>
              </a:r>
              <a:r>
                <a:rPr b="1" lang="en-US" sz="13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Eficiente</a:t>
              </a:r>
              <a:endParaRPr b="1" sz="13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3" name="Google Shape;713;p34"/>
            <p:cNvSpPr txBox="1"/>
            <p:nvPr/>
          </p:nvSpPr>
          <p:spPr>
            <a:xfrm>
              <a:off x="1215697" y="3151843"/>
              <a:ext cx="1545600" cy="18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Hartigan y Wong, publican una </a:t>
              </a: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versión</a:t>
              </a: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más</a:t>
              </a: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eficiente del algoritmo en Fortran.</a:t>
              </a:r>
              <a:endParaRPr sz="13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rPr lang="en-US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“Algorithm AS 136: A k-medias Clustering Algorithm”</a:t>
              </a:r>
              <a:endParaRPr sz="16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4" name="Google Shape;714;p3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5" name="Google Shape;715;p3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Contenido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Font typeface="Calibri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Algoritmo de clasificación no supervisada Clustering k-means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Reseña histórica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AutoNum type="arabicPeriod"/>
            </a:pPr>
            <a:r>
              <a:rPr lang="en-US" sz="3500">
                <a:solidFill>
                  <a:srgbClr val="000000"/>
                </a:solidFill>
              </a:rPr>
              <a:t>Precondiciones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Implementación en Jupyter Notebook Python 3.8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Casos de uso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Algoritmos de clustering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Referencias</a:t>
            </a:r>
            <a:endParaRPr sz="3500">
              <a:solidFill>
                <a:srgbClr val="B7B7B7"/>
              </a:solidFill>
            </a:endParaRPr>
          </a:p>
        </p:txBody>
      </p:sp>
      <p:grpSp>
        <p:nvGrpSpPr>
          <p:cNvPr id="723" name="Google Shape;723;p35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724" name="Google Shape;724;p35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5" name="Google Shape;725;p35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726" name="Google Shape;726;p35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28" name="Google Shape;7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3</a:t>
            </a:r>
            <a:r>
              <a:rPr i="1" lang="en-US" sz="2300"/>
              <a:t>.Precondiciones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4" name="Google Shape;734;p36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735" name="Google Shape;735;p36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6" name="Google Shape;736;p36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737" name="Google Shape;737;p36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39" name="Google Shape;7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36"/>
          <p:cNvPicPr preferRelativeResize="0"/>
          <p:nvPr/>
        </p:nvPicPr>
        <p:blipFill rotWithShape="1">
          <a:blip r:embed="rId4">
            <a:alphaModFix/>
          </a:blip>
          <a:srcRect b="39224" l="0" r="0" t="11073"/>
          <a:stretch/>
        </p:blipFill>
        <p:spPr>
          <a:xfrm>
            <a:off x="589500" y="1911675"/>
            <a:ext cx="11168925" cy="351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Contenido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Font typeface="Calibri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Algoritmo de clasificación no supervisada Clustering k-means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Reseña histórica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Precondiciones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AutoNum type="arabicPeriod"/>
            </a:pPr>
            <a:r>
              <a:rPr lang="en-US" sz="3500">
                <a:solidFill>
                  <a:srgbClr val="000000"/>
                </a:solidFill>
              </a:rPr>
              <a:t>Implementación en Jupyter Notebook Python 3.8</a:t>
            </a:r>
            <a:endParaRPr sz="3500">
              <a:solidFill>
                <a:srgbClr val="000000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Casos de uso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Algoritmos de clustering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Referencias</a:t>
            </a:r>
            <a:endParaRPr sz="3500">
              <a:solidFill>
                <a:srgbClr val="B7B7B7"/>
              </a:solidFill>
            </a:endParaRPr>
          </a:p>
        </p:txBody>
      </p:sp>
      <p:grpSp>
        <p:nvGrpSpPr>
          <p:cNvPr id="747" name="Google Shape;747;p37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748" name="Google Shape;748;p37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9" name="Google Shape;749;p37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750" name="Google Shape;750;p37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7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52" name="Google Shape;7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Contenido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Font typeface="Calibri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Algoritmo de clasificación no supervisada Clustering k-means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Reseña histórica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Precondiciones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Implementación en Jupyter Notebook Python 3.8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AutoNum type="arabicPeriod"/>
            </a:pPr>
            <a:r>
              <a:rPr lang="en-US" sz="3500">
                <a:solidFill>
                  <a:srgbClr val="000000"/>
                </a:solidFill>
              </a:rPr>
              <a:t>Casos de uso</a:t>
            </a:r>
            <a:endParaRPr sz="3500">
              <a:solidFill>
                <a:srgbClr val="000000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Algoritmos de clustering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Referencias</a:t>
            </a:r>
            <a:endParaRPr sz="3500">
              <a:solidFill>
                <a:srgbClr val="B7B7B7"/>
              </a:solidFill>
            </a:endParaRPr>
          </a:p>
        </p:txBody>
      </p:sp>
      <p:grpSp>
        <p:nvGrpSpPr>
          <p:cNvPr id="759" name="Google Shape;759;p38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760" name="Google Shape;760;p38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1" name="Google Shape;761;p38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762" name="Google Shape;762;p38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64" name="Google Shape;7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9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5</a:t>
            </a:r>
            <a:r>
              <a:rPr i="1" lang="en-US" sz="3200"/>
              <a:t>.</a:t>
            </a:r>
            <a:r>
              <a:rPr i="1" lang="en-US" sz="2300"/>
              <a:t>Casos de uso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0" name="Google Shape;770;p39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771" name="Google Shape;771;p39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2" name="Google Shape;772;p39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773" name="Google Shape;773;p39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75" name="Google Shape;77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388" y="1105206"/>
            <a:ext cx="10987214" cy="505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Contenido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Font typeface="Calibri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Algoritmo de clasificación no supervisada Clustering k-means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Reseña histórica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Precondiciones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Implementación en Jupyter Notebook Python 3.8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Casos de uso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AutoNum type="arabicPeriod"/>
            </a:pPr>
            <a:r>
              <a:rPr lang="en-US" sz="3500">
                <a:solidFill>
                  <a:srgbClr val="000000"/>
                </a:solidFill>
              </a:rPr>
              <a:t>Algoritmos de clustering</a:t>
            </a:r>
            <a:endParaRPr sz="3500">
              <a:solidFill>
                <a:srgbClr val="000000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Referencias</a:t>
            </a:r>
            <a:endParaRPr sz="3500">
              <a:solidFill>
                <a:srgbClr val="B7B7B7"/>
              </a:solidFill>
            </a:endParaRPr>
          </a:p>
        </p:txBody>
      </p:sp>
      <p:grpSp>
        <p:nvGrpSpPr>
          <p:cNvPr id="783" name="Google Shape;783;p40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784" name="Google Shape;784;p40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5" name="Google Shape;785;p40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786" name="Google Shape;786;p40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88" name="Google Shape;7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1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6</a:t>
            </a:r>
            <a:r>
              <a:rPr i="1" lang="en-US" sz="2300"/>
              <a:t>.</a:t>
            </a:r>
            <a:r>
              <a:rPr i="1" lang="en-US" sz="2300"/>
              <a:t> Algoritmos de clustering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4" name="Google Shape;794;p41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795" name="Google Shape;795;p41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6" name="Google Shape;796;p41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797" name="Google Shape;797;p41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99" name="Google Shape;79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0" name="Google Shape;800;p41"/>
          <p:cNvGrpSpPr/>
          <p:nvPr/>
        </p:nvGrpSpPr>
        <p:grpSpPr>
          <a:xfrm>
            <a:off x="774643" y="3661100"/>
            <a:ext cx="10642731" cy="2245565"/>
            <a:chOff x="1593000" y="2322566"/>
            <a:chExt cx="5957975" cy="643502"/>
          </a:xfrm>
        </p:grpSpPr>
        <p:sp>
          <p:nvSpPr>
            <p:cNvPr id="801" name="Google Shape;801;p4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02" name="Google Shape;802;p4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03" name="Google Shape;803;p41"/>
            <p:cNvSpPr/>
            <p:nvPr/>
          </p:nvSpPr>
          <p:spPr>
            <a:xfrm rot="-5400000">
              <a:off x="3807001" y="1629240"/>
              <a:ext cx="643355" cy="2030006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342627" y="2399953"/>
              <a:ext cx="25479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Métodos</a:t>
              </a:r>
              <a:r>
                <a:rPr lang="en-US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lang="en-US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Jerárquicos</a:t>
              </a:r>
              <a:r>
                <a:rPr lang="en-US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:</a:t>
              </a:r>
              <a:endParaRPr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Roboto Medium"/>
                <a:buChar char="-"/>
              </a:pP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Soporta diferentes niveles en cada clase</a:t>
              </a:r>
              <a:endParaRPr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Roboto Medium"/>
                <a:buChar char="-"/>
              </a:pP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Las fusiones o divisiones </a:t>
              </a: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erróneas</a:t>
              </a: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no se pueden corregir</a:t>
              </a:r>
              <a:endParaRPr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Roboto Medium"/>
                <a:buChar char="-"/>
              </a:pP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Se puede incluir otras </a:t>
              </a: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técnicas</a:t>
              </a: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como microclustering</a:t>
              </a:r>
              <a:endParaRPr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7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5418299" y="2323748"/>
              <a:ext cx="19407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500"/>
                <a:buFont typeface="Roboto"/>
                <a:buChar char="●"/>
              </a:pPr>
              <a:r>
                <a:rPr lang="en-US" sz="15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AGNES (AGglomerative NESting),</a:t>
              </a:r>
              <a:endParaRPr sz="15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500"/>
                <a:buFont typeface="Roboto"/>
                <a:buChar char="●"/>
              </a:pPr>
              <a:r>
                <a:rPr lang="en-US" sz="15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DIANA (DIvisive ANAlysis)</a:t>
              </a:r>
              <a:endParaRPr sz="15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500"/>
                <a:buFont typeface="Roboto"/>
                <a:buChar char="●"/>
              </a:pPr>
              <a:r>
                <a:rPr lang="en-US" sz="15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Balanced Iterative Reducing and Clustering using Hierarchies (BIRCH)</a:t>
              </a:r>
              <a:endParaRPr sz="15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500"/>
                <a:buFont typeface="Roboto"/>
                <a:buChar char="●"/>
              </a:pPr>
              <a:r>
                <a:rPr lang="en-US" sz="15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Chameleon</a:t>
              </a:r>
              <a:endParaRPr sz="15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8" name="Google Shape;808;p41"/>
          <p:cNvGrpSpPr/>
          <p:nvPr/>
        </p:nvGrpSpPr>
        <p:grpSpPr>
          <a:xfrm>
            <a:off x="774643" y="1375873"/>
            <a:ext cx="10642731" cy="2245558"/>
            <a:chOff x="1593000" y="2322568"/>
            <a:chExt cx="5957975" cy="643500"/>
          </a:xfrm>
        </p:grpSpPr>
        <p:sp>
          <p:nvSpPr>
            <p:cNvPr id="809" name="Google Shape;809;p4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10" name="Google Shape;810;p4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11" name="Google Shape;811;p41"/>
            <p:cNvSpPr/>
            <p:nvPr/>
          </p:nvSpPr>
          <p:spPr>
            <a:xfrm rot="-5400000">
              <a:off x="3819253" y="1616990"/>
              <a:ext cx="643355" cy="2054512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2342626" y="2399948"/>
              <a:ext cx="26541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Métodos</a:t>
              </a:r>
              <a:r>
                <a:rPr b="1"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b="1"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partición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Roboto Medium"/>
                <a:buChar char="-"/>
              </a:pP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Basado en la distancias</a:t>
              </a:r>
              <a:endParaRPr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Roboto Medium"/>
                <a:buChar char="-"/>
              </a:pP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Clases independientes</a:t>
              </a:r>
              <a:endParaRPr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Roboto Medium"/>
                <a:buChar char="-"/>
              </a:pP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Utiliza diferentes medidas de tendencia</a:t>
              </a:r>
              <a:endParaRPr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Roboto Medium"/>
                <a:buChar char="-"/>
              </a:pP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Ideales para conjuntos de datos pequeños a medianos</a:t>
              </a:r>
              <a:endParaRPr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(cientos a miles)</a:t>
              </a:r>
              <a:endParaRPr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7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5421418" y="2323751"/>
              <a:ext cx="19377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381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2100"/>
                <a:buFont typeface="Roboto"/>
                <a:buChar char="●"/>
              </a:pPr>
              <a:r>
                <a:rPr b="1" lang="en-US" sz="2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k-means</a:t>
              </a:r>
              <a:endParaRPr b="1" sz="2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3180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2000"/>
                <a:buFont typeface="Roboto"/>
                <a:buChar char="●"/>
              </a:pPr>
              <a:r>
                <a:rPr lang="en-US" sz="2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k-medoids</a:t>
              </a:r>
              <a:endParaRPr sz="2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Contenido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AutoNum type="arabicPeriod"/>
            </a:pPr>
            <a:r>
              <a:rPr lang="en-US" sz="3500"/>
              <a:t>Algoritmo de clasificación no supervisada Clustering k-means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Reseña histórica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Precondiciones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Implementación en Jupyter Notebook Python 3.8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Casos de uso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Algoritmos de clustering</a:t>
            </a:r>
            <a:endParaRPr sz="3500">
              <a:solidFill>
                <a:srgbClr val="B7B7B7"/>
              </a:solidFill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500"/>
              <a:buAutoNum type="arabicPeriod"/>
            </a:pPr>
            <a:r>
              <a:rPr lang="en-US" sz="3500">
                <a:solidFill>
                  <a:srgbClr val="B7B7B7"/>
                </a:solidFill>
              </a:rPr>
              <a:t>Referencias</a:t>
            </a:r>
            <a:endParaRPr sz="3500">
              <a:solidFill>
                <a:srgbClr val="B7B7B7"/>
              </a:solidFill>
            </a:endParaRPr>
          </a:p>
        </p:txBody>
      </p:sp>
      <p:grpSp>
        <p:nvGrpSpPr>
          <p:cNvPr id="110" name="Google Shape;110;p15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111" name="Google Shape;111;p15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" name="Google Shape;112;p15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2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6</a:t>
            </a:r>
            <a:r>
              <a:rPr i="1" lang="en-US" sz="2300"/>
              <a:t>. Algoritmos de clustering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1" name="Google Shape;821;p42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822" name="Google Shape;822;p42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3" name="Google Shape;823;p42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824" name="Google Shape;824;p42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42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826" name="Google Shape;82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7" name="Google Shape;827;p42"/>
          <p:cNvGrpSpPr/>
          <p:nvPr/>
        </p:nvGrpSpPr>
        <p:grpSpPr>
          <a:xfrm>
            <a:off x="774643" y="3661100"/>
            <a:ext cx="10642731" cy="2245565"/>
            <a:chOff x="1593000" y="2322566"/>
            <a:chExt cx="5957975" cy="643502"/>
          </a:xfrm>
        </p:grpSpPr>
        <p:sp>
          <p:nvSpPr>
            <p:cNvPr id="828" name="Google Shape;828;p4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29" name="Google Shape;829;p4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30" name="Google Shape;830;p42"/>
            <p:cNvSpPr/>
            <p:nvPr/>
          </p:nvSpPr>
          <p:spPr>
            <a:xfrm rot="-5400000">
              <a:off x="3807001" y="1629240"/>
              <a:ext cx="643355" cy="2030006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2342627" y="2399953"/>
              <a:ext cx="25479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Métodos basado en grilla:</a:t>
              </a:r>
              <a:endParaRPr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Roboto Medium"/>
                <a:buChar char="-"/>
              </a:pP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Utiliza una grilla con </a:t>
              </a: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múltiples</a:t>
              </a: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resoluciones</a:t>
              </a:r>
              <a:endParaRPr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Roboto Medium"/>
                <a:buChar char="-"/>
              </a:pP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El tiempo de procesamiento es relativamente </a:t>
              </a: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rápido</a:t>
              </a: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, y no depende de la cantidad de los datos sino de la grilla</a:t>
              </a:r>
              <a:endParaRPr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7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5418299" y="2323748"/>
              <a:ext cx="19407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127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700"/>
                <a:buFont typeface="Roboto"/>
                <a:buChar char="●"/>
              </a:pPr>
              <a:r>
                <a:rPr lang="en-US" sz="17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STING: STatistical INformation Grid</a:t>
              </a:r>
              <a:endParaRPr sz="17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127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700"/>
                <a:buFont typeface="Roboto"/>
                <a:buChar char="●"/>
              </a:pPr>
              <a:r>
                <a:rPr lang="en-US" sz="17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CLIQUE (CLustering In QUEst)</a:t>
              </a:r>
              <a:endParaRPr sz="17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5" name="Google Shape;835;p42"/>
          <p:cNvGrpSpPr/>
          <p:nvPr/>
        </p:nvGrpSpPr>
        <p:grpSpPr>
          <a:xfrm>
            <a:off x="774643" y="1375873"/>
            <a:ext cx="10642731" cy="2245558"/>
            <a:chOff x="1593000" y="2322568"/>
            <a:chExt cx="5957975" cy="643500"/>
          </a:xfrm>
        </p:grpSpPr>
        <p:sp>
          <p:nvSpPr>
            <p:cNvPr id="836" name="Google Shape;836;p4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37" name="Google Shape;837;p4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38" name="Google Shape;838;p42"/>
            <p:cNvSpPr/>
            <p:nvPr/>
          </p:nvSpPr>
          <p:spPr>
            <a:xfrm rot="-5400000">
              <a:off x="3819253" y="1616990"/>
              <a:ext cx="643355" cy="2054512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2342626" y="2399948"/>
              <a:ext cx="26541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Métodos basado en la densidad</a:t>
              </a:r>
              <a:endParaRPr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Roboto Medium"/>
                <a:buChar char="-"/>
              </a:pP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Agrupa formas aleatorias</a:t>
              </a:r>
              <a:endParaRPr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Roboto Medium"/>
                <a:buChar char="-"/>
              </a:pP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Puede filtrar valores </a:t>
              </a: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atípicos</a:t>
              </a:r>
              <a:endParaRPr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7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5421418" y="2323751"/>
              <a:ext cx="19377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500"/>
                <a:buFont typeface="Roboto"/>
                <a:buChar char="●"/>
              </a:pPr>
              <a:r>
                <a:rPr lang="en-US" sz="15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DBSCAN (Density-Based Spatial Clustering of Applications with Noise)</a:t>
              </a:r>
              <a:endParaRPr sz="15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500"/>
                <a:buFont typeface="Roboto"/>
                <a:buChar char="●"/>
              </a:pPr>
              <a:r>
                <a:rPr lang="en-US" sz="15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OPTICS: Ordering Points to Identify the Clustering Structure</a:t>
              </a:r>
              <a:endParaRPr sz="15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9370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Font typeface="Roboto"/>
                <a:buChar char="●"/>
              </a:pPr>
              <a:r>
                <a:rPr lang="en-US" sz="15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DENCLUE (DENsity-based CLUstEring)</a:t>
              </a:r>
              <a:endParaRPr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3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6</a:t>
            </a:r>
            <a:r>
              <a:rPr i="1" lang="en-US" sz="3200"/>
              <a:t>.</a:t>
            </a:r>
            <a:r>
              <a:rPr i="1" lang="en-US" sz="2300"/>
              <a:t>Referencias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8" name="Google Shape;848;p43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849" name="Google Shape;849;p43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0" name="Google Shape;850;p43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851" name="Google Shape;851;p43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853" name="Google Shape;85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43"/>
          <p:cNvSpPr txBox="1"/>
          <p:nvPr/>
        </p:nvSpPr>
        <p:spPr>
          <a:xfrm>
            <a:off x="998575" y="1075025"/>
            <a:ext cx="10293300" cy="5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E.W. Forgy. (1965). Cluster analysis of multivariate data: Efficiency versus interpretability of classifications. </a:t>
            </a:r>
            <a:r>
              <a:rPr i="1" lang="en-US" sz="1500">
                <a:solidFill>
                  <a:schemeClr val="dk1"/>
                </a:solidFill>
              </a:rPr>
              <a:t>Biometrics</a:t>
            </a:r>
            <a:r>
              <a:rPr lang="en-US" sz="1500">
                <a:solidFill>
                  <a:schemeClr val="dk1"/>
                </a:solidFill>
              </a:rPr>
              <a:t>, </a:t>
            </a:r>
            <a:r>
              <a:rPr i="1" lang="en-US" sz="1500">
                <a:solidFill>
                  <a:schemeClr val="dk1"/>
                </a:solidFill>
              </a:rPr>
              <a:t>21</a:t>
            </a:r>
            <a:r>
              <a:rPr lang="en-US" sz="1500">
                <a:solidFill>
                  <a:schemeClr val="dk1"/>
                </a:solidFill>
              </a:rPr>
              <a:t>, 768–769.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Han, J., Kamber, M., &amp; Pei, J. (2012). 10—Cluster Analysis: Basic Concepts and Methods. In J. Han, M. Kamber, &amp; J. Pei (Eds.), </a:t>
            </a:r>
            <a:r>
              <a:rPr i="1" lang="en-US" sz="1500">
                <a:solidFill>
                  <a:schemeClr val="dk1"/>
                </a:solidFill>
              </a:rPr>
              <a:t>Data Mining (Third Edition)</a:t>
            </a:r>
            <a:r>
              <a:rPr lang="en-US" sz="1500">
                <a:solidFill>
                  <a:schemeClr val="dk1"/>
                </a:solidFill>
              </a:rPr>
              <a:t> (Third Edition, pp. 443–495). Morgan Kaufmann. https://doi.org/10.1016/B978-0-12-381479-1.00010-1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Hartigan, J. A., &amp; Wong, M. A. (1979). Algorithm AS 136: A K-Means Clustering Algorithm. </a:t>
            </a:r>
            <a:r>
              <a:rPr i="1" lang="en-US" sz="1500">
                <a:solidFill>
                  <a:schemeClr val="dk1"/>
                </a:solidFill>
              </a:rPr>
              <a:t>Applied Statistics</a:t>
            </a:r>
            <a:r>
              <a:rPr lang="en-US" sz="1500">
                <a:solidFill>
                  <a:schemeClr val="dk1"/>
                </a:solidFill>
              </a:rPr>
              <a:t>, </a:t>
            </a:r>
            <a:r>
              <a:rPr i="1" lang="en-US" sz="1500">
                <a:solidFill>
                  <a:schemeClr val="dk1"/>
                </a:solidFill>
              </a:rPr>
              <a:t>28</a:t>
            </a:r>
            <a:r>
              <a:rPr lang="en-US" sz="1500">
                <a:solidFill>
                  <a:schemeClr val="dk1"/>
                </a:solidFill>
              </a:rPr>
              <a:t>(1), 100. https://doi.org/10.2307/2346830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MacQueen, J., &amp; others. (1967). Some methods for classification and analysis of multivariate observations. </a:t>
            </a:r>
            <a:r>
              <a:rPr i="1" lang="en-US" sz="1500">
                <a:solidFill>
                  <a:schemeClr val="dk1"/>
                </a:solidFill>
              </a:rPr>
              <a:t>Proceedings of the Fifth Berkeley Symposium on Mathematical Statistics and Probability</a:t>
            </a:r>
            <a:r>
              <a:rPr lang="en-US" sz="1500">
                <a:solidFill>
                  <a:schemeClr val="dk1"/>
                </a:solidFill>
              </a:rPr>
              <a:t>, </a:t>
            </a:r>
            <a:r>
              <a:rPr i="1" lang="en-US" sz="1500">
                <a:solidFill>
                  <a:schemeClr val="dk1"/>
                </a:solidFill>
              </a:rPr>
              <a:t>1</a:t>
            </a:r>
            <a:r>
              <a:rPr lang="en-US" sz="1500">
                <a:solidFill>
                  <a:schemeClr val="dk1"/>
                </a:solidFill>
              </a:rPr>
              <a:t>(14), 281–297.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Clustering Método K-Means en Python:</a:t>
            </a:r>
            <a:r>
              <a:rPr lang="en-US" sz="2300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u="sng">
                <a:solidFill>
                  <a:schemeClr val="hlink"/>
                </a:solidFill>
                <a:hlinkClick r:id="rId4"/>
              </a:rPr>
              <a:t>https://www.youtube.com/watch?v=s6PSSzeUMFk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Sklearn K-Means Python Example | Interpreting Clustering results:</a:t>
            </a:r>
            <a:r>
              <a:rPr lang="en-US" sz="1500" u="sng">
                <a:solidFill>
                  <a:schemeClr val="hlink"/>
                </a:solidFill>
                <a:hlinkClick r:id="rId5"/>
              </a:rPr>
              <a:t>https://www.youtube.com/watch?v=3Spa10-mwsw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4"/>
          <p:cNvSpPr txBox="1"/>
          <p:nvPr>
            <p:ph type="title"/>
          </p:nvPr>
        </p:nvSpPr>
        <p:spPr>
          <a:xfrm>
            <a:off x="838200" y="2964900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3800"/>
              <a:t>Muchas Gracias</a:t>
            </a:r>
            <a:endParaRPr b="0" i="1" sz="4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0" name="Google Shape;860;p44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861" name="Google Shape;861;p44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2" name="Google Shape;862;p44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863" name="Google Shape;863;p44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44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865" name="Google Shape;86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3200"/>
              <a:t>1.</a:t>
            </a:r>
            <a:r>
              <a:rPr i="1" lang="en-US" sz="2300"/>
              <a:t>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838200" y="913925"/>
            <a:ext cx="105156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Este algoritmo de </a:t>
            </a:r>
            <a:r>
              <a:rPr lang="en-US" sz="3000"/>
              <a:t>clasificación</a:t>
            </a:r>
            <a:r>
              <a:rPr lang="en-US" sz="3000"/>
              <a:t>, sirve cuando se tiene un conjunto de datos de entrenamiento </a:t>
            </a:r>
            <a:r>
              <a:rPr b="1" lang="en-US" sz="3000"/>
              <a:t>no etiquetado</a:t>
            </a:r>
            <a:r>
              <a:rPr lang="en-US" sz="3000"/>
              <a:t>, es decir, que la clase a la cual pertenece un evento es desconocida. Lo que se busca es agrupar el conjunto de datos, de acuerdo a la similitud de sus </a:t>
            </a:r>
            <a:r>
              <a:rPr lang="en-US" sz="3000"/>
              <a:t>características</a:t>
            </a:r>
            <a:r>
              <a:rPr lang="en-US" sz="3600"/>
              <a:t>.</a:t>
            </a:r>
            <a:endParaRPr sz="3600"/>
          </a:p>
        </p:txBody>
      </p:sp>
      <p:grpSp>
        <p:nvGrpSpPr>
          <p:cNvPr id="122" name="Google Shape;122;p16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123" name="Google Shape;123;p16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24;p16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125" name="Google Shape;125;p16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27" name="Google Shape;12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5450" y="3356851"/>
            <a:ext cx="6993350" cy="32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3200"/>
              <a:t>1.</a:t>
            </a:r>
            <a:r>
              <a:rPr i="1" lang="en-US" sz="2300"/>
              <a:t>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838200" y="913925"/>
            <a:ext cx="105156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Este algoritmo de clasificación, sirve cuando se tiene un conjunto de datos de entrenamiento </a:t>
            </a:r>
            <a:r>
              <a:rPr b="1" lang="en-US" sz="3000"/>
              <a:t>no etiquetado</a:t>
            </a:r>
            <a:r>
              <a:rPr lang="en-US" sz="3000"/>
              <a:t>, es decir, que la clase a la cual pertenece un evento es desconocida. Lo que se busca es agrupar el conjunto de datos, de acuerdo a la similitud de sus características</a:t>
            </a:r>
            <a:r>
              <a:rPr lang="en-US" sz="3600"/>
              <a:t>.</a:t>
            </a:r>
            <a:endParaRPr sz="3600"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136" name="Google Shape;136;p17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2705275" y="3444400"/>
            <a:ext cx="2787000" cy="110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“Automatic Classification”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3200"/>
              <a:t>1.</a:t>
            </a:r>
            <a:r>
              <a:rPr i="1" lang="en-US" sz="2300"/>
              <a:t>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838200" y="913925"/>
            <a:ext cx="105156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Este algoritmo de clasificación, sirve cuando se tiene un conjunto de datos de entrenamiento </a:t>
            </a:r>
            <a:r>
              <a:rPr b="1" lang="en-US" sz="3000"/>
              <a:t>no etiquetado</a:t>
            </a:r>
            <a:r>
              <a:rPr lang="en-US" sz="3000"/>
              <a:t>, es decir, que la clase a la cual pertenece un evento es desconocida. Lo que se busca es agrupar el conjunto de datos, de acuerdo a la similitud de sus características</a:t>
            </a:r>
            <a:r>
              <a:rPr lang="en-US" sz="3600"/>
              <a:t>.</a:t>
            </a:r>
            <a:endParaRPr sz="3600"/>
          </a:p>
        </p:txBody>
      </p:sp>
      <p:grpSp>
        <p:nvGrpSpPr>
          <p:cNvPr id="148" name="Google Shape;148;p18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149" name="Google Shape;149;p18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" name="Google Shape;150;p18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151" name="Google Shape;151;p18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2705275" y="3444400"/>
            <a:ext cx="2787000" cy="110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“Automatic Classification”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6330450" y="3444400"/>
            <a:ext cx="2787000" cy="110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“Data segmentation”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3200"/>
              <a:t>1.</a:t>
            </a:r>
            <a:r>
              <a:rPr i="1" lang="en-US" sz="2300"/>
              <a:t>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838200" y="913925"/>
            <a:ext cx="105156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Este algoritmo de clasificación, sirve cuando se tiene un conjunto de datos de entrenamiento </a:t>
            </a:r>
            <a:r>
              <a:rPr b="1" lang="en-US" sz="3000"/>
              <a:t>no etiquetado</a:t>
            </a:r>
            <a:r>
              <a:rPr lang="en-US" sz="3000"/>
              <a:t>, es decir, que la clase a la cual pertenece un evento es desconocida. Lo que se busca es agrupar el conjunto de datos, de acuerdo a la similitud de sus características</a:t>
            </a:r>
            <a:r>
              <a:rPr lang="en-US" sz="3600"/>
              <a:t>.</a:t>
            </a:r>
            <a:endParaRPr sz="3600"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163" name="Google Shape;163;p19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19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165" name="Google Shape;165;p19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2705275" y="3444400"/>
            <a:ext cx="2787000" cy="110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“Automatic Classification”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6330450" y="3444400"/>
            <a:ext cx="2787000" cy="110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“Data segmentation”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287325" y="5128875"/>
            <a:ext cx="2787000" cy="110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“Outlier detection”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3200"/>
              <a:t>1.</a:t>
            </a:r>
            <a:r>
              <a:rPr i="1" lang="en-US" sz="2300"/>
              <a:t>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38200" y="913925"/>
            <a:ext cx="105156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Este algoritmo de clasificación, sirve cuando se tiene un conjunto de datos de entrenamiento </a:t>
            </a:r>
            <a:r>
              <a:rPr b="1" lang="en-US" sz="3000"/>
              <a:t>no etiquetado</a:t>
            </a:r>
            <a:r>
              <a:rPr lang="en-US" sz="3000"/>
              <a:t>, es decir, que la clase a la cual pertenece un evento es desconocida. Lo que se busca es agrupar el conjunto de datos, de acuerdo a la similitud de sus características</a:t>
            </a:r>
            <a:r>
              <a:rPr lang="en-US" sz="3600"/>
              <a:t>.</a:t>
            </a:r>
            <a:endParaRPr sz="3600"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178" name="Google Shape;178;p20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" name="Google Shape;179;p20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180" name="Google Shape;180;p20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2705275" y="3444400"/>
            <a:ext cx="2787000" cy="110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“Automatic Classification”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6330450" y="3444400"/>
            <a:ext cx="2787000" cy="110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“Data segmentation”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3287325" y="5128875"/>
            <a:ext cx="2787000" cy="110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“Outlier detection”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6868725" y="5128875"/>
            <a:ext cx="2787000" cy="110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“learning by obervation”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38200" y="-15875"/>
            <a:ext cx="10515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2300"/>
              <a:t>1.Algoritmo de clasificación no supervisada Clustering k-means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1"/>
          <p:cNvGrpSpPr/>
          <p:nvPr/>
        </p:nvGrpSpPr>
        <p:grpSpPr>
          <a:xfrm>
            <a:off x="-302228" y="-12032"/>
            <a:ext cx="891729" cy="6858000"/>
            <a:chOff x="-108641" y="0"/>
            <a:chExt cx="1008629" cy="6858000"/>
          </a:xfrm>
        </p:grpSpPr>
        <p:sp>
          <p:nvSpPr>
            <p:cNvPr id="193" name="Google Shape;193;p21"/>
            <p:cNvSpPr/>
            <p:nvPr/>
          </p:nvSpPr>
          <p:spPr>
            <a:xfrm>
              <a:off x="121488" y="0"/>
              <a:ext cx="778500" cy="6858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" y="316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" name="Google Shape;194;p21"/>
            <p:cNvGrpSpPr/>
            <p:nvPr/>
          </p:nvGrpSpPr>
          <p:grpSpPr>
            <a:xfrm>
              <a:off x="-108641" y="0"/>
              <a:ext cx="941581" cy="6858000"/>
              <a:chOff x="-108641" y="0"/>
              <a:chExt cx="941581" cy="6858000"/>
            </a:xfrm>
          </p:grpSpPr>
          <p:sp>
            <p:nvSpPr>
              <p:cNvPr id="195" name="Google Shape;195;p21"/>
              <p:cNvSpPr/>
              <p:nvPr/>
            </p:nvSpPr>
            <p:spPr>
              <a:xfrm>
                <a:off x="54440" y="0"/>
                <a:ext cx="778500" cy="6858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0465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-108641" y="434564"/>
                <a:ext cx="715200" cy="3441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4381" y="46787"/>
            <a:ext cx="546229" cy="77469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/>
          <p:nvPr/>
        </p:nvSpPr>
        <p:spPr>
          <a:xfrm>
            <a:off x="1974675" y="1846475"/>
            <a:ext cx="2250300" cy="3678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2396617" y="1972622"/>
            <a:ext cx="3386700" cy="33867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21"/>
          <p:cNvGrpSpPr/>
          <p:nvPr/>
        </p:nvGrpSpPr>
        <p:grpSpPr>
          <a:xfrm>
            <a:off x="50859" y="2830929"/>
            <a:ext cx="2608335" cy="892778"/>
            <a:chOff x="1538220" y="1809517"/>
            <a:chExt cx="1956300" cy="669600"/>
          </a:xfrm>
        </p:grpSpPr>
        <p:cxnSp>
          <p:nvCxnSpPr>
            <p:cNvPr id="201" name="Google Shape;201;p21"/>
            <p:cNvCxnSpPr>
              <a:stCxn id="202" idx="3"/>
            </p:cNvCxnSpPr>
            <p:nvPr/>
          </p:nvCxnSpPr>
          <p:spPr>
            <a:xfrm>
              <a:off x="3033420" y="2144317"/>
              <a:ext cx="461100" cy="312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02" name="Google Shape;202;p21"/>
            <p:cNvSpPr txBox="1"/>
            <p:nvPr/>
          </p:nvSpPr>
          <p:spPr>
            <a:xfrm>
              <a:off x="1538220" y="180951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Evaluar si hubo cambio de clases</a:t>
              </a:r>
              <a:endParaRPr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" name="Google Shape;203;p21"/>
          <p:cNvGrpSpPr/>
          <p:nvPr/>
        </p:nvGrpSpPr>
        <p:grpSpPr>
          <a:xfrm>
            <a:off x="5356191" y="2171750"/>
            <a:ext cx="1790629" cy="892778"/>
            <a:chOff x="5517319" y="1315120"/>
            <a:chExt cx="1343006" cy="669600"/>
          </a:xfrm>
        </p:grpSpPr>
        <p:cxnSp>
          <p:nvCxnSpPr>
            <p:cNvPr id="204" name="Google Shape;204;p21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05" name="Google Shape;205;p21"/>
            <p:cNvSpPr txBox="1"/>
            <p:nvPr/>
          </p:nvSpPr>
          <p:spPr>
            <a:xfrm>
              <a:off x="5962124" y="1315120"/>
              <a:ext cx="898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PASO 2</a:t>
              </a:r>
              <a:endParaRPr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Asignar o reasignar clase</a:t>
              </a:r>
              <a:endParaRPr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6" name="Google Shape;206;p21"/>
          <p:cNvGrpSpPr/>
          <p:nvPr/>
        </p:nvGrpSpPr>
        <p:grpSpPr>
          <a:xfrm>
            <a:off x="3077458" y="5131703"/>
            <a:ext cx="1993550" cy="1525023"/>
            <a:chOff x="3808226" y="3535140"/>
            <a:chExt cx="1495200" cy="1143796"/>
          </a:xfrm>
        </p:grpSpPr>
        <p:cxnSp>
          <p:nvCxnSpPr>
            <p:cNvPr id="207" name="Google Shape;207;p21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08" name="Google Shape;208;p21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PASO 3</a:t>
              </a:r>
              <a:endParaRPr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Actualizar centroide</a:t>
              </a:r>
              <a:endParaRPr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9" name="Google Shape;209;p21"/>
          <p:cNvSpPr txBox="1"/>
          <p:nvPr/>
        </p:nvSpPr>
        <p:spPr>
          <a:xfrm>
            <a:off x="3127661" y="3160247"/>
            <a:ext cx="1924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Clustering k-means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10" name="Google Shape;210;p21"/>
          <p:cNvSpPr/>
          <p:nvPr/>
        </p:nvSpPr>
        <p:spPr>
          <a:xfrm rot="1800095">
            <a:off x="2293067" y="1866872"/>
            <a:ext cx="3587828" cy="3587828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CCCCC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 rot="-1800095">
            <a:off x="2295984" y="1866872"/>
            <a:ext cx="3587828" cy="3587828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CCCCC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 rot="-8100000">
            <a:off x="3843641" y="1788328"/>
            <a:ext cx="484085" cy="484085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 flipH="1" rot="-9000757">
            <a:off x="2294555" y="1864711"/>
            <a:ext cx="3586968" cy="3586968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CCCCC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 rot="-1027073">
            <a:off x="5314413" y="4218141"/>
            <a:ext cx="416867" cy="416867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 rot="6359354">
            <a:off x="2421179" y="4215377"/>
            <a:ext cx="484649" cy="484649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589500" y="1846475"/>
            <a:ext cx="1638600" cy="367800"/>
          </a:xfrm>
          <a:prstGeom prst="homePlat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21"/>
          <p:cNvGrpSpPr/>
          <p:nvPr/>
        </p:nvGrpSpPr>
        <p:grpSpPr>
          <a:xfrm>
            <a:off x="654950" y="765326"/>
            <a:ext cx="1700192" cy="1070133"/>
            <a:chOff x="5962119" y="-402279"/>
            <a:chExt cx="1495200" cy="4842230"/>
          </a:xfrm>
        </p:grpSpPr>
        <p:cxnSp>
          <p:nvCxnSpPr>
            <p:cNvPr id="218" name="Google Shape;218;p21"/>
            <p:cNvCxnSpPr/>
            <p:nvPr/>
          </p:nvCxnSpPr>
          <p:spPr>
            <a:xfrm>
              <a:off x="6453614" y="2551451"/>
              <a:ext cx="90600" cy="18885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19" name="Google Shape;219;p21"/>
            <p:cNvSpPr txBox="1"/>
            <p:nvPr/>
          </p:nvSpPr>
          <p:spPr>
            <a:xfrm>
              <a:off x="5962119" y="-402279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PASO </a:t>
              </a: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Escoger k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21"/>
          <p:cNvGrpSpPr/>
          <p:nvPr/>
        </p:nvGrpSpPr>
        <p:grpSpPr>
          <a:xfrm>
            <a:off x="1974680" y="745496"/>
            <a:ext cx="3251312" cy="1100979"/>
            <a:chOff x="5797541" y="-364948"/>
            <a:chExt cx="1495200" cy="4981806"/>
          </a:xfrm>
        </p:grpSpPr>
        <p:cxnSp>
          <p:nvCxnSpPr>
            <p:cNvPr id="221" name="Google Shape;221;p21"/>
            <p:cNvCxnSpPr>
              <a:endCxn id="198" idx="0"/>
            </p:cNvCxnSpPr>
            <p:nvPr/>
          </p:nvCxnSpPr>
          <p:spPr>
            <a:xfrm>
              <a:off x="6205782" y="2846858"/>
              <a:ext cx="66900" cy="17700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22" name="Google Shape;222;p21"/>
            <p:cNvSpPr txBox="1"/>
            <p:nvPr/>
          </p:nvSpPr>
          <p:spPr>
            <a:xfrm>
              <a:off x="5797541" y="-364948"/>
              <a:ext cx="1495200" cy="18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Definir centroide </a:t>
              </a:r>
              <a:endParaRPr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3" name="Google Shape;223;p21"/>
          <p:cNvSpPr txBox="1"/>
          <p:nvPr/>
        </p:nvSpPr>
        <p:spPr>
          <a:xfrm>
            <a:off x="7310375" y="953675"/>
            <a:ext cx="4688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Definir el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de agrupaciones de salida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8575" y="1688075"/>
            <a:ext cx="5162225" cy="51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