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Proxima Nova"/>
      <p:regular r:id="rId31"/>
      <p:bold r:id="rId32"/>
      <p:italic r:id="rId33"/>
      <p:boldItalic r:id="rId34"/>
    </p:embeddedFont>
    <p:embeddedFont>
      <p:font typeface="Alfa Slab One"/>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E18CCD6-8E65-49B0-AADE-591FDC0CC02D}">
  <a:tblStyle styleId="{AE18CCD6-8E65-49B0-AADE-591FDC0CC02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roximaNova-italic.fntdata"/><Relationship Id="rId10" Type="http://schemas.openxmlformats.org/officeDocument/2006/relationships/slide" Target="slides/slide4.xml"/><Relationship Id="rId32" Type="http://schemas.openxmlformats.org/officeDocument/2006/relationships/font" Target="fonts/ProximaNova-bold.fntdata"/><Relationship Id="rId13" Type="http://schemas.openxmlformats.org/officeDocument/2006/relationships/slide" Target="slides/slide7.xml"/><Relationship Id="rId35" Type="http://schemas.openxmlformats.org/officeDocument/2006/relationships/font" Target="fonts/AlfaSlabOne-regular.fntdata"/><Relationship Id="rId12" Type="http://schemas.openxmlformats.org/officeDocument/2006/relationships/slide" Target="slides/slide6.xml"/><Relationship Id="rId34" Type="http://schemas.openxmlformats.org/officeDocument/2006/relationships/font" Target="fonts/ProximaNova-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3c5ea0488_0_1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3c5ea0488_0_1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data cleanup consisted of 2 merges. We merged the brewery dataframe with the temperature dataframe on the city field. Next, we merged that table with the ratings dataframe. We cleaned up our dataframe a bit with columns we needed. We dropped duplicates and set the index to the brewery’s name. This was the final dataframe we needed to become our data analysis.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3c5ea048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3c5ea048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a few snippets of code. The first shows our process to generate our heat map. The second shows our process to generate our stacked bar chart. Now, we’ll cover our data visualizations.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3c5ea048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3c5ea048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our heat map. It’s very interesting, as you can see major metro areas with a higher density. Some of the obvious areas are Denver, Seattle, Portland, and most of the cities in California. You can see the density of breweries in the northeast as well.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3c5ea048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3c5ea048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a heat map of Alaska as well.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3c5ea048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3c5ea048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here is Hawaii. I’d like to pass it over now to Ali, who will cover more of our data visualizations.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3c5ea048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3c5ea048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4db168b9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4db168b9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3c5ea048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3c5ea048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3c5ea0488_0_1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3c5ea0488_0_1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3c5ea048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3c5ea048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43c5ea048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3c5ea048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4db168b9e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4db168b9e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3c5ea0488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3c5ea0488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3c5ea0488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3c5ea0488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43c5ea048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43c5ea048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4db168b9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44db168b9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3c5ea048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3c5ea048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3c5ea0488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3c5ea0488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3c5ea048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3c5ea048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3c5ea048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3c5ea048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3c5ea048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3c5ea048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began our data exploration by pulling our data sets from three of the APIs we just mentioned. Our goal was to pull everything into a dataframe and then merge everything together. First, we began with generating our Brewery data. There were a little over 8000 breweries from the ObenBrewery DB API so we generated a list of unique ids to search through the API. Using a for loop, we pulled each brewery record from the API and placed it into a list. Next, we generated our brewery data frame and saved this into a csv file.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3c5ea0488_0_1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3c5ea0488_0_1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next step was to create our dataframe of </a:t>
            </a:r>
            <a:r>
              <a:rPr lang="en"/>
              <a:t>temperatures at the cities the breweries were located at. Due to some constraints with the API and other limitations, we pulled the max temperature of the city at the current moment  we were running the code. One thing I liked to point out is that we ran into some errors where OpenWeather did not have the city in its API. To bypass this, we used a conditional to create the list of temperatures. After generating this list, we converted it into a dataframe.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3c5ea0488_0_1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3c5ea0488_0_1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final dataframe consisted of the brewery ratings from the Google places API. Similar to the previous two steps, we used a for loop to pull each record into a list. We used a conditional to avoid </a:t>
            </a:r>
            <a:r>
              <a:rPr lang="en"/>
              <a:t>retrieving</a:t>
            </a:r>
            <a:r>
              <a:rPr lang="en"/>
              <a:t> breweries with a 0 rating. In addition, we had to drop breweries we could not find with a rating from the google places api.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InfoBeermatics</a:t>
            </a:r>
            <a:endParaRPr/>
          </a:p>
        </p:txBody>
      </p:sp>
      <p:sp>
        <p:nvSpPr>
          <p:cNvPr id="57" name="Google Shape;57;p13"/>
          <p:cNvSpPr txBox="1"/>
          <p:nvPr>
            <p:ph idx="1" type="subTitle"/>
          </p:nvPr>
        </p:nvSpPr>
        <p:spPr>
          <a:xfrm>
            <a:off x="311700" y="2834125"/>
            <a:ext cx="8520600" cy="1032000"/>
          </a:xfrm>
          <a:prstGeom prst="rect">
            <a:avLst/>
          </a:prstGeom>
        </p:spPr>
        <p:txBody>
          <a:bodyPr anchorCtr="0" anchor="t" bIns="91425" lIns="91425" spcFirstLastPara="1" rIns="91425" wrap="square" tIns="91425">
            <a:noAutofit/>
          </a:bodyPr>
          <a:lstStyle/>
          <a:p>
            <a:pPr indent="0" lvl="0" marL="0" rtl="0" algn="ctr">
              <a:lnSpc>
                <a:spcPct val="90000"/>
              </a:lnSpc>
              <a:spcBef>
                <a:spcPts val="1000"/>
              </a:spcBef>
              <a:spcAft>
                <a:spcPts val="0"/>
              </a:spcAft>
              <a:buClr>
                <a:schemeClr val="dk1"/>
              </a:buClr>
              <a:buSzPts val="1100"/>
              <a:buFont typeface="Arial"/>
              <a:buNone/>
            </a:pPr>
            <a:r>
              <a:rPr lang="en" sz="2400">
                <a:solidFill>
                  <a:schemeClr val="dk1"/>
                </a:solidFill>
                <a:latin typeface="Calibri"/>
                <a:ea typeface="Calibri"/>
                <a:cs typeface="Calibri"/>
                <a:sym typeface="Calibri"/>
              </a:rPr>
              <a:t>Ali Abdelmalek, Emmanuel Olawuyi, Graham Murphy, Shakeel Huda</a:t>
            </a:r>
            <a:endParaRPr sz="2400">
              <a:solidFill>
                <a:schemeClr val="dk1"/>
              </a:solidFill>
              <a:latin typeface="Calibri"/>
              <a:ea typeface="Calibri"/>
              <a:cs typeface="Calibri"/>
              <a:sym typeface="Calibri"/>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Cleanup</a:t>
            </a:r>
            <a:endParaRPr/>
          </a:p>
        </p:txBody>
      </p:sp>
      <p:sp>
        <p:nvSpPr>
          <p:cNvPr id="119" name="Google Shape;119;p22"/>
          <p:cNvSpPr txBox="1"/>
          <p:nvPr/>
        </p:nvSpPr>
        <p:spPr>
          <a:xfrm>
            <a:off x="7448725" y="4703625"/>
            <a:ext cx="12246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Shakeel</a:t>
            </a:r>
            <a:endParaRPr/>
          </a:p>
        </p:txBody>
      </p:sp>
      <p:pic>
        <p:nvPicPr>
          <p:cNvPr id="120" name="Google Shape;120;p22"/>
          <p:cNvPicPr preferRelativeResize="0"/>
          <p:nvPr/>
        </p:nvPicPr>
        <p:blipFill>
          <a:blip r:embed="rId3">
            <a:alphaModFix/>
          </a:blip>
          <a:stretch>
            <a:fillRect/>
          </a:stretch>
        </p:blipFill>
        <p:spPr>
          <a:xfrm>
            <a:off x="152400" y="1213275"/>
            <a:ext cx="8839200" cy="227462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Process</a:t>
            </a:r>
            <a:endParaRPr/>
          </a:p>
        </p:txBody>
      </p:sp>
      <p:sp>
        <p:nvSpPr>
          <p:cNvPr id="126" name="Google Shape;126;p23"/>
          <p:cNvSpPr txBox="1"/>
          <p:nvPr/>
        </p:nvSpPr>
        <p:spPr>
          <a:xfrm>
            <a:off x="7448725" y="4703625"/>
            <a:ext cx="12246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Shakeel</a:t>
            </a:r>
            <a:endParaRPr/>
          </a:p>
        </p:txBody>
      </p:sp>
      <p:pic>
        <p:nvPicPr>
          <p:cNvPr id="127" name="Google Shape;127;p23"/>
          <p:cNvPicPr preferRelativeResize="0"/>
          <p:nvPr/>
        </p:nvPicPr>
        <p:blipFill>
          <a:blip r:embed="rId3">
            <a:alphaModFix/>
          </a:blip>
          <a:stretch>
            <a:fillRect/>
          </a:stretch>
        </p:blipFill>
        <p:spPr>
          <a:xfrm>
            <a:off x="152400" y="1170125"/>
            <a:ext cx="8839199" cy="1280800"/>
          </a:xfrm>
          <a:prstGeom prst="rect">
            <a:avLst/>
          </a:prstGeom>
          <a:noFill/>
          <a:ln>
            <a:noFill/>
          </a:ln>
        </p:spPr>
      </p:pic>
      <p:pic>
        <p:nvPicPr>
          <p:cNvPr id="128" name="Google Shape;128;p23"/>
          <p:cNvPicPr preferRelativeResize="0"/>
          <p:nvPr/>
        </p:nvPicPr>
        <p:blipFill>
          <a:blip r:embed="rId4">
            <a:alphaModFix/>
          </a:blip>
          <a:stretch>
            <a:fillRect/>
          </a:stretch>
        </p:blipFill>
        <p:spPr>
          <a:xfrm>
            <a:off x="152400" y="2571750"/>
            <a:ext cx="7296327" cy="2333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194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Heat Map of Brewery Density - US Mainland</a:t>
            </a:r>
            <a:endParaRPr/>
          </a:p>
        </p:txBody>
      </p:sp>
      <p:pic>
        <p:nvPicPr>
          <p:cNvPr id="134" name="Google Shape;134;p24"/>
          <p:cNvPicPr preferRelativeResize="0"/>
          <p:nvPr/>
        </p:nvPicPr>
        <p:blipFill>
          <a:blip r:embed="rId3">
            <a:alphaModFix/>
          </a:blip>
          <a:stretch>
            <a:fillRect/>
          </a:stretch>
        </p:blipFill>
        <p:spPr>
          <a:xfrm>
            <a:off x="152400" y="1256425"/>
            <a:ext cx="8839197" cy="3469002"/>
          </a:xfrm>
          <a:prstGeom prst="rect">
            <a:avLst/>
          </a:prstGeom>
          <a:noFill/>
          <a:ln>
            <a:noFill/>
          </a:ln>
        </p:spPr>
      </p:pic>
      <p:sp>
        <p:nvSpPr>
          <p:cNvPr id="135" name="Google Shape;135;p24"/>
          <p:cNvSpPr txBox="1"/>
          <p:nvPr/>
        </p:nvSpPr>
        <p:spPr>
          <a:xfrm>
            <a:off x="7448725" y="4703625"/>
            <a:ext cx="12246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Shakeel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194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Heat Map of Brewery Density - US Alaska</a:t>
            </a:r>
            <a:endParaRPr/>
          </a:p>
        </p:txBody>
      </p:sp>
      <p:pic>
        <p:nvPicPr>
          <p:cNvPr id="141" name="Google Shape;141;p25"/>
          <p:cNvPicPr preferRelativeResize="0"/>
          <p:nvPr/>
        </p:nvPicPr>
        <p:blipFill>
          <a:blip r:embed="rId3">
            <a:alphaModFix/>
          </a:blip>
          <a:stretch>
            <a:fillRect/>
          </a:stretch>
        </p:blipFill>
        <p:spPr>
          <a:xfrm>
            <a:off x="152400" y="1213275"/>
            <a:ext cx="8839199" cy="3433482"/>
          </a:xfrm>
          <a:prstGeom prst="rect">
            <a:avLst/>
          </a:prstGeom>
          <a:noFill/>
          <a:ln>
            <a:noFill/>
          </a:ln>
        </p:spPr>
      </p:pic>
      <p:sp>
        <p:nvSpPr>
          <p:cNvPr id="142" name="Google Shape;142;p25"/>
          <p:cNvSpPr txBox="1"/>
          <p:nvPr/>
        </p:nvSpPr>
        <p:spPr>
          <a:xfrm>
            <a:off x="7448725" y="4703625"/>
            <a:ext cx="12246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Shakeel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194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Heat Map of Brewery Density - US Hawaii</a:t>
            </a:r>
            <a:endParaRPr/>
          </a:p>
        </p:txBody>
      </p:sp>
      <p:pic>
        <p:nvPicPr>
          <p:cNvPr id="148" name="Google Shape;148;p26"/>
          <p:cNvPicPr preferRelativeResize="0"/>
          <p:nvPr/>
        </p:nvPicPr>
        <p:blipFill>
          <a:blip r:embed="rId3">
            <a:alphaModFix/>
          </a:blip>
          <a:stretch>
            <a:fillRect/>
          </a:stretch>
        </p:blipFill>
        <p:spPr>
          <a:xfrm>
            <a:off x="152400" y="1239150"/>
            <a:ext cx="8839203" cy="3474473"/>
          </a:xfrm>
          <a:prstGeom prst="rect">
            <a:avLst/>
          </a:prstGeom>
          <a:noFill/>
          <a:ln>
            <a:noFill/>
          </a:ln>
        </p:spPr>
      </p:pic>
      <p:sp>
        <p:nvSpPr>
          <p:cNvPr id="149" name="Google Shape;149;p26"/>
          <p:cNvSpPr txBox="1"/>
          <p:nvPr/>
        </p:nvSpPr>
        <p:spPr>
          <a:xfrm>
            <a:off x="7448725" y="4703625"/>
            <a:ext cx="12246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Shakeel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id="154" name="Google Shape;154;p27"/>
          <p:cNvPicPr preferRelativeResize="0"/>
          <p:nvPr/>
        </p:nvPicPr>
        <p:blipFill>
          <a:blip r:embed="rId3">
            <a:alphaModFix/>
          </a:blip>
          <a:stretch>
            <a:fillRect/>
          </a:stretch>
        </p:blipFill>
        <p:spPr>
          <a:xfrm>
            <a:off x="133538" y="521150"/>
            <a:ext cx="8742676" cy="4371350"/>
          </a:xfrm>
          <a:prstGeom prst="rect">
            <a:avLst/>
          </a:prstGeom>
          <a:noFill/>
          <a:ln>
            <a:noFill/>
          </a:ln>
        </p:spPr>
      </p:pic>
      <p:sp>
        <p:nvSpPr>
          <p:cNvPr id="155" name="Google Shape;155;p27"/>
          <p:cNvSpPr txBox="1"/>
          <p:nvPr>
            <p:ph type="title"/>
          </p:nvPr>
        </p:nvSpPr>
        <p:spPr>
          <a:xfrm>
            <a:off x="636826" y="282164"/>
            <a:ext cx="7736100" cy="456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Brewery Rating by State</a:t>
            </a:r>
            <a:endParaRPr/>
          </a:p>
        </p:txBody>
      </p:sp>
      <p:sp>
        <p:nvSpPr>
          <p:cNvPr id="156" name="Google Shape;156;p27"/>
          <p:cNvSpPr txBox="1"/>
          <p:nvPr/>
        </p:nvSpPr>
        <p:spPr>
          <a:xfrm>
            <a:off x="7448725" y="4703625"/>
            <a:ext cx="12246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Ali</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5 States with Best Breweries</a:t>
            </a:r>
            <a:endParaRPr/>
          </a:p>
        </p:txBody>
      </p:sp>
      <p:graphicFrame>
        <p:nvGraphicFramePr>
          <p:cNvPr id="162" name="Google Shape;162;p28"/>
          <p:cNvGraphicFramePr/>
          <p:nvPr/>
        </p:nvGraphicFramePr>
        <p:xfrm>
          <a:off x="952500" y="1394550"/>
          <a:ext cx="3000000" cy="3000000"/>
        </p:xfrm>
        <a:graphic>
          <a:graphicData uri="http://schemas.openxmlformats.org/drawingml/2006/table">
            <a:tbl>
              <a:tblPr>
                <a:noFill/>
                <a:tableStyleId>{AE18CCD6-8E65-49B0-AADE-591FDC0CC02D}</a:tableStyleId>
              </a:tblPr>
              <a:tblGrid>
                <a:gridCol w="3619500"/>
                <a:gridCol w="3619500"/>
              </a:tblGrid>
              <a:tr h="381000">
                <a:tc>
                  <a:txBody>
                    <a:bodyPr>
                      <a:noAutofit/>
                    </a:bodyPr>
                    <a:lstStyle/>
                    <a:p>
                      <a:pPr indent="0" lvl="0" marL="0" rtl="0" algn="ctr">
                        <a:spcBef>
                          <a:spcPts val="0"/>
                        </a:spcBef>
                        <a:spcAft>
                          <a:spcPts val="0"/>
                        </a:spcAft>
                        <a:buNone/>
                      </a:pPr>
                      <a:r>
                        <a:rPr lang="en" sz="2400">
                          <a:solidFill>
                            <a:schemeClr val="dk1"/>
                          </a:solidFill>
                          <a:latin typeface="Calibri"/>
                          <a:ea typeface="Calibri"/>
                          <a:cs typeface="Calibri"/>
                          <a:sym typeface="Calibri"/>
                        </a:rPr>
                        <a:t>State</a:t>
                      </a:r>
                      <a:endParaRPr sz="2400">
                        <a:solidFill>
                          <a:schemeClr val="dk1"/>
                        </a:solidFill>
                        <a:latin typeface="Calibri"/>
                        <a:ea typeface="Calibri"/>
                        <a:cs typeface="Calibri"/>
                        <a:sym typeface="Calibri"/>
                      </a:endParaRPr>
                    </a:p>
                  </a:txBody>
                  <a:tcPr marT="91425" marB="91425" marR="91425" marL="91425"/>
                </a:tc>
                <a:tc>
                  <a:txBody>
                    <a:bodyPr>
                      <a:noAutofit/>
                    </a:bodyPr>
                    <a:lstStyle/>
                    <a:p>
                      <a:pPr indent="0" lvl="0" marL="0" rtl="0" algn="ctr">
                        <a:spcBef>
                          <a:spcPts val="0"/>
                        </a:spcBef>
                        <a:spcAft>
                          <a:spcPts val="0"/>
                        </a:spcAft>
                        <a:buNone/>
                      </a:pPr>
                      <a:r>
                        <a:rPr lang="en" sz="2400">
                          <a:solidFill>
                            <a:schemeClr val="dk1"/>
                          </a:solidFill>
                          <a:latin typeface="Calibri"/>
                          <a:ea typeface="Calibri"/>
                          <a:cs typeface="Calibri"/>
                          <a:sym typeface="Calibri"/>
                        </a:rPr>
                        <a:t>Rating</a:t>
                      </a:r>
                      <a:endParaRPr sz="2400">
                        <a:solidFill>
                          <a:schemeClr val="dk1"/>
                        </a:solidFill>
                        <a:latin typeface="Calibri"/>
                        <a:ea typeface="Calibri"/>
                        <a:cs typeface="Calibri"/>
                        <a:sym typeface="Calibri"/>
                      </a:endParaRPr>
                    </a:p>
                  </a:txBody>
                  <a:tcPr marT="91425" marB="91425" marR="91425" marL="91425"/>
                </a:tc>
              </a:tr>
              <a:tr h="381000">
                <a:tc>
                  <a:txBody>
                    <a:bodyPr>
                      <a:noAutofit/>
                    </a:bodyPr>
                    <a:lstStyle/>
                    <a:p>
                      <a:pPr indent="0" lvl="0" marL="0" rtl="0" algn="ctr">
                        <a:spcBef>
                          <a:spcPts val="0"/>
                        </a:spcBef>
                        <a:spcAft>
                          <a:spcPts val="0"/>
                        </a:spcAft>
                        <a:buNone/>
                      </a:pPr>
                      <a:r>
                        <a:rPr lang="en" sz="1800">
                          <a:solidFill>
                            <a:schemeClr val="dk1"/>
                          </a:solidFill>
                          <a:latin typeface="Calibri"/>
                          <a:ea typeface="Calibri"/>
                          <a:cs typeface="Calibri"/>
                          <a:sym typeface="Calibri"/>
                        </a:rPr>
                        <a:t>Alabama</a:t>
                      </a:r>
                      <a:endParaRPr sz="1800">
                        <a:solidFill>
                          <a:schemeClr val="dk1"/>
                        </a:solidFill>
                        <a:latin typeface="Calibri"/>
                        <a:ea typeface="Calibri"/>
                        <a:cs typeface="Calibri"/>
                        <a:sym typeface="Calibri"/>
                      </a:endParaRPr>
                    </a:p>
                  </a:txBody>
                  <a:tcPr marT="91425" marB="91425" marR="91425" marL="91425"/>
                </a:tc>
                <a:tc>
                  <a:txBody>
                    <a:bodyPr>
                      <a:noAutofit/>
                    </a:bodyPr>
                    <a:lstStyle/>
                    <a:p>
                      <a:pPr indent="0" lvl="0" marL="0" rtl="0" algn="ctr">
                        <a:spcBef>
                          <a:spcPts val="0"/>
                        </a:spcBef>
                        <a:spcAft>
                          <a:spcPts val="0"/>
                        </a:spcAft>
                        <a:buNone/>
                      </a:pPr>
                      <a:r>
                        <a:rPr lang="en" sz="1800">
                          <a:solidFill>
                            <a:schemeClr val="dk1"/>
                          </a:solidFill>
                          <a:latin typeface="Calibri"/>
                          <a:ea typeface="Calibri"/>
                          <a:cs typeface="Calibri"/>
                          <a:sym typeface="Calibri"/>
                        </a:rPr>
                        <a:t>4.68</a:t>
                      </a:r>
                      <a:endParaRPr sz="1800">
                        <a:solidFill>
                          <a:schemeClr val="dk1"/>
                        </a:solidFill>
                        <a:latin typeface="Calibri"/>
                        <a:ea typeface="Calibri"/>
                        <a:cs typeface="Calibri"/>
                        <a:sym typeface="Calibri"/>
                      </a:endParaRPr>
                    </a:p>
                  </a:txBody>
                  <a:tcPr marT="91425" marB="91425" marR="91425" marL="91425"/>
                </a:tc>
              </a:tr>
              <a:tr h="381000">
                <a:tc>
                  <a:txBody>
                    <a:bodyPr>
                      <a:noAutofit/>
                    </a:bodyPr>
                    <a:lstStyle/>
                    <a:p>
                      <a:pPr indent="0" lvl="0" marL="0" rtl="0" algn="ctr">
                        <a:spcBef>
                          <a:spcPts val="0"/>
                        </a:spcBef>
                        <a:spcAft>
                          <a:spcPts val="0"/>
                        </a:spcAft>
                        <a:buNone/>
                      </a:pPr>
                      <a:r>
                        <a:rPr lang="en" sz="1800">
                          <a:solidFill>
                            <a:schemeClr val="dk1"/>
                          </a:solidFill>
                          <a:latin typeface="Calibri"/>
                          <a:ea typeface="Calibri"/>
                          <a:cs typeface="Calibri"/>
                          <a:sym typeface="Calibri"/>
                        </a:rPr>
                        <a:t>South Carolina</a:t>
                      </a:r>
                      <a:endParaRPr sz="1800">
                        <a:solidFill>
                          <a:schemeClr val="dk1"/>
                        </a:solidFill>
                        <a:latin typeface="Calibri"/>
                        <a:ea typeface="Calibri"/>
                        <a:cs typeface="Calibri"/>
                        <a:sym typeface="Calibri"/>
                      </a:endParaRPr>
                    </a:p>
                  </a:txBody>
                  <a:tcPr marT="91425" marB="91425" marR="91425" marL="91425"/>
                </a:tc>
                <a:tc>
                  <a:txBody>
                    <a:bodyPr>
                      <a:noAutofit/>
                    </a:bodyPr>
                    <a:lstStyle/>
                    <a:p>
                      <a:pPr indent="0" lvl="0" marL="0" rtl="0" algn="ctr">
                        <a:spcBef>
                          <a:spcPts val="0"/>
                        </a:spcBef>
                        <a:spcAft>
                          <a:spcPts val="0"/>
                        </a:spcAft>
                        <a:buNone/>
                      </a:pPr>
                      <a:r>
                        <a:rPr lang="en" sz="1800">
                          <a:solidFill>
                            <a:schemeClr val="dk1"/>
                          </a:solidFill>
                          <a:latin typeface="Calibri"/>
                          <a:ea typeface="Calibri"/>
                          <a:cs typeface="Calibri"/>
                          <a:sym typeface="Calibri"/>
                        </a:rPr>
                        <a:t>4.66</a:t>
                      </a:r>
                      <a:endParaRPr sz="1800">
                        <a:solidFill>
                          <a:schemeClr val="dk1"/>
                        </a:solidFill>
                        <a:latin typeface="Calibri"/>
                        <a:ea typeface="Calibri"/>
                        <a:cs typeface="Calibri"/>
                        <a:sym typeface="Calibri"/>
                      </a:endParaRPr>
                    </a:p>
                  </a:txBody>
                  <a:tcPr marT="91425" marB="91425" marR="91425" marL="91425"/>
                </a:tc>
              </a:tr>
              <a:tr h="381000">
                <a:tc>
                  <a:txBody>
                    <a:bodyPr>
                      <a:noAutofit/>
                    </a:bodyPr>
                    <a:lstStyle/>
                    <a:p>
                      <a:pPr indent="0" lvl="0" marL="0" rtl="0" algn="ctr">
                        <a:spcBef>
                          <a:spcPts val="0"/>
                        </a:spcBef>
                        <a:spcAft>
                          <a:spcPts val="0"/>
                        </a:spcAft>
                        <a:buNone/>
                      </a:pPr>
                      <a:r>
                        <a:rPr lang="en" sz="1800">
                          <a:solidFill>
                            <a:schemeClr val="dk1"/>
                          </a:solidFill>
                          <a:latin typeface="Calibri"/>
                          <a:ea typeface="Calibri"/>
                          <a:cs typeface="Calibri"/>
                          <a:sym typeface="Calibri"/>
                        </a:rPr>
                        <a:t>Tennessee</a:t>
                      </a:r>
                      <a:endParaRPr sz="1800">
                        <a:solidFill>
                          <a:schemeClr val="dk1"/>
                        </a:solidFill>
                        <a:latin typeface="Calibri"/>
                        <a:ea typeface="Calibri"/>
                        <a:cs typeface="Calibri"/>
                        <a:sym typeface="Calibri"/>
                      </a:endParaRPr>
                    </a:p>
                  </a:txBody>
                  <a:tcPr marT="91425" marB="91425" marR="91425" marL="91425"/>
                </a:tc>
                <a:tc>
                  <a:txBody>
                    <a:bodyPr>
                      <a:noAutofit/>
                    </a:bodyPr>
                    <a:lstStyle/>
                    <a:p>
                      <a:pPr indent="0" lvl="0" marL="0" rtl="0" algn="ctr">
                        <a:spcBef>
                          <a:spcPts val="0"/>
                        </a:spcBef>
                        <a:spcAft>
                          <a:spcPts val="0"/>
                        </a:spcAft>
                        <a:buNone/>
                      </a:pPr>
                      <a:r>
                        <a:rPr lang="en" sz="1800">
                          <a:solidFill>
                            <a:schemeClr val="dk1"/>
                          </a:solidFill>
                          <a:latin typeface="Calibri"/>
                          <a:ea typeface="Calibri"/>
                          <a:cs typeface="Calibri"/>
                          <a:sym typeface="Calibri"/>
                        </a:rPr>
                        <a:t>4.64</a:t>
                      </a:r>
                      <a:endParaRPr sz="1800">
                        <a:solidFill>
                          <a:schemeClr val="dk1"/>
                        </a:solidFill>
                        <a:latin typeface="Calibri"/>
                        <a:ea typeface="Calibri"/>
                        <a:cs typeface="Calibri"/>
                        <a:sym typeface="Calibri"/>
                      </a:endParaRPr>
                    </a:p>
                  </a:txBody>
                  <a:tcPr marT="91425" marB="91425" marR="91425" marL="91425"/>
                </a:tc>
              </a:tr>
              <a:tr h="381000">
                <a:tc>
                  <a:txBody>
                    <a:bodyPr>
                      <a:noAutofit/>
                    </a:bodyPr>
                    <a:lstStyle/>
                    <a:p>
                      <a:pPr indent="0" lvl="0" marL="0" rtl="0" algn="ctr">
                        <a:spcBef>
                          <a:spcPts val="0"/>
                        </a:spcBef>
                        <a:spcAft>
                          <a:spcPts val="0"/>
                        </a:spcAft>
                        <a:buNone/>
                      </a:pPr>
                      <a:r>
                        <a:rPr lang="en" sz="1800">
                          <a:solidFill>
                            <a:schemeClr val="dk1"/>
                          </a:solidFill>
                          <a:latin typeface="Calibri"/>
                          <a:ea typeface="Calibri"/>
                          <a:cs typeface="Calibri"/>
                          <a:sym typeface="Calibri"/>
                        </a:rPr>
                        <a:t>Montana</a:t>
                      </a:r>
                      <a:endParaRPr sz="1800">
                        <a:solidFill>
                          <a:schemeClr val="dk1"/>
                        </a:solidFill>
                        <a:latin typeface="Calibri"/>
                        <a:ea typeface="Calibri"/>
                        <a:cs typeface="Calibri"/>
                        <a:sym typeface="Calibri"/>
                      </a:endParaRPr>
                    </a:p>
                  </a:txBody>
                  <a:tcPr marT="91425" marB="91425" marR="91425" marL="91425"/>
                </a:tc>
                <a:tc>
                  <a:txBody>
                    <a:bodyPr>
                      <a:noAutofit/>
                    </a:bodyPr>
                    <a:lstStyle/>
                    <a:p>
                      <a:pPr indent="0" lvl="0" marL="0" rtl="0" algn="ctr">
                        <a:spcBef>
                          <a:spcPts val="0"/>
                        </a:spcBef>
                        <a:spcAft>
                          <a:spcPts val="0"/>
                        </a:spcAft>
                        <a:buNone/>
                      </a:pPr>
                      <a:r>
                        <a:rPr lang="en" sz="1800">
                          <a:solidFill>
                            <a:schemeClr val="dk1"/>
                          </a:solidFill>
                          <a:latin typeface="Calibri"/>
                          <a:ea typeface="Calibri"/>
                          <a:cs typeface="Calibri"/>
                          <a:sym typeface="Calibri"/>
                        </a:rPr>
                        <a:t>4.64</a:t>
                      </a:r>
                      <a:endParaRPr sz="1800">
                        <a:solidFill>
                          <a:schemeClr val="dk1"/>
                        </a:solidFill>
                        <a:latin typeface="Calibri"/>
                        <a:ea typeface="Calibri"/>
                        <a:cs typeface="Calibri"/>
                        <a:sym typeface="Calibri"/>
                      </a:endParaRPr>
                    </a:p>
                  </a:txBody>
                  <a:tcPr marT="91425" marB="91425" marR="91425" marL="91425"/>
                </a:tc>
              </a:tr>
              <a:tr h="381000">
                <a:tc>
                  <a:txBody>
                    <a:bodyPr>
                      <a:noAutofit/>
                    </a:bodyPr>
                    <a:lstStyle/>
                    <a:p>
                      <a:pPr indent="0" lvl="0" marL="0" rtl="0" algn="ctr">
                        <a:spcBef>
                          <a:spcPts val="0"/>
                        </a:spcBef>
                        <a:spcAft>
                          <a:spcPts val="0"/>
                        </a:spcAft>
                        <a:buNone/>
                      </a:pPr>
                      <a:r>
                        <a:rPr lang="en" sz="1800">
                          <a:solidFill>
                            <a:schemeClr val="dk1"/>
                          </a:solidFill>
                          <a:latin typeface="Calibri"/>
                          <a:ea typeface="Calibri"/>
                          <a:cs typeface="Calibri"/>
                          <a:sym typeface="Calibri"/>
                        </a:rPr>
                        <a:t>New Hampshire</a:t>
                      </a:r>
                      <a:endParaRPr sz="1800">
                        <a:solidFill>
                          <a:schemeClr val="dk1"/>
                        </a:solidFill>
                        <a:latin typeface="Calibri"/>
                        <a:ea typeface="Calibri"/>
                        <a:cs typeface="Calibri"/>
                        <a:sym typeface="Calibri"/>
                      </a:endParaRPr>
                    </a:p>
                  </a:txBody>
                  <a:tcPr marT="91425" marB="91425" marR="91425" marL="91425"/>
                </a:tc>
                <a:tc>
                  <a:txBody>
                    <a:bodyPr>
                      <a:noAutofit/>
                    </a:bodyPr>
                    <a:lstStyle/>
                    <a:p>
                      <a:pPr indent="0" lvl="0" marL="0" rtl="0" algn="ctr">
                        <a:spcBef>
                          <a:spcPts val="0"/>
                        </a:spcBef>
                        <a:spcAft>
                          <a:spcPts val="0"/>
                        </a:spcAft>
                        <a:buNone/>
                      </a:pPr>
                      <a:r>
                        <a:rPr lang="en" sz="1800">
                          <a:solidFill>
                            <a:schemeClr val="dk1"/>
                          </a:solidFill>
                          <a:latin typeface="Calibri"/>
                          <a:ea typeface="Calibri"/>
                          <a:cs typeface="Calibri"/>
                          <a:sym typeface="Calibri"/>
                        </a:rPr>
                        <a:t>4.63</a:t>
                      </a:r>
                      <a:endParaRPr sz="1800">
                        <a:solidFill>
                          <a:schemeClr val="dk1"/>
                        </a:solidFill>
                        <a:latin typeface="Calibri"/>
                        <a:ea typeface="Calibri"/>
                        <a:cs typeface="Calibri"/>
                        <a:sym typeface="Calibri"/>
                      </a:endParaRPr>
                    </a:p>
                  </a:txBody>
                  <a:tcPr marT="91425" marB="91425" marR="91425" marL="91425"/>
                </a:tc>
              </a:tr>
            </a:tbl>
          </a:graphicData>
        </a:graphic>
      </p:graphicFrame>
      <p:sp>
        <p:nvSpPr>
          <p:cNvPr id="163" name="Google Shape;163;p28"/>
          <p:cNvSpPr txBox="1"/>
          <p:nvPr/>
        </p:nvSpPr>
        <p:spPr>
          <a:xfrm>
            <a:off x="7448725" y="4703625"/>
            <a:ext cx="12246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Ali</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Brewery Rating by Brewery Type</a:t>
            </a:r>
            <a:endParaRPr/>
          </a:p>
        </p:txBody>
      </p:sp>
      <p:sp>
        <p:nvSpPr>
          <p:cNvPr id="169" name="Google Shape;169;p29"/>
          <p:cNvSpPr txBox="1"/>
          <p:nvPr/>
        </p:nvSpPr>
        <p:spPr>
          <a:xfrm>
            <a:off x="7448725" y="4703625"/>
            <a:ext cx="12246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Ali</a:t>
            </a:r>
            <a:endParaRPr/>
          </a:p>
        </p:txBody>
      </p:sp>
      <p:pic>
        <p:nvPicPr>
          <p:cNvPr id="170" name="Google Shape;170;p29"/>
          <p:cNvPicPr preferRelativeResize="0"/>
          <p:nvPr/>
        </p:nvPicPr>
        <p:blipFill>
          <a:blip r:embed="rId3">
            <a:alphaModFix/>
          </a:blip>
          <a:stretch>
            <a:fillRect/>
          </a:stretch>
        </p:blipFill>
        <p:spPr>
          <a:xfrm>
            <a:off x="1190900" y="1170125"/>
            <a:ext cx="6762200" cy="3381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pic>
        <p:nvPicPr>
          <p:cNvPr id="175" name="Google Shape;175;p30"/>
          <p:cNvPicPr preferRelativeResize="0"/>
          <p:nvPr/>
        </p:nvPicPr>
        <p:blipFill>
          <a:blip r:embed="rId3">
            <a:alphaModFix/>
          </a:blip>
          <a:stretch>
            <a:fillRect/>
          </a:stretch>
        </p:blipFill>
        <p:spPr>
          <a:xfrm>
            <a:off x="-144050" y="679550"/>
            <a:ext cx="8739976" cy="4369975"/>
          </a:xfrm>
          <a:prstGeom prst="rect">
            <a:avLst/>
          </a:prstGeom>
          <a:noFill/>
          <a:ln>
            <a:noFill/>
          </a:ln>
        </p:spPr>
      </p:pic>
      <p:sp>
        <p:nvSpPr>
          <p:cNvPr id="176" name="Google Shape;17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Count</a:t>
            </a:r>
            <a:r>
              <a:rPr lang="en"/>
              <a:t> of Brewery Types by States</a:t>
            </a:r>
            <a:endParaRPr/>
          </a:p>
        </p:txBody>
      </p:sp>
      <p:sp>
        <p:nvSpPr>
          <p:cNvPr id="177" name="Google Shape;177;p30"/>
          <p:cNvSpPr txBox="1"/>
          <p:nvPr/>
        </p:nvSpPr>
        <p:spPr>
          <a:xfrm>
            <a:off x="7448725" y="4703625"/>
            <a:ext cx="12246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Ali</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Variation of Brewery Types by States</a:t>
            </a:r>
            <a:endParaRPr/>
          </a:p>
        </p:txBody>
      </p:sp>
      <p:sp>
        <p:nvSpPr>
          <p:cNvPr id="183" name="Google Shape;183;p31"/>
          <p:cNvSpPr txBox="1"/>
          <p:nvPr/>
        </p:nvSpPr>
        <p:spPr>
          <a:xfrm>
            <a:off x="7448725" y="4703625"/>
            <a:ext cx="12246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Ali</a:t>
            </a:r>
            <a:endParaRPr/>
          </a:p>
        </p:txBody>
      </p:sp>
      <p:pic>
        <p:nvPicPr>
          <p:cNvPr id="184" name="Google Shape;184;p31"/>
          <p:cNvPicPr preferRelativeResize="0"/>
          <p:nvPr/>
        </p:nvPicPr>
        <p:blipFill>
          <a:blip r:embed="rId3">
            <a:alphaModFix/>
          </a:blip>
          <a:stretch>
            <a:fillRect/>
          </a:stretch>
        </p:blipFill>
        <p:spPr>
          <a:xfrm>
            <a:off x="1000025" y="1131650"/>
            <a:ext cx="7143926" cy="357196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Original Plan</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ABV vs Rating (grouped by country)</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Beer Type vs Rating </a:t>
            </a:r>
            <a:r>
              <a:rPr lang="en" sz="2400">
                <a:solidFill>
                  <a:schemeClr val="dk1"/>
                </a:solidFill>
                <a:latin typeface="Calibri"/>
                <a:ea typeface="Calibri"/>
                <a:cs typeface="Calibri"/>
                <a:sym typeface="Calibri"/>
              </a:rPr>
              <a:t>(grouped by country)</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Brewery country of origin vs Rating</a:t>
            </a:r>
            <a:endParaRPr sz="24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64" name="Google Shape;64;p14"/>
          <p:cNvSpPr txBox="1"/>
          <p:nvPr/>
        </p:nvSpPr>
        <p:spPr>
          <a:xfrm>
            <a:off x="7448725" y="4703625"/>
            <a:ext cx="12246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Emmanuel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City Max Temperature vs. Brewery Rating</a:t>
            </a:r>
            <a:endParaRPr/>
          </a:p>
        </p:txBody>
      </p:sp>
      <p:pic>
        <p:nvPicPr>
          <p:cNvPr id="190" name="Google Shape;190;p32"/>
          <p:cNvPicPr preferRelativeResize="0"/>
          <p:nvPr/>
        </p:nvPicPr>
        <p:blipFill>
          <a:blip r:embed="rId3">
            <a:alphaModFix/>
          </a:blip>
          <a:stretch>
            <a:fillRect/>
          </a:stretch>
        </p:blipFill>
        <p:spPr>
          <a:xfrm>
            <a:off x="1763171" y="1269600"/>
            <a:ext cx="4997175" cy="3612425"/>
          </a:xfrm>
          <a:prstGeom prst="rect">
            <a:avLst/>
          </a:prstGeom>
          <a:noFill/>
          <a:ln>
            <a:noFill/>
          </a:ln>
        </p:spPr>
      </p:pic>
      <p:sp>
        <p:nvSpPr>
          <p:cNvPr id="191" name="Google Shape;191;p32"/>
          <p:cNvSpPr txBox="1"/>
          <p:nvPr/>
        </p:nvSpPr>
        <p:spPr>
          <a:xfrm>
            <a:off x="6760350" y="1575813"/>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50">
                <a:highlight>
                  <a:srgbClr val="FFFFFF"/>
                </a:highlight>
              </a:rPr>
              <a:t>The slope of the line of best fit is 0.0024274899245278676</a:t>
            </a:r>
            <a:br>
              <a:rPr lang="en" sz="1050">
                <a:highlight>
                  <a:srgbClr val="FFFFFF"/>
                </a:highlight>
              </a:rPr>
            </a:br>
            <a:r>
              <a:rPr lang="en" sz="1050">
                <a:highlight>
                  <a:srgbClr val="FFFFFF"/>
                </a:highlight>
              </a:rPr>
              <a:t>The correlation coefficient is 0.06103732548884982</a:t>
            </a:r>
            <a:endParaRPr sz="1050">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Average State Temperature vs. Brewery Rating</a:t>
            </a:r>
            <a:endParaRPr/>
          </a:p>
          <a:p>
            <a:pPr indent="0" lvl="0" marL="0" rtl="0" algn="l">
              <a:spcBef>
                <a:spcPts val="0"/>
              </a:spcBef>
              <a:spcAft>
                <a:spcPts val="0"/>
              </a:spcAft>
              <a:buNone/>
            </a:pPr>
            <a:r>
              <a:t/>
            </a:r>
            <a:endParaRPr/>
          </a:p>
        </p:txBody>
      </p:sp>
      <p:sp>
        <p:nvSpPr>
          <p:cNvPr id="197" name="Google Shape;197;p33"/>
          <p:cNvSpPr txBox="1"/>
          <p:nvPr/>
        </p:nvSpPr>
        <p:spPr>
          <a:xfrm>
            <a:off x="7448725" y="4703625"/>
            <a:ext cx="12246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graham</a:t>
            </a:r>
            <a:endParaRPr/>
          </a:p>
        </p:txBody>
      </p:sp>
      <p:pic>
        <p:nvPicPr>
          <p:cNvPr id="198" name="Google Shape;198;p33"/>
          <p:cNvPicPr preferRelativeResize="0"/>
          <p:nvPr/>
        </p:nvPicPr>
        <p:blipFill rotWithShape="1">
          <a:blip r:embed="rId3">
            <a:alphaModFix/>
          </a:blip>
          <a:srcRect b="0" l="0" r="34383" t="12280"/>
          <a:stretch/>
        </p:blipFill>
        <p:spPr>
          <a:xfrm>
            <a:off x="1256625" y="1426350"/>
            <a:ext cx="5663975" cy="3277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Average State Temperature vs. Average State Brewery Rating</a:t>
            </a:r>
            <a:endParaRPr/>
          </a:p>
        </p:txBody>
      </p:sp>
      <p:sp>
        <p:nvSpPr>
          <p:cNvPr id="204" name="Google Shape;204;p34"/>
          <p:cNvSpPr txBox="1"/>
          <p:nvPr/>
        </p:nvSpPr>
        <p:spPr>
          <a:xfrm>
            <a:off x="7448725" y="4703625"/>
            <a:ext cx="12246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graham</a:t>
            </a:r>
            <a:endParaRPr/>
          </a:p>
        </p:txBody>
      </p:sp>
      <p:pic>
        <p:nvPicPr>
          <p:cNvPr id="205" name="Google Shape;205;p34"/>
          <p:cNvPicPr preferRelativeResize="0"/>
          <p:nvPr/>
        </p:nvPicPr>
        <p:blipFill>
          <a:blip r:embed="rId3">
            <a:alphaModFix/>
          </a:blip>
          <a:stretch>
            <a:fillRect/>
          </a:stretch>
        </p:blipFill>
        <p:spPr>
          <a:xfrm>
            <a:off x="2376550" y="1683425"/>
            <a:ext cx="4114800" cy="2743200"/>
          </a:xfrm>
          <a:prstGeom prst="rect">
            <a:avLst/>
          </a:prstGeom>
          <a:noFill/>
          <a:ln>
            <a:noFill/>
          </a:ln>
        </p:spPr>
      </p:pic>
      <p:sp>
        <p:nvSpPr>
          <p:cNvPr id="206" name="Google Shape;206;p34"/>
          <p:cNvSpPr txBox="1"/>
          <p:nvPr/>
        </p:nvSpPr>
        <p:spPr>
          <a:xfrm>
            <a:off x="6561025" y="1360675"/>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50">
                <a:highlight>
                  <a:srgbClr val="FFFFFF"/>
                </a:highlight>
              </a:rPr>
              <a:t>The slope of the line of best fit is 0.00215352975151537</a:t>
            </a:r>
            <a:br>
              <a:rPr lang="en" sz="1050">
                <a:highlight>
                  <a:srgbClr val="FFFFFF"/>
                </a:highlight>
              </a:rPr>
            </a:br>
            <a:r>
              <a:rPr lang="en" sz="1050">
                <a:highlight>
                  <a:srgbClr val="FFFFFF"/>
                </a:highlight>
              </a:rPr>
              <a:t>The correlation coefficient is 0.24035168467639476</a:t>
            </a:r>
            <a:endParaRPr sz="1050">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12" name="Google Shape;212;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Our results:</a:t>
            </a:r>
            <a:endParaRPr>
              <a:solidFill>
                <a:schemeClr val="dk1"/>
              </a:solidFill>
              <a:latin typeface="Calibri"/>
              <a:ea typeface="Calibri"/>
              <a:cs typeface="Calibri"/>
              <a:sym typeface="Calibri"/>
            </a:endParaRPr>
          </a:p>
          <a:p>
            <a:pPr indent="-342900" lvl="0" marL="457200" rtl="0" algn="l">
              <a:spcBef>
                <a:spcPts val="1600"/>
              </a:spcBef>
              <a:spcAft>
                <a:spcPts val="0"/>
              </a:spcAft>
              <a:buClr>
                <a:schemeClr val="dk1"/>
              </a:buClr>
              <a:buSzPts val="1800"/>
              <a:buFont typeface="Calibri"/>
              <a:buChar char="●"/>
            </a:pPr>
            <a:r>
              <a:rPr lang="en">
                <a:solidFill>
                  <a:schemeClr val="dk1"/>
                </a:solidFill>
                <a:latin typeface="Calibri"/>
                <a:ea typeface="Calibri"/>
                <a:cs typeface="Calibri"/>
                <a:sym typeface="Calibri"/>
              </a:rPr>
              <a:t>M</a:t>
            </a:r>
            <a:r>
              <a:rPr lang="en">
                <a:solidFill>
                  <a:schemeClr val="dk1"/>
                </a:solidFill>
                <a:latin typeface="Calibri"/>
                <a:ea typeface="Calibri"/>
                <a:cs typeface="Calibri"/>
                <a:sym typeface="Calibri"/>
              </a:rPr>
              <a:t>ost breweries are concentrated around major US cities with large population, which was expected.</a:t>
            </a:r>
            <a:endParaRPr>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The brewery type with the highest count per state is a “micro brewery” followed by brew pubs. </a:t>
            </a:r>
            <a:endParaRPr>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The state with the highest rated breweries is Alabama.</a:t>
            </a:r>
            <a:endParaRPr>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From the correlation coefficients found, there appears to be little to know relationship between brewery rating and location temperature.</a:t>
            </a:r>
            <a:endParaRPr>
              <a:solidFill>
                <a:schemeClr val="dk1"/>
              </a:solidFill>
              <a:latin typeface="Calibri"/>
              <a:ea typeface="Calibri"/>
              <a:cs typeface="Calibri"/>
              <a:sym typeface="Calibri"/>
            </a:endParaRPr>
          </a:p>
          <a:p>
            <a:pPr indent="0" lvl="0" marL="0" rtl="0" algn="l">
              <a:spcBef>
                <a:spcPts val="1600"/>
              </a:spcBef>
              <a:spcAft>
                <a:spcPts val="1600"/>
              </a:spcAft>
              <a:buNone/>
            </a:pPr>
            <a:r>
              <a:t/>
            </a:r>
            <a:endParaRPr>
              <a:solidFill>
                <a:schemeClr val="dk1"/>
              </a:solidFill>
              <a:latin typeface="Calibri"/>
              <a:ea typeface="Calibri"/>
              <a:cs typeface="Calibri"/>
              <a:sym typeface="Calibri"/>
            </a:endParaRPr>
          </a:p>
        </p:txBody>
      </p:sp>
      <p:sp>
        <p:nvSpPr>
          <p:cNvPr id="213" name="Google Shape;213;p35"/>
          <p:cNvSpPr txBox="1"/>
          <p:nvPr/>
        </p:nvSpPr>
        <p:spPr>
          <a:xfrm>
            <a:off x="7448725" y="4703625"/>
            <a:ext cx="12246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graham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Learned	</a:t>
            </a:r>
            <a:endParaRPr/>
          </a:p>
        </p:txBody>
      </p:sp>
      <p:sp>
        <p:nvSpPr>
          <p:cNvPr id="219" name="Google Shape;219;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Calibri"/>
              <a:buAutoNum type="arabicPeriod"/>
            </a:pPr>
            <a:r>
              <a:rPr lang="en">
                <a:solidFill>
                  <a:schemeClr val="dk1"/>
                </a:solidFill>
                <a:latin typeface="Calibri"/>
                <a:ea typeface="Calibri"/>
                <a:cs typeface="Calibri"/>
                <a:sym typeface="Calibri"/>
              </a:rPr>
              <a:t>Bias in brewery data</a:t>
            </a:r>
            <a:endParaRPr>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Open Brewery DB API is not a random data source for brewery data. </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Slide 12 shows most breweries have a rating &gt;4.5</a:t>
            </a:r>
            <a:endParaRPr sz="1800">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A better source could be the Google Places API to find random breweries in United States </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AutoNum type="arabicPeriod"/>
            </a:pPr>
            <a:r>
              <a:rPr lang="en">
                <a:solidFill>
                  <a:schemeClr val="dk1"/>
                </a:solidFill>
                <a:latin typeface="Calibri"/>
                <a:ea typeface="Calibri"/>
                <a:cs typeface="Calibri"/>
                <a:sym typeface="Calibri"/>
              </a:rPr>
              <a:t>API abuse</a:t>
            </a:r>
            <a:endParaRPr>
              <a:solidFill>
                <a:schemeClr val="dk1"/>
              </a:solidFill>
              <a:latin typeface="Calibri"/>
              <a:ea typeface="Calibri"/>
              <a:cs typeface="Calibri"/>
              <a:sym typeface="Calibri"/>
            </a:endParaRPr>
          </a:p>
          <a:p>
            <a:pPr indent="-342900" lvl="1" marL="91440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OpenWeather API Key was blocked due to excessive frequency (&gt;862 calls/min)</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AutoNum type="arabicPeriod"/>
            </a:pPr>
            <a:r>
              <a:rPr lang="en">
                <a:solidFill>
                  <a:schemeClr val="dk1"/>
                </a:solidFill>
                <a:latin typeface="Calibri"/>
                <a:ea typeface="Calibri"/>
                <a:cs typeface="Calibri"/>
                <a:sym typeface="Calibri"/>
              </a:rPr>
              <a:t>Limited resources and time</a:t>
            </a:r>
            <a:endParaRPr>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With more time, we may have been able to get an API key for RateBeer.com</a:t>
            </a:r>
            <a:endParaRPr>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WIth more resources, we may have secured an API key for historical weather data on OpenWeather</a:t>
            </a:r>
            <a:endParaRPr>
              <a:solidFill>
                <a:schemeClr val="dk1"/>
              </a:solidFill>
              <a:latin typeface="Calibri"/>
              <a:ea typeface="Calibri"/>
              <a:cs typeface="Calibri"/>
              <a:sym typeface="Calibri"/>
            </a:endParaRPr>
          </a:p>
        </p:txBody>
      </p:sp>
      <p:sp>
        <p:nvSpPr>
          <p:cNvPr id="220" name="Google Shape;220;p36"/>
          <p:cNvSpPr txBox="1"/>
          <p:nvPr/>
        </p:nvSpPr>
        <p:spPr>
          <a:xfrm>
            <a:off x="7448725" y="4703625"/>
            <a:ext cx="12246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graham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Original Data Sources</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OpenBrewery DB - </a:t>
            </a:r>
            <a:r>
              <a:rPr lang="en">
                <a:solidFill>
                  <a:schemeClr val="dk1"/>
                </a:solidFill>
                <a:latin typeface="Calibri"/>
                <a:ea typeface="Calibri"/>
                <a:cs typeface="Calibri"/>
                <a:sym typeface="Calibri"/>
              </a:rPr>
              <a:t>Brewery Information</a:t>
            </a:r>
            <a:endParaRPr>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Ratebeer.com - ABV and Rating</a:t>
            </a:r>
            <a:endParaRPr>
              <a:solidFill>
                <a:schemeClr val="dk1"/>
              </a:solidFill>
              <a:latin typeface="Calibri"/>
              <a:ea typeface="Calibri"/>
              <a:cs typeface="Calibri"/>
              <a:sym typeface="Calibri"/>
            </a:endParaRPr>
          </a:p>
          <a:p>
            <a:pPr indent="0" lvl="0" marL="0" rtl="0" algn="l">
              <a:spcBef>
                <a:spcPts val="1600"/>
              </a:spcBef>
              <a:spcAft>
                <a:spcPts val="0"/>
              </a:spcAft>
              <a:buNone/>
            </a:pPr>
            <a:r>
              <a:t/>
            </a:r>
            <a:endParaRPr>
              <a:solidFill>
                <a:schemeClr val="dk1"/>
              </a:solidFill>
              <a:latin typeface="Calibri"/>
              <a:ea typeface="Calibri"/>
              <a:cs typeface="Calibri"/>
              <a:sym typeface="Calibri"/>
            </a:endParaRPr>
          </a:p>
          <a:p>
            <a:pPr indent="0" lvl="0" marL="0" rtl="0" algn="l">
              <a:spcBef>
                <a:spcPts val="1600"/>
              </a:spcBef>
              <a:spcAft>
                <a:spcPts val="1600"/>
              </a:spcAft>
              <a:buNone/>
            </a:pPr>
            <a:r>
              <a:rPr lang="en">
                <a:solidFill>
                  <a:schemeClr val="dk1"/>
                </a:solidFill>
                <a:latin typeface="Calibri"/>
                <a:ea typeface="Calibri"/>
                <a:cs typeface="Calibri"/>
                <a:sym typeface="Calibri"/>
              </a:rPr>
              <a:t>Issue: Could not obtain Ratebeer.com API Key</a:t>
            </a:r>
            <a:endParaRPr>
              <a:solidFill>
                <a:schemeClr val="dk1"/>
              </a:solidFill>
              <a:latin typeface="Calibri"/>
              <a:ea typeface="Calibri"/>
              <a:cs typeface="Calibri"/>
              <a:sym typeface="Calibri"/>
            </a:endParaRPr>
          </a:p>
        </p:txBody>
      </p:sp>
      <p:sp>
        <p:nvSpPr>
          <p:cNvPr id="71" name="Google Shape;71;p15"/>
          <p:cNvSpPr txBox="1"/>
          <p:nvPr/>
        </p:nvSpPr>
        <p:spPr>
          <a:xfrm>
            <a:off x="7448725" y="4703625"/>
            <a:ext cx="12246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Emmanuel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Questions</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Calibri"/>
              <a:buAutoNum type="arabicPeriod"/>
            </a:pPr>
            <a:r>
              <a:rPr lang="en">
                <a:solidFill>
                  <a:schemeClr val="dk1"/>
                </a:solidFill>
                <a:latin typeface="Calibri"/>
                <a:ea typeface="Calibri"/>
                <a:cs typeface="Calibri"/>
                <a:sym typeface="Calibri"/>
              </a:rPr>
              <a:t>What is the is the distribution of breweries in the United States? </a:t>
            </a:r>
            <a:endParaRPr>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AutoNum type="arabicPeriod"/>
            </a:pPr>
            <a:r>
              <a:rPr lang="en">
                <a:solidFill>
                  <a:schemeClr val="dk1"/>
                </a:solidFill>
                <a:latin typeface="Calibri"/>
                <a:ea typeface="Calibri"/>
                <a:cs typeface="Calibri"/>
                <a:sym typeface="Calibri"/>
              </a:rPr>
              <a:t>How do brewery ratings compare vary by state?  Which State on average has the best breweries?</a:t>
            </a:r>
            <a:endParaRPr>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AutoNum type="arabicPeriod"/>
            </a:pPr>
            <a:r>
              <a:rPr lang="en">
                <a:solidFill>
                  <a:schemeClr val="dk1"/>
                </a:solidFill>
                <a:latin typeface="Calibri"/>
                <a:ea typeface="Calibri"/>
                <a:cs typeface="Calibri"/>
                <a:sym typeface="Calibri"/>
              </a:rPr>
              <a:t>Does the average temperature of the brewery location have any effect on it’s rating?</a:t>
            </a:r>
            <a:endParaRPr>
              <a:solidFill>
                <a:schemeClr val="dk1"/>
              </a:solidFill>
              <a:latin typeface="Calibri"/>
              <a:ea typeface="Calibri"/>
              <a:cs typeface="Calibri"/>
              <a:sym typeface="Calibri"/>
            </a:endParaRPr>
          </a:p>
        </p:txBody>
      </p:sp>
      <p:sp>
        <p:nvSpPr>
          <p:cNvPr id="78" name="Google Shape;78;p16"/>
          <p:cNvSpPr txBox="1"/>
          <p:nvPr/>
        </p:nvSpPr>
        <p:spPr>
          <a:xfrm>
            <a:off x="7448725" y="4703625"/>
            <a:ext cx="12246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Emmanuel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Updated</a:t>
            </a:r>
            <a:r>
              <a:rPr lang="en"/>
              <a:t> Plan</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Heat Map of Brewery Density</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Brewery Rating by State</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Brewery Rating by Brewery Type</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Brewery Types by State</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Scatter Plot of Max City Temperature vs. Brewery Rating</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Scatter Plot of Average State Temperature vs. Brewery Rating</a:t>
            </a:r>
            <a:endParaRPr sz="2400">
              <a:solidFill>
                <a:schemeClr val="dk1"/>
              </a:solidFill>
              <a:latin typeface="Calibri"/>
              <a:ea typeface="Calibri"/>
              <a:cs typeface="Calibri"/>
              <a:sym typeface="Calibri"/>
            </a:endParaRPr>
          </a:p>
        </p:txBody>
      </p:sp>
      <p:sp>
        <p:nvSpPr>
          <p:cNvPr id="85" name="Google Shape;85;p17"/>
          <p:cNvSpPr txBox="1"/>
          <p:nvPr/>
        </p:nvSpPr>
        <p:spPr>
          <a:xfrm>
            <a:off x="7448725" y="4703625"/>
            <a:ext cx="12246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Emmanuel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Updated Data Sources</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OpenBrewery DB - Brewery Information</a:t>
            </a:r>
            <a:endParaRPr>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Google Places - Brewery Ratings</a:t>
            </a:r>
            <a:endParaRPr>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Open Weather - Max Temperature for current day</a:t>
            </a:r>
            <a:endParaRPr>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Current Results.com - Historical temperature for State</a:t>
            </a:r>
            <a:endParaRPr>
              <a:solidFill>
                <a:schemeClr val="dk1"/>
              </a:solidFill>
              <a:latin typeface="Calibri"/>
              <a:ea typeface="Calibri"/>
              <a:cs typeface="Calibri"/>
              <a:sym typeface="Calibri"/>
            </a:endParaRPr>
          </a:p>
        </p:txBody>
      </p:sp>
      <p:sp>
        <p:nvSpPr>
          <p:cNvPr id="92" name="Google Shape;92;p18"/>
          <p:cNvSpPr txBox="1"/>
          <p:nvPr/>
        </p:nvSpPr>
        <p:spPr>
          <a:xfrm>
            <a:off x="7448725" y="4703625"/>
            <a:ext cx="12246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Emmanuel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a:t>
            </a:r>
            <a:endParaRPr/>
          </a:p>
        </p:txBody>
      </p:sp>
      <p:sp>
        <p:nvSpPr>
          <p:cNvPr id="98" name="Google Shape;98;p19"/>
          <p:cNvSpPr txBox="1"/>
          <p:nvPr/>
        </p:nvSpPr>
        <p:spPr>
          <a:xfrm>
            <a:off x="7448725" y="4703625"/>
            <a:ext cx="12246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Shakeel</a:t>
            </a:r>
            <a:endParaRPr/>
          </a:p>
        </p:txBody>
      </p:sp>
      <p:pic>
        <p:nvPicPr>
          <p:cNvPr id="99" name="Google Shape;99;p19"/>
          <p:cNvPicPr preferRelativeResize="0"/>
          <p:nvPr/>
        </p:nvPicPr>
        <p:blipFill>
          <a:blip r:embed="rId3">
            <a:alphaModFix/>
          </a:blip>
          <a:stretch>
            <a:fillRect/>
          </a:stretch>
        </p:blipFill>
        <p:spPr>
          <a:xfrm>
            <a:off x="1439413" y="1017725"/>
            <a:ext cx="6265164" cy="38209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a:t>
            </a:r>
            <a:endParaRPr/>
          </a:p>
        </p:txBody>
      </p:sp>
      <p:sp>
        <p:nvSpPr>
          <p:cNvPr id="105" name="Google Shape;105;p20"/>
          <p:cNvSpPr txBox="1"/>
          <p:nvPr/>
        </p:nvSpPr>
        <p:spPr>
          <a:xfrm>
            <a:off x="7448725" y="4703625"/>
            <a:ext cx="12246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Shakeel</a:t>
            </a:r>
            <a:endParaRPr/>
          </a:p>
        </p:txBody>
      </p:sp>
      <p:pic>
        <p:nvPicPr>
          <p:cNvPr id="106" name="Google Shape;106;p20"/>
          <p:cNvPicPr preferRelativeResize="0"/>
          <p:nvPr/>
        </p:nvPicPr>
        <p:blipFill>
          <a:blip r:embed="rId3">
            <a:alphaModFix/>
          </a:blip>
          <a:stretch>
            <a:fillRect/>
          </a:stretch>
        </p:blipFill>
        <p:spPr>
          <a:xfrm>
            <a:off x="1006213" y="1017725"/>
            <a:ext cx="7131565" cy="38209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a:t>
            </a:r>
            <a:endParaRPr/>
          </a:p>
        </p:txBody>
      </p:sp>
      <p:sp>
        <p:nvSpPr>
          <p:cNvPr id="112" name="Google Shape;112;p21"/>
          <p:cNvSpPr txBox="1"/>
          <p:nvPr/>
        </p:nvSpPr>
        <p:spPr>
          <a:xfrm>
            <a:off x="7448725" y="4703625"/>
            <a:ext cx="12246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Shakeel</a:t>
            </a:r>
            <a:endParaRPr/>
          </a:p>
        </p:txBody>
      </p:sp>
      <p:pic>
        <p:nvPicPr>
          <p:cNvPr id="113" name="Google Shape;113;p21"/>
          <p:cNvPicPr preferRelativeResize="0"/>
          <p:nvPr/>
        </p:nvPicPr>
        <p:blipFill>
          <a:blip r:embed="rId3">
            <a:alphaModFix/>
          </a:blip>
          <a:stretch>
            <a:fillRect/>
          </a:stretch>
        </p:blipFill>
        <p:spPr>
          <a:xfrm>
            <a:off x="2014300" y="1017725"/>
            <a:ext cx="5115399" cy="38209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