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577713B-AC02-47DE-A4F9-30D0E62BD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3DFF63EC-03D7-43CB-ADBC-3FA08C643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CD28AC5A-4645-4391-BC08-97A095ED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F17E-2835-4A54-A272-919895C57C86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5C0187FF-341E-4879-963F-E0DD723CA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D693421C-1AB8-45A9-9370-D4C0C8D1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D72B-2EBF-4E68-9D67-A8A25F6E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1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29A48C7-06B3-434A-A478-5FE24008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35F6EC8B-28E9-4196-9750-4AFE89056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B26D7A0F-E6E5-4F52-81EC-582265F7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F17E-2835-4A54-A272-919895C57C86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3A73CC11-9D27-4806-B33B-62961B1E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38F88727-4C0D-4556-9201-7018FDE8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D72B-2EBF-4E68-9D67-A8A25F6E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6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1F513D92-2C20-414D-A6F6-C5315999D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6E6365DA-1EC6-4D95-B7B4-40A7CA369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DABB2273-F3F4-4DDA-8959-D26657B17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F17E-2835-4A54-A272-919895C57C86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790D72D3-1328-4C94-A00C-515EBD4B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290FCEE4-7C9F-4291-898B-1949D327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D72B-2EBF-4E68-9D67-A8A25F6E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0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4C02543-B687-4DD3-B8AB-82C231D27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A4BC88B6-C130-4A2B-AA2B-EB148EA55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B0BAD91A-338F-45E5-9968-666811202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F17E-2835-4A54-A272-919895C57C86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1E8681E-A754-47CA-AF81-C46CC086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DEF5AD0C-E5E9-4542-9F1D-5F472B2B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D72B-2EBF-4E68-9D67-A8A25F6E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7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253B175-BDC2-4FE8-A43E-9DE95182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9AE29F92-419B-4A64-8F4D-30AD305F8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3AB88D04-2CBA-4663-A25B-6FA3854E7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F17E-2835-4A54-A272-919895C57C86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A1570A75-A017-4D6E-9427-E528251D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95B1E429-0735-4370-BA9D-96FDA3BD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D72B-2EBF-4E68-9D67-A8A25F6E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9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CE3BD10-C33A-48F7-B8C0-F8D18E9A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34213048-5C19-4C6E-B15A-42766265D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2BEA1085-9DD5-4828-89C3-1E30FAF4E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9F977995-2EA9-4F91-82B9-C5FAAEA8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F17E-2835-4A54-A272-919895C57C86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68D4D737-0A35-4E27-B2C5-FF6A8C18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D0304B41-BD1A-4425-B05A-5B611EBE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D72B-2EBF-4E68-9D67-A8A25F6E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2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BCFEF08-0CAF-44DC-B3E9-E06F52B5A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AAAE7186-2648-4B83-A9B2-8A3733289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D30ABAC2-51D1-4FB8-BFBE-BB260704C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82CB22A1-6895-44C5-9C4D-92A0520CE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6274525D-1E23-419E-953C-FDCCA5FF7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E0D485C2-F5A9-4985-9694-EBC98A1F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F17E-2835-4A54-A272-919895C57C86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="" xmlns:a16="http://schemas.microsoft.com/office/drawing/2014/main" id="{EAE49E9B-46D1-45E7-82E9-B173AB84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F0DE630F-AF84-4CAF-ACB8-D9C5333A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D72B-2EBF-4E68-9D67-A8A25F6E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2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DEB20C6-BA80-4775-846A-5A7F796E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F3BF400D-3720-4A77-BD5D-46C6FE0E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F17E-2835-4A54-A272-919895C57C86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A159FAFA-DD44-4F93-B4FB-EBD0F5AE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ADA71CCB-9DB7-4CE4-B39E-E948AE93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D72B-2EBF-4E68-9D67-A8A25F6E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7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D7E10CB8-A7DF-4639-96AB-F831498D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F17E-2835-4A54-A272-919895C57C86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7DE10DCC-5B0D-44EF-92D6-4D381A4C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C2C0C0A3-308A-49F6-9C91-B40C5180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D72B-2EBF-4E68-9D67-A8A25F6E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9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7EC136C-D80E-4D7D-BE3F-937CA231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9202931B-4BE9-4676-B49F-28B51461C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64126511-A48A-45C4-832A-1F7B1457C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3F53EFCE-D411-43EE-96DC-5D928F2A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F17E-2835-4A54-A272-919895C57C86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BF29CDF-630E-490B-9618-DEC5FFB8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4C9631ED-A64F-462E-9E63-873935DB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D72B-2EBF-4E68-9D67-A8A25F6E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2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59474F0-C835-4128-A6DD-E31688B2F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26EC7F57-DFB3-4E43-8218-90774CB2D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521E752F-4EBC-4ED9-B7B8-C9BDB3D65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FC752F96-B316-4954-B13D-097BDEC9F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F17E-2835-4A54-A272-919895C57C86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B343D21-B15A-4103-9CC5-3692CB7D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E2B5031F-E2B2-4C90-90B3-B26E5115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D72B-2EBF-4E68-9D67-A8A25F6E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8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A4157C03-C1E8-464D-9DC2-69A2D2FAA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D8B0D65E-F489-4A87-BBE0-2A8FF649C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7657C1BE-98D5-4336-B692-F615965EE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6F17E-2835-4A54-A272-919895C57C86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019881C2-FE44-4EA0-B905-9B973290A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2762004D-5FDE-4742-BB60-54FAD9580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CD72B-2EBF-4E68-9D67-A8A25F6E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9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mvist/parkin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311AF80-EE4A-4444-BDC0-D95A44D3BA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Toll Parking Java 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C1C54A1-A9B7-4811-86B0-41A54551404B}"/>
              </a:ext>
            </a:extLst>
          </p:cNvPr>
          <p:cNvSpPr/>
          <p:nvPr/>
        </p:nvSpPr>
        <p:spPr>
          <a:xfrm>
            <a:off x="9634479" y="5735637"/>
            <a:ext cx="2067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Marius </a:t>
            </a:r>
            <a:r>
              <a:rPr lang="en-US" sz="2800" dirty="0" err="1"/>
              <a:t>Ghita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76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72F3F39F-8659-42CC-9AAA-29B84184057A}"/>
              </a:ext>
            </a:extLst>
          </p:cNvPr>
          <p:cNvSpPr txBox="1"/>
          <p:nvPr/>
        </p:nvSpPr>
        <p:spPr>
          <a:xfrm>
            <a:off x="239150" y="98474"/>
            <a:ext cx="444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Requirements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="" xmlns:a16="http://schemas.microsoft.com/office/drawing/2014/main" id="{F2CBF4CA-0727-4695-8C95-EF1EEAF81D9D}"/>
              </a:ext>
            </a:extLst>
          </p:cNvPr>
          <p:cNvCxnSpPr>
            <a:cxnSpLocks/>
          </p:cNvCxnSpPr>
          <p:nvPr/>
        </p:nvCxnSpPr>
        <p:spPr>
          <a:xfrm>
            <a:off x="239150" y="649829"/>
            <a:ext cx="37138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141CABB-6ED2-47E5-AE3C-DAE7E20F833F}"/>
              </a:ext>
            </a:extLst>
          </p:cNvPr>
          <p:cNvSpPr/>
          <p:nvPr/>
        </p:nvSpPr>
        <p:spPr>
          <a:xfrm>
            <a:off x="1606396" y="1286947"/>
            <a:ext cx="9836667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222222"/>
                </a:solidFill>
                <a:effectLst/>
              </a:rPr>
              <a:t>A toll parking contains multiple parking slots of different types </a:t>
            </a:r>
            <a:r>
              <a:rPr lang="en-US" sz="1600" b="1" i="0" dirty="0" smtClean="0">
                <a:solidFill>
                  <a:srgbClr val="222222"/>
                </a:solidFill>
                <a:effectLst/>
              </a:rPr>
              <a:t>:</a:t>
            </a:r>
          </a:p>
          <a:p>
            <a:endParaRPr lang="en-US" sz="1000" b="1" i="0" dirty="0">
              <a:solidFill>
                <a:srgbClr val="222222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</a:rPr>
              <a:t> the standard parking slots for sedan cars (gasoline-powered)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</a:rPr>
              <a:t> parking slots with 20kw power supply for electric cars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</a:rPr>
              <a:t> parking slots with 50kw power supply for electric cars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</a:rPr>
              <a:t>20kw electric cars cannot use 50kw power supplies and vice-versa.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</a:rPr>
              <a:t/>
            </a:r>
            <a:br>
              <a:rPr lang="en-US" sz="1600" b="0" i="0" dirty="0">
                <a:solidFill>
                  <a:srgbClr val="222222"/>
                </a:solidFill>
                <a:effectLst/>
              </a:rPr>
            </a:br>
            <a:endParaRPr lang="en-US" sz="1600" b="0" i="0" dirty="0">
              <a:solidFill>
                <a:srgbClr val="222222"/>
              </a:solidFill>
              <a:effectLst/>
            </a:endParaRPr>
          </a:p>
          <a:p>
            <a:r>
              <a:rPr lang="en-US" sz="1600" b="1" i="0" dirty="0">
                <a:solidFill>
                  <a:srgbClr val="222222"/>
                </a:solidFill>
                <a:effectLst/>
              </a:rPr>
              <a:t>Manage cars, parking slots and billing</a:t>
            </a:r>
            <a:r>
              <a:rPr lang="en-US" sz="1600" b="1" i="0" dirty="0" smtClean="0">
                <a:solidFill>
                  <a:srgbClr val="222222"/>
                </a:solidFill>
                <a:effectLst/>
              </a:rPr>
              <a:t>:</a:t>
            </a:r>
          </a:p>
          <a:p>
            <a:endParaRPr lang="en-US" sz="1000" b="1" i="0" dirty="0">
              <a:solidFill>
                <a:srgbClr val="222222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</a:rPr>
              <a:t>Send cars to the right parking slot or refuse them if there is no slot (of the right type) left.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</a:rPr>
              <a:t>Mark the parking slot as free when the car </a:t>
            </a:r>
            <a:r>
              <a:rPr lang="en-US" sz="1600" dirty="0">
                <a:solidFill>
                  <a:srgbClr val="222222"/>
                </a:solidFill>
              </a:rPr>
              <a:t>leaves 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</a:rPr>
              <a:t>Bill the customer when the car leaves.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</a:rPr>
              <a:t/>
            </a:r>
            <a:br>
              <a:rPr lang="en-US" sz="1600" b="0" i="0" dirty="0">
                <a:solidFill>
                  <a:srgbClr val="222222"/>
                </a:solidFill>
                <a:effectLst/>
              </a:rPr>
            </a:br>
            <a:endParaRPr lang="en-US" sz="1600" b="0" i="0" dirty="0">
              <a:solidFill>
                <a:srgbClr val="222222"/>
              </a:solidFill>
              <a:effectLst/>
            </a:endParaRPr>
          </a:p>
          <a:p>
            <a:r>
              <a:rPr lang="en-US" sz="1600" b="1" i="0" dirty="0">
                <a:solidFill>
                  <a:srgbClr val="222222"/>
                </a:solidFill>
                <a:effectLst/>
              </a:rPr>
              <a:t>Manage parking pricing policies</a:t>
            </a:r>
            <a:r>
              <a:rPr lang="en-US" sz="1600" b="1" i="0" dirty="0" smtClean="0">
                <a:solidFill>
                  <a:srgbClr val="222222"/>
                </a:solidFill>
                <a:effectLst/>
              </a:rPr>
              <a:t>:</a:t>
            </a:r>
          </a:p>
          <a:p>
            <a:endParaRPr lang="en-US" sz="1000" b="1" i="0" dirty="0">
              <a:solidFill>
                <a:srgbClr val="222222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</a:rPr>
              <a:t>Some only bills their customer for each hour spent in the parking (</a:t>
            </a:r>
            <a:r>
              <a:rPr lang="en-US" sz="1600" b="0" i="0" dirty="0" err="1">
                <a:solidFill>
                  <a:srgbClr val="222222"/>
                </a:solidFill>
                <a:effectLst/>
              </a:rPr>
              <a:t>nb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 hours * hour price)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</a:rPr>
              <a:t>Some other bill a fixed amount + each hour spent in the parking (fixed amount + </a:t>
            </a:r>
            <a:r>
              <a:rPr lang="en-US" sz="1600" b="0" i="0" dirty="0" err="1">
                <a:solidFill>
                  <a:srgbClr val="222222"/>
                </a:solidFill>
                <a:effectLst/>
              </a:rPr>
              <a:t>nb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 hours * hour 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</a:rPr>
              <a:t>In the future, there will be others pricing policies.</a:t>
            </a:r>
          </a:p>
        </p:txBody>
      </p:sp>
    </p:spTree>
    <p:extLst>
      <p:ext uri="{BB962C8B-B14F-4D97-AF65-F5344CB8AC3E}">
        <p14:creationId xmlns:p14="http://schemas.microsoft.com/office/powerpoint/2010/main" val="195349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72F3F39F-8659-42CC-9AAA-29B84184057A}"/>
              </a:ext>
            </a:extLst>
          </p:cNvPr>
          <p:cNvSpPr txBox="1"/>
          <p:nvPr/>
        </p:nvSpPr>
        <p:spPr>
          <a:xfrm>
            <a:off x="239150" y="98474"/>
            <a:ext cx="444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API Objects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="" xmlns:a16="http://schemas.microsoft.com/office/drawing/2014/main" id="{F2CBF4CA-0727-4695-8C95-EF1EEAF81D9D}"/>
              </a:ext>
            </a:extLst>
          </p:cNvPr>
          <p:cNvCxnSpPr>
            <a:cxnSpLocks/>
          </p:cNvCxnSpPr>
          <p:nvPr/>
        </p:nvCxnSpPr>
        <p:spPr>
          <a:xfrm>
            <a:off x="239150" y="649829"/>
            <a:ext cx="37138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141CABB-6ED2-47E5-AE3C-DAE7E20F833F}"/>
              </a:ext>
            </a:extLst>
          </p:cNvPr>
          <p:cNvSpPr/>
          <p:nvPr/>
        </p:nvSpPr>
        <p:spPr>
          <a:xfrm>
            <a:off x="1606396" y="1286947"/>
            <a:ext cx="983666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22222"/>
                </a:solidFill>
              </a:rPr>
              <a:t>Defined Interfaces - programming by contract not by implementation</a:t>
            </a:r>
          </a:p>
          <a:p>
            <a:endParaRPr lang="en-US" sz="1600" b="1" dirty="0">
              <a:solidFill>
                <a:srgbClr val="222222"/>
              </a:solidFill>
            </a:endParaRPr>
          </a:p>
          <a:p>
            <a:r>
              <a:rPr lang="en-US" sz="1600" b="1" dirty="0" err="1">
                <a:solidFill>
                  <a:srgbClr val="222222"/>
                </a:solidFill>
              </a:rPr>
              <a:t>IParking</a:t>
            </a:r>
            <a:endParaRPr lang="en-US" sz="1600" b="1" dirty="0">
              <a:solidFill>
                <a:srgbClr val="22222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</a:rPr>
              <a:t>represents the service facade object, it exposes the external API methods to the outside world.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</a:rPr>
              <a:t>it knows which parking slots are free and which are used by a car.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</a:rPr>
              <a:t>has associated a pricing policy to be able to bill the customers.</a:t>
            </a:r>
          </a:p>
          <a:p>
            <a:r>
              <a:rPr lang="en-US" sz="1600" dirty="0">
                <a:solidFill>
                  <a:srgbClr val="222222"/>
                </a:solidFill>
              </a:rPr>
              <a:t/>
            </a:r>
            <a:br>
              <a:rPr lang="en-US" sz="1600" dirty="0">
                <a:solidFill>
                  <a:srgbClr val="222222"/>
                </a:solidFill>
              </a:rPr>
            </a:br>
            <a:r>
              <a:rPr lang="en-US" sz="1600" b="1" dirty="0" err="1">
                <a:solidFill>
                  <a:srgbClr val="222222"/>
                </a:solidFill>
              </a:rPr>
              <a:t>ICar</a:t>
            </a:r>
            <a:endParaRPr lang="en-US" sz="1600" b="1" dirty="0">
              <a:solidFill>
                <a:srgbClr val="22222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</a:rPr>
              <a:t>represents a parking customer.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</a:rPr>
              <a:t>there are several car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</a:rPr>
              <a:t>can occupy or free a parking slot</a:t>
            </a:r>
          </a:p>
          <a:p>
            <a:endParaRPr lang="en-US" sz="1600" b="1" dirty="0">
              <a:solidFill>
                <a:srgbClr val="222222"/>
              </a:solidFill>
            </a:endParaRPr>
          </a:p>
          <a:p>
            <a:r>
              <a:rPr lang="en-US" sz="1600" b="1" dirty="0" err="1">
                <a:solidFill>
                  <a:srgbClr val="222222"/>
                </a:solidFill>
              </a:rPr>
              <a:t>IParkingSlot</a:t>
            </a:r>
            <a:endParaRPr lang="en-US" sz="1600" b="1" dirty="0">
              <a:solidFill>
                <a:srgbClr val="22222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</a:rPr>
              <a:t>can be of different types, each type corresponding to a specific car type.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</a:rPr>
              <a:t>can be occupied by a car or free</a:t>
            </a:r>
          </a:p>
          <a:p>
            <a:endParaRPr lang="en-US" sz="1600" b="1" dirty="0">
              <a:solidFill>
                <a:srgbClr val="222222"/>
              </a:solidFill>
            </a:endParaRPr>
          </a:p>
          <a:p>
            <a:r>
              <a:rPr lang="en-US" sz="1600" b="1" dirty="0" err="1">
                <a:solidFill>
                  <a:srgbClr val="222222"/>
                </a:solidFill>
              </a:rPr>
              <a:t>IPricingPolicy</a:t>
            </a:r>
            <a:endParaRPr lang="en-US" sz="1600" b="1" dirty="0">
              <a:solidFill>
                <a:srgbClr val="22222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</a:rPr>
              <a:t>computes parking fees to bill the customer.</a:t>
            </a:r>
          </a:p>
          <a:p>
            <a:endParaRPr lang="en-US" sz="1600" b="1" dirty="0">
              <a:solidFill>
                <a:srgbClr val="222222"/>
              </a:solidFill>
            </a:endParaRPr>
          </a:p>
          <a:p>
            <a:r>
              <a:rPr lang="en-US" sz="1600" b="1" dirty="0" err="1">
                <a:solidFill>
                  <a:srgbClr val="222222"/>
                </a:solidFill>
              </a:rPr>
              <a:t>IBill</a:t>
            </a:r>
            <a:endParaRPr lang="en-US" sz="1600" b="1" dirty="0">
              <a:solidFill>
                <a:srgbClr val="22222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</a:rPr>
              <a:t>contains all billing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263113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72F3F39F-8659-42CC-9AAA-29B84184057A}"/>
              </a:ext>
            </a:extLst>
          </p:cNvPr>
          <p:cNvSpPr txBox="1"/>
          <p:nvPr/>
        </p:nvSpPr>
        <p:spPr>
          <a:xfrm>
            <a:off x="239150" y="98474"/>
            <a:ext cx="444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 Diagram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="" xmlns:a16="http://schemas.microsoft.com/office/drawing/2014/main" id="{F2CBF4CA-0727-4695-8C95-EF1EEAF81D9D}"/>
              </a:ext>
            </a:extLst>
          </p:cNvPr>
          <p:cNvCxnSpPr>
            <a:cxnSpLocks/>
          </p:cNvCxnSpPr>
          <p:nvPr/>
        </p:nvCxnSpPr>
        <p:spPr>
          <a:xfrm>
            <a:off x="239150" y="649829"/>
            <a:ext cx="37138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141CABB-6ED2-47E5-AE3C-DAE7E20F833F}"/>
              </a:ext>
            </a:extLst>
          </p:cNvPr>
          <p:cNvSpPr/>
          <p:nvPr/>
        </p:nvSpPr>
        <p:spPr>
          <a:xfrm>
            <a:off x="500409" y="1016982"/>
            <a:ext cx="412525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2"/>
                </a:solidFill>
              </a:rPr>
              <a:t>No need to implement several </a:t>
            </a:r>
            <a:r>
              <a:rPr lang="en-US" sz="1600" dirty="0" err="1" smtClean="0">
                <a:solidFill>
                  <a:srgbClr val="222222"/>
                </a:solidFill>
              </a:rPr>
              <a:t>ICar</a:t>
            </a:r>
            <a:r>
              <a:rPr lang="en-US" sz="1600" dirty="0" smtClean="0">
                <a:solidFill>
                  <a:srgbClr val="222222"/>
                </a:solidFill>
              </a:rPr>
              <a:t> </a:t>
            </a:r>
            <a:r>
              <a:rPr lang="en-US" sz="1600" dirty="0">
                <a:solidFill>
                  <a:srgbClr val="222222"/>
                </a:solidFill>
              </a:rPr>
              <a:t>and </a:t>
            </a:r>
            <a:r>
              <a:rPr lang="en-US" sz="1600" dirty="0" err="1" smtClean="0">
                <a:solidFill>
                  <a:srgbClr val="222222"/>
                </a:solidFill>
              </a:rPr>
              <a:t>IParkingSlot</a:t>
            </a:r>
            <a:r>
              <a:rPr lang="en-US" sz="1600" dirty="0" smtClean="0">
                <a:solidFill>
                  <a:srgbClr val="222222"/>
                </a:solidFill>
              </a:rPr>
              <a:t> objects as they are directly bounded by the </a:t>
            </a:r>
            <a:r>
              <a:rPr lang="en-US" sz="1600" dirty="0" err="1" smtClean="0">
                <a:solidFill>
                  <a:srgbClr val="222222"/>
                </a:solidFill>
              </a:rPr>
              <a:t>CarType</a:t>
            </a:r>
            <a:r>
              <a:rPr lang="en-US" sz="1600" dirty="0" smtClean="0">
                <a:solidFill>
                  <a:srgbClr val="222222"/>
                </a:solidFill>
              </a:rPr>
              <a:t> </a:t>
            </a:r>
            <a:r>
              <a:rPr lang="en-US" sz="1600" dirty="0" err="1" smtClean="0">
                <a:solidFill>
                  <a:srgbClr val="222222"/>
                </a:solidFill>
              </a:rPr>
              <a:t>enum</a:t>
            </a:r>
            <a:r>
              <a:rPr lang="en-US" sz="1600" dirty="0" smtClean="0">
                <a:solidFill>
                  <a:srgbClr val="222222"/>
                </a:solidFill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rgbClr val="22222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2"/>
                </a:solidFill>
              </a:rPr>
              <a:t>Visitor Pattern allows to </a:t>
            </a:r>
            <a:r>
              <a:rPr lang="en-US" sz="1600" dirty="0" err="1" smtClean="0">
                <a:solidFill>
                  <a:srgbClr val="222222"/>
                </a:solidFill>
              </a:rPr>
              <a:t>ICar</a:t>
            </a:r>
            <a:r>
              <a:rPr lang="en-US" sz="1600" dirty="0" smtClean="0">
                <a:solidFill>
                  <a:srgbClr val="222222"/>
                </a:solidFill>
              </a:rPr>
              <a:t> and </a:t>
            </a:r>
            <a:r>
              <a:rPr lang="en-US" sz="1600" dirty="0" err="1" smtClean="0">
                <a:solidFill>
                  <a:srgbClr val="222222"/>
                </a:solidFill>
              </a:rPr>
              <a:t>IParkingSlot</a:t>
            </a:r>
            <a:r>
              <a:rPr lang="en-US" sz="1600" dirty="0">
                <a:solidFill>
                  <a:srgbClr val="222222"/>
                </a:solidFill>
              </a:rPr>
              <a:t> </a:t>
            </a:r>
            <a:r>
              <a:rPr lang="en-US" sz="1600" dirty="0" smtClean="0">
                <a:solidFill>
                  <a:srgbClr val="222222"/>
                </a:solidFill>
              </a:rPr>
              <a:t>hierarchies to be extensible without changing the API.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2222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2"/>
                </a:solidFill>
              </a:rPr>
              <a:t>Decorator Pattern is used for </a:t>
            </a:r>
            <a:r>
              <a:rPr lang="en-US" sz="1600" dirty="0" err="1" smtClean="0">
                <a:solidFill>
                  <a:srgbClr val="222222"/>
                </a:solidFill>
              </a:rPr>
              <a:t>IPricingPolicy</a:t>
            </a:r>
            <a:r>
              <a:rPr lang="en-US" sz="1600" dirty="0" smtClean="0">
                <a:solidFill>
                  <a:srgbClr val="222222"/>
                </a:solidFill>
              </a:rPr>
              <a:t> so that new pricing policy implementations can be added by reusing the existing ones.</a:t>
            </a:r>
            <a:endParaRPr lang="en-US" sz="1600" dirty="0">
              <a:solidFill>
                <a:srgbClr val="22222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042" y="0"/>
            <a:ext cx="69201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1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72F3F39F-8659-42CC-9AAA-29B84184057A}"/>
              </a:ext>
            </a:extLst>
          </p:cNvPr>
          <p:cNvSpPr txBox="1"/>
          <p:nvPr/>
        </p:nvSpPr>
        <p:spPr>
          <a:xfrm>
            <a:off x="239150" y="98474"/>
            <a:ext cx="444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Sequence diagrams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="" xmlns:a16="http://schemas.microsoft.com/office/drawing/2014/main" id="{F2CBF4CA-0727-4695-8C95-EF1EEAF81D9D}"/>
              </a:ext>
            </a:extLst>
          </p:cNvPr>
          <p:cNvCxnSpPr>
            <a:cxnSpLocks/>
          </p:cNvCxnSpPr>
          <p:nvPr/>
        </p:nvCxnSpPr>
        <p:spPr>
          <a:xfrm>
            <a:off x="239150" y="649829"/>
            <a:ext cx="37138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8" y="1495561"/>
            <a:ext cx="6268266" cy="4243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50" y="1636141"/>
            <a:ext cx="53149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8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72F3F39F-8659-42CC-9AAA-29B84184057A}"/>
              </a:ext>
            </a:extLst>
          </p:cNvPr>
          <p:cNvSpPr txBox="1"/>
          <p:nvPr/>
        </p:nvSpPr>
        <p:spPr>
          <a:xfrm>
            <a:off x="239150" y="98474"/>
            <a:ext cx="444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API Usage: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="" xmlns:a16="http://schemas.microsoft.com/office/drawing/2014/main" id="{F2CBF4CA-0727-4695-8C95-EF1EEAF81D9D}"/>
              </a:ext>
            </a:extLst>
          </p:cNvPr>
          <p:cNvCxnSpPr>
            <a:cxnSpLocks/>
          </p:cNvCxnSpPr>
          <p:nvPr/>
        </p:nvCxnSpPr>
        <p:spPr>
          <a:xfrm>
            <a:off x="239150" y="649829"/>
            <a:ext cx="37138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1" y="281354"/>
            <a:ext cx="5073288" cy="63371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141CABB-6ED2-47E5-AE3C-DAE7E20F833F}"/>
              </a:ext>
            </a:extLst>
          </p:cNvPr>
          <p:cNvSpPr/>
          <p:nvPr/>
        </p:nvSpPr>
        <p:spPr>
          <a:xfrm>
            <a:off x="500409" y="1016982"/>
            <a:ext cx="412525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2"/>
                </a:solidFill>
              </a:rPr>
              <a:t>The API clients should first create the parking object, populate it with parking slots and choose a pricing policy.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2222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2"/>
                </a:solidFill>
              </a:rPr>
              <a:t>Then create car objects.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2222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2"/>
                </a:solidFill>
              </a:rPr>
              <a:t>Object creation part can be wrapped into  Factory </a:t>
            </a:r>
            <a:r>
              <a:rPr lang="en-US" sz="1600" dirty="0" smtClean="0">
                <a:solidFill>
                  <a:srgbClr val="222222"/>
                </a:solidFill>
              </a:rPr>
              <a:t> classes or a Builder object.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2222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2"/>
                </a:solidFill>
              </a:rPr>
              <a:t>The parking object provides the two external methods for the cars entering and leaving the parking.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2222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2"/>
                </a:solidFill>
              </a:rPr>
              <a:t>The parking provide to the API clients the parking slot to park on and the billing information when the car leaves.</a:t>
            </a:r>
          </a:p>
        </p:txBody>
      </p:sp>
    </p:spTree>
    <p:extLst>
      <p:ext uri="{BB962C8B-B14F-4D97-AF65-F5344CB8AC3E}">
        <p14:creationId xmlns:p14="http://schemas.microsoft.com/office/powerpoint/2010/main" val="152360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72F3F39F-8659-42CC-9AAA-29B84184057A}"/>
              </a:ext>
            </a:extLst>
          </p:cNvPr>
          <p:cNvSpPr txBox="1"/>
          <p:nvPr/>
        </p:nvSpPr>
        <p:spPr>
          <a:xfrm>
            <a:off x="239150" y="98474"/>
            <a:ext cx="444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Quality </a:t>
            </a:r>
            <a:r>
              <a:rPr lang="en-US" sz="2800" dirty="0" smtClean="0"/>
              <a:t>results</a:t>
            </a:r>
            <a:endParaRPr lang="en-US" sz="2800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="" xmlns:a16="http://schemas.microsoft.com/office/drawing/2014/main" id="{F2CBF4CA-0727-4695-8C95-EF1EEAF81D9D}"/>
              </a:ext>
            </a:extLst>
          </p:cNvPr>
          <p:cNvCxnSpPr>
            <a:cxnSpLocks/>
          </p:cNvCxnSpPr>
          <p:nvPr/>
        </p:nvCxnSpPr>
        <p:spPr>
          <a:xfrm>
            <a:off x="239150" y="649829"/>
            <a:ext cx="37138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="" xmlns:a16="http://schemas.microsoft.com/office/drawing/2014/main" id="{2EBF7AC4-344C-4402-8B1F-9D286C1A7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0" y="773109"/>
            <a:ext cx="9621520" cy="595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69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72F3F39F-8659-42CC-9AAA-29B84184057A}"/>
              </a:ext>
            </a:extLst>
          </p:cNvPr>
          <p:cNvSpPr txBox="1"/>
          <p:nvPr/>
        </p:nvSpPr>
        <p:spPr>
          <a:xfrm>
            <a:off x="239150" y="98474"/>
            <a:ext cx="444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Improvements</a:t>
            </a:r>
            <a:endParaRPr lang="en-US" sz="2800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="" xmlns:a16="http://schemas.microsoft.com/office/drawing/2014/main" id="{F2CBF4CA-0727-4695-8C95-EF1EEAF81D9D}"/>
              </a:ext>
            </a:extLst>
          </p:cNvPr>
          <p:cNvCxnSpPr>
            <a:cxnSpLocks/>
          </p:cNvCxnSpPr>
          <p:nvPr/>
        </p:nvCxnSpPr>
        <p:spPr>
          <a:xfrm>
            <a:off x="239150" y="649829"/>
            <a:ext cx="37138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55BE860-4F4C-4254-B9AA-A331649E5553}"/>
              </a:ext>
            </a:extLst>
          </p:cNvPr>
          <p:cNvSpPr/>
          <p:nvPr/>
        </p:nvSpPr>
        <p:spPr>
          <a:xfrm>
            <a:off x="1843537" y="1576309"/>
            <a:ext cx="886264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222222"/>
                </a:solidFill>
                <a:effectLst/>
              </a:rPr>
              <a:t>Factory </a:t>
            </a:r>
            <a:r>
              <a:rPr lang="en-US" b="0" i="0" dirty="0">
                <a:solidFill>
                  <a:srgbClr val="222222"/>
                </a:solidFill>
                <a:effectLst/>
              </a:rPr>
              <a:t>or </a:t>
            </a:r>
            <a:r>
              <a:rPr lang="en-US" b="0" i="0" dirty="0" smtClean="0">
                <a:solidFill>
                  <a:srgbClr val="222222"/>
                </a:solidFill>
                <a:effectLst/>
              </a:rPr>
              <a:t>Builder to create API objects</a:t>
            </a:r>
          </a:p>
          <a:p>
            <a:endParaRPr lang="en-US" b="0" i="0" dirty="0" smtClean="0">
              <a:solidFill>
                <a:srgbClr val="222222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22222"/>
                </a:solidFill>
              </a:rPr>
              <a:t>Decouple </a:t>
            </a:r>
            <a:r>
              <a:rPr lang="en-US" dirty="0" err="1" smtClean="0">
                <a:solidFill>
                  <a:srgbClr val="222222"/>
                </a:solidFill>
              </a:rPr>
              <a:t>ICar</a:t>
            </a:r>
            <a:r>
              <a:rPr lang="en-US" dirty="0" smtClean="0">
                <a:solidFill>
                  <a:srgbClr val="222222"/>
                </a:solidFill>
              </a:rPr>
              <a:t> and </a:t>
            </a:r>
            <a:r>
              <a:rPr lang="en-US" dirty="0" err="1" smtClean="0">
                <a:solidFill>
                  <a:srgbClr val="222222"/>
                </a:solidFill>
              </a:rPr>
              <a:t>IParkingSlot</a:t>
            </a:r>
            <a:r>
              <a:rPr lang="en-US" dirty="0" smtClean="0">
                <a:solidFill>
                  <a:srgbClr val="222222"/>
                </a:solidFill>
              </a:rPr>
              <a:t> from the </a:t>
            </a:r>
            <a:r>
              <a:rPr lang="en-US" dirty="0" err="1" smtClean="0">
                <a:solidFill>
                  <a:srgbClr val="222222"/>
                </a:solidFill>
              </a:rPr>
              <a:t>CarType</a:t>
            </a:r>
            <a:r>
              <a:rPr lang="en-US" dirty="0" smtClean="0">
                <a:solidFill>
                  <a:srgbClr val="222222"/>
                </a:solidFill>
              </a:rPr>
              <a:t> </a:t>
            </a:r>
            <a:r>
              <a:rPr lang="en-US" dirty="0" err="1" smtClean="0">
                <a:solidFill>
                  <a:srgbClr val="222222"/>
                </a:solidFill>
              </a:rPr>
              <a:t>enum</a:t>
            </a:r>
            <a:r>
              <a:rPr lang="en-US" dirty="0" smtClean="0">
                <a:solidFill>
                  <a:srgbClr val="222222"/>
                </a:solidFill>
              </a:rPr>
              <a:t> by creating specific subclasses and implement the corresponding visitor methods.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 smtClean="0">
              <a:solidFill>
                <a:srgbClr val="222222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222222"/>
                </a:solidFill>
                <a:effectLst/>
              </a:rPr>
              <a:t>Create a more easy to use Client </a:t>
            </a:r>
            <a:r>
              <a:rPr lang="en-US" b="0" i="0" dirty="0">
                <a:solidFill>
                  <a:srgbClr val="222222"/>
                </a:solidFill>
                <a:effectLst/>
              </a:rPr>
              <a:t>class </a:t>
            </a:r>
            <a:r>
              <a:rPr lang="en-US" dirty="0" smtClean="0">
                <a:solidFill>
                  <a:srgbClr val="222222"/>
                </a:solidFill>
              </a:rPr>
              <a:t>to demonstrate the usage of the</a:t>
            </a:r>
            <a:r>
              <a:rPr lang="en-US" b="0" i="0" dirty="0" smtClean="0">
                <a:solidFill>
                  <a:srgbClr val="222222"/>
                </a:solidFill>
                <a:effectLst/>
              </a:rPr>
              <a:t> API, instead of unit test class.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 smtClean="0">
              <a:solidFill>
                <a:srgbClr val="222222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222222"/>
                </a:solidFill>
                <a:effectLst/>
              </a:rPr>
              <a:t>Add </a:t>
            </a:r>
            <a:r>
              <a:rPr lang="en-US" b="0" i="0" dirty="0">
                <a:solidFill>
                  <a:srgbClr val="222222"/>
                </a:solidFill>
                <a:effectLst/>
              </a:rPr>
              <a:t>more </a:t>
            </a:r>
            <a:r>
              <a:rPr lang="en-US" b="0" i="0" dirty="0" smtClean="0">
                <a:solidFill>
                  <a:srgbClr val="222222"/>
                </a:solidFill>
                <a:effectLst/>
              </a:rPr>
              <a:t>“real life” fields to </a:t>
            </a:r>
            <a:r>
              <a:rPr lang="en-US" b="0" i="0" dirty="0">
                <a:solidFill>
                  <a:srgbClr val="222222"/>
                </a:solidFill>
                <a:effectLst/>
              </a:rPr>
              <a:t>the API objects like plate, parking slot </a:t>
            </a:r>
            <a:r>
              <a:rPr lang="en-US" b="0" i="0" dirty="0" smtClean="0">
                <a:solidFill>
                  <a:srgbClr val="222222"/>
                </a:solidFill>
                <a:effectLst/>
              </a:rPr>
              <a:t>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 smtClean="0">
              <a:solidFill>
                <a:srgbClr val="222222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222222"/>
                </a:solidFill>
                <a:effectLst/>
              </a:rPr>
              <a:t>Create bill receipt from Bill object contents</a:t>
            </a:r>
            <a:r>
              <a:rPr lang="en-US" dirty="0" smtClean="0">
                <a:solidFill>
                  <a:srgbClr val="22222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 smtClean="0">
              <a:solidFill>
                <a:srgbClr val="222222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222222"/>
                </a:solidFill>
                <a:effectLst/>
              </a:rPr>
              <a:t>Add logging.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 smtClean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31351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311AF80-EE4A-4444-BDC0-D95A44D3BA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5E69070-25F2-4C73-AB76-C3846C100A2D}"/>
              </a:ext>
            </a:extLst>
          </p:cNvPr>
          <p:cNvSpPr/>
          <p:nvPr/>
        </p:nvSpPr>
        <p:spPr>
          <a:xfrm>
            <a:off x="6805385" y="3821109"/>
            <a:ext cx="1394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</a:t>
            </a:r>
            <a:r>
              <a:rPr lang="en-US" sz="2400" dirty="0"/>
              <a:t> </a:t>
            </a:r>
            <a:r>
              <a:rPr lang="en-US" sz="2400" dirty="0" err="1">
                <a:hlinkClick r:id="rId2"/>
              </a:rPr>
              <a:t>github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89032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Thème Office</vt:lpstr>
      <vt:lpstr>Toll Parking Java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Toll Parking Java API</dc:title>
  <dc:creator>miru_</dc:creator>
  <cp:lastModifiedBy>Marius GHITA (contractor)</cp:lastModifiedBy>
  <cp:revision>34</cp:revision>
  <dcterms:created xsi:type="dcterms:W3CDTF">2018-01-24T21:39:14Z</dcterms:created>
  <dcterms:modified xsi:type="dcterms:W3CDTF">2018-01-25T09:09:41Z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df0b69c9-e165-4231-95ce-6461340c67aa</vt:lpwstr>
  </property>
  <property fmtid="{D5CDD505-2E9C-101B-9397-08002B2CF9AE}" pid="3" name="OriginatingUser">
    <vt:lpwstr>mghita</vt:lpwstr>
  </property>
  <property fmtid="{D5CDD505-2E9C-101B-9397-08002B2CF9AE}" pid="4" name="CLASSIFICATION">
    <vt:lpwstr>RESTRICTED</vt:lpwstr>
  </property>
</Properties>
</file>