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60" r:id="rId4"/>
    <p:sldId id="264" r:id="rId5"/>
    <p:sldId id="265" r:id="rId6"/>
    <p:sldId id="259" r:id="rId7"/>
    <p:sldId id="257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749484"/>
            <a:ext cx="9525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miro.medium.com/v2/resize:fit:700/1*snZhMEQFhoJwbM5c0CPO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17" y="1543282"/>
            <a:ext cx="9302647" cy="467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6921" y="844034"/>
            <a:ext cx="44710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242424"/>
                </a:solidFill>
                <a:latin typeface="sohne"/>
              </a:rPr>
              <a:t> Semi Supervised Learning</a:t>
            </a:r>
            <a:endParaRPr lang="en-US" sz="2600" b="1" i="0" dirty="0">
              <a:solidFill>
                <a:srgbClr val="242424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3768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Basics of Reinforcement Learning (Algorithms, Applications &amp; Advantages) -  DatabaseTow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" b="27604"/>
          <a:stretch/>
        </p:blipFill>
        <p:spPr bwMode="auto">
          <a:xfrm>
            <a:off x="475426" y="775853"/>
            <a:ext cx="11273229" cy="556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376" y="754526"/>
            <a:ext cx="7898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F0F0F"/>
                </a:solidFill>
                <a:latin typeface="Roboto"/>
              </a:rPr>
              <a:t>ML Model Building to Deployment | Steps A Z</a:t>
            </a:r>
            <a:endParaRPr lang="en-US" sz="2800" b="1" i="0" dirty="0">
              <a:solidFill>
                <a:srgbClr val="0F0F0F"/>
              </a:solidFill>
              <a:effectLst/>
              <a:latin typeface="Roboto"/>
            </a:endParaRPr>
          </a:p>
        </p:txBody>
      </p:sp>
      <p:pic>
        <p:nvPicPr>
          <p:cNvPr id="13314" name="Picture 2" descr="Machine Learning Engineer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8"/>
          <a:stretch/>
        </p:blipFill>
        <p:spPr bwMode="auto">
          <a:xfrm>
            <a:off x="2285998" y="1277746"/>
            <a:ext cx="7730837" cy="54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wo boy green tshi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36" y="1176483"/>
            <a:ext cx="9332876" cy="52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3511" y="714818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Roboto"/>
              </a:rPr>
              <a:t>Underfitting</a:t>
            </a:r>
            <a:r>
              <a:rPr lang="en-US" sz="2400" b="1" dirty="0">
                <a:latin typeface="Roboto"/>
              </a:rPr>
              <a:t> &amp; Overfitting</a:t>
            </a:r>
            <a:endParaRPr lang="en-US" sz="2400" b="1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554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141" y="1997837"/>
            <a:ext cx="111512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111111"/>
                </a:solidFill>
                <a:latin typeface="Roboto"/>
              </a:rPr>
              <a:t>This story starts with one </a:t>
            </a:r>
            <a:r>
              <a:rPr lang="en-US" sz="2400" b="1" dirty="0">
                <a:solidFill>
                  <a:srgbClr val="111111"/>
                </a:solidFill>
                <a:latin typeface="Roboto"/>
              </a:rPr>
              <a:t>‘Student’</a:t>
            </a:r>
            <a:r>
              <a:rPr lang="en-US" sz="2400" dirty="0">
                <a:solidFill>
                  <a:srgbClr val="111111"/>
                </a:solidFill>
                <a:latin typeface="Roboto"/>
              </a:rPr>
              <a:t> 👨🏻‍🎓👩🏻‍🎓 studying for an exam💯</a:t>
            </a:r>
            <a:r>
              <a:rPr lang="en-US" sz="2400" dirty="0" smtClean="0">
                <a:solidFill>
                  <a:srgbClr val="111111"/>
                </a:solidFill>
                <a:latin typeface="Roboto"/>
              </a:rPr>
              <a:t>.</a:t>
            </a:r>
          </a:p>
          <a:p>
            <a:pPr algn="just"/>
            <a:endParaRPr lang="en-US" sz="2400" dirty="0">
              <a:solidFill>
                <a:srgbClr val="111111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11111"/>
                </a:solidFill>
                <a:latin typeface="Roboto"/>
              </a:rPr>
              <a:t>Underfitting</a:t>
            </a:r>
            <a:r>
              <a:rPr lang="en-US" sz="2400" b="1" dirty="0">
                <a:solidFill>
                  <a:srgbClr val="111111"/>
                </a:solidFill>
                <a:latin typeface="Roboto"/>
              </a:rPr>
              <a:t> happens</a:t>
            </a:r>
            <a:r>
              <a:rPr lang="en-US" sz="2400" dirty="0">
                <a:solidFill>
                  <a:srgbClr val="111111"/>
                </a:solidFill>
                <a:latin typeface="Roboto"/>
              </a:rPr>
              <a:t> — When a student doesn’t study enough so fails to the exam.</a:t>
            </a:r>
            <a:r>
              <a:rPr lang="en-US" sz="2400" dirty="0" smtClean="0">
                <a:solidFill>
                  <a:srgbClr val="111111"/>
                </a:solidFill>
                <a:latin typeface="Roboto"/>
              </a:rPr>
              <a:t>😭</a:t>
            </a:r>
          </a:p>
          <a:p>
            <a:pPr algn="just"/>
            <a:endParaRPr lang="en-US" sz="2400" dirty="0">
              <a:solidFill>
                <a:srgbClr val="111111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11111"/>
                </a:solidFill>
                <a:latin typeface="Roboto"/>
              </a:rPr>
              <a:t>Overfitting happens</a:t>
            </a:r>
            <a:r>
              <a:rPr lang="en-US" sz="2400" dirty="0">
                <a:solidFill>
                  <a:srgbClr val="111111"/>
                </a:solidFill>
                <a:latin typeface="Roboto"/>
              </a:rPr>
              <a:t> — The same student this time memorizes the study </a:t>
            </a:r>
            <a:r>
              <a:rPr lang="en-US" sz="2400" dirty="0" smtClean="0">
                <a:solidFill>
                  <a:srgbClr val="111111"/>
                </a:solidFill>
                <a:latin typeface="Roboto"/>
              </a:rPr>
              <a:t>material without </a:t>
            </a:r>
            <a:r>
              <a:rPr lang="en-US" sz="2400" dirty="0">
                <a:solidFill>
                  <a:srgbClr val="111111"/>
                </a:solidFill>
                <a:latin typeface="Roboto"/>
              </a:rPr>
              <a:t>understanding the concept. And this time he pass the exam but, when a teacher asked outside of the exam paper this student don’t have answers because he memorize the answers in the studying material not understand the concept.</a:t>
            </a:r>
            <a:endParaRPr lang="en-US" sz="240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6506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468" y="1817638"/>
            <a:ext cx="10504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111111"/>
                </a:solidFill>
                <a:latin typeface="Roboto"/>
              </a:rPr>
              <a:t>Note🔥: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Roboto"/>
              </a:rPr>
              <a:t>If the model is doing very well on the training dataset but poorly on the validation set, it means </a:t>
            </a:r>
            <a:r>
              <a:rPr lang="en-US" sz="2800" b="1" dirty="0">
                <a:solidFill>
                  <a:srgbClr val="111111"/>
                </a:solidFill>
                <a:latin typeface="Roboto"/>
              </a:rPr>
              <a:t>‘Overfitting’</a:t>
            </a:r>
            <a:r>
              <a:rPr lang="en-US" sz="2800" dirty="0">
                <a:solidFill>
                  <a:srgbClr val="111111"/>
                </a:solidFill>
                <a:latin typeface="Roboto"/>
              </a:rPr>
              <a:t>. </a:t>
            </a:r>
            <a:r>
              <a:rPr lang="en-US" sz="2800" dirty="0">
                <a:solidFill>
                  <a:srgbClr val="111111"/>
                </a:solidFill>
                <a:latin typeface="Roboto"/>
              </a:rPr>
              <a:t>Here is the example </a:t>
            </a:r>
            <a:r>
              <a:rPr lang="en-US" sz="2800" dirty="0" err="1">
                <a:solidFill>
                  <a:srgbClr val="111111"/>
                </a:solidFill>
                <a:latin typeface="Roboto"/>
              </a:rPr>
              <a:t>remember,if</a:t>
            </a:r>
            <a:r>
              <a:rPr lang="en-US" sz="2800" dirty="0">
                <a:solidFill>
                  <a:srgbClr val="111111"/>
                </a:solidFill>
                <a:latin typeface="Roboto"/>
              </a:rPr>
              <a:t> the training error is 1% and ‘</a:t>
            </a:r>
            <a:r>
              <a:rPr lang="en-US" sz="2800" dirty="0" err="1">
                <a:solidFill>
                  <a:srgbClr val="111111"/>
                </a:solidFill>
                <a:latin typeface="Roboto"/>
              </a:rPr>
              <a:t>validaton_error</a:t>
            </a:r>
            <a:r>
              <a:rPr lang="en-US" sz="2800" dirty="0">
                <a:solidFill>
                  <a:srgbClr val="111111"/>
                </a:solidFill>
                <a:latin typeface="Roboto"/>
              </a:rPr>
              <a:t>’ 10%…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1111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Roboto"/>
              </a:rPr>
              <a:t>Or the same thing the opposite model performs badly on the training set it’s called </a:t>
            </a:r>
            <a:r>
              <a:rPr lang="en-US" sz="2800" b="1" dirty="0">
                <a:solidFill>
                  <a:srgbClr val="111111"/>
                </a:solidFill>
                <a:latin typeface="Roboto"/>
              </a:rPr>
              <a:t>‘</a:t>
            </a:r>
            <a:r>
              <a:rPr lang="en-US" sz="2800" b="1" dirty="0" err="1">
                <a:solidFill>
                  <a:srgbClr val="111111"/>
                </a:solidFill>
                <a:latin typeface="Roboto"/>
              </a:rPr>
              <a:t>Underfitting</a:t>
            </a:r>
            <a:r>
              <a:rPr lang="en-US" sz="2800" b="1" dirty="0" smtClean="0">
                <a:solidFill>
                  <a:srgbClr val="111111"/>
                </a:solidFill>
                <a:latin typeface="Roboto"/>
              </a:rPr>
              <a:t>’</a:t>
            </a:r>
            <a:r>
              <a:rPr lang="en-US" sz="2800" dirty="0">
                <a:solidFill>
                  <a:srgbClr val="111111"/>
                </a:solidFill>
                <a:latin typeface="Roboto"/>
              </a:rPr>
              <a:t>. For example if the </a:t>
            </a:r>
            <a:r>
              <a:rPr lang="en-US" sz="2800" dirty="0" err="1">
                <a:solidFill>
                  <a:srgbClr val="111111"/>
                </a:solidFill>
                <a:latin typeface="Roboto"/>
              </a:rPr>
              <a:t>train_error</a:t>
            </a:r>
            <a:r>
              <a:rPr lang="en-US" sz="2800" dirty="0">
                <a:solidFill>
                  <a:srgbClr val="111111"/>
                </a:solidFill>
                <a:latin typeface="Roboto"/>
              </a:rPr>
              <a:t> is 24% and </a:t>
            </a:r>
            <a:r>
              <a:rPr lang="en-US" sz="2800" dirty="0" err="1">
                <a:solidFill>
                  <a:srgbClr val="111111"/>
                </a:solidFill>
                <a:latin typeface="Roboto"/>
              </a:rPr>
              <a:t>val_error</a:t>
            </a:r>
            <a:r>
              <a:rPr lang="en-US" sz="2800" dirty="0">
                <a:solidFill>
                  <a:srgbClr val="111111"/>
                </a:solidFill>
                <a:latin typeface="Roboto"/>
              </a:rPr>
              <a:t> is 25</a:t>
            </a:r>
            <a:r>
              <a:rPr lang="en-US" sz="2800" dirty="0" smtClean="0">
                <a:solidFill>
                  <a:srgbClr val="111111"/>
                </a:solidFill>
                <a:latin typeface="Roboto"/>
              </a:rPr>
              <a:t>%</a:t>
            </a:r>
            <a:endParaRPr lang="en-US" sz="2800" dirty="0">
              <a:solidFill>
                <a:srgbClr val="11111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500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14" y="888274"/>
            <a:ext cx="10993549" cy="731958"/>
          </a:xfrm>
        </p:spPr>
        <p:txBody>
          <a:bodyPr/>
          <a:lstStyle/>
          <a:p>
            <a:r>
              <a:rPr lang="en-US" dirty="0" smtClean="0">
                <a:latin typeface="Roboto"/>
              </a:rPr>
              <a:t>Machine Learning</a:t>
            </a:r>
            <a:endParaRPr lang="en-US" dirty="0"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9225" y="3487170"/>
            <a:ext cx="106941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Roboto"/>
              </a:rPr>
              <a:t>Machine learning (ML) is a discipline of artificial intelligence (AI) that provides machines with the ability to automatically learn from data and past experiences while identifying patterns to make predictions with minimal human intervention.</a:t>
            </a:r>
            <a:endParaRPr lang="en-US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" name="Picture 2" descr="https://res.cloudinary.com/practicaldev/image/fetch/s--Pcwma63---/c_limit%2Cf_auto%2Cfl_progressive%2Cq_auto%2Cw_800/https:/dev-to-uploads.s3.amazonaws.com/uploads/articles/af67jw3uabhuyba39tj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r="11320" b="13630"/>
          <a:stretch/>
        </p:blipFill>
        <p:spPr bwMode="auto">
          <a:xfrm>
            <a:off x="8595360" y="843592"/>
            <a:ext cx="2323652" cy="17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5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9247" y="3195020"/>
            <a:ext cx="1087598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600" dirty="0" smtClean="0">
              <a:solidFill>
                <a:srgbClr val="171717"/>
              </a:solidFill>
              <a:latin typeface="-apple-system"/>
            </a:endParaRPr>
          </a:p>
          <a:p>
            <a:pPr algn="just"/>
            <a:r>
              <a:rPr lang="en-US" sz="2600" dirty="0" smtClean="0">
                <a:solidFill>
                  <a:srgbClr val="171717"/>
                </a:solidFill>
                <a:latin typeface="Roboto"/>
              </a:rPr>
              <a:t>Machine </a:t>
            </a:r>
            <a:r>
              <a:rPr lang="en-US" sz="2600" dirty="0">
                <a:solidFill>
                  <a:srgbClr val="171717"/>
                </a:solidFill>
                <a:latin typeface="Roboto"/>
              </a:rPr>
              <a:t>learning is a method of training a machine to learn from data, rather than being explicitly programmed. It involves feeding a machine a large dataset and allowing it to learn and improve performance over time.</a:t>
            </a:r>
            <a:endParaRPr lang="en-US" sz="2600" dirty="0">
              <a:latin typeface="Roboto"/>
            </a:endParaRPr>
          </a:p>
        </p:txBody>
      </p:sp>
      <p:pic>
        <p:nvPicPr>
          <p:cNvPr id="5122" name="Picture 2" descr="https://res.cloudinary.com/practicaldev/image/fetch/s--Pcwma63---/c_limit%2Cf_auto%2Cfl_progressive%2Cq_auto%2Cw_800/https:/dev-to-uploads.s3.amazonaws.com/uploads/articles/af67jw3uabhuyba39tj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r="11320" b="13630"/>
          <a:stretch/>
        </p:blipFill>
        <p:spPr bwMode="auto">
          <a:xfrm>
            <a:off x="4206240" y="1027708"/>
            <a:ext cx="3281083" cy="24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i and machine learning techniques for Sale,Up To OFF 61%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 b="4658"/>
          <a:stretch/>
        </p:blipFill>
        <p:spPr bwMode="auto">
          <a:xfrm>
            <a:off x="2057399" y="930729"/>
            <a:ext cx="7641771" cy="57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cwh-full-next-space.fra1.cdn.digitaloceanspaces.com/blogpost/complete-ml-roadmap-for-beginners/what-is-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6" y="661015"/>
            <a:ext cx="10872643" cy="584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www.qtravel.ai/wp-content/uploads/2023/08/machine-learning-how-machine-learning-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8" y="1310323"/>
            <a:ext cx="11928678" cy="43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ypes of Machine Lear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8"/>
          <a:stretch/>
        </p:blipFill>
        <p:spPr bwMode="auto">
          <a:xfrm>
            <a:off x="2237407" y="1882587"/>
            <a:ext cx="7379929" cy="39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upervised Learning (How supervised machine learning work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620485"/>
            <a:ext cx="11250386" cy="61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Un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1" y="636814"/>
            <a:ext cx="11299372" cy="61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249</TotalTime>
  <Words>120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Gill Sans MT</vt:lpstr>
      <vt:lpstr>Roboto</vt:lpstr>
      <vt:lpstr>sohne</vt:lpstr>
      <vt:lpstr>Wingdings 2</vt:lpstr>
      <vt:lpstr>Dividend</vt:lpstr>
      <vt:lpstr>PowerPoint Presentation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Sajid Majeed</dc:creator>
  <cp:lastModifiedBy>Sajid Majeed</cp:lastModifiedBy>
  <cp:revision>19</cp:revision>
  <dcterms:created xsi:type="dcterms:W3CDTF">2024-01-19T15:37:18Z</dcterms:created>
  <dcterms:modified xsi:type="dcterms:W3CDTF">2024-01-20T16:41:05Z</dcterms:modified>
</cp:coreProperties>
</file>