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8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93" autoAdjust="0"/>
  </p:normalViewPr>
  <p:slideViewPr>
    <p:cSldViewPr>
      <p:cViewPr varScale="1">
        <p:scale>
          <a:sx n="51" d="100"/>
          <a:sy n="51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5A890-857E-4495-99B6-5C29069A3B8A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D79A-4B72-4187-A58A-73D9AF2A0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5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割点：删掉它之后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删掉所有跟它相连的边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，图必然会分裂成两个或两个以上的子图。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块：没有割点的连通子图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割边：删掉一条边后，图必然会分裂成两个或两个以上的子图，又称桥。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D79A-4B72-4187-A58A-73D9AF2A00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原图从大的访问到小的，因为是回溯才标号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D79A-4B72-4187-A58A-73D9AF2A00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D79A-4B72-4187-A58A-73D9AF2A00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原图从大的访问到小的，因为是回溯才标号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D79A-4B72-4187-A58A-73D9AF2A00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D79A-4B72-4187-A58A-73D9AF2A00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4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画曹圣哪个图，一个点不能通过一个可能是割点的边往上走。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D79A-4B72-4187-A58A-73D9AF2A00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强连通分量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阎杰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7656" y="2285992"/>
            <a:ext cx="926165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正确性：假设在步骤二中从点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访问到了点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，那么说明在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中有一条从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的路径。所以在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中有一条从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的路径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。又由于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f[u] &gt; f[v],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所以在步骤一中一定是从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的，即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中有一条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的路径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否则由于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中存在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的路径，如果是从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，会使得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f[v] &gt; f[u],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矛盾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相互可达，属于同一个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缩点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对求完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的图进行缩点操作，即去掉强连通分量之内的点，保留之间的点，则形成了一个有向无环图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(DAG)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具有拓扑结构。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算法同样是基于对图深度优先搜索的算法，每个强连通分量为搜索树的一棵子树。搜索时，把当前搜索树中未处理的节点加入一个堆栈，回溯时可以判断栈顶到栈中的节点是否为一个强连通分量。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具体实现时，定义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[u]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为节点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搜索的次序编号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low[u]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的子树能够追溯到的最早的栈中节点的次序号。那么有：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low[u] = min{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[u];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low[v];   if v is not visited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[v];   if v is still in stack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};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[u] == low[u]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为根的子树的所有节点属于一个强连通分量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539552" y="476672"/>
            <a:ext cx="822960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 smtClean="0">
              <a:latin typeface="Monaco" pitchFamily="49" charset="0"/>
            </a:endParaRPr>
          </a:p>
          <a:p>
            <a:endParaRPr lang="en-US" altLang="zh-CN" sz="1800" dirty="0">
              <a:latin typeface="Monaco" pitchFamily="49" charset="0"/>
            </a:endParaRPr>
          </a:p>
          <a:p>
            <a:r>
              <a:rPr lang="en-US" altLang="zh-CN" sz="1800" dirty="0" err="1" smtClean="0">
                <a:latin typeface="Monaco" pitchFamily="49" charset="0"/>
              </a:rPr>
              <a:t>tarjan</a:t>
            </a:r>
            <a:r>
              <a:rPr lang="en-US" altLang="zh-CN" sz="1800" dirty="0" smtClean="0">
                <a:latin typeface="Monaco" pitchFamily="49" charset="0"/>
              </a:rPr>
              <a:t>(u</a:t>
            </a:r>
            <a:r>
              <a:rPr lang="en-US" altLang="zh-CN" sz="1800" dirty="0">
                <a:latin typeface="Monaco" pitchFamily="49" charset="0"/>
              </a:rPr>
              <a:t>) { </a:t>
            </a:r>
            <a:endParaRPr lang="en-US" altLang="zh-CN" sz="1800" dirty="0" smtClean="0">
              <a:latin typeface="Monaco" pitchFamily="49" charset="0"/>
            </a:endParaRPr>
          </a:p>
          <a:p>
            <a:r>
              <a:rPr lang="en-US" altLang="zh-CN" sz="1800" dirty="0">
                <a:latin typeface="Monaco" pitchFamily="49" charset="0"/>
              </a:rPr>
              <a:t> </a:t>
            </a:r>
            <a:r>
              <a:rPr lang="en-US" altLang="zh-CN" sz="1800" dirty="0" smtClean="0">
                <a:latin typeface="Monaco" pitchFamily="49" charset="0"/>
              </a:rPr>
              <a:t>     DFN[u] = Low[u]= ++</a:t>
            </a:r>
            <a:r>
              <a:rPr lang="en-US" altLang="zh-CN" sz="1800" dirty="0">
                <a:latin typeface="Monaco" pitchFamily="49" charset="0"/>
              </a:rPr>
              <a:t>Index </a:t>
            </a:r>
            <a:r>
              <a:rPr lang="en-US" altLang="zh-CN" sz="1800" dirty="0" smtClean="0">
                <a:latin typeface="Monaco" pitchFamily="49" charset="0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设定次序编号和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Low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初值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Monaco" pitchFamily="49" charset="0"/>
              </a:rPr>
              <a:t>      </a:t>
            </a:r>
            <a:r>
              <a:rPr lang="en-US" altLang="zh-CN" sz="1800" dirty="0" err="1" smtClean="0">
                <a:latin typeface="Monaco" pitchFamily="49" charset="0"/>
              </a:rPr>
              <a:t>Stack.push</a:t>
            </a:r>
            <a:r>
              <a:rPr lang="en-US" altLang="zh-CN" sz="1800" dirty="0" smtClean="0">
                <a:latin typeface="Monaco" pitchFamily="49" charset="0"/>
              </a:rPr>
              <a:t>(u</a:t>
            </a:r>
            <a:r>
              <a:rPr lang="en-US" altLang="zh-CN" sz="1800" dirty="0">
                <a:latin typeface="Monaco" pitchFamily="49" charset="0"/>
              </a:rPr>
              <a:t>) </a:t>
            </a:r>
            <a:r>
              <a:rPr lang="en-US" altLang="zh-CN" sz="1800" dirty="0" smtClean="0">
                <a:latin typeface="Monaco" pitchFamily="49" charset="0"/>
              </a:rPr>
              <a:t>        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将节点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压入栈中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Monaco" pitchFamily="49" charset="0"/>
              </a:rPr>
              <a:t>      for </a:t>
            </a:r>
            <a:r>
              <a:rPr lang="en-US" altLang="zh-CN" sz="1800" dirty="0">
                <a:latin typeface="Monaco" pitchFamily="49" charset="0"/>
              </a:rPr>
              <a:t>each (u, v) in E </a:t>
            </a:r>
            <a:r>
              <a:rPr lang="en-US" altLang="zh-CN" sz="1800" dirty="0" smtClean="0">
                <a:latin typeface="Monaco" pitchFamily="49" charset="0"/>
              </a:rPr>
              <a:t> 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枚举每一条边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Monaco" pitchFamily="49" charset="0"/>
              </a:rPr>
              <a:t>            if </a:t>
            </a:r>
            <a:r>
              <a:rPr lang="en-US" altLang="zh-CN" sz="1800" dirty="0">
                <a:latin typeface="Monaco" pitchFamily="49" charset="0"/>
              </a:rPr>
              <a:t>(v is not </a:t>
            </a:r>
            <a:r>
              <a:rPr lang="en-US" altLang="zh-CN" sz="1800" dirty="0" err="1">
                <a:latin typeface="Monaco" pitchFamily="49" charset="0"/>
              </a:rPr>
              <a:t>visted</a:t>
            </a:r>
            <a:r>
              <a:rPr lang="en-US" altLang="zh-CN" sz="1800" dirty="0">
                <a:latin typeface="Monaco" pitchFamily="49" charset="0"/>
              </a:rPr>
              <a:t>)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如果节点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未被访问过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Monaco" pitchFamily="49" charset="0"/>
              </a:rPr>
              <a:t>                  </a:t>
            </a:r>
            <a:r>
              <a:rPr lang="en-US" altLang="zh-CN" sz="1800" dirty="0" err="1" smtClean="0">
                <a:latin typeface="Monaco" pitchFamily="49" charset="0"/>
              </a:rPr>
              <a:t>tarjan</a:t>
            </a:r>
            <a:r>
              <a:rPr lang="en-US" altLang="zh-CN" sz="1800" dirty="0" smtClean="0">
                <a:latin typeface="Monaco" pitchFamily="49" charset="0"/>
              </a:rPr>
              <a:t>(v</a:t>
            </a:r>
            <a:r>
              <a:rPr lang="en-US" altLang="zh-CN" sz="1800" dirty="0">
                <a:latin typeface="Monaco" pitchFamily="49" charset="0"/>
              </a:rPr>
              <a:t>) </a:t>
            </a:r>
            <a:r>
              <a:rPr lang="en-US" altLang="zh-CN" sz="1800" dirty="0" smtClean="0">
                <a:latin typeface="Monaco" pitchFamily="49" charset="0"/>
              </a:rPr>
              <a:t>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继续向下找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Monaco" pitchFamily="49" charset="0"/>
              </a:rPr>
              <a:t>                  Low[u</a:t>
            </a:r>
            <a:r>
              <a:rPr lang="en-US" altLang="zh-CN" sz="1800" dirty="0">
                <a:latin typeface="Monaco" pitchFamily="49" charset="0"/>
              </a:rPr>
              <a:t>] = min(Low[u], Low[v]) </a:t>
            </a:r>
            <a:endParaRPr lang="en-US" altLang="zh-CN" sz="1800" dirty="0" smtClean="0">
              <a:latin typeface="Monaco" pitchFamily="49" charset="0"/>
            </a:endParaRPr>
          </a:p>
          <a:p>
            <a:r>
              <a:rPr lang="en-US" altLang="zh-CN" sz="1800" dirty="0" smtClean="0">
                <a:latin typeface="Monaco" pitchFamily="49" charset="0"/>
              </a:rPr>
              <a:t>            else </a:t>
            </a:r>
            <a:r>
              <a:rPr lang="en-US" altLang="zh-CN" sz="1800" dirty="0">
                <a:latin typeface="Monaco" pitchFamily="49" charset="0"/>
              </a:rPr>
              <a:t>if (v in S) </a:t>
            </a:r>
            <a:r>
              <a:rPr lang="en-US" altLang="zh-CN" sz="1800" dirty="0" smtClean="0">
                <a:latin typeface="Monaco" pitchFamily="49" charset="0"/>
              </a:rPr>
              <a:t>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如果节点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还在栈内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Monaco" pitchFamily="49" charset="0"/>
              </a:rPr>
              <a:t>                  Low[u</a:t>
            </a:r>
            <a:r>
              <a:rPr lang="en-US" altLang="zh-CN" sz="1800" dirty="0">
                <a:latin typeface="Monaco" pitchFamily="49" charset="0"/>
              </a:rPr>
              <a:t>] = min(Low[u], DFN[v]) </a:t>
            </a:r>
            <a:endParaRPr lang="en-US" altLang="zh-CN" sz="1800" dirty="0" smtClean="0">
              <a:latin typeface="Monaco" pitchFamily="49" charset="0"/>
            </a:endParaRPr>
          </a:p>
          <a:p>
            <a:r>
              <a:rPr lang="en-US" altLang="zh-CN" sz="1800" dirty="0" smtClean="0">
                <a:latin typeface="Monaco" pitchFamily="49" charset="0"/>
              </a:rPr>
              <a:t>      if </a:t>
            </a:r>
            <a:r>
              <a:rPr lang="en-US" altLang="zh-CN" sz="1800" dirty="0">
                <a:latin typeface="Monaco" pitchFamily="49" charset="0"/>
              </a:rPr>
              <a:t>(DFN[u] == Low[u]) </a:t>
            </a:r>
            <a:r>
              <a:rPr lang="en-US" altLang="zh-CN" sz="1800" dirty="0" smtClean="0">
                <a:latin typeface="Monaco" pitchFamily="49" charset="0"/>
              </a:rPr>
              <a:t>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如果节点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是强连通分量的根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smtClean="0">
                <a:latin typeface="Monaco" pitchFamily="49" charset="0"/>
              </a:rPr>
              <a:t>            repeat </a:t>
            </a:r>
            <a:r>
              <a:rPr lang="en-US" altLang="zh-CN" sz="1800" dirty="0">
                <a:latin typeface="Monaco" pitchFamily="49" charset="0"/>
              </a:rPr>
              <a:t>v = </a:t>
            </a:r>
            <a:r>
              <a:rPr lang="en-US" altLang="zh-CN" sz="1800" dirty="0" err="1">
                <a:latin typeface="Monaco" pitchFamily="49" charset="0"/>
              </a:rPr>
              <a:t>S.pop</a:t>
            </a:r>
            <a:r>
              <a:rPr lang="en-US" altLang="zh-CN" sz="1800" dirty="0">
                <a:latin typeface="Monaco" pitchFamily="49" charset="0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退栈，为该强连通分量中一个顶点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Monaco" pitchFamily="49" charset="0"/>
              </a:rPr>
              <a:t> </a:t>
            </a:r>
            <a:r>
              <a:rPr lang="en-US" altLang="zh-CN" sz="1800" dirty="0" smtClean="0">
                <a:latin typeface="Monaco" pitchFamily="49" charset="0"/>
              </a:rPr>
              <a:t>     print </a:t>
            </a:r>
            <a:r>
              <a:rPr lang="en-US" altLang="zh-CN" sz="1800" dirty="0">
                <a:latin typeface="Monaco" pitchFamily="49" charset="0"/>
              </a:rPr>
              <a:t>v until (u== v</a:t>
            </a:r>
            <a:r>
              <a:rPr lang="en-US" altLang="zh-CN" sz="1800" dirty="0" smtClean="0">
                <a:latin typeface="Monaco" pitchFamily="49" charset="0"/>
              </a:rPr>
              <a:t>)</a:t>
            </a:r>
          </a:p>
          <a:p>
            <a:r>
              <a:rPr lang="en-US" altLang="zh-CN" sz="1800" dirty="0" smtClean="0">
                <a:latin typeface="Monaco" pitchFamily="49" charset="0"/>
              </a:rPr>
              <a:t> </a:t>
            </a:r>
            <a:r>
              <a:rPr lang="en-US" altLang="zh-CN" sz="1800" dirty="0">
                <a:latin typeface="Monaco" pitchFamily="49" charset="0"/>
              </a:rPr>
              <a:t>} </a:t>
            </a:r>
            <a:br>
              <a:rPr lang="en-US" altLang="zh-CN" sz="1800" dirty="0">
                <a:latin typeface="Monaco" pitchFamily="49" charset="0"/>
              </a:rPr>
            </a:br>
            <a:endParaRPr lang="zh-CN" altLang="en-US" sz="1800" dirty="0"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算法演示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91020" y="167790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86323" y="3262084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971600" y="167790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2886323" y="167790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891020" y="3274926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71600" y="3262084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42725" y="2001944"/>
            <a:ext cx="12435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534395" y="2001944"/>
            <a:ext cx="135662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42725" y="3598962"/>
            <a:ext cx="12435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295636" y="2360526"/>
            <a:ext cx="0" cy="914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15056" y="2325980"/>
            <a:ext cx="0" cy="9661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475657" y="2231072"/>
            <a:ext cx="1505574" cy="11030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647422" y="3636384"/>
            <a:ext cx="12435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10359" y="2313168"/>
            <a:ext cx="0" cy="94891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/>
          <p:cNvSpPr/>
          <p:nvPr/>
        </p:nvSpPr>
        <p:spPr>
          <a:xfrm rot="20752386">
            <a:off x="1078985" y="1549128"/>
            <a:ext cx="1800200" cy="1103020"/>
          </a:xfrm>
          <a:prstGeom prst="arc">
            <a:avLst>
              <a:gd name="adj1" fmla="val 14531531"/>
              <a:gd name="adj2" fmla="val 2139712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/>
          <p:cNvSpPr/>
          <p:nvPr/>
        </p:nvSpPr>
        <p:spPr>
          <a:xfrm rot="20752386">
            <a:off x="3167218" y="1481597"/>
            <a:ext cx="1800200" cy="1103020"/>
          </a:xfrm>
          <a:prstGeom prst="arc">
            <a:avLst>
              <a:gd name="adj1" fmla="val 13327474"/>
              <a:gd name="adj2" fmla="val 2139712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28591" y="1278588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DFN:1</a:t>
            </a:r>
            <a:endParaRPr lang="zh-CN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64536" y="1278588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DFN:2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69233" y="1278982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DFN:3</a:t>
            </a:r>
            <a:endParaRPr lang="zh-CN" altLang="en-US" b="1" dirty="0"/>
          </a:p>
        </p:txBody>
      </p:sp>
      <p:sp>
        <p:nvSpPr>
          <p:cNvPr id="40" name="弧形 39"/>
          <p:cNvSpPr/>
          <p:nvPr/>
        </p:nvSpPr>
        <p:spPr>
          <a:xfrm rot="4204889">
            <a:off x="4314955" y="2141068"/>
            <a:ext cx="1800200" cy="1103020"/>
          </a:xfrm>
          <a:prstGeom prst="arc">
            <a:avLst>
              <a:gd name="adj1" fmla="val 13660466"/>
              <a:gd name="adj2" fmla="val 2139712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60879" y="3292960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DFN:4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24128" y="3645024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LOW:4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7357771" y="1289831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80312" y="1903326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80312" y="2539752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80312" y="3207011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3501" y="986179"/>
            <a:ext cx="97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LOW:3</a:t>
            </a:r>
            <a:endParaRPr lang="zh-CN" altLang="en-US" b="1" dirty="0"/>
          </a:p>
        </p:txBody>
      </p:sp>
      <p:sp>
        <p:nvSpPr>
          <p:cNvPr id="47" name="弧形 46"/>
          <p:cNvSpPr/>
          <p:nvPr/>
        </p:nvSpPr>
        <p:spPr>
          <a:xfrm rot="19635599">
            <a:off x="2447546" y="1898947"/>
            <a:ext cx="1302459" cy="1556028"/>
          </a:xfrm>
          <a:prstGeom prst="arc">
            <a:avLst>
              <a:gd name="adj1" fmla="val 20570043"/>
              <a:gd name="adj2" fmla="val 582568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308562" y="3875303"/>
            <a:ext cx="86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DFN:5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7374313" y="2539752"/>
            <a:ext cx="999363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13952" y="4211796"/>
            <a:ext cx="9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LOW:1</a:t>
            </a:r>
            <a:endParaRPr lang="zh-CN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663040" y="986179"/>
            <a:ext cx="104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LOW:1</a:t>
            </a:r>
            <a:endParaRPr lang="zh-CN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55437" y="986179"/>
            <a:ext cx="9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LOW:1</a:t>
            </a:r>
            <a:endParaRPr lang="zh-CN" altLang="en-US" b="1" dirty="0"/>
          </a:p>
        </p:txBody>
      </p:sp>
      <p:sp>
        <p:nvSpPr>
          <p:cNvPr id="53" name="弧形 52"/>
          <p:cNvSpPr/>
          <p:nvPr/>
        </p:nvSpPr>
        <p:spPr>
          <a:xfrm rot="13911186">
            <a:off x="578307" y="2285319"/>
            <a:ext cx="1891670" cy="1274440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16301" y="3957298"/>
            <a:ext cx="1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DFN:6</a:t>
            </a:r>
            <a:endParaRPr lang="zh-CN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28072" y="4262707"/>
            <a:ext cx="1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LOW:5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7374313" y="3205092"/>
            <a:ext cx="1030654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5" grpId="0"/>
      <p:bldP spid="38" grpId="0"/>
      <p:bldP spid="39" grpId="0"/>
      <p:bldP spid="40" grpId="0" animBg="1"/>
      <p:bldP spid="41" grpId="0"/>
      <p:bldP spid="42" grpId="0"/>
      <p:bldP spid="37" grpId="0" animBg="1"/>
      <p:bldP spid="37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/>
      <p:bldP spid="47" grpId="0" animBg="1"/>
      <p:bldP spid="48" grpId="0"/>
      <p:bldP spid="49" grpId="0" animBg="1"/>
      <p:bldP spid="49" grpId="1" animBg="1"/>
      <p:bldP spid="50" grpId="0"/>
      <p:bldP spid="51" grpId="0"/>
      <p:bldP spid="52" grpId="0"/>
      <p:bldP spid="53" grpId="0" animBg="1"/>
      <p:bldP spid="54" grpId="0"/>
      <p:bldP spid="56" grpId="0"/>
      <p:bldP spid="55" grpId="0" animBg="1"/>
      <p:bldP spid="5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求割边割点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依然是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，只是改变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的判断方式，</a:t>
            </a:r>
            <a:endParaRPr lang="en-US" altLang="zh-CN" dirty="0" smtClean="0"/>
          </a:p>
          <a:p>
            <a:r>
              <a:rPr lang="en-US" altLang="zh-CN" dirty="0" err="1"/>
              <a:t>dfn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DFS </a:t>
            </a:r>
            <a:r>
              <a:rPr lang="zh-CN" altLang="en-US" dirty="0"/>
              <a:t>过程中到达点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的时间，</a:t>
            </a:r>
            <a:r>
              <a:rPr lang="en-US" altLang="zh-CN" dirty="0"/>
              <a:t>low[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表示能通过其他边回到其</a:t>
            </a:r>
            <a:r>
              <a:rPr lang="zh-CN" altLang="en-US" dirty="0" smtClean="0"/>
              <a:t>祖先的</a:t>
            </a:r>
            <a:r>
              <a:rPr lang="zh-CN" altLang="en-US" dirty="0"/>
              <a:t>最早时间。</a:t>
            </a:r>
            <a:r>
              <a:rPr lang="en-US" altLang="zh-CN" dirty="0"/>
              <a:t>low[</a:t>
            </a:r>
            <a:r>
              <a:rPr lang="en-US" altLang="zh-CN" dirty="0" err="1"/>
              <a:t>i</a:t>
            </a:r>
            <a:r>
              <a:rPr lang="en-US" altLang="zh-CN" dirty="0"/>
              <a:t>]=min(low[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dfn</a:t>
            </a:r>
            <a:r>
              <a:rPr lang="en-US" altLang="zh-CN" dirty="0"/>
              <a:t>[son[</a:t>
            </a:r>
            <a:r>
              <a:rPr lang="en-US" altLang="zh-CN" dirty="0" err="1"/>
              <a:t>i</a:t>
            </a:r>
            <a:r>
              <a:rPr lang="en-US" altLang="zh-CN" dirty="0"/>
              <a:t>]])</a:t>
            </a:r>
          </a:p>
          <a:p>
            <a:endParaRPr lang="en-US" altLang="zh-CN" dirty="0"/>
          </a:p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5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设</a:t>
            </a:r>
            <a:r>
              <a:rPr lang="en-US" altLang="zh-CN" dirty="0" err="1"/>
              <a:t>v,u</a:t>
            </a:r>
            <a:r>
              <a:rPr lang="en-US" altLang="zh-CN" dirty="0"/>
              <a:t> </a:t>
            </a:r>
            <a:r>
              <a:rPr lang="zh-CN" altLang="en-US" dirty="0"/>
              <a:t>之间有边</a:t>
            </a:r>
            <a:r>
              <a:rPr lang="en-US" altLang="zh-CN" dirty="0"/>
              <a:t>w(</a:t>
            </a:r>
            <a:r>
              <a:rPr lang="en-US" altLang="zh-CN" dirty="0" err="1"/>
              <a:t>v,u</a:t>
            </a:r>
            <a:r>
              <a:rPr lang="en-US" altLang="zh-CN" dirty="0"/>
              <a:t>)</a:t>
            </a:r>
            <a:r>
              <a:rPr lang="zh-CN" altLang="en-US" dirty="0"/>
              <a:t>，从</a:t>
            </a:r>
            <a:r>
              <a:rPr lang="en-US" altLang="zh-CN" dirty="0"/>
              <a:t>v-&gt;u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/>
              <a:t>low[u]&gt;=</a:t>
            </a:r>
            <a:r>
              <a:rPr lang="en-US" altLang="zh-CN" dirty="0" err="1"/>
              <a:t>dfn</a:t>
            </a:r>
            <a:r>
              <a:rPr lang="en-US" altLang="zh-CN" dirty="0"/>
              <a:t>[v],</a:t>
            </a:r>
            <a:r>
              <a:rPr lang="zh-CN" altLang="en-US" dirty="0"/>
              <a:t>说明</a:t>
            </a:r>
            <a:r>
              <a:rPr lang="en-US" altLang="zh-CN" dirty="0"/>
              <a:t>v </a:t>
            </a:r>
            <a:r>
              <a:rPr lang="zh-CN" altLang="en-US" dirty="0"/>
              <a:t>的儿子</a:t>
            </a:r>
            <a:r>
              <a:rPr lang="en-US" altLang="zh-CN" dirty="0"/>
              <a:t>u </a:t>
            </a:r>
            <a:r>
              <a:rPr lang="zh-CN" altLang="en-US" dirty="0"/>
              <a:t>不能通过其他边到达</a:t>
            </a:r>
            <a:r>
              <a:rPr lang="en-US" altLang="zh-CN" dirty="0"/>
              <a:t>v </a:t>
            </a:r>
            <a:r>
              <a:rPr lang="zh-CN" altLang="en-US" dirty="0"/>
              <a:t>的祖先，</a:t>
            </a:r>
            <a:r>
              <a:rPr lang="zh-CN" altLang="en-US" dirty="0" smtClean="0"/>
              <a:t>此时</a:t>
            </a:r>
            <a:r>
              <a:rPr lang="zh-CN" altLang="en-US" dirty="0"/>
              <a:t>如果拿掉</a:t>
            </a:r>
            <a:r>
              <a:rPr lang="en-US" altLang="zh-CN" dirty="0"/>
              <a:t>v,</a:t>
            </a:r>
            <a:r>
              <a:rPr lang="zh-CN" altLang="en-US" dirty="0"/>
              <a:t>则必定把</a:t>
            </a:r>
            <a:r>
              <a:rPr lang="en-US" altLang="zh-CN" dirty="0"/>
              <a:t>v </a:t>
            </a:r>
            <a:r>
              <a:rPr lang="zh-CN" altLang="en-US" dirty="0"/>
              <a:t>的祖先和</a:t>
            </a:r>
            <a:r>
              <a:rPr lang="en-US" altLang="zh-CN" dirty="0"/>
              <a:t>v </a:t>
            </a:r>
            <a:r>
              <a:rPr lang="zh-CN" altLang="en-US" dirty="0"/>
              <a:t>的儿子</a:t>
            </a:r>
            <a:r>
              <a:rPr lang="en-US" altLang="zh-CN" dirty="0"/>
              <a:t>u</a:t>
            </a:r>
            <a:r>
              <a:rPr lang="zh-CN" altLang="en-US" dirty="0"/>
              <a:t>，及它的子孙分开，于是</a:t>
            </a:r>
            <a:r>
              <a:rPr lang="en-US" altLang="zh-CN" dirty="0"/>
              <a:t>v </a:t>
            </a:r>
            <a:r>
              <a:rPr lang="zh-CN" altLang="en-US" dirty="0" smtClean="0"/>
              <a:t>便是一</a:t>
            </a:r>
            <a:r>
              <a:rPr lang="zh-CN" altLang="en-US" dirty="0"/>
              <a:t>个</a:t>
            </a:r>
            <a:r>
              <a:rPr lang="zh-CN" altLang="en-US" dirty="0" smtClean="0"/>
              <a:t>割点</a:t>
            </a:r>
            <a:endParaRPr lang="en-US" altLang="zh-CN" dirty="0" smtClean="0"/>
          </a:p>
          <a:p>
            <a:r>
              <a:rPr lang="zh-CN" altLang="en-US" dirty="0"/>
              <a:t>如果</a:t>
            </a:r>
            <a:r>
              <a:rPr lang="en-US" altLang="zh-CN" dirty="0"/>
              <a:t>low[u]&gt;</a:t>
            </a:r>
            <a:r>
              <a:rPr lang="en-US" altLang="zh-CN" dirty="0" err="1"/>
              <a:t>dfn</a:t>
            </a:r>
            <a:r>
              <a:rPr lang="en-US" altLang="zh-CN" dirty="0"/>
              <a:t>[v]</a:t>
            </a:r>
            <a:r>
              <a:rPr lang="zh-CN" altLang="en-US" dirty="0"/>
              <a:t>时，则说明</a:t>
            </a:r>
            <a:r>
              <a:rPr lang="en-US" altLang="zh-CN" dirty="0"/>
              <a:t>u </a:t>
            </a:r>
            <a:r>
              <a:rPr lang="zh-CN" altLang="en-US" dirty="0"/>
              <a:t>不仅不能到达</a:t>
            </a:r>
            <a:r>
              <a:rPr lang="en-US" altLang="zh-CN" dirty="0"/>
              <a:t>v </a:t>
            </a:r>
            <a:r>
              <a:rPr lang="zh-CN" altLang="en-US" dirty="0"/>
              <a:t>的祖先，连</a:t>
            </a:r>
            <a:r>
              <a:rPr lang="en-US" altLang="zh-CN" dirty="0"/>
              <a:t>v </a:t>
            </a:r>
            <a:r>
              <a:rPr lang="zh-CN" altLang="en-US" dirty="0"/>
              <a:t>也不能通</a:t>
            </a:r>
          </a:p>
          <a:p>
            <a:r>
              <a:rPr lang="zh-CN" altLang="en-US" dirty="0"/>
              <a:t>过另外一条边直接到达，从而它们之间的边</a:t>
            </a:r>
            <a:r>
              <a:rPr lang="en-US" altLang="zh-CN" dirty="0"/>
              <a:t>w(</a:t>
            </a:r>
            <a:r>
              <a:rPr lang="en-US" altLang="zh-CN" dirty="0" err="1"/>
              <a:t>v,u</a:t>
            </a:r>
            <a:r>
              <a:rPr lang="en-US" altLang="zh-CN" dirty="0"/>
              <a:t>)</a:t>
            </a:r>
            <a:r>
              <a:rPr lang="zh-CN" altLang="en-US" dirty="0"/>
              <a:t>便是割边</a:t>
            </a:r>
          </a:p>
        </p:txBody>
      </p:sp>
    </p:spTree>
    <p:extLst>
      <p:ext uri="{BB962C8B-B14F-4D97-AF65-F5344CB8AC3E}">
        <p14:creationId xmlns:p14="http://schemas.microsoft.com/office/powerpoint/2010/main" val="24236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简单例题 </a:t>
            </a:r>
            <a:r>
              <a:rPr lang="en-US" altLang="zh-CN" dirty="0" smtClean="0"/>
              <a:t>hdu4738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题意：有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岛，曹操</a:t>
            </a:r>
            <a:r>
              <a:rPr lang="zh-CN" altLang="en-US" dirty="0"/>
              <a:t>在一些岛之间建了一些桥，每个桥上有一些士兵把守，周瑜只有一个炸弹只能炸掉一个桥</a:t>
            </a:r>
            <a:r>
              <a:rPr lang="zh-CN" altLang="en-US" dirty="0" smtClean="0"/>
              <a:t>，要求炸掉后把使得所有的岛分成至少两块，炸弹</a:t>
            </a:r>
            <a:r>
              <a:rPr lang="zh-CN" altLang="en-US" dirty="0"/>
              <a:t>需要</a:t>
            </a:r>
            <a:r>
              <a:rPr lang="zh-CN" altLang="en-US" dirty="0" smtClean="0"/>
              <a:t>士兵带</a:t>
            </a:r>
            <a:r>
              <a:rPr lang="zh-CN" altLang="en-US" dirty="0"/>
              <a:t>过去，士兵的数量不能小于目标桥的守卫，求出最少要派出多少士兵。</a:t>
            </a:r>
          </a:p>
        </p:txBody>
      </p:sp>
    </p:spTree>
    <p:extLst>
      <p:ext uri="{BB962C8B-B14F-4D97-AF65-F5344CB8AC3E}">
        <p14:creationId xmlns:p14="http://schemas.microsoft.com/office/powerpoint/2010/main" val="120500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标准的求割边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：原图不连通，</a:t>
            </a:r>
            <a:r>
              <a:rPr lang="en-US" altLang="zh-CN" dirty="0" err="1"/>
              <a:t>ans</a:t>
            </a:r>
            <a:r>
              <a:rPr lang="en-US" altLang="zh-CN" dirty="0"/>
              <a:t>=0. 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（因此需要</a:t>
            </a:r>
            <a:r>
              <a:rPr lang="zh-CN" altLang="en-US" dirty="0"/>
              <a:t>判断连通性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： </a:t>
            </a:r>
            <a:r>
              <a:rPr lang="en-US" altLang="zh-CN" dirty="0"/>
              <a:t>m&lt;=n^2 </a:t>
            </a:r>
            <a:r>
              <a:rPr lang="zh-CN" altLang="en-US" dirty="0"/>
              <a:t>显然有重边，重边必然不是桥，处理重边  直接标记</a:t>
            </a:r>
            <a:r>
              <a:rPr lang="en-US" altLang="zh-CN" dirty="0"/>
              <a:t>. </a:t>
            </a:r>
            <a:r>
              <a:rPr lang="zh-CN" altLang="en-US" dirty="0" smtClean="0"/>
              <a:t>（因此需要判断重边）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:   </a:t>
            </a:r>
            <a:r>
              <a:rPr lang="zh-CN" altLang="en-US" dirty="0"/>
              <a:t>最小桥边权为</a:t>
            </a:r>
            <a:r>
              <a:rPr lang="en-US" altLang="zh-CN" dirty="0"/>
              <a:t>0</a:t>
            </a:r>
            <a:r>
              <a:rPr lang="zh-CN" altLang="en-US" dirty="0"/>
              <a:t>的时候，</a:t>
            </a:r>
            <a:r>
              <a:rPr lang="en-US" altLang="zh-CN" dirty="0" err="1"/>
              <a:t>ans</a:t>
            </a:r>
            <a:r>
              <a:rPr lang="en-US" altLang="zh-CN" dirty="0"/>
              <a:t>=1</a:t>
            </a:r>
            <a:r>
              <a:rPr lang="zh-CN" altLang="en-US" dirty="0"/>
              <a:t>，至少要派一个人运炸弹。。</a:t>
            </a:r>
            <a:r>
              <a:rPr lang="zh-CN" altLang="en-US" dirty="0" smtClean="0"/>
              <a:t>。（这是真坑）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50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连通分量：在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无向图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 = (V,E)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中，如果顶点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到顶点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有路径，则称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是连通的。如果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中任意两个顶点都是连通的，则称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是连通的。无向图中极大连通子图称为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连通分量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poj2186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给出一个有向图，求一共有多少个点，满足这样的条件：所有其它的点都可以到达这个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n&lt;=10000,m&lt;50000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单纯搜索复杂度</a:t>
            </a:r>
            <a:r>
              <a:rPr lang="en-US" altLang="zh-CN" dirty="0" smtClean="0"/>
              <a:t>nm</a:t>
            </a:r>
            <a:r>
              <a:rPr lang="zh-CN" altLang="en-US" dirty="0" smtClean="0"/>
              <a:t>不可行， 显然需要一些算法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9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强连通分量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拓扑排序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如果一头点能到一个强连通分量，那么可以到强连通分量的每一个点。</a:t>
            </a:r>
            <a:endParaRPr lang="en-US" altLang="zh-CN" dirty="0" smtClean="0"/>
          </a:p>
          <a:p>
            <a:r>
              <a:rPr lang="zh-CN" altLang="en-US" dirty="0" smtClean="0"/>
              <a:t>所以，建立强连通分量，缩点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变成一个有向无环图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考虑出度为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的点才是所有点都能到达的点，但是必须只有一个出度为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30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强连通分量：在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有向图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 = &lt;V,E&gt;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中，如果两个顶点之间至少存在一条路径，则称这两个点是强连通的。如果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两个顶点都是强连通的，则称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是强连通的。有向图中极大强连通子图称为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强连通分量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(SCC)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单侧连通：如果有向图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的任意两个顶点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vj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，至少有一个节点到另一个节点是可达的，称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单侧连通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弱连通：如果忽略掉边的方向后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是连通的，称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弱连通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点连通度：在连通一个无向图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中，如果有一个顶点集合，删除这个集合的所有顶点和与之关联的边，原图不再连通，就称这个点集为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点割集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。一个无向图的点连通度定义为：最小点割集中的顶点数。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边连通度：类似的，一个连通无向图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中，如果存在一个边集合，删除这个集合的所有边和与之关联的点，原图不再连通，就称这个集合为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边割集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。一个图的边连通度定义为：最小边割集的边数。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双连通：如果一个无向图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的点连通度大于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，则称这个图是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点双连通的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。一个图有割点，当且仅当这个图的点连通度为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，则点割集的唯一元素称为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割点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类似有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边双连通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割边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的定义。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双连通分支：如果一个无向图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的一个子图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是双连通的，则称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得双连通子图。如果一个双连通子图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不是任何一个双连通子图的真子集，则称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双连通分支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有割点未必有割边         有割边未必有割点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643182"/>
            <a:ext cx="20478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214686"/>
            <a:ext cx="22955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求强连通分量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kosaraju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步骤一：对原图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，记录每个顶点的访问结束时间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，即回溯时更新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步骤二：建立反图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的逆序对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，形成一个森林，每一棵树都是一个强连通分量。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215338" cy="38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07942"/>
            <a:ext cx="8251822" cy="345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498</TotalTime>
  <Words>1476</Words>
  <Application>Microsoft Office PowerPoint</Application>
  <PresentationFormat>全屏显示(4:3)</PresentationFormat>
  <Paragraphs>119</Paragraphs>
  <Slides>21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暗香扑面</vt:lpstr>
      <vt:lpstr>强连通分量</vt:lpstr>
      <vt:lpstr>基本概念</vt:lpstr>
      <vt:lpstr>基本概念</vt:lpstr>
      <vt:lpstr>基本概念</vt:lpstr>
      <vt:lpstr>基本概念</vt:lpstr>
      <vt:lpstr>基本概念</vt:lpstr>
      <vt:lpstr>基本概念</vt:lpstr>
      <vt:lpstr>求强连通分量</vt:lpstr>
      <vt:lpstr>PowerPoint 演示文稿</vt:lpstr>
      <vt:lpstr>PowerPoint 演示文稿</vt:lpstr>
      <vt:lpstr>PowerPoint 演示文稿</vt:lpstr>
      <vt:lpstr>缩点</vt:lpstr>
      <vt:lpstr>Tarjan算法</vt:lpstr>
      <vt:lpstr>PowerPoint 演示文稿</vt:lpstr>
      <vt:lpstr>Tarjan算法演示</vt:lpstr>
      <vt:lpstr>求割边割点</vt:lpstr>
      <vt:lpstr>PowerPoint 演示文稿</vt:lpstr>
      <vt:lpstr>简单例题 hdu4738</vt:lpstr>
      <vt:lpstr>标准的求割边</vt:lpstr>
      <vt:lpstr>poj2186</vt:lpstr>
      <vt:lpstr>强连通分量+拓扑排序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acer</cp:lastModifiedBy>
  <cp:revision>45</cp:revision>
  <dcterms:modified xsi:type="dcterms:W3CDTF">2014-07-14T01:36:41Z</dcterms:modified>
</cp:coreProperties>
</file>