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90" r:id="rId4"/>
    <p:sldId id="29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7" r:id="rId31"/>
    <p:sldId id="292" r:id="rId32"/>
    <p:sldId id="293" r:id="rId33"/>
    <p:sldId id="294" r:id="rId34"/>
    <p:sldId id="295" r:id="rId35"/>
    <p:sldId id="288" r:id="rId36"/>
    <p:sldId id="28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79380" autoAdjust="0"/>
  </p:normalViewPr>
  <p:slideViewPr>
    <p:cSldViewPr>
      <p:cViewPr varScale="1">
        <p:scale>
          <a:sx n="56" d="100"/>
          <a:sy n="56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5B3FF-AE27-459B-9909-010FF3932938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8E320-31AE-4AD8-9CB9-2243A41E6D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15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E320-31AE-4AD8-9CB9-2243A41E6DA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E320-31AE-4AD8-9CB9-2243A41E6DA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008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3300"/>
              </a:solidFill>
            </a:endParaRPr>
          </a:p>
        </p:txBody>
      </p:sp>
      <p:sp>
        <p:nvSpPr>
          <p:cNvPr id="8" name="Rectangle 9"/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连通分量，</a:t>
            </a:r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2-SAT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55145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张敏杰 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5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算法演示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91020" y="167790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86323" y="3262084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971600" y="167790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2886323" y="167790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891020" y="3274926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71600" y="3262084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42725" y="2001944"/>
            <a:ext cx="12435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534395" y="2001944"/>
            <a:ext cx="135662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42725" y="3598962"/>
            <a:ext cx="12435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295636" y="2360526"/>
            <a:ext cx="0" cy="914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15056" y="2325980"/>
            <a:ext cx="0" cy="9661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475657" y="2231072"/>
            <a:ext cx="1505574" cy="11030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647422" y="3636384"/>
            <a:ext cx="12435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10359" y="2313168"/>
            <a:ext cx="0" cy="94891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/>
          <p:cNvSpPr/>
          <p:nvPr/>
        </p:nvSpPr>
        <p:spPr>
          <a:xfrm rot="20752386">
            <a:off x="1078985" y="1549128"/>
            <a:ext cx="1800200" cy="1103020"/>
          </a:xfrm>
          <a:prstGeom prst="arc">
            <a:avLst>
              <a:gd name="adj1" fmla="val 14531531"/>
              <a:gd name="adj2" fmla="val 2139712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/>
          <p:cNvSpPr/>
          <p:nvPr/>
        </p:nvSpPr>
        <p:spPr>
          <a:xfrm rot="20752386">
            <a:off x="3167218" y="1481597"/>
            <a:ext cx="1800200" cy="1103020"/>
          </a:xfrm>
          <a:prstGeom prst="arc">
            <a:avLst>
              <a:gd name="adj1" fmla="val 13327474"/>
              <a:gd name="adj2" fmla="val 2139712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28591" y="1278588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DFN:1</a:t>
            </a:r>
            <a:endParaRPr lang="zh-CN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64536" y="1278588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DFN:2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69233" y="1278982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DFN:3</a:t>
            </a:r>
            <a:endParaRPr lang="zh-CN" altLang="en-US" b="1" dirty="0"/>
          </a:p>
        </p:txBody>
      </p:sp>
      <p:sp>
        <p:nvSpPr>
          <p:cNvPr id="40" name="弧形 39"/>
          <p:cNvSpPr/>
          <p:nvPr/>
        </p:nvSpPr>
        <p:spPr>
          <a:xfrm rot="4204889">
            <a:off x="4314955" y="2141068"/>
            <a:ext cx="1800200" cy="1103020"/>
          </a:xfrm>
          <a:prstGeom prst="arc">
            <a:avLst>
              <a:gd name="adj1" fmla="val 13660466"/>
              <a:gd name="adj2" fmla="val 2139712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60879" y="3292960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DFN:4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24128" y="3645024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LOW:4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7357771" y="1289831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80312" y="1903326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80312" y="2539752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80312" y="3207011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3501" y="986179"/>
            <a:ext cx="97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LOW:3</a:t>
            </a:r>
            <a:endParaRPr lang="zh-CN" altLang="en-US" b="1" dirty="0"/>
          </a:p>
        </p:txBody>
      </p:sp>
      <p:sp>
        <p:nvSpPr>
          <p:cNvPr id="47" name="弧形 46"/>
          <p:cNvSpPr/>
          <p:nvPr/>
        </p:nvSpPr>
        <p:spPr>
          <a:xfrm rot="19635599">
            <a:off x="2447546" y="1898947"/>
            <a:ext cx="1302459" cy="1556028"/>
          </a:xfrm>
          <a:prstGeom prst="arc">
            <a:avLst>
              <a:gd name="adj1" fmla="val 20570043"/>
              <a:gd name="adj2" fmla="val 582568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308562" y="3875303"/>
            <a:ext cx="86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DFN:5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7374313" y="2539752"/>
            <a:ext cx="999363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13952" y="4211796"/>
            <a:ext cx="9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LOW:1</a:t>
            </a:r>
            <a:endParaRPr lang="zh-CN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663040" y="986179"/>
            <a:ext cx="104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LOW:1</a:t>
            </a:r>
            <a:endParaRPr lang="zh-CN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55437" y="986179"/>
            <a:ext cx="9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LOW:1</a:t>
            </a:r>
            <a:endParaRPr lang="zh-CN" altLang="en-US" b="1" dirty="0"/>
          </a:p>
        </p:txBody>
      </p:sp>
      <p:sp>
        <p:nvSpPr>
          <p:cNvPr id="53" name="弧形 52"/>
          <p:cNvSpPr/>
          <p:nvPr/>
        </p:nvSpPr>
        <p:spPr>
          <a:xfrm rot="13911186">
            <a:off x="578307" y="2285319"/>
            <a:ext cx="1891670" cy="1274440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16301" y="3957298"/>
            <a:ext cx="1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DFN:6</a:t>
            </a:r>
            <a:endParaRPr lang="zh-CN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28072" y="4262707"/>
            <a:ext cx="1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LOW:5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7374313" y="3205092"/>
            <a:ext cx="1030654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11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5" grpId="0"/>
      <p:bldP spid="38" grpId="0"/>
      <p:bldP spid="39" grpId="0"/>
      <p:bldP spid="40" grpId="0" animBg="1"/>
      <p:bldP spid="41" grpId="0"/>
      <p:bldP spid="42" grpId="0"/>
      <p:bldP spid="37" grpId="0" animBg="1"/>
      <p:bldP spid="37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/>
      <p:bldP spid="47" grpId="0" animBg="1"/>
      <p:bldP spid="48" grpId="0"/>
      <p:bldP spid="49" grpId="0" animBg="1"/>
      <p:bldP spid="49" grpId="1" animBg="1"/>
      <p:bldP spid="50" grpId="0"/>
      <p:bldP spid="51" grpId="0"/>
      <p:bldP spid="52" grpId="0"/>
      <p:bldP spid="53" grpId="0" animBg="1"/>
      <p:bldP spid="54" grpId="0"/>
      <p:bldP spid="56" grpId="0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算法代码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onaco" pitchFamily="49" charset="0"/>
              </a:rPr>
              <a:t>void </a:t>
            </a:r>
            <a:r>
              <a:rPr lang="en-US" altLang="zh-CN" sz="1600" dirty="0" err="1">
                <a:latin typeface="Monaco" pitchFamily="49" charset="0"/>
              </a:rPr>
              <a:t>Tarjan</a:t>
            </a:r>
            <a:r>
              <a:rPr lang="en-US" altLang="zh-CN" sz="1600" dirty="0">
                <a:latin typeface="Monaco" pitchFamily="49" charset="0"/>
              </a:rPr>
              <a:t>(</a:t>
            </a:r>
            <a:r>
              <a:rPr lang="en-US" altLang="zh-CN" sz="1600" dirty="0" err="1">
                <a:latin typeface="Monaco" pitchFamily="49" charset="0"/>
              </a:rPr>
              <a:t>int</a:t>
            </a:r>
            <a:r>
              <a:rPr lang="en-US" altLang="zh-CN" sz="1600" dirty="0">
                <a:latin typeface="Monaco" pitchFamily="49" charset="0"/>
              </a:rPr>
              <a:t> u){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</a:t>
            </a:r>
            <a:r>
              <a:rPr lang="en-US" altLang="zh-CN" sz="1600" dirty="0" err="1" smtClean="0">
                <a:latin typeface="Monaco" pitchFamily="49" charset="0"/>
              </a:rPr>
              <a:t>dfn</a:t>
            </a:r>
            <a:r>
              <a:rPr lang="en-US" altLang="zh-CN" sz="1600" dirty="0" smtClean="0">
                <a:latin typeface="Monaco" pitchFamily="49" charset="0"/>
              </a:rPr>
              <a:t>[u</a:t>
            </a:r>
            <a:r>
              <a:rPr lang="en-US" altLang="zh-CN" sz="1600" dirty="0">
                <a:latin typeface="Monaco" pitchFamily="49" charset="0"/>
              </a:rPr>
              <a:t>] = low[u] = depth++;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</a:t>
            </a:r>
            <a:r>
              <a:rPr lang="en-US" altLang="zh-CN" sz="1600" dirty="0" err="1" smtClean="0">
                <a:latin typeface="Monaco" pitchFamily="49" charset="0"/>
              </a:rPr>
              <a:t>vis</a:t>
            </a:r>
            <a:r>
              <a:rPr lang="en-US" altLang="zh-CN" sz="1600" dirty="0" smtClean="0">
                <a:latin typeface="Monaco" pitchFamily="49" charset="0"/>
              </a:rPr>
              <a:t>[u</a:t>
            </a:r>
            <a:r>
              <a:rPr lang="en-US" altLang="zh-CN" sz="1600" dirty="0">
                <a:latin typeface="Monaco" pitchFamily="49" charset="0"/>
              </a:rPr>
              <a:t>] = true;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stack</a:t>
            </a:r>
            <a:r>
              <a:rPr lang="en-US" altLang="zh-CN" sz="1600" dirty="0">
                <a:latin typeface="Monaco" pitchFamily="49" charset="0"/>
              </a:rPr>
              <a:t>[++tail] = u;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for(</a:t>
            </a:r>
            <a:r>
              <a:rPr lang="en-US" altLang="zh-CN" sz="1600" dirty="0" err="1" smtClean="0">
                <a:latin typeface="Monaco" pitchFamily="49" charset="0"/>
              </a:rPr>
              <a:t>int</a:t>
            </a:r>
            <a:r>
              <a:rPr lang="en-US" altLang="zh-CN" sz="1600" dirty="0" smtClean="0">
                <a:latin typeface="Monaco" pitchFamily="49" charset="0"/>
              </a:rPr>
              <a:t> </a:t>
            </a:r>
            <a:r>
              <a:rPr lang="en-US" altLang="zh-CN" sz="1600" dirty="0">
                <a:latin typeface="Monaco" pitchFamily="49" charset="0"/>
              </a:rPr>
              <a:t>i = head[u];i != -1;i = edge[i].next){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</a:t>
            </a:r>
            <a:r>
              <a:rPr lang="en-US" altLang="zh-CN" sz="1600" dirty="0" err="1" smtClean="0">
                <a:latin typeface="Monaco" pitchFamily="49" charset="0"/>
              </a:rPr>
              <a:t>int</a:t>
            </a:r>
            <a:r>
              <a:rPr lang="en-US" altLang="zh-CN" sz="1600" dirty="0" smtClean="0">
                <a:latin typeface="Monaco" pitchFamily="49" charset="0"/>
              </a:rPr>
              <a:t> </a:t>
            </a:r>
            <a:r>
              <a:rPr lang="en-US" altLang="zh-CN" sz="1600" dirty="0">
                <a:latin typeface="Monaco" pitchFamily="49" charset="0"/>
              </a:rPr>
              <a:t>v = edge[i].v;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if(</a:t>
            </a:r>
            <a:r>
              <a:rPr lang="en-US" altLang="zh-CN" sz="1600" dirty="0" err="1" smtClean="0">
                <a:latin typeface="Monaco" pitchFamily="49" charset="0"/>
              </a:rPr>
              <a:t>dfn</a:t>
            </a:r>
            <a:r>
              <a:rPr lang="en-US" altLang="zh-CN" sz="1600" dirty="0" smtClean="0">
                <a:latin typeface="Monaco" pitchFamily="49" charset="0"/>
              </a:rPr>
              <a:t>[v</a:t>
            </a:r>
            <a:r>
              <a:rPr lang="en-US" altLang="zh-CN" sz="1600" dirty="0">
                <a:latin typeface="Monaco" pitchFamily="49" charset="0"/>
              </a:rPr>
              <a:t>] == -1){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</a:t>
            </a:r>
            <a:r>
              <a:rPr lang="en-US" altLang="zh-CN" sz="1600" dirty="0" err="1" smtClean="0">
                <a:latin typeface="Monaco" pitchFamily="49" charset="0"/>
              </a:rPr>
              <a:t>Tarjan</a:t>
            </a:r>
            <a:r>
              <a:rPr lang="en-US" altLang="zh-CN" sz="1600" dirty="0" smtClean="0">
                <a:latin typeface="Monaco" pitchFamily="49" charset="0"/>
              </a:rPr>
              <a:t>(v</a:t>
            </a:r>
            <a:r>
              <a:rPr lang="en-US" altLang="zh-CN" sz="1600" dirty="0">
                <a:latin typeface="Monaco" pitchFamily="49" charset="0"/>
              </a:rPr>
              <a:t>);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if(low[u</a:t>
            </a:r>
            <a:r>
              <a:rPr lang="en-US" altLang="zh-CN" sz="1600" dirty="0">
                <a:latin typeface="Monaco" pitchFamily="49" charset="0"/>
              </a:rPr>
              <a:t>] &gt; low[v])	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      low[u</a:t>
            </a:r>
            <a:r>
              <a:rPr lang="en-US" altLang="zh-CN" sz="1600" dirty="0">
                <a:latin typeface="Monaco" pitchFamily="49" charset="0"/>
              </a:rPr>
              <a:t>] = low[v];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}</a:t>
            </a:r>
            <a:r>
              <a:rPr lang="en-US" altLang="zh-CN" sz="1600" dirty="0">
                <a:latin typeface="Monaco" pitchFamily="49" charset="0"/>
              </a:rPr>
              <a:t>else if(</a:t>
            </a:r>
            <a:r>
              <a:rPr lang="en-US" altLang="zh-CN" sz="1600" dirty="0" err="1">
                <a:latin typeface="Monaco" pitchFamily="49" charset="0"/>
              </a:rPr>
              <a:t>vis</a:t>
            </a:r>
            <a:r>
              <a:rPr lang="en-US" altLang="zh-CN" sz="1600" dirty="0">
                <a:latin typeface="Monaco" pitchFamily="49" charset="0"/>
              </a:rPr>
              <a:t>[v] &amp;&amp; low[u] &gt; </a:t>
            </a:r>
            <a:r>
              <a:rPr lang="en-US" altLang="zh-CN" sz="1600" dirty="0" err="1">
                <a:latin typeface="Monaco" pitchFamily="49" charset="0"/>
              </a:rPr>
              <a:t>dfn</a:t>
            </a:r>
            <a:r>
              <a:rPr lang="en-US" altLang="zh-CN" sz="1600" dirty="0">
                <a:latin typeface="Monaco" pitchFamily="49" charset="0"/>
              </a:rPr>
              <a:t>[v]){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low[u</a:t>
            </a:r>
            <a:r>
              <a:rPr lang="en-US" altLang="zh-CN" sz="1600" dirty="0">
                <a:latin typeface="Monaco" pitchFamily="49" charset="0"/>
              </a:rPr>
              <a:t>] = </a:t>
            </a:r>
            <a:r>
              <a:rPr lang="en-US" altLang="zh-CN" sz="1600" dirty="0" err="1">
                <a:latin typeface="Monaco" pitchFamily="49" charset="0"/>
              </a:rPr>
              <a:t>dfn</a:t>
            </a:r>
            <a:r>
              <a:rPr lang="en-US" altLang="zh-CN" sz="1600" dirty="0">
                <a:latin typeface="Monaco" pitchFamily="49" charset="0"/>
              </a:rPr>
              <a:t>[v];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}</a:t>
            </a:r>
            <a:r>
              <a:rPr lang="en-US" altLang="zh-CN" sz="1600" dirty="0">
                <a:latin typeface="Monaco" pitchFamily="49" charset="0"/>
              </a:rPr>
              <a:t>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}</a:t>
            </a:r>
            <a:r>
              <a:rPr lang="en-US" altLang="zh-CN" sz="1600" dirty="0">
                <a:latin typeface="Monaco" pitchFamily="49" charset="0"/>
              </a:rPr>
              <a:t>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if(low[u</a:t>
            </a:r>
            <a:r>
              <a:rPr lang="en-US" altLang="zh-CN" sz="1600" dirty="0">
                <a:latin typeface="Monaco" pitchFamily="49" charset="0"/>
              </a:rPr>
              <a:t>] == </a:t>
            </a:r>
            <a:r>
              <a:rPr lang="en-US" altLang="zh-CN" sz="1600" dirty="0" err="1">
                <a:latin typeface="Monaco" pitchFamily="49" charset="0"/>
              </a:rPr>
              <a:t>dfn</a:t>
            </a:r>
            <a:r>
              <a:rPr lang="en-US" altLang="zh-CN" sz="1600" dirty="0">
                <a:latin typeface="Monaco" pitchFamily="49" charset="0"/>
              </a:rPr>
              <a:t>[u]){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</a:t>
            </a:r>
            <a:r>
              <a:rPr lang="en-US" altLang="zh-CN" sz="1600" dirty="0" err="1" smtClean="0">
                <a:latin typeface="Monaco" pitchFamily="49" charset="0"/>
              </a:rPr>
              <a:t>bcnt</a:t>
            </a:r>
            <a:r>
              <a:rPr lang="en-US" altLang="zh-CN" sz="1600" dirty="0" smtClean="0">
                <a:latin typeface="Monaco" pitchFamily="49" charset="0"/>
              </a:rPr>
              <a:t> </a:t>
            </a:r>
            <a:r>
              <a:rPr lang="en-US" altLang="zh-CN" sz="1600" dirty="0">
                <a:latin typeface="Monaco" pitchFamily="49" charset="0"/>
              </a:rPr>
              <a:t>++;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</a:t>
            </a:r>
            <a:r>
              <a:rPr lang="en-US" altLang="zh-CN" sz="1600" dirty="0" err="1" smtClean="0">
                <a:latin typeface="Monaco" pitchFamily="49" charset="0"/>
              </a:rPr>
              <a:t>int</a:t>
            </a:r>
            <a:r>
              <a:rPr lang="en-US" altLang="zh-CN" sz="1600" dirty="0" smtClean="0">
                <a:latin typeface="Monaco" pitchFamily="49" charset="0"/>
              </a:rPr>
              <a:t> </a:t>
            </a:r>
            <a:r>
              <a:rPr lang="en-US" altLang="zh-CN" sz="1600" dirty="0">
                <a:latin typeface="Monaco" pitchFamily="49" charset="0"/>
              </a:rPr>
              <a:t>j;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do</a:t>
            </a:r>
            <a:r>
              <a:rPr lang="en-US" altLang="zh-CN" sz="1600" dirty="0">
                <a:latin typeface="Monaco" pitchFamily="49" charset="0"/>
              </a:rPr>
              <a:t>{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j </a:t>
            </a:r>
            <a:r>
              <a:rPr lang="en-US" altLang="zh-CN" sz="1600" dirty="0">
                <a:latin typeface="Monaco" pitchFamily="49" charset="0"/>
              </a:rPr>
              <a:t>= stack[tail-</a:t>
            </a:r>
            <a:r>
              <a:rPr lang="en-US" altLang="zh-CN" sz="1600" dirty="0" smtClean="0">
                <a:latin typeface="Monaco" pitchFamily="49" charset="0"/>
              </a:rPr>
              <a:t>-];  </a:t>
            </a:r>
            <a:r>
              <a:rPr lang="en-US" altLang="zh-CN" sz="1600" dirty="0" err="1" smtClean="0">
                <a:latin typeface="Monaco" pitchFamily="49" charset="0"/>
              </a:rPr>
              <a:t>vis</a:t>
            </a:r>
            <a:r>
              <a:rPr lang="en-US" altLang="zh-CN" sz="1600" dirty="0" smtClean="0">
                <a:latin typeface="Monaco" pitchFamily="49" charset="0"/>
              </a:rPr>
              <a:t>[j</a:t>
            </a:r>
            <a:r>
              <a:rPr lang="en-US" altLang="zh-CN" sz="1600" dirty="0">
                <a:latin typeface="Monaco" pitchFamily="49" charset="0"/>
              </a:rPr>
              <a:t>] = </a:t>
            </a:r>
            <a:r>
              <a:rPr lang="en-US" altLang="zh-CN" sz="1600" dirty="0" smtClean="0">
                <a:latin typeface="Monaco" pitchFamily="49" charset="0"/>
              </a:rPr>
              <a:t>0</a:t>
            </a:r>
            <a:r>
              <a:rPr lang="en-US" altLang="zh-CN" sz="1600" dirty="0">
                <a:latin typeface="Monaco" pitchFamily="49" charset="0"/>
              </a:rPr>
              <a:t>;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>
                <a:latin typeface="Monaco" pitchFamily="49" charset="0"/>
              </a:rPr>
              <a:t> </a:t>
            </a:r>
            <a:r>
              <a:rPr lang="en-US" altLang="zh-CN" sz="1600" dirty="0" smtClean="0">
                <a:latin typeface="Monaco" pitchFamily="49" charset="0"/>
              </a:rPr>
              <a:t>                 belong[j</a:t>
            </a:r>
            <a:r>
              <a:rPr lang="en-US" altLang="zh-CN" sz="1600" dirty="0">
                <a:latin typeface="Monaco" pitchFamily="49" charset="0"/>
              </a:rPr>
              <a:t>] = </a:t>
            </a:r>
            <a:r>
              <a:rPr lang="en-US" altLang="zh-CN" sz="1600" dirty="0" err="1">
                <a:latin typeface="Monaco" pitchFamily="49" charset="0"/>
              </a:rPr>
              <a:t>bcnt</a:t>
            </a:r>
            <a:r>
              <a:rPr lang="en-US" altLang="zh-CN" sz="1600" dirty="0">
                <a:latin typeface="Monaco" pitchFamily="49" charset="0"/>
              </a:rPr>
              <a:t>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}</a:t>
            </a:r>
            <a:r>
              <a:rPr lang="en-US" altLang="zh-CN" sz="1600" dirty="0">
                <a:latin typeface="Monaco" pitchFamily="49" charset="0"/>
              </a:rPr>
              <a:t>while(j != u</a:t>
            </a:r>
            <a:r>
              <a:rPr lang="en-US" altLang="zh-CN" sz="1600" dirty="0" smtClean="0">
                <a:latin typeface="Monaco" pitchFamily="49" charset="0"/>
              </a:rPr>
              <a:t>);</a:t>
            </a:r>
          </a:p>
          <a:p>
            <a:r>
              <a:rPr lang="en-US" altLang="zh-CN" sz="1600" dirty="0">
                <a:latin typeface="Monaco" pitchFamily="49" charset="0"/>
              </a:rPr>
              <a:t> </a:t>
            </a:r>
            <a:r>
              <a:rPr lang="en-US" altLang="zh-CN" sz="1600" dirty="0" smtClean="0">
                <a:latin typeface="Monaco" pitchFamily="49" charset="0"/>
              </a:rPr>
              <a:t>     }</a:t>
            </a:r>
          </a:p>
          <a:p>
            <a:r>
              <a:rPr lang="en-US" altLang="zh-CN" sz="1600" dirty="0" smtClean="0">
                <a:latin typeface="Monaco" pitchFamily="49" charset="0"/>
              </a:rPr>
              <a:t>}</a:t>
            </a:r>
            <a:endParaRPr lang="zh-CN" altLang="en-US" sz="1600" dirty="0"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0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SAT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理论基础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892751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= {e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…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为一个有限布尔变量集，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latin typeface="宋体"/>
                <a:ea typeface="宋体"/>
              </a:rPr>
              <a:t>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={e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… ,e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,…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3200" dirty="0" smtClean="0">
                <a:latin typeface="宋体"/>
              </a:rPr>
              <a:t>ê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的非空子集。定义</a:t>
            </a:r>
            <a:r>
              <a:rPr lang="zh-CN" altLang="en-US" sz="2400" dirty="0" smtClean="0">
                <a:latin typeface="宋体"/>
                <a:ea typeface="宋体"/>
              </a:rPr>
              <a:t>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e’=</a:t>
            </a:r>
            <a:r>
              <a:rPr lang="zh-CN" altLang="en-US" sz="2400" dirty="0" smtClean="0">
                <a:latin typeface="宋体"/>
              </a:rPr>
              <a:t>∨</a:t>
            </a:r>
            <a:r>
              <a:rPr lang="en-US" altLang="zh-CN" sz="2800" b="1" dirty="0" smtClean="0">
                <a:latin typeface="宋体"/>
              </a:rPr>
              <a:t>e.</a:t>
            </a:r>
            <a:r>
              <a:rPr lang="en-US" altLang="zh-CN" sz="2400" b="1" dirty="0" smtClean="0">
                <a:latin typeface="宋体"/>
              </a:rPr>
              <a:t>(</a:t>
            </a:r>
            <a:r>
              <a:rPr lang="en-US" altLang="zh-CN" sz="2400" b="1" dirty="0" err="1" smtClean="0">
                <a:latin typeface="宋体"/>
              </a:rPr>
              <a:t>e</a:t>
            </a:r>
            <a:r>
              <a:rPr lang="en-US" altLang="zh-CN" sz="2400" b="1" dirty="0" err="1" smtClean="0">
                <a:latin typeface="宋体"/>
                <a:ea typeface="宋体"/>
              </a:rPr>
              <a:t>∈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对于给定的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’,e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’…e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800" b="1" dirty="0" smtClean="0">
                <a:latin typeface="宋体"/>
              </a:rPr>
              <a:t>∈</a:t>
            </a:r>
            <a:r>
              <a:rPr lang="en-US" altLang="zh-CN" sz="2800" dirty="0">
                <a:latin typeface="宋体"/>
              </a:rPr>
              <a:t> </a:t>
            </a:r>
            <a:r>
              <a:rPr lang="en-US" altLang="zh-CN" sz="2800" dirty="0" smtClean="0">
                <a:latin typeface="宋体"/>
              </a:rPr>
              <a:t>ê,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800" b="1" dirty="0" smtClean="0">
                <a:latin typeface="宋体"/>
              </a:rPr>
              <a:t>e</a:t>
            </a:r>
            <a:r>
              <a:rPr lang="zh-CN" altLang="en-US" sz="2400" dirty="0" smtClean="0">
                <a:latin typeface="宋体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(</a:t>
            </a:r>
            <a:r>
              <a:rPr lang="zh-CN" altLang="en-US" sz="2400" dirty="0" smtClean="0">
                <a:latin typeface="宋体"/>
              </a:rPr>
              <a:t>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’)</a:t>
            </a:r>
            <a:r>
              <a:rPr lang="en-US" altLang="zh-CN" sz="2400" dirty="0" smtClean="0">
                <a:latin typeface="宋体"/>
                <a:ea typeface="宋体"/>
              </a:rPr>
              <a:t>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宋体"/>
              </a:rPr>
              <a:t>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’)</a:t>
            </a:r>
            <a:r>
              <a:rPr lang="en-US" altLang="zh-CN" sz="2400" dirty="0" smtClean="0">
                <a:latin typeface="宋体"/>
              </a:rPr>
              <a:t>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…</a:t>
            </a:r>
            <a:r>
              <a:rPr lang="en-US" altLang="zh-CN" sz="2400" dirty="0">
                <a:latin typeface="宋体"/>
              </a:rPr>
              <a:t> </a:t>
            </a:r>
            <a:r>
              <a:rPr lang="en-US" altLang="zh-CN" sz="2400" dirty="0" smtClean="0">
                <a:latin typeface="宋体"/>
              </a:rPr>
              <a:t>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宋体"/>
              </a:rPr>
              <a:t>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’) = 1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成立的问题，称为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适定性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Satisfiability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SAT.</a:t>
            </a:r>
          </a:p>
          <a:p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939739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特别的，对于给定的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’},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max{|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’|} = k,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我们就把这个问题称为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k-SAT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可以证明，当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 &gt; 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k-SAT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完全的。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K=2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00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如何建图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建图原则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若选了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之后必须选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的有向边，对应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中有两个原子命题的情况；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若必须选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，则连一条 </a:t>
            </a:r>
            <a:r>
              <a:rPr lang="zh-CN" altLang="en-US" sz="2400" dirty="0" smtClean="0">
                <a:latin typeface="宋体"/>
                <a:ea typeface="宋体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的有向边。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9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在建图完毕后，对有向图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，显然，如果选中了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属于一个强连通分量的变量都要被选。如果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 smtClean="0">
                <a:latin typeface="宋体"/>
                <a:ea typeface="宋体"/>
              </a:rPr>
              <a:t>┐</a:t>
            </a:r>
            <a:r>
              <a:rPr lang="en-US" altLang="zh-CN" sz="2400" dirty="0" smtClean="0">
                <a:latin typeface="宋体"/>
                <a:ea typeface="宋体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，则产生矛盾，无解。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为什么这么建图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在这些析取范式的合取中，每个析取范式的原子命题个数为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如果命题个数为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，设为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，那么表示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必须成立；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如果命题个数为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，设为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，那么表示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至少成立一个，即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不能同时成立：选了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6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一个简单的例子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某国有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个党派，每个党派有两名代表。现在要成立和平委员会，要求满足：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每个党派在和平委员会有且仅有一名代表；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如果两个代表不合，则他们不能同时属于委员会；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党派代表从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编号，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2i-1,2i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个党派代表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3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一个简单的例子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假设不合的代表为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716" y="230119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不合，所以如果选了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；如果选了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对于其他两个不合的例子同理。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056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一个简单的例子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8072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于是我们得到如下的图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5616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15616" y="35608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10203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5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39667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10203" y="35608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6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39667" y="35608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56176" y="356095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8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56176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1680" y="2276872"/>
            <a:ext cx="12523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691680" y="3717032"/>
            <a:ext cx="12523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515731" y="2606940"/>
            <a:ext cx="2613394" cy="111009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515731" y="2533307"/>
            <a:ext cx="2640445" cy="118372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691680" y="3984538"/>
            <a:ext cx="119588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686826" y="2564904"/>
            <a:ext cx="12528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252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缩点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很明显，对于同一个强连通分量的点，如果选择了其中一个，则同一个强连通分量中的所有点都要选。因此，我们在求完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后，先检查有无矛盾，即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的情况。如果没有，则可以进行缩点操作。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8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一些基本概念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013" y="980728"/>
            <a:ext cx="78294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连通分量：在无向图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 = (V,E)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中，如果顶点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到顶点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有路径，则称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是连通的。如果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中任意两个顶点都是连通的，则称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是连通的。无向图中极大连通子图称为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连通分量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强连通分量：在有向图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 = &lt;V,E&gt;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中，如果两个顶点之间至少存在一条路径，则称这两个点是强连通的。如果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的任意两个顶点都是强连通的，则称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是强连通的。有向图中极大强连通子图称为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强连通分量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(SCC)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侧连通：如果有向图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的任意两个顶点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vj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，至少有一个节点到另一个节点是可达的，称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单侧连通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弱连通：如果忽略掉边的方向后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是连通的，称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弱连通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169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判断和求解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2-SAT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的问题大致可以分为两种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判定性问题；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了判定外还需要构造一组可行解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85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判断和求解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针对第一种情况，我们直接根据题意构图然后求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判断即可；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针对第二种情况，我们在构图求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后，如果矛盾，则不存在可行解；否则构造一组可行解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1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题目大意：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Ratish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要去救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Luffy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Luffy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被关在一个奇怪的地方，这个地方有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层楼梯，除了最后一层楼梯每一层都有一道门通向下一层楼梯。每扇门上有两把锁，打开任意一把就可以打开这个门。现在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Ratish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对钥匙，编号为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2N-1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。每把钥匙可以打开编号相同的锁。一旦使用了某一把钥匙，和该钥匙同一对的另一把钥匙就会消失。问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Ratish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最多可以通过多少层楼梯？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(N &lt; 2^10, M &lt; 2^11)</a:t>
            </a:r>
          </a:p>
        </p:txBody>
      </p:sp>
    </p:spTree>
    <p:extLst>
      <p:ext uri="{BB962C8B-B14F-4D97-AF65-F5344CB8AC3E}">
        <p14:creationId xmlns:p14="http://schemas.microsoft.com/office/powerpoint/2010/main" xmlns="" val="34241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Sample Input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/>
              <a:t>3 </a:t>
            </a:r>
            <a:r>
              <a:rPr lang="en-US" altLang="zh-CN" sz="2400" dirty="0" smtClean="0"/>
              <a:t> 6 </a:t>
            </a:r>
          </a:p>
          <a:p>
            <a:r>
              <a:rPr lang="en-US" altLang="zh-CN" sz="2400" dirty="0" smtClean="0"/>
              <a:t>0  3 </a:t>
            </a:r>
          </a:p>
          <a:p>
            <a:r>
              <a:rPr lang="en-US" altLang="zh-CN" sz="2400" dirty="0" smtClean="0"/>
              <a:t>1  2 </a:t>
            </a:r>
          </a:p>
          <a:p>
            <a:r>
              <a:rPr lang="en-US" altLang="zh-CN" sz="2400" dirty="0" smtClean="0"/>
              <a:t>4  5 </a:t>
            </a:r>
          </a:p>
          <a:p>
            <a:r>
              <a:rPr lang="en-US" altLang="zh-CN" sz="2400" dirty="0" smtClean="0"/>
              <a:t>0  </a:t>
            </a:r>
            <a:r>
              <a:rPr lang="en-US" altLang="zh-CN" sz="2400" dirty="0"/>
              <a:t>1 </a:t>
            </a:r>
            <a:endParaRPr lang="en-US" altLang="zh-CN" sz="2400" dirty="0" smtClean="0"/>
          </a:p>
          <a:p>
            <a:r>
              <a:rPr lang="en-US" altLang="zh-CN" sz="2400" dirty="0" smtClean="0"/>
              <a:t>0  </a:t>
            </a:r>
            <a:r>
              <a:rPr lang="en-US" altLang="zh-CN" sz="2400" dirty="0"/>
              <a:t>2 </a:t>
            </a:r>
            <a:endParaRPr lang="en-US" altLang="zh-CN" sz="2400" dirty="0" smtClean="0"/>
          </a:p>
          <a:p>
            <a:r>
              <a:rPr lang="en-US" altLang="zh-CN" sz="2400" dirty="0" smtClean="0"/>
              <a:t>4  1 </a:t>
            </a:r>
          </a:p>
          <a:p>
            <a:r>
              <a:rPr lang="en-US" altLang="zh-CN" sz="2400" dirty="0" smtClean="0"/>
              <a:t>4  2 </a:t>
            </a:r>
          </a:p>
          <a:p>
            <a:r>
              <a:rPr lang="en-US" altLang="zh-CN" sz="2400" dirty="0" smtClean="0"/>
              <a:t>3  5 </a:t>
            </a:r>
          </a:p>
          <a:p>
            <a:r>
              <a:rPr lang="en-US" altLang="zh-CN" sz="2400" dirty="0" smtClean="0"/>
              <a:t>2  2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Sample Output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2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分析：每层楼梯有两把锁，需要打开至少一把；每对钥匙只能使用其中一把。每个约束都和两个变量有关，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2-SAT.</a:t>
            </a:r>
          </a:p>
        </p:txBody>
      </p:sp>
    </p:spTree>
    <p:extLst>
      <p:ext uri="{BB962C8B-B14F-4D97-AF65-F5344CB8AC3E}">
        <p14:creationId xmlns:p14="http://schemas.microsoft.com/office/powerpoint/2010/main" xmlns="" val="16642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Sample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对钥匙，分别为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3, 1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2, 4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层楼梯，第一层需要钥匙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，第二层需要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 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53354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对于每一对钥匙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，如果选了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就只能选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就只能选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；对于每一层楼梯需要钥匙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221088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对于题目要求的打开尽量多的门，我们只需二分可以打开的门的数量，然后判断是否可达即可。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3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90872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比如二分到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，即可以打开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道门，我们建图：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44208" y="255194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44208" y="44597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~4</a:t>
            </a:r>
            <a:endParaRPr lang="zh-CN" altLang="en-US" sz="2000" dirty="0"/>
          </a:p>
        </p:txBody>
      </p:sp>
      <p:sp>
        <p:nvSpPr>
          <p:cNvPr id="19" name="椭圆 18"/>
          <p:cNvSpPr/>
          <p:nvPr/>
        </p:nvSpPr>
        <p:spPr>
          <a:xfrm>
            <a:off x="5017765" y="44763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~3</a:t>
            </a:r>
            <a:endParaRPr lang="zh-CN" altLang="en-US" sz="2000" dirty="0"/>
          </a:p>
        </p:txBody>
      </p:sp>
      <p:sp>
        <p:nvSpPr>
          <p:cNvPr id="20" name="椭圆 19"/>
          <p:cNvSpPr/>
          <p:nvPr/>
        </p:nvSpPr>
        <p:spPr>
          <a:xfrm>
            <a:off x="4932040" y="261176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21" name="椭圆 20"/>
          <p:cNvSpPr/>
          <p:nvPr/>
        </p:nvSpPr>
        <p:spPr>
          <a:xfrm>
            <a:off x="3491880" y="44597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~2</a:t>
            </a:r>
            <a:endParaRPr lang="zh-CN" altLang="en-US" sz="2000" dirty="0"/>
          </a:p>
        </p:txBody>
      </p:sp>
      <p:sp>
        <p:nvSpPr>
          <p:cNvPr id="22" name="椭圆 21"/>
          <p:cNvSpPr/>
          <p:nvPr/>
        </p:nvSpPr>
        <p:spPr>
          <a:xfrm>
            <a:off x="3491880" y="255194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051720" y="44597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~1</a:t>
            </a:r>
            <a:endParaRPr lang="zh-CN" altLang="en-US" sz="2000" dirty="0"/>
          </a:p>
        </p:txBody>
      </p:sp>
      <p:sp>
        <p:nvSpPr>
          <p:cNvPr id="24" name="椭圆 23"/>
          <p:cNvSpPr/>
          <p:nvPr/>
        </p:nvSpPr>
        <p:spPr>
          <a:xfrm>
            <a:off x="2051720" y="255194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39552" y="44597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~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6" name="椭圆 25"/>
          <p:cNvSpPr/>
          <p:nvPr/>
        </p:nvSpPr>
        <p:spPr>
          <a:xfrm>
            <a:off x="539552" y="255194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7884368" y="25649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7884368" y="447275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~5</a:t>
            </a:r>
            <a:endParaRPr lang="zh-CN" altLang="en-US" sz="20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137320" y="3200015"/>
            <a:ext cx="3880445" cy="1276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1187624" y="3259832"/>
            <a:ext cx="3926878" cy="13212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1" idx="1"/>
          </p:cNvCxnSpPr>
          <p:nvPr/>
        </p:nvCxnSpPr>
        <p:spPr>
          <a:xfrm>
            <a:off x="2620342" y="3200015"/>
            <a:ext cx="966446" cy="13546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699792" y="3160845"/>
            <a:ext cx="886996" cy="1420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952226" y="3170070"/>
            <a:ext cx="1123812" cy="12897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8" idx="0"/>
          </p:cNvCxnSpPr>
          <p:nvPr/>
        </p:nvCxnSpPr>
        <p:spPr>
          <a:xfrm flipH="1">
            <a:off x="6768244" y="3160845"/>
            <a:ext cx="1202290" cy="12989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4" idx="3"/>
          </p:cNvCxnSpPr>
          <p:nvPr/>
        </p:nvCxnSpPr>
        <p:spPr>
          <a:xfrm flipV="1">
            <a:off x="1043608" y="3105107"/>
            <a:ext cx="1103020" cy="1354689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1043608" y="3259831"/>
            <a:ext cx="1200409" cy="119107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092302" y="3160845"/>
            <a:ext cx="2399578" cy="13546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1187624" y="3259832"/>
            <a:ext cx="2253380" cy="13448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2699792" y="3212976"/>
            <a:ext cx="3903564" cy="12157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736839" y="3200015"/>
            <a:ext cx="3866517" cy="140639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964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对于每一次二分的值，我们建图求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，如果出现矛盾则表示二分的值偏大，如果无矛盾出现表示二分的值偏小。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总的时间复杂度为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logM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* (V + E)),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O(V + E)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的时间复杂度。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0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POJ_2749   </a:t>
            </a:r>
            <a:r>
              <a:rPr lang="en-US" altLang="zh-CN" sz="3200" dirty="0" smtClean="0"/>
              <a:t>Building Roads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题目大意：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Farmer 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个牛棚，每个牛棚住着奶牛。奶牛喜欢到处走动，所以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需要建立一些路来使得任意两个牛棚可以相互到达。但是如果每两个牛棚建一条路太浪费了，所以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先建立了两个中转点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，然后在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之间建了一条路。每个牛棚可以连接到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S2.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为了使奶牛们不至于太累，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Farmer 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想让距离最远的两个奶牛距离最近。但是奶牛们之间还有一些喜欢或者讨厌的关系。如果两个牛棚的牛互相喜欢，则必须把它们连接到相同的中转点；如果相互讨厌则必须连接到不同的中转点。现在求这个距离。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0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POJ_2749   </a:t>
            </a:r>
            <a:r>
              <a:rPr lang="en-US" altLang="zh-CN" sz="3200" dirty="0" smtClean="0"/>
              <a:t>Building Roads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首先为了使构造性问题转化为判定性问题，需要二分答案。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接下来就是常规的构图判断了。。。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9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一些基本概念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013" y="980728"/>
            <a:ext cx="78294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点连通度：在连通一个无向图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中，如果有一个顶点集合，删除这个集合的所有顶点和与之关联的边，原图不再连通，就称这个点集为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点割集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。一个无向图的点连通度定义为：最小点割集中的顶点数。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边连通度：类似的，一个连通无向图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中，如果存在一个边集合，删除这个集合的所有边和与之关联的点，原图不再连通，就称这个集合为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边割集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。一个图的边连通度定义为：最小边割集的边数。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4005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在求完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判定可行后，对原图进行缩点得到一个有向无环图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一定具有拓扑结构。然后将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的所有边反向得到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同样具有拓扑结构。接下来对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执行如下步骤：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34888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将所有点置为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未着色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，然后按照拓扑序重复执行以下操作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选择第一个未着色的点，将其染成红色；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把所有与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矛盾的点及其子孙置为蓝色；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重复操作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，直到所有的点都被染了颜色。此时，被染成红色的点集便组成了一组可行解。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2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证明：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我们得到的解不会同时选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我们得到的解对于任意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，至少会选择其中一个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9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首先，对于任何的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，他们在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原图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中一定属于不同的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，所以它们在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中对应不同的顶点，不妨设为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。显然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属于相互矛盾的点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由前面的定义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，所以在拓扑染色的时候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一定会染成不同颜色。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我们看到原图的边是对称的，即如果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之间有边，则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之间一定有边。所以如果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。如果存在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所在的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    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均被染成蓝色，我们分两种情况讨论：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是在同一次染色中被染成蓝色的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是先后被染成蓝色的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54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直观的来看，因为每次我们都使在将一个点染红色后将它的矛盾点染蓝色，所以不会存在将两个点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都染蓝色的情况。具体证明大家可以参考论文。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81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POJ_3683  </a:t>
            </a:r>
            <a:r>
              <a:rPr lang="en-US" altLang="zh-CN" sz="3200" dirty="0" smtClean="0"/>
              <a:t>Priest </a:t>
            </a:r>
            <a:r>
              <a:rPr lang="en-US" altLang="zh-CN" sz="3200" dirty="0"/>
              <a:t>John's Busiest Day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题目大意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是一个镇的唯一神父，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日这一天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特别忙，因为有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对夫妇要结婚。第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对夫妇准备在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的时间段内结婚，结婚需要时间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。但是有一个传统就是结婚必须在这个时间段的开始或结束，即只能在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Si+Di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Ti-Di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结婚。问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能否通过合理安排主持每一对新人的婚礼。如果可以，给出一个方案。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(SPJ)</a:t>
            </a:r>
          </a:p>
        </p:txBody>
      </p:sp>
    </p:spTree>
    <p:extLst>
      <p:ext uri="{BB962C8B-B14F-4D97-AF65-F5344CB8AC3E}">
        <p14:creationId xmlns:p14="http://schemas.microsoft.com/office/powerpoint/2010/main" xmlns="" val="30255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2-SAT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题目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下面的题目基本是所有能在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OJ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找到的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2-SAT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题目：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POJ_2723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POJ_2749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POJ_3207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POJ_3648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POJ_3678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POJ_3683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UVA_5010 (2010 Asia Regional Chengdu)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6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一些基本概念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013" y="980728"/>
            <a:ext cx="7829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双连通：如果一个无向图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的点连通度大于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，则称这个图是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点双连通的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。一个图有割点，当且仅当这个图的点连通度为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，则点割集的唯一元素称为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割点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类似有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边双连通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割边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的定义。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双连通分支：如果一个无向图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的一个子图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是双连通的，则称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得双连通子图。如果一个双连通子图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不是任何一个双连通子图的真子集，则称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双连通分支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3299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的算法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868070"/>
            <a:ext cx="80648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kosaraju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算法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572" y="1487021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步骤一：对原图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在回溯前进行标号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f[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步骤二：建立反图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，按照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的逆序对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，形成一个森林，每一棵树都是一个强连通分量。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72" y="3645024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正确性：假设在步骤二中从点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访问到了点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，那么说明在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中有一条从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的路径。所以在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中有一条从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的路径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。又由于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f[u] &gt; f[v],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所以在步骤一中一定是从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访问到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的，即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中有一条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的路径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否则由于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的路径，如果是从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访问到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，会使得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f[v] &gt; f[u],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矛盾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相互可达，属于同一个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5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缩点操作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对求完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的图进行缩点操作，即去掉强连通分量之内的点，保留之间的点，则形成了一个有向无环图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(DAG)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DAG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具有拓扑结构。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3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5973415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302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1369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算法同样是基于对图深度优先搜索的算法，每个强连通分量为搜索树的一棵子树。搜索时，把当前搜索树中未处理的节点加入一个堆栈，回溯时可以判断栈顶到栈中的节点是否为一个强连通分量。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具体实现时，定义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[u]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为节点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搜索的次序编号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时间戳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low[u]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的子树能够追溯到的最早的栈中节点的次序号。那么有：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low[u] = min{ 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[u];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     low[v];   if v is not visited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[v];   if v is still in stack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};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[u] == low[u]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时，以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为根的子树的所有节点属于一个强连通分量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算法伪代码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Monaco" pitchFamily="49" charset="0"/>
            </a:endParaRPr>
          </a:p>
          <a:p>
            <a:endParaRPr lang="en-US" altLang="zh-CN" dirty="0">
              <a:latin typeface="Monaco" pitchFamily="49" charset="0"/>
            </a:endParaRPr>
          </a:p>
          <a:p>
            <a:r>
              <a:rPr lang="en-US" altLang="zh-CN" dirty="0" err="1" smtClean="0">
                <a:latin typeface="Monaco" pitchFamily="49" charset="0"/>
              </a:rPr>
              <a:t>tarjan</a:t>
            </a:r>
            <a:r>
              <a:rPr lang="en-US" altLang="zh-CN" dirty="0" smtClean="0">
                <a:latin typeface="Monaco" pitchFamily="49" charset="0"/>
              </a:rPr>
              <a:t>(u</a:t>
            </a:r>
            <a:r>
              <a:rPr lang="en-US" altLang="zh-CN" dirty="0">
                <a:latin typeface="Monaco" pitchFamily="49" charset="0"/>
              </a:rPr>
              <a:t>) { </a:t>
            </a:r>
            <a:endParaRPr lang="en-US" altLang="zh-CN" dirty="0" smtClean="0">
              <a:latin typeface="Monaco" pitchFamily="49" charset="0"/>
            </a:endParaRPr>
          </a:p>
          <a:p>
            <a:r>
              <a:rPr lang="en-US" altLang="zh-CN" dirty="0">
                <a:latin typeface="Monaco" pitchFamily="49" charset="0"/>
              </a:rPr>
              <a:t> </a:t>
            </a:r>
            <a:r>
              <a:rPr lang="en-US" altLang="zh-CN" dirty="0" smtClean="0">
                <a:latin typeface="Monaco" pitchFamily="49" charset="0"/>
              </a:rPr>
              <a:t>     DFN[u] = Low[u]= ++</a:t>
            </a:r>
            <a:r>
              <a:rPr lang="en-US" altLang="zh-CN" dirty="0">
                <a:latin typeface="Monaco" pitchFamily="49" charset="0"/>
              </a:rPr>
              <a:t>Index </a:t>
            </a:r>
            <a:r>
              <a:rPr lang="en-US" altLang="zh-CN" dirty="0" smtClean="0">
                <a:latin typeface="Monaco" pitchFamily="49" charset="0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设定次序编号和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初值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</a:t>
            </a:r>
            <a:r>
              <a:rPr lang="en-US" altLang="zh-CN" dirty="0" err="1" smtClean="0">
                <a:latin typeface="Monaco" pitchFamily="49" charset="0"/>
              </a:rPr>
              <a:t>Stack.push</a:t>
            </a:r>
            <a:r>
              <a:rPr lang="en-US" altLang="zh-CN" dirty="0" smtClean="0">
                <a:latin typeface="Monaco" pitchFamily="49" charset="0"/>
              </a:rPr>
              <a:t>(u</a:t>
            </a:r>
            <a:r>
              <a:rPr lang="en-US" altLang="zh-CN" dirty="0">
                <a:latin typeface="Monaco" pitchFamily="49" charset="0"/>
              </a:rPr>
              <a:t>) </a:t>
            </a:r>
            <a:r>
              <a:rPr lang="en-US" altLang="zh-CN" dirty="0" smtClean="0">
                <a:latin typeface="Monaco" pitchFamily="49" charset="0"/>
              </a:rPr>
              <a:t>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压入栈中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for </a:t>
            </a:r>
            <a:r>
              <a:rPr lang="en-US" altLang="zh-CN" dirty="0">
                <a:latin typeface="Monaco" pitchFamily="49" charset="0"/>
              </a:rPr>
              <a:t>each (u, v) in E </a:t>
            </a:r>
            <a:r>
              <a:rPr lang="en-US" altLang="zh-CN" dirty="0" smtClean="0">
                <a:latin typeface="Monaco" pitchFamily="49" charset="0"/>
              </a:rPr>
              <a:t>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枚举每一条边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if </a:t>
            </a:r>
            <a:r>
              <a:rPr lang="en-US" altLang="zh-CN" dirty="0">
                <a:latin typeface="Monaco" pitchFamily="49" charset="0"/>
              </a:rPr>
              <a:t>(v is not </a:t>
            </a:r>
            <a:r>
              <a:rPr lang="en-US" altLang="zh-CN" dirty="0" err="1">
                <a:latin typeface="Monaco" pitchFamily="49" charset="0"/>
              </a:rPr>
              <a:t>visted</a:t>
            </a:r>
            <a:r>
              <a:rPr lang="en-US" altLang="zh-CN" dirty="0">
                <a:latin typeface="Monaco" pitchFamily="49" charset="0"/>
              </a:rPr>
              <a:t>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未被访问过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      </a:t>
            </a:r>
            <a:r>
              <a:rPr lang="en-US" altLang="zh-CN" dirty="0" err="1" smtClean="0">
                <a:latin typeface="Monaco" pitchFamily="49" charset="0"/>
              </a:rPr>
              <a:t>tarjan</a:t>
            </a:r>
            <a:r>
              <a:rPr lang="en-US" altLang="zh-CN" dirty="0" smtClean="0">
                <a:latin typeface="Monaco" pitchFamily="49" charset="0"/>
              </a:rPr>
              <a:t>(v</a:t>
            </a:r>
            <a:r>
              <a:rPr lang="en-US" altLang="zh-CN" dirty="0">
                <a:latin typeface="Monaco" pitchFamily="49" charset="0"/>
              </a:rPr>
              <a:t>) </a:t>
            </a:r>
            <a:r>
              <a:rPr lang="en-US" altLang="zh-CN" dirty="0" smtClean="0">
                <a:latin typeface="Monaco" pitchFamily="49" charset="0"/>
              </a:rPr>
              <a:t>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继续向下找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      Low[u</a:t>
            </a:r>
            <a:r>
              <a:rPr lang="en-US" altLang="zh-CN" dirty="0">
                <a:latin typeface="Monaco" pitchFamily="49" charset="0"/>
              </a:rPr>
              <a:t>] = min(Low[u], Low[v]) </a:t>
            </a:r>
            <a:endParaRPr lang="en-US" altLang="zh-CN" dirty="0" smtClean="0">
              <a:latin typeface="Monaco" pitchFamily="49" charset="0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else </a:t>
            </a:r>
            <a:r>
              <a:rPr lang="en-US" altLang="zh-CN" dirty="0">
                <a:latin typeface="Monaco" pitchFamily="49" charset="0"/>
              </a:rPr>
              <a:t>if (v in S) </a:t>
            </a:r>
            <a:r>
              <a:rPr lang="en-US" altLang="zh-CN" dirty="0" smtClean="0">
                <a:latin typeface="Monaco" pitchFamily="49" charset="0"/>
              </a:rPr>
              <a:t>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还在栈内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      Low[u</a:t>
            </a:r>
            <a:r>
              <a:rPr lang="en-US" altLang="zh-CN" dirty="0">
                <a:latin typeface="Monaco" pitchFamily="49" charset="0"/>
              </a:rPr>
              <a:t>] = min(Low[u], DFN[v]) </a:t>
            </a:r>
            <a:endParaRPr lang="en-US" altLang="zh-CN" dirty="0" smtClean="0">
              <a:latin typeface="Monaco" pitchFamily="49" charset="0"/>
            </a:endParaRPr>
          </a:p>
          <a:p>
            <a:r>
              <a:rPr lang="en-US" altLang="zh-CN" dirty="0" smtClean="0">
                <a:latin typeface="Monaco" pitchFamily="49" charset="0"/>
              </a:rPr>
              <a:t>      if </a:t>
            </a:r>
            <a:r>
              <a:rPr lang="en-US" altLang="zh-CN" dirty="0">
                <a:latin typeface="Monaco" pitchFamily="49" charset="0"/>
              </a:rPr>
              <a:t>(DFN[u] == Low[u]) </a:t>
            </a:r>
            <a:r>
              <a:rPr lang="en-US" altLang="zh-CN" dirty="0" smtClean="0">
                <a:latin typeface="Monaco" pitchFamily="49" charset="0"/>
              </a:rPr>
              <a:t>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是强连通分量的根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repeat </a:t>
            </a:r>
            <a:r>
              <a:rPr lang="en-US" altLang="zh-CN" dirty="0">
                <a:latin typeface="Monaco" pitchFamily="49" charset="0"/>
              </a:rPr>
              <a:t>v = </a:t>
            </a:r>
            <a:r>
              <a:rPr lang="en-US" altLang="zh-CN" dirty="0" err="1">
                <a:latin typeface="Monaco" pitchFamily="49" charset="0"/>
              </a:rPr>
              <a:t>S.pop</a:t>
            </a:r>
            <a:r>
              <a:rPr lang="en-US" altLang="zh-CN" dirty="0">
                <a:latin typeface="Monaco" pitchFamily="49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退栈，为该强连通分量中一个顶点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Monaco" pitchFamily="49" charset="0"/>
              </a:rPr>
              <a:t> </a:t>
            </a:r>
            <a:r>
              <a:rPr lang="en-US" altLang="zh-CN" dirty="0" smtClean="0">
                <a:latin typeface="Monaco" pitchFamily="49" charset="0"/>
              </a:rPr>
              <a:t>     print </a:t>
            </a:r>
            <a:r>
              <a:rPr lang="en-US" altLang="zh-CN" dirty="0">
                <a:latin typeface="Monaco" pitchFamily="49" charset="0"/>
              </a:rPr>
              <a:t>v until (u== v</a:t>
            </a:r>
            <a:r>
              <a:rPr lang="en-US" altLang="zh-CN" dirty="0" smtClean="0">
                <a:latin typeface="Monaco" pitchFamily="49" charset="0"/>
              </a:rPr>
              <a:t>)</a:t>
            </a:r>
          </a:p>
          <a:p>
            <a:r>
              <a:rPr lang="en-US" altLang="zh-CN" dirty="0" smtClean="0">
                <a:latin typeface="Monaco" pitchFamily="49" charset="0"/>
              </a:rPr>
              <a:t> </a:t>
            </a:r>
            <a:r>
              <a:rPr lang="en-US" altLang="zh-CN" dirty="0">
                <a:latin typeface="Monaco" pitchFamily="49" charset="0"/>
              </a:rPr>
              <a:t>} </a:t>
            </a:r>
            <a:br>
              <a:rPr lang="en-US" altLang="zh-CN" dirty="0">
                <a:latin typeface="Monaco" pitchFamily="49" charset="0"/>
              </a:rPr>
            </a:br>
            <a:endParaRPr lang="zh-CN" altLang="en-US" dirty="0"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2820</Words>
  <Application>Microsoft Office PowerPoint</Application>
  <PresentationFormat>全屏显示(4:3)</PresentationFormat>
  <Paragraphs>238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连通分量，2-SAT</vt:lpstr>
      <vt:lpstr>一些基本概念</vt:lpstr>
      <vt:lpstr>一些基本概念</vt:lpstr>
      <vt:lpstr>一些基本概念</vt:lpstr>
      <vt:lpstr>求SCC的算法</vt:lpstr>
      <vt:lpstr>缩点操作</vt:lpstr>
      <vt:lpstr>幻灯片 7</vt:lpstr>
      <vt:lpstr>Tarjan算法</vt:lpstr>
      <vt:lpstr>Tarjan算法伪代码</vt:lpstr>
      <vt:lpstr>Tarjan算法演示</vt:lpstr>
      <vt:lpstr>Tarjan算法代码</vt:lpstr>
      <vt:lpstr>SAT理论基础</vt:lpstr>
      <vt:lpstr>如何建图</vt:lpstr>
      <vt:lpstr>求SCC验证</vt:lpstr>
      <vt:lpstr>为什么这么建图</vt:lpstr>
      <vt:lpstr>一个简单的例子</vt:lpstr>
      <vt:lpstr>一个简单的例子</vt:lpstr>
      <vt:lpstr>一个简单的例子</vt:lpstr>
      <vt:lpstr>缩点</vt:lpstr>
      <vt:lpstr>判断和求解</vt:lpstr>
      <vt:lpstr>判断和求解</vt:lpstr>
      <vt:lpstr>POJ_2723   Get Luffy Out</vt:lpstr>
      <vt:lpstr>POJ_2723   Get Luffy Out</vt:lpstr>
      <vt:lpstr>POJ_2723   Get Luffy Out</vt:lpstr>
      <vt:lpstr>POJ_2723   Get Luffy Out</vt:lpstr>
      <vt:lpstr>POJ_2723   Get Luffy Out</vt:lpstr>
      <vt:lpstr>POJ_2723   Get Luffy Out</vt:lpstr>
      <vt:lpstr>POJ_2749   Building Roads</vt:lpstr>
      <vt:lpstr>POJ_2749   Building Roads</vt:lpstr>
      <vt:lpstr>构造一组可行解</vt:lpstr>
      <vt:lpstr>构造一组可行解</vt:lpstr>
      <vt:lpstr>构造一组可行解</vt:lpstr>
      <vt:lpstr>构造一组可行解</vt:lpstr>
      <vt:lpstr>构造一组可行解</vt:lpstr>
      <vt:lpstr>POJ_3683  Priest John's Busiest Day</vt:lpstr>
      <vt:lpstr>有关2-SAT题目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连通分量，2-SAT</dc:title>
  <dc:creator>minjie</dc:creator>
  <cp:lastModifiedBy>Administrator</cp:lastModifiedBy>
  <cp:revision>153</cp:revision>
  <dcterms:created xsi:type="dcterms:W3CDTF">2011-07-20T05:44:40Z</dcterms:created>
  <dcterms:modified xsi:type="dcterms:W3CDTF">2014-07-13T11:57:08Z</dcterms:modified>
</cp:coreProperties>
</file>