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15"/>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28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5E055D-B8A6-4E53-81DB-B52A9A10E577}" type="datetimeFigureOut">
              <a:rPr lang="zh-CN" altLang="en-US" smtClean="0"/>
              <a:t>2014/7/14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E6BF56-5A30-429D-95C7-1F34F07B2361}" type="slidenum">
              <a:rPr lang="zh-CN" altLang="en-US" smtClean="0"/>
              <a:t>‹#›</a:t>
            </a:fld>
            <a:endParaRPr lang="zh-CN" altLang="en-US"/>
          </a:p>
        </p:txBody>
      </p:sp>
    </p:spTree>
    <p:extLst>
      <p:ext uri="{BB962C8B-B14F-4D97-AF65-F5344CB8AC3E}">
        <p14:creationId xmlns:p14="http://schemas.microsoft.com/office/powerpoint/2010/main" val="260076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返回的时候才标记，所以后访问的先进答案，所以要倒序输出</a:t>
            </a:r>
            <a:endParaRPr lang="zh-CN" altLang="en-US" dirty="0"/>
          </a:p>
        </p:txBody>
      </p:sp>
      <p:sp>
        <p:nvSpPr>
          <p:cNvPr id="4" name="灯片编号占位符 3"/>
          <p:cNvSpPr>
            <a:spLocks noGrp="1"/>
          </p:cNvSpPr>
          <p:nvPr>
            <p:ph type="sldNum" sz="quarter" idx="10"/>
          </p:nvPr>
        </p:nvSpPr>
        <p:spPr/>
        <p:txBody>
          <a:bodyPr/>
          <a:lstStyle/>
          <a:p>
            <a:fld id="{D1E6BF56-5A30-429D-95C7-1F34F07B2361}" type="slidenum">
              <a:rPr lang="zh-CN" altLang="en-US" smtClean="0"/>
              <a:t>7</a:t>
            </a:fld>
            <a:endParaRPr lang="zh-CN" altLang="en-US"/>
          </a:p>
        </p:txBody>
      </p:sp>
    </p:spTree>
    <p:extLst>
      <p:ext uri="{BB962C8B-B14F-4D97-AF65-F5344CB8AC3E}">
        <p14:creationId xmlns:p14="http://schemas.microsoft.com/office/powerpoint/2010/main" val="2589238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zh-CN" altLang="en-US" smtClean="0"/>
              <a:t>单击此处编辑母版标题样式</a:t>
            </a:r>
            <a:endParaRPr kumimoji="0" lang="en-US"/>
          </a:p>
        </p:txBody>
      </p:sp>
      <p:sp>
        <p:nvSpPr>
          <p:cNvPr id="28" name="日期占位符 27"/>
          <p:cNvSpPr>
            <a:spLocks noGrp="1"/>
          </p:cNvSpPr>
          <p:nvPr>
            <p:ph type="dt" sz="half" idx="10"/>
          </p:nvPr>
        </p:nvSpPr>
        <p:spPr/>
        <p:txBody>
          <a:bodyPr/>
          <a:lstStyle/>
          <a:p>
            <a:fld id="{530820CF-B880-4189-942D-D702A7CBA730}" type="datetimeFigureOut">
              <a:rPr lang="zh-CN" altLang="en-US" smtClean="0"/>
              <a:pPr/>
              <a:t>2014/7/14</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副标题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7924800" y="6416675"/>
            <a:ext cx="762000" cy="365125"/>
          </a:xfrm>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2014/7/14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2014/7/14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2014/7/14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zh-CN" altLang="en-US" smtClean="0">
                <a:solidFill>
                  <a:schemeClr val="lt1"/>
                </a:solidFill>
                <a:latin typeface="+mn-lt"/>
                <a:ea typeface="+mn-ea"/>
                <a:cs typeface="+mn-cs"/>
              </a:rPr>
              <a:t>单击图标添加图片</a:t>
            </a:r>
            <a:endParaRPr kumimoji="0" lang="en-US" dirty="0">
              <a:solidFill>
                <a:schemeClr val="lt1"/>
              </a:solidFill>
              <a:latin typeface="+mn-lt"/>
              <a:ea typeface="+mn-ea"/>
              <a:cs typeface="+mn-cs"/>
            </a:endParaRPr>
          </a:p>
        </p:txBody>
      </p:sp>
      <p:sp>
        <p:nvSpPr>
          <p:cNvPr id="4" name="文本占位符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530820CF-B880-4189-942D-D702A7CBA730}" type="datetimeFigureOut">
              <a:rPr lang="zh-CN" altLang="en-US" smtClean="0"/>
              <a:pPr/>
              <a:t>2014/7/14</a:t>
            </a:fld>
            <a:endParaRPr lang="zh-CN" altLang="en-US"/>
          </a:p>
        </p:txBody>
      </p:sp>
      <p:sp>
        <p:nvSpPr>
          <p:cNvPr id="3" name="页脚占位符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zh-CN" altLang="en-US"/>
          </a:p>
        </p:txBody>
      </p:sp>
      <p:sp>
        <p:nvSpPr>
          <p:cNvPr id="23" name="灯片编号占位符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0C913308-F349-4B6D-A68A-DD1791B4A57B}" type="slidenum">
              <a:rPr lang="zh-CN" altLang="en-US" smtClean="0"/>
              <a:pPr/>
              <a:t>‹#›</a:t>
            </a:fld>
            <a:endParaRPr lang="zh-CN" altLang="en-US"/>
          </a:p>
        </p:txBody>
      </p:sp>
    </p:spTree>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欧拉回路</a:t>
            </a:r>
            <a:endParaRPr lang="zh-CN" altLang="en-US" dirty="0"/>
          </a:p>
        </p:txBody>
      </p:sp>
      <p:sp>
        <p:nvSpPr>
          <p:cNvPr id="3" name="副标题 2"/>
          <p:cNvSpPr>
            <a:spLocks noGrp="1"/>
          </p:cNvSpPr>
          <p:nvPr>
            <p:ph type="subTitle" idx="1"/>
          </p:nvPr>
        </p:nvSpPr>
        <p:spPr>
          <a:xfrm>
            <a:off x="3357554" y="5000636"/>
            <a:ext cx="8448676" cy="1571628"/>
          </a:xfrm>
        </p:spPr>
        <p:txBody>
          <a:bodyPr/>
          <a:lstStyle/>
          <a:p>
            <a:r>
              <a:rPr lang="zh-CN" altLang="en-US" dirty="0" smtClean="0"/>
              <a:t>阎杰  </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1.</a:t>
            </a:r>
            <a:r>
              <a:rPr lang="zh-CN" altLang="en-US" dirty="0" smtClean="0"/>
              <a:t>用并查集判断联通块</a:t>
            </a:r>
            <a:endParaRPr lang="en-US" altLang="zh-CN" dirty="0" smtClean="0"/>
          </a:p>
          <a:p>
            <a:r>
              <a:rPr lang="en-US" altLang="zh-CN" dirty="0" smtClean="0"/>
              <a:t>2.</a:t>
            </a:r>
            <a:r>
              <a:rPr lang="zh-CN" altLang="en-US" dirty="0" smtClean="0"/>
              <a:t>对于每个连通块，如果全都是偶数度，则需要</a:t>
            </a:r>
            <a:r>
              <a:rPr lang="en-US" altLang="zh-CN" dirty="0" smtClean="0"/>
              <a:t>1</a:t>
            </a:r>
            <a:r>
              <a:rPr lang="zh-CN" altLang="en-US" dirty="0" smtClean="0"/>
              <a:t>笔；如果不是，则需要奇数度顶点个数的</a:t>
            </a:r>
            <a:r>
              <a:rPr lang="en-US" altLang="zh-CN" dirty="0" smtClean="0"/>
              <a:t>1/2</a:t>
            </a:r>
            <a:r>
              <a:rPr lang="zh-CN" altLang="en-US" dirty="0" smtClean="0"/>
              <a:t>笔。  </a:t>
            </a:r>
            <a:endParaRPr lang="en-US" altLang="zh-CN" dirty="0" smtClean="0"/>
          </a:p>
          <a:p>
            <a:r>
              <a:rPr lang="zh-CN" altLang="en-US" dirty="0" smtClean="0"/>
              <a:t>思考：为什么？</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题目</a:t>
            </a:r>
            <a:r>
              <a:rPr lang="en-US" altLang="zh-CN" dirty="0" smtClean="0"/>
              <a:t>2</a:t>
            </a:r>
            <a:r>
              <a:rPr lang="zh-CN" altLang="en-US" dirty="0" smtClean="0"/>
              <a:t>：</a:t>
            </a:r>
            <a:r>
              <a:rPr lang="en-US" altLang="zh-CN" dirty="0" err="1" smtClean="0"/>
              <a:t>toj</a:t>
            </a:r>
            <a:r>
              <a:rPr lang="en-US" altLang="zh-CN" dirty="0" smtClean="0"/>
              <a:t> 1416/poj2337</a:t>
            </a:r>
            <a:endParaRPr lang="zh-CN" altLang="en-US" dirty="0"/>
          </a:p>
        </p:txBody>
      </p:sp>
      <p:sp>
        <p:nvSpPr>
          <p:cNvPr id="3" name="内容占位符 2"/>
          <p:cNvSpPr>
            <a:spLocks noGrp="1"/>
          </p:cNvSpPr>
          <p:nvPr>
            <p:ph idx="1"/>
          </p:nvPr>
        </p:nvSpPr>
        <p:spPr>
          <a:xfrm>
            <a:off x="428596" y="1357298"/>
            <a:ext cx="8229600" cy="4709160"/>
          </a:xfrm>
        </p:spPr>
        <p:txBody>
          <a:bodyPr/>
          <a:lstStyle/>
          <a:p>
            <a:pPr marL="548640" lvl="1" indent="-411480">
              <a:buClr>
                <a:schemeClr val="tx1">
                  <a:shade val="95000"/>
                </a:schemeClr>
              </a:buClr>
              <a:buSzPct val="65000"/>
              <a:buFont typeface="Wingdings 2"/>
              <a:buChar char=""/>
            </a:pPr>
            <a:r>
              <a:rPr lang="zh-CN" altLang="en-US" sz="3200" dirty="0" smtClean="0"/>
              <a:t>题目大意：给定一组单词，问这些单词能否连成一串，使得前面一个单词的最后一个字母和后面一个单词的第一个字母相同。输出字典序最小的。</a:t>
            </a:r>
          </a:p>
          <a:p>
            <a:endParaRPr lang="zh-CN" altLang="en-US" dirty="0"/>
          </a:p>
        </p:txBody>
      </p:sp>
      <p:sp>
        <p:nvSpPr>
          <p:cNvPr id="4" name="内容占位符 2"/>
          <p:cNvSpPr txBox="1">
            <a:spLocks/>
          </p:cNvSpPr>
          <p:nvPr/>
        </p:nvSpPr>
        <p:spPr>
          <a:xfrm>
            <a:off x="1000100" y="3485594"/>
            <a:ext cx="7386614" cy="3372406"/>
          </a:xfrm>
          <a:prstGeom prst="rect">
            <a:avLst/>
          </a:prstGeom>
        </p:spPr>
        <p:txBody>
          <a:bodyPr vert="horz" numCol="2">
            <a:normAutofit fontScale="85000" lnSpcReduction="20000"/>
          </a:bodyPr>
          <a:lstStyle/>
          <a:p>
            <a:pPr marL="548640" marR="0" lvl="0" indent="-411480" algn="l" defTabSz="914400" rtl="0" eaLnBrk="1" fontAlgn="auto" latinLnBrk="0" hangingPunct="1">
              <a:lnSpc>
                <a:spcPct val="90000"/>
              </a:lnSpc>
              <a:spcBef>
                <a:spcPct val="20000"/>
              </a:spcBef>
              <a:spcAft>
                <a:spcPts val="0"/>
              </a:spcAft>
              <a:buClr>
                <a:schemeClr val="tx1">
                  <a:shade val="95000"/>
                </a:schemeClr>
              </a:buClr>
              <a:buSzPct val="65000"/>
              <a:buFont typeface="Wingdings 2"/>
              <a:buChar char=""/>
              <a:tabLst/>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Sample Input</a:t>
            </a:r>
          </a:p>
          <a:p>
            <a:pPr marL="548640" marR="0" lvl="0" indent="-411480" algn="l" defTabSz="914400" rtl="0" eaLnBrk="1" fontAlgn="auto" latinLnBrk="0" hangingPunct="1">
              <a:lnSpc>
                <a:spcPct val="90000"/>
              </a:lnSpc>
              <a:spcBef>
                <a:spcPct val="20000"/>
              </a:spcBef>
              <a:spcAft>
                <a:spcPts val="0"/>
              </a:spcAft>
              <a:buClr>
                <a:schemeClr val="tx1">
                  <a:shade val="95000"/>
                </a:schemeClr>
              </a:buClr>
              <a:buSzPct val="65000"/>
              <a:buFontTx/>
              <a:buNone/>
              <a:tabLst/>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6 </a:t>
            </a:r>
          </a:p>
          <a:p>
            <a:pPr marL="548640" marR="0" lvl="0" indent="-411480" algn="l" defTabSz="914400" rtl="0" eaLnBrk="1" fontAlgn="auto" latinLnBrk="0" hangingPunct="1">
              <a:lnSpc>
                <a:spcPct val="90000"/>
              </a:lnSpc>
              <a:spcBef>
                <a:spcPct val="20000"/>
              </a:spcBef>
              <a:spcAft>
                <a:spcPts val="0"/>
              </a:spcAft>
              <a:buClr>
                <a:schemeClr val="tx1">
                  <a:shade val="95000"/>
                </a:schemeClr>
              </a:buClr>
              <a:buSzPct val="65000"/>
              <a:buFontTx/>
              <a:buNone/>
              <a:tabLst/>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aloha</a:t>
            </a:r>
          </a:p>
          <a:p>
            <a:pPr marL="548640" marR="0" lvl="0" indent="-411480" algn="l" defTabSz="914400" rtl="0" eaLnBrk="1" fontAlgn="auto" latinLnBrk="0" hangingPunct="1">
              <a:lnSpc>
                <a:spcPct val="90000"/>
              </a:lnSpc>
              <a:spcBef>
                <a:spcPct val="20000"/>
              </a:spcBef>
              <a:spcAft>
                <a:spcPts val="0"/>
              </a:spcAft>
              <a:buClr>
                <a:schemeClr val="tx1">
                  <a:shade val="95000"/>
                </a:schemeClr>
              </a:buClr>
              <a:buSzPct val="65000"/>
              <a:buFontTx/>
              <a:buNone/>
              <a:tabLst/>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arachnid</a:t>
            </a:r>
          </a:p>
          <a:p>
            <a:pPr marL="548640" marR="0" lvl="0" indent="-411480" algn="l" defTabSz="914400" rtl="0" eaLnBrk="1" fontAlgn="auto" latinLnBrk="0" hangingPunct="1">
              <a:lnSpc>
                <a:spcPct val="90000"/>
              </a:lnSpc>
              <a:spcBef>
                <a:spcPct val="20000"/>
              </a:spcBef>
              <a:spcAft>
                <a:spcPts val="0"/>
              </a:spcAft>
              <a:buClr>
                <a:schemeClr val="tx1">
                  <a:shade val="95000"/>
                </a:schemeClr>
              </a:buClr>
              <a:buSzPct val="65000"/>
              <a:buFontTx/>
              <a:buNone/>
              <a:tabLst/>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dog </a:t>
            </a:r>
          </a:p>
          <a:p>
            <a:pPr marL="548640" marR="0" lvl="0" indent="-411480" algn="l" defTabSz="914400" rtl="0" eaLnBrk="1" fontAlgn="auto" latinLnBrk="0" hangingPunct="1">
              <a:lnSpc>
                <a:spcPct val="90000"/>
              </a:lnSpc>
              <a:spcBef>
                <a:spcPct val="20000"/>
              </a:spcBef>
              <a:spcAft>
                <a:spcPts val="0"/>
              </a:spcAft>
              <a:buClr>
                <a:schemeClr val="tx1">
                  <a:shade val="95000"/>
                </a:schemeClr>
              </a:buClr>
              <a:buSzPct val="65000"/>
              <a:buFontTx/>
              <a:buNone/>
              <a:tabLst/>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gopher </a:t>
            </a:r>
          </a:p>
          <a:p>
            <a:pPr marL="548640" marR="0" lvl="0" indent="-411480" algn="l" defTabSz="914400" rtl="0" eaLnBrk="1" fontAlgn="auto" latinLnBrk="0" hangingPunct="1">
              <a:lnSpc>
                <a:spcPct val="90000"/>
              </a:lnSpc>
              <a:spcBef>
                <a:spcPct val="20000"/>
              </a:spcBef>
              <a:spcAft>
                <a:spcPts val="0"/>
              </a:spcAft>
              <a:buClr>
                <a:schemeClr val="tx1">
                  <a:shade val="95000"/>
                </a:schemeClr>
              </a:buClr>
              <a:buSzPct val="65000"/>
              <a:buFontTx/>
              <a:buNone/>
              <a:tabLst/>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rat </a:t>
            </a:r>
          </a:p>
          <a:p>
            <a:pPr marL="548640" marR="0" lvl="0" indent="-411480" algn="l" defTabSz="914400" rtl="0" eaLnBrk="1" fontAlgn="auto" latinLnBrk="0" hangingPunct="1">
              <a:lnSpc>
                <a:spcPct val="90000"/>
              </a:lnSpc>
              <a:spcBef>
                <a:spcPct val="20000"/>
              </a:spcBef>
              <a:spcAft>
                <a:spcPts val="0"/>
              </a:spcAft>
              <a:buClr>
                <a:schemeClr val="tx1">
                  <a:shade val="95000"/>
                </a:schemeClr>
              </a:buClr>
              <a:buSzPct val="65000"/>
              <a:buFontTx/>
              <a:buNone/>
              <a:tabLst/>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tiger </a:t>
            </a:r>
          </a:p>
          <a:p>
            <a:pPr marL="548640" marR="0" lvl="0" indent="-411480" algn="l" defTabSz="914400" rtl="0" eaLnBrk="1" fontAlgn="auto" latinLnBrk="0" hangingPunct="1">
              <a:lnSpc>
                <a:spcPct val="90000"/>
              </a:lnSpc>
              <a:spcBef>
                <a:spcPct val="20000"/>
              </a:spcBef>
              <a:spcAft>
                <a:spcPts val="0"/>
              </a:spcAft>
              <a:buClr>
                <a:schemeClr val="tx1">
                  <a:shade val="95000"/>
                </a:schemeClr>
              </a:buClr>
              <a:buSzPct val="65000"/>
              <a:buFontTx/>
              <a:buNone/>
              <a:tabLst/>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3 </a:t>
            </a:r>
          </a:p>
          <a:p>
            <a:pPr marL="548640" marR="0" lvl="0" indent="-411480" algn="l" defTabSz="914400" rtl="0" eaLnBrk="1" fontAlgn="auto" latinLnBrk="0" hangingPunct="1">
              <a:lnSpc>
                <a:spcPct val="90000"/>
              </a:lnSpc>
              <a:spcBef>
                <a:spcPct val="20000"/>
              </a:spcBef>
              <a:spcAft>
                <a:spcPts val="0"/>
              </a:spcAft>
              <a:buClr>
                <a:schemeClr val="tx1">
                  <a:shade val="95000"/>
                </a:schemeClr>
              </a:buClr>
              <a:buSzPct val="65000"/>
              <a:buFontTx/>
              <a:buNone/>
              <a:tabLst/>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oak </a:t>
            </a:r>
          </a:p>
          <a:p>
            <a:pPr marL="548640" marR="0" lvl="0" indent="-411480" algn="l" defTabSz="914400" rtl="0" eaLnBrk="1" fontAlgn="auto" latinLnBrk="0" hangingPunct="1">
              <a:lnSpc>
                <a:spcPct val="90000"/>
              </a:lnSpc>
              <a:spcBef>
                <a:spcPct val="20000"/>
              </a:spcBef>
              <a:spcAft>
                <a:spcPts val="0"/>
              </a:spcAft>
              <a:buClr>
                <a:schemeClr val="tx1">
                  <a:shade val="95000"/>
                </a:schemeClr>
              </a:buClr>
              <a:buSzPct val="65000"/>
              <a:buFontTx/>
              <a:buNone/>
              <a:tabLst/>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maple </a:t>
            </a:r>
          </a:p>
          <a:p>
            <a:pPr marL="548640" marR="0" lvl="0" indent="-411480" algn="l" defTabSz="914400" rtl="0" eaLnBrk="1" fontAlgn="auto" latinLnBrk="0" hangingPunct="1">
              <a:lnSpc>
                <a:spcPct val="90000"/>
              </a:lnSpc>
              <a:spcBef>
                <a:spcPct val="20000"/>
              </a:spcBef>
              <a:spcAft>
                <a:spcPts val="0"/>
              </a:spcAft>
              <a:buClr>
                <a:schemeClr val="tx1">
                  <a:shade val="95000"/>
                </a:schemeClr>
              </a:buClr>
              <a:buSzPct val="65000"/>
              <a:buFontTx/>
              <a:buNone/>
              <a:tabLst/>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elm </a:t>
            </a: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a:buChar char=""/>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Sample Output</a:t>
            </a: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Tx/>
              <a:buNone/>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aloha.arachnid.dog.gopher.rat.tiger</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p>
          <a:p>
            <a:pPr marL="868680" marR="0" lvl="1" indent="-283464" algn="l" defTabSz="914400" rtl="0" eaLnBrk="1" fontAlgn="auto" latinLnBrk="0" hangingPunct="1">
              <a:lnSpc>
                <a:spcPct val="100000"/>
              </a:lnSpc>
              <a:spcBef>
                <a:spcPct val="20000"/>
              </a:spcBef>
              <a:spcAft>
                <a:spcPts val="0"/>
              </a:spcAft>
              <a:buClr>
                <a:schemeClr val="tx1"/>
              </a:buClr>
              <a:buSzPct val="80000"/>
              <a:buFontTx/>
              <a:buNone/>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p>
          <a:p>
            <a:pPr marL="548640" marR="0" lvl="0" indent="-411480" algn="l" defTabSz="914400" rtl="0" eaLnBrk="1" fontAlgn="auto" latinLnBrk="0" hangingPunct="1">
              <a:lnSpc>
                <a:spcPct val="90000"/>
              </a:lnSpc>
              <a:spcBef>
                <a:spcPct val="20000"/>
              </a:spcBef>
              <a:spcAft>
                <a:spcPts val="0"/>
              </a:spcAft>
              <a:buClr>
                <a:schemeClr val="tx1">
                  <a:shade val="95000"/>
                </a:schemeClr>
              </a:buClr>
              <a:buSzPct val="65000"/>
              <a:buFontTx/>
              <a:buNone/>
              <a:tabLst/>
              <a:defRPr/>
            </a:pP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0" indent="-411480" algn="l" defTabSz="914400" rtl="0" eaLnBrk="1" fontAlgn="auto" latinLnBrk="0" hangingPunct="1">
              <a:lnSpc>
                <a:spcPct val="90000"/>
              </a:lnSpc>
              <a:spcBef>
                <a:spcPct val="20000"/>
              </a:spcBef>
              <a:spcAft>
                <a:spcPts val="0"/>
              </a:spcAft>
              <a:buClr>
                <a:schemeClr val="tx1">
                  <a:shade val="95000"/>
                </a:schemeClr>
              </a:buClr>
              <a:buSzPct val="65000"/>
              <a:buFontTx/>
              <a:buNone/>
              <a:tabLst/>
              <a:defRPr/>
            </a:pP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0" indent="-411480" algn="l" defTabSz="914400" rtl="0" eaLnBrk="1" fontAlgn="auto" latinLnBrk="0" hangingPunct="1">
              <a:lnSpc>
                <a:spcPct val="90000"/>
              </a:lnSpc>
              <a:spcBef>
                <a:spcPct val="20000"/>
              </a:spcBef>
              <a:spcAft>
                <a:spcPts val="0"/>
              </a:spcAft>
              <a:buClr>
                <a:schemeClr val="tx1">
                  <a:shade val="95000"/>
                </a:schemeClr>
              </a:buClr>
              <a:buSzPct val="65000"/>
              <a:buFontTx/>
              <a:buNone/>
              <a:tabLst/>
              <a:defRPr/>
            </a:pP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a:buChar char=""/>
              <a:tabLst/>
              <a:defRPr/>
            </a:pP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en-US" sz="3900" dirty="0" smtClean="0"/>
              <a:t>容易联想到欧拉路</a:t>
            </a:r>
          </a:p>
          <a:p>
            <a:pPr lvl="1"/>
            <a:r>
              <a:rPr lang="zh-CN" altLang="en-US" sz="3900" dirty="0" smtClean="0"/>
              <a:t>每个单词相当于在首字母和尾字母之间连一条边</a:t>
            </a:r>
          </a:p>
          <a:p>
            <a:pPr lvl="1"/>
            <a:r>
              <a:rPr lang="zh-CN" altLang="en-US" sz="3900" dirty="0" smtClean="0"/>
              <a:t>得到一个最多</a:t>
            </a:r>
            <a:r>
              <a:rPr lang="en-US" altLang="zh-CN" sz="3900" dirty="0" smtClean="0"/>
              <a:t>26</a:t>
            </a:r>
            <a:r>
              <a:rPr lang="zh-CN" altLang="en-US" sz="3900" dirty="0" smtClean="0"/>
              <a:t>个点的有向图，求欧拉路即可</a:t>
            </a:r>
          </a:p>
          <a:p>
            <a:pPr lvl="1"/>
            <a:r>
              <a:rPr lang="zh-CN" altLang="en-US" sz="3900" dirty="0" smtClean="0"/>
              <a:t>注意先判断</a:t>
            </a:r>
            <a:r>
              <a:rPr lang="zh-CN" altLang="en-US" sz="3900" b="1" dirty="0" smtClean="0"/>
              <a:t>连通性</a:t>
            </a:r>
            <a:endParaRPr lang="en-US" altLang="zh-CN" sz="3900" b="1" dirty="0" smtClean="0"/>
          </a:p>
          <a:p>
            <a:pPr lvl="1"/>
            <a:r>
              <a:rPr lang="zh-CN" altLang="en-US" sz="3900" b="1" dirty="0" smtClean="0"/>
              <a:t>先给边排序来对付字典序最小</a:t>
            </a:r>
            <a:endParaRPr lang="en-US" altLang="zh-CN" sz="3900" b="1" dirty="0" smtClean="0"/>
          </a:p>
          <a:p>
            <a:pPr lvl="1"/>
            <a:r>
              <a:rPr lang="zh-CN" altLang="en-US" sz="4000" dirty="0" smtClean="0"/>
              <a:t>优先</a:t>
            </a:r>
            <a:r>
              <a:rPr lang="en-US" sz="4000" dirty="0" err="1" smtClean="0"/>
              <a:t>dfs</a:t>
            </a:r>
            <a:r>
              <a:rPr lang="zh-CN" altLang="en-US" sz="4000" dirty="0" smtClean="0"/>
              <a:t>小的</a:t>
            </a:r>
            <a:endParaRPr lang="zh-CN" altLang="en-US" sz="3900" b="1" dirty="0" smtClean="0"/>
          </a:p>
          <a:p>
            <a:endParaRPr lang="zh-CN" altLang="en-US" dirty="0" smtClean="0"/>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练习题目</a:t>
            </a:r>
            <a:endParaRPr lang="zh-CN" altLang="en-US" dirty="0"/>
          </a:p>
        </p:txBody>
      </p:sp>
      <p:sp>
        <p:nvSpPr>
          <p:cNvPr id="3" name="内容占位符 2"/>
          <p:cNvSpPr>
            <a:spLocks noGrp="1"/>
          </p:cNvSpPr>
          <p:nvPr>
            <p:ph idx="1"/>
          </p:nvPr>
        </p:nvSpPr>
        <p:spPr/>
        <p:txBody>
          <a:bodyPr/>
          <a:lstStyle/>
          <a:p>
            <a:r>
              <a:rPr lang="en-US" dirty="0" smtClean="0"/>
              <a:t>POJ 1041 John's trip</a:t>
            </a:r>
          </a:p>
          <a:p>
            <a:r>
              <a:rPr lang="en-US" dirty="0" smtClean="0"/>
              <a:t>HDU 2894 </a:t>
            </a:r>
            <a:r>
              <a:rPr lang="en-US" smtClean="0"/>
              <a:t>DeBruijin</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什么是欧拉回路</a:t>
            </a:r>
            <a:endParaRPr lang="zh-CN" altLang="en-US" dirty="0"/>
          </a:p>
        </p:txBody>
      </p:sp>
      <p:sp>
        <p:nvSpPr>
          <p:cNvPr id="2" name="内容占位符 1"/>
          <p:cNvSpPr>
            <a:spLocks noGrp="1"/>
          </p:cNvSpPr>
          <p:nvPr>
            <p:ph idx="1"/>
          </p:nvPr>
        </p:nvSpPr>
        <p:spPr/>
        <p:txBody>
          <a:bodyPr/>
          <a:lstStyle/>
          <a:p>
            <a:r>
              <a:rPr lang="zh-CN" altLang="en-US" dirty="0" smtClean="0"/>
              <a:t>图</a:t>
            </a:r>
            <a:r>
              <a:rPr lang="en-US" altLang="zh-CN" dirty="0" smtClean="0"/>
              <a:t>G</a:t>
            </a:r>
            <a:r>
              <a:rPr lang="zh-CN" altLang="en-US" dirty="0" smtClean="0"/>
              <a:t>的一个回路，若它恰通过</a:t>
            </a:r>
            <a:r>
              <a:rPr lang="en-US" altLang="zh-CN" dirty="0" smtClean="0"/>
              <a:t>G</a:t>
            </a:r>
            <a:r>
              <a:rPr lang="zh-CN" altLang="en-US" dirty="0" smtClean="0"/>
              <a:t>中每条边一次</a:t>
            </a:r>
            <a:r>
              <a:rPr lang="en-US" altLang="zh-CN" dirty="0" smtClean="0"/>
              <a:t>,</a:t>
            </a:r>
            <a:r>
              <a:rPr lang="zh-CN" altLang="en-US" dirty="0" smtClean="0"/>
              <a:t>则称该回路为</a:t>
            </a:r>
            <a:r>
              <a:rPr lang="zh-CN" altLang="en-US" b="1" dirty="0" smtClean="0"/>
              <a:t>欧拉</a:t>
            </a:r>
            <a:r>
              <a:rPr lang="en-US" altLang="zh-CN" b="1" dirty="0" smtClean="0"/>
              <a:t>(Euler)</a:t>
            </a:r>
            <a:r>
              <a:rPr lang="zh-CN" altLang="en-US" b="1" dirty="0" smtClean="0"/>
              <a:t>回路</a:t>
            </a:r>
            <a:r>
              <a:rPr lang="zh-CN" altLang="en-US" dirty="0" smtClean="0"/>
              <a:t>。</a:t>
            </a:r>
          </a:p>
          <a:p>
            <a:r>
              <a:rPr lang="zh-CN" altLang="en-US" dirty="0" smtClean="0"/>
              <a:t>具有欧拉回路的图称为欧拉图。</a:t>
            </a:r>
          </a:p>
          <a:p>
            <a:r>
              <a:rPr lang="zh-CN" altLang="en-US" dirty="0" smtClean="0"/>
              <a:t>欧拉路</a:t>
            </a:r>
          </a:p>
          <a:p>
            <a:endParaRPr lang="zh-CN" altLang="en-US" dirty="0"/>
          </a:p>
        </p:txBody>
      </p:sp>
      <p:sp>
        <p:nvSpPr>
          <p:cNvPr id="4" name="矩形 3"/>
          <p:cNvSpPr/>
          <p:nvPr/>
        </p:nvSpPr>
        <p:spPr>
          <a:xfrm>
            <a:off x="2285984" y="5214950"/>
            <a:ext cx="6439584" cy="923330"/>
          </a:xfrm>
          <a:prstGeom prst="rect">
            <a:avLst/>
          </a:prstGeom>
          <a:noFill/>
        </p:spPr>
        <p:txBody>
          <a:bodyPr wrap="none" lIns="91440" tIns="45720" rIns="91440" bIns="45720">
            <a:spAutoFit/>
          </a:bodyPr>
          <a:lstStyle/>
          <a:p>
            <a:pPr algn="ctr"/>
            <a:r>
              <a:rPr lang="zh-CN" alt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rgbClr val="FFFF00"/>
                </a:solidFill>
                <a:effectLst>
                  <a:outerShdw blurRad="50800" dist="40000" dir="5400000" algn="tl" rotWithShape="0">
                    <a:srgbClr val="000000">
                      <a:shade val="5000"/>
                      <a:satMod val="120000"/>
                      <a:alpha val="33000"/>
                    </a:srgbClr>
                  </a:outerShdw>
                </a:effectLst>
              </a:rPr>
              <a:t>其实就是一笔画</a:t>
            </a:r>
            <a:r>
              <a:rPr lang="en-US" altLang="zh-CN"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rgbClr val="FFFF00"/>
                </a:solidFill>
                <a:effectLst>
                  <a:outerShdw blurRad="50800" dist="40000" dir="5400000" algn="tl" rotWithShape="0">
                    <a:srgbClr val="000000">
                      <a:shade val="5000"/>
                      <a:satMod val="120000"/>
                      <a:alpha val="33000"/>
                    </a:srgbClr>
                  </a:outerShdw>
                </a:effectLst>
              </a:rPr>
              <a:t>……</a:t>
            </a:r>
            <a:endParaRPr lang="zh-CN" alt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rgbClr val="FFFF00"/>
              </a:solidFill>
              <a:effectLst>
                <a:outerShdw blurRad="50800" dist="40000" dir="5400000" algn="tl" rotWithShape="0">
                  <a:srgbClr val="000000">
                    <a:shade val="5000"/>
                    <a:satMod val="120000"/>
                    <a:alpha val="33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欧拉路的判断</a:t>
            </a:r>
            <a:r>
              <a:rPr lang="en-US" altLang="zh-CN" dirty="0" smtClean="0"/>
              <a:t>——</a:t>
            </a:r>
            <a:r>
              <a:rPr lang="zh-CN" altLang="en-US" dirty="0" smtClean="0"/>
              <a:t>无向图</a:t>
            </a:r>
            <a:endParaRPr lang="zh-CN" altLang="en-US" dirty="0"/>
          </a:p>
        </p:txBody>
      </p:sp>
      <p:sp>
        <p:nvSpPr>
          <p:cNvPr id="3" name="内容占位符 2"/>
          <p:cNvSpPr>
            <a:spLocks noGrp="1"/>
          </p:cNvSpPr>
          <p:nvPr>
            <p:ph idx="1"/>
          </p:nvPr>
        </p:nvSpPr>
        <p:spPr/>
        <p:txBody>
          <a:bodyPr/>
          <a:lstStyle/>
          <a:p>
            <a:r>
              <a:rPr lang="zh-CN" altLang="en-US" sz="3600" dirty="0" smtClean="0"/>
              <a:t>无向图存在欧拉路的条件</a:t>
            </a:r>
          </a:p>
          <a:p>
            <a:pPr lvl="1"/>
            <a:r>
              <a:rPr lang="zh-CN" altLang="en-US" sz="3600" dirty="0" smtClean="0"/>
              <a:t>如果图连通，且所有的点都是偶数度，则有欧拉回路。</a:t>
            </a:r>
          </a:p>
          <a:p>
            <a:pPr lvl="1"/>
            <a:r>
              <a:rPr lang="zh-CN" altLang="en-US" sz="3600" dirty="0" smtClean="0"/>
              <a:t>如果图连通，且恰有两点是奇数度，则有欧拉路。且欧拉路的起止点为这两个奇数度点。</a:t>
            </a:r>
          </a:p>
          <a:p>
            <a:pPr lvl="1"/>
            <a:r>
              <a:rPr lang="zh-CN" altLang="en-US" sz="3600" dirty="0" smtClean="0"/>
              <a:t>对重边、自环的情况仍适用。</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欧拉路的判断</a:t>
            </a:r>
            <a:r>
              <a:rPr lang="en-US" altLang="zh-CN" dirty="0" smtClean="0"/>
              <a:t>——</a:t>
            </a:r>
            <a:r>
              <a:rPr lang="zh-CN" altLang="en-US" dirty="0" smtClean="0"/>
              <a:t>有向图</a:t>
            </a:r>
            <a:endParaRPr lang="zh-CN" altLang="en-US" dirty="0"/>
          </a:p>
        </p:txBody>
      </p:sp>
      <p:sp>
        <p:nvSpPr>
          <p:cNvPr id="3" name="内容占位符 2"/>
          <p:cNvSpPr>
            <a:spLocks noGrp="1"/>
          </p:cNvSpPr>
          <p:nvPr>
            <p:ph idx="1"/>
          </p:nvPr>
        </p:nvSpPr>
        <p:spPr/>
        <p:txBody>
          <a:bodyPr/>
          <a:lstStyle/>
          <a:p>
            <a:pPr lvl="1"/>
            <a:r>
              <a:rPr lang="zh-CN" altLang="en-US" sz="3600" dirty="0" smtClean="0"/>
              <a:t>如果图连通，且每个点的入度等于出度，则存在欧拉回路。</a:t>
            </a:r>
          </a:p>
          <a:p>
            <a:pPr lvl="1"/>
            <a:r>
              <a:rPr lang="zh-CN" altLang="en-US" sz="3600" dirty="0" smtClean="0"/>
              <a:t>如果图连通，且恰有一点</a:t>
            </a:r>
            <a:r>
              <a:rPr lang="en-US" altLang="zh-CN" sz="3600" dirty="0" smtClean="0"/>
              <a:t>u</a:t>
            </a:r>
            <a:r>
              <a:rPr lang="zh-CN" altLang="en-US" sz="3600" dirty="0" smtClean="0"/>
              <a:t>的出度比入度大</a:t>
            </a:r>
            <a:r>
              <a:rPr lang="en-US" altLang="zh-CN" sz="3600" dirty="0" smtClean="0"/>
              <a:t>1</a:t>
            </a:r>
            <a:r>
              <a:rPr lang="zh-CN" altLang="en-US" sz="3600" dirty="0" smtClean="0"/>
              <a:t>，另有一点</a:t>
            </a:r>
            <a:r>
              <a:rPr lang="en-US" altLang="zh-CN" sz="3600" dirty="0" smtClean="0"/>
              <a:t>v</a:t>
            </a:r>
            <a:r>
              <a:rPr lang="zh-CN" altLang="en-US" sz="3600" dirty="0" smtClean="0"/>
              <a:t>的出度比入度小</a:t>
            </a:r>
            <a:r>
              <a:rPr lang="en-US" altLang="zh-CN" sz="3600" dirty="0" smtClean="0"/>
              <a:t>1</a:t>
            </a:r>
            <a:r>
              <a:rPr lang="zh-CN" altLang="en-US" sz="3600" dirty="0" smtClean="0"/>
              <a:t>，其余的出度等于出度，则存在欧拉路，起点为</a:t>
            </a:r>
            <a:r>
              <a:rPr lang="en-US" altLang="zh-CN" sz="3600" dirty="0" smtClean="0"/>
              <a:t>u</a:t>
            </a:r>
            <a:r>
              <a:rPr lang="zh-CN" altLang="en-US" sz="3600" dirty="0" smtClean="0"/>
              <a:t>，终点为</a:t>
            </a:r>
            <a:r>
              <a:rPr lang="en-US" altLang="zh-CN" sz="3600" dirty="0" smtClean="0"/>
              <a:t>v</a:t>
            </a:r>
            <a:r>
              <a:rPr lang="zh-CN" altLang="en-US" sz="3600" dirty="0" smtClean="0"/>
              <a:t>。</a:t>
            </a:r>
          </a:p>
          <a:p>
            <a:pPr lvl="1"/>
            <a:r>
              <a:rPr lang="zh-CN" altLang="en-US" sz="3600" dirty="0" smtClean="0"/>
              <a:t>对重边、自环适用</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图联通的判断方法</a:t>
            </a:r>
            <a:endParaRPr lang="zh-CN" altLang="en-US" dirty="0"/>
          </a:p>
        </p:txBody>
      </p:sp>
      <p:sp>
        <p:nvSpPr>
          <p:cNvPr id="3" name="内容占位符 2"/>
          <p:cNvSpPr>
            <a:spLocks noGrp="1"/>
          </p:cNvSpPr>
          <p:nvPr>
            <p:ph idx="1"/>
          </p:nvPr>
        </p:nvSpPr>
        <p:spPr/>
        <p:txBody>
          <a:bodyPr/>
          <a:lstStyle/>
          <a:p>
            <a:r>
              <a:rPr lang="en-US" altLang="zh-CN" dirty="0" err="1" smtClean="0"/>
              <a:t>Dfs</a:t>
            </a:r>
            <a:endParaRPr lang="en-US" altLang="zh-CN" dirty="0" smtClean="0"/>
          </a:p>
          <a:p>
            <a:r>
              <a:rPr lang="en-US" altLang="zh-CN" dirty="0" err="1" smtClean="0"/>
              <a:t>Bds</a:t>
            </a:r>
            <a:endParaRPr lang="en-US" altLang="zh-CN" dirty="0" smtClean="0"/>
          </a:p>
          <a:p>
            <a:r>
              <a:rPr lang="zh-CN" altLang="en-US" dirty="0" smtClean="0"/>
              <a:t>并查集</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寻找欧拉回路的办法</a:t>
            </a:r>
            <a:endParaRPr lang="zh-CN" altLang="en-US" dirty="0"/>
          </a:p>
        </p:txBody>
      </p:sp>
      <p:sp>
        <p:nvSpPr>
          <p:cNvPr id="3" name="内容占位符 2"/>
          <p:cNvSpPr>
            <a:spLocks noGrp="1"/>
          </p:cNvSpPr>
          <p:nvPr>
            <p:ph idx="1"/>
          </p:nvPr>
        </p:nvSpPr>
        <p:spPr>
          <a:xfrm>
            <a:off x="0" y="1428736"/>
            <a:ext cx="9144000" cy="5286412"/>
          </a:xfrm>
        </p:spPr>
        <p:txBody>
          <a:bodyPr/>
          <a:lstStyle/>
          <a:p>
            <a:r>
              <a:rPr lang="zh-CN" altLang="en-US" sz="3200" dirty="0" smtClean="0"/>
              <a:t>套圈算法</a:t>
            </a:r>
          </a:p>
          <a:p>
            <a:pPr lvl="1"/>
            <a:r>
              <a:rPr lang="en-US" altLang="zh-CN" sz="3200" dirty="0" smtClean="0"/>
              <a:t>(1)</a:t>
            </a:r>
            <a:r>
              <a:rPr lang="zh-CN" altLang="en-US" sz="3200" dirty="0" smtClean="0"/>
              <a:t> 任意找一个经过点</a:t>
            </a:r>
            <a:r>
              <a:rPr lang="en-US" altLang="zh-CN" sz="3200" dirty="0" smtClean="0"/>
              <a:t>p</a:t>
            </a:r>
            <a:r>
              <a:rPr lang="zh-CN" altLang="en-US" sz="3200" dirty="0" smtClean="0"/>
              <a:t>的环</a:t>
            </a:r>
            <a:r>
              <a:rPr lang="en-US" altLang="zh-CN" sz="3200" dirty="0" smtClean="0"/>
              <a:t>p,V1,V2,…,</a:t>
            </a:r>
            <a:r>
              <a:rPr lang="en-US" altLang="zh-CN" sz="3200" dirty="0" err="1" smtClean="0"/>
              <a:t>Vn,p</a:t>
            </a:r>
            <a:r>
              <a:rPr lang="zh-CN" altLang="en-US" sz="3200" dirty="0" smtClean="0"/>
              <a:t>。其中每条边都是未被访问过的。</a:t>
            </a:r>
          </a:p>
          <a:p>
            <a:pPr lvl="1"/>
            <a:r>
              <a:rPr lang="en-US" altLang="zh-CN" sz="3200" dirty="0" smtClean="0"/>
              <a:t>(2) </a:t>
            </a:r>
            <a:r>
              <a:rPr lang="zh-CN" altLang="en-US" sz="3200" dirty="0" smtClean="0"/>
              <a:t>对环上的每一个点</a:t>
            </a:r>
            <a:r>
              <a:rPr lang="en-US" altLang="zh-CN" sz="3200" dirty="0" smtClean="0"/>
              <a:t>Vi</a:t>
            </a:r>
            <a:r>
              <a:rPr lang="zh-CN" altLang="en-US" sz="3200" dirty="0" smtClean="0"/>
              <a:t>，递归调用步骤</a:t>
            </a:r>
            <a:r>
              <a:rPr lang="en-US" altLang="zh-CN" sz="3200" dirty="0" smtClean="0"/>
              <a:t>(1)</a:t>
            </a: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伪代码</a:t>
            </a:r>
            <a:endParaRPr lang="zh-CN" altLang="en-US" dirty="0"/>
          </a:p>
        </p:txBody>
      </p:sp>
      <p:sp>
        <p:nvSpPr>
          <p:cNvPr id="3" name="内容占位符 2"/>
          <p:cNvSpPr>
            <a:spLocks noGrp="1"/>
          </p:cNvSpPr>
          <p:nvPr>
            <p:ph idx="1"/>
          </p:nvPr>
        </p:nvSpPr>
        <p:spPr/>
        <p:txBody>
          <a:bodyPr>
            <a:normAutofit lnSpcReduction="10000"/>
          </a:bodyPr>
          <a:lstStyle/>
          <a:p>
            <a:pPr>
              <a:lnSpc>
                <a:spcPct val="90000"/>
              </a:lnSpc>
            </a:pPr>
            <a:r>
              <a:rPr lang="en-US" altLang="zh-CN" dirty="0" smtClean="0"/>
              <a:t>DFS</a:t>
            </a:r>
            <a:r>
              <a:rPr lang="zh-CN" altLang="en-US" dirty="0" smtClean="0"/>
              <a:t>一遍，把沿途的边倒序输出即可</a:t>
            </a:r>
          </a:p>
          <a:p>
            <a:pPr>
              <a:lnSpc>
                <a:spcPct val="90000"/>
              </a:lnSpc>
              <a:buFontTx/>
              <a:buNone/>
            </a:pPr>
            <a:r>
              <a:rPr lang="zh-CN" altLang="en-US" dirty="0" smtClean="0"/>
              <a:t>	</a:t>
            </a:r>
            <a:r>
              <a:rPr lang="en-US" altLang="zh-CN" dirty="0" err="1" smtClean="0"/>
              <a:t>dfs</a:t>
            </a:r>
            <a:r>
              <a:rPr lang="en-US" altLang="zh-CN" dirty="0" smtClean="0"/>
              <a:t>(</a:t>
            </a:r>
            <a:r>
              <a:rPr lang="en-US" altLang="zh-CN" dirty="0" err="1" smtClean="0"/>
              <a:t>int</a:t>
            </a:r>
            <a:r>
              <a:rPr lang="en-US" altLang="zh-CN" dirty="0" smtClean="0"/>
              <a:t> k) {</a:t>
            </a:r>
          </a:p>
          <a:p>
            <a:pPr>
              <a:lnSpc>
                <a:spcPct val="90000"/>
              </a:lnSpc>
              <a:buFontTx/>
              <a:buNone/>
            </a:pPr>
            <a:r>
              <a:rPr lang="en-US" altLang="zh-CN" dirty="0" smtClean="0"/>
              <a:t>		for (</a:t>
            </a:r>
            <a:r>
              <a:rPr lang="zh-CN" altLang="en-US" dirty="0" smtClean="0"/>
              <a:t>每条满足</a:t>
            </a:r>
            <a:r>
              <a:rPr lang="en-US" altLang="zh-CN" dirty="0" err="1" smtClean="0"/>
              <a:t>e.from</a:t>
            </a:r>
            <a:r>
              <a:rPr lang="en-US" altLang="zh-CN" dirty="0" smtClean="0"/>
              <a:t> == k&amp;&amp; e</a:t>
            </a:r>
            <a:r>
              <a:rPr lang="zh-CN" altLang="en-US" dirty="0" smtClean="0"/>
              <a:t>没有被访问过</a:t>
            </a:r>
            <a:r>
              <a:rPr lang="en-US" altLang="zh-CN" dirty="0" smtClean="0"/>
              <a:t>)</a:t>
            </a:r>
          </a:p>
          <a:p>
            <a:pPr>
              <a:lnSpc>
                <a:spcPct val="90000"/>
              </a:lnSpc>
              <a:buFontTx/>
              <a:buNone/>
            </a:pPr>
            <a:r>
              <a:rPr lang="en-US" altLang="zh-CN" dirty="0" smtClean="0"/>
              <a:t>		{</a:t>
            </a:r>
          </a:p>
          <a:p>
            <a:pPr>
              <a:lnSpc>
                <a:spcPct val="90000"/>
              </a:lnSpc>
              <a:buFontTx/>
              <a:buNone/>
            </a:pPr>
            <a:r>
              <a:rPr lang="en-US" altLang="zh-CN" dirty="0" smtClean="0"/>
              <a:t>			</a:t>
            </a:r>
            <a:r>
              <a:rPr lang="zh-CN" altLang="en-US" dirty="0" smtClean="0"/>
              <a:t>标记</a:t>
            </a:r>
            <a:r>
              <a:rPr lang="en-US" altLang="zh-CN" dirty="0" smtClean="0"/>
              <a:t>e</a:t>
            </a:r>
            <a:r>
              <a:rPr lang="zh-CN" altLang="en-US" dirty="0" smtClean="0"/>
              <a:t>为己访问</a:t>
            </a:r>
            <a:r>
              <a:rPr lang="en-US" altLang="zh-CN" dirty="0" smtClean="0"/>
              <a:t>;</a:t>
            </a:r>
          </a:p>
          <a:p>
            <a:pPr>
              <a:lnSpc>
                <a:spcPct val="90000"/>
              </a:lnSpc>
              <a:buFontTx/>
              <a:buNone/>
            </a:pPr>
            <a:r>
              <a:rPr lang="en-US" altLang="zh-CN" dirty="0" smtClean="0"/>
              <a:t>			</a:t>
            </a:r>
            <a:r>
              <a:rPr lang="en-US" altLang="zh-CN" dirty="0" err="1" smtClean="0"/>
              <a:t>dfs</a:t>
            </a:r>
            <a:r>
              <a:rPr lang="en-US" altLang="zh-CN" dirty="0" smtClean="0"/>
              <a:t>(</a:t>
            </a:r>
            <a:r>
              <a:rPr lang="en-US" altLang="zh-CN" dirty="0" err="1" smtClean="0"/>
              <a:t>e.to</a:t>
            </a:r>
            <a:r>
              <a:rPr lang="en-US" altLang="zh-CN" dirty="0" smtClean="0"/>
              <a:t>);</a:t>
            </a:r>
          </a:p>
          <a:p>
            <a:pPr>
              <a:lnSpc>
                <a:spcPct val="90000"/>
              </a:lnSpc>
              <a:buFontTx/>
              <a:buNone/>
            </a:pPr>
            <a:r>
              <a:rPr lang="en-US" altLang="zh-CN" dirty="0" smtClean="0"/>
              <a:t>		</a:t>
            </a:r>
            <a:r>
              <a:rPr lang="en-US" altLang="ja-JP" dirty="0" smtClean="0"/>
              <a:t>	</a:t>
            </a:r>
            <a:r>
              <a:rPr lang="en-US" altLang="zh-CN" dirty="0" err="1" smtClean="0"/>
              <a:t>edge_list</a:t>
            </a:r>
            <a:r>
              <a:rPr lang="en-US" altLang="zh-CN" dirty="0" smtClean="0"/>
              <a:t>[</a:t>
            </a:r>
            <a:r>
              <a:rPr lang="en-US" altLang="zh-CN" dirty="0" err="1" smtClean="0"/>
              <a:t>cnt</a:t>
            </a:r>
            <a:r>
              <a:rPr lang="en-US" altLang="zh-CN" dirty="0" smtClean="0"/>
              <a:t>] = e; </a:t>
            </a:r>
            <a:r>
              <a:rPr lang="en-US" altLang="zh-CN" dirty="0" err="1" smtClean="0"/>
              <a:t>cnt</a:t>
            </a:r>
            <a:r>
              <a:rPr lang="en-US" altLang="zh-CN" dirty="0" smtClean="0"/>
              <a:t> = </a:t>
            </a:r>
            <a:r>
              <a:rPr lang="en-US" altLang="zh-CN" dirty="0" err="1" smtClean="0"/>
              <a:t>cnt</a:t>
            </a:r>
            <a:r>
              <a:rPr lang="en-US" altLang="zh-CN" dirty="0" smtClean="0"/>
              <a:t> + 1;</a:t>
            </a:r>
            <a:endParaRPr lang="en-US" altLang="ja-JP" dirty="0" smtClean="0"/>
          </a:p>
          <a:p>
            <a:pPr>
              <a:lnSpc>
                <a:spcPct val="90000"/>
              </a:lnSpc>
              <a:buFontTx/>
              <a:buNone/>
            </a:pPr>
            <a:r>
              <a:rPr lang="en-US" altLang="ja-JP" dirty="0" smtClean="0"/>
              <a:t>		}</a:t>
            </a:r>
            <a:endParaRPr lang="en-US" altLang="zh-CN" dirty="0" smtClean="0"/>
          </a:p>
          <a:p>
            <a:pPr>
              <a:lnSpc>
                <a:spcPct val="90000"/>
              </a:lnSpc>
              <a:buFontTx/>
              <a:buNone/>
            </a:pPr>
            <a:r>
              <a:rPr lang="en-US" altLang="zh-CN" dirty="0" smtClean="0"/>
              <a:t>	}</a:t>
            </a:r>
          </a:p>
          <a:p>
            <a:pPr>
              <a:lnSpc>
                <a:spcPct val="90000"/>
              </a:lnSpc>
              <a:buFontTx/>
              <a:buNone/>
            </a:pPr>
            <a:r>
              <a:rPr lang="en-US" altLang="zh-CN" dirty="0" smtClean="0"/>
              <a:t>	</a:t>
            </a:r>
            <a:r>
              <a:rPr lang="zh-CN" altLang="en-US" dirty="0" smtClean="0"/>
              <a:t>倒序输出</a:t>
            </a:r>
            <a:r>
              <a:rPr lang="en-US" altLang="zh-CN" dirty="0" err="1" smtClean="0"/>
              <a:t>edge_list</a:t>
            </a:r>
            <a:r>
              <a:rPr lang="en-US" altLang="zh-CN" dirty="0" smtClean="0"/>
              <a:t>[ ]</a:t>
            </a:r>
            <a:r>
              <a:rPr lang="zh-CN" altLang="en-US" dirty="0" smtClean="0"/>
              <a:t>中的边，即为一条欧拉路（为何倒序？有向图）</a:t>
            </a:r>
          </a:p>
          <a:p>
            <a:endParaRPr lang="zh-CN" altLang="en-US" dirty="0" smtClean="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来张图</a:t>
            </a:r>
            <a:endParaRPr lang="zh-CN" altLang="en-US" dirty="0"/>
          </a:p>
        </p:txBody>
      </p:sp>
      <p:pic>
        <p:nvPicPr>
          <p:cNvPr id="1026" name="Picture 2"/>
          <p:cNvPicPr>
            <a:picLocks noGrp="1" noChangeAspect="1" noChangeArrowheads="1"/>
          </p:cNvPicPr>
          <p:nvPr>
            <p:ph idx="1"/>
          </p:nvPr>
        </p:nvPicPr>
        <p:blipFill>
          <a:blip r:embed="rId2"/>
          <a:srcRect/>
          <a:stretch>
            <a:fillRect/>
          </a:stretch>
        </p:blipFill>
        <p:spPr bwMode="auto">
          <a:xfrm>
            <a:off x="857224" y="1500174"/>
            <a:ext cx="3629025" cy="18288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题目</a:t>
            </a:r>
            <a:r>
              <a:rPr lang="en-US" altLang="zh-CN" dirty="0" smtClean="0"/>
              <a:t>1</a:t>
            </a:r>
            <a:r>
              <a:rPr lang="zh-CN" altLang="en-US" dirty="0" smtClean="0"/>
              <a:t>：</a:t>
            </a:r>
            <a:r>
              <a:rPr lang="en-US" altLang="zh-CN" dirty="0" err="1" smtClean="0"/>
              <a:t>hdu</a:t>
            </a:r>
            <a:r>
              <a:rPr lang="en-US" altLang="zh-CN" dirty="0" smtClean="0"/>
              <a:t> 3018</a:t>
            </a:r>
            <a:endParaRPr lang="zh-CN" altLang="en-US" dirty="0"/>
          </a:p>
        </p:txBody>
      </p:sp>
      <p:sp>
        <p:nvSpPr>
          <p:cNvPr id="3" name="内容占位符 2"/>
          <p:cNvSpPr>
            <a:spLocks noGrp="1"/>
          </p:cNvSpPr>
          <p:nvPr>
            <p:ph idx="1"/>
          </p:nvPr>
        </p:nvSpPr>
        <p:spPr/>
        <p:txBody>
          <a:bodyPr/>
          <a:lstStyle/>
          <a:p>
            <a:r>
              <a:rPr lang="zh-CN" altLang="en-US" dirty="0" smtClean="0"/>
              <a:t>给你一幅图，问最少用多少笔可以把整幅图划完，每条边只能经过一次，孤立点忽略不计。</a:t>
            </a:r>
            <a:endParaRPr lang="en-US" altLang="zh-CN" dirty="0" smtClean="0"/>
          </a:p>
          <a:p>
            <a:endParaRPr lang="en-US" altLang="zh-CN" dirty="0" smtClean="0"/>
          </a:p>
          <a:p>
            <a:endParaRPr lang="en-US" altLang="zh-CN" dirty="0" smtClean="0"/>
          </a:p>
          <a:p>
            <a:r>
              <a:rPr lang="zh-CN" altLang="en-US" dirty="0" smtClean="0"/>
              <a:t>无重边，无自环</a:t>
            </a:r>
            <a:endParaRPr lang="en-US" altLang="zh-CN" dirty="0" smtClean="0"/>
          </a:p>
          <a:p>
            <a:r>
              <a:rPr lang="zh-CN" altLang="en-US" dirty="0" smtClean="0"/>
              <a:t>单独点不计</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顶峰">
  <a:themeElements>
    <a:clrScheme name="技巧">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顶峰">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顶峰">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163</TotalTime>
  <Words>492</Words>
  <Application>Microsoft Office PowerPoint</Application>
  <PresentationFormat>全屏显示(4:3)</PresentationFormat>
  <Paragraphs>75</Paragraphs>
  <Slides>13</Slides>
  <Notes>1</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顶峰</vt:lpstr>
      <vt:lpstr>欧拉回路</vt:lpstr>
      <vt:lpstr>什么是欧拉回路</vt:lpstr>
      <vt:lpstr>欧拉路的判断——无向图</vt:lpstr>
      <vt:lpstr>欧拉路的判断——有向图</vt:lpstr>
      <vt:lpstr>图联通的判断方法</vt:lpstr>
      <vt:lpstr>寻找欧拉回路的办法</vt:lpstr>
      <vt:lpstr>伪代码</vt:lpstr>
      <vt:lpstr>来张图</vt:lpstr>
      <vt:lpstr>题目1：hdu 3018</vt:lpstr>
      <vt:lpstr>PowerPoint 演示文稿</vt:lpstr>
      <vt:lpstr>题目2：toj 1416/poj2337</vt:lpstr>
      <vt:lpstr>PowerPoint 演示文稿</vt:lpstr>
      <vt:lpstr>练习题目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欧拉回路</dc:title>
  <cp:lastModifiedBy>acer</cp:lastModifiedBy>
  <cp:revision>17</cp:revision>
  <dcterms:modified xsi:type="dcterms:W3CDTF">2014-07-14T01:31:39Z</dcterms:modified>
</cp:coreProperties>
</file>