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 id="274" r:id="rId19"/>
    <p:sldId id="276" r:id="rId20"/>
    <p:sldId id="256" r:id="rId21"/>
    <p:sldId id="257" r:id="rId22"/>
    <p:sldId id="277" r:id="rId23"/>
    <p:sldId id="286" r:id="rId24"/>
    <p:sldId id="279" r:id="rId25"/>
    <p:sldId id="278" r:id="rId26"/>
    <p:sldId id="283" r:id="rId27"/>
    <p:sldId id="280" r:id="rId28"/>
    <p:sldId id="281" r:id="rId29"/>
    <p:sldId id="282" r:id="rId30"/>
    <p:sldId id="288" r:id="rId31"/>
    <p:sldId id="289" r:id="rId32"/>
    <p:sldId id="28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1" d="100"/>
          <a:sy n="71" d="100"/>
        </p:scale>
        <p:origin x="40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0E3DC-AE22-4EB1-9B15-719C6BD17B53}" type="datetimeFigureOut">
              <a:rPr lang="zh-CN" altLang="en-US" smtClean="0"/>
              <a:pPr/>
              <a:t>2015/7/16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FBD89-8973-4EB2-9CBE-F9A27BEE6FF2}" type="slidenum">
              <a:rPr lang="zh-CN" altLang="en-US" smtClean="0"/>
              <a:pPr/>
              <a:t>‹#›</a:t>
            </a:fld>
            <a:endParaRPr lang="zh-CN" altLang="en-US"/>
          </a:p>
        </p:txBody>
      </p:sp>
    </p:spTree>
    <p:extLst>
      <p:ext uri="{BB962C8B-B14F-4D97-AF65-F5344CB8AC3E}">
        <p14:creationId xmlns:p14="http://schemas.microsoft.com/office/powerpoint/2010/main" val="46846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FBD89-8973-4EB2-9CBE-F9A27BEE6FF2}" type="slidenum">
              <a:rPr lang="zh-CN" altLang="en-US" smtClean="0"/>
              <a:pPr/>
              <a:t>6</a:t>
            </a:fld>
            <a:endParaRPr lang="zh-CN" altLang="en-US"/>
          </a:p>
        </p:txBody>
      </p:sp>
    </p:spTree>
    <p:extLst>
      <p:ext uri="{BB962C8B-B14F-4D97-AF65-F5344CB8AC3E}">
        <p14:creationId xmlns:p14="http://schemas.microsoft.com/office/powerpoint/2010/main" val="230001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p:spPr>
      </p:sp>
      <p:sp>
        <p:nvSpPr>
          <p:cNvPr id="317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latin typeface="Arial" panose="020B0604020202020204" pitchFamily="34" charset="0"/>
            </a:endParaRPr>
          </a:p>
        </p:txBody>
      </p:sp>
      <p:sp>
        <p:nvSpPr>
          <p:cNvPr id="31747"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r>
              <a:rPr kumimoji="0" lang="en-US" altLang="zh-CN" sz="1200">
                <a:latin typeface="Arial" panose="020B0604020202020204" pitchFamily="34" charset="0"/>
              </a:rPr>
              <a:t>程序设计实习2007</a:t>
            </a:r>
          </a:p>
        </p:txBody>
      </p:sp>
      <p:sp>
        <p:nvSpPr>
          <p:cNvPr id="31748"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fld id="{AB988536-0442-45FC-BCC1-B164BA971DDA}" type="slidenum">
              <a:rPr kumimoji="0" lang="en-US" altLang="zh-CN" sz="1200">
                <a:latin typeface="Arial" panose="020B0604020202020204" pitchFamily="34" charset="0"/>
              </a:rPr>
              <a:pPr/>
              <a:t>16</a:t>
            </a:fld>
            <a:endParaRPr kumimoji="0" lang="en-US" altLang="zh-CN" sz="1200">
              <a:latin typeface="Arial" panose="020B0604020202020204" pitchFamily="34" charset="0"/>
            </a:endParaRPr>
          </a:p>
        </p:txBody>
      </p:sp>
    </p:spTree>
    <p:extLst>
      <p:ext uri="{BB962C8B-B14F-4D97-AF65-F5344CB8AC3E}">
        <p14:creationId xmlns:p14="http://schemas.microsoft.com/office/powerpoint/2010/main" val="375954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339271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42236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2020317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A5DA4AF-BB3F-427D-9496-87B202C66F20}" type="datetime1">
              <a:rPr lang="zh-CN" altLang="en-US">
                <a:solidFill>
                  <a:srgbClr val="000000"/>
                </a:solidFill>
              </a:rPr>
              <a:pPr/>
              <a:t>2015/7/16</a:t>
            </a:fld>
            <a:endParaRPr lang="en-US">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42F3ABD-6214-4814-9967-A6BA8FA3AD83}"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58223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70D72A5-5D56-4281-B35A-3703E0A81B79}" type="datetime1">
              <a:rPr lang="zh-CN" altLang="en-US">
                <a:solidFill>
                  <a:srgbClr val="000000"/>
                </a:solidFill>
              </a:rPr>
              <a:pPr/>
              <a:t>2015/7/16</a:t>
            </a:fld>
            <a:endParaRPr lang="en-US">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84E607-2A01-4882-8F5A-47386280B59C}"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0462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FD050AD-E1FB-46D6-9EBD-F3FE449C99F0}" type="datetime1">
              <a:rPr lang="zh-CN" altLang="en-US">
                <a:solidFill>
                  <a:srgbClr val="000000"/>
                </a:solidFill>
              </a:rPr>
              <a:pPr/>
              <a:t>2015/7/16</a:t>
            </a:fld>
            <a:endParaRPr lang="en-US">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8E680D1-AAB2-4A99-BFEC-5880B8A93C1E}"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88151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13B36C6-B3F8-4598-A633-D96490B62F7B}" type="datetime1">
              <a:rPr lang="zh-CN" altLang="en-US">
                <a:solidFill>
                  <a:srgbClr val="000000"/>
                </a:solidFill>
              </a:rPr>
              <a:pPr/>
              <a:t>2015/7/16</a:t>
            </a:fld>
            <a:endParaRPr lang="en-US">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88AD313-9733-4C69-8038-C876FA02A0BF}"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32109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0325A35-3125-410C-8CC6-2A9814F01EC0}" type="datetime1">
              <a:rPr lang="zh-CN" altLang="en-US">
                <a:solidFill>
                  <a:srgbClr val="000000"/>
                </a:solidFill>
              </a:rPr>
              <a:pPr/>
              <a:t>2015/7/16</a:t>
            </a:fld>
            <a:endParaRPr lang="en-US">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4F9F4113-39B0-4FB5-9EB4-5F2F671607B7}"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53510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B7560BEC-0F9D-41B7-A982-2A8F6797EEA4}" type="datetime1">
              <a:rPr lang="zh-CN" altLang="en-US">
                <a:solidFill>
                  <a:srgbClr val="000000"/>
                </a:solidFill>
              </a:rPr>
              <a:pPr/>
              <a:t>2015/7/16</a:t>
            </a:fld>
            <a:endParaRPr lang="en-US">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843C0B09-9820-4E4A-A665-BA01822F308F}"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87959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C106B6C-DDF6-4E6B-A058-8C4CB2399C48}" type="datetime1">
              <a:rPr lang="zh-CN" altLang="en-US">
                <a:solidFill>
                  <a:srgbClr val="000000"/>
                </a:solidFill>
              </a:rPr>
              <a:pPr/>
              <a:t>2015/7/16</a:t>
            </a:fld>
            <a:endParaRPr lang="en-US">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95909D20-7014-407E-8060-4BC478A551C8}"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64864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476796F-5291-4BAD-9C6C-78A472CB4A58}" type="datetime1">
              <a:rPr lang="zh-CN" altLang="en-US">
                <a:solidFill>
                  <a:srgbClr val="000000"/>
                </a:solidFill>
              </a:rPr>
              <a:pPr/>
              <a:t>2015/7/16</a:t>
            </a:fld>
            <a:endParaRPr lang="en-US">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5A0C86D-31DB-48A4-8ED7-EABE9E4D9D21}"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0899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2144230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14D1A4B-6E8C-46AB-80AD-1245A57CEB64}" type="datetime1">
              <a:rPr lang="zh-CN" altLang="en-US">
                <a:solidFill>
                  <a:srgbClr val="000000"/>
                </a:solidFill>
              </a:rPr>
              <a:pPr/>
              <a:t>2015/7/16</a:t>
            </a:fld>
            <a:endParaRPr lang="en-US">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FCD750E-EBB0-4985-90DA-5782488498FA}"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2872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6AD7B5A-F8C5-4382-9E33-9E3C660A5715}" type="datetime1">
              <a:rPr lang="zh-CN" altLang="en-US">
                <a:solidFill>
                  <a:srgbClr val="000000"/>
                </a:solidFill>
              </a:rPr>
              <a:pPr/>
              <a:t>2015/7/16</a:t>
            </a:fld>
            <a:endParaRPr lang="en-US">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5F56CD2-6188-4C87-A7ED-6B919E36D28E}"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41659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4D24341-5EF6-499F-8DBB-C3D77B65C4AE}" type="datetime1">
              <a:rPr lang="zh-CN" altLang="en-US">
                <a:solidFill>
                  <a:srgbClr val="000000"/>
                </a:solidFill>
              </a:rPr>
              <a:pPr/>
              <a:t>2015/7/16</a:t>
            </a:fld>
            <a:endParaRPr lang="en-US">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8AF1AE6-8B38-4C6A-B20F-5A1C9AB0A77F}" type="slidenum">
              <a:rPr lang="zh-CN" alt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5621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270431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330384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80419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212686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385847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260540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77BB4E-78BE-436C-9C9F-7373F8D1AB35}" type="datetimeFigureOut">
              <a:rPr lang="zh-CN" altLang="en-US" smtClean="0"/>
              <a:pPr/>
              <a:t>2015/7/16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235816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7BB4E-78BE-436C-9C9F-7373F8D1AB35}" type="datetimeFigureOut">
              <a:rPr lang="zh-CN" altLang="en-US" smtClean="0"/>
              <a:pPr/>
              <a:t>2015/7/16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06793-D73B-434A-96BB-1839FD41E379}" type="slidenum">
              <a:rPr lang="zh-CN" altLang="en-US" smtClean="0"/>
              <a:pPr/>
              <a:t>‹#›</a:t>
            </a:fld>
            <a:endParaRPr lang="zh-CN" altLang="en-US"/>
          </a:p>
        </p:txBody>
      </p:sp>
    </p:spTree>
    <p:extLst>
      <p:ext uri="{BB962C8B-B14F-4D97-AF65-F5344CB8AC3E}">
        <p14:creationId xmlns:p14="http://schemas.microsoft.com/office/powerpoint/2010/main" val="3408157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buFont typeface="Arial" panose="020B0604020202020204" pitchFamily="34" charset="0"/>
              <a:buNone/>
            </a:pPr>
            <a:fld id="{7A36B57C-F34A-422C-A59F-965ADED32AD2}" type="datetime1">
              <a:rPr lang="zh-CN" altLang="en-US">
                <a:solidFill>
                  <a:srgbClr val="000000"/>
                </a:solidFill>
              </a:rPr>
              <a:pPr fontAlgn="base">
                <a:spcBef>
                  <a:spcPct val="0"/>
                </a:spcBef>
                <a:spcAft>
                  <a:spcPct val="0"/>
                </a:spcAft>
                <a:buFont typeface="Arial" panose="020B0604020202020204" pitchFamily="34" charset="0"/>
                <a:buNone/>
              </a:pPr>
              <a:t>2015/7/16</a:t>
            </a:fld>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buFont typeface="Arial" panose="020B0604020202020204" pitchFamily="34" charset="0"/>
              <a:buNone/>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buFont typeface="Arial" panose="020B0604020202020204" pitchFamily="34" charset="0"/>
              <a:buNone/>
            </a:pPr>
            <a:fld id="{5D44EE38-F6F0-4C52-A721-DD388DDBD2BF}" type="slidenum">
              <a:rPr lang="zh-CN" altLang="en-US">
                <a:solidFill>
                  <a:srgbClr val="000000"/>
                </a:solidFill>
              </a:rPr>
              <a:pPr fontAlgn="base">
                <a:spcBef>
                  <a:spcPct val="0"/>
                </a:spcBef>
                <a:spcAft>
                  <a:spcPct val="0"/>
                </a:spcAft>
                <a:buFont typeface="Arial" panose="020B0604020202020204" pitchFamily="34" charset="0"/>
                <a:buNone/>
              </a:pPr>
              <a:t>‹#›</a:t>
            </a:fld>
            <a:endParaRPr lang="en-US">
              <a:solidFill>
                <a:srgbClr val="000000"/>
              </a:solidFill>
            </a:endParaRPr>
          </a:p>
        </p:txBody>
      </p:sp>
    </p:spTree>
    <p:extLst>
      <p:ext uri="{BB962C8B-B14F-4D97-AF65-F5344CB8AC3E}">
        <p14:creationId xmlns:p14="http://schemas.microsoft.com/office/powerpoint/2010/main" val="1992965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2130426"/>
            <a:ext cx="7772400" cy="1470025"/>
          </a:xfrm>
        </p:spPr>
        <p:txBody>
          <a:bodyPr anchor="ctr"/>
          <a:lstStyle/>
          <a:p>
            <a:r>
              <a:rPr lang="zh-CN" altLang="en-US" sz="4400" dirty="0" smtClean="0"/>
              <a:t>搜索</a:t>
            </a:r>
            <a:r>
              <a:rPr lang="en-US" altLang="zh-CN" sz="4400" dirty="0" smtClean="0"/>
              <a:t>-1</a:t>
            </a:r>
            <a:r>
              <a:rPr lang="zh-CN" altLang="en-US" sz="4400" dirty="0" smtClean="0"/>
              <a:t>（</a:t>
            </a:r>
            <a:r>
              <a:rPr lang="en-US" altLang="zh-CN" sz="4400" dirty="0" smtClean="0"/>
              <a:t>BFS</a:t>
            </a:r>
            <a:r>
              <a:rPr lang="zh-CN" altLang="en-US" sz="4400" dirty="0" smtClean="0"/>
              <a:t>，</a:t>
            </a:r>
            <a:r>
              <a:rPr lang="en-US" altLang="zh-CN" sz="4400" dirty="0" smtClean="0"/>
              <a:t>DFS</a:t>
            </a:r>
            <a:r>
              <a:rPr lang="zh-CN" altLang="en-US" sz="4400" dirty="0" smtClean="0"/>
              <a:t>）</a:t>
            </a:r>
            <a:endParaRPr lang="zh-CN" altLang="en-US" sz="4400" dirty="0"/>
          </a:p>
        </p:txBody>
      </p:sp>
      <p:sp>
        <p:nvSpPr>
          <p:cNvPr id="3075" name="Rectangle 3"/>
          <p:cNvSpPr>
            <a:spLocks noGrp="1" noChangeArrowheads="1"/>
          </p:cNvSpPr>
          <p:nvPr>
            <p:ph type="subTitle" idx="1"/>
          </p:nvPr>
        </p:nvSpPr>
        <p:spPr>
          <a:xfrm>
            <a:off x="2895600" y="3886200"/>
            <a:ext cx="6400800" cy="1752600"/>
          </a:xfrm>
        </p:spPr>
        <p:txBody>
          <a:bodyPr/>
          <a:lstStyle/>
          <a:p>
            <a:pPr algn="r"/>
            <a:r>
              <a:rPr lang="zh-CN" altLang="en-US" sz="3200" dirty="0" smtClean="0">
                <a:ea typeface="楷体" panose="02010609060101010101" pitchFamily="49" charset="-122"/>
              </a:rPr>
              <a:t>陈鑫</a:t>
            </a:r>
            <a:endParaRPr lang="zh-CN" altLang="en-US" sz="3200" dirty="0"/>
          </a:p>
        </p:txBody>
      </p:sp>
    </p:spTree>
    <p:extLst>
      <p:ext uri="{BB962C8B-B14F-4D97-AF65-F5344CB8AC3E}">
        <p14:creationId xmlns:p14="http://schemas.microsoft.com/office/powerpoint/2010/main" val="875576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BFS – 广度优先搜索</a:t>
            </a:r>
            <a:br>
              <a:rPr lang="zh-CN" altLang="zh-CN" dirty="0"/>
            </a:br>
            <a:endParaRPr lang="zh-CN" altLang="en-US" dirty="0"/>
          </a:p>
        </p:txBody>
      </p:sp>
      <p:sp>
        <p:nvSpPr>
          <p:cNvPr id="3" name="内容占位符 2"/>
          <p:cNvSpPr>
            <a:spLocks noGrp="1"/>
          </p:cNvSpPr>
          <p:nvPr>
            <p:ph idx="1"/>
          </p:nvPr>
        </p:nvSpPr>
        <p:spPr/>
        <p:txBody>
          <a:bodyPr/>
          <a:lstStyle/>
          <a:p>
            <a:r>
              <a:rPr lang="zh-CN" altLang="en-US" sz="3200" dirty="0" smtClean="0"/>
              <a:t>广度优先搜索也称为宽度优先搜索，它是一种先生成的节点先扩展的策略。适合于判定是否有解和求唯一解的情况</a:t>
            </a:r>
          </a:p>
          <a:p>
            <a:pPr marL="228600" lvl="1">
              <a:spcBef>
                <a:spcPts val="1000"/>
              </a:spcBef>
            </a:pPr>
            <a:r>
              <a:rPr kumimoji="0" lang="zh-CN" altLang="en-US" sz="3200" dirty="0" smtClean="0"/>
              <a:t>两个状态的集合（</a:t>
            </a:r>
            <a:r>
              <a:rPr kumimoji="0" lang="zh-CN" altLang="en-US" sz="3200" dirty="0" smtClean="0">
                <a:sym typeface="Symbol" panose="05050102010706020507" pitchFamily="18" charset="2"/>
              </a:rPr>
              <a:t></a:t>
            </a:r>
            <a:r>
              <a:rPr kumimoji="0" lang="en-US" altLang="zh-CN" sz="3200" dirty="0" smtClean="0">
                <a:sym typeface="Symbol" panose="05050102010706020507" pitchFamily="18" charset="2"/>
              </a:rPr>
              <a:t>:  </a:t>
            </a:r>
            <a:r>
              <a:rPr kumimoji="0" lang="zh-CN" altLang="en-US" sz="3200" dirty="0" smtClean="0">
                <a:sym typeface="Symbol" panose="05050102010706020507" pitchFamily="18" charset="2"/>
              </a:rPr>
              <a:t>未处理完的状态，</a:t>
            </a:r>
            <a:r>
              <a:rPr kumimoji="0" lang="en-US" altLang="zh-CN" sz="3200" dirty="0" smtClean="0">
                <a:sym typeface="Symbol" panose="05050102010706020507" pitchFamily="18" charset="2"/>
              </a:rPr>
              <a:t>:  </a:t>
            </a:r>
            <a:r>
              <a:rPr kumimoji="0" lang="zh-CN" altLang="en-US" sz="3200" dirty="0" smtClean="0">
                <a:sym typeface="Symbol" panose="05050102010706020507" pitchFamily="18" charset="2"/>
              </a:rPr>
              <a:t>已处理的状态</a:t>
            </a:r>
            <a:r>
              <a:rPr lang="zh-CN" altLang="en-US" sz="3200" dirty="0" smtClean="0">
                <a:sym typeface="Symbol" panose="05050102010706020507" pitchFamily="18" charset="2"/>
              </a:rPr>
              <a:t>）</a:t>
            </a:r>
            <a:endParaRPr lang="en-US" altLang="zh-CN" sz="3200" dirty="0" smtClean="0">
              <a:sym typeface="Symbol" panose="05050102010706020507" pitchFamily="18" charset="2"/>
            </a:endParaRPr>
          </a:p>
          <a:p>
            <a:pPr marL="228600" lvl="1">
              <a:spcBef>
                <a:spcPts val="1000"/>
              </a:spcBef>
            </a:pPr>
            <a:r>
              <a:rPr kumimoji="0" lang="zh-CN" altLang="en-US" sz="3200" dirty="0" smtClean="0">
                <a:sym typeface="Symbol" panose="05050102010706020507" pitchFamily="18" charset="2"/>
              </a:rPr>
              <a:t>从中</a:t>
            </a:r>
            <a:r>
              <a:rPr kumimoji="0" lang="zh-CN" altLang="en-US" sz="3200" dirty="0" smtClean="0"/>
              <a:t>选择被演化状态的原则：离初态</a:t>
            </a:r>
            <a:r>
              <a:rPr kumimoji="0" lang="en-US" altLang="zh-CN" sz="3200" dirty="0" smtClean="0"/>
              <a:t>S</a:t>
            </a:r>
            <a:r>
              <a:rPr kumimoji="0" lang="en-US" altLang="zh-CN" sz="3200" baseline="-25000" dirty="0" smtClean="0"/>
              <a:t>0</a:t>
            </a:r>
            <a:r>
              <a:rPr kumimoji="0" lang="zh-CN" altLang="en-US" sz="3200" dirty="0" smtClean="0"/>
              <a:t>距离最近的状态</a:t>
            </a:r>
            <a:r>
              <a:rPr kumimoji="0" lang="en-US" altLang="zh-CN" sz="3200" dirty="0" smtClean="0"/>
              <a:t>s</a:t>
            </a:r>
          </a:p>
          <a:p>
            <a:pPr marL="228600" lvl="1">
              <a:spcBef>
                <a:spcPts val="1000"/>
              </a:spcBef>
            </a:pPr>
            <a:r>
              <a:rPr lang="zh-CN" altLang="en-US" sz="3200" dirty="0"/>
              <a:t>借助队列</a:t>
            </a:r>
            <a:endParaRPr kumimoji="0" lang="zh-CN" altLang="en-US" sz="3200" dirty="0" smtClean="0"/>
          </a:p>
          <a:p>
            <a:endParaRPr lang="zh-CN" altLang="en-US" dirty="0"/>
          </a:p>
        </p:txBody>
      </p:sp>
    </p:spTree>
    <p:extLst>
      <p:ext uri="{BB962C8B-B14F-4D97-AF65-F5344CB8AC3E}">
        <p14:creationId xmlns:p14="http://schemas.microsoft.com/office/powerpoint/2010/main" val="933920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搜索过程</a:t>
            </a:r>
            <a:endParaRPr lang="zh-CN" dirty="0" smtClean="0">
              <a:ea typeface="宋体" panose="02010600030101010101" pitchFamily="2" charset="-122"/>
            </a:endParaRPr>
          </a:p>
        </p:txBody>
      </p:sp>
      <p:sp>
        <p:nvSpPr>
          <p:cNvPr id="21507" name="Text Box 3"/>
          <p:cNvSpPr txBox="1">
            <a:spLocks noChangeArrowheads="1"/>
          </p:cNvSpPr>
          <p:nvPr/>
        </p:nvSpPr>
        <p:spPr bwMode="auto">
          <a:xfrm>
            <a:off x="6877050" y="1257902"/>
            <a:ext cx="35052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Calibri" panose="020F0502020204030204" pitchFamily="34" charset="0"/>
              </a:rPr>
              <a:t>(1) </a:t>
            </a:r>
            <a:r>
              <a:rPr lang="zh-CN" altLang="en-US" sz="2000" dirty="0">
                <a:latin typeface="Calibri" panose="020F0502020204030204" pitchFamily="34" charset="0"/>
              </a:rPr>
              <a:t>把初始</a:t>
            </a:r>
            <a:r>
              <a:rPr lang="zh-CN" altLang="en-US" sz="2000" dirty="0" smtClean="0">
                <a:latin typeface="Calibri" panose="020F0502020204030204" pitchFamily="34" charset="0"/>
              </a:rPr>
              <a:t>节点</a:t>
            </a:r>
            <a:r>
              <a:rPr lang="en-US" altLang="zh-CN" sz="2000" dirty="0" smtClean="0">
                <a:latin typeface="Calibri" panose="020F0502020204030204" pitchFamily="34" charset="0"/>
              </a:rPr>
              <a:t>A</a:t>
            </a:r>
            <a:r>
              <a:rPr lang="zh-CN" altLang="en-US" sz="2000" dirty="0" smtClean="0">
                <a:latin typeface="Calibri" panose="020F0502020204030204" pitchFamily="34" charset="0"/>
              </a:rPr>
              <a:t>放</a:t>
            </a:r>
            <a:r>
              <a:rPr lang="zh-CN" altLang="en-US" sz="2000" dirty="0">
                <a:latin typeface="Calibri" panose="020F0502020204030204" pitchFamily="34" charset="0"/>
              </a:rPr>
              <a:t>入</a:t>
            </a:r>
            <a:r>
              <a:rPr lang="en-US" altLang="zh-CN" sz="2000" dirty="0">
                <a:latin typeface="Calibri" panose="020F0502020204030204" pitchFamily="34" charset="0"/>
              </a:rPr>
              <a:t>Open</a:t>
            </a:r>
            <a:r>
              <a:rPr lang="zh-CN" altLang="en-US" sz="2000" dirty="0">
                <a:latin typeface="Calibri" panose="020F0502020204030204" pitchFamily="34" charset="0"/>
              </a:rPr>
              <a:t>表中；</a:t>
            </a:r>
          </a:p>
          <a:p>
            <a:r>
              <a:rPr lang="zh-CN" altLang="en-US" sz="2000" dirty="0">
                <a:latin typeface="Calibri" panose="020F0502020204030204" pitchFamily="34" charset="0"/>
              </a:rPr>
              <a:t>    </a:t>
            </a:r>
            <a:r>
              <a:rPr lang="en-US" altLang="zh-CN" sz="2000" dirty="0">
                <a:latin typeface="Calibri" panose="020F0502020204030204" pitchFamily="34" charset="0"/>
              </a:rPr>
              <a:t>(2) </a:t>
            </a:r>
            <a:r>
              <a:rPr lang="zh-CN" altLang="en-US" sz="2000" dirty="0">
                <a:latin typeface="Calibri" panose="020F0502020204030204" pitchFamily="34" charset="0"/>
              </a:rPr>
              <a:t>如果</a:t>
            </a:r>
            <a:r>
              <a:rPr lang="en-US" altLang="zh-CN" sz="2000" dirty="0">
                <a:latin typeface="Calibri" panose="020F0502020204030204" pitchFamily="34" charset="0"/>
              </a:rPr>
              <a:t>Open</a:t>
            </a:r>
            <a:r>
              <a:rPr lang="zh-CN" altLang="en-US" sz="2000" dirty="0">
                <a:latin typeface="Calibri" panose="020F0502020204030204" pitchFamily="34" charset="0"/>
              </a:rPr>
              <a:t>表为空，则问题无解，失败退出；</a:t>
            </a:r>
          </a:p>
          <a:p>
            <a:r>
              <a:rPr lang="zh-CN" altLang="en-US" sz="2000" dirty="0">
                <a:latin typeface="Calibri" panose="020F0502020204030204" pitchFamily="34" charset="0"/>
              </a:rPr>
              <a:t>    </a:t>
            </a:r>
            <a:r>
              <a:rPr lang="en-US" altLang="zh-CN" sz="2000" dirty="0">
                <a:latin typeface="Calibri" panose="020F0502020204030204" pitchFamily="34" charset="0"/>
              </a:rPr>
              <a:t>(3) </a:t>
            </a:r>
            <a:r>
              <a:rPr lang="zh-CN" altLang="en-US" sz="2000" dirty="0">
                <a:latin typeface="Calibri" panose="020F0502020204030204" pitchFamily="34" charset="0"/>
              </a:rPr>
              <a:t>把</a:t>
            </a:r>
            <a:r>
              <a:rPr lang="en-US" altLang="zh-CN" sz="2000" dirty="0">
                <a:latin typeface="Calibri" panose="020F0502020204030204" pitchFamily="34" charset="0"/>
              </a:rPr>
              <a:t>Open</a:t>
            </a:r>
            <a:r>
              <a:rPr lang="zh-CN" altLang="en-US" sz="2000" dirty="0">
                <a:latin typeface="Calibri" panose="020F0502020204030204" pitchFamily="34" charset="0"/>
              </a:rPr>
              <a:t>表的第一个节点取出放入</a:t>
            </a:r>
            <a:r>
              <a:rPr lang="en-US" altLang="zh-CN" sz="2000" dirty="0">
                <a:latin typeface="Calibri" panose="020F0502020204030204" pitchFamily="34" charset="0"/>
              </a:rPr>
              <a:t>Closed</a:t>
            </a:r>
            <a:r>
              <a:rPr lang="zh-CN" altLang="en-US" sz="2000" dirty="0">
                <a:latin typeface="Calibri" panose="020F0502020204030204" pitchFamily="34" charset="0"/>
              </a:rPr>
              <a:t>表，并记该节点为</a:t>
            </a:r>
            <a:r>
              <a:rPr lang="en-US" altLang="zh-CN" sz="2000" dirty="0">
                <a:latin typeface="Calibri" panose="020F0502020204030204" pitchFamily="34" charset="0"/>
              </a:rPr>
              <a:t>n</a:t>
            </a:r>
            <a:r>
              <a:rPr lang="zh-CN" altLang="en-US" sz="2000" dirty="0">
                <a:latin typeface="Calibri" panose="020F0502020204030204" pitchFamily="34" charset="0"/>
              </a:rPr>
              <a:t>；</a:t>
            </a:r>
          </a:p>
          <a:p>
            <a:r>
              <a:rPr lang="zh-CN" altLang="en-US" sz="2000" dirty="0">
                <a:latin typeface="Calibri" panose="020F0502020204030204" pitchFamily="34" charset="0"/>
              </a:rPr>
              <a:t>    </a:t>
            </a:r>
            <a:r>
              <a:rPr lang="en-US" altLang="zh-CN" sz="2000" dirty="0">
                <a:latin typeface="Calibri" panose="020F0502020204030204" pitchFamily="34" charset="0"/>
              </a:rPr>
              <a:t>(4) </a:t>
            </a:r>
            <a:r>
              <a:rPr lang="zh-CN" altLang="en-US" sz="2000" dirty="0">
                <a:latin typeface="Calibri" panose="020F0502020204030204" pitchFamily="34" charset="0"/>
              </a:rPr>
              <a:t>考察节点</a:t>
            </a:r>
            <a:r>
              <a:rPr lang="en-US" altLang="zh-CN" sz="2000" dirty="0">
                <a:latin typeface="Calibri" panose="020F0502020204030204" pitchFamily="34" charset="0"/>
              </a:rPr>
              <a:t>n</a:t>
            </a:r>
            <a:r>
              <a:rPr lang="zh-CN" altLang="en-US" sz="2000" dirty="0">
                <a:latin typeface="Calibri" panose="020F0502020204030204" pitchFamily="34" charset="0"/>
              </a:rPr>
              <a:t>是否为目标节点。若是，则得到问题的解，成功退出；</a:t>
            </a:r>
          </a:p>
          <a:p>
            <a:r>
              <a:rPr lang="zh-CN" altLang="en-US" sz="2000" dirty="0">
                <a:latin typeface="Calibri" panose="020F0502020204030204" pitchFamily="34" charset="0"/>
              </a:rPr>
              <a:t>    </a:t>
            </a:r>
            <a:r>
              <a:rPr lang="en-US" altLang="zh-CN" sz="2000" dirty="0">
                <a:latin typeface="Calibri" panose="020F0502020204030204" pitchFamily="34" charset="0"/>
              </a:rPr>
              <a:t>(5) </a:t>
            </a:r>
            <a:r>
              <a:rPr lang="zh-CN" altLang="en-US" sz="2000" dirty="0">
                <a:latin typeface="Calibri" panose="020F0502020204030204" pitchFamily="34" charset="0"/>
              </a:rPr>
              <a:t>若节点</a:t>
            </a:r>
            <a:r>
              <a:rPr lang="en-US" altLang="zh-CN" sz="2000" dirty="0">
                <a:latin typeface="Calibri" panose="020F0502020204030204" pitchFamily="34" charset="0"/>
              </a:rPr>
              <a:t>n</a:t>
            </a:r>
            <a:r>
              <a:rPr lang="zh-CN" altLang="en-US" sz="2000" dirty="0">
                <a:latin typeface="Calibri" panose="020F0502020204030204" pitchFamily="34" charset="0"/>
              </a:rPr>
              <a:t>不可扩展，则转第</a:t>
            </a:r>
            <a:r>
              <a:rPr lang="en-US" altLang="zh-CN" sz="2000" dirty="0">
                <a:latin typeface="Calibri" panose="020F0502020204030204" pitchFamily="34" charset="0"/>
              </a:rPr>
              <a:t>(2)</a:t>
            </a:r>
            <a:r>
              <a:rPr lang="zh-CN" altLang="en-US" sz="2000" dirty="0">
                <a:latin typeface="Calibri" panose="020F0502020204030204" pitchFamily="34" charset="0"/>
              </a:rPr>
              <a:t>步；</a:t>
            </a:r>
          </a:p>
          <a:p>
            <a:r>
              <a:rPr lang="zh-CN" altLang="en-US" sz="2000" dirty="0">
                <a:latin typeface="Calibri" panose="020F0502020204030204" pitchFamily="34" charset="0"/>
              </a:rPr>
              <a:t>    </a:t>
            </a:r>
            <a:r>
              <a:rPr lang="en-US" altLang="zh-CN" sz="2000" dirty="0">
                <a:latin typeface="Calibri" panose="020F0502020204030204" pitchFamily="34" charset="0"/>
              </a:rPr>
              <a:t>(6) </a:t>
            </a:r>
            <a:r>
              <a:rPr lang="zh-CN" altLang="en-US" sz="2000" dirty="0">
                <a:latin typeface="Calibri" panose="020F0502020204030204" pitchFamily="34" charset="0"/>
              </a:rPr>
              <a:t>扩展节点</a:t>
            </a:r>
            <a:r>
              <a:rPr lang="en-US" altLang="zh-CN" sz="2000" dirty="0">
                <a:latin typeface="Calibri" panose="020F0502020204030204" pitchFamily="34" charset="0"/>
              </a:rPr>
              <a:t>n</a:t>
            </a:r>
            <a:r>
              <a:rPr lang="zh-CN" altLang="en-US" sz="2000" dirty="0">
                <a:latin typeface="Calibri" panose="020F0502020204030204" pitchFamily="34" charset="0"/>
              </a:rPr>
              <a:t>，将其子节点放入</a:t>
            </a:r>
            <a:r>
              <a:rPr lang="en-US" altLang="zh-CN" sz="2000" dirty="0">
                <a:latin typeface="Calibri" panose="020F0502020204030204" pitchFamily="34" charset="0"/>
              </a:rPr>
              <a:t>Open</a:t>
            </a:r>
            <a:r>
              <a:rPr lang="zh-CN" altLang="en-US" sz="2000" dirty="0">
                <a:latin typeface="Calibri" panose="020F0502020204030204" pitchFamily="34" charset="0"/>
              </a:rPr>
              <a:t>表的尾部，并为每一个子节点设置指向父节点的指针，然后转第</a:t>
            </a:r>
            <a:r>
              <a:rPr lang="en-US" altLang="zh-CN" sz="2000" dirty="0">
                <a:latin typeface="Calibri" panose="020F0502020204030204" pitchFamily="34" charset="0"/>
              </a:rPr>
              <a:t>(2)</a:t>
            </a:r>
            <a:r>
              <a:rPr lang="zh-CN" altLang="en-US" sz="2000" dirty="0">
                <a:latin typeface="Calibri" panose="020F0502020204030204" pitchFamily="34" charset="0"/>
              </a:rPr>
              <a:t>步。</a:t>
            </a:r>
          </a:p>
        </p:txBody>
      </p:sp>
      <p:sp>
        <p:nvSpPr>
          <p:cNvPr id="9220" name="未知"/>
          <p:cNvSpPr>
            <a:spLocks/>
          </p:cNvSpPr>
          <p:nvPr/>
        </p:nvSpPr>
        <p:spPr bwMode="auto">
          <a:xfrm>
            <a:off x="2511425" y="3276600"/>
            <a:ext cx="3352800" cy="2082800"/>
          </a:xfrm>
          <a:custGeom>
            <a:avLst/>
            <a:gdLst>
              <a:gd name="T0" fmla="*/ 2147483647 w 2112"/>
              <a:gd name="T1" fmla="*/ 20161250 h 1312"/>
              <a:gd name="T2" fmla="*/ 2147483647 w 2112"/>
              <a:gd name="T3" fmla="*/ 20161250 h 1312"/>
              <a:gd name="T4" fmla="*/ 2147483647 w 2112"/>
              <a:gd name="T5" fmla="*/ 141128750 h 1312"/>
              <a:gd name="T6" fmla="*/ 2147483647 w 2112"/>
              <a:gd name="T7" fmla="*/ 383063750 h 1312"/>
              <a:gd name="T8" fmla="*/ 2147483647 w 2112"/>
              <a:gd name="T9" fmla="*/ 624998750 h 1312"/>
              <a:gd name="T10" fmla="*/ 2147483647 w 2112"/>
              <a:gd name="T11" fmla="*/ 987901250 h 1312"/>
              <a:gd name="T12" fmla="*/ 2147483647 w 2112"/>
              <a:gd name="T13" fmla="*/ 1229836250 h 1312"/>
              <a:gd name="T14" fmla="*/ 2147483647 w 2112"/>
              <a:gd name="T15" fmla="*/ 1350803750 h 1312"/>
              <a:gd name="T16" fmla="*/ 2147483647 w 2112"/>
              <a:gd name="T17" fmla="*/ 1471771250 h 1312"/>
              <a:gd name="T18" fmla="*/ 2147483647 w 2112"/>
              <a:gd name="T19" fmla="*/ 1592738750 h 1312"/>
              <a:gd name="T20" fmla="*/ 2147483647 w 2112"/>
              <a:gd name="T21" fmla="*/ 1713706250 h 1312"/>
              <a:gd name="T22" fmla="*/ 2056447500 w 2112"/>
              <a:gd name="T23" fmla="*/ 1713706250 h 1312"/>
              <a:gd name="T24" fmla="*/ 1814512500 w 2112"/>
              <a:gd name="T25" fmla="*/ 1834673750 h 1312"/>
              <a:gd name="T26" fmla="*/ 1693545000 w 2112"/>
              <a:gd name="T27" fmla="*/ 2076608750 h 1312"/>
              <a:gd name="T28" fmla="*/ 1572577500 w 2112"/>
              <a:gd name="T29" fmla="*/ 2147483647 h 1312"/>
              <a:gd name="T30" fmla="*/ 1572577500 w 2112"/>
              <a:gd name="T31" fmla="*/ 2147483647 h 1312"/>
              <a:gd name="T32" fmla="*/ 1451610000 w 2112"/>
              <a:gd name="T33" fmla="*/ 2147483647 h 1312"/>
              <a:gd name="T34" fmla="*/ 1209675000 w 2112"/>
              <a:gd name="T35" fmla="*/ 2147483647 h 1312"/>
              <a:gd name="T36" fmla="*/ 846772500 w 2112"/>
              <a:gd name="T37" fmla="*/ 2147483647 h 1312"/>
              <a:gd name="T38" fmla="*/ 483870000 w 2112"/>
              <a:gd name="T39" fmla="*/ 2147483647 h 1312"/>
              <a:gd name="T40" fmla="*/ 0 w 2112"/>
              <a:gd name="T41" fmla="*/ 2147483647 h 1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12"/>
              <a:gd name="T64" fmla="*/ 0 h 1312"/>
              <a:gd name="T65" fmla="*/ 2112 w 2112"/>
              <a:gd name="T66" fmla="*/ 1312 h 13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12" h="1312">
                <a:moveTo>
                  <a:pt x="2112" y="8"/>
                </a:moveTo>
                <a:cubicBezTo>
                  <a:pt x="1984" y="4"/>
                  <a:pt x="1856" y="0"/>
                  <a:pt x="1776" y="8"/>
                </a:cubicBezTo>
                <a:cubicBezTo>
                  <a:pt x="1696" y="16"/>
                  <a:pt x="1672" y="32"/>
                  <a:pt x="1632" y="56"/>
                </a:cubicBezTo>
                <a:cubicBezTo>
                  <a:pt x="1592" y="80"/>
                  <a:pt x="1560" y="120"/>
                  <a:pt x="1536" y="152"/>
                </a:cubicBezTo>
                <a:cubicBezTo>
                  <a:pt x="1512" y="184"/>
                  <a:pt x="1504" y="208"/>
                  <a:pt x="1488" y="248"/>
                </a:cubicBezTo>
                <a:cubicBezTo>
                  <a:pt x="1472" y="288"/>
                  <a:pt x="1456" y="352"/>
                  <a:pt x="1440" y="392"/>
                </a:cubicBezTo>
                <a:cubicBezTo>
                  <a:pt x="1424" y="432"/>
                  <a:pt x="1408" y="464"/>
                  <a:pt x="1392" y="488"/>
                </a:cubicBezTo>
                <a:cubicBezTo>
                  <a:pt x="1376" y="512"/>
                  <a:pt x="1360" y="520"/>
                  <a:pt x="1344" y="536"/>
                </a:cubicBezTo>
                <a:cubicBezTo>
                  <a:pt x="1328" y="552"/>
                  <a:pt x="1328" y="568"/>
                  <a:pt x="1296" y="584"/>
                </a:cubicBezTo>
                <a:cubicBezTo>
                  <a:pt x="1264" y="600"/>
                  <a:pt x="1208" y="616"/>
                  <a:pt x="1152" y="632"/>
                </a:cubicBezTo>
                <a:cubicBezTo>
                  <a:pt x="1096" y="648"/>
                  <a:pt x="1016" y="672"/>
                  <a:pt x="960" y="680"/>
                </a:cubicBezTo>
                <a:cubicBezTo>
                  <a:pt x="904" y="688"/>
                  <a:pt x="856" y="672"/>
                  <a:pt x="816" y="680"/>
                </a:cubicBezTo>
                <a:cubicBezTo>
                  <a:pt x="776" y="688"/>
                  <a:pt x="744" y="704"/>
                  <a:pt x="720" y="728"/>
                </a:cubicBezTo>
                <a:cubicBezTo>
                  <a:pt x="696" y="752"/>
                  <a:pt x="688" y="792"/>
                  <a:pt x="672" y="824"/>
                </a:cubicBezTo>
                <a:cubicBezTo>
                  <a:pt x="656" y="856"/>
                  <a:pt x="632" y="888"/>
                  <a:pt x="624" y="920"/>
                </a:cubicBezTo>
                <a:cubicBezTo>
                  <a:pt x="616" y="952"/>
                  <a:pt x="632" y="976"/>
                  <a:pt x="624" y="1016"/>
                </a:cubicBezTo>
                <a:cubicBezTo>
                  <a:pt x="616" y="1056"/>
                  <a:pt x="600" y="1120"/>
                  <a:pt x="576" y="1160"/>
                </a:cubicBezTo>
                <a:cubicBezTo>
                  <a:pt x="552" y="1200"/>
                  <a:pt x="520" y="1232"/>
                  <a:pt x="480" y="1256"/>
                </a:cubicBezTo>
                <a:cubicBezTo>
                  <a:pt x="440" y="1280"/>
                  <a:pt x="384" y="1296"/>
                  <a:pt x="336" y="1304"/>
                </a:cubicBezTo>
                <a:cubicBezTo>
                  <a:pt x="288" y="1312"/>
                  <a:pt x="248" y="1304"/>
                  <a:pt x="192" y="1304"/>
                </a:cubicBezTo>
                <a:cubicBezTo>
                  <a:pt x="136" y="1304"/>
                  <a:pt x="32" y="1304"/>
                  <a:pt x="0" y="1304"/>
                </a:cubicBezTo>
              </a:path>
            </a:pathLst>
          </a:cu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1" name="未知"/>
          <p:cNvSpPr>
            <a:spLocks/>
          </p:cNvSpPr>
          <p:nvPr/>
        </p:nvSpPr>
        <p:spPr bwMode="auto">
          <a:xfrm>
            <a:off x="4264025" y="4343400"/>
            <a:ext cx="1524000" cy="1079500"/>
          </a:xfrm>
          <a:custGeom>
            <a:avLst/>
            <a:gdLst>
              <a:gd name="T0" fmla="*/ 2147483647 w 960"/>
              <a:gd name="T1" fmla="*/ 20161250 h 680"/>
              <a:gd name="T2" fmla="*/ 1814512500 w 960"/>
              <a:gd name="T3" fmla="*/ 20161250 h 680"/>
              <a:gd name="T4" fmla="*/ 1451610000 w 960"/>
              <a:gd name="T5" fmla="*/ 20161250 h 680"/>
              <a:gd name="T6" fmla="*/ 1088707500 w 960"/>
              <a:gd name="T7" fmla="*/ 141128750 h 680"/>
              <a:gd name="T8" fmla="*/ 846772500 w 960"/>
              <a:gd name="T9" fmla="*/ 383063750 h 680"/>
              <a:gd name="T10" fmla="*/ 725805000 w 960"/>
              <a:gd name="T11" fmla="*/ 624998750 h 680"/>
              <a:gd name="T12" fmla="*/ 604837500 w 960"/>
              <a:gd name="T13" fmla="*/ 987901250 h 680"/>
              <a:gd name="T14" fmla="*/ 483870000 w 960"/>
              <a:gd name="T15" fmla="*/ 1229836250 h 680"/>
              <a:gd name="T16" fmla="*/ 241935000 w 960"/>
              <a:gd name="T17" fmla="*/ 1592738750 h 680"/>
              <a:gd name="T18" fmla="*/ 0 w 960"/>
              <a:gd name="T19" fmla="*/ 1713706250 h 6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680"/>
              <a:gd name="T32" fmla="*/ 960 w 960"/>
              <a:gd name="T33" fmla="*/ 680 h 6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680">
                <a:moveTo>
                  <a:pt x="960" y="8"/>
                </a:moveTo>
                <a:cubicBezTo>
                  <a:pt x="872" y="8"/>
                  <a:pt x="784" y="8"/>
                  <a:pt x="720" y="8"/>
                </a:cubicBezTo>
                <a:cubicBezTo>
                  <a:pt x="656" y="8"/>
                  <a:pt x="624" y="0"/>
                  <a:pt x="576" y="8"/>
                </a:cubicBezTo>
                <a:cubicBezTo>
                  <a:pt x="528" y="16"/>
                  <a:pt x="472" y="32"/>
                  <a:pt x="432" y="56"/>
                </a:cubicBezTo>
                <a:cubicBezTo>
                  <a:pt x="392" y="80"/>
                  <a:pt x="360" y="120"/>
                  <a:pt x="336" y="152"/>
                </a:cubicBezTo>
                <a:cubicBezTo>
                  <a:pt x="312" y="184"/>
                  <a:pt x="304" y="208"/>
                  <a:pt x="288" y="248"/>
                </a:cubicBezTo>
                <a:cubicBezTo>
                  <a:pt x="272" y="288"/>
                  <a:pt x="256" y="352"/>
                  <a:pt x="240" y="392"/>
                </a:cubicBezTo>
                <a:cubicBezTo>
                  <a:pt x="224" y="432"/>
                  <a:pt x="216" y="448"/>
                  <a:pt x="192" y="488"/>
                </a:cubicBezTo>
                <a:cubicBezTo>
                  <a:pt x="168" y="528"/>
                  <a:pt x="128" y="600"/>
                  <a:pt x="96" y="632"/>
                </a:cubicBezTo>
                <a:cubicBezTo>
                  <a:pt x="64" y="664"/>
                  <a:pt x="16" y="672"/>
                  <a:pt x="0" y="680"/>
                </a:cubicBezTo>
              </a:path>
            </a:pathLst>
          </a:cu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10" name="Line 6"/>
          <p:cNvSpPr>
            <a:spLocks noChangeShapeType="1"/>
          </p:cNvSpPr>
          <p:nvPr/>
        </p:nvSpPr>
        <p:spPr bwMode="auto">
          <a:xfrm flipV="1">
            <a:off x="2508250" y="3975101"/>
            <a:ext cx="1074738" cy="989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Line 7"/>
          <p:cNvSpPr>
            <a:spLocks noChangeShapeType="1"/>
          </p:cNvSpPr>
          <p:nvPr/>
        </p:nvSpPr>
        <p:spPr bwMode="auto">
          <a:xfrm>
            <a:off x="2508251" y="2787650"/>
            <a:ext cx="1173163" cy="89058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8"/>
          <p:cNvSpPr>
            <a:spLocks noChangeShapeType="1"/>
          </p:cNvSpPr>
          <p:nvPr/>
        </p:nvSpPr>
        <p:spPr bwMode="auto">
          <a:xfrm>
            <a:off x="3778250" y="2787650"/>
            <a:ext cx="0" cy="692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9"/>
          <p:cNvSpPr>
            <a:spLocks noChangeShapeType="1"/>
          </p:cNvSpPr>
          <p:nvPr/>
        </p:nvSpPr>
        <p:spPr bwMode="auto">
          <a:xfrm>
            <a:off x="2508250" y="5162550"/>
            <a:ext cx="25400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10"/>
          <p:cNvSpPr>
            <a:spLocks noChangeShapeType="1"/>
          </p:cNvSpPr>
          <p:nvPr/>
        </p:nvSpPr>
        <p:spPr bwMode="auto">
          <a:xfrm>
            <a:off x="2312988" y="2905125"/>
            <a:ext cx="0" cy="207803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1"/>
          <p:cNvSpPr>
            <a:spLocks noChangeShapeType="1"/>
          </p:cNvSpPr>
          <p:nvPr/>
        </p:nvSpPr>
        <p:spPr bwMode="auto">
          <a:xfrm flipV="1">
            <a:off x="2532064" y="2589213"/>
            <a:ext cx="2516187" cy="5556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Oval 12"/>
          <p:cNvSpPr>
            <a:spLocks noChangeArrowheads="1"/>
          </p:cNvSpPr>
          <p:nvPr/>
        </p:nvSpPr>
        <p:spPr bwMode="auto">
          <a:xfrm>
            <a:off x="2020889" y="2311401"/>
            <a:ext cx="585787" cy="593725"/>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17" name="Oval 13"/>
          <p:cNvSpPr>
            <a:spLocks noChangeArrowheads="1"/>
          </p:cNvSpPr>
          <p:nvPr/>
        </p:nvSpPr>
        <p:spPr bwMode="auto">
          <a:xfrm>
            <a:off x="5026025" y="2286001"/>
            <a:ext cx="585788" cy="593725"/>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18" name="Oval 14"/>
          <p:cNvSpPr>
            <a:spLocks noChangeArrowheads="1"/>
          </p:cNvSpPr>
          <p:nvPr/>
        </p:nvSpPr>
        <p:spPr bwMode="auto">
          <a:xfrm>
            <a:off x="1978025" y="3429001"/>
            <a:ext cx="585788" cy="593725"/>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19" name="Oval 15"/>
          <p:cNvSpPr>
            <a:spLocks noChangeArrowheads="1"/>
          </p:cNvSpPr>
          <p:nvPr/>
        </p:nvSpPr>
        <p:spPr bwMode="auto">
          <a:xfrm>
            <a:off x="2020889" y="4883151"/>
            <a:ext cx="585787" cy="593725"/>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20" name="Oval 16"/>
          <p:cNvSpPr>
            <a:spLocks noChangeArrowheads="1"/>
          </p:cNvSpPr>
          <p:nvPr/>
        </p:nvSpPr>
        <p:spPr bwMode="auto">
          <a:xfrm>
            <a:off x="3486150" y="3479801"/>
            <a:ext cx="585788" cy="593725"/>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21" name="Text Box 17"/>
          <p:cNvSpPr txBox="1">
            <a:spLocks noChangeArrowheads="1"/>
          </p:cNvSpPr>
          <p:nvPr/>
        </p:nvSpPr>
        <p:spPr bwMode="auto">
          <a:xfrm>
            <a:off x="2054226" y="236220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A</a:t>
            </a:r>
            <a:endParaRPr lang="zh-CN" altLang="zh-CN" sz="2400">
              <a:solidFill>
                <a:schemeClr val="accent2"/>
              </a:solidFill>
              <a:latin typeface="Times New Roman" panose="02020603050405020304" pitchFamily="18" charset="0"/>
            </a:endParaRPr>
          </a:p>
        </p:txBody>
      </p:sp>
      <p:sp>
        <p:nvSpPr>
          <p:cNvPr id="21522" name="Text Box 18"/>
          <p:cNvSpPr txBox="1">
            <a:spLocks noChangeArrowheads="1"/>
          </p:cNvSpPr>
          <p:nvPr/>
        </p:nvSpPr>
        <p:spPr bwMode="auto">
          <a:xfrm>
            <a:off x="3502026" y="3505201"/>
            <a:ext cx="48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C</a:t>
            </a:r>
            <a:endParaRPr lang="zh-CN" altLang="zh-CN" sz="2400">
              <a:solidFill>
                <a:schemeClr val="accent2"/>
              </a:solidFill>
              <a:latin typeface="Times New Roman" panose="02020603050405020304" pitchFamily="18" charset="0"/>
            </a:endParaRPr>
          </a:p>
        </p:txBody>
      </p:sp>
      <p:sp>
        <p:nvSpPr>
          <p:cNvPr id="21523" name="Text Box 19"/>
          <p:cNvSpPr txBox="1">
            <a:spLocks noChangeArrowheads="1"/>
          </p:cNvSpPr>
          <p:nvPr/>
        </p:nvSpPr>
        <p:spPr bwMode="auto">
          <a:xfrm>
            <a:off x="2054226" y="350520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D</a:t>
            </a:r>
            <a:endParaRPr lang="zh-CN" altLang="zh-CN" sz="2400">
              <a:solidFill>
                <a:schemeClr val="accent2"/>
              </a:solidFill>
              <a:latin typeface="Times New Roman" panose="02020603050405020304" pitchFamily="18" charset="0"/>
            </a:endParaRPr>
          </a:p>
        </p:txBody>
      </p:sp>
      <p:sp>
        <p:nvSpPr>
          <p:cNvPr id="21524" name="Text Box 20"/>
          <p:cNvSpPr txBox="1">
            <a:spLocks noChangeArrowheads="1"/>
          </p:cNvSpPr>
          <p:nvPr/>
        </p:nvSpPr>
        <p:spPr bwMode="auto">
          <a:xfrm>
            <a:off x="5102225" y="2286001"/>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solidFill>
                  <a:schemeClr val="accent2"/>
                </a:solidFill>
              </a:rPr>
              <a:t>E</a:t>
            </a:r>
            <a:endParaRPr lang="zh-CN" altLang="zh-CN" sz="2400" dirty="0">
              <a:solidFill>
                <a:schemeClr val="accent2"/>
              </a:solidFill>
              <a:latin typeface="Times New Roman" panose="02020603050405020304" pitchFamily="18" charset="0"/>
            </a:endParaRPr>
          </a:p>
        </p:txBody>
      </p:sp>
      <p:sp>
        <p:nvSpPr>
          <p:cNvPr id="21525" name="Oval 21"/>
          <p:cNvSpPr>
            <a:spLocks noChangeArrowheads="1"/>
          </p:cNvSpPr>
          <p:nvPr/>
        </p:nvSpPr>
        <p:spPr bwMode="auto">
          <a:xfrm>
            <a:off x="3486150" y="2292351"/>
            <a:ext cx="585788" cy="593725"/>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26" name="Line 22"/>
          <p:cNvSpPr>
            <a:spLocks noChangeShapeType="1"/>
          </p:cNvSpPr>
          <p:nvPr/>
        </p:nvSpPr>
        <p:spPr bwMode="auto">
          <a:xfrm>
            <a:off x="5341938" y="2886075"/>
            <a:ext cx="0" cy="692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Oval 23"/>
          <p:cNvSpPr>
            <a:spLocks noChangeArrowheads="1"/>
          </p:cNvSpPr>
          <p:nvPr/>
        </p:nvSpPr>
        <p:spPr bwMode="auto">
          <a:xfrm>
            <a:off x="5048250" y="3495676"/>
            <a:ext cx="585788" cy="593725"/>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28" name="Oval 24"/>
          <p:cNvSpPr>
            <a:spLocks noChangeArrowheads="1"/>
          </p:cNvSpPr>
          <p:nvPr/>
        </p:nvSpPr>
        <p:spPr bwMode="auto">
          <a:xfrm>
            <a:off x="5048250" y="4865689"/>
            <a:ext cx="585788" cy="593725"/>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29" name="Text Box 25"/>
          <p:cNvSpPr txBox="1">
            <a:spLocks noChangeArrowheads="1"/>
          </p:cNvSpPr>
          <p:nvPr/>
        </p:nvSpPr>
        <p:spPr bwMode="auto">
          <a:xfrm>
            <a:off x="5068889" y="3460750"/>
            <a:ext cx="4603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G</a:t>
            </a:r>
            <a:endParaRPr lang="zh-CN" altLang="zh-CN" sz="2400">
              <a:solidFill>
                <a:schemeClr val="accent2"/>
              </a:solidFill>
              <a:latin typeface="Times New Roman" panose="02020603050405020304" pitchFamily="18" charset="0"/>
            </a:endParaRPr>
          </a:p>
        </p:txBody>
      </p:sp>
      <p:sp>
        <p:nvSpPr>
          <p:cNvPr id="21530" name="Text Box 26"/>
          <p:cNvSpPr txBox="1">
            <a:spLocks noChangeArrowheads="1"/>
          </p:cNvSpPr>
          <p:nvPr/>
        </p:nvSpPr>
        <p:spPr bwMode="auto">
          <a:xfrm>
            <a:off x="3502026" y="228600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B</a:t>
            </a:r>
            <a:endParaRPr lang="zh-CN" altLang="zh-CN" sz="2400">
              <a:solidFill>
                <a:schemeClr val="accent2"/>
              </a:solidFill>
              <a:latin typeface="Times New Roman" panose="02020603050405020304" pitchFamily="18" charset="0"/>
            </a:endParaRPr>
          </a:p>
        </p:txBody>
      </p:sp>
      <p:sp>
        <p:nvSpPr>
          <p:cNvPr id="21531" name="Text Box 27"/>
          <p:cNvSpPr txBox="1">
            <a:spLocks noChangeArrowheads="1"/>
          </p:cNvSpPr>
          <p:nvPr/>
        </p:nvSpPr>
        <p:spPr bwMode="auto">
          <a:xfrm>
            <a:off x="2054225" y="4953000"/>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F</a:t>
            </a:r>
            <a:endParaRPr lang="zh-CN" altLang="zh-CN" sz="2400">
              <a:solidFill>
                <a:schemeClr val="accent2"/>
              </a:solidFill>
              <a:latin typeface="Times New Roman" panose="02020603050405020304" pitchFamily="18" charset="0"/>
            </a:endParaRPr>
          </a:p>
        </p:txBody>
      </p:sp>
      <p:sp>
        <p:nvSpPr>
          <p:cNvPr id="21532" name="Text Box 28"/>
          <p:cNvSpPr txBox="1">
            <a:spLocks noChangeArrowheads="1"/>
          </p:cNvSpPr>
          <p:nvPr/>
        </p:nvSpPr>
        <p:spPr bwMode="auto">
          <a:xfrm>
            <a:off x="5175251" y="48656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I</a:t>
            </a:r>
            <a:endParaRPr lang="zh-CN" altLang="zh-CN" sz="2400">
              <a:solidFill>
                <a:schemeClr val="accent2"/>
              </a:solidFill>
              <a:latin typeface="Times New Roman" panose="02020603050405020304" pitchFamily="18" charset="0"/>
            </a:endParaRPr>
          </a:p>
        </p:txBody>
      </p:sp>
      <p:sp>
        <p:nvSpPr>
          <p:cNvPr id="21533" name="Oval 29"/>
          <p:cNvSpPr>
            <a:spLocks noChangeArrowheads="1"/>
          </p:cNvSpPr>
          <p:nvPr/>
        </p:nvSpPr>
        <p:spPr bwMode="auto">
          <a:xfrm>
            <a:off x="3486150" y="4865689"/>
            <a:ext cx="585788" cy="593725"/>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534" name="Text Box 30"/>
          <p:cNvSpPr txBox="1">
            <a:spLocks noChangeArrowheads="1"/>
          </p:cNvSpPr>
          <p:nvPr/>
        </p:nvSpPr>
        <p:spPr bwMode="auto">
          <a:xfrm>
            <a:off x="3502026" y="487680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H</a:t>
            </a:r>
            <a:endParaRPr lang="zh-CN" altLang="zh-CN" sz="2400">
              <a:solidFill>
                <a:schemeClr val="accent2"/>
              </a:solidFill>
              <a:latin typeface="Times New Roman" panose="02020603050405020304" pitchFamily="18" charset="0"/>
            </a:endParaRPr>
          </a:p>
        </p:txBody>
      </p:sp>
      <p:sp>
        <p:nvSpPr>
          <p:cNvPr id="9247" name="Text Box 31"/>
          <p:cNvSpPr txBox="1">
            <a:spLocks noChangeArrowheads="1"/>
          </p:cNvSpPr>
          <p:nvPr/>
        </p:nvSpPr>
        <p:spPr bwMode="auto">
          <a:xfrm>
            <a:off x="1992313" y="1798639"/>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1</a:t>
            </a:r>
            <a:endParaRPr lang="zh-CN" altLang="zh-CN" sz="2800" b="1">
              <a:solidFill>
                <a:schemeClr val="accent2"/>
              </a:solidFill>
              <a:latin typeface="Times New Roman" panose="02020603050405020304" pitchFamily="18" charset="0"/>
            </a:endParaRPr>
          </a:p>
        </p:txBody>
      </p:sp>
      <p:sp>
        <p:nvSpPr>
          <p:cNvPr id="9248" name="Text Box 32"/>
          <p:cNvSpPr txBox="1">
            <a:spLocks noChangeArrowheads="1"/>
          </p:cNvSpPr>
          <p:nvPr/>
        </p:nvSpPr>
        <p:spPr bwMode="auto">
          <a:xfrm>
            <a:off x="3522663" y="1798639"/>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2</a:t>
            </a:r>
            <a:endParaRPr lang="zh-CN" altLang="zh-CN" sz="2800" b="1">
              <a:solidFill>
                <a:schemeClr val="accent2"/>
              </a:solidFill>
              <a:latin typeface="Times New Roman" panose="02020603050405020304" pitchFamily="18" charset="0"/>
            </a:endParaRPr>
          </a:p>
        </p:txBody>
      </p:sp>
      <p:sp>
        <p:nvSpPr>
          <p:cNvPr id="9249" name="Text Box 33"/>
          <p:cNvSpPr txBox="1">
            <a:spLocks noChangeArrowheads="1"/>
          </p:cNvSpPr>
          <p:nvPr/>
        </p:nvSpPr>
        <p:spPr bwMode="auto">
          <a:xfrm>
            <a:off x="4064000" y="3381376"/>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3</a:t>
            </a:r>
            <a:endParaRPr lang="zh-CN" altLang="zh-CN" sz="2800" b="1">
              <a:solidFill>
                <a:schemeClr val="accent2"/>
              </a:solidFill>
              <a:latin typeface="Times New Roman" panose="02020603050405020304" pitchFamily="18" charset="0"/>
            </a:endParaRPr>
          </a:p>
        </p:txBody>
      </p:sp>
      <p:sp>
        <p:nvSpPr>
          <p:cNvPr id="9250" name="Text Box 34"/>
          <p:cNvSpPr txBox="1">
            <a:spLocks noChangeArrowheads="1"/>
          </p:cNvSpPr>
          <p:nvPr/>
        </p:nvSpPr>
        <p:spPr bwMode="auto">
          <a:xfrm>
            <a:off x="1531938" y="33813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4</a:t>
            </a:r>
            <a:endParaRPr lang="zh-CN" altLang="zh-CN" sz="2800" b="1">
              <a:solidFill>
                <a:schemeClr val="accent2"/>
              </a:solidFill>
              <a:latin typeface="Times New Roman" panose="02020603050405020304" pitchFamily="18" charset="0"/>
            </a:endParaRPr>
          </a:p>
        </p:txBody>
      </p:sp>
      <p:sp>
        <p:nvSpPr>
          <p:cNvPr id="9251" name="Line 35"/>
          <p:cNvSpPr>
            <a:spLocks noChangeShapeType="1"/>
          </p:cNvSpPr>
          <p:nvPr/>
        </p:nvSpPr>
        <p:spPr bwMode="auto">
          <a:xfrm>
            <a:off x="2606676" y="2292350"/>
            <a:ext cx="879475"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2" name="Line 36"/>
          <p:cNvSpPr>
            <a:spLocks noChangeShapeType="1"/>
          </p:cNvSpPr>
          <p:nvPr/>
        </p:nvSpPr>
        <p:spPr bwMode="auto">
          <a:xfrm>
            <a:off x="4168776" y="2292350"/>
            <a:ext cx="879475"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3" name="Text Box 37"/>
          <p:cNvSpPr txBox="1">
            <a:spLocks noChangeArrowheads="1"/>
          </p:cNvSpPr>
          <p:nvPr/>
        </p:nvSpPr>
        <p:spPr bwMode="auto">
          <a:xfrm>
            <a:off x="5086350" y="1800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5</a:t>
            </a:r>
            <a:endParaRPr lang="zh-CN" altLang="zh-CN" sz="2800" b="1">
              <a:solidFill>
                <a:schemeClr val="accent2"/>
              </a:solidFill>
              <a:latin typeface="Times New Roman" panose="02020603050405020304" pitchFamily="18" charset="0"/>
            </a:endParaRPr>
          </a:p>
        </p:txBody>
      </p:sp>
      <p:sp>
        <p:nvSpPr>
          <p:cNvPr id="9254" name="Line 38"/>
          <p:cNvSpPr>
            <a:spLocks noChangeShapeType="1"/>
          </p:cNvSpPr>
          <p:nvPr/>
        </p:nvSpPr>
        <p:spPr bwMode="auto">
          <a:xfrm flipH="1">
            <a:off x="2801939" y="4171951"/>
            <a:ext cx="879475" cy="792163"/>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5" name="Line 39"/>
          <p:cNvSpPr>
            <a:spLocks noChangeShapeType="1"/>
          </p:cNvSpPr>
          <p:nvPr/>
        </p:nvSpPr>
        <p:spPr bwMode="auto">
          <a:xfrm>
            <a:off x="2705100" y="5459413"/>
            <a:ext cx="781050"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6" name="Line 40"/>
          <p:cNvSpPr>
            <a:spLocks noChangeShapeType="1"/>
          </p:cNvSpPr>
          <p:nvPr/>
        </p:nvSpPr>
        <p:spPr bwMode="auto">
          <a:xfrm>
            <a:off x="4168775" y="5459413"/>
            <a:ext cx="782638"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7" name="Text Box 41"/>
          <p:cNvSpPr txBox="1">
            <a:spLocks noChangeArrowheads="1"/>
          </p:cNvSpPr>
          <p:nvPr/>
        </p:nvSpPr>
        <p:spPr bwMode="auto">
          <a:xfrm>
            <a:off x="1524000" y="47656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6</a:t>
            </a:r>
            <a:endParaRPr lang="zh-CN" altLang="zh-CN" sz="2800" b="1">
              <a:solidFill>
                <a:schemeClr val="accent2"/>
              </a:solidFill>
              <a:latin typeface="Times New Roman" panose="02020603050405020304" pitchFamily="18" charset="0"/>
            </a:endParaRPr>
          </a:p>
        </p:txBody>
      </p:sp>
      <p:sp>
        <p:nvSpPr>
          <p:cNvPr id="9258" name="Text Box 42"/>
          <p:cNvSpPr txBox="1">
            <a:spLocks noChangeArrowheads="1"/>
          </p:cNvSpPr>
          <p:nvPr/>
        </p:nvSpPr>
        <p:spPr bwMode="auto">
          <a:xfrm>
            <a:off x="5634038" y="33813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7</a:t>
            </a:r>
            <a:endParaRPr lang="zh-CN" altLang="zh-CN" sz="2800" b="1">
              <a:solidFill>
                <a:schemeClr val="accent2"/>
              </a:solidFill>
              <a:latin typeface="Times New Roman" panose="02020603050405020304" pitchFamily="18" charset="0"/>
            </a:endParaRPr>
          </a:p>
        </p:txBody>
      </p:sp>
      <p:sp>
        <p:nvSpPr>
          <p:cNvPr id="9259" name="Line 43"/>
          <p:cNvSpPr>
            <a:spLocks noChangeShapeType="1"/>
          </p:cNvSpPr>
          <p:nvPr/>
        </p:nvSpPr>
        <p:spPr bwMode="auto">
          <a:xfrm>
            <a:off x="2801938" y="2787651"/>
            <a:ext cx="781050" cy="593725"/>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0" name="Line 44"/>
          <p:cNvSpPr>
            <a:spLocks noChangeShapeType="1"/>
          </p:cNvSpPr>
          <p:nvPr/>
        </p:nvSpPr>
        <p:spPr bwMode="auto">
          <a:xfrm>
            <a:off x="2508250" y="2984501"/>
            <a:ext cx="0" cy="593725"/>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1" name="未知"/>
          <p:cNvSpPr>
            <a:spLocks/>
          </p:cNvSpPr>
          <p:nvPr/>
        </p:nvSpPr>
        <p:spPr bwMode="auto">
          <a:xfrm>
            <a:off x="1922464" y="1897063"/>
            <a:ext cx="1285875" cy="1401762"/>
          </a:xfrm>
          <a:custGeom>
            <a:avLst/>
            <a:gdLst>
              <a:gd name="T0" fmla="*/ 2147483647 w 632"/>
              <a:gd name="T1" fmla="*/ 0 h 680"/>
              <a:gd name="T2" fmla="*/ 2147483647 w 632"/>
              <a:gd name="T3" fmla="*/ 815891449 h 680"/>
              <a:gd name="T4" fmla="*/ 2147483647 w 632"/>
              <a:gd name="T5" fmla="*/ 1631780837 h 680"/>
              <a:gd name="T6" fmla="*/ 2147483647 w 632"/>
              <a:gd name="T7" fmla="*/ 2039726562 h 680"/>
              <a:gd name="T8" fmla="*/ 1589624311 w 632"/>
              <a:gd name="T9" fmla="*/ 2147483647 h 680"/>
              <a:gd name="T10" fmla="*/ 794813173 w 632"/>
              <a:gd name="T11" fmla="*/ 2147483647 h 680"/>
              <a:gd name="T12" fmla="*/ 397406586 w 632"/>
              <a:gd name="T13" fmla="*/ 2147483647 h 680"/>
              <a:gd name="T14" fmla="*/ 0 w 632"/>
              <a:gd name="T15" fmla="*/ 2147483647 h 680"/>
              <a:gd name="T16" fmla="*/ 0 60000 65536"/>
              <a:gd name="T17" fmla="*/ 0 60000 65536"/>
              <a:gd name="T18" fmla="*/ 0 60000 65536"/>
              <a:gd name="T19" fmla="*/ 0 60000 65536"/>
              <a:gd name="T20" fmla="*/ 0 60000 65536"/>
              <a:gd name="T21" fmla="*/ 0 60000 65536"/>
              <a:gd name="T22" fmla="*/ 0 60000 65536"/>
              <a:gd name="T23" fmla="*/ 0 60000 65536"/>
              <a:gd name="T24" fmla="*/ 0 w 632"/>
              <a:gd name="T25" fmla="*/ 0 h 680"/>
              <a:gd name="T26" fmla="*/ 632 w 632"/>
              <a:gd name="T27" fmla="*/ 680 h 6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2" h="680">
                <a:moveTo>
                  <a:pt x="624" y="0"/>
                </a:moveTo>
                <a:cubicBezTo>
                  <a:pt x="628" y="64"/>
                  <a:pt x="632" y="128"/>
                  <a:pt x="624" y="192"/>
                </a:cubicBezTo>
                <a:cubicBezTo>
                  <a:pt x="616" y="256"/>
                  <a:pt x="592" y="336"/>
                  <a:pt x="576" y="384"/>
                </a:cubicBezTo>
                <a:cubicBezTo>
                  <a:pt x="560" y="432"/>
                  <a:pt x="560" y="440"/>
                  <a:pt x="528" y="480"/>
                </a:cubicBezTo>
                <a:cubicBezTo>
                  <a:pt x="496" y="520"/>
                  <a:pt x="440" y="592"/>
                  <a:pt x="384" y="624"/>
                </a:cubicBezTo>
                <a:cubicBezTo>
                  <a:pt x="328" y="656"/>
                  <a:pt x="240" y="664"/>
                  <a:pt x="192" y="672"/>
                </a:cubicBezTo>
                <a:cubicBezTo>
                  <a:pt x="144" y="680"/>
                  <a:pt x="128" y="672"/>
                  <a:pt x="96" y="672"/>
                </a:cubicBezTo>
                <a:cubicBezTo>
                  <a:pt x="64" y="672"/>
                  <a:pt x="24" y="672"/>
                  <a:pt x="0" y="672"/>
                </a:cubicBezTo>
              </a:path>
            </a:pathLst>
          </a:cu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62" name="未知"/>
          <p:cNvSpPr>
            <a:spLocks/>
          </p:cNvSpPr>
          <p:nvPr/>
        </p:nvSpPr>
        <p:spPr bwMode="auto">
          <a:xfrm>
            <a:off x="1727201" y="1897063"/>
            <a:ext cx="2963863" cy="2571750"/>
          </a:xfrm>
          <a:custGeom>
            <a:avLst/>
            <a:gdLst>
              <a:gd name="T0" fmla="*/ 2147483647 w 1456"/>
              <a:gd name="T1" fmla="*/ 0 h 1248"/>
              <a:gd name="T2" fmla="*/ 2147483647 w 1456"/>
              <a:gd name="T3" fmla="*/ 407661528 h 1248"/>
              <a:gd name="T4" fmla="*/ 2147483647 w 1456"/>
              <a:gd name="T5" fmla="*/ 1019152790 h 1248"/>
              <a:gd name="T6" fmla="*/ 2147483647 w 1456"/>
              <a:gd name="T7" fmla="*/ 1426814319 h 1248"/>
              <a:gd name="T8" fmla="*/ 2147483647 w 1456"/>
              <a:gd name="T9" fmla="*/ 2147483647 h 1248"/>
              <a:gd name="T10" fmla="*/ 2147483647 w 1456"/>
              <a:gd name="T11" fmla="*/ 2147483647 h 1248"/>
              <a:gd name="T12" fmla="*/ 2147483647 w 1456"/>
              <a:gd name="T13" fmla="*/ 2147483647 h 1248"/>
              <a:gd name="T14" fmla="*/ 2147483647 w 1456"/>
              <a:gd name="T15" fmla="*/ 2147483647 h 1248"/>
              <a:gd name="T16" fmla="*/ 2147483647 w 1456"/>
              <a:gd name="T17" fmla="*/ 2147483647 h 1248"/>
              <a:gd name="T18" fmla="*/ 2147483647 w 1456"/>
              <a:gd name="T19" fmla="*/ 2147483647 h 1248"/>
              <a:gd name="T20" fmla="*/ 2147483647 w 1456"/>
              <a:gd name="T21" fmla="*/ 2147483647 h 1248"/>
              <a:gd name="T22" fmla="*/ 1790099970 w 1456"/>
              <a:gd name="T23" fmla="*/ 2147483647 h 1248"/>
              <a:gd name="T24" fmla="*/ 994500209 w 1456"/>
              <a:gd name="T25" fmla="*/ 2147483647 h 1248"/>
              <a:gd name="T26" fmla="*/ 397800898 w 1456"/>
              <a:gd name="T27" fmla="*/ 2147483647 h 1248"/>
              <a:gd name="T28" fmla="*/ 0 w 1456"/>
              <a:gd name="T29" fmla="*/ 2147483647 h 12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56"/>
              <a:gd name="T46" fmla="*/ 0 h 1248"/>
              <a:gd name="T47" fmla="*/ 1456 w 1456"/>
              <a:gd name="T48" fmla="*/ 1248 h 12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56" h="1248">
                <a:moveTo>
                  <a:pt x="1344" y="0"/>
                </a:moveTo>
                <a:cubicBezTo>
                  <a:pt x="1360" y="28"/>
                  <a:pt x="1376" y="56"/>
                  <a:pt x="1392" y="96"/>
                </a:cubicBezTo>
                <a:cubicBezTo>
                  <a:pt x="1408" y="136"/>
                  <a:pt x="1432" y="200"/>
                  <a:pt x="1440" y="240"/>
                </a:cubicBezTo>
                <a:cubicBezTo>
                  <a:pt x="1448" y="280"/>
                  <a:pt x="1440" y="232"/>
                  <a:pt x="1440" y="336"/>
                </a:cubicBezTo>
                <a:cubicBezTo>
                  <a:pt x="1440" y="440"/>
                  <a:pt x="1456" y="744"/>
                  <a:pt x="1440" y="864"/>
                </a:cubicBezTo>
                <a:cubicBezTo>
                  <a:pt x="1424" y="984"/>
                  <a:pt x="1376" y="1016"/>
                  <a:pt x="1344" y="1056"/>
                </a:cubicBezTo>
                <a:cubicBezTo>
                  <a:pt x="1312" y="1096"/>
                  <a:pt x="1288" y="1088"/>
                  <a:pt x="1248" y="1104"/>
                </a:cubicBezTo>
                <a:cubicBezTo>
                  <a:pt x="1208" y="1120"/>
                  <a:pt x="1152" y="1144"/>
                  <a:pt x="1104" y="1152"/>
                </a:cubicBezTo>
                <a:cubicBezTo>
                  <a:pt x="1056" y="1160"/>
                  <a:pt x="1016" y="1152"/>
                  <a:pt x="960" y="1152"/>
                </a:cubicBezTo>
                <a:cubicBezTo>
                  <a:pt x="904" y="1152"/>
                  <a:pt x="832" y="1152"/>
                  <a:pt x="768" y="1152"/>
                </a:cubicBezTo>
                <a:cubicBezTo>
                  <a:pt x="704" y="1152"/>
                  <a:pt x="632" y="1152"/>
                  <a:pt x="576" y="1152"/>
                </a:cubicBezTo>
                <a:cubicBezTo>
                  <a:pt x="520" y="1152"/>
                  <a:pt x="488" y="1152"/>
                  <a:pt x="432" y="1152"/>
                </a:cubicBezTo>
                <a:cubicBezTo>
                  <a:pt x="376" y="1152"/>
                  <a:pt x="296" y="1144"/>
                  <a:pt x="240" y="1152"/>
                </a:cubicBezTo>
                <a:cubicBezTo>
                  <a:pt x="184" y="1160"/>
                  <a:pt x="136" y="1184"/>
                  <a:pt x="96" y="1200"/>
                </a:cubicBezTo>
                <a:cubicBezTo>
                  <a:pt x="56" y="1216"/>
                  <a:pt x="16" y="1240"/>
                  <a:pt x="0" y="1248"/>
                </a:cubicBezTo>
              </a:path>
            </a:pathLst>
          </a:cu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63" name="Line 47"/>
          <p:cNvSpPr>
            <a:spLocks noChangeShapeType="1"/>
          </p:cNvSpPr>
          <p:nvPr/>
        </p:nvSpPr>
        <p:spPr bwMode="auto">
          <a:xfrm>
            <a:off x="5634038" y="2886075"/>
            <a:ext cx="0" cy="69215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4" name="Text Box 48"/>
          <p:cNvSpPr txBox="1">
            <a:spLocks noChangeArrowheads="1"/>
          </p:cNvSpPr>
          <p:nvPr/>
        </p:nvSpPr>
        <p:spPr bwMode="auto">
          <a:xfrm>
            <a:off x="3581400" y="5715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8</a:t>
            </a:r>
            <a:endParaRPr lang="zh-CN" altLang="zh-CN" sz="2800" b="1">
              <a:solidFill>
                <a:schemeClr val="accent2"/>
              </a:solidFill>
              <a:latin typeface="Times New Roman" panose="02020603050405020304" pitchFamily="18" charset="0"/>
            </a:endParaRPr>
          </a:p>
        </p:txBody>
      </p:sp>
      <p:sp>
        <p:nvSpPr>
          <p:cNvPr id="9265" name="Text Box 49"/>
          <p:cNvSpPr txBox="1">
            <a:spLocks noChangeArrowheads="1"/>
          </p:cNvSpPr>
          <p:nvPr/>
        </p:nvSpPr>
        <p:spPr bwMode="auto">
          <a:xfrm>
            <a:off x="5151438" y="5715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9</a:t>
            </a:r>
            <a:endParaRPr lang="zh-CN" altLang="zh-CN" sz="2800" b="1">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131174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247"/>
                                        </p:tgtEl>
                                        <p:attrNameLst>
                                          <p:attrName>style.visibility</p:attrName>
                                        </p:attrNameLst>
                                      </p:cBhvr>
                                      <p:to>
                                        <p:strVal val="visible"/>
                                      </p:to>
                                    </p:set>
                                    <p:anim calcmode="lin" valueType="num">
                                      <p:cBhvr>
                                        <p:cTn id="7" dur="1000" fill="hold"/>
                                        <p:tgtEl>
                                          <p:spTgt spid="9247"/>
                                        </p:tgtEl>
                                        <p:attrNameLst>
                                          <p:attrName>ppt_w</p:attrName>
                                        </p:attrNameLst>
                                      </p:cBhvr>
                                      <p:tavLst>
                                        <p:tav tm="0">
                                          <p:val>
                                            <p:strVal val="#ppt_w*0.70"/>
                                          </p:val>
                                        </p:tav>
                                        <p:tav tm="100000">
                                          <p:val>
                                            <p:strVal val="#ppt_w"/>
                                          </p:val>
                                        </p:tav>
                                      </p:tavLst>
                                    </p:anim>
                                    <p:anim calcmode="lin" valueType="num">
                                      <p:cBhvr>
                                        <p:cTn id="8" dur="1000" fill="hold"/>
                                        <p:tgtEl>
                                          <p:spTgt spid="9247"/>
                                        </p:tgtEl>
                                        <p:attrNameLst>
                                          <p:attrName>ppt_h</p:attrName>
                                        </p:attrNameLst>
                                      </p:cBhvr>
                                      <p:tavLst>
                                        <p:tav tm="0">
                                          <p:val>
                                            <p:strVal val="#ppt_h"/>
                                          </p:val>
                                        </p:tav>
                                        <p:tav tm="100000">
                                          <p:val>
                                            <p:strVal val="#ppt_h"/>
                                          </p:val>
                                        </p:tav>
                                      </p:tavLst>
                                    </p:anim>
                                    <p:animEffect transition="in" filter="fade">
                                      <p:cBhvr>
                                        <p:cTn id="9" dur="1000"/>
                                        <p:tgtEl>
                                          <p:spTgt spid="924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248"/>
                                        </p:tgtEl>
                                        <p:attrNameLst>
                                          <p:attrName>style.visibility</p:attrName>
                                        </p:attrNameLst>
                                      </p:cBhvr>
                                      <p:to>
                                        <p:strVal val="visible"/>
                                      </p:to>
                                    </p:set>
                                    <p:anim calcmode="lin" valueType="num">
                                      <p:cBhvr>
                                        <p:cTn id="14" dur="1000" fill="hold"/>
                                        <p:tgtEl>
                                          <p:spTgt spid="9248"/>
                                        </p:tgtEl>
                                        <p:attrNameLst>
                                          <p:attrName>ppt_w</p:attrName>
                                        </p:attrNameLst>
                                      </p:cBhvr>
                                      <p:tavLst>
                                        <p:tav tm="0">
                                          <p:val>
                                            <p:strVal val="#ppt_w*0.70"/>
                                          </p:val>
                                        </p:tav>
                                        <p:tav tm="100000">
                                          <p:val>
                                            <p:strVal val="#ppt_w"/>
                                          </p:val>
                                        </p:tav>
                                      </p:tavLst>
                                    </p:anim>
                                    <p:anim calcmode="lin" valueType="num">
                                      <p:cBhvr>
                                        <p:cTn id="15" dur="1000" fill="hold"/>
                                        <p:tgtEl>
                                          <p:spTgt spid="9248"/>
                                        </p:tgtEl>
                                        <p:attrNameLst>
                                          <p:attrName>ppt_h</p:attrName>
                                        </p:attrNameLst>
                                      </p:cBhvr>
                                      <p:tavLst>
                                        <p:tav tm="0">
                                          <p:val>
                                            <p:strVal val="#ppt_h"/>
                                          </p:val>
                                        </p:tav>
                                        <p:tav tm="100000">
                                          <p:val>
                                            <p:strVal val="#ppt_h"/>
                                          </p:val>
                                        </p:tav>
                                      </p:tavLst>
                                    </p:anim>
                                    <p:animEffect transition="in" filter="fade">
                                      <p:cBhvr>
                                        <p:cTn id="16" dur="1000"/>
                                        <p:tgtEl>
                                          <p:spTgt spid="92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9249"/>
                                        </p:tgtEl>
                                        <p:attrNameLst>
                                          <p:attrName>style.visibility</p:attrName>
                                        </p:attrNameLst>
                                      </p:cBhvr>
                                      <p:to>
                                        <p:strVal val="visible"/>
                                      </p:to>
                                    </p:set>
                                    <p:anim calcmode="lin" valueType="num">
                                      <p:cBhvr>
                                        <p:cTn id="21" dur="1000" fill="hold"/>
                                        <p:tgtEl>
                                          <p:spTgt spid="9249"/>
                                        </p:tgtEl>
                                        <p:attrNameLst>
                                          <p:attrName>ppt_w</p:attrName>
                                        </p:attrNameLst>
                                      </p:cBhvr>
                                      <p:tavLst>
                                        <p:tav tm="0">
                                          <p:val>
                                            <p:strVal val="#ppt_w*0.70"/>
                                          </p:val>
                                        </p:tav>
                                        <p:tav tm="100000">
                                          <p:val>
                                            <p:strVal val="#ppt_w"/>
                                          </p:val>
                                        </p:tav>
                                      </p:tavLst>
                                    </p:anim>
                                    <p:anim calcmode="lin" valueType="num">
                                      <p:cBhvr>
                                        <p:cTn id="22" dur="1000" fill="hold"/>
                                        <p:tgtEl>
                                          <p:spTgt spid="9249"/>
                                        </p:tgtEl>
                                        <p:attrNameLst>
                                          <p:attrName>ppt_h</p:attrName>
                                        </p:attrNameLst>
                                      </p:cBhvr>
                                      <p:tavLst>
                                        <p:tav tm="0">
                                          <p:val>
                                            <p:strVal val="#ppt_h"/>
                                          </p:val>
                                        </p:tav>
                                        <p:tav tm="100000">
                                          <p:val>
                                            <p:strVal val="#ppt_h"/>
                                          </p:val>
                                        </p:tav>
                                      </p:tavLst>
                                    </p:anim>
                                    <p:animEffect transition="in" filter="fade">
                                      <p:cBhvr>
                                        <p:cTn id="23" dur="1000"/>
                                        <p:tgtEl>
                                          <p:spTgt spid="92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9250"/>
                                        </p:tgtEl>
                                        <p:attrNameLst>
                                          <p:attrName>style.visibility</p:attrName>
                                        </p:attrNameLst>
                                      </p:cBhvr>
                                      <p:to>
                                        <p:strVal val="visible"/>
                                      </p:to>
                                    </p:set>
                                    <p:anim calcmode="lin" valueType="num">
                                      <p:cBhvr>
                                        <p:cTn id="28" dur="1000" fill="hold"/>
                                        <p:tgtEl>
                                          <p:spTgt spid="9250"/>
                                        </p:tgtEl>
                                        <p:attrNameLst>
                                          <p:attrName>ppt_w</p:attrName>
                                        </p:attrNameLst>
                                      </p:cBhvr>
                                      <p:tavLst>
                                        <p:tav tm="0">
                                          <p:val>
                                            <p:strVal val="#ppt_w*0.70"/>
                                          </p:val>
                                        </p:tav>
                                        <p:tav tm="100000">
                                          <p:val>
                                            <p:strVal val="#ppt_w"/>
                                          </p:val>
                                        </p:tav>
                                      </p:tavLst>
                                    </p:anim>
                                    <p:anim calcmode="lin" valueType="num">
                                      <p:cBhvr>
                                        <p:cTn id="29" dur="1000" fill="hold"/>
                                        <p:tgtEl>
                                          <p:spTgt spid="9250"/>
                                        </p:tgtEl>
                                        <p:attrNameLst>
                                          <p:attrName>ppt_h</p:attrName>
                                        </p:attrNameLst>
                                      </p:cBhvr>
                                      <p:tavLst>
                                        <p:tav tm="0">
                                          <p:val>
                                            <p:strVal val="#ppt_h"/>
                                          </p:val>
                                        </p:tav>
                                        <p:tav tm="100000">
                                          <p:val>
                                            <p:strVal val="#ppt_h"/>
                                          </p:val>
                                        </p:tav>
                                      </p:tavLst>
                                    </p:anim>
                                    <p:animEffect transition="in" filter="fade">
                                      <p:cBhvr>
                                        <p:cTn id="30" dur="1000"/>
                                        <p:tgtEl>
                                          <p:spTgt spid="9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9261"/>
                                        </p:tgtEl>
                                        <p:attrNameLst>
                                          <p:attrName>style.visibility</p:attrName>
                                        </p:attrNameLst>
                                      </p:cBhvr>
                                      <p:to>
                                        <p:strVal val="visible"/>
                                      </p:to>
                                    </p:set>
                                    <p:anim calcmode="lin" valueType="num">
                                      <p:cBhvr>
                                        <p:cTn id="35" dur="1000" fill="hold"/>
                                        <p:tgtEl>
                                          <p:spTgt spid="9261"/>
                                        </p:tgtEl>
                                        <p:attrNameLst>
                                          <p:attrName>ppt_w</p:attrName>
                                        </p:attrNameLst>
                                      </p:cBhvr>
                                      <p:tavLst>
                                        <p:tav tm="0">
                                          <p:val>
                                            <p:strVal val="#ppt_w*0.70"/>
                                          </p:val>
                                        </p:tav>
                                        <p:tav tm="100000">
                                          <p:val>
                                            <p:strVal val="#ppt_w"/>
                                          </p:val>
                                        </p:tav>
                                      </p:tavLst>
                                    </p:anim>
                                    <p:anim calcmode="lin" valueType="num">
                                      <p:cBhvr>
                                        <p:cTn id="36" dur="1000" fill="hold"/>
                                        <p:tgtEl>
                                          <p:spTgt spid="9261"/>
                                        </p:tgtEl>
                                        <p:attrNameLst>
                                          <p:attrName>ppt_h</p:attrName>
                                        </p:attrNameLst>
                                      </p:cBhvr>
                                      <p:tavLst>
                                        <p:tav tm="0">
                                          <p:val>
                                            <p:strVal val="#ppt_h"/>
                                          </p:val>
                                        </p:tav>
                                        <p:tav tm="100000">
                                          <p:val>
                                            <p:strVal val="#ppt_h"/>
                                          </p:val>
                                        </p:tav>
                                      </p:tavLst>
                                    </p:anim>
                                    <p:animEffect transition="in" filter="fade">
                                      <p:cBhvr>
                                        <p:cTn id="37" dur="1000"/>
                                        <p:tgtEl>
                                          <p:spTgt spid="92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9251"/>
                                        </p:tgtEl>
                                        <p:attrNameLst>
                                          <p:attrName>style.visibility</p:attrName>
                                        </p:attrNameLst>
                                      </p:cBhvr>
                                      <p:to>
                                        <p:strVal val="visible"/>
                                      </p:to>
                                    </p:set>
                                    <p:anim calcmode="lin" valueType="num">
                                      <p:cBhvr>
                                        <p:cTn id="42" dur="1000" fill="hold"/>
                                        <p:tgtEl>
                                          <p:spTgt spid="9251"/>
                                        </p:tgtEl>
                                        <p:attrNameLst>
                                          <p:attrName>ppt_w</p:attrName>
                                        </p:attrNameLst>
                                      </p:cBhvr>
                                      <p:tavLst>
                                        <p:tav tm="0">
                                          <p:val>
                                            <p:strVal val="#ppt_w*0.70"/>
                                          </p:val>
                                        </p:tav>
                                        <p:tav tm="100000">
                                          <p:val>
                                            <p:strVal val="#ppt_w"/>
                                          </p:val>
                                        </p:tav>
                                      </p:tavLst>
                                    </p:anim>
                                    <p:anim calcmode="lin" valueType="num">
                                      <p:cBhvr>
                                        <p:cTn id="43" dur="1000" fill="hold"/>
                                        <p:tgtEl>
                                          <p:spTgt spid="9251"/>
                                        </p:tgtEl>
                                        <p:attrNameLst>
                                          <p:attrName>ppt_h</p:attrName>
                                        </p:attrNameLst>
                                      </p:cBhvr>
                                      <p:tavLst>
                                        <p:tav tm="0">
                                          <p:val>
                                            <p:strVal val="#ppt_h"/>
                                          </p:val>
                                        </p:tav>
                                        <p:tav tm="100000">
                                          <p:val>
                                            <p:strVal val="#ppt_h"/>
                                          </p:val>
                                        </p:tav>
                                      </p:tavLst>
                                    </p:anim>
                                    <p:animEffect transition="in" filter="fade">
                                      <p:cBhvr>
                                        <p:cTn id="44" dur="1000"/>
                                        <p:tgtEl>
                                          <p:spTgt spid="925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9253"/>
                                        </p:tgtEl>
                                        <p:attrNameLst>
                                          <p:attrName>style.visibility</p:attrName>
                                        </p:attrNameLst>
                                      </p:cBhvr>
                                      <p:to>
                                        <p:strVal val="visible"/>
                                      </p:to>
                                    </p:set>
                                    <p:anim calcmode="lin" valueType="num">
                                      <p:cBhvr>
                                        <p:cTn id="49" dur="1000" fill="hold"/>
                                        <p:tgtEl>
                                          <p:spTgt spid="9253"/>
                                        </p:tgtEl>
                                        <p:attrNameLst>
                                          <p:attrName>ppt_w</p:attrName>
                                        </p:attrNameLst>
                                      </p:cBhvr>
                                      <p:tavLst>
                                        <p:tav tm="0">
                                          <p:val>
                                            <p:strVal val="#ppt_w*0.70"/>
                                          </p:val>
                                        </p:tav>
                                        <p:tav tm="100000">
                                          <p:val>
                                            <p:strVal val="#ppt_w"/>
                                          </p:val>
                                        </p:tav>
                                      </p:tavLst>
                                    </p:anim>
                                    <p:anim calcmode="lin" valueType="num">
                                      <p:cBhvr>
                                        <p:cTn id="50" dur="1000" fill="hold"/>
                                        <p:tgtEl>
                                          <p:spTgt spid="9253"/>
                                        </p:tgtEl>
                                        <p:attrNameLst>
                                          <p:attrName>ppt_h</p:attrName>
                                        </p:attrNameLst>
                                      </p:cBhvr>
                                      <p:tavLst>
                                        <p:tav tm="0">
                                          <p:val>
                                            <p:strVal val="#ppt_h"/>
                                          </p:val>
                                        </p:tav>
                                        <p:tav tm="100000">
                                          <p:val>
                                            <p:strVal val="#ppt_h"/>
                                          </p:val>
                                        </p:tav>
                                      </p:tavLst>
                                    </p:anim>
                                    <p:animEffect transition="in" filter="fade">
                                      <p:cBhvr>
                                        <p:cTn id="51" dur="1000"/>
                                        <p:tgtEl>
                                          <p:spTgt spid="925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9259"/>
                                        </p:tgtEl>
                                        <p:attrNameLst>
                                          <p:attrName>style.visibility</p:attrName>
                                        </p:attrNameLst>
                                      </p:cBhvr>
                                      <p:to>
                                        <p:strVal val="visible"/>
                                      </p:to>
                                    </p:set>
                                    <p:anim calcmode="lin" valueType="num">
                                      <p:cBhvr>
                                        <p:cTn id="56" dur="1000" fill="hold"/>
                                        <p:tgtEl>
                                          <p:spTgt spid="9259"/>
                                        </p:tgtEl>
                                        <p:attrNameLst>
                                          <p:attrName>ppt_w</p:attrName>
                                        </p:attrNameLst>
                                      </p:cBhvr>
                                      <p:tavLst>
                                        <p:tav tm="0">
                                          <p:val>
                                            <p:strVal val="#ppt_w*0.70"/>
                                          </p:val>
                                        </p:tav>
                                        <p:tav tm="100000">
                                          <p:val>
                                            <p:strVal val="#ppt_w"/>
                                          </p:val>
                                        </p:tav>
                                      </p:tavLst>
                                    </p:anim>
                                    <p:anim calcmode="lin" valueType="num">
                                      <p:cBhvr>
                                        <p:cTn id="57" dur="1000" fill="hold"/>
                                        <p:tgtEl>
                                          <p:spTgt spid="9259"/>
                                        </p:tgtEl>
                                        <p:attrNameLst>
                                          <p:attrName>ppt_h</p:attrName>
                                        </p:attrNameLst>
                                      </p:cBhvr>
                                      <p:tavLst>
                                        <p:tav tm="0">
                                          <p:val>
                                            <p:strVal val="#ppt_h"/>
                                          </p:val>
                                        </p:tav>
                                        <p:tav tm="100000">
                                          <p:val>
                                            <p:strVal val="#ppt_h"/>
                                          </p:val>
                                        </p:tav>
                                      </p:tavLst>
                                    </p:anim>
                                    <p:animEffect transition="in" filter="fade">
                                      <p:cBhvr>
                                        <p:cTn id="58" dur="1000"/>
                                        <p:tgtEl>
                                          <p:spTgt spid="925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9257"/>
                                        </p:tgtEl>
                                        <p:attrNameLst>
                                          <p:attrName>style.visibility</p:attrName>
                                        </p:attrNameLst>
                                      </p:cBhvr>
                                      <p:to>
                                        <p:strVal val="visible"/>
                                      </p:to>
                                    </p:set>
                                    <p:anim calcmode="lin" valueType="num">
                                      <p:cBhvr>
                                        <p:cTn id="63" dur="1000" fill="hold"/>
                                        <p:tgtEl>
                                          <p:spTgt spid="9257"/>
                                        </p:tgtEl>
                                        <p:attrNameLst>
                                          <p:attrName>ppt_w</p:attrName>
                                        </p:attrNameLst>
                                      </p:cBhvr>
                                      <p:tavLst>
                                        <p:tav tm="0">
                                          <p:val>
                                            <p:strVal val="#ppt_w*0.70"/>
                                          </p:val>
                                        </p:tav>
                                        <p:tav tm="100000">
                                          <p:val>
                                            <p:strVal val="#ppt_w"/>
                                          </p:val>
                                        </p:tav>
                                      </p:tavLst>
                                    </p:anim>
                                    <p:anim calcmode="lin" valueType="num">
                                      <p:cBhvr>
                                        <p:cTn id="64" dur="1000" fill="hold"/>
                                        <p:tgtEl>
                                          <p:spTgt spid="9257"/>
                                        </p:tgtEl>
                                        <p:attrNameLst>
                                          <p:attrName>ppt_h</p:attrName>
                                        </p:attrNameLst>
                                      </p:cBhvr>
                                      <p:tavLst>
                                        <p:tav tm="0">
                                          <p:val>
                                            <p:strVal val="#ppt_h"/>
                                          </p:val>
                                        </p:tav>
                                        <p:tav tm="100000">
                                          <p:val>
                                            <p:strVal val="#ppt_h"/>
                                          </p:val>
                                        </p:tav>
                                      </p:tavLst>
                                    </p:anim>
                                    <p:animEffect transition="in" filter="fade">
                                      <p:cBhvr>
                                        <p:cTn id="65" dur="1000"/>
                                        <p:tgtEl>
                                          <p:spTgt spid="925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9260"/>
                                        </p:tgtEl>
                                        <p:attrNameLst>
                                          <p:attrName>style.visibility</p:attrName>
                                        </p:attrNameLst>
                                      </p:cBhvr>
                                      <p:to>
                                        <p:strVal val="visible"/>
                                      </p:to>
                                    </p:set>
                                    <p:anim calcmode="lin" valueType="num">
                                      <p:cBhvr>
                                        <p:cTn id="70" dur="1000" fill="hold"/>
                                        <p:tgtEl>
                                          <p:spTgt spid="9260"/>
                                        </p:tgtEl>
                                        <p:attrNameLst>
                                          <p:attrName>ppt_w</p:attrName>
                                        </p:attrNameLst>
                                      </p:cBhvr>
                                      <p:tavLst>
                                        <p:tav tm="0">
                                          <p:val>
                                            <p:strVal val="#ppt_w*0.70"/>
                                          </p:val>
                                        </p:tav>
                                        <p:tav tm="100000">
                                          <p:val>
                                            <p:strVal val="#ppt_w"/>
                                          </p:val>
                                        </p:tav>
                                      </p:tavLst>
                                    </p:anim>
                                    <p:anim calcmode="lin" valueType="num">
                                      <p:cBhvr>
                                        <p:cTn id="71" dur="1000" fill="hold"/>
                                        <p:tgtEl>
                                          <p:spTgt spid="9260"/>
                                        </p:tgtEl>
                                        <p:attrNameLst>
                                          <p:attrName>ppt_h</p:attrName>
                                        </p:attrNameLst>
                                      </p:cBhvr>
                                      <p:tavLst>
                                        <p:tav tm="0">
                                          <p:val>
                                            <p:strVal val="#ppt_h"/>
                                          </p:val>
                                        </p:tav>
                                        <p:tav tm="100000">
                                          <p:val>
                                            <p:strVal val="#ppt_h"/>
                                          </p:val>
                                        </p:tav>
                                      </p:tavLst>
                                    </p:anim>
                                    <p:animEffect transition="in" filter="fade">
                                      <p:cBhvr>
                                        <p:cTn id="72" dur="1000"/>
                                        <p:tgtEl>
                                          <p:spTgt spid="926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9262"/>
                                        </p:tgtEl>
                                        <p:attrNameLst>
                                          <p:attrName>style.visibility</p:attrName>
                                        </p:attrNameLst>
                                      </p:cBhvr>
                                      <p:to>
                                        <p:strVal val="visible"/>
                                      </p:to>
                                    </p:set>
                                    <p:anim calcmode="lin" valueType="num">
                                      <p:cBhvr>
                                        <p:cTn id="77" dur="1000" fill="hold"/>
                                        <p:tgtEl>
                                          <p:spTgt spid="9262"/>
                                        </p:tgtEl>
                                        <p:attrNameLst>
                                          <p:attrName>ppt_w</p:attrName>
                                        </p:attrNameLst>
                                      </p:cBhvr>
                                      <p:tavLst>
                                        <p:tav tm="0">
                                          <p:val>
                                            <p:strVal val="#ppt_w*0.70"/>
                                          </p:val>
                                        </p:tav>
                                        <p:tav tm="100000">
                                          <p:val>
                                            <p:strVal val="#ppt_w"/>
                                          </p:val>
                                        </p:tav>
                                      </p:tavLst>
                                    </p:anim>
                                    <p:anim calcmode="lin" valueType="num">
                                      <p:cBhvr>
                                        <p:cTn id="78" dur="1000" fill="hold"/>
                                        <p:tgtEl>
                                          <p:spTgt spid="9262"/>
                                        </p:tgtEl>
                                        <p:attrNameLst>
                                          <p:attrName>ppt_h</p:attrName>
                                        </p:attrNameLst>
                                      </p:cBhvr>
                                      <p:tavLst>
                                        <p:tav tm="0">
                                          <p:val>
                                            <p:strVal val="#ppt_h"/>
                                          </p:val>
                                        </p:tav>
                                        <p:tav tm="100000">
                                          <p:val>
                                            <p:strVal val="#ppt_h"/>
                                          </p:val>
                                        </p:tav>
                                      </p:tavLst>
                                    </p:anim>
                                    <p:animEffect transition="in" filter="fade">
                                      <p:cBhvr>
                                        <p:cTn id="79" dur="1000"/>
                                        <p:tgtEl>
                                          <p:spTgt spid="926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9252"/>
                                        </p:tgtEl>
                                        <p:attrNameLst>
                                          <p:attrName>style.visibility</p:attrName>
                                        </p:attrNameLst>
                                      </p:cBhvr>
                                      <p:to>
                                        <p:strVal val="visible"/>
                                      </p:to>
                                    </p:set>
                                    <p:anim calcmode="lin" valueType="num">
                                      <p:cBhvr>
                                        <p:cTn id="84" dur="1000" fill="hold"/>
                                        <p:tgtEl>
                                          <p:spTgt spid="9252"/>
                                        </p:tgtEl>
                                        <p:attrNameLst>
                                          <p:attrName>ppt_w</p:attrName>
                                        </p:attrNameLst>
                                      </p:cBhvr>
                                      <p:tavLst>
                                        <p:tav tm="0">
                                          <p:val>
                                            <p:strVal val="#ppt_w*0.70"/>
                                          </p:val>
                                        </p:tav>
                                        <p:tav tm="100000">
                                          <p:val>
                                            <p:strVal val="#ppt_w"/>
                                          </p:val>
                                        </p:tav>
                                      </p:tavLst>
                                    </p:anim>
                                    <p:anim calcmode="lin" valueType="num">
                                      <p:cBhvr>
                                        <p:cTn id="85" dur="1000" fill="hold"/>
                                        <p:tgtEl>
                                          <p:spTgt spid="9252"/>
                                        </p:tgtEl>
                                        <p:attrNameLst>
                                          <p:attrName>ppt_h</p:attrName>
                                        </p:attrNameLst>
                                      </p:cBhvr>
                                      <p:tavLst>
                                        <p:tav tm="0">
                                          <p:val>
                                            <p:strVal val="#ppt_h"/>
                                          </p:val>
                                        </p:tav>
                                        <p:tav tm="100000">
                                          <p:val>
                                            <p:strVal val="#ppt_h"/>
                                          </p:val>
                                        </p:tav>
                                      </p:tavLst>
                                    </p:anim>
                                    <p:animEffect transition="in" filter="fade">
                                      <p:cBhvr>
                                        <p:cTn id="86" dur="1000"/>
                                        <p:tgtEl>
                                          <p:spTgt spid="92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9258"/>
                                        </p:tgtEl>
                                        <p:attrNameLst>
                                          <p:attrName>style.visibility</p:attrName>
                                        </p:attrNameLst>
                                      </p:cBhvr>
                                      <p:to>
                                        <p:strVal val="visible"/>
                                      </p:to>
                                    </p:set>
                                    <p:anim calcmode="lin" valueType="num">
                                      <p:cBhvr>
                                        <p:cTn id="91" dur="1000" fill="hold"/>
                                        <p:tgtEl>
                                          <p:spTgt spid="9258"/>
                                        </p:tgtEl>
                                        <p:attrNameLst>
                                          <p:attrName>ppt_w</p:attrName>
                                        </p:attrNameLst>
                                      </p:cBhvr>
                                      <p:tavLst>
                                        <p:tav tm="0">
                                          <p:val>
                                            <p:strVal val="#ppt_w*0.70"/>
                                          </p:val>
                                        </p:tav>
                                        <p:tav tm="100000">
                                          <p:val>
                                            <p:strVal val="#ppt_w"/>
                                          </p:val>
                                        </p:tav>
                                      </p:tavLst>
                                    </p:anim>
                                    <p:anim calcmode="lin" valueType="num">
                                      <p:cBhvr>
                                        <p:cTn id="92" dur="1000" fill="hold"/>
                                        <p:tgtEl>
                                          <p:spTgt spid="9258"/>
                                        </p:tgtEl>
                                        <p:attrNameLst>
                                          <p:attrName>ppt_h</p:attrName>
                                        </p:attrNameLst>
                                      </p:cBhvr>
                                      <p:tavLst>
                                        <p:tav tm="0">
                                          <p:val>
                                            <p:strVal val="#ppt_h"/>
                                          </p:val>
                                        </p:tav>
                                        <p:tav tm="100000">
                                          <p:val>
                                            <p:strVal val="#ppt_h"/>
                                          </p:val>
                                        </p:tav>
                                      </p:tavLst>
                                    </p:anim>
                                    <p:animEffect transition="in" filter="fade">
                                      <p:cBhvr>
                                        <p:cTn id="93" dur="1000"/>
                                        <p:tgtEl>
                                          <p:spTgt spid="925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9254"/>
                                        </p:tgtEl>
                                        <p:attrNameLst>
                                          <p:attrName>style.visibility</p:attrName>
                                        </p:attrNameLst>
                                      </p:cBhvr>
                                      <p:to>
                                        <p:strVal val="visible"/>
                                      </p:to>
                                    </p:set>
                                    <p:anim calcmode="lin" valueType="num">
                                      <p:cBhvr>
                                        <p:cTn id="98" dur="1000" fill="hold"/>
                                        <p:tgtEl>
                                          <p:spTgt spid="9254"/>
                                        </p:tgtEl>
                                        <p:attrNameLst>
                                          <p:attrName>ppt_w</p:attrName>
                                        </p:attrNameLst>
                                      </p:cBhvr>
                                      <p:tavLst>
                                        <p:tav tm="0">
                                          <p:val>
                                            <p:strVal val="#ppt_w*0.70"/>
                                          </p:val>
                                        </p:tav>
                                        <p:tav tm="100000">
                                          <p:val>
                                            <p:strVal val="#ppt_w"/>
                                          </p:val>
                                        </p:tav>
                                      </p:tavLst>
                                    </p:anim>
                                    <p:anim calcmode="lin" valueType="num">
                                      <p:cBhvr>
                                        <p:cTn id="99" dur="1000" fill="hold"/>
                                        <p:tgtEl>
                                          <p:spTgt spid="9254"/>
                                        </p:tgtEl>
                                        <p:attrNameLst>
                                          <p:attrName>ppt_h</p:attrName>
                                        </p:attrNameLst>
                                      </p:cBhvr>
                                      <p:tavLst>
                                        <p:tav tm="0">
                                          <p:val>
                                            <p:strVal val="#ppt_h"/>
                                          </p:val>
                                        </p:tav>
                                        <p:tav tm="100000">
                                          <p:val>
                                            <p:strVal val="#ppt_h"/>
                                          </p:val>
                                        </p:tav>
                                      </p:tavLst>
                                    </p:anim>
                                    <p:animEffect transition="in" filter="fade">
                                      <p:cBhvr>
                                        <p:cTn id="100" dur="1000"/>
                                        <p:tgtEl>
                                          <p:spTgt spid="925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5" presetClass="entr" presetSubtype="0" fill="hold" grpId="0" nodeType="clickEffect">
                                  <p:stCondLst>
                                    <p:cond delay="0"/>
                                  </p:stCondLst>
                                  <p:childTnLst>
                                    <p:set>
                                      <p:cBhvr>
                                        <p:cTn id="104" dur="1" fill="hold">
                                          <p:stCondLst>
                                            <p:cond delay="0"/>
                                          </p:stCondLst>
                                        </p:cTn>
                                        <p:tgtEl>
                                          <p:spTgt spid="9264"/>
                                        </p:tgtEl>
                                        <p:attrNameLst>
                                          <p:attrName>style.visibility</p:attrName>
                                        </p:attrNameLst>
                                      </p:cBhvr>
                                      <p:to>
                                        <p:strVal val="visible"/>
                                      </p:to>
                                    </p:set>
                                    <p:anim calcmode="lin" valueType="num">
                                      <p:cBhvr>
                                        <p:cTn id="105" dur="1000" fill="hold"/>
                                        <p:tgtEl>
                                          <p:spTgt spid="9264"/>
                                        </p:tgtEl>
                                        <p:attrNameLst>
                                          <p:attrName>ppt_w</p:attrName>
                                        </p:attrNameLst>
                                      </p:cBhvr>
                                      <p:tavLst>
                                        <p:tav tm="0">
                                          <p:val>
                                            <p:strVal val="#ppt_w*0.70"/>
                                          </p:val>
                                        </p:tav>
                                        <p:tav tm="100000">
                                          <p:val>
                                            <p:strVal val="#ppt_w"/>
                                          </p:val>
                                        </p:tav>
                                      </p:tavLst>
                                    </p:anim>
                                    <p:anim calcmode="lin" valueType="num">
                                      <p:cBhvr>
                                        <p:cTn id="106" dur="1000" fill="hold"/>
                                        <p:tgtEl>
                                          <p:spTgt spid="9264"/>
                                        </p:tgtEl>
                                        <p:attrNameLst>
                                          <p:attrName>ppt_h</p:attrName>
                                        </p:attrNameLst>
                                      </p:cBhvr>
                                      <p:tavLst>
                                        <p:tav tm="0">
                                          <p:val>
                                            <p:strVal val="#ppt_h"/>
                                          </p:val>
                                        </p:tav>
                                        <p:tav tm="100000">
                                          <p:val>
                                            <p:strVal val="#ppt_h"/>
                                          </p:val>
                                        </p:tav>
                                      </p:tavLst>
                                    </p:anim>
                                    <p:animEffect transition="in" filter="fade">
                                      <p:cBhvr>
                                        <p:cTn id="107" dur="1000"/>
                                        <p:tgtEl>
                                          <p:spTgt spid="926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5" presetClass="entr" presetSubtype="0" fill="hold" grpId="0" nodeType="clickEffect">
                                  <p:stCondLst>
                                    <p:cond delay="0"/>
                                  </p:stCondLst>
                                  <p:childTnLst>
                                    <p:set>
                                      <p:cBhvr>
                                        <p:cTn id="111" dur="1" fill="hold">
                                          <p:stCondLst>
                                            <p:cond delay="0"/>
                                          </p:stCondLst>
                                        </p:cTn>
                                        <p:tgtEl>
                                          <p:spTgt spid="9220"/>
                                        </p:tgtEl>
                                        <p:attrNameLst>
                                          <p:attrName>style.visibility</p:attrName>
                                        </p:attrNameLst>
                                      </p:cBhvr>
                                      <p:to>
                                        <p:strVal val="visible"/>
                                      </p:to>
                                    </p:set>
                                    <p:anim calcmode="lin" valueType="num">
                                      <p:cBhvr>
                                        <p:cTn id="112" dur="1000" fill="hold"/>
                                        <p:tgtEl>
                                          <p:spTgt spid="9220"/>
                                        </p:tgtEl>
                                        <p:attrNameLst>
                                          <p:attrName>ppt_w</p:attrName>
                                        </p:attrNameLst>
                                      </p:cBhvr>
                                      <p:tavLst>
                                        <p:tav tm="0">
                                          <p:val>
                                            <p:strVal val="#ppt_w*0.70"/>
                                          </p:val>
                                        </p:tav>
                                        <p:tav tm="100000">
                                          <p:val>
                                            <p:strVal val="#ppt_w"/>
                                          </p:val>
                                        </p:tav>
                                      </p:tavLst>
                                    </p:anim>
                                    <p:anim calcmode="lin" valueType="num">
                                      <p:cBhvr>
                                        <p:cTn id="113" dur="1000" fill="hold"/>
                                        <p:tgtEl>
                                          <p:spTgt spid="9220"/>
                                        </p:tgtEl>
                                        <p:attrNameLst>
                                          <p:attrName>ppt_h</p:attrName>
                                        </p:attrNameLst>
                                      </p:cBhvr>
                                      <p:tavLst>
                                        <p:tav tm="0">
                                          <p:val>
                                            <p:strVal val="#ppt_h"/>
                                          </p:val>
                                        </p:tav>
                                        <p:tav tm="100000">
                                          <p:val>
                                            <p:strVal val="#ppt_h"/>
                                          </p:val>
                                        </p:tav>
                                      </p:tavLst>
                                    </p:anim>
                                    <p:animEffect transition="in" filter="fade">
                                      <p:cBhvr>
                                        <p:cTn id="114" dur="1000"/>
                                        <p:tgtEl>
                                          <p:spTgt spid="922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55" presetClass="entr" presetSubtype="0" fill="hold" grpId="0" nodeType="clickEffect">
                                  <p:stCondLst>
                                    <p:cond delay="0"/>
                                  </p:stCondLst>
                                  <p:childTnLst>
                                    <p:set>
                                      <p:cBhvr>
                                        <p:cTn id="118" dur="1" fill="hold">
                                          <p:stCondLst>
                                            <p:cond delay="0"/>
                                          </p:stCondLst>
                                        </p:cTn>
                                        <p:tgtEl>
                                          <p:spTgt spid="9263"/>
                                        </p:tgtEl>
                                        <p:attrNameLst>
                                          <p:attrName>style.visibility</p:attrName>
                                        </p:attrNameLst>
                                      </p:cBhvr>
                                      <p:to>
                                        <p:strVal val="visible"/>
                                      </p:to>
                                    </p:set>
                                    <p:anim calcmode="lin" valueType="num">
                                      <p:cBhvr>
                                        <p:cTn id="119" dur="1000" fill="hold"/>
                                        <p:tgtEl>
                                          <p:spTgt spid="9263"/>
                                        </p:tgtEl>
                                        <p:attrNameLst>
                                          <p:attrName>ppt_w</p:attrName>
                                        </p:attrNameLst>
                                      </p:cBhvr>
                                      <p:tavLst>
                                        <p:tav tm="0">
                                          <p:val>
                                            <p:strVal val="#ppt_w*0.70"/>
                                          </p:val>
                                        </p:tav>
                                        <p:tav tm="100000">
                                          <p:val>
                                            <p:strVal val="#ppt_w"/>
                                          </p:val>
                                        </p:tav>
                                      </p:tavLst>
                                    </p:anim>
                                    <p:anim calcmode="lin" valueType="num">
                                      <p:cBhvr>
                                        <p:cTn id="120" dur="1000" fill="hold"/>
                                        <p:tgtEl>
                                          <p:spTgt spid="9263"/>
                                        </p:tgtEl>
                                        <p:attrNameLst>
                                          <p:attrName>ppt_h</p:attrName>
                                        </p:attrNameLst>
                                      </p:cBhvr>
                                      <p:tavLst>
                                        <p:tav tm="0">
                                          <p:val>
                                            <p:strVal val="#ppt_h"/>
                                          </p:val>
                                        </p:tav>
                                        <p:tav tm="100000">
                                          <p:val>
                                            <p:strVal val="#ppt_h"/>
                                          </p:val>
                                        </p:tav>
                                      </p:tavLst>
                                    </p:anim>
                                    <p:animEffect transition="in" filter="fade">
                                      <p:cBhvr>
                                        <p:cTn id="121" dur="1000"/>
                                        <p:tgtEl>
                                          <p:spTgt spid="926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55" presetClass="entr" presetSubtype="0" fill="hold" grpId="0" nodeType="clickEffect">
                                  <p:stCondLst>
                                    <p:cond delay="0"/>
                                  </p:stCondLst>
                                  <p:childTnLst>
                                    <p:set>
                                      <p:cBhvr>
                                        <p:cTn id="125" dur="1" fill="hold">
                                          <p:stCondLst>
                                            <p:cond delay="0"/>
                                          </p:stCondLst>
                                        </p:cTn>
                                        <p:tgtEl>
                                          <p:spTgt spid="9255"/>
                                        </p:tgtEl>
                                        <p:attrNameLst>
                                          <p:attrName>style.visibility</p:attrName>
                                        </p:attrNameLst>
                                      </p:cBhvr>
                                      <p:to>
                                        <p:strVal val="visible"/>
                                      </p:to>
                                    </p:set>
                                    <p:anim calcmode="lin" valueType="num">
                                      <p:cBhvr>
                                        <p:cTn id="126" dur="1000" fill="hold"/>
                                        <p:tgtEl>
                                          <p:spTgt spid="9255"/>
                                        </p:tgtEl>
                                        <p:attrNameLst>
                                          <p:attrName>ppt_w</p:attrName>
                                        </p:attrNameLst>
                                      </p:cBhvr>
                                      <p:tavLst>
                                        <p:tav tm="0">
                                          <p:val>
                                            <p:strVal val="#ppt_w*0.70"/>
                                          </p:val>
                                        </p:tav>
                                        <p:tav tm="100000">
                                          <p:val>
                                            <p:strVal val="#ppt_w"/>
                                          </p:val>
                                        </p:tav>
                                      </p:tavLst>
                                    </p:anim>
                                    <p:anim calcmode="lin" valueType="num">
                                      <p:cBhvr>
                                        <p:cTn id="127" dur="1000" fill="hold"/>
                                        <p:tgtEl>
                                          <p:spTgt spid="9255"/>
                                        </p:tgtEl>
                                        <p:attrNameLst>
                                          <p:attrName>ppt_h</p:attrName>
                                        </p:attrNameLst>
                                      </p:cBhvr>
                                      <p:tavLst>
                                        <p:tav tm="0">
                                          <p:val>
                                            <p:strVal val="#ppt_h"/>
                                          </p:val>
                                        </p:tav>
                                        <p:tav tm="100000">
                                          <p:val>
                                            <p:strVal val="#ppt_h"/>
                                          </p:val>
                                        </p:tav>
                                      </p:tavLst>
                                    </p:anim>
                                    <p:animEffect transition="in" filter="fade">
                                      <p:cBhvr>
                                        <p:cTn id="128" dur="1000"/>
                                        <p:tgtEl>
                                          <p:spTgt spid="9255"/>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55" presetClass="entr" presetSubtype="0" fill="hold" grpId="0" nodeType="clickEffect">
                                  <p:stCondLst>
                                    <p:cond delay="0"/>
                                  </p:stCondLst>
                                  <p:childTnLst>
                                    <p:set>
                                      <p:cBhvr>
                                        <p:cTn id="132" dur="1" fill="hold">
                                          <p:stCondLst>
                                            <p:cond delay="0"/>
                                          </p:stCondLst>
                                        </p:cTn>
                                        <p:tgtEl>
                                          <p:spTgt spid="9265"/>
                                        </p:tgtEl>
                                        <p:attrNameLst>
                                          <p:attrName>style.visibility</p:attrName>
                                        </p:attrNameLst>
                                      </p:cBhvr>
                                      <p:to>
                                        <p:strVal val="visible"/>
                                      </p:to>
                                    </p:set>
                                    <p:anim calcmode="lin" valueType="num">
                                      <p:cBhvr>
                                        <p:cTn id="133" dur="1000" fill="hold"/>
                                        <p:tgtEl>
                                          <p:spTgt spid="9265"/>
                                        </p:tgtEl>
                                        <p:attrNameLst>
                                          <p:attrName>ppt_w</p:attrName>
                                        </p:attrNameLst>
                                      </p:cBhvr>
                                      <p:tavLst>
                                        <p:tav tm="0">
                                          <p:val>
                                            <p:strVal val="#ppt_w*0.70"/>
                                          </p:val>
                                        </p:tav>
                                        <p:tav tm="100000">
                                          <p:val>
                                            <p:strVal val="#ppt_w"/>
                                          </p:val>
                                        </p:tav>
                                      </p:tavLst>
                                    </p:anim>
                                    <p:anim calcmode="lin" valueType="num">
                                      <p:cBhvr>
                                        <p:cTn id="134" dur="1000" fill="hold"/>
                                        <p:tgtEl>
                                          <p:spTgt spid="9265"/>
                                        </p:tgtEl>
                                        <p:attrNameLst>
                                          <p:attrName>ppt_h</p:attrName>
                                        </p:attrNameLst>
                                      </p:cBhvr>
                                      <p:tavLst>
                                        <p:tav tm="0">
                                          <p:val>
                                            <p:strVal val="#ppt_h"/>
                                          </p:val>
                                        </p:tav>
                                        <p:tav tm="100000">
                                          <p:val>
                                            <p:strVal val="#ppt_h"/>
                                          </p:val>
                                        </p:tav>
                                      </p:tavLst>
                                    </p:anim>
                                    <p:animEffect transition="in" filter="fade">
                                      <p:cBhvr>
                                        <p:cTn id="135" dur="1000"/>
                                        <p:tgtEl>
                                          <p:spTgt spid="9265"/>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55" presetClass="entr" presetSubtype="0" fill="hold" grpId="0" nodeType="clickEffect">
                                  <p:stCondLst>
                                    <p:cond delay="0"/>
                                  </p:stCondLst>
                                  <p:childTnLst>
                                    <p:set>
                                      <p:cBhvr>
                                        <p:cTn id="139" dur="1" fill="hold">
                                          <p:stCondLst>
                                            <p:cond delay="0"/>
                                          </p:stCondLst>
                                        </p:cTn>
                                        <p:tgtEl>
                                          <p:spTgt spid="9221"/>
                                        </p:tgtEl>
                                        <p:attrNameLst>
                                          <p:attrName>style.visibility</p:attrName>
                                        </p:attrNameLst>
                                      </p:cBhvr>
                                      <p:to>
                                        <p:strVal val="visible"/>
                                      </p:to>
                                    </p:set>
                                    <p:anim calcmode="lin" valueType="num">
                                      <p:cBhvr>
                                        <p:cTn id="140" dur="1000" fill="hold"/>
                                        <p:tgtEl>
                                          <p:spTgt spid="9221"/>
                                        </p:tgtEl>
                                        <p:attrNameLst>
                                          <p:attrName>ppt_w</p:attrName>
                                        </p:attrNameLst>
                                      </p:cBhvr>
                                      <p:tavLst>
                                        <p:tav tm="0">
                                          <p:val>
                                            <p:strVal val="#ppt_w*0.70"/>
                                          </p:val>
                                        </p:tav>
                                        <p:tav tm="100000">
                                          <p:val>
                                            <p:strVal val="#ppt_w"/>
                                          </p:val>
                                        </p:tav>
                                      </p:tavLst>
                                    </p:anim>
                                    <p:anim calcmode="lin" valueType="num">
                                      <p:cBhvr>
                                        <p:cTn id="141" dur="1000" fill="hold"/>
                                        <p:tgtEl>
                                          <p:spTgt spid="9221"/>
                                        </p:tgtEl>
                                        <p:attrNameLst>
                                          <p:attrName>ppt_h</p:attrName>
                                        </p:attrNameLst>
                                      </p:cBhvr>
                                      <p:tavLst>
                                        <p:tav tm="0">
                                          <p:val>
                                            <p:strVal val="#ppt_h"/>
                                          </p:val>
                                        </p:tav>
                                        <p:tav tm="100000">
                                          <p:val>
                                            <p:strVal val="#ppt_h"/>
                                          </p:val>
                                        </p:tav>
                                      </p:tavLst>
                                    </p:anim>
                                    <p:animEffect transition="in" filter="fade">
                                      <p:cBhvr>
                                        <p:cTn id="142" dur="1000"/>
                                        <p:tgtEl>
                                          <p:spTgt spid="922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55" presetClass="entr" presetSubtype="0" fill="hold" grpId="0" nodeType="clickEffect">
                                  <p:stCondLst>
                                    <p:cond delay="0"/>
                                  </p:stCondLst>
                                  <p:childTnLst>
                                    <p:set>
                                      <p:cBhvr>
                                        <p:cTn id="146" dur="1" fill="hold">
                                          <p:stCondLst>
                                            <p:cond delay="0"/>
                                          </p:stCondLst>
                                        </p:cTn>
                                        <p:tgtEl>
                                          <p:spTgt spid="9256"/>
                                        </p:tgtEl>
                                        <p:attrNameLst>
                                          <p:attrName>style.visibility</p:attrName>
                                        </p:attrNameLst>
                                      </p:cBhvr>
                                      <p:to>
                                        <p:strVal val="visible"/>
                                      </p:to>
                                    </p:set>
                                    <p:anim calcmode="lin" valueType="num">
                                      <p:cBhvr>
                                        <p:cTn id="147" dur="1000" fill="hold"/>
                                        <p:tgtEl>
                                          <p:spTgt spid="9256"/>
                                        </p:tgtEl>
                                        <p:attrNameLst>
                                          <p:attrName>ppt_w</p:attrName>
                                        </p:attrNameLst>
                                      </p:cBhvr>
                                      <p:tavLst>
                                        <p:tav tm="0">
                                          <p:val>
                                            <p:strVal val="#ppt_w*0.70"/>
                                          </p:val>
                                        </p:tav>
                                        <p:tav tm="100000">
                                          <p:val>
                                            <p:strVal val="#ppt_w"/>
                                          </p:val>
                                        </p:tav>
                                      </p:tavLst>
                                    </p:anim>
                                    <p:anim calcmode="lin" valueType="num">
                                      <p:cBhvr>
                                        <p:cTn id="148" dur="1000" fill="hold"/>
                                        <p:tgtEl>
                                          <p:spTgt spid="9256"/>
                                        </p:tgtEl>
                                        <p:attrNameLst>
                                          <p:attrName>ppt_h</p:attrName>
                                        </p:attrNameLst>
                                      </p:cBhvr>
                                      <p:tavLst>
                                        <p:tav tm="0">
                                          <p:val>
                                            <p:strVal val="#ppt_h"/>
                                          </p:val>
                                        </p:tav>
                                        <p:tav tm="100000">
                                          <p:val>
                                            <p:strVal val="#ppt_h"/>
                                          </p:val>
                                        </p:tav>
                                      </p:tavLst>
                                    </p:anim>
                                    <p:animEffect transition="in" filter="fade">
                                      <p:cBhvr>
                                        <p:cTn id="149" dur="1000"/>
                                        <p:tgtEl>
                                          <p:spTgt spid="9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47" grpId="0" autoUpdateAnimBg="0"/>
      <p:bldP spid="9248" grpId="0" autoUpdateAnimBg="0"/>
      <p:bldP spid="9249" grpId="0" autoUpdateAnimBg="0"/>
      <p:bldP spid="9250" grpId="0" autoUpdateAnimBg="0"/>
      <p:bldP spid="9251" grpId="0" animBg="1"/>
      <p:bldP spid="9252" grpId="0" animBg="1"/>
      <p:bldP spid="9253" grpId="0" autoUpdateAnimBg="0"/>
      <p:bldP spid="9254" grpId="0" animBg="1"/>
      <p:bldP spid="9255" grpId="0" animBg="1"/>
      <p:bldP spid="9256" grpId="0" animBg="1"/>
      <p:bldP spid="9257" grpId="0" autoUpdateAnimBg="0"/>
      <p:bldP spid="9258" grpId="0" autoUpdateAnimBg="0"/>
      <p:bldP spid="9259" grpId="0" animBg="1"/>
      <p:bldP spid="9260" grpId="0" animBg="1"/>
      <p:bldP spid="9261" grpId="0" animBg="1"/>
      <p:bldP spid="9262" grpId="0" animBg="1"/>
      <p:bldP spid="9263" grpId="0" animBg="1"/>
      <p:bldP spid="9264" grpId="0" autoUpdateAnimBg="0"/>
      <p:bldP spid="926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a:t>
            </a:r>
            <a:r>
              <a:rPr lang="zh-CN" altLang="en-US" dirty="0" smtClean="0"/>
              <a:t>例：</a:t>
            </a:r>
            <a:r>
              <a:rPr kumimoji="0" lang="zh-CN" altLang="en-US" dirty="0" smtClean="0"/>
              <a:t>八数码问题</a:t>
            </a:r>
            <a:endParaRPr lang="zh-CN" altLang="en-US" dirty="0"/>
          </a:p>
        </p:txBody>
      </p:sp>
      <p:sp>
        <p:nvSpPr>
          <p:cNvPr id="3" name="内容占位符 2"/>
          <p:cNvSpPr>
            <a:spLocks noGrp="1"/>
          </p:cNvSpPr>
          <p:nvPr>
            <p:ph idx="1"/>
          </p:nvPr>
        </p:nvSpPr>
        <p:spPr/>
        <p:txBody>
          <a:bodyPr/>
          <a:lstStyle/>
          <a:p>
            <a:r>
              <a:rPr kumimoji="0" lang="zh-CN" altLang="en-US" dirty="0" smtClean="0"/>
              <a:t>有一个</a:t>
            </a:r>
            <a:r>
              <a:rPr kumimoji="0" lang="en-US" altLang="zh-CN" dirty="0" smtClean="0"/>
              <a:t>3*3</a:t>
            </a:r>
            <a:r>
              <a:rPr kumimoji="0" lang="zh-CN" altLang="en-US" dirty="0" smtClean="0"/>
              <a:t>的棋盘，其中有</a:t>
            </a:r>
            <a:r>
              <a:rPr kumimoji="0" lang="en-US" altLang="zh-CN" dirty="0" smtClean="0"/>
              <a:t>0-8</a:t>
            </a:r>
            <a:r>
              <a:rPr kumimoji="0" lang="zh-CN" altLang="en-US" dirty="0" smtClean="0"/>
              <a:t>共</a:t>
            </a:r>
            <a:r>
              <a:rPr kumimoji="0" lang="en-US" altLang="zh-CN" dirty="0" smtClean="0"/>
              <a:t>9</a:t>
            </a:r>
            <a:r>
              <a:rPr kumimoji="0" lang="zh-CN" altLang="en-US" dirty="0" smtClean="0"/>
              <a:t>个数字，</a:t>
            </a:r>
            <a:r>
              <a:rPr kumimoji="0" lang="en-US" altLang="zh-CN" dirty="0" smtClean="0"/>
              <a:t>0</a:t>
            </a:r>
            <a:r>
              <a:rPr kumimoji="0" lang="zh-CN" altLang="en-US" dirty="0" smtClean="0"/>
              <a:t>表示空格，其他的数字可以和</a:t>
            </a:r>
            <a:r>
              <a:rPr kumimoji="0" lang="en-US" altLang="zh-CN" dirty="0" smtClean="0"/>
              <a:t>0</a:t>
            </a:r>
            <a:r>
              <a:rPr kumimoji="0" lang="zh-CN" altLang="en-US" dirty="0" smtClean="0"/>
              <a:t>交换位置。求由初始状态</a:t>
            </a:r>
            <a:r>
              <a:rPr kumimoji="0" lang="en-US" altLang="zh-CN" dirty="0" smtClean="0"/>
              <a:t/>
            </a:r>
            <a:br>
              <a:rPr kumimoji="0" lang="en-US" altLang="zh-CN" dirty="0" smtClean="0"/>
            </a:br>
            <a:r>
              <a:rPr kumimoji="0" lang="zh-CN" altLang="en-US" dirty="0" smtClean="0"/>
              <a:t>到达目标状态的步数最少的解？</a:t>
            </a:r>
            <a:r>
              <a:rPr kumimoji="0" lang="en-US" altLang="zh-CN" dirty="0" smtClean="0"/>
              <a:t/>
            </a:r>
            <a:br>
              <a:rPr kumimoji="0" lang="en-US" altLang="zh-CN" dirty="0" smtClean="0"/>
            </a:br>
            <a:r>
              <a:rPr kumimoji="0" lang="zh-CN" altLang="en-US" dirty="0" smtClean="0"/>
              <a:t>　　</a:t>
            </a:r>
            <a:r>
              <a:rPr kumimoji="0" lang="en-US" altLang="zh-CN" dirty="0" smtClean="0"/>
              <a:t>1 2 3</a:t>
            </a:r>
            <a:br>
              <a:rPr kumimoji="0" lang="en-US" altLang="zh-CN" dirty="0" smtClean="0"/>
            </a:br>
            <a:r>
              <a:rPr kumimoji="0" lang="zh-CN" altLang="en-US" dirty="0" smtClean="0"/>
              <a:t>　　</a:t>
            </a:r>
            <a:r>
              <a:rPr kumimoji="0" lang="en-US" altLang="zh-CN" dirty="0" smtClean="0"/>
              <a:t>4 5 6</a:t>
            </a:r>
            <a:br>
              <a:rPr kumimoji="0" lang="en-US" altLang="zh-CN" dirty="0" smtClean="0"/>
            </a:br>
            <a:r>
              <a:rPr kumimoji="0" lang="zh-CN" altLang="en-US" dirty="0" smtClean="0"/>
              <a:t>　　</a:t>
            </a:r>
            <a:r>
              <a:rPr kumimoji="0" lang="en-US" altLang="zh-CN" dirty="0" smtClean="0"/>
              <a:t>7 8 0</a:t>
            </a:r>
            <a:br>
              <a:rPr kumimoji="0" lang="en-US" altLang="zh-CN" dirty="0" smtClean="0"/>
            </a:br>
            <a:endParaRPr lang="zh-CN" altLang="en-US" dirty="0"/>
          </a:p>
        </p:txBody>
      </p:sp>
      <p:grpSp>
        <p:nvGrpSpPr>
          <p:cNvPr id="7" name="组合 6"/>
          <p:cNvGrpSpPr/>
          <p:nvPr/>
        </p:nvGrpSpPr>
        <p:grpSpPr>
          <a:xfrm>
            <a:off x="1177907" y="4440341"/>
            <a:ext cx="4543425" cy="1484313"/>
            <a:chOff x="1177907" y="4440341"/>
            <a:chExt cx="4543425" cy="1484313"/>
          </a:xfrm>
        </p:grpSpPr>
        <p:pic>
          <p:nvPicPr>
            <p:cNvPr id="4" name="table"/>
            <p:cNvPicPr>
              <a:picLocks noChangeAspect="1"/>
            </p:cNvPicPr>
            <p:nvPr/>
          </p:nvPicPr>
          <p:blipFill>
            <a:blip r:embed="rId2" cstate="print"/>
            <a:stretch>
              <a:fillRect/>
            </a:stretch>
          </p:blipFill>
          <p:spPr>
            <a:xfrm>
              <a:off x="4343382" y="4460978"/>
              <a:ext cx="1377950" cy="1463676"/>
            </a:xfrm>
            <a:prstGeom prst="rect">
              <a:avLst/>
            </a:prstGeom>
          </p:spPr>
        </p:pic>
        <p:pic>
          <p:nvPicPr>
            <p:cNvPr id="5" name="table"/>
            <p:cNvPicPr>
              <a:picLocks noChangeAspect="1"/>
            </p:cNvPicPr>
            <p:nvPr/>
          </p:nvPicPr>
          <p:blipFill>
            <a:blip r:embed="rId3" cstate="print"/>
            <a:stretch>
              <a:fillRect/>
            </a:stretch>
          </p:blipFill>
          <p:spPr>
            <a:xfrm>
              <a:off x="1177907" y="4440341"/>
              <a:ext cx="1377950" cy="1463676"/>
            </a:xfrm>
            <a:prstGeom prst="rect">
              <a:avLst/>
            </a:prstGeom>
          </p:spPr>
        </p:pic>
        <p:sp>
          <p:nvSpPr>
            <p:cNvPr id="6" name="Line 40"/>
            <p:cNvSpPr>
              <a:spLocks noChangeShapeType="1"/>
            </p:cNvSpPr>
            <p:nvPr/>
          </p:nvSpPr>
          <p:spPr bwMode="auto">
            <a:xfrm flipV="1">
              <a:off x="2714607" y="5199166"/>
              <a:ext cx="1444625" cy="127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2741500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八数码问题</a:t>
            </a:r>
            <a:endParaRPr lang="zh-CN" altLang="en-US" dirty="0"/>
          </a:p>
        </p:txBody>
      </p:sp>
      <p:sp>
        <p:nvSpPr>
          <p:cNvPr id="3" name="内容占位符 2"/>
          <p:cNvSpPr>
            <a:spLocks noGrp="1"/>
          </p:cNvSpPr>
          <p:nvPr>
            <p:ph idx="1"/>
          </p:nvPr>
        </p:nvSpPr>
        <p:spPr/>
        <p:txBody>
          <a:bodyPr/>
          <a:lstStyle/>
          <a:p>
            <a:r>
              <a:rPr kumimoji="0" lang="zh-CN" altLang="en-US" dirty="0" smtClean="0"/>
              <a:t>状态空间</a:t>
            </a:r>
            <a:endParaRPr kumimoji="0" lang="en-US" altLang="zh-CN" dirty="0" smtClean="0"/>
          </a:p>
          <a:p>
            <a:pPr marL="0" indent="0">
              <a:buNone/>
            </a:pPr>
            <a:endParaRPr kumimoji="0" lang="zh-CN" altLang="en-US" dirty="0" smtClean="0"/>
          </a:p>
          <a:p>
            <a:pPr marL="0" indent="0">
              <a:buNone/>
            </a:pPr>
            <a:r>
              <a:rPr lang="zh-CN" altLang="en-US" dirty="0" smtClean="0"/>
              <a:t>由于求解问题的过程中分枝有很多</a:t>
            </a:r>
            <a:endParaRPr lang="en-US" altLang="zh-CN" dirty="0" smtClean="0"/>
          </a:p>
          <a:p>
            <a:pPr marL="0" indent="0">
              <a:buNone/>
            </a:pPr>
            <a:r>
              <a:rPr lang="zh-CN" altLang="en-US" dirty="0" smtClean="0"/>
              <a:t>（主要是求解过程中求解条件的不</a:t>
            </a:r>
            <a:endParaRPr lang="en-US" altLang="zh-CN" dirty="0" smtClean="0"/>
          </a:p>
          <a:p>
            <a:pPr marL="0" indent="0">
              <a:buNone/>
            </a:pPr>
            <a:r>
              <a:rPr lang="zh-CN" altLang="en-US" dirty="0" smtClean="0"/>
              <a:t>确定性、不完备性造成的），</a:t>
            </a:r>
            <a:endParaRPr lang="en-US" altLang="zh-CN" dirty="0" smtClean="0"/>
          </a:p>
          <a:p>
            <a:pPr marL="0" indent="0">
              <a:buNone/>
            </a:pPr>
            <a:r>
              <a:rPr lang="zh-CN" altLang="en-US" dirty="0" smtClean="0"/>
              <a:t>使得求解的路径很多，这就</a:t>
            </a:r>
            <a:endParaRPr lang="en-US" altLang="zh-CN" dirty="0" smtClean="0"/>
          </a:p>
          <a:p>
            <a:pPr marL="0" indent="0">
              <a:buNone/>
            </a:pPr>
            <a:r>
              <a:rPr lang="zh-CN" altLang="en-US" dirty="0" smtClean="0"/>
              <a:t>构成了一个图，我们说这</a:t>
            </a:r>
            <a:endParaRPr lang="en-US" altLang="zh-CN" dirty="0" smtClean="0"/>
          </a:p>
          <a:p>
            <a:pPr marL="0" indent="0">
              <a:buNone/>
            </a:pPr>
            <a:r>
              <a:rPr lang="zh-CN" altLang="en-US" dirty="0" smtClean="0"/>
              <a:t>个图就是状态空间。</a:t>
            </a:r>
          </a:p>
          <a:p>
            <a:endParaRPr lang="zh-CN" altLang="en-US" dirty="0"/>
          </a:p>
        </p:txBody>
      </p:sp>
      <p:grpSp>
        <p:nvGrpSpPr>
          <p:cNvPr id="18" name="组合 17"/>
          <p:cNvGrpSpPr/>
          <p:nvPr/>
        </p:nvGrpSpPr>
        <p:grpSpPr>
          <a:xfrm>
            <a:off x="6099829" y="2157412"/>
            <a:ext cx="4638675" cy="3687763"/>
            <a:chOff x="3776662" y="1585119"/>
            <a:chExt cx="4638675" cy="3687763"/>
          </a:xfrm>
        </p:grpSpPr>
        <p:pic>
          <p:nvPicPr>
            <p:cNvPr id="4" name="table"/>
            <p:cNvPicPr>
              <a:picLocks noChangeAspect="1"/>
            </p:cNvPicPr>
            <p:nvPr/>
          </p:nvPicPr>
          <p:blipFill>
            <a:blip r:embed="rId2" cstate="print"/>
            <a:stretch>
              <a:fillRect/>
            </a:stretch>
          </p:blipFill>
          <p:spPr>
            <a:xfrm>
              <a:off x="5997574" y="1585119"/>
              <a:ext cx="652463" cy="685800"/>
            </a:xfrm>
            <a:prstGeom prst="rect">
              <a:avLst/>
            </a:prstGeom>
          </p:spPr>
        </p:pic>
        <p:pic>
          <p:nvPicPr>
            <p:cNvPr id="5" name="table"/>
            <p:cNvPicPr>
              <a:picLocks noChangeAspect="1"/>
            </p:cNvPicPr>
            <p:nvPr/>
          </p:nvPicPr>
          <p:blipFill>
            <a:blip r:embed="rId3" cstate="print"/>
            <a:stretch>
              <a:fillRect/>
            </a:stretch>
          </p:blipFill>
          <p:spPr>
            <a:xfrm>
              <a:off x="5389562" y="2578894"/>
              <a:ext cx="652462" cy="685800"/>
            </a:xfrm>
            <a:prstGeom prst="rect">
              <a:avLst/>
            </a:prstGeom>
          </p:spPr>
        </p:pic>
        <p:pic>
          <p:nvPicPr>
            <p:cNvPr id="6" name="table"/>
            <p:cNvPicPr>
              <a:picLocks noChangeAspect="1"/>
            </p:cNvPicPr>
            <p:nvPr/>
          </p:nvPicPr>
          <p:blipFill>
            <a:blip r:embed="rId4" cstate="print"/>
            <a:stretch>
              <a:fillRect/>
            </a:stretch>
          </p:blipFill>
          <p:spPr>
            <a:xfrm>
              <a:off x="6527799" y="2582069"/>
              <a:ext cx="652463" cy="685800"/>
            </a:xfrm>
            <a:prstGeom prst="rect">
              <a:avLst/>
            </a:prstGeom>
          </p:spPr>
        </p:pic>
        <p:pic>
          <p:nvPicPr>
            <p:cNvPr id="7" name="table"/>
            <p:cNvPicPr>
              <a:picLocks noChangeAspect="1"/>
            </p:cNvPicPr>
            <p:nvPr/>
          </p:nvPicPr>
          <p:blipFill>
            <a:blip r:embed="rId5" cstate="print"/>
            <a:stretch>
              <a:fillRect/>
            </a:stretch>
          </p:blipFill>
          <p:spPr>
            <a:xfrm>
              <a:off x="6602412" y="3799682"/>
              <a:ext cx="652462" cy="685800"/>
            </a:xfrm>
            <a:prstGeom prst="rect">
              <a:avLst/>
            </a:prstGeom>
          </p:spPr>
        </p:pic>
        <p:pic>
          <p:nvPicPr>
            <p:cNvPr id="8" name="table"/>
            <p:cNvPicPr>
              <a:picLocks noChangeAspect="1"/>
            </p:cNvPicPr>
            <p:nvPr/>
          </p:nvPicPr>
          <p:blipFill>
            <a:blip r:embed="rId6" cstate="print"/>
            <a:stretch>
              <a:fillRect/>
            </a:stretch>
          </p:blipFill>
          <p:spPr>
            <a:xfrm>
              <a:off x="5387974" y="3798094"/>
              <a:ext cx="652463" cy="685800"/>
            </a:xfrm>
            <a:prstGeom prst="rect">
              <a:avLst/>
            </a:prstGeom>
          </p:spPr>
        </p:pic>
        <p:pic>
          <p:nvPicPr>
            <p:cNvPr id="9" name="table"/>
            <p:cNvPicPr>
              <a:picLocks noChangeAspect="1"/>
            </p:cNvPicPr>
            <p:nvPr/>
          </p:nvPicPr>
          <p:blipFill>
            <a:blip r:embed="rId7" cstate="print"/>
            <a:stretch>
              <a:fillRect/>
            </a:stretch>
          </p:blipFill>
          <p:spPr>
            <a:xfrm>
              <a:off x="4181474" y="3745707"/>
              <a:ext cx="652463" cy="703263"/>
            </a:xfrm>
            <a:prstGeom prst="rect">
              <a:avLst/>
            </a:prstGeom>
          </p:spPr>
        </p:pic>
        <p:sp>
          <p:nvSpPr>
            <p:cNvPr id="10" name="Line 112"/>
            <p:cNvSpPr>
              <a:spLocks noChangeShapeType="1"/>
            </p:cNvSpPr>
            <p:nvPr/>
          </p:nvSpPr>
          <p:spPr bwMode="auto">
            <a:xfrm flipH="1">
              <a:off x="5697537" y="2291557"/>
              <a:ext cx="636587" cy="2778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9pPr>
            </a:lstStyle>
            <a:p>
              <a:endParaRPr lang="zh-CN" altLang="en-US"/>
            </a:p>
          </p:txBody>
        </p:sp>
        <p:sp>
          <p:nvSpPr>
            <p:cNvPr id="11" name="Line 113"/>
            <p:cNvSpPr>
              <a:spLocks noChangeShapeType="1"/>
            </p:cNvSpPr>
            <p:nvPr/>
          </p:nvSpPr>
          <p:spPr bwMode="auto">
            <a:xfrm>
              <a:off x="6334124" y="2291557"/>
              <a:ext cx="569913" cy="2905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9pPr>
            </a:lstStyle>
            <a:p>
              <a:endParaRPr lang="zh-CN" altLang="en-US"/>
            </a:p>
          </p:txBody>
        </p:sp>
        <p:sp>
          <p:nvSpPr>
            <p:cNvPr id="12" name="Line 114"/>
            <p:cNvSpPr>
              <a:spLocks noChangeShapeType="1"/>
            </p:cNvSpPr>
            <p:nvPr/>
          </p:nvSpPr>
          <p:spPr bwMode="auto">
            <a:xfrm flipH="1">
              <a:off x="4611687" y="3258344"/>
              <a:ext cx="1100137" cy="4778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9pPr>
            </a:lstStyle>
            <a:p>
              <a:endParaRPr lang="zh-CN" altLang="en-US"/>
            </a:p>
          </p:txBody>
        </p:sp>
        <p:sp>
          <p:nvSpPr>
            <p:cNvPr id="13" name="Line 115"/>
            <p:cNvSpPr>
              <a:spLocks noChangeShapeType="1"/>
            </p:cNvSpPr>
            <p:nvPr/>
          </p:nvSpPr>
          <p:spPr bwMode="auto">
            <a:xfrm>
              <a:off x="5684837" y="3258344"/>
              <a:ext cx="0" cy="517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9pPr>
            </a:lstStyle>
            <a:p>
              <a:endParaRPr lang="zh-CN" altLang="en-US"/>
            </a:p>
          </p:txBody>
        </p:sp>
        <p:sp>
          <p:nvSpPr>
            <p:cNvPr id="14" name="Line 116"/>
            <p:cNvSpPr>
              <a:spLocks noChangeShapeType="1"/>
            </p:cNvSpPr>
            <p:nvPr/>
          </p:nvSpPr>
          <p:spPr bwMode="auto">
            <a:xfrm>
              <a:off x="5684837" y="3271044"/>
              <a:ext cx="1339850" cy="5159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9pPr>
            </a:lstStyle>
            <a:p>
              <a:endParaRPr lang="zh-CN" altLang="en-US"/>
            </a:p>
          </p:txBody>
        </p:sp>
        <p:sp>
          <p:nvSpPr>
            <p:cNvPr id="15" name="Line 117"/>
            <p:cNvSpPr>
              <a:spLocks noChangeShapeType="1"/>
            </p:cNvSpPr>
            <p:nvPr/>
          </p:nvSpPr>
          <p:spPr bwMode="auto">
            <a:xfrm>
              <a:off x="6864349" y="3271044"/>
              <a:ext cx="1550988" cy="56991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9pPr>
            </a:lstStyle>
            <a:p>
              <a:endParaRPr lang="zh-CN" altLang="en-US"/>
            </a:p>
          </p:txBody>
        </p:sp>
        <p:sp>
          <p:nvSpPr>
            <p:cNvPr id="16" name="Line 118"/>
            <p:cNvSpPr>
              <a:spLocks noChangeShapeType="1"/>
            </p:cNvSpPr>
            <p:nvPr/>
          </p:nvSpPr>
          <p:spPr bwMode="auto">
            <a:xfrm flipH="1">
              <a:off x="3776662" y="4437857"/>
              <a:ext cx="768350" cy="79533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9pPr>
            </a:lstStyle>
            <a:p>
              <a:endParaRPr lang="zh-CN" altLang="en-US"/>
            </a:p>
          </p:txBody>
        </p:sp>
        <p:sp>
          <p:nvSpPr>
            <p:cNvPr id="17" name="Line 119"/>
            <p:cNvSpPr>
              <a:spLocks noChangeShapeType="1"/>
            </p:cNvSpPr>
            <p:nvPr/>
          </p:nvSpPr>
          <p:spPr bwMode="auto">
            <a:xfrm>
              <a:off x="4518024" y="4410869"/>
              <a:ext cx="676275" cy="86201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tx1"/>
                  </a:solidFill>
                  <a:latin typeface="宋体" panose="02010600030101010101" pitchFamily="2" charset="-122"/>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405314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nchor="ctr"/>
          <a:lstStyle/>
          <a:p>
            <a:r>
              <a:rPr kumimoji="0" lang="zh-CN" altLang="en-US" sz="3600" dirty="0" smtClean="0"/>
              <a:t>八数码问题</a:t>
            </a:r>
            <a:endParaRPr lang="zh-CN" altLang="en-US" sz="3600" dirty="0">
              <a:latin typeface="黑体" panose="02010609060101010101" pitchFamily="49" charset="-122"/>
            </a:endParaRPr>
          </a:p>
        </p:txBody>
      </p:sp>
      <p:sp>
        <p:nvSpPr>
          <p:cNvPr id="28674" name="Rectangle 3"/>
          <p:cNvSpPr>
            <a:spLocks noGrp="1" noChangeArrowheads="1"/>
          </p:cNvSpPr>
          <p:nvPr>
            <p:ph idx="1"/>
          </p:nvPr>
        </p:nvSpPr>
        <p:spPr/>
        <p:txBody>
          <a:bodyPr/>
          <a:lstStyle/>
          <a:p>
            <a:pPr algn="just" eaLnBrk="1" hangingPunct="1"/>
            <a:r>
              <a:rPr kumimoji="0" lang="zh-CN" altLang="en-US" dirty="0" smtClean="0"/>
              <a:t>广度优先搜索（</a:t>
            </a:r>
            <a:r>
              <a:rPr kumimoji="0" lang="en-US" altLang="zh-CN" dirty="0" err="1" smtClean="0">
                <a:latin typeface="Book Antiqua" panose="02040602050305030304" pitchFamily="18" charset="0"/>
              </a:rPr>
              <a:t>bfs</a:t>
            </a:r>
            <a:r>
              <a:rPr kumimoji="0" lang="zh-CN" altLang="en-US" dirty="0" smtClean="0"/>
              <a:t>）</a:t>
            </a:r>
          </a:p>
          <a:p>
            <a:pPr lvl="1" algn="just" eaLnBrk="1" hangingPunct="1"/>
            <a:r>
              <a:rPr kumimoji="0" lang="zh-CN" altLang="en-US" dirty="0" smtClean="0">
                <a:solidFill>
                  <a:srgbClr val="FF0000"/>
                </a:solidFill>
              </a:rPr>
              <a:t>优先扩展浅层节点</a:t>
            </a:r>
            <a:r>
              <a:rPr kumimoji="0" lang="zh-CN" altLang="en-US" dirty="0" smtClean="0"/>
              <a:t>，逐渐深入</a:t>
            </a:r>
          </a:p>
        </p:txBody>
      </p:sp>
      <p:sp>
        <p:nvSpPr>
          <p:cNvPr id="28792"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fld id="{48DA5904-AA2F-4B6F-8FE2-4CD7C8C99F7D}" type="slidenum">
              <a:rPr kumimoji="0" lang="en-US" altLang="zh-CN" sz="1200">
                <a:latin typeface="Verdana" panose="020B0604030504040204" pitchFamily="34" charset="0"/>
              </a:rPr>
              <a:pPr/>
              <a:t>14</a:t>
            </a:fld>
            <a:endParaRPr kumimoji="0" lang="en-US" altLang="zh-CN" sz="1200">
              <a:latin typeface="Verdana" panose="020B0604030504040204" pitchFamily="34" charset="0"/>
            </a:endParaRPr>
          </a:p>
        </p:txBody>
      </p:sp>
      <p:sp>
        <p:nvSpPr>
          <p:cNvPr id="28675" name="Text Box 4"/>
          <p:cNvSpPr txBox="1">
            <a:spLocks noChangeArrowheads="1"/>
          </p:cNvSpPr>
          <p:nvPr/>
        </p:nvSpPr>
        <p:spPr bwMode="auto">
          <a:xfrm>
            <a:off x="6566423" y="276755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pPr>
              <a:spcBef>
                <a:spcPct val="50000"/>
              </a:spcBef>
            </a:pPr>
            <a:r>
              <a:rPr kumimoji="0" lang="zh-CN" altLang="en-US" sz="1800">
                <a:latin typeface="Book Antiqua" panose="02040602050305030304" pitchFamily="18" charset="0"/>
                <a:ea typeface="黑体" panose="02010609060101010101" pitchFamily="49" charset="-122"/>
              </a:rPr>
              <a:t>第一层</a:t>
            </a:r>
          </a:p>
        </p:txBody>
      </p:sp>
      <p:sp>
        <p:nvSpPr>
          <p:cNvPr id="28676" name="Text Box 5"/>
          <p:cNvSpPr txBox="1">
            <a:spLocks noChangeArrowheads="1"/>
          </p:cNvSpPr>
          <p:nvPr/>
        </p:nvSpPr>
        <p:spPr bwMode="auto">
          <a:xfrm>
            <a:off x="5891736" y="370735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pPr>
              <a:spcBef>
                <a:spcPct val="50000"/>
              </a:spcBef>
            </a:pPr>
            <a:r>
              <a:rPr kumimoji="0" lang="zh-CN" altLang="en-US" sz="1800">
                <a:latin typeface="Book Antiqua" panose="02040602050305030304" pitchFamily="18" charset="0"/>
                <a:ea typeface="黑体" panose="02010609060101010101" pitchFamily="49" charset="-122"/>
              </a:rPr>
              <a:t>第二层</a:t>
            </a:r>
          </a:p>
        </p:txBody>
      </p:sp>
      <p:sp>
        <p:nvSpPr>
          <p:cNvPr id="28677" name="Text Box 6"/>
          <p:cNvSpPr txBox="1">
            <a:spLocks noChangeArrowheads="1"/>
          </p:cNvSpPr>
          <p:nvPr/>
        </p:nvSpPr>
        <p:spPr bwMode="auto">
          <a:xfrm>
            <a:off x="4701112" y="4913855"/>
            <a:ext cx="981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pPr>
              <a:spcBef>
                <a:spcPct val="50000"/>
              </a:spcBef>
            </a:pPr>
            <a:r>
              <a:rPr kumimoji="0" lang="zh-CN" altLang="en-US" sz="1800">
                <a:latin typeface="Book Antiqua" panose="02040602050305030304" pitchFamily="18" charset="0"/>
                <a:ea typeface="黑体" panose="02010609060101010101" pitchFamily="49" charset="-122"/>
              </a:rPr>
              <a:t>第三层</a:t>
            </a:r>
          </a:p>
        </p:txBody>
      </p:sp>
      <p:graphicFrame>
        <p:nvGraphicFramePr>
          <p:cNvPr id="543751" name="Group 7"/>
          <p:cNvGraphicFramePr>
            <a:graphicFrameLocks noGrp="1"/>
          </p:cNvGraphicFramePr>
          <p:nvPr>
            <p:extLst>
              <p:ext uri="{D42A27DB-BD31-4B8C-83A1-F6EECF244321}">
                <p14:modId xmlns:p14="http://schemas.microsoft.com/office/powerpoint/2010/main" val="1630394051"/>
              </p:ext>
            </p:extLst>
          </p:nvPr>
        </p:nvGraphicFramePr>
        <p:xfrm>
          <a:off x="7539561" y="2578642"/>
          <a:ext cx="652462" cy="685800"/>
        </p:xfrm>
        <a:graphic>
          <a:graphicData uri="http://schemas.openxmlformats.org/drawingml/2006/table">
            <a:tbl>
              <a:tblPr/>
              <a:tblGrid>
                <a:gridCol w="217487"/>
                <a:gridCol w="217488"/>
                <a:gridCol w="217487"/>
              </a:tblGrid>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3769" name="Group 25"/>
          <p:cNvGraphicFramePr>
            <a:graphicFrameLocks noGrp="1"/>
          </p:cNvGraphicFramePr>
          <p:nvPr>
            <p:extLst>
              <p:ext uri="{D42A27DB-BD31-4B8C-83A1-F6EECF244321}">
                <p14:modId xmlns:p14="http://schemas.microsoft.com/office/powerpoint/2010/main" val="3636690283"/>
              </p:ext>
            </p:extLst>
          </p:nvPr>
        </p:nvGraphicFramePr>
        <p:xfrm>
          <a:off x="6931549" y="3572417"/>
          <a:ext cx="652463" cy="685800"/>
        </p:xfrm>
        <a:graphic>
          <a:graphicData uri="http://schemas.openxmlformats.org/drawingml/2006/table">
            <a:tbl>
              <a:tblPr/>
              <a:tblGrid>
                <a:gridCol w="217488"/>
                <a:gridCol w="217487"/>
                <a:gridCol w="217488"/>
              </a:tblGrid>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3787" name="Group 43"/>
          <p:cNvGraphicFramePr>
            <a:graphicFrameLocks noGrp="1"/>
          </p:cNvGraphicFramePr>
          <p:nvPr>
            <p:extLst>
              <p:ext uri="{D42A27DB-BD31-4B8C-83A1-F6EECF244321}">
                <p14:modId xmlns:p14="http://schemas.microsoft.com/office/powerpoint/2010/main" val="1934700825"/>
              </p:ext>
            </p:extLst>
          </p:nvPr>
        </p:nvGraphicFramePr>
        <p:xfrm>
          <a:off x="8069786" y="3575592"/>
          <a:ext cx="652462" cy="685800"/>
        </p:xfrm>
        <a:graphic>
          <a:graphicData uri="http://schemas.openxmlformats.org/drawingml/2006/table">
            <a:tbl>
              <a:tblPr/>
              <a:tblGrid>
                <a:gridCol w="217487"/>
                <a:gridCol w="217488"/>
                <a:gridCol w="217487"/>
              </a:tblGrid>
              <a:tr h="2206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dirty="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dirty="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3805" name="Group 61"/>
          <p:cNvGraphicFramePr>
            <a:graphicFrameLocks noGrp="1"/>
          </p:cNvGraphicFramePr>
          <p:nvPr>
            <p:extLst>
              <p:ext uri="{D42A27DB-BD31-4B8C-83A1-F6EECF244321}">
                <p14:modId xmlns:p14="http://schemas.microsoft.com/office/powerpoint/2010/main" val="3434358920"/>
              </p:ext>
            </p:extLst>
          </p:nvPr>
        </p:nvGraphicFramePr>
        <p:xfrm>
          <a:off x="8144399" y="4793204"/>
          <a:ext cx="652463" cy="685800"/>
        </p:xfrm>
        <a:graphic>
          <a:graphicData uri="http://schemas.openxmlformats.org/drawingml/2006/table">
            <a:tbl>
              <a:tblPr/>
              <a:tblGrid>
                <a:gridCol w="217488"/>
                <a:gridCol w="217487"/>
                <a:gridCol w="217488"/>
              </a:tblGrid>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3823" name="Group 79"/>
          <p:cNvGraphicFramePr>
            <a:graphicFrameLocks noGrp="1"/>
          </p:cNvGraphicFramePr>
          <p:nvPr>
            <p:extLst>
              <p:ext uri="{D42A27DB-BD31-4B8C-83A1-F6EECF244321}">
                <p14:modId xmlns:p14="http://schemas.microsoft.com/office/powerpoint/2010/main" val="3497940501"/>
              </p:ext>
            </p:extLst>
          </p:nvPr>
        </p:nvGraphicFramePr>
        <p:xfrm>
          <a:off x="6929961" y="4791617"/>
          <a:ext cx="652462" cy="685800"/>
        </p:xfrm>
        <a:graphic>
          <a:graphicData uri="http://schemas.openxmlformats.org/drawingml/2006/table">
            <a:tbl>
              <a:tblPr/>
              <a:tblGrid>
                <a:gridCol w="217487"/>
                <a:gridCol w="217488"/>
                <a:gridCol w="217487"/>
              </a:tblGrid>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3841" name="Group 97"/>
          <p:cNvGraphicFramePr>
            <a:graphicFrameLocks noGrp="1"/>
          </p:cNvGraphicFramePr>
          <p:nvPr>
            <p:extLst>
              <p:ext uri="{D42A27DB-BD31-4B8C-83A1-F6EECF244321}">
                <p14:modId xmlns:p14="http://schemas.microsoft.com/office/powerpoint/2010/main" val="2570527140"/>
              </p:ext>
            </p:extLst>
          </p:nvPr>
        </p:nvGraphicFramePr>
        <p:xfrm>
          <a:off x="5723461" y="4739230"/>
          <a:ext cx="652462" cy="703263"/>
        </p:xfrm>
        <a:graphic>
          <a:graphicData uri="http://schemas.openxmlformats.org/drawingml/2006/table">
            <a:tbl>
              <a:tblPr/>
              <a:tblGrid>
                <a:gridCol w="217487"/>
                <a:gridCol w="217488"/>
                <a:gridCol w="217487"/>
              </a:tblGrid>
              <a:tr h="2460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86" name="Line 115"/>
          <p:cNvSpPr>
            <a:spLocks noChangeShapeType="1"/>
          </p:cNvSpPr>
          <p:nvPr/>
        </p:nvSpPr>
        <p:spPr bwMode="auto">
          <a:xfrm flipH="1">
            <a:off x="7239523" y="3285080"/>
            <a:ext cx="636588"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87" name="Line 116"/>
          <p:cNvSpPr>
            <a:spLocks noChangeShapeType="1"/>
          </p:cNvSpPr>
          <p:nvPr/>
        </p:nvSpPr>
        <p:spPr bwMode="auto">
          <a:xfrm>
            <a:off x="7876111" y="3285080"/>
            <a:ext cx="569912" cy="290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88" name="Line 117"/>
          <p:cNvSpPr>
            <a:spLocks noChangeShapeType="1"/>
          </p:cNvSpPr>
          <p:nvPr/>
        </p:nvSpPr>
        <p:spPr bwMode="auto">
          <a:xfrm flipH="1">
            <a:off x="6153673" y="4251868"/>
            <a:ext cx="1100138" cy="4778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89" name="Line 118"/>
          <p:cNvSpPr>
            <a:spLocks noChangeShapeType="1"/>
          </p:cNvSpPr>
          <p:nvPr/>
        </p:nvSpPr>
        <p:spPr bwMode="auto">
          <a:xfrm>
            <a:off x="7226823" y="4251868"/>
            <a:ext cx="0" cy="517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90" name="Line 119"/>
          <p:cNvSpPr>
            <a:spLocks noChangeShapeType="1"/>
          </p:cNvSpPr>
          <p:nvPr/>
        </p:nvSpPr>
        <p:spPr bwMode="auto">
          <a:xfrm>
            <a:off x="7226823" y="4264568"/>
            <a:ext cx="1339850" cy="515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91" name="Line 120"/>
          <p:cNvSpPr>
            <a:spLocks noChangeShapeType="1"/>
          </p:cNvSpPr>
          <p:nvPr/>
        </p:nvSpPr>
        <p:spPr bwMode="auto">
          <a:xfrm>
            <a:off x="8406337" y="4264567"/>
            <a:ext cx="1550987" cy="56991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23132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chor="ctr"/>
          <a:lstStyle/>
          <a:p>
            <a:r>
              <a:rPr kumimoji="0" lang="zh-CN" altLang="en-US" sz="3600" dirty="0" smtClean="0"/>
              <a:t>八数码问题</a:t>
            </a:r>
            <a:endParaRPr lang="zh-CN" altLang="en-US" sz="3600" dirty="0">
              <a:latin typeface="黑体" panose="02010609060101010101" pitchFamily="49" charset="-122"/>
            </a:endParaRPr>
          </a:p>
        </p:txBody>
      </p:sp>
      <p:sp>
        <p:nvSpPr>
          <p:cNvPr id="29698" name="Rectangle 3"/>
          <p:cNvSpPr>
            <a:spLocks noGrp="1" noChangeArrowheads="1"/>
          </p:cNvSpPr>
          <p:nvPr>
            <p:ph idx="1"/>
          </p:nvPr>
        </p:nvSpPr>
        <p:spPr/>
        <p:txBody>
          <a:bodyPr/>
          <a:lstStyle/>
          <a:p>
            <a:pPr algn="just" eaLnBrk="1" hangingPunct="1"/>
            <a:r>
              <a:rPr kumimoji="0" lang="zh-CN" altLang="en-US" smtClean="0"/>
              <a:t>广度优先搜索</a:t>
            </a:r>
          </a:p>
          <a:p>
            <a:pPr lvl="1" algn="just" eaLnBrk="1" hangingPunct="1"/>
            <a:r>
              <a:rPr kumimoji="0" lang="zh-CN" altLang="en-US" smtClean="0"/>
              <a:t>用</a:t>
            </a:r>
            <a:r>
              <a:rPr kumimoji="0" lang="zh-CN" altLang="en-US" smtClean="0">
                <a:solidFill>
                  <a:srgbClr val="FF0000"/>
                </a:solidFill>
              </a:rPr>
              <a:t>队列</a:t>
            </a:r>
            <a:r>
              <a:rPr kumimoji="0" lang="zh-CN" altLang="en-US" smtClean="0"/>
              <a:t>保存待扩展的节点，从队首队取出节点，扩展出的新节点放入队尾，直到找到目标节点（问题的解）</a:t>
            </a:r>
          </a:p>
        </p:txBody>
      </p:sp>
      <p:graphicFrame>
        <p:nvGraphicFramePr>
          <p:cNvPr id="544772" name="Group 4"/>
          <p:cNvGraphicFramePr>
            <a:graphicFrameLocks noGrp="1"/>
          </p:cNvGraphicFramePr>
          <p:nvPr/>
        </p:nvGraphicFramePr>
        <p:xfrm>
          <a:off x="3084513" y="3643313"/>
          <a:ext cx="652462" cy="685800"/>
        </p:xfrm>
        <a:graphic>
          <a:graphicData uri="http://schemas.openxmlformats.org/drawingml/2006/table">
            <a:tbl>
              <a:tblPr/>
              <a:tblGrid>
                <a:gridCol w="217487"/>
                <a:gridCol w="217488"/>
                <a:gridCol w="217487"/>
              </a:tblGrid>
              <a:tr h="195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17" name="Rectangle 22"/>
          <p:cNvSpPr>
            <a:spLocks noChangeArrowheads="1"/>
          </p:cNvSpPr>
          <p:nvPr/>
        </p:nvSpPr>
        <p:spPr bwMode="auto">
          <a:xfrm>
            <a:off x="2889250" y="3549650"/>
            <a:ext cx="4757738"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endParaRPr kumimoji="0" lang="zh-CN" altLang="en-US"/>
          </a:p>
        </p:txBody>
      </p:sp>
      <p:sp>
        <p:nvSpPr>
          <p:cNvPr id="29718" name="Line 23"/>
          <p:cNvSpPr>
            <a:spLocks noChangeShapeType="1"/>
          </p:cNvSpPr>
          <p:nvPr/>
        </p:nvSpPr>
        <p:spPr bwMode="auto">
          <a:xfrm flipH="1">
            <a:off x="1762126" y="3549650"/>
            <a:ext cx="1139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Line 24"/>
          <p:cNvSpPr>
            <a:spLocks noChangeShapeType="1"/>
          </p:cNvSpPr>
          <p:nvPr/>
        </p:nvSpPr>
        <p:spPr bwMode="auto">
          <a:xfrm flipH="1">
            <a:off x="1814514" y="4452938"/>
            <a:ext cx="1127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5"/>
          <p:cNvSpPr>
            <a:spLocks noChangeShapeType="1"/>
          </p:cNvSpPr>
          <p:nvPr/>
        </p:nvSpPr>
        <p:spPr bwMode="auto">
          <a:xfrm>
            <a:off x="3883025" y="353695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44794" name="Group 26"/>
          <p:cNvGraphicFramePr>
            <a:graphicFrameLocks noGrp="1"/>
          </p:cNvGraphicFramePr>
          <p:nvPr/>
        </p:nvGraphicFramePr>
        <p:xfrm>
          <a:off x="4032251" y="3651250"/>
          <a:ext cx="652463" cy="685800"/>
        </p:xfrm>
        <a:graphic>
          <a:graphicData uri="http://schemas.openxmlformats.org/drawingml/2006/table">
            <a:tbl>
              <a:tblPr/>
              <a:tblGrid>
                <a:gridCol w="217488"/>
                <a:gridCol w="217487"/>
                <a:gridCol w="217488"/>
              </a:tblGrid>
              <a:tr h="195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39" name="Line 44"/>
          <p:cNvSpPr>
            <a:spLocks noChangeShapeType="1"/>
          </p:cNvSpPr>
          <p:nvPr/>
        </p:nvSpPr>
        <p:spPr bwMode="auto">
          <a:xfrm>
            <a:off x="4830763" y="3544888"/>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44813" name="Group 45"/>
          <p:cNvGraphicFramePr>
            <a:graphicFrameLocks noGrp="1"/>
          </p:cNvGraphicFramePr>
          <p:nvPr/>
        </p:nvGraphicFramePr>
        <p:xfrm>
          <a:off x="4986338" y="3636963"/>
          <a:ext cx="652462" cy="685800"/>
        </p:xfrm>
        <a:graphic>
          <a:graphicData uri="http://schemas.openxmlformats.org/drawingml/2006/table">
            <a:tbl>
              <a:tblPr/>
              <a:tblGrid>
                <a:gridCol w="217487"/>
                <a:gridCol w="217488"/>
                <a:gridCol w="217487"/>
              </a:tblGrid>
              <a:tr h="195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58" name="Line 63"/>
          <p:cNvSpPr>
            <a:spLocks noChangeShapeType="1"/>
          </p:cNvSpPr>
          <p:nvPr/>
        </p:nvSpPr>
        <p:spPr bwMode="auto">
          <a:xfrm>
            <a:off x="5784850" y="35306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64"/>
          <p:cNvSpPr>
            <a:spLocks noChangeShapeType="1"/>
          </p:cNvSpPr>
          <p:nvPr/>
        </p:nvSpPr>
        <p:spPr bwMode="auto">
          <a:xfrm>
            <a:off x="3405188" y="3059114"/>
            <a:ext cx="0" cy="384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44833" name="Group 65"/>
          <p:cNvGraphicFramePr>
            <a:graphicFrameLocks noGrp="1"/>
          </p:cNvGraphicFramePr>
          <p:nvPr/>
        </p:nvGraphicFramePr>
        <p:xfrm>
          <a:off x="2381251" y="4886325"/>
          <a:ext cx="652463" cy="685800"/>
        </p:xfrm>
        <a:graphic>
          <a:graphicData uri="http://schemas.openxmlformats.org/drawingml/2006/table">
            <a:tbl>
              <a:tblPr/>
              <a:tblGrid>
                <a:gridCol w="217488"/>
                <a:gridCol w="217487"/>
                <a:gridCol w="217488"/>
              </a:tblGrid>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4851" name="Group 83"/>
          <p:cNvGraphicFramePr>
            <a:graphicFrameLocks noGrp="1"/>
          </p:cNvGraphicFramePr>
          <p:nvPr/>
        </p:nvGraphicFramePr>
        <p:xfrm>
          <a:off x="3387726" y="4884738"/>
          <a:ext cx="652463" cy="685800"/>
        </p:xfrm>
        <a:graphic>
          <a:graphicData uri="http://schemas.openxmlformats.org/drawingml/2006/table">
            <a:tbl>
              <a:tblPr/>
              <a:tblGrid>
                <a:gridCol w="217488"/>
                <a:gridCol w="217487"/>
                <a:gridCol w="217488"/>
              </a:tblGrid>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900" b="0"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900" b="0" i="0" u="none" strike="noStrike" cap="none" normalizeH="0" baseline="0" dirty="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96" name="Line 101"/>
          <p:cNvSpPr>
            <a:spLocks noChangeShapeType="1"/>
          </p:cNvSpPr>
          <p:nvPr/>
        </p:nvSpPr>
        <p:spPr bwMode="auto">
          <a:xfrm flipH="1">
            <a:off x="2782888" y="4357689"/>
            <a:ext cx="582612" cy="4778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97" name="Line 102"/>
          <p:cNvSpPr>
            <a:spLocks noChangeShapeType="1"/>
          </p:cNvSpPr>
          <p:nvPr/>
        </p:nvSpPr>
        <p:spPr bwMode="auto">
          <a:xfrm>
            <a:off x="3405189" y="4357688"/>
            <a:ext cx="344487" cy="450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98" name="Line 103"/>
          <p:cNvSpPr>
            <a:spLocks noChangeShapeType="1"/>
          </p:cNvSpPr>
          <p:nvPr/>
        </p:nvSpPr>
        <p:spPr bwMode="auto">
          <a:xfrm flipV="1">
            <a:off x="4267200" y="4556126"/>
            <a:ext cx="1868488" cy="70326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99" name="Line 104"/>
          <p:cNvSpPr>
            <a:spLocks noChangeShapeType="1"/>
          </p:cNvSpPr>
          <p:nvPr/>
        </p:nvSpPr>
        <p:spPr bwMode="auto">
          <a:xfrm>
            <a:off x="6207125" y="3067051"/>
            <a:ext cx="0" cy="384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800" name="Line 105"/>
          <p:cNvSpPr>
            <a:spLocks noChangeShapeType="1"/>
          </p:cNvSpPr>
          <p:nvPr/>
        </p:nvSpPr>
        <p:spPr bwMode="auto">
          <a:xfrm>
            <a:off x="7634289" y="3549650"/>
            <a:ext cx="2860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1" name="Line 106"/>
          <p:cNvSpPr>
            <a:spLocks noChangeShapeType="1"/>
          </p:cNvSpPr>
          <p:nvPr/>
        </p:nvSpPr>
        <p:spPr bwMode="auto">
          <a:xfrm>
            <a:off x="7581901" y="4451350"/>
            <a:ext cx="2913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2"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fld id="{412DB193-AD57-4B4E-AE9A-E1153C4C3B0B}" type="slidenum">
              <a:rPr kumimoji="0" lang="en-US" altLang="zh-CN" sz="1200">
                <a:latin typeface="Verdana" panose="020B0604030504040204" pitchFamily="34" charset="0"/>
              </a:rPr>
              <a:pPr/>
              <a:t>15</a:t>
            </a:fld>
            <a:endParaRPr kumimoji="0" lang="en-US" altLang="zh-CN" sz="1200">
              <a:latin typeface="Verdana" panose="020B0604030504040204" pitchFamily="34" charset="0"/>
            </a:endParaRPr>
          </a:p>
        </p:txBody>
      </p:sp>
    </p:spTree>
    <p:extLst>
      <p:ext uri="{BB962C8B-B14F-4D97-AF65-F5344CB8AC3E}">
        <p14:creationId xmlns:p14="http://schemas.microsoft.com/office/powerpoint/2010/main" val="1644910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4833"/>
                                        </p:tgtEl>
                                        <p:attrNameLst>
                                          <p:attrName>style.visibility</p:attrName>
                                        </p:attrNameLst>
                                      </p:cBhvr>
                                      <p:to>
                                        <p:strVal val="visible"/>
                                      </p:to>
                                    </p:set>
                                    <p:animEffect transition="in" filter="blinds(horizontal)">
                                      <p:cBhvr>
                                        <p:cTn id="7" dur="500"/>
                                        <p:tgtEl>
                                          <p:spTgt spid="544833"/>
                                        </p:tgtEl>
                                      </p:cBhvr>
                                    </p:animEffect>
                                  </p:childTnLst>
                                </p:cTn>
                              </p:par>
                              <p:par>
                                <p:cTn id="8" presetID="3" presetClass="entr" presetSubtype="10" fill="hold" nodeType="withEffect">
                                  <p:stCondLst>
                                    <p:cond delay="0"/>
                                  </p:stCondLst>
                                  <p:childTnLst>
                                    <p:set>
                                      <p:cBhvr>
                                        <p:cTn id="9" dur="1" fill="hold">
                                          <p:stCondLst>
                                            <p:cond delay="0"/>
                                          </p:stCondLst>
                                        </p:cTn>
                                        <p:tgtEl>
                                          <p:spTgt spid="544851"/>
                                        </p:tgtEl>
                                        <p:attrNameLst>
                                          <p:attrName>style.visibility</p:attrName>
                                        </p:attrNameLst>
                                      </p:cBhvr>
                                      <p:to>
                                        <p:strVal val="visible"/>
                                      </p:to>
                                    </p:set>
                                    <p:animEffect transition="in" filter="blinds(horizontal)">
                                      <p:cBhvr>
                                        <p:cTn id="10" dur="500"/>
                                        <p:tgtEl>
                                          <p:spTgt spid="54485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796"/>
                                        </p:tgtEl>
                                        <p:attrNameLst>
                                          <p:attrName>style.visibility</p:attrName>
                                        </p:attrNameLst>
                                      </p:cBhvr>
                                      <p:to>
                                        <p:strVal val="visible"/>
                                      </p:to>
                                    </p:set>
                                    <p:animEffect transition="in" filter="blinds(horizontal)">
                                      <p:cBhvr>
                                        <p:cTn id="13" dur="500"/>
                                        <p:tgtEl>
                                          <p:spTgt spid="2979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797"/>
                                        </p:tgtEl>
                                        <p:attrNameLst>
                                          <p:attrName>style.visibility</p:attrName>
                                        </p:attrNameLst>
                                      </p:cBhvr>
                                      <p:to>
                                        <p:strVal val="visible"/>
                                      </p:to>
                                    </p:set>
                                    <p:animEffect transition="in" filter="blinds(horizontal)">
                                      <p:cBhvr>
                                        <p:cTn id="16" dur="500"/>
                                        <p:tgtEl>
                                          <p:spTgt spid="2979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9798"/>
                                        </p:tgtEl>
                                        <p:attrNameLst>
                                          <p:attrName>style.visibility</p:attrName>
                                        </p:attrNameLst>
                                      </p:cBhvr>
                                      <p:to>
                                        <p:strVal val="visible"/>
                                      </p:to>
                                    </p:set>
                                    <p:animEffect transition="in" filter="blinds(horizontal)">
                                      <p:cBhvr>
                                        <p:cTn id="21" dur="500"/>
                                        <p:tgtEl>
                                          <p:spTgt spid="297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0" presetClass="path" presetSubtype="0" accel="50000" decel="50000" fill="hold" nodeType="clickEffect">
                                  <p:stCondLst>
                                    <p:cond delay="0"/>
                                  </p:stCondLst>
                                  <p:childTnLst>
                                    <p:animMotion origin="layout" path="M -2.77778E-7 0 L 0.39427 -0.17847 " pathEditMode="relative" rAng="0" ptsTypes="AA">
                                      <p:cBhvr>
                                        <p:cTn id="25" dur="2000" fill="hold"/>
                                        <p:tgtEl>
                                          <p:spTgt spid="544833"/>
                                        </p:tgtEl>
                                        <p:attrNameLst>
                                          <p:attrName>ppt_x</p:attrName>
                                          <p:attrName>ppt_y</p:attrName>
                                        </p:attrNameLst>
                                      </p:cBhvr>
                                      <p:rCtr x="19705" y="-8935"/>
                                    </p:animMotion>
                                  </p:childTnLst>
                                </p:cTn>
                              </p:par>
                              <p:par>
                                <p:cTn id="26" presetID="0" presetClass="path" presetSubtype="0" accel="50000" decel="50000" fill="hold" nodeType="withEffect">
                                  <p:stCondLst>
                                    <p:cond delay="0"/>
                                  </p:stCondLst>
                                  <p:childTnLst>
                                    <p:animMotion origin="layout" path="M 2.77778E-7 1.48148E-6 L 0.38663 -0.17824 " pathEditMode="relative" rAng="0" ptsTypes="AA">
                                      <p:cBhvr>
                                        <p:cTn id="27" dur="2000" fill="hold"/>
                                        <p:tgtEl>
                                          <p:spTgt spid="544851"/>
                                        </p:tgtEl>
                                        <p:attrNameLst>
                                          <p:attrName>ppt_x</p:attrName>
                                          <p:attrName>ppt_y</p:attrName>
                                        </p:attrNameLst>
                                      </p:cBhvr>
                                      <p:rCtr x="19323" y="-8912"/>
                                    </p:animMotion>
                                  </p:childTnLst>
                                </p:cTn>
                              </p:par>
                              <p:par>
                                <p:cTn id="28" presetID="3" presetClass="exit" presetSubtype="10" fill="hold" grpId="1" nodeType="withEffect">
                                  <p:stCondLst>
                                    <p:cond delay="0"/>
                                  </p:stCondLst>
                                  <p:childTnLst>
                                    <p:animEffect transition="out" filter="blinds(horizontal)">
                                      <p:cBhvr>
                                        <p:cTn id="29" dur="500"/>
                                        <p:tgtEl>
                                          <p:spTgt spid="29796"/>
                                        </p:tgtEl>
                                      </p:cBhvr>
                                    </p:animEffect>
                                    <p:set>
                                      <p:cBhvr>
                                        <p:cTn id="30" dur="1" fill="hold">
                                          <p:stCondLst>
                                            <p:cond delay="499"/>
                                          </p:stCondLst>
                                        </p:cTn>
                                        <p:tgtEl>
                                          <p:spTgt spid="29796"/>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29797"/>
                                        </p:tgtEl>
                                      </p:cBhvr>
                                    </p:animEffect>
                                    <p:set>
                                      <p:cBhvr>
                                        <p:cTn id="33" dur="1" fill="hold">
                                          <p:stCondLst>
                                            <p:cond delay="499"/>
                                          </p:stCondLst>
                                        </p:cTn>
                                        <p:tgtEl>
                                          <p:spTgt spid="29797"/>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29798"/>
                                        </p:tgtEl>
                                      </p:cBhvr>
                                    </p:animEffect>
                                    <p:set>
                                      <p:cBhvr>
                                        <p:cTn id="36" dur="1" fill="hold">
                                          <p:stCondLst>
                                            <p:cond delay="499"/>
                                          </p:stCondLst>
                                        </p:cTn>
                                        <p:tgtEl>
                                          <p:spTgt spid="29798"/>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grpId="0" nodeType="clickEffect">
                                  <p:stCondLst>
                                    <p:cond delay="0"/>
                                  </p:stCondLst>
                                  <p:childTnLst>
                                    <p:animMotion origin="layout" path="M 0.00365 -0.00671 L 0.18473 -0.00671 " pathEditMode="relative" ptsTypes="AA">
                                      <p:cBhvr>
                                        <p:cTn id="40" dur="2000" fill="hold"/>
                                        <p:tgtEl>
                                          <p:spTgt spid="29799"/>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0" presetClass="path" presetSubtype="0" accel="50000" decel="50000" fill="hold" grpId="0" nodeType="clickEffect">
                                  <p:stCondLst>
                                    <p:cond delay="0"/>
                                  </p:stCondLst>
                                  <p:childTnLst>
                                    <p:animMotion origin="layout" path="M 0.00295 -0.00555 L 0.10521 -0.00555 " pathEditMode="relative" ptsTypes="AA">
                                      <p:cBhvr>
                                        <p:cTn id="44" dur="2000" fill="hold"/>
                                        <p:tgtEl>
                                          <p:spTgt spid="297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59" grpId="0" animBg="1"/>
      <p:bldP spid="29796" grpId="0" animBg="1"/>
      <p:bldP spid="29796" grpId="1" animBg="1"/>
      <p:bldP spid="29797" grpId="0" animBg="1"/>
      <p:bldP spid="29797" grpId="1" animBg="1"/>
      <p:bldP spid="29798" grpId="0" animBg="1"/>
      <p:bldP spid="29798" grpId="1" animBg="1"/>
      <p:bldP spid="297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nchor="ctr"/>
          <a:lstStyle/>
          <a:p>
            <a:pPr eaLnBrk="1" hangingPunct="1"/>
            <a:r>
              <a:rPr lang="zh-CN" altLang="en-US" sz="3600" dirty="0">
                <a:latin typeface="黑体" panose="02010609060101010101" pitchFamily="49" charset="-122"/>
              </a:rPr>
              <a:t>广度优先搜索</a:t>
            </a:r>
          </a:p>
        </p:txBody>
      </p:sp>
      <p:sp>
        <p:nvSpPr>
          <p:cNvPr id="30722" name="Rectangle 3"/>
          <p:cNvSpPr>
            <a:spLocks noGrp="1" noChangeArrowheads="1"/>
          </p:cNvSpPr>
          <p:nvPr>
            <p:ph idx="1"/>
          </p:nvPr>
        </p:nvSpPr>
        <p:spPr/>
        <p:txBody>
          <a:bodyPr/>
          <a:lstStyle/>
          <a:p>
            <a:pPr algn="just" eaLnBrk="1" hangingPunct="1"/>
            <a:r>
              <a:rPr kumimoji="0" lang="zh-CN" altLang="en-US" dirty="0" smtClean="0"/>
              <a:t>广度优先搜索的代码框架</a:t>
            </a:r>
          </a:p>
        </p:txBody>
      </p:sp>
      <p:sp>
        <p:nvSpPr>
          <p:cNvPr id="30723" name="Text Box 4"/>
          <p:cNvSpPr txBox="1">
            <a:spLocks noChangeArrowheads="1"/>
          </p:cNvSpPr>
          <p:nvPr/>
        </p:nvSpPr>
        <p:spPr bwMode="auto">
          <a:xfrm>
            <a:off x="953509" y="2643187"/>
            <a:ext cx="69977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pPr>
              <a:spcBef>
                <a:spcPct val="50000"/>
              </a:spcBef>
            </a:pPr>
            <a:r>
              <a:rPr kumimoji="0" lang="en-US" altLang="zh-CN" sz="1800" dirty="0">
                <a:latin typeface="Book Antiqua" panose="02040602050305030304" pitchFamily="18" charset="0"/>
                <a:ea typeface="黑体" panose="02010609060101010101" pitchFamily="49" charset="-122"/>
              </a:rPr>
              <a:t>BFS()</a:t>
            </a:r>
          </a:p>
          <a:p>
            <a:pPr>
              <a:spcBef>
                <a:spcPct val="50000"/>
              </a:spcBef>
            </a:pPr>
            <a:r>
              <a:rPr kumimoji="0" lang="en-US" altLang="zh-CN" sz="1800" dirty="0">
                <a:latin typeface="Book Antiqua" panose="02040602050305030304" pitchFamily="18" charset="0"/>
                <a:ea typeface="黑体" panose="02010609060101010101" pitchFamily="49" charset="-122"/>
              </a:rPr>
              <a:t>{</a:t>
            </a:r>
          </a:p>
          <a:p>
            <a:pPr>
              <a:spcBef>
                <a:spcPct val="50000"/>
              </a:spcBef>
            </a:pPr>
            <a:r>
              <a:rPr kumimoji="0" lang="en-US" altLang="zh-CN" sz="1800" dirty="0">
                <a:latin typeface="Book Antiqua" panose="02040602050305030304" pitchFamily="18" charset="0"/>
                <a:ea typeface="黑体" panose="02010609060101010101" pitchFamily="49" charset="-122"/>
              </a:rPr>
              <a:t>	</a:t>
            </a:r>
            <a:r>
              <a:rPr kumimoji="0" lang="zh-CN" altLang="en-US" sz="1800" dirty="0">
                <a:latin typeface="Book Antiqua" panose="02040602050305030304" pitchFamily="18" charset="0"/>
                <a:ea typeface="黑体" panose="02010609060101010101" pitchFamily="49" charset="-122"/>
              </a:rPr>
              <a:t>初始化队列</a:t>
            </a:r>
          </a:p>
          <a:p>
            <a:pPr>
              <a:spcBef>
                <a:spcPct val="50000"/>
              </a:spcBef>
            </a:pPr>
            <a:r>
              <a:rPr kumimoji="0" lang="zh-CN" altLang="en-US" sz="1800" dirty="0">
                <a:latin typeface="Book Antiqua" panose="02040602050305030304" pitchFamily="18" charset="0"/>
                <a:ea typeface="黑体" panose="02010609060101010101" pitchFamily="49" charset="-122"/>
              </a:rPr>
              <a:t>	</a:t>
            </a:r>
            <a:r>
              <a:rPr kumimoji="0" lang="en-US" altLang="zh-CN" sz="1800" dirty="0">
                <a:latin typeface="Book Antiqua" panose="02040602050305030304" pitchFamily="18" charset="0"/>
                <a:ea typeface="黑体" panose="02010609060101010101" pitchFamily="49" charset="-122"/>
              </a:rPr>
              <a:t>while(</a:t>
            </a:r>
            <a:r>
              <a:rPr kumimoji="0" lang="zh-CN" altLang="en-US" sz="1800" dirty="0">
                <a:latin typeface="Book Antiqua" panose="02040602050305030304" pitchFamily="18" charset="0"/>
                <a:ea typeface="黑体" panose="02010609060101010101" pitchFamily="49" charset="-122"/>
              </a:rPr>
              <a:t>队列不为空且未找到目标节点</a:t>
            </a:r>
            <a:r>
              <a:rPr kumimoji="0" lang="en-US" altLang="zh-CN" sz="1800" dirty="0">
                <a:latin typeface="Book Antiqua" panose="02040602050305030304" pitchFamily="18" charset="0"/>
                <a:ea typeface="黑体" panose="02010609060101010101" pitchFamily="49" charset="-122"/>
              </a:rPr>
              <a:t>)</a:t>
            </a:r>
          </a:p>
          <a:p>
            <a:pPr>
              <a:spcBef>
                <a:spcPct val="50000"/>
              </a:spcBef>
            </a:pPr>
            <a:r>
              <a:rPr kumimoji="0" lang="en-US" altLang="zh-CN" sz="1800" dirty="0">
                <a:latin typeface="Book Antiqua" panose="02040602050305030304" pitchFamily="18" charset="0"/>
                <a:ea typeface="黑体" panose="02010609060101010101" pitchFamily="49" charset="-122"/>
              </a:rPr>
              <a:t>	{</a:t>
            </a:r>
          </a:p>
          <a:p>
            <a:pPr>
              <a:spcBef>
                <a:spcPct val="50000"/>
              </a:spcBef>
            </a:pPr>
            <a:r>
              <a:rPr kumimoji="0" lang="en-US" altLang="zh-CN" sz="1800" dirty="0">
                <a:latin typeface="Book Antiqua" panose="02040602050305030304" pitchFamily="18" charset="0"/>
                <a:ea typeface="黑体" panose="02010609060101010101" pitchFamily="49" charset="-122"/>
              </a:rPr>
              <a:t>		</a:t>
            </a:r>
            <a:r>
              <a:rPr kumimoji="0" lang="zh-CN" altLang="en-US" sz="1800" dirty="0">
                <a:latin typeface="Book Antiqua" panose="02040602050305030304" pitchFamily="18" charset="0"/>
                <a:ea typeface="黑体" panose="02010609060101010101" pitchFamily="49" charset="-122"/>
              </a:rPr>
              <a:t>取队首节点扩展，并将扩展出的节点放入队尾；</a:t>
            </a:r>
          </a:p>
          <a:p>
            <a:pPr>
              <a:spcBef>
                <a:spcPct val="50000"/>
              </a:spcBef>
            </a:pPr>
            <a:r>
              <a:rPr kumimoji="0" lang="zh-CN" altLang="en-US" sz="1800" dirty="0">
                <a:latin typeface="Book Antiqua" panose="02040602050305030304" pitchFamily="18" charset="0"/>
                <a:ea typeface="黑体" panose="02010609060101010101" pitchFamily="49" charset="-122"/>
              </a:rPr>
              <a:t>		必要时要记住每个节点的父节点</a:t>
            </a:r>
            <a:r>
              <a:rPr kumimoji="0" lang="zh-CN" altLang="en-US" sz="1800" dirty="0" smtClean="0">
                <a:latin typeface="Book Antiqua" panose="02040602050305030304" pitchFamily="18" charset="0"/>
                <a:ea typeface="黑体" panose="02010609060101010101" pitchFamily="49" charset="-122"/>
              </a:rPr>
              <a:t>；</a:t>
            </a:r>
            <a:r>
              <a:rPr kumimoji="0" lang="en-US" altLang="zh-CN" sz="1800" dirty="0" smtClean="0">
                <a:latin typeface="Book Antiqua" panose="02040602050305030304" pitchFamily="18" charset="0"/>
                <a:ea typeface="黑体" panose="02010609060101010101" pitchFamily="49" charset="-122"/>
              </a:rPr>
              <a:t>//</a:t>
            </a:r>
            <a:r>
              <a:rPr kumimoji="0" lang="zh-CN" altLang="en-US" sz="1800" dirty="0">
                <a:solidFill>
                  <a:srgbClr val="FF0000"/>
                </a:solidFill>
                <a:latin typeface="Book Antiqua" panose="02040602050305030304" pitchFamily="18" charset="0"/>
                <a:ea typeface="黑体" panose="02010609060101010101" pitchFamily="49" charset="-122"/>
              </a:rPr>
              <a:t>路径</a:t>
            </a:r>
          </a:p>
          <a:p>
            <a:pPr>
              <a:spcBef>
                <a:spcPct val="50000"/>
              </a:spcBef>
            </a:pPr>
            <a:r>
              <a:rPr kumimoji="0" lang="zh-CN" altLang="en-US" sz="1800" dirty="0">
                <a:latin typeface="Book Antiqua" panose="02040602050305030304" pitchFamily="18" charset="0"/>
                <a:ea typeface="黑体" panose="02010609060101010101" pitchFamily="49" charset="-122"/>
              </a:rPr>
              <a:t>	</a:t>
            </a:r>
            <a:r>
              <a:rPr kumimoji="0" lang="en-US" altLang="zh-CN" sz="1800" dirty="0">
                <a:latin typeface="Book Antiqua" panose="02040602050305030304" pitchFamily="18" charset="0"/>
                <a:ea typeface="黑体" panose="02010609060101010101" pitchFamily="49" charset="-122"/>
              </a:rPr>
              <a:t>}</a:t>
            </a:r>
          </a:p>
          <a:p>
            <a:pPr>
              <a:spcBef>
                <a:spcPct val="50000"/>
              </a:spcBef>
            </a:pPr>
            <a:r>
              <a:rPr kumimoji="0" lang="en-US" altLang="zh-CN" sz="1800" dirty="0">
                <a:latin typeface="Book Antiqua" panose="02040602050305030304" pitchFamily="18" charset="0"/>
                <a:ea typeface="黑体" panose="02010609060101010101" pitchFamily="49" charset="-122"/>
              </a:rPr>
              <a:t>}</a:t>
            </a:r>
          </a:p>
        </p:txBody>
      </p:sp>
      <p:sp>
        <p:nvSpPr>
          <p:cNvPr id="3072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fld id="{D3FECFDF-BDBB-4198-8AA7-1C6E4FCEBA54}" type="slidenum">
              <a:rPr kumimoji="0" lang="en-US" altLang="zh-CN" sz="1200">
                <a:latin typeface="Verdana" panose="020B0604030504040204" pitchFamily="34" charset="0"/>
              </a:rPr>
              <a:pPr/>
              <a:t>16</a:t>
            </a:fld>
            <a:endParaRPr kumimoji="0" lang="en-US" altLang="zh-CN" sz="1200">
              <a:latin typeface="Verdana" panose="020B0604030504040204" pitchFamily="34" charset="0"/>
            </a:endParaRPr>
          </a:p>
        </p:txBody>
      </p:sp>
    </p:spTree>
    <p:extLst>
      <p:ext uri="{BB962C8B-B14F-4D97-AF65-F5344CB8AC3E}">
        <p14:creationId xmlns:p14="http://schemas.microsoft.com/office/powerpoint/2010/main" val="528244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p:cNvSpPr>
            <a:spLocks noGrp="1" noChangeArrowheads="1"/>
          </p:cNvSpPr>
          <p:nvPr>
            <p:ph type="title"/>
          </p:nvPr>
        </p:nvSpPr>
        <p:spPr>
          <a:noFill/>
        </p:spPr>
        <p:txBody>
          <a:bodyPr/>
          <a:lstStyle/>
          <a:p>
            <a:pPr eaLnBrk="1" hangingPunct="1"/>
            <a:r>
              <a:rPr lang="zh-CN" altLang="en-US" sz="3600" dirty="0">
                <a:latin typeface="黑体" panose="02010609060101010101" pitchFamily="49" charset="-122"/>
              </a:rPr>
              <a:t>判重</a:t>
            </a:r>
          </a:p>
        </p:txBody>
      </p:sp>
      <p:sp>
        <p:nvSpPr>
          <p:cNvPr id="36866" name="Rectangle 5"/>
          <p:cNvSpPr>
            <a:spLocks noGrp="1" noChangeArrowheads="1"/>
          </p:cNvSpPr>
          <p:nvPr>
            <p:ph idx="1"/>
          </p:nvPr>
        </p:nvSpPr>
        <p:spPr/>
        <p:txBody>
          <a:bodyPr/>
          <a:lstStyle/>
          <a:p>
            <a:pPr eaLnBrk="1" hangingPunct="1"/>
            <a:r>
              <a:rPr kumimoji="0" lang="zh-CN" altLang="en-US" dirty="0" smtClean="0"/>
              <a:t>合理编码，减小存储代价</a:t>
            </a:r>
          </a:p>
          <a:p>
            <a:pPr lvl="1" eaLnBrk="1" hangingPunct="1"/>
            <a:r>
              <a:rPr kumimoji="0" lang="zh-CN" altLang="en-US" dirty="0" smtClean="0"/>
              <a:t>不同的编码方式所需要的存储空间会有较大差别</a:t>
            </a:r>
          </a:p>
          <a:p>
            <a:pPr lvl="1" eaLnBrk="1" hangingPunct="1"/>
            <a:endParaRPr kumimoji="0" lang="en-US" altLang="zh-CN" dirty="0" smtClean="0"/>
          </a:p>
        </p:txBody>
      </p:sp>
      <p:graphicFrame>
        <p:nvGraphicFramePr>
          <p:cNvPr id="598022" name="Group 6"/>
          <p:cNvGraphicFramePr>
            <a:graphicFrameLocks noGrp="1"/>
          </p:cNvGraphicFramePr>
          <p:nvPr>
            <p:extLst>
              <p:ext uri="{D42A27DB-BD31-4B8C-83A1-F6EECF244321}">
                <p14:modId xmlns:p14="http://schemas.microsoft.com/office/powerpoint/2010/main" val="3260819567"/>
              </p:ext>
            </p:extLst>
          </p:nvPr>
        </p:nvGraphicFramePr>
        <p:xfrm>
          <a:off x="1188272" y="3417122"/>
          <a:ext cx="1220788" cy="1217613"/>
        </p:xfrm>
        <a:graphic>
          <a:graphicData uri="http://schemas.openxmlformats.org/drawingml/2006/table">
            <a:tbl>
              <a:tblPr/>
              <a:tblGrid>
                <a:gridCol w="388938"/>
                <a:gridCol w="447675"/>
                <a:gridCol w="384175"/>
              </a:tblGrid>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700" b="0" i="0" u="none" strike="noStrike" cap="none" normalizeH="0" baseline="0">
                          <a:ln>
                            <a:noFill/>
                          </a:ln>
                          <a:solidFill>
                            <a:schemeClr val="tx1"/>
                          </a:solidFill>
                          <a:effectLst/>
                          <a:latin typeface="Arial" charset="0"/>
                          <a:ea typeface="宋体" charset="0"/>
                          <a:cs typeface="宋体"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700" b="0" i="0" u="none" strike="noStrike" cap="none" normalizeH="0" baseline="0">
                          <a:ln>
                            <a:noFill/>
                          </a:ln>
                          <a:solidFill>
                            <a:schemeClr val="tx1"/>
                          </a:solidFill>
                          <a:effectLst/>
                          <a:latin typeface="Arial" charset="0"/>
                          <a:ea typeface="宋体" charset="0"/>
                          <a:cs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700" b="0" i="0" u="none" strike="noStrike" cap="none" normalizeH="0" baseline="0">
                          <a:ln>
                            <a:noFill/>
                          </a:ln>
                          <a:solidFill>
                            <a:schemeClr val="tx1"/>
                          </a:solidFill>
                          <a:effectLst/>
                          <a:latin typeface="Arial" charset="0"/>
                          <a:ea typeface="宋体" charset="0"/>
                          <a:cs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700" b="0" i="0" u="none" strike="noStrike" cap="none" normalizeH="0" baseline="0">
                          <a:ln>
                            <a:noFill/>
                          </a:ln>
                          <a:solidFill>
                            <a:schemeClr val="tx1"/>
                          </a:solidFill>
                          <a:effectLst/>
                          <a:latin typeface="Arial" charset="0"/>
                          <a:ea typeface="宋体" charset="0"/>
                          <a:cs typeface="宋体"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700" b="0" i="0" u="none" strike="noStrike" cap="none" normalizeH="0" baseline="0">
                          <a:ln>
                            <a:noFill/>
                          </a:ln>
                          <a:solidFill>
                            <a:schemeClr val="tx1"/>
                          </a:solidFill>
                          <a:effectLst/>
                          <a:latin typeface="Arial" charset="0"/>
                          <a:ea typeface="宋体" charset="0"/>
                          <a:cs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700" b="0" i="0" u="none" strike="noStrike" cap="none" normalizeH="0" baseline="0">
                          <a:ln>
                            <a:noFill/>
                          </a:ln>
                          <a:solidFill>
                            <a:schemeClr val="tx1"/>
                          </a:solidFill>
                          <a:effectLst/>
                          <a:latin typeface="Arial" charset="0"/>
                          <a:ea typeface="宋体" charset="0"/>
                          <a:cs typeface="宋体"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700" b="0" i="0" u="none" strike="noStrike" cap="none" normalizeH="0" baseline="0">
                          <a:ln>
                            <a:noFill/>
                          </a:ln>
                          <a:solidFill>
                            <a:schemeClr val="tx1"/>
                          </a:solidFill>
                          <a:effectLst/>
                          <a:latin typeface="Arial" charset="0"/>
                          <a:ea typeface="宋体" charset="0"/>
                          <a:cs typeface="宋体"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700" b="0" i="0" u="none" strike="noStrike" cap="none" normalizeH="0" baseline="0">
                          <a:ln>
                            <a:noFill/>
                          </a:ln>
                          <a:solidFill>
                            <a:schemeClr val="tx1"/>
                          </a:solidFill>
                          <a:effectLst/>
                          <a:latin typeface="Arial" charset="0"/>
                          <a:ea typeface="宋体" charset="0"/>
                          <a:cs typeface="宋体"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sz="1700" b="0" i="0" u="none" strike="noStrike" cap="none" normalizeH="0" baseline="0" dirty="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8041" name="Text Box 25"/>
          <p:cNvSpPr txBox="1">
            <a:spLocks noChangeArrowheads="1"/>
          </p:cNvSpPr>
          <p:nvPr/>
        </p:nvSpPr>
        <p:spPr bwMode="auto">
          <a:xfrm>
            <a:off x="3247007" y="3493462"/>
            <a:ext cx="61928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宋体" panose="02010600030101010101" pitchFamily="2" charset="-122"/>
                <a:ea typeface="宋体" panose="02010600030101010101" pitchFamily="2" charset="-122"/>
              </a:defRPr>
            </a:lvl1pPr>
            <a:lvl2pPr>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pPr>
              <a:buFont typeface="Wingdings" panose="05000000000000000000" pitchFamily="2" charset="2"/>
              <a:buChar char="Ø"/>
            </a:pPr>
            <a:r>
              <a:rPr kumimoji="0" lang="zh-CN" altLang="en-US" sz="2000" dirty="0" smtClean="0">
                <a:latin typeface="Book Antiqua" panose="02040602050305030304" pitchFamily="18" charset="0"/>
                <a:ea typeface="黑体" panose="02010609060101010101" pitchFamily="49" charset="-122"/>
              </a:rPr>
              <a:t>方案一：每个节点对应于一个九进制数（</a:t>
            </a:r>
            <a:r>
              <a:rPr kumimoji="0" lang="en-US" altLang="zh-CN" sz="2000" dirty="0" smtClean="0">
                <a:latin typeface="Book Antiqua" panose="02040602050305030304" pitchFamily="18" charset="0"/>
              </a:rPr>
              <a:t> 48427562</a:t>
            </a:r>
            <a:r>
              <a:rPr kumimoji="0" lang="zh-CN" altLang="en-US" sz="2000" dirty="0" smtClean="0">
                <a:latin typeface="Book Antiqua" panose="02040602050305030304" pitchFamily="18" charset="0"/>
              </a:rPr>
              <a:t>）</a:t>
            </a:r>
            <a:endParaRPr kumimoji="0" lang="en-US" altLang="zh-CN" sz="2000" dirty="0" smtClean="0">
              <a:latin typeface="Book Antiqua" panose="02040602050305030304" pitchFamily="18" charset="0"/>
              <a:ea typeface="黑体" panose="02010609060101010101" pitchFamily="49" charset="-122"/>
            </a:endParaRPr>
          </a:p>
          <a:p>
            <a:pPr>
              <a:buFont typeface="Wingdings" panose="05000000000000000000" pitchFamily="2" charset="2"/>
              <a:buChar char="Ø"/>
            </a:pPr>
            <a:endParaRPr kumimoji="0" lang="en-US" altLang="zh-CN" sz="2000" dirty="0" smtClean="0">
              <a:latin typeface="Book Antiqua" panose="02040602050305030304" pitchFamily="18" charset="0"/>
              <a:ea typeface="黑体" panose="02010609060101010101" pitchFamily="49" charset="-122"/>
            </a:endParaRPr>
          </a:p>
          <a:p>
            <a:pPr>
              <a:buFont typeface="Wingdings" panose="05000000000000000000" pitchFamily="2" charset="2"/>
              <a:buChar char="Ø"/>
            </a:pPr>
            <a:r>
              <a:rPr kumimoji="0" lang="zh-CN" altLang="en-US" sz="2000" dirty="0" smtClean="0">
                <a:latin typeface="Book Antiqua" panose="02040602050305030304" pitchFamily="18" charset="0"/>
                <a:ea typeface="黑体" panose="02010609060101010101" pitchFamily="49" charset="-122"/>
              </a:rPr>
              <a:t>方案</a:t>
            </a:r>
            <a:r>
              <a:rPr kumimoji="0" lang="zh-CN" altLang="en-US" sz="2000" dirty="0">
                <a:latin typeface="Book Antiqua" panose="02040602050305030304" pitchFamily="18" charset="0"/>
                <a:ea typeface="黑体" panose="02010609060101010101" pitchFamily="49" charset="-122"/>
              </a:rPr>
              <a:t>二：为节点</a:t>
            </a:r>
            <a:r>
              <a:rPr kumimoji="0" lang="zh-CN" altLang="en-US" sz="2000" dirty="0" smtClean="0">
                <a:latin typeface="Book Antiqua" panose="02040602050305030304" pitchFamily="18" charset="0"/>
                <a:ea typeface="黑体" panose="02010609060101010101" pitchFamily="49" charset="-122"/>
              </a:rPr>
              <a:t>编号（</a:t>
            </a:r>
            <a:r>
              <a:rPr kumimoji="0" lang="en-US" altLang="zh-CN" sz="2000" dirty="0" smtClean="0">
                <a:latin typeface="Book Antiqua" panose="02040602050305030304" pitchFamily="18" charset="0"/>
              </a:rPr>
              <a:t> 362880</a:t>
            </a:r>
            <a:r>
              <a:rPr kumimoji="0" lang="zh-CN" altLang="en-US" sz="2000" dirty="0" smtClean="0">
                <a:latin typeface="Book Antiqua" panose="02040602050305030304" pitchFamily="18" charset="0"/>
              </a:rPr>
              <a:t>）</a:t>
            </a:r>
            <a:endParaRPr kumimoji="0" lang="zh-CN" altLang="en-US" sz="2000" dirty="0">
              <a:latin typeface="Book Antiqua" panose="02040602050305030304" pitchFamily="18" charset="0"/>
              <a:ea typeface="黑体" panose="02010609060101010101" pitchFamily="49" charset="-122"/>
            </a:endParaRPr>
          </a:p>
        </p:txBody>
      </p:sp>
      <p:sp>
        <p:nvSpPr>
          <p:cNvPr id="36886"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fld id="{973EA8AB-B443-42FB-A011-0EFCCCB8869B}" type="slidenum">
              <a:rPr kumimoji="0" lang="en-US" altLang="zh-CN" sz="1200">
                <a:latin typeface="Verdana" panose="020B0604030504040204" pitchFamily="34" charset="0"/>
              </a:rPr>
              <a:pPr/>
              <a:t>17</a:t>
            </a:fld>
            <a:endParaRPr kumimoji="0" lang="en-US" altLang="zh-CN" sz="1200">
              <a:latin typeface="Verdana" panose="020B0604030504040204" pitchFamily="34" charset="0"/>
            </a:endParaRPr>
          </a:p>
        </p:txBody>
      </p:sp>
    </p:spTree>
    <p:extLst>
      <p:ext uri="{BB962C8B-B14F-4D97-AF65-F5344CB8AC3E}">
        <p14:creationId xmlns:p14="http://schemas.microsoft.com/office/powerpoint/2010/main" val="2406356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8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4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用广搜解决八数码问题</a:t>
            </a:r>
            <a:endParaRPr lang="zh-CN" altLang="en-US" dirty="0"/>
          </a:p>
        </p:txBody>
      </p:sp>
      <p:pic>
        <p:nvPicPr>
          <p:cNvPr id="9" name="内容占位符 8"/>
          <p:cNvPicPr>
            <a:picLocks noGrp="1" noChangeAspect="1"/>
          </p:cNvPicPr>
          <p:nvPr>
            <p:ph idx="1"/>
          </p:nvPr>
        </p:nvPicPr>
        <p:blipFill>
          <a:blip r:embed="rId2" cstate="print"/>
          <a:stretch>
            <a:fillRect/>
          </a:stretch>
        </p:blipFill>
        <p:spPr>
          <a:xfrm>
            <a:off x="838200" y="1849136"/>
            <a:ext cx="3426249" cy="2066723"/>
          </a:xfrm>
          <a:prstGeom prst="rect">
            <a:avLst/>
          </a:prstGeom>
        </p:spPr>
      </p:pic>
      <p:pic>
        <p:nvPicPr>
          <p:cNvPr id="10" name="图片 9"/>
          <p:cNvPicPr>
            <a:picLocks noChangeAspect="1"/>
          </p:cNvPicPr>
          <p:nvPr/>
        </p:nvPicPr>
        <p:blipFill>
          <a:blip r:embed="rId3" cstate="print"/>
          <a:stretch>
            <a:fillRect/>
          </a:stretch>
        </p:blipFill>
        <p:spPr>
          <a:xfrm>
            <a:off x="4264449" y="1849136"/>
            <a:ext cx="7895004" cy="749873"/>
          </a:xfrm>
          <a:prstGeom prst="rect">
            <a:avLst/>
          </a:prstGeom>
        </p:spPr>
      </p:pic>
      <p:pic>
        <p:nvPicPr>
          <p:cNvPr id="11" name="图片 10"/>
          <p:cNvPicPr>
            <a:picLocks noChangeAspect="1"/>
          </p:cNvPicPr>
          <p:nvPr/>
        </p:nvPicPr>
        <p:blipFill>
          <a:blip r:embed="rId4" cstate="print"/>
          <a:stretch>
            <a:fillRect/>
          </a:stretch>
        </p:blipFill>
        <p:spPr>
          <a:xfrm>
            <a:off x="7596201" y="2452693"/>
            <a:ext cx="1231499" cy="1609483"/>
          </a:xfrm>
          <a:prstGeom prst="rect">
            <a:avLst/>
          </a:prstGeom>
        </p:spPr>
      </p:pic>
      <p:pic>
        <p:nvPicPr>
          <p:cNvPr id="12" name="图片 11"/>
          <p:cNvPicPr>
            <a:picLocks noChangeAspect="1"/>
          </p:cNvPicPr>
          <p:nvPr/>
        </p:nvPicPr>
        <p:blipFill>
          <a:blip r:embed="rId5" cstate="print"/>
          <a:stretch>
            <a:fillRect/>
          </a:stretch>
        </p:blipFill>
        <p:spPr>
          <a:xfrm>
            <a:off x="838200" y="4074307"/>
            <a:ext cx="2914141" cy="749873"/>
          </a:xfrm>
          <a:prstGeom prst="rect">
            <a:avLst/>
          </a:prstGeom>
        </p:spPr>
      </p:pic>
      <p:pic>
        <p:nvPicPr>
          <p:cNvPr id="13" name="图片 12"/>
          <p:cNvPicPr>
            <a:picLocks noChangeAspect="1"/>
          </p:cNvPicPr>
          <p:nvPr/>
        </p:nvPicPr>
        <p:blipFill>
          <a:blip r:embed="rId6" cstate="print"/>
          <a:stretch>
            <a:fillRect/>
          </a:stretch>
        </p:blipFill>
        <p:spPr>
          <a:xfrm>
            <a:off x="1521436" y="4721999"/>
            <a:ext cx="1231499" cy="1609483"/>
          </a:xfrm>
          <a:prstGeom prst="rect">
            <a:avLst/>
          </a:prstGeom>
        </p:spPr>
      </p:pic>
      <p:sp>
        <p:nvSpPr>
          <p:cNvPr id="14" name="Rectangle 8"/>
          <p:cNvSpPr>
            <a:spLocks noChangeArrowheads="1"/>
          </p:cNvSpPr>
          <p:nvPr/>
        </p:nvSpPr>
        <p:spPr bwMode="auto">
          <a:xfrm>
            <a:off x="6738154" y="4062176"/>
            <a:ext cx="3357562"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800">
                <a:solidFill>
                  <a:schemeClr val="tx1"/>
                </a:solidFill>
                <a:latin typeface="宋体" panose="02010600030101010101" pitchFamily="2" charset="-122"/>
                <a:ea typeface="宋体" panose="02010600030101010101" pitchFamily="2" charset="-122"/>
              </a:defRPr>
            </a:lvl1pPr>
            <a:lvl2pPr marL="742950" indent="-285750">
              <a:defRPr kumimoji="1" sz="2800">
                <a:solidFill>
                  <a:schemeClr val="tx1"/>
                </a:solidFill>
                <a:latin typeface="宋体" panose="02010600030101010101" pitchFamily="2" charset="-122"/>
                <a:ea typeface="宋体" panose="02010600030101010101" pitchFamily="2" charset="-122"/>
              </a:defRPr>
            </a:lvl2pPr>
            <a:lvl3pPr marL="1143000" indent="-228600">
              <a:defRPr kumimoji="1" sz="2800">
                <a:solidFill>
                  <a:schemeClr val="tx1"/>
                </a:solidFill>
                <a:latin typeface="宋体" panose="02010600030101010101" pitchFamily="2" charset="-122"/>
                <a:ea typeface="宋体" panose="02010600030101010101" pitchFamily="2" charset="-122"/>
              </a:defRPr>
            </a:lvl3pPr>
            <a:lvl4pPr marL="1600200" indent="-228600">
              <a:defRPr kumimoji="1" sz="2800">
                <a:solidFill>
                  <a:schemeClr val="tx1"/>
                </a:solidFill>
                <a:latin typeface="宋体" panose="02010600030101010101" pitchFamily="2" charset="-122"/>
                <a:ea typeface="宋体" panose="02010600030101010101" pitchFamily="2" charset="-122"/>
              </a:defRPr>
            </a:lvl4pPr>
            <a:lvl5pPr marL="2057400" indent="-228600">
              <a:defRPr kumimoji="1" sz="2800">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kumimoji="1" sz="2800">
                <a:solidFill>
                  <a:schemeClr val="tx1"/>
                </a:solidFill>
                <a:latin typeface="宋体" panose="02010600030101010101" pitchFamily="2" charset="-122"/>
                <a:ea typeface="宋体" panose="02010600030101010101" pitchFamily="2" charset="-122"/>
              </a:defRPr>
            </a:lvl9pPr>
          </a:lstStyle>
          <a:p>
            <a:pPr fontAlgn="base">
              <a:spcBef>
                <a:spcPct val="0"/>
              </a:spcBef>
              <a:spcAft>
                <a:spcPct val="0"/>
              </a:spcAft>
            </a:pPr>
            <a:r>
              <a:rPr kumimoji="0" lang="zh-CN" altLang="en-US" dirty="0">
                <a:solidFill>
                  <a:srgbClr val="000000"/>
                </a:solidFill>
                <a:latin typeface="Book Antiqua" panose="02040602050305030304" pitchFamily="18" charset="0"/>
                <a:ea typeface="黑体" panose="02010609060101010101" pitchFamily="49" charset="-122"/>
              </a:rPr>
              <a:t>移动序列中</a:t>
            </a:r>
          </a:p>
          <a:p>
            <a:pPr fontAlgn="base">
              <a:spcBef>
                <a:spcPct val="0"/>
              </a:spcBef>
              <a:spcAft>
                <a:spcPct val="0"/>
              </a:spcAft>
            </a:pPr>
            <a:r>
              <a:rPr kumimoji="0" lang="en-US" altLang="zh-CN" dirty="0">
                <a:solidFill>
                  <a:srgbClr val="000000"/>
                </a:solidFill>
                <a:latin typeface="Book Antiqua" panose="02040602050305030304" pitchFamily="18" charset="0"/>
                <a:ea typeface="黑体" panose="02010609060101010101" pitchFamily="49" charset="-122"/>
              </a:rPr>
              <a:t>u </a:t>
            </a:r>
            <a:r>
              <a:rPr kumimoji="0" lang="zh-CN" altLang="en-US" dirty="0">
                <a:solidFill>
                  <a:srgbClr val="000000"/>
                </a:solidFill>
                <a:latin typeface="Book Antiqua" panose="02040602050305030304" pitchFamily="18" charset="0"/>
                <a:ea typeface="黑体" panose="02010609060101010101" pitchFamily="49" charset="-122"/>
              </a:rPr>
              <a:t>表示使空格上移</a:t>
            </a:r>
          </a:p>
          <a:p>
            <a:pPr fontAlgn="base">
              <a:spcBef>
                <a:spcPct val="0"/>
              </a:spcBef>
              <a:spcAft>
                <a:spcPct val="0"/>
              </a:spcAft>
            </a:pPr>
            <a:r>
              <a:rPr kumimoji="0" lang="en-US" altLang="zh-CN" dirty="0">
                <a:solidFill>
                  <a:srgbClr val="000000"/>
                </a:solidFill>
                <a:latin typeface="Book Antiqua" panose="02040602050305030304" pitchFamily="18" charset="0"/>
                <a:ea typeface="黑体" panose="02010609060101010101" pitchFamily="49" charset="-122"/>
              </a:rPr>
              <a:t>d </a:t>
            </a:r>
            <a:r>
              <a:rPr kumimoji="0" lang="zh-CN" altLang="en-US" dirty="0">
                <a:solidFill>
                  <a:srgbClr val="000000"/>
                </a:solidFill>
                <a:latin typeface="Book Antiqua" panose="02040602050305030304" pitchFamily="18" charset="0"/>
                <a:ea typeface="黑体" panose="02010609060101010101" pitchFamily="49" charset="-122"/>
              </a:rPr>
              <a:t>表示使空格下移</a:t>
            </a:r>
          </a:p>
          <a:p>
            <a:pPr fontAlgn="base">
              <a:spcBef>
                <a:spcPct val="0"/>
              </a:spcBef>
              <a:spcAft>
                <a:spcPct val="0"/>
              </a:spcAft>
            </a:pPr>
            <a:r>
              <a:rPr kumimoji="0" lang="en-US" altLang="zh-CN" dirty="0">
                <a:solidFill>
                  <a:srgbClr val="000000"/>
                </a:solidFill>
                <a:latin typeface="Book Antiqua" panose="02040602050305030304" pitchFamily="18" charset="0"/>
                <a:ea typeface="黑体" panose="02010609060101010101" pitchFamily="49" charset="-122"/>
              </a:rPr>
              <a:t>r </a:t>
            </a:r>
            <a:r>
              <a:rPr kumimoji="0" lang="zh-CN" altLang="en-US" dirty="0">
                <a:solidFill>
                  <a:srgbClr val="000000"/>
                </a:solidFill>
                <a:latin typeface="Book Antiqua" panose="02040602050305030304" pitchFamily="18" charset="0"/>
                <a:ea typeface="黑体" panose="02010609060101010101" pitchFamily="49" charset="-122"/>
              </a:rPr>
              <a:t>表示使空格右移</a:t>
            </a:r>
          </a:p>
          <a:p>
            <a:pPr fontAlgn="base">
              <a:spcBef>
                <a:spcPct val="0"/>
              </a:spcBef>
              <a:spcAft>
                <a:spcPct val="0"/>
              </a:spcAft>
            </a:pPr>
            <a:r>
              <a:rPr kumimoji="0" lang="en-US" altLang="zh-CN" dirty="0">
                <a:solidFill>
                  <a:srgbClr val="000000"/>
                </a:solidFill>
                <a:latin typeface="Book Antiqua" panose="02040602050305030304" pitchFamily="18" charset="0"/>
                <a:ea typeface="黑体" panose="02010609060101010101" pitchFamily="49" charset="-122"/>
              </a:rPr>
              <a:t>l </a:t>
            </a:r>
            <a:r>
              <a:rPr kumimoji="0" lang="zh-CN" altLang="en-US" dirty="0">
                <a:solidFill>
                  <a:srgbClr val="000000"/>
                </a:solidFill>
                <a:latin typeface="Book Antiqua" panose="02040602050305030304" pitchFamily="18" charset="0"/>
                <a:ea typeface="黑体" panose="02010609060101010101" pitchFamily="49" charset="-122"/>
              </a:rPr>
              <a:t>表示使空格左移</a:t>
            </a:r>
          </a:p>
        </p:txBody>
      </p:sp>
    </p:spTree>
    <p:extLst>
      <p:ext uri="{BB962C8B-B14F-4D97-AF65-F5344CB8AC3E}">
        <p14:creationId xmlns:p14="http://schemas.microsoft.com/office/powerpoint/2010/main" val="202853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5106" y="507884"/>
            <a:ext cx="6096000" cy="1754326"/>
          </a:xfrm>
          <a:prstGeom prst="rect">
            <a:avLst/>
          </a:prstGeom>
        </p:spPr>
        <p:txBody>
          <a:bodyPr>
            <a:spAutoFit/>
          </a:bodyPr>
          <a:lstStyle/>
          <a:p>
            <a:r>
              <a:rPr lang="en-US" altLang="zh-CN" smtClean="0"/>
              <a:t>const int dx[]={-1,1,0,0};</a:t>
            </a:r>
          </a:p>
          <a:p>
            <a:r>
              <a:rPr lang="en-US" altLang="zh-CN" smtClean="0"/>
              <a:t>const int dy[]={0,0,-1,1};</a:t>
            </a:r>
          </a:p>
          <a:p>
            <a:r>
              <a:rPr lang="en-US" altLang="zh-CN" smtClean="0"/>
              <a:t>int fact[9]={1,1,2,6,24,120,720,5040,40320};//</a:t>
            </a:r>
            <a:r>
              <a:rPr lang="zh-CN" altLang="en-US" smtClean="0"/>
              <a:t>阶乘</a:t>
            </a:r>
          </a:p>
          <a:p>
            <a:r>
              <a:rPr lang="en-US" altLang="zh-CN" smtClean="0"/>
              <a:t>int pre[400000];//</a:t>
            </a:r>
            <a:r>
              <a:rPr lang="zh-CN" altLang="en-US" smtClean="0"/>
              <a:t>记录每个节点的前驱</a:t>
            </a:r>
          </a:p>
          <a:p>
            <a:r>
              <a:rPr lang="en-US" altLang="zh-CN" smtClean="0"/>
              <a:t>char dir[400000];//</a:t>
            </a:r>
            <a:r>
              <a:rPr lang="zh-CN" altLang="en-US" smtClean="0"/>
              <a:t>记录方向</a:t>
            </a:r>
          </a:p>
          <a:p>
            <a:r>
              <a:rPr lang="en-US" altLang="zh-CN" smtClean="0"/>
              <a:t>char path[5]="udlr";</a:t>
            </a:r>
            <a:endParaRPr lang="en-US" altLang="zh-CN" dirty="0"/>
          </a:p>
        </p:txBody>
      </p:sp>
      <p:sp>
        <p:nvSpPr>
          <p:cNvPr id="5" name="矩形 4"/>
          <p:cNvSpPr/>
          <p:nvPr/>
        </p:nvSpPr>
        <p:spPr>
          <a:xfrm>
            <a:off x="735106" y="2890723"/>
            <a:ext cx="6096000" cy="2862322"/>
          </a:xfrm>
          <a:prstGeom prst="rect">
            <a:avLst/>
          </a:prstGeom>
        </p:spPr>
        <p:txBody>
          <a:bodyPr>
            <a:spAutoFit/>
          </a:bodyPr>
          <a:lstStyle/>
          <a:p>
            <a:r>
              <a:rPr lang="en-US" altLang="zh-CN" dirty="0" err="1" smtClean="0"/>
              <a:t>struct</a:t>
            </a:r>
            <a:r>
              <a:rPr lang="en-US" altLang="zh-CN" dirty="0" smtClean="0"/>
              <a:t> Node{</a:t>
            </a:r>
          </a:p>
          <a:p>
            <a:r>
              <a:rPr lang="en-US" altLang="zh-CN" dirty="0" smtClean="0"/>
              <a:t>    </a:t>
            </a:r>
            <a:r>
              <a:rPr lang="en-US" altLang="zh-CN" dirty="0" err="1" smtClean="0"/>
              <a:t>int</a:t>
            </a:r>
            <a:r>
              <a:rPr lang="en-US" altLang="zh-CN" dirty="0" smtClean="0"/>
              <a:t> a[9];</a:t>
            </a:r>
          </a:p>
          <a:p>
            <a:r>
              <a:rPr lang="en-US" altLang="zh-CN" dirty="0" smtClean="0"/>
              <a:t>    </a:t>
            </a:r>
            <a:r>
              <a:rPr lang="en-US" altLang="zh-CN" dirty="0" err="1" smtClean="0"/>
              <a:t>int</a:t>
            </a:r>
            <a:r>
              <a:rPr lang="en-US" altLang="zh-CN" dirty="0" smtClean="0"/>
              <a:t> </a:t>
            </a:r>
            <a:r>
              <a:rPr lang="en-US" altLang="zh-CN" dirty="0" err="1" smtClean="0"/>
              <a:t>pos</a:t>
            </a:r>
            <a:r>
              <a:rPr lang="en-US" altLang="zh-CN" dirty="0" smtClean="0"/>
              <a:t>, </a:t>
            </a:r>
            <a:r>
              <a:rPr lang="en-US" altLang="zh-CN" dirty="0" err="1" smtClean="0"/>
              <a:t>val</a:t>
            </a:r>
            <a:r>
              <a:rPr lang="en-US" altLang="zh-CN" dirty="0" smtClean="0"/>
              <a:t>;//</a:t>
            </a:r>
            <a:r>
              <a:rPr lang="zh-CN" altLang="en-US" dirty="0" smtClean="0"/>
              <a:t>位置，排列中的位置</a:t>
            </a:r>
          </a:p>
          <a:p>
            <a:r>
              <a:rPr lang="zh-CN" altLang="en-US" dirty="0" smtClean="0"/>
              <a:t>    </a:t>
            </a:r>
            <a:r>
              <a:rPr lang="en-US" altLang="zh-CN" dirty="0" smtClean="0"/>
              <a:t>Node(){}</a:t>
            </a:r>
          </a:p>
          <a:p>
            <a:r>
              <a:rPr lang="en-US" altLang="zh-CN" dirty="0" smtClean="0"/>
              <a:t>    Node(</a:t>
            </a:r>
            <a:r>
              <a:rPr lang="en-US" altLang="zh-CN" dirty="0" err="1" smtClean="0"/>
              <a:t>int</a:t>
            </a:r>
            <a:r>
              <a:rPr lang="en-US" altLang="zh-CN" dirty="0" smtClean="0"/>
              <a:t> _a[9], </a:t>
            </a:r>
            <a:r>
              <a:rPr lang="en-US" altLang="zh-CN" dirty="0" err="1" smtClean="0"/>
              <a:t>int</a:t>
            </a:r>
            <a:r>
              <a:rPr lang="en-US" altLang="zh-CN" dirty="0" smtClean="0"/>
              <a:t> _</a:t>
            </a:r>
            <a:r>
              <a:rPr lang="en-US" altLang="zh-CN" dirty="0" err="1" smtClean="0"/>
              <a:t>pos</a:t>
            </a:r>
            <a:r>
              <a:rPr lang="en-US" altLang="zh-CN" dirty="0" smtClean="0"/>
              <a:t>, </a:t>
            </a:r>
            <a:r>
              <a:rPr lang="en-US" altLang="zh-CN" dirty="0" err="1" smtClean="0"/>
              <a:t>int</a:t>
            </a:r>
            <a:r>
              <a:rPr lang="en-US" altLang="zh-CN" dirty="0" smtClean="0"/>
              <a:t> _</a:t>
            </a:r>
            <a:r>
              <a:rPr lang="en-US" altLang="zh-CN" dirty="0" err="1" smtClean="0"/>
              <a:t>val</a:t>
            </a:r>
            <a:r>
              <a:rPr lang="en-US" altLang="zh-CN" dirty="0" smtClean="0"/>
              <a:t>){</a:t>
            </a:r>
          </a:p>
          <a:p>
            <a:r>
              <a:rPr lang="en-US" altLang="zh-CN" dirty="0" smtClean="0"/>
              <a:t>        </a:t>
            </a:r>
            <a:r>
              <a:rPr lang="en-US" altLang="zh-CN" dirty="0" err="1" smtClean="0"/>
              <a:t>memcpy</a:t>
            </a:r>
            <a:r>
              <a:rPr lang="en-US" altLang="zh-CN" dirty="0" smtClean="0"/>
              <a:t>(a,_</a:t>
            </a:r>
            <a:r>
              <a:rPr lang="en-US" altLang="zh-CN" dirty="0" err="1" smtClean="0"/>
              <a:t>a,sizeof</a:t>
            </a:r>
            <a:r>
              <a:rPr lang="en-US" altLang="zh-CN" dirty="0" smtClean="0"/>
              <a:t>(_a)*9);</a:t>
            </a:r>
          </a:p>
          <a:p>
            <a:r>
              <a:rPr lang="en-US" altLang="zh-CN" dirty="0" smtClean="0"/>
              <a:t>        </a:t>
            </a:r>
            <a:r>
              <a:rPr lang="en-US" altLang="zh-CN" dirty="0" err="1" smtClean="0"/>
              <a:t>pos</a:t>
            </a:r>
            <a:r>
              <a:rPr lang="en-US" altLang="zh-CN" dirty="0" smtClean="0"/>
              <a:t>=_</a:t>
            </a:r>
            <a:r>
              <a:rPr lang="en-US" altLang="zh-CN" dirty="0" err="1" smtClean="0"/>
              <a:t>pos</a:t>
            </a:r>
            <a:r>
              <a:rPr lang="en-US" altLang="zh-CN" dirty="0" smtClean="0"/>
              <a:t>;</a:t>
            </a:r>
          </a:p>
          <a:p>
            <a:r>
              <a:rPr lang="en-US" altLang="zh-CN" dirty="0" smtClean="0"/>
              <a:t>        </a:t>
            </a:r>
            <a:r>
              <a:rPr lang="en-US" altLang="zh-CN" dirty="0" err="1" smtClean="0"/>
              <a:t>val</a:t>
            </a:r>
            <a:r>
              <a:rPr lang="en-US" altLang="zh-CN" dirty="0" smtClean="0"/>
              <a:t>=_</a:t>
            </a:r>
            <a:r>
              <a:rPr lang="en-US" altLang="zh-CN" dirty="0" err="1" smtClean="0"/>
              <a:t>val</a:t>
            </a:r>
            <a:r>
              <a:rPr lang="en-US" altLang="zh-CN" dirty="0" smtClean="0"/>
              <a:t>;</a:t>
            </a:r>
          </a:p>
          <a:p>
            <a:r>
              <a:rPr lang="en-US" altLang="zh-CN" dirty="0" smtClean="0"/>
              <a:t>    }</a:t>
            </a:r>
          </a:p>
          <a:p>
            <a:r>
              <a:rPr lang="en-US" altLang="zh-CN" dirty="0" smtClean="0"/>
              <a:t>}</a:t>
            </a:r>
            <a:r>
              <a:rPr lang="en-US" altLang="zh-CN" dirty="0" err="1" smtClean="0"/>
              <a:t>s,t</a:t>
            </a:r>
            <a:r>
              <a:rPr lang="en-US" altLang="zh-CN" dirty="0" smtClean="0"/>
              <a:t>;</a:t>
            </a:r>
            <a:endParaRPr lang="zh-CN" altLang="en-US" dirty="0"/>
          </a:p>
        </p:txBody>
      </p:sp>
      <p:sp>
        <p:nvSpPr>
          <p:cNvPr id="7" name="矩形 6"/>
          <p:cNvSpPr/>
          <p:nvPr/>
        </p:nvSpPr>
        <p:spPr>
          <a:xfrm>
            <a:off x="6565751" y="429518"/>
            <a:ext cx="6096000" cy="2862322"/>
          </a:xfrm>
          <a:prstGeom prst="rect">
            <a:avLst/>
          </a:prstGeom>
        </p:spPr>
        <p:txBody>
          <a:bodyPr>
            <a:spAutoFit/>
          </a:bodyPr>
          <a:lstStyle/>
          <a:p>
            <a:r>
              <a:rPr lang="en-US" altLang="zh-CN" dirty="0" err="1" smtClean="0"/>
              <a:t>int</a:t>
            </a:r>
            <a:r>
              <a:rPr lang="en-US" altLang="zh-CN" dirty="0" smtClean="0"/>
              <a:t> cantor(</a:t>
            </a:r>
            <a:r>
              <a:rPr lang="en-US" altLang="zh-CN" dirty="0" err="1" smtClean="0"/>
              <a:t>int</a:t>
            </a:r>
            <a:r>
              <a:rPr lang="en-US" altLang="zh-CN" dirty="0" smtClean="0"/>
              <a:t> x[]){</a:t>
            </a:r>
          </a:p>
          <a:p>
            <a:r>
              <a:rPr lang="en-US" altLang="zh-CN" dirty="0" smtClean="0"/>
              <a:t>    </a:t>
            </a:r>
            <a:r>
              <a:rPr lang="en-US" altLang="zh-CN" dirty="0" err="1" smtClean="0"/>
              <a:t>int</a:t>
            </a:r>
            <a:r>
              <a:rPr lang="en-US" altLang="zh-CN" dirty="0" smtClean="0"/>
              <a:t> res=0;</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&lt;9; ++</a:t>
            </a:r>
            <a:r>
              <a:rPr lang="en-US" altLang="zh-CN" dirty="0" err="1" smtClean="0"/>
              <a:t>i</a:t>
            </a:r>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cnt</a:t>
            </a:r>
            <a:r>
              <a:rPr lang="en-US" altLang="zh-CN" dirty="0" smtClean="0"/>
              <a:t>=0;</a:t>
            </a:r>
          </a:p>
          <a:p>
            <a:r>
              <a:rPr lang="en-US" altLang="zh-CN" dirty="0" smtClean="0"/>
              <a:t>        for(</a:t>
            </a:r>
            <a:r>
              <a:rPr lang="en-US" altLang="zh-CN" dirty="0" err="1" smtClean="0"/>
              <a:t>int</a:t>
            </a:r>
            <a:r>
              <a:rPr lang="en-US" altLang="zh-CN" dirty="0" smtClean="0"/>
              <a:t> j=i+1; j&lt;9; j++)</a:t>
            </a:r>
          </a:p>
          <a:p>
            <a:r>
              <a:rPr lang="en-US" altLang="zh-CN" dirty="0" smtClean="0"/>
              <a:t>            if(x[</a:t>
            </a:r>
            <a:r>
              <a:rPr lang="en-US" altLang="zh-CN" dirty="0" err="1" smtClean="0"/>
              <a:t>i</a:t>
            </a:r>
            <a:r>
              <a:rPr lang="en-US" altLang="zh-CN" dirty="0" smtClean="0"/>
              <a:t>]&gt;x[j]) </a:t>
            </a:r>
            <a:r>
              <a:rPr lang="en-US" altLang="zh-CN" dirty="0" err="1" smtClean="0"/>
              <a:t>cnt</a:t>
            </a:r>
            <a:r>
              <a:rPr lang="en-US" altLang="zh-CN" dirty="0" smtClean="0"/>
              <a:t>++;</a:t>
            </a:r>
          </a:p>
          <a:p>
            <a:r>
              <a:rPr lang="en-US" altLang="zh-CN" dirty="0" smtClean="0"/>
              <a:t>        res+=</a:t>
            </a:r>
            <a:r>
              <a:rPr lang="en-US" altLang="zh-CN" dirty="0" err="1" smtClean="0"/>
              <a:t>cnt</a:t>
            </a:r>
            <a:r>
              <a:rPr lang="en-US" altLang="zh-CN" dirty="0" smtClean="0"/>
              <a:t>*fact[8-i];</a:t>
            </a:r>
          </a:p>
          <a:p>
            <a:r>
              <a:rPr lang="en-US" altLang="zh-CN" dirty="0" smtClean="0"/>
              <a:t>    }</a:t>
            </a:r>
          </a:p>
          <a:p>
            <a:r>
              <a:rPr lang="en-US" altLang="zh-CN" dirty="0" smtClean="0"/>
              <a:t>    return res+1;</a:t>
            </a:r>
          </a:p>
          <a:p>
            <a:r>
              <a:rPr lang="en-US" altLang="zh-CN" dirty="0" smtClean="0"/>
              <a:t>}</a:t>
            </a:r>
            <a:endParaRPr lang="zh-CN" altLang="en-US" dirty="0"/>
          </a:p>
        </p:txBody>
      </p:sp>
      <p:cxnSp>
        <p:nvCxnSpPr>
          <p:cNvPr id="9" name="直接连接符 8"/>
          <p:cNvCxnSpPr/>
          <p:nvPr/>
        </p:nvCxnSpPr>
        <p:spPr>
          <a:xfrm>
            <a:off x="5938221" y="172122"/>
            <a:ext cx="0" cy="6239436"/>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565751" y="3737473"/>
            <a:ext cx="6096000" cy="1754326"/>
          </a:xfrm>
          <a:prstGeom prst="rect">
            <a:avLst/>
          </a:prstGeom>
        </p:spPr>
        <p:txBody>
          <a:bodyPr>
            <a:spAutoFit/>
          </a:bodyPr>
          <a:lstStyle/>
          <a:p>
            <a:r>
              <a:rPr lang="en-US" altLang="zh-CN" dirty="0" err="1" smtClean="0"/>
              <a:t>bool</a:t>
            </a:r>
            <a:r>
              <a:rPr lang="en-US" altLang="zh-CN" dirty="0" smtClean="0"/>
              <a:t> </a:t>
            </a:r>
            <a:r>
              <a:rPr lang="en-US" altLang="zh-CN" dirty="0" err="1" smtClean="0"/>
              <a:t>bfs</a:t>
            </a:r>
            <a:r>
              <a:rPr lang="en-US" altLang="zh-CN" dirty="0" smtClean="0"/>
              <a:t>(){</a:t>
            </a:r>
          </a:p>
          <a:p>
            <a:r>
              <a:rPr lang="en-US" altLang="zh-CN" dirty="0" smtClean="0"/>
              <a:t>    </a:t>
            </a:r>
            <a:r>
              <a:rPr lang="en-US" altLang="zh-CN" dirty="0" err="1" smtClean="0"/>
              <a:t>memset</a:t>
            </a:r>
            <a:r>
              <a:rPr lang="en-US" altLang="zh-CN" dirty="0" smtClean="0"/>
              <a:t>(pre,-1,sizeof(pre));</a:t>
            </a:r>
          </a:p>
          <a:p>
            <a:r>
              <a:rPr lang="en-US" altLang="zh-CN" dirty="0" smtClean="0"/>
              <a:t>    queue&lt;Node&gt; Q;</a:t>
            </a:r>
          </a:p>
          <a:p>
            <a:r>
              <a:rPr lang="en-US" altLang="zh-CN" dirty="0" smtClean="0"/>
              <a:t>    </a:t>
            </a:r>
            <a:r>
              <a:rPr lang="en-US" altLang="zh-CN" dirty="0" err="1" smtClean="0"/>
              <a:t>Q.push</a:t>
            </a:r>
            <a:r>
              <a:rPr lang="en-US" altLang="zh-CN" dirty="0" smtClean="0"/>
              <a:t>(s);</a:t>
            </a:r>
          </a:p>
          <a:p>
            <a:r>
              <a:rPr lang="en-US" altLang="zh-CN" dirty="0" smtClean="0"/>
              <a:t>    </a:t>
            </a:r>
            <a:r>
              <a:rPr lang="en-US" altLang="zh-CN" dirty="0" err="1" smtClean="0"/>
              <a:t>int</a:t>
            </a:r>
            <a:r>
              <a:rPr lang="en-US" altLang="zh-CN" dirty="0" smtClean="0"/>
              <a:t> </a:t>
            </a:r>
            <a:r>
              <a:rPr lang="en-US" altLang="zh-CN" dirty="0" err="1" smtClean="0"/>
              <a:t>Sval</a:t>
            </a:r>
            <a:r>
              <a:rPr lang="en-US" altLang="zh-CN" dirty="0" smtClean="0"/>
              <a:t>=</a:t>
            </a:r>
            <a:r>
              <a:rPr lang="en-US" altLang="zh-CN" dirty="0" err="1" smtClean="0"/>
              <a:t>s.val</a:t>
            </a:r>
            <a:r>
              <a:rPr lang="en-US" altLang="zh-CN" dirty="0" smtClean="0"/>
              <a:t>;//</a:t>
            </a:r>
            <a:r>
              <a:rPr lang="zh-CN" altLang="en-US" dirty="0" smtClean="0"/>
              <a:t>起点</a:t>
            </a:r>
          </a:p>
          <a:p>
            <a:r>
              <a:rPr lang="zh-CN" altLang="en-US" dirty="0" smtClean="0"/>
              <a:t>    </a:t>
            </a:r>
            <a:r>
              <a:rPr lang="en-US" altLang="zh-CN" dirty="0" err="1" smtClean="0"/>
              <a:t>int</a:t>
            </a:r>
            <a:r>
              <a:rPr lang="en-US" altLang="zh-CN" dirty="0" smtClean="0"/>
              <a:t> </a:t>
            </a:r>
            <a:r>
              <a:rPr lang="en-US" altLang="zh-CN" dirty="0" err="1" smtClean="0"/>
              <a:t>tmp</a:t>
            </a:r>
            <a:r>
              <a:rPr lang="en-US" altLang="zh-CN" dirty="0" smtClean="0"/>
              <a:t>[9];</a:t>
            </a:r>
            <a:endParaRPr lang="en-US" altLang="zh-CN" dirty="0"/>
          </a:p>
        </p:txBody>
      </p:sp>
    </p:spTree>
    <p:extLst>
      <p:ext uri="{BB962C8B-B14F-4D97-AF65-F5344CB8AC3E}">
        <p14:creationId xmlns:p14="http://schemas.microsoft.com/office/powerpoint/2010/main" val="257389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ea typeface="宋体" panose="02010600030101010101" pitchFamily="2" charset="-122"/>
              </a:rPr>
              <a:t>什么是</a:t>
            </a:r>
            <a:r>
              <a:rPr lang="zh-CN" altLang="zh-CN" dirty="0" smtClean="0">
                <a:ea typeface="宋体" panose="02010600030101010101" pitchFamily="2" charset="-122"/>
              </a:rPr>
              <a:t>图</a:t>
            </a:r>
            <a:endParaRPr lang="zh-CN" altLang="en-US" dirty="0"/>
          </a:p>
        </p:txBody>
      </p:sp>
      <p:sp>
        <p:nvSpPr>
          <p:cNvPr id="3" name="内容占位符 2"/>
          <p:cNvSpPr>
            <a:spLocks noGrp="1"/>
          </p:cNvSpPr>
          <p:nvPr>
            <p:ph idx="1"/>
          </p:nvPr>
        </p:nvSpPr>
        <p:spPr>
          <a:xfrm>
            <a:off x="609600" y="1793839"/>
            <a:ext cx="10972800" cy="4525963"/>
          </a:xfrm>
        </p:spPr>
        <p:txBody>
          <a:bodyPr/>
          <a:lstStyle/>
          <a:p>
            <a:r>
              <a:rPr lang="zh-CN" altLang="zh-CN" dirty="0" smtClean="0">
                <a:ea typeface="宋体" panose="02010600030101010101" pitchFamily="2" charset="-122"/>
              </a:rPr>
              <a:t>图论中的图是由若干给定的点及连接两点的线所构成的图形，这种图形通常用来描述某些事物之间的 </a:t>
            </a:r>
            <a:br>
              <a:rPr lang="zh-CN" altLang="zh-CN" dirty="0" smtClean="0">
                <a:ea typeface="宋体" panose="02010600030101010101" pitchFamily="2" charset="-122"/>
              </a:rPr>
            </a:br>
            <a:r>
              <a:rPr lang="zh-CN" altLang="zh-CN" dirty="0" smtClean="0">
                <a:ea typeface="宋体" panose="02010600030101010101" pitchFamily="2" charset="-122"/>
              </a:rPr>
              <a:t>某种特定关系，用点代表事物，用连接两点的线表示相应两个事物间具有这种关系。</a:t>
            </a:r>
          </a:p>
          <a:p>
            <a:endParaRPr lang="zh-CN" altLang="en-US" dirty="0"/>
          </a:p>
        </p:txBody>
      </p:sp>
    </p:spTree>
    <p:extLst>
      <p:ext uri="{BB962C8B-B14F-4D97-AF65-F5344CB8AC3E}">
        <p14:creationId xmlns:p14="http://schemas.microsoft.com/office/powerpoint/2010/main" val="3981531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740" y="408491"/>
            <a:ext cx="7548283" cy="5909310"/>
          </a:xfrm>
          <a:prstGeom prst="rect">
            <a:avLst/>
          </a:prstGeom>
        </p:spPr>
        <p:txBody>
          <a:bodyPr wrap="square">
            <a:spAutoFit/>
          </a:bodyPr>
          <a:lstStyle/>
          <a:p>
            <a:r>
              <a:rPr lang="en-US" altLang="zh-CN" dirty="0" smtClean="0"/>
              <a:t>while(!</a:t>
            </a:r>
            <a:r>
              <a:rPr lang="en-US" altLang="zh-CN" dirty="0" err="1" smtClean="0"/>
              <a:t>Q.empty</a:t>
            </a:r>
            <a:r>
              <a:rPr lang="en-US" altLang="zh-CN" dirty="0" smtClean="0"/>
              <a:t>()){</a:t>
            </a:r>
          </a:p>
          <a:p>
            <a:r>
              <a:rPr lang="en-US" altLang="zh-CN" dirty="0" smtClean="0"/>
              <a:t>        Node now=</a:t>
            </a:r>
            <a:r>
              <a:rPr lang="en-US" altLang="zh-CN" dirty="0" err="1" smtClean="0"/>
              <a:t>Q.front</a:t>
            </a:r>
            <a:r>
              <a:rPr lang="en-US" altLang="zh-CN" dirty="0" smtClean="0"/>
              <a:t>(); </a:t>
            </a:r>
            <a:r>
              <a:rPr lang="en-US" altLang="zh-CN" dirty="0" err="1" smtClean="0"/>
              <a:t>Q.pop</a:t>
            </a:r>
            <a:r>
              <a:rPr lang="en-US" altLang="zh-CN" dirty="0" smtClean="0"/>
              <a:t>();</a:t>
            </a:r>
          </a:p>
          <a:p>
            <a:r>
              <a:rPr lang="en-US" altLang="zh-CN" dirty="0" smtClean="0"/>
              <a:t>        </a:t>
            </a:r>
            <a:r>
              <a:rPr lang="en-US" altLang="zh-CN" dirty="0" err="1" smtClean="0"/>
              <a:t>int</a:t>
            </a:r>
            <a:r>
              <a:rPr lang="en-US" altLang="zh-CN" dirty="0" smtClean="0"/>
              <a:t> p=</a:t>
            </a:r>
            <a:r>
              <a:rPr lang="en-US" altLang="zh-CN" dirty="0" err="1" smtClean="0"/>
              <a:t>now.pos</a:t>
            </a:r>
            <a:r>
              <a:rPr lang="en-US" altLang="zh-CN" dirty="0" smtClean="0"/>
              <a:t>;</a:t>
            </a:r>
          </a:p>
          <a:p>
            <a:r>
              <a:rPr lang="en-US" altLang="zh-CN" dirty="0" smtClean="0"/>
              <a:t>        </a:t>
            </a:r>
            <a:r>
              <a:rPr lang="en-US" altLang="zh-CN" dirty="0" err="1" smtClean="0"/>
              <a:t>int</a:t>
            </a:r>
            <a:r>
              <a:rPr lang="en-US" altLang="zh-CN" dirty="0" smtClean="0"/>
              <a:t> x=p/3, y=p%3;</a:t>
            </a:r>
          </a:p>
          <a:p>
            <a:r>
              <a:rPr lang="en-US" altLang="zh-CN" dirty="0" smtClean="0"/>
              <a:t>        </a:t>
            </a:r>
            <a:r>
              <a:rPr lang="en-US" altLang="zh-CN" dirty="0" err="1" smtClean="0"/>
              <a:t>int</a:t>
            </a:r>
            <a:r>
              <a:rPr lang="en-US" altLang="zh-CN" dirty="0" smtClean="0"/>
              <a:t> </a:t>
            </a:r>
            <a:r>
              <a:rPr lang="en-US" altLang="zh-CN" dirty="0" err="1" smtClean="0"/>
              <a:t>val</a:t>
            </a:r>
            <a:r>
              <a:rPr lang="en-US" altLang="zh-CN" dirty="0" smtClean="0"/>
              <a:t>=</a:t>
            </a:r>
            <a:r>
              <a:rPr lang="en-US" altLang="zh-CN" dirty="0" err="1" smtClean="0"/>
              <a:t>now.val</a:t>
            </a:r>
            <a:r>
              <a:rPr lang="en-US" altLang="zh-CN" dirty="0" smtClean="0"/>
              <a:t>;</a:t>
            </a:r>
          </a:p>
          <a:p>
            <a:r>
              <a:rPr lang="en-US" altLang="zh-CN" dirty="0" smtClean="0"/>
              <a:t>        if(</a:t>
            </a:r>
            <a:r>
              <a:rPr lang="en-US" altLang="zh-CN" dirty="0" err="1" smtClean="0"/>
              <a:t>val</a:t>
            </a:r>
            <a:r>
              <a:rPr lang="en-US" altLang="zh-CN" dirty="0" smtClean="0"/>
              <a:t>==</a:t>
            </a:r>
            <a:r>
              <a:rPr lang="en-US" altLang="zh-CN" dirty="0" err="1" smtClean="0"/>
              <a:t>t.val</a:t>
            </a:r>
            <a:r>
              <a:rPr lang="en-US" altLang="zh-CN" dirty="0" smtClean="0"/>
              <a:t>) return true;//</a:t>
            </a:r>
            <a:r>
              <a:rPr lang="zh-CN" altLang="en-US" dirty="0" smtClean="0"/>
              <a:t>能到达</a:t>
            </a:r>
          </a:p>
          <a:p>
            <a:r>
              <a:rPr lang="zh-CN" altLang="en-US" dirty="0" smtClean="0"/>
              <a:t>        </a:t>
            </a:r>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&lt;4; ++</a:t>
            </a:r>
            <a:r>
              <a:rPr lang="en-US" altLang="zh-CN" dirty="0" err="1" smtClean="0"/>
              <a:t>i</a:t>
            </a:r>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nx</a:t>
            </a:r>
            <a:r>
              <a:rPr lang="en-US" altLang="zh-CN" dirty="0" smtClean="0"/>
              <a:t>=</a:t>
            </a:r>
            <a:r>
              <a:rPr lang="en-US" altLang="zh-CN" dirty="0" err="1" smtClean="0"/>
              <a:t>x+dx</a:t>
            </a:r>
            <a:r>
              <a:rPr lang="en-US" altLang="zh-CN" dirty="0" smtClean="0"/>
              <a:t>[</a:t>
            </a:r>
            <a:r>
              <a:rPr lang="en-US" altLang="zh-CN" dirty="0" err="1" smtClean="0"/>
              <a:t>i</a:t>
            </a:r>
            <a:r>
              <a:rPr lang="en-US" altLang="zh-CN" dirty="0" smtClean="0"/>
              <a:t>], </a:t>
            </a:r>
            <a:r>
              <a:rPr lang="en-US" altLang="zh-CN" dirty="0" err="1" smtClean="0"/>
              <a:t>ny</a:t>
            </a:r>
            <a:r>
              <a:rPr lang="en-US" altLang="zh-CN" dirty="0" smtClean="0"/>
              <a:t>=</a:t>
            </a:r>
            <a:r>
              <a:rPr lang="en-US" altLang="zh-CN" dirty="0" err="1" smtClean="0"/>
              <a:t>y+dy</a:t>
            </a:r>
            <a:r>
              <a:rPr lang="en-US" altLang="zh-CN" dirty="0" smtClean="0"/>
              <a:t>[</a:t>
            </a:r>
            <a:r>
              <a:rPr lang="en-US" altLang="zh-CN" dirty="0" err="1" smtClean="0"/>
              <a:t>i</a:t>
            </a:r>
            <a:r>
              <a:rPr lang="en-US" altLang="zh-CN" dirty="0" smtClean="0"/>
              <a:t>];</a:t>
            </a:r>
          </a:p>
          <a:p>
            <a:r>
              <a:rPr lang="en-US" altLang="zh-CN" dirty="0" smtClean="0"/>
              <a:t>            if(</a:t>
            </a:r>
            <a:r>
              <a:rPr lang="en-US" altLang="zh-CN" dirty="0" err="1" smtClean="0"/>
              <a:t>nx</a:t>
            </a:r>
            <a:r>
              <a:rPr lang="en-US" altLang="zh-CN" dirty="0" smtClean="0"/>
              <a:t>&lt;0 || </a:t>
            </a:r>
            <a:r>
              <a:rPr lang="en-US" altLang="zh-CN" dirty="0" err="1" smtClean="0"/>
              <a:t>nx</a:t>
            </a:r>
            <a:r>
              <a:rPr lang="en-US" altLang="zh-CN" dirty="0" smtClean="0"/>
              <a:t>&gt;=3 || </a:t>
            </a:r>
            <a:r>
              <a:rPr lang="en-US" altLang="zh-CN" dirty="0" err="1" smtClean="0"/>
              <a:t>ny</a:t>
            </a:r>
            <a:r>
              <a:rPr lang="en-US" altLang="zh-CN" dirty="0" smtClean="0"/>
              <a:t>&lt;0 || </a:t>
            </a:r>
            <a:r>
              <a:rPr lang="en-US" altLang="zh-CN" dirty="0" err="1" smtClean="0"/>
              <a:t>ny</a:t>
            </a:r>
            <a:r>
              <a:rPr lang="en-US" altLang="zh-CN" dirty="0" smtClean="0"/>
              <a:t>&gt;=3) continue;</a:t>
            </a:r>
          </a:p>
          <a:p>
            <a:r>
              <a:rPr lang="en-US" altLang="zh-CN" dirty="0" smtClean="0"/>
              <a:t>            </a:t>
            </a:r>
            <a:r>
              <a:rPr lang="en-US" altLang="zh-CN" dirty="0" err="1" smtClean="0"/>
              <a:t>int</a:t>
            </a:r>
            <a:r>
              <a:rPr lang="en-US" altLang="zh-CN" dirty="0" smtClean="0"/>
              <a:t> </a:t>
            </a:r>
            <a:r>
              <a:rPr lang="en-US" altLang="zh-CN" dirty="0" err="1" smtClean="0"/>
              <a:t>np</a:t>
            </a:r>
            <a:r>
              <a:rPr lang="en-US" altLang="zh-CN" dirty="0" smtClean="0"/>
              <a:t>=</a:t>
            </a:r>
            <a:r>
              <a:rPr lang="en-US" altLang="zh-CN" dirty="0" err="1" smtClean="0"/>
              <a:t>nx</a:t>
            </a:r>
            <a:r>
              <a:rPr lang="en-US" altLang="zh-CN" dirty="0" smtClean="0"/>
              <a:t>*3+ny;</a:t>
            </a:r>
          </a:p>
          <a:p>
            <a:r>
              <a:rPr lang="en-US" altLang="zh-CN" dirty="0" smtClean="0"/>
              <a:t>            </a:t>
            </a:r>
            <a:r>
              <a:rPr lang="en-US" altLang="zh-CN" dirty="0" err="1" smtClean="0"/>
              <a:t>memcpy</a:t>
            </a:r>
            <a:r>
              <a:rPr lang="en-US" altLang="zh-CN" dirty="0" smtClean="0"/>
              <a:t>(</a:t>
            </a:r>
            <a:r>
              <a:rPr lang="en-US" altLang="zh-CN" dirty="0" err="1" smtClean="0"/>
              <a:t>tmp,now.a,sizeof</a:t>
            </a:r>
            <a:r>
              <a:rPr lang="en-US" altLang="zh-CN" dirty="0" smtClean="0"/>
              <a:t>(</a:t>
            </a:r>
            <a:r>
              <a:rPr lang="en-US" altLang="zh-CN" dirty="0" err="1" smtClean="0"/>
              <a:t>now.a</a:t>
            </a:r>
            <a:r>
              <a:rPr lang="en-US" altLang="zh-CN" dirty="0" smtClean="0"/>
              <a:t>));</a:t>
            </a:r>
          </a:p>
          <a:p>
            <a:r>
              <a:rPr lang="en-US" altLang="zh-CN" dirty="0" smtClean="0"/>
              <a:t>            swap(</a:t>
            </a:r>
            <a:r>
              <a:rPr lang="en-US" altLang="zh-CN" dirty="0" err="1" smtClean="0"/>
              <a:t>tmp</a:t>
            </a:r>
            <a:r>
              <a:rPr lang="en-US" altLang="zh-CN" dirty="0" smtClean="0"/>
              <a:t>[</a:t>
            </a:r>
            <a:r>
              <a:rPr lang="en-US" altLang="zh-CN" dirty="0" err="1" smtClean="0"/>
              <a:t>np</a:t>
            </a:r>
            <a:r>
              <a:rPr lang="en-US" altLang="zh-CN" dirty="0" smtClean="0"/>
              <a:t>],</a:t>
            </a:r>
            <a:r>
              <a:rPr lang="en-US" altLang="zh-CN" dirty="0" err="1" smtClean="0"/>
              <a:t>tmp</a:t>
            </a:r>
            <a:r>
              <a:rPr lang="en-US" altLang="zh-CN" dirty="0" smtClean="0"/>
              <a:t>[p]);//</a:t>
            </a:r>
            <a:r>
              <a:rPr lang="zh-CN" altLang="en-US" dirty="0" smtClean="0"/>
              <a:t>移动</a:t>
            </a:r>
          </a:p>
          <a:p>
            <a:r>
              <a:rPr lang="zh-CN" altLang="en-US" dirty="0" smtClean="0"/>
              <a:t>            </a:t>
            </a:r>
            <a:r>
              <a:rPr lang="en-US" altLang="zh-CN" dirty="0" err="1" smtClean="0"/>
              <a:t>int</a:t>
            </a:r>
            <a:r>
              <a:rPr lang="en-US" altLang="zh-CN" dirty="0" smtClean="0"/>
              <a:t> </a:t>
            </a:r>
            <a:r>
              <a:rPr lang="en-US" altLang="zh-CN" dirty="0" err="1" smtClean="0"/>
              <a:t>nval</a:t>
            </a:r>
            <a:r>
              <a:rPr lang="en-US" altLang="zh-CN" dirty="0" smtClean="0"/>
              <a:t>=cantor(</a:t>
            </a:r>
            <a:r>
              <a:rPr lang="en-US" altLang="zh-CN" dirty="0" err="1" smtClean="0"/>
              <a:t>tmp</a:t>
            </a:r>
            <a:r>
              <a:rPr lang="en-US" altLang="zh-CN" dirty="0" smtClean="0"/>
              <a:t>);</a:t>
            </a:r>
          </a:p>
          <a:p>
            <a:r>
              <a:rPr lang="en-US" altLang="zh-CN" dirty="0" smtClean="0"/>
              <a:t>            if(pre[</a:t>
            </a:r>
            <a:r>
              <a:rPr lang="en-US" altLang="zh-CN" dirty="0" err="1" smtClean="0"/>
              <a:t>nval</a:t>
            </a:r>
            <a:r>
              <a:rPr lang="en-US" altLang="zh-CN" dirty="0" smtClean="0"/>
              <a:t>]!=-1 || </a:t>
            </a:r>
            <a:r>
              <a:rPr lang="en-US" altLang="zh-CN" dirty="0" err="1" smtClean="0"/>
              <a:t>nval</a:t>
            </a:r>
            <a:r>
              <a:rPr lang="en-US" altLang="zh-CN" dirty="0" smtClean="0"/>
              <a:t>==</a:t>
            </a:r>
            <a:r>
              <a:rPr lang="en-US" altLang="zh-CN" dirty="0" err="1" smtClean="0"/>
              <a:t>Sval</a:t>
            </a:r>
            <a:r>
              <a:rPr lang="en-US" altLang="zh-CN" dirty="0" smtClean="0"/>
              <a:t>) continue;//</a:t>
            </a:r>
            <a:r>
              <a:rPr lang="zh-CN" altLang="en-US" dirty="0" smtClean="0"/>
              <a:t>之前访问过或者是起点</a:t>
            </a:r>
          </a:p>
          <a:p>
            <a:r>
              <a:rPr lang="zh-CN" altLang="en-US" dirty="0" smtClean="0"/>
              <a:t>            </a:t>
            </a:r>
            <a:r>
              <a:rPr lang="en-US" altLang="zh-CN" dirty="0" smtClean="0"/>
              <a:t>pre[</a:t>
            </a:r>
            <a:r>
              <a:rPr lang="en-US" altLang="zh-CN" dirty="0" err="1" smtClean="0"/>
              <a:t>nval</a:t>
            </a:r>
            <a:r>
              <a:rPr lang="en-US" altLang="zh-CN" dirty="0" smtClean="0"/>
              <a:t>]=</a:t>
            </a:r>
            <a:r>
              <a:rPr lang="en-US" altLang="zh-CN" dirty="0" err="1" smtClean="0"/>
              <a:t>val</a:t>
            </a:r>
            <a:r>
              <a:rPr lang="en-US" altLang="zh-CN" dirty="0" smtClean="0"/>
              <a:t>;//</a:t>
            </a:r>
            <a:r>
              <a:rPr lang="zh-CN" altLang="en-US" dirty="0" smtClean="0"/>
              <a:t>记录前驱</a:t>
            </a:r>
          </a:p>
          <a:p>
            <a:r>
              <a:rPr lang="zh-CN" altLang="en-US" dirty="0" smtClean="0"/>
              <a:t>            </a:t>
            </a:r>
            <a:r>
              <a:rPr lang="en-US" altLang="zh-CN" dirty="0" err="1" smtClean="0"/>
              <a:t>dir</a:t>
            </a:r>
            <a:r>
              <a:rPr lang="en-US" altLang="zh-CN" dirty="0" smtClean="0"/>
              <a:t>[</a:t>
            </a:r>
            <a:r>
              <a:rPr lang="en-US" altLang="zh-CN" dirty="0" err="1" smtClean="0"/>
              <a:t>nval</a:t>
            </a:r>
            <a:r>
              <a:rPr lang="en-US" altLang="zh-CN" dirty="0" smtClean="0"/>
              <a:t>]=path[</a:t>
            </a:r>
            <a:r>
              <a:rPr lang="en-US" altLang="zh-CN" dirty="0" err="1" smtClean="0"/>
              <a:t>i</a:t>
            </a:r>
            <a:r>
              <a:rPr lang="en-US" altLang="zh-CN" dirty="0" smtClean="0"/>
              <a:t>];//</a:t>
            </a:r>
            <a:r>
              <a:rPr lang="zh-CN" altLang="en-US" dirty="0" smtClean="0"/>
              <a:t>记录方向</a:t>
            </a:r>
          </a:p>
          <a:p>
            <a:r>
              <a:rPr lang="zh-CN" altLang="en-US" dirty="0" smtClean="0"/>
              <a:t>            </a:t>
            </a:r>
            <a:r>
              <a:rPr lang="en-US" altLang="zh-CN" dirty="0" err="1" smtClean="0"/>
              <a:t>Q.push</a:t>
            </a:r>
            <a:r>
              <a:rPr lang="en-US" altLang="zh-CN" dirty="0" smtClean="0"/>
              <a:t>(Node(</a:t>
            </a:r>
            <a:r>
              <a:rPr lang="en-US" altLang="zh-CN" dirty="0" err="1" smtClean="0"/>
              <a:t>tmp,np,nval</a:t>
            </a:r>
            <a:r>
              <a:rPr lang="en-US" altLang="zh-CN" dirty="0" smtClean="0"/>
              <a:t>));</a:t>
            </a:r>
          </a:p>
          <a:p>
            <a:r>
              <a:rPr lang="en-US" altLang="zh-CN" dirty="0" smtClean="0"/>
              <a:t>        }</a:t>
            </a:r>
          </a:p>
          <a:p>
            <a:r>
              <a:rPr lang="en-US" altLang="zh-CN" dirty="0" smtClean="0"/>
              <a:t>    }</a:t>
            </a:r>
          </a:p>
          <a:p>
            <a:r>
              <a:rPr lang="en-US" altLang="zh-CN" dirty="0" smtClean="0"/>
              <a:t>    return false;</a:t>
            </a:r>
          </a:p>
          <a:p>
            <a:r>
              <a:rPr lang="en-US" altLang="zh-CN" dirty="0" smtClean="0"/>
              <a:t>}</a:t>
            </a:r>
            <a:endParaRPr lang="zh-CN" altLang="en-US" dirty="0"/>
          </a:p>
        </p:txBody>
      </p:sp>
    </p:spTree>
    <p:extLst>
      <p:ext uri="{BB962C8B-B14F-4D97-AF65-F5344CB8AC3E}">
        <p14:creationId xmlns:p14="http://schemas.microsoft.com/office/powerpoint/2010/main" val="1300596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rPr>
              <a:t>DFS-</a:t>
            </a:r>
            <a:r>
              <a:rPr lang="zh-CN" altLang="en-US" dirty="0" smtClean="0">
                <a:latin typeface="黑体" panose="02010609060101010101" pitchFamily="49" charset="-122"/>
              </a:rPr>
              <a:t>深度优先搜索</a:t>
            </a:r>
            <a:endParaRPr lang="zh-CN" altLang="en-US" dirty="0"/>
          </a:p>
        </p:txBody>
      </p:sp>
      <p:sp>
        <p:nvSpPr>
          <p:cNvPr id="3" name="内容占位符 2"/>
          <p:cNvSpPr>
            <a:spLocks noGrp="1"/>
          </p:cNvSpPr>
          <p:nvPr>
            <p:ph idx="1"/>
          </p:nvPr>
        </p:nvSpPr>
        <p:spPr/>
        <p:txBody>
          <a:bodyPr/>
          <a:lstStyle/>
          <a:p>
            <a:pPr marL="228600" lvl="1">
              <a:spcBef>
                <a:spcPts val="1000"/>
              </a:spcBef>
            </a:pPr>
            <a:r>
              <a:rPr lang="zh-CN" altLang="en-US" dirty="0" smtClean="0"/>
              <a:t>从初始状态S开始，利用规则生成搜索树下一层任一个结点，检查是否出现目标状态G，若未出现，以此状态利用规则生成再下一层</a:t>
            </a:r>
            <a:r>
              <a:rPr lang="zh-CN" altLang="en-US" b="0" dirty="0" smtClean="0"/>
              <a:t>任一个</a:t>
            </a:r>
            <a:r>
              <a:rPr lang="zh-CN" altLang="en-US" dirty="0" smtClean="0"/>
              <a:t>结点，再检查是否为目标节点G，若未出现，继续以上操作过程，一直进行到叶节点（即不能再生成新状态节点），当它仍不是目标状态G时，回溯到上一层结果，取另一可能扩展搜索的分支。生成新状态节点。若仍不是目标状态，就按该分支一直扩展到叶节点，若仍不是目标，采用相同的回溯办法回退到上层节点，扩展可能的分支生成新状态，</a:t>
            </a:r>
            <a:r>
              <a:rPr lang="zh-CN" altLang="en-US" dirty="0" smtClean="0">
                <a:latin typeface="宋体" panose="02010600030101010101" pitchFamily="2" charset="-122"/>
              </a:rPr>
              <a:t>…</a:t>
            </a:r>
            <a:r>
              <a:rPr lang="zh-CN" altLang="en-US" dirty="0" smtClean="0"/>
              <a:t>，一直进行下去，直到找到目标状态G为止。</a:t>
            </a:r>
            <a:endParaRPr lang="en-US" altLang="zh-CN" dirty="0" smtClean="0"/>
          </a:p>
          <a:p>
            <a:pPr marL="228600" lvl="1">
              <a:spcBef>
                <a:spcPts val="1000"/>
              </a:spcBef>
            </a:pPr>
            <a:r>
              <a:rPr lang="zh-CN" altLang="en-US" dirty="0" smtClean="0"/>
              <a:t>使用</a:t>
            </a:r>
            <a:r>
              <a:rPr lang="zh-CN" altLang="en-US" dirty="0">
                <a:solidFill>
                  <a:srgbClr val="FF3300"/>
                </a:solidFill>
              </a:rPr>
              <a:t>栈</a:t>
            </a:r>
            <a:r>
              <a:rPr lang="zh-CN" altLang="en-US" dirty="0"/>
              <a:t>保存未被检测的结点，结点按照</a:t>
            </a:r>
            <a:r>
              <a:rPr lang="zh-CN" altLang="en-US" dirty="0">
                <a:solidFill>
                  <a:srgbClr val="FF3300"/>
                </a:solidFill>
              </a:rPr>
              <a:t>深度优先</a:t>
            </a:r>
            <a:r>
              <a:rPr lang="zh-CN" altLang="en-US" dirty="0"/>
              <a:t>的次序被访问并依次被压入栈中，并以相反的次序出栈进行新的检测。</a:t>
            </a:r>
          </a:p>
        </p:txBody>
      </p:sp>
    </p:spTree>
    <p:extLst>
      <p:ext uri="{BB962C8B-B14F-4D97-AF65-F5344CB8AC3E}">
        <p14:creationId xmlns:p14="http://schemas.microsoft.com/office/powerpoint/2010/main" val="152278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79413" y="126999"/>
            <a:ext cx="10515600" cy="1325563"/>
          </a:xfrm>
        </p:spPr>
        <p:txBody>
          <a:bodyPr/>
          <a:lstStyle/>
          <a:p>
            <a:r>
              <a:rPr lang="zh-CN" altLang="en-US" dirty="0"/>
              <a:t>搜索过程</a:t>
            </a:r>
            <a:endParaRPr lang="zh-CN" dirty="0" smtClean="0">
              <a:ea typeface="宋体" panose="02010600030101010101" pitchFamily="2" charset="-122"/>
            </a:endParaRPr>
          </a:p>
        </p:txBody>
      </p:sp>
      <p:sp>
        <p:nvSpPr>
          <p:cNvPr id="35843" name="Text Box 3"/>
          <p:cNvSpPr txBox="1">
            <a:spLocks noChangeArrowheads="1"/>
          </p:cNvSpPr>
          <p:nvPr/>
        </p:nvSpPr>
        <p:spPr bwMode="auto">
          <a:xfrm>
            <a:off x="5864224" y="1229062"/>
            <a:ext cx="5148262"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7C80"/>
              </a:buClr>
              <a:buSzPct val="50000"/>
              <a:buFont typeface="Wingdings" panose="05000000000000000000" pitchFamily="2" charset="2"/>
              <a:buNone/>
            </a:pPr>
            <a:r>
              <a:rPr lang="zh-CN" altLang="zh-CN" sz="2500" b="1" dirty="0">
                <a:latin typeface="RomanT" pitchFamily="2" charset="0"/>
              </a:rPr>
              <a:t>DFS </a:t>
            </a:r>
            <a:r>
              <a:rPr lang="zh-CN" altLang="en-US" sz="2500" b="1" dirty="0">
                <a:latin typeface="RomanT" pitchFamily="2" charset="0"/>
              </a:rPr>
              <a:t>在访问图中某一起始顶点</a:t>
            </a:r>
            <a:r>
              <a:rPr lang="zh-CN" altLang="zh-CN" sz="2500" b="1" dirty="0">
                <a:latin typeface="RomanT" pitchFamily="2" charset="0"/>
              </a:rPr>
              <a:t>A </a:t>
            </a:r>
            <a:r>
              <a:rPr lang="zh-CN" altLang="en-US" sz="2500" b="1" dirty="0">
                <a:latin typeface="RomanT" pitchFamily="2" charset="0"/>
              </a:rPr>
              <a:t>后</a:t>
            </a:r>
            <a:r>
              <a:rPr lang="zh-CN" altLang="zh-CN" sz="2500" b="1" dirty="0">
                <a:latin typeface="RomanT" pitchFamily="2" charset="0"/>
              </a:rPr>
              <a:t>,</a:t>
            </a:r>
            <a:r>
              <a:rPr lang="zh-CN" altLang="en-US" sz="2500" b="1" dirty="0">
                <a:latin typeface="RomanT" pitchFamily="2" charset="0"/>
              </a:rPr>
              <a:t>由</a:t>
            </a:r>
            <a:r>
              <a:rPr lang="zh-CN" altLang="zh-CN" sz="2500" b="1" dirty="0">
                <a:latin typeface="RomanT" pitchFamily="2" charset="0"/>
              </a:rPr>
              <a:t>A</a:t>
            </a:r>
            <a:r>
              <a:rPr lang="zh-CN" altLang="en-US" sz="2500" b="1" dirty="0">
                <a:latin typeface="RomanT" pitchFamily="2" charset="0"/>
              </a:rPr>
              <a:t>出发</a:t>
            </a:r>
            <a:r>
              <a:rPr lang="zh-CN" altLang="zh-CN" sz="2500" b="1" dirty="0">
                <a:latin typeface="RomanT" pitchFamily="2" charset="0"/>
              </a:rPr>
              <a:t>,</a:t>
            </a:r>
            <a:r>
              <a:rPr lang="zh-CN" altLang="en-US" sz="2500" b="1" dirty="0">
                <a:latin typeface="RomanT" pitchFamily="2" charset="0"/>
              </a:rPr>
              <a:t>访问它的任一邻接顶点 </a:t>
            </a:r>
            <a:r>
              <a:rPr lang="zh-CN" altLang="zh-CN" sz="2500" b="1" dirty="0">
                <a:latin typeface="RomanT" pitchFamily="2" charset="0"/>
              </a:rPr>
              <a:t>B;</a:t>
            </a:r>
            <a:r>
              <a:rPr lang="zh-CN" altLang="en-US" sz="2500" b="1" dirty="0">
                <a:latin typeface="RomanT" pitchFamily="2" charset="0"/>
              </a:rPr>
              <a:t>再从</a:t>
            </a:r>
            <a:r>
              <a:rPr lang="zh-CN" altLang="zh-CN" sz="2500" b="1" dirty="0">
                <a:latin typeface="RomanT" pitchFamily="2" charset="0"/>
              </a:rPr>
              <a:t>B</a:t>
            </a:r>
            <a:r>
              <a:rPr lang="zh-CN" altLang="en-US" sz="2500" b="1" dirty="0">
                <a:latin typeface="RomanT" pitchFamily="2" charset="0"/>
              </a:rPr>
              <a:t>出发</a:t>
            </a:r>
            <a:r>
              <a:rPr lang="zh-CN" altLang="zh-CN" sz="2500" b="1" dirty="0">
                <a:latin typeface="RomanT" pitchFamily="2" charset="0"/>
              </a:rPr>
              <a:t>,</a:t>
            </a:r>
            <a:r>
              <a:rPr lang="zh-CN" altLang="en-US" sz="2500" b="1" dirty="0">
                <a:latin typeface="RomanT" pitchFamily="2" charset="0"/>
              </a:rPr>
              <a:t>访问与</a:t>
            </a:r>
            <a:r>
              <a:rPr lang="zh-CN" altLang="zh-CN" sz="2500" b="1" dirty="0">
                <a:latin typeface="RomanT" pitchFamily="2" charset="0"/>
              </a:rPr>
              <a:t>B</a:t>
            </a:r>
            <a:r>
              <a:rPr lang="zh-CN" altLang="en-US" sz="2500" b="1" dirty="0">
                <a:latin typeface="RomanT" pitchFamily="2" charset="0"/>
              </a:rPr>
              <a:t>邻接但还没有访问过的顶点</a:t>
            </a:r>
            <a:r>
              <a:rPr lang="zh-CN" altLang="zh-CN" sz="2500" b="1" dirty="0">
                <a:latin typeface="RomanT" pitchFamily="2" charset="0"/>
              </a:rPr>
              <a:t>E; </a:t>
            </a:r>
            <a:r>
              <a:rPr lang="zh-CN" altLang="en-US" sz="2500" b="1" dirty="0">
                <a:latin typeface="RomanT" pitchFamily="2" charset="0"/>
              </a:rPr>
              <a:t>然后再从 </a:t>
            </a:r>
            <a:r>
              <a:rPr lang="zh-CN" altLang="zh-CN" sz="2500" b="1" dirty="0">
                <a:latin typeface="RomanT" pitchFamily="2" charset="0"/>
              </a:rPr>
              <a:t>E </a:t>
            </a:r>
            <a:r>
              <a:rPr lang="zh-CN" altLang="en-US" sz="2500" b="1" dirty="0">
                <a:latin typeface="RomanT" pitchFamily="2" charset="0"/>
              </a:rPr>
              <a:t>出发</a:t>
            </a:r>
            <a:r>
              <a:rPr lang="zh-CN" altLang="zh-CN" sz="2500" b="1" dirty="0">
                <a:latin typeface="RomanT" pitchFamily="2" charset="0"/>
              </a:rPr>
              <a:t>, </a:t>
            </a:r>
            <a:r>
              <a:rPr lang="zh-CN" altLang="en-US" sz="2500" b="1" dirty="0">
                <a:latin typeface="RomanT" pitchFamily="2" charset="0"/>
              </a:rPr>
              <a:t>进行类似的访问</a:t>
            </a:r>
            <a:r>
              <a:rPr lang="zh-CN" altLang="zh-CN" sz="2500" b="1" dirty="0">
                <a:latin typeface="RomanT" pitchFamily="2" charset="0"/>
              </a:rPr>
              <a:t>, … </a:t>
            </a:r>
            <a:r>
              <a:rPr lang="zh-CN" altLang="en-US" sz="2500" b="1" dirty="0">
                <a:latin typeface="RomanT" pitchFamily="2" charset="0"/>
              </a:rPr>
              <a:t>如此进行下去</a:t>
            </a:r>
            <a:r>
              <a:rPr lang="zh-CN" altLang="zh-CN" sz="2500" b="1" dirty="0">
                <a:latin typeface="RomanT" pitchFamily="2" charset="0"/>
              </a:rPr>
              <a:t>,</a:t>
            </a:r>
            <a:r>
              <a:rPr lang="zh-CN" altLang="en-US" sz="2500" b="1" dirty="0">
                <a:latin typeface="RomanT" pitchFamily="2" charset="0"/>
              </a:rPr>
              <a:t>直至到达所有的邻接顶点都被访问过的顶点</a:t>
            </a:r>
            <a:r>
              <a:rPr lang="zh-CN" altLang="zh-CN" sz="2500" b="1" dirty="0">
                <a:latin typeface="RomanT" pitchFamily="2" charset="0"/>
              </a:rPr>
              <a:t>G</a:t>
            </a:r>
            <a:r>
              <a:rPr lang="zh-CN" altLang="en-US" sz="2500" b="1" dirty="0">
                <a:latin typeface="RomanT" pitchFamily="2" charset="0"/>
              </a:rPr>
              <a:t>为止。接着</a:t>
            </a:r>
            <a:r>
              <a:rPr lang="zh-CN" altLang="zh-CN" sz="2500" b="1" dirty="0">
                <a:latin typeface="RomanT" pitchFamily="2" charset="0"/>
              </a:rPr>
              <a:t>,  </a:t>
            </a:r>
            <a:r>
              <a:rPr lang="zh-CN" altLang="en-US" sz="2500" b="1" dirty="0">
                <a:latin typeface="RomanT" pitchFamily="2" charset="0"/>
              </a:rPr>
              <a:t>退回一步</a:t>
            </a:r>
            <a:r>
              <a:rPr lang="zh-CN" altLang="zh-CN" sz="2500" b="1" dirty="0">
                <a:latin typeface="RomanT" pitchFamily="2" charset="0"/>
              </a:rPr>
              <a:t>,  </a:t>
            </a:r>
            <a:r>
              <a:rPr lang="zh-CN" altLang="en-US" sz="2500" b="1" dirty="0">
                <a:latin typeface="RomanT" pitchFamily="2" charset="0"/>
              </a:rPr>
              <a:t>退到前一次刚访问过的顶点</a:t>
            </a:r>
            <a:r>
              <a:rPr lang="zh-CN" altLang="zh-CN" sz="2500" b="1" dirty="0">
                <a:latin typeface="RomanT" pitchFamily="2" charset="0"/>
              </a:rPr>
              <a:t>, </a:t>
            </a:r>
            <a:r>
              <a:rPr lang="zh-CN" altLang="en-US" sz="2500" b="1" dirty="0">
                <a:latin typeface="RomanT" pitchFamily="2" charset="0"/>
              </a:rPr>
              <a:t>看是否还有其它没有被访问的邻接顶点。如果有</a:t>
            </a:r>
            <a:r>
              <a:rPr lang="zh-CN" altLang="zh-CN" sz="2500" b="1" dirty="0">
                <a:latin typeface="RomanT" pitchFamily="2" charset="0"/>
              </a:rPr>
              <a:t>,</a:t>
            </a:r>
            <a:r>
              <a:rPr lang="zh-CN" altLang="en-US" sz="2500" b="1" dirty="0">
                <a:latin typeface="RomanT" pitchFamily="2" charset="0"/>
              </a:rPr>
              <a:t>则访问此顶点</a:t>
            </a:r>
            <a:r>
              <a:rPr lang="zh-CN" altLang="zh-CN" sz="2500" b="1" dirty="0">
                <a:latin typeface="RomanT" pitchFamily="2" charset="0"/>
              </a:rPr>
              <a:t>, </a:t>
            </a:r>
            <a:r>
              <a:rPr lang="zh-CN" altLang="en-US" sz="2500" b="1" dirty="0">
                <a:latin typeface="RomanT" pitchFamily="2" charset="0"/>
              </a:rPr>
              <a:t>之后再从此顶点出发</a:t>
            </a:r>
            <a:r>
              <a:rPr lang="zh-CN" altLang="zh-CN" sz="2500" b="1" dirty="0">
                <a:latin typeface="RomanT" pitchFamily="2" charset="0"/>
              </a:rPr>
              <a:t>,</a:t>
            </a:r>
            <a:r>
              <a:rPr lang="zh-CN" altLang="en-US" sz="2500" b="1" dirty="0">
                <a:latin typeface="RomanT" pitchFamily="2" charset="0"/>
              </a:rPr>
              <a:t>进行与前述类似的访问</a:t>
            </a:r>
            <a:r>
              <a:rPr lang="zh-CN" altLang="zh-CN" sz="2500" b="1" dirty="0">
                <a:latin typeface="RomanT" pitchFamily="2" charset="0"/>
              </a:rPr>
              <a:t>; </a:t>
            </a:r>
            <a:r>
              <a:rPr lang="zh-CN" altLang="en-US" sz="2500" b="1" dirty="0">
                <a:latin typeface="RomanT" pitchFamily="2" charset="0"/>
              </a:rPr>
              <a:t>如果没有</a:t>
            </a:r>
            <a:r>
              <a:rPr lang="zh-CN" altLang="zh-CN" sz="2500" b="1" dirty="0">
                <a:latin typeface="RomanT" pitchFamily="2" charset="0"/>
              </a:rPr>
              <a:t>, </a:t>
            </a:r>
            <a:r>
              <a:rPr lang="zh-CN" altLang="en-US" sz="2500" b="1" dirty="0">
                <a:latin typeface="RomanT" pitchFamily="2" charset="0"/>
              </a:rPr>
              <a:t>就再退回一步进行搜索。重复上述过程</a:t>
            </a:r>
            <a:r>
              <a:rPr lang="zh-CN" altLang="zh-CN" sz="2500" b="1" dirty="0">
                <a:latin typeface="RomanT" pitchFamily="2" charset="0"/>
              </a:rPr>
              <a:t>, </a:t>
            </a:r>
            <a:r>
              <a:rPr lang="zh-CN" altLang="en-US" sz="2500" b="1" dirty="0">
                <a:latin typeface="RomanT" pitchFamily="2" charset="0"/>
              </a:rPr>
              <a:t>直到连通图中所有顶点都被访问过为止。</a:t>
            </a:r>
            <a:endParaRPr lang="zh-CN" altLang="en-US" sz="2500" dirty="0">
              <a:latin typeface="RomanT" pitchFamily="2" charset="0"/>
            </a:endParaRPr>
          </a:p>
        </p:txBody>
      </p:sp>
      <p:sp>
        <p:nvSpPr>
          <p:cNvPr id="23556" name="Text Box 4"/>
          <p:cNvSpPr txBox="1">
            <a:spLocks noChangeArrowheads="1"/>
          </p:cNvSpPr>
          <p:nvPr/>
        </p:nvSpPr>
        <p:spPr bwMode="auto">
          <a:xfrm>
            <a:off x="3375025" y="50641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8</a:t>
            </a:r>
            <a:endParaRPr lang="zh-CN" altLang="zh-CN" sz="2800" b="1">
              <a:solidFill>
                <a:schemeClr val="accent2"/>
              </a:solidFill>
              <a:latin typeface="Times New Roman" panose="02020603050405020304" pitchFamily="18" charset="0"/>
            </a:endParaRPr>
          </a:p>
        </p:txBody>
      </p:sp>
      <p:sp>
        <p:nvSpPr>
          <p:cNvPr id="23557" name="Text Box 5"/>
          <p:cNvSpPr txBox="1">
            <a:spLocks noChangeArrowheads="1"/>
          </p:cNvSpPr>
          <p:nvPr/>
        </p:nvSpPr>
        <p:spPr bwMode="auto">
          <a:xfrm>
            <a:off x="4684713" y="5064126"/>
            <a:ext cx="387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9</a:t>
            </a:r>
            <a:endParaRPr lang="zh-CN" altLang="zh-CN" sz="2800" b="1">
              <a:solidFill>
                <a:schemeClr val="accent2"/>
              </a:solidFill>
              <a:latin typeface="Times New Roman" panose="02020603050405020304" pitchFamily="18" charset="0"/>
            </a:endParaRPr>
          </a:p>
        </p:txBody>
      </p:sp>
      <p:sp>
        <p:nvSpPr>
          <p:cNvPr id="35846" name="Line 6"/>
          <p:cNvSpPr>
            <a:spLocks noChangeShapeType="1"/>
          </p:cNvSpPr>
          <p:nvPr/>
        </p:nvSpPr>
        <p:spPr bwMode="auto">
          <a:xfrm flipV="1">
            <a:off x="2643189" y="3633789"/>
            <a:ext cx="896937" cy="87788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Line 7"/>
          <p:cNvSpPr>
            <a:spLocks noChangeShapeType="1"/>
          </p:cNvSpPr>
          <p:nvPr/>
        </p:nvSpPr>
        <p:spPr bwMode="auto">
          <a:xfrm>
            <a:off x="2643188" y="2578101"/>
            <a:ext cx="977900" cy="79216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Line 8"/>
          <p:cNvSpPr>
            <a:spLocks noChangeShapeType="1"/>
          </p:cNvSpPr>
          <p:nvPr/>
        </p:nvSpPr>
        <p:spPr bwMode="auto">
          <a:xfrm>
            <a:off x="3702050" y="2578100"/>
            <a:ext cx="0" cy="6159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9"/>
          <p:cNvSpPr>
            <a:spLocks noChangeShapeType="1"/>
          </p:cNvSpPr>
          <p:nvPr/>
        </p:nvSpPr>
        <p:spPr bwMode="auto">
          <a:xfrm>
            <a:off x="2643189" y="4687888"/>
            <a:ext cx="211772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10"/>
          <p:cNvSpPr>
            <a:spLocks noChangeShapeType="1"/>
          </p:cNvSpPr>
          <p:nvPr/>
        </p:nvSpPr>
        <p:spPr bwMode="auto">
          <a:xfrm>
            <a:off x="2481263" y="2682876"/>
            <a:ext cx="0" cy="184626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Line 11"/>
          <p:cNvSpPr>
            <a:spLocks noChangeShapeType="1"/>
          </p:cNvSpPr>
          <p:nvPr/>
        </p:nvSpPr>
        <p:spPr bwMode="auto">
          <a:xfrm>
            <a:off x="2643189" y="2403475"/>
            <a:ext cx="211772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Oval 12"/>
          <p:cNvSpPr>
            <a:spLocks noChangeArrowheads="1"/>
          </p:cNvSpPr>
          <p:nvPr/>
        </p:nvSpPr>
        <p:spPr bwMode="auto">
          <a:xfrm>
            <a:off x="2236788" y="2155825"/>
            <a:ext cx="488950" cy="527050"/>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3" name="Oval 13"/>
          <p:cNvSpPr>
            <a:spLocks noChangeArrowheads="1"/>
          </p:cNvSpPr>
          <p:nvPr/>
        </p:nvSpPr>
        <p:spPr bwMode="auto">
          <a:xfrm>
            <a:off x="4760913" y="2155825"/>
            <a:ext cx="488950" cy="527050"/>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4" name="Oval 14"/>
          <p:cNvSpPr>
            <a:spLocks noChangeArrowheads="1"/>
          </p:cNvSpPr>
          <p:nvPr/>
        </p:nvSpPr>
        <p:spPr bwMode="auto">
          <a:xfrm>
            <a:off x="2236788" y="3225800"/>
            <a:ext cx="488950" cy="527050"/>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5" name="Oval 15"/>
          <p:cNvSpPr>
            <a:spLocks noChangeArrowheads="1"/>
          </p:cNvSpPr>
          <p:nvPr/>
        </p:nvSpPr>
        <p:spPr bwMode="auto">
          <a:xfrm>
            <a:off x="2236788" y="4440238"/>
            <a:ext cx="488950" cy="527050"/>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6" name="Oval 16"/>
          <p:cNvSpPr>
            <a:spLocks noChangeArrowheads="1"/>
          </p:cNvSpPr>
          <p:nvPr/>
        </p:nvSpPr>
        <p:spPr bwMode="auto">
          <a:xfrm>
            <a:off x="3457575" y="3194050"/>
            <a:ext cx="488950" cy="527050"/>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7" name="Text Box 17"/>
          <p:cNvSpPr txBox="1">
            <a:spLocks noChangeArrowheads="1"/>
          </p:cNvSpPr>
          <p:nvPr/>
        </p:nvSpPr>
        <p:spPr bwMode="auto">
          <a:xfrm>
            <a:off x="2209801" y="213360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A</a:t>
            </a:r>
            <a:endParaRPr lang="zh-CN" altLang="zh-CN" sz="2400">
              <a:solidFill>
                <a:schemeClr val="accent2"/>
              </a:solidFill>
              <a:latin typeface="Times New Roman" panose="02020603050405020304" pitchFamily="18" charset="0"/>
            </a:endParaRPr>
          </a:p>
        </p:txBody>
      </p:sp>
      <p:sp>
        <p:nvSpPr>
          <p:cNvPr id="35858" name="Text Box 18"/>
          <p:cNvSpPr txBox="1">
            <a:spLocks noChangeArrowheads="1"/>
          </p:cNvSpPr>
          <p:nvPr/>
        </p:nvSpPr>
        <p:spPr bwMode="auto">
          <a:xfrm>
            <a:off x="3505201" y="320040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C</a:t>
            </a:r>
            <a:endParaRPr lang="zh-CN" altLang="zh-CN" sz="2400">
              <a:solidFill>
                <a:schemeClr val="accent2"/>
              </a:solidFill>
              <a:latin typeface="Times New Roman" panose="02020603050405020304" pitchFamily="18" charset="0"/>
            </a:endParaRPr>
          </a:p>
        </p:txBody>
      </p:sp>
      <p:sp>
        <p:nvSpPr>
          <p:cNvPr id="35859" name="Text Box 19"/>
          <p:cNvSpPr txBox="1">
            <a:spLocks noChangeArrowheads="1"/>
          </p:cNvSpPr>
          <p:nvPr/>
        </p:nvSpPr>
        <p:spPr bwMode="auto">
          <a:xfrm>
            <a:off x="2286001" y="320040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D</a:t>
            </a:r>
            <a:endParaRPr lang="zh-CN" altLang="zh-CN" sz="2400">
              <a:solidFill>
                <a:schemeClr val="accent2"/>
              </a:solidFill>
              <a:latin typeface="Times New Roman" panose="02020603050405020304" pitchFamily="18" charset="0"/>
            </a:endParaRPr>
          </a:p>
        </p:txBody>
      </p:sp>
      <p:sp>
        <p:nvSpPr>
          <p:cNvPr id="35860" name="Text Box 20"/>
          <p:cNvSpPr txBox="1">
            <a:spLocks noChangeArrowheads="1"/>
          </p:cNvSpPr>
          <p:nvPr/>
        </p:nvSpPr>
        <p:spPr bwMode="auto">
          <a:xfrm>
            <a:off x="4800600" y="2133600"/>
            <a:ext cx="420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E</a:t>
            </a:r>
            <a:endParaRPr lang="zh-CN" altLang="zh-CN" sz="2400">
              <a:solidFill>
                <a:schemeClr val="accent2"/>
              </a:solidFill>
              <a:latin typeface="Times New Roman" panose="02020603050405020304" pitchFamily="18" charset="0"/>
            </a:endParaRPr>
          </a:p>
        </p:txBody>
      </p:sp>
      <p:sp>
        <p:nvSpPr>
          <p:cNvPr id="35861" name="Oval 21"/>
          <p:cNvSpPr>
            <a:spLocks noChangeArrowheads="1"/>
          </p:cNvSpPr>
          <p:nvPr/>
        </p:nvSpPr>
        <p:spPr bwMode="auto">
          <a:xfrm>
            <a:off x="3457575" y="2139950"/>
            <a:ext cx="488950" cy="527050"/>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62" name="Line 22"/>
          <p:cNvSpPr>
            <a:spLocks noChangeShapeType="1"/>
          </p:cNvSpPr>
          <p:nvPr/>
        </p:nvSpPr>
        <p:spPr bwMode="auto">
          <a:xfrm>
            <a:off x="5005388" y="2667001"/>
            <a:ext cx="0" cy="61436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Oval 23"/>
          <p:cNvSpPr>
            <a:spLocks noChangeArrowheads="1"/>
          </p:cNvSpPr>
          <p:nvPr/>
        </p:nvSpPr>
        <p:spPr bwMode="auto">
          <a:xfrm>
            <a:off x="4760913" y="3208338"/>
            <a:ext cx="488950" cy="527050"/>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64" name="Oval 24"/>
          <p:cNvSpPr>
            <a:spLocks noChangeArrowheads="1"/>
          </p:cNvSpPr>
          <p:nvPr/>
        </p:nvSpPr>
        <p:spPr bwMode="auto">
          <a:xfrm>
            <a:off x="4724400" y="4419600"/>
            <a:ext cx="488950" cy="527050"/>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65" name="Text Box 25"/>
          <p:cNvSpPr txBox="1">
            <a:spLocks noChangeArrowheads="1"/>
          </p:cNvSpPr>
          <p:nvPr/>
        </p:nvSpPr>
        <p:spPr bwMode="auto">
          <a:xfrm>
            <a:off x="4724401" y="3200401"/>
            <a:ext cx="492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G</a:t>
            </a:r>
            <a:endParaRPr lang="zh-CN" altLang="zh-CN" sz="2400">
              <a:solidFill>
                <a:schemeClr val="accent2"/>
              </a:solidFill>
              <a:latin typeface="Times New Roman" panose="02020603050405020304" pitchFamily="18" charset="0"/>
            </a:endParaRPr>
          </a:p>
        </p:txBody>
      </p:sp>
      <p:sp>
        <p:nvSpPr>
          <p:cNvPr id="35866" name="Text Box 26"/>
          <p:cNvSpPr txBox="1">
            <a:spLocks noChangeArrowheads="1"/>
          </p:cNvSpPr>
          <p:nvPr/>
        </p:nvSpPr>
        <p:spPr bwMode="auto">
          <a:xfrm>
            <a:off x="3429001" y="213360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B</a:t>
            </a:r>
            <a:endParaRPr lang="zh-CN" altLang="zh-CN" sz="2400">
              <a:solidFill>
                <a:schemeClr val="accent2"/>
              </a:solidFill>
              <a:latin typeface="Times New Roman" panose="02020603050405020304" pitchFamily="18" charset="0"/>
            </a:endParaRPr>
          </a:p>
        </p:txBody>
      </p:sp>
      <p:sp>
        <p:nvSpPr>
          <p:cNvPr id="35867" name="Text Box 27"/>
          <p:cNvSpPr txBox="1">
            <a:spLocks noChangeArrowheads="1"/>
          </p:cNvSpPr>
          <p:nvPr/>
        </p:nvSpPr>
        <p:spPr bwMode="auto">
          <a:xfrm>
            <a:off x="2286001" y="4419601"/>
            <a:ext cx="403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F</a:t>
            </a:r>
            <a:endParaRPr lang="zh-CN" altLang="zh-CN" sz="2400">
              <a:solidFill>
                <a:schemeClr val="accent2"/>
              </a:solidFill>
              <a:latin typeface="Times New Roman" panose="02020603050405020304" pitchFamily="18" charset="0"/>
            </a:endParaRPr>
          </a:p>
        </p:txBody>
      </p:sp>
      <p:sp>
        <p:nvSpPr>
          <p:cNvPr id="35868" name="Text Box 28"/>
          <p:cNvSpPr txBox="1">
            <a:spLocks noChangeArrowheads="1"/>
          </p:cNvSpPr>
          <p:nvPr/>
        </p:nvSpPr>
        <p:spPr bwMode="auto">
          <a:xfrm>
            <a:off x="3733801" y="4419601"/>
            <a:ext cx="28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I</a:t>
            </a:r>
            <a:endParaRPr lang="zh-CN" altLang="zh-CN" sz="2400">
              <a:solidFill>
                <a:schemeClr val="accent2"/>
              </a:solidFill>
              <a:latin typeface="Times New Roman" panose="02020603050405020304" pitchFamily="18" charset="0"/>
            </a:endParaRPr>
          </a:p>
        </p:txBody>
      </p:sp>
      <p:sp>
        <p:nvSpPr>
          <p:cNvPr id="35869" name="Oval 29"/>
          <p:cNvSpPr>
            <a:spLocks noChangeArrowheads="1"/>
          </p:cNvSpPr>
          <p:nvPr/>
        </p:nvSpPr>
        <p:spPr bwMode="auto">
          <a:xfrm>
            <a:off x="3457575" y="4424363"/>
            <a:ext cx="488950" cy="527050"/>
          </a:xfrm>
          <a:prstGeom prst="ellipse">
            <a:avLst/>
          </a:prstGeom>
          <a:solidFill>
            <a:schemeClr val="accent1"/>
          </a:solidFill>
          <a:ln w="9525">
            <a:solidFill>
              <a:srgbClr val="CC3300"/>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0" name="Text Box 30"/>
          <p:cNvSpPr txBox="1">
            <a:spLocks noChangeArrowheads="1"/>
          </p:cNvSpPr>
          <p:nvPr/>
        </p:nvSpPr>
        <p:spPr bwMode="auto">
          <a:xfrm>
            <a:off x="3505201" y="441960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H</a:t>
            </a:r>
            <a:endParaRPr lang="zh-CN" altLang="zh-CN" sz="2400">
              <a:solidFill>
                <a:schemeClr val="accent2"/>
              </a:solidFill>
              <a:latin typeface="Times New Roman" panose="02020603050405020304" pitchFamily="18" charset="0"/>
            </a:endParaRPr>
          </a:p>
        </p:txBody>
      </p:sp>
      <p:sp>
        <p:nvSpPr>
          <p:cNvPr id="23583" name="Text Box 31"/>
          <p:cNvSpPr txBox="1">
            <a:spLocks noChangeArrowheads="1"/>
          </p:cNvSpPr>
          <p:nvPr/>
        </p:nvSpPr>
        <p:spPr bwMode="auto">
          <a:xfrm>
            <a:off x="2257425" y="1557339"/>
            <a:ext cx="387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1</a:t>
            </a:r>
            <a:endParaRPr lang="zh-CN" altLang="zh-CN" sz="2800" b="1">
              <a:solidFill>
                <a:schemeClr val="accent2"/>
              </a:solidFill>
              <a:latin typeface="Times New Roman" panose="02020603050405020304" pitchFamily="18" charset="0"/>
            </a:endParaRPr>
          </a:p>
        </p:txBody>
      </p:sp>
      <p:sp>
        <p:nvSpPr>
          <p:cNvPr id="23584" name="Text Box 32"/>
          <p:cNvSpPr txBox="1">
            <a:spLocks noChangeArrowheads="1"/>
          </p:cNvSpPr>
          <p:nvPr/>
        </p:nvSpPr>
        <p:spPr bwMode="auto">
          <a:xfrm>
            <a:off x="3532188" y="1557339"/>
            <a:ext cx="387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2</a:t>
            </a:r>
            <a:endParaRPr lang="zh-CN" altLang="zh-CN" sz="2800" b="1">
              <a:solidFill>
                <a:schemeClr val="accent2"/>
              </a:solidFill>
              <a:latin typeface="Times New Roman" panose="02020603050405020304" pitchFamily="18" charset="0"/>
            </a:endParaRPr>
          </a:p>
        </p:txBody>
      </p:sp>
      <p:sp>
        <p:nvSpPr>
          <p:cNvPr id="23585" name="Text Box 33"/>
          <p:cNvSpPr txBox="1">
            <a:spLocks noChangeArrowheads="1"/>
          </p:cNvSpPr>
          <p:nvPr/>
        </p:nvSpPr>
        <p:spPr bwMode="auto">
          <a:xfrm>
            <a:off x="4835525" y="15589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3</a:t>
            </a:r>
            <a:endParaRPr lang="zh-CN" altLang="zh-CN" sz="2800" b="1">
              <a:solidFill>
                <a:schemeClr val="accent2"/>
              </a:solidFill>
              <a:latin typeface="Times New Roman" panose="02020603050405020304" pitchFamily="18" charset="0"/>
            </a:endParaRPr>
          </a:p>
        </p:txBody>
      </p:sp>
      <p:sp>
        <p:nvSpPr>
          <p:cNvPr id="23586" name="Text Box 34"/>
          <p:cNvSpPr txBox="1">
            <a:spLocks noChangeArrowheads="1"/>
          </p:cNvSpPr>
          <p:nvPr/>
        </p:nvSpPr>
        <p:spPr bwMode="auto">
          <a:xfrm>
            <a:off x="5249863" y="31400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4</a:t>
            </a:r>
            <a:endParaRPr lang="zh-CN" altLang="zh-CN" sz="2800" b="1">
              <a:solidFill>
                <a:schemeClr val="accent2"/>
              </a:solidFill>
              <a:latin typeface="Times New Roman" panose="02020603050405020304" pitchFamily="18" charset="0"/>
            </a:endParaRPr>
          </a:p>
        </p:txBody>
      </p:sp>
      <p:sp>
        <p:nvSpPr>
          <p:cNvPr id="23587" name="Line 35"/>
          <p:cNvSpPr>
            <a:spLocks noChangeShapeType="1"/>
          </p:cNvSpPr>
          <p:nvPr/>
        </p:nvSpPr>
        <p:spPr bwMode="auto">
          <a:xfrm>
            <a:off x="2725739" y="2139950"/>
            <a:ext cx="731837"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8" name="Line 36"/>
          <p:cNvSpPr>
            <a:spLocks noChangeShapeType="1"/>
          </p:cNvSpPr>
          <p:nvPr/>
        </p:nvSpPr>
        <p:spPr bwMode="auto">
          <a:xfrm>
            <a:off x="4029075" y="2139950"/>
            <a:ext cx="731838"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9" name="Line 37"/>
          <p:cNvSpPr>
            <a:spLocks noChangeShapeType="1"/>
          </p:cNvSpPr>
          <p:nvPr/>
        </p:nvSpPr>
        <p:spPr bwMode="auto">
          <a:xfrm>
            <a:off x="5332413" y="2667001"/>
            <a:ext cx="0" cy="614363"/>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38"/>
          <p:cNvSpPr>
            <a:spLocks noChangeShapeType="1"/>
          </p:cNvSpPr>
          <p:nvPr/>
        </p:nvSpPr>
        <p:spPr bwMode="auto">
          <a:xfrm>
            <a:off x="4029075" y="2754313"/>
            <a:ext cx="0" cy="61595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Line 39"/>
          <p:cNvSpPr>
            <a:spLocks noChangeShapeType="1"/>
          </p:cNvSpPr>
          <p:nvPr/>
        </p:nvSpPr>
        <p:spPr bwMode="auto">
          <a:xfrm>
            <a:off x="4679950" y="2754313"/>
            <a:ext cx="0" cy="615950"/>
          </a:xfrm>
          <a:prstGeom prst="line">
            <a:avLst/>
          </a:prstGeom>
          <a:noFill/>
          <a:ln w="28575">
            <a:solidFill>
              <a:schemeClr val="accent1"/>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2" name="Line 40"/>
          <p:cNvSpPr>
            <a:spLocks noChangeShapeType="1"/>
          </p:cNvSpPr>
          <p:nvPr/>
        </p:nvSpPr>
        <p:spPr bwMode="auto">
          <a:xfrm>
            <a:off x="4029076" y="2667000"/>
            <a:ext cx="650875" cy="0"/>
          </a:xfrm>
          <a:prstGeom prst="line">
            <a:avLst/>
          </a:prstGeom>
          <a:noFill/>
          <a:ln w="28575">
            <a:solidFill>
              <a:schemeClr val="accent1"/>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3" name="Line 41"/>
          <p:cNvSpPr>
            <a:spLocks noChangeShapeType="1"/>
          </p:cNvSpPr>
          <p:nvPr/>
        </p:nvSpPr>
        <p:spPr bwMode="auto">
          <a:xfrm>
            <a:off x="3457575" y="2578100"/>
            <a:ext cx="0" cy="528638"/>
          </a:xfrm>
          <a:prstGeom prst="line">
            <a:avLst/>
          </a:prstGeom>
          <a:noFill/>
          <a:ln w="28575">
            <a:solidFill>
              <a:schemeClr val="accent1"/>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4" name="Line 42"/>
          <p:cNvSpPr>
            <a:spLocks noChangeShapeType="1"/>
          </p:cNvSpPr>
          <p:nvPr/>
        </p:nvSpPr>
        <p:spPr bwMode="auto">
          <a:xfrm>
            <a:off x="2887663" y="2667000"/>
            <a:ext cx="488950" cy="0"/>
          </a:xfrm>
          <a:prstGeom prst="line">
            <a:avLst/>
          </a:prstGeom>
          <a:noFill/>
          <a:ln w="28575">
            <a:solidFill>
              <a:schemeClr val="accent1"/>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5" name="Text Box 43"/>
          <p:cNvSpPr txBox="1">
            <a:spLocks noChangeArrowheads="1"/>
          </p:cNvSpPr>
          <p:nvPr/>
        </p:nvSpPr>
        <p:spPr bwMode="auto">
          <a:xfrm>
            <a:off x="3946525" y="31400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chemeClr val="accent2"/>
                </a:solidFill>
                <a:latin typeface="Times New Roman" panose="02020603050405020304" pitchFamily="18" charset="0"/>
              </a:rPr>
              <a:t>5</a:t>
            </a:r>
            <a:endParaRPr lang="zh-CN" altLang="zh-CN" sz="2800" b="1">
              <a:solidFill>
                <a:schemeClr val="accent2"/>
              </a:solidFill>
              <a:latin typeface="Times New Roman" panose="02020603050405020304" pitchFamily="18" charset="0"/>
            </a:endParaRPr>
          </a:p>
        </p:txBody>
      </p:sp>
      <p:sp>
        <p:nvSpPr>
          <p:cNvPr id="23596" name="Line 44"/>
          <p:cNvSpPr>
            <a:spLocks noChangeShapeType="1"/>
          </p:cNvSpPr>
          <p:nvPr/>
        </p:nvSpPr>
        <p:spPr bwMode="auto">
          <a:xfrm flipH="1">
            <a:off x="2887664" y="3808413"/>
            <a:ext cx="733425" cy="703262"/>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7" name="Line 45"/>
          <p:cNvSpPr>
            <a:spLocks noChangeShapeType="1"/>
          </p:cNvSpPr>
          <p:nvPr/>
        </p:nvSpPr>
        <p:spPr bwMode="auto">
          <a:xfrm flipV="1">
            <a:off x="2643188" y="3808413"/>
            <a:ext cx="0" cy="52705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8" name="Line 46"/>
          <p:cNvSpPr>
            <a:spLocks noChangeShapeType="1"/>
          </p:cNvSpPr>
          <p:nvPr/>
        </p:nvSpPr>
        <p:spPr bwMode="auto">
          <a:xfrm flipV="1">
            <a:off x="2236788" y="3808413"/>
            <a:ext cx="0" cy="615950"/>
          </a:xfrm>
          <a:prstGeom prst="line">
            <a:avLst/>
          </a:prstGeom>
          <a:noFill/>
          <a:ln w="28575">
            <a:solidFill>
              <a:schemeClr val="accent1"/>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9" name="Line 47"/>
          <p:cNvSpPr>
            <a:spLocks noChangeShapeType="1"/>
          </p:cNvSpPr>
          <p:nvPr/>
        </p:nvSpPr>
        <p:spPr bwMode="auto">
          <a:xfrm>
            <a:off x="2806701" y="4951413"/>
            <a:ext cx="650875"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0" name="Line 48"/>
          <p:cNvSpPr>
            <a:spLocks noChangeShapeType="1"/>
          </p:cNvSpPr>
          <p:nvPr/>
        </p:nvSpPr>
        <p:spPr bwMode="auto">
          <a:xfrm>
            <a:off x="4029076" y="4951413"/>
            <a:ext cx="650875"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1" name="Line 49"/>
          <p:cNvSpPr>
            <a:spLocks noChangeShapeType="1"/>
          </p:cNvSpPr>
          <p:nvPr/>
        </p:nvSpPr>
        <p:spPr bwMode="auto">
          <a:xfrm>
            <a:off x="2806701" y="5214938"/>
            <a:ext cx="650875" cy="0"/>
          </a:xfrm>
          <a:prstGeom prst="line">
            <a:avLst/>
          </a:prstGeom>
          <a:noFill/>
          <a:ln w="28575">
            <a:solidFill>
              <a:schemeClr val="accent1"/>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2" name="Line 50"/>
          <p:cNvSpPr>
            <a:spLocks noChangeShapeType="1"/>
          </p:cNvSpPr>
          <p:nvPr/>
        </p:nvSpPr>
        <p:spPr bwMode="auto">
          <a:xfrm>
            <a:off x="4029076" y="5214938"/>
            <a:ext cx="650875" cy="0"/>
          </a:xfrm>
          <a:prstGeom prst="line">
            <a:avLst/>
          </a:prstGeom>
          <a:noFill/>
          <a:ln w="28575">
            <a:solidFill>
              <a:schemeClr val="accent1"/>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3" name="Line 51"/>
          <p:cNvSpPr>
            <a:spLocks noChangeShapeType="1"/>
          </p:cNvSpPr>
          <p:nvPr/>
        </p:nvSpPr>
        <p:spPr bwMode="auto">
          <a:xfrm flipV="1">
            <a:off x="2806701" y="3544888"/>
            <a:ext cx="569913" cy="527050"/>
          </a:xfrm>
          <a:prstGeom prst="line">
            <a:avLst/>
          </a:prstGeom>
          <a:noFill/>
          <a:ln w="28575">
            <a:solidFill>
              <a:schemeClr val="accent1"/>
            </a:solidFill>
            <a:prstDash val="sysDot"/>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4" name="Text Box 52"/>
          <p:cNvSpPr txBox="1">
            <a:spLocks noChangeArrowheads="1"/>
          </p:cNvSpPr>
          <p:nvPr/>
        </p:nvSpPr>
        <p:spPr bwMode="auto">
          <a:xfrm>
            <a:off x="1774825" y="3135313"/>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600" b="1">
                <a:solidFill>
                  <a:schemeClr val="accent2"/>
                </a:solidFill>
                <a:latin typeface="Times New Roman" panose="02020603050405020304" pitchFamily="18" charset="0"/>
              </a:rPr>
              <a:t>7</a:t>
            </a:r>
          </a:p>
        </p:txBody>
      </p:sp>
      <p:sp>
        <p:nvSpPr>
          <p:cNvPr id="23605" name="Text Box 53"/>
          <p:cNvSpPr txBox="1">
            <a:spLocks noChangeArrowheads="1"/>
          </p:cNvSpPr>
          <p:nvPr/>
        </p:nvSpPr>
        <p:spPr bwMode="auto">
          <a:xfrm>
            <a:off x="1774826" y="4379913"/>
            <a:ext cx="404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600" b="1">
                <a:solidFill>
                  <a:schemeClr val="accent2"/>
                </a:solidFill>
                <a:latin typeface="Times New Roman" panose="02020603050405020304" pitchFamily="18" charset="0"/>
              </a:rPr>
              <a:t>6</a:t>
            </a:r>
          </a:p>
        </p:txBody>
      </p:sp>
      <p:sp>
        <p:nvSpPr>
          <p:cNvPr id="35894" name="Text Box 54"/>
          <p:cNvSpPr txBox="1">
            <a:spLocks noChangeArrowheads="1"/>
          </p:cNvSpPr>
          <p:nvPr/>
        </p:nvSpPr>
        <p:spPr bwMode="auto">
          <a:xfrm>
            <a:off x="1992313" y="5661025"/>
            <a:ext cx="304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latin typeface="Tahoma" panose="020B0604030504040204" pitchFamily="34" charset="0"/>
              </a:rPr>
              <a:t>虚线是回溯过程</a:t>
            </a:r>
          </a:p>
        </p:txBody>
      </p:sp>
      <p:sp>
        <p:nvSpPr>
          <p:cNvPr id="35895" name="Text Box 55"/>
          <p:cNvSpPr txBox="1">
            <a:spLocks noChangeArrowheads="1"/>
          </p:cNvSpPr>
          <p:nvPr/>
        </p:nvSpPr>
        <p:spPr bwMode="auto">
          <a:xfrm>
            <a:off x="4876801" y="4419601"/>
            <a:ext cx="28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accent2"/>
                </a:solidFill>
              </a:rPr>
              <a:t>I</a:t>
            </a:r>
            <a:endParaRPr lang="zh-CN" altLang="zh-CN" sz="240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2007777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3583"/>
                                        </p:tgtEl>
                                        <p:attrNameLst>
                                          <p:attrName>style.visibility</p:attrName>
                                        </p:attrNameLst>
                                      </p:cBhvr>
                                      <p:to>
                                        <p:strVal val="visible"/>
                                      </p:to>
                                    </p:set>
                                    <p:anim calcmode="lin" valueType="num">
                                      <p:cBhvr>
                                        <p:cTn id="7" dur="1000" fill="hold"/>
                                        <p:tgtEl>
                                          <p:spTgt spid="23583"/>
                                        </p:tgtEl>
                                        <p:attrNameLst>
                                          <p:attrName>ppt_w</p:attrName>
                                        </p:attrNameLst>
                                      </p:cBhvr>
                                      <p:tavLst>
                                        <p:tav tm="0">
                                          <p:val>
                                            <p:strVal val="#ppt_w*0.70"/>
                                          </p:val>
                                        </p:tav>
                                        <p:tav tm="100000">
                                          <p:val>
                                            <p:strVal val="#ppt_w"/>
                                          </p:val>
                                        </p:tav>
                                      </p:tavLst>
                                    </p:anim>
                                    <p:anim calcmode="lin" valueType="num">
                                      <p:cBhvr>
                                        <p:cTn id="8" dur="1000" fill="hold"/>
                                        <p:tgtEl>
                                          <p:spTgt spid="23583"/>
                                        </p:tgtEl>
                                        <p:attrNameLst>
                                          <p:attrName>ppt_h</p:attrName>
                                        </p:attrNameLst>
                                      </p:cBhvr>
                                      <p:tavLst>
                                        <p:tav tm="0">
                                          <p:val>
                                            <p:strVal val="#ppt_h"/>
                                          </p:val>
                                        </p:tav>
                                        <p:tav tm="100000">
                                          <p:val>
                                            <p:strVal val="#ppt_h"/>
                                          </p:val>
                                        </p:tav>
                                      </p:tavLst>
                                    </p:anim>
                                    <p:animEffect transition="in" filter="fade">
                                      <p:cBhvr>
                                        <p:cTn id="9" dur="1000"/>
                                        <p:tgtEl>
                                          <p:spTgt spid="235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3587"/>
                                        </p:tgtEl>
                                        <p:attrNameLst>
                                          <p:attrName>style.visibility</p:attrName>
                                        </p:attrNameLst>
                                      </p:cBhvr>
                                      <p:to>
                                        <p:strVal val="visible"/>
                                      </p:to>
                                    </p:set>
                                    <p:anim calcmode="lin" valueType="num">
                                      <p:cBhvr>
                                        <p:cTn id="14" dur="1000" fill="hold"/>
                                        <p:tgtEl>
                                          <p:spTgt spid="23587"/>
                                        </p:tgtEl>
                                        <p:attrNameLst>
                                          <p:attrName>ppt_w</p:attrName>
                                        </p:attrNameLst>
                                      </p:cBhvr>
                                      <p:tavLst>
                                        <p:tav tm="0">
                                          <p:val>
                                            <p:strVal val="#ppt_w*0.70"/>
                                          </p:val>
                                        </p:tav>
                                        <p:tav tm="100000">
                                          <p:val>
                                            <p:strVal val="#ppt_w"/>
                                          </p:val>
                                        </p:tav>
                                      </p:tavLst>
                                    </p:anim>
                                    <p:anim calcmode="lin" valueType="num">
                                      <p:cBhvr>
                                        <p:cTn id="15" dur="1000" fill="hold"/>
                                        <p:tgtEl>
                                          <p:spTgt spid="23587"/>
                                        </p:tgtEl>
                                        <p:attrNameLst>
                                          <p:attrName>ppt_h</p:attrName>
                                        </p:attrNameLst>
                                      </p:cBhvr>
                                      <p:tavLst>
                                        <p:tav tm="0">
                                          <p:val>
                                            <p:strVal val="#ppt_h"/>
                                          </p:val>
                                        </p:tav>
                                        <p:tav tm="100000">
                                          <p:val>
                                            <p:strVal val="#ppt_h"/>
                                          </p:val>
                                        </p:tav>
                                      </p:tavLst>
                                    </p:anim>
                                    <p:animEffect transition="in" filter="fade">
                                      <p:cBhvr>
                                        <p:cTn id="16" dur="1000"/>
                                        <p:tgtEl>
                                          <p:spTgt spid="235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3584"/>
                                        </p:tgtEl>
                                        <p:attrNameLst>
                                          <p:attrName>style.visibility</p:attrName>
                                        </p:attrNameLst>
                                      </p:cBhvr>
                                      <p:to>
                                        <p:strVal val="visible"/>
                                      </p:to>
                                    </p:set>
                                    <p:anim calcmode="lin" valueType="num">
                                      <p:cBhvr>
                                        <p:cTn id="21" dur="1000" fill="hold"/>
                                        <p:tgtEl>
                                          <p:spTgt spid="23584"/>
                                        </p:tgtEl>
                                        <p:attrNameLst>
                                          <p:attrName>ppt_w</p:attrName>
                                        </p:attrNameLst>
                                      </p:cBhvr>
                                      <p:tavLst>
                                        <p:tav tm="0">
                                          <p:val>
                                            <p:strVal val="#ppt_w*0.70"/>
                                          </p:val>
                                        </p:tav>
                                        <p:tav tm="100000">
                                          <p:val>
                                            <p:strVal val="#ppt_w"/>
                                          </p:val>
                                        </p:tav>
                                      </p:tavLst>
                                    </p:anim>
                                    <p:anim calcmode="lin" valueType="num">
                                      <p:cBhvr>
                                        <p:cTn id="22" dur="1000" fill="hold"/>
                                        <p:tgtEl>
                                          <p:spTgt spid="23584"/>
                                        </p:tgtEl>
                                        <p:attrNameLst>
                                          <p:attrName>ppt_h</p:attrName>
                                        </p:attrNameLst>
                                      </p:cBhvr>
                                      <p:tavLst>
                                        <p:tav tm="0">
                                          <p:val>
                                            <p:strVal val="#ppt_h"/>
                                          </p:val>
                                        </p:tav>
                                        <p:tav tm="100000">
                                          <p:val>
                                            <p:strVal val="#ppt_h"/>
                                          </p:val>
                                        </p:tav>
                                      </p:tavLst>
                                    </p:anim>
                                    <p:animEffect transition="in" filter="fade">
                                      <p:cBhvr>
                                        <p:cTn id="23" dur="1000"/>
                                        <p:tgtEl>
                                          <p:spTgt spid="235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3588"/>
                                        </p:tgtEl>
                                        <p:attrNameLst>
                                          <p:attrName>style.visibility</p:attrName>
                                        </p:attrNameLst>
                                      </p:cBhvr>
                                      <p:to>
                                        <p:strVal val="visible"/>
                                      </p:to>
                                    </p:set>
                                    <p:anim calcmode="lin" valueType="num">
                                      <p:cBhvr>
                                        <p:cTn id="28" dur="1000" fill="hold"/>
                                        <p:tgtEl>
                                          <p:spTgt spid="23588"/>
                                        </p:tgtEl>
                                        <p:attrNameLst>
                                          <p:attrName>ppt_w</p:attrName>
                                        </p:attrNameLst>
                                      </p:cBhvr>
                                      <p:tavLst>
                                        <p:tav tm="0">
                                          <p:val>
                                            <p:strVal val="#ppt_w*0.70"/>
                                          </p:val>
                                        </p:tav>
                                        <p:tav tm="100000">
                                          <p:val>
                                            <p:strVal val="#ppt_w"/>
                                          </p:val>
                                        </p:tav>
                                      </p:tavLst>
                                    </p:anim>
                                    <p:anim calcmode="lin" valueType="num">
                                      <p:cBhvr>
                                        <p:cTn id="29" dur="1000" fill="hold"/>
                                        <p:tgtEl>
                                          <p:spTgt spid="23588"/>
                                        </p:tgtEl>
                                        <p:attrNameLst>
                                          <p:attrName>ppt_h</p:attrName>
                                        </p:attrNameLst>
                                      </p:cBhvr>
                                      <p:tavLst>
                                        <p:tav tm="0">
                                          <p:val>
                                            <p:strVal val="#ppt_h"/>
                                          </p:val>
                                        </p:tav>
                                        <p:tav tm="100000">
                                          <p:val>
                                            <p:strVal val="#ppt_h"/>
                                          </p:val>
                                        </p:tav>
                                      </p:tavLst>
                                    </p:anim>
                                    <p:animEffect transition="in" filter="fade">
                                      <p:cBhvr>
                                        <p:cTn id="30" dur="1000"/>
                                        <p:tgtEl>
                                          <p:spTgt spid="235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3585"/>
                                        </p:tgtEl>
                                        <p:attrNameLst>
                                          <p:attrName>style.visibility</p:attrName>
                                        </p:attrNameLst>
                                      </p:cBhvr>
                                      <p:to>
                                        <p:strVal val="visible"/>
                                      </p:to>
                                    </p:set>
                                    <p:anim calcmode="lin" valueType="num">
                                      <p:cBhvr>
                                        <p:cTn id="35" dur="1000" fill="hold"/>
                                        <p:tgtEl>
                                          <p:spTgt spid="23585"/>
                                        </p:tgtEl>
                                        <p:attrNameLst>
                                          <p:attrName>ppt_w</p:attrName>
                                        </p:attrNameLst>
                                      </p:cBhvr>
                                      <p:tavLst>
                                        <p:tav tm="0">
                                          <p:val>
                                            <p:strVal val="#ppt_w*0.70"/>
                                          </p:val>
                                        </p:tav>
                                        <p:tav tm="100000">
                                          <p:val>
                                            <p:strVal val="#ppt_w"/>
                                          </p:val>
                                        </p:tav>
                                      </p:tavLst>
                                    </p:anim>
                                    <p:anim calcmode="lin" valueType="num">
                                      <p:cBhvr>
                                        <p:cTn id="36" dur="1000" fill="hold"/>
                                        <p:tgtEl>
                                          <p:spTgt spid="23585"/>
                                        </p:tgtEl>
                                        <p:attrNameLst>
                                          <p:attrName>ppt_h</p:attrName>
                                        </p:attrNameLst>
                                      </p:cBhvr>
                                      <p:tavLst>
                                        <p:tav tm="0">
                                          <p:val>
                                            <p:strVal val="#ppt_h"/>
                                          </p:val>
                                        </p:tav>
                                        <p:tav tm="100000">
                                          <p:val>
                                            <p:strVal val="#ppt_h"/>
                                          </p:val>
                                        </p:tav>
                                      </p:tavLst>
                                    </p:anim>
                                    <p:animEffect transition="in" filter="fade">
                                      <p:cBhvr>
                                        <p:cTn id="37" dur="1000"/>
                                        <p:tgtEl>
                                          <p:spTgt spid="235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23589"/>
                                        </p:tgtEl>
                                        <p:attrNameLst>
                                          <p:attrName>style.visibility</p:attrName>
                                        </p:attrNameLst>
                                      </p:cBhvr>
                                      <p:to>
                                        <p:strVal val="visible"/>
                                      </p:to>
                                    </p:set>
                                    <p:anim calcmode="lin" valueType="num">
                                      <p:cBhvr>
                                        <p:cTn id="42" dur="1000" fill="hold"/>
                                        <p:tgtEl>
                                          <p:spTgt spid="23589"/>
                                        </p:tgtEl>
                                        <p:attrNameLst>
                                          <p:attrName>ppt_w</p:attrName>
                                        </p:attrNameLst>
                                      </p:cBhvr>
                                      <p:tavLst>
                                        <p:tav tm="0">
                                          <p:val>
                                            <p:strVal val="#ppt_w*0.70"/>
                                          </p:val>
                                        </p:tav>
                                        <p:tav tm="100000">
                                          <p:val>
                                            <p:strVal val="#ppt_w"/>
                                          </p:val>
                                        </p:tav>
                                      </p:tavLst>
                                    </p:anim>
                                    <p:anim calcmode="lin" valueType="num">
                                      <p:cBhvr>
                                        <p:cTn id="43" dur="1000" fill="hold"/>
                                        <p:tgtEl>
                                          <p:spTgt spid="23589"/>
                                        </p:tgtEl>
                                        <p:attrNameLst>
                                          <p:attrName>ppt_h</p:attrName>
                                        </p:attrNameLst>
                                      </p:cBhvr>
                                      <p:tavLst>
                                        <p:tav tm="0">
                                          <p:val>
                                            <p:strVal val="#ppt_h"/>
                                          </p:val>
                                        </p:tav>
                                        <p:tav tm="100000">
                                          <p:val>
                                            <p:strVal val="#ppt_h"/>
                                          </p:val>
                                        </p:tav>
                                      </p:tavLst>
                                    </p:anim>
                                    <p:animEffect transition="in" filter="fade">
                                      <p:cBhvr>
                                        <p:cTn id="44" dur="1000"/>
                                        <p:tgtEl>
                                          <p:spTgt spid="2358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23586"/>
                                        </p:tgtEl>
                                        <p:attrNameLst>
                                          <p:attrName>style.visibility</p:attrName>
                                        </p:attrNameLst>
                                      </p:cBhvr>
                                      <p:to>
                                        <p:strVal val="visible"/>
                                      </p:to>
                                    </p:set>
                                    <p:anim calcmode="lin" valueType="num">
                                      <p:cBhvr>
                                        <p:cTn id="49" dur="1000" fill="hold"/>
                                        <p:tgtEl>
                                          <p:spTgt spid="23586"/>
                                        </p:tgtEl>
                                        <p:attrNameLst>
                                          <p:attrName>ppt_w</p:attrName>
                                        </p:attrNameLst>
                                      </p:cBhvr>
                                      <p:tavLst>
                                        <p:tav tm="0">
                                          <p:val>
                                            <p:strVal val="#ppt_w*0.70"/>
                                          </p:val>
                                        </p:tav>
                                        <p:tav tm="100000">
                                          <p:val>
                                            <p:strVal val="#ppt_w"/>
                                          </p:val>
                                        </p:tav>
                                      </p:tavLst>
                                    </p:anim>
                                    <p:anim calcmode="lin" valueType="num">
                                      <p:cBhvr>
                                        <p:cTn id="50" dur="1000" fill="hold"/>
                                        <p:tgtEl>
                                          <p:spTgt spid="23586"/>
                                        </p:tgtEl>
                                        <p:attrNameLst>
                                          <p:attrName>ppt_h</p:attrName>
                                        </p:attrNameLst>
                                      </p:cBhvr>
                                      <p:tavLst>
                                        <p:tav tm="0">
                                          <p:val>
                                            <p:strVal val="#ppt_h"/>
                                          </p:val>
                                        </p:tav>
                                        <p:tav tm="100000">
                                          <p:val>
                                            <p:strVal val="#ppt_h"/>
                                          </p:val>
                                        </p:tav>
                                      </p:tavLst>
                                    </p:anim>
                                    <p:animEffect transition="in" filter="fade">
                                      <p:cBhvr>
                                        <p:cTn id="51" dur="1000"/>
                                        <p:tgtEl>
                                          <p:spTgt spid="2358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23591"/>
                                        </p:tgtEl>
                                        <p:attrNameLst>
                                          <p:attrName>style.visibility</p:attrName>
                                        </p:attrNameLst>
                                      </p:cBhvr>
                                      <p:to>
                                        <p:strVal val="visible"/>
                                      </p:to>
                                    </p:set>
                                    <p:anim calcmode="lin" valueType="num">
                                      <p:cBhvr>
                                        <p:cTn id="56" dur="1000" fill="hold"/>
                                        <p:tgtEl>
                                          <p:spTgt spid="23591"/>
                                        </p:tgtEl>
                                        <p:attrNameLst>
                                          <p:attrName>ppt_w</p:attrName>
                                        </p:attrNameLst>
                                      </p:cBhvr>
                                      <p:tavLst>
                                        <p:tav tm="0">
                                          <p:val>
                                            <p:strVal val="#ppt_w*0.70"/>
                                          </p:val>
                                        </p:tav>
                                        <p:tav tm="100000">
                                          <p:val>
                                            <p:strVal val="#ppt_w"/>
                                          </p:val>
                                        </p:tav>
                                      </p:tavLst>
                                    </p:anim>
                                    <p:anim calcmode="lin" valueType="num">
                                      <p:cBhvr>
                                        <p:cTn id="57" dur="1000" fill="hold"/>
                                        <p:tgtEl>
                                          <p:spTgt spid="23591"/>
                                        </p:tgtEl>
                                        <p:attrNameLst>
                                          <p:attrName>ppt_h</p:attrName>
                                        </p:attrNameLst>
                                      </p:cBhvr>
                                      <p:tavLst>
                                        <p:tav tm="0">
                                          <p:val>
                                            <p:strVal val="#ppt_h"/>
                                          </p:val>
                                        </p:tav>
                                        <p:tav tm="100000">
                                          <p:val>
                                            <p:strVal val="#ppt_h"/>
                                          </p:val>
                                        </p:tav>
                                      </p:tavLst>
                                    </p:anim>
                                    <p:animEffect transition="in" filter="fade">
                                      <p:cBhvr>
                                        <p:cTn id="58" dur="1000"/>
                                        <p:tgtEl>
                                          <p:spTgt spid="2359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23592"/>
                                        </p:tgtEl>
                                        <p:attrNameLst>
                                          <p:attrName>style.visibility</p:attrName>
                                        </p:attrNameLst>
                                      </p:cBhvr>
                                      <p:to>
                                        <p:strVal val="visible"/>
                                      </p:to>
                                    </p:set>
                                    <p:anim calcmode="lin" valueType="num">
                                      <p:cBhvr>
                                        <p:cTn id="63" dur="1000" fill="hold"/>
                                        <p:tgtEl>
                                          <p:spTgt spid="23592"/>
                                        </p:tgtEl>
                                        <p:attrNameLst>
                                          <p:attrName>ppt_w</p:attrName>
                                        </p:attrNameLst>
                                      </p:cBhvr>
                                      <p:tavLst>
                                        <p:tav tm="0">
                                          <p:val>
                                            <p:strVal val="#ppt_w*0.70"/>
                                          </p:val>
                                        </p:tav>
                                        <p:tav tm="100000">
                                          <p:val>
                                            <p:strVal val="#ppt_w"/>
                                          </p:val>
                                        </p:tav>
                                      </p:tavLst>
                                    </p:anim>
                                    <p:anim calcmode="lin" valueType="num">
                                      <p:cBhvr>
                                        <p:cTn id="64" dur="1000" fill="hold"/>
                                        <p:tgtEl>
                                          <p:spTgt spid="23592"/>
                                        </p:tgtEl>
                                        <p:attrNameLst>
                                          <p:attrName>ppt_h</p:attrName>
                                        </p:attrNameLst>
                                      </p:cBhvr>
                                      <p:tavLst>
                                        <p:tav tm="0">
                                          <p:val>
                                            <p:strVal val="#ppt_h"/>
                                          </p:val>
                                        </p:tav>
                                        <p:tav tm="100000">
                                          <p:val>
                                            <p:strVal val="#ppt_h"/>
                                          </p:val>
                                        </p:tav>
                                      </p:tavLst>
                                    </p:anim>
                                    <p:animEffect transition="in" filter="fade">
                                      <p:cBhvr>
                                        <p:cTn id="65" dur="1000"/>
                                        <p:tgtEl>
                                          <p:spTgt spid="2359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23590"/>
                                        </p:tgtEl>
                                        <p:attrNameLst>
                                          <p:attrName>style.visibility</p:attrName>
                                        </p:attrNameLst>
                                      </p:cBhvr>
                                      <p:to>
                                        <p:strVal val="visible"/>
                                      </p:to>
                                    </p:set>
                                    <p:anim calcmode="lin" valueType="num">
                                      <p:cBhvr>
                                        <p:cTn id="70" dur="1000" fill="hold"/>
                                        <p:tgtEl>
                                          <p:spTgt spid="23590"/>
                                        </p:tgtEl>
                                        <p:attrNameLst>
                                          <p:attrName>ppt_w</p:attrName>
                                        </p:attrNameLst>
                                      </p:cBhvr>
                                      <p:tavLst>
                                        <p:tav tm="0">
                                          <p:val>
                                            <p:strVal val="#ppt_w*0.70"/>
                                          </p:val>
                                        </p:tav>
                                        <p:tav tm="100000">
                                          <p:val>
                                            <p:strVal val="#ppt_w"/>
                                          </p:val>
                                        </p:tav>
                                      </p:tavLst>
                                    </p:anim>
                                    <p:anim calcmode="lin" valueType="num">
                                      <p:cBhvr>
                                        <p:cTn id="71" dur="1000" fill="hold"/>
                                        <p:tgtEl>
                                          <p:spTgt spid="23590"/>
                                        </p:tgtEl>
                                        <p:attrNameLst>
                                          <p:attrName>ppt_h</p:attrName>
                                        </p:attrNameLst>
                                      </p:cBhvr>
                                      <p:tavLst>
                                        <p:tav tm="0">
                                          <p:val>
                                            <p:strVal val="#ppt_h"/>
                                          </p:val>
                                        </p:tav>
                                        <p:tav tm="100000">
                                          <p:val>
                                            <p:strVal val="#ppt_h"/>
                                          </p:val>
                                        </p:tav>
                                      </p:tavLst>
                                    </p:anim>
                                    <p:animEffect transition="in" filter="fade">
                                      <p:cBhvr>
                                        <p:cTn id="72" dur="1000"/>
                                        <p:tgtEl>
                                          <p:spTgt spid="2359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23595"/>
                                        </p:tgtEl>
                                        <p:attrNameLst>
                                          <p:attrName>style.visibility</p:attrName>
                                        </p:attrNameLst>
                                      </p:cBhvr>
                                      <p:to>
                                        <p:strVal val="visible"/>
                                      </p:to>
                                    </p:set>
                                    <p:anim calcmode="lin" valueType="num">
                                      <p:cBhvr>
                                        <p:cTn id="77" dur="1000" fill="hold"/>
                                        <p:tgtEl>
                                          <p:spTgt spid="23595"/>
                                        </p:tgtEl>
                                        <p:attrNameLst>
                                          <p:attrName>ppt_w</p:attrName>
                                        </p:attrNameLst>
                                      </p:cBhvr>
                                      <p:tavLst>
                                        <p:tav tm="0">
                                          <p:val>
                                            <p:strVal val="#ppt_w*0.70"/>
                                          </p:val>
                                        </p:tav>
                                        <p:tav tm="100000">
                                          <p:val>
                                            <p:strVal val="#ppt_w"/>
                                          </p:val>
                                        </p:tav>
                                      </p:tavLst>
                                    </p:anim>
                                    <p:anim calcmode="lin" valueType="num">
                                      <p:cBhvr>
                                        <p:cTn id="78" dur="1000" fill="hold"/>
                                        <p:tgtEl>
                                          <p:spTgt spid="23595"/>
                                        </p:tgtEl>
                                        <p:attrNameLst>
                                          <p:attrName>ppt_h</p:attrName>
                                        </p:attrNameLst>
                                      </p:cBhvr>
                                      <p:tavLst>
                                        <p:tav tm="0">
                                          <p:val>
                                            <p:strVal val="#ppt_h"/>
                                          </p:val>
                                        </p:tav>
                                        <p:tav tm="100000">
                                          <p:val>
                                            <p:strVal val="#ppt_h"/>
                                          </p:val>
                                        </p:tav>
                                      </p:tavLst>
                                    </p:anim>
                                    <p:animEffect transition="in" filter="fade">
                                      <p:cBhvr>
                                        <p:cTn id="79" dur="1000"/>
                                        <p:tgtEl>
                                          <p:spTgt spid="2359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23596"/>
                                        </p:tgtEl>
                                        <p:attrNameLst>
                                          <p:attrName>style.visibility</p:attrName>
                                        </p:attrNameLst>
                                      </p:cBhvr>
                                      <p:to>
                                        <p:strVal val="visible"/>
                                      </p:to>
                                    </p:set>
                                    <p:anim calcmode="lin" valueType="num">
                                      <p:cBhvr>
                                        <p:cTn id="84" dur="1000" fill="hold"/>
                                        <p:tgtEl>
                                          <p:spTgt spid="23596"/>
                                        </p:tgtEl>
                                        <p:attrNameLst>
                                          <p:attrName>ppt_w</p:attrName>
                                        </p:attrNameLst>
                                      </p:cBhvr>
                                      <p:tavLst>
                                        <p:tav tm="0">
                                          <p:val>
                                            <p:strVal val="#ppt_w*0.70"/>
                                          </p:val>
                                        </p:tav>
                                        <p:tav tm="100000">
                                          <p:val>
                                            <p:strVal val="#ppt_w"/>
                                          </p:val>
                                        </p:tav>
                                      </p:tavLst>
                                    </p:anim>
                                    <p:anim calcmode="lin" valueType="num">
                                      <p:cBhvr>
                                        <p:cTn id="85" dur="1000" fill="hold"/>
                                        <p:tgtEl>
                                          <p:spTgt spid="23596"/>
                                        </p:tgtEl>
                                        <p:attrNameLst>
                                          <p:attrName>ppt_h</p:attrName>
                                        </p:attrNameLst>
                                      </p:cBhvr>
                                      <p:tavLst>
                                        <p:tav tm="0">
                                          <p:val>
                                            <p:strVal val="#ppt_h"/>
                                          </p:val>
                                        </p:tav>
                                        <p:tav tm="100000">
                                          <p:val>
                                            <p:strVal val="#ppt_h"/>
                                          </p:val>
                                        </p:tav>
                                      </p:tavLst>
                                    </p:anim>
                                    <p:animEffect transition="in" filter="fade">
                                      <p:cBhvr>
                                        <p:cTn id="86" dur="1000"/>
                                        <p:tgtEl>
                                          <p:spTgt spid="2359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23605"/>
                                        </p:tgtEl>
                                        <p:attrNameLst>
                                          <p:attrName>style.visibility</p:attrName>
                                        </p:attrNameLst>
                                      </p:cBhvr>
                                      <p:to>
                                        <p:strVal val="visible"/>
                                      </p:to>
                                    </p:set>
                                    <p:anim calcmode="lin" valueType="num">
                                      <p:cBhvr>
                                        <p:cTn id="91" dur="1000" fill="hold"/>
                                        <p:tgtEl>
                                          <p:spTgt spid="23605"/>
                                        </p:tgtEl>
                                        <p:attrNameLst>
                                          <p:attrName>ppt_w</p:attrName>
                                        </p:attrNameLst>
                                      </p:cBhvr>
                                      <p:tavLst>
                                        <p:tav tm="0">
                                          <p:val>
                                            <p:strVal val="#ppt_w*0.70"/>
                                          </p:val>
                                        </p:tav>
                                        <p:tav tm="100000">
                                          <p:val>
                                            <p:strVal val="#ppt_w"/>
                                          </p:val>
                                        </p:tav>
                                      </p:tavLst>
                                    </p:anim>
                                    <p:anim calcmode="lin" valueType="num">
                                      <p:cBhvr>
                                        <p:cTn id="92" dur="1000" fill="hold"/>
                                        <p:tgtEl>
                                          <p:spTgt spid="23605"/>
                                        </p:tgtEl>
                                        <p:attrNameLst>
                                          <p:attrName>ppt_h</p:attrName>
                                        </p:attrNameLst>
                                      </p:cBhvr>
                                      <p:tavLst>
                                        <p:tav tm="0">
                                          <p:val>
                                            <p:strVal val="#ppt_h"/>
                                          </p:val>
                                        </p:tav>
                                        <p:tav tm="100000">
                                          <p:val>
                                            <p:strVal val="#ppt_h"/>
                                          </p:val>
                                        </p:tav>
                                      </p:tavLst>
                                    </p:anim>
                                    <p:animEffect transition="in" filter="fade">
                                      <p:cBhvr>
                                        <p:cTn id="93" dur="1000"/>
                                        <p:tgtEl>
                                          <p:spTgt spid="2360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23597"/>
                                        </p:tgtEl>
                                        <p:attrNameLst>
                                          <p:attrName>style.visibility</p:attrName>
                                        </p:attrNameLst>
                                      </p:cBhvr>
                                      <p:to>
                                        <p:strVal val="visible"/>
                                      </p:to>
                                    </p:set>
                                    <p:anim calcmode="lin" valueType="num">
                                      <p:cBhvr>
                                        <p:cTn id="98" dur="1000" fill="hold"/>
                                        <p:tgtEl>
                                          <p:spTgt spid="23597"/>
                                        </p:tgtEl>
                                        <p:attrNameLst>
                                          <p:attrName>ppt_w</p:attrName>
                                        </p:attrNameLst>
                                      </p:cBhvr>
                                      <p:tavLst>
                                        <p:tav tm="0">
                                          <p:val>
                                            <p:strVal val="#ppt_w*0.70"/>
                                          </p:val>
                                        </p:tav>
                                        <p:tav tm="100000">
                                          <p:val>
                                            <p:strVal val="#ppt_w"/>
                                          </p:val>
                                        </p:tav>
                                      </p:tavLst>
                                    </p:anim>
                                    <p:anim calcmode="lin" valueType="num">
                                      <p:cBhvr>
                                        <p:cTn id="99" dur="1000" fill="hold"/>
                                        <p:tgtEl>
                                          <p:spTgt spid="23597"/>
                                        </p:tgtEl>
                                        <p:attrNameLst>
                                          <p:attrName>ppt_h</p:attrName>
                                        </p:attrNameLst>
                                      </p:cBhvr>
                                      <p:tavLst>
                                        <p:tav tm="0">
                                          <p:val>
                                            <p:strVal val="#ppt_h"/>
                                          </p:val>
                                        </p:tav>
                                        <p:tav tm="100000">
                                          <p:val>
                                            <p:strVal val="#ppt_h"/>
                                          </p:val>
                                        </p:tav>
                                      </p:tavLst>
                                    </p:anim>
                                    <p:animEffect transition="in" filter="fade">
                                      <p:cBhvr>
                                        <p:cTn id="100" dur="1000"/>
                                        <p:tgtEl>
                                          <p:spTgt spid="2359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5" presetClass="entr" presetSubtype="0" fill="hold" grpId="0" nodeType="clickEffect">
                                  <p:stCondLst>
                                    <p:cond delay="0"/>
                                  </p:stCondLst>
                                  <p:childTnLst>
                                    <p:set>
                                      <p:cBhvr>
                                        <p:cTn id="104" dur="1" fill="hold">
                                          <p:stCondLst>
                                            <p:cond delay="0"/>
                                          </p:stCondLst>
                                        </p:cTn>
                                        <p:tgtEl>
                                          <p:spTgt spid="23604"/>
                                        </p:tgtEl>
                                        <p:attrNameLst>
                                          <p:attrName>style.visibility</p:attrName>
                                        </p:attrNameLst>
                                      </p:cBhvr>
                                      <p:to>
                                        <p:strVal val="visible"/>
                                      </p:to>
                                    </p:set>
                                    <p:anim calcmode="lin" valueType="num">
                                      <p:cBhvr>
                                        <p:cTn id="105" dur="1000" fill="hold"/>
                                        <p:tgtEl>
                                          <p:spTgt spid="23604"/>
                                        </p:tgtEl>
                                        <p:attrNameLst>
                                          <p:attrName>ppt_w</p:attrName>
                                        </p:attrNameLst>
                                      </p:cBhvr>
                                      <p:tavLst>
                                        <p:tav tm="0">
                                          <p:val>
                                            <p:strVal val="#ppt_w*0.70"/>
                                          </p:val>
                                        </p:tav>
                                        <p:tav tm="100000">
                                          <p:val>
                                            <p:strVal val="#ppt_w"/>
                                          </p:val>
                                        </p:tav>
                                      </p:tavLst>
                                    </p:anim>
                                    <p:anim calcmode="lin" valueType="num">
                                      <p:cBhvr>
                                        <p:cTn id="106" dur="1000" fill="hold"/>
                                        <p:tgtEl>
                                          <p:spTgt spid="23604"/>
                                        </p:tgtEl>
                                        <p:attrNameLst>
                                          <p:attrName>ppt_h</p:attrName>
                                        </p:attrNameLst>
                                      </p:cBhvr>
                                      <p:tavLst>
                                        <p:tav tm="0">
                                          <p:val>
                                            <p:strVal val="#ppt_h"/>
                                          </p:val>
                                        </p:tav>
                                        <p:tav tm="100000">
                                          <p:val>
                                            <p:strVal val="#ppt_h"/>
                                          </p:val>
                                        </p:tav>
                                      </p:tavLst>
                                    </p:anim>
                                    <p:animEffect transition="in" filter="fade">
                                      <p:cBhvr>
                                        <p:cTn id="107" dur="1000"/>
                                        <p:tgtEl>
                                          <p:spTgt spid="2360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5" presetClass="entr" presetSubtype="0" fill="hold" grpId="0" nodeType="clickEffect">
                                  <p:stCondLst>
                                    <p:cond delay="0"/>
                                  </p:stCondLst>
                                  <p:childTnLst>
                                    <p:set>
                                      <p:cBhvr>
                                        <p:cTn id="111" dur="1" fill="hold">
                                          <p:stCondLst>
                                            <p:cond delay="0"/>
                                          </p:stCondLst>
                                        </p:cTn>
                                        <p:tgtEl>
                                          <p:spTgt spid="23598"/>
                                        </p:tgtEl>
                                        <p:attrNameLst>
                                          <p:attrName>style.visibility</p:attrName>
                                        </p:attrNameLst>
                                      </p:cBhvr>
                                      <p:to>
                                        <p:strVal val="visible"/>
                                      </p:to>
                                    </p:set>
                                    <p:anim calcmode="lin" valueType="num">
                                      <p:cBhvr>
                                        <p:cTn id="112" dur="1000" fill="hold"/>
                                        <p:tgtEl>
                                          <p:spTgt spid="23598"/>
                                        </p:tgtEl>
                                        <p:attrNameLst>
                                          <p:attrName>ppt_w</p:attrName>
                                        </p:attrNameLst>
                                      </p:cBhvr>
                                      <p:tavLst>
                                        <p:tav tm="0">
                                          <p:val>
                                            <p:strVal val="#ppt_w*0.70"/>
                                          </p:val>
                                        </p:tav>
                                        <p:tav tm="100000">
                                          <p:val>
                                            <p:strVal val="#ppt_w"/>
                                          </p:val>
                                        </p:tav>
                                      </p:tavLst>
                                    </p:anim>
                                    <p:anim calcmode="lin" valueType="num">
                                      <p:cBhvr>
                                        <p:cTn id="113" dur="1000" fill="hold"/>
                                        <p:tgtEl>
                                          <p:spTgt spid="23598"/>
                                        </p:tgtEl>
                                        <p:attrNameLst>
                                          <p:attrName>ppt_h</p:attrName>
                                        </p:attrNameLst>
                                      </p:cBhvr>
                                      <p:tavLst>
                                        <p:tav tm="0">
                                          <p:val>
                                            <p:strVal val="#ppt_h"/>
                                          </p:val>
                                        </p:tav>
                                        <p:tav tm="100000">
                                          <p:val>
                                            <p:strVal val="#ppt_h"/>
                                          </p:val>
                                        </p:tav>
                                      </p:tavLst>
                                    </p:anim>
                                    <p:animEffect transition="in" filter="fade">
                                      <p:cBhvr>
                                        <p:cTn id="114" dur="1000"/>
                                        <p:tgtEl>
                                          <p:spTgt spid="23598"/>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55" presetClass="entr" presetSubtype="0" fill="hold" grpId="0" nodeType="clickEffect">
                                  <p:stCondLst>
                                    <p:cond delay="0"/>
                                  </p:stCondLst>
                                  <p:childTnLst>
                                    <p:set>
                                      <p:cBhvr>
                                        <p:cTn id="118" dur="1" fill="hold">
                                          <p:stCondLst>
                                            <p:cond delay="0"/>
                                          </p:stCondLst>
                                        </p:cTn>
                                        <p:tgtEl>
                                          <p:spTgt spid="23599"/>
                                        </p:tgtEl>
                                        <p:attrNameLst>
                                          <p:attrName>style.visibility</p:attrName>
                                        </p:attrNameLst>
                                      </p:cBhvr>
                                      <p:to>
                                        <p:strVal val="visible"/>
                                      </p:to>
                                    </p:set>
                                    <p:anim calcmode="lin" valueType="num">
                                      <p:cBhvr>
                                        <p:cTn id="119" dur="1000" fill="hold"/>
                                        <p:tgtEl>
                                          <p:spTgt spid="23599"/>
                                        </p:tgtEl>
                                        <p:attrNameLst>
                                          <p:attrName>ppt_w</p:attrName>
                                        </p:attrNameLst>
                                      </p:cBhvr>
                                      <p:tavLst>
                                        <p:tav tm="0">
                                          <p:val>
                                            <p:strVal val="#ppt_w*0.70"/>
                                          </p:val>
                                        </p:tav>
                                        <p:tav tm="100000">
                                          <p:val>
                                            <p:strVal val="#ppt_w"/>
                                          </p:val>
                                        </p:tav>
                                      </p:tavLst>
                                    </p:anim>
                                    <p:anim calcmode="lin" valueType="num">
                                      <p:cBhvr>
                                        <p:cTn id="120" dur="1000" fill="hold"/>
                                        <p:tgtEl>
                                          <p:spTgt spid="23599"/>
                                        </p:tgtEl>
                                        <p:attrNameLst>
                                          <p:attrName>ppt_h</p:attrName>
                                        </p:attrNameLst>
                                      </p:cBhvr>
                                      <p:tavLst>
                                        <p:tav tm="0">
                                          <p:val>
                                            <p:strVal val="#ppt_h"/>
                                          </p:val>
                                        </p:tav>
                                        <p:tav tm="100000">
                                          <p:val>
                                            <p:strVal val="#ppt_h"/>
                                          </p:val>
                                        </p:tav>
                                      </p:tavLst>
                                    </p:anim>
                                    <p:animEffect transition="in" filter="fade">
                                      <p:cBhvr>
                                        <p:cTn id="121" dur="1000"/>
                                        <p:tgtEl>
                                          <p:spTgt spid="2359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55" presetClass="entr" presetSubtype="0" fill="hold" grpId="0" nodeType="clickEffect">
                                  <p:stCondLst>
                                    <p:cond delay="0"/>
                                  </p:stCondLst>
                                  <p:childTnLst>
                                    <p:set>
                                      <p:cBhvr>
                                        <p:cTn id="125" dur="1" fill="hold">
                                          <p:stCondLst>
                                            <p:cond delay="0"/>
                                          </p:stCondLst>
                                        </p:cTn>
                                        <p:tgtEl>
                                          <p:spTgt spid="23556"/>
                                        </p:tgtEl>
                                        <p:attrNameLst>
                                          <p:attrName>style.visibility</p:attrName>
                                        </p:attrNameLst>
                                      </p:cBhvr>
                                      <p:to>
                                        <p:strVal val="visible"/>
                                      </p:to>
                                    </p:set>
                                    <p:anim calcmode="lin" valueType="num">
                                      <p:cBhvr>
                                        <p:cTn id="126" dur="1000" fill="hold"/>
                                        <p:tgtEl>
                                          <p:spTgt spid="23556"/>
                                        </p:tgtEl>
                                        <p:attrNameLst>
                                          <p:attrName>ppt_w</p:attrName>
                                        </p:attrNameLst>
                                      </p:cBhvr>
                                      <p:tavLst>
                                        <p:tav tm="0">
                                          <p:val>
                                            <p:strVal val="#ppt_w*0.70"/>
                                          </p:val>
                                        </p:tav>
                                        <p:tav tm="100000">
                                          <p:val>
                                            <p:strVal val="#ppt_w"/>
                                          </p:val>
                                        </p:tav>
                                      </p:tavLst>
                                    </p:anim>
                                    <p:anim calcmode="lin" valueType="num">
                                      <p:cBhvr>
                                        <p:cTn id="127" dur="1000" fill="hold"/>
                                        <p:tgtEl>
                                          <p:spTgt spid="23556"/>
                                        </p:tgtEl>
                                        <p:attrNameLst>
                                          <p:attrName>ppt_h</p:attrName>
                                        </p:attrNameLst>
                                      </p:cBhvr>
                                      <p:tavLst>
                                        <p:tav tm="0">
                                          <p:val>
                                            <p:strVal val="#ppt_h"/>
                                          </p:val>
                                        </p:tav>
                                        <p:tav tm="100000">
                                          <p:val>
                                            <p:strVal val="#ppt_h"/>
                                          </p:val>
                                        </p:tav>
                                      </p:tavLst>
                                    </p:anim>
                                    <p:animEffect transition="in" filter="fade">
                                      <p:cBhvr>
                                        <p:cTn id="128" dur="1000"/>
                                        <p:tgtEl>
                                          <p:spTgt spid="23556"/>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55" presetClass="entr" presetSubtype="0" fill="hold" grpId="0" nodeType="clickEffect">
                                  <p:stCondLst>
                                    <p:cond delay="0"/>
                                  </p:stCondLst>
                                  <p:childTnLst>
                                    <p:set>
                                      <p:cBhvr>
                                        <p:cTn id="132" dur="1" fill="hold">
                                          <p:stCondLst>
                                            <p:cond delay="0"/>
                                          </p:stCondLst>
                                        </p:cTn>
                                        <p:tgtEl>
                                          <p:spTgt spid="23600"/>
                                        </p:tgtEl>
                                        <p:attrNameLst>
                                          <p:attrName>style.visibility</p:attrName>
                                        </p:attrNameLst>
                                      </p:cBhvr>
                                      <p:to>
                                        <p:strVal val="visible"/>
                                      </p:to>
                                    </p:set>
                                    <p:anim calcmode="lin" valueType="num">
                                      <p:cBhvr>
                                        <p:cTn id="133" dur="1000" fill="hold"/>
                                        <p:tgtEl>
                                          <p:spTgt spid="23600"/>
                                        </p:tgtEl>
                                        <p:attrNameLst>
                                          <p:attrName>ppt_w</p:attrName>
                                        </p:attrNameLst>
                                      </p:cBhvr>
                                      <p:tavLst>
                                        <p:tav tm="0">
                                          <p:val>
                                            <p:strVal val="#ppt_w*0.70"/>
                                          </p:val>
                                        </p:tav>
                                        <p:tav tm="100000">
                                          <p:val>
                                            <p:strVal val="#ppt_w"/>
                                          </p:val>
                                        </p:tav>
                                      </p:tavLst>
                                    </p:anim>
                                    <p:anim calcmode="lin" valueType="num">
                                      <p:cBhvr>
                                        <p:cTn id="134" dur="1000" fill="hold"/>
                                        <p:tgtEl>
                                          <p:spTgt spid="23600"/>
                                        </p:tgtEl>
                                        <p:attrNameLst>
                                          <p:attrName>ppt_h</p:attrName>
                                        </p:attrNameLst>
                                      </p:cBhvr>
                                      <p:tavLst>
                                        <p:tav tm="0">
                                          <p:val>
                                            <p:strVal val="#ppt_h"/>
                                          </p:val>
                                        </p:tav>
                                        <p:tav tm="100000">
                                          <p:val>
                                            <p:strVal val="#ppt_h"/>
                                          </p:val>
                                        </p:tav>
                                      </p:tavLst>
                                    </p:anim>
                                    <p:animEffect transition="in" filter="fade">
                                      <p:cBhvr>
                                        <p:cTn id="135" dur="1000"/>
                                        <p:tgtEl>
                                          <p:spTgt spid="23600"/>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55" presetClass="entr" presetSubtype="0" fill="hold" grpId="0" nodeType="clickEffect">
                                  <p:stCondLst>
                                    <p:cond delay="0"/>
                                  </p:stCondLst>
                                  <p:childTnLst>
                                    <p:set>
                                      <p:cBhvr>
                                        <p:cTn id="139" dur="1" fill="hold">
                                          <p:stCondLst>
                                            <p:cond delay="0"/>
                                          </p:stCondLst>
                                        </p:cTn>
                                        <p:tgtEl>
                                          <p:spTgt spid="23557"/>
                                        </p:tgtEl>
                                        <p:attrNameLst>
                                          <p:attrName>style.visibility</p:attrName>
                                        </p:attrNameLst>
                                      </p:cBhvr>
                                      <p:to>
                                        <p:strVal val="visible"/>
                                      </p:to>
                                    </p:set>
                                    <p:anim calcmode="lin" valueType="num">
                                      <p:cBhvr>
                                        <p:cTn id="140" dur="1000" fill="hold"/>
                                        <p:tgtEl>
                                          <p:spTgt spid="23557"/>
                                        </p:tgtEl>
                                        <p:attrNameLst>
                                          <p:attrName>ppt_w</p:attrName>
                                        </p:attrNameLst>
                                      </p:cBhvr>
                                      <p:tavLst>
                                        <p:tav tm="0">
                                          <p:val>
                                            <p:strVal val="#ppt_w*0.70"/>
                                          </p:val>
                                        </p:tav>
                                        <p:tav tm="100000">
                                          <p:val>
                                            <p:strVal val="#ppt_w"/>
                                          </p:val>
                                        </p:tav>
                                      </p:tavLst>
                                    </p:anim>
                                    <p:anim calcmode="lin" valueType="num">
                                      <p:cBhvr>
                                        <p:cTn id="141" dur="1000" fill="hold"/>
                                        <p:tgtEl>
                                          <p:spTgt spid="23557"/>
                                        </p:tgtEl>
                                        <p:attrNameLst>
                                          <p:attrName>ppt_h</p:attrName>
                                        </p:attrNameLst>
                                      </p:cBhvr>
                                      <p:tavLst>
                                        <p:tav tm="0">
                                          <p:val>
                                            <p:strVal val="#ppt_h"/>
                                          </p:val>
                                        </p:tav>
                                        <p:tav tm="100000">
                                          <p:val>
                                            <p:strVal val="#ppt_h"/>
                                          </p:val>
                                        </p:tav>
                                      </p:tavLst>
                                    </p:anim>
                                    <p:animEffect transition="in" filter="fade">
                                      <p:cBhvr>
                                        <p:cTn id="142" dur="1000"/>
                                        <p:tgtEl>
                                          <p:spTgt spid="23557"/>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55" presetClass="entr" presetSubtype="0" fill="hold" grpId="0" nodeType="clickEffect">
                                  <p:stCondLst>
                                    <p:cond delay="0"/>
                                  </p:stCondLst>
                                  <p:childTnLst>
                                    <p:set>
                                      <p:cBhvr>
                                        <p:cTn id="146" dur="1" fill="hold">
                                          <p:stCondLst>
                                            <p:cond delay="0"/>
                                          </p:stCondLst>
                                        </p:cTn>
                                        <p:tgtEl>
                                          <p:spTgt spid="23602"/>
                                        </p:tgtEl>
                                        <p:attrNameLst>
                                          <p:attrName>style.visibility</p:attrName>
                                        </p:attrNameLst>
                                      </p:cBhvr>
                                      <p:to>
                                        <p:strVal val="visible"/>
                                      </p:to>
                                    </p:set>
                                    <p:anim calcmode="lin" valueType="num">
                                      <p:cBhvr>
                                        <p:cTn id="147" dur="1000" fill="hold"/>
                                        <p:tgtEl>
                                          <p:spTgt spid="23602"/>
                                        </p:tgtEl>
                                        <p:attrNameLst>
                                          <p:attrName>ppt_w</p:attrName>
                                        </p:attrNameLst>
                                      </p:cBhvr>
                                      <p:tavLst>
                                        <p:tav tm="0">
                                          <p:val>
                                            <p:strVal val="#ppt_w*0.70"/>
                                          </p:val>
                                        </p:tav>
                                        <p:tav tm="100000">
                                          <p:val>
                                            <p:strVal val="#ppt_w"/>
                                          </p:val>
                                        </p:tav>
                                      </p:tavLst>
                                    </p:anim>
                                    <p:anim calcmode="lin" valueType="num">
                                      <p:cBhvr>
                                        <p:cTn id="148" dur="1000" fill="hold"/>
                                        <p:tgtEl>
                                          <p:spTgt spid="23602"/>
                                        </p:tgtEl>
                                        <p:attrNameLst>
                                          <p:attrName>ppt_h</p:attrName>
                                        </p:attrNameLst>
                                      </p:cBhvr>
                                      <p:tavLst>
                                        <p:tav tm="0">
                                          <p:val>
                                            <p:strVal val="#ppt_h"/>
                                          </p:val>
                                        </p:tav>
                                        <p:tav tm="100000">
                                          <p:val>
                                            <p:strVal val="#ppt_h"/>
                                          </p:val>
                                        </p:tav>
                                      </p:tavLst>
                                    </p:anim>
                                    <p:animEffect transition="in" filter="fade">
                                      <p:cBhvr>
                                        <p:cTn id="149" dur="1000"/>
                                        <p:tgtEl>
                                          <p:spTgt spid="2360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55" presetClass="entr" presetSubtype="0" fill="hold" grpId="0" nodeType="clickEffect">
                                  <p:stCondLst>
                                    <p:cond delay="0"/>
                                  </p:stCondLst>
                                  <p:childTnLst>
                                    <p:set>
                                      <p:cBhvr>
                                        <p:cTn id="153" dur="1" fill="hold">
                                          <p:stCondLst>
                                            <p:cond delay="0"/>
                                          </p:stCondLst>
                                        </p:cTn>
                                        <p:tgtEl>
                                          <p:spTgt spid="23601"/>
                                        </p:tgtEl>
                                        <p:attrNameLst>
                                          <p:attrName>style.visibility</p:attrName>
                                        </p:attrNameLst>
                                      </p:cBhvr>
                                      <p:to>
                                        <p:strVal val="visible"/>
                                      </p:to>
                                    </p:set>
                                    <p:anim calcmode="lin" valueType="num">
                                      <p:cBhvr>
                                        <p:cTn id="154" dur="1000" fill="hold"/>
                                        <p:tgtEl>
                                          <p:spTgt spid="23601"/>
                                        </p:tgtEl>
                                        <p:attrNameLst>
                                          <p:attrName>ppt_w</p:attrName>
                                        </p:attrNameLst>
                                      </p:cBhvr>
                                      <p:tavLst>
                                        <p:tav tm="0">
                                          <p:val>
                                            <p:strVal val="#ppt_w*0.70"/>
                                          </p:val>
                                        </p:tav>
                                        <p:tav tm="100000">
                                          <p:val>
                                            <p:strVal val="#ppt_w"/>
                                          </p:val>
                                        </p:tav>
                                      </p:tavLst>
                                    </p:anim>
                                    <p:anim calcmode="lin" valueType="num">
                                      <p:cBhvr>
                                        <p:cTn id="155" dur="1000" fill="hold"/>
                                        <p:tgtEl>
                                          <p:spTgt spid="23601"/>
                                        </p:tgtEl>
                                        <p:attrNameLst>
                                          <p:attrName>ppt_h</p:attrName>
                                        </p:attrNameLst>
                                      </p:cBhvr>
                                      <p:tavLst>
                                        <p:tav tm="0">
                                          <p:val>
                                            <p:strVal val="#ppt_h"/>
                                          </p:val>
                                        </p:tav>
                                        <p:tav tm="100000">
                                          <p:val>
                                            <p:strVal val="#ppt_h"/>
                                          </p:val>
                                        </p:tav>
                                      </p:tavLst>
                                    </p:anim>
                                    <p:animEffect transition="in" filter="fade">
                                      <p:cBhvr>
                                        <p:cTn id="156" dur="1000"/>
                                        <p:tgtEl>
                                          <p:spTgt spid="23601"/>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55" presetClass="entr" presetSubtype="0" fill="hold" grpId="0" nodeType="clickEffect">
                                  <p:stCondLst>
                                    <p:cond delay="0"/>
                                  </p:stCondLst>
                                  <p:childTnLst>
                                    <p:set>
                                      <p:cBhvr>
                                        <p:cTn id="160" dur="1" fill="hold">
                                          <p:stCondLst>
                                            <p:cond delay="0"/>
                                          </p:stCondLst>
                                        </p:cTn>
                                        <p:tgtEl>
                                          <p:spTgt spid="23603"/>
                                        </p:tgtEl>
                                        <p:attrNameLst>
                                          <p:attrName>style.visibility</p:attrName>
                                        </p:attrNameLst>
                                      </p:cBhvr>
                                      <p:to>
                                        <p:strVal val="visible"/>
                                      </p:to>
                                    </p:set>
                                    <p:anim calcmode="lin" valueType="num">
                                      <p:cBhvr>
                                        <p:cTn id="161" dur="1000" fill="hold"/>
                                        <p:tgtEl>
                                          <p:spTgt spid="23603"/>
                                        </p:tgtEl>
                                        <p:attrNameLst>
                                          <p:attrName>ppt_w</p:attrName>
                                        </p:attrNameLst>
                                      </p:cBhvr>
                                      <p:tavLst>
                                        <p:tav tm="0">
                                          <p:val>
                                            <p:strVal val="#ppt_w*0.70"/>
                                          </p:val>
                                        </p:tav>
                                        <p:tav tm="100000">
                                          <p:val>
                                            <p:strVal val="#ppt_w"/>
                                          </p:val>
                                        </p:tav>
                                      </p:tavLst>
                                    </p:anim>
                                    <p:anim calcmode="lin" valueType="num">
                                      <p:cBhvr>
                                        <p:cTn id="162" dur="1000" fill="hold"/>
                                        <p:tgtEl>
                                          <p:spTgt spid="23603"/>
                                        </p:tgtEl>
                                        <p:attrNameLst>
                                          <p:attrName>ppt_h</p:attrName>
                                        </p:attrNameLst>
                                      </p:cBhvr>
                                      <p:tavLst>
                                        <p:tav tm="0">
                                          <p:val>
                                            <p:strVal val="#ppt_h"/>
                                          </p:val>
                                        </p:tav>
                                        <p:tav tm="100000">
                                          <p:val>
                                            <p:strVal val="#ppt_h"/>
                                          </p:val>
                                        </p:tav>
                                      </p:tavLst>
                                    </p:anim>
                                    <p:animEffect transition="in" filter="fade">
                                      <p:cBhvr>
                                        <p:cTn id="163" dur="1000"/>
                                        <p:tgtEl>
                                          <p:spTgt spid="2360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55" presetClass="entr" presetSubtype="0" fill="hold" grpId="0" nodeType="clickEffect">
                                  <p:stCondLst>
                                    <p:cond delay="0"/>
                                  </p:stCondLst>
                                  <p:childTnLst>
                                    <p:set>
                                      <p:cBhvr>
                                        <p:cTn id="167" dur="1" fill="hold">
                                          <p:stCondLst>
                                            <p:cond delay="0"/>
                                          </p:stCondLst>
                                        </p:cTn>
                                        <p:tgtEl>
                                          <p:spTgt spid="23593"/>
                                        </p:tgtEl>
                                        <p:attrNameLst>
                                          <p:attrName>style.visibility</p:attrName>
                                        </p:attrNameLst>
                                      </p:cBhvr>
                                      <p:to>
                                        <p:strVal val="visible"/>
                                      </p:to>
                                    </p:set>
                                    <p:anim calcmode="lin" valueType="num">
                                      <p:cBhvr>
                                        <p:cTn id="168" dur="1000" fill="hold"/>
                                        <p:tgtEl>
                                          <p:spTgt spid="23593"/>
                                        </p:tgtEl>
                                        <p:attrNameLst>
                                          <p:attrName>ppt_w</p:attrName>
                                        </p:attrNameLst>
                                      </p:cBhvr>
                                      <p:tavLst>
                                        <p:tav tm="0">
                                          <p:val>
                                            <p:strVal val="#ppt_w*0.70"/>
                                          </p:val>
                                        </p:tav>
                                        <p:tav tm="100000">
                                          <p:val>
                                            <p:strVal val="#ppt_w"/>
                                          </p:val>
                                        </p:tav>
                                      </p:tavLst>
                                    </p:anim>
                                    <p:anim calcmode="lin" valueType="num">
                                      <p:cBhvr>
                                        <p:cTn id="169" dur="1000" fill="hold"/>
                                        <p:tgtEl>
                                          <p:spTgt spid="23593"/>
                                        </p:tgtEl>
                                        <p:attrNameLst>
                                          <p:attrName>ppt_h</p:attrName>
                                        </p:attrNameLst>
                                      </p:cBhvr>
                                      <p:tavLst>
                                        <p:tav tm="0">
                                          <p:val>
                                            <p:strVal val="#ppt_h"/>
                                          </p:val>
                                        </p:tav>
                                        <p:tav tm="100000">
                                          <p:val>
                                            <p:strVal val="#ppt_h"/>
                                          </p:val>
                                        </p:tav>
                                      </p:tavLst>
                                    </p:anim>
                                    <p:animEffect transition="in" filter="fade">
                                      <p:cBhvr>
                                        <p:cTn id="170" dur="1000"/>
                                        <p:tgtEl>
                                          <p:spTgt spid="23593"/>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55" presetClass="entr" presetSubtype="0" fill="hold" grpId="0" nodeType="clickEffect">
                                  <p:stCondLst>
                                    <p:cond delay="0"/>
                                  </p:stCondLst>
                                  <p:childTnLst>
                                    <p:set>
                                      <p:cBhvr>
                                        <p:cTn id="174" dur="1" fill="hold">
                                          <p:stCondLst>
                                            <p:cond delay="0"/>
                                          </p:stCondLst>
                                        </p:cTn>
                                        <p:tgtEl>
                                          <p:spTgt spid="23594"/>
                                        </p:tgtEl>
                                        <p:attrNameLst>
                                          <p:attrName>style.visibility</p:attrName>
                                        </p:attrNameLst>
                                      </p:cBhvr>
                                      <p:to>
                                        <p:strVal val="visible"/>
                                      </p:to>
                                    </p:set>
                                    <p:anim calcmode="lin" valueType="num">
                                      <p:cBhvr>
                                        <p:cTn id="175" dur="1000" fill="hold"/>
                                        <p:tgtEl>
                                          <p:spTgt spid="23594"/>
                                        </p:tgtEl>
                                        <p:attrNameLst>
                                          <p:attrName>ppt_w</p:attrName>
                                        </p:attrNameLst>
                                      </p:cBhvr>
                                      <p:tavLst>
                                        <p:tav tm="0">
                                          <p:val>
                                            <p:strVal val="#ppt_w*0.70"/>
                                          </p:val>
                                        </p:tav>
                                        <p:tav tm="100000">
                                          <p:val>
                                            <p:strVal val="#ppt_w"/>
                                          </p:val>
                                        </p:tav>
                                      </p:tavLst>
                                    </p:anim>
                                    <p:anim calcmode="lin" valueType="num">
                                      <p:cBhvr>
                                        <p:cTn id="176" dur="1000" fill="hold"/>
                                        <p:tgtEl>
                                          <p:spTgt spid="23594"/>
                                        </p:tgtEl>
                                        <p:attrNameLst>
                                          <p:attrName>ppt_h</p:attrName>
                                        </p:attrNameLst>
                                      </p:cBhvr>
                                      <p:tavLst>
                                        <p:tav tm="0">
                                          <p:val>
                                            <p:strVal val="#ppt_h"/>
                                          </p:val>
                                        </p:tav>
                                        <p:tav tm="100000">
                                          <p:val>
                                            <p:strVal val="#ppt_h"/>
                                          </p:val>
                                        </p:tav>
                                      </p:tavLst>
                                    </p:anim>
                                    <p:animEffect transition="in" filter="fade">
                                      <p:cBhvr>
                                        <p:cTn id="177" dur="1000"/>
                                        <p:tgtEl>
                                          <p:spTgt spid="23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57" grpId="0" autoUpdateAnimBg="0"/>
      <p:bldP spid="23583" grpId="0" autoUpdateAnimBg="0"/>
      <p:bldP spid="23584" grpId="0" autoUpdateAnimBg="0"/>
      <p:bldP spid="23585" grpId="0" autoUpdateAnimBg="0"/>
      <p:bldP spid="23586" grpId="0" autoUpdateAnimBg="0"/>
      <p:bldP spid="23587" grpId="0" animBg="1"/>
      <p:bldP spid="23588" grpId="0" animBg="1"/>
      <p:bldP spid="23589" grpId="0" animBg="1"/>
      <p:bldP spid="23590" grpId="0" animBg="1"/>
      <p:bldP spid="23591" grpId="0" animBg="1"/>
      <p:bldP spid="23592" grpId="0" animBg="1"/>
      <p:bldP spid="23593" grpId="0" animBg="1"/>
      <p:bldP spid="23594" grpId="0" animBg="1"/>
      <p:bldP spid="23595" grpId="0" autoUpdateAnimBg="0"/>
      <p:bldP spid="23596" grpId="0" animBg="1"/>
      <p:bldP spid="23597" grpId="0" animBg="1"/>
      <p:bldP spid="23598" grpId="0" animBg="1"/>
      <p:bldP spid="23599" grpId="0" animBg="1"/>
      <p:bldP spid="23600" grpId="0" animBg="1"/>
      <p:bldP spid="23601" grpId="0" animBg="1"/>
      <p:bldP spid="23602" grpId="0" animBg="1"/>
      <p:bldP spid="23603" grpId="0" animBg="1"/>
      <p:bldP spid="23604" grpId="0" autoUpdateAnimBg="0"/>
      <p:bldP spid="2360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引例：</a:t>
            </a:r>
            <a:r>
              <a:rPr lang="zh-CN" altLang="zh-CN" dirty="0" smtClean="0"/>
              <a:t>Toj - 2273  Making Change</a:t>
            </a:r>
            <a:endParaRPr lang="zh-CN" altLang="en-US" dirty="0"/>
          </a:p>
        </p:txBody>
      </p:sp>
      <p:sp>
        <p:nvSpPr>
          <p:cNvPr id="3" name="内容占位符 2"/>
          <p:cNvSpPr>
            <a:spLocks noGrp="1"/>
          </p:cNvSpPr>
          <p:nvPr>
            <p:ph idx="1"/>
          </p:nvPr>
        </p:nvSpPr>
        <p:spPr/>
        <p:txBody>
          <a:bodyPr/>
          <a:lstStyle/>
          <a:p>
            <a:r>
              <a:rPr lang="zh-CN" altLang="zh-CN" sz="1800" b="1" dirty="0">
                <a:solidFill>
                  <a:prstClr val="black"/>
                </a:solidFill>
                <a:latin typeface="Arial" panose="020B0604020202020204" pitchFamily="34" charset="0"/>
              </a:rPr>
              <a:t>Write a program that, given the amount of change in the machine, can determine the quantities of each type of coins to return to the customer while minimizing the total number of coins dispersed.</a:t>
            </a:r>
            <a:endParaRPr lang="zh-CN" altLang="en-US" dirty="0"/>
          </a:p>
        </p:txBody>
      </p:sp>
      <p:sp>
        <p:nvSpPr>
          <p:cNvPr id="4" name="Text Box 4"/>
          <p:cNvSpPr txBox="1">
            <a:spLocks noChangeArrowheads="1"/>
          </p:cNvSpPr>
          <p:nvPr/>
        </p:nvSpPr>
        <p:spPr bwMode="auto">
          <a:xfrm>
            <a:off x="691179" y="2751269"/>
            <a:ext cx="35052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sz="2000" dirty="0">
                <a:latin typeface="Georgia" panose="02040502050405020303" pitchFamily="18" charset="0"/>
              </a:rPr>
              <a:t>Four kinds of coins:</a:t>
            </a:r>
          </a:p>
          <a:p>
            <a:pPr>
              <a:spcBef>
                <a:spcPct val="50000"/>
              </a:spcBef>
            </a:pPr>
            <a:r>
              <a:rPr lang="zh-CN" altLang="zh-CN" sz="2000" dirty="0">
                <a:latin typeface="Georgia" panose="02040502050405020303" pitchFamily="18" charset="0"/>
              </a:rPr>
              <a:t>Quarter: 25 cents</a:t>
            </a:r>
          </a:p>
          <a:p>
            <a:pPr>
              <a:spcBef>
                <a:spcPct val="50000"/>
              </a:spcBef>
            </a:pPr>
            <a:r>
              <a:rPr lang="zh-CN" altLang="zh-CN" sz="2000" dirty="0">
                <a:latin typeface="Georgia" panose="02040502050405020303" pitchFamily="18" charset="0"/>
              </a:rPr>
              <a:t>Dime:      10 cents</a:t>
            </a:r>
          </a:p>
          <a:p>
            <a:pPr>
              <a:spcBef>
                <a:spcPct val="50000"/>
              </a:spcBef>
            </a:pPr>
            <a:r>
              <a:rPr lang="zh-CN" altLang="zh-CN" sz="2000" dirty="0">
                <a:latin typeface="Georgia" panose="02040502050405020303" pitchFamily="18" charset="0"/>
              </a:rPr>
              <a:t>Nickel:    5 cents</a:t>
            </a:r>
          </a:p>
          <a:p>
            <a:pPr>
              <a:spcBef>
                <a:spcPct val="50000"/>
              </a:spcBef>
            </a:pPr>
            <a:r>
              <a:rPr lang="zh-CN" altLang="zh-CN" sz="2000" dirty="0">
                <a:latin typeface="Georgia" panose="02040502050405020303" pitchFamily="18" charset="0"/>
              </a:rPr>
              <a:t>Penny:     1 cents</a:t>
            </a:r>
          </a:p>
        </p:txBody>
      </p:sp>
      <p:sp>
        <p:nvSpPr>
          <p:cNvPr id="5" name="Text Box 5"/>
          <p:cNvSpPr txBox="1">
            <a:spLocks noChangeArrowheads="1"/>
          </p:cNvSpPr>
          <p:nvPr/>
        </p:nvSpPr>
        <p:spPr bwMode="auto">
          <a:xfrm>
            <a:off x="4196379" y="2735394"/>
            <a:ext cx="5029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sz="2000" dirty="0">
                <a:latin typeface="Georgia" panose="02040502050405020303" pitchFamily="18" charset="0"/>
              </a:rPr>
              <a:t>The input contains the number of the four coins and the the amount of money to be changed.</a:t>
            </a:r>
          </a:p>
        </p:txBody>
      </p:sp>
      <p:sp>
        <p:nvSpPr>
          <p:cNvPr id="6" name="Text Box 6"/>
          <p:cNvSpPr txBox="1">
            <a:spLocks noChangeArrowheads="1"/>
          </p:cNvSpPr>
          <p:nvPr/>
        </p:nvSpPr>
        <p:spPr bwMode="auto">
          <a:xfrm>
            <a:off x="3346525" y="3850399"/>
            <a:ext cx="3200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sz="2000" dirty="0">
                <a:latin typeface="Georgia" panose="02040502050405020303" pitchFamily="18" charset="0"/>
              </a:rPr>
              <a:t>Input:</a:t>
            </a:r>
          </a:p>
          <a:p>
            <a:pPr>
              <a:spcBef>
                <a:spcPct val="50000"/>
              </a:spcBef>
            </a:pPr>
            <a:r>
              <a:rPr lang="zh-CN" altLang="zh-CN" sz="2000" dirty="0">
                <a:latin typeface="Georgia" panose="02040502050405020303" pitchFamily="18" charset="0"/>
              </a:rPr>
              <a:t>5 9 9 9 37</a:t>
            </a:r>
          </a:p>
          <a:p>
            <a:pPr>
              <a:spcBef>
                <a:spcPct val="50000"/>
              </a:spcBef>
            </a:pPr>
            <a:r>
              <a:rPr lang="zh-CN" altLang="zh-CN" sz="2000" dirty="0">
                <a:latin typeface="Georgia" panose="02040502050405020303" pitchFamily="18" charset="0"/>
              </a:rPr>
              <a:t>0 0 0 0 0 </a:t>
            </a:r>
          </a:p>
        </p:txBody>
      </p:sp>
      <p:sp>
        <p:nvSpPr>
          <p:cNvPr id="7" name="Text Box 7"/>
          <p:cNvSpPr txBox="1">
            <a:spLocks noChangeArrowheads="1"/>
          </p:cNvSpPr>
          <p:nvPr/>
        </p:nvSpPr>
        <p:spPr bwMode="auto">
          <a:xfrm>
            <a:off x="4196379" y="5227769"/>
            <a:ext cx="6400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sz="2000" dirty="0">
                <a:latin typeface="Georgia" panose="02040502050405020303" pitchFamily="18" charset="0"/>
              </a:rPr>
              <a:t>Output:</a:t>
            </a:r>
          </a:p>
          <a:p>
            <a:pPr>
              <a:spcBef>
                <a:spcPct val="50000"/>
              </a:spcBef>
            </a:pPr>
            <a:r>
              <a:rPr lang="zh-CN" altLang="zh-CN" sz="2000" dirty="0">
                <a:latin typeface="Georgia" panose="02040502050405020303" pitchFamily="18" charset="0"/>
              </a:rPr>
              <a:t>Dispense 1 quarters, 1 dimes, 0 nickels, and 2 pennies. </a:t>
            </a:r>
          </a:p>
        </p:txBody>
      </p:sp>
      <p:sp>
        <p:nvSpPr>
          <p:cNvPr id="8" name="Text Box 8"/>
          <p:cNvSpPr txBox="1">
            <a:spLocks noChangeArrowheads="1"/>
          </p:cNvSpPr>
          <p:nvPr/>
        </p:nvSpPr>
        <p:spPr bwMode="auto">
          <a:xfrm>
            <a:off x="3859306" y="6229594"/>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sz="2000" dirty="0">
                <a:latin typeface="Georgia" panose="02040502050405020303" pitchFamily="18" charset="0"/>
              </a:rPr>
              <a:t>Cannot dispense the desired amount.</a:t>
            </a:r>
            <a:r>
              <a:rPr lang="zh-CN" altLang="zh-CN" dirty="0"/>
              <a:t> </a:t>
            </a:r>
          </a:p>
        </p:txBody>
      </p:sp>
    </p:spTree>
    <p:extLst>
      <p:ext uri="{BB962C8B-B14F-4D97-AF65-F5344CB8AC3E}">
        <p14:creationId xmlns:p14="http://schemas.microsoft.com/office/powerpoint/2010/main" val="33982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深度优先搜索的代码框架</a:t>
            </a:r>
            <a:br>
              <a:rPr kumimoji="0" lang="zh-CN" altLang="en-US" dirty="0" smtClean="0"/>
            </a:br>
            <a:endParaRPr lang="zh-CN" altLang="en-US" dirty="0"/>
          </a:p>
        </p:txBody>
      </p:sp>
      <p:sp>
        <p:nvSpPr>
          <p:cNvPr id="3" name="内容占位符 2"/>
          <p:cNvSpPr>
            <a:spLocks noGrp="1"/>
          </p:cNvSpPr>
          <p:nvPr>
            <p:ph idx="1"/>
          </p:nvPr>
        </p:nvSpPr>
        <p:spPr/>
        <p:txBody>
          <a:bodyPr/>
          <a:lstStyle/>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void DFS( int depth ){</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int i;</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if (depth &gt; n){</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if (</a:t>
            </a:r>
            <a:r>
              <a:rPr lang="zh-CN" altLang="en-US" sz="1800" b="1" dirty="0">
                <a:solidFill>
                  <a:prstClr val="black"/>
                </a:solidFill>
                <a:latin typeface="Georgia" panose="02040502050405020303" pitchFamily="18" charset="0"/>
              </a:rPr>
              <a:t>搜索到结果</a:t>
            </a:r>
            <a:r>
              <a:rPr lang="zh-CN" altLang="zh-CN" sz="1800" b="1" dirty="0">
                <a:solidFill>
                  <a:prstClr val="black"/>
                </a:solidFill>
                <a:latin typeface="Georgia" panose="02040502050405020303" pitchFamily="18" charset="0"/>
              </a:rPr>
              <a:t>)  </a:t>
            </a:r>
            <a:r>
              <a:rPr lang="zh-CN" altLang="en-US" sz="1800" b="1" dirty="0">
                <a:solidFill>
                  <a:prstClr val="black"/>
                </a:solidFill>
                <a:latin typeface="Georgia" panose="02040502050405020303" pitchFamily="18" charset="0"/>
              </a:rPr>
              <a:t>比较并记录</a:t>
            </a:r>
            <a:r>
              <a:rPr lang="zh-CN" altLang="zh-CN" sz="1800" b="1" dirty="0">
                <a:solidFill>
                  <a:prstClr val="black"/>
                </a:solidFill>
                <a:latin typeface="Georgia" panose="02040502050405020303" pitchFamily="18" charset="0"/>
              </a:rPr>
              <a:t>;</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return;</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else{</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for(</a:t>
            </a:r>
            <a:r>
              <a:rPr lang="zh-CN" altLang="en-US" sz="1800" b="1" dirty="0">
                <a:solidFill>
                  <a:prstClr val="black"/>
                </a:solidFill>
                <a:latin typeface="Georgia" panose="02040502050405020303" pitchFamily="18" charset="0"/>
              </a:rPr>
              <a:t>所有状态</a:t>
            </a:r>
            <a:r>
              <a:rPr lang="zh-CN" altLang="zh-CN" sz="1800" b="1" dirty="0">
                <a:solidFill>
                  <a:prstClr val="black"/>
                </a:solidFill>
                <a:latin typeface="Georgia" panose="02040502050405020303" pitchFamily="18" charset="0"/>
              </a:rPr>
              <a:t>)</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if (</a:t>
            </a:r>
            <a:r>
              <a:rPr lang="zh-CN" altLang="en-US" sz="1800" b="1" dirty="0">
                <a:solidFill>
                  <a:prstClr val="black"/>
                </a:solidFill>
                <a:latin typeface="Georgia" panose="02040502050405020303" pitchFamily="18" charset="0"/>
              </a:rPr>
              <a:t>符合递归条件</a:t>
            </a:r>
            <a:r>
              <a:rPr lang="zh-CN" altLang="zh-CN" sz="1800" b="1" dirty="0">
                <a:solidFill>
                  <a:prstClr val="black"/>
                </a:solidFill>
                <a:latin typeface="Georgia" panose="02040502050405020303" pitchFamily="18" charset="0"/>
              </a:rPr>
              <a:t>){</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a:t>
            </a:r>
            <a:r>
              <a:rPr lang="zh-CN" altLang="en-US" sz="1800" b="1" dirty="0">
                <a:solidFill>
                  <a:prstClr val="black"/>
                </a:solidFill>
                <a:latin typeface="Georgia" panose="02040502050405020303" pitchFamily="18" charset="0"/>
              </a:rPr>
              <a:t>标记状态</a:t>
            </a:r>
            <a:r>
              <a:rPr lang="zh-CN" altLang="zh-CN" sz="1800" b="1" dirty="0">
                <a:solidFill>
                  <a:prstClr val="black"/>
                </a:solidFill>
                <a:latin typeface="Georgia" panose="02040502050405020303" pitchFamily="18" charset="0"/>
              </a:rPr>
              <a:t>;</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dfs( depth + 1 );</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a:t>
            </a:r>
            <a:r>
              <a:rPr lang="zh-CN" altLang="en-US" sz="1800" b="1" dirty="0">
                <a:solidFill>
                  <a:prstClr val="black"/>
                </a:solidFill>
                <a:latin typeface="Georgia" panose="02040502050405020303" pitchFamily="18" charset="0"/>
              </a:rPr>
              <a:t>回溯</a:t>
            </a:r>
            <a:r>
              <a:rPr lang="zh-CN" altLang="zh-CN" sz="1800" b="1" dirty="0">
                <a:solidFill>
                  <a:prstClr val="black"/>
                </a:solidFill>
                <a:latin typeface="Georgia" panose="02040502050405020303" pitchFamily="18" charset="0"/>
              </a:rPr>
              <a:t>;</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    }</a:t>
            </a:r>
          </a:p>
          <a:p>
            <a:pPr marL="0" lvl="0" indent="0" eaLnBrk="0" fontAlgn="base" hangingPunct="0">
              <a:lnSpc>
                <a:spcPct val="100000"/>
              </a:lnSpc>
              <a:spcBef>
                <a:spcPct val="0"/>
              </a:spcBef>
              <a:spcAft>
                <a:spcPct val="0"/>
              </a:spcAft>
              <a:buNone/>
            </a:pPr>
            <a:r>
              <a:rPr lang="zh-CN" altLang="zh-CN" sz="1800" b="1" dirty="0">
                <a:solidFill>
                  <a:prstClr val="black"/>
                </a:solidFill>
                <a:latin typeface="Georgia" panose="02040502050405020303" pitchFamily="18" charset="0"/>
              </a:rPr>
              <a:t>}</a:t>
            </a:r>
            <a:endParaRPr lang="zh-CN" altLang="zh-CN" sz="1800" dirty="0">
              <a:solidFill>
                <a:prstClr val="black"/>
              </a:solidFill>
              <a:latin typeface="Georgia" panose="02040502050405020303" pitchFamily="18" charset="0"/>
            </a:endParaRPr>
          </a:p>
          <a:p>
            <a:endParaRPr lang="zh-CN" altLang="en-US" dirty="0"/>
          </a:p>
        </p:txBody>
      </p:sp>
    </p:spTree>
    <p:extLst>
      <p:ext uri="{BB962C8B-B14F-4D97-AF65-F5344CB8AC3E}">
        <p14:creationId xmlns:p14="http://schemas.microsoft.com/office/powerpoint/2010/main" val="3164432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zh-CN" dirty="0" smtClean="0"/>
              <a:t>Toj - 2273  Making Change</a:t>
            </a:r>
            <a:endParaRPr lang="zh-CN" altLang="zh-CN" dirty="0" smtClean="0">
              <a:ea typeface="宋体" panose="02010600030101010101" pitchFamily="2" charset="-122"/>
            </a:endParaRPr>
          </a:p>
        </p:txBody>
      </p:sp>
      <p:sp>
        <p:nvSpPr>
          <p:cNvPr id="43011" name="Text Box 3"/>
          <p:cNvSpPr txBox="1">
            <a:spLocks noChangeArrowheads="1"/>
          </p:cNvSpPr>
          <p:nvPr/>
        </p:nvSpPr>
        <p:spPr bwMode="auto">
          <a:xfrm>
            <a:off x="838200" y="1779495"/>
            <a:ext cx="7620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dirty="0"/>
              <a:t>搜索过程：</a:t>
            </a:r>
          </a:p>
          <a:p>
            <a:pPr>
              <a:spcBef>
                <a:spcPct val="50000"/>
              </a:spcBef>
              <a:buFontTx/>
              <a:buAutoNum type="arabicPeriod"/>
            </a:pPr>
            <a:r>
              <a:rPr lang="zh-CN" altLang="en-US" sz="2400" b="1" dirty="0"/>
              <a:t>按照硬币的种类，递归栈分四层。</a:t>
            </a:r>
          </a:p>
          <a:p>
            <a:pPr>
              <a:spcBef>
                <a:spcPct val="50000"/>
              </a:spcBef>
              <a:buFontTx/>
              <a:buAutoNum type="arabicPeriod"/>
            </a:pPr>
            <a:r>
              <a:rPr lang="zh-CN" altLang="en-US" sz="2400" b="1" dirty="0"/>
              <a:t>每到一层，先放入零个该层硬币，递归到下一层，再放入一个，递归到下一层，再放入两个，递归到下一层，直至全部放入。</a:t>
            </a:r>
          </a:p>
          <a:p>
            <a:pPr>
              <a:spcBef>
                <a:spcPct val="50000"/>
              </a:spcBef>
              <a:buFontTx/>
              <a:buAutoNum type="arabicPeriod"/>
            </a:pPr>
            <a:r>
              <a:rPr lang="zh-CN" altLang="en-US" sz="2400" b="1" dirty="0"/>
              <a:t>每次递归到最后一层，判断能否把钱换完。如果能，则比较与当前最优值比较，如果更优，则记录下来。</a:t>
            </a:r>
          </a:p>
          <a:p>
            <a:pPr>
              <a:spcBef>
                <a:spcPct val="50000"/>
              </a:spcBef>
              <a:buFontTx/>
              <a:buAutoNum type="arabicPeriod"/>
            </a:pPr>
            <a:r>
              <a:rPr lang="zh-CN" altLang="en-US" sz="2400" b="1" dirty="0"/>
              <a:t>当所有的情况搜索完毕时，被最后记录下来的就是最后答案，如果，没有搜索到任何情况，则说明输入无解。</a:t>
            </a:r>
          </a:p>
        </p:txBody>
      </p:sp>
    </p:spTree>
    <p:extLst>
      <p:ext uri="{BB962C8B-B14F-4D97-AF65-F5344CB8AC3E}">
        <p14:creationId xmlns:p14="http://schemas.microsoft.com/office/powerpoint/2010/main" val="784566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剪枝</a:t>
            </a:r>
            <a:endParaRPr lang="zh-CN" altLang="en-US" dirty="0"/>
          </a:p>
        </p:txBody>
      </p:sp>
      <p:sp>
        <p:nvSpPr>
          <p:cNvPr id="3" name="内容占位符 2"/>
          <p:cNvSpPr>
            <a:spLocks noGrp="1"/>
          </p:cNvSpPr>
          <p:nvPr>
            <p:ph idx="1"/>
          </p:nvPr>
        </p:nvSpPr>
        <p:spPr/>
        <p:txBody>
          <a:bodyPr/>
          <a:lstStyle/>
          <a:p>
            <a:r>
              <a:rPr lang="zh-CN" altLang="zh-CN" b="1" dirty="0" smtClean="0"/>
              <a:t>剪枝就是在搜索过程中，发现从某一层的某个状态已经无法找到最优解，或者说已经知道从这个状态出发找的较优解比当前所记录的较优解差，那么我们就把这个状态跳过，直接尝试其它状态。</a:t>
            </a:r>
          </a:p>
          <a:p>
            <a:endParaRPr lang="zh-CN" altLang="en-US" dirty="0"/>
          </a:p>
        </p:txBody>
      </p:sp>
    </p:spTree>
    <p:extLst>
      <p:ext uri="{BB962C8B-B14F-4D97-AF65-F5344CB8AC3E}">
        <p14:creationId xmlns:p14="http://schemas.microsoft.com/office/powerpoint/2010/main" val="441144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Toj - 2273  Making Change</a:t>
            </a:r>
            <a:endParaRPr lang="zh-CN" altLang="en-US" dirty="0"/>
          </a:p>
        </p:txBody>
      </p:sp>
      <p:sp>
        <p:nvSpPr>
          <p:cNvPr id="3" name="内容占位符 2"/>
          <p:cNvSpPr>
            <a:spLocks noGrp="1"/>
          </p:cNvSpPr>
          <p:nvPr>
            <p:ph idx="1"/>
          </p:nvPr>
        </p:nvSpPr>
        <p:spPr/>
        <p:txBody>
          <a:bodyPr/>
          <a:lstStyle/>
          <a:p>
            <a:r>
              <a:rPr lang="zh-CN" altLang="en-US" dirty="0"/>
              <a:t>什么叫取出当前价值的 </a:t>
            </a:r>
            <a:r>
              <a:rPr lang="en-US" altLang="zh-CN" dirty="0" err="1"/>
              <a:t>i</a:t>
            </a:r>
            <a:r>
              <a:rPr lang="en-US" altLang="zh-CN" dirty="0"/>
              <a:t> </a:t>
            </a:r>
            <a:r>
              <a:rPr lang="zh-CN" altLang="en-US" dirty="0"/>
              <a:t>枚硬币？</a:t>
            </a:r>
          </a:p>
          <a:p>
            <a:r>
              <a:rPr lang="zh-CN" altLang="en-US" dirty="0"/>
              <a:t>如果当前硬币取 </a:t>
            </a:r>
            <a:r>
              <a:rPr lang="en-US" altLang="zh-CN" dirty="0" err="1"/>
              <a:t>i</a:t>
            </a:r>
            <a:r>
              <a:rPr lang="en-US" altLang="zh-CN" dirty="0"/>
              <a:t> </a:t>
            </a:r>
            <a:r>
              <a:rPr lang="zh-CN" altLang="en-US" dirty="0"/>
              <a:t>枚后，所得到的数已经大于 </a:t>
            </a:r>
            <a:r>
              <a:rPr lang="en-US" altLang="zh-CN" dirty="0"/>
              <a:t>n</a:t>
            </a:r>
            <a:r>
              <a:rPr lang="zh-CN" altLang="en-US" dirty="0"/>
              <a:t>？</a:t>
            </a:r>
          </a:p>
          <a:p>
            <a:r>
              <a:rPr lang="zh-CN" altLang="en-US" dirty="0"/>
              <a:t>回溯过程需要还原成上一层状态，怎么实现？</a:t>
            </a:r>
          </a:p>
          <a:p>
            <a:r>
              <a:rPr lang="zh-CN" altLang="en-US" dirty="0"/>
              <a:t>是不是真的需要每层执行 </a:t>
            </a:r>
            <a:r>
              <a:rPr lang="en-US" altLang="zh-CN" dirty="0"/>
              <a:t>O</a:t>
            </a:r>
            <a:r>
              <a:rPr lang="zh-CN" altLang="en-US" dirty="0"/>
              <a:t>（</a:t>
            </a:r>
            <a:r>
              <a:rPr lang="en-US" altLang="zh-CN" dirty="0" err="1"/>
              <a:t>num</a:t>
            </a:r>
            <a:r>
              <a:rPr lang="en-US" altLang="zh-CN" dirty="0"/>
              <a:t>[k]</a:t>
            </a:r>
            <a:r>
              <a:rPr lang="zh-CN" altLang="en-US" dirty="0"/>
              <a:t>） 次？</a:t>
            </a:r>
          </a:p>
          <a:p>
            <a:endParaRPr lang="zh-CN" altLang="en-US" dirty="0"/>
          </a:p>
        </p:txBody>
      </p:sp>
    </p:spTree>
    <p:extLst>
      <p:ext uri="{BB962C8B-B14F-4D97-AF65-F5344CB8AC3E}">
        <p14:creationId xmlns:p14="http://schemas.microsoft.com/office/powerpoint/2010/main" val="2004836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8593" y="669290"/>
            <a:ext cx="6096000" cy="3970318"/>
          </a:xfrm>
          <a:prstGeom prst="rect">
            <a:avLst/>
          </a:prstGeom>
        </p:spPr>
        <p:txBody>
          <a:bodyPr>
            <a:spAutoFit/>
          </a:bodyPr>
          <a:lstStyle/>
          <a:p>
            <a:r>
              <a:rPr lang="en-US" altLang="zh-CN" dirty="0" smtClean="0"/>
              <a:t>void </a:t>
            </a:r>
            <a:r>
              <a:rPr lang="en-US" altLang="zh-CN" dirty="0" err="1" smtClean="0"/>
              <a:t>dfs</a:t>
            </a:r>
            <a:r>
              <a:rPr lang="en-US" altLang="zh-CN" dirty="0" smtClean="0"/>
              <a:t>(</a:t>
            </a:r>
            <a:r>
              <a:rPr lang="en-US" altLang="zh-CN" dirty="0" err="1" smtClean="0"/>
              <a:t>int</a:t>
            </a:r>
            <a:r>
              <a:rPr lang="en-US" altLang="zh-CN" dirty="0" smtClean="0"/>
              <a:t> </a:t>
            </a:r>
            <a:r>
              <a:rPr lang="en-US" altLang="zh-CN" dirty="0" err="1" smtClean="0"/>
              <a:t>tmp</a:t>
            </a:r>
            <a:r>
              <a:rPr lang="en-US" altLang="zh-CN" dirty="0" smtClean="0"/>
              <a:t>, </a:t>
            </a:r>
            <a:r>
              <a:rPr lang="en-US" altLang="zh-CN" dirty="0" err="1" smtClean="0"/>
              <a:t>int</a:t>
            </a:r>
            <a:r>
              <a:rPr lang="en-US" altLang="zh-CN" dirty="0" smtClean="0"/>
              <a:t> </a:t>
            </a:r>
            <a:r>
              <a:rPr lang="en-US" altLang="zh-CN" dirty="0" err="1" smtClean="0"/>
              <a:t>dep</a:t>
            </a:r>
            <a:r>
              <a:rPr lang="en-US" altLang="zh-CN" dirty="0" smtClean="0"/>
              <a:t>){</a:t>
            </a:r>
          </a:p>
          <a:p>
            <a:r>
              <a:rPr lang="en-US" altLang="zh-CN" dirty="0" smtClean="0"/>
              <a:t>    if(</a:t>
            </a:r>
            <a:r>
              <a:rPr lang="en-US" altLang="zh-CN" dirty="0" err="1" smtClean="0"/>
              <a:t>tmp</a:t>
            </a:r>
            <a:r>
              <a:rPr lang="en-US" altLang="zh-CN" dirty="0" smtClean="0"/>
              <a:t>==c &amp;&amp; t[0]+t[1]+t[2]+t[3]&lt;mi){</a:t>
            </a:r>
          </a:p>
          <a:p>
            <a:r>
              <a:rPr lang="en-US" altLang="zh-CN" dirty="0" smtClean="0"/>
              <a:t>        </a:t>
            </a:r>
            <a:r>
              <a:rPr lang="en-US" altLang="zh-CN" dirty="0" err="1" smtClean="0"/>
              <a:t>memcpy</a:t>
            </a:r>
            <a:r>
              <a:rPr lang="en-US" altLang="zh-CN" dirty="0" smtClean="0"/>
              <a:t>(</a:t>
            </a:r>
            <a:r>
              <a:rPr lang="en-US" altLang="zh-CN" dirty="0" err="1" smtClean="0"/>
              <a:t>b,t,sizeof</a:t>
            </a:r>
            <a:r>
              <a:rPr lang="en-US" altLang="zh-CN" dirty="0" smtClean="0"/>
              <a:t>(t));</a:t>
            </a:r>
          </a:p>
          <a:p>
            <a:r>
              <a:rPr lang="en-US" altLang="zh-CN" dirty="0" smtClean="0"/>
              <a:t>        mi=t[0]+t[1]+t[2]+t[3];</a:t>
            </a:r>
          </a:p>
          <a:p>
            <a:r>
              <a:rPr lang="en-US" altLang="zh-CN" dirty="0" smtClean="0"/>
              <a:t>    }</a:t>
            </a:r>
          </a:p>
          <a:p>
            <a:r>
              <a:rPr lang="en-US" altLang="zh-CN" dirty="0" smtClean="0"/>
              <a:t>    if(</a:t>
            </a:r>
            <a:r>
              <a:rPr lang="en-US" altLang="zh-CN" dirty="0" err="1" smtClean="0"/>
              <a:t>dep</a:t>
            </a:r>
            <a:r>
              <a:rPr lang="en-US" altLang="zh-CN" dirty="0" smtClean="0"/>
              <a:t>&gt;=4) return;</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=a[</a:t>
            </a:r>
            <a:r>
              <a:rPr lang="en-US" altLang="zh-CN" dirty="0" err="1" smtClean="0"/>
              <a:t>dep</a:t>
            </a:r>
            <a:r>
              <a:rPr lang="en-US" altLang="zh-CN" dirty="0" smtClean="0"/>
              <a:t>]; </a:t>
            </a:r>
            <a:r>
              <a:rPr lang="en-US" altLang="zh-CN" dirty="0" err="1" smtClean="0"/>
              <a:t>i</a:t>
            </a:r>
            <a:r>
              <a:rPr lang="en-US" altLang="zh-CN" dirty="0" smtClean="0"/>
              <a:t>&gt;=0; </a:t>
            </a:r>
            <a:r>
              <a:rPr lang="en-US" altLang="zh-CN" dirty="0" err="1" smtClean="0"/>
              <a:t>i</a:t>
            </a:r>
            <a:r>
              <a:rPr lang="en-US" altLang="zh-CN" dirty="0" smtClean="0"/>
              <a:t>--){</a:t>
            </a:r>
          </a:p>
          <a:p>
            <a:r>
              <a:rPr lang="en-US" altLang="zh-CN" dirty="0" smtClean="0"/>
              <a:t>        </a:t>
            </a:r>
            <a:r>
              <a:rPr lang="en-US" altLang="zh-CN" dirty="0" err="1" smtClean="0"/>
              <a:t>int</a:t>
            </a:r>
            <a:r>
              <a:rPr lang="en-US" altLang="zh-CN" dirty="0" smtClean="0"/>
              <a:t> p=v[</a:t>
            </a:r>
            <a:r>
              <a:rPr lang="en-US" altLang="zh-CN" dirty="0" err="1" smtClean="0"/>
              <a:t>dep</a:t>
            </a:r>
            <a:r>
              <a:rPr lang="en-US" altLang="zh-CN" dirty="0" smtClean="0"/>
              <a:t>]*</a:t>
            </a:r>
            <a:r>
              <a:rPr lang="en-US" altLang="zh-CN" dirty="0" err="1" smtClean="0"/>
              <a:t>i+tmp</a:t>
            </a:r>
            <a:r>
              <a:rPr lang="en-US" altLang="zh-CN" dirty="0" smtClean="0"/>
              <a:t>;</a:t>
            </a:r>
          </a:p>
          <a:p>
            <a:r>
              <a:rPr lang="en-US" altLang="zh-CN" dirty="0" smtClean="0"/>
              <a:t>        if(p&lt;=c){</a:t>
            </a:r>
          </a:p>
          <a:p>
            <a:r>
              <a:rPr lang="en-US" altLang="zh-CN" dirty="0" smtClean="0"/>
              <a:t>            t[</a:t>
            </a:r>
            <a:r>
              <a:rPr lang="en-US" altLang="zh-CN" dirty="0" err="1" smtClean="0"/>
              <a:t>dep</a:t>
            </a:r>
            <a:r>
              <a:rPr lang="en-US" altLang="zh-CN" dirty="0" smtClean="0"/>
              <a:t>]=</a:t>
            </a:r>
            <a:r>
              <a:rPr lang="en-US" altLang="zh-CN" dirty="0" err="1" smtClean="0"/>
              <a:t>i</a:t>
            </a:r>
            <a:r>
              <a:rPr lang="en-US" altLang="zh-CN" dirty="0" smtClean="0"/>
              <a:t>;</a:t>
            </a:r>
          </a:p>
          <a:p>
            <a:r>
              <a:rPr lang="en-US" altLang="zh-CN" dirty="0" smtClean="0"/>
              <a:t>            </a:t>
            </a:r>
            <a:r>
              <a:rPr lang="en-US" altLang="zh-CN" dirty="0" err="1" smtClean="0"/>
              <a:t>dfs</a:t>
            </a:r>
            <a:r>
              <a:rPr lang="en-US" altLang="zh-CN" dirty="0" smtClean="0"/>
              <a:t>(p,dep+1);</a:t>
            </a:r>
          </a:p>
          <a:p>
            <a:r>
              <a:rPr lang="en-US" altLang="zh-CN" dirty="0" smtClean="0"/>
              <a:t>        }</a:t>
            </a:r>
          </a:p>
          <a:p>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77410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HDOJ-1010</a:t>
            </a:r>
            <a:br>
              <a:rPr lang="en-US" altLang="zh-CN" b="1" dirty="0" smtClean="0"/>
            </a:b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给出起始位置和终点位置，要求在指定的时间刚好到达终点时间，每移动一步一秒，并且不能返回。</a:t>
            </a:r>
            <a:endParaRPr lang="en-US" altLang="zh-CN" dirty="0" smtClean="0"/>
          </a:p>
          <a:p>
            <a:pPr>
              <a:buNone/>
            </a:pPr>
            <a:endParaRPr lang="en-US" altLang="zh-CN" dirty="0" smtClean="0"/>
          </a:p>
          <a:p>
            <a:pPr>
              <a:buNone/>
            </a:pPr>
            <a:r>
              <a:rPr lang="en-US" altLang="zh-CN" dirty="0" smtClean="0"/>
              <a:t>Sample Input</a:t>
            </a:r>
            <a:br>
              <a:rPr lang="en-US" altLang="zh-CN" dirty="0" smtClean="0"/>
            </a:br>
            <a:r>
              <a:rPr lang="en-US" altLang="zh-CN" dirty="0" smtClean="0"/>
              <a:t>4 4 5</a:t>
            </a:r>
            <a:br>
              <a:rPr lang="en-US" altLang="zh-CN" dirty="0" smtClean="0"/>
            </a:br>
            <a:r>
              <a:rPr lang="en-US" altLang="zh-CN" dirty="0" smtClean="0"/>
              <a:t>S.X.</a:t>
            </a:r>
            <a:br>
              <a:rPr lang="en-US" altLang="zh-CN" dirty="0" smtClean="0"/>
            </a:br>
            <a:r>
              <a:rPr lang="en-US" altLang="zh-CN" dirty="0" smtClean="0"/>
              <a:t>..X.</a:t>
            </a:r>
            <a:br>
              <a:rPr lang="en-US" altLang="zh-CN" dirty="0" smtClean="0"/>
            </a:br>
            <a:r>
              <a:rPr lang="en-US" altLang="zh-CN" dirty="0" smtClean="0"/>
              <a:t>..XD</a:t>
            </a:r>
            <a:br>
              <a:rPr lang="en-US" altLang="zh-CN" dirty="0" smtClean="0"/>
            </a:br>
            <a:r>
              <a:rPr lang="en-US" altLang="zh-CN" dirty="0" smtClean="0"/>
              <a:t>....</a:t>
            </a:r>
            <a:br>
              <a:rPr lang="en-US" altLang="zh-CN" dirty="0" smtClean="0"/>
            </a:br>
            <a:r>
              <a:rPr lang="en-US" altLang="zh-CN" dirty="0" smtClean="0"/>
              <a:t>3 4 5</a:t>
            </a:r>
            <a:br>
              <a:rPr lang="en-US" altLang="zh-CN" dirty="0" smtClean="0"/>
            </a:br>
            <a:r>
              <a:rPr lang="en-US" altLang="zh-CN" dirty="0" smtClean="0"/>
              <a:t>S.X.</a:t>
            </a:r>
            <a:br>
              <a:rPr lang="en-US" altLang="zh-CN" dirty="0" smtClean="0"/>
            </a:br>
            <a:r>
              <a:rPr lang="en-US" altLang="zh-CN" dirty="0" smtClean="0"/>
              <a:t>..X.</a:t>
            </a:r>
            <a:br>
              <a:rPr lang="en-US" altLang="zh-CN" dirty="0" smtClean="0"/>
            </a:br>
            <a:r>
              <a:rPr lang="en-US" altLang="zh-CN" dirty="0" smtClean="0"/>
              <a:t>...D</a:t>
            </a:r>
            <a:br>
              <a:rPr lang="en-US" altLang="zh-CN" dirty="0" smtClean="0"/>
            </a:br>
            <a:r>
              <a:rPr lang="en-US" altLang="zh-CN" dirty="0" smtClean="0"/>
              <a:t>0 0 0</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Sample Output</a:t>
            </a:r>
            <a:br>
              <a:rPr lang="en-US" altLang="zh-CN" dirty="0" smtClean="0"/>
            </a:br>
            <a:r>
              <a:rPr lang="en-US" altLang="zh-CN" dirty="0" smtClean="0"/>
              <a:t>NO</a:t>
            </a:r>
            <a:br>
              <a:rPr lang="en-US" altLang="zh-CN" dirty="0" smtClean="0"/>
            </a:br>
            <a:r>
              <a:rPr lang="en-US" altLang="zh-CN" dirty="0" smtClean="0"/>
              <a:t>YES</a:t>
            </a:r>
          </a:p>
          <a:p>
            <a:pPr>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图论主要算法</a:t>
            </a:r>
            <a:endParaRPr lang="zh-CN" altLang="en-US" dirty="0"/>
          </a:p>
        </p:txBody>
      </p:sp>
      <p:sp>
        <p:nvSpPr>
          <p:cNvPr id="4" name="Rectangle 3"/>
          <p:cNvSpPr>
            <a:spLocks noGrp="1" noChangeArrowheads="1"/>
          </p:cNvSpPr>
          <p:nvPr>
            <p:ph idx="1"/>
          </p:nvPr>
        </p:nvSpPr>
        <p:spPr>
          <a:xfrm>
            <a:off x="609600" y="1600200"/>
            <a:ext cx="10972800" cy="4525963"/>
          </a:xfrm>
        </p:spPr>
        <p:txBody>
          <a:bodyPr rtlCol="0">
            <a:normAutofit fontScale="92500" lnSpcReduction="20000"/>
          </a:bodyPr>
          <a:lstStyle/>
          <a:p>
            <a:pPr eaLnBrk="1" fontAlgn="auto" hangingPunct="1">
              <a:spcAft>
                <a:spcPts val="0"/>
              </a:spcAft>
              <a:buFont typeface="Wingdings 2"/>
              <a:buChar char="ß"/>
              <a:defRPr/>
            </a:pPr>
            <a:r>
              <a:rPr lang="zh-CN" dirty="0">
                <a:ea typeface="宋体" pitchFamily="2" charset="-122"/>
              </a:rPr>
              <a:t>图的搜索算法</a:t>
            </a:r>
          </a:p>
          <a:p>
            <a:pPr eaLnBrk="1" fontAlgn="auto" hangingPunct="1">
              <a:spcAft>
                <a:spcPts val="0"/>
              </a:spcAft>
              <a:buFont typeface="Wingdings 2"/>
              <a:buChar char="ß"/>
              <a:defRPr/>
            </a:pPr>
            <a:endParaRPr lang="zh-CN" dirty="0">
              <a:ea typeface="宋体" pitchFamily="2" charset="-122"/>
            </a:endParaRPr>
          </a:p>
          <a:p>
            <a:pPr eaLnBrk="1" fontAlgn="auto" hangingPunct="1">
              <a:spcAft>
                <a:spcPts val="0"/>
              </a:spcAft>
              <a:buFont typeface="Wingdings 2"/>
              <a:buChar char="ß"/>
              <a:defRPr/>
            </a:pPr>
            <a:r>
              <a:rPr lang="zh-CN" dirty="0">
                <a:ea typeface="宋体" pitchFamily="2" charset="-122"/>
              </a:rPr>
              <a:t>最小生成树</a:t>
            </a:r>
          </a:p>
          <a:p>
            <a:pPr eaLnBrk="1" fontAlgn="auto" hangingPunct="1">
              <a:spcAft>
                <a:spcPts val="0"/>
              </a:spcAft>
              <a:buFont typeface="Wingdings 2"/>
              <a:buChar char="ß"/>
              <a:defRPr/>
            </a:pPr>
            <a:endParaRPr lang="zh-CN" dirty="0">
              <a:ea typeface="宋体" pitchFamily="2" charset="-122"/>
            </a:endParaRPr>
          </a:p>
          <a:p>
            <a:pPr eaLnBrk="1" fontAlgn="auto" hangingPunct="1">
              <a:spcAft>
                <a:spcPts val="0"/>
              </a:spcAft>
              <a:buFont typeface="Wingdings 2"/>
              <a:buChar char="ß"/>
              <a:defRPr/>
            </a:pPr>
            <a:r>
              <a:rPr lang="zh-CN" dirty="0">
                <a:ea typeface="宋体" pitchFamily="2" charset="-122"/>
              </a:rPr>
              <a:t>最</a:t>
            </a:r>
            <a:r>
              <a:rPr lang="zh-CN" dirty="0" smtClean="0">
                <a:ea typeface="宋体" pitchFamily="2" charset="-122"/>
              </a:rPr>
              <a:t>短</a:t>
            </a:r>
            <a:r>
              <a:rPr lang="zh-CN" altLang="en-US" dirty="0" smtClean="0">
                <a:ea typeface="宋体" pitchFamily="2" charset="-122"/>
              </a:rPr>
              <a:t>路径</a:t>
            </a:r>
            <a:endParaRPr lang="zh-CN" dirty="0">
              <a:ea typeface="宋体" pitchFamily="2" charset="-122"/>
            </a:endParaRPr>
          </a:p>
          <a:p>
            <a:pPr eaLnBrk="1" fontAlgn="auto" hangingPunct="1">
              <a:spcAft>
                <a:spcPts val="0"/>
              </a:spcAft>
              <a:buFont typeface="Wingdings 2"/>
              <a:buChar char="ß"/>
              <a:defRPr/>
            </a:pPr>
            <a:endParaRPr lang="zh-CN" dirty="0">
              <a:ea typeface="宋体" pitchFamily="2" charset="-122"/>
            </a:endParaRPr>
          </a:p>
          <a:p>
            <a:pPr eaLnBrk="1" fontAlgn="auto" hangingPunct="1">
              <a:spcAft>
                <a:spcPts val="0"/>
              </a:spcAft>
              <a:buFont typeface="Wingdings 2"/>
              <a:buChar char="ß"/>
              <a:defRPr/>
            </a:pPr>
            <a:r>
              <a:rPr lang="zh-CN" dirty="0">
                <a:ea typeface="宋体" pitchFamily="2" charset="-122"/>
              </a:rPr>
              <a:t>欧拉回路</a:t>
            </a:r>
          </a:p>
          <a:p>
            <a:pPr eaLnBrk="1" fontAlgn="auto" hangingPunct="1">
              <a:spcAft>
                <a:spcPts val="0"/>
              </a:spcAft>
              <a:buFont typeface="Wingdings 2"/>
              <a:buChar char="ß"/>
              <a:defRPr/>
            </a:pPr>
            <a:endParaRPr lang="zh-CN" dirty="0">
              <a:ea typeface="宋体" pitchFamily="2" charset="-122"/>
            </a:endParaRPr>
          </a:p>
          <a:p>
            <a:pPr eaLnBrk="1" fontAlgn="auto" hangingPunct="1">
              <a:spcAft>
                <a:spcPts val="0"/>
              </a:spcAft>
              <a:buFont typeface="Wingdings 2"/>
              <a:buChar char="ß"/>
              <a:defRPr/>
            </a:pPr>
            <a:r>
              <a:rPr lang="zh-CN" dirty="0">
                <a:ea typeface="宋体" pitchFamily="2" charset="-122"/>
              </a:rPr>
              <a:t>拓扑排序</a:t>
            </a:r>
          </a:p>
        </p:txBody>
      </p:sp>
      <p:sp>
        <p:nvSpPr>
          <p:cNvPr id="5" name="Rectangle 4"/>
          <p:cNvSpPr txBox="1">
            <a:spLocks noChangeArrowheads="1"/>
          </p:cNvSpPr>
          <p:nvPr/>
        </p:nvSpPr>
        <p:spPr>
          <a:xfrm>
            <a:off x="5164567" y="1586753"/>
            <a:ext cx="4038600" cy="4525963"/>
          </a:xfrm>
          <a:prstGeom prst="rect">
            <a:avLst/>
          </a:prstGeom>
        </p:spPr>
        <p:txBody>
          <a:bodyPr rtlCol="0">
            <a:normAutofit fontScale="92500" lnSpcReduction="20000"/>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Wingdings 2"/>
              <a:buChar char="ß"/>
              <a:defRPr/>
            </a:pPr>
            <a:r>
              <a:rPr lang="zh-CN" dirty="0" smtClean="0">
                <a:ea typeface="宋体" pitchFamily="2" charset="-122"/>
              </a:rPr>
              <a:t>二分</a:t>
            </a:r>
            <a:r>
              <a:rPr lang="zh-CN" altLang="en-US" dirty="0" smtClean="0">
                <a:ea typeface="宋体" pitchFamily="2" charset="-122"/>
              </a:rPr>
              <a:t>图</a:t>
            </a:r>
            <a:r>
              <a:rPr lang="zh-CN" dirty="0" smtClean="0">
                <a:ea typeface="宋体" pitchFamily="2" charset="-122"/>
              </a:rPr>
              <a:t>匹配</a:t>
            </a:r>
          </a:p>
          <a:p>
            <a:pPr fontAlgn="auto">
              <a:spcAft>
                <a:spcPts val="0"/>
              </a:spcAft>
              <a:buFont typeface="Wingdings 2"/>
              <a:buChar char="ß"/>
              <a:defRPr/>
            </a:pPr>
            <a:endParaRPr lang="zh-CN" dirty="0" smtClean="0">
              <a:ea typeface="宋体" pitchFamily="2" charset="-122"/>
            </a:endParaRPr>
          </a:p>
          <a:p>
            <a:pPr fontAlgn="auto">
              <a:spcAft>
                <a:spcPts val="0"/>
              </a:spcAft>
              <a:buFont typeface="Wingdings 2"/>
              <a:buChar char="ß"/>
              <a:defRPr/>
            </a:pPr>
            <a:r>
              <a:rPr lang="zh-CN" dirty="0" smtClean="0">
                <a:ea typeface="宋体" pitchFamily="2" charset="-122"/>
              </a:rPr>
              <a:t>网络流算法</a:t>
            </a:r>
          </a:p>
          <a:p>
            <a:pPr fontAlgn="auto">
              <a:spcAft>
                <a:spcPts val="0"/>
              </a:spcAft>
              <a:buFont typeface="Wingdings 2"/>
              <a:buChar char="ß"/>
              <a:defRPr/>
            </a:pPr>
            <a:endParaRPr lang="zh-CN" dirty="0" smtClean="0">
              <a:ea typeface="宋体" pitchFamily="2" charset="-122"/>
            </a:endParaRPr>
          </a:p>
          <a:p>
            <a:pPr fontAlgn="auto">
              <a:spcAft>
                <a:spcPts val="0"/>
              </a:spcAft>
              <a:buFont typeface="Wingdings 2"/>
              <a:buChar char="ß"/>
              <a:defRPr/>
            </a:pPr>
            <a:r>
              <a:rPr lang="zh-CN" dirty="0" smtClean="0">
                <a:ea typeface="宋体" pitchFamily="2" charset="-122"/>
              </a:rPr>
              <a:t>无向图的最小切割</a:t>
            </a:r>
          </a:p>
          <a:p>
            <a:pPr fontAlgn="auto">
              <a:spcAft>
                <a:spcPts val="0"/>
              </a:spcAft>
              <a:buFont typeface="Wingdings 2"/>
              <a:buChar char="ß"/>
              <a:defRPr/>
            </a:pPr>
            <a:endParaRPr lang="zh-CN" dirty="0" smtClean="0">
              <a:ea typeface="宋体" pitchFamily="2" charset="-122"/>
            </a:endParaRPr>
          </a:p>
          <a:p>
            <a:pPr fontAlgn="auto">
              <a:spcAft>
                <a:spcPts val="0"/>
              </a:spcAft>
              <a:buFont typeface="Wingdings 2"/>
              <a:buChar char="ß"/>
              <a:defRPr/>
            </a:pPr>
            <a:r>
              <a:rPr lang="zh-CN" dirty="0" smtClean="0">
                <a:ea typeface="宋体" pitchFamily="2" charset="-122"/>
              </a:rPr>
              <a:t>有向图的最小树形图</a:t>
            </a:r>
          </a:p>
          <a:p>
            <a:pPr fontAlgn="auto">
              <a:spcAft>
                <a:spcPts val="0"/>
              </a:spcAft>
              <a:buFont typeface="Wingdings 2"/>
              <a:buChar char="ß"/>
              <a:defRPr/>
            </a:pPr>
            <a:endParaRPr lang="zh-CN" dirty="0" smtClean="0">
              <a:ea typeface="宋体" pitchFamily="2" charset="-122"/>
            </a:endParaRPr>
          </a:p>
          <a:p>
            <a:pPr fontAlgn="auto">
              <a:spcAft>
                <a:spcPts val="0"/>
              </a:spcAft>
              <a:buFont typeface="Wingdings 2"/>
              <a:buChar char="ß"/>
              <a:defRPr/>
            </a:pPr>
            <a:r>
              <a:rPr lang="zh-CN" altLang="zh-CN" dirty="0" smtClean="0">
                <a:ea typeface="宋体" pitchFamily="2" charset="-122"/>
              </a:rPr>
              <a:t>……</a:t>
            </a:r>
            <a:endParaRPr lang="zh-CN" altLang="zh-CN" dirty="0">
              <a:ea typeface="宋体" pitchFamily="2" charset="-122"/>
            </a:endParaRPr>
          </a:p>
        </p:txBody>
      </p:sp>
    </p:spTree>
    <p:extLst>
      <p:ext uri="{BB962C8B-B14F-4D97-AF65-F5344CB8AC3E}">
        <p14:creationId xmlns:p14="http://schemas.microsoft.com/office/powerpoint/2010/main" val="154798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 calcmode="lin" valueType="num">
                                      <p:cBhvr additive="base">
                                        <p:cTn id="4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 calcmode="lin" valueType="num">
                                      <p:cBhvr additive="base">
                                        <p:cTn id="5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奇偶剪枝</a:t>
            </a:r>
            <a:endParaRPr lang="en-US" altLang="zh-CN" dirty="0" smtClean="0"/>
          </a:p>
          <a:p>
            <a:endParaRPr lang="en-US" altLang="zh-CN" dirty="0"/>
          </a:p>
          <a:p>
            <a:r>
              <a:rPr lang="zh-CN" altLang="en-US" dirty="0" smtClean="0"/>
              <a:t>路径剪枝</a:t>
            </a:r>
            <a:endParaRPr lang="zh-CN" altLang="en-US" dirty="0"/>
          </a:p>
        </p:txBody>
      </p:sp>
    </p:spTree>
    <p:extLst>
      <p:ext uri="{BB962C8B-B14F-4D97-AF65-F5344CB8AC3E}">
        <p14:creationId xmlns:p14="http://schemas.microsoft.com/office/powerpoint/2010/main" val="524107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7443" y="194852"/>
            <a:ext cx="10515600" cy="1325563"/>
          </a:xfrm>
        </p:spPr>
        <p:txBody>
          <a:bodyPr/>
          <a:lstStyle/>
          <a:p>
            <a:pPr eaLnBrk="1" hangingPunct="1"/>
            <a:r>
              <a:rPr lang="en-US" altLang="zh-CN" dirty="0" smtClean="0">
                <a:ea typeface="宋体" panose="02010600030101010101" pitchFamily="2" charset="-122"/>
              </a:rPr>
              <a:t> </a:t>
            </a:r>
            <a:r>
              <a:rPr lang="zh-CN" altLang="en-US" dirty="0" smtClean="0">
                <a:ea typeface="宋体" panose="02010600030101010101" pitchFamily="2" charset="-122"/>
              </a:rPr>
              <a:t>小结：</a:t>
            </a:r>
            <a:r>
              <a:rPr lang="zh-CN" altLang="zh-CN" dirty="0" smtClean="0">
                <a:ea typeface="宋体" panose="02010600030101010101" pitchFamily="2" charset="-122"/>
              </a:rPr>
              <a:t>DFS &amp; BFS</a:t>
            </a:r>
          </a:p>
        </p:txBody>
      </p:sp>
      <p:sp>
        <p:nvSpPr>
          <p:cNvPr id="38915" name="Text Box 3"/>
          <p:cNvSpPr txBox="1">
            <a:spLocks noChangeArrowheads="1"/>
          </p:cNvSpPr>
          <p:nvPr/>
        </p:nvSpPr>
        <p:spPr bwMode="auto">
          <a:xfrm>
            <a:off x="827443" y="1545517"/>
            <a:ext cx="7162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dirty="0"/>
              <a:t>这两种搜索方法除了可以用来遍历图以外，也常用来搜索各种状态，最常见的就是用来搜索最优值，或者搜索某种状态是否存在等等。</a:t>
            </a:r>
          </a:p>
        </p:txBody>
      </p:sp>
      <p:sp>
        <p:nvSpPr>
          <p:cNvPr id="26628" name="Text Box 4"/>
          <p:cNvSpPr txBox="1">
            <a:spLocks noChangeArrowheads="1"/>
          </p:cNvSpPr>
          <p:nvPr/>
        </p:nvSpPr>
        <p:spPr bwMode="auto">
          <a:xfrm>
            <a:off x="1053353" y="2991786"/>
            <a:ext cx="73152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dirty="0">
                <a:latin typeface="Georgia" panose="02040502050405020303" pitchFamily="18" charset="0"/>
              </a:rPr>
              <a:t>深度优先搜索的做法是：每递归到一层，则改变这一层的状态，之后递归到下一层，下一层同样改变它那一层的状态，递归到再下一层，当递归到最后一层时，每层的状态会形成一个最终的状态，我们需要将这个状态与得到的其他状态作比较，保留其中较优的一个。</a:t>
            </a:r>
          </a:p>
          <a:p>
            <a:pPr>
              <a:spcBef>
                <a:spcPct val="50000"/>
              </a:spcBef>
            </a:pPr>
            <a:r>
              <a:rPr lang="zh-CN" altLang="en-US" sz="2400" b="1" dirty="0">
                <a:latin typeface="Georgia" panose="02040502050405020303" pitchFamily="18" charset="0"/>
              </a:rPr>
              <a:t>当某一层的所有状态都被改变过一次后，回溯到上一层。每层都作类似的操作，最后所有的状态都会被搜索到，我们最后保留的较优值就是要求的最优值。</a:t>
            </a:r>
          </a:p>
        </p:txBody>
      </p:sp>
    </p:spTree>
    <p:extLst>
      <p:ext uri="{BB962C8B-B14F-4D97-AF65-F5344CB8AC3E}">
        <p14:creationId xmlns:p14="http://schemas.microsoft.com/office/powerpoint/2010/main" val="290685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ea typeface="宋体" panose="02010600030101010101" pitchFamily="2" charset="-122"/>
              </a:rPr>
              <a:t>有向图与无向图</a:t>
            </a:r>
            <a:endParaRPr lang="zh-CN" altLang="en-US" dirty="0"/>
          </a:p>
        </p:txBody>
      </p:sp>
      <p:pic>
        <p:nvPicPr>
          <p:cNvPr id="5" name="内容占位符 4"/>
          <p:cNvPicPr>
            <a:picLocks noGrp="1" noChangeAspect="1"/>
          </p:cNvPicPr>
          <p:nvPr>
            <p:ph idx="1"/>
          </p:nvPr>
        </p:nvPicPr>
        <p:blipFill>
          <a:blip r:embed="rId2" cstate="print"/>
          <a:stretch>
            <a:fillRect/>
          </a:stretch>
        </p:blipFill>
        <p:spPr>
          <a:xfrm>
            <a:off x="439045" y="1615190"/>
            <a:ext cx="5182049" cy="4151736"/>
          </a:xfrm>
          <a:prstGeom prst="rect">
            <a:avLst/>
          </a:prstGeom>
        </p:spPr>
      </p:pic>
      <p:grpSp>
        <p:nvGrpSpPr>
          <p:cNvPr id="42" name="组合 41"/>
          <p:cNvGrpSpPr/>
          <p:nvPr/>
        </p:nvGrpSpPr>
        <p:grpSpPr>
          <a:xfrm>
            <a:off x="6506016" y="1733524"/>
            <a:ext cx="4025721" cy="4136232"/>
            <a:chOff x="6506016" y="1733524"/>
            <a:chExt cx="4025721" cy="4136232"/>
          </a:xfrm>
        </p:grpSpPr>
        <p:grpSp>
          <p:nvGrpSpPr>
            <p:cNvPr id="40" name="组合 39"/>
            <p:cNvGrpSpPr/>
            <p:nvPr/>
          </p:nvGrpSpPr>
          <p:grpSpPr>
            <a:xfrm>
              <a:off x="6506016" y="1733524"/>
              <a:ext cx="4025721" cy="4136232"/>
              <a:chOff x="6462985" y="1615190"/>
              <a:chExt cx="4025721" cy="4136232"/>
            </a:xfrm>
          </p:grpSpPr>
          <p:grpSp>
            <p:nvGrpSpPr>
              <p:cNvPr id="6" name="组合 5"/>
              <p:cNvGrpSpPr/>
              <p:nvPr/>
            </p:nvGrpSpPr>
            <p:grpSpPr>
              <a:xfrm>
                <a:off x="6684911" y="4409687"/>
                <a:ext cx="1828800" cy="1295400"/>
                <a:chOff x="5252905" y="4874215"/>
                <a:chExt cx="1828800" cy="1295400"/>
              </a:xfrm>
            </p:grpSpPr>
            <p:sp>
              <p:nvSpPr>
                <p:cNvPr id="7" name="Oval 16"/>
                <p:cNvSpPr>
                  <a:spLocks noChangeArrowheads="1"/>
                </p:cNvSpPr>
                <p:nvPr/>
              </p:nvSpPr>
              <p:spPr bwMode="auto">
                <a:xfrm>
                  <a:off x="5938705" y="4874215"/>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Oval 14"/>
                <p:cNvSpPr>
                  <a:spLocks noChangeArrowheads="1"/>
                </p:cNvSpPr>
                <p:nvPr/>
              </p:nvSpPr>
              <p:spPr bwMode="auto">
                <a:xfrm>
                  <a:off x="6776905" y="5864815"/>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Oval 15"/>
                <p:cNvSpPr>
                  <a:spLocks noChangeArrowheads="1"/>
                </p:cNvSpPr>
                <p:nvPr/>
              </p:nvSpPr>
              <p:spPr bwMode="auto">
                <a:xfrm>
                  <a:off x="5252905" y="5788615"/>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cxnSp>
              <p:nvCxnSpPr>
                <p:cNvPr id="10" name="AutoShape 20"/>
                <p:cNvCxnSpPr>
                  <a:cxnSpLocks noChangeShapeType="1"/>
                  <a:stCxn id="7" idx="3"/>
                  <a:endCxn id="9" idx="7"/>
                </p:cNvCxnSpPr>
                <p:nvPr/>
              </p:nvCxnSpPr>
              <p:spPr bwMode="auto">
                <a:xfrm flipH="1">
                  <a:off x="5531001" y="5140411"/>
                  <a:ext cx="469900" cy="698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 name="AutoShape 22"/>
                <p:cNvCxnSpPr>
                  <a:cxnSpLocks noChangeShapeType="1"/>
                  <a:stCxn id="8" idx="1"/>
                  <a:endCxn id="7" idx="5"/>
                </p:cNvCxnSpPr>
                <p:nvPr/>
              </p:nvCxnSpPr>
              <p:spPr bwMode="auto">
                <a:xfrm flipH="1" flipV="1">
                  <a:off x="6216801" y="5140411"/>
                  <a:ext cx="622300" cy="774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 name="组合 11"/>
              <p:cNvGrpSpPr/>
              <p:nvPr/>
            </p:nvGrpSpPr>
            <p:grpSpPr>
              <a:xfrm>
                <a:off x="8361311" y="1985871"/>
                <a:ext cx="1995487" cy="1433513"/>
                <a:chOff x="2119313" y="5257800"/>
                <a:chExt cx="1995487" cy="1433513"/>
              </a:xfrm>
            </p:grpSpPr>
            <p:sp>
              <p:nvSpPr>
                <p:cNvPr id="13" name="Text Box 23"/>
                <p:cNvSpPr txBox="1">
                  <a:spLocks noChangeArrowheads="1"/>
                </p:cNvSpPr>
                <p:nvPr/>
              </p:nvSpPr>
              <p:spPr bwMode="auto">
                <a:xfrm>
                  <a:off x="3276600" y="5257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t>上海</a:t>
                  </a:r>
                </a:p>
              </p:txBody>
            </p:sp>
            <p:sp>
              <p:nvSpPr>
                <p:cNvPr id="14" name="Text Box 24"/>
                <p:cNvSpPr txBox="1">
                  <a:spLocks noChangeArrowheads="1"/>
                </p:cNvSpPr>
                <p:nvPr/>
              </p:nvSpPr>
              <p:spPr bwMode="auto">
                <a:xfrm>
                  <a:off x="2133600" y="5257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北京</a:t>
                  </a:r>
                </a:p>
              </p:txBody>
            </p:sp>
            <p:sp>
              <p:nvSpPr>
                <p:cNvPr id="15" name="Text Box 26"/>
                <p:cNvSpPr txBox="1">
                  <a:spLocks noChangeArrowheads="1"/>
                </p:cNvSpPr>
                <p:nvPr/>
              </p:nvSpPr>
              <p:spPr bwMode="auto">
                <a:xfrm>
                  <a:off x="3276600" y="5791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t>广州</a:t>
                  </a:r>
                </a:p>
              </p:txBody>
            </p:sp>
            <p:sp>
              <p:nvSpPr>
                <p:cNvPr id="16" name="Text Box 27"/>
                <p:cNvSpPr txBox="1">
                  <a:spLocks noChangeArrowheads="1"/>
                </p:cNvSpPr>
                <p:nvPr/>
              </p:nvSpPr>
              <p:spPr bwMode="auto">
                <a:xfrm>
                  <a:off x="2133600" y="5791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t>上海</a:t>
                  </a:r>
                </a:p>
              </p:txBody>
            </p:sp>
            <p:cxnSp>
              <p:nvCxnSpPr>
                <p:cNvPr id="17" name="AutoShape 28"/>
                <p:cNvCxnSpPr>
                  <a:cxnSpLocks noChangeShapeType="1"/>
                  <a:stCxn id="16" idx="3"/>
                  <a:endCxn id="15" idx="1"/>
                </p:cNvCxnSpPr>
                <p:nvPr/>
              </p:nvCxnSpPr>
              <p:spPr bwMode="auto">
                <a:xfrm>
                  <a:off x="2971800" y="5975350"/>
                  <a:ext cx="304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Text Box 29"/>
                <p:cNvSpPr txBox="1">
                  <a:spLocks noChangeArrowheads="1"/>
                </p:cNvSpPr>
                <p:nvPr/>
              </p:nvSpPr>
              <p:spPr bwMode="auto">
                <a:xfrm>
                  <a:off x="3262313" y="6324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广州</a:t>
                  </a:r>
                </a:p>
              </p:txBody>
            </p:sp>
            <p:sp>
              <p:nvSpPr>
                <p:cNvPr id="19" name="Text Box 30"/>
                <p:cNvSpPr txBox="1">
                  <a:spLocks noChangeArrowheads="1"/>
                </p:cNvSpPr>
                <p:nvPr/>
              </p:nvSpPr>
              <p:spPr bwMode="auto">
                <a:xfrm>
                  <a:off x="2119313" y="6324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t>北京</a:t>
                  </a:r>
                </a:p>
              </p:txBody>
            </p:sp>
            <p:cxnSp>
              <p:nvCxnSpPr>
                <p:cNvPr id="20" name="AutoShape 31"/>
                <p:cNvCxnSpPr>
                  <a:cxnSpLocks noChangeShapeType="1"/>
                  <a:stCxn id="19" idx="3"/>
                  <a:endCxn id="18" idx="1"/>
                </p:cNvCxnSpPr>
                <p:nvPr/>
              </p:nvCxnSpPr>
              <p:spPr bwMode="auto">
                <a:xfrm>
                  <a:off x="2957513" y="6508750"/>
                  <a:ext cx="304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1" name="组合 20"/>
              <p:cNvGrpSpPr/>
              <p:nvPr/>
            </p:nvGrpSpPr>
            <p:grpSpPr>
              <a:xfrm>
                <a:off x="8507506" y="4317909"/>
                <a:ext cx="1981200" cy="1433513"/>
                <a:chOff x="7162800" y="4648200"/>
                <a:chExt cx="1981200" cy="1433513"/>
              </a:xfrm>
            </p:grpSpPr>
            <p:sp>
              <p:nvSpPr>
                <p:cNvPr id="22" name="Text Box 33"/>
                <p:cNvSpPr txBox="1">
                  <a:spLocks noChangeArrowheads="1"/>
                </p:cNvSpPr>
                <p:nvPr/>
              </p:nvSpPr>
              <p:spPr bwMode="auto">
                <a:xfrm>
                  <a:off x="7162800" y="4648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a:t>A</a:t>
                  </a:r>
                </a:p>
              </p:txBody>
            </p:sp>
            <p:cxnSp>
              <p:nvCxnSpPr>
                <p:cNvPr id="23" name="AutoShape 34"/>
                <p:cNvCxnSpPr>
                  <a:cxnSpLocks noChangeShapeType="1"/>
                  <a:stCxn id="22" idx="3"/>
                </p:cNvCxnSpPr>
                <p:nvPr/>
              </p:nvCxnSpPr>
              <p:spPr bwMode="auto">
                <a:xfrm>
                  <a:off x="8001000" y="4832350"/>
                  <a:ext cx="304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35"/>
                <p:cNvSpPr txBox="1">
                  <a:spLocks noChangeArrowheads="1"/>
                </p:cNvSpPr>
                <p:nvPr/>
              </p:nvSpPr>
              <p:spPr bwMode="auto">
                <a:xfrm>
                  <a:off x="8305800" y="5181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a:t>A</a:t>
                  </a:r>
                </a:p>
              </p:txBody>
            </p:sp>
            <p:sp>
              <p:nvSpPr>
                <p:cNvPr id="25" name="Text Box 36"/>
                <p:cNvSpPr txBox="1">
                  <a:spLocks noChangeArrowheads="1"/>
                </p:cNvSpPr>
                <p:nvPr/>
              </p:nvSpPr>
              <p:spPr bwMode="auto">
                <a:xfrm>
                  <a:off x="7162800" y="5181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a:t>B</a:t>
                  </a:r>
                </a:p>
              </p:txBody>
            </p:sp>
            <p:cxnSp>
              <p:nvCxnSpPr>
                <p:cNvPr id="26" name="AutoShape 37"/>
                <p:cNvCxnSpPr>
                  <a:cxnSpLocks noChangeShapeType="1"/>
                  <a:stCxn id="25" idx="3"/>
                  <a:endCxn id="24" idx="1"/>
                </p:cNvCxnSpPr>
                <p:nvPr/>
              </p:nvCxnSpPr>
              <p:spPr bwMode="auto">
                <a:xfrm>
                  <a:off x="8001000" y="5365750"/>
                  <a:ext cx="304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Text Box 38"/>
                <p:cNvSpPr txBox="1">
                  <a:spLocks noChangeArrowheads="1"/>
                </p:cNvSpPr>
                <p:nvPr/>
              </p:nvSpPr>
              <p:spPr bwMode="auto">
                <a:xfrm>
                  <a:off x="8305800" y="5715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a:t>C</a:t>
                  </a:r>
                </a:p>
              </p:txBody>
            </p:sp>
            <p:sp>
              <p:nvSpPr>
                <p:cNvPr id="28" name="Text Box 39"/>
                <p:cNvSpPr txBox="1">
                  <a:spLocks noChangeArrowheads="1"/>
                </p:cNvSpPr>
                <p:nvPr/>
              </p:nvSpPr>
              <p:spPr bwMode="auto">
                <a:xfrm>
                  <a:off x="7162800" y="5715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a:t>A</a:t>
                  </a:r>
                </a:p>
              </p:txBody>
            </p:sp>
            <p:cxnSp>
              <p:nvCxnSpPr>
                <p:cNvPr id="29" name="AutoShape 40"/>
                <p:cNvCxnSpPr>
                  <a:cxnSpLocks noChangeShapeType="1"/>
                  <a:stCxn id="28" idx="3"/>
                  <a:endCxn id="27" idx="1"/>
                </p:cNvCxnSpPr>
                <p:nvPr/>
              </p:nvCxnSpPr>
              <p:spPr bwMode="auto">
                <a:xfrm>
                  <a:off x="8001000" y="5899150"/>
                  <a:ext cx="304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 name="组合 29"/>
              <p:cNvGrpSpPr/>
              <p:nvPr/>
            </p:nvGrpSpPr>
            <p:grpSpPr>
              <a:xfrm>
                <a:off x="6462985" y="1615190"/>
                <a:ext cx="1901419" cy="2358785"/>
                <a:chOff x="5017717" y="1829005"/>
                <a:chExt cx="2419674" cy="3008058"/>
              </a:xfrm>
            </p:grpSpPr>
            <p:sp>
              <p:nvSpPr>
                <p:cNvPr id="31" name="Text Box 13"/>
                <p:cNvSpPr txBox="1">
                  <a:spLocks noChangeArrowheads="1"/>
                </p:cNvSpPr>
                <p:nvPr/>
              </p:nvSpPr>
              <p:spPr bwMode="auto">
                <a:xfrm>
                  <a:off x="6319334" y="4333415"/>
                  <a:ext cx="83819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广州</a:t>
                  </a:r>
                </a:p>
              </p:txBody>
            </p:sp>
            <p:cxnSp>
              <p:nvCxnSpPr>
                <p:cNvPr id="32" name="AutoShape 10"/>
                <p:cNvCxnSpPr>
                  <a:cxnSpLocks noChangeShapeType="1"/>
                </p:cNvCxnSpPr>
                <p:nvPr/>
              </p:nvCxnSpPr>
              <p:spPr bwMode="auto">
                <a:xfrm>
                  <a:off x="6057478" y="2133551"/>
                  <a:ext cx="469900" cy="850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Text Box 11"/>
                <p:cNvSpPr txBox="1">
                  <a:spLocks noChangeArrowheads="1"/>
                </p:cNvSpPr>
                <p:nvPr/>
              </p:nvSpPr>
              <p:spPr bwMode="auto">
                <a:xfrm>
                  <a:off x="5017717" y="1829005"/>
                  <a:ext cx="83819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北京</a:t>
                  </a:r>
                </a:p>
              </p:txBody>
            </p:sp>
            <p:sp>
              <p:nvSpPr>
                <p:cNvPr id="34" name="Text Box 12"/>
                <p:cNvSpPr txBox="1">
                  <a:spLocks noChangeArrowheads="1"/>
                </p:cNvSpPr>
                <p:nvPr/>
              </p:nvSpPr>
              <p:spPr bwMode="auto">
                <a:xfrm>
                  <a:off x="6599192" y="2895769"/>
                  <a:ext cx="83819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上海</a:t>
                  </a:r>
                </a:p>
              </p:txBody>
            </p:sp>
            <p:sp>
              <p:nvSpPr>
                <p:cNvPr id="35" name="Oval 5"/>
                <p:cNvSpPr>
                  <a:spLocks noChangeArrowheads="1"/>
                </p:cNvSpPr>
                <p:nvPr/>
              </p:nvSpPr>
              <p:spPr bwMode="auto">
                <a:xfrm>
                  <a:off x="5757491" y="1865263"/>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 name="Oval 7"/>
                <p:cNvSpPr>
                  <a:spLocks noChangeArrowheads="1"/>
                </p:cNvSpPr>
                <p:nvPr/>
              </p:nvSpPr>
              <p:spPr bwMode="auto">
                <a:xfrm>
                  <a:off x="6062291" y="4532263"/>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cxnSp>
              <p:nvCxnSpPr>
                <p:cNvPr id="37" name="AutoShape 8"/>
                <p:cNvCxnSpPr>
                  <a:cxnSpLocks noChangeShapeType="1"/>
                  <a:stCxn id="35" idx="4"/>
                  <a:endCxn id="36" idx="1"/>
                </p:cNvCxnSpPr>
                <p:nvPr/>
              </p:nvCxnSpPr>
              <p:spPr bwMode="auto">
                <a:xfrm>
                  <a:off x="5909891" y="2170063"/>
                  <a:ext cx="196850" cy="2406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9"/>
                <p:cNvCxnSpPr>
                  <a:cxnSpLocks noChangeShapeType="1"/>
                  <a:stCxn id="39" idx="4"/>
                  <a:endCxn id="36" idx="0"/>
                </p:cNvCxnSpPr>
                <p:nvPr/>
              </p:nvCxnSpPr>
              <p:spPr bwMode="auto">
                <a:xfrm flipH="1">
                  <a:off x="6214691" y="3236863"/>
                  <a:ext cx="38100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 name="Oval 6"/>
                <p:cNvSpPr>
                  <a:spLocks noChangeArrowheads="1"/>
                </p:cNvSpPr>
                <p:nvPr/>
              </p:nvSpPr>
              <p:spPr bwMode="auto">
                <a:xfrm>
                  <a:off x="6443291" y="2932063"/>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41" name="Text Box 32"/>
            <p:cNvSpPr txBox="1">
              <a:spLocks noChangeArrowheads="1"/>
            </p:cNvSpPr>
            <p:nvPr/>
          </p:nvSpPr>
          <p:spPr bwMode="auto">
            <a:xfrm>
              <a:off x="9693537" y="4436243"/>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dirty="0"/>
                <a:t>B</a:t>
              </a:r>
            </a:p>
          </p:txBody>
        </p:sp>
      </p:grpSp>
    </p:spTree>
    <p:extLst>
      <p:ext uri="{BB962C8B-B14F-4D97-AF65-F5344CB8AC3E}">
        <p14:creationId xmlns:p14="http://schemas.microsoft.com/office/powerpoint/2010/main" val="3058899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ea typeface="宋体" panose="02010600030101010101" pitchFamily="2" charset="-122"/>
              </a:rPr>
              <a:t>联通图与不连通图</a:t>
            </a:r>
            <a:endParaRPr lang="zh-CN" altLang="en-US" dirty="0"/>
          </a:p>
        </p:txBody>
      </p:sp>
      <p:pic>
        <p:nvPicPr>
          <p:cNvPr id="8" name="内容占位符 7"/>
          <p:cNvPicPr>
            <a:picLocks noGrp="1" noChangeAspect="1"/>
          </p:cNvPicPr>
          <p:nvPr>
            <p:ph idx="1"/>
          </p:nvPr>
        </p:nvPicPr>
        <p:blipFill>
          <a:blip r:embed="rId2" cstate="print"/>
          <a:stretch>
            <a:fillRect/>
          </a:stretch>
        </p:blipFill>
        <p:spPr>
          <a:xfrm>
            <a:off x="609600" y="1707776"/>
            <a:ext cx="7537745" cy="4525963"/>
          </a:xfrm>
          <a:prstGeom prst="rect">
            <a:avLst/>
          </a:prstGeom>
        </p:spPr>
      </p:pic>
      <p:grpSp>
        <p:nvGrpSpPr>
          <p:cNvPr id="18" name="组合 17"/>
          <p:cNvGrpSpPr/>
          <p:nvPr/>
        </p:nvGrpSpPr>
        <p:grpSpPr>
          <a:xfrm>
            <a:off x="8869561" y="3101544"/>
            <a:ext cx="2153494" cy="1831009"/>
            <a:chOff x="-117905" y="3091056"/>
            <a:chExt cx="2288929" cy="3233544"/>
          </a:xfrm>
        </p:grpSpPr>
        <p:sp>
          <p:nvSpPr>
            <p:cNvPr id="19" name="Oval 6"/>
            <p:cNvSpPr>
              <a:spLocks noChangeArrowheads="1"/>
            </p:cNvSpPr>
            <p:nvPr/>
          </p:nvSpPr>
          <p:spPr bwMode="auto">
            <a:xfrm>
              <a:off x="533400" y="3352800"/>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 name="Oval 7"/>
            <p:cNvSpPr>
              <a:spLocks noChangeArrowheads="1"/>
            </p:cNvSpPr>
            <p:nvPr/>
          </p:nvSpPr>
          <p:spPr bwMode="auto">
            <a:xfrm>
              <a:off x="1219200" y="4419600"/>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 name="Oval 8"/>
            <p:cNvSpPr>
              <a:spLocks noChangeArrowheads="1"/>
            </p:cNvSpPr>
            <p:nvPr/>
          </p:nvSpPr>
          <p:spPr bwMode="auto">
            <a:xfrm>
              <a:off x="838200" y="6019800"/>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cxnSp>
          <p:nvCxnSpPr>
            <p:cNvPr id="22" name="AutoShape 9"/>
            <p:cNvCxnSpPr>
              <a:cxnSpLocks noChangeShapeType="1"/>
              <a:stCxn id="19" idx="4"/>
              <a:endCxn id="21" idx="1"/>
            </p:cNvCxnSpPr>
            <p:nvPr/>
          </p:nvCxnSpPr>
          <p:spPr bwMode="auto">
            <a:xfrm>
              <a:off x="685800" y="3657600"/>
              <a:ext cx="196850" cy="2406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10"/>
            <p:cNvCxnSpPr>
              <a:cxnSpLocks noChangeShapeType="1"/>
              <a:stCxn id="20" idx="4"/>
              <a:endCxn id="21" idx="0"/>
            </p:cNvCxnSpPr>
            <p:nvPr/>
          </p:nvCxnSpPr>
          <p:spPr bwMode="auto">
            <a:xfrm flipH="1">
              <a:off x="990600" y="4724400"/>
              <a:ext cx="38100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11"/>
            <p:cNvCxnSpPr>
              <a:cxnSpLocks noChangeShapeType="1"/>
              <a:stCxn id="19" idx="5"/>
              <a:endCxn id="20" idx="1"/>
            </p:cNvCxnSpPr>
            <p:nvPr/>
          </p:nvCxnSpPr>
          <p:spPr bwMode="auto">
            <a:xfrm>
              <a:off x="793750" y="3613150"/>
              <a:ext cx="469900" cy="850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Text Box 12"/>
            <p:cNvSpPr txBox="1">
              <a:spLocks noChangeArrowheads="1"/>
            </p:cNvSpPr>
            <p:nvPr/>
          </p:nvSpPr>
          <p:spPr bwMode="auto">
            <a:xfrm>
              <a:off x="-117905" y="3091056"/>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北京</a:t>
              </a:r>
            </a:p>
          </p:txBody>
        </p:sp>
        <p:sp>
          <p:nvSpPr>
            <p:cNvPr id="26" name="Text Box 13"/>
            <p:cNvSpPr txBox="1">
              <a:spLocks noChangeArrowheads="1"/>
            </p:cNvSpPr>
            <p:nvPr/>
          </p:nvSpPr>
          <p:spPr bwMode="auto">
            <a:xfrm>
              <a:off x="1332824" y="4617243"/>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上海</a:t>
              </a:r>
            </a:p>
          </p:txBody>
        </p:sp>
        <p:sp>
          <p:nvSpPr>
            <p:cNvPr id="27" name="Text Box 14"/>
            <p:cNvSpPr txBox="1">
              <a:spLocks noChangeArrowheads="1"/>
            </p:cNvSpPr>
            <p:nvPr/>
          </p:nvSpPr>
          <p:spPr bwMode="auto">
            <a:xfrm>
              <a:off x="1035475" y="5775728"/>
              <a:ext cx="838200" cy="36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广州</a:t>
              </a:r>
            </a:p>
          </p:txBody>
        </p:sp>
      </p:grpSp>
      <p:grpSp>
        <p:nvGrpSpPr>
          <p:cNvPr id="29" name="组合 28"/>
          <p:cNvGrpSpPr/>
          <p:nvPr/>
        </p:nvGrpSpPr>
        <p:grpSpPr>
          <a:xfrm>
            <a:off x="6153320" y="1318399"/>
            <a:ext cx="2554351" cy="2064009"/>
            <a:chOff x="8559808" y="2938752"/>
            <a:chExt cx="2554351" cy="2064009"/>
          </a:xfrm>
        </p:grpSpPr>
        <p:grpSp>
          <p:nvGrpSpPr>
            <p:cNvPr id="9" name="组合 8"/>
            <p:cNvGrpSpPr/>
            <p:nvPr/>
          </p:nvGrpSpPr>
          <p:grpSpPr>
            <a:xfrm>
              <a:off x="8559808" y="2938752"/>
              <a:ext cx="2554351" cy="2064009"/>
              <a:chOff x="2150489" y="3920213"/>
              <a:chExt cx="2400976" cy="2694900"/>
            </a:xfrm>
          </p:grpSpPr>
          <p:sp>
            <p:nvSpPr>
              <p:cNvPr id="10" name="Oval 15"/>
              <p:cNvSpPr>
                <a:spLocks noChangeArrowheads="1"/>
              </p:cNvSpPr>
              <p:nvPr/>
            </p:nvSpPr>
            <p:spPr bwMode="auto">
              <a:xfrm>
                <a:off x="2743200" y="4191000"/>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Oval 16"/>
              <p:cNvSpPr>
                <a:spLocks noChangeArrowheads="1"/>
              </p:cNvSpPr>
              <p:nvPr/>
            </p:nvSpPr>
            <p:spPr bwMode="auto">
              <a:xfrm>
                <a:off x="3657600" y="5029200"/>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Oval 17"/>
              <p:cNvSpPr>
                <a:spLocks noChangeArrowheads="1"/>
              </p:cNvSpPr>
              <p:nvPr/>
            </p:nvSpPr>
            <p:spPr bwMode="auto">
              <a:xfrm>
                <a:off x="3048000" y="6096000"/>
                <a:ext cx="304800" cy="304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cxnSp>
            <p:nvCxnSpPr>
              <p:cNvPr id="13" name="AutoShape 19"/>
              <p:cNvCxnSpPr>
                <a:cxnSpLocks noChangeShapeType="1"/>
                <a:stCxn id="12" idx="7"/>
                <a:endCxn id="11" idx="3"/>
              </p:cNvCxnSpPr>
              <p:nvPr/>
            </p:nvCxnSpPr>
            <p:spPr bwMode="auto">
              <a:xfrm flipV="1">
                <a:off x="3308350" y="5289550"/>
                <a:ext cx="393700" cy="850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20"/>
              <p:cNvCxnSpPr>
                <a:cxnSpLocks noChangeShapeType="1"/>
                <a:stCxn id="11" idx="1"/>
                <a:endCxn id="10" idx="5"/>
              </p:cNvCxnSpPr>
              <p:nvPr/>
            </p:nvCxnSpPr>
            <p:spPr bwMode="auto">
              <a:xfrm flipH="1" flipV="1">
                <a:off x="3003550" y="4451350"/>
                <a:ext cx="698500" cy="622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Text Box 21"/>
              <p:cNvSpPr txBox="1">
                <a:spLocks noChangeArrowheads="1"/>
              </p:cNvSpPr>
              <p:nvPr/>
            </p:nvSpPr>
            <p:spPr bwMode="auto">
              <a:xfrm>
                <a:off x="2150489" y="3920213"/>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北京</a:t>
                </a:r>
              </a:p>
            </p:txBody>
          </p:sp>
          <p:sp>
            <p:nvSpPr>
              <p:cNvPr id="16" name="Text Box 22"/>
              <p:cNvSpPr txBox="1">
                <a:spLocks noChangeArrowheads="1"/>
              </p:cNvSpPr>
              <p:nvPr/>
            </p:nvSpPr>
            <p:spPr bwMode="auto">
              <a:xfrm>
                <a:off x="3713265" y="5110264"/>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上海</a:t>
                </a:r>
              </a:p>
            </p:txBody>
          </p:sp>
          <p:sp>
            <p:nvSpPr>
              <p:cNvPr id="17" name="Text Box 23"/>
              <p:cNvSpPr txBox="1">
                <a:spLocks noChangeArrowheads="1"/>
              </p:cNvSpPr>
              <p:nvPr/>
            </p:nvSpPr>
            <p:spPr bwMode="auto">
              <a:xfrm>
                <a:off x="2397868" y="6248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dirty="0"/>
                  <a:t>广州</a:t>
                </a:r>
              </a:p>
            </p:txBody>
          </p:sp>
        </p:grpSp>
        <p:cxnSp>
          <p:nvCxnSpPr>
            <p:cNvPr id="28" name="AutoShape 18"/>
            <p:cNvCxnSpPr>
              <a:cxnSpLocks noChangeShapeType="1"/>
            </p:cNvCxnSpPr>
            <p:nvPr/>
          </p:nvCxnSpPr>
          <p:spPr bwMode="auto">
            <a:xfrm>
              <a:off x="9374110" y="3357634"/>
              <a:ext cx="209622" cy="125977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898695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图的表示</a:t>
            </a:r>
            <a:r>
              <a:rPr lang="en-US" altLang="zh-CN" dirty="0" smtClean="0"/>
              <a:t>(</a:t>
            </a:r>
            <a:r>
              <a:rPr lang="zh-CN" altLang="en-US" dirty="0" smtClean="0"/>
              <a:t>邻接矩阵</a:t>
            </a:r>
            <a:r>
              <a:rPr lang="en-US" altLang="zh-CN" dirty="0" smtClean="0"/>
              <a:t>)</a:t>
            </a:r>
            <a:endParaRPr lang="zh-CN" altLang="en-US" dirty="0"/>
          </a:p>
        </p:txBody>
      </p:sp>
      <p:pic>
        <p:nvPicPr>
          <p:cNvPr id="1026" name="Picture 2" descr="http://www.educity.cn/zk/sjjg/images/97.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845449"/>
            <a:ext cx="4991100" cy="42291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680499" y="2226834"/>
            <a:ext cx="3754419" cy="1754326"/>
          </a:xfrm>
          <a:prstGeom prst="rect">
            <a:avLst/>
          </a:prstGeom>
          <a:noFill/>
        </p:spPr>
        <p:txBody>
          <a:bodyPr wrap="square" rtlCol="0">
            <a:spAutoFit/>
          </a:bodyPr>
          <a:lstStyle/>
          <a:p>
            <a:r>
              <a:rPr lang="zh-CN" altLang="en-US" sz="3600" dirty="0" smtClean="0"/>
              <a:t>邻接矩阵</a:t>
            </a:r>
            <a:endParaRPr lang="en-US" altLang="zh-CN" sz="3600" dirty="0" smtClean="0"/>
          </a:p>
          <a:p>
            <a:endParaRPr lang="en-US" altLang="zh-CN" sz="3600" dirty="0"/>
          </a:p>
          <a:p>
            <a:r>
              <a:rPr lang="zh-CN" altLang="en-US" sz="3600" dirty="0"/>
              <a:t>复杂</a:t>
            </a:r>
            <a:r>
              <a:rPr lang="zh-CN" altLang="en-US" sz="3600" dirty="0" smtClean="0"/>
              <a:t>度 </a:t>
            </a:r>
            <a:r>
              <a:rPr lang="en-US" altLang="zh-CN" sz="3600" dirty="0" smtClean="0"/>
              <a:t>O(V</a:t>
            </a:r>
            <a:r>
              <a:rPr lang="en-US" altLang="zh-CN" sz="3600" baseline="30000" dirty="0" smtClean="0"/>
              <a:t>2</a:t>
            </a:r>
            <a:r>
              <a:rPr lang="en-US" altLang="zh-CN" sz="3600" dirty="0" smtClean="0"/>
              <a:t>)</a:t>
            </a:r>
            <a:endParaRPr lang="zh-CN" altLang="en-US" sz="3600" dirty="0"/>
          </a:p>
        </p:txBody>
      </p:sp>
    </p:spTree>
    <p:extLst>
      <p:ext uri="{BB962C8B-B14F-4D97-AF65-F5344CB8AC3E}">
        <p14:creationId xmlns:p14="http://schemas.microsoft.com/office/powerpoint/2010/main" val="182450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图的表示</a:t>
            </a:r>
            <a:r>
              <a:rPr lang="en-US" altLang="zh-CN" dirty="0" smtClean="0"/>
              <a:t>(</a:t>
            </a:r>
            <a:r>
              <a:rPr lang="zh-CN" altLang="en-US" dirty="0" smtClean="0"/>
              <a:t>邻接表</a:t>
            </a:r>
            <a:r>
              <a:rPr lang="en-US" altLang="zh-CN" dirty="0" smtClean="0"/>
              <a:t>)</a:t>
            </a:r>
            <a:endParaRPr lang="zh-CN" altLang="en-US" dirty="0"/>
          </a:p>
        </p:txBody>
      </p:sp>
      <p:pic>
        <p:nvPicPr>
          <p:cNvPr id="4" name="内容占位符 3"/>
          <p:cNvPicPr>
            <a:picLocks noGrp="1" noChangeAspect="1"/>
          </p:cNvPicPr>
          <p:nvPr>
            <p:ph idx="1"/>
          </p:nvPr>
        </p:nvPicPr>
        <p:blipFill>
          <a:blip r:embed="rId2" cstate="print"/>
          <a:stretch>
            <a:fillRect/>
          </a:stretch>
        </p:blipFill>
        <p:spPr>
          <a:xfrm>
            <a:off x="609600" y="1825672"/>
            <a:ext cx="5456896" cy="3155119"/>
          </a:xfrm>
          <a:prstGeom prst="rect">
            <a:avLst/>
          </a:prstGeom>
        </p:spPr>
      </p:pic>
      <p:sp>
        <p:nvSpPr>
          <p:cNvPr id="5" name="文本框 4"/>
          <p:cNvSpPr txBox="1"/>
          <p:nvPr/>
        </p:nvSpPr>
        <p:spPr>
          <a:xfrm>
            <a:off x="6906409" y="1914860"/>
            <a:ext cx="3506993" cy="2616101"/>
          </a:xfrm>
          <a:prstGeom prst="rect">
            <a:avLst/>
          </a:prstGeom>
          <a:noFill/>
        </p:spPr>
        <p:txBody>
          <a:bodyPr wrap="square" rtlCol="0">
            <a:spAutoFit/>
          </a:bodyPr>
          <a:lstStyle/>
          <a:p>
            <a:r>
              <a:rPr lang="zh-CN" altLang="en-US" sz="3600" dirty="0"/>
              <a:t>邻接</a:t>
            </a:r>
            <a:r>
              <a:rPr lang="zh-CN" altLang="en-US" sz="3600" dirty="0" smtClean="0"/>
              <a:t>表</a:t>
            </a:r>
            <a:endParaRPr lang="en-US" altLang="zh-CN" sz="3600" dirty="0" smtClean="0"/>
          </a:p>
          <a:p>
            <a:endParaRPr lang="en-US" altLang="zh-CN" sz="3600" dirty="0"/>
          </a:p>
          <a:p>
            <a:r>
              <a:rPr lang="zh-CN" altLang="en-US" sz="3600" dirty="0" smtClean="0"/>
              <a:t>复杂度</a:t>
            </a:r>
            <a:r>
              <a:rPr lang="en-US" altLang="zh-CN" sz="3600" dirty="0" smtClean="0"/>
              <a:t>O(V+E)</a:t>
            </a:r>
          </a:p>
          <a:p>
            <a:endParaRPr lang="en-US" altLang="zh-CN" sz="3600" dirty="0"/>
          </a:p>
          <a:p>
            <a:r>
              <a:rPr lang="en-US" altLang="zh-CN" sz="2000" dirty="0" smtClean="0"/>
              <a:t>vector&lt;</a:t>
            </a:r>
            <a:r>
              <a:rPr lang="en-US" altLang="zh-CN" sz="2000" dirty="0" err="1" smtClean="0"/>
              <a:t>int</a:t>
            </a:r>
            <a:r>
              <a:rPr lang="en-US" altLang="zh-CN" sz="2000" dirty="0" smtClean="0"/>
              <a:t>&gt; G[</a:t>
            </a:r>
            <a:r>
              <a:rPr lang="en-US" altLang="zh-CN" sz="2000" dirty="0" err="1" smtClean="0"/>
              <a:t>MaxV</a:t>
            </a:r>
            <a:r>
              <a:rPr lang="en-US" altLang="zh-CN" sz="2000" dirty="0" smtClean="0"/>
              <a:t>]</a:t>
            </a:r>
            <a:endParaRPr lang="zh-CN" altLang="en-US" sz="2000" dirty="0"/>
          </a:p>
        </p:txBody>
      </p:sp>
    </p:spTree>
    <p:extLst>
      <p:ext uri="{BB962C8B-B14F-4D97-AF65-F5344CB8AC3E}">
        <p14:creationId xmlns:p14="http://schemas.microsoft.com/office/powerpoint/2010/main" val="363797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图的表示</a:t>
            </a:r>
            <a:r>
              <a:rPr lang="en-US" altLang="zh-CN" dirty="0" smtClean="0"/>
              <a:t>(</a:t>
            </a:r>
            <a:r>
              <a:rPr lang="zh-CN" altLang="en-US" dirty="0" smtClean="0"/>
              <a:t>边集数组</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定义</a:t>
            </a:r>
            <a:endParaRPr lang="en-US" altLang="zh-CN" dirty="0"/>
          </a:p>
          <a:p>
            <a:pPr marL="0" indent="0">
              <a:buFont typeface="Wingdings 2" panose="05020102010507070707" pitchFamily="18" charset="2"/>
              <a:buNone/>
            </a:pPr>
            <a:r>
              <a:rPr lang="en-US" altLang="zh-CN" sz="2000" dirty="0" smtClean="0"/>
              <a:t>			</a:t>
            </a:r>
            <a:r>
              <a:rPr lang="en-US" altLang="zh-CN" sz="2000" dirty="0" err="1" smtClean="0"/>
              <a:t>struct</a:t>
            </a:r>
            <a:r>
              <a:rPr lang="en-US" altLang="zh-CN" sz="2000" dirty="0" smtClean="0"/>
              <a:t>  Edge{</a:t>
            </a:r>
          </a:p>
          <a:p>
            <a:pPr marL="914400" lvl="2" indent="0">
              <a:buFont typeface="Wingdings 2" panose="05020102010507070707" pitchFamily="18" charset="2"/>
              <a:buNone/>
            </a:pPr>
            <a:r>
              <a:rPr lang="en-US" altLang="zh-CN" sz="2000" dirty="0" smtClean="0"/>
              <a:t>			</a:t>
            </a:r>
            <a:r>
              <a:rPr lang="en-US" altLang="zh-CN" sz="2000" dirty="0" err="1" smtClean="0"/>
              <a:t>int</a:t>
            </a:r>
            <a:r>
              <a:rPr lang="en-US" altLang="zh-CN" sz="2000" dirty="0" smtClean="0"/>
              <a:t> from;</a:t>
            </a:r>
          </a:p>
          <a:p>
            <a:pPr marL="914400" lvl="2" indent="0">
              <a:buFont typeface="Wingdings 2" panose="05020102010507070707" pitchFamily="18" charset="2"/>
              <a:buNone/>
            </a:pPr>
            <a:r>
              <a:rPr lang="en-US" altLang="zh-CN" sz="2000" dirty="0" smtClean="0"/>
              <a:t>			</a:t>
            </a:r>
            <a:r>
              <a:rPr lang="en-US" altLang="zh-CN" sz="2000" dirty="0" err="1" smtClean="0"/>
              <a:t>int</a:t>
            </a:r>
            <a:r>
              <a:rPr lang="en-US" altLang="zh-CN" sz="2000" dirty="0" smtClean="0"/>
              <a:t> to;</a:t>
            </a:r>
          </a:p>
          <a:p>
            <a:pPr marL="914400" lvl="2" indent="0">
              <a:buFont typeface="Wingdings 2" panose="05020102010507070707" pitchFamily="18" charset="2"/>
              <a:buNone/>
            </a:pPr>
            <a:r>
              <a:rPr lang="en-US" altLang="zh-CN" sz="2000" dirty="0" smtClean="0"/>
              <a:t>			</a:t>
            </a:r>
            <a:r>
              <a:rPr lang="en-US" altLang="zh-CN" sz="2000" dirty="0" err="1" smtClean="0"/>
              <a:t>int</a:t>
            </a:r>
            <a:r>
              <a:rPr lang="en-US" altLang="zh-CN" sz="2000" dirty="0" smtClean="0"/>
              <a:t> </a:t>
            </a:r>
            <a:r>
              <a:rPr lang="en-US" altLang="zh-CN" sz="2000" dirty="0" err="1" smtClean="0"/>
              <a:t>val</a:t>
            </a:r>
            <a:r>
              <a:rPr lang="en-US" altLang="zh-CN" sz="2000" dirty="0" smtClean="0"/>
              <a:t>;</a:t>
            </a:r>
          </a:p>
          <a:p>
            <a:pPr marL="914400" lvl="2" indent="0">
              <a:buFont typeface="Wingdings 2" panose="05020102010507070707" pitchFamily="18" charset="2"/>
              <a:buNone/>
            </a:pPr>
            <a:r>
              <a:rPr lang="en-US" altLang="zh-CN" sz="2000" dirty="0" smtClean="0"/>
              <a:t>			</a:t>
            </a:r>
            <a:r>
              <a:rPr lang="en-US" altLang="zh-CN" sz="2000" dirty="0" err="1" smtClean="0"/>
              <a:t>int</a:t>
            </a:r>
            <a:r>
              <a:rPr lang="en-US" altLang="zh-CN" sz="2000" dirty="0" smtClean="0"/>
              <a:t> next;//</a:t>
            </a:r>
            <a:r>
              <a:rPr lang="zh-CN" altLang="en-US" sz="2000" dirty="0" smtClean="0"/>
              <a:t>与该边同起点的下一条边在数组中的编号</a:t>
            </a:r>
            <a:endParaRPr lang="en-US" altLang="zh-CN" sz="2000" dirty="0" smtClean="0"/>
          </a:p>
          <a:p>
            <a:pPr marL="0" indent="0">
              <a:buFont typeface="Wingdings 2" panose="05020102010507070707" pitchFamily="18" charset="2"/>
              <a:buNone/>
            </a:pPr>
            <a:r>
              <a:rPr lang="en-US" altLang="zh-CN" sz="2000" dirty="0" smtClean="0"/>
              <a:t>			}e[</a:t>
            </a:r>
            <a:r>
              <a:rPr lang="en-US" altLang="zh-CN" sz="2000" dirty="0" err="1" smtClean="0"/>
              <a:t>MaxE</a:t>
            </a:r>
            <a:r>
              <a:rPr lang="en-US" altLang="zh-CN" sz="2000" dirty="0" smtClean="0"/>
              <a:t>];//</a:t>
            </a:r>
            <a:r>
              <a:rPr lang="zh-CN" altLang="en-US" sz="2000" dirty="0" smtClean="0"/>
              <a:t>边的集合</a:t>
            </a:r>
            <a:endParaRPr lang="en-US" altLang="zh-CN" sz="2000" dirty="0" smtClean="0"/>
          </a:p>
          <a:p>
            <a:pPr marL="0" indent="0">
              <a:buFont typeface="Wingdings 2" panose="05020102010507070707" pitchFamily="18" charset="2"/>
              <a:buNone/>
            </a:pPr>
            <a:endParaRPr lang="en-US" altLang="zh-CN" sz="2000" dirty="0" smtClean="0"/>
          </a:p>
          <a:p>
            <a:pPr marL="0" indent="0">
              <a:buNone/>
            </a:pPr>
            <a:r>
              <a:rPr lang="en-US" altLang="zh-CN" sz="2000" dirty="0" smtClean="0"/>
              <a:t>			</a:t>
            </a:r>
            <a:r>
              <a:rPr lang="en-US" altLang="zh-CN" sz="2000" dirty="0" err="1" smtClean="0"/>
              <a:t>int</a:t>
            </a:r>
            <a:r>
              <a:rPr lang="en-US" altLang="zh-CN" sz="2000" dirty="0" smtClean="0"/>
              <a:t> head[</a:t>
            </a:r>
            <a:r>
              <a:rPr lang="en-US" altLang="zh-CN" sz="2000" dirty="0" err="1" smtClean="0"/>
              <a:t>MaxV</a:t>
            </a:r>
            <a:r>
              <a:rPr lang="en-US" altLang="zh-CN" sz="2000" dirty="0" smtClean="0"/>
              <a:t>];//head[</a:t>
            </a:r>
            <a:r>
              <a:rPr lang="en-US" altLang="zh-CN" sz="2000" dirty="0" err="1" smtClean="0"/>
              <a:t>i</a:t>
            </a:r>
            <a:r>
              <a:rPr lang="en-US" altLang="zh-CN" sz="2000" dirty="0" smtClean="0"/>
              <a:t>]</a:t>
            </a:r>
            <a:r>
              <a:rPr lang="zh-CN" altLang="en-US" sz="2000" dirty="0" smtClean="0"/>
              <a:t>表示以</a:t>
            </a:r>
            <a:r>
              <a:rPr lang="en-US" altLang="zh-CN" sz="2000" dirty="0" err="1" smtClean="0"/>
              <a:t>i</a:t>
            </a:r>
            <a:r>
              <a:rPr lang="zh-CN" altLang="en-US" sz="2000" dirty="0" smtClean="0"/>
              <a:t>为起点的最后一条边在数组中的编号</a:t>
            </a:r>
            <a:endParaRPr lang="en-US" altLang="zh-CN" sz="2000" dirty="0" smtClean="0"/>
          </a:p>
          <a:p>
            <a:pPr marL="0" indent="0">
              <a:buNone/>
            </a:pPr>
            <a:endParaRPr lang="en-US" altLang="zh-CN" sz="2000" dirty="0" smtClean="0"/>
          </a:p>
          <a:p>
            <a:pPr marL="0" indent="0">
              <a:buNone/>
            </a:pPr>
            <a:r>
              <a:rPr lang="en-US" altLang="zh-CN" sz="2000" dirty="0" smtClean="0"/>
              <a:t>			</a:t>
            </a:r>
            <a:r>
              <a:rPr lang="en-US" altLang="zh-CN" sz="2000" dirty="0" err="1" smtClean="0"/>
              <a:t>int</a:t>
            </a:r>
            <a:r>
              <a:rPr lang="en-US" altLang="zh-CN" sz="2000" dirty="0" smtClean="0"/>
              <a:t> </a:t>
            </a:r>
            <a:r>
              <a:rPr lang="en-US" altLang="zh-CN" sz="2000" dirty="0" err="1" smtClean="0"/>
              <a:t>cnt</a:t>
            </a:r>
            <a:r>
              <a:rPr lang="en-US" altLang="zh-CN" sz="2000" dirty="0" smtClean="0"/>
              <a:t>;//</a:t>
            </a:r>
            <a:r>
              <a:rPr lang="zh-CN" altLang="en-US" sz="2000" dirty="0" smtClean="0"/>
              <a:t>当前的边数</a:t>
            </a:r>
            <a:endParaRPr lang="zh-CN" altLang="en-US" sz="2000" dirty="0"/>
          </a:p>
        </p:txBody>
      </p:sp>
    </p:spTree>
    <p:extLst>
      <p:ext uri="{BB962C8B-B14F-4D97-AF65-F5344CB8AC3E}">
        <p14:creationId xmlns:p14="http://schemas.microsoft.com/office/powerpoint/2010/main" val="4079071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图的表示</a:t>
            </a:r>
            <a:r>
              <a:rPr lang="en-US" altLang="zh-CN" dirty="0" smtClean="0"/>
              <a:t>(</a:t>
            </a:r>
            <a:r>
              <a:rPr lang="zh-CN" altLang="en-US" dirty="0" smtClean="0"/>
              <a:t>边集数组</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基本操作</a:t>
            </a:r>
            <a:endParaRPr lang="en-US" altLang="zh-CN" dirty="0"/>
          </a:p>
          <a:p>
            <a:pPr marL="0" indent="0">
              <a:buFont typeface="Wingdings 2" panose="05020102010507070707" pitchFamily="18" charset="2"/>
              <a:buNone/>
            </a:pPr>
            <a:endParaRPr lang="en-US" altLang="zh-CN" sz="2000" dirty="0" smtClean="0"/>
          </a:p>
          <a:p>
            <a:pPr marL="0" indent="0">
              <a:buFont typeface="Wingdings 2" panose="05020102010507070707" pitchFamily="18" charset="2"/>
              <a:buNone/>
            </a:pPr>
            <a:endParaRPr lang="en-US" altLang="zh-CN" sz="2000" dirty="0"/>
          </a:p>
          <a:p>
            <a:pPr marL="0" indent="0">
              <a:buFont typeface="Wingdings 2" panose="05020102010507070707" pitchFamily="18" charset="2"/>
              <a:buNone/>
            </a:pPr>
            <a:endParaRPr lang="zh-CN" altLang="en-US" sz="2000" dirty="0"/>
          </a:p>
        </p:txBody>
      </p:sp>
      <p:pic>
        <p:nvPicPr>
          <p:cNvPr id="4" name="图片 3"/>
          <p:cNvPicPr>
            <a:picLocks noChangeAspect="1"/>
          </p:cNvPicPr>
          <p:nvPr/>
        </p:nvPicPr>
        <p:blipFill>
          <a:blip r:embed="rId2" cstate="print"/>
          <a:stretch>
            <a:fillRect/>
          </a:stretch>
        </p:blipFill>
        <p:spPr>
          <a:xfrm>
            <a:off x="838200" y="2947489"/>
            <a:ext cx="3938357" cy="2469094"/>
          </a:xfrm>
          <a:prstGeom prst="rect">
            <a:avLst/>
          </a:prstGeom>
        </p:spPr>
      </p:pic>
      <p:pic>
        <p:nvPicPr>
          <p:cNvPr id="6" name="图片 5"/>
          <p:cNvPicPr>
            <a:picLocks noChangeAspect="1"/>
          </p:cNvPicPr>
          <p:nvPr/>
        </p:nvPicPr>
        <p:blipFill>
          <a:blip r:embed="rId3" cstate="print"/>
          <a:stretch>
            <a:fillRect/>
          </a:stretch>
        </p:blipFill>
        <p:spPr>
          <a:xfrm>
            <a:off x="5965121" y="3139868"/>
            <a:ext cx="4005419" cy="1268078"/>
          </a:xfrm>
          <a:prstGeom prst="rect">
            <a:avLst/>
          </a:prstGeom>
        </p:spPr>
      </p:pic>
    </p:spTree>
    <p:extLst>
      <p:ext uri="{BB962C8B-B14F-4D97-AF65-F5344CB8AC3E}">
        <p14:creationId xmlns:p14="http://schemas.microsoft.com/office/powerpoint/2010/main" val="4106648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2089</Words>
  <Application>Microsoft Office PowerPoint</Application>
  <PresentationFormat>宽屏</PresentationFormat>
  <Paragraphs>393</Paragraphs>
  <Slides>31</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31</vt:i4>
      </vt:variant>
    </vt:vector>
  </HeadingPairs>
  <TitlesOfParts>
    <vt:vector size="48" baseType="lpstr">
      <vt:lpstr>RomanT</vt:lpstr>
      <vt:lpstr>黑体</vt:lpstr>
      <vt:lpstr>楷体</vt:lpstr>
      <vt:lpstr>宋体</vt:lpstr>
      <vt:lpstr>Arial</vt:lpstr>
      <vt:lpstr>Book Antiqua</vt:lpstr>
      <vt:lpstr>Calibri</vt:lpstr>
      <vt:lpstr>Calibri Light</vt:lpstr>
      <vt:lpstr>Georgia</vt:lpstr>
      <vt:lpstr>Symbol</vt:lpstr>
      <vt:lpstr>Tahoma</vt:lpstr>
      <vt:lpstr>Times New Roman</vt:lpstr>
      <vt:lpstr>Verdana</vt:lpstr>
      <vt:lpstr>Wingdings</vt:lpstr>
      <vt:lpstr>Wingdings 2</vt:lpstr>
      <vt:lpstr>Office 主题</vt:lpstr>
      <vt:lpstr>默认设计模板</vt:lpstr>
      <vt:lpstr>搜索-1（BFS，DFS）</vt:lpstr>
      <vt:lpstr>什么是图</vt:lpstr>
      <vt:lpstr>图论主要算法</vt:lpstr>
      <vt:lpstr>有向图与无向图</vt:lpstr>
      <vt:lpstr>联通图与不连通图</vt:lpstr>
      <vt:lpstr>图的表示(邻接矩阵)</vt:lpstr>
      <vt:lpstr>图的表示(邻接表)</vt:lpstr>
      <vt:lpstr>图的表示(边集数组)</vt:lpstr>
      <vt:lpstr>图的表示(边集数组)</vt:lpstr>
      <vt:lpstr>BFS – 广度优先搜索 </vt:lpstr>
      <vt:lpstr>搜索过程</vt:lpstr>
      <vt:lpstr>引例：八数码问题</vt:lpstr>
      <vt:lpstr>八数码问题</vt:lpstr>
      <vt:lpstr>八数码问题</vt:lpstr>
      <vt:lpstr>八数码问题</vt:lpstr>
      <vt:lpstr>广度优先搜索</vt:lpstr>
      <vt:lpstr>判重</vt:lpstr>
      <vt:lpstr>用广搜解决八数码问题</vt:lpstr>
      <vt:lpstr>PowerPoint 演示文稿</vt:lpstr>
      <vt:lpstr>PowerPoint 演示文稿</vt:lpstr>
      <vt:lpstr>DFS-深度优先搜索</vt:lpstr>
      <vt:lpstr>搜索过程</vt:lpstr>
      <vt:lpstr>引例：Toj - 2273  Making Change</vt:lpstr>
      <vt:lpstr>深度优先搜索的代码框架 </vt:lpstr>
      <vt:lpstr>Toj - 2273  Making Change</vt:lpstr>
      <vt:lpstr>剪枝</vt:lpstr>
      <vt:lpstr>Toj - 2273  Making Change</vt:lpstr>
      <vt:lpstr>PowerPoint 演示文稿</vt:lpstr>
      <vt:lpstr>HDOJ-1010 </vt:lpstr>
      <vt:lpstr>PowerPoint 演示文稿</vt:lpstr>
      <vt:lpstr> 小结：DFS &amp; BFS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搜索-1（BFS，DFS）</dc:title>
  <dc:creator>Black Ben</dc:creator>
  <cp:lastModifiedBy>Black Ben</cp:lastModifiedBy>
  <cp:revision>18</cp:revision>
  <dcterms:created xsi:type="dcterms:W3CDTF">2015-07-15T14:44:23Z</dcterms:created>
  <dcterms:modified xsi:type="dcterms:W3CDTF">2015-07-16T03:37:04Z</dcterms:modified>
</cp:coreProperties>
</file>