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30820CF-B880-4189-942D-D702A7CBA730}" type="datetimeFigureOut">
              <a:rPr lang="zh-CN" altLang="en-US" smtClean="0"/>
              <a:t>2013/7/20</a:t>
            </a:fld>
            <a:endParaRPr lang="zh-CN"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C913308-F349-4B6D-A68A-DD1791B4A57B}" type="slidenum">
              <a:rPr lang="zh-CN" altLang="en-US" smtClean="0"/>
              <a:t>‹#›</a:t>
            </a:fld>
            <a:endParaRPr lang="zh-CN"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拓扑</a:t>
            </a:r>
            <a:r>
              <a:rPr lang="zh-CN" altLang="en-US" dirty="0" smtClean="0"/>
              <a:t>排序</a:t>
            </a:r>
            <a:r>
              <a:rPr lang="en-US" altLang="zh-CN" dirty="0" smtClean="0"/>
              <a:t>——</a:t>
            </a:r>
            <a:r>
              <a:rPr lang="zh-CN" altLang="en-US" dirty="0" smtClean="0"/>
              <a:t>欧拉</a:t>
            </a:r>
            <a:r>
              <a:rPr lang="zh-CN" altLang="en-US" dirty="0"/>
              <a:t>回路</a:t>
            </a:r>
          </a:p>
        </p:txBody>
      </p:sp>
      <p:sp>
        <p:nvSpPr>
          <p:cNvPr id="3" name="副标题 2"/>
          <p:cNvSpPr>
            <a:spLocks noGrp="1"/>
          </p:cNvSpPr>
          <p:nvPr>
            <p:ph type="subTitle" idx="1"/>
          </p:nvPr>
        </p:nvSpPr>
        <p:spPr/>
        <p:txBody>
          <a:bodyPr/>
          <a:lstStyle/>
          <a:p>
            <a:r>
              <a:rPr lang="zh-CN" altLang="en-US" dirty="0" smtClean="0"/>
              <a:t>作者：阎杰 </a:t>
            </a:r>
            <a:r>
              <a:rPr lang="en-US" altLang="zh-CN" dirty="0" smtClean="0"/>
              <a:t>11</a:t>
            </a:r>
            <a:r>
              <a:rPr lang="zh-CN" altLang="en-US" dirty="0" smtClean="0"/>
              <a:t>级计算机</a:t>
            </a:r>
            <a:r>
              <a:rPr lang="en-US" altLang="zh-CN" dirty="0" smtClean="0"/>
              <a:t>4</a:t>
            </a:r>
            <a:r>
              <a:rPr lang="zh-CN" altLang="en-US" dirty="0" smtClean="0"/>
              <a:t>班</a:t>
            </a:r>
            <a:endParaRPr lang="en-US" altLang="zh-CN" dirty="0" smtClean="0"/>
          </a:p>
          <a:p>
            <a:r>
              <a:rPr lang="zh-CN" altLang="en-US" dirty="0"/>
              <a:t>联系</a:t>
            </a:r>
            <a:r>
              <a:rPr lang="zh-CN" altLang="en-US" dirty="0" smtClean="0"/>
              <a:t>方式：</a:t>
            </a:r>
            <a:r>
              <a:rPr lang="en-US" altLang="zh-CN" dirty="0" smtClean="0"/>
              <a:t>QQ 323114360</a:t>
            </a:r>
            <a:endParaRPr lang="zh-CN" altLang="en-US" dirty="0"/>
          </a:p>
        </p:txBody>
      </p:sp>
    </p:spTree>
    <p:extLst>
      <p:ext uri="{BB962C8B-B14F-4D97-AF65-F5344CB8AC3E}">
        <p14:creationId xmlns:p14="http://schemas.microsoft.com/office/powerpoint/2010/main" val="1165956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692696"/>
            <a:ext cx="7315200" cy="1154097"/>
          </a:xfrm>
        </p:spPr>
        <p:txBody>
          <a:bodyPr/>
          <a:lstStyle/>
          <a:p>
            <a:r>
              <a:rPr lang="zh-CN" altLang="en-US" dirty="0" smtClean="0"/>
              <a:t>一个作业</a:t>
            </a:r>
            <a:endParaRPr lang="zh-CN" altLang="en-US" dirty="0"/>
          </a:p>
        </p:txBody>
      </p:sp>
      <p:sp>
        <p:nvSpPr>
          <p:cNvPr id="3" name="内容占位符 2"/>
          <p:cNvSpPr>
            <a:spLocks noGrp="1"/>
          </p:cNvSpPr>
          <p:nvPr>
            <p:ph idx="1"/>
          </p:nvPr>
        </p:nvSpPr>
        <p:spPr>
          <a:xfrm>
            <a:off x="899592" y="2132856"/>
            <a:ext cx="7315200" cy="3539527"/>
          </a:xfrm>
        </p:spPr>
        <p:txBody>
          <a:bodyPr>
            <a:normAutofit/>
          </a:bodyPr>
          <a:lstStyle/>
          <a:p>
            <a:r>
              <a:rPr lang="en-US" altLang="zh-CN" sz="3600" dirty="0" err="1" smtClean="0"/>
              <a:t>Poj</a:t>
            </a:r>
            <a:r>
              <a:rPr lang="en-US" altLang="zh-CN" sz="3600" dirty="0"/>
              <a:t> </a:t>
            </a:r>
            <a:r>
              <a:rPr lang="en-US" altLang="zh-CN" sz="3600" dirty="0" smtClean="0"/>
              <a:t>1270</a:t>
            </a:r>
            <a:endParaRPr lang="zh-CN" altLang="en-US" sz="3600" dirty="0"/>
          </a:p>
        </p:txBody>
      </p:sp>
    </p:spTree>
    <p:extLst>
      <p:ext uri="{BB962C8B-B14F-4D97-AF65-F5344CB8AC3E}">
        <p14:creationId xmlns:p14="http://schemas.microsoft.com/office/powerpoint/2010/main" val="1378315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7315200" cy="1154097"/>
          </a:xfrm>
        </p:spPr>
        <p:txBody>
          <a:bodyPr/>
          <a:lstStyle/>
          <a:p>
            <a:r>
              <a:rPr lang="zh-CN" altLang="en-US" dirty="0"/>
              <a:t>欧拉回路</a:t>
            </a:r>
          </a:p>
        </p:txBody>
      </p:sp>
      <p:sp>
        <p:nvSpPr>
          <p:cNvPr id="3" name="内容占位符 2"/>
          <p:cNvSpPr>
            <a:spLocks noGrp="1"/>
          </p:cNvSpPr>
          <p:nvPr>
            <p:ph idx="1"/>
          </p:nvPr>
        </p:nvSpPr>
        <p:spPr>
          <a:xfrm>
            <a:off x="755576" y="2348880"/>
            <a:ext cx="7315200" cy="3539527"/>
          </a:xfrm>
        </p:spPr>
        <p:txBody>
          <a:bodyPr/>
          <a:lstStyle/>
          <a:p>
            <a:r>
              <a:rPr lang="zh-CN" altLang="en-US" sz="3200" dirty="0"/>
              <a:t>图</a:t>
            </a:r>
            <a:r>
              <a:rPr lang="en-US" altLang="zh-CN" sz="3200" dirty="0"/>
              <a:t>G</a:t>
            </a:r>
            <a:r>
              <a:rPr lang="zh-CN" altLang="en-US" sz="3200" dirty="0"/>
              <a:t>的一个回路，若它恰通过</a:t>
            </a:r>
            <a:r>
              <a:rPr lang="en-US" altLang="zh-CN" sz="3200" dirty="0"/>
              <a:t>G</a:t>
            </a:r>
            <a:r>
              <a:rPr lang="zh-CN" altLang="en-US" sz="3200" dirty="0"/>
              <a:t>中每条边一次</a:t>
            </a:r>
            <a:r>
              <a:rPr lang="en-US" altLang="zh-CN" sz="3200" dirty="0"/>
              <a:t>,</a:t>
            </a:r>
            <a:r>
              <a:rPr lang="zh-CN" altLang="en-US" sz="3200" dirty="0"/>
              <a:t>则称该回路为</a:t>
            </a:r>
            <a:r>
              <a:rPr lang="zh-CN" altLang="en-US" sz="3200" b="1" dirty="0"/>
              <a:t>欧拉</a:t>
            </a:r>
            <a:r>
              <a:rPr lang="en-US" altLang="zh-CN" sz="3200" b="1" dirty="0"/>
              <a:t>(Euler)</a:t>
            </a:r>
            <a:r>
              <a:rPr lang="zh-CN" altLang="en-US" sz="3200" b="1" dirty="0"/>
              <a:t>回路</a:t>
            </a:r>
            <a:r>
              <a:rPr lang="zh-CN" altLang="en-US" sz="3200" dirty="0"/>
              <a:t>。</a:t>
            </a:r>
          </a:p>
          <a:p>
            <a:r>
              <a:rPr lang="zh-CN" altLang="en-US" sz="3200" dirty="0"/>
              <a:t>具有欧拉回路的图称为</a:t>
            </a:r>
            <a:r>
              <a:rPr lang="zh-CN" altLang="en-US" sz="3200" dirty="0" smtClean="0"/>
              <a:t>欧拉图。</a:t>
            </a:r>
            <a:endParaRPr lang="zh-CN" altLang="en-US" sz="3200" dirty="0"/>
          </a:p>
          <a:p>
            <a:r>
              <a:rPr lang="zh-CN" altLang="en-US" sz="3200" dirty="0" smtClean="0"/>
              <a:t>欧拉路</a:t>
            </a:r>
            <a:endParaRPr lang="zh-CN" altLang="en-US" sz="3200" dirty="0"/>
          </a:p>
        </p:txBody>
      </p:sp>
      <p:sp>
        <p:nvSpPr>
          <p:cNvPr id="4" name="矩形 3"/>
          <p:cNvSpPr/>
          <p:nvPr/>
        </p:nvSpPr>
        <p:spPr>
          <a:xfrm>
            <a:off x="1979712" y="5229200"/>
            <a:ext cx="6439584"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其实就是一笔画</a:t>
            </a:r>
            <a:r>
              <a:rPr lang="en-US" altLang="zh-C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763731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04664"/>
            <a:ext cx="7315200" cy="1154097"/>
          </a:xfrm>
        </p:spPr>
        <p:txBody>
          <a:bodyPr>
            <a:normAutofit/>
          </a:bodyPr>
          <a:lstStyle/>
          <a:p>
            <a:r>
              <a:rPr lang="zh-CN" altLang="en-US" b="1" dirty="0" smtClean="0"/>
              <a:t>欧拉路</a:t>
            </a:r>
            <a:r>
              <a:rPr lang="zh-CN" altLang="en-US" b="1" dirty="0"/>
              <a:t>的</a:t>
            </a:r>
            <a:r>
              <a:rPr lang="zh-CN" altLang="en-US" b="1" dirty="0" smtClean="0"/>
              <a:t>判断</a:t>
            </a:r>
            <a:endParaRPr lang="zh-CN" altLang="en-US" dirty="0"/>
          </a:p>
        </p:txBody>
      </p:sp>
      <p:sp>
        <p:nvSpPr>
          <p:cNvPr id="3" name="内容占位符 2"/>
          <p:cNvSpPr>
            <a:spLocks noGrp="1"/>
          </p:cNvSpPr>
          <p:nvPr>
            <p:ph idx="1"/>
          </p:nvPr>
        </p:nvSpPr>
        <p:spPr>
          <a:xfrm>
            <a:off x="755576" y="1772816"/>
            <a:ext cx="7704856" cy="4896544"/>
          </a:xfrm>
        </p:spPr>
        <p:txBody>
          <a:bodyPr>
            <a:noAutofit/>
          </a:bodyPr>
          <a:lstStyle/>
          <a:p>
            <a:r>
              <a:rPr lang="zh-CN" altLang="en-US" sz="3600" dirty="0" smtClean="0"/>
              <a:t>无向图</a:t>
            </a:r>
            <a:r>
              <a:rPr lang="zh-CN" altLang="en-US" sz="3600" dirty="0"/>
              <a:t>存在欧拉路的条件</a:t>
            </a:r>
          </a:p>
          <a:p>
            <a:pPr lvl="1"/>
            <a:r>
              <a:rPr lang="zh-CN" altLang="en-US" sz="3600" dirty="0"/>
              <a:t>如果图连通，且所有的点都是偶数度，则有欧拉回路。</a:t>
            </a:r>
          </a:p>
          <a:p>
            <a:pPr lvl="1"/>
            <a:r>
              <a:rPr lang="zh-CN" altLang="en-US" sz="3600" dirty="0"/>
              <a:t>如果图连通，且恰有两点是奇数度，则有欧拉路。且欧拉路的起止点为这两个奇数度点。</a:t>
            </a:r>
          </a:p>
          <a:p>
            <a:pPr lvl="1"/>
            <a:r>
              <a:rPr lang="zh-CN" altLang="en-US" sz="3600" dirty="0"/>
              <a:t>对重边、自环的情况仍适用。</a:t>
            </a:r>
          </a:p>
          <a:p>
            <a:endParaRPr lang="zh-CN" altLang="en-US" sz="3200" dirty="0"/>
          </a:p>
        </p:txBody>
      </p:sp>
    </p:spTree>
    <p:extLst>
      <p:ext uri="{BB962C8B-B14F-4D97-AF65-F5344CB8AC3E}">
        <p14:creationId xmlns:p14="http://schemas.microsoft.com/office/powerpoint/2010/main" val="342551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560840" cy="5256584"/>
          </a:xfrm>
        </p:spPr>
        <p:txBody>
          <a:bodyPr>
            <a:normAutofit lnSpcReduction="10000"/>
          </a:bodyPr>
          <a:lstStyle/>
          <a:p>
            <a:r>
              <a:rPr lang="zh-CN" altLang="en-US" sz="3600" dirty="0"/>
              <a:t>有向图存在欧拉路的条件</a:t>
            </a:r>
          </a:p>
          <a:p>
            <a:pPr lvl="1"/>
            <a:r>
              <a:rPr lang="zh-CN" altLang="en-US" sz="3600" dirty="0"/>
              <a:t>如果图连通，且每个点的入度等于出度，则存在欧拉回路。</a:t>
            </a:r>
          </a:p>
          <a:p>
            <a:pPr lvl="1"/>
            <a:r>
              <a:rPr lang="zh-CN" altLang="en-US" sz="3600" dirty="0"/>
              <a:t>如果图连通，且恰有一点</a:t>
            </a:r>
            <a:r>
              <a:rPr lang="en-US" altLang="zh-CN" sz="3600" dirty="0"/>
              <a:t>u</a:t>
            </a:r>
            <a:r>
              <a:rPr lang="zh-CN" altLang="en-US" sz="3600" dirty="0"/>
              <a:t>的出度比入度大</a:t>
            </a:r>
            <a:r>
              <a:rPr lang="en-US" altLang="zh-CN" sz="3600" dirty="0"/>
              <a:t>1</a:t>
            </a:r>
            <a:r>
              <a:rPr lang="zh-CN" altLang="en-US" sz="3600" dirty="0"/>
              <a:t>，另有一点</a:t>
            </a:r>
            <a:r>
              <a:rPr lang="en-US" altLang="zh-CN" sz="3600" dirty="0"/>
              <a:t>v</a:t>
            </a:r>
            <a:r>
              <a:rPr lang="zh-CN" altLang="en-US" sz="3600" dirty="0"/>
              <a:t>的出度比入度小</a:t>
            </a:r>
            <a:r>
              <a:rPr lang="en-US" altLang="zh-CN" sz="3600" dirty="0"/>
              <a:t>1</a:t>
            </a:r>
            <a:r>
              <a:rPr lang="zh-CN" altLang="en-US" sz="3600" dirty="0"/>
              <a:t>，其余的出度等于出度，则存在欧拉路，起点为</a:t>
            </a:r>
            <a:r>
              <a:rPr lang="en-US" altLang="zh-CN" sz="3600" dirty="0"/>
              <a:t>u</a:t>
            </a:r>
            <a:r>
              <a:rPr lang="zh-CN" altLang="en-US" sz="3600" dirty="0"/>
              <a:t>，终点为</a:t>
            </a:r>
            <a:r>
              <a:rPr lang="en-US" altLang="zh-CN" sz="3600" dirty="0"/>
              <a:t>v</a:t>
            </a:r>
            <a:r>
              <a:rPr lang="zh-CN" altLang="en-US" sz="3600" dirty="0"/>
              <a:t>。</a:t>
            </a:r>
          </a:p>
          <a:p>
            <a:pPr lvl="1"/>
            <a:r>
              <a:rPr lang="zh-CN" altLang="en-US" sz="3600" dirty="0"/>
              <a:t>对重边、自环适用</a:t>
            </a:r>
          </a:p>
          <a:p>
            <a:endParaRPr lang="zh-CN" altLang="en-US" dirty="0"/>
          </a:p>
        </p:txBody>
      </p:sp>
    </p:spTree>
    <p:extLst>
      <p:ext uri="{BB962C8B-B14F-4D97-AF65-F5344CB8AC3E}">
        <p14:creationId xmlns:p14="http://schemas.microsoft.com/office/powerpoint/2010/main" val="270765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7315200" cy="1154097"/>
          </a:xfrm>
        </p:spPr>
        <p:txBody>
          <a:bodyPr/>
          <a:lstStyle/>
          <a:p>
            <a:r>
              <a:rPr lang="zh-CN" altLang="en-US" dirty="0" smtClean="0"/>
              <a:t>寻找欧拉回路</a:t>
            </a:r>
            <a:endParaRPr lang="zh-CN" altLang="en-US" dirty="0"/>
          </a:p>
        </p:txBody>
      </p:sp>
      <p:sp>
        <p:nvSpPr>
          <p:cNvPr id="3" name="内容占位符 2"/>
          <p:cNvSpPr>
            <a:spLocks noGrp="1"/>
          </p:cNvSpPr>
          <p:nvPr>
            <p:ph idx="1"/>
          </p:nvPr>
        </p:nvSpPr>
        <p:spPr>
          <a:xfrm>
            <a:off x="899592" y="2276872"/>
            <a:ext cx="7315200" cy="3539527"/>
          </a:xfrm>
        </p:spPr>
        <p:txBody>
          <a:bodyPr/>
          <a:lstStyle/>
          <a:p>
            <a:r>
              <a:rPr lang="zh-CN" altLang="en-US" sz="3200" dirty="0"/>
              <a:t>套圈算法</a:t>
            </a:r>
          </a:p>
          <a:p>
            <a:pPr lvl="1"/>
            <a:r>
              <a:rPr lang="zh-CN" altLang="en-US" sz="3200" dirty="0"/>
              <a:t>任意找一个经过点</a:t>
            </a:r>
            <a:r>
              <a:rPr lang="en-US" altLang="zh-CN" sz="3200" dirty="0"/>
              <a:t>p</a:t>
            </a:r>
            <a:r>
              <a:rPr lang="zh-CN" altLang="en-US" sz="3200" dirty="0"/>
              <a:t>的环</a:t>
            </a:r>
            <a:r>
              <a:rPr lang="en-US" altLang="zh-CN" sz="3200" dirty="0"/>
              <a:t>p,V1,V2,…,</a:t>
            </a:r>
            <a:r>
              <a:rPr lang="en-US" altLang="zh-CN" sz="3200" dirty="0" err="1"/>
              <a:t>Vn,p</a:t>
            </a:r>
            <a:r>
              <a:rPr lang="zh-CN" altLang="en-US" sz="3200" dirty="0"/>
              <a:t>。其中每条边都是未被访问过的。</a:t>
            </a:r>
          </a:p>
          <a:p>
            <a:pPr lvl="1"/>
            <a:r>
              <a:rPr lang="zh-CN" altLang="en-US" sz="3200" dirty="0"/>
              <a:t>对环上的每一个点</a:t>
            </a:r>
            <a:r>
              <a:rPr lang="en-US" altLang="zh-CN" sz="3200" dirty="0"/>
              <a:t>Vi</a:t>
            </a:r>
            <a:r>
              <a:rPr lang="zh-CN" altLang="en-US" sz="3200" dirty="0"/>
              <a:t>，递归调用步骤</a:t>
            </a:r>
            <a:r>
              <a:rPr lang="en-US" altLang="zh-CN" sz="3200" dirty="0"/>
              <a:t>(1)</a:t>
            </a:r>
          </a:p>
          <a:p>
            <a:endParaRPr lang="zh-CN" altLang="en-US" dirty="0"/>
          </a:p>
        </p:txBody>
      </p:sp>
    </p:spTree>
    <p:extLst>
      <p:ext uri="{BB962C8B-B14F-4D97-AF65-F5344CB8AC3E}">
        <p14:creationId xmlns:p14="http://schemas.microsoft.com/office/powerpoint/2010/main" val="4252761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08720"/>
            <a:ext cx="8892480" cy="5688632"/>
          </a:xfrm>
        </p:spPr>
        <p:txBody>
          <a:bodyPr>
            <a:normAutofit fontScale="77500" lnSpcReduction="20000"/>
          </a:bodyPr>
          <a:lstStyle/>
          <a:p>
            <a:pPr>
              <a:lnSpc>
                <a:spcPct val="90000"/>
              </a:lnSpc>
            </a:pPr>
            <a:r>
              <a:rPr lang="zh-CN" altLang="en-US" sz="4100" dirty="0"/>
              <a:t>一个巧妙的实现：</a:t>
            </a:r>
            <a:r>
              <a:rPr lang="en-US" altLang="zh-CN" sz="4100" dirty="0"/>
              <a:t>DFS</a:t>
            </a:r>
            <a:r>
              <a:rPr lang="zh-CN" altLang="en-US" sz="4100" dirty="0"/>
              <a:t>一遍，把沿途的边倒序输出即可</a:t>
            </a:r>
          </a:p>
          <a:p>
            <a:pPr>
              <a:lnSpc>
                <a:spcPct val="90000"/>
              </a:lnSpc>
              <a:buFontTx/>
              <a:buNone/>
            </a:pPr>
            <a:r>
              <a:rPr lang="zh-CN" altLang="en-US" sz="4100" dirty="0"/>
              <a:t>	</a:t>
            </a:r>
            <a:r>
              <a:rPr lang="en-US" altLang="zh-CN" sz="4100" dirty="0" err="1"/>
              <a:t>dfs</a:t>
            </a:r>
            <a:r>
              <a:rPr lang="en-US" altLang="zh-CN" sz="4100" dirty="0"/>
              <a:t>(</a:t>
            </a:r>
            <a:r>
              <a:rPr lang="en-US" altLang="zh-CN" sz="4100" dirty="0" err="1"/>
              <a:t>int</a:t>
            </a:r>
            <a:r>
              <a:rPr lang="en-US" altLang="zh-CN" sz="4100" dirty="0"/>
              <a:t> k) {</a:t>
            </a:r>
          </a:p>
          <a:p>
            <a:pPr>
              <a:lnSpc>
                <a:spcPct val="90000"/>
              </a:lnSpc>
              <a:buFontTx/>
              <a:buNone/>
            </a:pPr>
            <a:r>
              <a:rPr lang="en-US" altLang="zh-CN" sz="4100" dirty="0"/>
              <a:t>		for (</a:t>
            </a:r>
            <a:r>
              <a:rPr lang="zh-CN" altLang="en-US" sz="4100" dirty="0"/>
              <a:t>每条满足</a:t>
            </a:r>
            <a:r>
              <a:rPr lang="en-US" altLang="zh-CN" sz="4100" dirty="0" err="1"/>
              <a:t>e.from</a:t>
            </a:r>
            <a:r>
              <a:rPr lang="en-US" altLang="zh-CN" sz="4100" dirty="0"/>
              <a:t> == k</a:t>
            </a:r>
            <a:r>
              <a:rPr lang="zh-CN" altLang="en-US" sz="4100" dirty="0"/>
              <a:t>且未被访问的边</a:t>
            </a:r>
            <a:r>
              <a:rPr lang="en-US" altLang="zh-CN" sz="4100" dirty="0"/>
              <a:t>e)</a:t>
            </a:r>
          </a:p>
          <a:p>
            <a:pPr>
              <a:lnSpc>
                <a:spcPct val="90000"/>
              </a:lnSpc>
              <a:buFontTx/>
              <a:buNone/>
            </a:pPr>
            <a:r>
              <a:rPr lang="en-US" altLang="zh-CN" sz="4100" dirty="0"/>
              <a:t>		{</a:t>
            </a:r>
          </a:p>
          <a:p>
            <a:pPr>
              <a:lnSpc>
                <a:spcPct val="90000"/>
              </a:lnSpc>
              <a:buFontTx/>
              <a:buNone/>
            </a:pPr>
            <a:r>
              <a:rPr lang="en-US" altLang="zh-CN" sz="4100" dirty="0"/>
              <a:t>			</a:t>
            </a:r>
            <a:r>
              <a:rPr lang="zh-CN" altLang="en-US" sz="4100" dirty="0"/>
              <a:t>标记</a:t>
            </a:r>
            <a:r>
              <a:rPr lang="en-US" altLang="zh-CN" sz="4100" dirty="0"/>
              <a:t>e</a:t>
            </a:r>
            <a:r>
              <a:rPr lang="zh-CN" altLang="en-US" sz="4100" dirty="0"/>
              <a:t>为己访问</a:t>
            </a:r>
            <a:r>
              <a:rPr lang="en-US" altLang="zh-CN" sz="4100" dirty="0"/>
              <a:t>;</a:t>
            </a:r>
          </a:p>
          <a:p>
            <a:pPr>
              <a:lnSpc>
                <a:spcPct val="90000"/>
              </a:lnSpc>
              <a:buFontTx/>
              <a:buNone/>
            </a:pPr>
            <a:r>
              <a:rPr lang="en-US" altLang="zh-CN" sz="4100" dirty="0"/>
              <a:t>			</a:t>
            </a:r>
            <a:r>
              <a:rPr lang="en-US" altLang="zh-CN" sz="4100" dirty="0" err="1"/>
              <a:t>dfs</a:t>
            </a:r>
            <a:r>
              <a:rPr lang="en-US" altLang="zh-CN" sz="4100" dirty="0"/>
              <a:t>(e.to);</a:t>
            </a:r>
          </a:p>
          <a:p>
            <a:pPr>
              <a:lnSpc>
                <a:spcPct val="90000"/>
              </a:lnSpc>
              <a:buFontTx/>
              <a:buNone/>
            </a:pPr>
            <a:r>
              <a:rPr lang="en-US" altLang="zh-CN" sz="4100" dirty="0"/>
              <a:t>		</a:t>
            </a:r>
            <a:r>
              <a:rPr lang="en-US" altLang="ja-JP" sz="4100" dirty="0"/>
              <a:t>	</a:t>
            </a:r>
            <a:r>
              <a:rPr lang="en-US" altLang="zh-CN" sz="4100" dirty="0" err="1"/>
              <a:t>edge_list</a:t>
            </a:r>
            <a:r>
              <a:rPr lang="en-US" altLang="zh-CN" sz="4100" dirty="0"/>
              <a:t>[</a:t>
            </a:r>
            <a:r>
              <a:rPr lang="en-US" altLang="zh-CN" sz="4100" dirty="0" err="1"/>
              <a:t>cnt</a:t>
            </a:r>
            <a:r>
              <a:rPr lang="en-US" altLang="zh-CN" sz="4100" dirty="0"/>
              <a:t>] = e; </a:t>
            </a:r>
            <a:r>
              <a:rPr lang="en-US" altLang="zh-CN" sz="4100" dirty="0" err="1"/>
              <a:t>cnt</a:t>
            </a:r>
            <a:r>
              <a:rPr lang="en-US" altLang="zh-CN" sz="4100" dirty="0"/>
              <a:t> = </a:t>
            </a:r>
            <a:r>
              <a:rPr lang="en-US" altLang="zh-CN" sz="4100" dirty="0" err="1"/>
              <a:t>cnt</a:t>
            </a:r>
            <a:r>
              <a:rPr lang="en-US" altLang="zh-CN" sz="4100" dirty="0"/>
              <a:t> + 1;</a:t>
            </a:r>
            <a:endParaRPr lang="en-US" altLang="ja-JP" sz="4100" dirty="0"/>
          </a:p>
          <a:p>
            <a:pPr>
              <a:lnSpc>
                <a:spcPct val="90000"/>
              </a:lnSpc>
              <a:buFontTx/>
              <a:buNone/>
            </a:pPr>
            <a:r>
              <a:rPr lang="en-US" altLang="ja-JP" sz="4100" dirty="0"/>
              <a:t>		}</a:t>
            </a:r>
            <a:endParaRPr lang="en-US" altLang="zh-CN" sz="4100" dirty="0"/>
          </a:p>
          <a:p>
            <a:pPr>
              <a:lnSpc>
                <a:spcPct val="90000"/>
              </a:lnSpc>
              <a:buFontTx/>
              <a:buNone/>
            </a:pPr>
            <a:r>
              <a:rPr lang="en-US" altLang="zh-CN" sz="4100" dirty="0"/>
              <a:t>	}</a:t>
            </a:r>
          </a:p>
          <a:p>
            <a:pPr>
              <a:lnSpc>
                <a:spcPct val="90000"/>
              </a:lnSpc>
              <a:buFontTx/>
              <a:buNone/>
            </a:pPr>
            <a:r>
              <a:rPr lang="en-US" altLang="zh-CN" sz="4100" dirty="0"/>
              <a:t>	</a:t>
            </a:r>
            <a:r>
              <a:rPr lang="zh-CN" altLang="en-US" sz="4100" dirty="0"/>
              <a:t>倒序输出</a:t>
            </a:r>
            <a:r>
              <a:rPr lang="en-US" altLang="zh-CN" sz="4100" dirty="0" err="1"/>
              <a:t>edge_list</a:t>
            </a:r>
            <a:r>
              <a:rPr lang="en-US" altLang="zh-CN" sz="4100" dirty="0"/>
              <a:t>[ ]</a:t>
            </a:r>
            <a:r>
              <a:rPr lang="zh-CN" altLang="en-US" sz="4100" dirty="0"/>
              <a:t>中的边，即为一条欧拉路</a:t>
            </a:r>
          </a:p>
          <a:p>
            <a:endParaRPr lang="zh-CN" altLang="en-US" dirty="0"/>
          </a:p>
        </p:txBody>
      </p:sp>
    </p:spTree>
    <p:extLst>
      <p:ext uri="{BB962C8B-B14F-4D97-AF65-F5344CB8AC3E}">
        <p14:creationId xmlns:p14="http://schemas.microsoft.com/office/powerpoint/2010/main" val="2942157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836712"/>
            <a:ext cx="7315200" cy="1154097"/>
          </a:xfrm>
        </p:spPr>
        <p:txBody>
          <a:bodyPr/>
          <a:lstStyle/>
          <a:p>
            <a:r>
              <a:rPr lang="zh-CN" altLang="en-US" dirty="0" smtClean="0"/>
              <a:t>欧拉回路例题</a:t>
            </a:r>
            <a:endParaRPr lang="zh-CN" altLang="en-US" dirty="0"/>
          </a:p>
        </p:txBody>
      </p:sp>
      <p:sp>
        <p:nvSpPr>
          <p:cNvPr id="3" name="内容占位符 2"/>
          <p:cNvSpPr>
            <a:spLocks noGrp="1"/>
          </p:cNvSpPr>
          <p:nvPr>
            <p:ph idx="1"/>
          </p:nvPr>
        </p:nvSpPr>
        <p:spPr>
          <a:xfrm>
            <a:off x="827584" y="2204864"/>
            <a:ext cx="7315200" cy="3539527"/>
          </a:xfrm>
        </p:spPr>
        <p:txBody>
          <a:bodyPr/>
          <a:lstStyle/>
          <a:p>
            <a:r>
              <a:rPr lang="en-US" altLang="zh-CN" sz="3200" dirty="0" err="1"/>
              <a:t>Catenyms</a:t>
            </a:r>
            <a:r>
              <a:rPr lang="en-US" altLang="zh-CN" sz="3200" dirty="0"/>
              <a:t> (Waterloo Jan 03)</a:t>
            </a:r>
          </a:p>
          <a:p>
            <a:pPr lvl="1"/>
            <a:r>
              <a:rPr lang="en-US" altLang="zh-CN" sz="3200" dirty="0"/>
              <a:t>TOJ 1416 / POJ 2337</a:t>
            </a:r>
          </a:p>
          <a:p>
            <a:pPr lvl="1"/>
            <a:r>
              <a:rPr lang="zh-CN" altLang="en-US" sz="3200" dirty="0"/>
              <a:t>题目大意：给定一组单词，问这些单词能否连成一串，使得前面一个单词的最后一个字母和后面一个单词的第一个字母相同</a:t>
            </a:r>
            <a:r>
              <a:rPr lang="zh-CN" altLang="en-US" sz="3200" dirty="0" smtClean="0"/>
              <a:t>。输出字典序最小的。</a:t>
            </a:r>
            <a:endParaRPr lang="zh-CN" altLang="en-US" sz="3200" dirty="0"/>
          </a:p>
          <a:p>
            <a:endParaRPr lang="zh-CN" altLang="en-US" dirty="0"/>
          </a:p>
        </p:txBody>
      </p:sp>
    </p:spTree>
    <p:extLst>
      <p:ext uri="{BB962C8B-B14F-4D97-AF65-F5344CB8AC3E}">
        <p14:creationId xmlns:p14="http://schemas.microsoft.com/office/powerpoint/2010/main" val="3742150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96752"/>
            <a:ext cx="7315200" cy="4104456"/>
          </a:xfrm>
        </p:spPr>
        <p:txBody>
          <a:bodyPr numCol="2">
            <a:normAutofit/>
          </a:bodyPr>
          <a:lstStyle/>
          <a:p>
            <a:pPr>
              <a:lnSpc>
                <a:spcPct val="90000"/>
              </a:lnSpc>
            </a:pPr>
            <a:r>
              <a:rPr lang="en-US" altLang="zh-CN" dirty="0"/>
              <a:t>Sample Input</a:t>
            </a:r>
          </a:p>
          <a:p>
            <a:pPr>
              <a:lnSpc>
                <a:spcPct val="90000"/>
              </a:lnSpc>
              <a:buFontTx/>
              <a:buNone/>
            </a:pPr>
            <a:r>
              <a:rPr lang="en-US" altLang="zh-CN" dirty="0"/>
              <a:t>	6 </a:t>
            </a:r>
          </a:p>
          <a:p>
            <a:pPr>
              <a:lnSpc>
                <a:spcPct val="90000"/>
              </a:lnSpc>
              <a:buFontTx/>
              <a:buNone/>
            </a:pPr>
            <a:r>
              <a:rPr lang="en-US" altLang="zh-CN" dirty="0"/>
              <a:t>	aloha</a:t>
            </a:r>
          </a:p>
          <a:p>
            <a:pPr>
              <a:lnSpc>
                <a:spcPct val="90000"/>
              </a:lnSpc>
              <a:buFontTx/>
              <a:buNone/>
            </a:pPr>
            <a:r>
              <a:rPr lang="en-US" altLang="zh-CN" dirty="0"/>
              <a:t>	arachnid</a:t>
            </a:r>
          </a:p>
          <a:p>
            <a:pPr>
              <a:lnSpc>
                <a:spcPct val="90000"/>
              </a:lnSpc>
              <a:buFontTx/>
              <a:buNone/>
            </a:pPr>
            <a:r>
              <a:rPr lang="en-US" altLang="zh-CN" dirty="0"/>
              <a:t>	dog </a:t>
            </a:r>
          </a:p>
          <a:p>
            <a:pPr>
              <a:lnSpc>
                <a:spcPct val="90000"/>
              </a:lnSpc>
              <a:buFontTx/>
              <a:buNone/>
            </a:pPr>
            <a:r>
              <a:rPr lang="en-US" altLang="zh-CN" dirty="0"/>
              <a:t>	gopher </a:t>
            </a:r>
          </a:p>
          <a:p>
            <a:pPr>
              <a:lnSpc>
                <a:spcPct val="90000"/>
              </a:lnSpc>
              <a:buFontTx/>
              <a:buNone/>
            </a:pPr>
            <a:r>
              <a:rPr lang="en-US" altLang="zh-CN" dirty="0"/>
              <a:t>	rat </a:t>
            </a:r>
          </a:p>
          <a:p>
            <a:pPr>
              <a:lnSpc>
                <a:spcPct val="90000"/>
              </a:lnSpc>
              <a:buFontTx/>
              <a:buNone/>
            </a:pPr>
            <a:r>
              <a:rPr lang="en-US" altLang="zh-CN" dirty="0"/>
              <a:t>	tiger </a:t>
            </a:r>
          </a:p>
          <a:p>
            <a:pPr>
              <a:lnSpc>
                <a:spcPct val="90000"/>
              </a:lnSpc>
              <a:buFontTx/>
              <a:buNone/>
            </a:pPr>
            <a:r>
              <a:rPr lang="en-US" altLang="zh-CN" dirty="0"/>
              <a:t>	3 </a:t>
            </a:r>
          </a:p>
          <a:p>
            <a:pPr>
              <a:lnSpc>
                <a:spcPct val="90000"/>
              </a:lnSpc>
              <a:buFontTx/>
              <a:buNone/>
            </a:pPr>
            <a:r>
              <a:rPr lang="en-US" altLang="zh-CN" dirty="0"/>
              <a:t>	oak </a:t>
            </a:r>
          </a:p>
          <a:p>
            <a:pPr>
              <a:lnSpc>
                <a:spcPct val="90000"/>
              </a:lnSpc>
              <a:buFontTx/>
              <a:buNone/>
            </a:pPr>
            <a:r>
              <a:rPr lang="en-US" altLang="zh-CN" dirty="0"/>
              <a:t>	maple </a:t>
            </a:r>
          </a:p>
          <a:p>
            <a:pPr>
              <a:lnSpc>
                <a:spcPct val="90000"/>
              </a:lnSpc>
              <a:buFontTx/>
              <a:buNone/>
            </a:pPr>
            <a:r>
              <a:rPr lang="en-US" altLang="zh-CN" dirty="0"/>
              <a:t>	elm </a:t>
            </a:r>
            <a:endParaRPr lang="en-US" altLang="zh-CN" dirty="0" smtClean="0"/>
          </a:p>
          <a:p>
            <a:r>
              <a:rPr lang="en-US" altLang="zh-CN" sz="2400" dirty="0"/>
              <a:t>Sample Output</a:t>
            </a:r>
          </a:p>
          <a:p>
            <a:pPr>
              <a:buFontTx/>
              <a:buNone/>
            </a:pPr>
            <a:r>
              <a:rPr lang="en-US" altLang="zh-CN" sz="2400" dirty="0"/>
              <a:t>	</a:t>
            </a:r>
            <a:r>
              <a:rPr lang="en-US" altLang="zh-CN" sz="2400" dirty="0" err="1"/>
              <a:t>aloha.arachnid.dog.gopher.rat.tiger</a:t>
            </a:r>
            <a:r>
              <a:rPr lang="en-US" altLang="zh-CN" sz="2400" dirty="0"/>
              <a:t> </a:t>
            </a:r>
          </a:p>
          <a:p>
            <a:pPr lvl="1">
              <a:buFontTx/>
              <a:buNone/>
            </a:pPr>
            <a:r>
              <a:rPr lang="en-US" altLang="zh-CN" dirty="0"/>
              <a:t>*** </a:t>
            </a:r>
          </a:p>
          <a:p>
            <a:pPr>
              <a:lnSpc>
                <a:spcPct val="90000"/>
              </a:lnSpc>
              <a:buFontTx/>
              <a:buNone/>
            </a:pPr>
            <a:endParaRPr lang="en-US" altLang="zh-CN" dirty="0" smtClean="0"/>
          </a:p>
          <a:p>
            <a:pPr>
              <a:lnSpc>
                <a:spcPct val="90000"/>
              </a:lnSpc>
              <a:buFontTx/>
              <a:buNone/>
            </a:pPr>
            <a:endParaRPr lang="en-US" altLang="zh-CN" dirty="0"/>
          </a:p>
          <a:p>
            <a:pPr>
              <a:lnSpc>
                <a:spcPct val="90000"/>
              </a:lnSpc>
              <a:buFontTx/>
              <a:buNone/>
            </a:pPr>
            <a:endParaRPr lang="en-US" altLang="zh-CN" dirty="0"/>
          </a:p>
          <a:p>
            <a:endParaRPr lang="zh-CN" altLang="en-US" dirty="0"/>
          </a:p>
        </p:txBody>
      </p:sp>
    </p:spTree>
    <p:extLst>
      <p:ext uri="{BB962C8B-B14F-4D97-AF65-F5344CB8AC3E}">
        <p14:creationId xmlns:p14="http://schemas.microsoft.com/office/powerpoint/2010/main" val="30808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272808" cy="4968552"/>
          </a:xfrm>
        </p:spPr>
        <p:txBody>
          <a:bodyPr>
            <a:normAutofit/>
          </a:bodyPr>
          <a:lstStyle/>
          <a:p>
            <a:r>
              <a:rPr lang="zh-CN" altLang="en-US" sz="3900" dirty="0"/>
              <a:t>容易联想到欧拉路</a:t>
            </a:r>
          </a:p>
          <a:p>
            <a:pPr lvl="1"/>
            <a:r>
              <a:rPr lang="zh-CN" altLang="en-US" sz="3900" dirty="0"/>
              <a:t>每个单词相当于在首字母和尾字母之间连一条边</a:t>
            </a:r>
          </a:p>
          <a:p>
            <a:pPr lvl="1"/>
            <a:r>
              <a:rPr lang="zh-CN" altLang="en-US" sz="3900" dirty="0"/>
              <a:t>得到一个最多</a:t>
            </a:r>
            <a:r>
              <a:rPr lang="en-US" altLang="zh-CN" sz="3900" dirty="0"/>
              <a:t>26</a:t>
            </a:r>
            <a:r>
              <a:rPr lang="zh-CN" altLang="en-US" sz="3900" dirty="0"/>
              <a:t>个点的有向图，求欧拉路即可</a:t>
            </a:r>
          </a:p>
          <a:p>
            <a:pPr lvl="1"/>
            <a:r>
              <a:rPr lang="zh-CN" altLang="en-US" sz="3900" dirty="0"/>
              <a:t>注意先判断</a:t>
            </a:r>
            <a:r>
              <a:rPr lang="zh-CN" altLang="en-US" sz="3900" b="1" dirty="0" smtClean="0"/>
              <a:t>连通性</a:t>
            </a:r>
            <a:endParaRPr lang="en-US" altLang="zh-CN" sz="3900" b="1" dirty="0" smtClean="0"/>
          </a:p>
          <a:p>
            <a:pPr lvl="1"/>
            <a:r>
              <a:rPr lang="zh-CN" altLang="en-US" sz="3900" b="1" dirty="0"/>
              <a:t>先给</a:t>
            </a:r>
            <a:r>
              <a:rPr lang="zh-CN" altLang="en-US" sz="3900" b="1" dirty="0" smtClean="0"/>
              <a:t>边排序来对付字典序最小</a:t>
            </a:r>
            <a:endParaRPr lang="zh-CN" altLang="en-US" sz="3900" b="1" dirty="0"/>
          </a:p>
          <a:p>
            <a:endParaRPr lang="zh-CN" altLang="en-US" dirty="0"/>
          </a:p>
        </p:txBody>
      </p:sp>
    </p:spTree>
    <p:extLst>
      <p:ext uri="{BB962C8B-B14F-4D97-AF65-F5344CB8AC3E}">
        <p14:creationId xmlns:p14="http://schemas.microsoft.com/office/powerpoint/2010/main" val="4145442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一道作业</a:t>
            </a:r>
            <a:endParaRPr lang="zh-CN" altLang="en-US" dirty="0"/>
          </a:p>
        </p:txBody>
      </p:sp>
      <p:sp>
        <p:nvSpPr>
          <p:cNvPr id="3" name="内容占位符 2"/>
          <p:cNvSpPr>
            <a:spLocks noGrp="1"/>
          </p:cNvSpPr>
          <p:nvPr>
            <p:ph idx="1"/>
          </p:nvPr>
        </p:nvSpPr>
        <p:spPr/>
        <p:txBody>
          <a:bodyPr>
            <a:normAutofit/>
          </a:bodyPr>
          <a:lstStyle/>
          <a:p>
            <a:r>
              <a:rPr lang="en-US" altLang="zh-CN" sz="3200" dirty="0" err="1" smtClean="0"/>
              <a:t>Hdu</a:t>
            </a:r>
            <a:r>
              <a:rPr lang="en-US" altLang="zh-CN" sz="3200" dirty="0" smtClean="0"/>
              <a:t> 3018</a:t>
            </a:r>
            <a:endParaRPr lang="zh-CN" altLang="en-US" sz="3200" dirty="0"/>
          </a:p>
        </p:txBody>
      </p:sp>
    </p:spTree>
    <p:extLst>
      <p:ext uri="{BB962C8B-B14F-4D97-AF65-F5344CB8AC3E}">
        <p14:creationId xmlns:p14="http://schemas.microsoft.com/office/powerpoint/2010/main" val="2580785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76672"/>
            <a:ext cx="7315200" cy="1154097"/>
          </a:xfrm>
        </p:spPr>
        <p:txBody>
          <a:bodyPr/>
          <a:lstStyle/>
          <a:p>
            <a:r>
              <a:rPr lang="zh-CN" altLang="en-US" dirty="0"/>
              <a:t>拓扑排序</a:t>
            </a:r>
          </a:p>
        </p:txBody>
      </p:sp>
      <p:sp>
        <p:nvSpPr>
          <p:cNvPr id="3" name="内容占位符 2"/>
          <p:cNvSpPr>
            <a:spLocks noGrp="1"/>
          </p:cNvSpPr>
          <p:nvPr>
            <p:ph idx="1"/>
          </p:nvPr>
        </p:nvSpPr>
        <p:spPr>
          <a:xfrm>
            <a:off x="971600" y="1700808"/>
            <a:ext cx="7315200" cy="3539527"/>
          </a:xfrm>
        </p:spPr>
        <p:txBody>
          <a:bodyPr>
            <a:normAutofit/>
          </a:bodyPr>
          <a:lstStyle/>
          <a:p>
            <a:r>
              <a:rPr lang="zh-CN" altLang="en-US" sz="2800" dirty="0" smtClean="0"/>
              <a:t>对一个有向无环图</a:t>
            </a:r>
            <a:r>
              <a:rPr lang="en-US" altLang="zh-CN" sz="2800" dirty="0" smtClean="0"/>
              <a:t>(Directed Acyclic Graph</a:t>
            </a:r>
            <a:r>
              <a:rPr lang="zh-CN" altLang="en-US" sz="2800" dirty="0" smtClean="0"/>
              <a:t>简称</a:t>
            </a:r>
            <a:r>
              <a:rPr lang="en-US" altLang="zh-CN" sz="2800" dirty="0" smtClean="0"/>
              <a:t>DAG)G</a:t>
            </a:r>
            <a:r>
              <a:rPr lang="zh-CN" altLang="en-US" sz="2800" dirty="0" smtClean="0"/>
              <a:t>进行拓扑排序，是将</a:t>
            </a:r>
            <a:r>
              <a:rPr lang="en-US" altLang="zh-CN" sz="2800" dirty="0" smtClean="0"/>
              <a:t>G</a:t>
            </a:r>
            <a:r>
              <a:rPr lang="zh-CN" altLang="en-US" sz="2800" dirty="0" smtClean="0"/>
              <a:t>中所有顶点排成一个线性序列，使得图中任意一对顶点</a:t>
            </a:r>
            <a:r>
              <a:rPr lang="en-US" altLang="zh-CN" sz="2800" dirty="0" smtClean="0"/>
              <a:t>u</a:t>
            </a:r>
            <a:r>
              <a:rPr lang="zh-CN" altLang="en-US" sz="2800" dirty="0" smtClean="0"/>
              <a:t>和</a:t>
            </a:r>
            <a:r>
              <a:rPr lang="en-US" altLang="zh-CN" sz="2800" dirty="0" smtClean="0"/>
              <a:t>v</a:t>
            </a:r>
            <a:r>
              <a:rPr lang="zh-CN" altLang="en-US" sz="2800" dirty="0" smtClean="0"/>
              <a:t>，若 ∈</a:t>
            </a:r>
            <a:r>
              <a:rPr lang="en-US" altLang="zh-CN" sz="2800" dirty="0" smtClean="0"/>
              <a:t>E(G)</a:t>
            </a:r>
            <a:r>
              <a:rPr lang="zh-CN" altLang="en-US" sz="2800" dirty="0" smtClean="0"/>
              <a:t>，则</a:t>
            </a:r>
            <a:r>
              <a:rPr lang="en-US" altLang="zh-CN" sz="2800" dirty="0" smtClean="0"/>
              <a:t>u</a:t>
            </a:r>
            <a:r>
              <a:rPr lang="zh-CN" altLang="en-US" sz="2800" dirty="0" smtClean="0"/>
              <a:t>在线性序列中出现在</a:t>
            </a:r>
            <a:r>
              <a:rPr lang="en-US" altLang="zh-CN" sz="2800" dirty="0" smtClean="0"/>
              <a:t>v</a:t>
            </a:r>
            <a:r>
              <a:rPr lang="zh-CN" altLang="en-US" sz="2800" dirty="0" smtClean="0"/>
              <a:t>之前。</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6" y="4149080"/>
            <a:ext cx="5044210" cy="2571558"/>
          </a:xfrm>
          <a:prstGeom prst="rect">
            <a:avLst/>
          </a:prstGeom>
        </p:spPr>
      </p:pic>
    </p:spTree>
    <p:extLst>
      <p:ext uri="{BB962C8B-B14F-4D97-AF65-F5344CB8AC3E}">
        <p14:creationId xmlns:p14="http://schemas.microsoft.com/office/powerpoint/2010/main" val="420688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764704"/>
            <a:ext cx="7315200" cy="1154097"/>
          </a:xfrm>
        </p:spPr>
        <p:txBody>
          <a:bodyPr>
            <a:normAutofit/>
          </a:bodyPr>
          <a:lstStyle/>
          <a:p>
            <a:r>
              <a:rPr lang="zh-CN" altLang="en-US" sz="6000" dirty="0"/>
              <a:t>举例</a:t>
            </a:r>
          </a:p>
        </p:txBody>
      </p:sp>
      <p:sp>
        <p:nvSpPr>
          <p:cNvPr id="3" name="内容占位符 2"/>
          <p:cNvSpPr>
            <a:spLocks noGrp="1"/>
          </p:cNvSpPr>
          <p:nvPr>
            <p:ph idx="1"/>
          </p:nvPr>
        </p:nvSpPr>
        <p:spPr>
          <a:xfrm>
            <a:off x="467544" y="1988841"/>
            <a:ext cx="7762056" cy="4320520"/>
          </a:xfrm>
        </p:spPr>
        <p:txBody>
          <a:bodyPr/>
          <a:lstStyle/>
          <a:p>
            <a:r>
              <a:rPr lang="zh-CN" altLang="en-US" sz="2800" b="1" dirty="0"/>
              <a:t>一般应用</a:t>
            </a:r>
          </a:p>
          <a:p>
            <a:r>
              <a:rPr lang="zh-CN" altLang="en-US" sz="2800" dirty="0"/>
              <a:t>拓 扑排序常用来确定一个依赖关系集中，事物发生的顺序</a:t>
            </a:r>
            <a:r>
              <a:rPr lang="zh-CN" altLang="en-US" sz="2800" dirty="0" smtClean="0"/>
              <a:t>。</a:t>
            </a:r>
            <a:endParaRPr lang="en-US" altLang="zh-CN" sz="2800" dirty="0" smtClean="0"/>
          </a:p>
          <a:p>
            <a:pPr marL="228600" lvl="1"/>
            <a:r>
              <a:rPr lang="zh-CN" altLang="en-US" sz="2800" dirty="0"/>
              <a:t>课程安排</a:t>
            </a:r>
            <a:r>
              <a:rPr lang="en-US" altLang="zh-CN" sz="2800" dirty="0"/>
              <a:t>(</a:t>
            </a:r>
            <a:r>
              <a:rPr lang="zh-CN" altLang="en-US" sz="2800" dirty="0"/>
              <a:t>一些课是另一些课的先修课程</a:t>
            </a:r>
            <a:r>
              <a:rPr lang="en-US" altLang="zh-CN" sz="2800" dirty="0"/>
              <a:t>)</a:t>
            </a:r>
          </a:p>
          <a:p>
            <a:pPr marL="228600" lvl="1"/>
            <a:r>
              <a:rPr lang="zh-CN" altLang="en-US" sz="2800" dirty="0"/>
              <a:t>书本摞放</a:t>
            </a:r>
            <a:r>
              <a:rPr lang="en-US" altLang="zh-CN" sz="2800" dirty="0"/>
              <a:t>(</a:t>
            </a:r>
            <a:r>
              <a:rPr lang="zh-CN" altLang="en-US" sz="2800" dirty="0"/>
              <a:t>一本书可能压住下面的某几本书</a:t>
            </a:r>
            <a:r>
              <a:rPr lang="en-US" altLang="zh-CN" sz="2800" dirty="0"/>
              <a:t>)</a:t>
            </a:r>
          </a:p>
          <a:p>
            <a:endParaRPr lang="zh-CN" altLang="en-US" dirty="0"/>
          </a:p>
        </p:txBody>
      </p:sp>
    </p:spTree>
    <p:extLst>
      <p:ext uri="{BB962C8B-B14F-4D97-AF65-F5344CB8AC3E}">
        <p14:creationId xmlns:p14="http://schemas.microsoft.com/office/powerpoint/2010/main" val="19872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980728"/>
            <a:ext cx="7315200" cy="1154097"/>
          </a:xfrm>
        </p:spPr>
        <p:txBody>
          <a:bodyPr/>
          <a:lstStyle/>
          <a:p>
            <a:r>
              <a:rPr lang="zh-CN" altLang="en-US" dirty="0"/>
              <a:t>拓扑</a:t>
            </a:r>
            <a:r>
              <a:rPr lang="zh-CN" altLang="en-US" dirty="0" smtClean="0"/>
              <a:t>排序伪代码</a:t>
            </a:r>
            <a:endParaRPr lang="zh-CN" altLang="en-US" dirty="0"/>
          </a:p>
        </p:txBody>
      </p:sp>
      <p:sp>
        <p:nvSpPr>
          <p:cNvPr id="3" name="内容占位符 2"/>
          <p:cNvSpPr>
            <a:spLocks noGrp="1"/>
          </p:cNvSpPr>
          <p:nvPr>
            <p:ph idx="1"/>
          </p:nvPr>
        </p:nvSpPr>
        <p:spPr>
          <a:xfrm>
            <a:off x="899592" y="2348880"/>
            <a:ext cx="7315200" cy="3539527"/>
          </a:xfrm>
        </p:spPr>
        <p:txBody>
          <a:bodyPr>
            <a:normAutofit fontScale="92500" lnSpcReduction="10000"/>
          </a:bodyPr>
          <a:lstStyle/>
          <a:p>
            <a:pPr>
              <a:lnSpc>
                <a:spcPct val="90000"/>
              </a:lnSpc>
            </a:pPr>
            <a:r>
              <a:rPr lang="zh-CN" altLang="en-US" sz="2800" dirty="0"/>
              <a:t>算法</a:t>
            </a:r>
          </a:p>
          <a:p>
            <a:pPr lvl="1">
              <a:lnSpc>
                <a:spcPct val="90000"/>
              </a:lnSpc>
            </a:pPr>
            <a:r>
              <a:rPr lang="en-US" altLang="zh-CN" sz="2800" dirty="0"/>
              <a:t>(1) </a:t>
            </a:r>
            <a:r>
              <a:rPr lang="zh-CN" altLang="en-US" sz="2800" dirty="0"/>
              <a:t>计算每个点的入度，入度为</a:t>
            </a:r>
            <a:r>
              <a:rPr lang="en-US" altLang="zh-CN" sz="2800" dirty="0"/>
              <a:t>0</a:t>
            </a:r>
            <a:r>
              <a:rPr lang="zh-CN" altLang="en-US" sz="2800" dirty="0"/>
              <a:t>的点加入队列</a:t>
            </a:r>
            <a:r>
              <a:rPr lang="en-US" altLang="zh-CN" sz="2800" dirty="0"/>
              <a:t>Q</a:t>
            </a:r>
          </a:p>
          <a:p>
            <a:pPr lvl="1">
              <a:lnSpc>
                <a:spcPct val="90000"/>
              </a:lnSpc>
            </a:pPr>
            <a:r>
              <a:rPr lang="en-US" altLang="zh-CN" sz="2800" dirty="0"/>
              <a:t>(2) </a:t>
            </a:r>
            <a:r>
              <a:rPr lang="zh-CN" altLang="en-US" sz="2800" dirty="0"/>
              <a:t>从</a:t>
            </a:r>
            <a:r>
              <a:rPr lang="en-US" altLang="zh-CN" sz="2800" dirty="0"/>
              <a:t>Q</a:t>
            </a:r>
            <a:r>
              <a:rPr lang="zh-CN" altLang="en-US" sz="2800" dirty="0"/>
              <a:t>中取出一个点</a:t>
            </a:r>
            <a:r>
              <a:rPr lang="en-US" altLang="zh-CN" sz="2800" dirty="0"/>
              <a:t>p</a:t>
            </a:r>
            <a:r>
              <a:rPr lang="zh-CN" altLang="en-US" sz="2800" dirty="0"/>
              <a:t>，输出</a:t>
            </a:r>
          </a:p>
          <a:p>
            <a:pPr lvl="1">
              <a:lnSpc>
                <a:spcPct val="90000"/>
              </a:lnSpc>
            </a:pPr>
            <a:r>
              <a:rPr lang="en-US" altLang="zh-CN" sz="2800" dirty="0"/>
              <a:t>(3) </a:t>
            </a:r>
            <a:r>
              <a:rPr lang="zh-CN" altLang="en-US" sz="2800" dirty="0"/>
              <a:t>所有与</a:t>
            </a:r>
            <a:r>
              <a:rPr lang="en-US" altLang="zh-CN" sz="2800" dirty="0"/>
              <a:t>p</a:t>
            </a:r>
            <a:r>
              <a:rPr lang="zh-CN" altLang="en-US" sz="2800" dirty="0"/>
              <a:t>相邻的点的入度减</a:t>
            </a:r>
            <a:r>
              <a:rPr lang="en-US" altLang="zh-CN" sz="2800" dirty="0"/>
              <a:t>1</a:t>
            </a:r>
            <a:r>
              <a:rPr lang="zh-CN" altLang="en-US" sz="2800" dirty="0"/>
              <a:t>。如果新得到了入度为</a:t>
            </a:r>
            <a:r>
              <a:rPr lang="en-US" altLang="zh-CN" sz="2800" dirty="0"/>
              <a:t>0</a:t>
            </a:r>
            <a:r>
              <a:rPr lang="zh-CN" altLang="en-US" sz="2800" dirty="0"/>
              <a:t>的点，则加入队列</a:t>
            </a:r>
            <a:r>
              <a:rPr lang="en-US" altLang="zh-CN" sz="2800" dirty="0"/>
              <a:t>Q</a:t>
            </a:r>
            <a:r>
              <a:rPr lang="zh-CN" altLang="en-US" sz="2800" dirty="0"/>
              <a:t>。</a:t>
            </a:r>
          </a:p>
          <a:p>
            <a:pPr lvl="1">
              <a:lnSpc>
                <a:spcPct val="90000"/>
              </a:lnSpc>
            </a:pPr>
            <a:r>
              <a:rPr lang="en-US" altLang="zh-CN" sz="2800" dirty="0"/>
              <a:t>(4) </a:t>
            </a:r>
            <a:r>
              <a:rPr lang="zh-CN" altLang="en-US" sz="2800" dirty="0"/>
              <a:t>转步骤</a:t>
            </a:r>
            <a:r>
              <a:rPr lang="en-US" altLang="zh-CN" sz="2800" dirty="0"/>
              <a:t>(2), </a:t>
            </a:r>
            <a:r>
              <a:rPr lang="zh-CN" altLang="en-US" sz="2800" dirty="0"/>
              <a:t>直到所有点都输出完毕</a:t>
            </a:r>
          </a:p>
          <a:p>
            <a:pPr lvl="1">
              <a:lnSpc>
                <a:spcPct val="90000"/>
              </a:lnSpc>
            </a:pPr>
            <a:r>
              <a:rPr lang="zh-CN" altLang="en-US" sz="2800" dirty="0"/>
              <a:t>如果在执行过程中发现找不到入度为</a:t>
            </a:r>
            <a:r>
              <a:rPr lang="en-US" altLang="zh-CN" sz="2800" dirty="0"/>
              <a:t>0</a:t>
            </a:r>
            <a:r>
              <a:rPr lang="zh-CN" altLang="en-US" sz="2800" dirty="0"/>
              <a:t>的点</a:t>
            </a:r>
            <a:r>
              <a:rPr lang="en-US" altLang="zh-CN" sz="2800" dirty="0"/>
              <a:t>, </a:t>
            </a:r>
            <a:r>
              <a:rPr lang="zh-CN" altLang="en-US" sz="2800" dirty="0"/>
              <a:t>说明图中存在环</a:t>
            </a:r>
          </a:p>
          <a:p>
            <a:endParaRPr lang="zh-CN" altLang="en-US" dirty="0"/>
          </a:p>
        </p:txBody>
      </p:sp>
    </p:spTree>
    <p:extLst>
      <p:ext uri="{BB962C8B-B14F-4D97-AF65-F5344CB8AC3E}">
        <p14:creationId xmlns:p14="http://schemas.microsoft.com/office/powerpoint/2010/main" val="2872877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736"/>
            <a:ext cx="9324528" cy="4392488"/>
          </a:xfrm>
        </p:spPr>
        <p:txBody>
          <a:bodyPr numCol="2">
            <a:noAutofit/>
          </a:bodyPr>
          <a:lstStyle/>
          <a:p>
            <a:r>
              <a:rPr lang="en-US" altLang="zh-CN" dirty="0" err="1"/>
              <a:t>bool</a:t>
            </a:r>
            <a:r>
              <a:rPr lang="en-US" altLang="zh-CN" dirty="0"/>
              <a:t> </a:t>
            </a:r>
            <a:r>
              <a:rPr lang="en-US" altLang="zh-CN" dirty="0" err="1"/>
              <a:t>TopologicalSort</a:t>
            </a:r>
            <a:r>
              <a:rPr lang="en-US" altLang="zh-CN" dirty="0"/>
              <a:t>(</a:t>
            </a:r>
            <a:r>
              <a:rPr lang="en-US" altLang="zh-CN" dirty="0" err="1"/>
              <a:t>int</a:t>
            </a:r>
            <a:r>
              <a:rPr lang="en-US" altLang="zh-CN" dirty="0"/>
              <a:t> a[][101]) //</a:t>
            </a:r>
            <a:r>
              <a:rPr lang="zh-CN" altLang="en-US" dirty="0"/>
              <a:t>可以完成拓扑排序则返回</a:t>
            </a:r>
            <a:r>
              <a:rPr lang="en-US" altLang="zh-CN" dirty="0" smtClean="0"/>
              <a:t>True{</a:t>
            </a:r>
            <a:endParaRPr lang="en-US" altLang="zh-CN" dirty="0"/>
          </a:p>
          <a:p>
            <a:r>
              <a:rPr lang="en-US" altLang="zh-CN" dirty="0" err="1"/>
              <a:t>int</a:t>
            </a:r>
            <a:r>
              <a:rPr lang="en-US" altLang="zh-CN" dirty="0"/>
              <a:t> n = </a:t>
            </a:r>
            <a:r>
              <a:rPr lang="en-US" altLang="zh-CN" dirty="0" smtClean="0"/>
              <a:t>a[100][100</a:t>
            </a:r>
            <a:r>
              <a:rPr lang="en-US" altLang="zh-CN" dirty="0"/>
              <a:t>], </a:t>
            </a:r>
            <a:r>
              <a:rPr lang="en-US" altLang="zh-CN" dirty="0" err="1"/>
              <a:t>i</a:t>
            </a:r>
            <a:r>
              <a:rPr lang="en-US" altLang="zh-CN" dirty="0"/>
              <a:t>, j;</a:t>
            </a:r>
          </a:p>
          <a:p>
            <a:r>
              <a:rPr lang="en-US" altLang="zh-CN" dirty="0" err="1"/>
              <a:t>int</a:t>
            </a:r>
            <a:r>
              <a:rPr lang="en-US" altLang="zh-CN" dirty="0"/>
              <a:t> into[101], </a:t>
            </a:r>
            <a:r>
              <a:rPr lang="en-US" altLang="zh-CN" dirty="0" err="1"/>
              <a:t>ans</a:t>
            </a:r>
            <a:r>
              <a:rPr lang="en-US" altLang="zh-CN" dirty="0"/>
              <a:t>[101];</a:t>
            </a:r>
          </a:p>
          <a:p>
            <a:r>
              <a:rPr lang="en-US" altLang="zh-CN" dirty="0" err="1"/>
              <a:t>memset</a:t>
            </a:r>
            <a:r>
              <a:rPr lang="en-US" altLang="zh-CN" dirty="0"/>
              <a:t>(into, 0, </a:t>
            </a:r>
            <a:r>
              <a:rPr lang="en-US" altLang="zh-CN" dirty="0" err="1"/>
              <a:t>sizeof</a:t>
            </a:r>
            <a:r>
              <a:rPr lang="en-US" altLang="zh-CN" dirty="0"/>
              <a:t>(into));</a:t>
            </a:r>
          </a:p>
          <a:p>
            <a:r>
              <a:rPr lang="en-US" altLang="zh-CN" dirty="0" err="1"/>
              <a:t>memset</a:t>
            </a:r>
            <a:r>
              <a:rPr lang="en-US" altLang="zh-CN" dirty="0"/>
              <a:t>(</a:t>
            </a:r>
            <a:r>
              <a:rPr lang="en-US" altLang="zh-CN" dirty="0" err="1"/>
              <a:t>ans</a:t>
            </a:r>
            <a:r>
              <a:rPr lang="en-US" altLang="zh-CN" dirty="0"/>
              <a:t>, 0, </a:t>
            </a:r>
            <a:r>
              <a:rPr lang="en-US" altLang="zh-CN" dirty="0" err="1"/>
              <a:t>sizeof</a:t>
            </a:r>
            <a:r>
              <a:rPr lang="en-US" altLang="zh-CN" dirty="0"/>
              <a:t>(</a:t>
            </a:r>
            <a:r>
              <a:rPr lang="en-US" altLang="zh-CN" dirty="0" err="1"/>
              <a:t>ans</a:t>
            </a:r>
            <a:r>
              <a:rPr lang="en-US" altLang="zh-CN" dirty="0"/>
              <a:t>));</a:t>
            </a:r>
          </a:p>
          <a:p>
            <a:r>
              <a:rPr lang="en-US" altLang="zh-CN" dirty="0"/>
              <a:t>for (</a:t>
            </a:r>
            <a:r>
              <a:rPr lang="en-US" altLang="zh-CN" dirty="0" err="1"/>
              <a:t>i</a:t>
            </a:r>
            <a:r>
              <a:rPr lang="en-US" altLang="zh-CN" dirty="0"/>
              <a:t> = 1; </a:t>
            </a:r>
            <a:r>
              <a:rPr lang="en-US" altLang="zh-CN" dirty="0" err="1"/>
              <a:t>i</a:t>
            </a:r>
            <a:r>
              <a:rPr lang="en-US" altLang="zh-CN" dirty="0"/>
              <a:t> &lt;= n; </a:t>
            </a:r>
            <a:r>
              <a:rPr lang="en-US" altLang="zh-CN" dirty="0" err="1"/>
              <a:t>i</a:t>
            </a:r>
            <a:r>
              <a:rPr lang="en-US" altLang="zh-CN" dirty="0" smtClean="0"/>
              <a:t>++){</a:t>
            </a:r>
            <a:endParaRPr lang="en-US" altLang="zh-CN" dirty="0"/>
          </a:p>
          <a:p>
            <a:r>
              <a:rPr lang="en-US" altLang="zh-CN" dirty="0"/>
              <a:t>for (j = 1; j &lt;= n; j</a:t>
            </a:r>
            <a:r>
              <a:rPr lang="en-US" altLang="zh-CN" dirty="0" smtClean="0"/>
              <a:t>++){</a:t>
            </a:r>
            <a:endParaRPr lang="en-US" altLang="zh-CN" dirty="0"/>
          </a:p>
          <a:p>
            <a:r>
              <a:rPr lang="en-US" altLang="zh-CN" dirty="0"/>
              <a:t>if (a[</a:t>
            </a:r>
            <a:r>
              <a:rPr lang="en-US" altLang="zh-CN" dirty="0" err="1"/>
              <a:t>i</a:t>
            </a:r>
            <a:r>
              <a:rPr lang="en-US" altLang="zh-CN" dirty="0"/>
              <a:t>][j] &gt; 0)</a:t>
            </a:r>
          </a:p>
          <a:p>
            <a:r>
              <a:rPr lang="en-US" altLang="zh-CN" dirty="0"/>
              <a:t>into[j]++;</a:t>
            </a:r>
          </a:p>
          <a:p>
            <a:r>
              <a:rPr lang="en-US" altLang="zh-CN" dirty="0" smtClean="0"/>
              <a:t>}}</a:t>
            </a:r>
            <a:endParaRPr lang="en-US" altLang="zh-CN" dirty="0"/>
          </a:p>
          <a:p>
            <a:r>
              <a:rPr lang="en-US" altLang="zh-CN" dirty="0"/>
              <a:t>into[0] = 1;</a:t>
            </a:r>
          </a:p>
          <a:p>
            <a:r>
              <a:rPr lang="en-US" altLang="zh-CN" dirty="0"/>
              <a:t>for (</a:t>
            </a:r>
            <a:r>
              <a:rPr lang="en-US" altLang="zh-CN" dirty="0" err="1"/>
              <a:t>i</a:t>
            </a:r>
            <a:r>
              <a:rPr lang="en-US" altLang="zh-CN" dirty="0"/>
              <a:t> = 1; </a:t>
            </a:r>
            <a:r>
              <a:rPr lang="en-US" altLang="zh-CN" dirty="0" err="1"/>
              <a:t>i</a:t>
            </a:r>
            <a:r>
              <a:rPr lang="en-US" altLang="zh-CN" dirty="0"/>
              <a:t> &lt;= n; </a:t>
            </a:r>
            <a:r>
              <a:rPr lang="en-US" altLang="zh-CN" dirty="0" err="1"/>
              <a:t>i</a:t>
            </a:r>
            <a:r>
              <a:rPr lang="en-US" altLang="zh-CN" dirty="0" smtClean="0"/>
              <a:t>++){</a:t>
            </a:r>
            <a:endParaRPr lang="en-US" altLang="zh-CN" dirty="0"/>
          </a:p>
          <a:p>
            <a:r>
              <a:rPr lang="en-US" altLang="zh-CN" dirty="0"/>
              <a:t>j = 0;</a:t>
            </a:r>
          </a:p>
          <a:p>
            <a:r>
              <a:rPr lang="en-US" altLang="zh-CN" dirty="0"/>
              <a:t>while (into[j] != 0</a:t>
            </a:r>
            <a:r>
              <a:rPr lang="en-US" altLang="zh-CN" dirty="0" smtClean="0"/>
              <a:t>){</a:t>
            </a:r>
            <a:endParaRPr lang="en-US" altLang="zh-CN" dirty="0"/>
          </a:p>
          <a:p>
            <a:r>
              <a:rPr lang="en-US" altLang="zh-CN" dirty="0"/>
              <a:t>j++;</a:t>
            </a:r>
          </a:p>
          <a:p>
            <a:r>
              <a:rPr lang="en-US" altLang="zh-CN" dirty="0"/>
              <a:t>if (j &gt; n)</a:t>
            </a:r>
          </a:p>
          <a:p>
            <a:r>
              <a:rPr lang="en-US" altLang="zh-CN" dirty="0"/>
              <a:t>return false</a:t>
            </a:r>
            <a:r>
              <a:rPr lang="en-US" altLang="zh-CN" dirty="0" smtClean="0"/>
              <a:t>;}</a:t>
            </a:r>
            <a:endParaRPr lang="en-US" altLang="zh-CN" dirty="0"/>
          </a:p>
          <a:p>
            <a:r>
              <a:rPr lang="en-US" altLang="zh-CN" dirty="0" err="1"/>
              <a:t>ans</a:t>
            </a:r>
            <a:r>
              <a:rPr lang="en-US" altLang="zh-CN" dirty="0"/>
              <a:t>[</a:t>
            </a:r>
            <a:r>
              <a:rPr lang="en-US" altLang="zh-CN" dirty="0" err="1"/>
              <a:t>i</a:t>
            </a:r>
            <a:r>
              <a:rPr lang="en-US" altLang="zh-CN" dirty="0"/>
              <a:t>] = j;</a:t>
            </a:r>
          </a:p>
          <a:p>
            <a:r>
              <a:rPr lang="en-US" altLang="zh-CN" dirty="0"/>
              <a:t>into[j] = -1;</a:t>
            </a:r>
          </a:p>
          <a:p>
            <a:r>
              <a:rPr lang="en-US" altLang="zh-CN" dirty="0"/>
              <a:t>for (</a:t>
            </a:r>
            <a:r>
              <a:rPr lang="en-US" altLang="zh-CN" dirty="0" err="1"/>
              <a:t>int</a:t>
            </a:r>
            <a:r>
              <a:rPr lang="en-US" altLang="zh-CN" dirty="0"/>
              <a:t> k = 1; k &lt;= n; k</a:t>
            </a:r>
            <a:r>
              <a:rPr lang="en-US" altLang="zh-CN" dirty="0" smtClean="0"/>
              <a:t>++){</a:t>
            </a:r>
            <a:endParaRPr lang="en-US" altLang="zh-CN" dirty="0"/>
          </a:p>
          <a:p>
            <a:r>
              <a:rPr lang="en-US" altLang="zh-CN" dirty="0"/>
              <a:t>if (a[j][k] &gt; 0)</a:t>
            </a:r>
          </a:p>
          <a:p>
            <a:r>
              <a:rPr lang="en-US" altLang="zh-CN" dirty="0"/>
              <a:t>into[k]--;</a:t>
            </a:r>
          </a:p>
          <a:p>
            <a:r>
              <a:rPr lang="en-US" altLang="zh-CN" dirty="0" smtClean="0"/>
              <a:t>}}</a:t>
            </a:r>
            <a:endParaRPr lang="en-US" altLang="zh-CN" dirty="0"/>
          </a:p>
          <a:p>
            <a:r>
              <a:rPr lang="en-US" altLang="zh-CN" dirty="0"/>
              <a:t>for (</a:t>
            </a:r>
            <a:r>
              <a:rPr lang="en-US" altLang="zh-CN" dirty="0" err="1"/>
              <a:t>i</a:t>
            </a:r>
            <a:r>
              <a:rPr lang="en-US" altLang="zh-CN" dirty="0"/>
              <a:t> = 1; </a:t>
            </a:r>
            <a:r>
              <a:rPr lang="en-US" altLang="zh-CN" dirty="0" err="1"/>
              <a:t>i</a:t>
            </a:r>
            <a:r>
              <a:rPr lang="en-US" altLang="zh-CN" dirty="0"/>
              <a:t> &lt;= n; </a:t>
            </a:r>
            <a:r>
              <a:rPr lang="en-US" altLang="zh-CN" dirty="0" err="1"/>
              <a:t>i</a:t>
            </a:r>
            <a:r>
              <a:rPr lang="en-US" altLang="zh-CN" dirty="0" smtClean="0"/>
              <a:t>++){</a:t>
            </a:r>
            <a:endParaRPr lang="en-US" altLang="zh-CN" dirty="0"/>
          </a:p>
          <a:p>
            <a:r>
              <a:rPr lang="en-US" altLang="zh-CN" dirty="0" err="1"/>
              <a:t>cout</a:t>
            </a:r>
            <a:r>
              <a:rPr lang="en-US" altLang="zh-CN" dirty="0"/>
              <a:t> &lt;&lt; </a:t>
            </a:r>
            <a:r>
              <a:rPr lang="en-US" altLang="zh-CN" dirty="0" err="1"/>
              <a:t>ans</a:t>
            </a:r>
            <a:r>
              <a:rPr lang="en-US" altLang="zh-CN" dirty="0"/>
              <a:t>[</a:t>
            </a:r>
            <a:r>
              <a:rPr lang="en-US" altLang="zh-CN" dirty="0" err="1"/>
              <a:t>i</a:t>
            </a:r>
            <a:r>
              <a:rPr lang="en-US" altLang="zh-CN" dirty="0"/>
              <a:t>] &lt;&lt; " </a:t>
            </a:r>
            <a:r>
              <a:rPr lang="en-US" altLang="zh-CN" dirty="0" smtClean="0"/>
              <a:t>";}</a:t>
            </a:r>
            <a:endParaRPr lang="en-US" altLang="zh-CN" dirty="0"/>
          </a:p>
          <a:p>
            <a:r>
              <a:rPr lang="en-US" altLang="zh-CN" dirty="0" err="1"/>
              <a:t>cout</a:t>
            </a:r>
            <a:r>
              <a:rPr lang="en-US" altLang="zh-CN" dirty="0"/>
              <a:t> &lt;&lt; </a:t>
            </a:r>
            <a:r>
              <a:rPr lang="en-US" altLang="zh-CN" dirty="0" err="1"/>
              <a:t>endl</a:t>
            </a:r>
            <a:r>
              <a:rPr lang="en-US" altLang="zh-CN" dirty="0"/>
              <a:t>;</a:t>
            </a:r>
          </a:p>
          <a:p>
            <a:r>
              <a:rPr lang="en-US" altLang="zh-CN" dirty="0"/>
              <a:t>return true</a:t>
            </a:r>
            <a:r>
              <a:rPr lang="en-US" altLang="zh-CN" dirty="0" smtClean="0"/>
              <a:t>;}</a:t>
            </a:r>
            <a:endParaRPr lang="en-US" altLang="zh-CN" dirty="0"/>
          </a:p>
          <a:p>
            <a:endParaRPr lang="zh-CN" altLang="en-US" dirty="0"/>
          </a:p>
        </p:txBody>
      </p:sp>
      <p:sp>
        <p:nvSpPr>
          <p:cNvPr id="5" name="标题 1"/>
          <p:cNvSpPr>
            <a:spLocks noGrp="1"/>
          </p:cNvSpPr>
          <p:nvPr>
            <p:ph type="title"/>
          </p:nvPr>
        </p:nvSpPr>
        <p:spPr>
          <a:xfrm>
            <a:off x="755576" y="0"/>
            <a:ext cx="7315200" cy="1154097"/>
          </a:xfrm>
        </p:spPr>
        <p:txBody>
          <a:bodyPr/>
          <a:lstStyle/>
          <a:p>
            <a:r>
              <a:rPr lang="zh-CN" altLang="en-US" dirty="0"/>
              <a:t>拓扑</a:t>
            </a:r>
            <a:r>
              <a:rPr lang="zh-CN" altLang="en-US" dirty="0" smtClean="0"/>
              <a:t>排序真代码</a:t>
            </a:r>
            <a:endParaRPr lang="zh-CN" altLang="en-US" dirty="0"/>
          </a:p>
        </p:txBody>
      </p:sp>
    </p:spTree>
    <p:extLst>
      <p:ext uri="{BB962C8B-B14F-4D97-AF65-F5344CB8AC3E}">
        <p14:creationId xmlns:p14="http://schemas.microsoft.com/office/powerpoint/2010/main" val="1312324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7315200" cy="1154097"/>
          </a:xfrm>
        </p:spPr>
        <p:txBody>
          <a:bodyPr/>
          <a:lstStyle/>
          <a:p>
            <a:r>
              <a:rPr lang="zh-CN" altLang="en-US" dirty="0" smtClean="0"/>
              <a:t>例题</a:t>
            </a:r>
            <a:endParaRPr lang="zh-CN" altLang="en-US" dirty="0"/>
          </a:p>
        </p:txBody>
      </p:sp>
      <p:sp>
        <p:nvSpPr>
          <p:cNvPr id="3" name="内容占位符 2"/>
          <p:cNvSpPr>
            <a:spLocks noGrp="1"/>
          </p:cNvSpPr>
          <p:nvPr>
            <p:ph idx="1"/>
          </p:nvPr>
        </p:nvSpPr>
        <p:spPr>
          <a:xfrm>
            <a:off x="1043608" y="1124744"/>
            <a:ext cx="7315200" cy="4392488"/>
          </a:xfrm>
        </p:spPr>
        <p:txBody>
          <a:bodyPr>
            <a:noAutofit/>
          </a:bodyPr>
          <a:lstStyle/>
          <a:p>
            <a:r>
              <a:rPr lang="en-US" altLang="zh-CN" sz="2400" dirty="0" err="1" smtClean="0"/>
              <a:t>Toj</a:t>
            </a:r>
            <a:r>
              <a:rPr lang="en-US" altLang="zh-CN" sz="2400" dirty="0" smtClean="0"/>
              <a:t>  3993 only one bag 2</a:t>
            </a:r>
          </a:p>
          <a:p>
            <a:r>
              <a:rPr lang="zh-CN" altLang="en-US" sz="2400" dirty="0"/>
              <a:t>有一个</a:t>
            </a:r>
            <a:r>
              <a:rPr lang="zh-CN" altLang="en-US" sz="2400" dirty="0" smtClean="0"/>
              <a:t>背包要给很多人背，但是一些人不希望在另外一些人之后背，求一个字典序最小的背法。如果没有办法，输出</a:t>
            </a:r>
            <a:r>
              <a:rPr lang="en-US" altLang="zh-CN" sz="2400" dirty="0" smtClean="0"/>
              <a:t>Low IQ</a:t>
            </a:r>
            <a:endParaRPr lang="en-US" altLang="zh-CN" sz="2400" dirty="0"/>
          </a:p>
          <a:p>
            <a:r>
              <a:rPr lang="en-US" altLang="zh-CN" sz="2400" b="1" dirty="0"/>
              <a:t>Sample Input</a:t>
            </a:r>
          </a:p>
          <a:p>
            <a:r>
              <a:rPr lang="en-US" altLang="zh-CN" sz="2400" dirty="0"/>
              <a:t>3 </a:t>
            </a:r>
            <a:r>
              <a:rPr lang="en-US" altLang="zh-CN" sz="2400" dirty="0" smtClean="0"/>
              <a:t>  </a:t>
            </a:r>
          </a:p>
          <a:p>
            <a:r>
              <a:rPr lang="en-US" altLang="zh-CN" sz="2400" dirty="0" smtClean="0"/>
              <a:t>3 </a:t>
            </a:r>
            <a:r>
              <a:rPr lang="en-US" altLang="zh-CN" sz="2400" dirty="0"/>
              <a:t>0 </a:t>
            </a:r>
            <a:r>
              <a:rPr lang="en-US" altLang="zh-CN" sz="2400" dirty="0" smtClean="0"/>
              <a:t>  </a:t>
            </a:r>
          </a:p>
          <a:p>
            <a:r>
              <a:rPr lang="en-US" altLang="zh-CN" sz="2400" dirty="0" smtClean="0"/>
              <a:t>3 </a:t>
            </a:r>
            <a:r>
              <a:rPr lang="en-US" altLang="zh-CN" sz="2400" dirty="0"/>
              <a:t>3 </a:t>
            </a:r>
            <a:r>
              <a:rPr lang="en-US" altLang="zh-CN" sz="2400" dirty="0" smtClean="0"/>
              <a:t>  2 </a:t>
            </a:r>
            <a:r>
              <a:rPr lang="en-US" altLang="zh-CN" sz="2400" dirty="0"/>
              <a:t>3 </a:t>
            </a:r>
            <a:r>
              <a:rPr lang="en-US" altLang="zh-CN" sz="2400" dirty="0" smtClean="0"/>
              <a:t> 3 1  </a:t>
            </a:r>
            <a:r>
              <a:rPr lang="en-US" altLang="zh-CN" sz="2400" dirty="0"/>
              <a:t>2 1 </a:t>
            </a:r>
            <a:endParaRPr lang="en-US" altLang="zh-CN" sz="2400" dirty="0" smtClean="0"/>
          </a:p>
          <a:p>
            <a:r>
              <a:rPr lang="en-US" altLang="zh-CN" sz="2400" dirty="0" smtClean="0"/>
              <a:t>3 </a:t>
            </a:r>
            <a:r>
              <a:rPr lang="en-US" altLang="zh-CN" sz="2400" dirty="0"/>
              <a:t>3 </a:t>
            </a:r>
            <a:r>
              <a:rPr lang="en-US" altLang="zh-CN" sz="2400" dirty="0" smtClean="0"/>
              <a:t>  1 </a:t>
            </a:r>
            <a:r>
              <a:rPr lang="en-US" altLang="zh-CN" sz="2400" dirty="0"/>
              <a:t>2 </a:t>
            </a:r>
            <a:r>
              <a:rPr lang="en-US" altLang="zh-CN" sz="2400" dirty="0" smtClean="0"/>
              <a:t> 2 3  </a:t>
            </a:r>
            <a:r>
              <a:rPr lang="en-US" altLang="zh-CN" sz="2400" dirty="0"/>
              <a:t>3 1 </a:t>
            </a:r>
          </a:p>
          <a:p>
            <a:r>
              <a:rPr lang="en-US" altLang="zh-CN" sz="2400" b="1" dirty="0"/>
              <a:t>Sample Output</a:t>
            </a:r>
          </a:p>
          <a:p>
            <a:r>
              <a:rPr lang="en-US" altLang="zh-CN" sz="2400" dirty="0"/>
              <a:t>1 2 3 </a:t>
            </a:r>
            <a:endParaRPr lang="en-US" altLang="zh-CN" sz="2400" dirty="0" smtClean="0"/>
          </a:p>
          <a:p>
            <a:r>
              <a:rPr lang="en-US" altLang="zh-CN" sz="2400" dirty="0" smtClean="0"/>
              <a:t>2 </a:t>
            </a:r>
            <a:r>
              <a:rPr lang="en-US" altLang="zh-CN" sz="2400" dirty="0"/>
              <a:t>3 </a:t>
            </a:r>
            <a:r>
              <a:rPr lang="en-US" altLang="zh-CN" sz="2400" dirty="0" smtClean="0"/>
              <a:t>1</a:t>
            </a:r>
          </a:p>
          <a:p>
            <a:r>
              <a:rPr lang="en-US" altLang="zh-CN" sz="2400" dirty="0" smtClean="0"/>
              <a:t> </a:t>
            </a:r>
            <a:r>
              <a:rPr lang="en-US" altLang="zh-CN" sz="2400" dirty="0"/>
              <a:t>Low IQ </a:t>
            </a:r>
            <a:endParaRPr lang="zh-CN" altLang="en-US" sz="2400" dirty="0"/>
          </a:p>
        </p:txBody>
      </p:sp>
    </p:spTree>
    <p:extLst>
      <p:ext uri="{BB962C8B-B14F-4D97-AF65-F5344CB8AC3E}">
        <p14:creationId xmlns:p14="http://schemas.microsoft.com/office/powerpoint/2010/main" val="1663595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548680"/>
            <a:ext cx="7315200" cy="1154097"/>
          </a:xfrm>
        </p:spPr>
        <p:txBody>
          <a:bodyPr>
            <a:normAutofit/>
          </a:bodyPr>
          <a:lstStyle/>
          <a:p>
            <a:r>
              <a:rPr lang="zh-CN" altLang="en-US" dirty="0" smtClean="0"/>
              <a:t>做法：</a:t>
            </a:r>
            <a:r>
              <a:rPr lang="zh-CN" altLang="en-US" dirty="0"/>
              <a:t>典型的拓扑</a:t>
            </a:r>
            <a:r>
              <a:rPr lang="zh-CN" altLang="en-US" dirty="0" smtClean="0"/>
              <a:t>排序</a:t>
            </a:r>
            <a:endParaRPr lang="zh-CN" altLang="en-US" dirty="0"/>
          </a:p>
        </p:txBody>
      </p:sp>
      <p:sp>
        <p:nvSpPr>
          <p:cNvPr id="3" name="内容占位符 2"/>
          <p:cNvSpPr>
            <a:spLocks noGrp="1"/>
          </p:cNvSpPr>
          <p:nvPr>
            <p:ph idx="1"/>
          </p:nvPr>
        </p:nvSpPr>
        <p:spPr>
          <a:xfrm>
            <a:off x="899592" y="1700808"/>
            <a:ext cx="7315200" cy="3539527"/>
          </a:xfrm>
        </p:spPr>
        <p:txBody>
          <a:bodyPr>
            <a:normAutofit/>
          </a:bodyPr>
          <a:lstStyle/>
          <a:p>
            <a:r>
              <a:rPr lang="en-US" altLang="zh-CN" sz="3200" dirty="0" smtClean="0"/>
              <a:t>1.</a:t>
            </a:r>
            <a:r>
              <a:rPr lang="zh-CN" altLang="en-US" sz="3200" dirty="0" smtClean="0"/>
              <a:t>首先读数，建图</a:t>
            </a:r>
            <a:endParaRPr lang="en-US" altLang="zh-CN" sz="3200" dirty="0" smtClean="0"/>
          </a:p>
          <a:p>
            <a:r>
              <a:rPr lang="en-US" altLang="zh-CN" sz="3200" dirty="0" smtClean="0"/>
              <a:t>2.</a:t>
            </a:r>
            <a:r>
              <a:rPr lang="zh-CN" altLang="en-US" sz="3200" dirty="0" smtClean="0"/>
              <a:t>将入度为</a:t>
            </a:r>
            <a:r>
              <a:rPr lang="en-US" altLang="zh-CN" sz="3200" dirty="0" smtClean="0"/>
              <a:t>0</a:t>
            </a:r>
            <a:r>
              <a:rPr lang="zh-CN" altLang="en-US" sz="3200" dirty="0" smtClean="0"/>
              <a:t>的点放进堆</a:t>
            </a:r>
            <a:endParaRPr lang="en-US" altLang="zh-CN" sz="3200" dirty="0" smtClean="0"/>
          </a:p>
          <a:p>
            <a:r>
              <a:rPr lang="en-US" altLang="zh-CN" sz="3200" dirty="0" smtClean="0"/>
              <a:t>3.</a:t>
            </a:r>
            <a:r>
              <a:rPr lang="zh-CN" altLang="en-US" sz="3200" dirty="0" smtClean="0"/>
              <a:t>拿出堆顶数字，记录，并更新相邻点入度，若有新的入度为</a:t>
            </a:r>
            <a:r>
              <a:rPr lang="en-US" altLang="zh-CN" sz="3200" dirty="0" smtClean="0"/>
              <a:t>0</a:t>
            </a:r>
            <a:r>
              <a:rPr lang="zh-CN" altLang="en-US" sz="3200" dirty="0" smtClean="0"/>
              <a:t>，放入堆</a:t>
            </a:r>
            <a:endParaRPr lang="en-US" altLang="zh-CN" sz="3200" dirty="0" smtClean="0"/>
          </a:p>
          <a:p>
            <a:r>
              <a:rPr lang="en-US" altLang="zh-CN" sz="3200" dirty="0" smtClean="0"/>
              <a:t>4.</a:t>
            </a:r>
            <a:r>
              <a:rPr lang="zh-CN" altLang="en-US" sz="3200" dirty="0" smtClean="0"/>
              <a:t>重复</a:t>
            </a:r>
            <a:r>
              <a:rPr lang="en-US" altLang="zh-CN" sz="3200" dirty="0" smtClean="0"/>
              <a:t>3</a:t>
            </a:r>
            <a:r>
              <a:rPr lang="zh-CN" altLang="en-US" sz="3200" dirty="0" smtClean="0"/>
              <a:t>直到堆空</a:t>
            </a:r>
            <a:endParaRPr lang="en-US" altLang="zh-CN" sz="3200" dirty="0" smtClean="0"/>
          </a:p>
          <a:p>
            <a:r>
              <a:rPr lang="en-US" altLang="zh-CN" sz="3200" dirty="0" smtClean="0"/>
              <a:t>5.</a:t>
            </a:r>
            <a:r>
              <a:rPr lang="zh-CN" altLang="en-US" sz="3200" dirty="0" smtClean="0"/>
              <a:t>若有点没有被记录，说明有环</a:t>
            </a:r>
            <a:endParaRPr lang="zh-CN" altLang="en-US" sz="3200" dirty="0"/>
          </a:p>
        </p:txBody>
      </p:sp>
    </p:spTree>
    <p:extLst>
      <p:ext uri="{BB962C8B-B14F-4D97-AF65-F5344CB8AC3E}">
        <p14:creationId xmlns:p14="http://schemas.microsoft.com/office/powerpoint/2010/main" val="769502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20688"/>
            <a:ext cx="7315200" cy="1154097"/>
          </a:xfrm>
        </p:spPr>
        <p:txBody>
          <a:bodyPr>
            <a:normAutofit fontScale="90000"/>
          </a:bodyPr>
          <a:lstStyle/>
          <a:p>
            <a:r>
              <a:rPr lang="en-US" altLang="zh-CN" dirty="0"/>
              <a:t>POJ 3687</a:t>
            </a:r>
            <a:br>
              <a:rPr lang="en-US" altLang="zh-CN" dirty="0"/>
            </a:br>
            <a:endParaRPr lang="zh-CN" altLang="en-US" dirty="0"/>
          </a:p>
        </p:txBody>
      </p:sp>
      <p:sp>
        <p:nvSpPr>
          <p:cNvPr id="3" name="内容占位符 2"/>
          <p:cNvSpPr>
            <a:spLocks noGrp="1"/>
          </p:cNvSpPr>
          <p:nvPr>
            <p:ph idx="1"/>
          </p:nvPr>
        </p:nvSpPr>
        <p:spPr>
          <a:xfrm>
            <a:off x="1115616" y="1772816"/>
            <a:ext cx="7315200" cy="3539527"/>
          </a:xfrm>
        </p:spPr>
        <p:txBody>
          <a:bodyPr>
            <a:normAutofit fontScale="85000" lnSpcReduction="20000"/>
          </a:bodyPr>
          <a:lstStyle/>
          <a:p>
            <a:r>
              <a:rPr lang="zh-CN" altLang="en-US" sz="3900" dirty="0"/>
              <a:t>给定</a:t>
            </a:r>
            <a:r>
              <a:rPr lang="zh-CN" altLang="en-US" sz="3900" dirty="0" smtClean="0"/>
              <a:t>一有向无环图，</a:t>
            </a:r>
            <a:r>
              <a:rPr lang="zh-CN" altLang="en-US" sz="3900" dirty="0"/>
              <a:t>要求拓扑序，使得满足</a:t>
            </a:r>
            <a:r>
              <a:rPr lang="en-US" altLang="zh-CN" sz="3900" dirty="0"/>
              <a:t>:</a:t>
            </a:r>
          </a:p>
          <a:p>
            <a:pPr lvl="1"/>
            <a:r>
              <a:rPr lang="en-US" altLang="zh-CN" sz="3900" dirty="0"/>
              <a:t>(1)</a:t>
            </a:r>
            <a:r>
              <a:rPr lang="zh-CN" altLang="en-US" sz="3900" dirty="0"/>
              <a:t>编号为</a:t>
            </a:r>
            <a:r>
              <a:rPr lang="en-US" altLang="zh-CN" sz="3900" dirty="0"/>
              <a:t>1</a:t>
            </a:r>
            <a:r>
              <a:rPr lang="zh-CN" altLang="en-US" sz="3900" dirty="0"/>
              <a:t>的点排得越靠前越好</a:t>
            </a:r>
          </a:p>
          <a:p>
            <a:pPr lvl="1"/>
            <a:r>
              <a:rPr lang="en-US" altLang="zh-CN" sz="3900" dirty="0"/>
              <a:t>(2)</a:t>
            </a:r>
            <a:r>
              <a:rPr lang="zh-CN" altLang="en-US" sz="3900" dirty="0"/>
              <a:t>在满足</a:t>
            </a:r>
            <a:r>
              <a:rPr lang="en-US" altLang="zh-CN" sz="3900" dirty="0"/>
              <a:t>(1)</a:t>
            </a:r>
            <a:r>
              <a:rPr lang="zh-CN" altLang="en-US" sz="3900" dirty="0"/>
              <a:t>的所有序列中，</a:t>
            </a:r>
            <a:r>
              <a:rPr lang="en-US" altLang="zh-CN" sz="3900" dirty="0"/>
              <a:t>2</a:t>
            </a:r>
            <a:r>
              <a:rPr lang="zh-CN" altLang="en-US" sz="3900" dirty="0"/>
              <a:t>越靠前越好</a:t>
            </a:r>
          </a:p>
          <a:p>
            <a:pPr lvl="1"/>
            <a:r>
              <a:rPr lang="en-US" altLang="zh-CN" sz="3900" dirty="0"/>
              <a:t>(3)…3</a:t>
            </a:r>
            <a:r>
              <a:rPr lang="zh-CN" altLang="en-US" sz="3900" dirty="0"/>
              <a:t>越靠前越好</a:t>
            </a:r>
          </a:p>
          <a:p>
            <a:pPr lvl="1"/>
            <a:r>
              <a:rPr lang="en-US" altLang="zh-CN" sz="3900" dirty="0"/>
              <a:t>…</a:t>
            </a:r>
          </a:p>
          <a:p>
            <a:endParaRPr lang="zh-CN" altLang="en-US" dirty="0"/>
          </a:p>
        </p:txBody>
      </p:sp>
    </p:spTree>
    <p:extLst>
      <p:ext uri="{BB962C8B-B14F-4D97-AF65-F5344CB8AC3E}">
        <p14:creationId xmlns:p14="http://schemas.microsoft.com/office/powerpoint/2010/main" val="974783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30068" y="1106677"/>
            <a:ext cx="7772400" cy="4114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zh-CN" altLang="en-US" sz="2800" dirty="0" smtClean="0"/>
              <a:t>仍按字典序可以么</a:t>
            </a:r>
            <a:r>
              <a:rPr lang="en-US" altLang="zh-CN" sz="2800" dirty="0" smtClean="0"/>
              <a:t>?</a:t>
            </a:r>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1</a:t>
            </a:r>
            <a:r>
              <a:rPr lang="zh-CN" altLang="en-US" sz="2800" dirty="0" smtClean="0"/>
              <a:t>应该尽可能的早</a:t>
            </a:r>
            <a:r>
              <a:rPr lang="en-US" altLang="zh-CN" sz="2800" dirty="0" smtClean="0"/>
              <a:t>……</a:t>
            </a:r>
            <a:r>
              <a:rPr lang="zh-CN" altLang="en-US" sz="2800" dirty="0" smtClean="0"/>
              <a:t>在</a:t>
            </a:r>
            <a:r>
              <a:rPr lang="en-US" altLang="zh-CN" sz="2800" dirty="0" smtClean="0"/>
              <a:t>1</a:t>
            </a:r>
            <a:r>
              <a:rPr lang="zh-CN" altLang="en-US" sz="2800" dirty="0" smtClean="0"/>
              <a:t>最早的前提下</a:t>
            </a:r>
            <a:r>
              <a:rPr lang="en-US" altLang="zh-CN" sz="2800" dirty="0" smtClean="0"/>
              <a:t>2</a:t>
            </a:r>
            <a:r>
              <a:rPr lang="zh-CN" altLang="en-US" sz="2800" dirty="0" smtClean="0"/>
              <a:t>尽可能早</a:t>
            </a:r>
            <a:r>
              <a:rPr lang="en-US" altLang="zh-CN" sz="2800" dirty="0" smtClean="0"/>
              <a:t>…………</a:t>
            </a:r>
            <a:endParaRPr lang="en-US" altLang="zh-CN" sz="2800" dirty="0" smtClean="0"/>
          </a:p>
        </p:txBody>
      </p:sp>
      <p:grpSp>
        <p:nvGrpSpPr>
          <p:cNvPr id="12" name="组合 11"/>
          <p:cNvGrpSpPr/>
          <p:nvPr/>
        </p:nvGrpSpPr>
        <p:grpSpPr>
          <a:xfrm>
            <a:off x="806676" y="2156014"/>
            <a:ext cx="2879725" cy="1584325"/>
            <a:chOff x="541337" y="4797276"/>
            <a:chExt cx="2879725" cy="1584325"/>
          </a:xfrm>
        </p:grpSpPr>
        <p:sp>
          <p:nvSpPr>
            <p:cNvPr id="5" name="Oval 4"/>
            <p:cNvSpPr>
              <a:spLocks noChangeArrowheads="1"/>
            </p:cNvSpPr>
            <p:nvPr/>
          </p:nvSpPr>
          <p:spPr bwMode="auto">
            <a:xfrm>
              <a:off x="541337" y="5373539"/>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sz="2000"/>
                <a:t>2</a:t>
              </a:r>
            </a:p>
          </p:txBody>
        </p:sp>
        <p:sp>
          <p:nvSpPr>
            <p:cNvPr id="6" name="Oval 5"/>
            <p:cNvSpPr>
              <a:spLocks noChangeArrowheads="1"/>
            </p:cNvSpPr>
            <p:nvPr/>
          </p:nvSpPr>
          <p:spPr bwMode="auto">
            <a:xfrm>
              <a:off x="1692275" y="4797276"/>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sz="2000" dirty="0"/>
                <a:t>4</a:t>
              </a:r>
            </a:p>
          </p:txBody>
        </p:sp>
        <p:sp>
          <p:nvSpPr>
            <p:cNvPr id="7" name="Oval 6"/>
            <p:cNvSpPr>
              <a:spLocks noChangeArrowheads="1"/>
            </p:cNvSpPr>
            <p:nvPr/>
          </p:nvSpPr>
          <p:spPr bwMode="auto">
            <a:xfrm>
              <a:off x="2989262" y="4797276"/>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sz="2000"/>
                <a:t>1</a:t>
              </a:r>
            </a:p>
          </p:txBody>
        </p:sp>
        <p:sp>
          <p:nvSpPr>
            <p:cNvPr id="8" name="Oval 7"/>
            <p:cNvSpPr>
              <a:spLocks noChangeArrowheads="1"/>
            </p:cNvSpPr>
            <p:nvPr/>
          </p:nvSpPr>
          <p:spPr bwMode="auto">
            <a:xfrm>
              <a:off x="1692275" y="5949801"/>
              <a:ext cx="431800" cy="431800"/>
            </a:xfrm>
            <a:prstGeom prst="ellipse">
              <a:avLst/>
            </a:prstGeom>
            <a:solidFill>
              <a:schemeClr val="accent1"/>
            </a:solidFill>
            <a:ln w="9525">
              <a:solidFill>
                <a:schemeClr val="tx1"/>
              </a:solidFill>
              <a:round/>
              <a:headEnd/>
              <a:tailEnd/>
            </a:ln>
          </p:spPr>
          <p:txBody>
            <a:bodyPr wrap="none" anchor="ctr"/>
            <a:lstStyle/>
            <a:p>
              <a:pPr algn="ctr"/>
              <a:r>
                <a:rPr lang="en-US" altLang="zh-CN" sz="2000"/>
                <a:t>3</a:t>
              </a:r>
            </a:p>
          </p:txBody>
        </p:sp>
        <p:cxnSp>
          <p:nvCxnSpPr>
            <p:cNvPr id="9" name="AutoShape 8"/>
            <p:cNvCxnSpPr>
              <a:cxnSpLocks noChangeShapeType="1"/>
              <a:stCxn id="5" idx="6"/>
              <a:endCxn id="6" idx="2"/>
            </p:cNvCxnSpPr>
            <p:nvPr/>
          </p:nvCxnSpPr>
          <p:spPr bwMode="auto">
            <a:xfrm flipV="1">
              <a:off x="973137" y="5013176"/>
              <a:ext cx="719138" cy="576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9"/>
            <p:cNvCxnSpPr>
              <a:cxnSpLocks noChangeShapeType="1"/>
              <a:stCxn id="6" idx="6"/>
              <a:endCxn id="7" idx="2"/>
            </p:cNvCxnSpPr>
            <p:nvPr/>
          </p:nvCxnSpPr>
          <p:spPr bwMode="auto">
            <a:xfrm>
              <a:off x="2124075" y="5013176"/>
              <a:ext cx="8651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a:stCxn id="5" idx="6"/>
              <a:endCxn id="8" idx="2"/>
            </p:cNvCxnSpPr>
            <p:nvPr/>
          </p:nvCxnSpPr>
          <p:spPr bwMode="auto">
            <a:xfrm>
              <a:off x="973137" y="5589439"/>
              <a:ext cx="719138" cy="576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 name="矩形 12"/>
          <p:cNvSpPr/>
          <p:nvPr/>
        </p:nvSpPr>
        <p:spPr>
          <a:xfrm>
            <a:off x="4296382" y="2343820"/>
            <a:ext cx="4876512" cy="954107"/>
          </a:xfrm>
          <a:prstGeom prst="rect">
            <a:avLst/>
          </a:prstGeom>
        </p:spPr>
        <p:txBody>
          <a:bodyPr wrap="square">
            <a:spAutoFit/>
          </a:bodyPr>
          <a:lstStyle/>
          <a:p>
            <a:pPr>
              <a:spcBef>
                <a:spcPct val="50000"/>
              </a:spcBef>
            </a:pPr>
            <a:r>
              <a:rPr lang="zh-CN" altLang="en-US" sz="2800" dirty="0"/>
              <a:t>倒序的字典序最大即为所求</a:t>
            </a:r>
            <a:r>
              <a:rPr lang="en-US" altLang="zh-CN" sz="2800" dirty="0"/>
              <a:t>……</a:t>
            </a:r>
            <a:endParaRPr lang="en-US" altLang="zh-CN" sz="2800" dirty="0"/>
          </a:p>
        </p:txBody>
      </p:sp>
    </p:spTree>
    <p:extLst>
      <p:ext uri="{BB962C8B-B14F-4D97-AF65-F5344CB8AC3E}">
        <p14:creationId xmlns:p14="http://schemas.microsoft.com/office/powerpoint/2010/main" val="98540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视">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58</TotalTime>
  <Words>1037</Words>
  <Application>Microsoft Office PowerPoint</Application>
  <PresentationFormat>全屏显示(4:3)</PresentationFormat>
  <Paragraphs>139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透视</vt:lpstr>
      <vt:lpstr>拓扑排序——欧拉回路</vt:lpstr>
      <vt:lpstr>拓扑排序</vt:lpstr>
      <vt:lpstr>举例</vt:lpstr>
      <vt:lpstr>拓扑排序伪代码</vt:lpstr>
      <vt:lpstr>拓扑排序真代码</vt:lpstr>
      <vt:lpstr>例题</vt:lpstr>
      <vt:lpstr>做法：典型的拓扑排序</vt:lpstr>
      <vt:lpstr>POJ 3687 </vt:lpstr>
      <vt:lpstr>PowerPoint 演示文稿</vt:lpstr>
      <vt:lpstr>一个作业</vt:lpstr>
      <vt:lpstr>欧拉回路</vt:lpstr>
      <vt:lpstr>欧拉路的判断</vt:lpstr>
      <vt:lpstr>PowerPoint 演示文稿</vt:lpstr>
      <vt:lpstr>寻找欧拉回路</vt:lpstr>
      <vt:lpstr>PowerPoint 演示文稿</vt:lpstr>
      <vt:lpstr>欧拉回路例题</vt:lpstr>
      <vt:lpstr>PowerPoint 演示文稿</vt:lpstr>
      <vt:lpstr>PowerPoint 演示文稿</vt:lpstr>
      <vt:lpstr>一道作业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拓扑排序——欧拉回路</dc:title>
  <dc:creator>acer</dc:creator>
  <cp:lastModifiedBy>acer</cp:lastModifiedBy>
  <cp:revision>6</cp:revision>
  <dcterms:created xsi:type="dcterms:W3CDTF">2013-07-14T12:58:04Z</dcterms:created>
  <dcterms:modified xsi:type="dcterms:W3CDTF">2013-07-20T16:07:36Z</dcterms:modified>
</cp:coreProperties>
</file>