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8" r:id="rId2"/>
    <p:sldId id="269" r:id="rId3"/>
    <p:sldId id="270" r:id="rId4"/>
    <p:sldId id="274" r:id="rId5"/>
    <p:sldId id="275" r:id="rId6"/>
    <p:sldId id="276" r:id="rId7"/>
    <p:sldId id="271" r:id="rId8"/>
    <p:sldId id="272" r:id="rId9"/>
    <p:sldId id="273" r:id="rId10"/>
    <p:sldId id="282" r:id="rId11"/>
    <p:sldId id="283" r:id="rId12"/>
    <p:sldId id="284" r:id="rId13"/>
    <p:sldId id="285" r:id="rId14"/>
    <p:sldId id="267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94660"/>
  </p:normalViewPr>
  <p:slideViewPr>
    <p:cSldViewPr>
      <p:cViewPr varScale="1">
        <p:scale>
          <a:sx n="71" d="100"/>
          <a:sy n="71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52E87-D422-40C0-904E-84ED5FDD73EB}" type="datetimeFigureOut">
              <a:rPr lang="zh-CN" altLang="en-US" smtClean="0"/>
              <a:pPr/>
              <a:t>2013-7-19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6C046-4A39-44BF-94FC-950B803D7C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94552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2013-7-19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2013-7-19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现有印着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l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的六张卡片，如果允许</a:t>
            </a:r>
            <a:r>
              <a:rPr lang="en-US" altLang="zh-CN" dirty="0"/>
              <a:t>9</a:t>
            </a:r>
            <a:r>
              <a:rPr lang="zh-CN" altLang="en-US" dirty="0"/>
              <a:t>可以作</a:t>
            </a:r>
            <a:r>
              <a:rPr lang="en-US" altLang="zh-CN" dirty="0"/>
              <a:t>6</a:t>
            </a:r>
            <a:r>
              <a:rPr lang="zh-CN" altLang="en-US" dirty="0"/>
              <a:t>用，那么从中任意抽出三张可以组成多少个不同的三位数</a:t>
            </a:r>
            <a:r>
              <a:rPr lang="en-US" altLang="zh-CN" dirty="0"/>
              <a:t>?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356992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抽出</a:t>
            </a:r>
            <a:r>
              <a:rPr lang="zh-CN" altLang="en-US" dirty="0"/>
              <a:t>的三数含</a:t>
            </a:r>
            <a:r>
              <a:rPr lang="en-US" altLang="zh-CN" dirty="0"/>
              <a:t>0</a:t>
            </a:r>
            <a:r>
              <a:rPr lang="zh-CN" altLang="en-US" dirty="0"/>
              <a:t>，含</a:t>
            </a:r>
            <a:r>
              <a:rPr lang="en-US" altLang="zh-CN" dirty="0"/>
              <a:t>9</a:t>
            </a:r>
            <a:r>
              <a:rPr lang="zh-CN" altLang="en-US" dirty="0"/>
              <a:t>，有</a:t>
            </a:r>
            <a:r>
              <a:rPr lang="en-US" altLang="zh-CN" dirty="0"/>
              <a:t>32</a:t>
            </a:r>
            <a:r>
              <a:rPr lang="zh-CN" altLang="en-US" dirty="0"/>
              <a:t>种方法； </a:t>
            </a:r>
          </a:p>
          <a:p>
            <a:r>
              <a:rPr lang="zh-CN" altLang="en-US" dirty="0"/>
              <a:t>　　抽出的三数含</a:t>
            </a:r>
            <a:r>
              <a:rPr lang="en-US" altLang="zh-CN" dirty="0"/>
              <a:t>0</a:t>
            </a:r>
            <a:r>
              <a:rPr lang="zh-CN" altLang="en-US" dirty="0"/>
              <a:t>不含</a:t>
            </a:r>
            <a:r>
              <a:rPr lang="en-US" altLang="zh-CN" dirty="0"/>
              <a:t>9</a:t>
            </a:r>
            <a:r>
              <a:rPr lang="zh-CN" altLang="en-US" dirty="0"/>
              <a:t>，有</a:t>
            </a:r>
            <a:r>
              <a:rPr lang="en-US" altLang="zh-CN" dirty="0"/>
              <a:t>24</a:t>
            </a:r>
            <a:r>
              <a:rPr lang="zh-CN" altLang="en-US" dirty="0"/>
              <a:t>种方法； </a:t>
            </a:r>
          </a:p>
          <a:p>
            <a:r>
              <a:rPr lang="zh-CN" altLang="en-US" dirty="0"/>
              <a:t>　　抽出的三数含</a:t>
            </a:r>
            <a:r>
              <a:rPr lang="en-US" altLang="zh-CN" dirty="0"/>
              <a:t>9</a:t>
            </a:r>
            <a:r>
              <a:rPr lang="zh-CN" altLang="en-US" dirty="0"/>
              <a:t>不含</a:t>
            </a:r>
            <a:r>
              <a:rPr lang="en-US" altLang="zh-CN" dirty="0"/>
              <a:t>0</a:t>
            </a:r>
            <a:r>
              <a:rPr lang="zh-CN" altLang="en-US" dirty="0"/>
              <a:t>，有</a:t>
            </a:r>
            <a:r>
              <a:rPr lang="en-US" altLang="zh-CN" dirty="0"/>
              <a:t>72</a:t>
            </a:r>
            <a:r>
              <a:rPr lang="zh-CN" altLang="en-US" dirty="0"/>
              <a:t>种方法； </a:t>
            </a:r>
          </a:p>
          <a:p>
            <a:r>
              <a:rPr lang="zh-CN" altLang="en-US" dirty="0"/>
              <a:t>　　抽出的三数不含</a:t>
            </a:r>
            <a:r>
              <a:rPr lang="en-US" altLang="zh-CN" dirty="0"/>
              <a:t>9</a:t>
            </a:r>
            <a:r>
              <a:rPr lang="zh-CN" altLang="en-US" dirty="0"/>
              <a:t>也不含</a:t>
            </a:r>
            <a:r>
              <a:rPr lang="en-US" altLang="zh-CN" dirty="0"/>
              <a:t>0</a:t>
            </a:r>
            <a:r>
              <a:rPr lang="zh-CN" altLang="en-US" dirty="0"/>
              <a:t>，有</a:t>
            </a:r>
            <a:r>
              <a:rPr lang="en-US" altLang="zh-CN" dirty="0"/>
              <a:t>24</a:t>
            </a:r>
            <a:r>
              <a:rPr lang="zh-CN" altLang="en-US" dirty="0"/>
              <a:t>种方法。 </a:t>
            </a:r>
          </a:p>
          <a:p>
            <a:r>
              <a:rPr lang="zh-CN" altLang="en-US" dirty="0"/>
              <a:t>　　因此共有</a:t>
            </a:r>
            <a:r>
              <a:rPr lang="en-US" altLang="zh-CN" dirty="0"/>
              <a:t>32+24+72+24=152</a:t>
            </a:r>
            <a:r>
              <a:rPr lang="zh-CN" altLang="en-US" dirty="0"/>
              <a:t>种方法。 </a:t>
            </a:r>
          </a:p>
        </p:txBody>
      </p:sp>
    </p:spTree>
    <p:extLst>
      <p:ext uri="{BB962C8B-B14F-4D97-AF65-F5344CB8AC3E}">
        <p14:creationId xmlns="" xmlns:p14="http://schemas.microsoft.com/office/powerpoint/2010/main" val="155724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第二类斯</a:t>
            </a:r>
            <a:r>
              <a:rPr lang="zh-CN" altLang="en-US" dirty="0"/>
              <a:t>特林数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这里只讨论第二类斯特林数，有兴趣的同学可以自己去找找第一类的斯特林数学习下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定义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zh-CN" dirty="0"/>
              <a:t>　</a:t>
            </a:r>
            <a:r>
              <a:rPr lang="en-US" altLang="zh-CN" dirty="0"/>
              <a:t>n</a:t>
            </a:r>
            <a:r>
              <a:rPr lang="zh-CN" altLang="zh-CN" dirty="0"/>
              <a:t>个有区别的球放到</a:t>
            </a:r>
            <a:r>
              <a:rPr lang="en-US" altLang="zh-CN" dirty="0"/>
              <a:t>m</a:t>
            </a:r>
            <a:r>
              <a:rPr lang="zh-CN" altLang="zh-CN" dirty="0"/>
              <a:t>个相同的盒子中</a:t>
            </a:r>
            <a:r>
              <a:rPr lang="en-US" altLang="zh-CN" dirty="0"/>
              <a:t>,</a:t>
            </a:r>
            <a:r>
              <a:rPr lang="zh-CN" altLang="zh-CN" dirty="0"/>
              <a:t>要求无一空盒</a:t>
            </a:r>
            <a:r>
              <a:rPr lang="en-US" altLang="zh-CN" dirty="0"/>
              <a:t>,</a:t>
            </a:r>
            <a:r>
              <a:rPr lang="zh-CN" altLang="zh-CN" dirty="0"/>
              <a:t>其不同的方案数用</a:t>
            </a:r>
            <a:r>
              <a:rPr lang="en-US" altLang="zh-CN" dirty="0"/>
              <a:t>S(</a:t>
            </a:r>
            <a:r>
              <a:rPr lang="en-US" altLang="zh-CN" dirty="0" err="1"/>
              <a:t>n,m</a:t>
            </a:r>
            <a:r>
              <a:rPr lang="en-US" altLang="zh-CN" dirty="0"/>
              <a:t>) </a:t>
            </a:r>
            <a:r>
              <a:rPr lang="zh-CN" altLang="zh-CN" dirty="0"/>
              <a:t>表示</a:t>
            </a:r>
            <a:r>
              <a:rPr lang="en-US" altLang="zh-CN" dirty="0"/>
              <a:t>,</a:t>
            </a:r>
            <a:r>
              <a:rPr lang="zh-CN" altLang="zh-CN" dirty="0"/>
              <a:t>称为第二类</a:t>
            </a:r>
            <a:r>
              <a:rPr lang="en-US" altLang="zh-CN" dirty="0" err="1"/>
              <a:t>Stirling</a:t>
            </a:r>
            <a:r>
              <a:rPr lang="zh-CN" altLang="zh-CN" dirty="0"/>
              <a:t>数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440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第二类斯特林数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定理 </a:t>
            </a:r>
          </a:p>
          <a:p>
            <a:r>
              <a:rPr lang="zh-CN" altLang="en-US" dirty="0"/>
              <a:t>  　第二类</a:t>
            </a:r>
            <a:r>
              <a:rPr lang="en-US" altLang="zh-CN" dirty="0" err="1"/>
              <a:t>StirlingS</a:t>
            </a:r>
            <a:r>
              <a:rPr lang="en-US" altLang="zh-CN" dirty="0"/>
              <a:t>(</a:t>
            </a:r>
            <a:r>
              <a:rPr lang="en-US" altLang="zh-CN" dirty="0" err="1"/>
              <a:t>n,k</a:t>
            </a:r>
            <a:r>
              <a:rPr lang="en-US" altLang="zh-CN" dirty="0"/>
              <a:t>) </a:t>
            </a:r>
            <a:r>
              <a:rPr lang="zh-CN" altLang="en-US" dirty="0"/>
              <a:t>有下列性质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(a) S(n,0)=0, 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(b) S(n,1)=1,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(c) S(n,2)=</a:t>
            </a:r>
            <a:r>
              <a:rPr lang="en-US" altLang="zh-CN" dirty="0" smtClean="0"/>
              <a:t>2^(n-1</a:t>
            </a:r>
            <a:r>
              <a:rPr lang="en-US" altLang="zh-CN" dirty="0"/>
              <a:t>)</a:t>
            </a:r>
            <a:r>
              <a:rPr lang="en-US" altLang="zh-CN" dirty="0" smtClean="0"/>
              <a:t>-1</a:t>
            </a:r>
            <a:r>
              <a:rPr lang="en-US" altLang="zh-CN" dirty="0"/>
              <a:t>, 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(d) S(n,n-1)=C(n,2),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(e) S(</a:t>
            </a:r>
            <a:r>
              <a:rPr lang="en-US" altLang="zh-CN" dirty="0" err="1"/>
              <a:t>n,n</a:t>
            </a:r>
            <a:r>
              <a:rPr lang="en-US" altLang="zh-CN" dirty="0"/>
              <a:t>)=1</a:t>
            </a:r>
            <a:r>
              <a:rPr lang="zh-CN" altLang="en-US" dirty="0"/>
              <a:t>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5366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类斯特林数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证明：</a:t>
            </a:r>
            <a:endParaRPr lang="en-US" altLang="zh-CN" dirty="0" smtClean="0"/>
          </a:p>
          <a:p>
            <a:r>
              <a:rPr lang="en-US" altLang="zh-CN" dirty="0" smtClean="0"/>
              <a:t>(c)</a:t>
            </a:r>
          </a:p>
          <a:p>
            <a:r>
              <a:rPr lang="zh-CN" altLang="en-US" dirty="0"/>
              <a:t>第一</a:t>
            </a:r>
            <a:r>
              <a:rPr lang="zh-CN" altLang="en-US" dirty="0" smtClean="0"/>
              <a:t>个球任意放，接下来每个球有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种放发 跟第一个同盒和不同盒，扣除所有球都放在一个盒子的情况 即为</a:t>
            </a:r>
            <a:r>
              <a:rPr lang="en-US" altLang="zh-CN" dirty="0" smtClean="0"/>
              <a:t>2^(n-1)-1</a:t>
            </a:r>
          </a:p>
          <a:p>
            <a:r>
              <a:rPr lang="en-US" altLang="zh-CN" dirty="0" smtClean="0"/>
              <a:t>(d)</a:t>
            </a:r>
          </a:p>
          <a:p>
            <a:r>
              <a:rPr lang="zh-CN" altLang="en-US" dirty="0" smtClean="0"/>
              <a:t>放</a:t>
            </a:r>
            <a:r>
              <a:rPr lang="zh-CN" altLang="en-US" dirty="0"/>
              <a:t>法</a:t>
            </a:r>
            <a:r>
              <a:rPr lang="zh-CN" altLang="en-US" dirty="0" smtClean="0"/>
              <a:t>必为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1 1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2 </a:t>
            </a:r>
            <a:r>
              <a:rPr lang="zh-CN" altLang="en-US" dirty="0" smtClean="0"/>
              <a:t>只需要考虑</a:t>
            </a:r>
            <a:r>
              <a:rPr lang="en-US" altLang="zh-CN" dirty="0" smtClean="0"/>
              <a:t>2</a:t>
            </a:r>
            <a:r>
              <a:rPr lang="zh-CN" altLang="en-US" dirty="0" smtClean="0"/>
              <a:t>即可 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个不同球中选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个出来 即为</a:t>
            </a:r>
            <a:r>
              <a:rPr lang="en-US" altLang="zh-CN" dirty="0" smtClean="0"/>
              <a:t>C(n,2)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5981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类斯特林数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第二类</a:t>
            </a:r>
            <a:r>
              <a:rPr lang="en-US" altLang="zh-CN" dirty="0" err="1"/>
              <a:t>Stirling</a:t>
            </a:r>
            <a:r>
              <a:rPr lang="zh-CN" altLang="zh-CN" dirty="0"/>
              <a:t>数满足下面的递推关系，</a:t>
            </a:r>
          </a:p>
          <a:p>
            <a:r>
              <a:rPr lang="zh-CN" altLang="zh-CN" dirty="0"/>
              <a:t>　</a:t>
            </a:r>
            <a:r>
              <a:rPr lang="en-US" altLang="zh-CN" dirty="0"/>
              <a:t>S(</a:t>
            </a:r>
            <a:r>
              <a:rPr lang="en-US" altLang="zh-CN" dirty="0" err="1"/>
              <a:t>n,m</a:t>
            </a:r>
            <a:r>
              <a:rPr lang="en-US" altLang="zh-CN" dirty="0"/>
              <a:t>)=</a:t>
            </a:r>
            <a:r>
              <a:rPr lang="en-US" altLang="zh-CN" dirty="0" err="1"/>
              <a:t>mS</a:t>
            </a:r>
            <a:r>
              <a:rPr lang="en-US" altLang="zh-CN" dirty="0"/>
              <a:t>(n-1,m)+S(n-1,m-1),(n</a:t>
            </a:r>
            <a:r>
              <a:rPr lang="zh-CN" altLang="zh-CN" dirty="0"/>
              <a:t>≥</a:t>
            </a:r>
            <a:r>
              <a:rPr lang="en-US" altLang="zh-CN" dirty="0"/>
              <a:t>1,m</a:t>
            </a:r>
            <a:r>
              <a:rPr lang="zh-CN" altLang="zh-CN" dirty="0"/>
              <a:t>≥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3068960"/>
            <a:ext cx="5760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考虑其中一个球，若它独占一个盒子，则问题转化为将</a:t>
            </a:r>
            <a:r>
              <a:rPr lang="en-US" altLang="zh-CN" sz="2800" dirty="0" smtClean="0"/>
              <a:t>n-1</a:t>
            </a:r>
            <a:r>
              <a:rPr lang="zh-CN" altLang="en-US" sz="2800" dirty="0" smtClean="0"/>
              <a:t>个球装入</a:t>
            </a:r>
            <a:r>
              <a:rPr lang="en-US" altLang="zh-CN" sz="2800" dirty="0" smtClean="0"/>
              <a:t>m-1</a:t>
            </a:r>
            <a:r>
              <a:rPr lang="zh-CN" altLang="en-US" sz="2800" dirty="0" smtClean="0"/>
              <a:t>个盒子</a:t>
            </a:r>
            <a:endParaRPr lang="en-US" altLang="zh-CN" sz="2800" dirty="0" smtClean="0"/>
          </a:p>
          <a:p>
            <a:r>
              <a:rPr lang="zh-CN" altLang="en-US" sz="2800" dirty="0" smtClean="0"/>
              <a:t>若它不独占一个盒子，先将另外</a:t>
            </a:r>
            <a:r>
              <a:rPr lang="en-US" altLang="zh-CN" sz="2800" dirty="0" smtClean="0"/>
              <a:t>n-1</a:t>
            </a:r>
            <a:r>
              <a:rPr lang="zh-CN" altLang="en-US" sz="2800" dirty="0" smtClean="0"/>
              <a:t>个球装入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个盒子，最后放这个球有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种方法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29423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球与盒子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638175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472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常见应用：</a:t>
            </a:r>
            <a:endParaRPr lang="en-US" altLang="zh-CN" sz="2400" dirty="0" smtClean="0"/>
          </a:p>
          <a:p>
            <a:r>
              <a:rPr lang="zh-CN" altLang="en-US" sz="2400" dirty="0" smtClean="0"/>
              <a:t>求</a:t>
            </a:r>
            <a:r>
              <a:rPr lang="en-US" altLang="zh-CN" sz="2400" dirty="0" err="1" smtClean="0"/>
              <a:t>fibonacci</a:t>
            </a:r>
            <a:r>
              <a:rPr lang="zh-CN" altLang="en-US" sz="2400" dirty="0" smtClean="0"/>
              <a:t>数列</a:t>
            </a:r>
            <a:endParaRPr lang="en-US" altLang="zh-CN" sz="2400" dirty="0" smtClean="0"/>
          </a:p>
          <a:p>
            <a:r>
              <a:rPr lang="zh-CN" altLang="en-US" sz="2400" dirty="0" smtClean="0"/>
              <a:t>解线性方程组</a:t>
            </a:r>
            <a:endParaRPr lang="en-US" altLang="zh-CN" sz="2400" dirty="0" smtClean="0"/>
          </a:p>
          <a:p>
            <a:r>
              <a:rPr lang="zh-CN" altLang="en-US" sz="2400" dirty="0" smtClean="0"/>
              <a:t>解决复杂递推关系</a:t>
            </a:r>
            <a:endParaRPr lang="en-US" altLang="zh-CN" sz="2400" dirty="0" smtClean="0"/>
          </a:p>
          <a:p>
            <a:r>
              <a:rPr lang="zh-CN" altLang="en-US" sz="2400" dirty="0" smtClean="0"/>
              <a:t>。。。</a:t>
            </a:r>
            <a:endParaRPr lang="en-US" altLang="zh-CN" sz="2400" dirty="0" smtClean="0"/>
          </a:p>
          <a:p>
            <a:r>
              <a:rPr lang="zh-CN" altLang="en-US" sz="2400" dirty="0" smtClean="0"/>
              <a:t>。。。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9AA54-868C-47C6-9FD6-7B5F30772874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2362200" cy="106680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矩阵的应用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7579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例：求第</a:t>
            </a:r>
            <a:r>
              <a:rPr lang="en-US" altLang="zh-CN" sz="2800" dirty="0" smtClean="0"/>
              <a:t>1000000</a:t>
            </a:r>
            <a:r>
              <a:rPr lang="zh-CN" altLang="en-US" sz="2800" dirty="0" smtClean="0"/>
              <a:t>项</a:t>
            </a:r>
            <a:r>
              <a:rPr lang="en-US" altLang="zh-CN" sz="2800" dirty="0" err="1" smtClean="0"/>
              <a:t>fibonacci</a:t>
            </a:r>
            <a:r>
              <a:rPr lang="zh-CN" altLang="en-US" sz="2800" dirty="0" smtClean="0"/>
              <a:t>数列 </a:t>
            </a:r>
            <a:r>
              <a:rPr lang="en-US" altLang="zh-CN" sz="2800" dirty="0" smtClean="0"/>
              <a:t>mod 99997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9AA54-868C-47C6-9FD6-7B5F30772874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667000" y="457200"/>
            <a:ext cx="4800600" cy="106680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求第</a:t>
            </a:r>
            <a:r>
              <a:rPr lang="en-US" altLang="zh-CN" sz="3200" dirty="0" smtClean="0">
                <a:solidFill>
                  <a:schemeClr val="tx1"/>
                </a:solidFill>
              </a:rPr>
              <a:t>n</a:t>
            </a:r>
            <a:r>
              <a:rPr lang="zh-CN" altLang="en-US" sz="3200" dirty="0" smtClean="0">
                <a:solidFill>
                  <a:schemeClr val="tx1"/>
                </a:solidFill>
              </a:rPr>
              <a:t>项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fibonacci</a:t>
            </a:r>
            <a:r>
              <a:rPr lang="zh-CN" altLang="en-US" sz="3200" dirty="0" smtClean="0">
                <a:solidFill>
                  <a:schemeClr val="tx1"/>
                </a:solidFill>
              </a:rPr>
              <a:t>数列模</a:t>
            </a:r>
            <a:r>
              <a:rPr lang="en-US" altLang="zh-CN" sz="3200" dirty="0" smtClean="0">
                <a:solidFill>
                  <a:schemeClr val="tx1"/>
                </a:solidFill>
              </a:rPr>
              <a:t>m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9478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 smtClean="0"/>
                  <a:t>记矩阵</a:t>
                </a:r>
                <a:endParaRPr lang="en-US" altLang="zh-CN" sz="2800" dirty="0" smtClean="0"/>
              </a:p>
              <a:p>
                <a:r>
                  <a:rPr lang="en-US" altLang="zh-CN" sz="2800" dirty="0" smtClean="0"/>
                  <a:t>A =[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e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e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0</m:t>
                          </m:r>
                        </m:e>
                      </m:mr>
                    </m:m>
                    <m:r>
                      <a:rPr lang="en-US" altLang="zh-CN" sz="2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800" dirty="0" smtClean="0"/>
                  <a:t>] ,</a:t>
                </a:r>
                <a:r>
                  <a:rPr lang="zh-CN" altLang="en-US" sz="2800" dirty="0" smtClean="0"/>
                  <a:t>则</a:t>
                </a:r>
                <a:r>
                  <a:rPr lang="en-US" altLang="zh-CN" sz="2800" dirty="0" err="1" smtClean="0"/>
                  <a:t>fibonacci</a:t>
                </a:r>
                <a:r>
                  <a:rPr lang="en-US" altLang="zh-CN" sz="2800" dirty="0" smtClean="0"/>
                  <a:t>[n] = </a:t>
                </a:r>
                <a:r>
                  <a:rPr lang="en-US" altLang="zh-CN" sz="2800" dirty="0" err="1" smtClean="0"/>
                  <a:t>A^n</a:t>
                </a:r>
                <a:r>
                  <a:rPr lang="zh-CN" altLang="en-US" sz="2800" dirty="0" smtClean="0"/>
                  <a:t> 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751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9AA54-868C-47C6-9FD6-7B5F30772874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2667000" y="457200"/>
            <a:ext cx="480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sz="3200" smtClean="0">
                <a:solidFill>
                  <a:schemeClr val="tx1"/>
                </a:solidFill>
              </a:rPr>
              <a:t>求第</a:t>
            </a:r>
            <a:r>
              <a:rPr lang="en-US" altLang="zh-CN" sz="3200" smtClean="0">
                <a:solidFill>
                  <a:schemeClr val="tx1"/>
                </a:solidFill>
              </a:rPr>
              <a:t>n</a:t>
            </a:r>
            <a:r>
              <a:rPr lang="zh-CN" altLang="en-US" sz="3200" smtClean="0">
                <a:solidFill>
                  <a:schemeClr val="tx1"/>
                </a:solidFill>
              </a:rPr>
              <a:t>项</a:t>
            </a:r>
            <a:r>
              <a:rPr lang="en-US" altLang="zh-CN" sz="3200" smtClean="0">
                <a:solidFill>
                  <a:schemeClr val="tx1"/>
                </a:solidFill>
              </a:rPr>
              <a:t>fibonacci</a:t>
            </a:r>
            <a:r>
              <a:rPr lang="zh-CN" altLang="en-US" sz="3200" smtClean="0">
                <a:solidFill>
                  <a:schemeClr val="tx1"/>
                </a:solidFill>
              </a:rPr>
              <a:t>数列模</a:t>
            </a:r>
            <a:r>
              <a:rPr lang="en-US" altLang="zh-CN" sz="3200" smtClean="0">
                <a:solidFill>
                  <a:schemeClr val="tx1"/>
                </a:solidFill>
              </a:rPr>
              <a:t>m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2643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0494" y="1676400"/>
            <a:ext cx="7352506" cy="4800600"/>
          </a:xfrm>
        </p:spPr>
        <p:txBody>
          <a:bodyPr/>
          <a:lstStyle/>
          <a:p>
            <a:r>
              <a:rPr lang="en-US" altLang="zh-CN" sz="2000" dirty="0" smtClean="0"/>
              <a:t>n</a:t>
            </a:r>
            <a:r>
              <a:rPr lang="zh-CN" altLang="en-US" sz="2000" dirty="0" smtClean="0"/>
              <a:t>太大，怎么办？分治。</a:t>
            </a:r>
            <a:endParaRPr lang="en-US" altLang="zh-CN" sz="2000" dirty="0" smtClean="0"/>
          </a:p>
          <a:p>
            <a:r>
              <a:rPr lang="zh-CN" altLang="en-US" sz="2000" dirty="0"/>
              <a:t>先</a:t>
            </a:r>
            <a:r>
              <a:rPr lang="zh-CN" altLang="en-US" sz="2000" dirty="0" smtClean="0"/>
              <a:t>来回顾整数的高次幂取模：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x^n</a:t>
            </a:r>
            <a:r>
              <a:rPr lang="en-US" altLang="zh-CN" sz="2000" dirty="0" smtClean="0"/>
              <a:t> % M</a:t>
            </a:r>
          </a:p>
          <a:p>
            <a:endParaRPr lang="en-US" altLang="zh-CN" sz="2000" dirty="0" smtClean="0"/>
          </a:p>
          <a:p>
            <a:r>
              <a:rPr lang="en-US" altLang="zh-CN" sz="1600" dirty="0" smtClean="0"/>
              <a:t>void  power(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x,int</a:t>
            </a:r>
            <a:r>
              <a:rPr lang="en-US" altLang="zh-CN" sz="1600" dirty="0" smtClean="0"/>
              <a:t> n){   //</a:t>
            </a:r>
            <a:r>
              <a:rPr lang="zh-CN" altLang="en-US" sz="1600" dirty="0" smtClean="0"/>
              <a:t>底数和指数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if(n == 0) return 1;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if(n == 1) return x;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else{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tmp</a:t>
            </a:r>
            <a:r>
              <a:rPr lang="en-US" altLang="zh-CN" sz="1600" dirty="0" smtClean="0"/>
              <a:t> = power(</a:t>
            </a:r>
            <a:r>
              <a:rPr lang="en-US" altLang="zh-CN" sz="1600" dirty="0" err="1" smtClean="0"/>
              <a:t>x,n</a:t>
            </a:r>
            <a:r>
              <a:rPr lang="en-US" altLang="zh-CN" sz="1600" dirty="0" smtClean="0"/>
              <a:t>/2); 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if(x % 2 == 1){</a:t>
            </a:r>
          </a:p>
          <a:p>
            <a:r>
              <a:rPr lang="en-US" altLang="zh-CN" sz="1600" dirty="0" smtClean="0"/>
              <a:t>                               return </a:t>
            </a:r>
            <a:r>
              <a:rPr lang="en-US" altLang="zh-CN" sz="1600" dirty="0" err="1" smtClean="0"/>
              <a:t>tmp</a:t>
            </a:r>
            <a:r>
              <a:rPr lang="en-US" altLang="zh-CN" sz="1600" dirty="0" smtClean="0"/>
              <a:t>*</a:t>
            </a:r>
            <a:r>
              <a:rPr lang="en-US" altLang="zh-CN" sz="1600" dirty="0" err="1" smtClean="0"/>
              <a:t>tmp</a:t>
            </a:r>
            <a:r>
              <a:rPr lang="en-US" altLang="zh-CN" sz="1600" dirty="0" smtClean="0"/>
              <a:t>*</a:t>
            </a:r>
            <a:r>
              <a:rPr lang="en-US" altLang="zh-CN" sz="1600" dirty="0" err="1" smtClean="0"/>
              <a:t>x%M</a:t>
            </a:r>
            <a:r>
              <a:rPr lang="en-US" altLang="zh-CN" sz="1600" dirty="0" smtClean="0"/>
              <a:t>;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}else{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    return </a:t>
            </a:r>
            <a:r>
              <a:rPr lang="en-US" altLang="zh-CN" sz="1600" dirty="0" err="1" smtClean="0"/>
              <a:t>tmp</a:t>
            </a:r>
            <a:r>
              <a:rPr lang="en-US" altLang="zh-CN" sz="1600" dirty="0" smtClean="0"/>
              <a:t>*</a:t>
            </a:r>
            <a:r>
              <a:rPr lang="en-US" altLang="zh-CN" sz="1600" dirty="0" err="1" smtClean="0"/>
              <a:t>tmp%M</a:t>
            </a:r>
            <a:r>
              <a:rPr lang="en-US" altLang="zh-CN" sz="1600" dirty="0" smtClean="0"/>
              <a:t>;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}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}</a:t>
            </a:r>
          </a:p>
          <a:p>
            <a:r>
              <a:rPr lang="en-US" altLang="zh-CN" sz="1600" dirty="0"/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9AA54-868C-47C6-9FD6-7B5F30772874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2667000" y="457200"/>
            <a:ext cx="480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sz="3200" dirty="0" smtClean="0">
                <a:solidFill>
                  <a:schemeClr val="tx1"/>
                </a:solidFill>
              </a:rPr>
              <a:t>求第</a:t>
            </a:r>
            <a:r>
              <a:rPr lang="en-US" altLang="zh-CN" sz="3200" dirty="0" smtClean="0">
                <a:solidFill>
                  <a:schemeClr val="tx1"/>
                </a:solidFill>
              </a:rPr>
              <a:t>n</a:t>
            </a:r>
            <a:r>
              <a:rPr lang="zh-CN" altLang="en-US" sz="3200" dirty="0" smtClean="0">
                <a:solidFill>
                  <a:schemeClr val="tx1"/>
                </a:solidFill>
              </a:rPr>
              <a:t>项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fibonacci</a:t>
            </a:r>
            <a:r>
              <a:rPr lang="zh-CN" altLang="en-US" sz="3200" dirty="0" smtClean="0">
                <a:solidFill>
                  <a:schemeClr val="tx1"/>
                </a:solidFill>
              </a:rPr>
              <a:t>数列模</a:t>
            </a:r>
            <a:r>
              <a:rPr lang="en-US" altLang="zh-CN" sz="3200" dirty="0" smtClean="0">
                <a:solidFill>
                  <a:schemeClr val="tx1"/>
                </a:solidFill>
              </a:rPr>
              <a:t>m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8614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和整数快速幂取模相同，矩阵的幂取模采用相同的方法，复杂度只有</a:t>
            </a:r>
            <a:r>
              <a:rPr lang="en-US" altLang="zh-CN" sz="2000" dirty="0" smtClean="0"/>
              <a:t>O(</a:t>
            </a:r>
            <a:r>
              <a:rPr lang="en-US" altLang="zh-CN" sz="2000" dirty="0" err="1" smtClean="0"/>
              <a:t>logn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9AA54-868C-47C6-9FD6-7B5F30772874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667000" y="457200"/>
            <a:ext cx="480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zh-CN" altLang="en-US" sz="3200" dirty="0" smtClean="0">
                <a:solidFill>
                  <a:schemeClr val="tx1"/>
                </a:solidFill>
              </a:rPr>
              <a:t>求第</a:t>
            </a:r>
            <a:r>
              <a:rPr lang="en-US" altLang="zh-CN" sz="3200" dirty="0" smtClean="0">
                <a:solidFill>
                  <a:schemeClr val="tx1"/>
                </a:solidFill>
              </a:rPr>
              <a:t>n</a:t>
            </a:r>
            <a:r>
              <a:rPr lang="zh-CN" altLang="en-US" sz="3200" dirty="0" smtClean="0">
                <a:solidFill>
                  <a:schemeClr val="tx1"/>
                </a:solidFill>
              </a:rPr>
              <a:t>项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fibonacci</a:t>
            </a:r>
            <a:r>
              <a:rPr lang="zh-CN" altLang="en-US" sz="3200" dirty="0" smtClean="0">
                <a:solidFill>
                  <a:schemeClr val="tx1"/>
                </a:solidFill>
              </a:rPr>
              <a:t>数列模</a:t>
            </a:r>
            <a:r>
              <a:rPr lang="en-US" altLang="zh-CN" sz="3200" dirty="0" smtClean="0">
                <a:solidFill>
                  <a:schemeClr val="tx1"/>
                </a:solidFill>
              </a:rPr>
              <a:t>m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844482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8</a:t>
            </a:r>
            <a:r>
              <a:rPr lang="zh-CN" altLang="en-US" dirty="0"/>
              <a:t>人排成一队 </a:t>
            </a:r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dirty="0"/>
              <a:t>1)</a:t>
            </a:r>
            <a:r>
              <a:rPr lang="zh-CN" altLang="en-US" dirty="0"/>
              <a:t>甲乙必须</a:t>
            </a:r>
            <a:r>
              <a:rPr lang="zh-CN" altLang="en-US" dirty="0" smtClean="0"/>
              <a:t>相邻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dirty="0"/>
              <a:t>2)</a:t>
            </a:r>
            <a:r>
              <a:rPr lang="zh-CN" altLang="en-US" dirty="0"/>
              <a:t>甲乙不相邻 </a:t>
            </a:r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dirty="0"/>
              <a:t>3)</a:t>
            </a:r>
            <a:r>
              <a:rPr lang="zh-CN" altLang="en-US" dirty="0"/>
              <a:t>甲乙必须相邻且与丙不相邻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dirty="0"/>
              <a:t>4)</a:t>
            </a:r>
            <a:r>
              <a:rPr lang="zh-CN" altLang="en-US" dirty="0"/>
              <a:t>甲乙必须相邻，丙丁必须相邻 </a:t>
            </a:r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dirty="0"/>
              <a:t>5)</a:t>
            </a:r>
            <a:r>
              <a:rPr lang="zh-CN" altLang="en-US" dirty="0"/>
              <a:t>甲乙不相邻，丙丁不相邻 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230290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P(7.7)*2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8334" y="285293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P(8.8)-P(7.7)*2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28184" y="35010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P(7.7)*2-P(6.6)*2*2 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44208" y="401869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P(6.6)*2*2 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52120" y="465313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P(8.8)-P(7.7)*2*2+P(6.6)*2*2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2248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Chapter 9</a:t>
            </a:r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9AA54-868C-47C6-9FD6-7B5F30772874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6" name="矩形 5"/>
          <p:cNvSpPr/>
          <p:nvPr/>
        </p:nvSpPr>
        <p:spPr>
          <a:xfrm>
            <a:off x="1295400" y="1676400"/>
            <a:ext cx="7162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   有</a:t>
            </a:r>
            <a:r>
              <a:rPr lang="en-US" altLang="zh-CN" sz="2000" dirty="0"/>
              <a:t>2n</a:t>
            </a:r>
            <a:r>
              <a:rPr lang="zh-CN" altLang="en-US" sz="2000" dirty="0"/>
              <a:t>个人排成一行进入剧场。入场费</a:t>
            </a:r>
            <a:r>
              <a:rPr lang="en-US" altLang="zh-CN" sz="2000" dirty="0"/>
              <a:t>5</a:t>
            </a:r>
            <a:r>
              <a:rPr lang="zh-CN" altLang="en-US" sz="2000" dirty="0"/>
              <a:t>元。其中只有</a:t>
            </a:r>
            <a:r>
              <a:rPr lang="en-US" altLang="zh-CN" sz="2000" dirty="0"/>
              <a:t>n</a:t>
            </a:r>
            <a:r>
              <a:rPr lang="zh-CN" altLang="en-US" sz="2000" dirty="0"/>
              <a:t>个人有一张</a:t>
            </a:r>
            <a:r>
              <a:rPr lang="en-US" altLang="zh-CN" sz="2000" dirty="0"/>
              <a:t>5</a:t>
            </a:r>
            <a:r>
              <a:rPr lang="zh-CN" altLang="en-US" sz="2000" dirty="0"/>
              <a:t>元钞票，另外</a:t>
            </a:r>
            <a:r>
              <a:rPr lang="en-US" altLang="zh-CN" sz="2000" dirty="0"/>
              <a:t>n</a:t>
            </a:r>
            <a:r>
              <a:rPr lang="zh-CN" altLang="en-US" sz="2000" dirty="0"/>
              <a:t>人只有</a:t>
            </a:r>
            <a:r>
              <a:rPr lang="en-US" altLang="zh-CN" sz="2000" dirty="0"/>
              <a:t>10</a:t>
            </a:r>
            <a:r>
              <a:rPr lang="zh-CN" altLang="en-US" sz="2000" dirty="0"/>
              <a:t>元钞票，剧院无其它钞票，问有多少中方法使得只要有</a:t>
            </a:r>
            <a:r>
              <a:rPr lang="en-US" altLang="zh-CN" sz="2000" dirty="0"/>
              <a:t>10</a:t>
            </a:r>
            <a:r>
              <a:rPr lang="zh-CN" altLang="en-US" sz="2000" dirty="0"/>
              <a:t>元的人 买票，售票处就有</a:t>
            </a:r>
            <a:r>
              <a:rPr lang="en-US" altLang="zh-CN" sz="2000" dirty="0"/>
              <a:t>5</a:t>
            </a:r>
            <a:r>
              <a:rPr lang="zh-CN" altLang="en-US" sz="2000" dirty="0"/>
              <a:t>元的钞票找零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9920" y="9906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Catalan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数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416205999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Chapter 9</a:t>
            </a:r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9AA54-868C-47C6-9FD6-7B5F30772874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  <p:sp>
        <p:nvSpPr>
          <p:cNvPr id="6" name="矩形 5"/>
          <p:cNvSpPr/>
          <p:nvPr/>
        </p:nvSpPr>
        <p:spPr>
          <a:xfrm>
            <a:off x="1295400" y="1676400"/>
            <a:ext cx="7162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 2" pitchFamily="18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Catalan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数 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>
              <a:buFont typeface="Wingdings 2" pitchFamily="18" charset="2"/>
              <a:buNone/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令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h(0)=1,h(1)＝1,catalan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数满足递归式</a:t>
            </a:r>
          </a:p>
          <a:p>
            <a:pPr>
              <a:buFont typeface="Wingdings 2" pitchFamily="18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	h(n)= sigma( h(k)*h(n-k) ) 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>
              <a:buFont typeface="Wingdings 2" pitchFamily="18" charset="2"/>
              <a:buNone/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另类递归式</a:t>
            </a:r>
          </a:p>
          <a:p>
            <a:pPr>
              <a:buFont typeface="Wingdings 2" pitchFamily="18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	h(n)=((4*n-6)/(n))*h(n-1);</a:t>
            </a:r>
          </a:p>
          <a:p>
            <a:pPr>
              <a:buFont typeface="Wingdings 2" pitchFamily="18" charset="2"/>
              <a:buNone/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该递推关系的解为：</a:t>
            </a:r>
          </a:p>
          <a:p>
            <a:pPr>
              <a:buFont typeface="Wingdings 2" pitchFamily="18" charset="2"/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	h(n)=C(2n,n)/(n + 1) (n=1,2,3,...)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169920" y="9906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Catalan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数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29841131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Chapter 9</a:t>
            </a:r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9AA54-868C-47C6-9FD6-7B5F30772874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7" name="TextBox 6"/>
          <p:cNvSpPr txBox="1"/>
          <p:nvPr/>
        </p:nvSpPr>
        <p:spPr>
          <a:xfrm>
            <a:off x="3169920" y="9906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Catalan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数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16764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例</a:t>
            </a:r>
            <a:r>
              <a:rPr lang="en-US" altLang="zh-CN" sz="2000" dirty="0" smtClean="0"/>
              <a:t>2:</a:t>
            </a:r>
            <a:r>
              <a:rPr lang="zh-CN" altLang="en-US" sz="2000" dirty="0" smtClean="0"/>
              <a:t>给定一个</a:t>
            </a:r>
            <a:r>
              <a:rPr lang="en-US" altLang="zh-CN" sz="2000" dirty="0" smtClean="0"/>
              <a:t>N*N</a:t>
            </a:r>
            <a:r>
              <a:rPr lang="zh-CN" altLang="en-US" sz="2000" dirty="0" smtClean="0"/>
              <a:t>的格子，问有多少种不经过对角线从左下角走到右上角的方案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62682275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Chapter 9</a:t>
            </a:r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9AA54-868C-47C6-9FD6-7B5F30772874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  <p:sp>
        <p:nvSpPr>
          <p:cNvPr id="7" name="TextBox 6"/>
          <p:cNvSpPr txBox="1"/>
          <p:nvPr/>
        </p:nvSpPr>
        <p:spPr>
          <a:xfrm>
            <a:off x="3169920" y="9906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Catalan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数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1676400"/>
            <a:ext cx="7391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TOJ 3753 </a:t>
            </a:r>
            <a:r>
              <a:rPr lang="en-US" altLang="zh-CN" sz="2000" dirty="0"/>
              <a:t>Delta </a:t>
            </a:r>
            <a:r>
              <a:rPr lang="en-US" altLang="zh-CN" sz="2000" dirty="0" smtClean="0"/>
              <a:t>Wave</a:t>
            </a:r>
          </a:p>
          <a:p>
            <a:r>
              <a:rPr lang="zh-CN" altLang="en-US" sz="2000" dirty="0"/>
              <a:t>题目</a:t>
            </a:r>
            <a:r>
              <a:rPr lang="zh-CN" altLang="en-US" sz="2000" dirty="0" smtClean="0"/>
              <a:t>大意：给定长度为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的格子，（高度不限），问有多少种从第一个格子到达第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个格子的方案</a:t>
            </a:r>
            <a:endParaRPr lang="en-US" altLang="zh-CN" sz="2000" dirty="0" smtClean="0"/>
          </a:p>
          <a:p>
            <a:r>
              <a:rPr lang="zh-CN" altLang="en-US" sz="2000" dirty="0"/>
              <a:t>如</a:t>
            </a:r>
            <a:r>
              <a:rPr lang="zh-CN" altLang="en-US" sz="2000" dirty="0" smtClean="0"/>
              <a:t>图为</a:t>
            </a:r>
            <a:r>
              <a:rPr lang="en-US" altLang="zh-CN" sz="2000" dirty="0" smtClean="0"/>
              <a:t>N = 4</a:t>
            </a:r>
          </a:p>
          <a:p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987" y="3230327"/>
            <a:ext cx="4486275" cy="2667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002453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个名额分配到八个班，每班至少一个名额，问有多少种不同的分配方法</a:t>
            </a:r>
            <a:r>
              <a:rPr lang="en-US" altLang="zh-CN" dirty="0"/>
              <a:t>?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7299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火柴盒问题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数学家</a:t>
            </a:r>
            <a:r>
              <a:rPr lang="en-US" altLang="zh-CN" dirty="0" err="1" smtClean="0"/>
              <a:t>banach</a:t>
            </a:r>
            <a:r>
              <a:rPr lang="zh-CN" altLang="en-US" dirty="0" smtClean="0"/>
              <a:t>左右衣袋里面各装有一盒火柴，每次使用时任意取两盒中的一盒，假设每盒各有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根，求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）他首次发现一盒空时，另一盒恰有</a:t>
            </a:r>
            <a:r>
              <a:rPr lang="en-US" altLang="zh-CN" dirty="0" smtClean="0"/>
              <a:t>r</a:t>
            </a:r>
            <a:r>
              <a:rPr lang="zh-CN" altLang="en-US" dirty="0" smtClean="0"/>
              <a:t>根的概率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）他第一次用完一盒火柴时，另一盒恰有</a:t>
            </a:r>
            <a:r>
              <a:rPr lang="en-US" altLang="zh-CN" dirty="0" smtClean="0"/>
              <a:t>r</a:t>
            </a:r>
            <a:r>
              <a:rPr lang="zh-CN" altLang="en-US" dirty="0" smtClean="0"/>
              <a:t>根的概率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570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火柴盒问题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）两盒火柴有一盒用完有两种可能情形，设手伸向左边衣袋表示“成功”，伸向右边衣袋表示“失败”，则发现左边一盒空时，右边一盒恰有</a:t>
            </a:r>
            <a:r>
              <a:rPr lang="en-US" altLang="zh-CN" dirty="0" smtClean="0"/>
              <a:t>r</a:t>
            </a:r>
            <a:r>
              <a:rPr lang="zh-CN" altLang="en-US" dirty="0" smtClean="0"/>
              <a:t>根的概率，就是重复独立试验中，第</a:t>
            </a:r>
            <a:r>
              <a:rPr lang="en-US" altLang="zh-CN" dirty="0" smtClean="0"/>
              <a:t>N+1</a:t>
            </a:r>
            <a:r>
              <a:rPr lang="zh-CN" altLang="en-US" dirty="0" smtClean="0"/>
              <a:t>次“成功”发生在第</a:t>
            </a:r>
            <a:r>
              <a:rPr lang="en-US" altLang="zh-CN" dirty="0" smtClean="0"/>
              <a:t>2N-r+1</a:t>
            </a:r>
            <a:r>
              <a:rPr lang="zh-CN" altLang="en-US" dirty="0" smtClean="0"/>
              <a:t>次的概率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876" y="4229230"/>
            <a:ext cx="3960440" cy="101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294" y="5229200"/>
            <a:ext cx="710749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0748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火柴盒问题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对于问题（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次成功发生在第</a:t>
            </a:r>
            <a:r>
              <a:rPr lang="en-US" altLang="zh-CN" dirty="0" smtClean="0"/>
              <a:t>2N-r</a:t>
            </a:r>
            <a:r>
              <a:rPr lang="zh-CN" altLang="en-US" dirty="0" smtClean="0"/>
              <a:t>次的二倍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0928"/>
            <a:ext cx="7320850" cy="1120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3574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错位排序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1" dirty="0"/>
              <a:t>历史：</a:t>
            </a:r>
          </a:p>
          <a:p>
            <a:r>
              <a:rPr lang="zh-CN" altLang="en-US" dirty="0"/>
              <a:t>　　被著名数学家欧拉</a:t>
            </a:r>
            <a:r>
              <a:rPr lang="en-US" altLang="zh-CN" dirty="0"/>
              <a:t>(Leonhard Euler</a:t>
            </a:r>
            <a:r>
              <a:rPr lang="zh-CN" altLang="en-US" dirty="0"/>
              <a:t>，</a:t>
            </a:r>
            <a:r>
              <a:rPr lang="en-US" altLang="zh-CN" dirty="0"/>
              <a:t>1707</a:t>
            </a:r>
            <a:r>
              <a:rPr lang="zh-CN" altLang="en-US" dirty="0"/>
              <a:t>－</a:t>
            </a:r>
            <a:r>
              <a:rPr lang="en-US" altLang="zh-CN" dirty="0"/>
              <a:t>1783)</a:t>
            </a:r>
            <a:r>
              <a:rPr lang="zh-CN" altLang="en-US" dirty="0"/>
              <a:t>称为“组合数论的一个妙题”的“装错信封问题”的两个特例． </a:t>
            </a:r>
          </a:p>
          <a:p>
            <a:r>
              <a:rPr lang="zh-CN" altLang="en-US" dirty="0"/>
              <a:t>　　“装错信封问题”是由当时最有名的数学家约翰</a:t>
            </a:r>
            <a:r>
              <a:rPr lang="en-US" altLang="zh-CN" dirty="0"/>
              <a:t>·</a:t>
            </a:r>
            <a:r>
              <a:rPr lang="zh-CN" altLang="en-US" dirty="0"/>
              <a:t>伯努利</a:t>
            </a:r>
            <a:r>
              <a:rPr lang="en-US" altLang="zh-CN" dirty="0"/>
              <a:t>(Johann Bernoulli</a:t>
            </a:r>
            <a:r>
              <a:rPr lang="zh-CN" altLang="en-US" dirty="0"/>
              <a:t>，</a:t>
            </a:r>
            <a:r>
              <a:rPr lang="en-US" altLang="zh-CN" dirty="0"/>
              <a:t>1667</a:t>
            </a:r>
            <a:r>
              <a:rPr lang="zh-CN" altLang="en-US" dirty="0"/>
              <a:t>－</a:t>
            </a:r>
            <a:r>
              <a:rPr lang="en-US" altLang="zh-CN" dirty="0"/>
              <a:t>1748)</a:t>
            </a:r>
            <a:r>
              <a:rPr lang="zh-CN" altLang="en-US" dirty="0"/>
              <a:t>的儿子丹尼尔</a:t>
            </a:r>
            <a:r>
              <a:rPr lang="en-US" altLang="zh-CN" dirty="0"/>
              <a:t>·</a:t>
            </a:r>
            <a:r>
              <a:rPr lang="zh-CN" altLang="en-US" dirty="0"/>
              <a:t>伯努利</a:t>
            </a:r>
            <a:r>
              <a:rPr lang="en-US" altLang="zh-CN" dirty="0"/>
              <a:t>(</a:t>
            </a:r>
            <a:r>
              <a:rPr lang="en-US" altLang="zh-CN" dirty="0" err="1"/>
              <a:t>DanidBernoulli</a:t>
            </a:r>
            <a:r>
              <a:rPr lang="zh-CN" altLang="en-US" dirty="0"/>
              <a:t>，</a:t>
            </a:r>
            <a:r>
              <a:rPr lang="en-US" altLang="zh-CN" dirty="0"/>
              <a:t>1700</a:t>
            </a:r>
            <a:r>
              <a:rPr lang="zh-CN" altLang="en-US" dirty="0"/>
              <a:t>－</a:t>
            </a:r>
            <a:r>
              <a:rPr lang="en-US" altLang="zh-CN" dirty="0"/>
              <a:t>1782)</a:t>
            </a:r>
            <a:r>
              <a:rPr lang="zh-CN" altLang="en-US" dirty="0"/>
              <a:t>提出来的，大意如下： </a:t>
            </a:r>
          </a:p>
          <a:p>
            <a:r>
              <a:rPr lang="zh-CN" altLang="en-US" dirty="0"/>
              <a:t>　　个人写了</a:t>
            </a:r>
            <a:r>
              <a:rPr lang="en-US" altLang="zh-CN" dirty="0"/>
              <a:t>n</a:t>
            </a:r>
            <a:r>
              <a:rPr lang="zh-CN" altLang="en-US" dirty="0"/>
              <a:t>封不同的信及相应的</a:t>
            </a:r>
            <a:r>
              <a:rPr lang="en-US" altLang="zh-CN" dirty="0"/>
              <a:t>n</a:t>
            </a:r>
            <a:r>
              <a:rPr lang="zh-CN" altLang="en-US" dirty="0"/>
              <a:t>个不同的信封，他把这</a:t>
            </a:r>
            <a:r>
              <a:rPr lang="en-US" altLang="zh-CN" dirty="0"/>
              <a:t>n</a:t>
            </a:r>
            <a:r>
              <a:rPr lang="zh-CN" altLang="en-US" dirty="0"/>
              <a:t>封信都装错了信封，问都装错信封的装法有多少种？</a:t>
            </a:r>
          </a:p>
        </p:txBody>
      </p:sp>
    </p:spTree>
    <p:extLst>
      <p:ext uri="{BB962C8B-B14F-4D97-AF65-F5344CB8AC3E}">
        <p14:creationId xmlns="" xmlns:p14="http://schemas.microsoft.com/office/powerpoint/2010/main" val="38361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错位排序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瑞士数学家欧拉按一般情况给出了一个递推公式： 　　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C……</a:t>
            </a:r>
            <a:r>
              <a:rPr lang="zh-CN" altLang="en-US" dirty="0"/>
              <a:t>表示写着</a:t>
            </a:r>
            <a:r>
              <a:rPr lang="en-US" altLang="zh-CN" dirty="0"/>
              <a:t>n</a:t>
            </a:r>
            <a:r>
              <a:rPr lang="zh-CN" altLang="en-US" dirty="0"/>
              <a:t>位友人名字的信封，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c……</a:t>
            </a:r>
            <a:r>
              <a:rPr lang="zh-CN" altLang="en-US" dirty="0"/>
              <a:t>表示</a:t>
            </a:r>
            <a:r>
              <a:rPr lang="en-US" altLang="zh-CN" dirty="0"/>
              <a:t>n</a:t>
            </a:r>
            <a:r>
              <a:rPr lang="zh-CN" altLang="en-US" dirty="0"/>
              <a:t>份相应的写好的信纸。把错装的总数为记作</a:t>
            </a:r>
            <a:r>
              <a:rPr lang="en-US" altLang="zh-CN" dirty="0"/>
              <a:t>f(n)</a:t>
            </a:r>
            <a:r>
              <a:rPr lang="zh-CN" altLang="en-US" dirty="0"/>
              <a:t>。假设把</a:t>
            </a:r>
            <a:r>
              <a:rPr lang="en-US" altLang="zh-CN" dirty="0"/>
              <a:t>a</a:t>
            </a:r>
            <a:r>
              <a:rPr lang="zh-CN" altLang="en-US" dirty="0"/>
              <a:t>错装进</a:t>
            </a:r>
            <a:r>
              <a:rPr lang="en-US" altLang="zh-CN" dirty="0"/>
              <a:t>B</a:t>
            </a:r>
            <a:r>
              <a:rPr lang="zh-CN" altLang="en-US" dirty="0"/>
              <a:t>里了，包含着这个错误的一切错装法分两类： 　　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b</a:t>
            </a:r>
            <a:r>
              <a:rPr lang="zh-CN" altLang="en-US" dirty="0"/>
              <a:t>装入</a:t>
            </a:r>
            <a:r>
              <a:rPr lang="en-US" altLang="zh-CN" dirty="0"/>
              <a:t>A</a:t>
            </a:r>
            <a:r>
              <a:rPr lang="zh-CN" altLang="en-US" dirty="0"/>
              <a:t>里，这时每种错装的其余部分都与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无关，应有</a:t>
            </a:r>
            <a:r>
              <a:rPr lang="en-US" altLang="zh-CN" dirty="0"/>
              <a:t>f(n-2)</a:t>
            </a:r>
            <a:r>
              <a:rPr lang="zh-CN" altLang="en-US" dirty="0"/>
              <a:t>种错装法。 　　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b</a:t>
            </a:r>
            <a:r>
              <a:rPr lang="zh-CN" altLang="en-US" dirty="0"/>
              <a:t>装入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之外的一个信封，这时的装信工作实际是把（除</a:t>
            </a:r>
            <a:r>
              <a:rPr lang="en-US" altLang="zh-CN" dirty="0"/>
              <a:t>a</a:t>
            </a:r>
            <a:r>
              <a:rPr lang="zh-CN" altLang="en-US" dirty="0"/>
              <a:t>之外的） 份信纸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c……</a:t>
            </a:r>
            <a:r>
              <a:rPr lang="zh-CN" altLang="en-US" dirty="0"/>
              <a:t>装入（除</a:t>
            </a:r>
            <a:r>
              <a:rPr lang="en-US" altLang="zh-CN" dirty="0"/>
              <a:t>B</a:t>
            </a:r>
            <a:r>
              <a:rPr lang="zh-CN" altLang="en-US" dirty="0"/>
              <a:t>以外的）</a:t>
            </a:r>
            <a:r>
              <a:rPr lang="en-US" altLang="zh-CN" dirty="0"/>
              <a:t>n</a:t>
            </a:r>
            <a:r>
              <a:rPr lang="zh-CN" altLang="en-US" dirty="0"/>
              <a:t>－</a:t>
            </a:r>
            <a:r>
              <a:rPr lang="en-US" altLang="zh-CN" dirty="0"/>
              <a:t>1</a:t>
            </a:r>
            <a:r>
              <a:rPr lang="zh-CN" altLang="en-US" dirty="0"/>
              <a:t>个信封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C……</a:t>
            </a:r>
            <a:r>
              <a:rPr lang="zh-CN" altLang="en-US" dirty="0"/>
              <a:t>，显然这时装错的方法有</a:t>
            </a:r>
            <a:r>
              <a:rPr lang="en-US" altLang="zh-CN" dirty="0"/>
              <a:t>f(n-1)</a:t>
            </a:r>
            <a:r>
              <a:rPr lang="zh-CN" altLang="en-US" dirty="0"/>
              <a:t>种。 　　总之在</a:t>
            </a:r>
            <a:r>
              <a:rPr lang="en-US" altLang="zh-CN" dirty="0"/>
              <a:t>a</a:t>
            </a:r>
            <a:r>
              <a:rPr lang="zh-CN" altLang="en-US" dirty="0"/>
              <a:t>装入</a:t>
            </a:r>
            <a:r>
              <a:rPr lang="en-US" altLang="zh-CN" dirty="0"/>
              <a:t>B</a:t>
            </a:r>
            <a:r>
              <a:rPr lang="zh-CN" altLang="en-US" dirty="0"/>
              <a:t>的错误之下，共有错装法</a:t>
            </a:r>
            <a:r>
              <a:rPr lang="en-US" altLang="zh-CN" dirty="0"/>
              <a:t>f(n-2)+f(n-1)</a:t>
            </a:r>
            <a:r>
              <a:rPr lang="zh-CN" altLang="en-US" dirty="0"/>
              <a:t>种。</a:t>
            </a:r>
            <a:r>
              <a:rPr lang="en-US" altLang="zh-CN" dirty="0"/>
              <a:t>a</a:t>
            </a:r>
            <a:r>
              <a:rPr lang="zh-CN" altLang="en-US" dirty="0"/>
              <a:t>装入</a:t>
            </a:r>
            <a:r>
              <a:rPr lang="en-US" altLang="zh-CN" dirty="0"/>
              <a:t>C</a:t>
            </a:r>
            <a:r>
              <a:rPr lang="zh-CN" altLang="en-US" dirty="0"/>
              <a:t>，装入</a:t>
            </a:r>
            <a:r>
              <a:rPr lang="en-US" altLang="zh-CN" dirty="0"/>
              <a:t>D……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－</a:t>
            </a:r>
            <a:r>
              <a:rPr lang="en-US" altLang="zh-CN" dirty="0"/>
              <a:t>2</a:t>
            </a:r>
            <a:r>
              <a:rPr lang="zh-CN" altLang="en-US" dirty="0"/>
              <a:t>种错误之下，同样都有</a:t>
            </a:r>
            <a:r>
              <a:rPr lang="en-US" altLang="zh-CN" dirty="0"/>
              <a:t>f(n-2)+f(n-1)</a:t>
            </a:r>
            <a:r>
              <a:rPr lang="zh-CN" altLang="en-US" dirty="0"/>
              <a:t>种错装法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因此</a:t>
            </a:r>
            <a:r>
              <a:rPr lang="en-US" altLang="zh-CN" dirty="0"/>
              <a:t>: </a:t>
            </a:r>
            <a:r>
              <a:rPr lang="zh-CN" altLang="en-US" dirty="0"/>
              <a:t>　　</a:t>
            </a:r>
            <a:r>
              <a:rPr lang="en-US" altLang="zh-CN" dirty="0"/>
              <a:t>f(n)=(n-1) {f(n-1)+f(n-2)}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964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错位排序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en-US" altLang="zh-CN" dirty="0" smtClean="0"/>
          </a:p>
          <a:p>
            <a:r>
              <a:rPr lang="en-US" altLang="zh-CN" dirty="0"/>
              <a:t>n</a:t>
            </a:r>
            <a:r>
              <a:rPr lang="zh-CN" altLang="en-US" dirty="0"/>
              <a:t>个相异的元素排成一排</a:t>
            </a:r>
            <a:r>
              <a:rPr lang="en-US" altLang="zh-CN" dirty="0"/>
              <a:t>a1,a2,...,an,</a:t>
            </a:r>
            <a:r>
              <a:rPr lang="zh-CN" altLang="en-US" dirty="0"/>
              <a:t>且</a:t>
            </a:r>
            <a:r>
              <a:rPr lang="en-US" altLang="zh-CN" dirty="0" err="1"/>
              <a:t>ai</a:t>
            </a:r>
            <a:r>
              <a:rPr lang="en-US" altLang="zh-CN" dirty="0"/>
              <a:t>(i=1,2,...,n)</a:t>
            </a:r>
            <a:r>
              <a:rPr lang="zh-CN" altLang="en-US" dirty="0"/>
              <a:t>不在第</a:t>
            </a:r>
            <a:r>
              <a:rPr lang="en-US" altLang="zh-CN" dirty="0"/>
              <a:t>i</a:t>
            </a:r>
            <a:r>
              <a:rPr lang="zh-CN" altLang="en-US" dirty="0"/>
              <a:t>位的排列数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en-US" altLang="zh-CN" dirty="0"/>
              <a:t>!(1-1/1!+1/2!-1/3!+...+(-1)^n*1/n!)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075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1154</Words>
  <Application>Microsoft Office PowerPoint</Application>
  <PresentationFormat>全屏显示(4:3)</PresentationFormat>
  <Paragraphs>126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例题</vt:lpstr>
      <vt:lpstr>例题</vt:lpstr>
      <vt:lpstr>例题</vt:lpstr>
      <vt:lpstr>火柴盒问题</vt:lpstr>
      <vt:lpstr>火柴盒问题</vt:lpstr>
      <vt:lpstr>火柴盒问题</vt:lpstr>
      <vt:lpstr>错位排序</vt:lpstr>
      <vt:lpstr>错位排序</vt:lpstr>
      <vt:lpstr>错位排序</vt:lpstr>
      <vt:lpstr>第二类斯特林数</vt:lpstr>
      <vt:lpstr>第二类斯特林数</vt:lpstr>
      <vt:lpstr>第二类斯特林数</vt:lpstr>
      <vt:lpstr>第二类斯特林数</vt:lpstr>
      <vt:lpstr>球与盒子</vt:lpstr>
      <vt:lpstr>矩阵的应用</vt:lpstr>
      <vt:lpstr>求第n项fibonacci数列模m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组合计数</dc:title>
  <dc:creator>Zero</dc:creator>
  <cp:lastModifiedBy>USER</cp:lastModifiedBy>
  <cp:revision>31</cp:revision>
  <dcterms:created xsi:type="dcterms:W3CDTF">2011-07-25T06:10:08Z</dcterms:created>
  <dcterms:modified xsi:type="dcterms:W3CDTF">2013-07-19T00:30:31Z</dcterms:modified>
</cp:coreProperties>
</file>