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349" r:id="rId5"/>
    <p:sldId id="259" r:id="rId6"/>
    <p:sldId id="260" r:id="rId7"/>
    <p:sldId id="261" r:id="rId8"/>
    <p:sldId id="262" r:id="rId9"/>
    <p:sldId id="263" r:id="rId10"/>
    <p:sldId id="264" r:id="rId11"/>
    <p:sldId id="265" r:id="rId12"/>
    <p:sldId id="266" r:id="rId13"/>
    <p:sldId id="268" r:id="rId14"/>
    <p:sldId id="269" r:id="rId15"/>
    <p:sldId id="267" r:id="rId16"/>
    <p:sldId id="270" r:id="rId17"/>
    <p:sldId id="271" r:id="rId18"/>
    <p:sldId id="272" r:id="rId19"/>
    <p:sldId id="350" r:id="rId20"/>
    <p:sldId id="274" r:id="rId21"/>
    <p:sldId id="277" r:id="rId22"/>
    <p:sldId id="279" r:id="rId23"/>
    <p:sldId id="280" r:id="rId24"/>
    <p:sldId id="284" r:id="rId25"/>
    <p:sldId id="351" r:id="rId26"/>
    <p:sldId id="283" r:id="rId27"/>
    <p:sldId id="288" r:id="rId28"/>
    <p:sldId id="290" r:id="rId29"/>
    <p:sldId id="294" r:id="rId30"/>
    <p:sldId id="352" r:id="rId31"/>
    <p:sldId id="296" r:id="rId32"/>
    <p:sldId id="297" r:id="rId33"/>
    <p:sldId id="298" r:id="rId34"/>
    <p:sldId id="299" r:id="rId35"/>
    <p:sldId id="300" r:id="rId36"/>
    <p:sldId id="303" r:id="rId37"/>
    <p:sldId id="306" r:id="rId38"/>
    <p:sldId id="307" r:id="rId39"/>
    <p:sldId id="304" r:id="rId40"/>
    <p:sldId id="302" r:id="rId41"/>
    <p:sldId id="301" r:id="rId42"/>
    <p:sldId id="347" r:id="rId43"/>
    <p:sldId id="353" r:id="rId44"/>
    <p:sldId id="309" r:id="rId45"/>
    <p:sldId id="354" r:id="rId46"/>
    <p:sldId id="310" r:id="rId47"/>
    <p:sldId id="358" r:id="rId48"/>
    <p:sldId id="359" r:id="rId49"/>
    <p:sldId id="360" r:id="rId50"/>
    <p:sldId id="355" r:id="rId51"/>
    <p:sldId id="361" r:id="rId52"/>
    <p:sldId id="345" r:id="rId53"/>
    <p:sldId id="356" r:id="rId54"/>
    <p:sldId id="362" r:id="rId55"/>
    <p:sldId id="363" r:id="rId56"/>
    <p:sldId id="364" r:id="rId57"/>
    <p:sldId id="365" r:id="rId58"/>
    <p:sldId id="357" r:id="rId59"/>
    <p:sldId id="366" r:id="rId60"/>
    <p:sldId id="367" r:id="rId61"/>
    <p:sldId id="368" r:id="rId62"/>
    <p:sldId id="336" r:id="rId63"/>
    <p:sldId id="371" r:id="rId64"/>
    <p:sldId id="370" r:id="rId65"/>
    <p:sldId id="372" r:id="rId66"/>
    <p:sldId id="369" r:id="rId67"/>
    <p:sldId id="377" r:id="rId68"/>
    <p:sldId id="382" r:id="rId69"/>
    <p:sldId id="381" r:id="rId70"/>
    <p:sldId id="383" r:id="rId71"/>
    <p:sldId id="384" r:id="rId72"/>
    <p:sldId id="380" r:id="rId73"/>
    <p:sldId id="379" r:id="rId74"/>
    <p:sldId id="385" r:id="rId75"/>
    <p:sldId id="373" r:id="rId76"/>
    <p:sldId id="374" r:id="rId77"/>
    <p:sldId id="37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7" autoAdjust="0"/>
    <p:restoredTop sz="94604" autoAdjust="0"/>
  </p:normalViewPr>
  <p:slideViewPr>
    <p:cSldViewPr>
      <p:cViewPr>
        <p:scale>
          <a:sx n="60" d="100"/>
          <a:sy n="60" d="100"/>
        </p:scale>
        <p:origin x="-624" y="-2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9608CD-1990-4ACB-87CD-3FD5DFBD95BE}" type="datetimeFigureOut">
              <a:rPr lang="en-US" smtClean="0"/>
              <a:pPr/>
              <a:t>15-Nov-13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608CD-1990-4ACB-87CD-3FD5DFBD95BE}" type="datetimeFigureOut">
              <a:rPr lang="en-US" smtClean="0"/>
              <a:pPr/>
              <a:t>15-Nov-13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608CD-1990-4ACB-87CD-3FD5DFBD95BE}" type="datetimeFigureOut">
              <a:rPr lang="en-US" smtClean="0"/>
              <a:pPr/>
              <a:t>15-Nov-13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9608CD-1990-4ACB-87CD-3FD5DFBD95BE}" type="datetimeFigureOut">
              <a:rPr lang="en-US" smtClean="0"/>
              <a:pPr/>
              <a:t>15-Nov-13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608CD-1990-4ACB-87CD-3FD5DFBD95BE}" type="datetimeFigureOut">
              <a:rPr lang="en-US" smtClean="0"/>
              <a:pPr/>
              <a:t>15-Nov-13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608CD-1990-4ACB-87CD-3FD5DFBD95BE}" type="datetimeFigureOut">
              <a:rPr lang="en-US" smtClean="0"/>
              <a:pPr/>
              <a:t>15-Nov-13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9608CD-1990-4ACB-87CD-3FD5DFBD95BE}" type="datetimeFigureOut">
              <a:rPr lang="en-US" smtClean="0"/>
              <a:pPr/>
              <a:t>15-Nov-13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9608CD-1990-4ACB-87CD-3FD5DFBD95BE}" type="datetimeFigureOut">
              <a:rPr lang="en-US" smtClean="0"/>
              <a:pPr/>
              <a:t>15-Nov-13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608CD-1990-4ACB-87CD-3FD5DFBD95BE}" type="datetimeFigureOut">
              <a:rPr lang="en-US" smtClean="0"/>
              <a:pPr/>
              <a:t>15-Nov-13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608CD-1990-4ACB-87CD-3FD5DFBD95BE}" type="datetimeFigureOut">
              <a:rPr lang="en-US" smtClean="0"/>
              <a:pPr/>
              <a:t>15-Nov-13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608CD-1990-4ACB-87CD-3FD5DFBD95BE}" type="datetimeFigureOut">
              <a:rPr lang="en-US" smtClean="0"/>
              <a:pPr/>
              <a:t>15-Nov-13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A95CB-F9C9-437C-AF11-942482413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608CD-1990-4ACB-87CD-3FD5DFBD95BE}" type="datetimeFigureOut">
              <a:rPr lang="en-US" smtClean="0"/>
              <a:pPr/>
              <a:t>15-Nov-13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A95CB-F9C9-437C-AF11-9424824136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The first version of Oracle database, Version 1, was created in 1978 and ran on PDP-11 microcomputer</a:t>
            </a:r>
          </a:p>
          <a:p>
            <a:r>
              <a:rPr lang="en-US" dirty="0" smtClean="0"/>
              <a:t>Version 1 was completely </a:t>
            </a:r>
            <a:br>
              <a:rPr lang="en-US" dirty="0" smtClean="0"/>
            </a:br>
            <a:r>
              <a:rPr lang="en-US" dirty="0" smtClean="0"/>
              <a:t>written in Assembler </a:t>
            </a:r>
            <a:br>
              <a:rPr lang="en-US" dirty="0" smtClean="0"/>
            </a:br>
            <a:r>
              <a:rPr lang="en-US" dirty="0" smtClean="0"/>
              <a:t>machine  language, and </a:t>
            </a:r>
            <a:br>
              <a:rPr lang="en-US" dirty="0" smtClean="0"/>
            </a:br>
            <a:r>
              <a:rPr lang="en-US" dirty="0" smtClean="0"/>
              <a:t>used just 128KB of memory</a:t>
            </a:r>
            <a:endParaRPr lang="en-US" dirty="0"/>
          </a:p>
        </p:txBody>
      </p:sp>
      <p:pic>
        <p:nvPicPr>
          <p:cNvPr id="1026" name="Picture 2" descr="http://upload.wikimedia.org/wikipedia/commons/thumb/e/ee/Pdp-11-40.jpg/250px-Pdp-11-40.jpg"/>
          <p:cNvPicPr>
            <a:picLocks noChangeAspect="1" noChangeArrowheads="1"/>
          </p:cNvPicPr>
          <p:nvPr/>
        </p:nvPicPr>
        <p:blipFill>
          <a:blip r:embed="rId2"/>
          <a:srcRect/>
          <a:stretch>
            <a:fillRect/>
          </a:stretch>
        </p:blipFill>
        <p:spPr bwMode="auto">
          <a:xfrm>
            <a:off x="5715000" y="3048000"/>
            <a:ext cx="2381250" cy="31718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The first official release of Oracle DBMS was Version 2, released in 1979</a:t>
            </a:r>
          </a:p>
          <a:p>
            <a:r>
              <a:rPr lang="en-US" dirty="0" smtClean="0"/>
              <a:t>The first customer of Oracle Version 2 was Wright-Patterson Air Force Base </a:t>
            </a:r>
          </a:p>
          <a:p>
            <a:r>
              <a:rPr lang="en-US" dirty="0" smtClean="0"/>
              <a:t>Wright-Patterson Air Force Base used Oracle on PDP-11 computers to manage its 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The next version of Oracle database, Version 3, was released in 1983, and was the first Oracle DBMS completely written in C high-level programming language</a:t>
            </a:r>
          </a:p>
          <a:p>
            <a:r>
              <a:rPr lang="en-US" dirty="0" smtClean="0"/>
              <a:t>Oracle rewrote its database using C for </a:t>
            </a:r>
            <a:r>
              <a:rPr lang="en-US" i="1" dirty="0" smtClean="0"/>
              <a:t>portability</a:t>
            </a:r>
          </a:p>
          <a:p>
            <a:r>
              <a:rPr lang="en-US" dirty="0" smtClean="0"/>
              <a:t>Portability means that computer program can work on different computers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Assembler, or machine code, is a program written using the commands from the command-language of a specific processor such as Pentium, Alpha, AMD</a:t>
            </a:r>
          </a:p>
          <a:p>
            <a:r>
              <a:rPr lang="en-US" dirty="0" smtClean="0"/>
              <a:t>Therefore, assembler program can only work on one type of computers such as Pentium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C uses abstract high-level language to describe computer program</a:t>
            </a:r>
          </a:p>
          <a:p>
            <a:r>
              <a:rPr lang="en-US" dirty="0" smtClean="0"/>
              <a:t>C program is translated into machine code for a specific computer via the process called </a:t>
            </a:r>
            <a:r>
              <a:rPr lang="en-US" i="1" dirty="0" smtClean="0"/>
              <a:t>compilation </a:t>
            </a:r>
            <a:r>
              <a:rPr lang="en-US" dirty="0" smtClean="0"/>
              <a:t>by special </a:t>
            </a:r>
            <a:r>
              <a:rPr lang="en-US" i="1" dirty="0" smtClean="0"/>
              <a:t>compiler </a:t>
            </a:r>
            <a:r>
              <a:rPr lang="en-US" dirty="0" smtClean="0"/>
              <a:t>program</a:t>
            </a:r>
          </a:p>
          <a:p>
            <a:r>
              <a:rPr lang="en-US" dirty="0" smtClean="0"/>
              <a:t>Therefore, C program can be compiled for any computer after compilation without having to make any changes in the program itself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Version 3 also included </a:t>
            </a:r>
            <a:r>
              <a:rPr lang="en-US" i="1" dirty="0" smtClean="0"/>
              <a:t>new features</a:t>
            </a:r>
            <a:r>
              <a:rPr lang="en-US" dirty="0" smtClean="0"/>
              <a:t> – COMMIT and ROLLBACK</a:t>
            </a:r>
          </a:p>
          <a:p>
            <a:r>
              <a:rPr lang="en-US" dirty="0" smtClean="0"/>
              <a:t>COMMIT and ROLLBACK allowed Oracle to work with large amounts of data more effectively and also to recover from errors such as computer shutdown or disk failure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In 1984 Oracle released Version 4</a:t>
            </a:r>
          </a:p>
          <a:p>
            <a:r>
              <a:rPr lang="en-US" dirty="0" smtClean="0"/>
              <a:t>Version 4 was the first Oracle version that worked on IBM-PC computers and MS-DOS operating system. </a:t>
            </a:r>
          </a:p>
          <a:p>
            <a:r>
              <a:rPr lang="en-US" dirty="0" smtClean="0"/>
              <a:t>Oracle used 512KB of memory</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lnSpcReduction="10000"/>
          </a:bodyPr>
          <a:lstStyle/>
          <a:p>
            <a:r>
              <a:rPr lang="en-US" dirty="0" smtClean="0"/>
              <a:t>In 1985, Oracle released Version 5, which was one of the first DBMS to work in </a:t>
            </a:r>
            <a:r>
              <a:rPr lang="en-US" i="1" dirty="0" smtClean="0"/>
              <a:t>client-server </a:t>
            </a:r>
            <a:r>
              <a:rPr lang="en-US" dirty="0" smtClean="0"/>
              <a:t>mode</a:t>
            </a:r>
          </a:p>
          <a:p>
            <a:r>
              <a:rPr lang="en-US" dirty="0" smtClean="0"/>
              <a:t>Client-server means that database is located on a separate computer and users connect to it via a network</a:t>
            </a:r>
          </a:p>
          <a:p>
            <a:r>
              <a:rPr lang="en-US" dirty="0" smtClean="0"/>
              <a:t>This allows very large numbers of users to connect to the database at the same time </a:t>
            </a:r>
          </a:p>
          <a:p>
            <a:r>
              <a:rPr lang="en-US" dirty="0" smtClean="0"/>
              <a:t>Today, all databases are client-server DBMS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Oracle next Version 6 in 1988 included Oracle Forms</a:t>
            </a:r>
          </a:p>
          <a:p>
            <a:r>
              <a:rPr lang="en-US" dirty="0" smtClean="0"/>
              <a:t>Oracle Forms allowed users to complete database tasks using a Visual Environment, such as you are used to today in Windows, instead of typing everything from keyboard</a:t>
            </a:r>
          </a:p>
          <a:p>
            <a:r>
              <a:rPr lang="en-US" dirty="0" smtClean="0"/>
              <a:t>Apparently in 1988 it was a big deal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http://www.guidebookgallery.org/pics/gui/desktop/firstrun/win31-1-1.png"/>
          <p:cNvPicPr>
            <a:picLocks noChangeAspect="1" noChangeArrowheads="1"/>
          </p:cNvPicPr>
          <p:nvPr/>
        </p:nvPicPr>
        <p:blipFill>
          <a:blip r:embed="rId2"/>
          <a:srcRect/>
          <a:stretch>
            <a:fillRect/>
          </a:stretch>
        </p:blipFill>
        <p:spPr bwMode="auto">
          <a:xfrm>
            <a:off x="1524000" y="1066800"/>
            <a:ext cx="6096000" cy="4572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Past, present, and future of computing</a:t>
            </a:r>
            <a:endParaRPr lang="en-US" dirty="0"/>
          </a:p>
        </p:txBody>
      </p:sp>
      <p:sp>
        <p:nvSpPr>
          <p:cNvPr id="3" name="Subtitle 2"/>
          <p:cNvSpPr>
            <a:spLocks noGrp="1"/>
          </p:cNvSpPr>
          <p:nvPr>
            <p:ph type="subTitle" idx="1"/>
          </p:nvPr>
        </p:nvSpPr>
        <p:spPr/>
        <p:txBody>
          <a:bodyPr/>
          <a:lstStyle/>
          <a:p>
            <a:r>
              <a:rPr lang="en-US" dirty="0" smtClean="0"/>
              <a:t>GEC101 Lecture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In 1990 Oracle released its first non-database software product – Oracle Applications, later Oracle </a:t>
            </a:r>
            <a:r>
              <a:rPr lang="en-US" dirty="0" err="1" smtClean="0"/>
              <a:t>eBusiness</a:t>
            </a:r>
            <a:r>
              <a:rPr lang="en-US" dirty="0" smtClean="0"/>
              <a:t> Suite</a:t>
            </a:r>
          </a:p>
          <a:p>
            <a:r>
              <a:rPr lang="en-US" dirty="0" smtClean="0"/>
              <a:t>Oracle Applications is a collection of business software for information management tasks in large organizations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Oracle Applications included different software for accounting, human resources management, customer relations management, supply management, inventory management, project management, shipping, warehousing,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All that software was different Visual Environment to solve specific business management tasks – such as human resources management or customer relations management – using Oracle database</a:t>
            </a:r>
          </a:p>
          <a:p>
            <a:r>
              <a:rPr lang="en-US" dirty="0" smtClean="0"/>
              <a:t>Therefore, all of these were different </a:t>
            </a:r>
            <a:r>
              <a:rPr lang="en-US" i="1" dirty="0" smtClean="0"/>
              <a:t>Interfaces</a:t>
            </a:r>
            <a:r>
              <a:rPr lang="en-US" dirty="0" smtClean="0"/>
              <a:t> for an Oracle database </a:t>
            </a:r>
            <a:r>
              <a:rPr lang="en-US" i="1" dirty="0" smtClean="0"/>
              <a:t>Backend</a:t>
            </a:r>
            <a:r>
              <a:rPr lang="en-US" dirty="0" smtClean="0"/>
              <a:t>, or some type of extensions of the Oracle DBMS</a:t>
            </a:r>
            <a:endParaRPr lang="en-US" i="1"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p:cNvSpPr/>
          <p:nvPr/>
        </p:nvSpPr>
        <p:spPr>
          <a:xfrm>
            <a:off x="5638800" y="1828800"/>
            <a:ext cx="1371600" cy="2057400"/>
          </a:xfrm>
          <a:prstGeom prst="flowChartMagneticDisk">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laptop"/>
          <p:cNvSpPr>
            <a:spLocks noEditPoints="1" noChangeArrowheads="1"/>
          </p:cNvSpPr>
          <p:nvPr/>
        </p:nvSpPr>
        <p:spPr bwMode="auto">
          <a:xfrm>
            <a:off x="1295400" y="12192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31" name="laptop"/>
          <p:cNvSpPr>
            <a:spLocks noEditPoints="1" noChangeArrowheads="1"/>
          </p:cNvSpPr>
          <p:nvPr/>
        </p:nvSpPr>
        <p:spPr bwMode="auto">
          <a:xfrm>
            <a:off x="1130300" y="3983038"/>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32" name="laptop"/>
          <p:cNvSpPr>
            <a:spLocks noEditPoints="1" noChangeArrowheads="1"/>
          </p:cNvSpPr>
          <p:nvPr/>
        </p:nvSpPr>
        <p:spPr bwMode="auto">
          <a:xfrm>
            <a:off x="4419600" y="41148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486400" y="1143000"/>
            <a:ext cx="3108543" cy="646331"/>
          </a:xfrm>
          <a:prstGeom prst="rect">
            <a:avLst/>
          </a:prstGeom>
          <a:noFill/>
        </p:spPr>
        <p:txBody>
          <a:bodyPr wrap="none" rtlCol="0">
            <a:spAutoFit/>
          </a:bodyPr>
          <a:lstStyle/>
          <a:p>
            <a:r>
              <a:rPr lang="en-US" sz="3600" b="1" i="1" u="sng" dirty="0" smtClean="0">
                <a:latin typeface="Arial" pitchFamily="34" charset="0"/>
                <a:cs typeface="Arial" pitchFamily="34" charset="0"/>
              </a:rPr>
              <a:t>Oracle DBMS</a:t>
            </a:r>
            <a:endParaRPr lang="en-US" sz="3600" b="1" i="1" u="sng" dirty="0">
              <a:latin typeface="Arial" pitchFamily="34" charset="0"/>
              <a:cs typeface="Arial" pitchFamily="34" charset="0"/>
            </a:endParaRPr>
          </a:p>
        </p:txBody>
      </p:sp>
      <p:cxnSp>
        <p:nvCxnSpPr>
          <p:cNvPr id="11" name="Straight Arrow Connector 10"/>
          <p:cNvCxnSpPr>
            <a:stCxn id="5" idx="2"/>
          </p:cNvCxnSpPr>
          <p:nvPr/>
        </p:nvCxnSpPr>
        <p:spPr>
          <a:xfrm rot="10800000">
            <a:off x="2971800" y="1905000"/>
            <a:ext cx="2667000" cy="952500"/>
          </a:xfrm>
          <a:prstGeom prst="straightConnector1">
            <a:avLst/>
          </a:prstGeom>
          <a:ln w="38100">
            <a:solidFill>
              <a:schemeClr val="tx1">
                <a:lumMod val="50000"/>
                <a:lumOff val="50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rot="10800000" flipV="1">
            <a:off x="3048000" y="2857500"/>
            <a:ext cx="2590800" cy="1790700"/>
          </a:xfrm>
          <a:prstGeom prst="straightConnector1">
            <a:avLst/>
          </a:prstGeom>
          <a:ln w="38100">
            <a:solidFill>
              <a:schemeClr val="tx1">
                <a:lumMod val="50000"/>
                <a:lumOff val="50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rot="10800000" flipV="1">
            <a:off x="5257800" y="2857500"/>
            <a:ext cx="381000" cy="1181100"/>
          </a:xfrm>
          <a:prstGeom prst="straightConnector1">
            <a:avLst/>
          </a:prstGeom>
          <a:ln w="38100">
            <a:solidFill>
              <a:schemeClr val="tx1">
                <a:lumMod val="50000"/>
                <a:lumOff val="50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84" y="457200"/>
            <a:ext cx="4920193" cy="523220"/>
          </a:xfrm>
          <a:prstGeom prst="rect">
            <a:avLst/>
          </a:prstGeom>
          <a:noFill/>
        </p:spPr>
        <p:txBody>
          <a:bodyPr wrap="none" rtlCol="0">
            <a:spAutoFit/>
          </a:bodyPr>
          <a:lstStyle/>
          <a:p>
            <a:r>
              <a:rPr lang="en-US" sz="2800" b="1" dirty="0" smtClean="0"/>
              <a:t>Oracle HRM (</a:t>
            </a:r>
            <a:r>
              <a:rPr lang="en-US" sz="2800" b="1" i="1" dirty="0" smtClean="0"/>
              <a:t>Human Resources</a:t>
            </a:r>
            <a:r>
              <a:rPr lang="en-US" sz="2800" b="1" dirty="0" smtClean="0"/>
              <a:t>)</a:t>
            </a:r>
            <a:endParaRPr lang="en-US" sz="2800" b="1" i="1" dirty="0"/>
          </a:p>
        </p:txBody>
      </p:sp>
      <p:sp>
        <p:nvSpPr>
          <p:cNvPr id="17" name="TextBox 16"/>
          <p:cNvSpPr txBox="1"/>
          <p:nvPr/>
        </p:nvSpPr>
        <p:spPr>
          <a:xfrm>
            <a:off x="133502" y="5562600"/>
            <a:ext cx="3447098" cy="954107"/>
          </a:xfrm>
          <a:prstGeom prst="rect">
            <a:avLst/>
          </a:prstGeom>
          <a:noFill/>
        </p:spPr>
        <p:txBody>
          <a:bodyPr wrap="none" rtlCol="0">
            <a:spAutoFit/>
          </a:bodyPr>
          <a:lstStyle/>
          <a:p>
            <a:r>
              <a:rPr lang="en-US" sz="2800" b="1" dirty="0" smtClean="0"/>
              <a:t>Oracle CRM </a:t>
            </a:r>
            <a:br>
              <a:rPr lang="en-US" sz="2800" b="1" dirty="0" smtClean="0"/>
            </a:br>
            <a:r>
              <a:rPr lang="en-US" sz="2800" b="1" dirty="0" smtClean="0"/>
              <a:t>(</a:t>
            </a:r>
            <a:r>
              <a:rPr lang="en-US" sz="2800" b="1" i="1" dirty="0" smtClean="0"/>
              <a:t>Customers Relations</a:t>
            </a:r>
            <a:r>
              <a:rPr lang="en-US" sz="2800" b="1" dirty="0" smtClean="0"/>
              <a:t>)</a:t>
            </a:r>
            <a:endParaRPr lang="en-US" sz="2800" b="1" dirty="0"/>
          </a:p>
        </p:txBody>
      </p:sp>
      <p:sp>
        <p:nvSpPr>
          <p:cNvPr id="18" name="TextBox 17"/>
          <p:cNvSpPr txBox="1"/>
          <p:nvPr/>
        </p:nvSpPr>
        <p:spPr>
          <a:xfrm>
            <a:off x="3886200" y="5715000"/>
            <a:ext cx="3560462" cy="954107"/>
          </a:xfrm>
          <a:prstGeom prst="rect">
            <a:avLst/>
          </a:prstGeom>
          <a:noFill/>
        </p:spPr>
        <p:txBody>
          <a:bodyPr wrap="none" rtlCol="0">
            <a:spAutoFit/>
          </a:bodyPr>
          <a:lstStyle/>
          <a:p>
            <a:r>
              <a:rPr lang="en-US" sz="2800" b="1" dirty="0" smtClean="0"/>
              <a:t>Oracle PM </a:t>
            </a:r>
            <a:br>
              <a:rPr lang="en-US" sz="2800" b="1" dirty="0" smtClean="0"/>
            </a:br>
            <a:r>
              <a:rPr lang="en-US" sz="2800" b="1" dirty="0" smtClean="0"/>
              <a:t>(</a:t>
            </a:r>
            <a:r>
              <a:rPr lang="en-US" sz="2800" b="1" i="1" dirty="0" smtClean="0"/>
              <a:t>Project Management</a:t>
            </a:r>
            <a:r>
              <a:rPr lang="en-US" sz="2800" b="1" dirty="0" smtClean="0"/>
              <a:t>)</a:t>
            </a:r>
            <a:endParaRPr lang="en-US" sz="2800" b="1" i="1" dirty="0"/>
          </a:p>
        </p:txBody>
      </p:sp>
      <p:sp>
        <p:nvSpPr>
          <p:cNvPr id="19" name="TextBox 18"/>
          <p:cNvSpPr txBox="1"/>
          <p:nvPr/>
        </p:nvSpPr>
        <p:spPr>
          <a:xfrm>
            <a:off x="6477000" y="3733800"/>
            <a:ext cx="1798634" cy="646331"/>
          </a:xfrm>
          <a:prstGeom prst="rect">
            <a:avLst/>
          </a:prstGeom>
          <a:noFill/>
        </p:spPr>
        <p:txBody>
          <a:bodyPr wrap="none" rtlCol="0">
            <a:spAutoFit/>
          </a:bodyPr>
          <a:lstStyle/>
          <a:p>
            <a:r>
              <a:rPr lang="en-US" sz="3600" b="1" i="1" dirty="0" smtClean="0">
                <a:solidFill>
                  <a:srgbClr val="FF0000"/>
                </a:solidFill>
              </a:rPr>
              <a:t>Backend</a:t>
            </a:r>
            <a:endParaRPr lang="en-US" sz="3600" b="1" i="1" dirty="0">
              <a:solidFill>
                <a:srgbClr val="FF0000"/>
              </a:solidFill>
            </a:endParaRPr>
          </a:p>
        </p:txBody>
      </p:sp>
      <p:sp>
        <p:nvSpPr>
          <p:cNvPr id="20" name="TextBox 19"/>
          <p:cNvSpPr txBox="1"/>
          <p:nvPr/>
        </p:nvSpPr>
        <p:spPr>
          <a:xfrm>
            <a:off x="304800" y="2895600"/>
            <a:ext cx="2072299" cy="646331"/>
          </a:xfrm>
          <a:prstGeom prst="rect">
            <a:avLst/>
          </a:prstGeom>
          <a:noFill/>
        </p:spPr>
        <p:txBody>
          <a:bodyPr wrap="none" rtlCol="0">
            <a:spAutoFit/>
          </a:bodyPr>
          <a:lstStyle/>
          <a:p>
            <a:r>
              <a:rPr lang="en-US" sz="3600" b="1" i="1" dirty="0" smtClean="0">
                <a:solidFill>
                  <a:srgbClr val="FF0000"/>
                </a:solidFill>
              </a:rPr>
              <a:t>Interfaces</a:t>
            </a:r>
            <a:endParaRPr lang="en-US" sz="3600" b="1" i="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In 1995 Oracle became one of the first large software companies to announce an Internet Strategy</a:t>
            </a:r>
          </a:p>
          <a:p>
            <a:r>
              <a:rPr lang="en-US" dirty="0" smtClean="0"/>
              <a:t>Internet was the fastest growing segment of software in 1990-2000, therefore many companies wanted to create a good Internet product before the others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Oracle released an “Oracle” Web Browser in 1996 (not very successful)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In 2001, Oracle released Version 9, which allowed the database to be hosted on a </a:t>
            </a:r>
            <a:r>
              <a:rPr lang="en-US" i="1" dirty="0" smtClean="0"/>
              <a:t>cluster</a:t>
            </a:r>
            <a:r>
              <a:rPr lang="en-US" dirty="0" smtClean="0"/>
              <a:t> of computers, allowing it to work with VERY large numbers of users and VERY large volumes of data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In 2003 Oracle released Version 10 with support for </a:t>
            </a:r>
            <a:r>
              <a:rPr lang="en-US" i="1" dirty="0" smtClean="0"/>
              <a:t>grid computing</a:t>
            </a:r>
          </a:p>
          <a:p>
            <a:r>
              <a:rPr lang="en-US" i="1" dirty="0" smtClean="0"/>
              <a:t>Grid computing </a:t>
            </a:r>
            <a:r>
              <a:rPr lang="en-US" dirty="0" smtClean="0"/>
              <a:t>is  a large scale distributed cluster of computers to solve a very large computational problem, such as storing data about 700 million </a:t>
            </a:r>
            <a:r>
              <a:rPr lang="en-US" dirty="0" err="1" smtClean="0"/>
              <a:t>Facebook</a:t>
            </a:r>
            <a:r>
              <a:rPr lang="en-US" dirty="0" smtClean="0"/>
              <a:t> users, for example (even though </a:t>
            </a:r>
            <a:r>
              <a:rPr lang="en-US" dirty="0" err="1" smtClean="0"/>
              <a:t>Facebook</a:t>
            </a:r>
            <a:r>
              <a:rPr lang="en-US" dirty="0" smtClean="0"/>
              <a:t> is not using Oracle DBMS for that)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Oracle also set the world record with Oracle Version 10 in TPC-H 3000 GB test</a:t>
            </a:r>
          </a:p>
          <a:p>
            <a:r>
              <a:rPr lang="en-US" dirty="0" smtClean="0"/>
              <a:t>TPC-H test is the Transaction Processing Council’s Benchmark test for performance of DBMS in managing very large databases</a:t>
            </a:r>
          </a:p>
          <a:p>
            <a:r>
              <a:rPr lang="en-US" dirty="0" smtClean="0"/>
              <a:t>In TPC-H 3000 GB test, Oracle managed a database with </a:t>
            </a:r>
            <a:r>
              <a:rPr lang="en-US" b="1" dirty="0" smtClean="0"/>
              <a:t>3000 GB </a:t>
            </a:r>
            <a:r>
              <a:rPr lang="en-US" dirty="0" smtClean="0"/>
              <a:t>of data.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On of the other key strategic focuses of Oracle is Java </a:t>
            </a:r>
          </a:p>
          <a:p>
            <a:r>
              <a:rPr lang="en-US" dirty="0" smtClean="0"/>
              <a:t>Oracle has been developer of Java Runtime Environment (JRE), that you download to your computer to make </a:t>
            </a:r>
            <a:r>
              <a:rPr lang="en-US" dirty="0" err="1" smtClean="0"/>
              <a:t>Jave</a:t>
            </a:r>
            <a:r>
              <a:rPr lang="en-US" dirty="0" smtClean="0"/>
              <a:t> work in browser, and Java Development Kit (JDK) since 1998</a:t>
            </a:r>
          </a:p>
          <a:p>
            <a:r>
              <a:rPr lang="en-US" dirty="0" smtClean="0"/>
              <a:t>In 2010 Oracle acquired Sun Microsystems – the creator of Java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Plan</a:t>
            </a:r>
            <a:endParaRPr lang="en-US" dirty="0"/>
          </a:p>
        </p:txBody>
      </p:sp>
      <p:sp>
        <p:nvSpPr>
          <p:cNvPr id="3" name="Content Placeholder 2"/>
          <p:cNvSpPr>
            <a:spLocks noGrp="1"/>
          </p:cNvSpPr>
          <p:nvPr>
            <p:ph idx="1"/>
          </p:nvPr>
        </p:nvSpPr>
        <p:spPr/>
        <p:txBody>
          <a:bodyPr/>
          <a:lstStyle/>
          <a:p>
            <a:r>
              <a:rPr lang="en-US" dirty="0" smtClean="0"/>
              <a:t>General theme: Modern State of Software Engineering</a:t>
            </a:r>
          </a:p>
          <a:p>
            <a:pPr lvl="1"/>
            <a:r>
              <a:rPr lang="en-US" dirty="0" smtClean="0"/>
              <a:t>Oracle Corp.</a:t>
            </a:r>
          </a:p>
          <a:p>
            <a:pPr lvl="1"/>
            <a:r>
              <a:rPr lang="en-US" dirty="0" smtClean="0"/>
              <a:t>Google Corp.</a:t>
            </a:r>
          </a:p>
          <a:p>
            <a:pPr lvl="1"/>
            <a:r>
              <a:rPr lang="en-US" dirty="0" smtClean="0"/>
              <a:t>Summary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lnSpcReduction="10000"/>
          </a:bodyPr>
          <a:lstStyle/>
          <a:p>
            <a:r>
              <a:rPr lang="en-US" dirty="0" smtClean="0"/>
              <a:t>With Sun Oracle obtained,</a:t>
            </a:r>
          </a:p>
          <a:p>
            <a:pPr lvl="1"/>
            <a:r>
              <a:rPr lang="en-US" dirty="0" smtClean="0"/>
              <a:t>Java programming language, Sun JRE and JDK</a:t>
            </a:r>
          </a:p>
          <a:p>
            <a:pPr lvl="1"/>
            <a:r>
              <a:rPr lang="en-US" dirty="0" smtClean="0"/>
              <a:t>The most popular in the world free </a:t>
            </a:r>
            <a:r>
              <a:rPr lang="en-US" dirty="0" err="1" smtClean="0"/>
              <a:t>MySQL</a:t>
            </a:r>
            <a:r>
              <a:rPr lang="en-US" dirty="0" smtClean="0"/>
              <a:t> DBMS, (used by </a:t>
            </a:r>
            <a:r>
              <a:rPr lang="en-US" dirty="0" err="1" smtClean="0"/>
              <a:t>Facebook</a:t>
            </a:r>
            <a:r>
              <a:rPr lang="en-US" dirty="0" smtClean="0"/>
              <a:t> among many others)</a:t>
            </a:r>
          </a:p>
          <a:p>
            <a:pPr lvl="1"/>
            <a:r>
              <a:rPr lang="en-US" dirty="0" smtClean="0"/>
              <a:t>Solaris (</a:t>
            </a:r>
            <a:r>
              <a:rPr lang="en-US" dirty="0" err="1" smtClean="0"/>
              <a:t>unix</a:t>
            </a:r>
            <a:r>
              <a:rPr lang="en-US" dirty="0" smtClean="0"/>
              <a:t>) Operating System</a:t>
            </a:r>
          </a:p>
          <a:p>
            <a:pPr lvl="1"/>
            <a:r>
              <a:rPr lang="en-US" dirty="0" smtClean="0"/>
              <a:t>Solaris Cluster and Sun Grid Engine, very large scale cluster management software</a:t>
            </a:r>
          </a:p>
          <a:p>
            <a:pPr lvl="1"/>
            <a:r>
              <a:rPr lang="en-US" dirty="0" smtClean="0"/>
              <a:t>Sun Studio – Integrated Development Environment and compilers for Linux</a:t>
            </a:r>
          </a:p>
          <a:p>
            <a:pPr lvl="1"/>
            <a:r>
              <a:rPr lang="en-US" dirty="0" smtClean="0"/>
              <a:t>And many others…</a:t>
            </a:r>
          </a:p>
          <a:p>
            <a:pPr lvl="1"/>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normAutofit/>
          </a:bodyPr>
          <a:lstStyle/>
          <a:p>
            <a:r>
              <a:rPr lang="en-US" dirty="0" smtClean="0"/>
              <a:t>Oracle is the software company typical of 1980-2000</a:t>
            </a:r>
          </a:p>
          <a:p>
            <a:pPr lvl="1"/>
            <a:r>
              <a:rPr lang="en-US" dirty="0" smtClean="0"/>
              <a:t>Focused on single flagship product (Oracle DBMS)</a:t>
            </a:r>
          </a:p>
          <a:p>
            <a:pPr lvl="1"/>
            <a:r>
              <a:rPr lang="en-US" dirty="0" smtClean="0"/>
              <a:t>Gradually develop software product into best on the market</a:t>
            </a:r>
          </a:p>
          <a:p>
            <a:pPr lvl="1"/>
            <a:r>
              <a:rPr lang="en-US" dirty="0" smtClean="0"/>
              <a:t>The product is regular software or software suite</a:t>
            </a:r>
          </a:p>
          <a:p>
            <a:pPr lvl="1"/>
            <a:r>
              <a:rPr lang="en-US" dirty="0" smtClean="0"/>
              <a:t>Try to diversify into other software areas based on flagship product (</a:t>
            </a:r>
            <a:r>
              <a:rPr lang="en-US" dirty="0" err="1" smtClean="0"/>
              <a:t>eBusiness</a:t>
            </a:r>
            <a:r>
              <a:rPr lang="en-US" dirty="0" smtClean="0"/>
              <a:t> Suite and Java platform)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xQSEhUUEhQVFhUXGCAbGBgYGBwdHBwcIB4YHB0ZHiAcHCogHB0mHRkeJDEhJSkrLi4uHx8zODUsOCgtLisBCgoKDg0OGxAQGy0lICQsLSwsLDQsLCwsLCwsLCwsLCwsLCwsLCw0LCwvLCwsLCwvLCwsLCwsLCwsLCwsLCwsLP/AABEIALoBDwMBEQACEQEDEQH/xAAcAAACAwEBAQEAAAAAAAAAAAAFBgIDBAEHAAj/xABLEAACAQIEBAMEBQcJBwMFAAABAhEDIQAEEjEFIkFRBhNhMnGBkRQjQqGxBzNScpLB0SRDU2JzgrLh8BVEY6LC0vEWs9M0VIST4v/EABsBAAEFAQEAAAAAAAAAAAAAAAUAAgMEBgEH/8QAPxEAAQMCBAIIBAQFAwQDAQAAAQACAwQREiExQQVRE2FxgZHB0fAiMqGxFELh8QYjM1KyFSSCYnKzwjRDkjX/2gAMAwEAAhEDEQA/APFKQw0qN2i2MqAKefXNjbRE7d5wholF5plzFVhnXAMBmE9rmJ3/AH4lgqXwOu3w5rk9NHOMLvHcJhyVIMwUuonfuPh1wW/1eMtvhN+5CHcGcXfMLe9v1XqHDOB0ly+mhFVW/OK32z/0sOn+pFzTundjKMQQtgZgavOvGHhx8sDVy7VBSax0kqRe9NwNx77Ybj+HC7u6v0/dSFgLsY136/1XxpUnNQaKZqiYfRpYN0kpGoT+lOGhhFiVHMxkzSw5hKnEAatR3a51I0mZuoH4Bfliu/5lLTsLYg1xvbdb6HFqVJPLq0hVPlsZczAgFY6iHF/RvQ4gqInyBpjdYg/Q6jzUweA6ycPEHBPpWVVmWHKd50tBFjHQ2nABvES2uc7Y/UAK1gBjwoJ4dzBzOXehX/OoPLf79L/MR88aeCQO0027EQp5TIBf5gDfr0+/3S7xDMjJ0GQ04zHmABgPaSDZj6EW9+CVLUmncTa4KBcX4c1zhfTUFYOH8dp1aqHMIrKDzKy6gQZk3m43Hri1UVUVRHY5EaIZT0rqd125g6pqymYy9QH6LldJiXby1VVAuNV+YEwIG9+2BDwHBE4pHxuxMJB53Wilw2iHoDS1YFnV2KuoYlHK6QosA+mwmwO+KxjgGfqjDuIcSDc3bDXDexVueyNF6M/SkWgtUsAtCoSpYghbxKxSt6YqgRdJcHf7/srzpKp1PZzNW5m4zDTrbnd2a54UytBPLVSKtZqiFTpuoUqzwTcDTcie+84txnKyBVcjXuBaLZZo5Vy6GrSFUKAtLmV4idVWZm24OJQqu69L8M00XK0RSChCmpdIAWGlpEWi+HhNOqp8acV+i5HM1wYKUm0/rEaV/wCYjCK4F4t4FL5XLlwI1ppkj4mPko94OOtXDml7ieZarX0hyR9qb7gEX9x27jB3htFiIlcMtQqdTNgYbIsai0E8xgYUhVAuS7WUAdYALf3R3wSrajo4zbVCqCHpZcbtAsjpQ1oaK0nFRg61NIlbjXJ3mYibyx7YyDjncrRjPRdymW1GQIUWXsAP4CwwHqJcRsFu+EUAposTh8R19E10qNLLUPpGaVXEN5NAxqqwIJ/S0qxWek/GZaaDEMb9NlQ4txRzH9DTn4jqeXUOvy+iVRomtUaqwgsZIGwjZR2UC3/nDJ5R8rcgr3DqJ0Y6WY3ed/JHUyy0011CAgEgG0+p/q/ibD0dSUplON3y/f8ARDP4i/iIULfw9PnM7vw337eQ7zkkzjnF2zLaEkU5mNtX9Zuw7DpjR09MZDbZYWmpuhvLKbvOp118+Z3RDJ8MLVKhtzbkm0SDJ9Lbbn34MRsjgibI/IfoU+SVz3ljOXot+XprU1IhIRW0tEa6pgGP6qDtsLE6jYZzi3FXzfCMm8lpP4e4ZGS6R4uRbM6BFeG8OaoyikAB0IEqv6k+039c27TuMtUVTYwSdeSOVXEA0YIe93PsTXw3htHK0leqQC3U3ZmiYA3dsCSZ62UsjHoEEfIGi5WTjfFTUTQC9BDuQ+lt5EuDbbZTHvxoqLhMNOLv+I9eipPmLl4gFvgrdUL5LfcpAZTF9BsevMp2J9PTrhwOS7Ede1Hs/wD/AFzfrL+IOGOVgaqPF6pSoh5vaHs/3vuwo0jqnPwt4or0OZ6dRkUwSqkg2BuBJG+8W+c90zCVua30eJfT1zPnVKlBCNSAmFqFblDI1DZYneThxcE3CRmVj4jwarSppm6TakcDWR9huqt6SP8AxixC7FaN3d1H05hRTtw3kZqNRzA8+SWDwurULsoXSW1Aa7iLkbbQcDauZtPOY5bg9mWencVZpyJI8bTcKvM5UrDOg1KsQ6gqRpANjY9YPe+JGOa8Ymm6H1UpiqWjYgfdNvgrxFro+Sw/N1NMAHkSSw9YtA9/pjM8Toj+IMjcgWk99rG33RiKQFtutYuMuKVV69EGAylwOq3BU9mhiY3ssxIxe4S97WBrj2fX3ft5Kw2fopA8ba9nvNDfyi5NauVXMqQdJW42ZW2bGhxXarXEsDoQ4doS74IyHmLWYRqUDTImDck/IR7icXaSkbOx1zmLW7feSyNXxB1LKwAXDr37OrrGvdbS6Z6XiRlDrUpoN1IpqNIEDfVUn3Tim6J0bix+oRDpYpGh8V7Hn+ip4nnw6UlVmCCorkP7QCmSgKCdtjA39+Im5Et95qeY42MfYaW725fayqy1UrRq010lFINmH2SwBUzN9R2+E4FStHSEjmtfTv8A5DQ4Z2t4gE+Fhr9d2LgTvOXRGQoSAx+3sLowQcvKZBvfc9SLCMKyNQ0iR1+ZXfEGR82rSZpbTS9ksADLMeYFGD7dfvw51lE3Ve08PTTSpr2RR8gO2JAoyk38rdSo2VWhS0TVbn1tHIBBj1lh8sIpLy+n4ZzxyrKMwus1QUAqnSFAcsBaBzPsN7dsK65YIXk+D1SrEsrPTJRj+m5mINiYKx17xjWUTnRwsvqR9PZQqdzcbgdL/VbMpwLM6kquJjmWnytBkQ3Mw/RFxfbpijxKtY+7G5+XNWqWJsYvoqKHC3NZ0KqjOdbkRAHcxMQPvJ7jGWqZCPhC1XBqMPd07/lGnWU7cE4UgVq9UEUKQm3tNEwB/WMQPibBRNWCDpDc6e/fsIvxXif4dmBvzH6e/epsqcYztXP5lqjwKaclJUEKtObKL3NhJ2t85qibLC3RVuEcOt/Pl+Y6evatyvRy5C1JLxOgAn3Ax1PYX92Iqan6Q3fp91zj3GpKWPBStxPPg3rPklDj/F3zjlQCEBEA22tLAW9y9MaalpDIRlksHDF0V5ZTie7U+QXcrk1pi+/3k/6+AwbkkhooscncNyuRRz10vRwjt5AJhpDmqL0H3naT3OMvVVUk5+LQaDkiEUTWDLUqXhDKJUeqKrhUNWIJA1NvF7mw2274zvF5XsDcAzzv1BEqWVzWubfI2TfxfxDl8mFFKGMG6jUB0kwRquPZBHqRgVRcPkrLuf8AC2//ACKUsuHtXnOd4nVq1S1WrVhfYbQA0fogKy6U26kTFicauKGOFmFgsPeqpklxuUQo0qz0yyUqdMKB9aUBdthMMWAn+9iq/iEbJBG03KlbC7DcpDIvi6ENvki2XyJaj5mipChhrUSARJg9RvvjuNny3F+W/gowya+JmlxdEs0054+rL/r7sNKIDVV+KtQKlJBDTIMERO2OsXDqtHCfFGdZWSnUozUGnnNNWtaV1EX+BHphxC4mnw/m8wiMmZ+jmDOs1qRJj7Lrr+Ei+1jhzW3y0TXOw5jPqTJxDxYj5cUKNLyyyw0Rp0ncL3nufvwZo+HkOEj7ZaAIFX8TDoyyMHPInl1WSkwakSVmDuMTcT4ZFXR4XZOGh5foqvDeJOp3dW497rZx9lfKGsdJUHoebVBGxEdjv02xjqCglpXPE2ulvrfr6itTNJHUNa5vaDuPe6TUy8ur0SVikdViJMEBYYc14OxXbqYxecxupHvq/RUWSyMc9zzlfwF/Bel+HzTzmWWnI1LTh1AgAysOBGzR85HTGRrmSUb3PGhIIPj9dj3HdG4ZWvAKRPFXCalCkMrqIQ1ZEfoROk7fauI2n0xq+DSNrwCDbn1H9VBWTuhhwagHL31KHhHhVSg7sCDTChidrggRB3kMcaaGD8M/oybhw+oWaq5fxMWNozYfof2WviHBEqZjXSqKVVlKiJLyRtfcWB+PbEFXFjlZJ49ylpJsMD2f/nv9ExeKPDKnL0XLCnpYgkrqmQJABZb9d+mBdTbED3e/qjNE17oiwAkg38j5IFkeGUwCBUOl11JqQoSIvZjaDI3MWvgTLF8WRWvpK0GL4hY53CL+D+GQaDvUhkYNo0bgs6i+qZgg7W2i84tsb8IWbqnDpXWW3OZIVMzTDVgp0KABS3DEkLJqXN4mPhhzm3UDTZev03tiVRry78oxpVsw5qV2RaKBYFFnuZYwZCzdevSMcLbrt0r596SUm8uszPChF8oAT7O/mTc322xZpKfpZWtOm/YopJA1pKtzfl5NKdOo5QUwdTKus+aRLMFkatPKu4uoPXBmqqsMZcNXZDs29e9D4YccoJ0bn3+/shHF8nRZabUswas3/MaYlbLHmm+09p64zMhwC5R6lp3VEgjb+w3KZ/Dvh7y0NOANK667TAUKJFPVsAIue876RNEMdI/D4+nvyWrlqY6WEOboMmjnzd37dXabCPEfEnz1cUqJKZShZVjTJjSajd2I5QvQQO+J5ZAxuBqF8PpHVMn4ibuHP3+qNcO4dTy66qpFNVEkn+bWCQxHV2iw9Z7Yjgpy84naKXi3GWxXggPx/bu933yukvjniqvmcxGUepRoqNKBWaSDYs/dje1o6d8aOjoTJm4ZLHvf0fxOJJPWT761KjwpcuoDCahuE6j+s56f69cW6viUNEyzczsPe3sKbh/CajiUnJu597+ymfg3CioTzyzt7VPLqY3+28fm1Pf22G204xldxBzz01Q7sHvQfVa4Cm4ewwUrRi0c459vafoOvRYatGKlf1Y7bC+L4NwCs07UoQMzmUpVRlmRF87U7FNRmwUSVKqu8zH7sdAzum3WXOcOzmarstQqXFiyhYAkkgBAFHu37nEFRVxQC7vBSMjc9O/h/wAFpSU1a7W3LOYUe+bDGdqK+oqn9HCD75n1VqONre36q7ifiGmV8nKUBXmxZ1bQYMwqrDPtvaPXEtNw4ROxyOxO6tB5n6ItBwySQYpThH19AvHxT2xpQsViXoHhLJl+G5n+ULTUGpKHy5aKakxqE32tiN9FTyuErx8Q0Nzt3qxCZsHwXw75JeQH6UsnZv3XO2JCclYAzTfwHI06tep5tcUQEkEtpm4Eb3xJBbO6gqH4RfFZEB4e4YDoOdoGZ5C+r1MA/uxNiYomvc7NrvohOc4VkKVYaa9HMKwgKrfWrH6OqzqO0z2mww0Ob2qVzXO3silHLcONLkzcEyQNFQibwywkwd/jcTi3DXGEZ6KjPQCU337FjiAJurey0GD6GbhvQ4NU1THUMxxm4Wcq6OSB9nCysbhkZerUlQNSlQZkwYfT0IBdJnofTFKuhbPI2Lex/RFOGzvigdK4ZAi3XzSsoqVq5U61OyCiIEGYFrkW+eB9TGYMOFoJtnf9EXp8EoJvkSt9bw5mVDKFzFypEhwY5p+EkYt0cUErQ57Wg53+ltVBVSuhNhfbzU+HeFKpaXV7dWm3ffF8vpqZpeSGjuQySaeY4I2knsTDw/NZBaRFWk9Qgnn5AOw0gnVNp2B92BU9eZX3ZotBRfw88QB7yCTn+nvdHzxnIJTNehT84LEkDTpnrcbe7HWRSytxXyzt122VF8sMUmC2eXdfQrDxjjFR6ArRroAeZpSBK3vuGAG84gOHo77qdpf0wGyW+Foy5WkCW5alVISqi6Q8ONRKsCeduoiMDqj4mg696PcNd0cjrnDlyv7zRnhFNvLPKyMNKqHJJ5SWHMVGoXF4w9pu1VZwBIbG4V+o5d1PO4ZVuQW/NkSJA0rymxMY7dR4d16DX4klOiarHkClveACbfLDkwZryPinjKjVp1FGYUmrI5qVQFJvMgQY227YbjCmEEnJCPD70xWFVnXTTTWkzDVJbTAP6O/wI64MUDLxucNTl3b+OiH1V2uDTt99kP8AEmYFWqy+avllAq6RqYcysWMkczMLi9oxQqZ+keepWYoHMaMij3h2gocMzXpwtIMZIP8ASn3Rb1E9MCJpCX2Hd6rV0NMIabEd74jyA/L6/qifi7i6LSGTyjq3NGYqDbUPsz2BUzvPwGJTaFlhqqMTXcRqA5/ybd2y5w+jSytIOxWd1mDzf0j/AH6V6+6ZZTw9KcTtPfv3m7jXF/wYFNALyOyHID099iXxLidfOVkWkWCvMR7TEl0JnckgG3SSMaOkpGvuXZBv7rHsYaduN5xPdqeZ5Dq99henl6eQXTTKvmPtPYpS9AdnqeosPWMQ8R4sIx0UXv3y8eSP8H4C+rcJpzZu36evhzWvgXC6tQ6lUkk3drkeoHU++2MTVVwBLnm5Wnqq2KBnQU2QG48vVNlPiuSyQKtWomsDzBnBIJ3LXkt6e6YnENJw2Wrd0s2Tdh+nsfZZqaozsEuZ6nes3difmxxp7WFlTJuV94M4W2YXMLq00/M59hNttW4HuwJ4pXSQYWR77+/3UsLGkklGKnGMvl4p5KmKziRq2pj4/a+E+8HAuKjfIcUp8dfDbvz6gjMHD5ZLF3wj6pa4rxcMwFZ2zFURFNbU0MdvZB6S0nupxpKHg8jx/LbZvM7+ZTpOIUdCLNzd1a950Hd4oTmM25b6x2U/0VGQQP6xEN8CUHYYOR0lHSfN8TvH9As7W8bqKgfEcLeWn6lK1M7YGIa4Jw4FlichmGFOeYjXqIgFbggKbW379sStBLPFWqSqfEwhrrXyI20WBV/le384B+AxXKs7php1ERqiuVVmUhXJI0m0GQp694GKVTFI4sfG62E3OufVkpo4ema5mG+S1cY8KNWXUjUXpmNLy0xAvyIQbzse2IKbjUTm4Kj4X6HIoW7g5jkxQOIHLVJvG+GVYkc2kyGA5hHQjr79/hgy2zm425gqBnEAJDHILG++S5lEqVKdQoWZ2YrCgXEdTqGmw9cRTPjY28miJtBd8q0cHoZ3KvrWmHQsDUpsUdWUWkgmxBmGFxf1BZFxOJh+F5HiF19NjHxAHwKf6fF/pdLk109JLNlXnkn9EE+x2A5RsINia4dWQkkk3J/Ne/ig3FaGZ7B0eg/L5j08EOy/Ci1ZCgY7yFEsLEkR1Fv9HBKuYHwm+2YQzhc7mzBvPIqNPhiCmn8oq1KRI9oKSv8AVJkcpaPdI9cAXxvjJY5GXxxSDpmgnfw95qvwrxY5dnovVZEd/aYBlWbXBIIMgBo9/c4CcRo2SDpHAktGgNiQrPDq0SNw6FLHjHgnlcXWlTcc+hlIXbljTEnqsfHE3C5+lpw7rI6+/s07lfeD0mSccjmE8+nRredRBSmgDqsOEABlT3I3B26WwbgdK67GHr9bKjWQRx2llb1X9e9EfDHDgKfkSyjVUW0EkFmJXm6H0w+aLoxgv7Oaghm6Rwfb2MlT4c4Cg4jTogHRTYseYmSovPQXAFsDJW3kA2RynlLaZ7tzYJ9r8Dp1FNTUy87AixiGK/uw+11UxWV2S4QtCpR5i5csLiLBSZ/d8cK1lwm4QLj3C2Eo1UmiGhUjYE6otBMbb7Tjq6DY3ShxLheSoU9b0rkWGo3boAPU4bHRNkcGi9z1q+eM1Ebfy2H/AEhYK60stSy1OrSpPUeoohlBAJINRoNhCkLMb36YIVeCPJl+Qz2yCH02OZznv6z35lYqPDEzFfTTphQILsptFoCiAATttgJPYHLVaThj3mMueBhGmWZOuvIbopxDimWDGnlqYfNhmplhOmmNNwDO3MwtYBXHUYdiwtu7VQdC6olwRuOH8xvf2eXWvqOWyuSohczoLOJKxJj9LTvpB2H2j8SFA1z3XdumcUq46drYoQbjSxtYbk+/VLhy78RektBGSmoPQICepADEQALtNr4P0lI2NuOXRZyeYl19XHxTBT4dQ8tFp0qbJSMPXqISrEzy0VBlr/atqMna5GVvErPLoyQO1GqPhlosVSc7ZDfv6vqo8d4EFpUmqeYtN6sJTUIhE9SxDWAPs39+BVPUx1DnOaDl4HsU7qyVgaxpGW+d91Z/tCvmMvSpUqppGpXakWVAH0RC6yDYyCSygekDfjeGwB4OG9rnPMXNvYvfrVB8rjftQPhn5O6mYqyNKUSBOmWvFwCwE/rdzbEVbxeOD4GfE5JkJ1dkmPjCaVqjsxHyJwUBu0FQEWKWsrVGhqbVHXVUnQqlleIEMAQOvU/DDo+Gvq3YmDQa8lapq+KiPSPbc7D37zXc3TNRvLp10CgxpRHuOoJXV06Fvhi1BTw0jgSA92/V9FDxHjrqgEOcWDYLePC9Yry1KdBBADQylrft3NoEDvieWskkGG9hyCCxfzHEgHDb5iLeAKO8L8MGlTulBWtDPrAPfkgPPrEYq3trkkygY43fd/bkF5DQwxPemHhnBKmYoM6US/lksXgwoW5g+kzHux0NJaVLAQwElX6YzQP/ABl/6cQq6NU0nhlatWfyUd4XmCgERI3DWOLtIYsxKLhV5pqmEh9Oc9+sK3hvh3O0CWpZeuhJkqrLoP8AdYmD/qcD+I8LhqHfCRa2VxnftB092V5nEjI28zCHdWYPiQjB4VXqSauTqh7Qy+WPnNS+BlPwutpXXgkbbcEmx+ip1ToKluGSMnryuOw3Sn4c8M5istR6NIkrmKoMkaTDQVYFtge334OmISMs/Xz6lUcJo3tMWbbAZ9Xmjz5blYEgESCNI6TI+Yxhy5zJLHUHmtDkQgvizO1MsiGn+dYkq67rdSWv+HXbbBfgsL5nPkYcmAX+uSrVL2gtYfzFbfCvis5qaZopTzJU3AJWoAQ0rM6Kgi0mDt2xuI43NaGzE2G23vqWdqWnE58AGIjXf9+vuOynnuEvc0dV/apgX9eU7jup2xYqWMlZ8RsRoVTo5JInhrRe+o98v3Wfhn5PqlWl5n0qkVqKGWWutiIMncAxGALorHMosKdxOKMWz/cKzNfkyq1awqvm1ZkCgHWICqICzM7D78RtiijaQCAOzn3ojd2EEsN+3L7eaL8V8O1K6IHq0fMpNIqBxI29oTt3v3xPC5rCHNdex979ydNM+oidC+PUc9/BV8aLUVo6WSpWNZX5LqAnM2x3YLHrJxZnLnjpAMkKpmtjPRk3citN/L4vRqA8tdbfERb4wfjgbLlI1G4Bipn9RCd6jkJWGmNNUxA3BCtPrdjhyqlXAsatIaRp8tyTGxmmAAekgt749Md3S2SZ4oqedTYB9EvZ77zNrj7II+OGnPROGSTuH8N11zqcVFpw7GIGu+kGSZ3LH3YI0bMDTId8h5ny71WncXEMHafJAPFmUq5jN01QyICpvNze179Ztv6YHVM133PcjNBSGSIkEWBz5jmdPBNdXKpkskQpbzKgNOlo9pnIg1B6L0+HUyKrG5F7kQlkJe2nhGn0HvMrLwfhicOy/nVVLtA7H8SOUH9o+gxxkZkOIhPqaxkAEDHZ9fn7+qX8twz6dUOZqhlQXerUb2h9kAADSvYCSZgGMH4adkDeklPcsu95lfhjF3EpirOyeTSpLTSnWYLpYAu4G2obIsxCj49lH1Fe6YnZo8VcfQspgLuu868h1e+5EslUp5MU1rkVa1Kkqga2cKxJ36Ak27wF2sBnamKoqnNLWgN5H75fbn4qbpsiCd79aUeN8WzFVvMr1Ax1wtMD6uncmxgGbDp88XmtZTt6Nmu/P3y2U9BTMqHnGTlsPUo1wvhn0eqKtdTy1SUAMszER7I5h1PT1wPqKrp29HC6zt9R9fS6TKZ0r7Ri467fspce8TNVJpIzKkFfKoe2Tsdbj2fdIjqDizwrgcjwC5oG5cdO5TzPpKNv80438hsqOLn6i0XYbGRtPxwWeLEhBQ7FnzQfhuTWqRTcVHDvp0IRBMTeSJ22kb9MPjkIGHmqdTHI8gtNhudTrsj6eF1y8Nqc3JWkjqSCASCzQFn9UMPxx0uATWUjcWMjPr9Ec4bwviFQmp9VlKY3duep6y7m3wj3YbidtkrQY29zmVZns7lMsB5j1c45/Q0KvvJJVT9+G5bqTNeWZjwfURKtXzaYp0X8tzUWpTOqQAQCpBUki8/LD7Ko6DJEVp5rK5WpQYvS+uEqr2IYKDJQwwK9Jww3BUkTLMsVkqD+U2/pR/hpn9+GlTDVGeJcQrUqrGi5UkRAYqTvtB3sPkcXaKm/EEtDrEKrU1AhAJFwVzM+Jq9WjmC5eo30cII1KyPqeGGkwWmL2kRhk+Knfgk3TowyVuJnNX+GKtR1YHMlKgIhKrkagdRJ5pB3AgjtcYdRyRWIkFwfFcqenYWvgNiPA6arFwbi9XLZeo6rUaa1SwvTZtWxHT3qZxXqeFtq2FzXEW5Gx/VWoq2NtmSt+Ii99rnZHsln9a6tGjVJ0z7O9vhjG1FOY5S0m5B15q+w3bdDPygUm5WDQh0rp7nnIb16jGg/hx8baWVod8RDrjwA99aF1IkNWy4+G4sev39km5ejVXVoeNXuO0xciRv0xuXUvSH4ihIqQ3Kye+A+Iz5tHzK9QHUNT1aYIAFgpYMW0nYn5nsOkoqrBa4tyG6nZPTdJitnzRXxBUpUHU0VpMY01F0jRrGzKGIi1rHriB8ZbTjHrt2bq1TcRdHUFsJyt8Wtr7HXXy10CC53ihqBQYpNSdWCqVC1NUrspJlZmDbrgZUxCWIsJVqSrnfO3G74eXWuZTM1fMWv5SGlTBp1mDyXU7goYJYSDO24xQiMdK/AX62sLb81da8k4m+/2QvjgbK11yy81Gr9ZTedlJm3ov78aOGpb0ZjcLg/T2c0KrqS84nabHXv3TTUzSinlaqksMtW8vWDy6dSld7zpj+OB0jL2PJXIJiwPZlZwXqpqAmqFJaWWR2OlbXPaD8cduoFIvcm4PlwAfffr7sdSXkfiviTvWq6ULqnKo81FAggGAQYkycMtiNgn6BUcdzAymUWntUqc1SDBAPT2T0hdv0sX53hrRG3s9fEqvG25LyvvDfDqeVonM1ywBsCbsFaSFA/Sfb3e84En+Yc9B7+q0DP9tFgbm923XsOxv37FY5NMPns0JYnTSpkwqLfSo7CJLRf2vWHBhld1BcdM2kZhBvI7Mn3ty5nNY8tlKueIq5wt5Yb6qmqwXgbBdpPrAA3gWJYGOlGJ2uwQSKCSoecJzvcuOgHv3dba+YI4hQou1OlRSk1SPsqR5gmT7bQN4ubR0wGqayWpjcWWJvbqH7KcsZTVLRG42t2XOf0WLxPxmjmMxkxlgSozKqahLa3JYCSP0ZAN97bbYs8KpTFFM5xuSLk66Jk8heRdE+E+FPICVM5WYvdkpBpZokkgTO0+nxwGNZNUOtCMLT+Y6nsCsshNiQL215DtQDxVxta1GlTWl5PMW8sjmGklZYzbfaO5xHDQOp5HSON75a9/ijXCHMc4/3fS1wmGpQ82mKStLQbebpVjpJAdwA2kkRaJm+J+F4YauU2vyJHWUGq5nuF23Ade9vog3gjgCFKv0rRr8xgELaaIiLGCS4HQAGL+/B2SrdKPjPvsQmWku61zbkPXVauOfm3FrVOm3wm8YrOVwCwsEP8M1UWor1Z0LXBaN40Nthu6R6upNfEvFDGUyVNKe/MUNWoRBvcgC07g4dfkkl3ihzdVl8zOnfmUiWNugSdJnpy/ux0NJXFbluDCASrkHdqjaV2PRZb/mx3CF3NJ/hDiVcZmmvnVCt5VnYoYViAykwRIG+HDVVI3kusmbxBmTVq1AQoJq0wSIAJ0Jckb/rdgMMf8ysNN7jr8kKz1PTmx61QR+xSxx2S63Vd8WZxqdNmTT7SgggzuxBBBEbYmp5TG8PGoUc0YkbhOhQngHF3cVtSiAoOsTYzAnf8cOr6h1Qz4gMgdFymgbCbNOSP8RqlxSUwwtbUdyYnlIM4C8MY1uM23VyfUKjhud0ZJ1qKKtLzXJpP7JIJvbmB9xwXDrZKqW6FbuBOFpookAKYB369sZiubeZx60UjHwZq7xnnWZVp6eQVklptOhyBtvBY2MemDXBqVrKPp7Zlrhf/AJfoFSfMHTiK2YcDvpbwWbwvklqK31Yc2uS0Kb3gETPbGp4tXmkDDcAG/lpfJZ+npXTl1tre9Qp59qgpgUitMlo1CnOkXJPss3SOuBbqyaTPEc1qq/htHS07MDBe4zOZzBOqE8BzTGrVZqwWwBaoGe3NaQrEe+37sVg5zs3FCGNDZCALZeiN/RmqGPpQdBpJKiQTNhdFvb7vfivVSmOMuAurUYu6y5lOI/R80SuqogXTVAQldOm7Rq9oHcj7wcMNGa6BpsAXaem2v3UQkdDK7O4GZ6lmpI9XNUq1Iv5WWDaAyj2ZYlADEyuw6fDBeCjfTQ4pz8Ww5pS1TKl7Yosxb4jpbfXwCNB9S5qiKula1EVqFiIK8xIIHrtJO0YZUD4ibjPNQU7vhAsRbLP33Kts+5rMy5yA5RtI8y+pFt7EAkHeR02xSeBdXGPNrJq8LZ3Tk6ld6wqQW5+aLbCGE/ADHW2AScblKvC8jRFTzKlSmwXmezAyDIHMoklugk2OH00TQ4ycu337CnmrZnM6InLsCq4fTOazVWpmKqfRg+pNRgMFiw1AHSLMR67ScRSSY3EK1DE2JglOwy7Tv28uvsWviXFqbkV635qm/wBRRAlyxAHmuNxa8dAREk4a0dIcLdPuuvl/DNxuzkdoP7R718EJdhUdcxm38y8UcuIhSLS0SFjtc/uJtLYWgbn6IQ1jnlzic9zz6h6Il9PZHVswylWQFFQ2UETocSNIM2E33MkwQU7X1RcQ4ixI069upFRVtjhETG2yz61gr+ZXz9F821NEamdBCcopaWKgKwnVJI2JnvhjHMgpi2nsS02PK+VyUMDHzVjW2uSPVWcfehTOSTLoEKZumWOzG4gkAcneDfa2CvBqSfBNNMTZzbA2sNdhyHNWq1jISGFwJBzAzt2lG8qlWpUIWFZoMMXDv3LE/WuOn2BHSMPiighyYLu5n02+qrVHE5qgYGizeQyb47+GfNAPGWSSktMDmZnbm9BHKABAEtO/4DANlQ6YOxWycRktLwOG0jn3/K0W77/v3Ihwjh9cVlqZo0EozdtUsIDERMgNqi42vhtFU0/TYIy6++lkJqW3aeX6qfgfi701zNSlSpVn+kOBUqPstiBYRc3LEwfSMHqiNrC0NFsgVQa4uJuVhz9RqyvIglpJ9dVyAJMeu2ICE+6wZSiiUqhLq4DhjF7gGBYkEe+MMcWtFypIYzI8MG+SOZN2rUg3kVipEgMy0k9kmVA394+eOiTkFPJSCP55G35Zk99hYeN0TWpWS1HIqLj+dQx8wOsffjuI8lF0Mdj/ADB4O9F9V4lmCEByeof26dsdBKaWNbo4Hx9F554fyWjO6SPZ1b/qsMTYc0Fgk+JoPP1TBm8jrqVWCuWLrfXY6aadIg7n+OHQ4OmBfp6IhicWuaOfkFi42kZ2mP8Aigf8tIYryG5unt1VPF3IbpHLMif0vlgrwiJrpC8nRUuIOODDbVB6tJKpKyFIKsCoufaG4t1G/rjvHHYbFrRkOSbw5mRufqiuWyYoPSmozhojWJ+0Os2xnqSfpgbNAsduxFJW4SBdUUiDkXn+kqbe/Fw6qPZGOEgAcyi1puSQCxJ9oASCB6EG18CqiWma8tewk757q0zpCMih/iaiWzA0QSApeDA1QqzDG12gbmDgpStjhjwtyFsu8grmIuAJGYdr3FaeE5byVc5iUhNa6XB20E8qnm5agME7HBqulp58F7OAvl4ILCyaHFhyJtn2XWvibt9HXyt3sSFkgG9oNjMCfU4D4MVrG1s+3a31+i13GAx0LWyaG32KU8hlnqGoKbFTqUWPQypnuvNJ92GYw0Z9fnqs1Zxl+HkL/TRF8tXfX5WXps9OkYgkAsZhqrSN+gHQWxXq+jMYxusDv+ysQSBzjh2W08QqUqx5fKdgpIud5HQx0FgBPWcT0zh0QDTcDQ++V0pW/EevVV5XjLh1RqxCpqKXkFpJAcsSdEn8B2xBLGWv6YXJ7dBvYdwXKV2ACN2317VPIcYjMo/PFFmMMfsX1r3I3AB9Bgzdr6UOAzac+tQ1DSyrcNnAEdSJUsrUNcKKb6KZ0EzbkYxsSLpp33j44HuGamboj+foeRw2gDTiu5A1QNQEsxuffE+uOOyanDVYs3l3bRlKR56vPVefYUzAMbQt47kDriV7sLRGNffvuXYmYiXHRQzmeoJTHXL0iVRFIL16izNhcoD+0TNxGImMLzgb3q9JJ0VpHDb4ezn6eqH0KqtXNSpUSrmI1BS6+Xl1ifczgX6x1J2Ms0/4ZuFoz96XVWGFr7ySuyv3k+QH7blRzmcWoCKaFwrLrrOpEG8hJG2rSJ9e2BtOwicOkccRvZt7jfM9ynmmMgsAAAFXQq0qChqYD1GqLLVJKqx0lgqz7QU+nTfHXU8tW9wkOFoJtY2vbnr4Jh6OKPETmRpr+ywcSzNbzKdaqTqLsqnV9kggdYAubfDFukpo6VgawAjsQiqrOlqwWDDZg0vnmc+a0cb4N9FpZCoS5nMIxd7FtRDk6dwBHYes2gzRyueJMR/L5hSOjAOPdObMwzBNKi9csoHODT+1JYgCWHbVBPU4Di5KtaIN4q4PmHRDmPqUTU8HSSNWmTpT9UWwPio3RNOMi1yfHVGuH1gieWsFybAbaXRjhuW89VR6hKqAbqDqtAMMN8MoWQNnkEYN9+WuyHTl26FeE2Ty8030YVDSzLoiIBJA03Owm5k9sHKgYcOpyCrxNxutcBYuOKWptaJfbtc2xV1Cc4WJCBZekRQrKASTUAAG5MH+OGPFxZTUjwyZrjoCF6HwimPoeXhlK+UOYbHkI6gYlaPhCZUODpXEcyqcx4kydF2FXM01MAxM2vtpBn4YeGk6KC6C1vHuTAQUxXrEdEpnsR9qMTNpJiL4SmmRvNCuFJVq57XUpVAG1boR3ttjmK6FRNeZmuI38in/AP8ATtVtdRKxSnDaqJpzLDXfV0ldFtrYheLlFWgC5SDx+n/LaR71iPktH+OGOTm6rR/N1guvXC6dJIB3sQFJPff8MWaQ2lHsKGcXjKxcHLjzld0pKRD+Yh1RDcxmGJubja+2JuIG7rX253HkuU7ThuRvyTfQ8CCp5TNVZgoEEJHUNMhuuB9FGynDssWL6KaoDpCLG1vqsPDPAn0nLjVWK8zgjy1IkMy6p1AgmL4mu3kuWPNZMxww5eo9IsG0SNQ2IiZ69MZeu/ruA5olCf5YQHj3Dic28g8zKYkbeX6HoUPyxqaYWbnyH3CpOPw95/xKM+COAJm6E1TJRm0SA2kMKYY3qLaBHX4YIcTAEo7PMqjSOJYc9/RMn/oJSoXz2MXEpSMdJH11j64GXA3Rerq31DQ1wtZUUPye06KVdGZPMAW1ClfTBgRU6kYa57GNJccu0If0bi/E05oYtCkjCooqFyumWpqLSLagxIFh06YDVtTBJBha21zcZjbVTQwTNku54PPK31v5LuRy6VWzBqNpbzCEgA7Kg6kdhgiKhkFNA0gm7f32KiMT3yuLTb2bbrJXoZdHLD84pg/VpqFgTfWARBH3bYT5g8YcFweZ8sKa1jwc36dX6qb5SkEZ6YOrS99NMTcyv5ybknvN8RCukBwBlhl/dv8A8fH7pz475ukBO2l/umrwpxjyqRVqVSrqOppCyscsHmM7D54dFVuLrEX7A7zCe2Ow+a/h5LV4prCs6AyFprJVAPaJBVbxcwNxGLPT4X3tkBc692y4WXsL65ID9HKc7NWZ2P1umJeTaissByySxnvfqIA6WWS+++th9NBz7tVfaWxRWJBH3Pp75rITTDh4qB9QVGUKVUWAUHXIHN7RE2tteQTvD+ihAsPmJJF+zLMd/gqkgfJ8b3b6e9Fmy/0QtGmrq0kNyAiZqAmzHqLC022vEYfMXEYW9tz6J0tO9jA8v10Fs9vtcLnF6mnL/b0qFInSAJaBaesGY6x6xNGwNcCGi+/gVGwyXN3ZcrK7w7kWrU0qJTqtpckwAEAiC2oi5IUAgT0xKAM0x8b2uBxXBsbW+mq+r8PJr0ZDAK5YagWCnQSJOymRqHqR78dB+GyqPhvV9If7QNMtTvotnixGC0Wan9IipOkjUAQDzQTYD3n3YlhyDrG2Xjmrbk00OIIGNOp5paA2lWCJG2yAE37ziG6chfiHxm4TTQXLow1CapHKo0gET3LQMVWVBlBw2FiR4WV6mgZiu+50sB3+iFZHiy0oZxVYFVC+SpYn5dLG5xHQ0Uv4mQ21z1A37VDUStwjtS/4V47WpDNeTlzU1Zqo3OwQLOmxseYWkeuDckbXEYngWA1VQYiThaSjjUzUSWADGGIBkAm5A9JxRIF7DNSG41VXC+CUK4rJVqvTY1YUIUDEwNtbqZ92ONsCCkt1H8m2WUAE5lhEAM1IgXmwNaBcdMWxU20YPD9VGWX/ADe/BQXwHlzVACVgsaZZaelYFriqSflGHM4hO0YWZZk6D9V3oYtXC/efHKyIp4OoqNIrsPRPLHzscQSyyy/NI7xt9rK1FOyP5Ymf/m/3ukrIeMyPow+jqBlhFICrVECNENLHVbv+GOBBnVxGdkwZfihqLTK6lDM0gnXua5I1sJifkAMNd81lagkMsQfbXyS9xptWZpAz+ce4P/Dpdem3phhUw1Wxcg1WlmSgIFNVaQSIgMNxvvt/DFqh/rtHWoKo2hceSy8E4VUbLvWgNDkFmKkiANg0t1m2JuMExk4MrNv91HQnGy55olwDhvmuGasikKAdRAJBa4WLqRvY7YC0kzpGFzzuiMjLGw96ol4a4JWr5XzKVSkraqirIJTlqOJuSJIG/ri5bNRHRYM2vt6/a0HVt/RTt6tyx8dsB5oYDPcyWdcZW35Kyxz8GTclq8Q8LSdS1AajMCVaPZ8pkBkD9L167YLskYY8QNwcP+TVE1ri63/d/i5d8L8EX6P5dSqFOp7K8BgYUzqgEAjt27jF+vlErwRcZdio0sRY0g218gjX+wlQEI5psy6QdGoklmaAB1Im/bFCwtZGKyTEB72CU/C+Sqv9JUVT9WaNiTF2WQD0ufux2wwoU17jK5p2sj3FMjmo1sylFIDKr6okWkAjqdzPT34r1dugcbDbK3MhTRg9IMz7CwU8okVia5o/WGYpu8j6u9iApm3f5nFiN1oo/wDtH2TXNuSRzXBwBqgDU6RrLMip5ZUtIUgwQZ3a5N492O7JrYy19tjqsWeySoZ8mkW2OoNY8tzBkEnsPlJxFDITM4MF7W3HInK58VyWNrWfFoeo+QRjwPWdK/kqy0wdRAplixMzB1obbmQbeuHGQkgYSOvL1v8ARdZe+dvr6LBxHPs+ZqslWndyyyXLSoKKTFO8AEgDrhgc91wGEjn7PkpQ9zDcAeP6eayVazMtXV5dSE5VZXvDOL7SIvHUyTMjD4muBtYi/f69qmnqD0dyxuQPP10/ZbqXDKuhn8hEpqQZKlTcJpeOomYtHu69ke7a2nIbnbf34OaGHK2xO+tr87KNThGVpVkl0q6zzeUzAzBPzn06jaccD3YsOWg/KN79XUu47s006z1dajxvhdF1qNlUrJypzVAxIPmFYlpgQJEHrOJXXLs/JV2EZiw7c/WyYPDq5mnTSJDeXALsgJOmZWASFJje+++Glueq7iBGn39VXneGnMmga1aSalQhkZnBATrpIuuk7TePdhwdax17hZU5ZP8AcNZpcHy9+CxeNOEeXlUAzDVQXooi6QoA8xOYEXJIEXOLdNZ7zYbE/RSvyau0+GIM8Uqo9dUpByKhJltcEHU1t9tvTFLFdxNgpja1vfkvvE0Pli6Uaa6XC6VVSxC1KZW6qCF3kXHyxTL7sdYaE+SJ8NaDUNBOo8ijfCqGmpUY0gLAEEWFh2WPwxDCcVZICNm/YKq9xa0YTufusngNKavnl0Kv8re4BMkrTJmSep6QMF33Abfkqv5iVRVQedVA21GLR12jp7sQBJyVOLZQnM0mEwmaWYtuacXFxtjm6R+U9yfstlA7DXywfts7H7zEYckidPh1KmZD79EH/bB+/CsksWZerMKWYdyxE/Aho+ZxxOXhlEQflh4WccbheneEKIbIazutVo/Zc/vw05uKL0mVOzvSznpOboiJGupJt/RUoj/X+fHWVhupR3hSFKdeqphgF0m3QrNiP64xZoWNfO0O0/RVq+R0dM5zTY5fdT4dl/PoVK1VpdHKrsNwpFgL3P34fxxjYLlgtZt+fPmo+FyOlju43N/RW8E4UtUjWtlOnUALk1RIMjeCPngDQPMsbi7mNhuAjc/wPFuQ+yH8Hr1Bw10Q1goNUKadRRH1jiw1A2AHxwSJIKqgXAzU6sOXIMhlJB7iN8Zmod/u/wDkPurrRaPuVPi9W1KDtLkW2+qjfqDH3Y0HByXUje7/AMgCryi3xdbv8HLb4Kot9DraANYI08oJk9QYkRAPvAxoOLj4m9hQLhj74+0JtzSLVMVACFAddp18wBEiAdh89sBtVoqqNrALBI3hqvVapVp6jplfZ5SLiTKwTc/akDDW3t3+qERSl0zmnYDyR/N03WodTGG0rAdiDCUmkg7zPwjEVSbQuPLDtf8AO0b9qsjJ4HM/+p9FRwnPOlWsJ5ZblkgagFgmNzfvh8TiYoTzYD9E82DHu5Ot90RgwdS6XaqGYq5BkClt3kz1xKN1xubgusgbR5v1i6ADrufgYkb7ze0zisXDpLe9CpmDS3L1VVDI+TUFWkAIBAB9Qw3AHcH4YmYS5ocoCADZZOHUnUv5rMymFA1sF2YmRN+mxGGHJ4CkteMkbeoCIrW8qhUqLA0gmE5TsRv7U2FyTh7ReUN96pk78ERd1eSHcKzfmJcGNai5mOxEjbf78Vmy4wHW1A/yIRGop+hmdGDew/8AS6L082Z069I1aRBj+aft1kDfrGJg+78PUPri9FRA+En3qPVUZ2rNIXnUiHeRatUFp6kASesYn3UbDdx7PVF8rl70SIBNIQdiDYb/ABO84R1SQ2jWajXylKmYV/MLC15FUnpa4m3bHRbCqEkr/wAa1gOWEm3XdUflGrvl8tQWi2nVXVWiDYydN192L/DoWSF4cL2aSO3JWJ3loBHPyKN/QpzT3YRTABBj+cAG1zgburF0m+Mq70aANN2UmsbgkEwJ/wBe7AeOd5a4g2+N2mWQ5rQ8GpopZXdI29gNc9SnPgGXu49B8bDHaKeR9ZKxxJAGQQadrQAQN0L/ACet5pz2pUBXOVUlViQugAmNzHXGjqowwMtu0FVAfiKG5xGXMNG2ttQ9JI+4wfhiiFLlY35ZLHQpaqxt/vVP8Vwt+9MOh7k6ZrL1JpFfLEuO/wCix7YekSt1BqoKroo8xbqeh/Vx1cWh0qH7NL5n/txxdX5tC3wlnL5L0PwtXVOGuWLgeYfY3/Ri/SXGOWzKM0jrwNCA5oE5mmBvrIHvKUh/nhrlZbqjAY5fWjuSTLACNMHQIIY3vTJkdx2vap4CTjue42PjZVK2uYxvRlovbcXGvK4Wvw9UAoVlBquZJJXygLqBs3tEHcDYEd8M41G5kXxX+UjMg/bbP7qXhskbwcOHXYOA+q2cGYpTRSH1NW1QSNiwIDR+rsPTAbhmcZw2tlnty7dt0SqXgvHZZE+KhqeWfkQCWNiR7TMwEaYm+ChVRK+WTkH9n/0DGSqHf7v/AJD7oiPksrPG2YJFNOWAxFmMiUfcR6zvjTcGuKJruz/yBDJXtNTg3s7/AAKh4PzZSmwUKSxEamgyOg773xpOLNuWntQHh0rmyOY0Ak2tna55Jsoglul1jfb2tu5npbANq2HEAQ0ZcvNI/hvMKmaIlgGbSZECwLHVcgAad9sdj+Q+9ys3G3/eE3/L5DVNGYoHWpteWF1G4Ubb7fgcUa9+GB3WW/5NPkizGXeDyv8AYjzQZct5ld1DBQKhnXtqIQyDF7iBf19MWaZ1qWI/9At2WFu/moXsxyHkD165opWWmVQSGMmII0zAnf0Ft+mJcQIyToogHtvsl2jnKuarNlabhTqdC0QQhJBaWPPFiFUgnFcwsx475n6GxH2KkbJKXfLYAWvzHkc16PwbgaUqSUmJqFRdiYJuTsLDFhgyzTHWv8Oi5meAI6k05VlJIEyCYi836C47YjkjDtMlJHJhBBGR9bpV4zSNCjWUxJRz1+1paOuxeAf4YZDO5kzGu1I+ua5VAvp3kben6IRwRuYQAv1imbyRpUkSJ63i2IWvcIo7E2Nsr/8AU7O10ZqWs/Eyki5w623whNPDOdahYAxUYCwtAGLYuxtx9+1BSAUI4lltD0iFASE5upJ+kkD19mT/AHfhZbI54cHHYfcKu1gbLkPdituS4h9ECPmXgMWKCdR0EysAX2kx0xXjp6iWazBdt/L1sp5Zo2tu7WyEf7VRs1SrIWNMFxq0taabL2tfFh1LIxwjcM+0IM6ojNYHg5YbKnxVn6dbLrpqzoqeYdRYTBbSBymbfhi9A2SkLi8fMCNR1Kw6pjmsGHQ8j1p/fMFm13XXTUahuGLg2Bg/PAlzLg52RAO6khflAWKaKRD65bueUXjeJ2brfAGKOSNhEg/M49oK1f8AD5BkfbkPumjg3FStd1FNhpUTqJIMqphYMCx3PWY2xW/m09SXwtxkm1s8hzv66IHKA64cbZlDvyW8RGrO73rM8ErLMSS0WW5AF5j78bKpx2Zi5ZdmyFxm7nE6X5q3M1A9Qus6XlhIixaRINxbpinupibrJlbVf/yaZ+RXDQCTlzXCcj3Jv4lxJKfkqZJHNy3sFIP44ksQlcLNT48Hf6uZpMwYMP0iT37Y4CkStWR8RIwIqEK2oiBcGPcTfuN8cukvAxvjqzeybOD5tDlDlxPmM+qI6Aqx9NlNsODTa6I0dQwAR73XyD+U022AqEnp0pjrGIXbIo3VFOOZU1KhdSCqpJM29pu224374J0cgAw73QDilO98mPYAIn4VJ+i1gqoQKpJ1djTiU/rAx8D64h/iQ/A4/wDQfNXOB5xZ/wB3kFN3MJp0hgwgtsYGqT2G4+GM5wQl0BFtD5lGahwY8EnVY+OeIXNRKImwS6ATLNpnY+pPpjQWDWFx2CByTSSyiNmQO+nX1qmiiqgAMgJG4n2fT8Yxh5LvqcQBzcNjz7Fpxk1U+KBT8wfa1tO6jTChRqJaxIJgQdsaXhcsn4LCxpDWkC5Bu74r3AF9N/BB3MjFWXF13EHL+34bW79frohfDswEoybRJUjf2SLGdrg41/EMLmixWZheYpgXCxvlzzH7IlxfKGpTp+VVZQK6uTUqsutVBJANyQei9TBHSc7ovQeJOxsGWWXnmhWU4jToZjWW00xVCtaelrfaIaGiNx8cdZcsv1rKNOGv1/Lf7I1U4yKdT601UCEhk8uodrCQNjDKbBul8DuJU8k1M6OIXJtyGhRuN+F3x23Wc8RFSoKlF67J5pBREgGyG41q2qx3DW6Yt0zC2CNj8iGgHtAA7E0C7iRoT6q6rmMxWYUxSzKB9Sy9N9KkgaXN7gRcb3O3WyIgBdxHcR+qcAb+/UJy8N+GFy3MYNRruROnUdyAdp/C2IBGA4u9hOfMS0MGQH1TFlqXNPpiQKBcy6wThJLBxnhSVlKuDBBFjG+GOjDnB240PJPa8tBG3LmkzO8A8iktZidaPJvY6iqR+yqgYoGBzSXE/wBvLZxPn3oqyVkszmsGRB/xRXJcAKodNeoocliIQiWud1mMWIHmaJsl7XF9vRDy9rTbCPr6rFxfg4pZcPrYw6tpMAaiCswPRjiywFp11XMTXD5QFa3/ANXwv+zb/wBqp/HF6L+hJ3fcKi/+o33sVmzeTQcTynmJsjkAKWEjzCCQomwk7bge/A5oIcSVG8t/EtHV5oL+VhF10G1sAXVWgRpWamqRYkgg2O+D3DrmGTK+RI7bBckDTMD1eaK8W4saRppS0LylpedKqv6tyZ7Yzkspbp2rR0NEyZpc+5zAAFgST1nayWPEefeoFcV6bzaKbPynSNwxgA3jraJgACpO8OAddHOFU3RSujLSBa97gjXaw98kczGbRKVB6bOddVEDSbjqSCb2B39MDeFY3cScMgAHH9lnuIfKcQzv9b9SceHZkFSNXwIHzxpMR5oeWAbIFnfzh+P+LHFwoRnOE+eXOljpqAHT2IE2iemLFPVywXwbqCamjmtj2Q/xLwlMqKRoCopeiWZiTdtSW6QR2jrgtBUPqG3ksbEfYqq6FsRGDceiM8GTVUzNzaoNmj7IN+nzwBe9rBd3NXwLnuHmidLJqs/aOosLbTvbr7zii6Z73gDIZ/TrzHcL9ZGikDRa5XlBoAMeZSJsdQgiYm21r3wQyWZIOQTb4SzdBNdPQXqVJXzABAHS8SFNtzvFsOJ2Ct0haLA63VVIAVkJsAWJ/ZA2i/uGIDqEZGq3cTzdBatD6Sz+XochdtTAqAxDCCAGPTE0e6pVhaAC4G3V5rDV8Q0iPJ8mlUy5fVGhVYHvAGmYHUXGJnXda50VBlU5hIAyPVY+isqcNbUlXW1ajBC6Y1LOtjyAQpG1h2vjgJGY12GykmAkaA4/CRYu1Ph90OqZHM02+lLSdaT6UVoYPqTUeVRczB9DBxI513FQ08RiiaTlmbHLO46+9OXB1VqdNgDpKCJ3iLT8Mec8Re5tS8g7rXs+QJb8S1A2dNFuVToeZ3hQoHcGTt6jvjacEcf9NbloPu/b3sgL48Nc4h3zbdYYdfrl1rJQyHmtSU1dKwzFCyqrBdFhKyWOqAJgx78aLihDMIHK3UhfDGmWQudbI3JOZGmiK+JuIUvo2ssVK1lCHe95A5d9AY36qMBVvOLtLYm76e9eSzeHivmQG1arghipBiwBUyW5Z3xLGyNumvNZWd1U+5dk3LLK/bkL/VA89xmn5tUVdbMHZJaoTOk9Z9R92JsTUNMMp0ud9Ud8L5lajZE0rTnG6yYApz8IOIZDdE6FhY0g+9F68wOGK6u44krcnvjqSr2bHElbVuMJJCeJ5MVaToftCP8APcYY9geLFSRvcx2JuqupU4UDsMR00XRQtjJvYAJrjc3QnxeP5Kf1l/HFgapNNroZ5JOd4a32UyzFviqoPvb8cTGpjhpy1+r3Bo7cz5KAsLpRbYEoJkc41XjNEV0gX0tJCtKP5ZExItaRJkYrA3Q9jXiqvLa98uobdfsqj8q6wlLmIIqFRBMkFq9jEdhg1w3+m/sPkrMg/mC/vMrB4zBLppBAFI23kB17/OfTGYqRc93mtpwV2Buf93/qf2S5lnOlyVDAFRebEhu36pxTLQBdaRr3OeG32v8Aa/3TbXzqmllqRKavNXSNIgBTci0jePicd4HTPdVyzgGwad9bjfs18FgOLSNBAOpcOvf2E0pSIH+eCqrlZ857Q937xhwUZSv4h4q1Fwqi9SoYNpBGmLEEG5wS4bSxzFzn7eaqVUj2izPdlhzGazBqOuanUiRD01EXUkWW++CQFMGjoSLXzsTyKp4py74+XLsVWXz2Zp3RXWe1ED1/QxyWk4c75w3x7ufK6YJaza/gtC8dzn6VT/8AUP8Asww0/CyQThy0+LT6pdNWjQHw/RLCfYvdIgjrBkFuhPv6DAC6iMpvcAeCOeHc1UXMOoDFGdCABYsZ1kWiQIJ7WxKNCpqcuf0Z1NyT2c/RFsmIzNAze8+vtRbFdx0CMtHvuS/+Vhx9IyxMwEM2/rH+GHsTJLkWCTshxBg8dJ5Yn5XviUHNU56cYbp08P8AiCoraFqFNYI1D7JIsb23/fh+oVOMujN9k453xhWpVPIYamUwq6Tq5pYW035YiJthANunyS1HytF7IxwJT5VPUCDoWQdxYWNhf4Y824k/FUPPWtUwWahHFc4KebqgrTipTWWfVKmyCNIJMyT6ED1ONTwmS9Awcr765380OEOGpeba2zt1W1S3xEUkoozorOSwpsbFSFgR+3t7u2NpxMDE0nWyylJJIGvazNpJv4K3x/X0ZFGgH+VDf+zrYCr0fiuTGd32QTwhxbS9Ko+y1JMdgL7ehwsWHMoNgLxhG6KeKuN0s8T9HhWBG9MSYBEg9DJ3OI3yFouU6GlEj7BOfhKoanlciGrTHNW0IWBIAd5iQzR0OIo5HPNgrU9OyFt3ap+83FpDlB6mEktGUbCSUahvhJKdMyMJJZ6oxxJcXCSQTxaX8kiF0GJN5BkR6RhC904YbdaCU+IE1qTQv1WWA9Pap+1f0wP4hKA2EXF+lHgGlTMhOPQ2Ldeu6Ecc4vVbiOWdFQOEYIQbbOWB1DbSSLX7Ri3ju24VCqgkFS1sett9CM77IV+UXiDOKYby1HmAnRqJuahNysEAN36bYLcKmY9sjDqGk9WylqqWSIteRkcuu+ZV/iTiFPSfJzBdXOkh6TghQdVmKCBfAKQtAve/gj9Axz3hhGGxvuO7qJ9Uu0VGl77kERcCNXqT1+4dsUXFtrb37Fqo2vbK1+waRzvpY/T6rfWbXmcvpltVRjMybut5nvjTULmmGWxtkOX9vmvNq6JzJ2h4uQ48+Y7E80KdWdBkesTgaFcfhtcLmfsw/V/eMOVYpH8aMRVokXIqkj3zTjBvhP8ATl7vNU6rVvYUe8fUq1VVcLTBZXDBq1JQCSmxZ77TY4q8JZHD0lzq4O0J2tbK6kqWue5ptoCEf4jw3OMB5ed1AXC1KIHT9JFv8sCKukjqW4ZNL3VuN5bosNGpxFDDUKVQDqrlfuInAWX+HI3fI+3bn6KYVPMLzCks/PGiCyTjZHeC8P1VabUy7OlUF7GAgNwSSFE2NpJgTtjpdhFutE6G8lnZAW0APd7PWiDOFzGXdjChZPwB+fwn9wjOyIA5++tD/HC0MxUoh6xp6kjmQzGo81yOx9+HAkaC649gcQb2t2oQvBstSzGryswaSrIpui6xKgjUQw7hojthdIRt9QuOixBwBPbhcbduSq4ZQy4dSwzBE3DUyojtKzvtM2w4yOGjfqq4pQfmcPApgzNRMytfMyqlYlSWaoQojSYaI6QAsgACdscBcRondHEH5uv9ES4b49oJTRStRmCmYWJ0g8wBOogwdlMfa04y9TwGeaVzw5uZJ39EVbUMDQLIB4m8QrXdcwKLU2UowMSXQAHS3dIJPTaYwc4fSPpKfocV9cxlrt2Kq90b34uXf39qF8JC16hFaqfa1oWBBuDpXSphd5PaBYzgg57nkFxP3UTYowwsDQLjs2Rri/FA+WbL1qYfUBpbfQ4BGvYGQJjvPriJ5w5o8amOqjwPb8X07epYOAcNWl7HPN+cSB6x/HFKWYuFlNT0ccZxZlM2QyxdgiKmonouK7Wl5sFZkeyNpccgvR+D5NaCBFHvPc4LRxhjbBZqeZ0r8RRZIw9QqDb4SS05TCSUa2+Eko02xxJWVltjqSzqccSVPEMstVCriVPSSPwM4SSHVeA5dAStBLrzAIs1AB7LT7U+pxVnpWSua4/lN9s1MyZ+QxHxOSUeN5PI1wirSfL6dR1UVRGDgpZhEG2oEEY70rOVlLLRTSPBJvlrf7HXwSrxLhVB0QNXzDmQCEp0wJ2JAF+pgTixS1XRvLmcjyz6k08LkYLvcT2kmyyZmnmRVhMw8BQFPkz9gAtBJuTM+84f+KiGsQKeyjcc+kt3r7PUiahK6kQxCCgAAQAPaLTBMmPXFKV0To7COx53RijlqWztLpb9Rz2XM3mfLzGUdaZC0+YkSdmuxF5JibYs0Lw3pWMt3m35UGrMc8gkkBNzmQL8uXUjeZ8Zio0h6q9Aq0qsf4bnFI4ydfqFfZHE1tsJPXhPomjNvy0yZug3kGbbg9ffi3shDrEmyRfHQlqY7uw/9vBrhJtHKezzVOoF3NCx8W4ZUFGnQQAhA3SDcg7zfbsMUOF1sUWMvdbFY27BbVEK3hsuJpjaXAXzy+117NleM0nA5ylo5hH3kRip0rb6pGnkA0W8GROq3cRH4YdqotF4Ahj59MILMHNMfhGtVR3KUlZHtUaYZSF6X2E9AZnCcwnO26MUD2tjw3Va54tncuDAkiOg9gHv64jOdleGp980R415TOvmNlvZ0xUaGO5i1NiRf8e2JY5GtFjr4qlVQSyPBYSB22Xy8BYor0qGVYRKsGbTG4I+qAxIcJN7KNoqGNLA8gHXMrFm8itBWerlcozHdokgmwYcgMz1nDtVADJEMz90vcPqtqGoTTmWReXUBfTI5hPUi5FpjCwLn4vAb6rU76nLCnTRL6QiKIB6agJMC1/jjrWaps1YMLcs9/JMfgvICozVSi8oCrbfsCd7C/xGH5bpQFzieQ22uUL/ACh5BKedoVEAU1EYuALEqQA3v5vuGInjdFKZ2Zao8Cypr19IpmpCloAk9BN/U/fipVNe5lm6otRSNjkxONhZML8JqrMZev8AsfwOB34abkjH46A/mH19E2+GeCeSmph9Ywv3A7e/BGnh6Ntzqg1dVdM6zflH1RxUxYVBWjCSUcJJasocJJVVTfCSUA2EktAaRjiSocY6koMbYSS7uRjiSCeJOALW5khanfo3o38dx67YhlhEnartLWOhNjm37diSMzwwqSv0bMagbxRZln0YCD7xik6B+wKMsq4zq8WPWs1TgrsZOWzEnr5TfvGG9DLyUgrIG5BwUKnh+uf93rHtKX/HHPw8vJSt4jTg3Lh77lP/AGDmgAPIrFV2BC293NjjaV4JOHVRfjaUaOH19Fpy/DcypBGUqkjoQkf4xiRtPKDeyikrKdwtj+/ojPEUIp05tBv7zJIPxxeJyzWcIFzbRI3jMk1KNrmobd707YMcL/pS93mq0/zNTG2RzDsSuWdoN4q0T+FXGbFPJuFqDWQAWxfQ+i2HL5of7lX/AG6P/wAmJOgcq34mL+76FcQZtdslW/bo/wDyY62KRuia6eB2Ts+5ef5KMW2rBTXW08ZNJFCAH68lj2DKigbz1PuxVH/yXPvq231JKPUdHMKVrnNsMV88jbIdqypmnGYRpuKrIAAANISywB0Ki++Ovs+wPb9vVXWix99aBeKEYV9bc0qIkm/frtuN8TxtAGSY53xWKsyXGnWmqhiANgDAFzicHJDKiIukJBUm4kzESxIJ74diUJhyKKrnrxa3/n5YfcKmWE5rj5oQcduE0RkkL0bweP5Kp21Mx+Rj92GohB8gPNJn5Sc0PptBJutIn9o//wA4Y87K9St+Jx7Ppf1Rz8mWcp0WrVqpIkCmsKT11Nt7lxUknZGbOKJx0skzbsC9My2bWqgdDKtsdvxxK1wcLhV5GOY4tdqFcDhyYpDCSXThJLgwkloy22OJKuqb4SSrx1JW0jhJKVcYSSzkYSSlTN8JJfMsnHElyouOpLmOLq5OEkvpwklMNjiSSuPm39/+OInJyQvFZ+vy/wDa/wDVTwY4Wf5Und9iqtTqOw/ZeyHhlHzfNFNBU21hRqjtqicDbm1lPYaok6WxxdWOtSmxn4Eg/MHCSX54oN7h9+IhSF3zuPcmu4vBB/8AGgaDzOZ9fqtZ4O1coTVZEpDUikFgzFpMCRpmZkT92JjEG2awdSgir3yh8lQ7PUC2vUizcD56LhzKOzOI3LAAxfcR8vmUylcL3OajPEWX0WXxPwZMxVpHz1okJpUMu5BuZkAX74hmcYQbi6IUoZUAva61tt0KreFqTOxGeo3Yn2D1M98RwTuMbcTSDbRWPwQP5goHwxolhmaLgEaQpOppttFomdzOLDJMTgLFU6qkMcTn3GVvus2Yy1RbsQp6gnqLSItBxOUNjY1wsoLrLBJEnrMDruem2I3PsFNFSh7vhT94S8S0aWXanVdQ9NmgAjmBvy9746Jm2uVN+AmacDRf7IdUOXzdQ1a9JfM6HWRA6Aw0SNpwOmnkxEtOS0NNw+JsYa4AlMnhvhYrkIg00U9oj8Ae57+89sRwxOlddynqZmUsdma7eq9CpoFAAAAAgAbAdsFLWWeJJNyrAcJcU1wkl3CSXDthJK+kY2wklBzOEkq8JJSU4SSmWnCSVbYSSjhJLqnCSXXfCSVc4SSWfE/GczlnBVU8kwA5BMN1DXET0O2K075GZt0ROigp5hZxOL3ohJ8VZr/h/sf54p/i5epERwun6/FVv4rzQ6p+x/nhfi5F3/TKfr8Vt46ZpoTuWBPyOLj9As+RYkJC8Wz51DSCT5kgAEkw1M9MFuHPayCVzjYZeaqzi7mjtXoVTxTWDfm0HvDfxwBbW4s22Pejw4dGdHfZT/8AVNftT/ZP/dh/4l3JN/0+PmVU3iav/wAP9k/92O/ijyS/09nMryTI5cuwiQB16+70wSaCVjHuA7U1ZfKFF5YLmxnbfFmMNDvi0UItutWXTSLksTuf4dsPkcHHIWC4TfZBfHThaCN18wD5q0/gPlirOLhEuGPLZT2eiTaXEx3+44qYUdEy25XigZlEzcdD78dYLOChq5MULgttXMoA5qXJUhPebT8B1xJI5DqGPGXC23gh4rg7Ris519UchibGLNVtDLsbwB78ROcFdjicc7I/wLhJquEW5O5/H4Dr8O4xGLvdYKw4shYXO99S9d4TlRQpimmw+89ScX2MDRYLPTSuleXOW4OcPUSsD44krVbCSXdWEkuk4SSuU4SS4xwklWcJJfA4SSmDhJLhwklAjCSXwwkl8WwklzVhJKuqqsCrAFSIINwRhLoJBuEi8f8AD7ZealEF6O5XdqfqOrJ6bj1G1Gel3ajdHxDFZkhz580D8wMsgyCOmKGEhGAmPxKYoU/1h/hOCknyhZA/MUo5l/5fkv7RvwXCqP8A+ZUDqCjt/MamjxACWpx2PUDt3xl+CtLsdurzRunkawHEbLNlcy6AhTSMn7Rpk2/WOD7WvblZOe+F5uXHuurxxQqCankR0g0B1G5IOJGh182/QKF5i/K/xLkrcNpqFGmDFjI+/BloWGeQtwOHqNWThLoS147OtadMGLlj2tI+dzinUyhtgjnCKN0pc8ZDRKP+yz+kMVOnHJHTw91tQo5SEYGCxB6RH34sDS6FzRk3ZfqRKsurSQpLMN5BgDoYNvcf/PHi4upaQdFZl8lsyFG0xig4rQxNAC30KRZgBuf9fObYYpdF6f4c4QMvTuOdva9P6o/eep+GCEMWAZ6rP1lT0zrDQaeqPU8SqmrRhJKYxxJWLhJKYwlxdwl1WqcJJfMcJJQOEkuYSSkGwkl2cJJcOEkuYSS4cJJRwklwjCXVEp2wlxJviXwmTqq5UANctS2D9yvRW+4/fitNAHZjVFKPiBjsyTTnyVXih/qKfTmH+E4UmgVC9yUo5lJzmTafZq7X6lMKUs/ATguAOHIc7A6JhD8bcLSRfM2yHamLxlVC+VK6pLf9OMtwUm77dXmjdMAb3F0ANdSPY+4YP3PNXBC07DwWfMP2T7h/DDg480jA3ktWQWKSCenaN74PDJeaOGa0LjqYAutVCjUxgDc/GP34Y5wAuVLHG57g0alIfHOI+ZVlDPeBbpH4YHPs83ctZSB0DMDFjSjVfocRXYFdtM8ZrRR4S56R7revT1wjULjeH31CMZbhhUXvNzN/jiJ1QTkrcdCxhvutHlE7YiureGyePBXAdIFdxv8Amwf8f8PST1xcgi/Me5B+IVX/ANTe/wBE4pSxauhKvVMJJTAwklIDHElIYSSkMJJSGEkrRhJLhwklA4SS5hJLmEkpA4SSlhJKBwklAthJL7VhJKJfCXVwPhLiozddlK6QCJ5iT0/jjhSSJ49zBSkkgyav7mxA/NSN0KCcOoVqtWi1KnrVKgNQkgaRKkmCb2kx6Yp1URfA/wD7T9lcgqBG1zedkw+K8hXrLT+jUxUZWMgsBAI3uR1GAnAoy57+wKeOoEOZ3Sy3BeJD/d0/bH8caP8ADqT/AFNuwXf9kcR/+3T9sfxwvw67/qbeSr4GxOWpEkk6Bc4MDRYao/qO7VsXHVChfiI2p+84H1pOELRfw+0GV5tsEJyfsrgY/UrXRfIFvpjDUltoC2Gp6nUwgkq6IllBuCyg+4sJGJWahRSmzTbkV66o2wVWUVq4SSsXCSUhhJLuEkujCSXcJJSXf/XphJK1cJJfNhJKGEkuYSS+wkl8MJJSGEkonCSUMJJcwklxsJJVHCSXSLYSSXOPUVamupQ0E7gHoe+IJU9qXOFHSr6eXnTa32wOnoSPcTipIf5T/wDtP2KlbqnXhPtt7v3jAj+Hv6j+wfdOqNAiL41KqrM2Eu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QSEhUUEhQVFhUXGCAbGBgYGBwdHBwcIB4YHB0ZHiAcHCogHB0mHRkeJDEhJSkrLi4uHx8zODUsOCgtLisBCgoKDg0OGxAQGy0lICQsLSwsLDQsLCwsLCwsLCwsLCwsLCwsLCw0LCwvLCwsLCwvLCwsLCwsLCwsLCwsLCwsLP/AABEIALoBDwMBEQACEQEDEQH/xAAcAAACAwEBAQEAAAAAAAAAAAAFBgIDBAEHAAj/xABLEAACAQIEBAMEBQcJBwMFAAABAhEDIQAEEjEFIkFRBhNhMnGBkRQjQqGxBzNScpLB0SRDU2JzgrLh8BVEY6LC0vEWs9M0VIST4v/EABsBAAEFAQEAAAAAAAAAAAAAAAUAAgMEBgEH/8QAPxEAAQMCBAIIBAQFAwQDAQAAAQACAwQREiExQQVRE2FxgZHB0fAiMqGxFELh8QYjM1KyFSSCYnKzwjRDkjX/2gAMAwEAAhEDEQA/APFKQw0qN2i2MqAKefXNjbRE7d5wholF5plzFVhnXAMBmE9rmJ3/AH4lgqXwOu3w5rk9NHOMLvHcJhyVIMwUuonfuPh1wW/1eMtvhN+5CHcGcXfMLe9v1XqHDOB0ly+mhFVW/OK32z/0sOn+pFzTundjKMQQtgZgavOvGHhx8sDVy7VBSax0kqRe9NwNx77Ybj+HC7u6v0/dSFgLsY136/1XxpUnNQaKZqiYfRpYN0kpGoT+lOGhhFiVHMxkzSw5hKnEAatR3a51I0mZuoH4Bfliu/5lLTsLYg1xvbdb6HFqVJPLq0hVPlsZczAgFY6iHF/RvQ4gqInyBpjdYg/Q6jzUweA6ycPEHBPpWVVmWHKd50tBFjHQ2nABvES2uc7Y/UAK1gBjwoJ4dzBzOXehX/OoPLf79L/MR88aeCQO0027EQp5TIBf5gDfr0+/3S7xDMjJ0GQ04zHmABgPaSDZj6EW9+CVLUmncTa4KBcX4c1zhfTUFYOH8dp1aqHMIrKDzKy6gQZk3m43Hri1UVUVRHY5EaIZT0rqd125g6pqymYy9QH6LldJiXby1VVAuNV+YEwIG9+2BDwHBE4pHxuxMJB53Wilw2iHoDS1YFnV2KuoYlHK6QosA+mwmwO+KxjgGfqjDuIcSDc3bDXDexVueyNF6M/SkWgtUsAtCoSpYghbxKxSt6YqgRdJcHf7/srzpKp1PZzNW5m4zDTrbnd2a54UytBPLVSKtZqiFTpuoUqzwTcDTcie+84txnKyBVcjXuBaLZZo5Vy6GrSFUKAtLmV4idVWZm24OJQqu69L8M00XK0RSChCmpdIAWGlpEWi+HhNOqp8acV+i5HM1wYKUm0/rEaV/wCYjCK4F4t4FL5XLlwI1ppkj4mPko94OOtXDml7ieZarX0hyR9qb7gEX9x27jB3htFiIlcMtQqdTNgYbIsai0E8xgYUhVAuS7WUAdYALf3R3wSrajo4zbVCqCHpZcbtAsjpQ1oaK0nFRg61NIlbjXJ3mYibyx7YyDjncrRjPRdymW1GQIUWXsAP4CwwHqJcRsFu+EUAposTh8R19E10qNLLUPpGaVXEN5NAxqqwIJ/S0qxWek/GZaaDEMb9NlQ4txRzH9DTn4jqeXUOvy+iVRomtUaqwgsZIGwjZR2UC3/nDJ5R8rcgr3DqJ0Y6WY3ed/JHUyy0011CAgEgG0+p/q/ibD0dSUplON3y/f8ARDP4i/iIULfw9PnM7vw337eQ7zkkzjnF2zLaEkU5mNtX9Zuw7DpjR09MZDbZYWmpuhvLKbvOp118+Z3RDJ8MLVKhtzbkm0SDJ9Lbbn34MRsjgibI/IfoU+SVz3ljOXot+XprU1IhIRW0tEa6pgGP6qDtsLE6jYZzi3FXzfCMm8lpP4e4ZGS6R4uRbM6BFeG8OaoyikAB0IEqv6k+039c27TuMtUVTYwSdeSOVXEA0YIe93PsTXw3htHK0leqQC3U3ZmiYA3dsCSZ62UsjHoEEfIGi5WTjfFTUTQC9BDuQ+lt5EuDbbZTHvxoqLhMNOLv+I9eipPmLl4gFvgrdUL5LfcpAZTF9BsevMp2J9PTrhwOS7Ede1Hs/wD/AFzfrL+IOGOVgaqPF6pSoh5vaHs/3vuwo0jqnPwt4or0OZ6dRkUwSqkg2BuBJG+8W+c90zCVua30eJfT1zPnVKlBCNSAmFqFblDI1DZYneThxcE3CRmVj4jwarSppm6TakcDWR9huqt6SP8AxixC7FaN3d1H05hRTtw3kZqNRzA8+SWDwurULsoXSW1Aa7iLkbbQcDauZtPOY5bg9mWencVZpyJI8bTcKvM5UrDOg1KsQ6gqRpANjY9YPe+JGOa8Ymm6H1UpiqWjYgfdNvgrxFro+Sw/N1NMAHkSSw9YtA9/pjM8Toj+IMjcgWk99rG33RiKQFtutYuMuKVV69EGAylwOq3BU9mhiY3ssxIxe4S97WBrj2fX3ft5Kw2fopA8ba9nvNDfyi5NauVXMqQdJW42ZW2bGhxXarXEsDoQ4doS74IyHmLWYRqUDTImDck/IR7icXaSkbOx1zmLW7feSyNXxB1LKwAXDr37OrrGvdbS6Z6XiRlDrUpoN1IpqNIEDfVUn3Tim6J0bix+oRDpYpGh8V7Hn+ip4nnw6UlVmCCorkP7QCmSgKCdtjA39+Im5Et95qeY42MfYaW725fayqy1UrRq010lFINmH2SwBUzN9R2+E4FStHSEjmtfTv8A5DQ4Z2t4gE+Fhr9d2LgTvOXRGQoSAx+3sLowQcvKZBvfc9SLCMKyNQ0iR1+ZXfEGR82rSZpbTS9ksADLMeYFGD7dfvw51lE3Ve08PTTSpr2RR8gO2JAoyk38rdSo2VWhS0TVbn1tHIBBj1lh8sIpLy+n4ZzxyrKMwus1QUAqnSFAcsBaBzPsN7dsK65YIXk+D1SrEsrPTJRj+m5mINiYKx17xjWUTnRwsvqR9PZQqdzcbgdL/VbMpwLM6kquJjmWnytBkQ3Mw/RFxfbpijxKtY+7G5+XNWqWJsYvoqKHC3NZ0KqjOdbkRAHcxMQPvJ7jGWqZCPhC1XBqMPd07/lGnWU7cE4UgVq9UEUKQm3tNEwB/WMQPibBRNWCDpDc6e/fsIvxXif4dmBvzH6e/epsqcYztXP5lqjwKaclJUEKtObKL3NhJ2t85qibLC3RVuEcOt/Pl+Y6evatyvRy5C1JLxOgAn3Ax1PYX92Iqan6Q3fp91zj3GpKWPBStxPPg3rPklDj/F3zjlQCEBEA22tLAW9y9MaalpDIRlksHDF0V5ZTie7U+QXcrk1pi+/3k/6+AwbkkhooscncNyuRRz10vRwjt5AJhpDmqL0H3naT3OMvVVUk5+LQaDkiEUTWDLUqXhDKJUeqKrhUNWIJA1NvF7mw2274zvF5XsDcAzzv1BEqWVzWubfI2TfxfxDl8mFFKGMG6jUB0kwRquPZBHqRgVRcPkrLuf8AC2//ACKUsuHtXnOd4nVq1S1WrVhfYbQA0fogKy6U26kTFicauKGOFmFgsPeqpklxuUQo0qz0yyUqdMKB9aUBdthMMWAn+9iq/iEbJBG03KlbC7DcpDIvi6ENvki2XyJaj5mipChhrUSARJg9RvvjuNny3F+W/gowya+JmlxdEs0054+rL/r7sNKIDVV+KtQKlJBDTIMERO2OsXDqtHCfFGdZWSnUozUGnnNNWtaV1EX+BHphxC4mnw/m8wiMmZ+jmDOs1qRJj7Lrr+Ei+1jhzW3y0TXOw5jPqTJxDxYj5cUKNLyyyw0Rp0ncL3nufvwZo+HkOEj7ZaAIFX8TDoyyMHPInl1WSkwakSVmDuMTcT4ZFXR4XZOGh5foqvDeJOp3dW497rZx9lfKGsdJUHoebVBGxEdjv02xjqCglpXPE2ulvrfr6itTNJHUNa5vaDuPe6TUy8ur0SVikdViJMEBYYc14OxXbqYxecxupHvq/RUWSyMc9zzlfwF/Bel+HzTzmWWnI1LTh1AgAysOBGzR85HTGRrmSUb3PGhIIPj9dj3HdG4ZWvAKRPFXCalCkMrqIQ1ZEfoROk7fauI2n0xq+DSNrwCDbn1H9VBWTuhhwagHL31KHhHhVSg7sCDTChidrggRB3kMcaaGD8M/oybhw+oWaq5fxMWNozYfof2WviHBEqZjXSqKVVlKiJLyRtfcWB+PbEFXFjlZJ49ylpJsMD2f/nv9ExeKPDKnL0XLCnpYgkrqmQJABZb9d+mBdTbED3e/qjNE17oiwAkg38j5IFkeGUwCBUOl11JqQoSIvZjaDI3MWvgTLF8WRWvpK0GL4hY53CL+D+GQaDvUhkYNo0bgs6i+qZgg7W2i84tsb8IWbqnDpXWW3OZIVMzTDVgp0KABS3DEkLJqXN4mPhhzm3UDTZev03tiVRry78oxpVsw5qV2RaKBYFFnuZYwZCzdevSMcLbrt0r596SUm8uszPChF8oAT7O/mTc322xZpKfpZWtOm/YopJA1pKtzfl5NKdOo5QUwdTKus+aRLMFkatPKu4uoPXBmqqsMZcNXZDs29e9D4YccoJ0bn3+/shHF8nRZabUswas3/MaYlbLHmm+09p64zMhwC5R6lp3VEgjb+w3KZ/Dvh7y0NOANK667TAUKJFPVsAIue876RNEMdI/D4+nvyWrlqY6WEOboMmjnzd37dXabCPEfEnz1cUqJKZShZVjTJjSajd2I5QvQQO+J5ZAxuBqF8PpHVMn4ibuHP3+qNcO4dTy66qpFNVEkn+bWCQxHV2iw9Z7Yjgpy84naKXi3GWxXggPx/bu933yukvjniqvmcxGUepRoqNKBWaSDYs/dje1o6d8aOjoTJm4ZLHvf0fxOJJPWT761KjwpcuoDCahuE6j+s56f69cW6viUNEyzczsPe3sKbh/CajiUnJu597+ymfg3CioTzyzt7VPLqY3+28fm1Pf22G204xldxBzz01Q7sHvQfVa4Cm4ewwUrRi0c459vafoOvRYatGKlf1Y7bC+L4NwCs07UoQMzmUpVRlmRF87U7FNRmwUSVKqu8zH7sdAzum3WXOcOzmarstQqXFiyhYAkkgBAFHu37nEFRVxQC7vBSMjc9O/h/wAFpSU1a7W3LOYUe+bDGdqK+oqn9HCD75n1VqONre36q7ifiGmV8nKUBXmxZ1bQYMwqrDPtvaPXEtNw4ROxyOxO6tB5n6ItBwySQYpThH19AvHxT2xpQsViXoHhLJl+G5n+ULTUGpKHy5aKakxqE32tiN9FTyuErx8Q0Nzt3qxCZsHwXw75JeQH6UsnZv3XO2JCclYAzTfwHI06tep5tcUQEkEtpm4Eb3xJBbO6gqH4RfFZEB4e4YDoOdoGZ5C+r1MA/uxNiYomvc7NrvohOc4VkKVYaa9HMKwgKrfWrH6OqzqO0z2mww0Ob2qVzXO3silHLcONLkzcEyQNFQibwywkwd/jcTi3DXGEZ6KjPQCU337FjiAJurey0GD6GbhvQ4NU1THUMxxm4Wcq6OSB9nCysbhkZerUlQNSlQZkwYfT0IBdJnofTFKuhbPI2Lex/RFOGzvigdK4ZAi3XzSsoqVq5U61OyCiIEGYFrkW+eB9TGYMOFoJtnf9EXp8EoJvkSt9bw5mVDKFzFypEhwY5p+EkYt0cUErQ57Wg53+ltVBVSuhNhfbzU+HeFKpaXV7dWm3ffF8vpqZpeSGjuQySaeY4I2knsTDw/NZBaRFWk9Qgnn5AOw0gnVNp2B92BU9eZX3ZotBRfw88QB7yCTn+nvdHzxnIJTNehT84LEkDTpnrcbe7HWRSytxXyzt122VF8sMUmC2eXdfQrDxjjFR6ArRroAeZpSBK3vuGAG84gOHo77qdpf0wGyW+Foy5WkCW5alVISqi6Q8ONRKsCeduoiMDqj4mg696PcNd0cjrnDlyv7zRnhFNvLPKyMNKqHJJ5SWHMVGoXF4w9pu1VZwBIbG4V+o5d1PO4ZVuQW/NkSJA0rymxMY7dR4d16DX4klOiarHkClveACbfLDkwZryPinjKjVp1FGYUmrI5qVQFJvMgQY227YbjCmEEnJCPD70xWFVnXTTTWkzDVJbTAP6O/wI64MUDLxucNTl3b+OiH1V2uDTt99kP8AEmYFWqy+avllAq6RqYcysWMkczMLi9oxQqZ+keepWYoHMaMij3h2gocMzXpwtIMZIP8ASn3Rb1E9MCJpCX2Hd6rV0NMIabEd74jyA/L6/qifi7i6LSGTyjq3NGYqDbUPsz2BUzvPwGJTaFlhqqMTXcRqA5/ybd2y5w+jSytIOxWd1mDzf0j/AH6V6+6ZZTw9KcTtPfv3m7jXF/wYFNALyOyHID099iXxLidfOVkWkWCvMR7TEl0JnckgG3SSMaOkpGvuXZBv7rHsYaduN5xPdqeZ5Dq99henl6eQXTTKvmPtPYpS9AdnqeosPWMQ8R4sIx0UXv3y8eSP8H4C+rcJpzZu36evhzWvgXC6tQ6lUkk3drkeoHU++2MTVVwBLnm5Wnqq2KBnQU2QG48vVNlPiuSyQKtWomsDzBnBIJ3LXkt6e6YnENJw2Wrd0s2Tdh+nsfZZqaozsEuZ6nes3difmxxp7WFlTJuV94M4W2YXMLq00/M59hNttW4HuwJ4pXSQYWR77+/3UsLGkklGKnGMvl4p5KmKziRq2pj4/a+E+8HAuKjfIcUp8dfDbvz6gjMHD5ZLF3wj6pa4rxcMwFZ2zFURFNbU0MdvZB6S0nupxpKHg8jx/LbZvM7+ZTpOIUdCLNzd1a950Hd4oTmM25b6x2U/0VGQQP6xEN8CUHYYOR0lHSfN8TvH9As7W8bqKgfEcLeWn6lK1M7YGIa4Jw4FlichmGFOeYjXqIgFbggKbW379sStBLPFWqSqfEwhrrXyI20WBV/le384B+AxXKs7php1ERqiuVVmUhXJI0m0GQp694GKVTFI4sfG62E3OufVkpo4ema5mG+S1cY8KNWXUjUXpmNLy0xAvyIQbzse2IKbjUTm4Kj4X6HIoW7g5jkxQOIHLVJvG+GVYkc2kyGA5hHQjr79/hgy2zm425gqBnEAJDHILG++S5lEqVKdQoWZ2YrCgXEdTqGmw9cRTPjY28miJtBd8q0cHoZ3KvrWmHQsDUpsUdWUWkgmxBmGFxf1BZFxOJh+F5HiF19NjHxAHwKf6fF/pdLk109JLNlXnkn9EE+x2A5RsINia4dWQkkk3J/Ne/ig3FaGZ7B0eg/L5j08EOy/Ci1ZCgY7yFEsLEkR1Fv9HBKuYHwm+2YQzhc7mzBvPIqNPhiCmn8oq1KRI9oKSv8AVJkcpaPdI9cAXxvjJY5GXxxSDpmgnfw95qvwrxY5dnovVZEd/aYBlWbXBIIMgBo9/c4CcRo2SDpHAktGgNiQrPDq0SNw6FLHjHgnlcXWlTcc+hlIXbljTEnqsfHE3C5+lpw7rI6+/s07lfeD0mSccjmE8+nRredRBSmgDqsOEABlT3I3B26WwbgdK67GHr9bKjWQRx2llb1X9e9EfDHDgKfkSyjVUW0EkFmJXm6H0w+aLoxgv7Oaghm6Rwfb2MlT4c4Cg4jTogHRTYseYmSovPQXAFsDJW3kA2RynlLaZ7tzYJ9r8Dp1FNTUy87AixiGK/uw+11UxWV2S4QtCpR5i5csLiLBSZ/d8cK1lwm4QLj3C2Eo1UmiGhUjYE6otBMbb7Tjq6DY3ShxLheSoU9b0rkWGo3boAPU4bHRNkcGi9z1q+eM1Ebfy2H/AEhYK60stSy1OrSpPUeoohlBAJINRoNhCkLMb36YIVeCPJl+Qz2yCH02OZznv6z35lYqPDEzFfTTphQILsptFoCiAATttgJPYHLVaThj3mMueBhGmWZOuvIbopxDimWDGnlqYfNhmplhOmmNNwDO3MwtYBXHUYdiwtu7VQdC6olwRuOH8xvf2eXWvqOWyuSohczoLOJKxJj9LTvpB2H2j8SFA1z3XdumcUq46drYoQbjSxtYbk+/VLhy78RektBGSmoPQICepADEQALtNr4P0lI2NuOXRZyeYl19XHxTBT4dQ8tFp0qbJSMPXqISrEzy0VBlr/atqMna5GVvErPLoyQO1GqPhlosVSc7ZDfv6vqo8d4EFpUmqeYtN6sJTUIhE9SxDWAPs39+BVPUx1DnOaDl4HsU7qyVgaxpGW+d91Z/tCvmMvSpUqppGpXakWVAH0RC6yDYyCSygekDfjeGwB4OG9rnPMXNvYvfrVB8rjftQPhn5O6mYqyNKUSBOmWvFwCwE/rdzbEVbxeOD4GfE5JkJ1dkmPjCaVqjsxHyJwUBu0FQEWKWsrVGhqbVHXVUnQqlleIEMAQOvU/DDo+Gvq3YmDQa8lapq+KiPSPbc7D37zXc3TNRvLp10CgxpRHuOoJXV06Fvhi1BTw0jgSA92/V9FDxHjrqgEOcWDYLePC9Yry1KdBBADQylrft3NoEDvieWskkGG9hyCCxfzHEgHDb5iLeAKO8L8MGlTulBWtDPrAPfkgPPrEYq3trkkygY43fd/bkF5DQwxPemHhnBKmYoM6US/lksXgwoW5g+kzHux0NJaVLAQwElX6YzQP/ABl/6cQq6NU0nhlatWfyUd4XmCgERI3DWOLtIYsxKLhV5pqmEh9Oc9+sK3hvh3O0CWpZeuhJkqrLoP8AdYmD/qcD+I8LhqHfCRa2VxnftB092V5nEjI28zCHdWYPiQjB4VXqSauTqh7Qy+WPnNS+BlPwutpXXgkbbcEmx+ip1ToKluGSMnryuOw3Sn4c8M5istR6NIkrmKoMkaTDQVYFtge334OmISMs/Xz6lUcJo3tMWbbAZ9Xmjz5blYEgESCNI6TI+Yxhy5zJLHUHmtDkQgvizO1MsiGn+dYkq67rdSWv+HXbbBfgsL5nPkYcmAX+uSrVL2gtYfzFbfCvis5qaZopTzJU3AJWoAQ0rM6Kgi0mDt2xuI43NaGzE2G23vqWdqWnE58AGIjXf9+vuOynnuEvc0dV/apgX9eU7jup2xYqWMlZ8RsRoVTo5JInhrRe+o98v3Wfhn5PqlWl5n0qkVqKGWWutiIMncAxGALorHMosKdxOKMWz/cKzNfkyq1awqvm1ZkCgHWICqICzM7D78RtiijaQCAOzn3ojd2EEsN+3L7eaL8V8O1K6IHq0fMpNIqBxI29oTt3v3xPC5rCHNdex979ydNM+oidC+PUc9/BV8aLUVo6WSpWNZX5LqAnM2x3YLHrJxZnLnjpAMkKpmtjPRk3citN/L4vRqA8tdbfERb4wfjgbLlI1G4Bipn9RCd6jkJWGmNNUxA3BCtPrdjhyqlXAsatIaRp8tyTGxmmAAekgt749Md3S2SZ4oqedTYB9EvZ77zNrj7II+OGnPROGSTuH8N11zqcVFpw7GIGu+kGSZ3LH3YI0bMDTId8h5ny71WncXEMHafJAPFmUq5jN01QyICpvNze179Ztv6YHVM133PcjNBSGSIkEWBz5jmdPBNdXKpkskQpbzKgNOlo9pnIg1B6L0+HUyKrG5F7kQlkJe2nhGn0HvMrLwfhicOy/nVVLtA7H8SOUH9o+gxxkZkOIhPqaxkAEDHZ9fn7+qX8twz6dUOZqhlQXerUb2h9kAADSvYCSZgGMH4adkDeklPcsu95lfhjF3EpirOyeTSpLTSnWYLpYAu4G2obIsxCj49lH1Fe6YnZo8VcfQspgLuu868h1e+5EslUp5MU1rkVa1Kkqga2cKxJ36Ak27wF2sBnamKoqnNLWgN5H75fbn4qbpsiCd79aUeN8WzFVvMr1Ax1wtMD6uncmxgGbDp88XmtZTt6Nmu/P3y2U9BTMqHnGTlsPUo1wvhn0eqKtdTy1SUAMszER7I5h1PT1wPqKrp29HC6zt9R9fS6TKZ0r7Ri467fspce8TNVJpIzKkFfKoe2Tsdbj2fdIjqDizwrgcjwC5oG5cdO5TzPpKNv80438hsqOLn6i0XYbGRtPxwWeLEhBQ7FnzQfhuTWqRTcVHDvp0IRBMTeSJ22kb9MPjkIGHmqdTHI8gtNhudTrsj6eF1y8Nqc3JWkjqSCASCzQFn9UMPxx0uATWUjcWMjPr9Ec4bwviFQmp9VlKY3duep6y7m3wj3YbidtkrQY29zmVZns7lMsB5j1c45/Q0KvvJJVT9+G5bqTNeWZjwfURKtXzaYp0X8tzUWpTOqQAQCpBUki8/LD7Ko6DJEVp5rK5WpQYvS+uEqr2IYKDJQwwK9Jww3BUkTLMsVkqD+U2/pR/hpn9+GlTDVGeJcQrUqrGi5UkRAYqTvtB3sPkcXaKm/EEtDrEKrU1AhAJFwVzM+Jq9WjmC5eo30cII1KyPqeGGkwWmL2kRhk+Knfgk3TowyVuJnNX+GKtR1YHMlKgIhKrkagdRJ5pB3AgjtcYdRyRWIkFwfFcqenYWvgNiPA6arFwbi9XLZeo6rUaa1SwvTZtWxHT3qZxXqeFtq2FzXEW5Gx/VWoq2NtmSt+Ii99rnZHsln9a6tGjVJ0z7O9vhjG1FOY5S0m5B15q+w3bdDPygUm5WDQh0rp7nnIb16jGg/hx8baWVod8RDrjwA99aF1IkNWy4+G4sev39km5ejVXVoeNXuO0xciRv0xuXUvSH4ihIqQ3Kye+A+Iz5tHzK9QHUNT1aYIAFgpYMW0nYn5nsOkoqrBa4tyG6nZPTdJitnzRXxBUpUHU0VpMY01F0jRrGzKGIi1rHriB8ZbTjHrt2bq1TcRdHUFsJyt8Wtr7HXXy10CC53ihqBQYpNSdWCqVC1NUrspJlZmDbrgZUxCWIsJVqSrnfO3G74eXWuZTM1fMWv5SGlTBp1mDyXU7goYJYSDO24xQiMdK/AX62sLb81da8k4m+/2QvjgbK11yy81Gr9ZTedlJm3ov78aOGpb0ZjcLg/T2c0KrqS84nabHXv3TTUzSinlaqksMtW8vWDy6dSld7zpj+OB0jL2PJXIJiwPZlZwXqpqAmqFJaWWR2OlbXPaD8cduoFIvcm4PlwAfffr7sdSXkfiviTvWq6ULqnKo81FAggGAQYkycMtiNgn6BUcdzAymUWntUqc1SDBAPT2T0hdv0sX53hrRG3s9fEqvG25LyvvDfDqeVonM1ywBsCbsFaSFA/Sfb3e84En+Yc9B7+q0DP9tFgbm923XsOxv37FY5NMPns0JYnTSpkwqLfSo7CJLRf2vWHBhld1BcdM2kZhBvI7Mn3ty5nNY8tlKueIq5wt5Yb6qmqwXgbBdpPrAA3gWJYGOlGJ2uwQSKCSoecJzvcuOgHv3dba+YI4hQou1OlRSk1SPsqR5gmT7bQN4ubR0wGqayWpjcWWJvbqH7KcsZTVLRG42t2XOf0WLxPxmjmMxkxlgSozKqahLa3JYCSP0ZAN97bbYs8KpTFFM5xuSLk66Jk8heRdE+E+FPICVM5WYvdkpBpZokkgTO0+nxwGNZNUOtCMLT+Y6nsCsshNiQL215DtQDxVxta1GlTWl5PMW8sjmGklZYzbfaO5xHDQOp5HSON75a9/ijXCHMc4/3fS1wmGpQ82mKStLQbebpVjpJAdwA2kkRaJm+J+F4YauU2vyJHWUGq5nuF23Ade9vog3gjgCFKv0rRr8xgELaaIiLGCS4HQAGL+/B2SrdKPjPvsQmWku61zbkPXVauOfm3FrVOm3wm8YrOVwCwsEP8M1UWor1Z0LXBaN40Nthu6R6upNfEvFDGUyVNKe/MUNWoRBvcgC07g4dfkkl3ihzdVl8zOnfmUiWNugSdJnpy/ux0NJXFbluDCASrkHdqjaV2PRZb/mx3CF3NJ/hDiVcZmmvnVCt5VnYoYViAykwRIG+HDVVI3kusmbxBmTVq1AQoJq0wSIAJ0Jckb/rdgMMf8ysNN7jr8kKz1PTmx61QR+xSxx2S63Vd8WZxqdNmTT7SgggzuxBBBEbYmp5TG8PGoUc0YkbhOhQngHF3cVtSiAoOsTYzAnf8cOr6h1Qz4gMgdFymgbCbNOSP8RqlxSUwwtbUdyYnlIM4C8MY1uM23VyfUKjhud0ZJ1qKKtLzXJpP7JIJvbmB9xwXDrZKqW6FbuBOFpookAKYB369sZiubeZx60UjHwZq7xnnWZVp6eQVklptOhyBtvBY2MemDXBqVrKPp7Zlrhf/AJfoFSfMHTiK2YcDvpbwWbwvklqK31Yc2uS0Kb3gETPbGp4tXmkDDcAG/lpfJZ+npXTl1tre9Qp59qgpgUitMlo1CnOkXJPss3SOuBbqyaTPEc1qq/htHS07MDBe4zOZzBOqE8BzTGrVZqwWwBaoGe3NaQrEe+37sVg5zs3FCGNDZCALZeiN/RmqGPpQdBpJKiQTNhdFvb7vfivVSmOMuAurUYu6y5lOI/R80SuqogXTVAQldOm7Rq9oHcj7wcMNGa6BpsAXaem2v3UQkdDK7O4GZ6lmpI9XNUq1Iv5WWDaAyj2ZYlADEyuw6fDBeCjfTQ4pz8Ww5pS1TKl7Yosxb4jpbfXwCNB9S5qiKula1EVqFiIK8xIIHrtJO0YZUD4ibjPNQU7vhAsRbLP33Kts+5rMy5yA5RtI8y+pFt7EAkHeR02xSeBdXGPNrJq8LZ3Tk6ld6wqQW5+aLbCGE/ADHW2AScblKvC8jRFTzKlSmwXmezAyDIHMoklugk2OH00TQ4ycu337CnmrZnM6InLsCq4fTOazVWpmKqfRg+pNRgMFiw1AHSLMR67ScRSSY3EK1DE2JglOwy7Tv28uvsWviXFqbkV635qm/wBRRAlyxAHmuNxa8dAREk4a0dIcLdPuuvl/DNxuzkdoP7R718EJdhUdcxm38y8UcuIhSLS0SFjtc/uJtLYWgbn6IQ1jnlzic9zz6h6Il9PZHVswylWQFFQ2UETocSNIM2E33MkwQU7X1RcQ4ixI069upFRVtjhETG2yz61gr+ZXz9F821NEamdBCcopaWKgKwnVJI2JnvhjHMgpi2nsS02PK+VyUMDHzVjW2uSPVWcfehTOSTLoEKZumWOzG4gkAcneDfa2CvBqSfBNNMTZzbA2sNdhyHNWq1jISGFwJBzAzt2lG8qlWpUIWFZoMMXDv3LE/WuOn2BHSMPiighyYLu5n02+qrVHE5qgYGizeQyb47+GfNAPGWSSktMDmZnbm9BHKABAEtO/4DANlQ6YOxWycRktLwOG0jn3/K0W77/v3Ihwjh9cVlqZo0EozdtUsIDERMgNqi42vhtFU0/TYIy6++lkJqW3aeX6qfgfi701zNSlSpVn+kOBUqPstiBYRc3LEwfSMHqiNrC0NFsgVQa4uJuVhz9RqyvIglpJ9dVyAJMeu2ICE+6wZSiiUqhLq4DhjF7gGBYkEe+MMcWtFypIYzI8MG+SOZN2rUg3kVipEgMy0k9kmVA394+eOiTkFPJSCP55G35Zk99hYeN0TWpWS1HIqLj+dQx8wOsffjuI8lF0Mdj/ADB4O9F9V4lmCEByeof26dsdBKaWNbo4Hx9F554fyWjO6SPZ1b/qsMTYc0Fgk+JoPP1TBm8jrqVWCuWLrfXY6aadIg7n+OHQ4OmBfp6IhicWuaOfkFi42kZ2mP8Aigf8tIYryG5unt1VPF3IbpHLMif0vlgrwiJrpC8nRUuIOODDbVB6tJKpKyFIKsCoufaG4t1G/rjvHHYbFrRkOSbw5mRufqiuWyYoPSmozhojWJ+0Os2xnqSfpgbNAsduxFJW4SBdUUiDkXn+kqbe/Fw6qPZGOEgAcyi1puSQCxJ9oASCB6EG18CqiWma8tewk757q0zpCMih/iaiWzA0QSApeDA1QqzDG12gbmDgpStjhjwtyFsu8grmIuAJGYdr3FaeE5byVc5iUhNa6XB20E8qnm5agME7HBqulp58F7OAvl4ILCyaHFhyJtn2XWvibt9HXyt3sSFkgG9oNjMCfU4D4MVrG1s+3a31+i13GAx0LWyaG32KU8hlnqGoKbFTqUWPQypnuvNJ92GYw0Z9fnqs1Zxl+HkL/TRF8tXfX5WXps9OkYgkAsZhqrSN+gHQWxXq+jMYxusDv+ysQSBzjh2W08QqUqx5fKdgpIud5HQx0FgBPWcT0zh0QDTcDQ++V0pW/EevVV5XjLh1RqxCpqKXkFpJAcsSdEn8B2xBLGWv6YXJ7dBvYdwXKV2ACN2317VPIcYjMo/PFFmMMfsX1r3I3AB9Bgzdr6UOAzac+tQ1DSyrcNnAEdSJUsrUNcKKb6KZ0EzbkYxsSLpp33j44HuGamboj+foeRw2gDTiu5A1QNQEsxuffE+uOOyanDVYs3l3bRlKR56vPVefYUzAMbQt47kDriV7sLRGNffvuXYmYiXHRQzmeoJTHXL0iVRFIL16izNhcoD+0TNxGImMLzgb3q9JJ0VpHDb4ezn6eqH0KqtXNSpUSrmI1BS6+Xl1ifczgX6x1J2Ms0/4ZuFoz96XVWGFr7ySuyv3k+QH7blRzmcWoCKaFwrLrrOpEG8hJG2rSJ9e2BtOwicOkccRvZt7jfM9ynmmMgsAAAFXQq0qChqYD1GqLLVJKqx0lgqz7QU+nTfHXU8tW9wkOFoJtY2vbnr4Jh6OKPETmRpr+ywcSzNbzKdaqTqLsqnV9kggdYAubfDFukpo6VgawAjsQiqrOlqwWDDZg0vnmc+a0cb4N9FpZCoS5nMIxd7FtRDk6dwBHYes2gzRyueJMR/L5hSOjAOPdObMwzBNKi9csoHODT+1JYgCWHbVBPU4Di5KtaIN4q4PmHRDmPqUTU8HSSNWmTpT9UWwPio3RNOMi1yfHVGuH1gieWsFybAbaXRjhuW89VR6hKqAbqDqtAMMN8MoWQNnkEYN9+WuyHTl26FeE2Ty8030YVDSzLoiIBJA03Owm5k9sHKgYcOpyCrxNxutcBYuOKWptaJfbtc2xV1Cc4WJCBZekRQrKASTUAAG5MH+OGPFxZTUjwyZrjoCF6HwimPoeXhlK+UOYbHkI6gYlaPhCZUODpXEcyqcx4kydF2FXM01MAxM2vtpBn4YeGk6KC6C1vHuTAQUxXrEdEpnsR9qMTNpJiL4SmmRvNCuFJVq57XUpVAG1boR3ttjmK6FRNeZmuI38in/AP8ATtVtdRKxSnDaqJpzLDXfV0ldFtrYheLlFWgC5SDx+n/LaR71iPktH+OGOTm6rR/N1guvXC6dJIB3sQFJPff8MWaQ2lHsKGcXjKxcHLjzld0pKRD+Yh1RDcxmGJubja+2JuIG7rX253HkuU7ThuRvyTfQ8CCp5TNVZgoEEJHUNMhuuB9FGynDssWL6KaoDpCLG1vqsPDPAn0nLjVWK8zgjy1IkMy6p1AgmL4mu3kuWPNZMxww5eo9IsG0SNQ2IiZ69MZeu/ruA5olCf5YQHj3Dic28g8zKYkbeX6HoUPyxqaYWbnyH3CpOPw95/xKM+COAJm6E1TJRm0SA2kMKYY3qLaBHX4YIcTAEo7PMqjSOJYc9/RMn/oJSoXz2MXEpSMdJH11j64GXA3Rerq31DQ1wtZUUPye06KVdGZPMAW1ClfTBgRU6kYa57GNJccu0If0bi/E05oYtCkjCooqFyumWpqLSLagxIFh06YDVtTBJBha21zcZjbVTQwTNku54PPK31v5LuRy6VWzBqNpbzCEgA7Kg6kdhgiKhkFNA0gm7f32KiMT3yuLTb2bbrJXoZdHLD84pg/VpqFgTfWARBH3bYT5g8YcFweZ8sKa1jwc36dX6qb5SkEZ6YOrS99NMTcyv5ybknvN8RCukBwBlhl/dv8A8fH7pz475ukBO2l/umrwpxjyqRVqVSrqOppCyscsHmM7D54dFVuLrEX7A7zCe2Ow+a/h5LV4prCs6AyFprJVAPaJBVbxcwNxGLPT4X3tkBc692y4WXsL65ID9HKc7NWZ2P1umJeTaissByySxnvfqIA6WWS+++th9NBz7tVfaWxRWJBH3Pp75rITTDh4qB9QVGUKVUWAUHXIHN7RE2tteQTvD+ihAsPmJJF+zLMd/gqkgfJ8b3b6e9Fmy/0QtGmrq0kNyAiZqAmzHqLC022vEYfMXEYW9tz6J0tO9jA8v10Fs9vtcLnF6mnL/b0qFInSAJaBaesGY6x6xNGwNcCGi+/gVGwyXN3ZcrK7w7kWrU0qJTqtpckwAEAiC2oi5IUAgT0xKAM0x8b2uBxXBsbW+mq+r8PJr0ZDAK5YagWCnQSJOymRqHqR78dB+GyqPhvV9If7QNMtTvotnixGC0Wan9IipOkjUAQDzQTYD3n3YlhyDrG2Xjmrbk00OIIGNOp5paA2lWCJG2yAE37ziG6chfiHxm4TTQXLow1CapHKo0gET3LQMVWVBlBw2FiR4WV6mgZiu+50sB3+iFZHiy0oZxVYFVC+SpYn5dLG5xHQ0Uv4mQ21z1A37VDUStwjtS/4V47WpDNeTlzU1Zqo3OwQLOmxseYWkeuDckbXEYngWA1VQYiThaSjjUzUSWADGGIBkAm5A9JxRIF7DNSG41VXC+CUK4rJVqvTY1YUIUDEwNtbqZ92ONsCCkt1H8m2WUAE5lhEAM1IgXmwNaBcdMWxU20YPD9VGWX/ADe/BQXwHlzVACVgsaZZaelYFriqSflGHM4hO0YWZZk6D9V3oYtXC/efHKyIp4OoqNIrsPRPLHzscQSyyy/NI7xt9rK1FOyP5Ymf/m/3ukrIeMyPow+jqBlhFICrVECNENLHVbv+GOBBnVxGdkwZfihqLTK6lDM0gnXua5I1sJifkAMNd81lagkMsQfbXyS9xptWZpAz+ce4P/Dpdem3phhUw1Wxcg1WlmSgIFNVaQSIgMNxvvt/DFqh/rtHWoKo2hceSy8E4VUbLvWgNDkFmKkiANg0t1m2JuMExk4MrNv91HQnGy55olwDhvmuGasikKAdRAJBa4WLqRvY7YC0kzpGFzzuiMjLGw96ol4a4JWr5XzKVSkraqirIJTlqOJuSJIG/ri5bNRHRYM2vt6/a0HVt/RTt6tyx8dsB5oYDPcyWdcZW35Kyxz8GTclq8Q8LSdS1AajMCVaPZ8pkBkD9L167YLskYY8QNwcP+TVE1ri63/d/i5d8L8EX6P5dSqFOp7K8BgYUzqgEAjt27jF+vlErwRcZdio0sRY0g218gjX+wlQEI5psy6QdGoklmaAB1Im/bFCwtZGKyTEB72CU/C+Sqv9JUVT9WaNiTF2WQD0ufux2wwoU17jK5p2sj3FMjmo1sylFIDKr6okWkAjqdzPT34r1dugcbDbK3MhTRg9IMz7CwU8okVia5o/WGYpu8j6u9iApm3f5nFiN1oo/wDtH2TXNuSRzXBwBqgDU6RrLMip5ZUtIUgwQZ3a5N492O7JrYy19tjqsWeySoZ8mkW2OoNY8tzBkEnsPlJxFDITM4MF7W3HInK58VyWNrWfFoeo+QRjwPWdK/kqy0wdRAplixMzB1obbmQbeuHGQkgYSOvL1v8ARdZe+dvr6LBxHPs+ZqslWndyyyXLSoKKTFO8AEgDrhgc91wGEjn7PkpQ9zDcAeP6eayVazMtXV5dSE5VZXvDOL7SIvHUyTMjD4muBtYi/f69qmnqD0dyxuQPP10/ZbqXDKuhn8hEpqQZKlTcJpeOomYtHu69ke7a2nIbnbf34OaGHK2xO+tr87KNThGVpVkl0q6zzeUzAzBPzn06jaccD3YsOWg/KN79XUu47s006z1dajxvhdF1qNlUrJypzVAxIPmFYlpgQJEHrOJXXLs/JV2EZiw7c/WyYPDq5mnTSJDeXALsgJOmZWASFJje+++Glueq7iBGn39VXneGnMmga1aSalQhkZnBATrpIuuk7TePdhwdax17hZU5ZP8AcNZpcHy9+CxeNOEeXlUAzDVQXooi6QoA8xOYEXJIEXOLdNZ7zYbE/RSvyau0+GIM8Uqo9dUpByKhJltcEHU1t9tvTFLFdxNgpja1vfkvvE0Pli6Uaa6XC6VVSxC1KZW6qCF3kXHyxTL7sdYaE+SJ8NaDUNBOo8ijfCqGmpUY0gLAEEWFh2WPwxDCcVZICNm/YKq9xa0YTufusngNKavnl0Kv8re4BMkrTJmSep6QMF33Abfkqv5iVRVQedVA21GLR12jp7sQBJyVOLZQnM0mEwmaWYtuacXFxtjm6R+U9yfstlA7DXywfts7H7zEYckidPh1KmZD79EH/bB+/CsksWZerMKWYdyxE/Aho+ZxxOXhlEQflh4WccbheneEKIbIazutVo/Zc/vw05uKL0mVOzvSznpOboiJGupJt/RUoj/X+fHWVhupR3hSFKdeqphgF0m3QrNiP64xZoWNfO0O0/RVq+R0dM5zTY5fdT4dl/PoVK1VpdHKrsNwpFgL3P34fxxjYLlgtZt+fPmo+FyOlju43N/RW8E4UtUjWtlOnUALk1RIMjeCPngDQPMsbi7mNhuAjc/wPFuQ+yH8Hr1Bw10Q1goNUKadRRH1jiw1A2AHxwSJIKqgXAzU6sOXIMhlJB7iN8Zmod/u/wDkPurrRaPuVPi9W1KDtLkW2+qjfqDH3Y0HByXUje7/AMgCryi3xdbv8HLb4Kot9DraANYI08oJk9QYkRAPvAxoOLj4m9hQLhj74+0JtzSLVMVACFAddp18wBEiAdh89sBtVoqqNrALBI3hqvVapVp6jplfZ5SLiTKwTc/akDDW3t3+qERSl0zmnYDyR/N03WodTGG0rAdiDCUmkg7zPwjEVSbQuPLDtf8AO0b9qsjJ4HM/+p9FRwnPOlWsJ5ZblkgagFgmNzfvh8TiYoTzYD9E82DHu5Ot90RgwdS6XaqGYq5BkClt3kz1xKN1xubgusgbR5v1i6ADrufgYkb7ze0zisXDpLe9CpmDS3L1VVDI+TUFWkAIBAB9Qw3AHcH4YmYS5ocoCADZZOHUnUv5rMymFA1sF2YmRN+mxGGHJ4CkteMkbeoCIrW8qhUqLA0gmE5TsRv7U2FyTh7ReUN96pk78ERd1eSHcKzfmJcGNai5mOxEjbf78Vmy4wHW1A/yIRGop+hmdGDew/8AS6L082Z069I1aRBj+aft1kDfrGJg+78PUPri9FRA+En3qPVUZ2rNIXnUiHeRatUFp6kASesYn3UbDdx7PVF8rl70SIBNIQdiDYb/ABO84R1SQ2jWajXylKmYV/MLC15FUnpa4m3bHRbCqEkr/wAa1gOWEm3XdUflGrvl8tQWi2nVXVWiDYydN192L/DoWSF4cL2aSO3JWJ3loBHPyKN/QpzT3YRTABBj+cAG1zgburF0m+Mq70aANN2UmsbgkEwJ/wBe7AeOd5a4g2+N2mWQ5rQ8GpopZXdI29gNc9SnPgGXu49B8bDHaKeR9ZKxxJAGQQadrQAQN0L/ACet5pz2pUBXOVUlViQugAmNzHXGjqowwMtu0FVAfiKG5xGXMNG2ttQ9JI+4wfhiiFLlY35ZLHQpaqxt/vVP8Vwt+9MOh7k6ZrL1JpFfLEuO/wCix7YekSt1BqoKroo8xbqeh/Vx1cWh0qH7NL5n/txxdX5tC3wlnL5L0PwtXVOGuWLgeYfY3/Ri/SXGOWzKM0jrwNCA5oE5mmBvrIHvKUh/nhrlZbqjAY5fWjuSTLACNMHQIIY3vTJkdx2vap4CTjue42PjZVK2uYxvRlovbcXGvK4Wvw9UAoVlBquZJJXygLqBs3tEHcDYEd8M41G5kXxX+UjMg/bbP7qXhskbwcOHXYOA+q2cGYpTRSH1NW1QSNiwIDR+rsPTAbhmcZw2tlnty7dt0SqXgvHZZE+KhqeWfkQCWNiR7TMwEaYm+ChVRK+WTkH9n/0DGSqHf7v/AJD7oiPksrPG2YJFNOWAxFmMiUfcR6zvjTcGuKJruz/yBDJXtNTg3s7/AAKh4PzZSmwUKSxEamgyOg773xpOLNuWntQHh0rmyOY0Ak2tna55Jsoglul1jfb2tu5npbANq2HEAQ0ZcvNI/hvMKmaIlgGbSZECwLHVcgAad9sdj+Q+9ys3G3/eE3/L5DVNGYoHWpteWF1G4Ubb7fgcUa9+GB3WW/5NPkizGXeDyv8AYjzQZct5ld1DBQKhnXtqIQyDF7iBf19MWaZ1qWI/9At2WFu/moXsxyHkD165opWWmVQSGMmII0zAnf0Ft+mJcQIyToogHtvsl2jnKuarNlabhTqdC0QQhJBaWPPFiFUgnFcwsx475n6GxH2KkbJKXfLYAWvzHkc16PwbgaUqSUmJqFRdiYJuTsLDFhgyzTHWv8Oi5meAI6k05VlJIEyCYi836C47YjkjDtMlJHJhBBGR9bpV4zSNCjWUxJRz1+1paOuxeAf4YZDO5kzGu1I+ua5VAvp3kben6IRwRuYQAv1imbyRpUkSJ63i2IWvcIo7E2Nsr/8AU7O10ZqWs/Eyki5w623whNPDOdahYAxUYCwtAGLYuxtx9+1BSAUI4lltD0iFASE5upJ+kkD19mT/AHfhZbI54cHHYfcKu1gbLkPdituS4h9ECPmXgMWKCdR0EysAX2kx0xXjp6iWazBdt/L1sp5Zo2tu7WyEf7VRs1SrIWNMFxq0taabL2tfFh1LIxwjcM+0IM6ojNYHg5YbKnxVn6dbLrpqzoqeYdRYTBbSBymbfhi9A2SkLi8fMCNR1Kw6pjmsGHQ8j1p/fMFm13XXTUahuGLg2Bg/PAlzLg52RAO6khflAWKaKRD65bueUXjeJ2brfAGKOSNhEg/M49oK1f8AD5BkfbkPumjg3FStd1FNhpUTqJIMqphYMCx3PWY2xW/m09SXwtxkm1s8hzv66IHKA64cbZlDvyW8RGrO73rM8ErLMSS0WW5AF5j78bKpx2Zi5ZdmyFxm7nE6X5q3M1A9Qus6XlhIixaRINxbpinupibrJlbVf/yaZ+RXDQCTlzXCcj3Jv4lxJKfkqZJHNy3sFIP44ksQlcLNT48Hf6uZpMwYMP0iT37Y4CkStWR8RIwIqEK2oiBcGPcTfuN8cukvAxvjqzeybOD5tDlDlxPmM+qI6Aqx9NlNsODTa6I0dQwAR73XyD+U022AqEnp0pjrGIXbIo3VFOOZU1KhdSCqpJM29pu224374J0cgAw73QDilO98mPYAIn4VJ+i1gqoQKpJ1djTiU/rAx8D64h/iQ/A4/wDQfNXOB5xZ/wB3kFN3MJp0hgwgtsYGqT2G4+GM5wQl0BFtD5lGahwY8EnVY+OeIXNRKImwS6ATLNpnY+pPpjQWDWFx2CByTSSyiNmQO+nX1qmiiqgAMgJG4n2fT8Yxh5LvqcQBzcNjz7Fpxk1U+KBT8wfa1tO6jTChRqJaxIJgQdsaXhcsn4LCxpDWkC5Bu74r3AF9N/BB3MjFWXF13EHL+34bW79frohfDswEoybRJUjf2SLGdrg41/EMLmixWZheYpgXCxvlzzH7IlxfKGpTp+VVZQK6uTUqsutVBJANyQei9TBHSc7ovQeJOxsGWWXnmhWU4jToZjWW00xVCtaelrfaIaGiNx8cdZcsv1rKNOGv1/Lf7I1U4yKdT601UCEhk8uodrCQNjDKbBul8DuJU8k1M6OIXJtyGhRuN+F3x23Wc8RFSoKlF67J5pBREgGyG41q2qx3DW6Yt0zC2CNj8iGgHtAA7E0C7iRoT6q6rmMxWYUxSzKB9Sy9N9KkgaXN7gRcb3O3WyIgBdxHcR+qcAb+/UJy8N+GFy3MYNRruROnUdyAdp/C2IBGA4u9hOfMS0MGQH1TFlqXNPpiQKBcy6wThJLBxnhSVlKuDBBFjG+GOjDnB240PJPa8tBG3LmkzO8A8iktZidaPJvY6iqR+yqgYoGBzSXE/wBvLZxPn3oqyVkszmsGRB/xRXJcAKodNeoocliIQiWud1mMWIHmaJsl7XF9vRDy9rTbCPr6rFxfg4pZcPrYw6tpMAaiCswPRjiywFp11XMTXD5QFa3/ANXwv+zb/wBqp/HF6L+hJ3fcKi/+o33sVmzeTQcTynmJsjkAKWEjzCCQomwk7bge/A5oIcSVG8t/EtHV5oL+VhF10G1sAXVWgRpWamqRYkgg2O+D3DrmGTK+RI7bBckDTMD1eaK8W4saRppS0LylpedKqv6tyZ7Yzkspbp2rR0NEyZpc+5zAAFgST1nayWPEefeoFcV6bzaKbPynSNwxgA3jraJgACpO8OAddHOFU3RSujLSBa97gjXaw98kczGbRKVB6bOddVEDSbjqSCb2B39MDeFY3cScMgAHH9lnuIfKcQzv9b9SceHZkFSNXwIHzxpMR5oeWAbIFnfzh+P+LHFwoRnOE+eXOljpqAHT2IE2iemLFPVywXwbqCamjmtj2Q/xLwlMqKRoCopeiWZiTdtSW6QR2jrgtBUPqG3ksbEfYqq6FsRGDceiM8GTVUzNzaoNmj7IN+nzwBe9rBd3NXwLnuHmidLJqs/aOosLbTvbr7zii6Z73gDIZ/TrzHcL9ZGikDRa5XlBoAMeZSJsdQgiYm21r3wQyWZIOQTb4SzdBNdPQXqVJXzABAHS8SFNtzvFsOJ2Ct0haLA63VVIAVkJsAWJ/ZA2i/uGIDqEZGq3cTzdBatD6Sz+XochdtTAqAxDCCAGPTE0e6pVhaAC4G3V5rDV8Q0iPJ8mlUy5fVGhVYHvAGmYHUXGJnXda50VBlU5hIAyPVY+isqcNbUlXW1ajBC6Y1LOtjyAQpG1h2vjgJGY12GykmAkaA4/CRYu1Ph90OqZHM02+lLSdaT6UVoYPqTUeVRczB9DBxI513FQ08RiiaTlmbHLO46+9OXB1VqdNgDpKCJ3iLT8Mec8Re5tS8g7rXs+QJb8S1A2dNFuVToeZ3hQoHcGTt6jvjacEcf9NbloPu/b3sgL48Nc4h3zbdYYdfrl1rJQyHmtSU1dKwzFCyqrBdFhKyWOqAJgx78aLihDMIHK3UhfDGmWQudbI3JOZGmiK+JuIUvo2ssVK1lCHe95A5d9AY36qMBVvOLtLYm76e9eSzeHivmQG1arghipBiwBUyW5Z3xLGyNumvNZWd1U+5dk3LLK/bkL/VA89xmn5tUVdbMHZJaoTOk9Z9R92JsTUNMMp0ud9Ud8L5lajZE0rTnG6yYApz8IOIZDdE6FhY0g+9F68wOGK6u44krcnvjqSr2bHElbVuMJJCeJ5MVaToftCP8APcYY9geLFSRvcx2JuqupU4UDsMR00XRQtjJvYAJrjc3QnxeP5Kf1l/HFgapNNroZ5JOd4a32UyzFviqoPvb8cTGpjhpy1+r3Bo7cz5KAsLpRbYEoJkc41XjNEV0gX0tJCtKP5ZExItaRJkYrA3Q9jXiqvLa98uobdfsqj8q6wlLmIIqFRBMkFq9jEdhg1w3+m/sPkrMg/mC/vMrB4zBLppBAFI23kB17/OfTGYqRc93mtpwV2Buf93/qf2S5lnOlyVDAFRebEhu36pxTLQBdaRr3OeG32v8Aa/3TbXzqmllqRKavNXSNIgBTci0jePicd4HTPdVyzgGwad9bjfs18FgOLSNBAOpcOvf2E0pSIH+eCqrlZ857Q937xhwUZSv4h4q1Fwqi9SoYNpBGmLEEG5wS4bSxzFzn7eaqVUj2izPdlhzGazBqOuanUiRD01EXUkWW++CQFMGjoSLXzsTyKp4py74+XLsVWXz2Zp3RXWe1ED1/QxyWk4c75w3x7ufK6YJaza/gtC8dzn6VT/8AUP8Asww0/CyQThy0+LT6pdNWjQHw/RLCfYvdIgjrBkFuhPv6DAC6iMpvcAeCOeHc1UXMOoDFGdCABYsZ1kWiQIJ7WxKNCpqcuf0Z1NyT2c/RFsmIzNAze8+vtRbFdx0CMtHvuS/+Vhx9IyxMwEM2/rH+GHsTJLkWCTshxBg8dJ5Yn5XviUHNU56cYbp08P8AiCoraFqFNYI1D7JIsb23/fh+oVOMujN9k453xhWpVPIYamUwq6Tq5pYW035YiJthANunyS1HytF7IxwJT5VPUCDoWQdxYWNhf4Y824k/FUPPWtUwWahHFc4KebqgrTipTWWfVKmyCNIJMyT6ED1ONTwmS9Awcr765380OEOGpeba2zt1W1S3xEUkoozorOSwpsbFSFgR+3t7u2NpxMDE0nWyylJJIGvazNpJv4K3x/X0ZFGgH+VDf+zrYCr0fiuTGd32QTwhxbS9Ko+y1JMdgL7ehwsWHMoNgLxhG6KeKuN0s8T9HhWBG9MSYBEg9DJ3OI3yFouU6GlEj7BOfhKoanlciGrTHNW0IWBIAd5iQzR0OIo5HPNgrU9OyFt3ap+83FpDlB6mEktGUbCSUahvhJKdMyMJJZ6oxxJcXCSQTxaX8kiF0GJN5BkR6RhC904YbdaCU+IE1qTQv1WWA9Pap+1f0wP4hKA2EXF+lHgGlTMhOPQ2Ldeu6Ecc4vVbiOWdFQOEYIQbbOWB1DbSSLX7Ri3ju24VCqgkFS1sett9CM77IV+UXiDOKYby1HmAnRqJuahNysEAN36bYLcKmY9sjDqGk9WylqqWSIteRkcuu+ZV/iTiFPSfJzBdXOkh6TghQdVmKCBfAKQtAve/gj9Axz3hhGGxvuO7qJ9Uu0VGl77kERcCNXqT1+4dsUXFtrb37Fqo2vbK1+waRzvpY/T6rfWbXmcvpltVRjMybut5nvjTULmmGWxtkOX9vmvNq6JzJ2h4uQ48+Y7E80KdWdBkesTgaFcfhtcLmfsw/V/eMOVYpH8aMRVokXIqkj3zTjBvhP8ATl7vNU6rVvYUe8fUq1VVcLTBZXDBq1JQCSmxZ77TY4q8JZHD0lzq4O0J2tbK6kqWue5ptoCEf4jw3OMB5ed1AXC1KIHT9JFv8sCKukjqW4ZNL3VuN5bosNGpxFDDUKVQDqrlfuInAWX+HI3fI+3bn6KYVPMLzCks/PGiCyTjZHeC8P1VabUy7OlUF7GAgNwSSFE2NpJgTtjpdhFutE6G8lnZAW0APd7PWiDOFzGXdjChZPwB+fwn9wjOyIA5++tD/HC0MxUoh6xp6kjmQzGo81yOx9+HAkaC649gcQb2t2oQvBstSzGryswaSrIpui6xKgjUQw7hojthdIRt9QuOixBwBPbhcbduSq4ZQy4dSwzBE3DUyojtKzvtM2w4yOGjfqq4pQfmcPApgzNRMytfMyqlYlSWaoQojSYaI6QAsgACdscBcRondHEH5uv9ES4b49oJTRStRmCmYWJ0g8wBOogwdlMfa04y9TwGeaVzw5uZJ39EVbUMDQLIB4m8QrXdcwKLU2UowMSXQAHS3dIJPTaYwc4fSPpKfocV9cxlrt2Kq90b34uXf39qF8JC16hFaqfa1oWBBuDpXSphd5PaBYzgg57nkFxP3UTYowwsDQLjs2Rri/FA+WbL1qYfUBpbfQ4BGvYGQJjvPriJ5w5o8amOqjwPb8X07epYOAcNWl7HPN+cSB6x/HFKWYuFlNT0ccZxZlM2QyxdgiKmonouK7Wl5sFZkeyNpccgvR+D5NaCBFHvPc4LRxhjbBZqeZ0r8RRZIw9QqDb4SS05TCSUa2+Eko02xxJWVltjqSzqccSVPEMstVCriVPSSPwM4SSHVeA5dAStBLrzAIs1AB7LT7U+pxVnpWSua4/lN9s1MyZ+QxHxOSUeN5PI1wirSfL6dR1UVRGDgpZhEG2oEEY70rOVlLLRTSPBJvlrf7HXwSrxLhVB0QNXzDmQCEp0wJ2JAF+pgTixS1XRvLmcjyz6k08LkYLvcT2kmyyZmnmRVhMw8BQFPkz9gAtBJuTM+84f+KiGsQKeyjcc+kt3r7PUiahK6kQxCCgAAQAPaLTBMmPXFKV0To7COx53RijlqWztLpb9Rz2XM3mfLzGUdaZC0+YkSdmuxF5JibYs0Lw3pWMt3m35UGrMc8gkkBNzmQL8uXUjeZ8Zio0h6q9Aq0qsf4bnFI4ydfqFfZHE1tsJPXhPomjNvy0yZug3kGbbg9ffi3shDrEmyRfHQlqY7uw/9vBrhJtHKezzVOoF3NCx8W4ZUFGnQQAhA3SDcg7zfbsMUOF1sUWMvdbFY27BbVEK3hsuJpjaXAXzy+117NleM0nA5ylo5hH3kRip0rb6pGnkA0W8GROq3cRH4YdqotF4Ahj59MILMHNMfhGtVR3KUlZHtUaYZSF6X2E9AZnCcwnO26MUD2tjw3Va54tncuDAkiOg9gHv64jOdleGp980R415TOvmNlvZ0xUaGO5i1NiRf8e2JY5GtFjr4qlVQSyPBYSB22Xy8BYor0qGVYRKsGbTG4I+qAxIcJN7KNoqGNLA8gHXMrFm8itBWerlcozHdokgmwYcgMz1nDtVADJEMz90vcPqtqGoTTmWReXUBfTI5hPUi5FpjCwLn4vAb6rU76nLCnTRL6QiKIB6agJMC1/jjrWaps1YMLcs9/JMfgvICozVSi8oCrbfsCd7C/xGH5bpQFzieQ22uUL/ACh5BKedoVEAU1EYuALEqQA3v5vuGInjdFKZ2Zao8Cypr19IpmpCloAk9BN/U/fipVNe5lm6otRSNjkxONhZML8JqrMZev8AsfwOB34abkjH46A/mH19E2+GeCeSmph9Ywv3A7e/BGnh6Ntzqg1dVdM6zflH1RxUxYVBWjCSUcJJasocJJVVTfCSUA2EktAaRjiSocY6koMbYSS7uRjiSCeJOALW5khanfo3o38dx67YhlhEnartLWOhNjm37diSMzwwqSv0bMagbxRZln0YCD7xik6B+wKMsq4zq8WPWs1TgrsZOWzEnr5TfvGG9DLyUgrIG5BwUKnh+uf93rHtKX/HHPw8vJSt4jTg3Lh77lP/AGDmgAPIrFV2BC293NjjaV4JOHVRfjaUaOH19Fpy/DcypBGUqkjoQkf4xiRtPKDeyikrKdwtj+/ojPEUIp05tBv7zJIPxxeJyzWcIFzbRI3jMk1KNrmobd707YMcL/pS93mq0/zNTG2RzDsSuWdoN4q0T+FXGbFPJuFqDWQAWxfQ+i2HL5of7lX/AG6P/wAmJOgcq34mL+76FcQZtdslW/bo/wDyY62KRuia6eB2Ts+5ef5KMW2rBTXW08ZNJFCAH68lj2DKigbz1PuxVH/yXPvq231JKPUdHMKVrnNsMV88jbIdqypmnGYRpuKrIAAANISywB0Ki++Ovs+wPb9vVXWix99aBeKEYV9bc0qIkm/frtuN8TxtAGSY53xWKsyXGnWmqhiANgDAFzicHJDKiIukJBUm4kzESxIJ74diUJhyKKrnrxa3/n5YfcKmWE5rj5oQcduE0RkkL0bweP5Kp21Mx+Rj92GohB8gPNJn5Sc0PptBJutIn9o//wA4Y87K9St+Jx7Ppf1Rz8mWcp0WrVqpIkCmsKT11Nt7lxUknZGbOKJx0skzbsC9My2bWqgdDKtsdvxxK1wcLhV5GOY4tdqFcDhyYpDCSXThJLgwkloy22OJKuqb4SSrx1JW0jhJKVcYSSzkYSSlTN8JJfMsnHElyouOpLmOLq5OEkvpwklMNjiSSuPm39/+OInJyQvFZ+vy/wDa/wDVTwY4Wf5Und9iqtTqOw/ZeyHhlHzfNFNBU21hRqjtqicDbm1lPYaok6WxxdWOtSmxn4Eg/MHCSX54oN7h9+IhSF3zuPcmu4vBB/8AGgaDzOZ9fqtZ4O1coTVZEpDUikFgzFpMCRpmZkT92JjEG2awdSgir3yh8lQ7PUC2vUizcD56LhzKOzOI3LAAxfcR8vmUylcL3OajPEWX0WXxPwZMxVpHz1okJpUMu5BuZkAX74hmcYQbi6IUoZUAva61tt0KreFqTOxGeo3Yn2D1M98RwTuMbcTSDbRWPwQP5goHwxolhmaLgEaQpOppttFomdzOLDJMTgLFU6qkMcTn3GVvus2Yy1RbsQp6gnqLSItBxOUNjY1wsoLrLBJEnrMDruem2I3PsFNFSh7vhT94S8S0aWXanVdQ9NmgAjmBvy9746Jm2uVN+AmacDRf7IdUOXzdQ1a9JfM6HWRA6Aw0SNpwOmnkxEtOS0NNw+JsYa4AlMnhvhYrkIg00U9oj8Ae57+89sRwxOlddynqZmUsdma7eq9CpoFAAAAAgAbAdsFLWWeJJNyrAcJcU1wkl3CSXDthJK+kY2wklBzOEkq8JJSU4SSmWnCSVbYSSjhJLqnCSXXfCSVc4SSWfE/GczlnBVU8kwA5BMN1DXET0O2K075GZt0ROigp5hZxOL3ohJ8VZr/h/sf54p/i5epERwun6/FVv4rzQ6p+x/nhfi5F3/TKfr8Vt46ZpoTuWBPyOLj9As+RYkJC8Wz51DSCT5kgAEkw1M9MFuHPayCVzjYZeaqzi7mjtXoVTxTWDfm0HvDfxwBbW4s22Pejw4dGdHfZT/8AVNftT/ZP/dh/4l3JN/0+PmVU3iav/wAP9k/92O/ijyS/09nMryTI5cuwiQB16+70wSaCVjHuA7U1ZfKFF5YLmxnbfFmMNDvi0UItutWXTSLksTuf4dsPkcHHIWC4TfZBfHThaCN18wD5q0/gPlirOLhEuGPLZT2eiTaXEx3+44qYUdEy25XigZlEzcdD78dYLOChq5MULgttXMoA5qXJUhPebT8B1xJI5DqGPGXC23gh4rg7Ris519UchibGLNVtDLsbwB78ROcFdjicc7I/wLhJquEW5O5/H4Dr8O4xGLvdYKw4shYXO99S9d4TlRQpimmw+89ScX2MDRYLPTSuleXOW4OcPUSsD44krVbCSXdWEkuk4SSuU4SS4xwklWcJJfA4SSmDhJLhwklAjCSXwwkl8WwklzVhJKuqqsCrAFSIINwRhLoJBuEi8f8AD7ZealEF6O5XdqfqOrJ6bj1G1Gel3ajdHxDFZkhz580D8wMsgyCOmKGEhGAmPxKYoU/1h/hOCknyhZA/MUo5l/5fkv7RvwXCqP8A+ZUDqCjt/MamjxACWpx2PUDt3xl+CtLsdurzRunkawHEbLNlcy6AhTSMn7Rpk2/WOD7WvblZOe+F5uXHuurxxQqCankR0g0B1G5IOJGh182/QKF5i/K/xLkrcNpqFGmDFjI+/BloWGeQtwOHqNWThLoS147OtadMGLlj2tI+dzinUyhtgjnCKN0pc8ZDRKP+yz+kMVOnHJHTw91tQo5SEYGCxB6RH34sDS6FzRk3ZfqRKsurSQpLMN5BgDoYNvcf/PHi4upaQdFZl8lsyFG0xig4rQxNAC30KRZgBuf9fObYYpdF6f4c4QMvTuOdva9P6o/eep+GCEMWAZ6rP1lT0zrDQaeqPU8SqmrRhJKYxxJWLhJKYwlxdwl1WqcJJfMcJJQOEkuYSSkGwkl2cJJcOEkuYSS4cJJRwklwjCXVEp2wlxJviXwmTqq5UANctS2D9yvRW+4/fitNAHZjVFKPiBjsyTTnyVXih/qKfTmH+E4UmgVC9yUo5lJzmTafZq7X6lMKUs/ATguAOHIc7A6JhD8bcLSRfM2yHamLxlVC+VK6pLf9OMtwUm77dXmjdMAb3F0ANdSPY+4YP3PNXBC07DwWfMP2T7h/DDg480jA3ktWQWKSCenaN74PDJeaOGa0LjqYAutVCjUxgDc/GP34Y5wAuVLHG57g0alIfHOI+ZVlDPeBbpH4YHPs83ctZSB0DMDFjSjVfocRXYFdtM8ZrRR4S56R7revT1wjULjeH31CMZbhhUXvNzN/jiJ1QTkrcdCxhvutHlE7YiureGyePBXAdIFdxv8Amwf8f8PST1xcgi/Me5B+IVX/ANTe/wBE4pSxauhKvVMJJTAwklIDHElIYSSkMJJSGEkrRhJLhwklA4SS5hJLmEkpA4SSlhJKBwklAthJL7VhJKJfCXVwPhLiozddlK6QCJ5iT0/jjhSSJ49zBSkkgyav7mxA/NSN0KCcOoVqtWi1KnrVKgNQkgaRKkmCb2kx6Yp1URfA/wD7T9lcgqBG1zedkw+K8hXrLT+jUxUZWMgsBAI3uR1GAnAoy57+wKeOoEOZ3Sy3BeJD/d0/bH8caP8ADqT/AFNuwXf9kcR/+3T9sfxwvw67/qbeSr4GxOWpEkk6Bc4MDRYao/qO7VsXHVChfiI2p+84H1pOELRfw+0GV5tsEJyfsrgY/UrXRfIFvpjDUltoC2Gp6nUwgkq6IllBuCyg+4sJGJWahRSmzTbkV66o2wVWUVq4SSsXCSUhhJLuEkujCSXcJJSXf/XphJK1cJJfNhJKGEkuYSS+wkl8MJJSGEkonCSUMJJcwklxsJJVHCSXSLYSSXOPUVamupQ0E7gHoe+IJU9qXOFHSr6eXnTa32wOnoSPcTipIf5T/wDtP2KlbqnXhPtt7v3jAj+Hv6j+wfdOqNAiL41KqrM2Eu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xQSEhUUEhQVFhUXGCAbGBgYGBwdHBwcIB4YHB0ZHiAcHCogHB0mHRkeJDEhJSkrLi4uHx8zODUsOCgtLisBCgoKDg0OGxAQGy0lICQsLSwsLDQsLCwsLCwsLCwsLCwsLCwsLCw0LCwvLCwsLCwvLCwsLCwsLCwsLCwsLCwsLP/AABEIALoBDwMBEQACEQEDEQH/xAAcAAACAwEBAQEAAAAAAAAAAAAFBgIDBAEHAAj/xABLEAACAQIEBAMEBQcJBwMFAAABAhEDIQAEEjEFIkFRBhNhMnGBkRQjQqGxBzNScpLB0SRDU2JzgrLh8BVEY6LC0vEWs9M0VIST4v/EABsBAAEFAQEAAAAAAAAAAAAAAAUAAgMEBgEH/8QAPxEAAQMCBAIIBAQFAwQDAQAAAQACAwQREiExQQVRE2FxgZHB0fAiMqGxFELh8QYjM1KyFSSCYnKzwjRDkjX/2gAMAwEAAhEDEQA/APFKQw0qN2i2MqAKefXNjbRE7d5wholF5plzFVhnXAMBmE9rmJ3/AH4lgqXwOu3w5rk9NHOMLvHcJhyVIMwUuonfuPh1wW/1eMtvhN+5CHcGcXfMLe9v1XqHDOB0ly+mhFVW/OK32z/0sOn+pFzTundjKMQQtgZgavOvGHhx8sDVy7VBSax0kqRe9NwNx77Ybj+HC7u6v0/dSFgLsY136/1XxpUnNQaKZqiYfRpYN0kpGoT+lOGhhFiVHMxkzSw5hKnEAatR3a51I0mZuoH4Bfliu/5lLTsLYg1xvbdb6HFqVJPLq0hVPlsZczAgFY6iHF/RvQ4gqInyBpjdYg/Q6jzUweA6ycPEHBPpWVVmWHKd50tBFjHQ2nABvES2uc7Y/UAK1gBjwoJ4dzBzOXehX/OoPLf79L/MR88aeCQO0027EQp5TIBf5gDfr0+/3S7xDMjJ0GQ04zHmABgPaSDZj6EW9+CVLUmncTa4KBcX4c1zhfTUFYOH8dp1aqHMIrKDzKy6gQZk3m43Hri1UVUVRHY5EaIZT0rqd125g6pqymYy9QH6LldJiXby1VVAuNV+YEwIG9+2BDwHBE4pHxuxMJB53Wilw2iHoDS1YFnV2KuoYlHK6QosA+mwmwO+KxjgGfqjDuIcSDc3bDXDexVueyNF6M/SkWgtUsAtCoSpYghbxKxSt6YqgRdJcHf7/srzpKp1PZzNW5m4zDTrbnd2a54UytBPLVSKtZqiFTpuoUqzwTcDTcie+84txnKyBVcjXuBaLZZo5Vy6GrSFUKAtLmV4idVWZm24OJQqu69L8M00XK0RSChCmpdIAWGlpEWi+HhNOqp8acV+i5HM1wYKUm0/rEaV/wCYjCK4F4t4FL5XLlwI1ppkj4mPko94OOtXDml7ieZarX0hyR9qb7gEX9x27jB3htFiIlcMtQqdTNgYbIsai0E8xgYUhVAuS7WUAdYALf3R3wSrajo4zbVCqCHpZcbtAsjpQ1oaK0nFRg61NIlbjXJ3mYibyx7YyDjncrRjPRdymW1GQIUWXsAP4CwwHqJcRsFu+EUAposTh8R19E10qNLLUPpGaVXEN5NAxqqwIJ/S0qxWek/GZaaDEMb9NlQ4txRzH9DTn4jqeXUOvy+iVRomtUaqwgsZIGwjZR2UC3/nDJ5R8rcgr3DqJ0Y6WY3ed/JHUyy0011CAgEgG0+p/q/ibD0dSUplON3y/f8ARDP4i/iIULfw9PnM7vw337eQ7zkkzjnF2zLaEkU5mNtX9Zuw7DpjR09MZDbZYWmpuhvLKbvOp118+Z3RDJ8MLVKhtzbkm0SDJ9Lbbn34MRsjgibI/IfoU+SVz3ljOXot+XprU1IhIRW0tEa6pgGP6qDtsLE6jYZzi3FXzfCMm8lpP4e4ZGS6R4uRbM6BFeG8OaoyikAB0IEqv6k+039c27TuMtUVTYwSdeSOVXEA0YIe93PsTXw3htHK0leqQC3U3ZmiYA3dsCSZ62UsjHoEEfIGi5WTjfFTUTQC9BDuQ+lt5EuDbbZTHvxoqLhMNOLv+I9eipPmLl4gFvgrdUL5LfcpAZTF9BsevMp2J9PTrhwOS7Ede1Hs/wD/AFzfrL+IOGOVgaqPF6pSoh5vaHs/3vuwo0jqnPwt4or0OZ6dRkUwSqkg2BuBJG+8W+c90zCVua30eJfT1zPnVKlBCNSAmFqFblDI1DZYneThxcE3CRmVj4jwarSppm6TakcDWR9huqt6SP8AxixC7FaN3d1H05hRTtw3kZqNRzA8+SWDwurULsoXSW1Aa7iLkbbQcDauZtPOY5bg9mWencVZpyJI8bTcKvM5UrDOg1KsQ6gqRpANjY9YPe+JGOa8Ymm6H1UpiqWjYgfdNvgrxFro+Sw/N1NMAHkSSw9YtA9/pjM8Toj+IMjcgWk99rG33RiKQFtutYuMuKVV69EGAylwOq3BU9mhiY3ssxIxe4S97WBrj2fX3ft5Kw2fopA8ba9nvNDfyi5NauVXMqQdJW42ZW2bGhxXarXEsDoQ4doS74IyHmLWYRqUDTImDck/IR7icXaSkbOx1zmLW7feSyNXxB1LKwAXDr37OrrGvdbS6Z6XiRlDrUpoN1IpqNIEDfVUn3Tim6J0bix+oRDpYpGh8V7Hn+ip4nnw6UlVmCCorkP7QCmSgKCdtjA39+Im5Et95qeY42MfYaW725fayqy1UrRq010lFINmH2SwBUzN9R2+E4FStHSEjmtfTv8A5DQ4Z2t4gE+Fhr9d2LgTvOXRGQoSAx+3sLowQcvKZBvfc9SLCMKyNQ0iR1+ZXfEGR82rSZpbTS9ksADLMeYFGD7dfvw51lE3Ve08PTTSpr2RR8gO2JAoyk38rdSo2VWhS0TVbn1tHIBBj1lh8sIpLy+n4ZzxyrKMwus1QUAqnSFAcsBaBzPsN7dsK65YIXk+D1SrEsrPTJRj+m5mINiYKx17xjWUTnRwsvqR9PZQqdzcbgdL/VbMpwLM6kquJjmWnytBkQ3Mw/RFxfbpijxKtY+7G5+XNWqWJsYvoqKHC3NZ0KqjOdbkRAHcxMQPvJ7jGWqZCPhC1XBqMPd07/lGnWU7cE4UgVq9UEUKQm3tNEwB/WMQPibBRNWCDpDc6e/fsIvxXif4dmBvzH6e/epsqcYztXP5lqjwKaclJUEKtObKL3NhJ2t85qibLC3RVuEcOt/Pl+Y6evatyvRy5C1JLxOgAn3Ax1PYX92Iqan6Q3fp91zj3GpKWPBStxPPg3rPklDj/F3zjlQCEBEA22tLAW9y9MaalpDIRlksHDF0V5ZTie7U+QXcrk1pi+/3k/6+AwbkkhooscncNyuRRz10vRwjt5AJhpDmqL0H3naT3OMvVVUk5+LQaDkiEUTWDLUqXhDKJUeqKrhUNWIJA1NvF7mw2274zvF5XsDcAzzv1BEqWVzWubfI2TfxfxDl8mFFKGMG6jUB0kwRquPZBHqRgVRcPkrLuf8AC2//ACKUsuHtXnOd4nVq1S1WrVhfYbQA0fogKy6U26kTFicauKGOFmFgsPeqpklxuUQo0qz0yyUqdMKB9aUBdthMMWAn+9iq/iEbJBG03KlbC7DcpDIvi6ENvki2XyJaj5mipChhrUSARJg9RvvjuNny3F+W/gowya+JmlxdEs0054+rL/r7sNKIDVV+KtQKlJBDTIMERO2OsXDqtHCfFGdZWSnUozUGnnNNWtaV1EX+BHphxC4mnw/m8wiMmZ+jmDOs1qRJj7Lrr+Ei+1jhzW3y0TXOw5jPqTJxDxYj5cUKNLyyyw0Rp0ncL3nufvwZo+HkOEj7ZaAIFX8TDoyyMHPInl1WSkwakSVmDuMTcT4ZFXR4XZOGh5foqvDeJOp3dW497rZx9lfKGsdJUHoebVBGxEdjv02xjqCglpXPE2ulvrfr6itTNJHUNa5vaDuPe6TUy8ur0SVikdViJMEBYYc14OxXbqYxecxupHvq/RUWSyMc9zzlfwF/Bel+HzTzmWWnI1LTh1AgAysOBGzR85HTGRrmSUb3PGhIIPj9dj3HdG4ZWvAKRPFXCalCkMrqIQ1ZEfoROk7fauI2n0xq+DSNrwCDbn1H9VBWTuhhwagHL31KHhHhVSg7sCDTChidrggRB3kMcaaGD8M/oybhw+oWaq5fxMWNozYfof2WviHBEqZjXSqKVVlKiJLyRtfcWB+PbEFXFjlZJ49ylpJsMD2f/nv9ExeKPDKnL0XLCnpYgkrqmQJABZb9d+mBdTbED3e/qjNE17oiwAkg38j5IFkeGUwCBUOl11JqQoSIvZjaDI3MWvgTLF8WRWvpK0GL4hY53CL+D+GQaDvUhkYNo0bgs6i+qZgg7W2i84tsb8IWbqnDpXWW3OZIVMzTDVgp0KABS3DEkLJqXN4mPhhzm3UDTZev03tiVRry78oxpVsw5qV2RaKBYFFnuZYwZCzdevSMcLbrt0r596SUm8uszPChF8oAT7O/mTc322xZpKfpZWtOm/YopJA1pKtzfl5NKdOo5QUwdTKus+aRLMFkatPKu4uoPXBmqqsMZcNXZDs29e9D4YccoJ0bn3+/shHF8nRZabUswas3/MaYlbLHmm+09p64zMhwC5R6lp3VEgjb+w3KZ/Dvh7y0NOANK667TAUKJFPVsAIue876RNEMdI/D4+nvyWrlqY6WEOboMmjnzd37dXabCPEfEnz1cUqJKZShZVjTJjSajd2I5QvQQO+J5ZAxuBqF8PpHVMn4ibuHP3+qNcO4dTy66qpFNVEkn+bWCQxHV2iw9Z7Yjgpy84naKXi3GWxXggPx/bu933yukvjniqvmcxGUepRoqNKBWaSDYs/dje1o6d8aOjoTJm4ZLHvf0fxOJJPWT761KjwpcuoDCahuE6j+s56f69cW6viUNEyzczsPe3sKbh/CajiUnJu597+ymfg3CioTzyzt7VPLqY3+28fm1Pf22G204xldxBzz01Q7sHvQfVa4Cm4ewwUrRi0c459vafoOvRYatGKlf1Y7bC+L4NwCs07UoQMzmUpVRlmRF87U7FNRmwUSVKqu8zH7sdAzum3WXOcOzmarstQqXFiyhYAkkgBAFHu37nEFRVxQC7vBSMjc9O/h/wAFpSU1a7W3LOYUe+bDGdqK+oqn9HCD75n1VqONre36q7ifiGmV8nKUBXmxZ1bQYMwqrDPtvaPXEtNw4ROxyOxO6tB5n6ItBwySQYpThH19AvHxT2xpQsViXoHhLJl+G5n+ULTUGpKHy5aKakxqE32tiN9FTyuErx8Q0Nzt3qxCZsHwXw75JeQH6UsnZv3XO2JCclYAzTfwHI06tep5tcUQEkEtpm4Eb3xJBbO6gqH4RfFZEB4e4YDoOdoGZ5C+r1MA/uxNiYomvc7NrvohOc4VkKVYaa9HMKwgKrfWrH6OqzqO0z2mww0Ob2qVzXO3silHLcONLkzcEyQNFQibwywkwd/jcTi3DXGEZ6KjPQCU337FjiAJurey0GD6GbhvQ4NU1THUMxxm4Wcq6OSB9nCysbhkZerUlQNSlQZkwYfT0IBdJnofTFKuhbPI2Lex/RFOGzvigdK4ZAi3XzSsoqVq5U61OyCiIEGYFrkW+eB9TGYMOFoJtnf9EXp8EoJvkSt9bw5mVDKFzFypEhwY5p+EkYt0cUErQ57Wg53+ltVBVSuhNhfbzU+HeFKpaXV7dWm3ffF8vpqZpeSGjuQySaeY4I2knsTDw/NZBaRFWk9Qgnn5AOw0gnVNp2B92BU9eZX3ZotBRfw88QB7yCTn+nvdHzxnIJTNehT84LEkDTpnrcbe7HWRSytxXyzt122VF8sMUmC2eXdfQrDxjjFR6ArRroAeZpSBK3vuGAG84gOHo77qdpf0wGyW+Foy5WkCW5alVISqi6Q8ONRKsCeduoiMDqj4mg696PcNd0cjrnDlyv7zRnhFNvLPKyMNKqHJJ5SWHMVGoXF4w9pu1VZwBIbG4V+o5d1PO4ZVuQW/NkSJA0rymxMY7dR4d16DX4klOiarHkClveACbfLDkwZryPinjKjVp1FGYUmrI5qVQFJvMgQY227YbjCmEEnJCPD70xWFVnXTTTWkzDVJbTAP6O/wI64MUDLxucNTl3b+OiH1V2uDTt99kP8AEmYFWqy+avllAq6RqYcysWMkczMLi9oxQqZ+keepWYoHMaMij3h2gocMzXpwtIMZIP8ASn3Rb1E9MCJpCX2Hd6rV0NMIabEd74jyA/L6/qifi7i6LSGTyjq3NGYqDbUPsz2BUzvPwGJTaFlhqqMTXcRqA5/ybd2y5w+jSytIOxWd1mDzf0j/AH6V6+6ZZTw9KcTtPfv3m7jXF/wYFNALyOyHID099iXxLidfOVkWkWCvMR7TEl0JnckgG3SSMaOkpGvuXZBv7rHsYaduN5xPdqeZ5Dq99henl6eQXTTKvmPtPYpS9AdnqeosPWMQ8R4sIx0UXv3y8eSP8H4C+rcJpzZu36evhzWvgXC6tQ6lUkk3drkeoHU++2MTVVwBLnm5Wnqq2KBnQU2QG48vVNlPiuSyQKtWomsDzBnBIJ3LXkt6e6YnENJw2Wrd0s2Tdh+nsfZZqaozsEuZ6nes3difmxxp7WFlTJuV94M4W2YXMLq00/M59hNttW4HuwJ4pXSQYWR77+/3UsLGkklGKnGMvl4p5KmKziRq2pj4/a+E+8HAuKjfIcUp8dfDbvz6gjMHD5ZLF3wj6pa4rxcMwFZ2zFURFNbU0MdvZB6S0nupxpKHg8jx/LbZvM7+ZTpOIUdCLNzd1a950Hd4oTmM25b6x2U/0VGQQP6xEN8CUHYYOR0lHSfN8TvH9As7W8bqKgfEcLeWn6lK1M7YGIa4Jw4FlichmGFOeYjXqIgFbggKbW379sStBLPFWqSqfEwhrrXyI20WBV/le384B+AxXKs7php1ERqiuVVmUhXJI0m0GQp694GKVTFI4sfG62E3OufVkpo4ema5mG+S1cY8KNWXUjUXpmNLy0xAvyIQbzse2IKbjUTm4Kj4X6HIoW7g5jkxQOIHLVJvG+GVYkc2kyGA5hHQjr79/hgy2zm425gqBnEAJDHILG++S5lEqVKdQoWZ2YrCgXEdTqGmw9cRTPjY28miJtBd8q0cHoZ3KvrWmHQsDUpsUdWUWkgmxBmGFxf1BZFxOJh+F5HiF19NjHxAHwKf6fF/pdLk109JLNlXnkn9EE+x2A5RsINia4dWQkkk3J/Ne/ig3FaGZ7B0eg/L5j08EOy/Ci1ZCgY7yFEsLEkR1Fv9HBKuYHwm+2YQzhc7mzBvPIqNPhiCmn8oq1KRI9oKSv8AVJkcpaPdI9cAXxvjJY5GXxxSDpmgnfw95qvwrxY5dnovVZEd/aYBlWbXBIIMgBo9/c4CcRo2SDpHAktGgNiQrPDq0SNw6FLHjHgnlcXWlTcc+hlIXbljTEnqsfHE3C5+lpw7rI6+/s07lfeD0mSccjmE8+nRredRBSmgDqsOEABlT3I3B26WwbgdK67GHr9bKjWQRx2llb1X9e9EfDHDgKfkSyjVUW0EkFmJXm6H0w+aLoxgv7Oaghm6Rwfb2MlT4c4Cg4jTogHRTYseYmSovPQXAFsDJW3kA2RynlLaZ7tzYJ9r8Dp1FNTUy87AixiGK/uw+11UxWV2S4QtCpR5i5csLiLBSZ/d8cK1lwm4QLj3C2Eo1UmiGhUjYE6otBMbb7Tjq6DY3ShxLheSoU9b0rkWGo3boAPU4bHRNkcGi9z1q+eM1Ebfy2H/AEhYK60stSy1OrSpPUeoohlBAJINRoNhCkLMb36YIVeCPJl+Qz2yCH02OZznv6z35lYqPDEzFfTTphQILsptFoCiAATttgJPYHLVaThj3mMueBhGmWZOuvIbopxDimWDGnlqYfNhmplhOmmNNwDO3MwtYBXHUYdiwtu7VQdC6olwRuOH8xvf2eXWvqOWyuSohczoLOJKxJj9LTvpB2H2j8SFA1z3XdumcUq46drYoQbjSxtYbk+/VLhy78RektBGSmoPQICepADEQALtNr4P0lI2NuOXRZyeYl19XHxTBT4dQ8tFp0qbJSMPXqISrEzy0VBlr/atqMna5GVvErPLoyQO1GqPhlosVSc7ZDfv6vqo8d4EFpUmqeYtN6sJTUIhE9SxDWAPs39+BVPUx1DnOaDl4HsU7qyVgaxpGW+d91Z/tCvmMvSpUqppGpXakWVAH0RC6yDYyCSygekDfjeGwB4OG9rnPMXNvYvfrVB8rjftQPhn5O6mYqyNKUSBOmWvFwCwE/rdzbEVbxeOD4GfE5JkJ1dkmPjCaVqjsxHyJwUBu0FQEWKWsrVGhqbVHXVUnQqlleIEMAQOvU/DDo+Gvq3YmDQa8lapq+KiPSPbc7D37zXc3TNRvLp10CgxpRHuOoJXV06Fvhi1BTw0jgSA92/V9FDxHjrqgEOcWDYLePC9Yry1KdBBADQylrft3NoEDvieWskkGG9hyCCxfzHEgHDb5iLeAKO8L8MGlTulBWtDPrAPfkgPPrEYq3trkkygY43fd/bkF5DQwxPemHhnBKmYoM6US/lksXgwoW5g+kzHux0NJaVLAQwElX6YzQP/ABl/6cQq6NU0nhlatWfyUd4XmCgERI3DWOLtIYsxKLhV5pqmEh9Oc9+sK3hvh3O0CWpZeuhJkqrLoP8AdYmD/qcD+I8LhqHfCRa2VxnftB092V5nEjI28zCHdWYPiQjB4VXqSauTqh7Qy+WPnNS+BlPwutpXXgkbbcEmx+ip1ToKluGSMnryuOw3Sn4c8M5istR6NIkrmKoMkaTDQVYFtge334OmISMs/Xz6lUcJo3tMWbbAZ9Xmjz5blYEgESCNI6TI+Yxhy5zJLHUHmtDkQgvizO1MsiGn+dYkq67rdSWv+HXbbBfgsL5nPkYcmAX+uSrVL2gtYfzFbfCvis5qaZopTzJU3AJWoAQ0rM6Kgi0mDt2xuI43NaGzE2G23vqWdqWnE58AGIjXf9+vuOynnuEvc0dV/apgX9eU7jup2xYqWMlZ8RsRoVTo5JInhrRe+o98v3Wfhn5PqlWl5n0qkVqKGWWutiIMncAxGALorHMosKdxOKMWz/cKzNfkyq1awqvm1ZkCgHWICqICzM7D78RtiijaQCAOzn3ojd2EEsN+3L7eaL8V8O1K6IHq0fMpNIqBxI29oTt3v3xPC5rCHNdex979ydNM+oidC+PUc9/BV8aLUVo6WSpWNZX5LqAnM2x3YLHrJxZnLnjpAMkKpmtjPRk3citN/L4vRqA8tdbfERb4wfjgbLlI1G4Bipn9RCd6jkJWGmNNUxA3BCtPrdjhyqlXAsatIaRp8tyTGxmmAAekgt749Md3S2SZ4oqedTYB9EvZ77zNrj7II+OGnPROGSTuH8N11zqcVFpw7GIGu+kGSZ3LH3YI0bMDTId8h5ny71WncXEMHafJAPFmUq5jN01QyICpvNze179Ztv6YHVM133PcjNBSGSIkEWBz5jmdPBNdXKpkskQpbzKgNOlo9pnIg1B6L0+HUyKrG5F7kQlkJe2nhGn0HvMrLwfhicOy/nVVLtA7H8SOUH9o+gxxkZkOIhPqaxkAEDHZ9fn7+qX8twz6dUOZqhlQXerUb2h9kAADSvYCSZgGMH4adkDeklPcsu95lfhjF3EpirOyeTSpLTSnWYLpYAu4G2obIsxCj49lH1Fe6YnZo8VcfQspgLuu868h1e+5EslUp5MU1rkVa1Kkqga2cKxJ36Ak27wF2sBnamKoqnNLWgN5H75fbn4qbpsiCd79aUeN8WzFVvMr1Ax1wtMD6uncmxgGbDp88XmtZTt6Nmu/P3y2U9BTMqHnGTlsPUo1wvhn0eqKtdTy1SUAMszER7I5h1PT1wPqKrp29HC6zt9R9fS6TKZ0r7Ri467fspce8TNVJpIzKkFfKoe2Tsdbj2fdIjqDizwrgcjwC5oG5cdO5TzPpKNv80438hsqOLn6i0XYbGRtPxwWeLEhBQ7FnzQfhuTWqRTcVHDvp0IRBMTeSJ22kb9MPjkIGHmqdTHI8gtNhudTrsj6eF1y8Nqc3JWkjqSCASCzQFn9UMPxx0uATWUjcWMjPr9Ec4bwviFQmp9VlKY3duep6y7m3wj3YbidtkrQY29zmVZns7lMsB5j1c45/Q0KvvJJVT9+G5bqTNeWZjwfURKtXzaYp0X8tzUWpTOqQAQCpBUki8/LD7Ko6DJEVp5rK5WpQYvS+uEqr2IYKDJQwwK9Jww3BUkTLMsVkqD+U2/pR/hpn9+GlTDVGeJcQrUqrGi5UkRAYqTvtB3sPkcXaKm/EEtDrEKrU1AhAJFwVzM+Jq9WjmC5eo30cII1KyPqeGGkwWmL2kRhk+Knfgk3TowyVuJnNX+GKtR1YHMlKgIhKrkagdRJ5pB3AgjtcYdRyRWIkFwfFcqenYWvgNiPA6arFwbi9XLZeo6rUaa1SwvTZtWxHT3qZxXqeFtq2FzXEW5Gx/VWoq2NtmSt+Ii99rnZHsln9a6tGjVJ0z7O9vhjG1FOY5S0m5B15q+w3bdDPygUm5WDQh0rp7nnIb16jGg/hx8baWVod8RDrjwA99aF1IkNWy4+G4sev39km5ejVXVoeNXuO0xciRv0xuXUvSH4ihIqQ3Kye+A+Iz5tHzK9QHUNT1aYIAFgpYMW0nYn5nsOkoqrBa4tyG6nZPTdJitnzRXxBUpUHU0VpMY01F0jRrGzKGIi1rHriB8ZbTjHrt2bq1TcRdHUFsJyt8Wtr7HXXy10CC53ihqBQYpNSdWCqVC1NUrspJlZmDbrgZUxCWIsJVqSrnfO3G74eXWuZTM1fMWv5SGlTBp1mDyXU7goYJYSDO24xQiMdK/AX62sLb81da8k4m+/2QvjgbK11yy81Gr9ZTedlJm3ov78aOGpb0ZjcLg/T2c0KrqS84nabHXv3TTUzSinlaqksMtW8vWDy6dSld7zpj+OB0jL2PJXIJiwPZlZwXqpqAmqFJaWWR2OlbXPaD8cduoFIvcm4PlwAfffr7sdSXkfiviTvWq6ULqnKo81FAggGAQYkycMtiNgn6BUcdzAymUWntUqc1SDBAPT2T0hdv0sX53hrRG3s9fEqvG25LyvvDfDqeVonM1ywBsCbsFaSFA/Sfb3e84En+Yc9B7+q0DP9tFgbm923XsOxv37FY5NMPns0JYnTSpkwqLfSo7CJLRf2vWHBhld1BcdM2kZhBvI7Mn3ty5nNY8tlKueIq5wt5Yb6qmqwXgbBdpPrAA3gWJYGOlGJ2uwQSKCSoecJzvcuOgHv3dba+YI4hQou1OlRSk1SPsqR5gmT7bQN4ubR0wGqayWpjcWWJvbqH7KcsZTVLRG42t2XOf0WLxPxmjmMxkxlgSozKqahLa3JYCSP0ZAN97bbYs8KpTFFM5xuSLk66Jk8heRdE+E+FPICVM5WYvdkpBpZokkgTO0+nxwGNZNUOtCMLT+Y6nsCsshNiQL215DtQDxVxta1GlTWl5PMW8sjmGklZYzbfaO5xHDQOp5HSON75a9/ijXCHMc4/3fS1wmGpQ82mKStLQbebpVjpJAdwA2kkRaJm+J+F4YauU2vyJHWUGq5nuF23Ade9vog3gjgCFKv0rRr8xgELaaIiLGCS4HQAGL+/B2SrdKPjPvsQmWku61zbkPXVauOfm3FrVOm3wm8YrOVwCwsEP8M1UWor1Z0LXBaN40Nthu6R6upNfEvFDGUyVNKe/MUNWoRBvcgC07g4dfkkl3ihzdVl8zOnfmUiWNugSdJnpy/ux0NJXFbluDCASrkHdqjaV2PRZb/mx3CF3NJ/hDiVcZmmvnVCt5VnYoYViAykwRIG+HDVVI3kusmbxBmTVq1AQoJq0wSIAJ0Jckb/rdgMMf8ysNN7jr8kKz1PTmx61QR+xSxx2S63Vd8WZxqdNmTT7SgggzuxBBBEbYmp5TG8PGoUc0YkbhOhQngHF3cVtSiAoOsTYzAnf8cOr6h1Qz4gMgdFymgbCbNOSP8RqlxSUwwtbUdyYnlIM4C8MY1uM23VyfUKjhud0ZJ1qKKtLzXJpP7JIJvbmB9xwXDrZKqW6FbuBOFpookAKYB369sZiubeZx60UjHwZq7xnnWZVp6eQVklptOhyBtvBY2MemDXBqVrKPp7Zlrhf/AJfoFSfMHTiK2YcDvpbwWbwvklqK31Yc2uS0Kb3gETPbGp4tXmkDDcAG/lpfJZ+npXTl1tre9Qp59qgpgUitMlo1CnOkXJPss3SOuBbqyaTPEc1qq/htHS07MDBe4zOZzBOqE8BzTGrVZqwWwBaoGe3NaQrEe+37sVg5zs3FCGNDZCALZeiN/RmqGPpQdBpJKiQTNhdFvb7vfivVSmOMuAurUYu6y5lOI/R80SuqogXTVAQldOm7Rq9oHcj7wcMNGa6BpsAXaem2v3UQkdDK7O4GZ6lmpI9XNUq1Iv5WWDaAyj2ZYlADEyuw6fDBeCjfTQ4pz8Ww5pS1TKl7Yosxb4jpbfXwCNB9S5qiKula1EVqFiIK8xIIHrtJO0YZUD4ibjPNQU7vhAsRbLP33Kts+5rMy5yA5RtI8y+pFt7EAkHeR02xSeBdXGPNrJq8LZ3Tk6ld6wqQW5+aLbCGE/ADHW2AScblKvC8jRFTzKlSmwXmezAyDIHMoklugk2OH00TQ4ycu337CnmrZnM6InLsCq4fTOazVWpmKqfRg+pNRgMFiw1AHSLMR67ScRSSY3EK1DE2JglOwy7Tv28uvsWviXFqbkV635qm/wBRRAlyxAHmuNxa8dAREk4a0dIcLdPuuvl/DNxuzkdoP7R718EJdhUdcxm38y8UcuIhSLS0SFjtc/uJtLYWgbn6IQ1jnlzic9zz6h6Il9PZHVswylWQFFQ2UETocSNIM2E33MkwQU7X1RcQ4ixI069upFRVtjhETG2yz61gr+ZXz9F821NEamdBCcopaWKgKwnVJI2JnvhjHMgpi2nsS02PK+VyUMDHzVjW2uSPVWcfehTOSTLoEKZumWOzG4gkAcneDfa2CvBqSfBNNMTZzbA2sNdhyHNWq1jISGFwJBzAzt2lG8qlWpUIWFZoMMXDv3LE/WuOn2BHSMPiighyYLu5n02+qrVHE5qgYGizeQyb47+GfNAPGWSSktMDmZnbm9BHKABAEtO/4DANlQ6YOxWycRktLwOG0jn3/K0W77/v3Ihwjh9cVlqZo0EozdtUsIDERMgNqi42vhtFU0/TYIy6++lkJqW3aeX6qfgfi701zNSlSpVn+kOBUqPstiBYRc3LEwfSMHqiNrC0NFsgVQa4uJuVhz9RqyvIglpJ9dVyAJMeu2ICE+6wZSiiUqhLq4DhjF7gGBYkEe+MMcWtFypIYzI8MG+SOZN2rUg3kVipEgMy0k9kmVA394+eOiTkFPJSCP55G35Zk99hYeN0TWpWS1HIqLj+dQx8wOsffjuI8lF0Mdj/ADB4O9F9V4lmCEByeof26dsdBKaWNbo4Hx9F554fyWjO6SPZ1b/qsMTYc0Fgk+JoPP1TBm8jrqVWCuWLrfXY6aadIg7n+OHQ4OmBfp6IhicWuaOfkFi42kZ2mP8Aigf8tIYryG5unt1VPF3IbpHLMif0vlgrwiJrpC8nRUuIOODDbVB6tJKpKyFIKsCoufaG4t1G/rjvHHYbFrRkOSbw5mRufqiuWyYoPSmozhojWJ+0Os2xnqSfpgbNAsduxFJW4SBdUUiDkXn+kqbe/Fw6qPZGOEgAcyi1puSQCxJ9oASCB6EG18CqiWma8tewk757q0zpCMih/iaiWzA0QSApeDA1QqzDG12gbmDgpStjhjwtyFsu8grmIuAJGYdr3FaeE5byVc5iUhNa6XB20E8qnm5agME7HBqulp58F7OAvl4ILCyaHFhyJtn2XWvibt9HXyt3sSFkgG9oNjMCfU4D4MVrG1s+3a31+i13GAx0LWyaG32KU8hlnqGoKbFTqUWPQypnuvNJ92GYw0Z9fnqs1Zxl+HkL/TRF8tXfX5WXps9OkYgkAsZhqrSN+gHQWxXq+jMYxusDv+ysQSBzjh2W08QqUqx5fKdgpIud5HQx0FgBPWcT0zh0QDTcDQ++V0pW/EevVV5XjLh1RqxCpqKXkFpJAcsSdEn8B2xBLGWv6YXJ7dBvYdwXKV2ACN2317VPIcYjMo/PFFmMMfsX1r3I3AB9Bgzdr6UOAzac+tQ1DSyrcNnAEdSJUsrUNcKKb6KZ0EzbkYxsSLpp33j44HuGamboj+foeRw2gDTiu5A1QNQEsxuffE+uOOyanDVYs3l3bRlKR56vPVefYUzAMbQt47kDriV7sLRGNffvuXYmYiXHRQzmeoJTHXL0iVRFIL16izNhcoD+0TNxGImMLzgb3q9JJ0VpHDb4ezn6eqH0KqtXNSpUSrmI1BS6+Xl1ifczgX6x1J2Ms0/4ZuFoz96XVWGFr7ySuyv3k+QH7blRzmcWoCKaFwrLrrOpEG8hJG2rSJ9e2BtOwicOkccRvZt7jfM9ynmmMgsAAAFXQq0qChqYD1GqLLVJKqx0lgqz7QU+nTfHXU8tW9wkOFoJtY2vbnr4Jh6OKPETmRpr+ywcSzNbzKdaqTqLsqnV9kggdYAubfDFukpo6VgawAjsQiqrOlqwWDDZg0vnmc+a0cb4N9FpZCoS5nMIxd7FtRDk6dwBHYes2gzRyueJMR/L5hSOjAOPdObMwzBNKi9csoHODT+1JYgCWHbVBPU4Di5KtaIN4q4PmHRDmPqUTU8HSSNWmTpT9UWwPio3RNOMi1yfHVGuH1gieWsFybAbaXRjhuW89VR6hKqAbqDqtAMMN8MoWQNnkEYN9+WuyHTl26FeE2Ty8030YVDSzLoiIBJA03Owm5k9sHKgYcOpyCrxNxutcBYuOKWptaJfbtc2xV1Cc4WJCBZekRQrKASTUAAG5MH+OGPFxZTUjwyZrjoCF6HwimPoeXhlK+UOYbHkI6gYlaPhCZUODpXEcyqcx4kydF2FXM01MAxM2vtpBn4YeGk6KC6C1vHuTAQUxXrEdEpnsR9qMTNpJiL4SmmRvNCuFJVq57XUpVAG1boR3ttjmK6FRNeZmuI38in/AP8ATtVtdRKxSnDaqJpzLDXfV0ldFtrYheLlFWgC5SDx+n/LaR71iPktH+OGOTm6rR/N1guvXC6dJIB3sQFJPff8MWaQ2lHsKGcXjKxcHLjzld0pKRD+Yh1RDcxmGJubja+2JuIG7rX253HkuU7ThuRvyTfQ8CCp5TNVZgoEEJHUNMhuuB9FGynDssWL6KaoDpCLG1vqsPDPAn0nLjVWK8zgjy1IkMy6p1AgmL4mu3kuWPNZMxww5eo9IsG0SNQ2IiZ69MZeu/ruA5olCf5YQHj3Dic28g8zKYkbeX6HoUPyxqaYWbnyH3CpOPw95/xKM+COAJm6E1TJRm0SA2kMKYY3qLaBHX4YIcTAEo7PMqjSOJYc9/RMn/oJSoXz2MXEpSMdJH11j64GXA3Rerq31DQ1wtZUUPye06KVdGZPMAW1ClfTBgRU6kYa57GNJccu0If0bi/E05oYtCkjCooqFyumWpqLSLagxIFh06YDVtTBJBha21zcZjbVTQwTNku54PPK31v5LuRy6VWzBqNpbzCEgA7Kg6kdhgiKhkFNA0gm7f32KiMT3yuLTb2bbrJXoZdHLD84pg/VpqFgTfWARBH3bYT5g8YcFweZ8sKa1jwc36dX6qb5SkEZ6YOrS99NMTcyv5ybknvN8RCukBwBlhl/dv8A8fH7pz475ukBO2l/umrwpxjyqRVqVSrqOppCyscsHmM7D54dFVuLrEX7A7zCe2Ow+a/h5LV4prCs6AyFprJVAPaJBVbxcwNxGLPT4X3tkBc692y4WXsL65ID9HKc7NWZ2P1umJeTaissByySxnvfqIA6WWS+++th9NBz7tVfaWxRWJBH3Pp75rITTDh4qB9QVGUKVUWAUHXIHN7RE2tteQTvD+ihAsPmJJF+zLMd/gqkgfJ8b3b6e9Fmy/0QtGmrq0kNyAiZqAmzHqLC022vEYfMXEYW9tz6J0tO9jA8v10Fs9vtcLnF6mnL/b0qFInSAJaBaesGY6x6xNGwNcCGi+/gVGwyXN3ZcrK7w7kWrU0qJTqtpckwAEAiC2oi5IUAgT0xKAM0x8b2uBxXBsbW+mq+r8PJr0ZDAK5YagWCnQSJOymRqHqR78dB+GyqPhvV9If7QNMtTvotnixGC0Wan9IipOkjUAQDzQTYD3n3YlhyDrG2Xjmrbk00OIIGNOp5paA2lWCJG2yAE37ziG6chfiHxm4TTQXLow1CapHKo0gET3LQMVWVBlBw2FiR4WV6mgZiu+50sB3+iFZHiy0oZxVYFVC+SpYn5dLG5xHQ0Uv4mQ21z1A37VDUStwjtS/4V47WpDNeTlzU1Zqo3OwQLOmxseYWkeuDckbXEYngWA1VQYiThaSjjUzUSWADGGIBkAm5A9JxRIF7DNSG41VXC+CUK4rJVqvTY1YUIUDEwNtbqZ92ONsCCkt1H8m2WUAE5lhEAM1IgXmwNaBcdMWxU20YPD9VGWX/ADe/BQXwHlzVACVgsaZZaelYFriqSflGHM4hO0YWZZk6D9V3oYtXC/efHKyIp4OoqNIrsPRPLHzscQSyyy/NI7xt9rK1FOyP5Ymf/m/3ukrIeMyPow+jqBlhFICrVECNENLHVbv+GOBBnVxGdkwZfihqLTK6lDM0gnXua5I1sJifkAMNd81lagkMsQfbXyS9xptWZpAz+ce4P/Dpdem3phhUw1Wxcg1WlmSgIFNVaQSIgMNxvvt/DFqh/rtHWoKo2hceSy8E4VUbLvWgNDkFmKkiANg0t1m2JuMExk4MrNv91HQnGy55olwDhvmuGasikKAdRAJBa4WLqRvY7YC0kzpGFzzuiMjLGw96ol4a4JWr5XzKVSkraqirIJTlqOJuSJIG/ri5bNRHRYM2vt6/a0HVt/RTt6tyx8dsB5oYDPcyWdcZW35Kyxz8GTclq8Q8LSdS1AajMCVaPZ8pkBkD9L167YLskYY8QNwcP+TVE1ri63/d/i5d8L8EX6P5dSqFOp7K8BgYUzqgEAjt27jF+vlErwRcZdio0sRY0g218gjX+wlQEI5psy6QdGoklmaAB1Im/bFCwtZGKyTEB72CU/C+Sqv9JUVT9WaNiTF2WQD0ufux2wwoU17jK5p2sj3FMjmo1sylFIDKr6okWkAjqdzPT34r1dugcbDbK3MhTRg9IMz7CwU8okVia5o/WGYpu8j6u9iApm3f5nFiN1oo/wDtH2TXNuSRzXBwBqgDU6RrLMip5ZUtIUgwQZ3a5N492O7JrYy19tjqsWeySoZ8mkW2OoNY8tzBkEnsPlJxFDITM4MF7W3HInK58VyWNrWfFoeo+QRjwPWdK/kqy0wdRAplixMzB1obbmQbeuHGQkgYSOvL1v8ARdZe+dvr6LBxHPs+ZqslWndyyyXLSoKKTFO8AEgDrhgc91wGEjn7PkpQ9zDcAeP6eayVazMtXV5dSE5VZXvDOL7SIvHUyTMjD4muBtYi/f69qmnqD0dyxuQPP10/ZbqXDKuhn8hEpqQZKlTcJpeOomYtHu69ke7a2nIbnbf34OaGHK2xO+tr87KNThGVpVkl0q6zzeUzAzBPzn06jaccD3YsOWg/KN79XUu47s006z1dajxvhdF1qNlUrJypzVAxIPmFYlpgQJEHrOJXXLs/JV2EZiw7c/WyYPDq5mnTSJDeXALsgJOmZWASFJje+++Glueq7iBGn39VXneGnMmga1aSalQhkZnBATrpIuuk7TePdhwdax17hZU5ZP8AcNZpcHy9+CxeNOEeXlUAzDVQXooi6QoA8xOYEXJIEXOLdNZ7zYbE/RSvyau0+GIM8Uqo9dUpByKhJltcEHU1t9tvTFLFdxNgpja1vfkvvE0Pli6Uaa6XC6VVSxC1KZW6qCF3kXHyxTL7sdYaE+SJ8NaDUNBOo8ijfCqGmpUY0gLAEEWFh2WPwxDCcVZICNm/YKq9xa0YTufusngNKavnl0Kv8re4BMkrTJmSep6QMF33Abfkqv5iVRVQedVA21GLR12jp7sQBJyVOLZQnM0mEwmaWYtuacXFxtjm6R+U9yfstlA7DXywfts7H7zEYckidPh1KmZD79EH/bB+/CsksWZerMKWYdyxE/Aho+ZxxOXhlEQflh4WccbheneEKIbIazutVo/Zc/vw05uKL0mVOzvSznpOboiJGupJt/RUoj/X+fHWVhupR3hSFKdeqphgF0m3QrNiP64xZoWNfO0O0/RVq+R0dM5zTY5fdT4dl/PoVK1VpdHKrsNwpFgL3P34fxxjYLlgtZt+fPmo+FyOlju43N/RW8E4UtUjWtlOnUALk1RIMjeCPngDQPMsbi7mNhuAjc/wPFuQ+yH8Hr1Bw10Q1goNUKadRRH1jiw1A2AHxwSJIKqgXAzU6sOXIMhlJB7iN8Zmod/u/wDkPurrRaPuVPi9W1KDtLkW2+qjfqDH3Y0HByXUje7/AMgCryi3xdbv8HLb4Kot9DraANYI08oJk9QYkRAPvAxoOLj4m9hQLhj74+0JtzSLVMVACFAddp18wBEiAdh89sBtVoqqNrALBI3hqvVapVp6jplfZ5SLiTKwTc/akDDW3t3+qERSl0zmnYDyR/N03WodTGG0rAdiDCUmkg7zPwjEVSbQuPLDtf8AO0b9qsjJ4HM/+p9FRwnPOlWsJ5ZblkgagFgmNzfvh8TiYoTzYD9E82DHu5Ot90RgwdS6XaqGYq5BkClt3kz1xKN1xubgusgbR5v1i6ADrufgYkb7ze0zisXDpLe9CpmDS3L1VVDI+TUFWkAIBAB9Qw3AHcH4YmYS5ocoCADZZOHUnUv5rMymFA1sF2YmRN+mxGGHJ4CkteMkbeoCIrW8qhUqLA0gmE5TsRv7U2FyTh7ReUN96pk78ERd1eSHcKzfmJcGNai5mOxEjbf78Vmy4wHW1A/yIRGop+hmdGDew/8AS6L082Z069I1aRBj+aft1kDfrGJg+78PUPri9FRA+En3qPVUZ2rNIXnUiHeRatUFp6kASesYn3UbDdx7PVF8rl70SIBNIQdiDYb/ABO84R1SQ2jWajXylKmYV/MLC15FUnpa4m3bHRbCqEkr/wAa1gOWEm3XdUflGrvl8tQWi2nVXVWiDYydN192L/DoWSF4cL2aSO3JWJ3loBHPyKN/QpzT3YRTABBj+cAG1zgburF0m+Mq70aANN2UmsbgkEwJ/wBe7AeOd5a4g2+N2mWQ5rQ8GpopZXdI29gNc9SnPgGXu49B8bDHaKeR9ZKxxJAGQQadrQAQN0L/ACet5pz2pUBXOVUlViQugAmNzHXGjqowwMtu0FVAfiKG5xGXMNG2ttQ9JI+4wfhiiFLlY35ZLHQpaqxt/vVP8Vwt+9MOh7k6ZrL1JpFfLEuO/wCix7YekSt1BqoKroo8xbqeh/Vx1cWh0qH7NL5n/txxdX5tC3wlnL5L0PwtXVOGuWLgeYfY3/Ri/SXGOWzKM0jrwNCA5oE5mmBvrIHvKUh/nhrlZbqjAY5fWjuSTLACNMHQIIY3vTJkdx2vap4CTjue42PjZVK2uYxvRlovbcXGvK4Wvw9UAoVlBquZJJXygLqBs3tEHcDYEd8M41G5kXxX+UjMg/bbP7qXhskbwcOHXYOA+q2cGYpTRSH1NW1QSNiwIDR+rsPTAbhmcZw2tlnty7dt0SqXgvHZZE+KhqeWfkQCWNiR7TMwEaYm+ChVRK+WTkH9n/0DGSqHf7v/AJD7oiPksrPG2YJFNOWAxFmMiUfcR6zvjTcGuKJruz/yBDJXtNTg3s7/AAKh4PzZSmwUKSxEamgyOg773xpOLNuWntQHh0rmyOY0Ak2tna55Jsoglul1jfb2tu5npbANq2HEAQ0ZcvNI/hvMKmaIlgGbSZECwLHVcgAad9sdj+Q+9ys3G3/eE3/L5DVNGYoHWpteWF1G4Ubb7fgcUa9+GB3WW/5NPkizGXeDyv8AYjzQZct5ld1DBQKhnXtqIQyDF7iBf19MWaZ1qWI/9At2WFu/moXsxyHkD165opWWmVQSGMmII0zAnf0Ft+mJcQIyToogHtvsl2jnKuarNlabhTqdC0QQhJBaWPPFiFUgnFcwsx475n6GxH2KkbJKXfLYAWvzHkc16PwbgaUqSUmJqFRdiYJuTsLDFhgyzTHWv8Oi5meAI6k05VlJIEyCYi836C47YjkjDtMlJHJhBBGR9bpV4zSNCjWUxJRz1+1paOuxeAf4YZDO5kzGu1I+ua5VAvp3kben6IRwRuYQAv1imbyRpUkSJ63i2IWvcIo7E2Nsr/8AU7O10ZqWs/Eyki5w623whNPDOdahYAxUYCwtAGLYuxtx9+1BSAUI4lltD0iFASE5upJ+kkD19mT/AHfhZbI54cHHYfcKu1gbLkPdituS4h9ECPmXgMWKCdR0EysAX2kx0xXjp6iWazBdt/L1sp5Zo2tu7WyEf7VRs1SrIWNMFxq0taabL2tfFh1LIxwjcM+0IM6ojNYHg5YbKnxVn6dbLrpqzoqeYdRYTBbSBymbfhi9A2SkLi8fMCNR1Kw6pjmsGHQ8j1p/fMFm13XXTUahuGLg2Bg/PAlzLg52RAO6khflAWKaKRD65bueUXjeJ2brfAGKOSNhEg/M49oK1f8AD5BkfbkPumjg3FStd1FNhpUTqJIMqphYMCx3PWY2xW/m09SXwtxkm1s8hzv66IHKA64cbZlDvyW8RGrO73rM8ErLMSS0WW5AF5j78bKpx2Zi5ZdmyFxm7nE6X5q3M1A9Qus6XlhIixaRINxbpinupibrJlbVf/yaZ+RXDQCTlzXCcj3Jv4lxJKfkqZJHNy3sFIP44ksQlcLNT48Hf6uZpMwYMP0iT37Y4CkStWR8RIwIqEK2oiBcGPcTfuN8cukvAxvjqzeybOD5tDlDlxPmM+qI6Aqx9NlNsODTa6I0dQwAR73XyD+U022AqEnp0pjrGIXbIo3VFOOZU1KhdSCqpJM29pu224374J0cgAw73QDilO98mPYAIn4VJ+i1gqoQKpJ1djTiU/rAx8D64h/iQ/A4/wDQfNXOB5xZ/wB3kFN3MJp0hgwgtsYGqT2G4+GM5wQl0BFtD5lGahwY8EnVY+OeIXNRKImwS6ATLNpnY+pPpjQWDWFx2CByTSSyiNmQO+nX1qmiiqgAMgJG4n2fT8Yxh5LvqcQBzcNjz7Fpxk1U+KBT8wfa1tO6jTChRqJaxIJgQdsaXhcsn4LCxpDWkC5Bu74r3AF9N/BB3MjFWXF13EHL+34bW79frohfDswEoybRJUjf2SLGdrg41/EMLmixWZheYpgXCxvlzzH7IlxfKGpTp+VVZQK6uTUqsutVBJANyQei9TBHSc7ovQeJOxsGWWXnmhWU4jToZjWW00xVCtaelrfaIaGiNx8cdZcsv1rKNOGv1/Lf7I1U4yKdT601UCEhk8uodrCQNjDKbBul8DuJU8k1M6OIXJtyGhRuN+F3x23Wc8RFSoKlF67J5pBREgGyG41q2qx3DW6Yt0zC2CNj8iGgHtAA7E0C7iRoT6q6rmMxWYUxSzKB9Sy9N9KkgaXN7gRcb3O3WyIgBdxHcR+qcAb+/UJy8N+GFy3MYNRruROnUdyAdp/C2IBGA4u9hOfMS0MGQH1TFlqXNPpiQKBcy6wThJLBxnhSVlKuDBBFjG+GOjDnB240PJPa8tBG3LmkzO8A8iktZidaPJvY6iqR+yqgYoGBzSXE/wBvLZxPn3oqyVkszmsGRB/xRXJcAKodNeoocliIQiWud1mMWIHmaJsl7XF9vRDy9rTbCPr6rFxfg4pZcPrYw6tpMAaiCswPRjiywFp11XMTXD5QFa3/ANXwv+zb/wBqp/HF6L+hJ3fcKi/+o33sVmzeTQcTynmJsjkAKWEjzCCQomwk7bge/A5oIcSVG8t/EtHV5oL+VhF10G1sAXVWgRpWamqRYkgg2O+D3DrmGTK+RI7bBckDTMD1eaK8W4saRppS0LylpedKqv6tyZ7Yzkspbp2rR0NEyZpc+5zAAFgST1nayWPEefeoFcV6bzaKbPynSNwxgA3jraJgACpO8OAddHOFU3RSujLSBa97gjXaw98kczGbRKVB6bOddVEDSbjqSCb2B39MDeFY3cScMgAHH9lnuIfKcQzv9b9SceHZkFSNXwIHzxpMR5oeWAbIFnfzh+P+LHFwoRnOE+eXOljpqAHT2IE2iemLFPVywXwbqCamjmtj2Q/xLwlMqKRoCopeiWZiTdtSW6QR2jrgtBUPqG3ksbEfYqq6FsRGDceiM8GTVUzNzaoNmj7IN+nzwBe9rBd3NXwLnuHmidLJqs/aOosLbTvbr7zii6Z73gDIZ/TrzHcL9ZGikDRa5XlBoAMeZSJsdQgiYm21r3wQyWZIOQTb4SzdBNdPQXqVJXzABAHS8SFNtzvFsOJ2Ct0haLA63VVIAVkJsAWJ/ZA2i/uGIDqEZGq3cTzdBatD6Sz+XochdtTAqAxDCCAGPTE0e6pVhaAC4G3V5rDV8Q0iPJ8mlUy5fVGhVYHvAGmYHUXGJnXda50VBlU5hIAyPVY+isqcNbUlXW1ajBC6Y1LOtjyAQpG1h2vjgJGY12GykmAkaA4/CRYu1Ph90OqZHM02+lLSdaT6UVoYPqTUeVRczB9DBxI513FQ08RiiaTlmbHLO46+9OXB1VqdNgDpKCJ3iLT8Mec8Re5tS8g7rXs+QJb8S1A2dNFuVToeZ3hQoHcGTt6jvjacEcf9NbloPu/b3sgL48Nc4h3zbdYYdfrl1rJQyHmtSU1dKwzFCyqrBdFhKyWOqAJgx78aLihDMIHK3UhfDGmWQudbI3JOZGmiK+JuIUvo2ssVK1lCHe95A5d9AY36qMBVvOLtLYm76e9eSzeHivmQG1arghipBiwBUyW5Z3xLGyNumvNZWd1U+5dk3LLK/bkL/VA89xmn5tUVdbMHZJaoTOk9Z9R92JsTUNMMp0ud9Ud8L5lajZE0rTnG6yYApz8IOIZDdE6FhY0g+9F68wOGK6u44krcnvjqSr2bHElbVuMJJCeJ5MVaToftCP8APcYY9geLFSRvcx2JuqupU4UDsMR00XRQtjJvYAJrjc3QnxeP5Kf1l/HFgapNNroZ5JOd4a32UyzFviqoPvb8cTGpjhpy1+r3Bo7cz5KAsLpRbYEoJkc41XjNEV0gX0tJCtKP5ZExItaRJkYrA3Q9jXiqvLa98uobdfsqj8q6wlLmIIqFRBMkFq9jEdhg1w3+m/sPkrMg/mC/vMrB4zBLppBAFI23kB17/OfTGYqRc93mtpwV2Buf93/qf2S5lnOlyVDAFRebEhu36pxTLQBdaRr3OeG32v8Aa/3TbXzqmllqRKavNXSNIgBTci0jePicd4HTPdVyzgGwad9bjfs18FgOLSNBAOpcOvf2E0pSIH+eCqrlZ857Q937xhwUZSv4h4q1Fwqi9SoYNpBGmLEEG5wS4bSxzFzn7eaqVUj2izPdlhzGazBqOuanUiRD01EXUkWW++CQFMGjoSLXzsTyKp4py74+XLsVWXz2Zp3RXWe1ED1/QxyWk4c75w3x7ufK6YJaza/gtC8dzn6VT/8AUP8Asww0/CyQThy0+LT6pdNWjQHw/RLCfYvdIgjrBkFuhPv6DAC6iMpvcAeCOeHc1UXMOoDFGdCABYsZ1kWiQIJ7WxKNCpqcuf0Z1NyT2c/RFsmIzNAze8+vtRbFdx0CMtHvuS/+Vhx9IyxMwEM2/rH+GHsTJLkWCTshxBg8dJ5Yn5XviUHNU56cYbp08P8AiCoraFqFNYI1D7JIsb23/fh+oVOMujN9k453xhWpVPIYamUwq6Tq5pYW035YiJthANunyS1HytF7IxwJT5VPUCDoWQdxYWNhf4Y824k/FUPPWtUwWahHFc4KebqgrTipTWWfVKmyCNIJMyT6ED1ONTwmS9Awcr765380OEOGpeba2zt1W1S3xEUkoozorOSwpsbFSFgR+3t7u2NpxMDE0nWyylJJIGvazNpJv4K3x/X0ZFGgH+VDf+zrYCr0fiuTGd32QTwhxbS9Ko+y1JMdgL7ehwsWHMoNgLxhG6KeKuN0s8T9HhWBG9MSYBEg9DJ3OI3yFouU6GlEj7BOfhKoanlciGrTHNW0IWBIAd5iQzR0OIo5HPNgrU9OyFt3ap+83FpDlB6mEktGUbCSUahvhJKdMyMJJZ6oxxJcXCSQTxaX8kiF0GJN5BkR6RhC904YbdaCU+IE1qTQv1WWA9Pap+1f0wP4hKA2EXF+lHgGlTMhOPQ2Ldeu6Ecc4vVbiOWdFQOEYIQbbOWB1DbSSLX7Ri3ju24VCqgkFS1sett9CM77IV+UXiDOKYby1HmAnRqJuahNysEAN36bYLcKmY9sjDqGk9WylqqWSIteRkcuu+ZV/iTiFPSfJzBdXOkh6TghQdVmKCBfAKQtAve/gj9Axz3hhGGxvuO7qJ9Uu0VGl77kERcCNXqT1+4dsUXFtrb37Fqo2vbK1+waRzvpY/T6rfWbXmcvpltVRjMybut5nvjTULmmGWxtkOX9vmvNq6JzJ2h4uQ48+Y7E80KdWdBkesTgaFcfhtcLmfsw/V/eMOVYpH8aMRVokXIqkj3zTjBvhP8ATl7vNU6rVvYUe8fUq1VVcLTBZXDBq1JQCSmxZ77TY4q8JZHD0lzq4O0J2tbK6kqWue5ptoCEf4jw3OMB5ed1AXC1KIHT9JFv8sCKukjqW4ZNL3VuN5bosNGpxFDDUKVQDqrlfuInAWX+HI3fI+3bn6KYVPMLzCks/PGiCyTjZHeC8P1VabUy7OlUF7GAgNwSSFE2NpJgTtjpdhFutE6G8lnZAW0APd7PWiDOFzGXdjChZPwB+fwn9wjOyIA5++tD/HC0MxUoh6xp6kjmQzGo81yOx9+HAkaC649gcQb2t2oQvBstSzGryswaSrIpui6xKgjUQw7hojthdIRt9QuOixBwBPbhcbduSq4ZQy4dSwzBE3DUyojtKzvtM2w4yOGjfqq4pQfmcPApgzNRMytfMyqlYlSWaoQojSYaI6QAsgACdscBcRondHEH5uv9ES4b49oJTRStRmCmYWJ0g8wBOogwdlMfa04y9TwGeaVzw5uZJ39EVbUMDQLIB4m8QrXdcwKLU2UowMSXQAHS3dIJPTaYwc4fSPpKfocV9cxlrt2Kq90b34uXf39qF8JC16hFaqfa1oWBBuDpXSphd5PaBYzgg57nkFxP3UTYowwsDQLjs2Rri/FA+WbL1qYfUBpbfQ4BGvYGQJjvPriJ5w5o8amOqjwPb8X07epYOAcNWl7HPN+cSB6x/HFKWYuFlNT0ccZxZlM2QyxdgiKmonouK7Wl5sFZkeyNpccgvR+D5NaCBFHvPc4LRxhjbBZqeZ0r8RRZIw9QqDb4SS05TCSUa2+Eko02xxJWVltjqSzqccSVPEMstVCriVPSSPwM4SSHVeA5dAStBLrzAIs1AB7LT7U+pxVnpWSua4/lN9s1MyZ+QxHxOSUeN5PI1wirSfL6dR1UVRGDgpZhEG2oEEY70rOVlLLRTSPBJvlrf7HXwSrxLhVB0QNXzDmQCEp0wJ2JAF+pgTixS1XRvLmcjyz6k08LkYLvcT2kmyyZmnmRVhMw8BQFPkz9gAtBJuTM+84f+KiGsQKeyjcc+kt3r7PUiahK6kQxCCgAAQAPaLTBMmPXFKV0To7COx53RijlqWztLpb9Rz2XM3mfLzGUdaZC0+YkSdmuxF5JibYs0Lw3pWMt3m35UGrMc8gkkBNzmQL8uXUjeZ8Zio0h6q9Aq0qsf4bnFI4ydfqFfZHE1tsJPXhPomjNvy0yZug3kGbbg9ffi3shDrEmyRfHQlqY7uw/9vBrhJtHKezzVOoF3NCx8W4ZUFGnQQAhA3SDcg7zfbsMUOF1sUWMvdbFY27BbVEK3hsuJpjaXAXzy+117NleM0nA5ylo5hH3kRip0rb6pGnkA0W8GROq3cRH4YdqotF4Ahj59MILMHNMfhGtVR3KUlZHtUaYZSF6X2E9AZnCcwnO26MUD2tjw3Va54tncuDAkiOg9gHv64jOdleGp980R415TOvmNlvZ0xUaGO5i1NiRf8e2JY5GtFjr4qlVQSyPBYSB22Xy8BYor0qGVYRKsGbTG4I+qAxIcJN7KNoqGNLA8gHXMrFm8itBWerlcozHdokgmwYcgMz1nDtVADJEMz90vcPqtqGoTTmWReXUBfTI5hPUi5FpjCwLn4vAb6rU76nLCnTRL6QiKIB6agJMC1/jjrWaps1YMLcs9/JMfgvICozVSi8oCrbfsCd7C/xGH5bpQFzieQ22uUL/ACh5BKedoVEAU1EYuALEqQA3v5vuGInjdFKZ2Zao8Cypr19IpmpCloAk9BN/U/fipVNe5lm6otRSNjkxONhZML8JqrMZev8AsfwOB34abkjH46A/mH19E2+GeCeSmph9Ywv3A7e/BGnh6Ntzqg1dVdM6zflH1RxUxYVBWjCSUcJJasocJJVVTfCSUA2EktAaRjiSocY6koMbYSS7uRjiSCeJOALW5khanfo3o38dx67YhlhEnartLWOhNjm37diSMzwwqSv0bMagbxRZln0YCD7xik6B+wKMsq4zq8WPWs1TgrsZOWzEnr5TfvGG9DLyUgrIG5BwUKnh+uf93rHtKX/HHPw8vJSt4jTg3Lh77lP/AGDmgAPIrFV2BC293NjjaV4JOHVRfjaUaOH19Fpy/DcypBGUqkjoQkf4xiRtPKDeyikrKdwtj+/ojPEUIp05tBv7zJIPxxeJyzWcIFzbRI3jMk1KNrmobd707YMcL/pS93mq0/zNTG2RzDsSuWdoN4q0T+FXGbFPJuFqDWQAWxfQ+i2HL5of7lX/AG6P/wAmJOgcq34mL+76FcQZtdslW/bo/wDyY62KRuia6eB2Ts+5ef5KMW2rBTXW08ZNJFCAH68lj2DKigbz1PuxVH/yXPvq231JKPUdHMKVrnNsMV88jbIdqypmnGYRpuKrIAAANISywB0Ki++Ovs+wPb9vVXWix99aBeKEYV9bc0qIkm/frtuN8TxtAGSY53xWKsyXGnWmqhiANgDAFzicHJDKiIukJBUm4kzESxIJ74diUJhyKKrnrxa3/n5YfcKmWE5rj5oQcduE0RkkL0bweP5Kp21Mx+Rj92GohB8gPNJn5Sc0PptBJutIn9o//wA4Y87K9St+Jx7Ppf1Rz8mWcp0WrVqpIkCmsKT11Nt7lxUknZGbOKJx0skzbsC9My2bWqgdDKtsdvxxK1wcLhV5GOY4tdqFcDhyYpDCSXThJLgwkloy22OJKuqb4SSrx1JW0jhJKVcYSSzkYSSlTN8JJfMsnHElyouOpLmOLq5OEkvpwklMNjiSSuPm39/+OInJyQvFZ+vy/wDa/wDVTwY4Wf5Und9iqtTqOw/ZeyHhlHzfNFNBU21hRqjtqicDbm1lPYaok6WxxdWOtSmxn4Eg/MHCSX54oN7h9+IhSF3zuPcmu4vBB/8AGgaDzOZ9fqtZ4O1coTVZEpDUikFgzFpMCRpmZkT92JjEG2awdSgir3yh8lQ7PUC2vUizcD56LhzKOzOI3LAAxfcR8vmUylcL3OajPEWX0WXxPwZMxVpHz1okJpUMu5BuZkAX74hmcYQbi6IUoZUAva61tt0KreFqTOxGeo3Yn2D1M98RwTuMbcTSDbRWPwQP5goHwxolhmaLgEaQpOppttFomdzOLDJMTgLFU6qkMcTn3GVvus2Yy1RbsQp6gnqLSItBxOUNjY1wsoLrLBJEnrMDruem2I3PsFNFSh7vhT94S8S0aWXanVdQ9NmgAjmBvy9746Jm2uVN+AmacDRf7IdUOXzdQ1a9JfM6HWRA6Aw0SNpwOmnkxEtOS0NNw+JsYa4AlMnhvhYrkIg00U9oj8Ae57+89sRwxOlddynqZmUsdma7eq9CpoFAAAAAgAbAdsFLWWeJJNyrAcJcU1wkl3CSXDthJK+kY2wklBzOEkq8JJSU4SSmWnCSVbYSSjhJLqnCSXXfCSVc4SSWfE/GczlnBVU8kwA5BMN1DXET0O2K075GZt0ROigp5hZxOL3ohJ8VZr/h/sf54p/i5epERwun6/FVv4rzQ6p+x/nhfi5F3/TKfr8Vt46ZpoTuWBPyOLj9As+RYkJC8Wz51DSCT5kgAEkw1M9MFuHPayCVzjYZeaqzi7mjtXoVTxTWDfm0HvDfxwBbW4s22Pejw4dGdHfZT/8AVNftT/ZP/dh/4l3JN/0+PmVU3iav/wAP9k/92O/ijyS/09nMryTI5cuwiQB16+70wSaCVjHuA7U1ZfKFF5YLmxnbfFmMNDvi0UItutWXTSLksTuf4dsPkcHHIWC4TfZBfHThaCN18wD5q0/gPlirOLhEuGPLZT2eiTaXEx3+44qYUdEy25XigZlEzcdD78dYLOChq5MULgttXMoA5qXJUhPebT8B1xJI5DqGPGXC23gh4rg7Ris519UchibGLNVtDLsbwB78ROcFdjicc7I/wLhJquEW5O5/H4Dr8O4xGLvdYKw4shYXO99S9d4TlRQpimmw+89ScX2MDRYLPTSuleXOW4OcPUSsD44krVbCSXdWEkuk4SSuU4SS4xwklWcJJfA4SSmDhJLhwklAjCSXwwkl8WwklzVhJKuqqsCrAFSIINwRhLoJBuEi8f8AD7ZealEF6O5XdqfqOrJ6bj1G1Gel3ajdHxDFZkhz580D8wMsgyCOmKGEhGAmPxKYoU/1h/hOCknyhZA/MUo5l/5fkv7RvwXCqP8A+ZUDqCjt/MamjxACWpx2PUDt3xl+CtLsdurzRunkawHEbLNlcy6AhTSMn7Rpk2/WOD7WvblZOe+F5uXHuurxxQqCankR0g0B1G5IOJGh182/QKF5i/K/xLkrcNpqFGmDFjI+/BloWGeQtwOHqNWThLoS147OtadMGLlj2tI+dzinUyhtgjnCKN0pc8ZDRKP+yz+kMVOnHJHTw91tQo5SEYGCxB6RH34sDS6FzRk3ZfqRKsurSQpLMN5BgDoYNvcf/PHi4upaQdFZl8lsyFG0xig4rQxNAC30KRZgBuf9fObYYpdF6f4c4QMvTuOdva9P6o/eep+GCEMWAZ6rP1lT0zrDQaeqPU8SqmrRhJKYxxJWLhJKYwlxdwl1WqcJJfMcJJQOEkuYSSkGwkl2cJJcOEkuYSS4cJJRwklwjCXVEp2wlxJviXwmTqq5UANctS2D9yvRW+4/fitNAHZjVFKPiBjsyTTnyVXih/qKfTmH+E4UmgVC9yUo5lJzmTafZq7X6lMKUs/ATguAOHIc7A6JhD8bcLSRfM2yHamLxlVC+VK6pLf9OMtwUm77dXmjdMAb3F0ANdSPY+4YP3PNXBC07DwWfMP2T7h/DDg480jA3ktWQWKSCenaN74PDJeaOGa0LjqYAutVCjUxgDc/GP34Y5wAuVLHG57g0alIfHOI+ZVlDPeBbpH4YHPs83ctZSB0DMDFjSjVfocRXYFdtM8ZrRR4S56R7revT1wjULjeH31CMZbhhUXvNzN/jiJ1QTkrcdCxhvutHlE7YiureGyePBXAdIFdxv8Amwf8f8PST1xcgi/Me5B+IVX/ANTe/wBE4pSxauhKvVMJJTAwklIDHElIYSSkMJJSGEkrRhJLhwklA4SS5hJLmEkpA4SSlhJKBwklAthJL7VhJKJfCXVwPhLiozddlK6QCJ5iT0/jjhSSJ49zBSkkgyav7mxA/NSN0KCcOoVqtWi1KnrVKgNQkgaRKkmCb2kx6Yp1URfA/wD7T9lcgqBG1zedkw+K8hXrLT+jUxUZWMgsBAI3uR1GAnAoy57+wKeOoEOZ3Sy3BeJD/d0/bH8caP8ADqT/AFNuwXf9kcR/+3T9sfxwvw67/qbeSr4GxOWpEkk6Bc4MDRYao/qO7VsXHVChfiI2p+84H1pOELRfw+0GV5tsEJyfsrgY/UrXRfIFvpjDUltoC2Gp6nUwgkq6IllBuCyg+4sJGJWahRSmzTbkV66o2wVWUVq4SSsXCSUhhJLuEkujCSXcJJSXf/XphJK1cJJfNhJKGEkuYSS+wkl8MJJSGEkonCSUMJJcwklxsJJVHCSXSLYSSXOPUVamupQ0E7gHoe+IJU9qXOFHSr6eXnTa32wOnoSPcTipIf5T/wDtP2KlbqnXhPtt7v3jAj+Hv6j+wfdOqNAiL41KqrM2Eu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http://9to5google.files.wordpress.com/2013/06/1-google-art2.jpg"/>
          <p:cNvPicPr>
            <a:picLocks noChangeAspect="1" noChangeArrowheads="1"/>
          </p:cNvPicPr>
          <p:nvPr/>
        </p:nvPicPr>
        <p:blipFill>
          <a:blip r:embed="rId2"/>
          <a:srcRect/>
          <a:stretch>
            <a:fillRect/>
          </a:stretch>
        </p:blipFill>
        <p:spPr bwMode="auto">
          <a:xfrm>
            <a:off x="685800" y="1066800"/>
            <a:ext cx="7498080" cy="437875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Google is known for Google.com Internet Search Engine– currently the best </a:t>
            </a:r>
            <a:r>
              <a:rPr lang="en-US" i="1" dirty="0" smtClean="0"/>
              <a:t>Search Engine</a:t>
            </a:r>
            <a:r>
              <a:rPr lang="en-US" dirty="0" smtClean="0"/>
              <a:t> on the Internet</a:t>
            </a:r>
            <a:endParaRPr lang="en-US" i="1" dirty="0" smtClean="0"/>
          </a:p>
          <a:p>
            <a:r>
              <a:rPr lang="en-US" dirty="0" smtClean="0"/>
              <a:t>Google is an American computer technology corporation;</a:t>
            </a:r>
          </a:p>
          <a:p>
            <a:pPr lvl="1"/>
            <a:r>
              <a:rPr lang="en-US" dirty="0" smtClean="0"/>
              <a:t>Specializes in Internet software and online advertising</a:t>
            </a:r>
          </a:p>
          <a:p>
            <a:pPr lvl="1"/>
            <a:r>
              <a:rPr lang="en-US" dirty="0" smtClean="0"/>
              <a:t>Flagship product: Google search and </a:t>
            </a:r>
            <a:r>
              <a:rPr lang="en-US" dirty="0" err="1" smtClean="0"/>
              <a:t>AdWords</a:t>
            </a:r>
            <a:r>
              <a:rPr lang="en-US" dirty="0" smtClean="0"/>
              <a:t> targeted advertising services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 was founded in 1998 by Larry Page and Sergey </a:t>
            </a:r>
            <a:r>
              <a:rPr lang="en-US" dirty="0" err="1" smtClean="0"/>
              <a:t>Brin</a:t>
            </a:r>
            <a:r>
              <a:rPr lang="en-US" dirty="0" smtClean="0"/>
              <a:t> – then PhD students at Stanford University– with a single goal to create a new Internet search engine</a:t>
            </a:r>
          </a:p>
        </p:txBody>
      </p:sp>
      <p:pic>
        <p:nvPicPr>
          <p:cNvPr id="4" name="Picture 2" descr="http://upload.wikimedia.org/wikipedia/commons/thumb/0/0a/Google_page_brin.jpg/220px-Google_page_brin.jpg"/>
          <p:cNvPicPr>
            <a:picLocks noChangeAspect="1" noChangeArrowheads="1"/>
          </p:cNvPicPr>
          <p:nvPr/>
        </p:nvPicPr>
        <p:blipFill>
          <a:blip r:embed="rId2"/>
          <a:srcRect/>
          <a:stretch>
            <a:fillRect/>
          </a:stretch>
        </p:blipFill>
        <p:spPr bwMode="auto">
          <a:xfrm>
            <a:off x="2971800" y="3733800"/>
            <a:ext cx="3886200" cy="270267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The key point in the history of Google is Larry Page’s PhD project, in which he wanted to understand the structure of the Internet as a large network of web pages connected by HTML links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Page’s main idea was that importance of different websites on the Internet is related to the number of links pointing to them (referring) from other websites as well as that websites importance</a:t>
            </a:r>
            <a:endParaRPr lang="en-US" i="1" dirty="0" smtClean="0"/>
          </a:p>
        </p:txBody>
      </p:sp>
      <p:pic>
        <p:nvPicPr>
          <p:cNvPr id="60422" name="Picture 6" descr="http://upload.wikimedia.org/wikipedia/commons/thumb/f/fb/PageRanks-Example.svg/400px-PageRanks-Example.svg.png"/>
          <p:cNvPicPr>
            <a:picLocks noChangeAspect="1" noChangeArrowheads="1"/>
          </p:cNvPicPr>
          <p:nvPr/>
        </p:nvPicPr>
        <p:blipFill>
          <a:blip r:embed="rId2"/>
          <a:srcRect/>
          <a:stretch>
            <a:fillRect/>
          </a:stretch>
        </p:blipFill>
        <p:spPr bwMode="auto">
          <a:xfrm>
            <a:off x="5105400" y="3733801"/>
            <a:ext cx="3657600" cy="294436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upload.wikimedia.org/wikipedia/commons/6/69/PageRank-hi-res.png"/>
          <p:cNvPicPr>
            <a:picLocks noChangeAspect="1" noChangeArrowheads="1"/>
          </p:cNvPicPr>
          <p:nvPr/>
        </p:nvPicPr>
        <p:blipFill>
          <a:blip r:embed="rId2" cstate="print"/>
          <a:srcRect/>
          <a:stretch>
            <a:fillRect/>
          </a:stretch>
        </p:blipFill>
        <p:spPr bwMode="auto">
          <a:xfrm>
            <a:off x="1600200" y="1905000"/>
            <a:ext cx="6354413" cy="4572000"/>
          </a:xfrm>
          <a:prstGeom prst="rect">
            <a:avLst/>
          </a:prstGeom>
          <a:noFill/>
        </p:spPr>
      </p:pic>
      <p:sp>
        <p:nvSpPr>
          <p:cNvPr id="6" name="Title 5"/>
          <p:cNvSpPr>
            <a:spLocks noGrp="1"/>
          </p:cNvSpPr>
          <p:nvPr>
            <p:ph type="title"/>
          </p:nvPr>
        </p:nvSpPr>
        <p:spPr/>
        <p:txBody>
          <a:bodyPr/>
          <a:lstStyle/>
          <a:p>
            <a:r>
              <a:rPr lang="en-US" dirty="0" err="1" smtClean="0"/>
              <a:t>PageRank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The idea of the </a:t>
            </a:r>
            <a:r>
              <a:rPr lang="en-US" dirty="0" err="1" smtClean="0"/>
              <a:t>PageRank</a:t>
            </a:r>
            <a:r>
              <a:rPr lang="en-US" dirty="0" smtClean="0"/>
              <a:t> – that people that have more other important people pointing to them are more important and have greater influence –is in fact a </a:t>
            </a:r>
            <a:r>
              <a:rPr lang="en-US" i="1" dirty="0" smtClean="0"/>
              <a:t>general property </a:t>
            </a:r>
            <a:r>
              <a:rPr lang="en-US" dirty="0" smtClean="0"/>
              <a:t>of professional and social networks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Page and </a:t>
            </a:r>
            <a:r>
              <a:rPr lang="en-US" dirty="0" err="1" smtClean="0"/>
              <a:t>Brin</a:t>
            </a:r>
            <a:r>
              <a:rPr lang="en-US" dirty="0" smtClean="0"/>
              <a:t> created a </a:t>
            </a:r>
            <a:r>
              <a:rPr lang="en-US" i="1" dirty="0" smtClean="0"/>
              <a:t>web crawler </a:t>
            </a:r>
            <a:r>
              <a:rPr lang="en-US" dirty="0" smtClean="0"/>
              <a:t>computer program called </a:t>
            </a:r>
            <a:r>
              <a:rPr lang="en-US" i="1" dirty="0" err="1" smtClean="0"/>
              <a:t>BackRub</a:t>
            </a:r>
            <a:r>
              <a:rPr lang="en-US" i="1" dirty="0" smtClean="0"/>
              <a:t> </a:t>
            </a:r>
            <a:r>
              <a:rPr lang="en-US" dirty="0" smtClean="0"/>
              <a:t>– a software that visits different websites on the Internet by following the links from other </a:t>
            </a:r>
            <a:r>
              <a:rPr lang="en-US" dirty="0" err="1" smtClean="0"/>
              <a:t>webpages</a:t>
            </a:r>
            <a:r>
              <a:rPr lang="en-US" dirty="0" smtClean="0"/>
              <a:t>, and an Internet search engine that used </a:t>
            </a:r>
            <a:r>
              <a:rPr lang="en-US" dirty="0" err="1" smtClean="0"/>
              <a:t>PageRank</a:t>
            </a:r>
            <a:r>
              <a:rPr lang="en-US" dirty="0" smtClean="0"/>
              <a:t> from </a:t>
            </a:r>
            <a:r>
              <a:rPr lang="en-US" dirty="0" err="1" smtClean="0"/>
              <a:t>BackRub</a:t>
            </a:r>
            <a:r>
              <a:rPr lang="en-US" dirty="0" smtClean="0"/>
              <a:t> to rank web pages</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mt.nl/res/ckfinder/userfiles/files/oracle-logo.jpg"/>
          <p:cNvPicPr>
            <a:picLocks noChangeAspect="1" noChangeArrowheads="1"/>
          </p:cNvPicPr>
          <p:nvPr/>
        </p:nvPicPr>
        <p:blipFill>
          <a:blip r:embed="rId2"/>
          <a:srcRect/>
          <a:stretch>
            <a:fillRect/>
          </a:stretch>
        </p:blipFill>
        <p:spPr bwMode="auto">
          <a:xfrm>
            <a:off x="1981200" y="1600200"/>
            <a:ext cx="5715000" cy="320992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what </a:t>
            </a:r>
            <a:r>
              <a:rPr lang="en-US" dirty="0" err="1" smtClean="0"/>
              <a:t>BackRub’s</a:t>
            </a:r>
            <a:r>
              <a:rPr lang="en-US" dirty="0" smtClean="0"/>
              <a:t> home page wrote in early 1997:</a:t>
            </a:r>
          </a:p>
          <a:p>
            <a:pPr lvl="1"/>
            <a:r>
              <a:rPr lang="en-US" dirty="0" err="1" smtClean="0">
                <a:latin typeface="Times New Roman" pitchFamily="18" charset="0"/>
                <a:cs typeface="Times New Roman" pitchFamily="18" charset="0"/>
              </a:rPr>
              <a:t>BackRub</a:t>
            </a:r>
            <a:r>
              <a:rPr lang="en-US" dirty="0" smtClean="0">
                <a:latin typeface="Times New Roman" pitchFamily="18" charset="0"/>
                <a:cs typeface="Times New Roman" pitchFamily="18" charset="0"/>
              </a:rPr>
              <a:t> is written in Java and Python and runs on several Sun Ultras and Intel Pentiums running Linux. The primary database is kept on an Sun Ultra II with 28GB of disk. Scott Hassan and Alan </a:t>
            </a:r>
            <a:r>
              <a:rPr lang="en-US" dirty="0" err="1" smtClean="0">
                <a:latin typeface="Times New Roman" pitchFamily="18" charset="0"/>
                <a:cs typeface="Times New Roman" pitchFamily="18" charset="0"/>
              </a:rPr>
              <a:t>Steremberg</a:t>
            </a:r>
            <a:r>
              <a:rPr lang="en-US" dirty="0" smtClean="0">
                <a:latin typeface="Times New Roman" pitchFamily="18" charset="0"/>
                <a:cs typeface="Times New Roman" pitchFamily="18" charset="0"/>
              </a:rPr>
              <a:t> have provided a great deal of very talented implementation help. Sergey </a:t>
            </a:r>
            <a:r>
              <a:rPr lang="en-US" dirty="0" err="1" smtClean="0">
                <a:latin typeface="Times New Roman" pitchFamily="18" charset="0"/>
                <a:cs typeface="Times New Roman" pitchFamily="18" charset="0"/>
              </a:rPr>
              <a:t>Brin</a:t>
            </a:r>
            <a:r>
              <a:rPr lang="en-US" dirty="0" smtClean="0">
                <a:latin typeface="Times New Roman" pitchFamily="18" charset="0"/>
                <a:cs typeface="Times New Roman" pitchFamily="18" charset="0"/>
              </a:rPr>
              <a:t> has also been very involved and deserves many thanks.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-Larry Page pagecs.stanford.edu</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 was officially founded in 1998, and named Google after a misspelling of the word "googol“ – </a:t>
            </a:r>
            <a:r>
              <a:rPr lang="en-US" i="1" dirty="0" smtClean="0"/>
              <a:t>the number one followed by one hundred zeros –</a:t>
            </a:r>
            <a:r>
              <a:rPr lang="en-US" dirty="0" smtClean="0"/>
              <a:t> which signified the volume of information that the web crawler looked at on the Internet</a:t>
            </a:r>
          </a:p>
          <a:p>
            <a:endParaRPr lang="en-US" dirty="0"/>
          </a:p>
        </p:txBody>
      </p:sp>
      <p:sp>
        <p:nvSpPr>
          <p:cNvPr id="56322" name="AutoShape 2" descr="data:image/jpeg;base64,/9j/4AAQSkZJRgABAQAAAQABAAD/2wCEAAkGBhQSERUUExQWExUWFhwYGBgVFxgcGxgZFBUXFhcYGhwXHygfGhkjGRQWIC8hIycqLSwsGiAxNTAqNSYrLCkBCQoKDgwOGg8PGi8kHyQtKiotLTEtKikqLCwyLCwqLiwtLCwsLDQsLCksLCwsLyw0LzUsLCksLDAsLCwsLCwsLP/AABEIAL4BCQMBIgACEQEDEQH/xAAcAAACAgMBAQAAAAAAAAAAAAAABgUHAgMEAQj/xABMEAACAQIDBQQGCAIGCAUFAAABAgMAEQQSIQUGMUFREyJhcQcyQoGRoRQjM1JicrHBFoIVQ3OSotEkU2OTssLh8DREo8PxFzVUdbP/xAAbAQACAwEBAQAAAAAAAAAAAAAABAIDBQEGB//EADMRAAEEAAMECQQBBQEAAAAAAAEAAgMRBBIhBTFBURMiYXGBkaGx0TLB4fBCBhQzUmIj/9oADAMBAAIRAxEAPwC8aKKKEIooooQiuXHbSSIa6nko4/8AQVr2ptHsl01Y8B+58KXrFiSTcniTXndr7ZGE/wDKLV/oPym4MP0nWduXRidsyvwOQfh4/E/tao6ZGb1iT5kn9a7BHQY68PNj55jcjif3ktFrGN0AUWYyOBI8iR+lboNvzxe3nHR9fnx+ddMkVcM8FXYbGSRm2OIQ+Nrt4TPsjeaOY5T3H+6Tofynn5camKq3ER02bqbyGX6mU/WAd1vvgdfxD5jXrXttm7U6eo5d/A8/ys2aDLq1M1FFFbyVRRRRQhFFFYSzKouxCjqSAPnQhZ0E1DYnfPBR+tiob9FkVj8FJNJ3pB39R4OxwzPeT12KSJ9XzC51F8x0uNLAjnVUkzY2lxTuGwM2IkawAi+NaBZb1+lXIxiwYViNDK2q3/APa/MdOgPGkLF704qU3fESnwDso/urYD4VE5HbMIwGZY3kszqnciALm7HU2I0GvuBI49l7SEyZgCLGxB5GsaV80jekO5e7wuFwMD/7ZlGQCzep8/t6JnwO9mLiIKYiXyZyw/uvcfKrC3T9JyyssWKAjc6LINEY8gwPqk9eHlVQTyMEkdFD9kgkcGRUshbICM2rG/ID9RcwONWaMOvA8jyI0IrjJJoQH/xKSxmHwmIe6EVnHLePnuX07RSX6Lt5jicMY5DeSAhSTxZGByE9Toy/yg86dK3GPD2hwXiZYjE8sdwRRRRU1UiiiihCKKKKEIooooQiiiihCK8JtrXtcO25ssDnqLf3iB+hNVTSCKN0h4AnyUmjMQEv4jEmWQuefDwA4VEb4bbODwM2IUAsijLfhmdlRSeoBYG3hUjh617RwEWLhlw8hDKy5HAIupYBlPgw7rC/ga+UGUPxAkm1Fgu7r1W04UymqlfSFjFw88EuC2pNi3dM8jCT1GuLWyWCA6/VkXW2vGrY9He8T47ARzSfaAsjkCwZkPrWHC4Kk253quJPQHie1suIhMV/XIcPb8gFr+Ga3jVvbu7AjwWGjw8VyqDUnizMbsx8ST7tByrf29jMDNAxsFF18BVCt34SEDXtdqup1qlt6trw4vAy4s7QePELOUiwatlAQSBRdR3mYp3zJe1+70q6nNVBvd6HHkneXCyRqrsWMcmYZSxucpUG63voQLcNaV/p/EYaGVxn3kaE8Ofmr8Q17mjKub0Yb0Sz9pBMxkyJnRmN2AzBSpJ1I7wIvw18LOZmZGDqbMpuD4iovdDcldnoxZhJK9gzAWUAa5VvqRfUk8bDQWqQllDAMpDAi4INwQdQQeYp6eWN+Ic+D6fLVDGuDAHK19l48TQpIODLe3Q8CPcQR7qRPSbv2iQNDhsRlnEoVwuZWVQGLWbTmFFwefvqZ9HWLzQSIfYk08nAP6hqYsYsR+1EZ/Pl/wCavXxydJCHE1YSsLmRS25t1w/QVR+6Mm052BgeZ41a5Ls7RhuXFtWBsbA6GxOlW1/Q2MY9/H5R0gw8a/OUyGpFdrQKMqspA4BAT8kBr3+lL+rFK38mX/jIqLJImis99xv0CZxOKfM6wwNHcPchRo3OU/a4nFy+DYh1HwhyCso9ycCneOHib8Uo7Q/GUmpD6TMeEIH55B+ig0t7WhxLkhgzKDwW5UH9T76oxOMbCzM1hce4j3CpjdK80X0O/wCEz4KKFdIhGvhGFHyWqf8ASnOTtBwToiIo8Blz/q5qyt3tiALmlj72a65hqAANfj1pF9LmysuJSW11ljyn80ZsQf5WX4GqpJJJcMHvbW412eS09jubHjKu9CPHQqscbgY8So1uATZl+BtyI0+Vbdn7OWFcq343JPEmuHHxyYYl4hmiOrIfZPMr0HlwrCHe6IjvK6nwsR8bj9KpySOZTNWr0oxuFjmLpgGyVV8xzB5evBd20tipPbNcEcxbh01rogjjgRUByjW2Y8TxOvX/AL5VET74IPs0Zj+KwHyuTW3DQu31mI1b2UtogPO33vPX9uGOQNAkNDgEnJisO+UugALjvPCu0/Csf0OYgjaEi8mga/mskdj8z8auqqd9COBvNiMQxACoIlvzLEO9vIKn96rhDXrWwoqMLym0HB05IXtFFFMpFFFFFCEUUUUIRRRRQhFFFFCEVE7z/YH8y/rUtXFtrD54JFHHLcea94fpSuMYZMO9o4g+ynGaeCkHa2Gnliy4acYdz7ZjD6dBc90+NjVd7j+kUbPaTC46N1btmaSYEs2c2DGQHVvVHeXkBoeNWVBPSB6Wtz+1X6ZCO+gtMB7SKNJPNRofw2+6a8Ns/oXk4XEDqu3HcQeGvHxsWtOYOrO3eFaey9sxYhM8EiSr1Qg28DzB8DrXWXr5KwWPkhbPFI8bD2kYqfiKasD6XNoxixmEo/2iKT8QAx95q/Ef0tKDcLwR26H7/ZUNxTf5BfQztXHiHqkZfTVjyLAQL4iM/uxFL+1t+cbiQRLiHyniqWRT4EIBf33qMH9N4m+uQB5/ZWnFsA0Vrb1b/YfC3XMJZR/VoQbH8TcF+Z8KV9y8LiSnamQRwO7MsOXMMpPsEm6C9/hfW9KG6W7ZxcwBuIksZG8OSj8TWt8Tyq2pbKAqgAAWAHAACwA8LVqSwRYNvQR6uP1E+mnD3VLXOkOY7uCbfR7glk7fOCQCltWA9u9wDry406x7LiXhGg/lF/jUB6OsHkwpc8ZHLD8q2QfNWPvpmklCi7EKOFybcfOtvCQMETSWi+dJaR5s66LICvaTd5PSOuFnMKxdrlAzHPlsTrYd03NrdKmdgb1Q4wfVZgQLkMLWtluPH1hTge0mgUk3ExOeWB2oUzRRRU0wiorebYSYvDtE5y+0rfdYcG+ZBHME1K14y30Ncc0OFFTY9zHBzTRC+c9o4JoJGjkFmHwI6g8xUFi9gYdzcrlP4Db5cPlX0ZtfcvDYgd9fh+3SlbFehSBj3J5U8CFYfPX51lHBPY64nL0A2rFMzLO30sfhU1h9nQw6ove+8xufd091boIHnfKg8zyUdTVu4f0IYcH6yeV/DuqPlr86YcD6OMJELBWt0vYfLjVseEcTmkKXm2ixrckIr0CrPZ+G7FFRCdPiSeJ05mm/dmDFMwIzBfG/7064Td+CP1IlHja5+dd4Fq0AK0WKSSbKxhBAF9TWdFFdXEUUV4zAcTbzoQvaK8VgeBv5V7QhFFFFCEUUUUIRRRWEp0NqEJB29guwmIHqN3l8L8V9x+Vq5o8RXZvKWPHlS9Hiq8ZtPZpieXtHVPp2fC0oJswo71Xm/vo7MTNPhVzRHV414x9So5p/w+XCvq+ihiqgNr7nYTEEs0eRzxaM5SfEj1SfG16bwW1XRtDJwTXHj4/KrkgBNtVKVLbv7ty4t8sYso9Zz6qj9z0A1/WrDw/o6waG5Ekng76f4Ap+dT0YWNQiKEUcFUAAe4U5NtUEVCNeZVbYP9lp2ZsyPCxCKIWA1JPFmPFj4/poKxke5tXskt+FexRW8TSmEwrpn5nbuJVkjw0UE2bB3oZAqeyoAA8BTijx4qMpKiurcQw0/wCh8arzY+yHdgbGrE2Ps4oATXpqFUkCL0KXsT6KcMz3V5UXmoKnToCwJHvvUhgfR7hI79xm6EswYdbMpB/+PO7LRUBGwcEuMJADYYFC/wAMAfZ4jEx+AmLj4ShqBs3Fr6uLV/CaBT842T9KmqKllCs6FvDTuJChBPjl4xYeX8kjxn4MrD50f09Ko+swc48YzFIP8L5vlU3RRlPNHRuG5x9PhQp3vw4+0MkP9rDKnzZbfOuzC7dw8n2c8Tnosik/AG9d1ceK2PBL9pDG/wCZFP6ijrIqQcQfCvuV2XoqF/g/DDVEaI/7KSSP5IwHyoG70i/Z4zEL+cxyD/1EJ+dFnkjM8b2+R+aU1RUJ9FxyDuzQS/2kLIfijkf4a9O0MYvrYWOTxinH6Sqv60ZuYR0tbwR4X7WpqioX+JSDaTC4pPERdoPjCWr1N8MITYzKh6Shoz/6gFGdvNHTR8T9vdZ7Z2z2d1UgEC7MeCjjz0vbXWk/DbVhxmYxzLMVNms2YqdePQaHw0r3aTpiUkhd8rTq40IzWYEEgeFx4cKhd0ty3ws8+ImxDYmabQsRbS9yTcm7HTytXz/G4wYsSPkeQQeo2tCOfeknvz2Se4LLbG00wbBjOIGJ7pzZb/8ATz0px3P3y+kHsZrCUC6kaCQDjpyYcbDiNRwNq+3+3ZfFHuYhoVZVWVLXWQROzxm1xqpkb4+FReHxwwssRjbWAppfXKgA181BHvNaOzMQImsLHkk/UOAVsTqAo96+gaKBRXsU6uDau1VhW5texOp0AHEnwpVbeiSRDLFOpUXvlC2BXRgbi4I5g61hvptFFlkSdWMTKFci9lRkN2bKcwW5Iuo0vc2AJEHhMNg4sI0cLK0MmYsRJmzdp6zF73uet+VeK2jj5zM4BzmgOoVurjZ58hySEsjs3FNG6W/q4lxE5XObhHX1XK3zKR7Lix08Dw4Fwr52wmOigkjGFuyxyh84bMC+cEjMT3mNtbX8bVfGxttJiEzLceBr02BmdIw5r05767e1NxkkarbjNlJINRS3jtxQ2qG1OFcW2trphYJJ5PUjXMbcTyCjxJIA86eNVruVzQSQG70iYjcqdfV1rgl3bxQ/qifIj/OrTw8uZVaxW4BseIuL2PjWONxQijeRuCKWNuigk/pWe/ZsDtaruVnTubvVUjdrFH+pYeZH+ddMO4mJb1gFqzMDixLGki3AdFcX42ZQwv8AGorevbZwqQyXAUzoshIv9WwYt79OVcbs+CPrGyq5MVlZnO5LmE9HTe01qmItx41RgrWcqQrEBsrEaNY6Gx1tzqR2LvTh8WWWF8zKASCrKbHn3hrrpp+9KW3N8ZMBjsQuTtFk7NlDMQFtEFNtDxI/w07nawAjclJcVGxoeTYJq9/NJO/+3toQmOCVfo2T+sgLKs7A6OGB4Wt3ORuTxADH6L/SVJMy4XEsHa9kldwGIsTlNx3muON7m/PnYOwNsJjcOsuUC9wynXKymxHj1B6EVsxG7uGkzh4I3DizBkBBt4HQHhqNdB0Fan91E+LIWeIXGMJIka6wVI0Utfw5iMNrgp+4P/L4ktJH5JJ9pH8WHhWcO+SowTGRtgnJsDIQYWP4Jl7nubKfClejv6NffyTGbmmKivFYEXGoNe1UpLx3ABJNgNSTyApW2pv/ABISsSmU9b5V9x4n4W8ag97N5DO5jQ2iU209sjmfw34D39LJOI3mw0cnZPKqte2oawN7EFrZQQdDrpzrcw+Aja0PxB38LpKvmN0xO8npDxHJIh/Kx/5q34P0lOD9bEpHWMkH4Ne/xFKjLUXtXbMOHt2r5b8rEm17XsoNhfma034PChvWaAOe71VTJXEq7tk7cixK5omvbip0ZfMfvwrvqi9lbXsVnw8nirLwPUEdORBqxNm71YrGL/o0ESZbB5ZpLqGsCQkcffYa+0V99YuM2f0NPjNtPp8ppsl704E1WPpD9KnYZ8PhCrS8DKrKwQWUmwF+/cka8LU1fwb2uuNnlxX+zv2cP+6j9b+ctSttLebZYkCjBiVYwVUdnGI/5UbQcTrYHzsKSZJBC4GTX2/PkqcRMGN6zstpb9F+GbaOKl+lvPMI0DgmaUANmAAJDDiL6eHxu90BFiLjodaVNgbbBhC4LBWHOwWGEHrfiTaxOVT5njUj/RWJl+3xHZj7mGGX4yPdz7gtRxGJE7raNOARC4BvV63b+Sq32/s11kYRt2OJhJCSW9Yfcce1EwymxvbQjhrC/wD1ZaE9njcO8Ug4mOzK34lzEaeRbzp63n3McHNh0J695mLeLFiST40jbUgkUZZoGt0eO4+YIrxk2zhG7LIzM3geI7L+x8FEx19QUZjfSQcQcmFhd2PtSWCr4kKTp5kVo2dgM80aSPmeR1EkhHBb963RFW9gP3rsgwU0ndgge3RIyF+QApn3f9HeJvmZLMebaADoL6++ncLhBYDGZW+ZPj9lYxnIK38PiVcXRgw8K21E7v7D+jpYtmPyqWr0CZSvvpsCSYLLCLyKLEfeXiB5g3t5mqj2juqDIS2AbtL8oX1PWyjKa+hKKQlwLHv6QEgnfXFVmME2qX3f9HWKldXkj7FF9VWsLdDlHC3IVbGxdjLho8i6nmetcUG+EHa4iKV0gMEgS8kijOGRXDDNbqRbXgOtTUUoZQykMrAEEG4IOoII4i1MwxsjblYrjE6PeFnSH6ZS/wBAXL6vbpnt0s+X3Z8vyp8pe9IGEWTZ2IzEgLGz2HMxgsoPhmCnToPIzkFtITGDfknY48wlb0O7dxM4nSaRpY4wmUvqQWzArmOp0UGxOnvp+2zhDLh5o14vE6jzZCB8zUdudu0uCw/Zqb5jnOhHeKqDxJ+6PhwqdrkbSGUVzHPZNK4sFA/CpPdTHzxY6FMzg9qI3RmNrXyMCpNtBfyIFWvvNsMYvDNETlJsVboym4v4cj4GoXbe7sSYyHEm/flCScNC62jYWGnfVVvx73Gm+oRsoFpWJhMOWNfE/UX6Uql9HmDeLaBDqQVVlNvE2B/EvdOo00vTjvzuiMXGHQfXpYKfvLfVW8Bckf8AWuzbaiCaHEgAKG7Ka1vUmICsfyyBD5M1TtDIwGlhXYcK1sboHai/filX0c4Vo8IUa2kjgjmrBirqbdCBb/K1NVQa/wCj40jhHihcdBPGuo/njAPnGetTlWM0Fck1hxlZk5afvgisJoVdSrKGUixDAEEdCDoRWdFTV6W23QMJzYGZsLz7IjtMO3P7MnuX6xlfI1w7Y3lxMULx4jDmORhlWWJs8LX0Ops8bWuQGXloTTlSPv7t6B0EMcqPIsgZlQ5ioCsO8V0U3I0OtP4S5ZmtcL1/f0qp4yt0SfHVd7d2RtGYQ4Vx2kOHLiFgEACysGYsw1voPW10+LPtTbTwSxmTKmHZiC4uxzZe6GuBkUnW4v6vKpyOcMAQQQRcEG4IPMEcRW7iII8UcpJBak2udHqOKwwmH7OJEJzFEVSeuVQL++1Ku9a41e3TD9+DFJGsqhVJ+pJKjUXA1JuOpvTazVpdqvmwrZo+jcuRuLTaXN0dkvh8Plk0ZmLZfu3Ci2nPu399PPo52oY8d2d+7MpW34kBdT8A499Je3Ns5GSKIhp2YWS1xb2s/wB1bXN+OnS9b9mY10xET6B1a/dJI4G9iQDw8KpnEYw7oW/xH74ppt3avnarThP9HWNnv/WswAH8oJJ4dKRNk+ilu0DYmRMl7lI8xzeGYgWHlr5ca24Xft0HeVn6hbE+diaUtqbw4mfFM8bzAl/q0RnuANFAVedgOXWvFTFoIvVI490LXNMgLjwCurCYNIlyxqEUclFhwA/QCt1Jm7GO2j2ZMsIkOn2snZsOJ9XsyOBXpwHMmpg7Txg/8mp8sQv7oKta8EbvROxztLQaI8D9gpuozH7cWMkKudhx1sB4X61yS7axIUk4NlsDqJoTbTja9zbwpKxkaS4iB/pLRmPvdmCB2lwRxOpGpzAXv3b2sDWLtbaD8OGsj0Js3V1XCu08eC5JP/r7H7pwwu+sZkCSqYiTYMTdb9CbC3wt40x1Re8gT6S8nbFiyZey7tlta7G2vs+1wzGx1tVhbsb8wnDQLKzdpkUMSDYkC17+Nr1dsvFyTs/9DZoG6rw8FZE8uGqcqKxjkDAEag8KyrXVyKKKKEKnvS/unIsxxqDNGwUSW4oygICfwkBRfrx4imn0QYwts8IxJKO1gRwRjdbdVvnAPgRypzxOGWRSji6niNf2pf3YiXDT4jBgBVB7eHhrFKbMvjkkDDXkyVQI8r8w4rUdizNhehcNW0R3bvS/JMtL+/YvgpE/1jRRf72eND8mNMFL+92pwiffxkXwiDzf+1Vr/pKSw/8AlaeRvy1TBRRRUlQuPbGzhPBJETbMtgfusNVbzDAH3Vr2DtIzwKzC0guki/dkQ5XHxFx4EVIVA4o/RcV2vCHEELJ0SX1Y38A4shPULUTobVL+q4P8D9vL7qXxuDWWN43F1dSpHgwsffXBu3jGaMxyG80DdnJ+LKLpJ5OhVvMnpUtUDto/R5lxY0SwixH5Ce5IfyMdfwselB0Nok6pD/Pu/Hta79t7N7eEqDlcEPG33JEOZG+I18Ca92LtPt4Q9srC6yJzSRDZ1PkR8LHnUXLvtExKYVJMa4Nj2ABjB/FMxEY/vE+FQuOwmLVzNNIMHDO6rMMMwdk0Kq7PIlgSSqsyKLALx41YYy3rO0/eW9Re4NdnHcfnw9u5N21duQYZc08qRA8MzAFvBRxY+ABqJ/iLEz6YTCsF/wBdi7xJ5rHYyuPML5127L3Vw2HbOkeaU8ZZCZJT5yOS3uBtUvU7Y3cL7/j8q6iUt/wk82uNxMk4P9VHeGHyKoc7j87nyrftrd2P6E8MEaRgDMiooUZlOYCw5m1vfU7RXWzva4OB3G+zyRlCofG4VJo2jcXVhY/sR0INj7qrmXE4rZspRXJQm63F0cdQDwPW1jV6b77uGORpox3GN2A9kniR+E8fDy4JOPwkcyZJFDL48j1B4g+VemfG3GxiWF1OH7RS4GQ0dyUY/Sa9u9CpPgxA+BB/WuDH7+YmXupaO+ncBLG/K55+Vqk8T6PY73WZlHQqGPxBH6V3bN2FBhu8t3f77WuPyjgP18aTEOOccsjqHPT7aqdMG4LTu9sU4dTJJrM/G+uUHW1/vHn8Ot5fZCZpS3JR820/S9c3elbKgueZ5DxNNOyd2WZBGqkjmep61XjZmQxdDH+9/eugHevIJBnUFgLnmbVae7mFKpc9KrLaHo+xim4jMq29ZSt/Igm9/jTduLtyREWHFEx+zF2i2zWsMgfgWXhlOuoHI15xspzU4UlIsY4yFkjMvJPFFFFXrRQRVZ707kThmEMQxELG4RspK+Fn0IHI8f1NmUUtiMNHOAHjduUXMDt6pPB+jjGSd3sFw0d9dUW/kE5+Jp72J6PEjKmVs2W1kXRRbhqdTTjRUoYGQimoa0N3LxVAFhoBXtFFXqSKKKKEIpb3wkEHYYy4BgkCvr60M1kkUdSO64H4KYMRiFjRnY2VVLMegUXJ+Aqg96N5ZcfPezEZssMSgki5sAFHFzzP7ClsRN0Yoak7lr7KwJxMhcTTG/Uezl5eSsnFelvCKbKssniqgA+WdgflXKd+8PisXgyC0SxvIzdrlUXMLRpqCRxc86p7B45ZASp4GxBFiCORBrbPjBHlLBgrNkD5TkzgAlc3DNZlNvGs/wDupy6q3cKXoX7IwUUYka7Q6A2NbFdy+nQaKq70Zb3sJFwkrXVr9kT7LAXyflIBt0Itz0sLbW2o8LH2kubLcDuI7kk3IFkBPI6nStSCQTtBavIYvDOwshY7z7Fq2hvThIGKTYmGNgLlWkUMB5XvXBtHezAvDlkkVxKpAiUF5HB0sI47sfAgW4EHgapLZm4uMxuIOSKRUeQkzSoyqAWJLEsBmNuQ1J6Vem6e6MWAi7OPvE2LOVUM3dA1I4i4Jt41qT4eGEAF1nks1j3yXY0UDszbWPYphgiwEgmObGAmSSNTYWijNjKotcM4PO3GpdNyY5DmxckmNbjaY2iB/DClkHvBPjUvtTZaTpke4sQyspsyMPVdTyYVw7P2u6OIMVYSHSOQCyTgdPuydU94uOCXSlujdB+8d6AMhyv1HA/Y/P3WG77mBjg3/qxmhP34b2A/Mh7p8Mp51NTwq6lWAZWBBB4EEWIPurg25ssyoGjISaM54mPJrWKn8DDukdD4Ctmx9qCePNYowJWRDxR19ZT+x5gg86qGmhU2dU9GfDu5eHsuDZOIbDyDCyklTf6PIfbQf1bH/WIP7y2PI1O1ybT2Yk8ZR78iCDZkYaq6nkwOoNcOzNqurjD4mwlt3HAss6j2l6SAesnvGnAHV0XGnozlO7h8fHzvmaKK04vFLHG8jaKilj5KLn5Cpq4mtSjEYZXFiKU9rejeKUkoTGx+7w94On6Vw7j75JLiJRMWE07grzQKoOWMdLC+vO/XjYFdgnc3rRmlTDMydmZqq2b0SzX0nW3ih/Zq3YT0Oi95Zy3goyj9z+lPmC2wJJ54QPscl2vxMilrAeAA+NSFNHHTvH1eym3K7UfvBLmzNxcPCAAo/wC/1qdgwioLKoFVzv3gsVhg/Yu/0WVy7Bb9x21ZSRqEJ73TUjz2ejXepyTh5SzjQxnjl1ClSeNtQR0seVZ/TW/K5JjGgTdC5tKyK04rCJIhSRVdTxVgCD7jW6irU+Re9QP9HT4bXDt20Q/qJW7yjpFIdf5XuPEV3bM25HOSq3SRfWikGV181PEeIuPGpCuDaux4pwDILMuqyKSrp4qw1H6dahVblVkLPo8vjl7LvvXga9VztjeXs3w8MplmMzZEOUf3nygLoCLn39ahcdvKcLi+zhLq4TOdDkI7ujciDmtfqDwIFYbdtB8mVsZy6m74A0TXf2qAxFncrhori2NtRcRBHMugkUG3Q8x7iCPdXbW8CCLCZRRRRXUIooooQlr0jSldmz25hV9zSIp+RI99UBiFWXMmYgrYkroVN7qQeulfSe8Oy/pOGlh4F0IBPJhqp8swFfOO1tlPmNiYpoyVueVjqjDmLisrGipGuutND2r1uw5gMO+Or11HMEVp++V2tGzdmLCuVbm5uSeJrHEbCSSQOxbQ3K37pIAF7crhRe3G1cEm35otJYNeqkgHy0I+dbIsXiMRwXsI+be0R0W/6ge+lskzSXk1fG1oy4zByRiBrCa3NykV56DzU9gNphZ42U96OZCfAq4P7V9IQYpXF1YHyr5o2ThA0iIgsid4+QN9fEn96t7cbtC3PLT+BZlYTwXmdrS55ADvA1T9RRRT6x0Vz47ARzIY5FDqeIPyIPEEciNRXRRQuEAiioATT4PR82Jw49sC80Y/GB9qo+8O91B41rxUgBGNwpEqkATLGb9qi+0v+1TXTiRdelMdRGM3dUuZYHOHlPFkAKv/AGiHuv56HxqstPBLvjcBTdR6juP2PmpLC4pZEV0YMrC6kcCDWraWzUnQpILi9wRoVYcGUjVWHIilXD4yfAzHtorYaQku8V2jjc8ZAPWjVvaU3AOoJ1FN+GxKSKGRldTwKkEH3iutcHaFSjkEgLXDXiP3goVNpyYQ5MUc8XBcSBw6CYD1T+Md087VIbZXtMLKFGfPEwFjoQ6kX8rG+nuruZQRY6g0pbxbIOHhb6LIYu2Ii7E6xlpzkunOIjMW7umnCuG2jsUZM0bDxFeP59+9Lfo23YZphiJLhYwGQfeLggHwAGvjcVaVQGD3gSFUixEbYTKAql9YiALDLKO7wA9bKfCp1JAwBBBB4Eag+VciaGigoYOJkUeRp7+apbfaGSDHym5Us3aKykjutwII6EW81q4NkM5giMnr9mme/wB7KM3zvUBvhsOKWXDO4uWmER4Huskh9oH2gNOHhTRGmUAC+gtqbnTqTxqMbMrnKrCwGKWQ3oT+VlULjd1YmYyR/UzXzLLGACrWtqODA8weNTVFXEA7085jX6OCiNmbZYv2GIURzgXFvUlA4vGT81Oo8tal65Np7LSdMkg53VgbMjDgyMNVYdajsHtSSBxDijfMbRT2ssnRX5JL4cG5dKjeXeoBxZo7dz+flTlYSx5lI6gj4i1ZA17UjqrlU20dqz4d2jshZNCkl1v0ZXAOhHVTfThrSxtbb0snrBF6KjM5JPiVW3uB86u3bG7eHxVu2jDEcDcgj3qQbVxYDcLBQnMsClurlnP+Im1efZsRjJMwqvX4SwgAKr3dfZeIcIkebTiQTlW5udeHEmrcwkRVFVjmIGp61sjiCiygAdALD5VlXoAABQTKKKKK6hFFFFCEUib4ejz6QxlhIWQ8b8G8/Hxp7oqD42yDK4K2GZ8Ls8ZoqhcVuTj0Nvozt4oQR+t/iK9wfo2x8x70fYr1ci/uCk/O1XzRSrcDE02tF+18Q8VokHd70XJCoDtfmbcSfE074PBJEuVBYVvopwAAUFlOcXGyiiiiuriKKKKEIooooQvGUEWIuDxBpJxO76YKUsjPBDI2ksTW7FidFlU3V4SeBYd06E2sQ71y7SxKIhzgMGBGWwOa41FjytxqmZzGML3mgOKomja8Wd44qNGKxcP2ka4pPvw2SS3Uxucrfyt7q4m21FicZh4wSvZB5WSRSjdpYRxrlexJAd20vwFceF2zJhVKqvaRA9xWY5kX7ga2qjlcXA05V07ASHHHEyyor5nVQjgMUSOMZfIlmkNx1pPD46HFaROvsS4LngBp46g9mu9NToCCCAQeIPA1DvupCCWhL4Zjr9QxUHzQ3Q/3a8/h54//AA2IkjH3JPrY/IBznUeTCvP6UxMX22G7QffwzZvjG9mHuLU+a/kFe4g/5G+O/wBRqPRRm8GDxUawkzRzBcTEVzx5GzF8i3aM2y97Xu1K/wBKYtT3sHm8Yp0PykCGuTbO1o54AIy2YSRtZkZSDFKkhBDgEGy299H8bojWmjMYPtA5gPE6A28r0gcdhmy9F0mvn6qpuUPOV54dvva6zvIw9bCYoeSI3/A5rz+KB/8AjYv/AHDVMo4YAgggi4I1BB4EVlatCjzV+R/+3ooNt6Of0bEgdWjVQPElmvb3GlXH7xrJjBhnV2dkL3scigW9wBvYHqCD4vW18IZIZEX1iunmNR8wKqvFbxzRkgBGsbFJC0bKRoRcK19eRAPia8xtxsznNYNW0eNdb8dqoma/cTfoscHvqcNipVjz5IWAlUg5WBJvlvwYZbg+I4gkVbkGLRwCrKwIuLEcDqK+f9pbTlmbKct20CoS1vEsQOHkPfT/ALkbDmLq+qRqOJ0zW6Vo7JDxGQd2nG+9XQ3SseiiithXoooooQiiiihCKKKKEIooooQilxt+oQ5GSXsxL2Jmyr2YfpfNmt42+VMdVLJ/9tk//ZH9BXQFrbNwkeIJ6Tm0ed6+FK2qKUN7N5MRhWuj4YrnVRGcxls3tGzDT3Vq2zvZiBJixAIlTCKhbtFYs5cE6ZWAAFrf96FKuPZs0ga5tUe3tA93AJ0qE2tvSsE6QdlLLI6ZwIwp0BIPrMPumoaXe3EOwSERKy4NcTIZFcgkqpKqFYWHe5k/5xZ3jD47BYlkazYZrqilzfNKpsF1IuPhRSZw+zH2XSNsUTQPGiR50nvY+148TCssd8rX0IsQQbEEdQa7aSdzxJFsxGR4ULOzZpScgUsRY5SO9pwvp8q5Jt98UMNJKOwLR4owEhXKsLCzL3+tzx4WopVv2Y58z2QkUHZdT20OCdNs7VXDQvM4JVBchbX1IGlyBzrfhMSJI0cXAdQwB42YAi9uetIm8W25Wgx+GnCF4o42DxhgCHZDYhiTcXFSuwNvs8+Hw8ZR4hg0d2XUq47uUkGw4DQi9FIfs5zcPn42Td6ZcrXDztNlKG+WKAco7MimHRl1IzFgWGh1GnI8Kb6ht5t3hioxlOSRdUbz4qfA2Hlb3HO2jhnYmAxt36HyWJK0ubQVY4zDwLs84cYvMpv9bmiPrMWIHsAd4gADTS1iAa83I3jXDYlj33Qw5T1JVkys2a2ts2v4jW7FejrGtJcQQ5v9ZmS/ne2f5VNbE9FTprLKt29bICT5C9rCs3Z2Bljfmfe8nWt53qqKMg2Uw7O36jmkCCNwTw4H9KZ6jNkbuw4YfVr3ubNqx/y91SdeiTKrHb4fElVTEnDydrmNvWYIwJUd4dANbixN1Oloje8HtY5O2KIoIMdtHJDAa3t7Q0sT3Ra2tM2+m5sjszwxiZH1eJsujcyA2hvx6g3t4JmH9HuMdrJhRDfQuxUafHMfLhXjRsydk2uu/gNb36/tJHonAp03A3viXCLHM9mV2Vbg+re66+FyPdT3DMHUMpuDwIpE2F6NMgUTOMo9lNSeZuT1PSnqCAIoVRYAWAr10bS1gaeAToFClsqG2tufhcS2aWIFvvKWUnzKkX99TNFSc0OFEWu1ahdmbmYTDm8cCg/ea7H4sSamQK9oroAAoIRRRRXUIooooQiiiihCKKKKEIooooQikLcLYEMolmkTM6YqTKSzWGXKQct8pIJOpFPtFdTcOKdDG9jbGatQa3X72qc2s8SRTpKFGK+nFu8vf7LTXNb1eJ41I7X2jGjbTzNl+kxxNBcH6xSpN104airRtVb797wSQPicPIe0SeNTDaw7IcGv3bm7Dryrt2vRYLGnGSCNrNd563/TDp1eGW65Xra454YEnjfFqeybZ8fZ951DuqoMmaPna+h6jwqT2XGBtDAZYjAv0VyI2YsVDGU2JOvO+vWnLd7/AMJh/wCxj/8A5rUhRaQn2odYy07i36jW4tsCq468+xVDsxQuHwTTD6hMTN2uZboCQoXMLHo1rjrWuXFRtgsSsZFvp4dQosBG1whAtoO6bDwq344FW+VQLkk2AFyeJNuJPWsrUWrTtsZs2Q77+rT6i7dW/Wr7lWW9A/0jan9hD+sVSew4BFtDCiNQiyYBSwUAB2BJubcW4a8ae6waFSQxALLexIFxfjY8r2FctKnalxdFl0qt/wDwGg1XZazooorixkUUUUIRRRRQhFFFFCEUUUUIRRRRQhFFFFCEUUUUIRRRRQhFFFFC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Google is unique as a company in that it does not focus on single software product</a:t>
            </a:r>
          </a:p>
          <a:p>
            <a:r>
              <a:rPr lang="en-US" dirty="0" smtClean="0"/>
              <a:t>Instead Google has created a large number of different projects</a:t>
            </a:r>
          </a:p>
          <a:p>
            <a:r>
              <a:rPr lang="en-US" dirty="0" smtClean="0"/>
              <a:t>Google’s products usually begin as an experimental project and, if successful, are released on the Internet as Free Internet Software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We will just focus on 4-5 of Google’s most important projects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After Google search, probably the most known Google’s product is </a:t>
            </a:r>
            <a:r>
              <a:rPr lang="en-US" dirty="0" err="1" smtClean="0"/>
              <a:t>GMail</a:t>
            </a:r>
            <a:endParaRPr lang="en-US" dirty="0" smtClean="0"/>
          </a:p>
          <a:p>
            <a:r>
              <a:rPr lang="en-US" dirty="0" smtClean="0"/>
              <a:t>Gmail is an </a:t>
            </a:r>
            <a:r>
              <a:rPr lang="en-US" i="1" dirty="0" smtClean="0"/>
              <a:t>online</a:t>
            </a:r>
            <a:r>
              <a:rPr lang="en-US" dirty="0" smtClean="0"/>
              <a:t> email service </a:t>
            </a:r>
          </a:p>
          <a:p>
            <a:r>
              <a:rPr lang="en-US" dirty="0" smtClean="0"/>
              <a:t>This means that the software is hosted on Google servers and is accessed via Internet</a:t>
            </a:r>
          </a:p>
          <a:p>
            <a:r>
              <a:rPr lang="en-US" dirty="0" smtClean="0"/>
              <a:t>Therefore, Gmail  is a software that is used via Internet Browser; user does not need  to install any local program on their computer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Gmail was launched by Google in 2004 as an innovative online email service</a:t>
            </a:r>
          </a:p>
          <a:p>
            <a:r>
              <a:rPr lang="en-US" dirty="0" smtClean="0"/>
              <a:t>The main concept of Gmail is the email service built around Google’s search</a:t>
            </a:r>
          </a:p>
          <a:p>
            <a:r>
              <a:rPr lang="en-US" dirty="0" smtClean="0"/>
              <a:t>That is, Gmail is focused on </a:t>
            </a:r>
            <a:r>
              <a:rPr lang="en-US" i="1" dirty="0" smtClean="0"/>
              <a:t>searching</a:t>
            </a:r>
            <a:r>
              <a:rPr lang="en-US" dirty="0" smtClean="0"/>
              <a:t> emails using keywords and tag or labels, instead of older organizing of emails into folders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Gmail was also the first email to use </a:t>
            </a:r>
            <a:r>
              <a:rPr lang="en-US" i="1" dirty="0" smtClean="0"/>
              <a:t>threading </a:t>
            </a:r>
            <a:r>
              <a:rPr lang="en-US" dirty="0" smtClean="0"/>
              <a:t>of replies into conversations, similar to Internet forums, and has the best spam filter in the world based on Machine Learning</a:t>
            </a:r>
          </a:p>
          <a:p>
            <a:r>
              <a:rPr lang="en-US" dirty="0" smtClean="0"/>
              <a:t>Gmail was also first to offer users up to 15GB of storage space and up to 25MB message attachments</a:t>
            </a:r>
          </a:p>
          <a:p>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Another extremely popular Google’s products is Google Maps</a:t>
            </a:r>
          </a:p>
          <a:p>
            <a:r>
              <a:rPr lang="en-US" dirty="0" smtClean="0"/>
              <a:t>Google Maps is online guide, map, and navigation software</a:t>
            </a:r>
          </a:p>
          <a:p>
            <a:r>
              <a:rPr lang="en-US" dirty="0" smtClean="0"/>
              <a:t>Google Maps is also hosted directly on Google’s servers and is accessed via an Internet Browser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Google Maps was launched by Google in 2005 </a:t>
            </a:r>
          </a:p>
          <a:p>
            <a:r>
              <a:rPr lang="en-US" dirty="0" smtClean="0"/>
              <a:t>Google Maps initially was a C++ program written by Lars and Jens Rasmussen at a Sydney-based company “Where 2 Technologies” (Australia), which was a regular stand-alone computer application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Google acquired “Where 2 Technologies” in 2004 and released the application as Internet service Google Maps in 2005</a:t>
            </a:r>
          </a:p>
          <a:p>
            <a:r>
              <a:rPr lang="en-US" dirty="0" smtClean="0"/>
              <a:t>Since 2005 Google had done a large amount of work on entering maps and geographical information from all around the world into Google Maps, making it the most used navigation software in the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Oracle is best known for its Oracle database – one of the best and most influential </a:t>
            </a:r>
            <a:r>
              <a:rPr lang="en-US" i="1" dirty="0" smtClean="0"/>
              <a:t>commercial databases</a:t>
            </a:r>
          </a:p>
          <a:p>
            <a:r>
              <a:rPr lang="en-US" dirty="0" smtClean="0"/>
              <a:t>Oracle is an American multinational computer technology corporation;</a:t>
            </a:r>
          </a:p>
          <a:p>
            <a:pPr lvl="1"/>
            <a:r>
              <a:rPr lang="en-US" dirty="0" smtClean="0"/>
              <a:t>Specializes in computer hardware and enterprise (business-level) software</a:t>
            </a:r>
          </a:p>
          <a:p>
            <a:pPr lvl="1"/>
            <a:r>
              <a:rPr lang="en-US" dirty="0" smtClean="0"/>
              <a:t>Flagship product: Oracle Database Management System (Oracle DBMS)</a:t>
            </a: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 Apps is an business productivity suite that includes a large number of Google’s online services in one package</a:t>
            </a:r>
          </a:p>
          <a:p>
            <a:r>
              <a:rPr lang="en-US" dirty="0" smtClean="0"/>
              <a:t>Google Apps includes Internet applications such as Gmail, Google Groups, Google Calendar, Google Talk, Google Drive, Google Docs, Google News, Google Wallet and Google Sites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Alls Google Apps applications are Internet applications</a:t>
            </a:r>
          </a:p>
          <a:p>
            <a:r>
              <a:rPr lang="en-US" dirty="0" smtClean="0"/>
              <a:t>That is, they are hosted on Google servers and are accessed by the users via an Internet browser</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Google Apps launched in 2006, and offers features similar to MS Word, Excel, and </a:t>
            </a:r>
            <a:r>
              <a:rPr lang="en-US" dirty="0" err="1" smtClean="0"/>
              <a:t>Powerpoint</a:t>
            </a:r>
            <a:r>
              <a:rPr lang="en-US" dirty="0" smtClean="0"/>
              <a:t> in addition to Gmail, Calendar, Instant Messaging, discussion groups and websites </a:t>
            </a:r>
          </a:p>
          <a:p>
            <a:r>
              <a:rPr lang="en-US" dirty="0" smtClean="0"/>
              <a:t>Google Apps also allow storing documents on Google’s servers at Google Drive, and for several people to work on one document at the same time (collaborate)</a:t>
            </a:r>
          </a:p>
          <a:p>
            <a:r>
              <a:rPr lang="en-US" dirty="0" smtClean="0"/>
              <a:t>Google Apps are offered to businesses on subscription basis at $50/year</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In 2007, Google released one of its most significant products – Android operating system</a:t>
            </a:r>
          </a:p>
          <a:p>
            <a:r>
              <a:rPr lang="en-US" dirty="0" smtClean="0"/>
              <a:t>Android is an open-source operating system for </a:t>
            </a:r>
            <a:r>
              <a:rPr lang="en-US" dirty="0" err="1" smtClean="0"/>
              <a:t>smartphones</a:t>
            </a:r>
            <a:r>
              <a:rPr lang="en-US" dirty="0" smtClean="0"/>
              <a:t>,  intended as an alternative for Apple controlled </a:t>
            </a:r>
            <a:r>
              <a:rPr lang="en-US" dirty="0" err="1" smtClean="0"/>
              <a:t>iOS</a:t>
            </a:r>
            <a:r>
              <a:rPr lang="en-US" dirty="0" smtClean="0"/>
              <a:t> operating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As the market for </a:t>
            </a:r>
            <a:r>
              <a:rPr lang="en-US" dirty="0" err="1" smtClean="0"/>
              <a:t>smartphones</a:t>
            </a:r>
            <a:r>
              <a:rPr lang="en-US" dirty="0" smtClean="0"/>
              <a:t> expanded, the goal of Google with Android was to offer an alternative to </a:t>
            </a:r>
            <a:r>
              <a:rPr lang="en-US" dirty="0" err="1" smtClean="0"/>
              <a:t>iOS</a:t>
            </a:r>
            <a:r>
              <a:rPr lang="en-US" dirty="0" smtClean="0"/>
              <a:t> to new </a:t>
            </a:r>
            <a:r>
              <a:rPr lang="en-US" dirty="0" err="1" smtClean="0"/>
              <a:t>smartphone</a:t>
            </a:r>
            <a:r>
              <a:rPr lang="en-US" dirty="0" smtClean="0"/>
              <a:t> manufacturers such as Samsung and HTC</a:t>
            </a:r>
          </a:p>
          <a:p>
            <a:r>
              <a:rPr lang="en-US" dirty="0" smtClean="0"/>
              <a:t>As we now know, this strategy was successful: today over 70% of all </a:t>
            </a:r>
            <a:r>
              <a:rPr lang="en-US" dirty="0" err="1" smtClean="0"/>
              <a:t>smartphones</a:t>
            </a:r>
            <a:r>
              <a:rPr lang="en-US" dirty="0" smtClean="0"/>
              <a:t> run on Android operating system</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Android is a custom operating system, with the system kernel developed by the Google’s Android project from </a:t>
            </a:r>
            <a:r>
              <a:rPr lang="en-US" dirty="0" err="1" smtClean="0"/>
              <a:t>linux</a:t>
            </a:r>
            <a:r>
              <a:rPr lang="en-US" dirty="0" smtClean="0"/>
              <a:t> kernel 2.6</a:t>
            </a:r>
          </a:p>
          <a:p>
            <a:r>
              <a:rPr lang="en-US" dirty="0" smtClean="0"/>
              <a:t>System’s user interface in Android is written completely in Java, in special pre-compiled form called </a:t>
            </a:r>
            <a:r>
              <a:rPr lang="en-US" dirty="0" err="1" smtClean="0"/>
              <a:t>dalvik</a:t>
            </a:r>
            <a:r>
              <a:rPr lang="en-US" dirty="0" smtClean="0"/>
              <a:t> byte code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Android is an open source OS with the source code available from source.android.com</a:t>
            </a:r>
          </a:p>
          <a:p>
            <a:r>
              <a:rPr lang="en-US" dirty="0" smtClean="0"/>
              <a:t>Anyone can freely use and modify Android, and many </a:t>
            </a:r>
            <a:r>
              <a:rPr lang="en-US" dirty="0" err="1" smtClean="0"/>
              <a:t>smartphone</a:t>
            </a:r>
            <a:r>
              <a:rPr lang="en-US" dirty="0" smtClean="0"/>
              <a:t> manufacturers such as Samsung or HTC as well as many open source groups such as </a:t>
            </a:r>
            <a:r>
              <a:rPr lang="en-US" dirty="0" err="1" smtClean="0"/>
              <a:t>Cyanogen</a:t>
            </a:r>
            <a:r>
              <a:rPr lang="en-US" dirty="0" smtClean="0"/>
              <a:t> develop and release significantly modified version of Android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Android also allows development of custom applications for </a:t>
            </a:r>
            <a:r>
              <a:rPr lang="en-US" dirty="0" err="1" smtClean="0"/>
              <a:t>smartphones</a:t>
            </a:r>
            <a:r>
              <a:rPr lang="en-US" dirty="0" smtClean="0"/>
              <a:t>, generally distributed via Google’s Play Store</a:t>
            </a:r>
          </a:p>
          <a:p>
            <a:r>
              <a:rPr lang="en-US" dirty="0" smtClean="0"/>
              <a:t>Android applications are typically written in Java, and distributed as precompiled java </a:t>
            </a:r>
            <a:r>
              <a:rPr lang="en-US" dirty="0" err="1" smtClean="0"/>
              <a:t>bytecode</a:t>
            </a:r>
            <a:r>
              <a:rPr lang="en-US" dirty="0" smtClean="0"/>
              <a:t> in “</a:t>
            </a:r>
            <a:r>
              <a:rPr lang="en-US" dirty="0" err="1" smtClean="0"/>
              <a:t>apk</a:t>
            </a:r>
            <a:r>
              <a:rPr lang="en-US" dirty="0" smtClean="0"/>
              <a:t>” packages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 also has a number of hardware projects</a:t>
            </a:r>
          </a:p>
          <a:p>
            <a:r>
              <a:rPr lang="en-US" dirty="0" smtClean="0"/>
              <a:t>Google driverless car is a project by Google to develop technology for self-driving car</a:t>
            </a:r>
          </a:p>
          <a:p>
            <a:r>
              <a:rPr lang="en-US" dirty="0" smtClean="0"/>
              <a:t>Google self-driving cars began testing in 2012 and to date covered over 500,000 km real-life road testing without single accident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Google’s </a:t>
            </a:r>
            <a:r>
              <a:rPr lang="en-US" dirty="0" err="1" smtClean="0"/>
              <a:t>drivereless</a:t>
            </a:r>
            <a:r>
              <a:rPr lang="en-US" dirty="0" smtClean="0"/>
              <a:t> cars use complex 64 beam laser radar system (LIDAR)  to scan and produce 3D map of its surrounding</a:t>
            </a:r>
          </a:p>
          <a:p>
            <a:endParaRPr lang="en-US" dirty="0"/>
          </a:p>
        </p:txBody>
      </p:sp>
      <p:pic>
        <p:nvPicPr>
          <p:cNvPr id="106498" name="Picture 2" descr="http://upload.wikimedia.org/wikipedia/commons/thumb/1/1b/Google%27s_Lexus_RX_450h_Self-Driving_Car.jpg/220px-Google%27s_Lexus_RX_450h_Self-Driving_Car.jpg"/>
          <p:cNvPicPr>
            <a:picLocks noChangeAspect="1" noChangeArrowheads="1"/>
          </p:cNvPicPr>
          <p:nvPr/>
        </p:nvPicPr>
        <p:blipFill>
          <a:blip r:embed="rId2"/>
          <a:srcRect/>
          <a:stretch>
            <a:fillRect/>
          </a:stretch>
        </p:blipFill>
        <p:spPr bwMode="auto">
          <a:xfrm>
            <a:off x="2197746" y="3352800"/>
            <a:ext cx="3822054" cy="30750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Oracle was founded in 1977 by Larry Ellison, Bob Miner and Ed Oates with a single goal to develop new software for managing computer databases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LIDAR scans are combined with GPS map information, other scanners, and complex machine learning algorithms to make driving decisions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The project is led by  Sebastian </a:t>
            </a:r>
            <a:r>
              <a:rPr lang="en-US" dirty="0" err="1" smtClean="0"/>
              <a:t>Thrun</a:t>
            </a:r>
            <a:r>
              <a:rPr lang="en-US" dirty="0" smtClean="0"/>
              <a:t>, director of the Stanford Artificial Intelligence Laboratory, whose team at Stanford created the robotic vehicle “Stanley” that won the 2005 DARPA Autonomous Vehicle Grand Challenge from the United States Department of Defense.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other projects that I had to leave out because of time constraints</a:t>
            </a:r>
          </a:p>
          <a:p>
            <a:pPr lvl="1">
              <a:tabLst>
                <a:tab pos="3135313" algn="l"/>
                <a:tab pos="5654675" algn="l"/>
              </a:tabLst>
            </a:pPr>
            <a:r>
              <a:rPr lang="en-US" dirty="0" smtClean="0"/>
              <a:t>Google Glass	Google Fiber	Google+   </a:t>
            </a:r>
            <a:br>
              <a:rPr lang="en-US" dirty="0" smtClean="0"/>
            </a:br>
            <a:r>
              <a:rPr lang="en-US" dirty="0" smtClean="0"/>
              <a:t>Google Sites	Google Reader	Google Books </a:t>
            </a:r>
            <a:br>
              <a:rPr lang="en-US" dirty="0" smtClean="0"/>
            </a:br>
            <a:r>
              <a:rPr lang="en-US" dirty="0" smtClean="0"/>
              <a:t>Google Calendar	Google Talk	Google Code</a:t>
            </a:r>
            <a:br>
              <a:rPr lang="en-US" dirty="0" smtClean="0"/>
            </a:br>
            <a:r>
              <a:rPr lang="en-US" dirty="0" smtClean="0"/>
              <a:t>Google Groups	 Google Translate Google Disk</a:t>
            </a:r>
            <a:br>
              <a:rPr lang="en-US" dirty="0" smtClean="0"/>
            </a:br>
            <a:r>
              <a:rPr lang="en-US" dirty="0" smtClean="0"/>
              <a:t>Google Docs	Google Checkout	Google Wave Google Wallet	Google </a:t>
            </a:r>
            <a:r>
              <a:rPr lang="en-US" dirty="0" err="1" smtClean="0"/>
              <a:t>AdWords</a:t>
            </a:r>
            <a:r>
              <a:rPr lang="en-US" dirty="0" smtClean="0"/>
              <a:t>	Google X </a:t>
            </a:r>
            <a:br>
              <a:rPr lang="en-US" dirty="0" smtClean="0"/>
            </a:br>
            <a:r>
              <a:rPr lang="en-US" dirty="0" smtClean="0"/>
              <a:t>Google Analytics  Google </a:t>
            </a:r>
            <a:r>
              <a:rPr lang="en-US" dirty="0" err="1" smtClean="0"/>
              <a:t>AdSense</a:t>
            </a:r>
            <a:r>
              <a:rPr lang="en-US" dirty="0" smtClean="0"/>
              <a:t>	 Google </a:t>
            </a:r>
            <a:r>
              <a:rPr lang="en-US" dirty="0" smtClean="0"/>
              <a:t>News</a:t>
            </a:r>
            <a:r>
              <a:rPr lang="en-US" dirty="0" smtClean="0"/>
              <a:t/>
            </a:r>
            <a:br>
              <a:rPr lang="en-US" dirty="0" smtClean="0"/>
            </a:br>
            <a:r>
              <a:rPr lang="en-US" dirty="0" smtClean="0"/>
              <a:t>Google Chrome	Google Chrome OS	... …</a:t>
            </a: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In another aspect of Google, today Google operates one of the largest server farms (that is data centers) in the world</a:t>
            </a:r>
          </a:p>
          <a:p>
            <a:r>
              <a:rPr lang="en-US" dirty="0" smtClean="0"/>
              <a:t>Reportedly, Google’s server farms use more than 900,000 servers in its server farms, consume 500-700 MW of power and have processing power of 10</a:t>
            </a:r>
            <a:r>
              <a:rPr lang="en-US" baseline="30000" dirty="0" smtClean="0"/>
              <a:t>16</a:t>
            </a:r>
            <a:r>
              <a:rPr lang="en-US" dirty="0" smtClean="0"/>
              <a:t>-10</a:t>
            </a:r>
            <a:r>
              <a:rPr lang="en-US" baseline="30000" dirty="0" smtClean="0"/>
              <a:t>17</a:t>
            </a:r>
            <a:r>
              <a:rPr lang="en-US" dirty="0" smtClean="0"/>
              <a:t> computational operations per second (FLOPS)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a:bodyPr>
          <a:lstStyle/>
          <a:p>
            <a:r>
              <a:rPr lang="en-US" dirty="0" smtClean="0"/>
              <a:t>Google server farms use regular x86 server computers running customized versions of Linux, containing two processors (each with 2 cores), full stack of RAM (8 DIMM slots), and two SATA hard drives</a:t>
            </a:r>
          </a:p>
          <a:p>
            <a:r>
              <a:rPr lang="en-US" dirty="0" smtClean="0"/>
              <a:t>Google’s server farms are connected to the Internet via ~1000 </a:t>
            </a:r>
            <a:r>
              <a:rPr lang="en-US" dirty="0" err="1" smtClean="0"/>
              <a:t>Gbit</a:t>
            </a:r>
            <a:r>
              <a:rPr lang="en-US" dirty="0" smtClean="0"/>
              <a:t>/s custom-built network of fiber-optic connections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Majority of Google’s server farms are custom build and run custom high-performance grid management software</a:t>
            </a:r>
          </a:p>
          <a:p>
            <a:r>
              <a:rPr lang="en-US" dirty="0" smtClean="0"/>
              <a:t>This unique high-performance </a:t>
            </a:r>
            <a:r>
              <a:rPr lang="en-US" dirty="0" err="1" smtClean="0"/>
              <a:t>computign</a:t>
            </a:r>
            <a:r>
              <a:rPr lang="en-US" dirty="0" smtClean="0"/>
              <a:t> hardware and software is one of the most important “hidden” parts of Google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normAutofit fontScale="92500"/>
          </a:bodyPr>
          <a:lstStyle/>
          <a:p>
            <a:r>
              <a:rPr lang="en-US" dirty="0" smtClean="0"/>
              <a:t>Although Google is not a typical company by far, it is reflects well software industry in 2000-2010;</a:t>
            </a:r>
          </a:p>
          <a:p>
            <a:pPr lvl="1"/>
            <a:r>
              <a:rPr lang="en-US" dirty="0" smtClean="0"/>
              <a:t>Try to develop different software projects and quickly achieve high impact or fail</a:t>
            </a:r>
          </a:p>
          <a:p>
            <a:pPr lvl="1"/>
            <a:r>
              <a:rPr lang="en-US" i="1" dirty="0" smtClean="0"/>
              <a:t>Very Large Scale </a:t>
            </a:r>
            <a:r>
              <a:rPr lang="en-US" dirty="0" smtClean="0"/>
              <a:t>high-performance computing (grids and large clusters) is a routine part of everyday life</a:t>
            </a:r>
          </a:p>
          <a:p>
            <a:pPr lvl="1"/>
            <a:r>
              <a:rPr lang="en-US" dirty="0" smtClean="0"/>
              <a:t>The product is Internet Software server to users via Internet Browser</a:t>
            </a:r>
          </a:p>
          <a:p>
            <a:pPr lvl="1"/>
            <a:r>
              <a:rPr lang="en-US" dirty="0" smtClean="0"/>
              <a:t>Use of advanced mathematics, statistics, and machine learning technologies in software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If we are attentive, we can draw several important lessons from these examples:</a:t>
            </a:r>
          </a:p>
          <a:p>
            <a:pPr lvl="1"/>
            <a:r>
              <a:rPr lang="en-US" dirty="0" smtClean="0"/>
              <a:t>Software is a unique industry in that it is very easy to become world-famous;</a:t>
            </a:r>
          </a:p>
          <a:p>
            <a:pPr lvl="1"/>
            <a:r>
              <a:rPr lang="en-US" dirty="0" smtClean="0"/>
              <a:t>You don’t need to invest millions of $$$ into factory and supplies;</a:t>
            </a:r>
          </a:p>
          <a:p>
            <a:pPr lvl="1"/>
            <a:r>
              <a:rPr lang="en-US" dirty="0" smtClean="0"/>
              <a:t>All you need is a good idea, a laptop, and a lot of </a:t>
            </a:r>
            <a:r>
              <a:rPr lang="en-US" u="sng" dirty="0" smtClean="0"/>
              <a:t>persistence</a:t>
            </a:r>
            <a:endParaRPr lang="en-US" u="sng"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If we are attentive, we can draw several important lessons from these examples:</a:t>
            </a:r>
          </a:p>
          <a:p>
            <a:pPr lvl="1"/>
            <a:r>
              <a:rPr lang="en-US" dirty="0" smtClean="0"/>
              <a:t>The best software follows a scientific discovery allowing one to solve an extremely important general need: Oracle – data management, Google – information search</a:t>
            </a:r>
          </a:p>
          <a:p>
            <a:pPr lvl="1"/>
            <a:r>
              <a:rPr lang="en-US" dirty="0" smtClean="0"/>
              <a:t>However, just as there had been many DBMS and Internet search software before Google and Oracle, it is the </a:t>
            </a:r>
            <a:r>
              <a:rPr lang="en-US" b="1" i="1" dirty="0" smtClean="0"/>
              <a:t>execution</a:t>
            </a:r>
            <a:r>
              <a:rPr lang="en-US" dirty="0" smtClean="0"/>
              <a:t> of that solution that </a:t>
            </a:r>
            <a:r>
              <a:rPr lang="en-US" b="1" i="1" dirty="0" smtClean="0"/>
              <a:t>matters</a:t>
            </a: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If we are attentive, we can draw several important lessons from these examples:</a:t>
            </a:r>
          </a:p>
          <a:p>
            <a:pPr lvl="1"/>
            <a:r>
              <a:rPr lang="en-US" dirty="0" smtClean="0"/>
              <a:t>Software is an extremely dynamic field – there is a new software technology every 3-5 years and a </a:t>
            </a:r>
            <a:r>
              <a:rPr lang="en-US" i="1" dirty="0" smtClean="0"/>
              <a:t>complete </a:t>
            </a:r>
            <a:r>
              <a:rPr lang="en-US" dirty="0" smtClean="0"/>
              <a:t>change of direction every 10 years or so</a:t>
            </a:r>
          </a:p>
          <a:p>
            <a:pPr lvl="2"/>
            <a:r>
              <a:rPr lang="en-US" dirty="0" smtClean="0"/>
              <a:t>1980-1990 – </a:t>
            </a:r>
            <a:r>
              <a:rPr lang="en-US" dirty="0" smtClean="0"/>
              <a:t>Early days</a:t>
            </a:r>
            <a:endParaRPr lang="en-US" dirty="0" smtClean="0"/>
          </a:p>
          <a:p>
            <a:pPr lvl="2"/>
            <a:r>
              <a:rPr lang="en-US" dirty="0" smtClean="0"/>
              <a:t>1990-2000 – Applications like Word and Excel</a:t>
            </a:r>
          </a:p>
          <a:p>
            <a:pPr lvl="2"/>
            <a:r>
              <a:rPr lang="en-US" dirty="0" smtClean="0"/>
              <a:t>2000-2010 – Internet Applications, Social Networks, 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The key point in the history of Oracle was an academic paper by Prof. Edgar </a:t>
            </a:r>
            <a:r>
              <a:rPr lang="en-US" dirty="0" err="1" smtClean="0"/>
              <a:t>Codd</a:t>
            </a:r>
            <a:r>
              <a:rPr lang="en-US" dirty="0" smtClean="0"/>
              <a:t> named “A relational model of data for large shared data banks”</a:t>
            </a:r>
          </a:p>
          <a:p>
            <a:r>
              <a:rPr lang="en-US" dirty="0" smtClean="0"/>
              <a:t>The paper looked at the problem of organizing large volumes of data in computer systems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If we are attentive, we can draw several important lessons from these examples:</a:t>
            </a:r>
          </a:p>
          <a:p>
            <a:pPr lvl="1"/>
            <a:r>
              <a:rPr lang="en-US" dirty="0" smtClean="0"/>
              <a:t>Software also becomes increasingly mathematical, oriented at solving extreme problems in the area of </a:t>
            </a:r>
            <a:r>
              <a:rPr lang="en-US" b="1" i="1" dirty="0" smtClean="0"/>
              <a:t>Very Large Scale Computing </a:t>
            </a:r>
            <a:r>
              <a:rPr lang="en-US" dirty="0" smtClean="0"/>
              <a:t>and </a:t>
            </a:r>
            <a:r>
              <a:rPr lang="en-US" b="1" i="1" dirty="0" smtClean="0"/>
              <a:t>Data Analysis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If we are attentive, we can draw several important lessons from these examples:</a:t>
            </a:r>
          </a:p>
          <a:p>
            <a:pPr lvl="1"/>
            <a:r>
              <a:rPr lang="en-US" dirty="0" smtClean="0"/>
              <a:t>As a result, one of the most important qualities of modern software engineer is </a:t>
            </a:r>
            <a:r>
              <a:rPr lang="en-US" i="1" dirty="0" smtClean="0"/>
              <a:t>the ability to learn</a:t>
            </a:r>
            <a:r>
              <a:rPr lang="en-US" dirty="0" smtClean="0"/>
              <a:t> </a:t>
            </a:r>
          </a:p>
          <a:p>
            <a:pPr lvl="1"/>
            <a:r>
              <a:rPr lang="en-US" dirty="0" smtClean="0"/>
              <a:t>Whatever you will learn now is very likely to be nearly useless when you graduate in 2017</a:t>
            </a:r>
          </a:p>
          <a:p>
            <a:pPr lvl="1"/>
            <a:r>
              <a:rPr lang="en-US" dirty="0" smtClean="0"/>
              <a:t>Instead it is important to stay current with the state of technology and trends in the market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lstStyle/>
          <a:p>
            <a:r>
              <a:rPr lang="en-US" dirty="0" smtClean="0"/>
              <a:t>What I can recommend are (best of all using daily RSS subscription)</a:t>
            </a:r>
          </a:p>
          <a:p>
            <a:pPr lvl="1"/>
            <a:r>
              <a:rPr lang="en-US" dirty="0" err="1" smtClean="0"/>
              <a:t>Mashable</a:t>
            </a:r>
            <a:r>
              <a:rPr lang="en-US" dirty="0" smtClean="0"/>
              <a:t> – A leading blog on the developments in software and technology</a:t>
            </a:r>
          </a:p>
          <a:p>
            <a:pPr lvl="1"/>
            <a:r>
              <a:rPr lang="en-US" dirty="0" err="1" smtClean="0"/>
              <a:t>TechCrunch</a:t>
            </a:r>
            <a:r>
              <a:rPr lang="en-US" dirty="0" smtClean="0"/>
              <a:t> – A leading blog on developments in software and technology</a:t>
            </a:r>
          </a:p>
          <a:p>
            <a:pPr lvl="1"/>
            <a:r>
              <a:rPr lang="en-US" dirty="0" smtClean="0"/>
              <a:t>Slashdot newsletter – a well-known newsletter/forum website for programmers and other “geeks”</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Where </a:t>
            </a:r>
            <a:r>
              <a:rPr lang="en-US" dirty="0" smtClean="0"/>
              <a:t>will the software be in </a:t>
            </a:r>
            <a:r>
              <a:rPr lang="en-US" dirty="0" smtClean="0"/>
              <a:t>5 years, </a:t>
            </a:r>
            <a:r>
              <a:rPr lang="en-US" dirty="0" smtClean="0"/>
              <a:t>when you </a:t>
            </a:r>
            <a:r>
              <a:rPr lang="en-US" dirty="0" smtClean="0"/>
              <a:t>graduate</a:t>
            </a:r>
            <a:r>
              <a:rPr lang="en-US" dirty="0" smtClean="0"/>
              <a:t>?</a:t>
            </a:r>
          </a:p>
          <a:p>
            <a:pPr lvl="1"/>
            <a:r>
              <a:rPr lang="en-US" dirty="0" smtClean="0"/>
              <a:t>1990</a:t>
            </a:r>
            <a:r>
              <a:rPr lang="en-US" baseline="30000" dirty="0" smtClean="0"/>
              <a:t>th</a:t>
            </a:r>
            <a:r>
              <a:rPr lang="en-US" dirty="0" smtClean="0"/>
              <a:t> was </a:t>
            </a:r>
            <a:r>
              <a:rPr lang="en-US" dirty="0" smtClean="0"/>
              <a:t>all about applications like Word </a:t>
            </a:r>
            <a:r>
              <a:rPr lang="en-US" dirty="0" smtClean="0"/>
              <a:t>or </a:t>
            </a:r>
            <a:r>
              <a:rPr lang="en-US" dirty="0" err="1" smtClean="0"/>
              <a:t>Excell</a:t>
            </a:r>
            <a:r>
              <a:rPr lang="en-US" dirty="0" smtClean="0"/>
              <a:t> </a:t>
            </a:r>
          </a:p>
          <a:p>
            <a:pPr lvl="1"/>
            <a:r>
              <a:rPr lang="en-US" dirty="0" smtClean="0"/>
              <a:t>In 2000</a:t>
            </a:r>
            <a:r>
              <a:rPr lang="en-US" baseline="30000" dirty="0" smtClean="0"/>
              <a:t>th</a:t>
            </a:r>
            <a:r>
              <a:rPr lang="en-US" dirty="0" smtClean="0"/>
              <a:t> the software moved to Internet </a:t>
            </a:r>
            <a:r>
              <a:rPr lang="en-US" dirty="0" smtClean="0"/>
              <a:t>applications and large data processing and analysis</a:t>
            </a:r>
            <a:endParaRPr lang="en-US" dirty="0" smtClean="0"/>
          </a:p>
          <a:p>
            <a:pPr lvl="1"/>
            <a:r>
              <a:rPr lang="en-US" dirty="0" smtClean="0"/>
              <a:t>Today’s buzz </a:t>
            </a:r>
            <a:r>
              <a:rPr lang="en-US" dirty="0" smtClean="0"/>
              <a:t>word is Cloud </a:t>
            </a:r>
            <a:r>
              <a:rPr lang="en-US" dirty="0" smtClean="0"/>
              <a:t>and Mobile computing </a:t>
            </a:r>
            <a:endParaRPr 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a:t>
            </a:r>
            <a:endParaRPr lang="en-US" dirty="0"/>
          </a:p>
        </p:txBody>
      </p:sp>
      <p:sp>
        <p:nvSpPr>
          <p:cNvPr id="3" name="Content Placeholder 2"/>
          <p:cNvSpPr>
            <a:spLocks noGrp="1"/>
          </p:cNvSpPr>
          <p:nvPr>
            <p:ph idx="1"/>
          </p:nvPr>
        </p:nvSpPr>
        <p:spPr/>
        <p:txBody>
          <a:bodyPr>
            <a:normAutofit/>
          </a:bodyPr>
          <a:lstStyle/>
          <a:p>
            <a:r>
              <a:rPr lang="en-US" dirty="0" smtClean="0"/>
              <a:t>Where will the software be in </a:t>
            </a:r>
            <a:r>
              <a:rPr lang="en-US" dirty="0" smtClean="0"/>
              <a:t>5 </a:t>
            </a:r>
            <a:r>
              <a:rPr lang="en-US" dirty="0" smtClean="0"/>
              <a:t>years?</a:t>
            </a:r>
          </a:p>
          <a:p>
            <a:r>
              <a:rPr lang="en-US" dirty="0" smtClean="0"/>
              <a:t>The answer is: </a:t>
            </a:r>
            <a:r>
              <a:rPr lang="en-US" dirty="0" smtClean="0"/>
              <a:t>No </a:t>
            </a:r>
            <a:r>
              <a:rPr lang="en-US" dirty="0" smtClean="0"/>
              <a:t>one </a:t>
            </a:r>
            <a:r>
              <a:rPr lang="en-US" dirty="0" smtClean="0"/>
              <a:t>knows for sure, </a:t>
            </a:r>
            <a:br>
              <a:rPr lang="en-US" dirty="0" smtClean="0"/>
            </a:br>
            <a:r>
              <a:rPr lang="en-US" dirty="0" smtClean="0"/>
              <a:t>my </a:t>
            </a:r>
            <a:r>
              <a:rPr lang="en-US" dirty="0" smtClean="0"/>
              <a:t>guess is  - </a:t>
            </a:r>
            <a:r>
              <a:rPr lang="en-US" b="1" i="1" dirty="0" smtClean="0"/>
              <a:t>mobile</a:t>
            </a:r>
            <a:r>
              <a:rPr lang="en-US" dirty="0" smtClean="0"/>
              <a:t> (</a:t>
            </a:r>
            <a:r>
              <a:rPr lang="en-US" dirty="0" smtClean="0"/>
              <a:t>that is </a:t>
            </a:r>
            <a:r>
              <a:rPr lang="en-US" dirty="0" err="1" smtClean="0"/>
              <a:t>smartphones</a:t>
            </a:r>
            <a:r>
              <a:rPr lang="en-US" dirty="0" smtClean="0"/>
              <a:t>)</a:t>
            </a:r>
          </a:p>
          <a:p>
            <a:pPr lvl="1"/>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 end this lecture, I want to offer you a view on the modern software in the form of the 5 Fastest Growing Startups of 2012 as selected by </a:t>
            </a:r>
            <a:r>
              <a:rPr lang="en-US" i="1" dirty="0" smtClean="0"/>
              <a:t>Business Insider </a:t>
            </a:r>
            <a:r>
              <a:rPr lang="en-US" dirty="0" smtClean="0"/>
              <a:t>Magazine</a:t>
            </a: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Fastest Growing Startups of 2012</a:t>
            </a:r>
            <a:endParaRPr lang="en-US" dirty="0"/>
          </a:p>
        </p:txBody>
      </p:sp>
      <p:sp>
        <p:nvSpPr>
          <p:cNvPr id="3" name="Content Placeholder 2"/>
          <p:cNvSpPr>
            <a:spLocks noGrp="1"/>
          </p:cNvSpPr>
          <p:nvPr>
            <p:ph idx="1"/>
          </p:nvPr>
        </p:nvSpPr>
        <p:spPr/>
        <p:txBody>
          <a:bodyPr>
            <a:normAutofit fontScale="85000" lnSpcReduction="10000"/>
          </a:bodyPr>
          <a:lstStyle/>
          <a:p>
            <a:r>
              <a:rPr lang="en-US" b="1" i="1" dirty="0" err="1" smtClean="0">
                <a:effectLst>
                  <a:outerShdw blurRad="38100" dist="38100" dir="2700000" algn="tl">
                    <a:srgbClr val="000000">
                      <a:alpha val="43137"/>
                    </a:srgbClr>
                  </a:outerShdw>
                </a:effectLst>
              </a:rPr>
              <a:t>Instagram</a:t>
            </a:r>
            <a:r>
              <a:rPr lang="en-US" dirty="0" smtClean="0"/>
              <a:t>; A </a:t>
            </a:r>
            <a:r>
              <a:rPr lang="en-US" b="1" i="1" dirty="0" smtClean="0"/>
              <a:t>mobile</a:t>
            </a:r>
            <a:r>
              <a:rPr lang="en-US" dirty="0" smtClean="0"/>
              <a:t> </a:t>
            </a:r>
            <a:r>
              <a:rPr lang="en-US" b="1" i="1" dirty="0" smtClean="0"/>
              <a:t>picture-sharing app </a:t>
            </a:r>
            <a:r>
              <a:rPr lang="en-US" dirty="0" smtClean="0"/>
              <a:t>with ability to edit and share photographs online</a:t>
            </a:r>
          </a:p>
          <a:p>
            <a:r>
              <a:rPr lang="en-US" b="1" i="1" dirty="0" err="1" smtClean="0">
                <a:effectLst>
                  <a:outerShdw blurRad="38100" dist="38100" dir="2700000" algn="tl">
                    <a:srgbClr val="000000">
                      <a:alpha val="43137"/>
                    </a:srgbClr>
                  </a:outerShdw>
                </a:effectLst>
              </a:rPr>
              <a:t>StartApp</a:t>
            </a:r>
            <a:r>
              <a:rPr lang="en-US" dirty="0" smtClean="0"/>
              <a:t>; The largest and the fastest growing in the world </a:t>
            </a:r>
            <a:r>
              <a:rPr lang="en-US" b="1" i="1" dirty="0" smtClean="0"/>
              <a:t>mobile search engine</a:t>
            </a:r>
            <a:endParaRPr lang="en-US" dirty="0" smtClean="0"/>
          </a:p>
          <a:p>
            <a:r>
              <a:rPr lang="en-US" b="1" i="1" dirty="0" err="1" smtClean="0">
                <a:effectLst>
                  <a:outerShdw blurRad="38100" dist="38100" dir="2700000" algn="tl">
                    <a:srgbClr val="000000">
                      <a:alpha val="43137"/>
                    </a:srgbClr>
                  </a:outerShdw>
                </a:effectLst>
              </a:rPr>
              <a:t>Kaltura</a:t>
            </a:r>
            <a:r>
              <a:rPr lang="en-US" dirty="0" smtClean="0"/>
              <a:t>; An open source video platform for </a:t>
            </a:r>
            <a:r>
              <a:rPr lang="en-US" b="1" i="1" dirty="0" smtClean="0"/>
              <a:t>video-streaming over Internet</a:t>
            </a:r>
          </a:p>
          <a:p>
            <a:r>
              <a:rPr lang="en-US" b="1" i="1" dirty="0" err="1" smtClean="0">
                <a:effectLst>
                  <a:outerShdw blurRad="38100" dist="38100" dir="2700000" algn="tl">
                    <a:srgbClr val="000000">
                      <a:alpha val="43137"/>
                    </a:srgbClr>
                  </a:outerShdw>
                </a:effectLst>
              </a:rPr>
              <a:t>Dropbox</a:t>
            </a:r>
            <a:r>
              <a:rPr lang="en-US" b="1" i="1" dirty="0" smtClean="0"/>
              <a:t>; </a:t>
            </a:r>
            <a:r>
              <a:rPr lang="en-US" dirty="0" smtClean="0"/>
              <a:t>An especially easy </a:t>
            </a:r>
            <a:r>
              <a:rPr lang="en-US" b="1" i="1" dirty="0" smtClean="0"/>
              <a:t>cloud storage service </a:t>
            </a:r>
            <a:r>
              <a:rPr lang="en-US" dirty="0" smtClean="0"/>
              <a:t>for storing online and sharing files, music, and video</a:t>
            </a:r>
          </a:p>
          <a:p>
            <a:r>
              <a:rPr lang="en-US" b="1" i="1" dirty="0" smtClean="0">
                <a:effectLst>
                  <a:outerShdw blurRad="38100" dist="38100" dir="2700000" algn="tl">
                    <a:srgbClr val="000000">
                      <a:alpha val="43137"/>
                    </a:srgbClr>
                  </a:outerShdw>
                </a:effectLst>
              </a:rPr>
              <a:t>Fab.com</a:t>
            </a:r>
            <a:r>
              <a:rPr lang="en-US" dirty="0" smtClean="0"/>
              <a:t>; A fastest growing </a:t>
            </a:r>
            <a:r>
              <a:rPr lang="en-US" b="1" i="1" dirty="0" err="1" smtClean="0"/>
              <a:t>eCommerce</a:t>
            </a:r>
            <a:r>
              <a:rPr lang="en-US" b="1" i="1" dirty="0" smtClean="0"/>
              <a:t> website </a:t>
            </a:r>
            <a:r>
              <a:rPr lang="en-US" dirty="0" smtClean="0"/>
              <a:t>and </a:t>
            </a:r>
            <a:r>
              <a:rPr lang="en-US" b="1" i="1" dirty="0" smtClean="0"/>
              <a:t>mobile app</a:t>
            </a:r>
            <a:r>
              <a:rPr lang="en-US" dirty="0" smtClean="0"/>
              <a:t> for flash sale </a:t>
            </a:r>
            <a:r>
              <a:rPr lang="en-US" smtClean="0"/>
              <a:t>of custom </a:t>
            </a:r>
            <a:r>
              <a:rPr lang="en-US" dirty="0" smtClean="0"/>
              <a:t>designer products</a:t>
            </a:r>
            <a:endParaRPr lang="en-US" b="1" i="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The paper described new model for organizing data using many inter-connected tables (relational data model)</a:t>
            </a:r>
          </a:p>
          <a:p>
            <a:r>
              <a:rPr lang="en-US" dirty="0" smtClean="0"/>
              <a:t>The paper also described the method for extracting data from such database using structured query language or SQL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3" name="Content Placeholder 2"/>
          <p:cNvSpPr>
            <a:spLocks noGrp="1"/>
          </p:cNvSpPr>
          <p:nvPr>
            <p:ph idx="1"/>
          </p:nvPr>
        </p:nvSpPr>
        <p:spPr/>
        <p:txBody>
          <a:bodyPr/>
          <a:lstStyle/>
          <a:p>
            <a:r>
              <a:rPr lang="en-US" dirty="0" smtClean="0"/>
              <a:t>The founder of Oracle Larry Ellison wanted to create software using the principles for data organization described in that paper in real computer systems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2990</Words>
  <Application>Microsoft Office PowerPoint</Application>
  <PresentationFormat>On-screen Show (4:3)</PresentationFormat>
  <Paragraphs>247</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Slide 1</vt:lpstr>
      <vt:lpstr>Past, present, and future of computing</vt:lpstr>
      <vt:lpstr>Lecture Plan</vt:lpstr>
      <vt:lpstr>Slide 4</vt:lpstr>
      <vt:lpstr>Oracle</vt:lpstr>
      <vt:lpstr>Oracle</vt:lpstr>
      <vt:lpstr>Oracle</vt:lpstr>
      <vt:lpstr>Oracle</vt:lpstr>
      <vt:lpstr>Oracle</vt:lpstr>
      <vt:lpstr>Oracle</vt:lpstr>
      <vt:lpstr>Oracle</vt:lpstr>
      <vt:lpstr>Oracle</vt:lpstr>
      <vt:lpstr>Oracle</vt:lpstr>
      <vt:lpstr>Oracle</vt:lpstr>
      <vt:lpstr>Oracle</vt:lpstr>
      <vt:lpstr>Oracle</vt:lpstr>
      <vt:lpstr>Oracle</vt:lpstr>
      <vt:lpstr>Oracle</vt:lpstr>
      <vt:lpstr>Slide 19</vt:lpstr>
      <vt:lpstr>Oracle</vt:lpstr>
      <vt:lpstr>Oracle</vt:lpstr>
      <vt:lpstr>Oracle</vt:lpstr>
      <vt:lpstr>Slide 23</vt:lpstr>
      <vt:lpstr>Oracle</vt:lpstr>
      <vt:lpstr>Oracle</vt:lpstr>
      <vt:lpstr>Oracle</vt:lpstr>
      <vt:lpstr>Oracle</vt:lpstr>
      <vt:lpstr>Oracle</vt:lpstr>
      <vt:lpstr>Oracle</vt:lpstr>
      <vt:lpstr>Oracle</vt:lpstr>
      <vt:lpstr>Oracle</vt:lpstr>
      <vt:lpstr>Slide 32</vt:lpstr>
      <vt:lpstr>Google</vt:lpstr>
      <vt:lpstr>Google</vt:lpstr>
      <vt:lpstr>Google</vt:lpstr>
      <vt:lpstr>Google</vt:lpstr>
      <vt:lpstr>PageRank</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Google</vt:lpstr>
      <vt:lpstr>A summary</vt:lpstr>
      <vt:lpstr>A summary</vt:lpstr>
      <vt:lpstr>A summary</vt:lpstr>
      <vt:lpstr>A summary</vt:lpstr>
      <vt:lpstr>A summary</vt:lpstr>
      <vt:lpstr>A summary</vt:lpstr>
      <vt:lpstr>A summary</vt:lpstr>
      <vt:lpstr>A summary</vt:lpstr>
      <vt:lpstr>Slide 75</vt:lpstr>
      <vt:lpstr>The Fastest Growing Startups of 2012</vt:lpstr>
      <vt:lpstr>Slide 77</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gmyuriy</dc:creator>
  <cp:lastModifiedBy>gmyuriy</cp:lastModifiedBy>
  <cp:revision>102</cp:revision>
  <dcterms:created xsi:type="dcterms:W3CDTF">2013-11-13T09:16:07Z</dcterms:created>
  <dcterms:modified xsi:type="dcterms:W3CDTF">2013-11-15T07:40:58Z</dcterms:modified>
</cp:coreProperties>
</file>