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98" r:id="rId3"/>
    <p:sldId id="401" r:id="rId4"/>
    <p:sldId id="559" r:id="rId5"/>
    <p:sldId id="560" r:id="rId6"/>
    <p:sldId id="561" r:id="rId7"/>
    <p:sldId id="566" r:id="rId8"/>
    <p:sldId id="562" r:id="rId9"/>
    <p:sldId id="563" r:id="rId10"/>
    <p:sldId id="564" r:id="rId11"/>
    <p:sldId id="567" r:id="rId12"/>
    <p:sldId id="565" r:id="rId13"/>
    <p:sldId id="568" r:id="rId14"/>
    <p:sldId id="569" r:id="rId15"/>
    <p:sldId id="572" r:id="rId16"/>
    <p:sldId id="570" r:id="rId17"/>
    <p:sldId id="571" r:id="rId18"/>
    <p:sldId id="573" r:id="rId19"/>
    <p:sldId id="574" r:id="rId20"/>
    <p:sldId id="575" r:id="rId21"/>
    <p:sldId id="624" r:id="rId22"/>
    <p:sldId id="636" r:id="rId23"/>
    <p:sldId id="637" r:id="rId24"/>
    <p:sldId id="580" r:id="rId25"/>
    <p:sldId id="578" r:id="rId26"/>
    <p:sldId id="579" r:id="rId27"/>
    <p:sldId id="581" r:id="rId28"/>
    <p:sldId id="625" r:id="rId29"/>
    <p:sldId id="615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584" r:id="rId39"/>
    <p:sldId id="638" r:id="rId40"/>
    <p:sldId id="616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639" r:id="rId49"/>
    <p:sldId id="594" r:id="rId50"/>
    <p:sldId id="595" r:id="rId51"/>
    <p:sldId id="640" r:id="rId52"/>
    <p:sldId id="641" r:id="rId53"/>
    <p:sldId id="597" r:id="rId54"/>
    <p:sldId id="601" r:id="rId55"/>
    <p:sldId id="602" r:id="rId56"/>
    <p:sldId id="626" r:id="rId57"/>
    <p:sldId id="642" r:id="rId58"/>
    <p:sldId id="627" r:id="rId59"/>
    <p:sldId id="628" r:id="rId60"/>
    <p:sldId id="631" r:id="rId61"/>
    <p:sldId id="632" r:id="rId62"/>
    <p:sldId id="633" r:id="rId63"/>
    <p:sldId id="63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2897" autoAdjust="0"/>
  </p:normalViewPr>
  <p:slideViewPr>
    <p:cSldViewPr>
      <p:cViewPr>
        <p:scale>
          <a:sx n="70" d="100"/>
          <a:sy n="70" d="100"/>
        </p:scale>
        <p:origin x="-5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0BFB-A016-453C-863B-012BA3E33FFB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68327-73C0-4EFA-885E-D4B8330967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02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68327-73C0-4EFA-885E-D4B83309671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0" cy="2438401"/>
          </a:xfrm>
        </p:spPr>
        <p:txBody>
          <a:bodyPr>
            <a:normAutofit/>
          </a:bodyPr>
          <a:lstStyle/>
          <a:p>
            <a:r>
              <a:rPr lang="tr-TR" dirty="0" smtClean="0"/>
              <a:t>MIT503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b="1" i="1" dirty="0" smtClean="0"/>
              <a:t>Sıralama algoritmaları</a:t>
            </a:r>
            <a:endParaRPr lang="tr-TR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r>
              <a:rPr lang="tr-TR" dirty="0" smtClean="0"/>
              <a:t>Y. Doç. </a:t>
            </a:r>
            <a:r>
              <a:rPr lang="en-US" dirty="0" smtClean="0"/>
              <a:t>Dr. </a:t>
            </a:r>
            <a:r>
              <a:rPr lang="tr-TR" dirty="0" smtClean="0"/>
              <a:t>Yuriy </a:t>
            </a:r>
            <a:r>
              <a:rPr lang="tr-TR" dirty="0" smtClean="0"/>
              <a:t>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Ekleme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Naif sıralama: ekleme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209800"/>
            <a:ext cx="6781800" cy="457200"/>
            <a:chOff x="1143000" y="2743200"/>
            <a:chExt cx="6781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72" name="Group 50"/>
          <p:cNvGrpSpPr/>
          <p:nvPr/>
        </p:nvGrpSpPr>
        <p:grpSpPr>
          <a:xfrm>
            <a:off x="1828800" y="2743200"/>
            <a:ext cx="6781800" cy="457200"/>
            <a:chOff x="1143000" y="2743200"/>
            <a:chExt cx="6781800" cy="457200"/>
          </a:xfrm>
        </p:grpSpPr>
        <p:sp>
          <p:nvSpPr>
            <p:cNvPr id="73" name="Rectangle 72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3400" y="2286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3400" y="2743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grpSp>
        <p:nvGrpSpPr>
          <p:cNvPr id="85" name="Group 50"/>
          <p:cNvGrpSpPr/>
          <p:nvPr/>
        </p:nvGrpSpPr>
        <p:grpSpPr>
          <a:xfrm>
            <a:off x="1828800" y="3352800"/>
            <a:ext cx="6781800" cy="457200"/>
            <a:chOff x="1143000" y="2743200"/>
            <a:chExt cx="6781800" cy="457200"/>
          </a:xfrm>
        </p:grpSpPr>
        <p:sp>
          <p:nvSpPr>
            <p:cNvPr id="86" name="Rectangle 85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96" name="Group 50"/>
          <p:cNvGrpSpPr/>
          <p:nvPr/>
        </p:nvGrpSpPr>
        <p:grpSpPr>
          <a:xfrm>
            <a:off x="1828800" y="3886200"/>
            <a:ext cx="6781800" cy="457200"/>
            <a:chOff x="1143000" y="2743200"/>
            <a:chExt cx="6781800" cy="457200"/>
          </a:xfrm>
        </p:grpSpPr>
        <p:sp>
          <p:nvSpPr>
            <p:cNvPr id="97" name="Rectangle 96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33400" y="3429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33400" y="3886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grpSp>
        <p:nvGrpSpPr>
          <p:cNvPr id="109" name="Group 50"/>
          <p:cNvGrpSpPr/>
          <p:nvPr/>
        </p:nvGrpSpPr>
        <p:grpSpPr>
          <a:xfrm>
            <a:off x="1828800" y="4495800"/>
            <a:ext cx="6781800" cy="457200"/>
            <a:chOff x="1143000" y="2743200"/>
            <a:chExt cx="6781800" cy="457200"/>
          </a:xfrm>
        </p:grpSpPr>
        <p:sp>
          <p:nvSpPr>
            <p:cNvPr id="110" name="Rectangle 109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120" name="Group 50"/>
          <p:cNvGrpSpPr/>
          <p:nvPr/>
        </p:nvGrpSpPr>
        <p:grpSpPr>
          <a:xfrm>
            <a:off x="1828800" y="5029200"/>
            <a:ext cx="6781800" cy="457200"/>
            <a:chOff x="1143000" y="2743200"/>
            <a:chExt cx="6781800" cy="457200"/>
          </a:xfrm>
        </p:grpSpPr>
        <p:sp>
          <p:nvSpPr>
            <p:cNvPr id="121" name="Rectangle 120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33400" y="4572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33400" y="5029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286000" y="2514600"/>
            <a:ext cx="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2286000" y="3657600"/>
            <a:ext cx="3810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2895600" y="4724400"/>
            <a:ext cx="5334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0"/>
          <p:cNvGrpSpPr/>
          <p:nvPr/>
        </p:nvGrpSpPr>
        <p:grpSpPr>
          <a:xfrm>
            <a:off x="1828800" y="5638800"/>
            <a:ext cx="6781800" cy="457200"/>
            <a:chOff x="1143000" y="2743200"/>
            <a:chExt cx="6781800" cy="457200"/>
          </a:xfrm>
        </p:grpSpPr>
        <p:sp>
          <p:nvSpPr>
            <p:cNvPr id="142" name="Rectangle 14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152" name="Group 50"/>
          <p:cNvGrpSpPr/>
          <p:nvPr/>
        </p:nvGrpSpPr>
        <p:grpSpPr>
          <a:xfrm>
            <a:off x="1828800" y="6172200"/>
            <a:ext cx="6781800" cy="457200"/>
            <a:chOff x="1143000" y="2743200"/>
            <a:chExt cx="6781800" cy="457200"/>
          </a:xfrm>
        </p:grpSpPr>
        <p:sp>
          <p:nvSpPr>
            <p:cNvPr id="153" name="Rectangle 152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33400" y="5715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33400" y="6172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2895600" y="5943600"/>
            <a:ext cx="12192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Ekleme sıralama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447800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Seçme sıralama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sonuç:=boş dizi</a:t>
            </a:r>
          </a:p>
          <a:p>
            <a:r>
              <a:rPr lang="tr-TR" dirty="0" smtClean="0"/>
              <a:t>p</a:t>
            </a:r>
            <a:r>
              <a:rPr lang="en-US" dirty="0" smtClean="0"/>
              <a:t>:=</a:t>
            </a:r>
            <a:r>
              <a:rPr lang="tr-TR" dirty="0" smtClean="0"/>
              <a:t>giriş </a:t>
            </a:r>
            <a:r>
              <a:rPr lang="en-US" dirty="0" smtClean="0"/>
              <a:t>d</a:t>
            </a:r>
            <a:r>
              <a:rPr lang="tr-TR" dirty="0" smtClean="0"/>
              <a:t>izi</a:t>
            </a:r>
          </a:p>
          <a:p>
            <a:r>
              <a:rPr lang="tr-TR" dirty="0" smtClean="0"/>
              <a:t>p boş değil iken</a:t>
            </a:r>
            <a:br>
              <a:rPr lang="tr-TR" dirty="0" smtClean="0"/>
            </a:br>
            <a:r>
              <a:rPr lang="tr-TR" dirty="0" smtClean="0"/>
              <a:t>   a:=p’den birinci nesne alin</a:t>
            </a:r>
          </a:p>
          <a:p>
            <a:r>
              <a:rPr lang="tr-TR" dirty="0" smtClean="0"/>
              <a:t>   i:=0</a:t>
            </a:r>
          </a:p>
          <a:p>
            <a:r>
              <a:rPr lang="tr-TR" dirty="0" smtClean="0"/>
              <a:t>   döngü     // doğru pozisiyonu bul</a:t>
            </a:r>
          </a:p>
          <a:p>
            <a:r>
              <a:rPr lang="tr-TR" dirty="0" smtClean="0"/>
              <a:t>     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err="1" smtClean="0"/>
              <a:t>i</a:t>
            </a:r>
            <a:r>
              <a:rPr lang="tr-TR" dirty="0" smtClean="0"/>
              <a:t>:</a:t>
            </a:r>
            <a:r>
              <a:rPr lang="en-US" dirty="0" smtClean="0"/>
              <a:t>=i+1</a:t>
            </a:r>
            <a:endParaRPr lang="tr-TR" dirty="0" smtClean="0"/>
          </a:p>
          <a:p>
            <a:r>
              <a:rPr lang="tr-TR" dirty="0" smtClean="0"/>
              <a:t>   döngü (sonuç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]&gt;a</a:t>
            </a:r>
            <a:r>
              <a:rPr lang="tr-TR" dirty="0" smtClean="0"/>
              <a:t>)</a:t>
            </a:r>
            <a:r>
              <a:rPr lang="ru-RU" dirty="0" smtClean="0"/>
              <a:t> </a:t>
            </a:r>
            <a:r>
              <a:rPr lang="tr-TR" dirty="0" smtClean="0"/>
              <a:t>iken </a:t>
            </a:r>
          </a:p>
          <a:p>
            <a:r>
              <a:rPr lang="en-US" dirty="0" smtClean="0"/>
              <a:t>   </a:t>
            </a:r>
            <a:r>
              <a:rPr lang="tr-TR" dirty="0" smtClean="0"/>
              <a:t>a, sonucun </a:t>
            </a:r>
            <a:r>
              <a:rPr lang="en-US" dirty="0" smtClean="0"/>
              <a:t>i-1</a:t>
            </a:r>
            <a:r>
              <a:rPr lang="tr-TR" dirty="0" smtClean="0"/>
              <a:t> pozisiyonuna ekleyin</a:t>
            </a:r>
            <a:endParaRPr lang="en-US" dirty="0" smtClean="0"/>
          </a:p>
          <a:p>
            <a:r>
              <a:rPr lang="tr-TR" dirty="0" smtClean="0"/>
              <a:t>   p’den a’yı çıkartın</a:t>
            </a:r>
          </a:p>
          <a:p>
            <a:r>
              <a:rPr lang="tr-TR" dirty="0" smtClean="0"/>
              <a:t>döngü sonu</a:t>
            </a:r>
            <a:br>
              <a:rPr lang="tr-TR" dirty="0" smtClean="0"/>
            </a:br>
            <a:r>
              <a:rPr lang="tr-TR" dirty="0" smtClean="0"/>
              <a:t>yaz sonuç</a:t>
            </a:r>
          </a:p>
        </p:txBody>
      </p:sp>
      <p:sp>
        <p:nvSpPr>
          <p:cNvPr id="45" name="Oval 44"/>
          <p:cNvSpPr/>
          <p:nvPr/>
        </p:nvSpPr>
        <p:spPr>
          <a:xfrm>
            <a:off x="4800600" y="12954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64804" y="4800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p’dan a’yı çıkartın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37365" y="213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a:=p’den ilk nesne seçin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876800" y="62484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 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48400" y="12954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4600" y="6096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bitiş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55" idx="0"/>
          </p:cNvCxnSpPr>
          <p:nvPr/>
        </p:nvCxnSpPr>
        <p:spPr>
          <a:xfrm>
            <a:off x="5372100" y="1828800"/>
            <a:ext cx="346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2"/>
            <a:endCxn id="54" idx="0"/>
          </p:cNvCxnSpPr>
          <p:nvPr/>
        </p:nvCxnSpPr>
        <p:spPr>
          <a:xfrm>
            <a:off x="5378614" y="4640240"/>
            <a:ext cx="590" cy="16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9" idx="3"/>
            <a:endCxn id="55" idx="0"/>
          </p:cNvCxnSpPr>
          <p:nvPr/>
        </p:nvCxnSpPr>
        <p:spPr>
          <a:xfrm flipH="1" flipV="1">
            <a:off x="5375565" y="2133600"/>
            <a:ext cx="1530925" cy="3657600"/>
          </a:xfrm>
          <a:prstGeom prst="bentConnector4">
            <a:avLst>
              <a:gd name="adj1" fmla="val -71946"/>
              <a:gd name="adj2" fmla="val 106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6600" y="5105400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yok</a:t>
            </a:r>
            <a:endParaRPr lang="en-US" dirty="0"/>
          </a:p>
        </p:txBody>
      </p:sp>
      <p:cxnSp>
        <p:nvCxnSpPr>
          <p:cNvPr id="43" name="Elbow Connector 42"/>
          <p:cNvCxnSpPr>
            <a:stCxn id="29" idx="1"/>
            <a:endCxn id="56" idx="2"/>
          </p:cNvCxnSpPr>
          <p:nvPr/>
        </p:nvCxnSpPr>
        <p:spPr>
          <a:xfrm rot="10800000" flipH="1" flipV="1">
            <a:off x="3858490" y="5791200"/>
            <a:ext cx="1018310" cy="723900"/>
          </a:xfrm>
          <a:prstGeom prst="bentConnector3">
            <a:avLst>
              <a:gd name="adj1" fmla="val -22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46896" y="4106840"/>
            <a:ext cx="186343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a, sonucun i-1 pozisiyonuna ekle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5" idx="2"/>
            <a:endCxn id="27" idx="0"/>
          </p:cNvCxnSpPr>
          <p:nvPr/>
        </p:nvCxnSpPr>
        <p:spPr>
          <a:xfrm>
            <a:off x="5375565" y="2667000"/>
            <a:ext cx="692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3858490" y="5410200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p’de nesneler var?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39000" y="5257800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var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4" idx="2"/>
            <a:endCxn id="29" idx="0"/>
          </p:cNvCxnSpPr>
          <p:nvPr/>
        </p:nvCxnSpPr>
        <p:spPr>
          <a:xfrm>
            <a:off x="5379204" y="5181600"/>
            <a:ext cx="328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858490" y="3124200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tr-TR" dirty="0" smtClean="0"/>
              <a:t>onuç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]&gt;a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4" idx="0"/>
          </p:cNvCxnSpPr>
          <p:nvPr/>
        </p:nvCxnSpPr>
        <p:spPr>
          <a:xfrm flipH="1">
            <a:off x="5378614" y="3886200"/>
            <a:ext cx="3876" cy="22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8100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34200" y="3505200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evet</a:t>
            </a:r>
            <a:endParaRPr lang="en-US" dirty="0"/>
          </a:p>
        </p:txBody>
      </p:sp>
      <p:cxnSp>
        <p:nvCxnSpPr>
          <p:cNvPr id="41" name="Elbow Connector 40"/>
          <p:cNvCxnSpPr>
            <a:stCxn id="27" idx="3"/>
            <a:endCxn id="52" idx="2"/>
          </p:cNvCxnSpPr>
          <p:nvPr/>
        </p:nvCxnSpPr>
        <p:spPr>
          <a:xfrm flipV="1">
            <a:off x="6906490" y="3352800"/>
            <a:ext cx="3706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81800" y="3006435"/>
            <a:ext cx="990600" cy="3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=i+1</a:t>
            </a:r>
            <a:endParaRPr lang="en-US" dirty="0"/>
          </a:p>
        </p:txBody>
      </p:sp>
      <p:cxnSp>
        <p:nvCxnSpPr>
          <p:cNvPr id="59" name="Elbow Connector 40"/>
          <p:cNvCxnSpPr>
            <a:stCxn id="52" idx="0"/>
            <a:endCxn id="27" idx="0"/>
          </p:cNvCxnSpPr>
          <p:nvPr/>
        </p:nvCxnSpPr>
        <p:spPr>
          <a:xfrm rot="16200000" flipH="1" flipV="1">
            <a:off x="6270912" y="2118012"/>
            <a:ext cx="117765" cy="1894610"/>
          </a:xfrm>
          <a:prstGeom prst="bentConnector3">
            <a:avLst>
              <a:gd name="adj1" fmla="val -194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Ekleme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Ekleme sıralamada, doğru pozisyonu bulmak için bütün çıktı dızısını incelememiz gerekiyor</a:t>
            </a:r>
          </a:p>
          <a:p>
            <a:r>
              <a:rPr lang="tr-TR" b="1" dirty="0" smtClean="0"/>
              <a:t>Bu nedenle, bu algoritma için ortalama </a:t>
            </a:r>
            <a:br>
              <a:rPr lang="tr-TR" b="1" dirty="0" smtClean="0"/>
            </a:br>
            <a:r>
              <a:rPr lang="tr-TR" b="1" dirty="0" smtClean="0"/>
              <a:t>N(N-1)/2=O(N</a:t>
            </a:r>
            <a:r>
              <a:rPr lang="tr-TR" b="1" baseline="30000" dirty="0" smtClean="0"/>
              <a:t>2</a:t>
            </a:r>
            <a:r>
              <a:rPr lang="tr-TR" b="1" dirty="0" smtClean="0"/>
              <a:t>) operasyon gerekiyor</a:t>
            </a:r>
          </a:p>
          <a:p>
            <a:endParaRPr lang="tr-TR" dirty="0" smtClean="0"/>
          </a:p>
          <a:p>
            <a:r>
              <a:rPr lang="tr-TR" dirty="0" smtClean="0"/>
              <a:t>Girdi olarak neredeyse sıralanmış dizi varsa, çok hızlı algoritma olabilir (bu durumda daha avantajlı algoritmadır)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Kabarcık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Kabarcık sıralama, çok popüler algoritmadır ve her zaman “algoritmalar” derslerinde verilir</a:t>
            </a:r>
          </a:p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Diziyi inceliyoruz</a:t>
            </a:r>
          </a:p>
          <a:p>
            <a:pPr lvl="1"/>
            <a:r>
              <a:rPr lang="tr-TR" dirty="0" smtClean="0"/>
              <a:t>Bir yanlış sırada çift varsa, yani soldaki sayı sağdaki sayı’dan daha büyükse, çiftteki sayıların pozısyonlarını değiştiriyoruz</a:t>
            </a:r>
          </a:p>
          <a:p>
            <a:pPr lvl="1"/>
            <a:r>
              <a:rPr lang="tr-TR" dirty="0" smtClean="0"/>
              <a:t>Sonra var olan diziyi tekrar inceliyoruz, bu şekilde devam ediyoruz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Kabarcık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Naif sıralama: kabarcık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209800"/>
            <a:ext cx="6781800" cy="457200"/>
            <a:chOff x="1143000" y="2743200"/>
            <a:chExt cx="6781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3400" y="2286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2119745" y="2673927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0"/>
          <p:cNvGrpSpPr/>
          <p:nvPr/>
        </p:nvGrpSpPr>
        <p:grpSpPr>
          <a:xfrm>
            <a:off x="1828800" y="2971800"/>
            <a:ext cx="6781800" cy="457200"/>
            <a:chOff x="1143000" y="2743200"/>
            <a:chExt cx="6781800" cy="457200"/>
          </a:xfrm>
        </p:grpSpPr>
        <p:sp>
          <p:nvSpPr>
            <p:cNvPr id="133" name="Rectangle 132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33400" y="3048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70" name="Freeform 169"/>
          <p:cNvSpPr/>
          <p:nvPr/>
        </p:nvSpPr>
        <p:spPr>
          <a:xfrm>
            <a:off x="2819400" y="3429000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50"/>
          <p:cNvGrpSpPr/>
          <p:nvPr/>
        </p:nvGrpSpPr>
        <p:grpSpPr>
          <a:xfrm>
            <a:off x="1828800" y="3733800"/>
            <a:ext cx="6781800" cy="457200"/>
            <a:chOff x="1143000" y="2743200"/>
            <a:chExt cx="6781800" cy="457200"/>
          </a:xfrm>
        </p:grpSpPr>
        <p:sp>
          <p:nvSpPr>
            <p:cNvPr id="172" name="Rectangle 17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533400" y="3810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83" name="Freeform 182"/>
          <p:cNvSpPr/>
          <p:nvPr/>
        </p:nvSpPr>
        <p:spPr>
          <a:xfrm>
            <a:off x="3581400" y="4191000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50"/>
          <p:cNvGrpSpPr/>
          <p:nvPr/>
        </p:nvGrpSpPr>
        <p:grpSpPr>
          <a:xfrm>
            <a:off x="1828800" y="4495800"/>
            <a:ext cx="6781800" cy="457200"/>
            <a:chOff x="1143000" y="2743200"/>
            <a:chExt cx="67818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533400" y="4572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196" name="Freeform 195"/>
          <p:cNvSpPr/>
          <p:nvPr/>
        </p:nvSpPr>
        <p:spPr>
          <a:xfrm>
            <a:off x="2819400" y="4953000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50"/>
          <p:cNvGrpSpPr/>
          <p:nvPr/>
        </p:nvGrpSpPr>
        <p:grpSpPr>
          <a:xfrm>
            <a:off x="1828800" y="5257800"/>
            <a:ext cx="6781800" cy="457200"/>
            <a:chOff x="1143000" y="2743200"/>
            <a:chExt cx="6781800" cy="457200"/>
          </a:xfrm>
        </p:grpSpPr>
        <p:sp>
          <p:nvSpPr>
            <p:cNvPr id="202" name="Rectangle 20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533400" y="5334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215" name="Freeform 214"/>
          <p:cNvSpPr/>
          <p:nvPr/>
        </p:nvSpPr>
        <p:spPr>
          <a:xfrm>
            <a:off x="4191000" y="5694219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50"/>
          <p:cNvGrpSpPr/>
          <p:nvPr/>
        </p:nvGrpSpPr>
        <p:grpSpPr>
          <a:xfrm>
            <a:off x="1828800" y="5999017"/>
            <a:ext cx="6781800" cy="457200"/>
            <a:chOff x="1143000" y="2743200"/>
            <a:chExt cx="6781800" cy="457200"/>
          </a:xfrm>
        </p:grpSpPr>
        <p:sp>
          <p:nvSpPr>
            <p:cNvPr id="217" name="Rectangle 216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533400" y="6075217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228" name="Freeform 227"/>
          <p:cNvSpPr/>
          <p:nvPr/>
        </p:nvSpPr>
        <p:spPr>
          <a:xfrm>
            <a:off x="3429000" y="6463145"/>
            <a:ext cx="734291" cy="193964"/>
          </a:xfrm>
          <a:custGeom>
            <a:avLst/>
            <a:gdLst>
              <a:gd name="connsiteX0" fmla="*/ 0 w 734291"/>
              <a:gd name="connsiteY0" fmla="*/ 0 h 193964"/>
              <a:gd name="connsiteX1" fmla="*/ 346364 w 734291"/>
              <a:gd name="connsiteY1" fmla="*/ 193964 h 193964"/>
              <a:gd name="connsiteX2" fmla="*/ 734291 w 734291"/>
              <a:gd name="connsiteY2" fmla="*/ 0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93964">
                <a:moveTo>
                  <a:pt x="0" y="0"/>
                </a:moveTo>
                <a:cubicBezTo>
                  <a:pt x="111991" y="96982"/>
                  <a:pt x="223982" y="193964"/>
                  <a:pt x="346364" y="193964"/>
                </a:cubicBezTo>
                <a:cubicBezTo>
                  <a:pt x="468746" y="193964"/>
                  <a:pt x="671946" y="34636"/>
                  <a:pt x="734291" y="0"/>
                </a:cubicBezTo>
              </a:path>
            </a:pathLst>
          </a:cu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422565" y="6705600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Kabarcık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Naif sıralama: kabarcık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209800"/>
            <a:ext cx="6781800" cy="457200"/>
            <a:chOff x="1143000" y="2743200"/>
            <a:chExt cx="6781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1828800" y="2971800"/>
            <a:ext cx="6781800" cy="457200"/>
            <a:chOff x="1143000" y="2743200"/>
            <a:chExt cx="6781800" cy="457200"/>
          </a:xfrm>
        </p:grpSpPr>
        <p:sp>
          <p:nvSpPr>
            <p:cNvPr id="133" name="Rectangle 132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1828800" y="3733800"/>
            <a:ext cx="6781800" cy="457200"/>
            <a:chOff x="1143000" y="2743200"/>
            <a:chExt cx="6781800" cy="457200"/>
          </a:xfrm>
        </p:grpSpPr>
        <p:sp>
          <p:nvSpPr>
            <p:cNvPr id="172" name="Rectangle 17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7" name="Group 50"/>
          <p:cNvGrpSpPr/>
          <p:nvPr/>
        </p:nvGrpSpPr>
        <p:grpSpPr>
          <a:xfrm>
            <a:off x="1828800" y="4495800"/>
            <a:ext cx="6781800" cy="457200"/>
            <a:chOff x="1143000" y="2743200"/>
            <a:chExt cx="67818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8" name="Group 50"/>
          <p:cNvGrpSpPr/>
          <p:nvPr/>
        </p:nvGrpSpPr>
        <p:grpSpPr>
          <a:xfrm>
            <a:off x="1828800" y="5257800"/>
            <a:ext cx="6781800" cy="457200"/>
            <a:chOff x="1143000" y="2743200"/>
            <a:chExt cx="6781800" cy="457200"/>
          </a:xfrm>
        </p:grpSpPr>
        <p:sp>
          <p:nvSpPr>
            <p:cNvPr id="202" name="Rectangle 20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1828800" y="5999017"/>
            <a:ext cx="6781800" cy="457200"/>
            <a:chOff x="1143000" y="2743200"/>
            <a:chExt cx="6781800" cy="457200"/>
          </a:xfrm>
        </p:grpSpPr>
        <p:sp>
          <p:nvSpPr>
            <p:cNvPr id="217" name="Rectangle 216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cxnSp>
        <p:nvCxnSpPr>
          <p:cNvPr id="230" name="Straight Arrow Connector 229"/>
          <p:cNvCxnSpPr/>
          <p:nvPr/>
        </p:nvCxnSpPr>
        <p:spPr>
          <a:xfrm>
            <a:off x="422565" y="6705600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362200" y="28194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76400" y="20574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048000" y="35814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10000" y="50292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10000" y="43434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419600" y="5867400"/>
            <a:ext cx="838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1295400"/>
            <a:ext cx="1964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u="sng" dirty="0" smtClean="0"/>
              <a:t>kabarcık</a:t>
            </a:r>
            <a:r>
              <a:rPr lang="tr-TR" sz="2400" dirty="0" smtClean="0"/>
              <a:t> – </a:t>
            </a:r>
            <a:br>
              <a:rPr lang="tr-TR" sz="2400" dirty="0" smtClean="0"/>
            </a:br>
            <a:r>
              <a:rPr lang="tr-TR" sz="2400" dirty="0" smtClean="0"/>
              <a:t>üstüne gidiyor</a:t>
            </a:r>
            <a:endParaRPr lang="en-US" sz="2400" dirty="0"/>
          </a:p>
        </p:txBody>
      </p:sp>
      <p:cxnSp>
        <p:nvCxnSpPr>
          <p:cNvPr id="92" name="Straight Arrow Connector 91"/>
          <p:cNvCxnSpPr>
            <a:stCxn id="90" idx="1"/>
            <a:endCxn id="85" idx="7"/>
          </p:cNvCxnSpPr>
          <p:nvPr/>
        </p:nvCxnSpPr>
        <p:spPr>
          <a:xfrm flipH="1">
            <a:off x="2391848" y="1710899"/>
            <a:ext cx="4770952" cy="458093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3400" y="2286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33400" y="3048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33400" y="3810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33400" y="4572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33400" y="5334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6075217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Kabarcık sıralama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44780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2725" algn="l"/>
                <a:tab pos="1606550" algn="l"/>
              </a:tabLst>
            </a:pPr>
            <a:r>
              <a:rPr lang="tr-TR" sz="2400" b="1" dirty="0" smtClean="0"/>
              <a:t>Kabarcık sıralama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</a:t>
            </a:r>
            <a:r>
              <a:rPr lang="en-US" dirty="0" smtClean="0"/>
              <a:t>:=</a:t>
            </a:r>
            <a:r>
              <a:rPr lang="tr-TR" dirty="0" smtClean="0"/>
              <a:t>giriş_</a:t>
            </a:r>
            <a:r>
              <a:rPr lang="en-US" dirty="0" smtClean="0"/>
              <a:t>d</a:t>
            </a:r>
            <a:r>
              <a:rPr lang="tr-TR" dirty="0" smtClean="0"/>
              <a:t>izi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döngü 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i:=0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]&lt;p[i+1]</a:t>
            </a:r>
            <a:r>
              <a:rPr lang="tr-TR" dirty="0" smtClean="0"/>
              <a:t> iken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 </a:t>
            </a:r>
            <a:r>
              <a:rPr lang="en-US" dirty="0" smtClean="0"/>
              <a:t> </a:t>
            </a:r>
            <a:r>
              <a:rPr lang="tr-TR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=i+1;</a:t>
            </a:r>
            <a:endParaRPr lang="tr-TR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döngü</a:t>
            </a:r>
          </a:p>
          <a:p>
            <a:pPr>
              <a:tabLst>
                <a:tab pos="1482725" algn="l"/>
                <a:tab pos="1606550" algn="l"/>
              </a:tabLst>
            </a:pPr>
            <a:endParaRPr lang="tr-TR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en-US" dirty="0" smtClean="0"/>
              <a:t>   </a:t>
            </a:r>
            <a:r>
              <a:rPr lang="tr-TR" dirty="0" smtClean="0"/>
              <a:t>eğer 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tr-TR" dirty="0" smtClean="0"/>
              <a:t>, </a:t>
            </a:r>
            <a:r>
              <a:rPr lang="en-US" dirty="0" smtClean="0"/>
              <a:t>p</a:t>
            </a:r>
            <a:r>
              <a:rPr lang="tr-TR" dirty="0" smtClean="0"/>
              <a:t>’nin sonunda ise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  döngüden çıkın;        </a:t>
            </a:r>
            <a:r>
              <a:rPr lang="en-US" dirty="0" smtClean="0"/>
              <a:t>// </a:t>
            </a:r>
            <a:r>
              <a:rPr lang="tr-TR" dirty="0" smtClean="0"/>
              <a:t>hiç yanlış sırada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                                      // çift bulunmadı</a:t>
            </a:r>
          </a:p>
          <a:p>
            <a:pPr>
              <a:tabLst>
                <a:tab pos="1482725" algn="l"/>
                <a:tab pos="1606550" algn="l"/>
              </a:tabLst>
            </a:pPr>
            <a:endParaRPr lang="en-US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</a:t>
            </a:r>
            <a:r>
              <a:rPr lang="en-US" dirty="0" smtClean="0"/>
              <a:t>p[</a:t>
            </a:r>
            <a:r>
              <a:rPr lang="tr-TR" dirty="0" smtClean="0"/>
              <a:t>i</a:t>
            </a:r>
            <a:r>
              <a:rPr lang="en-US" dirty="0" smtClean="0"/>
              <a:t>]</a:t>
            </a:r>
            <a:r>
              <a:rPr lang="tr-TR" dirty="0" smtClean="0"/>
              <a:t> ve </a:t>
            </a:r>
            <a:r>
              <a:rPr lang="en-US" dirty="0" smtClean="0"/>
              <a:t>p[</a:t>
            </a:r>
            <a:r>
              <a:rPr lang="tr-TR" dirty="0" smtClean="0"/>
              <a:t>i+1</a:t>
            </a:r>
            <a:r>
              <a:rPr lang="en-US" dirty="0" smtClean="0"/>
              <a:t>]</a:t>
            </a:r>
            <a:r>
              <a:rPr lang="tr-TR" dirty="0" smtClean="0"/>
              <a:t> değiştirin</a:t>
            </a:r>
            <a:endParaRPr lang="en-US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döngü sonu</a:t>
            </a:r>
            <a:br>
              <a:rPr lang="tr-TR" dirty="0" smtClean="0"/>
            </a:br>
            <a:r>
              <a:rPr lang="tr-TR" dirty="0" smtClean="0"/>
              <a:t>yaz </a:t>
            </a:r>
            <a:r>
              <a:rPr lang="en-US" dirty="0" smtClean="0"/>
              <a:t>p</a:t>
            </a:r>
            <a:endParaRPr lang="tr-TR" dirty="0" smtClean="0"/>
          </a:p>
        </p:txBody>
      </p:sp>
      <p:sp>
        <p:nvSpPr>
          <p:cNvPr id="45" name="Oval 44"/>
          <p:cNvSpPr/>
          <p:nvPr/>
        </p:nvSpPr>
        <p:spPr>
          <a:xfrm>
            <a:off x="5715000" y="12954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79204" y="495300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ve</a:t>
            </a:r>
            <a:r>
              <a:rPr lang="en-US" dirty="0" smtClean="0"/>
              <a:t> p[i+1] </a:t>
            </a:r>
            <a:r>
              <a:rPr lang="tr-TR" dirty="0" smtClean="0"/>
              <a:t>değiştirin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91200" y="6172201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 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12954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39000" y="63246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bitiş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88" idx="0"/>
          </p:cNvCxnSpPr>
          <p:nvPr/>
        </p:nvCxnSpPr>
        <p:spPr>
          <a:xfrm>
            <a:off x="6286500" y="1828800"/>
            <a:ext cx="6925" cy="24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3" idx="2"/>
            <a:endCxn id="54" idx="0"/>
          </p:cNvCxnSpPr>
          <p:nvPr/>
        </p:nvCxnSpPr>
        <p:spPr>
          <a:xfrm>
            <a:off x="6289965" y="4648201"/>
            <a:ext cx="363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4" idx="2"/>
            <a:endCxn id="88" idx="0"/>
          </p:cNvCxnSpPr>
          <p:nvPr/>
        </p:nvCxnSpPr>
        <p:spPr>
          <a:xfrm rot="5400000" flipH="1">
            <a:off x="4551304" y="3820302"/>
            <a:ext cx="3484421" cy="179"/>
          </a:xfrm>
          <a:prstGeom prst="bentConnector5">
            <a:avLst>
              <a:gd name="adj1" fmla="val -6561"/>
              <a:gd name="adj2" fmla="val -1250005419"/>
              <a:gd name="adj3" fmla="val 104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3823856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evet</a:t>
            </a:r>
            <a:endParaRPr lang="en-US" dirty="0"/>
          </a:p>
        </p:txBody>
      </p:sp>
      <p:cxnSp>
        <p:nvCxnSpPr>
          <p:cNvPr id="43" name="Elbow Connector 42"/>
          <p:cNvCxnSpPr>
            <a:stCxn id="73" idx="1"/>
            <a:endCxn id="56" idx="2"/>
          </p:cNvCxnSpPr>
          <p:nvPr/>
        </p:nvCxnSpPr>
        <p:spPr>
          <a:xfrm rot="10800000" flipH="1" flipV="1">
            <a:off x="4765964" y="4267201"/>
            <a:ext cx="1025235" cy="2171700"/>
          </a:xfrm>
          <a:prstGeom prst="bentConnector3">
            <a:avLst>
              <a:gd name="adj1" fmla="val -22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772890" y="2874821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]&lt;p[i+1]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4600" y="350301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47710" y="3200400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evet</a:t>
            </a:r>
            <a:endParaRPr lang="en-US" dirty="0"/>
          </a:p>
        </p:txBody>
      </p:sp>
      <p:cxnSp>
        <p:nvCxnSpPr>
          <p:cNvPr id="41" name="Elbow Connector 40"/>
          <p:cNvCxnSpPr>
            <a:stCxn id="27" idx="3"/>
            <a:endCxn id="52" idx="2"/>
          </p:cNvCxnSpPr>
          <p:nvPr/>
        </p:nvCxnSpPr>
        <p:spPr>
          <a:xfrm flipV="1">
            <a:off x="7820890" y="3082640"/>
            <a:ext cx="256310" cy="1731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96200" y="2736275"/>
            <a:ext cx="762000" cy="3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=i+1</a:t>
            </a:r>
            <a:endParaRPr lang="en-US" dirty="0"/>
          </a:p>
        </p:txBody>
      </p:sp>
      <p:cxnSp>
        <p:nvCxnSpPr>
          <p:cNvPr id="59" name="Elbow Connector 40"/>
          <p:cNvCxnSpPr>
            <a:stCxn id="52" idx="0"/>
            <a:endCxn id="27" idx="0"/>
          </p:cNvCxnSpPr>
          <p:nvPr/>
        </p:nvCxnSpPr>
        <p:spPr>
          <a:xfrm rot="16200000" flipH="1" flipV="1">
            <a:off x="7117772" y="1915393"/>
            <a:ext cx="138546" cy="1780310"/>
          </a:xfrm>
          <a:prstGeom prst="bentConnector3">
            <a:avLst>
              <a:gd name="adj1" fmla="val -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2"/>
            <a:endCxn id="73" idx="0"/>
          </p:cNvCxnSpPr>
          <p:nvPr/>
        </p:nvCxnSpPr>
        <p:spPr>
          <a:xfrm flipH="1">
            <a:off x="6289965" y="3636821"/>
            <a:ext cx="6925" cy="24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/>
          <p:cNvSpPr/>
          <p:nvPr/>
        </p:nvSpPr>
        <p:spPr>
          <a:xfrm>
            <a:off x="4765965" y="3886201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tr-TR" dirty="0" smtClean="0"/>
              <a:t>’nin sonunda?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798125" y="2078180"/>
            <a:ext cx="990600" cy="3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88" idx="2"/>
            <a:endCxn id="27" idx="0"/>
          </p:cNvCxnSpPr>
          <p:nvPr/>
        </p:nvCxnSpPr>
        <p:spPr>
          <a:xfrm>
            <a:off x="6293425" y="2424545"/>
            <a:ext cx="3465" cy="45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48400" y="45836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hair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Kabarcık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Kabarcık sıralama, ortalama tekrar </a:t>
            </a:r>
            <a:r>
              <a:rPr lang="tr-TR" b="1" dirty="0" smtClean="0"/>
              <a:t>O(N</a:t>
            </a:r>
            <a:r>
              <a:rPr lang="tr-TR" b="1" baseline="30000" dirty="0" smtClean="0"/>
              <a:t>2</a:t>
            </a:r>
            <a:r>
              <a:rPr lang="tr-TR" b="1" dirty="0" smtClean="0"/>
              <a:t>) operasyon gerekiyor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Girdi olarak neredeyse sıralanmış dizi varsa, tekrar onu hızlı sıralayabilir ve avantajlı algoritmadır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Naif sıralama: özet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Naif sıralama algoritmalar</a:t>
            </a:r>
          </a:p>
          <a:p>
            <a:pPr lvl="1"/>
            <a:r>
              <a:rPr lang="tr-TR" dirty="0" smtClean="0"/>
              <a:t>Seçme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Ekleme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Kabarcık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Naif </a:t>
            </a:r>
            <a:r>
              <a:rPr lang="tr-TR" dirty="0" smtClean="0"/>
              <a:t>sıralama algoritmalarının hepsi O(N</a:t>
            </a:r>
            <a:r>
              <a:rPr lang="tr-TR" baseline="30000" dirty="0" smtClean="0"/>
              <a:t>2</a:t>
            </a:r>
            <a:r>
              <a:rPr lang="tr-TR" dirty="0" smtClean="0"/>
              <a:t>) dır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Hızlı </a:t>
            </a:r>
            <a:r>
              <a:rPr lang="tr-TR" dirty="0" smtClean="0"/>
              <a:t>sıralama algoritmaları</a:t>
            </a:r>
          </a:p>
          <a:p>
            <a:pPr lvl="1"/>
            <a:r>
              <a:rPr lang="tr-TR" dirty="0" smtClean="0"/>
              <a:t>Hızlı sıralama (quicksort)</a:t>
            </a:r>
          </a:p>
          <a:p>
            <a:pPr lvl="1"/>
            <a:r>
              <a:rPr lang="tr-TR" dirty="0" smtClean="0"/>
              <a:t>Birleşme sıralama (mergesort)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geliştirme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pPr lvl="1"/>
            <a:r>
              <a:rPr lang="tr-TR" dirty="0" smtClean="0"/>
              <a:t>Sıralama algoritmaları </a:t>
            </a:r>
            <a:r>
              <a:rPr lang="tr-TR" dirty="0" smtClean="0"/>
              <a:t>ve böl-ve-fethet </a:t>
            </a:r>
            <a:r>
              <a:rPr lang="tr-TR" dirty="0" smtClean="0"/>
              <a:t>yöntemi</a:t>
            </a:r>
            <a:endParaRPr lang="tr-TR" dirty="0" smtClean="0"/>
          </a:p>
          <a:p>
            <a:pPr lvl="1"/>
            <a:r>
              <a:rPr lang="tr-TR" dirty="0" smtClean="0"/>
              <a:t>Naif sıralama – seçme sıralama</a:t>
            </a:r>
            <a:r>
              <a:rPr lang="tr-TR" dirty="0" smtClean="0"/>
              <a:t>, ekleme </a:t>
            </a:r>
            <a:r>
              <a:rPr lang="tr-TR" dirty="0" smtClean="0"/>
              <a:t>sıralama, kabarcık </a:t>
            </a:r>
            <a:r>
              <a:rPr lang="tr-TR" dirty="0" smtClean="0"/>
              <a:t>sıralama</a:t>
            </a:r>
          </a:p>
          <a:p>
            <a:pPr lvl="1"/>
            <a:r>
              <a:rPr lang="tr-TR" dirty="0" smtClean="0"/>
              <a:t>Hızlı </a:t>
            </a:r>
            <a:r>
              <a:rPr lang="tr-TR" dirty="0" smtClean="0"/>
              <a:t>sıralama (quicksort), birleşme sıralama (mergesort</a:t>
            </a:r>
            <a:r>
              <a:rPr lang="tr-TR" dirty="0" smtClean="0"/>
              <a:t>), hipsort </a:t>
            </a:r>
            <a:r>
              <a:rPr lang="tr-TR" dirty="0" smtClean="0"/>
              <a:t>(heapsort)</a:t>
            </a:r>
          </a:p>
          <a:p>
            <a:pPr lvl="1"/>
            <a:r>
              <a:rPr lang="tr-TR" dirty="0" smtClean="0"/>
              <a:t>Özel tamsayı </a:t>
            </a:r>
            <a:r>
              <a:rPr lang="tr-TR" dirty="0" smtClean="0"/>
              <a:t>sıralama – sayım </a:t>
            </a:r>
            <a:r>
              <a:rPr lang="tr-TR" dirty="0" smtClean="0"/>
              <a:t>sıralama, kova </a:t>
            </a:r>
            <a:r>
              <a:rPr lang="tr-TR" dirty="0" smtClean="0"/>
              <a:t>sıralama, radix </a:t>
            </a:r>
            <a:r>
              <a:rPr lang="tr-TR" dirty="0" smtClean="0"/>
              <a:t>sıralama</a:t>
            </a:r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Hızlı sıralama (quicksort)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Naif sıralama algoritması var,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algoritmasıdır</a:t>
            </a:r>
          </a:p>
          <a:p>
            <a:pPr lvl="1"/>
            <a:r>
              <a:rPr lang="tr-TR" dirty="0" smtClean="0"/>
              <a:t>Dizide bir sayı </a:t>
            </a:r>
            <a:r>
              <a:rPr lang="tr-TR" dirty="0" smtClean="0"/>
              <a:t>seçelim ( “</a:t>
            </a:r>
            <a:r>
              <a:rPr lang="tr-TR" dirty="0" smtClean="0"/>
              <a:t>pivot” </a:t>
            </a:r>
            <a:r>
              <a:rPr lang="tr-TR" dirty="0" smtClean="0"/>
              <a:t>denir</a:t>
            </a:r>
            <a:r>
              <a:rPr lang="tr-TR" dirty="0" smtClean="0"/>
              <a:t>), </a:t>
            </a:r>
            <a:r>
              <a:rPr lang="tr-TR" b="1" dirty="0" smtClean="0"/>
              <a:t>A</a:t>
            </a:r>
          </a:p>
          <a:p>
            <a:pPr lvl="1"/>
            <a:r>
              <a:rPr lang="tr-TR" b="1" dirty="0" smtClean="0"/>
              <a:t>A</a:t>
            </a:r>
            <a:r>
              <a:rPr lang="tr-TR" dirty="0" smtClean="0"/>
              <a:t>’dan </a:t>
            </a:r>
            <a:r>
              <a:rPr lang="tr-TR" u="sng" dirty="0" smtClean="0"/>
              <a:t>küçük</a:t>
            </a:r>
            <a:r>
              <a:rPr lang="tr-TR" dirty="0" smtClean="0"/>
              <a:t> </a:t>
            </a:r>
            <a:r>
              <a:rPr lang="tr-TR" dirty="0" smtClean="0"/>
              <a:t>sayıların hepsini </a:t>
            </a:r>
            <a:r>
              <a:rPr lang="tr-TR" i="1" u="sng" dirty="0" smtClean="0"/>
              <a:t>sola</a:t>
            </a:r>
            <a:r>
              <a:rPr lang="tr-TR" u="sng" dirty="0" smtClean="0"/>
              <a:t> </a:t>
            </a:r>
            <a:r>
              <a:rPr lang="tr-TR" dirty="0" smtClean="0"/>
              <a:t>koyalım,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u="sng" dirty="0" smtClean="0"/>
              <a:t>büyükleri</a:t>
            </a:r>
            <a:r>
              <a:rPr lang="tr-TR" dirty="0" smtClean="0"/>
              <a:t> </a:t>
            </a:r>
            <a:r>
              <a:rPr lang="tr-TR" i="1" u="sng" dirty="0" smtClean="0"/>
              <a:t>sağa</a:t>
            </a:r>
            <a:r>
              <a:rPr lang="tr-TR" u="sng" dirty="0" smtClean="0"/>
              <a:t> </a:t>
            </a:r>
            <a:r>
              <a:rPr lang="tr-TR" dirty="0" smtClean="0"/>
              <a:t>koyalım</a:t>
            </a:r>
            <a:endParaRPr lang="tr-TR" dirty="0" smtClean="0"/>
          </a:p>
          <a:p>
            <a:pPr lvl="1"/>
            <a:r>
              <a:rPr lang="tr-TR" dirty="0" smtClean="0"/>
              <a:t>Soldaki ve sağdaki </a:t>
            </a:r>
            <a:r>
              <a:rPr lang="tr-TR" dirty="0" smtClean="0"/>
              <a:t>sayılar </a:t>
            </a:r>
            <a:r>
              <a:rPr lang="tr-TR" dirty="0" smtClean="0"/>
              <a:t>ayrı olarak </a:t>
            </a:r>
            <a:r>
              <a:rPr lang="tr-TR" dirty="0" smtClean="0"/>
              <a:t>sıralayalım, sonra şöyle sıralanmış altdizileri birleştirelim </a:t>
            </a:r>
            <a:br>
              <a:rPr lang="tr-TR" dirty="0" smtClean="0"/>
            </a:br>
            <a:r>
              <a:rPr lang="tr-TR" dirty="0" smtClean="0"/>
              <a:t>(kolay çünkü soldakiler hepsi </a:t>
            </a:r>
            <a:r>
              <a:rPr lang="en-US" dirty="0" smtClean="0"/>
              <a:t>&lt;A</a:t>
            </a:r>
            <a:r>
              <a:rPr lang="tr-TR" dirty="0" smtClean="0"/>
              <a:t> ve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tr-TR" dirty="0" smtClean="0"/>
              <a:t>ğdakiler hepsi</a:t>
            </a:r>
            <a:r>
              <a:rPr lang="ru-RU" dirty="0" smtClean="0"/>
              <a:t> </a:t>
            </a:r>
            <a:r>
              <a:rPr lang="en-US" dirty="0" smtClean="0"/>
              <a:t>&gt;A</a:t>
            </a:r>
            <a:r>
              <a:rPr lang="tr-TR" dirty="0" smtClean="0"/>
              <a:t> – yan yana konulması yeterlidir!</a:t>
            </a:r>
            <a:r>
              <a:rPr lang="en-US" dirty="0" smtClean="0"/>
              <a:t>)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Hızlı sıralama (quicksort)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Sol dizi sadece A’dan daha küçük sayıları ve sağ dizi sadece A’dan daha büyük sayıları içerdiği için sol sıralanmış dizi solda sağ sıralanmış dizi sağda koyup hemen sıralanmış sonucu alıyoruz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Pivot </a:t>
            </a:r>
            <a:r>
              <a:rPr lang="tr-TR" dirty="0" smtClean="0"/>
              <a:t>olarak genellikle dizinin ortasındanki sayı seçilir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Hızlı sıralama (quicksort)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Zaman analizi:</a:t>
            </a:r>
          </a:p>
          <a:p>
            <a:pPr lvl="1"/>
            <a:r>
              <a:rPr lang="tr-TR" dirty="0" smtClean="0"/>
              <a:t>Eğer altdizilerin sıralama naif olarak yapılırsa, toplam ortalama sıralama zamanı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2</a:t>
            </a:r>
            <a:r>
              <a:rPr lang="tr-TR" dirty="0" smtClean="0"/>
              <a:t>(N/2)</a:t>
            </a:r>
            <a:r>
              <a:rPr lang="ru-RU" baseline="30000" dirty="0" smtClean="0"/>
              <a:t>2</a:t>
            </a:r>
            <a:r>
              <a:rPr lang="ru-RU" dirty="0" smtClean="0"/>
              <a:t> + 1 ≈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lvl="1"/>
            <a:r>
              <a:rPr lang="tr-TR" dirty="0" smtClean="0"/>
              <a:t>Yani zaten bu iki kat daha hızlı (ilginç değil mi)!</a:t>
            </a:r>
            <a:endParaRPr lang="en-US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Hızlı sıralama (quicksort)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Zaman analizi:</a:t>
            </a:r>
          </a:p>
          <a:p>
            <a:pPr lvl="1"/>
            <a:r>
              <a:rPr lang="tr-TR" dirty="0" smtClean="0"/>
              <a:t>Dolayısıyla, altdizileri sıralamak için aynı ikiye bölme yöntemi kullanalım, ve sayre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Sonuçta bu ikiye bölme yaklaşımı sona kadar kullanılırsa ortalama sıralama zamanı</a:t>
            </a:r>
            <a:r>
              <a:rPr lang="tr-TR" dirty="0" smtClean="0"/>
              <a:t> </a:t>
            </a:r>
            <a:r>
              <a:rPr lang="tr-TR" u="sng" dirty="0" smtClean="0"/>
              <a:t>O(N log N)</a:t>
            </a:r>
            <a:r>
              <a:rPr lang="tr-TR" dirty="0" smtClean="0"/>
              <a:t> olmaktadır</a:t>
            </a:r>
            <a:br>
              <a:rPr lang="tr-TR" dirty="0" smtClean="0"/>
            </a:br>
            <a:endParaRPr lang="tr-TR" dirty="0" smtClean="0"/>
          </a:p>
          <a:p>
            <a:pPr lvl="1"/>
            <a:r>
              <a:rPr lang="tr-TR" dirty="0" smtClean="0"/>
              <a:t>Bu daha sonra konuşacağımız genel böl-ve-fethet algoritma yaklaşımının örneği dir</a:t>
            </a:r>
            <a:endParaRPr lang="en-US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Quicksort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209800"/>
            <a:ext cx="6781800" cy="457200"/>
            <a:chOff x="1143000" y="2743200"/>
            <a:chExt cx="6781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15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3400" y="2286000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48200" y="27432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pivot</a:t>
            </a:r>
            <a:endParaRPr lang="en-US" dirty="0"/>
          </a:p>
        </p:txBody>
      </p:sp>
      <p:grpSp>
        <p:nvGrpSpPr>
          <p:cNvPr id="85" name="Group 50"/>
          <p:cNvGrpSpPr/>
          <p:nvPr/>
        </p:nvGrpSpPr>
        <p:grpSpPr>
          <a:xfrm>
            <a:off x="1981200" y="3581400"/>
            <a:ext cx="6781800" cy="457200"/>
            <a:chOff x="1143000" y="2743200"/>
            <a:chExt cx="6781800" cy="457200"/>
          </a:xfrm>
        </p:grpSpPr>
        <p:sp>
          <p:nvSpPr>
            <p:cNvPr id="86" name="Rectangle 85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>
            <a:off x="3429000" y="2667000"/>
            <a:ext cx="12192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029200" y="2667000"/>
            <a:ext cx="11430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67667" y="293883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bölme</a:t>
            </a:r>
            <a:endParaRPr lang="en-US" sz="2000" b="1" dirty="0"/>
          </a:p>
        </p:txBody>
      </p:sp>
      <p:grpSp>
        <p:nvGrpSpPr>
          <p:cNvPr id="103" name="Group 50"/>
          <p:cNvGrpSpPr/>
          <p:nvPr/>
        </p:nvGrpSpPr>
        <p:grpSpPr>
          <a:xfrm>
            <a:off x="1981200" y="4876800"/>
            <a:ext cx="6781800" cy="457200"/>
            <a:chOff x="1143000" y="2743200"/>
            <a:chExt cx="6781800" cy="457200"/>
          </a:xfrm>
        </p:grpSpPr>
        <p:sp>
          <p:nvSpPr>
            <p:cNvPr id="104" name="Rectangle 103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09600" y="4267200"/>
            <a:ext cx="234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sol/sağdaki sıralama</a:t>
            </a:r>
            <a:endParaRPr lang="en-US" sz="2000" b="1" dirty="0"/>
          </a:p>
        </p:txBody>
      </p:sp>
      <p:cxnSp>
        <p:nvCxnSpPr>
          <p:cNvPr id="117" name="Straight Arrow Connector 116"/>
          <p:cNvCxnSpPr>
            <a:stCxn id="87" idx="2"/>
            <a:endCxn id="105" idx="0"/>
          </p:cNvCxnSpPr>
          <p:nvPr/>
        </p:nvCxnSpPr>
        <p:spPr>
          <a:xfrm>
            <a:off x="2971800" y="4038600"/>
            <a:ext cx="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953000" y="5486400"/>
            <a:ext cx="2209800" cy="533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50"/>
          <p:cNvGrpSpPr/>
          <p:nvPr/>
        </p:nvGrpSpPr>
        <p:grpSpPr>
          <a:xfrm>
            <a:off x="1828800" y="6096000"/>
            <a:ext cx="6781800" cy="457200"/>
            <a:chOff x="1143000" y="2743200"/>
            <a:chExt cx="6781800" cy="457200"/>
          </a:xfrm>
        </p:grpSpPr>
        <p:sp>
          <p:nvSpPr>
            <p:cNvPr id="125" name="Rectangle 124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3048000" y="5410200"/>
            <a:ext cx="1676400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57400" y="5638800"/>
            <a:ext cx="1070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toplama</a:t>
            </a:r>
            <a:endParaRPr lang="en-US" sz="20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2400" y="6170013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sıralanmış çıktı</a:t>
            </a:r>
            <a:endParaRPr lang="en-US" dirty="0"/>
          </a:p>
        </p:txBody>
      </p:sp>
      <p:cxnSp>
        <p:nvCxnSpPr>
          <p:cNvPr id="151" name="Straight Arrow Connector 150"/>
          <p:cNvCxnSpPr>
            <a:stCxn id="93" idx="2"/>
            <a:endCxn id="112" idx="0"/>
          </p:cNvCxnSpPr>
          <p:nvPr/>
        </p:nvCxnSpPr>
        <p:spPr>
          <a:xfrm>
            <a:off x="7086600" y="4038600"/>
            <a:ext cx="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10200" y="41148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...</a:t>
            </a:r>
            <a:endParaRPr lang="en-US" sz="2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200400" y="4114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yeni sıralayın; tekrar quicksort kullanın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368635" y="3200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710" y="44196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09800" y="29718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sol dizi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0" y="2971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sağ dizi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058890" y="411480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yeni sıralayın; tekrar quicksort kullanın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quicksort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447800"/>
            <a:ext cx="4114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2725" algn="l"/>
                <a:tab pos="1606550" algn="l"/>
              </a:tabLst>
            </a:pPr>
            <a:r>
              <a:rPr lang="tr-TR" sz="2400" b="1" dirty="0" smtClean="0"/>
              <a:t>quicksort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</a:t>
            </a:r>
            <a:r>
              <a:rPr lang="en-US" dirty="0" smtClean="0"/>
              <a:t>:=</a:t>
            </a:r>
            <a:r>
              <a:rPr lang="tr-TR" dirty="0" smtClean="0"/>
              <a:t>giriş </a:t>
            </a:r>
            <a:r>
              <a:rPr lang="en-US" dirty="0" smtClean="0"/>
              <a:t>d</a:t>
            </a:r>
            <a:r>
              <a:rPr lang="tr-TR" dirty="0" smtClean="0"/>
              <a:t>izi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A:=p</a:t>
            </a:r>
            <a:r>
              <a:rPr lang="en-US" dirty="0" smtClean="0"/>
              <a:t>[</a:t>
            </a:r>
            <a:r>
              <a:rPr lang="tr-TR" dirty="0" smtClean="0"/>
              <a:t>orta</a:t>
            </a:r>
            <a:r>
              <a:rPr lang="en-US" dirty="0" smtClean="0"/>
              <a:t>]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sol_dizi=boş dizi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sağ_dizi=boş dizi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döngü </a:t>
            </a:r>
            <a:r>
              <a:rPr lang="en-US" dirty="0" err="1" smtClean="0"/>
              <a:t>i</a:t>
            </a:r>
            <a:r>
              <a:rPr lang="tr-TR" dirty="0" smtClean="0"/>
              <a:t>=0’dan p’nin boyutuna kadar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tr-TR" dirty="0" smtClean="0"/>
              <a:t>  eğer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]&lt;A</a:t>
            </a:r>
            <a:r>
              <a:rPr lang="tr-TR" dirty="0" smtClean="0"/>
              <a:t> ise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r-TR" dirty="0" smtClean="0"/>
              <a:t>sol_diziye ekleyin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aksi halde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r-TR" dirty="0" smtClean="0"/>
              <a:t>sağ_diziye ekleyin</a:t>
            </a:r>
            <a:br>
              <a:rPr lang="tr-TR" dirty="0" smtClean="0"/>
            </a:br>
            <a:r>
              <a:rPr lang="tr-TR" dirty="0" smtClean="0"/>
              <a:t>    eğer sonu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döngü sonu</a:t>
            </a:r>
            <a:r>
              <a:rPr lang="en-US" dirty="0" smtClean="0"/>
              <a:t>    </a:t>
            </a:r>
            <a:endParaRPr lang="tr-TR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sol_dizi:=quicksort(sol_dizi);</a:t>
            </a:r>
            <a:br>
              <a:rPr lang="tr-TR" dirty="0" smtClean="0"/>
            </a:br>
            <a:r>
              <a:rPr lang="tr-TR" dirty="0" smtClean="0"/>
              <a:t>sağ_dizi:=quicksort(sağ_dizi); </a:t>
            </a:r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p:=(sol_dizi, sağ_dizi)</a:t>
            </a:r>
            <a:endParaRPr lang="en-US" dirty="0" smtClean="0"/>
          </a:p>
          <a:p>
            <a:pPr>
              <a:tabLst>
                <a:tab pos="1482725" algn="l"/>
                <a:tab pos="1606550" algn="l"/>
              </a:tabLst>
            </a:pPr>
            <a:r>
              <a:rPr lang="tr-TR" dirty="0" smtClean="0"/>
              <a:t>yaz p</a:t>
            </a:r>
          </a:p>
        </p:txBody>
      </p:sp>
      <p:sp>
        <p:nvSpPr>
          <p:cNvPr id="45" name="Oval 44"/>
          <p:cNvSpPr/>
          <p:nvPr/>
        </p:nvSpPr>
        <p:spPr>
          <a:xfrm>
            <a:off x="5715000" y="12954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39690" y="4655125"/>
            <a:ext cx="9144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p-&gt;sol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368635" y="6248399"/>
            <a:ext cx="1828800" cy="609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[</a:t>
            </a:r>
            <a:r>
              <a:rPr lang="en-US" dirty="0" err="1" smtClean="0"/>
              <a:t>sol;sa</a:t>
            </a:r>
            <a:r>
              <a:rPr lang="tr-TR" dirty="0" smtClean="0"/>
              <a:t>ğ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12954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52855" y="638002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bitiş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88" idx="0"/>
          </p:cNvCxnSpPr>
          <p:nvPr/>
        </p:nvCxnSpPr>
        <p:spPr>
          <a:xfrm>
            <a:off x="6286500" y="1828800"/>
            <a:ext cx="0" cy="17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3" idx="2"/>
            <a:endCxn id="54" idx="0"/>
          </p:cNvCxnSpPr>
          <p:nvPr/>
        </p:nvCxnSpPr>
        <p:spPr>
          <a:xfrm>
            <a:off x="6289965" y="4502725"/>
            <a:ext cx="69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4" idx="2"/>
            <a:endCxn id="27" idx="0"/>
          </p:cNvCxnSpPr>
          <p:nvPr/>
        </p:nvCxnSpPr>
        <p:spPr>
          <a:xfrm rot="5400000" flipH="1">
            <a:off x="5153890" y="3969325"/>
            <a:ext cx="2285999" cy="12700"/>
          </a:xfrm>
          <a:prstGeom prst="bentConnector5">
            <a:avLst>
              <a:gd name="adj1" fmla="val -10000"/>
              <a:gd name="adj2" fmla="val -21436400"/>
              <a:gd name="adj3" fmla="val 1069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1000" y="2895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27" name="Flowchart: Decision 26"/>
          <p:cNvSpPr/>
          <p:nvPr/>
        </p:nvSpPr>
        <p:spPr>
          <a:xfrm>
            <a:off x="4772890" y="2826325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</a:t>
            </a:r>
            <a:r>
              <a:rPr lang="en-US" dirty="0" smtClean="0"/>
              <a:t>+</a:t>
            </a:r>
            <a:r>
              <a:rPr lang="tr-TR" dirty="0" smtClean="0"/>
              <a:t>+</a:t>
            </a:r>
            <a:r>
              <a:rPr lang="en-US" dirty="0" smtClean="0"/>
              <a:t>&lt;</a:t>
            </a:r>
            <a:r>
              <a:rPr lang="en-US" dirty="0" err="1" smtClean="0"/>
              <a:t>boyut</a:t>
            </a:r>
            <a:r>
              <a:rPr lang="en-US" dirty="0" smtClean="0"/>
              <a:t>(p)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4670" y="3505200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95455" y="4364180"/>
            <a:ext cx="5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evet</a:t>
            </a:r>
            <a:endParaRPr lang="en-US" dirty="0"/>
          </a:p>
        </p:txBody>
      </p:sp>
      <p:cxnSp>
        <p:nvCxnSpPr>
          <p:cNvPr id="59" name="Elbow Connector 40"/>
          <p:cNvCxnSpPr>
            <a:stCxn id="47" idx="0"/>
            <a:endCxn id="27" idx="0"/>
          </p:cNvCxnSpPr>
          <p:nvPr/>
        </p:nvCxnSpPr>
        <p:spPr>
          <a:xfrm rot="16200000" flipV="1">
            <a:off x="6841505" y="2281711"/>
            <a:ext cx="1073725" cy="2162953"/>
          </a:xfrm>
          <a:prstGeom prst="bentConnector3">
            <a:avLst>
              <a:gd name="adj1" fmla="val 113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2"/>
            <a:endCxn id="73" idx="0"/>
          </p:cNvCxnSpPr>
          <p:nvPr/>
        </p:nvCxnSpPr>
        <p:spPr>
          <a:xfrm flipH="1">
            <a:off x="6289965" y="3588325"/>
            <a:ext cx="69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/>
          <p:cNvSpPr/>
          <p:nvPr/>
        </p:nvSpPr>
        <p:spPr>
          <a:xfrm>
            <a:off x="4765965" y="3740725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]&lt;A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876800" y="2001980"/>
            <a:ext cx="2819400" cy="5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seç A; sol=boş; sağ=boş;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88" idx="2"/>
            <a:endCxn id="27" idx="0"/>
          </p:cNvCxnSpPr>
          <p:nvPr/>
        </p:nvCxnSpPr>
        <p:spPr>
          <a:xfrm>
            <a:off x="6286500" y="2590800"/>
            <a:ext cx="10390" cy="23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02240" y="37060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hair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87145" y="3900050"/>
            <a:ext cx="945396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p-&gt;</a:t>
            </a:r>
            <a:r>
              <a:rPr lang="en-US" dirty="0" err="1" smtClean="0"/>
              <a:t>sa</a:t>
            </a:r>
            <a:r>
              <a:rPr lang="tr-TR" dirty="0" smtClean="0"/>
              <a:t>ğ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73" idx="3"/>
            <a:endCxn id="47" idx="1"/>
          </p:cNvCxnSpPr>
          <p:nvPr/>
        </p:nvCxnSpPr>
        <p:spPr>
          <a:xfrm>
            <a:off x="7813965" y="4121725"/>
            <a:ext cx="173180" cy="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90655" y="5507180"/>
            <a:ext cx="2819400" cy="5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sol=</a:t>
            </a:r>
            <a:r>
              <a:rPr lang="en-US" dirty="0" err="1" smtClean="0"/>
              <a:t>quicksort</a:t>
            </a:r>
            <a:r>
              <a:rPr lang="en-US" dirty="0" smtClean="0"/>
              <a:t>(sol); </a:t>
            </a:r>
            <a:r>
              <a:rPr lang="en-US" dirty="0" err="1" smtClean="0"/>
              <a:t>sa</a:t>
            </a:r>
            <a:r>
              <a:rPr lang="tr-TR" dirty="0" smtClean="0"/>
              <a:t>ğ</a:t>
            </a:r>
            <a:r>
              <a:rPr lang="en-US" dirty="0" smtClean="0"/>
              <a:t>=</a:t>
            </a:r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sa</a:t>
            </a:r>
            <a:r>
              <a:rPr lang="tr-TR" dirty="0" smtClean="0"/>
              <a:t>ğ</a:t>
            </a:r>
            <a:r>
              <a:rPr lang="en-US" dirty="0" smtClean="0"/>
              <a:t>);</a:t>
            </a:r>
            <a:endParaRPr lang="en-US" dirty="0"/>
          </a:p>
        </p:txBody>
      </p:sp>
      <p:cxnSp>
        <p:nvCxnSpPr>
          <p:cNvPr id="76" name="Elbow Connector 75"/>
          <p:cNvCxnSpPr>
            <a:stCxn id="27" idx="1"/>
            <a:endCxn id="74" idx="1"/>
          </p:cNvCxnSpPr>
          <p:nvPr/>
        </p:nvCxnSpPr>
        <p:spPr>
          <a:xfrm rot="10800000" flipH="1" flipV="1">
            <a:off x="4772889" y="3207324"/>
            <a:ext cx="117765" cy="2594265"/>
          </a:xfrm>
          <a:prstGeom prst="bentConnector3">
            <a:avLst>
              <a:gd name="adj1" fmla="val -4058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56" idx="0"/>
          </p:cNvCxnSpPr>
          <p:nvPr/>
        </p:nvCxnSpPr>
        <p:spPr>
          <a:xfrm flipH="1">
            <a:off x="6283035" y="6096000"/>
            <a:ext cx="17320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Quicksort</a:t>
            </a:r>
            <a:r>
              <a:rPr lang="tr-TR" dirty="0" smtClean="0"/>
              <a:t> sıralama için </a:t>
            </a:r>
            <a:r>
              <a:rPr lang="tr-TR" b="1" u="sng" dirty="0" smtClean="0"/>
              <a:t>ortalama olarak</a:t>
            </a:r>
            <a:r>
              <a:rPr lang="tr-TR" b="1" dirty="0" smtClean="0"/>
              <a:t> </a:t>
            </a:r>
            <a:br>
              <a:rPr lang="tr-TR" b="1" dirty="0" smtClean="0"/>
            </a:br>
            <a:r>
              <a:rPr lang="tr-TR" dirty="0" smtClean="0"/>
              <a:t>O(N</a:t>
            </a:r>
            <a:r>
              <a:rPr lang="en-US" dirty="0" smtClean="0"/>
              <a:t> </a:t>
            </a:r>
            <a:r>
              <a:rPr lang="en-US" dirty="0" smtClean="0"/>
              <a:t>log N</a:t>
            </a:r>
            <a:r>
              <a:rPr lang="tr-TR" dirty="0" smtClean="0"/>
              <a:t>) </a:t>
            </a:r>
            <a:r>
              <a:rPr lang="tr-TR" dirty="0" smtClean="0"/>
              <a:t>zamandır </a:t>
            </a:r>
            <a:r>
              <a:rPr lang="tr-TR" dirty="0" smtClean="0"/>
              <a:t>gerekiyor</a:t>
            </a:r>
          </a:p>
          <a:p>
            <a:endParaRPr lang="tr-TR" dirty="0" smtClean="0"/>
          </a:p>
          <a:p>
            <a:r>
              <a:rPr lang="tr-TR" dirty="0" smtClean="0"/>
              <a:t>FAKAT, </a:t>
            </a:r>
            <a:r>
              <a:rPr lang="tr-TR" dirty="0" smtClean="0"/>
              <a:t>kötü </a:t>
            </a:r>
            <a:r>
              <a:rPr lang="tr-TR" dirty="0" smtClean="0"/>
              <a:t>pivot seçtiği ile </a:t>
            </a:r>
            <a:r>
              <a:rPr lang="tr-TR" b="1" dirty="0" smtClean="0"/>
              <a:t>O(N</a:t>
            </a:r>
            <a:r>
              <a:rPr lang="tr-TR" b="1" baseline="30000" dirty="0" smtClean="0"/>
              <a:t>2</a:t>
            </a:r>
            <a:r>
              <a:rPr lang="tr-TR" b="1" dirty="0" smtClean="0"/>
              <a:t>) </a:t>
            </a:r>
            <a:r>
              <a:rPr lang="tr-TR" dirty="0" smtClean="0"/>
              <a:t>zamana düşebilir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Naif sıralama algoritması var,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algoritmasıdır</a:t>
            </a:r>
          </a:p>
          <a:p>
            <a:pPr lvl="1"/>
            <a:r>
              <a:rPr lang="tr-TR" dirty="0" smtClean="0"/>
              <a:t>Quicksort’e benzeyen, ama sol ve sağ diziler için </a:t>
            </a:r>
            <a:r>
              <a:rPr lang="tr-TR" dirty="0" smtClean="0"/>
              <a:t>orijinal </a:t>
            </a:r>
            <a:r>
              <a:rPr lang="tr-TR" dirty="0" smtClean="0"/>
              <a:t>dizisini </a:t>
            </a:r>
            <a:r>
              <a:rPr lang="tr-TR" dirty="0" smtClean="0"/>
              <a:t>ortasından bölüyoruz, yani </a:t>
            </a:r>
            <a:r>
              <a:rPr lang="tr-TR" dirty="0" smtClean="0"/>
              <a:t>“pivot” </a:t>
            </a:r>
            <a:r>
              <a:rPr lang="tr-TR" dirty="0" smtClean="0"/>
              <a:t>kullanılmıyor</a:t>
            </a:r>
            <a:endParaRPr lang="tr-TR" dirty="0" smtClean="0"/>
          </a:p>
          <a:p>
            <a:pPr lvl="1"/>
            <a:r>
              <a:rPr lang="tr-TR" dirty="0" smtClean="0"/>
              <a:t>Sol ve sağ parçaları ayrı ayrı </a:t>
            </a:r>
            <a:r>
              <a:rPr lang="tr-TR" dirty="0" smtClean="0"/>
              <a:t>sıralanır, ama daha </a:t>
            </a:r>
            <a:r>
              <a:rPr lang="tr-TR" dirty="0" smtClean="0"/>
              <a:t>sonra </a:t>
            </a:r>
            <a:r>
              <a:rPr lang="tr-TR" dirty="0" smtClean="0"/>
              <a:t>biraz (çok az) daha karmaşık şekilde </a:t>
            </a:r>
            <a:r>
              <a:rPr lang="tr-TR" dirty="0" smtClean="0"/>
              <a:t>geri birleştirilir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Sol ve sağdaki dizilerde hem </a:t>
            </a:r>
            <a:r>
              <a:rPr lang="tr-TR" dirty="0" smtClean="0"/>
              <a:t>küçük </a:t>
            </a:r>
            <a:r>
              <a:rPr lang="tr-TR" dirty="0" smtClean="0"/>
              <a:t>hem </a:t>
            </a:r>
            <a:r>
              <a:rPr lang="tr-TR" dirty="0" smtClean="0"/>
              <a:t>büyük </a:t>
            </a:r>
            <a:r>
              <a:rPr lang="tr-TR" dirty="0" smtClean="0"/>
              <a:t>sayılar olabilir</a:t>
            </a:r>
          </a:p>
          <a:p>
            <a:pPr lvl="1"/>
            <a:r>
              <a:rPr lang="tr-TR" dirty="0" smtClean="0"/>
              <a:t>Dolayısıyla sol </a:t>
            </a:r>
            <a:r>
              <a:rPr lang="tr-TR" dirty="0" smtClean="0"/>
              <a:t>ve sağ dizilerin </a:t>
            </a:r>
            <a:r>
              <a:rPr lang="tr-TR" dirty="0" smtClean="0"/>
              <a:t>birleştirmek için yan yana koymak yeterli değildir</a:t>
            </a:r>
          </a:p>
          <a:p>
            <a:pPr lvl="1"/>
            <a:r>
              <a:rPr lang="tr-TR" dirty="0" smtClean="0"/>
              <a:t>Fakat şu lineer-zaman yaklaşım kullanılabilir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marL="231775" indent="-231775"/>
            <a:r>
              <a:rPr lang="tr-TR" dirty="0" smtClean="0"/>
              <a:t>Mergesort toplama algoritması:</a:t>
            </a:r>
          </a:p>
          <a:p>
            <a:pPr marL="631825" lvl="1" indent="-231775"/>
            <a:r>
              <a:rPr lang="tr-TR" dirty="0" smtClean="0"/>
              <a:t>Sağ ve sol </a:t>
            </a:r>
            <a:r>
              <a:rPr lang="tr-TR" dirty="0" smtClean="0"/>
              <a:t>altdizisinde soldan sağa giderken iki altdizisinden daha büyük olanı sonuç diziye ekliyoruz</a:t>
            </a: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Sıralama sorunu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Sıralama sorunu hatırlatma</a:t>
            </a:r>
          </a:p>
          <a:p>
            <a:pPr lvl="1"/>
            <a:r>
              <a:rPr lang="tr-TR" dirty="0" smtClean="0"/>
              <a:t>Bir sayısal dizi var, N </a:t>
            </a:r>
            <a:r>
              <a:rPr lang="tr-TR" dirty="0" smtClean="0"/>
              <a:t>uzunluğunda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O </a:t>
            </a:r>
            <a:r>
              <a:rPr lang="tr-TR" dirty="0" smtClean="0"/>
              <a:t>dizideki sayıların </a:t>
            </a:r>
            <a:r>
              <a:rPr lang="tr-TR" dirty="0" smtClean="0"/>
              <a:t>sıralanmış olmasını istiyoruz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1600200" y="2971800"/>
            <a:ext cx="6096000" cy="457200"/>
            <a:chOff x="1143000" y="2743200"/>
            <a:chExt cx="60960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6400" y="4648200"/>
            <a:ext cx="6096000" cy="457200"/>
            <a:chOff x="1143000" y="2743200"/>
            <a:chExt cx="6096000" cy="457200"/>
          </a:xfrm>
        </p:grpSpPr>
        <p:sp>
          <p:nvSpPr>
            <p:cNvPr id="53" name="Rectangle 52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7620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0292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447800" y="3276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32766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396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İşaretçi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13716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0292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5626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9400" y="32004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27797" y="2838734"/>
            <a:ext cx="586854" cy="2320120"/>
          </a:xfrm>
          <a:custGeom>
            <a:avLst/>
            <a:gdLst>
              <a:gd name="connsiteX0" fmla="*/ 341194 w 586854"/>
              <a:gd name="connsiteY0" fmla="*/ 0 h 2320120"/>
              <a:gd name="connsiteX1" fmla="*/ 40943 w 586854"/>
              <a:gd name="connsiteY1" fmla="*/ 1160060 h 2320120"/>
              <a:gd name="connsiteX2" fmla="*/ 586854 w 586854"/>
              <a:gd name="connsiteY2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2320120">
                <a:moveTo>
                  <a:pt x="341194" y="0"/>
                </a:moveTo>
                <a:cubicBezTo>
                  <a:pt x="170597" y="386686"/>
                  <a:pt x="0" y="773373"/>
                  <a:pt x="40943" y="1160060"/>
                </a:cubicBezTo>
                <a:cubicBezTo>
                  <a:pt x="81886" y="1546747"/>
                  <a:pt x="586854" y="2320120"/>
                  <a:pt x="586854" y="23201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47800" y="3886200"/>
            <a:ext cx="274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Soldan sağa ilerliyor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13716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7150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905000" y="3276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2766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279176" y="2838734"/>
            <a:ext cx="3375547" cy="2538484"/>
          </a:xfrm>
          <a:custGeom>
            <a:avLst/>
            <a:gdLst>
              <a:gd name="connsiteX0" fmla="*/ 2975212 w 3375547"/>
              <a:gd name="connsiteY0" fmla="*/ 0 h 2538484"/>
              <a:gd name="connsiteX1" fmla="*/ 2879678 w 3375547"/>
              <a:gd name="connsiteY1" fmla="*/ 1433015 h 2538484"/>
              <a:gd name="connsiteX2" fmla="*/ 0 w 3375547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547" h="2538484">
                <a:moveTo>
                  <a:pt x="2975212" y="0"/>
                </a:moveTo>
                <a:cubicBezTo>
                  <a:pt x="3175379" y="504967"/>
                  <a:pt x="3375547" y="1009934"/>
                  <a:pt x="2879678" y="1433015"/>
                </a:cubicBezTo>
                <a:cubicBezTo>
                  <a:pt x="2383809" y="1856096"/>
                  <a:pt x="482221" y="2358788"/>
                  <a:pt x="0" y="253848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1336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7150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164497" y="3276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1297" y="32766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508078" y="2811439"/>
            <a:ext cx="1112292" cy="2374710"/>
          </a:xfrm>
          <a:custGeom>
            <a:avLst/>
            <a:gdLst>
              <a:gd name="connsiteX0" fmla="*/ 170597 w 1112292"/>
              <a:gd name="connsiteY0" fmla="*/ 0 h 2374710"/>
              <a:gd name="connsiteX1" fmla="*/ 156949 w 1112292"/>
              <a:gd name="connsiteY1" fmla="*/ 1528549 h 2374710"/>
              <a:gd name="connsiteX2" fmla="*/ 1112292 w 1112292"/>
              <a:gd name="connsiteY2" fmla="*/ 237471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292" h="2374710">
                <a:moveTo>
                  <a:pt x="170597" y="0"/>
                </a:moveTo>
                <a:cubicBezTo>
                  <a:pt x="85298" y="566382"/>
                  <a:pt x="0" y="1132764"/>
                  <a:pt x="156949" y="1528549"/>
                </a:cubicBezTo>
                <a:cubicBezTo>
                  <a:pt x="313898" y="1924334"/>
                  <a:pt x="953068" y="2242782"/>
                  <a:pt x="1112292" y="2374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1336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64770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736048">
            <a:off x="5696712" y="3675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48400" y="40386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43952" y="2775045"/>
            <a:ext cx="2366749" cy="2602173"/>
          </a:xfrm>
          <a:custGeom>
            <a:avLst/>
            <a:gdLst>
              <a:gd name="connsiteX0" fmla="*/ 2347415 w 2366749"/>
              <a:gd name="connsiteY0" fmla="*/ 63689 h 2602173"/>
              <a:gd name="connsiteX1" fmla="*/ 2320120 w 2366749"/>
              <a:gd name="connsiteY1" fmla="*/ 159224 h 2602173"/>
              <a:gd name="connsiteX2" fmla="*/ 1951630 w 2366749"/>
              <a:gd name="connsiteY2" fmla="*/ 1401170 h 2602173"/>
              <a:gd name="connsiteX3" fmla="*/ 0 w 2366749"/>
              <a:gd name="connsiteY3" fmla="*/ 2602173 h 26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749" h="2602173">
                <a:moveTo>
                  <a:pt x="2347415" y="63689"/>
                </a:moveTo>
                <a:cubicBezTo>
                  <a:pt x="2366749" y="0"/>
                  <a:pt x="2320120" y="159224"/>
                  <a:pt x="2320120" y="159224"/>
                </a:cubicBezTo>
                <a:cubicBezTo>
                  <a:pt x="2254156" y="382137"/>
                  <a:pt x="2338316" y="994012"/>
                  <a:pt x="1951630" y="1401170"/>
                </a:cubicBezTo>
                <a:cubicBezTo>
                  <a:pt x="1564944" y="1808328"/>
                  <a:pt x="329821" y="2415654"/>
                  <a:pt x="0" y="260217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1336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3152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712889">
            <a:off x="2686149" y="36354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600" y="38862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38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353636" y="2838734"/>
            <a:ext cx="2725002" cy="2634018"/>
          </a:xfrm>
          <a:custGeom>
            <a:avLst/>
            <a:gdLst>
              <a:gd name="connsiteX0" fmla="*/ 2429301 w 2725002"/>
              <a:gd name="connsiteY0" fmla="*/ 0 h 2634018"/>
              <a:gd name="connsiteX1" fmla="*/ 2320119 w 2725002"/>
              <a:gd name="connsiteY1" fmla="*/ 1514902 h 2634018"/>
              <a:gd name="connsiteX2" fmla="*/ 0 w 2725002"/>
              <a:gd name="connsiteY2" fmla="*/ 2634018 h 263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02" h="2634018">
                <a:moveTo>
                  <a:pt x="2429301" y="0"/>
                </a:moveTo>
                <a:cubicBezTo>
                  <a:pt x="2577151" y="537949"/>
                  <a:pt x="2725002" y="1075899"/>
                  <a:pt x="2320119" y="1514902"/>
                </a:cubicBezTo>
                <a:cubicBezTo>
                  <a:pt x="1915236" y="1953905"/>
                  <a:pt x="957618" y="2293961"/>
                  <a:pt x="0" y="263401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400" y="6172200"/>
            <a:ext cx="436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Sonuç sıralanmış şekilde toplanır</a:t>
            </a:r>
            <a:endParaRPr lang="en-US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9718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315200" y="29718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549297">
            <a:off x="5731265" y="37137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600" y="38862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Daha küçük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38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65528" y="2754573"/>
            <a:ext cx="2483893" cy="2417928"/>
          </a:xfrm>
          <a:custGeom>
            <a:avLst/>
            <a:gdLst>
              <a:gd name="connsiteX0" fmla="*/ 136478 w 2483893"/>
              <a:gd name="connsiteY0" fmla="*/ 70514 h 2417928"/>
              <a:gd name="connsiteX1" fmla="*/ 136478 w 2483893"/>
              <a:gd name="connsiteY1" fmla="*/ 261582 h 2417928"/>
              <a:gd name="connsiteX2" fmla="*/ 955344 w 2483893"/>
              <a:gd name="connsiteY2" fmla="*/ 1640006 h 2417928"/>
              <a:gd name="connsiteX3" fmla="*/ 2483893 w 2483893"/>
              <a:gd name="connsiteY3" fmla="*/ 2417928 h 241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893" h="2417928">
                <a:moveTo>
                  <a:pt x="136478" y="70514"/>
                </a:moveTo>
                <a:cubicBezTo>
                  <a:pt x="68239" y="35257"/>
                  <a:pt x="0" y="0"/>
                  <a:pt x="136478" y="261582"/>
                </a:cubicBezTo>
                <a:cubicBezTo>
                  <a:pt x="272956" y="523164"/>
                  <a:pt x="564108" y="1280615"/>
                  <a:pt x="955344" y="1640006"/>
                </a:cubicBezTo>
                <a:cubicBezTo>
                  <a:pt x="1346580" y="1999397"/>
                  <a:pt x="1915236" y="2208662"/>
                  <a:pt x="2483893" y="24179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mergesort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23622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4267200" y="28956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8458200" y="2895600"/>
            <a:ext cx="484632" cy="838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38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54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912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70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5181600"/>
            <a:ext cx="609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Quicksort</a:t>
            </a:r>
            <a:r>
              <a:rPr lang="tr-TR" dirty="0" smtClean="0"/>
              <a:t> </a:t>
            </a:r>
            <a:r>
              <a:rPr lang="tr-TR" dirty="0" smtClean="0"/>
              <a:t>sıralamanın tek adımla zaman kazanması şudur</a:t>
            </a:r>
          </a:p>
          <a:p>
            <a:pPr lvl="1"/>
            <a:r>
              <a:rPr lang="tr-TR" dirty="0" smtClean="0"/>
              <a:t>Altsıralama zamanı – 2(N/2)</a:t>
            </a:r>
            <a:r>
              <a:rPr lang="tr-TR" baseline="30000" dirty="0" smtClean="0"/>
              <a:t>2</a:t>
            </a:r>
          </a:p>
          <a:p>
            <a:pPr lvl="1"/>
            <a:r>
              <a:rPr lang="tr-TR" dirty="0" smtClean="0"/>
              <a:t>Birleştirme zamanı N</a:t>
            </a:r>
          </a:p>
          <a:p>
            <a:pPr lvl="1"/>
            <a:r>
              <a:rPr lang="tr-TR" dirty="0" smtClean="0"/>
              <a:t>Toplam zamanı </a:t>
            </a:r>
            <a:r>
              <a:rPr lang="tr-TR" dirty="0" smtClean="0"/>
              <a:t>2(N/2)</a:t>
            </a:r>
            <a:r>
              <a:rPr lang="tr-TR" baseline="30000" dirty="0" smtClean="0"/>
              <a:t>2 </a:t>
            </a:r>
            <a:r>
              <a:rPr lang="tr-TR" dirty="0" smtClean="0"/>
              <a:t>+N</a:t>
            </a:r>
          </a:p>
          <a:p>
            <a:pPr lvl="1"/>
            <a:r>
              <a:rPr lang="tr-TR" dirty="0" smtClean="0"/>
              <a:t>Yani, çok iyi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Quicksort</a:t>
            </a:r>
            <a:r>
              <a:rPr lang="tr-TR" dirty="0" smtClean="0"/>
              <a:t> sıralama </a:t>
            </a:r>
            <a:r>
              <a:rPr lang="tr-TR" b="1" dirty="0" smtClean="0"/>
              <a:t>yeni </a:t>
            </a:r>
            <a:r>
              <a:rPr lang="tr-TR" b="1" dirty="0" smtClean="0"/>
              <a:t>O(N</a:t>
            </a:r>
            <a:r>
              <a:rPr lang="en-US" b="1" dirty="0" smtClean="0"/>
              <a:t> log N</a:t>
            </a:r>
            <a:r>
              <a:rPr lang="tr-TR" b="1" dirty="0" smtClean="0"/>
              <a:t>) </a:t>
            </a:r>
            <a:r>
              <a:rPr lang="tr-TR" dirty="0" smtClean="0"/>
              <a:t>zamanda yapılabilir, fakat burada </a:t>
            </a:r>
            <a:r>
              <a:rPr lang="tr-TR" b="1" dirty="0" smtClean="0"/>
              <a:t>en </a:t>
            </a:r>
            <a:r>
              <a:rPr lang="tr-TR" b="1" dirty="0" smtClean="0"/>
              <a:t>kötü </a:t>
            </a:r>
            <a:r>
              <a:rPr lang="tr-TR" b="1" dirty="0" smtClean="0"/>
              <a:t>durumun zamanı da O(N</a:t>
            </a:r>
            <a:r>
              <a:rPr lang="tr-TR" b="1" baseline="30000" dirty="0" smtClean="0"/>
              <a:t>2</a:t>
            </a:r>
            <a:r>
              <a:rPr lang="tr-TR" b="1" dirty="0" smtClean="0"/>
              <a:t>) </a:t>
            </a:r>
            <a:r>
              <a:rPr lang="tr-TR" dirty="0" smtClean="0"/>
              <a:t>zamandır !</a:t>
            </a:r>
            <a:endParaRPr lang="tr-TR" dirty="0" smtClean="0"/>
          </a:p>
          <a:p>
            <a:r>
              <a:rPr lang="tr-TR" dirty="0" smtClean="0"/>
              <a:t>Merge</a:t>
            </a:r>
            <a:r>
              <a:rPr lang="en-US" dirty="0" smtClean="0"/>
              <a:t>sort</a:t>
            </a:r>
            <a:r>
              <a:rPr lang="tr-TR" dirty="0" smtClean="0"/>
              <a:t> sıralama, </a:t>
            </a:r>
            <a:r>
              <a:rPr lang="tr-TR" b="1" dirty="0" smtClean="0"/>
              <a:t>ortalama ve en kötü durumunda O(N</a:t>
            </a:r>
            <a:r>
              <a:rPr lang="en-US" b="1" dirty="0" smtClean="0"/>
              <a:t> log N</a:t>
            </a:r>
            <a:r>
              <a:rPr lang="tr-TR" b="1" dirty="0" smtClean="0"/>
              <a:t>) operasyon </a:t>
            </a:r>
            <a:r>
              <a:rPr lang="tr-TR" b="1" dirty="0" smtClean="0"/>
              <a:t>gerekiyor</a:t>
            </a:r>
          </a:p>
          <a:p>
            <a:r>
              <a:rPr lang="tr-TR" dirty="0" smtClean="0"/>
              <a:t>Bu şekilde mergesoft optimal sıralama algoritmasıdır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Naif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Naif sıralama algoritmaları</a:t>
            </a:r>
          </a:p>
          <a:p>
            <a:pPr lvl="1"/>
            <a:r>
              <a:rPr lang="tr-TR" dirty="0" smtClean="0"/>
              <a:t>Seçme sıralama</a:t>
            </a:r>
          </a:p>
          <a:p>
            <a:pPr lvl="1"/>
            <a:r>
              <a:rPr lang="tr-TR" dirty="0" smtClean="0"/>
              <a:t>Ekleme sıralama</a:t>
            </a:r>
          </a:p>
          <a:p>
            <a:pPr lvl="1"/>
            <a:r>
              <a:rPr lang="tr-TR" dirty="0" smtClean="0"/>
              <a:t>Kabarcık sıralama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heapsort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tr-TR" dirty="0" smtClean="0"/>
              <a:t>Bir daha O(N log N) önemli sıralama algoritması var – heapsort (hipsort) algoritması</a:t>
            </a:r>
          </a:p>
          <a:p>
            <a:r>
              <a:rPr lang="tr-TR" dirty="0" smtClean="0"/>
              <a:t>Heapsort, böl-ve-fethet algoritması değildir, aslında “ekleme sıralama” algoritmalarından biridir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heapsort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tr-TR" dirty="0" smtClean="0"/>
              <a:t>Naif ekleme sıralamasında vakit gereksinimi O(N</a:t>
            </a:r>
            <a:r>
              <a:rPr lang="tr-TR" baseline="30000" dirty="0" smtClean="0"/>
              <a:t>2</a:t>
            </a:r>
            <a:r>
              <a:rPr lang="tr-TR" dirty="0" smtClean="0"/>
              <a:t>) idi, ama...</a:t>
            </a:r>
          </a:p>
          <a:p>
            <a:r>
              <a:rPr lang="tr-TR" dirty="0" smtClean="0"/>
              <a:t>Ekleme operasyonunu daha akıllı şekilde yapacaksak daha verimli algoritma sağlanabilir</a:t>
            </a:r>
          </a:p>
          <a:p>
            <a:pPr lvl="1"/>
            <a:r>
              <a:rPr lang="tr-TR" dirty="0" smtClean="0"/>
              <a:t>Ekleme </a:t>
            </a:r>
            <a:r>
              <a:rPr lang="tr-TR" i="1" dirty="0" smtClean="0"/>
              <a:t>ikiye bölme </a:t>
            </a:r>
            <a:r>
              <a:rPr lang="tr-TR" i="1" dirty="0" smtClean="0"/>
              <a:t>algoritması</a:t>
            </a:r>
            <a:r>
              <a:rPr lang="tr-TR" dirty="0" smtClean="0"/>
              <a:t> </a:t>
            </a:r>
            <a:r>
              <a:rPr lang="tr-TR" dirty="0" smtClean="0"/>
              <a:t>yada </a:t>
            </a:r>
            <a:r>
              <a:rPr lang="tr-TR" i="1" dirty="0" smtClean="0"/>
              <a:t>arama ağaçları</a:t>
            </a:r>
            <a:r>
              <a:rPr lang="tr-TR" dirty="0" smtClean="0"/>
              <a:t> </a:t>
            </a:r>
            <a:r>
              <a:rPr lang="tr-TR" dirty="0" smtClean="0"/>
              <a:t>kullanarak yapılırsa ...</a:t>
            </a:r>
            <a:endParaRPr lang="tr-TR" dirty="0" smtClean="0"/>
          </a:p>
          <a:p>
            <a:pPr lvl="1"/>
            <a:r>
              <a:rPr lang="tr-TR" dirty="0" smtClean="0"/>
              <a:t>Ekleme işlemi O(log </a:t>
            </a:r>
            <a:r>
              <a:rPr lang="tr-TR" dirty="0" smtClean="0"/>
              <a:t>N) </a:t>
            </a:r>
            <a:r>
              <a:rPr lang="tr-TR" dirty="0" smtClean="0"/>
              <a:t>zamandır gerekir ve ...</a:t>
            </a:r>
            <a:endParaRPr lang="tr-TR" dirty="0" smtClean="0"/>
          </a:p>
          <a:p>
            <a:pPr lvl="1"/>
            <a:r>
              <a:rPr lang="tr-TR" dirty="0" smtClean="0"/>
              <a:t>Dizi sıralama </a:t>
            </a:r>
            <a:r>
              <a:rPr lang="tr-TR" dirty="0" smtClean="0"/>
              <a:t>O(N log N) </a:t>
            </a:r>
            <a:r>
              <a:rPr lang="tr-TR" dirty="0" smtClean="0"/>
              <a:t>zamanda yapılacaktır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Sıralama Algoritmaları (Böl-ve-Fethet)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Naif sıralama algoritmaları</a:t>
            </a:r>
          </a:p>
          <a:p>
            <a:pPr lvl="1"/>
            <a:r>
              <a:rPr lang="tr-TR" dirty="0" smtClean="0"/>
              <a:t>Seçme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Ekleme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Kabarcık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endParaRPr lang="en-US" dirty="0" smtClean="0"/>
          </a:p>
          <a:p>
            <a:r>
              <a:rPr lang="tr-TR" dirty="0" smtClean="0"/>
              <a:t>Böl-ve-fethet sıralama algoritmaları</a:t>
            </a:r>
          </a:p>
          <a:p>
            <a:pPr lvl="1"/>
            <a:r>
              <a:rPr lang="tr-TR" dirty="0" smtClean="0"/>
              <a:t>Quicksort sıralama – O(N log N)</a:t>
            </a:r>
          </a:p>
          <a:p>
            <a:pPr lvl="1"/>
            <a:r>
              <a:rPr lang="tr-TR" dirty="0" smtClean="0"/>
              <a:t>Mergesort sıralama – O(N log N)</a:t>
            </a:r>
          </a:p>
          <a:p>
            <a:r>
              <a:rPr lang="tr-TR" dirty="0" smtClean="0"/>
              <a:t>Sıralanmış veri yapıları algoritmaları</a:t>
            </a:r>
            <a:endParaRPr lang="tr-TR" dirty="0" smtClean="0"/>
          </a:p>
          <a:p>
            <a:pPr lvl="1"/>
            <a:r>
              <a:rPr lang="tr-TR" dirty="0" smtClean="0"/>
              <a:t>Heapsort sıralama – 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Özel sıralama konuları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Tamsayı sayım, kova ve radix </a:t>
            </a:r>
            <a:r>
              <a:rPr lang="tr-TR" dirty="0" smtClean="0"/>
              <a:t>özel sıralama algoritmaları var</a:t>
            </a:r>
            <a:endParaRPr lang="tr-TR" dirty="0" smtClean="0"/>
          </a:p>
          <a:p>
            <a:r>
              <a:rPr lang="tr-TR" b="1" dirty="0" smtClean="0"/>
              <a:t>O(N) </a:t>
            </a:r>
            <a:r>
              <a:rPr lang="tr-TR" b="1" dirty="0" smtClean="0"/>
              <a:t>(yani </a:t>
            </a:r>
            <a:r>
              <a:rPr lang="tr-TR" b="1" u="sng" dirty="0" smtClean="0"/>
              <a:t>lineer</a:t>
            </a:r>
            <a:r>
              <a:rPr lang="tr-TR" b="1" dirty="0" smtClean="0"/>
              <a:t>) </a:t>
            </a:r>
            <a:r>
              <a:rPr lang="tr-TR" b="1" dirty="0" smtClean="0"/>
              <a:t>zaman</a:t>
            </a:r>
            <a:r>
              <a:rPr lang="tr-TR" dirty="0" smtClean="0"/>
              <a:t> algoritmalardır</a:t>
            </a:r>
            <a:endParaRPr lang="tr-TR" dirty="0" smtClean="0"/>
          </a:p>
          <a:p>
            <a:r>
              <a:rPr lang="tr-TR" dirty="0" smtClean="0"/>
              <a:t>Veritabanları için </a:t>
            </a:r>
            <a:r>
              <a:rPr lang="tr-TR" dirty="0" smtClean="0"/>
              <a:t>önemli algoritmalardır </a:t>
            </a:r>
          </a:p>
          <a:p>
            <a:r>
              <a:rPr lang="tr-TR" dirty="0" smtClean="0"/>
              <a:t>Veritabanlarının indeksleri çoğunlukla </a:t>
            </a:r>
            <a:r>
              <a:rPr lang="tr-TR" dirty="0" smtClean="0"/>
              <a:t>tamsayılar olduğu için, bu </a:t>
            </a:r>
            <a:r>
              <a:rPr lang="tr-TR" dirty="0" smtClean="0"/>
              <a:t>algortima çok </a:t>
            </a:r>
            <a:r>
              <a:rPr lang="tr-TR" dirty="0" smtClean="0"/>
              <a:t>avantajlı gelir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Sayım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Sayım sıralamada, </a:t>
            </a:r>
            <a:r>
              <a:rPr lang="tr-TR" dirty="0" smtClean="0"/>
              <a:t>orijinal dizideki tamsayılar </a:t>
            </a:r>
            <a:r>
              <a:rPr lang="tr-TR" dirty="0" smtClean="0"/>
              <a:t>sıralı şekilde </a:t>
            </a:r>
            <a:r>
              <a:rPr lang="tr-TR" dirty="0" smtClean="0"/>
              <a:t>incelenir ve o </a:t>
            </a:r>
            <a:r>
              <a:rPr lang="tr-TR" dirty="0" smtClean="0"/>
              <a:t>sayıların </a:t>
            </a:r>
            <a:r>
              <a:rPr lang="tr-TR" dirty="0" smtClean="0"/>
              <a:t>kaç </a:t>
            </a:r>
            <a:r>
              <a:rPr lang="tr-TR" dirty="0" smtClean="0"/>
              <a:t>kez </a:t>
            </a:r>
            <a:r>
              <a:rPr lang="tr-TR" dirty="0" smtClean="0"/>
              <a:t>karşılandığı takip edilir</a:t>
            </a:r>
            <a:endParaRPr lang="tr-TR" dirty="0" smtClean="0"/>
          </a:p>
          <a:p>
            <a:pPr lvl="1"/>
            <a:r>
              <a:rPr lang="tr-TR" dirty="0" smtClean="0"/>
              <a:t>Tüm dizi incelenince, bunlardan sonuç sıralanmış dizi oluşturulur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Sayım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Sayım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450068"/>
            <a:ext cx="6096000" cy="457200"/>
            <a:chOff x="1143000" y="2743200"/>
            <a:chExt cx="60960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15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66800" y="401627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Karşılandığı sayı: "2" </a:t>
            </a:r>
            <a:r>
              <a:rPr lang="tr-TR" sz="2400" dirty="0" smtClean="0"/>
              <a:t>– 2 </a:t>
            </a:r>
            <a:r>
              <a:rPr lang="tr-TR" sz="2400" dirty="0" smtClean="0"/>
              <a:t>kez; "5" </a:t>
            </a:r>
            <a:r>
              <a:rPr lang="tr-TR" sz="2400" dirty="0" smtClean="0"/>
              <a:t>– 1 </a:t>
            </a:r>
            <a:r>
              <a:rPr lang="tr-TR" sz="2400" dirty="0" smtClean="0"/>
              <a:t>kez; "6" </a:t>
            </a:r>
            <a:r>
              <a:rPr lang="tr-TR" sz="2400" dirty="0" smtClean="0"/>
              <a:t>– 1 kez;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"7" </a:t>
            </a:r>
            <a:r>
              <a:rPr lang="tr-TR" sz="2400" dirty="0" smtClean="0"/>
              <a:t>– 2 kez; </a:t>
            </a:r>
            <a:r>
              <a:rPr lang="tr-TR" sz="2400" dirty="0" smtClean="0"/>
              <a:t>"9" </a:t>
            </a:r>
            <a:r>
              <a:rPr lang="tr-TR" sz="2400" dirty="0" smtClean="0"/>
              <a:t>– 1 kez; </a:t>
            </a:r>
            <a:r>
              <a:rPr lang="tr-TR" sz="2400" dirty="0" smtClean="0"/>
              <a:t>"13" – </a:t>
            </a:r>
            <a:r>
              <a:rPr lang="tr-TR" sz="2400" dirty="0" smtClean="0"/>
              <a:t>1 kez; </a:t>
            </a:r>
            <a:r>
              <a:rPr lang="tr-TR" sz="2400" dirty="0" smtClean="0"/>
              <a:t>"15" </a:t>
            </a:r>
            <a:r>
              <a:rPr lang="tr-TR" sz="2400" dirty="0" smtClean="0"/>
              <a:t>– 1 </a:t>
            </a:r>
            <a:r>
              <a:rPr lang="tr-TR" sz="2400" dirty="0" smtClean="0"/>
              <a:t>kez</a:t>
            </a:r>
            <a:r>
              <a:rPr lang="tr-TR" sz="2400" dirty="0" smtClean="0"/>
              <a:t>;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Sonuç </a:t>
            </a:r>
            <a:r>
              <a:rPr lang="tr-TR" sz="2400" dirty="0" smtClean="0"/>
              <a:t>== (2,2,5,6,7,7,9,13,15</a:t>
            </a:r>
            <a:r>
              <a:rPr lang="tr-TR" sz="2400" dirty="0" smtClean="0"/>
              <a:t>)</a:t>
            </a:r>
          </a:p>
          <a:p>
            <a:endParaRPr lang="tr-TR" sz="2400" dirty="0" smtClean="0"/>
          </a:p>
          <a:p>
            <a:r>
              <a:rPr lang="tr-TR" sz="2400" dirty="0" smtClean="0"/>
              <a:t>Bitti !</a:t>
            </a:r>
            <a:endParaRPr lang="tr-TR" sz="24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143000" y="3288268"/>
            <a:ext cx="746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76600" y="328826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inceleme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Sayım sıralama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447800"/>
            <a:ext cx="8153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6475" algn="l"/>
              </a:tabLst>
            </a:pPr>
            <a:r>
              <a:rPr lang="tr-TR" sz="2400" b="1" dirty="0" smtClean="0"/>
              <a:t>Sayım </a:t>
            </a:r>
            <a:r>
              <a:rPr lang="tr-TR" sz="2400" b="1" dirty="0" smtClean="0"/>
              <a:t>sıralama algoritması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sayım</a:t>
            </a:r>
            <a:r>
              <a:rPr lang="en-US" dirty="0" smtClean="0"/>
              <a:t>:=</a:t>
            </a:r>
            <a:r>
              <a:rPr lang="tr-TR" dirty="0" smtClean="0"/>
              <a:t>boş dizi;	// sayıların sayımları</a:t>
            </a:r>
            <a:br>
              <a:rPr lang="tr-TR" dirty="0" smtClean="0"/>
            </a:br>
            <a:endParaRPr lang="tr-TR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döngü </a:t>
            </a:r>
            <a:r>
              <a:rPr lang="en-US" dirty="0" err="1" smtClean="0"/>
              <a:t>i</a:t>
            </a:r>
            <a:r>
              <a:rPr lang="tr-TR" dirty="0" smtClean="0"/>
              <a:t>=0’dan p’nin </a:t>
            </a:r>
            <a:r>
              <a:rPr lang="tr-TR" dirty="0" smtClean="0"/>
              <a:t>uzunluguna </a:t>
            </a:r>
            <a:r>
              <a:rPr lang="tr-TR" dirty="0" smtClean="0"/>
              <a:t>kadar</a:t>
            </a:r>
          </a:p>
          <a:p>
            <a:pPr>
              <a:tabLst>
                <a:tab pos="3546475" algn="l"/>
              </a:tabLst>
            </a:pPr>
            <a:r>
              <a:rPr lang="tr-TR" dirty="0" smtClean="0"/>
              <a:t>    </a:t>
            </a:r>
            <a:r>
              <a:rPr lang="tr-TR" dirty="0" smtClean="0"/>
              <a:t>sayım</a:t>
            </a:r>
            <a:r>
              <a:rPr lang="en-US" dirty="0" smtClean="0"/>
              <a:t>[p[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  <a:r>
              <a:rPr lang="tr-TR" dirty="0" smtClean="0"/>
              <a:t>:</a:t>
            </a:r>
            <a:r>
              <a:rPr lang="en-US" dirty="0" smtClean="0"/>
              <a:t>=</a:t>
            </a:r>
            <a:r>
              <a:rPr lang="tr-TR" dirty="0" smtClean="0"/>
              <a:t>sayım</a:t>
            </a:r>
            <a:r>
              <a:rPr lang="en-US" dirty="0" smtClean="0"/>
              <a:t>[p[</a:t>
            </a:r>
            <a:r>
              <a:rPr lang="en-US" dirty="0" err="1" smtClean="0"/>
              <a:t>i</a:t>
            </a:r>
            <a:r>
              <a:rPr lang="en-US" dirty="0" smtClean="0"/>
              <a:t>]]+1;</a:t>
            </a:r>
            <a:r>
              <a:rPr lang="tr-TR" dirty="0" smtClean="0"/>
              <a:t>	// bütün sayılar için </a:t>
            </a:r>
            <a:r>
              <a:rPr lang="tr-TR" dirty="0" smtClean="0"/>
              <a:t>karşılandığı kezi not et</a:t>
            </a:r>
            <a:endParaRPr lang="tr-TR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döngü sonu</a:t>
            </a:r>
            <a:r>
              <a:rPr lang="en-US" dirty="0" smtClean="0"/>
              <a:t>    </a:t>
            </a:r>
            <a:endParaRPr lang="tr-TR" dirty="0" smtClean="0"/>
          </a:p>
          <a:p>
            <a:pPr>
              <a:tabLst>
                <a:tab pos="3546475" algn="l"/>
              </a:tabLst>
            </a:pPr>
            <a:endParaRPr lang="tr-TR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sonuç:=boş dizi;	// sonuç</a:t>
            </a:r>
            <a:endParaRPr lang="en-US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döngü {"k" sayım’daki var olan </a:t>
            </a:r>
            <a:r>
              <a:rPr lang="tr-TR" dirty="0" smtClean="0"/>
              <a:t>indeksler için, en küçükten en </a:t>
            </a:r>
            <a:r>
              <a:rPr lang="tr-TR" dirty="0" smtClean="0"/>
              <a:t>büyüğe kadar}</a:t>
            </a:r>
            <a:endParaRPr lang="tr-TR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 </a:t>
            </a:r>
            <a:r>
              <a:rPr lang="tr-TR" dirty="0" smtClean="0"/>
              <a:t>    “</a:t>
            </a:r>
            <a:r>
              <a:rPr lang="tr-TR" dirty="0" smtClean="0"/>
              <a:t>k” </a:t>
            </a:r>
            <a:r>
              <a:rPr lang="tr-TR" dirty="0" smtClean="0"/>
              <a:t>sayı sonuç'a </a:t>
            </a:r>
            <a:r>
              <a:rPr lang="tr-TR" dirty="0" smtClean="0"/>
              <a:t>“sayım</a:t>
            </a:r>
            <a:r>
              <a:rPr lang="en-US" dirty="0" smtClean="0"/>
              <a:t>[</a:t>
            </a:r>
            <a:r>
              <a:rPr lang="tr-TR" dirty="0" smtClean="0"/>
              <a:t>k</a:t>
            </a:r>
            <a:r>
              <a:rPr lang="en-US" dirty="0" smtClean="0"/>
              <a:t>]</a:t>
            </a:r>
            <a:r>
              <a:rPr lang="tr-TR" dirty="0" smtClean="0"/>
              <a:t>” </a:t>
            </a:r>
            <a:r>
              <a:rPr lang="tr-TR" dirty="0" smtClean="0"/>
              <a:t>defa ekle;</a:t>
            </a:r>
            <a:r>
              <a:rPr lang="tr-TR" dirty="0" smtClean="0"/>
              <a:t>	</a:t>
            </a:r>
          </a:p>
          <a:p>
            <a:pPr>
              <a:tabLst>
                <a:tab pos="3546475" algn="l"/>
              </a:tabLst>
            </a:pPr>
            <a:r>
              <a:rPr lang="tr-TR" dirty="0" smtClean="0"/>
              <a:t>döngü sonu</a:t>
            </a:r>
            <a:r>
              <a:rPr lang="en-US" dirty="0" smtClean="0"/>
              <a:t>    </a:t>
            </a:r>
            <a:endParaRPr lang="tr-TR" dirty="0" smtClean="0"/>
          </a:p>
          <a:p>
            <a:pPr>
              <a:tabLst>
                <a:tab pos="3546475" algn="l"/>
              </a:tabLst>
            </a:pPr>
            <a:endParaRPr lang="en-US" dirty="0" smtClean="0"/>
          </a:p>
          <a:p>
            <a:pPr>
              <a:tabLst>
                <a:tab pos="3546475" algn="l"/>
              </a:tabLst>
            </a:pPr>
            <a:r>
              <a:rPr lang="tr-TR" dirty="0" smtClean="0"/>
              <a:t>yaz 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Kova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Kova sıralama, sayım sıralamaya </a:t>
            </a:r>
            <a:r>
              <a:rPr lang="tr-TR" dirty="0" smtClean="0"/>
              <a:t>benzeyen bir yaklaşım</a:t>
            </a:r>
            <a:endParaRPr lang="tr-TR" dirty="0" smtClean="0"/>
          </a:p>
          <a:p>
            <a:r>
              <a:rPr lang="tr-TR" dirty="0" smtClean="0"/>
              <a:t>Dizide N sayı varsa, dizinin sayı aralığını </a:t>
            </a:r>
            <a:r>
              <a:rPr lang="tr-TR" dirty="0" smtClean="0"/>
              <a:t>N </a:t>
            </a:r>
            <a:r>
              <a:rPr lang="tr-TR" dirty="0" smtClean="0"/>
              <a:t>altaralığı/kovaya bölüyoruz, sonra ...</a:t>
            </a:r>
            <a:endParaRPr lang="tr-TR" dirty="0" smtClean="0"/>
          </a:p>
          <a:p>
            <a:r>
              <a:rPr lang="tr-TR" dirty="0" smtClean="0"/>
              <a:t>Sayım </a:t>
            </a:r>
            <a:r>
              <a:rPr lang="tr-TR" dirty="0" smtClean="0"/>
              <a:t>sıralamada </a:t>
            </a:r>
            <a:r>
              <a:rPr lang="tr-TR" dirty="0" smtClean="0"/>
              <a:t>gibi, </a:t>
            </a:r>
            <a:r>
              <a:rPr lang="tr-TR" dirty="0" smtClean="0"/>
              <a:t>dizi sırayla inceliyoruz ve sayılar </a:t>
            </a:r>
            <a:r>
              <a:rPr lang="tr-TR" dirty="0" smtClean="0"/>
              <a:t>karşılık gelen </a:t>
            </a:r>
            <a:r>
              <a:rPr lang="tr-TR" dirty="0" smtClean="0"/>
              <a:t>kovaya ekliyoruz</a:t>
            </a:r>
          </a:p>
          <a:p>
            <a:r>
              <a:rPr lang="tr-TR" dirty="0" smtClean="0"/>
              <a:t>Kovalardaki sayıları ayrı ayrı </a:t>
            </a:r>
            <a:r>
              <a:rPr lang="tr-TR" dirty="0" smtClean="0"/>
              <a:t>sıralanır </a:t>
            </a:r>
            <a:r>
              <a:rPr lang="tr-TR" dirty="0" smtClean="0"/>
              <a:t>ve kovaların sırasına göre </a:t>
            </a:r>
            <a:r>
              <a:rPr lang="tr-TR" dirty="0" smtClean="0"/>
              <a:t>sonuca birleştirilir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Kova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Ortalama</a:t>
            </a:r>
            <a:r>
              <a:rPr lang="tr-TR" dirty="0" smtClean="0"/>
              <a:t>, kovalar tek sayı </a:t>
            </a:r>
            <a:r>
              <a:rPr lang="tr-TR" dirty="0" smtClean="0"/>
              <a:t>içeriyor olacak (yani N </a:t>
            </a:r>
            <a:r>
              <a:rPr lang="tr-TR" dirty="0" smtClean="0"/>
              <a:t>sayı </a:t>
            </a:r>
            <a:r>
              <a:rPr lang="tr-TR" dirty="0" smtClean="0"/>
              <a:t>N kovaya bölünür), </a:t>
            </a:r>
            <a:r>
              <a:rPr lang="tr-TR" dirty="0" smtClean="0"/>
              <a:t>bu nedenle kova sıralama ortalama O(N) vakit </a:t>
            </a:r>
            <a:r>
              <a:rPr lang="tr-TR" dirty="0" smtClean="0"/>
              <a:t>gerekmektedir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Kova sıralama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295400"/>
            <a:ext cx="8153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09888" algn="l"/>
                <a:tab pos="3602038" algn="l"/>
              </a:tabLst>
            </a:pPr>
            <a:r>
              <a:rPr lang="tr-TR" sz="2400" b="1" dirty="0" smtClean="0"/>
              <a:t>Kova sıralama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n:=p’nin boyutu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kova</a:t>
            </a:r>
            <a:r>
              <a:rPr lang="en-US" dirty="0" smtClean="0"/>
              <a:t>:=n</a:t>
            </a:r>
            <a:r>
              <a:rPr lang="tr-TR" dirty="0" smtClean="0"/>
              <a:t> boş diziler;	// n tane “kova” hazırlayın, kovaların hepsi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	// min(p) ve max(p) aralığının bir parçasıdır 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</a:t>
            </a:r>
            <a:r>
              <a:rPr lang="en-US" dirty="0" err="1" smtClean="0"/>
              <a:t>i</a:t>
            </a:r>
            <a:r>
              <a:rPr lang="tr-TR" dirty="0" smtClean="0"/>
              <a:t>=0’dan n’ya kadar	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    k:</a:t>
            </a:r>
            <a:r>
              <a:rPr lang="en-US" dirty="0" smtClean="0"/>
              <a:t>=p[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tr-TR" dirty="0" smtClean="0"/>
              <a:t>’nin kovası	// sayıları karşılık gelen kovalara dağıtın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    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]-&gt;</a:t>
            </a:r>
            <a:r>
              <a:rPr lang="tr-TR" dirty="0" smtClean="0"/>
              <a:t>kova</a:t>
            </a:r>
            <a:r>
              <a:rPr lang="en-US" dirty="0" smtClean="0"/>
              <a:t>[</a:t>
            </a:r>
            <a:r>
              <a:rPr lang="tr-TR" dirty="0" smtClean="0"/>
              <a:t>k</a:t>
            </a:r>
            <a:r>
              <a:rPr lang="en-US" dirty="0" smtClean="0"/>
              <a:t>]</a:t>
            </a:r>
            <a:r>
              <a:rPr lang="tr-TR" dirty="0" smtClean="0"/>
              <a:t>	//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tr-TR" dirty="0" smtClean="0"/>
              <a:t> sayıyı</a:t>
            </a:r>
            <a:r>
              <a:rPr lang="en-US" dirty="0" smtClean="0"/>
              <a:t> </a:t>
            </a:r>
            <a:r>
              <a:rPr lang="tr-TR" dirty="0" smtClean="0"/>
              <a:t>karşılık gelen kovaya koyun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sonu</a:t>
            </a:r>
            <a:r>
              <a:rPr lang="en-US" dirty="0" smtClean="0"/>
              <a:t>    </a:t>
            </a:r>
            <a:endParaRPr lang="tr-TR" dirty="0" smtClean="0"/>
          </a:p>
          <a:p>
            <a:pPr>
              <a:tabLst>
                <a:tab pos="2909888" algn="l"/>
                <a:tab pos="3602038" algn="l"/>
              </a:tabLst>
            </a:pPr>
            <a:endParaRPr lang="tr-TR" dirty="0" smtClean="0"/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k=0’dan n’ya kadar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    kova</a:t>
            </a:r>
            <a:r>
              <a:rPr lang="en-US" dirty="0" smtClean="0"/>
              <a:t>[k]:=</a:t>
            </a:r>
            <a:r>
              <a:rPr lang="tr-TR" dirty="0" smtClean="0"/>
              <a:t>sırala</a:t>
            </a:r>
            <a:r>
              <a:rPr lang="en-US" dirty="0" smtClean="0"/>
              <a:t>(</a:t>
            </a:r>
            <a:r>
              <a:rPr lang="en-US" dirty="0" err="1" smtClean="0"/>
              <a:t>kova</a:t>
            </a:r>
            <a:r>
              <a:rPr lang="en-US" dirty="0" smtClean="0"/>
              <a:t>[k])</a:t>
            </a:r>
            <a:r>
              <a:rPr lang="tr-TR" dirty="0" smtClean="0"/>
              <a:t>	 // kovadaki sayıları sıralayın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sonu</a:t>
            </a:r>
          </a:p>
          <a:p>
            <a:pPr>
              <a:tabLst>
                <a:tab pos="2909888" algn="l"/>
                <a:tab pos="3602038" algn="l"/>
              </a:tabLst>
            </a:pPr>
            <a:endParaRPr lang="tr-TR" dirty="0" smtClean="0"/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sonuç:=boş dizi</a:t>
            </a:r>
            <a:endParaRPr lang="en-US" dirty="0" smtClean="0"/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k=0’dan n’ya kadar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    kova</a:t>
            </a:r>
            <a:r>
              <a:rPr lang="en-US" dirty="0" smtClean="0"/>
              <a:t>[k]</a:t>
            </a:r>
            <a:r>
              <a:rPr lang="tr-TR" dirty="0" smtClean="0"/>
              <a:t> </a:t>
            </a:r>
            <a:r>
              <a:rPr lang="en-US" dirty="0" smtClean="0"/>
              <a:t>-&gt; </a:t>
            </a:r>
            <a:r>
              <a:rPr lang="tr-TR" dirty="0" smtClean="0"/>
              <a:t>sonuç	 // kovaları, sırasına göre sonuca toplayın</a:t>
            </a:r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döngü sonu</a:t>
            </a:r>
          </a:p>
          <a:p>
            <a:pPr>
              <a:tabLst>
                <a:tab pos="2909888" algn="l"/>
                <a:tab pos="3602038" algn="l"/>
              </a:tabLst>
            </a:pPr>
            <a:endParaRPr lang="en-US" dirty="0" smtClean="0"/>
          </a:p>
          <a:p>
            <a:pPr>
              <a:tabLst>
                <a:tab pos="2909888" algn="l"/>
                <a:tab pos="3602038" algn="l"/>
              </a:tabLst>
            </a:pPr>
            <a:r>
              <a:rPr lang="tr-TR" dirty="0" smtClean="0"/>
              <a:t>yaz sonuç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Seçme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Çıktı dizisinin birinci pozisyonu için verilen dizideki en küçük sayıyı bulup çıktının 1. pozısyonuna koyuyoruz</a:t>
            </a:r>
          </a:p>
          <a:p>
            <a:pPr lvl="1"/>
            <a:r>
              <a:rPr lang="tr-TR" dirty="0" smtClean="0"/>
              <a:t>Çıktı dizisinin ikinci pozisyonu için verilen dizideki en küçük </a:t>
            </a:r>
            <a:r>
              <a:rPr lang="tr-TR" u="sng" dirty="0" smtClean="0"/>
              <a:t>kalan </a:t>
            </a:r>
            <a:r>
              <a:rPr lang="tr-TR" dirty="0" smtClean="0"/>
              <a:t>sayıyı bulup çıktının 2. pozısyonuna koyuyoruz</a:t>
            </a:r>
          </a:p>
          <a:p>
            <a:pPr lvl="1"/>
            <a:r>
              <a:rPr lang="tr-TR" dirty="0" smtClean="0"/>
              <a:t>Üçüncü pozısyon için, verilen dizideki en küçük kalan sayısını bulup tekrar çıktının 3. pozısyonuna koyuyoruz</a:t>
            </a:r>
          </a:p>
          <a:p>
            <a:pPr lvl="1"/>
            <a:r>
              <a:rPr lang="tr-TR" dirty="0" smtClean="0"/>
              <a:t>v.b.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Radix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Radix sıralama (</a:t>
            </a:r>
            <a:r>
              <a:rPr lang="tr-TR" i="1" dirty="0" smtClean="0"/>
              <a:t>basamak sıralaması</a:t>
            </a:r>
            <a:r>
              <a:rPr lang="tr-TR" dirty="0" smtClean="0"/>
              <a:t>) da bir tamsayı </a:t>
            </a:r>
            <a:r>
              <a:rPr lang="tr-TR" dirty="0" smtClean="0"/>
              <a:t>sıralama algoritmasıdır</a:t>
            </a:r>
          </a:p>
          <a:p>
            <a:r>
              <a:rPr lang="tr-TR" dirty="0" smtClean="0"/>
              <a:t>Radix </a:t>
            </a:r>
            <a:r>
              <a:rPr lang="tr-TR" dirty="0" smtClean="0"/>
              <a:t>sıralamada, tamsayılar birkaç geçişte önce birinci basamaklarına </a:t>
            </a:r>
            <a:r>
              <a:rPr lang="tr-TR" dirty="0" smtClean="0"/>
              <a:t>göre </a:t>
            </a:r>
            <a:r>
              <a:rPr lang="tr-TR" dirty="0" smtClean="0"/>
              <a:t>sıralanıyor, </a:t>
            </a:r>
            <a:r>
              <a:rPr lang="tr-TR" dirty="0" smtClean="0"/>
              <a:t>sonra ikinci </a:t>
            </a:r>
            <a:r>
              <a:rPr lang="tr-TR" dirty="0" smtClean="0"/>
              <a:t>basamaklarına </a:t>
            </a:r>
            <a:r>
              <a:rPr lang="tr-TR" dirty="0" smtClean="0"/>
              <a:t>göre </a:t>
            </a:r>
            <a:r>
              <a:rPr lang="tr-TR" dirty="0" smtClean="0"/>
              <a:t>sıralanıyor, VB</a:t>
            </a:r>
          </a:p>
          <a:p>
            <a:r>
              <a:rPr lang="tr-TR" dirty="0" smtClean="0"/>
              <a:t>Her bir geçiş sayım sıralama kullanarak yapılıyor – lineer zamanda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Radix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Radix sıralama </a:t>
            </a:r>
            <a:r>
              <a:rPr lang="tr-TR" dirty="0" smtClean="0"/>
              <a:t>O(KN</a:t>
            </a:r>
            <a:r>
              <a:rPr lang="tr-TR" dirty="0" smtClean="0"/>
              <a:t>) vakit </a:t>
            </a:r>
            <a:r>
              <a:rPr lang="tr-TR" dirty="0" smtClean="0"/>
              <a:t>gerekiyor, eğer K tamsayıların maksimum uzunluğu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Radix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İki </a:t>
            </a:r>
            <a:r>
              <a:rPr lang="tr-TR" dirty="0" smtClean="0"/>
              <a:t>tür var: “en anlamlı basamağa göre” ve </a:t>
            </a:r>
            <a:br>
              <a:rPr lang="tr-TR" dirty="0" smtClean="0"/>
            </a:br>
            <a:r>
              <a:rPr lang="tr-TR" dirty="0" smtClean="0"/>
              <a:t>“en anlamsız basamağa göre” </a:t>
            </a:r>
            <a:r>
              <a:rPr lang="tr-TR" dirty="0" smtClean="0"/>
              <a:t>türüleri var, bunlar tabi ya ilk yada son basamakla başlayan radix sıralama algoritmalardır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ilave sıralama konuları: radix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Radix sıralama: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1828800" y="2450068"/>
            <a:ext cx="6096000" cy="457200"/>
            <a:chOff x="1143000" y="2743200"/>
            <a:chExt cx="60960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15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02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09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3400" y="2526268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grpSp>
        <p:nvGrpSpPr>
          <p:cNvPr id="19" name="Group 50"/>
          <p:cNvGrpSpPr/>
          <p:nvPr/>
        </p:nvGrpSpPr>
        <p:grpSpPr>
          <a:xfrm>
            <a:off x="1828800" y="3200400"/>
            <a:ext cx="6096000" cy="457200"/>
            <a:chOff x="1143000" y="2743200"/>
            <a:chExt cx="6096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02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07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02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05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06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09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8594" y="3276600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Birinci geçiş</a:t>
            </a:r>
            <a:endParaRPr lang="en-US" dirty="0"/>
          </a:p>
        </p:txBody>
      </p:sp>
      <p:grpSp>
        <p:nvGrpSpPr>
          <p:cNvPr id="31" name="Group 50"/>
          <p:cNvGrpSpPr/>
          <p:nvPr/>
        </p:nvGrpSpPr>
        <p:grpSpPr>
          <a:xfrm>
            <a:off x="1828800" y="3962400"/>
            <a:ext cx="6096000" cy="457200"/>
            <a:chOff x="1143000" y="2743200"/>
            <a:chExt cx="6096000" cy="457200"/>
          </a:xfrm>
        </p:grpSpPr>
        <p:sp>
          <p:nvSpPr>
            <p:cNvPr id="32" name="Rectangle 31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02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02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06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05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07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09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8594" y="4038600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İkinci geçiş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 rot="16200000">
            <a:off x="3619500" y="2705100"/>
            <a:ext cx="457200" cy="403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667500" y="3695700"/>
            <a:ext cx="4572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00400" y="5029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birinci bölüm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72200" y="50292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ikinci bölüm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Naif sır</a:t>
            </a:r>
            <a:r>
              <a:rPr lang="en-US" dirty="0" smtClean="0"/>
              <a:t>a</a:t>
            </a:r>
            <a:r>
              <a:rPr lang="tr-TR" dirty="0" smtClean="0"/>
              <a:t>lama</a:t>
            </a:r>
            <a:r>
              <a:rPr lang="en-US" dirty="0" smtClean="0"/>
              <a:t> </a:t>
            </a:r>
            <a:r>
              <a:rPr lang="tr-TR" dirty="0" smtClean="0"/>
              <a:t>algoritmaları</a:t>
            </a:r>
          </a:p>
          <a:p>
            <a:pPr lvl="1"/>
            <a:r>
              <a:rPr lang="tr-TR" dirty="0" smtClean="0"/>
              <a:t>Seçme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Ekleme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Kabarcık sıralama – O(N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endParaRPr lang="en-US" dirty="0" smtClean="0"/>
          </a:p>
          <a:p>
            <a:r>
              <a:rPr lang="tr-TR" dirty="0" smtClean="0"/>
              <a:t>Böl-ve-fethet sıralama algoritmaları</a:t>
            </a:r>
          </a:p>
          <a:p>
            <a:pPr lvl="1"/>
            <a:r>
              <a:rPr lang="tr-TR" dirty="0" smtClean="0"/>
              <a:t>Quicksort sıralama – O(N log N)</a:t>
            </a:r>
          </a:p>
          <a:p>
            <a:pPr lvl="1"/>
            <a:r>
              <a:rPr lang="tr-TR" dirty="0" smtClean="0"/>
              <a:t>Mergesort sıralama – O(N log N)</a:t>
            </a:r>
          </a:p>
          <a:p>
            <a:r>
              <a:rPr lang="tr-TR" dirty="0" smtClean="0"/>
              <a:t>Heapsort sıralama algoritması </a:t>
            </a:r>
          </a:p>
          <a:p>
            <a:pPr lvl="1"/>
            <a:r>
              <a:rPr lang="tr-TR" dirty="0" smtClean="0"/>
              <a:t>İkiye bölme ekleme sıralama algoritması 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Tamsayı sıralama algoritmaları</a:t>
            </a:r>
          </a:p>
          <a:p>
            <a:pPr lvl="1"/>
            <a:r>
              <a:rPr lang="tr-TR" dirty="0" smtClean="0"/>
              <a:t>Sayım </a:t>
            </a:r>
            <a:r>
              <a:rPr lang="tr-TR" dirty="0" smtClean="0"/>
              <a:t>sıralama</a:t>
            </a:r>
            <a:endParaRPr lang="tr-TR" dirty="0" smtClean="0"/>
          </a:p>
          <a:p>
            <a:pPr lvl="1"/>
            <a:r>
              <a:rPr lang="tr-TR" dirty="0" smtClean="0"/>
              <a:t>Kova </a:t>
            </a:r>
            <a:r>
              <a:rPr lang="tr-TR" dirty="0" smtClean="0"/>
              <a:t>sıralama</a:t>
            </a:r>
            <a:endParaRPr lang="tr-TR" dirty="0" smtClean="0"/>
          </a:p>
          <a:p>
            <a:pPr lvl="1"/>
            <a:r>
              <a:rPr lang="tr-TR" dirty="0" smtClean="0"/>
              <a:t>Radix </a:t>
            </a:r>
            <a:r>
              <a:rPr lang="tr-TR" dirty="0" smtClean="0"/>
              <a:t>sıralama</a:t>
            </a:r>
            <a:endParaRPr lang="tr-TR" dirty="0" smtClean="0"/>
          </a:p>
          <a:p>
            <a:r>
              <a:rPr lang="tr-TR" dirty="0" smtClean="0"/>
              <a:t>Tamsayılar </a:t>
            </a:r>
            <a:r>
              <a:rPr lang="tr-TR" dirty="0" smtClean="0"/>
              <a:t>O(N</a:t>
            </a:r>
            <a:r>
              <a:rPr lang="tr-TR" dirty="0" smtClean="0"/>
              <a:t>) </a:t>
            </a:r>
            <a:r>
              <a:rPr lang="tr-TR" dirty="0" smtClean="0"/>
              <a:t>zamanda sıralanabilir</a:t>
            </a:r>
            <a:endParaRPr lang="tr-TR" dirty="0" smtClean="0"/>
          </a:p>
          <a:p>
            <a:r>
              <a:rPr lang="tr-TR" dirty="0" smtClean="0"/>
              <a:t>Veritabanları </a:t>
            </a:r>
            <a:r>
              <a:rPr lang="tr-TR" dirty="0" smtClean="0"/>
              <a:t>düzenlemesi için önemli </a:t>
            </a:r>
            <a:r>
              <a:rPr lang="tr-TR" dirty="0" smtClean="0"/>
              <a:t>avantajıdır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sz="3200" dirty="0" smtClean="0"/>
              <a:t>Böl-ve-fethet yaklaşımı, </a:t>
            </a:r>
            <a:r>
              <a:rPr lang="tr-TR" sz="3200" dirty="0" smtClean="0"/>
              <a:t>bügün gördüğümüz algoritma </a:t>
            </a:r>
            <a:r>
              <a:rPr lang="tr-TR" sz="3200" dirty="0" smtClean="0"/>
              <a:t>geliştirme </a:t>
            </a:r>
            <a:r>
              <a:rPr lang="tr-TR" sz="3200" dirty="0" smtClean="0"/>
              <a:t>bir esas </a:t>
            </a:r>
            <a:r>
              <a:rPr lang="tr-TR" sz="3200" dirty="0" smtClean="0"/>
              <a:t>genel </a:t>
            </a:r>
            <a:r>
              <a:rPr lang="tr-TR" sz="3200" dirty="0" smtClean="0"/>
              <a:t>yöntemidir</a:t>
            </a:r>
            <a:endParaRPr lang="tr-T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dirty="0" smtClean="0"/>
              <a:t>Böl-ve-fethet </a:t>
            </a:r>
            <a:r>
              <a:rPr lang="tr-TR" dirty="0" smtClean="0"/>
              <a:t>yaklaşımı, “</a:t>
            </a:r>
            <a:r>
              <a:rPr lang="tr-TR" dirty="0" smtClean="0"/>
              <a:t>kötü” </a:t>
            </a:r>
            <a:r>
              <a:rPr lang="tr-TR" dirty="0" smtClean="0"/>
              <a:t>yada “süperlineer zaman” bir algoritma varsa, uygulanabilir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dirty="0" smtClean="0"/>
              <a:t>Sorun </a:t>
            </a:r>
            <a:r>
              <a:rPr lang="tr-TR" dirty="0" smtClean="0"/>
              <a:t>birkaç </a:t>
            </a:r>
            <a:r>
              <a:rPr lang="tr-TR" dirty="0" smtClean="0"/>
              <a:t>altsorununa bölünür ve altsorunları </a:t>
            </a:r>
            <a:r>
              <a:rPr lang="tr-TR" dirty="0" smtClean="0"/>
              <a:t>ayrı ayrı </a:t>
            </a:r>
            <a:r>
              <a:rPr lang="tr-TR" dirty="0" smtClean="0"/>
              <a:t>"süperlineer zaman" yaklaşım yapılır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dirty="0" smtClean="0"/>
              <a:t>Bu algoritmanın süperlineer olduğundan dolayı böyle </a:t>
            </a:r>
            <a:r>
              <a:rPr lang="tr-TR" dirty="0" smtClean="0"/>
              <a:t>strateji </a:t>
            </a:r>
            <a:r>
              <a:rPr lang="tr-TR" dirty="0" smtClean="0"/>
              <a:t>ile avantaj kazanılır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sz="3600" dirty="0" smtClean="0"/>
              <a:t>Böl-ve-fethet’in ana fikri:</a:t>
            </a:r>
            <a:endParaRPr lang="tr-TR" sz="3200" dirty="0" smtClean="0"/>
          </a:p>
          <a:p>
            <a:pPr marL="742950" lvl="2" indent="-342900">
              <a:defRPr/>
            </a:pPr>
            <a:r>
              <a:rPr lang="tr-TR" sz="2800" dirty="0" smtClean="0"/>
              <a:t>Bir sorun için bir </a:t>
            </a:r>
            <a:r>
              <a:rPr lang="tr-TR" sz="2800" dirty="0" smtClean="0"/>
              <a:t>algoritma var</a:t>
            </a:r>
            <a:endParaRPr lang="tr-TR" sz="2800" dirty="0" smtClean="0"/>
          </a:p>
          <a:p>
            <a:pPr marL="742950" lvl="2" indent="-342900">
              <a:defRPr/>
            </a:pPr>
            <a:r>
              <a:rPr lang="tr-TR" sz="2800" dirty="0" smtClean="0"/>
              <a:t>Bu </a:t>
            </a:r>
            <a:r>
              <a:rPr lang="tr-TR" sz="2800" dirty="0" smtClean="0"/>
              <a:t>algoritma </a:t>
            </a:r>
            <a:r>
              <a:rPr lang="tr-TR" sz="2800" dirty="0" smtClean="0"/>
              <a:t>“kötü</a:t>
            </a:r>
            <a:r>
              <a:rPr lang="tr-TR" sz="2800" dirty="0" smtClean="0"/>
              <a:t>”, </a:t>
            </a:r>
            <a:r>
              <a:rPr lang="tr-TR" sz="2800" dirty="0" smtClean="0"/>
              <a:t>yani “N” </a:t>
            </a:r>
            <a:r>
              <a:rPr lang="tr-TR" sz="2800" dirty="0" smtClean="0"/>
              <a:t>büyüklüğınde olan sorunlar </a:t>
            </a:r>
            <a:r>
              <a:rPr lang="tr-TR" sz="2800" dirty="0" smtClean="0"/>
              <a:t>için N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 </a:t>
            </a:r>
            <a:r>
              <a:rPr lang="tr-TR" sz="2800" dirty="0" smtClean="0"/>
              <a:t>yada daha çok </a:t>
            </a:r>
            <a:r>
              <a:rPr lang="tr-TR" sz="2800" dirty="0" smtClean="0"/>
              <a:t>zaman gerektiriyor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(</a:t>
            </a:r>
            <a:r>
              <a:rPr lang="tr-TR" sz="2800" dirty="0" smtClean="0"/>
              <a:t>örneğin–naif sıralama)</a:t>
            </a:r>
            <a:endParaRPr lang="tr-TR" sz="2800" dirty="0" smtClean="0"/>
          </a:p>
          <a:p>
            <a:pPr marL="742950" lvl="2" indent="-342900">
              <a:defRPr/>
            </a:pPr>
            <a:r>
              <a:rPr lang="tr-TR" sz="2800" dirty="0" smtClean="0"/>
              <a:t>Böyle durumlarda, </a:t>
            </a:r>
            <a:r>
              <a:rPr lang="tr-TR" sz="2800" i="1" dirty="0" smtClean="0"/>
              <a:t>süperlineer </a:t>
            </a:r>
            <a:r>
              <a:rPr lang="tr-TR" sz="2800" i="1" dirty="0" smtClean="0"/>
              <a:t>zaman </a:t>
            </a:r>
            <a:r>
              <a:rPr lang="tr-TR" sz="2800" i="1" dirty="0" smtClean="0"/>
              <a:t>algoritmanın</a:t>
            </a:r>
            <a:r>
              <a:rPr lang="tr-TR" sz="2800" dirty="0" smtClean="0"/>
              <a:t> var olduğunu diyoruz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sz="3600" dirty="0" smtClean="0"/>
              <a:t>Böl-ve-fethet’in ana fikri:</a:t>
            </a:r>
            <a:endParaRPr lang="tr-TR" sz="3200" dirty="0" smtClean="0"/>
          </a:p>
          <a:p>
            <a:pPr marL="742950" lvl="2" indent="-342900">
              <a:defRPr/>
            </a:pPr>
            <a:r>
              <a:rPr lang="tr-TR" sz="2800" dirty="0" smtClean="0"/>
              <a:t>N büyüklüğünde olan </a:t>
            </a:r>
            <a:r>
              <a:rPr lang="tr-TR" sz="2800" dirty="0" smtClean="0"/>
              <a:t>sorundan </a:t>
            </a:r>
            <a:r>
              <a:rPr lang="tr-TR" sz="2800" dirty="0" smtClean="0"/>
              <a:t>birkaç yeni </a:t>
            </a:r>
            <a:r>
              <a:rPr lang="tr-TR" sz="2800" u="sng" dirty="0" smtClean="0"/>
              <a:t>benzer</a:t>
            </a:r>
            <a:r>
              <a:rPr lang="tr-TR" sz="2800" dirty="0" smtClean="0"/>
              <a:t> </a:t>
            </a:r>
            <a:r>
              <a:rPr lang="tr-TR" sz="2800" u="sng" dirty="0" smtClean="0"/>
              <a:t>daha küçük</a:t>
            </a:r>
            <a:r>
              <a:rPr lang="tr-TR" sz="2800" dirty="0" smtClean="0"/>
              <a:t> (örneğin 2 N/2-altdizi sıralanması) altsorununu yapıyoruz </a:t>
            </a:r>
            <a:r>
              <a:rPr lang="tr-TR" sz="2800" dirty="0" smtClean="0"/>
              <a:t>ve </a:t>
            </a:r>
            <a:r>
              <a:rPr lang="tr-TR" sz="2800" dirty="0" smtClean="0"/>
              <a:t>bunları orijinal </a:t>
            </a:r>
            <a:r>
              <a:rPr lang="tr-TR" sz="2800" dirty="0" smtClean="0"/>
              <a:t>algoritmayı </a:t>
            </a:r>
            <a:r>
              <a:rPr lang="tr-TR" sz="2800" dirty="0" smtClean="0"/>
              <a:t>kullanıyoruz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Seçme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Seçme sıralama</a:t>
            </a:r>
          </a:p>
        </p:txBody>
      </p:sp>
      <p:grpSp>
        <p:nvGrpSpPr>
          <p:cNvPr id="4" name="Group 50"/>
          <p:cNvGrpSpPr/>
          <p:nvPr/>
        </p:nvGrpSpPr>
        <p:grpSpPr>
          <a:xfrm>
            <a:off x="2133600" y="2362200"/>
            <a:ext cx="6781800" cy="457200"/>
            <a:chOff x="1143000" y="2743200"/>
            <a:chExt cx="6781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" y="24384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birinci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5334000" y="-381000"/>
            <a:ext cx="457200" cy="7010400"/>
          </a:xfrm>
          <a:prstGeom prst="leftBrace">
            <a:avLst>
              <a:gd name="adj1" fmla="val 8333"/>
              <a:gd name="adj2" fmla="val 49605"/>
            </a:avLst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3800" y="3124200"/>
            <a:ext cx="13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buraya bakın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3200" y="20690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küçük</a:t>
            </a:r>
            <a:endParaRPr lang="en-US" dirty="0"/>
          </a:p>
        </p:txBody>
      </p:sp>
      <p:grpSp>
        <p:nvGrpSpPr>
          <p:cNvPr id="19" name="Group 50"/>
          <p:cNvGrpSpPr/>
          <p:nvPr/>
        </p:nvGrpSpPr>
        <p:grpSpPr>
          <a:xfrm>
            <a:off x="1905000" y="3669268"/>
            <a:ext cx="6781800" cy="457200"/>
            <a:chOff x="1143000" y="2743200"/>
            <a:chExt cx="6781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7200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ikinci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16200000">
            <a:off x="5518666" y="1186935"/>
            <a:ext cx="392668" cy="6248400"/>
          </a:xfrm>
          <a:prstGeom prst="leftBrace">
            <a:avLst>
              <a:gd name="adj1" fmla="val 8333"/>
              <a:gd name="adj2" fmla="val 49605"/>
            </a:avLst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248400" y="3352800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yeni en küçük</a:t>
            </a:r>
            <a:endParaRPr lang="en-US" dirty="0"/>
          </a:p>
        </p:txBody>
      </p:sp>
      <p:grpSp>
        <p:nvGrpSpPr>
          <p:cNvPr id="34" name="Group 50"/>
          <p:cNvGrpSpPr/>
          <p:nvPr/>
        </p:nvGrpSpPr>
        <p:grpSpPr>
          <a:xfrm>
            <a:off x="1905000" y="4800600"/>
            <a:ext cx="6781800" cy="457200"/>
            <a:chOff x="1143000" y="2743200"/>
            <a:chExt cx="6781800" cy="457200"/>
          </a:xfrm>
        </p:grpSpPr>
        <p:sp>
          <p:nvSpPr>
            <p:cNvPr id="35" name="Rectangle 34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5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üçüncü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5861566" y="2672835"/>
            <a:ext cx="392668" cy="5562600"/>
          </a:xfrm>
          <a:prstGeom prst="leftBrace">
            <a:avLst>
              <a:gd name="adj1" fmla="val 8333"/>
              <a:gd name="adj2" fmla="val 49605"/>
            </a:avLst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4600" y="4484132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yeni en küçük</a:t>
            </a:r>
            <a:endParaRPr lang="en-US" dirty="0"/>
          </a:p>
        </p:txBody>
      </p:sp>
      <p:grpSp>
        <p:nvGrpSpPr>
          <p:cNvPr id="59" name="Group 50"/>
          <p:cNvGrpSpPr/>
          <p:nvPr/>
        </p:nvGrpSpPr>
        <p:grpSpPr>
          <a:xfrm>
            <a:off x="1828800" y="5867400"/>
            <a:ext cx="6781800" cy="457200"/>
            <a:chOff x="1143000" y="2743200"/>
            <a:chExt cx="6781800" cy="457200"/>
          </a:xfrm>
        </p:grpSpPr>
        <p:sp>
          <p:nvSpPr>
            <p:cNvPr id="60" name="Rectangle 59"/>
            <p:cNvSpPr/>
            <p:nvPr/>
          </p:nvSpPr>
          <p:spPr>
            <a:xfrm>
              <a:off x="1143000" y="2743200"/>
              <a:ext cx="6096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28800" y="2743200"/>
              <a:ext cx="6096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14600" y="2743200"/>
              <a:ext cx="6096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862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13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20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57800" y="2743200"/>
              <a:ext cx="609600" cy="457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43600" y="2743200"/>
              <a:ext cx="609600" cy="457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29400" y="2743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9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15200" y="2743200"/>
              <a:ext cx="609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x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1000" y="5943600"/>
            <a:ext cx="10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dördüncü</a:t>
            </a:r>
            <a:endParaRPr lang="en-US" dirty="0"/>
          </a:p>
        </p:txBody>
      </p:sp>
      <p:sp>
        <p:nvSpPr>
          <p:cNvPr id="71" name="Left Brace 70"/>
          <p:cNvSpPr/>
          <p:nvPr/>
        </p:nvSpPr>
        <p:spPr>
          <a:xfrm rot="16200000">
            <a:off x="6096000" y="4038600"/>
            <a:ext cx="381000" cy="4953000"/>
          </a:xfrm>
          <a:prstGeom prst="leftBrace">
            <a:avLst>
              <a:gd name="adj1" fmla="val 8333"/>
              <a:gd name="adj2" fmla="val 49605"/>
            </a:avLst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858000" y="5486400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yeni en küçük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sz="3200" dirty="0" smtClean="0"/>
              <a:t>Böl-ve-fethet yaklaşımının kullanılabilmesi için şöyle koşullar doğru olması lazım:</a:t>
            </a:r>
          </a:p>
          <a:p>
            <a:pPr marL="857250" lvl="2" indent="-457200">
              <a:buFont typeface="+mj-lt"/>
              <a:buAutoNum type="arabicPeriod"/>
              <a:defRPr/>
            </a:pPr>
            <a:r>
              <a:rPr lang="tr-TR" dirty="0" smtClean="0"/>
              <a:t>Problem çözme algoritma süperlineer olması lazım;</a:t>
            </a:r>
          </a:p>
          <a:p>
            <a:pPr marL="857250" lvl="2" indent="-457200">
              <a:buFont typeface="+mj-lt"/>
              <a:buAutoNum type="arabicPeriod"/>
              <a:defRPr/>
            </a:pPr>
            <a:r>
              <a:rPr lang="tr-TR" dirty="0" smtClean="0"/>
              <a:t>Orijinal problem altproblemlerine bölünebilmesi lazım;</a:t>
            </a:r>
          </a:p>
          <a:p>
            <a:pPr marL="857250" lvl="2" indent="-457200">
              <a:buFont typeface="+mj-lt"/>
              <a:buAutoNum type="arabicPeriod"/>
              <a:defRPr/>
            </a:pPr>
            <a:r>
              <a:rPr lang="tr-TR" dirty="0" smtClean="0"/>
              <a:t>Altproglemler orijnal probleme benziyor olması, yani aynı algoritma ile yapılabilmesi lazım;</a:t>
            </a:r>
          </a:p>
          <a:p>
            <a:pPr marL="857250" lvl="2" indent="-457200">
              <a:buFont typeface="+mj-lt"/>
              <a:buAutoNum type="arabicPeriod"/>
              <a:defRPr/>
            </a:pPr>
            <a:r>
              <a:rPr lang="tr-TR" dirty="0" smtClean="0"/>
              <a:t>Orijnal problemin çözümü altproblemlerinin çözümlerinden verimli olarak bulunabilmesi lazım.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sz="3200" dirty="0" smtClean="0"/>
              <a:t>Baze önemli kavramlar:</a:t>
            </a:r>
            <a:endParaRPr lang="tr-TR" sz="3200" dirty="0" smtClean="0"/>
          </a:p>
          <a:p>
            <a:pPr marL="742950" lvl="2" indent="-342900">
              <a:defRPr/>
            </a:pPr>
            <a:r>
              <a:rPr lang="tr-TR" sz="2800" i="1" u="sng" dirty="0" smtClean="0"/>
              <a:t>Problem çözme zaman gereksinimi</a:t>
            </a:r>
            <a:r>
              <a:rPr lang="tr-TR" sz="2800" dirty="0" smtClean="0"/>
              <a:t>, </a:t>
            </a:r>
            <a:r>
              <a:rPr lang="tr-TR" sz="2800" dirty="0" smtClean="0"/>
              <a:t>büyük N boyutta olan problemler </a:t>
            </a:r>
            <a:r>
              <a:rPr lang="tr-TR" sz="2800" dirty="0" smtClean="0"/>
              <a:t>için gereken çözme </a:t>
            </a:r>
            <a:r>
              <a:rPr lang="tr-TR" sz="2800" dirty="0" smtClean="0"/>
              <a:t>zamanı süperlineer, Ta(N</a:t>
            </a:r>
            <a:r>
              <a:rPr lang="tr-TR" sz="2800" dirty="0" smtClean="0"/>
              <a:t>)=O(N</a:t>
            </a:r>
            <a:r>
              <a:rPr lang="tr-TR" sz="2800" baseline="30000" dirty="0" smtClean="0"/>
              <a:t>k</a:t>
            </a:r>
            <a:r>
              <a:rPr lang="tr-TR" sz="2800" dirty="0" smtClean="0"/>
              <a:t>)</a:t>
            </a:r>
            <a:endParaRPr lang="tr-TR" sz="2800" dirty="0" smtClean="0"/>
          </a:p>
          <a:p>
            <a:pPr marL="742950" lvl="2" indent="-342900">
              <a:defRPr/>
            </a:pPr>
            <a:r>
              <a:rPr lang="tr-TR" sz="2800" i="1" u="sng" dirty="0" smtClean="0"/>
              <a:t>Altsonuçları birleştirme zaman </a:t>
            </a:r>
            <a:r>
              <a:rPr lang="tr-TR" sz="2800" i="1" u="sng" dirty="0" smtClean="0"/>
              <a:t>gereksinimi</a:t>
            </a:r>
            <a:r>
              <a:rPr lang="tr-TR" sz="2800" dirty="0" smtClean="0"/>
              <a:t>, </a:t>
            </a:r>
            <a:r>
              <a:rPr lang="tr-TR" sz="2800" dirty="0" smtClean="0"/>
              <a:t>büyük N boyutta olan problemler için altsonuçları sonuca birleştirmek </a:t>
            </a:r>
            <a:r>
              <a:rPr lang="tr-TR" sz="2800" dirty="0" smtClean="0"/>
              <a:t>için gereken </a:t>
            </a:r>
            <a:r>
              <a:rPr lang="tr-TR" sz="2800" dirty="0" smtClean="0"/>
              <a:t>zaman – Tt(N</a:t>
            </a:r>
            <a:r>
              <a:rPr lang="tr-TR" sz="2800" dirty="0" smtClean="0"/>
              <a:t>)=O(N) (genellikle </a:t>
            </a:r>
            <a:r>
              <a:rPr lang="tr-TR" sz="2800" dirty="0" smtClean="0"/>
              <a:t>lineer)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tr-TR" sz="3200" dirty="0" smtClean="0"/>
          </a:p>
          <a:p>
            <a:pPr marL="742950" lvl="2" indent="-342900">
              <a:defRPr/>
            </a:pPr>
            <a:r>
              <a:rPr lang="tr-TR" sz="2800" i="1" u="sng" dirty="0" smtClean="0"/>
              <a:t>Toplam vakit gereksinimi</a:t>
            </a:r>
            <a:r>
              <a:rPr lang="tr-TR" sz="2800" dirty="0" smtClean="0"/>
              <a:t> bu durumda </a:t>
            </a:r>
            <a:r>
              <a:rPr lang="tr-TR" sz="2800" dirty="0" smtClean="0"/>
              <a:t>şöyledir </a:t>
            </a:r>
            <a:r>
              <a:rPr lang="tr-TR" sz="2800" dirty="0" smtClean="0"/>
              <a:t>– 2*Ta(N/2)</a:t>
            </a:r>
            <a:r>
              <a:rPr lang="en-US" sz="2800" dirty="0" smtClean="0"/>
              <a:t>+</a:t>
            </a:r>
            <a:r>
              <a:rPr lang="tr-TR" sz="2800" dirty="0" smtClean="0"/>
              <a:t>Tt</a:t>
            </a:r>
            <a:r>
              <a:rPr lang="en-US" sz="2800" dirty="0" smtClean="0"/>
              <a:t>(N) </a:t>
            </a:r>
            <a:endParaRPr lang="tr-TR" sz="2800" dirty="0" smtClean="0"/>
          </a:p>
          <a:p>
            <a:pPr marL="742950" lvl="2" indent="-342900">
              <a:defRPr/>
            </a:pPr>
            <a:r>
              <a:rPr lang="tr-TR" sz="2800" dirty="0" smtClean="0"/>
              <a:t>EĞER </a:t>
            </a:r>
            <a:r>
              <a:rPr lang="tr-TR" sz="2800" u="sng" dirty="0" smtClean="0"/>
              <a:t>Ta(N/2)</a:t>
            </a:r>
            <a:r>
              <a:rPr lang="en-US" sz="2800" u="sng" dirty="0" smtClean="0"/>
              <a:t>+</a:t>
            </a:r>
            <a:r>
              <a:rPr lang="tr-TR" sz="2800" u="sng" dirty="0" smtClean="0"/>
              <a:t> Ta(N/2)</a:t>
            </a:r>
            <a:r>
              <a:rPr lang="en-US" sz="2800" u="sng" dirty="0" smtClean="0"/>
              <a:t>+</a:t>
            </a:r>
            <a:r>
              <a:rPr lang="tr-TR" sz="2800" u="sng" dirty="0" smtClean="0"/>
              <a:t>Tt</a:t>
            </a:r>
            <a:r>
              <a:rPr lang="en-US" sz="2800" u="sng" dirty="0" smtClean="0"/>
              <a:t>(N) &lt;</a:t>
            </a:r>
            <a:r>
              <a:rPr lang="tr-TR" sz="2800" u="sng" dirty="0" smtClean="0"/>
              <a:t> Ta(N)</a:t>
            </a:r>
            <a:r>
              <a:rPr lang="tr-TR" sz="2800" dirty="0" smtClean="0"/>
              <a:t> </a:t>
            </a:r>
            <a:r>
              <a:rPr lang="tr-TR" sz="2800" dirty="0" smtClean="0"/>
              <a:t>İSE</a:t>
            </a:r>
            <a:r>
              <a:rPr lang="tr-TR" sz="2800" dirty="0" smtClean="0"/>
              <a:t>, böl-ve-fethet yaklaşımı avantajlı </a:t>
            </a:r>
            <a:r>
              <a:rPr lang="tr-TR" sz="2800" dirty="0" smtClean="0"/>
              <a:t>görünüyor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Böl-ve-fethet yaklaşımı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tr-TR" dirty="0" smtClean="0"/>
              <a:t>Böl-ve-fethet </a:t>
            </a:r>
            <a:r>
              <a:rPr lang="tr-TR" dirty="0" smtClean="0"/>
              <a:t>yöntemin ünlü uygulamaları:</a:t>
            </a:r>
            <a:endParaRPr lang="tr-TR" dirty="0" smtClean="0"/>
          </a:p>
          <a:p>
            <a:pPr marL="742950" lvl="2" indent="-342900">
              <a:defRPr/>
            </a:pPr>
            <a:r>
              <a:rPr lang="tr-TR" dirty="0" smtClean="0"/>
              <a:t>Hızlı Fourier </a:t>
            </a:r>
            <a:r>
              <a:rPr lang="tr-TR" dirty="0" smtClean="0"/>
              <a:t>Dönüşümü</a:t>
            </a:r>
            <a:endParaRPr lang="tr-TR" dirty="0" smtClean="0"/>
          </a:p>
          <a:p>
            <a:pPr marL="1200150" lvl="3" indent="-342900">
              <a:defRPr/>
            </a:pPr>
            <a:r>
              <a:rPr lang="tr-TR" dirty="0" smtClean="0"/>
              <a:t>Pratik uygulamalarda çok </a:t>
            </a:r>
            <a:r>
              <a:rPr lang="tr-TR" dirty="0" smtClean="0"/>
              <a:t>kullanılan, zaman sinyalinin </a:t>
            </a:r>
            <a:r>
              <a:rPr lang="tr-TR" dirty="0" smtClean="0"/>
              <a:t>frekansları </a:t>
            </a:r>
            <a:r>
              <a:rPr lang="tr-TR" dirty="0" smtClean="0"/>
              <a:t>hesaplama algoritmasıdır </a:t>
            </a:r>
            <a:r>
              <a:rPr lang="tr-TR" dirty="0" smtClean="0"/>
              <a:t>(</a:t>
            </a:r>
            <a:r>
              <a:rPr lang="tr-TR" dirty="0" smtClean="0"/>
              <a:t>frekans-dönüşümü) </a:t>
            </a:r>
            <a:endParaRPr lang="tr-TR" dirty="0" smtClean="0"/>
          </a:p>
          <a:p>
            <a:pPr marL="1200150" lvl="3" indent="-342900">
              <a:defRPr/>
            </a:pPr>
            <a:r>
              <a:rPr lang="tr-TR" dirty="0" smtClean="0"/>
              <a:t>Naif </a:t>
            </a:r>
            <a:r>
              <a:rPr lang="tr-TR" dirty="0" smtClean="0"/>
              <a:t>algoritma </a:t>
            </a:r>
            <a:r>
              <a:rPr lang="tr-TR" dirty="0" smtClean="0"/>
              <a:t>O(N</a:t>
            </a:r>
            <a:r>
              <a:rPr lang="tr-TR" baseline="30000" dirty="0" smtClean="0"/>
              <a:t>2</a:t>
            </a:r>
            <a:r>
              <a:rPr lang="tr-TR" dirty="0" smtClean="0"/>
              <a:t>) </a:t>
            </a:r>
            <a:r>
              <a:rPr lang="tr-TR" dirty="0" smtClean="0"/>
              <a:t>zamandır</a:t>
            </a:r>
            <a:endParaRPr lang="tr-TR" dirty="0" smtClean="0"/>
          </a:p>
          <a:p>
            <a:pPr marL="1200150" lvl="3" indent="-342900">
              <a:defRPr/>
            </a:pPr>
            <a:r>
              <a:rPr lang="tr-TR" dirty="0" smtClean="0"/>
              <a:t>Böl-ve-fethet </a:t>
            </a:r>
            <a:r>
              <a:rPr lang="tr-TR" dirty="0" smtClean="0"/>
              <a:t>algoritma </a:t>
            </a:r>
            <a:r>
              <a:rPr lang="tr-TR" dirty="0" smtClean="0"/>
              <a:t>O(N log N) </a:t>
            </a:r>
            <a:r>
              <a:rPr lang="tr-TR" dirty="0" smtClean="0"/>
              <a:t>zamandır</a:t>
            </a:r>
            <a:endParaRPr lang="tr-TR" dirty="0" smtClean="0"/>
          </a:p>
          <a:p>
            <a:pPr marL="742950" lvl="2" indent="-342900">
              <a:defRPr/>
            </a:pPr>
            <a:r>
              <a:rPr lang="tr-TR" dirty="0" smtClean="0"/>
              <a:t>Sıralam</a:t>
            </a:r>
            <a:endParaRPr lang="tr-TR" dirty="0" smtClean="0"/>
          </a:p>
          <a:p>
            <a:pPr marL="1200150" lvl="3" indent="-342900">
              <a:defRPr/>
            </a:pPr>
            <a:r>
              <a:rPr lang="tr-TR" dirty="0" smtClean="0"/>
              <a:t>Sıralama </a:t>
            </a:r>
            <a:r>
              <a:rPr lang="tr-TR" dirty="0" smtClean="0"/>
              <a:t>naif </a:t>
            </a:r>
            <a:r>
              <a:rPr lang="tr-TR" dirty="0" smtClean="0"/>
              <a:t>algoritması </a:t>
            </a:r>
            <a:r>
              <a:rPr lang="tr-TR" dirty="0" smtClean="0"/>
              <a:t>O(N</a:t>
            </a:r>
            <a:r>
              <a:rPr lang="tr-TR" baseline="30000" dirty="0" smtClean="0"/>
              <a:t>2</a:t>
            </a:r>
            <a:r>
              <a:rPr lang="tr-TR" dirty="0" smtClean="0"/>
              <a:t>) </a:t>
            </a:r>
            <a:r>
              <a:rPr lang="tr-TR" dirty="0" smtClean="0"/>
              <a:t>zamandır</a:t>
            </a:r>
            <a:endParaRPr lang="tr-TR" dirty="0" smtClean="0"/>
          </a:p>
          <a:p>
            <a:pPr marL="1200150" lvl="3" indent="-342900">
              <a:defRPr/>
            </a:pPr>
            <a:r>
              <a:rPr lang="tr-TR" dirty="0" smtClean="0"/>
              <a:t>Böl-ve-fethet </a:t>
            </a:r>
            <a:r>
              <a:rPr lang="tr-TR" dirty="0" smtClean="0"/>
              <a:t>algoritma </a:t>
            </a:r>
            <a:r>
              <a:rPr lang="tr-TR" dirty="0" smtClean="0"/>
              <a:t>O(N log N) </a:t>
            </a:r>
            <a:r>
              <a:rPr lang="tr-TR" dirty="0" smtClean="0"/>
              <a:t>zamandır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Seçme sıralama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4478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Seçme sıralama sözde kodu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sonuç:=boş dizi</a:t>
            </a:r>
          </a:p>
          <a:p>
            <a:r>
              <a:rPr lang="tr-TR" dirty="0" smtClean="0"/>
              <a:t>p</a:t>
            </a:r>
            <a:r>
              <a:rPr lang="en-US" dirty="0" smtClean="0"/>
              <a:t>:=</a:t>
            </a:r>
            <a:r>
              <a:rPr lang="tr-TR" dirty="0" smtClean="0"/>
              <a:t>giriş </a:t>
            </a:r>
            <a:r>
              <a:rPr lang="en-US" dirty="0" smtClean="0"/>
              <a:t>d</a:t>
            </a:r>
            <a:r>
              <a:rPr lang="tr-TR" dirty="0" smtClean="0"/>
              <a:t>izi</a:t>
            </a:r>
          </a:p>
          <a:p>
            <a:r>
              <a:rPr lang="tr-TR" dirty="0" smtClean="0"/>
              <a:t>p boş değil iken</a:t>
            </a:r>
            <a:br>
              <a:rPr lang="tr-TR" dirty="0" smtClean="0"/>
            </a:br>
            <a:r>
              <a:rPr lang="tr-TR" dirty="0" smtClean="0"/>
              <a:t>   a:=p’deki min nesne seçin;</a:t>
            </a:r>
          </a:p>
          <a:p>
            <a:r>
              <a:rPr lang="tr-TR" dirty="0" smtClean="0"/>
              <a:t>   sonuç:=(sonuç, a);</a:t>
            </a:r>
            <a:endParaRPr lang="en-US" dirty="0" smtClean="0"/>
          </a:p>
          <a:p>
            <a:r>
              <a:rPr lang="tr-TR" dirty="0" smtClean="0"/>
              <a:t>   p’den a’yı çıkartın;</a:t>
            </a:r>
          </a:p>
          <a:p>
            <a:r>
              <a:rPr lang="tr-TR" dirty="0" smtClean="0"/>
              <a:t>döngü sonu</a:t>
            </a:r>
            <a:br>
              <a:rPr lang="tr-TR" dirty="0" smtClean="0"/>
            </a:br>
            <a:r>
              <a:rPr lang="tr-TR" dirty="0" smtClean="0"/>
              <a:t>yaz sonuç</a:t>
            </a:r>
          </a:p>
        </p:txBody>
      </p:sp>
      <p:sp>
        <p:nvSpPr>
          <p:cNvPr id="45" name="Oval 44"/>
          <p:cNvSpPr/>
          <p:nvPr/>
        </p:nvSpPr>
        <p:spPr>
          <a:xfrm>
            <a:off x="5715000" y="14478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79204" y="4343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p’dan a’yı çıkartın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51765" y="2729345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a:=p’den min nesne seçin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91200" y="62484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 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15240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39000" y="6096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bitiş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55" idx="0"/>
          </p:cNvCxnSpPr>
          <p:nvPr/>
        </p:nvCxnSpPr>
        <p:spPr>
          <a:xfrm>
            <a:off x="6286500" y="1981200"/>
            <a:ext cx="3465" cy="74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2"/>
            <a:endCxn id="54" idx="0"/>
          </p:cNvCxnSpPr>
          <p:nvPr/>
        </p:nvCxnSpPr>
        <p:spPr>
          <a:xfrm flipH="1">
            <a:off x="6293604" y="4038600"/>
            <a:ext cx="328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9" idx="3"/>
            <a:endCxn id="55" idx="0"/>
          </p:cNvCxnSpPr>
          <p:nvPr/>
        </p:nvCxnSpPr>
        <p:spPr>
          <a:xfrm flipH="1" flipV="1">
            <a:off x="6289965" y="2729345"/>
            <a:ext cx="1530925" cy="2833255"/>
          </a:xfrm>
          <a:prstGeom prst="bentConnector4">
            <a:avLst>
              <a:gd name="adj1" fmla="val -14932"/>
              <a:gd name="adj2" fmla="val 108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1000" y="5105400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yok</a:t>
            </a:r>
            <a:endParaRPr lang="en-US" dirty="0"/>
          </a:p>
        </p:txBody>
      </p:sp>
      <p:cxnSp>
        <p:nvCxnSpPr>
          <p:cNvPr id="43" name="Elbow Connector 42"/>
          <p:cNvCxnSpPr>
            <a:stCxn id="29" idx="1"/>
            <a:endCxn id="56" idx="2"/>
          </p:cNvCxnSpPr>
          <p:nvPr/>
        </p:nvCxnSpPr>
        <p:spPr>
          <a:xfrm rot="10800000" flipH="1" flipV="1">
            <a:off x="4772890" y="5562600"/>
            <a:ext cx="1018310" cy="952500"/>
          </a:xfrm>
          <a:prstGeom prst="bentConnector3">
            <a:avLst>
              <a:gd name="adj1" fmla="val -22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58690" y="3505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Sonuca a’yı ekleyin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5" idx="2"/>
            <a:endCxn id="24" idx="0"/>
          </p:cNvCxnSpPr>
          <p:nvPr/>
        </p:nvCxnSpPr>
        <p:spPr>
          <a:xfrm>
            <a:off x="6289965" y="3262745"/>
            <a:ext cx="6925" cy="24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4772890" y="5181600"/>
            <a:ext cx="3048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p’de kalan nesneler var?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5257800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var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4" idx="2"/>
            <a:endCxn id="29" idx="0"/>
          </p:cNvCxnSpPr>
          <p:nvPr/>
        </p:nvCxnSpPr>
        <p:spPr>
          <a:xfrm>
            <a:off x="6293604" y="4876800"/>
            <a:ext cx="328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Seçme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Seçme sıralamada, bütün kalan diziyi tekrar tekrar incelememiz lazım</a:t>
            </a:r>
          </a:p>
          <a:p>
            <a:r>
              <a:rPr lang="tr-TR" dirty="0" smtClean="0"/>
              <a:t>İlk pozısyon için, N sayı incelememiz lazim</a:t>
            </a:r>
          </a:p>
          <a:p>
            <a:r>
              <a:rPr lang="tr-TR" dirty="0" smtClean="0"/>
              <a:t>İkinci pozısyon için, N-1 sayı incelememiz lazim</a:t>
            </a:r>
          </a:p>
          <a:p>
            <a:r>
              <a:rPr lang="tr-TR" dirty="0" smtClean="0"/>
              <a:t>Üçüncü pozısyon için, N-2 sayı incelememiz lazim</a:t>
            </a:r>
          </a:p>
          <a:p>
            <a:r>
              <a:rPr lang="tr-TR" dirty="0" smtClean="0"/>
              <a:t>vb</a:t>
            </a:r>
          </a:p>
          <a:p>
            <a:r>
              <a:rPr lang="tr-TR" b="1" dirty="0" smtClean="0"/>
              <a:t>Toplam, N(N-1)/2=O(N</a:t>
            </a:r>
            <a:r>
              <a:rPr lang="tr-TR" b="1" baseline="30000" dirty="0" smtClean="0"/>
              <a:t>2</a:t>
            </a:r>
            <a:r>
              <a:rPr lang="tr-TR" b="1" dirty="0" smtClean="0"/>
              <a:t>) operasyon yapıyoruz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Ekleme sıralama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Ana fikri</a:t>
            </a:r>
          </a:p>
          <a:p>
            <a:pPr lvl="1"/>
            <a:r>
              <a:rPr lang="tr-TR" dirty="0" smtClean="0"/>
              <a:t>Sonucu sıralanmış şekilde baştan oluşturuyoruz</a:t>
            </a:r>
          </a:p>
          <a:p>
            <a:pPr lvl="1"/>
            <a:r>
              <a:rPr lang="tr-TR" dirty="0" smtClean="0"/>
              <a:t>Bunun için, verilen diziden bir sayı alırken o sayıyı her zaman sonuca doğru bir pozisyona ekliyoruz</a:t>
            </a:r>
            <a:br>
              <a:rPr lang="tr-TR" dirty="0" smtClean="0"/>
            </a:br>
            <a:r>
              <a:rPr lang="tr-TR" dirty="0" smtClean="0"/>
              <a:t>(ama bunun için ikiye bölme </a:t>
            </a:r>
            <a:r>
              <a:rPr lang="tr-TR" u="sng" dirty="0" smtClean="0"/>
              <a:t>kullanmıyoruz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Doğru pozisyonu bulmak için bütün var olan çıktı dizisini tekrar tekrar incelememiz lazım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2114</Words>
  <Application>Microsoft Office PowerPoint</Application>
  <PresentationFormat>On-screen Show (4:3)</PresentationFormat>
  <Paragraphs>847</Paragraphs>
  <Slides>63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MIT503  Veri Yapıları ve algoritmalar Sıralama algoritmaları</vt:lpstr>
      <vt:lpstr>Algoritma geliştirme</vt:lpstr>
      <vt:lpstr>Sıralama sorunu</vt:lpstr>
      <vt:lpstr>Naif sıralama</vt:lpstr>
      <vt:lpstr>Seçme sıralama</vt:lpstr>
      <vt:lpstr>Seçme sıralama</vt:lpstr>
      <vt:lpstr>Seçme sıralama</vt:lpstr>
      <vt:lpstr>Seçme sıralama</vt:lpstr>
      <vt:lpstr>Ekleme sıralama</vt:lpstr>
      <vt:lpstr>Ekleme sıralama</vt:lpstr>
      <vt:lpstr>Ekleme sıralama</vt:lpstr>
      <vt:lpstr>Ekleme sıralama</vt:lpstr>
      <vt:lpstr>Kabarcık sıralama</vt:lpstr>
      <vt:lpstr>Kabarcık sıralama</vt:lpstr>
      <vt:lpstr>Kabarcık sıralama</vt:lpstr>
      <vt:lpstr>Kabarcık sıralama</vt:lpstr>
      <vt:lpstr>Kabarcık sıralama</vt:lpstr>
      <vt:lpstr>Naif sıralama: özet</vt:lpstr>
      <vt:lpstr>Böl-ve-fethet sıralama</vt:lpstr>
      <vt:lpstr>Hızlı sıralama (quicksort)</vt:lpstr>
      <vt:lpstr>Hızlı sıralama (quicksort)</vt:lpstr>
      <vt:lpstr>Hızlı sıralama (quicksort)</vt:lpstr>
      <vt:lpstr>Hızlı sıralama (quicksort)</vt:lpstr>
      <vt:lpstr>quicksort</vt:lpstr>
      <vt:lpstr>quicksort</vt:lpstr>
      <vt:lpstr>quicksort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heapsort</vt:lpstr>
      <vt:lpstr>heapsort</vt:lpstr>
      <vt:lpstr>Sıralama Algoritmaları (Böl-ve-Fethet)</vt:lpstr>
      <vt:lpstr>Özel sıralama konuları</vt:lpstr>
      <vt:lpstr>Sayım sıralama</vt:lpstr>
      <vt:lpstr>Sayım sıralama</vt:lpstr>
      <vt:lpstr>Sayım sıralama</vt:lpstr>
      <vt:lpstr>Kova sıralama</vt:lpstr>
      <vt:lpstr>Kova sıralama</vt:lpstr>
      <vt:lpstr>Kova sıralama</vt:lpstr>
      <vt:lpstr>Radix sıralama</vt:lpstr>
      <vt:lpstr>Radix sıralama</vt:lpstr>
      <vt:lpstr>Radix sıralama</vt:lpstr>
      <vt:lpstr>ilave sıralama konuları: radix sıralama</vt:lpstr>
      <vt:lpstr>Özet</vt:lpstr>
      <vt:lpstr>Özet</vt:lpstr>
      <vt:lpstr>Böl-ve-fethet yaklaşımı</vt:lpstr>
      <vt:lpstr>Böl-ve-fethet yaklaşımı</vt:lpstr>
      <vt:lpstr>Böl-ve-fethet yaklaşımı</vt:lpstr>
      <vt:lpstr>Böl-ve-fethet yaklaşımı</vt:lpstr>
      <vt:lpstr>Böl-ve-fethet yaklaşımı</vt:lpstr>
      <vt:lpstr>Böl-ve-fethet yaklaşımı</vt:lpstr>
      <vt:lpstr>Böl-ve-fethet yaklaşımı</vt:lpstr>
      <vt:lpstr>Böl-ve-fethet yaklaşımı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2283</cp:revision>
  <dcterms:created xsi:type="dcterms:W3CDTF">2006-08-16T00:00:00Z</dcterms:created>
  <dcterms:modified xsi:type="dcterms:W3CDTF">2014-11-22T10:52:24Z</dcterms:modified>
</cp:coreProperties>
</file>