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3" r:id="rId16"/>
    <p:sldId id="275" r:id="rId17"/>
    <p:sldId id="292" r:id="rId18"/>
    <p:sldId id="276" r:id="rId19"/>
    <p:sldId id="277" r:id="rId20"/>
    <p:sldId id="278" r:id="rId21"/>
    <p:sldId id="280" r:id="rId22"/>
    <p:sldId id="258" r:id="rId23"/>
    <p:sldId id="281" r:id="rId24"/>
    <p:sldId id="282" r:id="rId25"/>
    <p:sldId id="284" r:id="rId26"/>
    <p:sldId id="283" r:id="rId27"/>
    <p:sldId id="259" r:id="rId28"/>
    <p:sldId id="293" r:id="rId29"/>
    <p:sldId id="285" r:id="rId30"/>
    <p:sldId id="294" r:id="rId31"/>
    <p:sldId id="260" r:id="rId32"/>
    <p:sldId id="286" r:id="rId33"/>
    <p:sldId id="295" r:id="rId34"/>
    <p:sldId id="296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cinetcentral.com/~mishchenko/MIT50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quick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4225"/>
            <a:ext cx="7696200" cy="17557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IT 50</a:t>
            </a:r>
            <a:r>
              <a:rPr lang="tr-TR" dirty="0" smtClean="0"/>
              <a:t>4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</a:t>
            </a:r>
            <a:br>
              <a:rPr lang="tr-TR" dirty="0" smtClean="0"/>
            </a:br>
            <a:r>
              <a:rPr lang="tr-TR" dirty="0" smtClean="0"/>
              <a:t>Tanıtım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</a:t>
            </a:r>
            <a:r>
              <a:rPr lang="en-US" dirty="0" smtClean="0"/>
              <a:t>rd</a:t>
            </a:r>
            <a:r>
              <a:rPr lang="tr-TR" dirty="0" smtClean="0"/>
              <a:t>. </a:t>
            </a:r>
            <a:r>
              <a:rPr lang="tr-TR" dirty="0" smtClean="0"/>
              <a:t>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İnternetteki temel iletişim </a:t>
            </a:r>
            <a:r>
              <a:rPr lang="tr-TR" dirty="0" smtClean="0"/>
              <a:t>iki </a:t>
            </a:r>
            <a:r>
              <a:rPr lang="tr-TR" dirty="0" smtClean="0"/>
              <a:t>seviye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istemci (client) 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sunucu (server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4457700" cy="193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istemci (client), sizin </a:t>
            </a:r>
            <a:r>
              <a:rPr lang="tr-TR" dirty="0" smtClean="0"/>
              <a:t>bilgisayarınız, </a:t>
            </a:r>
            <a:r>
              <a:rPr lang="tr-TR" dirty="0" smtClean="0"/>
              <a:t>İnternet Explorer, </a:t>
            </a:r>
            <a:r>
              <a:rPr lang="tr-TR" dirty="0" smtClean="0"/>
              <a:t>Firefox </a:t>
            </a:r>
            <a:r>
              <a:rPr lang="tr-TR" dirty="0" smtClean="0"/>
              <a:t>ya da Chrome gibi web </a:t>
            </a:r>
            <a:r>
              <a:rPr lang="tr-TR" dirty="0" smtClean="0"/>
              <a:t>tarayıcı (web browser), </a:t>
            </a:r>
            <a:r>
              <a:rPr lang="tr-TR" dirty="0" smtClean="0"/>
              <a:t>ve oraya indirilen web sayfaları</a:t>
            </a:r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562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sunucu (server), web </a:t>
            </a:r>
            <a:r>
              <a:rPr lang="tr-TR" dirty="0" smtClean="0"/>
              <a:t>sitesinin verisi </a:t>
            </a:r>
            <a:r>
              <a:rPr lang="tr-TR" dirty="0" smtClean="0"/>
              <a:t>depolayan, uzak bir </a:t>
            </a:r>
            <a:r>
              <a:rPr lang="tr-TR" dirty="0" smtClean="0"/>
              <a:t>yerde olan </a:t>
            </a:r>
            <a:r>
              <a:rPr lang="tr-TR" dirty="0" smtClean="0"/>
              <a:t>büyük bir </a:t>
            </a:r>
            <a:r>
              <a:rPr lang="tr-TR" dirty="0" smtClean="0"/>
              <a:t>bilgisayardır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0" y="3200400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Web sitesinin verisi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Web sunucu (server), </a:t>
            </a:r>
            <a:r>
              <a:rPr lang="tr-TR" dirty="0" smtClean="0"/>
              <a:t>çok güçlü bir bilgisayar ya da </a:t>
            </a:r>
            <a:r>
              <a:rPr lang="tr-TR" dirty="0" smtClean="0"/>
              <a:t>çok büyük </a:t>
            </a:r>
            <a:r>
              <a:rPr lang="tr-TR" dirty="0" smtClean="0"/>
              <a:t>bilgisayar </a:t>
            </a:r>
            <a:r>
              <a:rPr lang="tr-TR" dirty="0" smtClean="0"/>
              <a:t>kümesidir, ve </a:t>
            </a:r>
            <a:r>
              <a:rPr lang="tr-TR" dirty="0" smtClean="0"/>
              <a:t>birçok </a:t>
            </a:r>
            <a:r>
              <a:rPr lang="tr-TR" dirty="0" smtClean="0"/>
              <a:t>istemci (client) ye aynı </a:t>
            </a:r>
            <a:r>
              <a:rPr lang="tr-TR" dirty="0" smtClean="0"/>
              <a:t>zamanda web </a:t>
            </a:r>
            <a:r>
              <a:rPr lang="tr-TR" dirty="0" smtClean="0"/>
              <a:t>sitesini verebilmek zorundadır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5715000"/>
            <a:ext cx="2286000" cy="4572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Bir web </a:t>
            </a:r>
            <a:r>
              <a:rPr lang="tr-TR" dirty="0" smtClean="0"/>
              <a:t>sayfası açmak için, </a:t>
            </a:r>
            <a:r>
              <a:rPr lang="tr-TR" dirty="0" smtClean="0"/>
              <a:t>istemci </a:t>
            </a:r>
            <a:r>
              <a:rPr lang="tr-TR" dirty="0" smtClean="0"/>
              <a:t>ilk önce sunucuya </a:t>
            </a:r>
            <a:r>
              <a:rPr lang="tr-TR" dirty="0" smtClean="0"/>
              <a:t>internet yoluyla isteği </a:t>
            </a:r>
            <a:r>
              <a:rPr lang="tr-TR" dirty="0" smtClean="0"/>
              <a:t>gönderiyor; </a:t>
            </a:r>
            <a:r>
              <a:rPr lang="tr-TR" dirty="0" smtClean="0"/>
              <a:t>ona göre sunucu gereken sayfaları </a:t>
            </a:r>
            <a:r>
              <a:rPr lang="tr-TR" dirty="0" smtClean="0"/>
              <a:t>geri gönderiyor</a:t>
            </a:r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4419600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web isteği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181600"/>
            <a:ext cx="141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web sayfası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Bu sürecinde iki önemli </a:t>
            </a:r>
            <a:r>
              <a:rPr lang="tr-TR" dirty="0" smtClean="0"/>
              <a:t>eleman </a:t>
            </a:r>
            <a:r>
              <a:rPr lang="tr-TR" dirty="0" smtClean="0"/>
              <a:t>var – sunucunun web sayfası hazırlama ve göndermesi, ve istemcinin </a:t>
            </a:r>
            <a:r>
              <a:rPr lang="tr-TR" dirty="0" smtClean="0"/>
              <a:t>web </a:t>
            </a:r>
            <a:r>
              <a:rPr lang="tr-TR" dirty="0" smtClean="0"/>
              <a:t>sayfasını göstermesi</a:t>
            </a:r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81000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Web sayfası gösterme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6324600"/>
            <a:ext cx="295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Web sayfası </a:t>
            </a:r>
            <a:r>
              <a:rPr lang="tr-TR" sz="2400" dirty="0" smtClean="0"/>
              <a:t>hazırlama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İkisi seviye web programlama ile desteklenir</a:t>
            </a:r>
          </a:p>
          <a:p>
            <a:pPr lvl="1"/>
            <a:r>
              <a:rPr lang="tr-TR" dirty="0" smtClean="0"/>
              <a:t>Buna </a:t>
            </a:r>
            <a:r>
              <a:rPr lang="tr-TR" dirty="0" smtClean="0"/>
              <a:t>göre, İnternet/Web </a:t>
            </a:r>
            <a:r>
              <a:rPr lang="tr-TR" dirty="0" smtClean="0"/>
              <a:t>programlamanın </a:t>
            </a:r>
            <a:r>
              <a:rPr lang="tr-TR" dirty="0" smtClean="0"/>
              <a:t>iki </a:t>
            </a:r>
            <a:r>
              <a:rPr lang="tr-TR" dirty="0" smtClean="0"/>
              <a:t>seviyesi var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3657600"/>
            <a:ext cx="4972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İstemci tarafından programlama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62400" y="6334780"/>
            <a:ext cx="499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Sunucu tarafından programlama</a:t>
            </a:r>
            <a:endParaRPr 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İnternet/Web programlamanın </a:t>
            </a:r>
            <a:r>
              <a:rPr lang="tr-TR" dirty="0" smtClean="0"/>
              <a:t>iki </a:t>
            </a:r>
            <a:r>
              <a:rPr lang="tr-TR" dirty="0" smtClean="0"/>
              <a:t>seviyesi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3657600"/>
            <a:ext cx="385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Client-side programming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953000" y="6334780"/>
            <a:ext cx="395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Server-side programming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İstemci tarafından </a:t>
            </a:r>
            <a:r>
              <a:rPr lang="tr-TR" dirty="0" smtClean="0"/>
              <a:t>programlama (client-side programming), </a:t>
            </a:r>
            <a:r>
              <a:rPr lang="tr-TR" dirty="0" smtClean="0"/>
              <a:t>web sitesinin </a:t>
            </a:r>
            <a:r>
              <a:rPr lang="tr-TR" dirty="0" smtClean="0"/>
              <a:t>sayfalarını </a:t>
            </a:r>
            <a:r>
              <a:rPr lang="tr-TR" dirty="0" smtClean="0"/>
              <a:t>gösterme ve kullanıcıyla etkileşim belirtiyor</a:t>
            </a:r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810000"/>
            <a:ext cx="42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İstemci tarafından programlama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10748" y="6352793"/>
            <a:ext cx="428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bg1">
                    <a:lumMod val="65000"/>
                  </a:schemeClr>
                </a:solidFill>
              </a:rPr>
              <a:t>Sunucu tarafından programlama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Sunucu tarafından </a:t>
            </a:r>
            <a:r>
              <a:rPr lang="tr-TR" dirty="0" smtClean="0"/>
              <a:t>programlama (server-side programming), </a:t>
            </a:r>
            <a:r>
              <a:rPr lang="tr-TR" dirty="0" smtClean="0"/>
              <a:t>web sitesinin </a:t>
            </a:r>
            <a:r>
              <a:rPr lang="tr-TR" dirty="0" smtClean="0"/>
              <a:t>sayfalarını </a:t>
            </a:r>
            <a:r>
              <a:rPr lang="tr-TR" dirty="0" smtClean="0"/>
              <a:t>hazırlama, güncelleştirme, </a:t>
            </a:r>
            <a:r>
              <a:rPr lang="tr-TR" dirty="0" smtClean="0"/>
              <a:t>gönderme, ve kullanıcıdan veri alma </a:t>
            </a:r>
            <a:r>
              <a:rPr lang="tr-TR" dirty="0" smtClean="0"/>
              <a:t>ile çalışıyor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810000"/>
            <a:ext cx="42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bg1">
                    <a:lumMod val="65000"/>
                  </a:schemeClr>
                </a:solidFill>
              </a:rPr>
              <a:t>İstemci tarafından programlama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10748" y="6352793"/>
            <a:ext cx="428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Sunucu tarafından programlama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 </a:t>
            </a:r>
            <a:r>
              <a:rPr lang="tr-TR" dirty="0" smtClean="0"/>
              <a:t>nedir:</a:t>
            </a:r>
            <a:endParaRPr lang="tr-TR" dirty="0" smtClean="0"/>
          </a:p>
          <a:p>
            <a:pPr lvl="1"/>
            <a:r>
              <a:rPr lang="tr-TR" dirty="0" smtClean="0"/>
              <a:t>İnternet ya da Web programlama web sayfaları, web siteleri, ve web uygulamaları oluşturma için </a:t>
            </a:r>
            <a:r>
              <a:rPr lang="tr-TR" dirty="0" smtClean="0"/>
              <a:t>kullanılan teknolojinin bir alanıdır</a:t>
            </a:r>
            <a:endParaRPr lang="tr-TR" dirty="0" smtClean="0"/>
          </a:p>
          <a:p>
            <a:pPr lvl="1"/>
            <a:r>
              <a:rPr lang="tr-TR" dirty="0" smtClean="0"/>
              <a:t>İnternetteki bütün web </a:t>
            </a:r>
            <a:r>
              <a:rPr lang="tr-TR" dirty="0" smtClean="0"/>
              <a:t>siteleri, web programlama dilleri ve sistemleri kullanarak çalışır</a:t>
            </a:r>
            <a:endParaRPr lang="tr-TR" dirty="0" smtClean="0"/>
          </a:p>
          <a:p>
            <a:pPr lvl="1"/>
            <a:r>
              <a:rPr lang="tr-TR" dirty="0" smtClean="0"/>
              <a:t>İnternet önemi artırken, İnternet ve Web programlamanın önemi aynı zamanda </a:t>
            </a:r>
            <a:r>
              <a:rPr lang="tr-TR" dirty="0" smtClean="0"/>
              <a:t>çok artıyor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İstemci tarafından, iki </a:t>
            </a:r>
            <a:r>
              <a:rPr lang="tr-TR" dirty="0" smtClean="0"/>
              <a:t>seviye </a:t>
            </a:r>
            <a:r>
              <a:rPr lang="tr-TR" dirty="0" smtClean="0"/>
              <a:t>var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tr-TR" dirty="0" smtClean="0"/>
              <a:t>Web sitesi </a:t>
            </a:r>
            <a:r>
              <a:rPr lang="tr-TR" dirty="0" smtClean="0"/>
              <a:t>gösterim </a:t>
            </a:r>
            <a:r>
              <a:rPr lang="tr-TR" dirty="0" smtClean="0"/>
              <a:t>kontrolü ve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tr-TR" dirty="0" smtClean="0"/>
              <a:t>Kullanıcıyla dinamik </a:t>
            </a:r>
            <a:r>
              <a:rPr lang="tr-TR" dirty="0" smtClean="0"/>
              <a:t>etkileşim</a:t>
            </a:r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4457700" cy="1933575"/>
          </a:xfrm>
          <a:prstGeom prst="rect">
            <a:avLst/>
          </a:prstGeom>
          <a:noFill/>
        </p:spPr>
      </p:pic>
      <p:sp>
        <p:nvSpPr>
          <p:cNvPr id="7" name="Flowchart: Magnetic Disk 6"/>
          <p:cNvSpPr/>
          <p:nvPr/>
        </p:nvSpPr>
        <p:spPr>
          <a:xfrm>
            <a:off x="7391400" y="38100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41148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153400" y="44196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724400"/>
            <a:ext cx="23622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657600"/>
            <a:ext cx="42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İstemci tarafından programlama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953000"/>
            <a:ext cx="2286000" cy="228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5410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1485900" cy="10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gmyuriy\Downloads\69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47800" cy="9455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10748" y="6352793"/>
            <a:ext cx="428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bg1">
                    <a:lumMod val="65000"/>
                  </a:schemeClr>
                </a:solidFill>
              </a:rPr>
              <a:t>sunucu tarafından programlama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</a:t>
            </a:r>
            <a:r>
              <a:rPr lang="tr-TR" dirty="0" smtClean="0"/>
              <a:t>etkileşim </a:t>
            </a:r>
            <a:r>
              <a:rPr lang="tr-TR" dirty="0" smtClean="0"/>
              <a:t>modeli</a:t>
            </a:r>
          </a:p>
          <a:p>
            <a:pPr lvl="1"/>
            <a:r>
              <a:rPr lang="tr-TR" dirty="0" smtClean="0"/>
              <a:t>İsteci </a:t>
            </a:r>
            <a:r>
              <a:rPr lang="tr-TR" dirty="0" smtClean="0"/>
              <a:t>tarafından programlama </a:t>
            </a:r>
          </a:p>
          <a:p>
            <a:pPr lvl="2"/>
            <a:r>
              <a:rPr lang="tr-TR" dirty="0" smtClean="0"/>
              <a:t>web sitesi </a:t>
            </a:r>
            <a:r>
              <a:rPr lang="tr-TR" dirty="0" smtClean="0"/>
              <a:t>gösterim – HTML</a:t>
            </a:r>
            <a:r>
              <a:rPr lang="tr-TR" dirty="0" smtClean="0"/>
              <a:t>, </a:t>
            </a:r>
            <a:r>
              <a:rPr lang="tr-TR" dirty="0" smtClean="0"/>
              <a:t>CSS dilleri ve teknolojileri</a:t>
            </a:r>
            <a:endParaRPr lang="tr-TR" dirty="0" smtClean="0"/>
          </a:p>
          <a:p>
            <a:pPr lvl="2"/>
            <a:r>
              <a:rPr lang="tr-TR" dirty="0" smtClean="0"/>
              <a:t>Kullanıcıyla etkileşim </a:t>
            </a:r>
            <a:r>
              <a:rPr lang="tr-TR" dirty="0" smtClean="0"/>
              <a:t>– Javascript ve DOM teknolojileri</a:t>
            </a:r>
            <a:endParaRPr lang="tr-TR" dirty="0" smtClean="0"/>
          </a:p>
          <a:p>
            <a:pPr lvl="1"/>
            <a:endParaRPr lang="tr-TR" dirty="0" smtClean="0"/>
          </a:p>
        </p:txBody>
      </p:sp>
      <p:pic>
        <p:nvPicPr>
          <p:cNvPr id="7172" name="Picture 4" descr="C:\Users\gmyuriy\Downloads\468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43400"/>
            <a:ext cx="4457700" cy="193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Yazılım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İnternet/web progamlama, programlamanın bir </a:t>
            </a:r>
            <a:r>
              <a:rPr lang="tr-TR" dirty="0" smtClean="0"/>
              <a:t>türüdür ve bu nedenle pratik becerleri </a:t>
            </a:r>
            <a:r>
              <a:rPr lang="tr-TR" dirty="0" smtClean="0"/>
              <a:t>ve </a:t>
            </a:r>
            <a:r>
              <a:rPr lang="tr-TR" dirty="0" smtClean="0"/>
              <a:t>çok </a:t>
            </a:r>
            <a:r>
              <a:rPr lang="tr-TR" dirty="0" smtClean="0"/>
              <a:t>pratik gerekiyor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Bu dersin yapısı:</a:t>
            </a:r>
          </a:p>
          <a:p>
            <a:pPr lvl="1"/>
            <a:r>
              <a:rPr lang="tr-TR" dirty="0" smtClean="0"/>
              <a:t>(</a:t>
            </a:r>
            <a:r>
              <a:rPr lang="tr-TR" dirty="0" smtClean="0"/>
              <a:t>BİR)AZ TEORY </a:t>
            </a:r>
            <a:r>
              <a:rPr lang="tr-TR" dirty="0" smtClean="0"/>
              <a:t>...</a:t>
            </a:r>
          </a:p>
          <a:p>
            <a:pPr lvl="1"/>
            <a:r>
              <a:rPr lang="tr-TR" dirty="0" smtClean="0"/>
              <a:t>ÇOK tutorial </a:t>
            </a:r>
            <a:r>
              <a:rPr lang="tr-TR" dirty="0" smtClean="0"/>
              <a:t>kullanarak pratik çalışma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Özel laptopunuz varsa, </a:t>
            </a:r>
            <a:r>
              <a:rPr lang="tr-TR" dirty="0" smtClean="0"/>
              <a:t>getirmenizi tavsiye ederim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Yazılım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Gereken </a:t>
            </a:r>
            <a:r>
              <a:rPr lang="tr-TR" dirty="0" smtClean="0"/>
              <a:t>yazılım: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tarayıcı (web </a:t>
            </a:r>
            <a:r>
              <a:rPr lang="tr-TR" dirty="0" smtClean="0"/>
              <a:t>browser)</a:t>
            </a:r>
            <a:endParaRPr lang="tr-TR" dirty="0" smtClean="0"/>
          </a:p>
          <a:p>
            <a:pPr lvl="1"/>
            <a:r>
              <a:rPr lang="tr-TR" dirty="0" smtClean="0"/>
              <a:t>Metin editörü (text editor)</a:t>
            </a:r>
          </a:p>
          <a:p>
            <a:pPr lvl="1"/>
            <a:r>
              <a:rPr lang="tr-TR" dirty="0" smtClean="0"/>
              <a:t>HTML/Javascript ayıklayıcı (debugger)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Yazılım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Gereken yazılım:</a:t>
            </a:r>
            <a:endParaRPr lang="tr-TR" dirty="0" smtClean="0"/>
          </a:p>
          <a:p>
            <a:pPr lvl="1"/>
            <a:r>
              <a:rPr lang="tr-TR" dirty="0" smtClean="0"/>
              <a:t>Web tarayıcı – </a:t>
            </a:r>
            <a:r>
              <a:rPr lang="tr-TR" b="1" dirty="0" smtClean="0"/>
              <a:t>Firefox</a:t>
            </a:r>
            <a:endParaRPr lang="tr-TR" dirty="0" smtClean="0"/>
          </a:p>
          <a:p>
            <a:pPr lvl="1"/>
            <a:r>
              <a:rPr lang="tr-TR" dirty="0" smtClean="0"/>
              <a:t>Metin editörü – </a:t>
            </a:r>
            <a:r>
              <a:rPr lang="tr-TR" b="1" dirty="0" smtClean="0"/>
              <a:t>Notepad</a:t>
            </a:r>
            <a:r>
              <a:rPr lang="tr-TR" b="1" dirty="0" smtClean="0"/>
              <a:t>++</a:t>
            </a:r>
            <a:endParaRPr lang="tr-TR" dirty="0" smtClean="0"/>
          </a:p>
          <a:p>
            <a:pPr lvl="1"/>
            <a:r>
              <a:rPr lang="tr-TR" dirty="0" smtClean="0"/>
              <a:t>HTML/Javascript ayıklayıcı – </a:t>
            </a:r>
            <a:r>
              <a:rPr lang="tr-TR" b="1" dirty="0" smtClean="0"/>
              <a:t>Firebug </a:t>
            </a:r>
            <a:r>
              <a:rPr lang="tr-TR" dirty="0" smtClean="0"/>
              <a:t>Firefox plugin </a:t>
            </a:r>
            <a:r>
              <a:rPr lang="tr-TR" dirty="0" smtClean="0"/>
              <a:t>(</a:t>
            </a:r>
            <a:r>
              <a:rPr lang="tr-TR" dirty="0" smtClean="0"/>
              <a:t>eklentisi)</a:t>
            </a:r>
            <a:endParaRPr lang="tr-T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Yazılım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Bilgisayarlarınıza yazılım kurun...</a:t>
            </a:r>
            <a:endParaRPr lang="tr-T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Google’den söz geçen yazılım bulun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İndirin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Kurun</a:t>
            </a:r>
            <a:endParaRPr lang="tr-TR" dirty="0" smtClean="0"/>
          </a:p>
          <a:p>
            <a:endParaRPr lang="tr-TR" dirty="0" smtClean="0"/>
          </a:p>
          <a:p>
            <a:pPr algn="ctr">
              <a:buNone/>
            </a:pPr>
            <a:r>
              <a:rPr lang="tr-TR" b="1" dirty="0" smtClean="0"/>
              <a:t>Firefox</a:t>
            </a:r>
            <a:endParaRPr lang="tr-TR" dirty="0" smtClean="0"/>
          </a:p>
          <a:p>
            <a:pPr algn="ctr">
              <a:buNone/>
            </a:pPr>
            <a:r>
              <a:rPr lang="tr-TR" b="1" dirty="0" smtClean="0"/>
              <a:t>Notepad++</a:t>
            </a:r>
          </a:p>
          <a:p>
            <a:pPr algn="ctr">
              <a:buNone/>
            </a:pPr>
            <a:r>
              <a:rPr lang="tr-TR" b="1" dirty="0" smtClean="0"/>
              <a:t>Firebug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962400"/>
            <a:ext cx="76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Yazılım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Ek </a:t>
            </a:r>
            <a:r>
              <a:rPr lang="tr-TR" dirty="0" smtClean="0"/>
              <a:t>yazılım:</a:t>
            </a:r>
            <a:endParaRPr lang="tr-TR" dirty="0" smtClean="0"/>
          </a:p>
          <a:p>
            <a:pPr lvl="1"/>
            <a:r>
              <a:rPr lang="tr-TR" b="1" dirty="0" smtClean="0"/>
              <a:t>HTMLKit: </a:t>
            </a:r>
            <a:r>
              <a:rPr lang="tr-TR" dirty="0" smtClean="0"/>
              <a:t>HTML zengin </a:t>
            </a:r>
            <a:r>
              <a:rPr lang="tr-TR" dirty="0" smtClean="0"/>
              <a:t>editörü</a:t>
            </a:r>
          </a:p>
          <a:p>
            <a:pPr lvl="1"/>
            <a:endParaRPr lang="tr-TR" b="1" dirty="0" smtClean="0"/>
          </a:p>
          <a:p>
            <a:pPr lvl="1"/>
            <a:r>
              <a:rPr lang="tr-TR" b="1" dirty="0" smtClean="0"/>
              <a:t>Aptana: </a:t>
            </a:r>
            <a:r>
              <a:rPr lang="tr-TR" dirty="0" smtClean="0"/>
              <a:t>bir iyi Javascript/HTML </a:t>
            </a:r>
            <a:r>
              <a:rPr lang="tr-TR" dirty="0" smtClean="0"/>
              <a:t>İDE </a:t>
            </a:r>
            <a:r>
              <a:rPr lang="tr-TR" dirty="0" smtClean="0"/>
              <a:t>– integre geliştirme çerçevesi; İntegrated Development Environment</a:t>
            </a:r>
            <a:r>
              <a:rPr lang="tr-TR" dirty="0" smtClean="0"/>
              <a:t>, code completion - tam kodu, </a:t>
            </a:r>
            <a:r>
              <a:rPr lang="tr-TR" dirty="0" smtClean="0"/>
              <a:t>debugger – </a:t>
            </a:r>
            <a:r>
              <a:rPr lang="tr-TR" dirty="0" smtClean="0"/>
              <a:t>ayıklayıcı, vb – ama </a:t>
            </a:r>
            <a:br>
              <a:rPr lang="tr-TR" dirty="0" smtClean="0"/>
            </a:br>
            <a:r>
              <a:rPr lang="tr-TR" b="1" dirty="0" smtClean="0"/>
              <a:t>çok büyük </a:t>
            </a:r>
            <a:r>
              <a:rPr lang="tr-TR" dirty="0" smtClean="0"/>
              <a:t>yazılım paketi</a:t>
            </a:r>
          </a:p>
          <a:p>
            <a:pPr lvl="1"/>
            <a:endParaRPr lang="tr-TR" dirty="0" smtClean="0"/>
          </a:p>
          <a:p>
            <a:pPr lvl="1"/>
            <a:r>
              <a:rPr lang="tr-TR" b="1" dirty="0" smtClean="0"/>
              <a:t>Eclipse: </a:t>
            </a:r>
            <a:r>
              <a:rPr lang="tr-TR" dirty="0" smtClean="0"/>
              <a:t>bir iyi </a:t>
            </a:r>
            <a:r>
              <a:rPr lang="tr-TR" i="1" dirty="0" smtClean="0"/>
              <a:t>genel</a:t>
            </a:r>
            <a:r>
              <a:rPr lang="tr-TR" dirty="0" smtClean="0"/>
              <a:t> İDE, code completion, debugger, </a:t>
            </a:r>
            <a:r>
              <a:rPr lang="tr-TR" dirty="0" smtClean="0"/>
              <a:t>ve </a:t>
            </a:r>
            <a:r>
              <a:rPr lang="tr-TR" dirty="0" smtClean="0"/>
              <a:t>birçok </a:t>
            </a:r>
            <a:r>
              <a:rPr lang="tr-TR" dirty="0" smtClean="0"/>
              <a:t>plugin </a:t>
            </a:r>
            <a:r>
              <a:rPr lang="tr-TR" dirty="0" smtClean="0"/>
              <a:t>(eklentisi) var </a:t>
            </a:r>
            <a:r>
              <a:rPr lang="tr-TR" dirty="0" smtClean="0"/>
              <a:t>– ama </a:t>
            </a:r>
            <a:r>
              <a:rPr lang="tr-TR" b="1" dirty="0" smtClean="0"/>
              <a:t>gelişmiş yazılım</a:t>
            </a:r>
            <a:endParaRPr lang="tr-TR" b="1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Ek yazılım </a:t>
            </a:r>
            <a:r>
              <a:rPr lang="tr-TR" dirty="0" smtClean="0"/>
              <a:t>laptoplarınızda kullanabilirsiniz</a:t>
            </a:r>
            <a:endParaRPr lang="tr-T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EK KAYNAKLAR</a:t>
            </a:r>
          </a:p>
          <a:p>
            <a:r>
              <a:rPr lang="tr-TR" dirty="0" smtClean="0"/>
              <a:t>HTML, </a:t>
            </a:r>
            <a:r>
              <a:rPr lang="tr-TR" dirty="0" smtClean="0"/>
              <a:t>web </a:t>
            </a:r>
            <a:r>
              <a:rPr lang="tr-TR" dirty="0" smtClean="0"/>
              <a:t>tasarım, </a:t>
            </a:r>
            <a:r>
              <a:rPr lang="tr-TR" dirty="0" smtClean="0"/>
              <a:t>j</a:t>
            </a:r>
            <a:r>
              <a:rPr lang="tr-TR" dirty="0" smtClean="0"/>
              <a:t>avascript</a:t>
            </a:r>
            <a:r>
              <a:rPr lang="tr-TR" dirty="0" smtClean="0"/>
              <a:t>/ programlama </a:t>
            </a:r>
            <a:r>
              <a:rPr lang="tr-TR" dirty="0" smtClean="0"/>
              <a:t>ile ilgili </a:t>
            </a:r>
            <a:r>
              <a:rPr lang="tr-TR" dirty="0" smtClean="0"/>
              <a:t>ne varsa kitaplar kullanabilirsiniz</a:t>
            </a:r>
          </a:p>
          <a:p>
            <a:endParaRPr lang="tr-TR" dirty="0" smtClean="0"/>
          </a:p>
          <a:p>
            <a:r>
              <a:rPr lang="tr-TR" dirty="0" smtClean="0"/>
              <a:t>İnternette </a:t>
            </a:r>
            <a:r>
              <a:rPr lang="tr-TR" dirty="0" smtClean="0"/>
              <a:t>birçok kaynak var (genel ingilizce)</a:t>
            </a:r>
            <a:endParaRPr lang="tr-TR" dirty="0" smtClean="0"/>
          </a:p>
          <a:p>
            <a:pPr lvl="1"/>
            <a:r>
              <a:rPr lang="tr-TR" dirty="0" smtClean="0"/>
              <a:t>Google’dan bulabilirsiniz</a:t>
            </a:r>
            <a:endParaRPr lang="tr-TR" dirty="0" smtClean="0"/>
          </a:p>
          <a:p>
            <a:pPr lvl="1"/>
            <a:r>
              <a:rPr lang="tr-TR" dirty="0" smtClean="0"/>
              <a:t>Çevirme için, </a:t>
            </a:r>
            <a:r>
              <a:rPr lang="tr-TR" b="1" dirty="0" smtClean="0"/>
              <a:t>google translate</a:t>
            </a:r>
            <a:r>
              <a:rPr lang="tr-TR" dirty="0" smtClean="0"/>
              <a:t> </a:t>
            </a:r>
            <a:r>
              <a:rPr lang="tr-TR" dirty="0" smtClean="0"/>
              <a:t>kullanılabilir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HTML, CSS, ve Javascript kaynaklar:</a:t>
            </a:r>
          </a:p>
          <a:p>
            <a:pPr lvl="1"/>
            <a:r>
              <a:rPr lang="tr-TR" dirty="0" smtClean="0"/>
              <a:t> </a:t>
            </a:r>
            <a:r>
              <a:rPr lang="tr-TR" i="1" dirty="0" smtClean="0"/>
              <a:t>tizag.com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i="1" dirty="0" smtClean="0"/>
              <a:t>w3schools.com</a:t>
            </a:r>
            <a:endParaRPr lang="tr-TR" dirty="0" smtClean="0"/>
          </a:p>
          <a:p>
            <a:r>
              <a:rPr lang="tr-TR" dirty="0" smtClean="0"/>
              <a:t>Javascript kaynaklar</a:t>
            </a:r>
            <a:r>
              <a:rPr lang="tr-TR" i="1" dirty="0" smtClean="0"/>
              <a:t>: </a:t>
            </a:r>
          </a:p>
          <a:p>
            <a:pPr lvl="1"/>
            <a:r>
              <a:rPr lang="tr-TR" i="1" dirty="0" smtClean="0"/>
              <a:t>tizag.com</a:t>
            </a:r>
            <a:endParaRPr lang="tr-T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Ek kaynaklarla çalışma modeli:</a:t>
            </a:r>
            <a:endParaRPr lang="tr-TR" dirty="0" smtClean="0"/>
          </a:p>
          <a:p>
            <a:pPr lvl="1"/>
            <a:r>
              <a:rPr lang="tr-TR" dirty="0" smtClean="0"/>
              <a:t>Programlar </a:t>
            </a:r>
            <a:r>
              <a:rPr lang="tr-TR" dirty="0" smtClean="0"/>
              <a:t>yazırken İnternetten sürekli </a:t>
            </a:r>
            <a:r>
              <a:rPr lang="tr-TR" dirty="0" smtClean="0"/>
              <a:t>“yardım” istemek lazım</a:t>
            </a:r>
          </a:p>
          <a:p>
            <a:pPr lvl="1"/>
            <a:r>
              <a:rPr lang="tr-TR" dirty="0" smtClean="0"/>
              <a:t>Belli programlama sorunlar yada sorular için, İnternetten genellikle hazır çözümler yada tartıştırmalar bulunabilir</a:t>
            </a:r>
          </a:p>
          <a:p>
            <a:pPr lvl="1"/>
            <a:r>
              <a:rPr lang="tr-TR" dirty="0" smtClean="0"/>
              <a:t>Belli bir soruna karşılayınca öncellikle internette çözümü aramak lazım</a:t>
            </a: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 smtClean="0"/>
              <a:t>websiteleri, bilgi </a:t>
            </a:r>
            <a:r>
              <a:rPr lang="tr-TR" dirty="0" smtClean="0"/>
              <a:t>verme </a:t>
            </a:r>
            <a:r>
              <a:rPr lang="tr-TR" dirty="0" smtClean="0"/>
              <a:t>yada</a:t>
            </a:r>
            <a:r>
              <a:rPr lang="tr-TR" dirty="0" smtClean="0"/>
              <a:t> </a:t>
            </a:r>
            <a:r>
              <a:rPr lang="tr-TR" dirty="0" smtClean="0"/>
              <a:t>yayınlama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89902"/>
            <a:ext cx="4876800" cy="39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programlama çalışma modeli:</a:t>
            </a:r>
            <a:endParaRPr lang="tr-TR" dirty="0" smtClean="0"/>
          </a:p>
          <a:p>
            <a:pPr lvl="1"/>
            <a:r>
              <a:rPr lang="tr-TR" dirty="0" smtClean="0"/>
              <a:t>İnternet/Web </a:t>
            </a:r>
            <a:r>
              <a:rPr lang="tr-TR" dirty="0" smtClean="0"/>
              <a:t>programlamada </a:t>
            </a:r>
            <a:r>
              <a:rPr lang="tr-TR" i="1" dirty="0" smtClean="0"/>
              <a:t>birkaç </a:t>
            </a:r>
            <a:r>
              <a:rPr lang="tr-TR" i="1" dirty="0" smtClean="0"/>
              <a:t>temel </a:t>
            </a:r>
            <a:r>
              <a:rPr lang="tr-TR" dirty="0" smtClean="0"/>
              <a:t>bölüm </a:t>
            </a:r>
            <a:r>
              <a:rPr lang="tr-TR" dirty="0" smtClean="0"/>
              <a:t>ve </a:t>
            </a:r>
            <a:r>
              <a:rPr lang="tr-TR" i="1" dirty="0" smtClean="0"/>
              <a:t>birçok</a:t>
            </a:r>
            <a:r>
              <a:rPr lang="tr-TR" dirty="0" smtClean="0"/>
              <a:t> </a:t>
            </a:r>
            <a:r>
              <a:rPr lang="tr-TR" dirty="0" smtClean="0"/>
              <a:t>teknolojiye sahiptir</a:t>
            </a:r>
            <a:endParaRPr lang="tr-TR" dirty="0" smtClean="0"/>
          </a:p>
          <a:p>
            <a:pPr lvl="1"/>
            <a:r>
              <a:rPr lang="tr-TR" dirty="0" smtClean="0"/>
              <a:t>Çok </a:t>
            </a:r>
            <a:r>
              <a:rPr lang="tr-TR" dirty="0" smtClean="0"/>
              <a:t>hızlı </a:t>
            </a:r>
            <a:r>
              <a:rPr lang="tr-TR" dirty="0" smtClean="0"/>
              <a:t>gelişen bir teknoloji alanıdır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Sürekli </a:t>
            </a:r>
            <a:r>
              <a:rPr lang="tr-TR" dirty="0" smtClean="0"/>
              <a:t>eğitim </a:t>
            </a:r>
            <a:r>
              <a:rPr lang="tr-TR" dirty="0" smtClean="0"/>
              <a:t>en derecede önemlidir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Sayfasına ilk bakış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 sayfa İnternetten indirelim ve “source code”ye bakalım...</a:t>
            </a:r>
          </a:p>
          <a:p>
            <a:endParaRPr lang="tr-TR" dirty="0" smtClean="0"/>
          </a:p>
          <a:p>
            <a:r>
              <a:rPr lang="tr-TR" dirty="0" smtClean="0"/>
              <a:t>Web </a:t>
            </a:r>
            <a:r>
              <a:rPr lang="tr-TR" dirty="0" smtClean="0"/>
              <a:t>sayfası - </a:t>
            </a:r>
            <a:r>
              <a:rPr lang="tr-TR" sz="2800" dirty="0" smtClean="0">
                <a:hlinkClick r:id="rId2"/>
              </a:rPr>
              <a:t>http://scinetcentral.com/~mishchenko/MIT504.html</a:t>
            </a:r>
            <a:r>
              <a:rPr lang="tr-TR" sz="2800" dirty="0" smtClean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Sayfasına ilk bakış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</a:t>
            </a:r>
            <a:r>
              <a:rPr lang="tr-TR" dirty="0" smtClean="0"/>
              <a:t>sayfasının içinde, bir program </a:t>
            </a:r>
            <a:r>
              <a:rPr lang="tr-TR" dirty="0" smtClean="0"/>
              <a:t>görebilirsiniz</a:t>
            </a:r>
            <a:endParaRPr lang="tr-TR" dirty="0" smtClean="0"/>
          </a:p>
          <a:p>
            <a:r>
              <a:rPr lang="tr-TR" dirty="0" smtClean="0"/>
              <a:t>O program, HTML dilinde </a:t>
            </a:r>
            <a:r>
              <a:rPr lang="tr-TR" dirty="0" smtClean="0"/>
              <a:t>yazılmıştır</a:t>
            </a:r>
            <a:endParaRPr lang="tr-TR" dirty="0" smtClean="0"/>
          </a:p>
          <a:p>
            <a:pPr lvl="1"/>
            <a:r>
              <a:rPr lang="tr-TR" dirty="0" smtClean="0"/>
              <a:t>HTML = Hyper </a:t>
            </a:r>
            <a:r>
              <a:rPr lang="tr-TR" dirty="0" smtClean="0"/>
              <a:t>Text Markup Language </a:t>
            </a:r>
            <a:r>
              <a:rPr lang="tr-TR" dirty="0" smtClean="0"/>
              <a:t>= </a:t>
            </a:r>
            <a:br>
              <a:rPr lang="tr-TR" dirty="0" smtClean="0"/>
            </a:br>
            <a:r>
              <a:rPr lang="tr-TR" dirty="0" smtClean="0"/>
              <a:t>Hiper </a:t>
            </a:r>
            <a:r>
              <a:rPr lang="tr-TR" dirty="0" smtClean="0"/>
              <a:t>Metin İşaretleme Dili </a:t>
            </a:r>
            <a:endParaRPr lang="tr-TR" dirty="0" smtClean="0"/>
          </a:p>
          <a:p>
            <a:pPr lvl="1"/>
            <a:r>
              <a:rPr lang="en-US" dirty="0" smtClean="0"/>
              <a:t>HTML</a:t>
            </a:r>
            <a:r>
              <a:rPr lang="tr-TR" dirty="0" smtClean="0"/>
              <a:t>, İnternet’in </a:t>
            </a:r>
            <a:r>
              <a:rPr lang="tr-TR" dirty="0" smtClean="0"/>
              <a:t>metin </a:t>
            </a:r>
            <a:r>
              <a:rPr lang="tr-TR" dirty="0" smtClean="0"/>
              <a:t>belirtme dilidir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Sayfasına ilk bakış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HTML, </a:t>
            </a:r>
            <a:r>
              <a:rPr lang="tr-TR" dirty="0" smtClean="0"/>
              <a:t>bir </a:t>
            </a:r>
            <a:r>
              <a:rPr lang="tr-TR" dirty="0" smtClean="0"/>
              <a:t>programlama </a:t>
            </a:r>
            <a:r>
              <a:rPr lang="tr-TR" dirty="0" smtClean="0"/>
              <a:t>dilidir, </a:t>
            </a:r>
            <a:r>
              <a:rPr lang="tr-TR" dirty="0" smtClean="0"/>
              <a:t>ama normal </a:t>
            </a:r>
            <a:r>
              <a:rPr lang="tr-TR" dirty="0" smtClean="0"/>
              <a:t>programlama </a:t>
            </a:r>
            <a:r>
              <a:rPr lang="tr-TR" dirty="0" smtClean="0"/>
              <a:t>dili </a:t>
            </a:r>
            <a:r>
              <a:rPr lang="tr-TR" dirty="0" smtClean="0"/>
              <a:t>gibi değildir</a:t>
            </a:r>
            <a:endParaRPr lang="tr-TR" dirty="0" smtClean="0"/>
          </a:p>
          <a:p>
            <a:pPr lvl="1"/>
            <a:r>
              <a:rPr lang="tr-TR" dirty="0" smtClean="0"/>
              <a:t>HTML </a:t>
            </a:r>
            <a:r>
              <a:rPr lang="tr-TR" dirty="0" smtClean="0"/>
              <a:t>işleme talimatları belirtmiyor</a:t>
            </a:r>
            <a:endParaRPr lang="tr-TR" dirty="0" smtClean="0"/>
          </a:p>
          <a:p>
            <a:pPr lvl="1"/>
            <a:r>
              <a:rPr lang="tr-TR" dirty="0" smtClean="0"/>
              <a:t>sayfanın gösterimi belirtiyor, yanı sayfanın düzenini </a:t>
            </a:r>
            <a:r>
              <a:rPr lang="tr-TR" dirty="0" smtClean="0"/>
              <a:t>tanımlıyor</a:t>
            </a:r>
          </a:p>
          <a:p>
            <a:endParaRPr lang="tr-TR" dirty="0" smtClean="0"/>
          </a:p>
          <a:p>
            <a:r>
              <a:rPr lang="tr-TR" dirty="0" smtClean="0"/>
              <a:t>HTML </a:t>
            </a:r>
            <a:r>
              <a:rPr lang="tr-TR" dirty="0" smtClean="0"/>
              <a:t>kodu == web </a:t>
            </a:r>
            <a:r>
              <a:rPr lang="tr-TR" dirty="0" smtClean="0"/>
              <a:t>sayfasının </a:t>
            </a:r>
            <a:r>
              <a:rPr lang="tr-TR" dirty="0" smtClean="0"/>
              <a:t>düzeni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Sayfasına ilk bakış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HTML, web sayfası düzenleme için </a:t>
            </a:r>
            <a:r>
              <a:rPr lang="tr-TR" dirty="0" smtClean="0"/>
              <a:t>özel komutalar, “etiket” adında, </a:t>
            </a:r>
            <a:r>
              <a:rPr lang="tr-TR" dirty="0" smtClean="0"/>
              <a:t>kullanıyor</a:t>
            </a:r>
          </a:p>
          <a:p>
            <a:r>
              <a:rPr lang="tr-TR" dirty="0" smtClean="0"/>
              <a:t>Normalde, </a:t>
            </a:r>
            <a:r>
              <a:rPr lang="tr-TR" dirty="0" smtClean="0"/>
              <a:t>o “etiketleri” İngilizce belli bir anlamından gelir (ingilizce bilmek faydalıdır demek)</a:t>
            </a:r>
            <a:endParaRPr lang="tr-TR" dirty="0" smtClean="0"/>
          </a:p>
          <a:p>
            <a:r>
              <a:rPr lang="tr-TR" dirty="0" smtClean="0"/>
              <a:t>En önemli </a:t>
            </a:r>
            <a:r>
              <a:rPr lang="tr-TR" dirty="0" smtClean="0"/>
              <a:t>HTML </a:t>
            </a:r>
            <a:r>
              <a:rPr lang="tr-TR" dirty="0" smtClean="0"/>
              <a:t>etiketlerinin listesi: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2800" i="1" dirty="0" smtClean="0">
                <a:hlinkClick r:id="rId2"/>
              </a:rPr>
              <a:t>http://</a:t>
            </a:r>
            <a:r>
              <a:rPr lang="tr-TR" sz="2800" i="1" dirty="0" smtClean="0">
                <a:hlinkClick r:id="rId2"/>
              </a:rPr>
              <a:t>www.w3schools.com/html/html_quick.asp</a:t>
            </a:r>
            <a:r>
              <a:rPr lang="tr-TR" sz="2800" i="1" dirty="0" smtClean="0"/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Sayfasına ilk bakış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web sayfasının “body” </a:t>
            </a:r>
            <a:r>
              <a:rPr lang="tr-TR" dirty="0" smtClean="0"/>
              <a:t>yada </a:t>
            </a:r>
            <a:r>
              <a:rPr lang="tr-TR" dirty="0" smtClean="0"/>
              <a:t>vücut </a:t>
            </a:r>
            <a:r>
              <a:rPr lang="tr-TR" dirty="0" smtClean="0"/>
              <a:t>belirtir </a:t>
            </a:r>
            <a:endParaRPr lang="tr-TR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A</a:t>
            </a:r>
            <a:r>
              <a:rPr lang="en-US" dirty="0" smtClean="0"/>
              <a:t>&gt;</a:t>
            </a:r>
            <a:r>
              <a:rPr lang="tr-TR" dirty="0" smtClean="0"/>
              <a:t>, diğer sayfalara </a:t>
            </a:r>
            <a:r>
              <a:rPr lang="tr-TR" dirty="0" smtClean="0"/>
              <a:t>bağlantı </a:t>
            </a:r>
            <a:r>
              <a:rPr lang="tr-TR" dirty="0" smtClean="0"/>
              <a:t>oluşturur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H1</a:t>
            </a:r>
            <a:r>
              <a:rPr lang="en-US" dirty="0" smtClean="0"/>
              <a:t>&gt;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“</a:t>
            </a:r>
            <a:r>
              <a:rPr lang="tr-TR" b="1" dirty="0" smtClean="0"/>
              <a:t>H</a:t>
            </a:r>
            <a:r>
              <a:rPr lang="tr-TR" dirty="0" smtClean="0"/>
              <a:t>eader</a:t>
            </a:r>
            <a:r>
              <a:rPr lang="tr-TR" dirty="0" smtClean="0"/>
              <a:t>” </a:t>
            </a:r>
            <a:r>
              <a:rPr lang="tr-TR" dirty="0" smtClean="0"/>
              <a:t>yada metin başlıkları belirtir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>,</a:t>
            </a:r>
            <a:r>
              <a:rPr lang="tr-TR" dirty="0" smtClean="0"/>
              <a:t> “table” yada tablolar düzenler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TR</a:t>
            </a:r>
            <a:r>
              <a:rPr lang="en-US" dirty="0" smtClean="0"/>
              <a:t>&gt; &lt;</a:t>
            </a:r>
            <a:r>
              <a:rPr lang="tr-TR" dirty="0" smtClean="0"/>
              <a:t>TD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tr-TR" b="1" dirty="0" smtClean="0"/>
              <a:t>T</a:t>
            </a:r>
            <a:r>
              <a:rPr lang="tr-TR" dirty="0" smtClean="0"/>
              <a:t>able “</a:t>
            </a:r>
            <a:r>
              <a:rPr lang="tr-TR" b="1" dirty="0" smtClean="0"/>
              <a:t>R</a:t>
            </a:r>
            <a:r>
              <a:rPr lang="tr-TR" dirty="0" smtClean="0"/>
              <a:t>ow”, yada tablonun sıra, ve </a:t>
            </a:r>
            <a:br>
              <a:rPr lang="tr-TR" dirty="0" smtClean="0"/>
            </a:br>
            <a:r>
              <a:rPr lang="tr-TR" b="1" dirty="0" smtClean="0"/>
              <a:t>T</a:t>
            </a:r>
            <a:r>
              <a:rPr lang="tr-TR" dirty="0" smtClean="0"/>
              <a:t>able “</a:t>
            </a:r>
            <a:r>
              <a:rPr lang="tr-TR" b="1" dirty="0" smtClean="0"/>
              <a:t>D</a:t>
            </a:r>
            <a:r>
              <a:rPr lang="tr-TR" dirty="0" smtClean="0"/>
              <a:t>ata”, yada veriler hücreler, belirtir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P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tr-TR" dirty="0" smtClean="0"/>
              <a:t>- </a:t>
            </a:r>
            <a:r>
              <a:rPr lang="tr-TR" dirty="0" smtClean="0"/>
              <a:t>“</a:t>
            </a:r>
            <a:r>
              <a:rPr lang="tr-TR" b="1" dirty="0" smtClean="0"/>
              <a:t>P</a:t>
            </a:r>
            <a:r>
              <a:rPr lang="tr-TR" dirty="0" smtClean="0"/>
              <a:t>aragraph</a:t>
            </a:r>
            <a:r>
              <a:rPr lang="tr-TR" dirty="0" smtClean="0"/>
              <a:t>” </a:t>
            </a:r>
            <a:r>
              <a:rPr lang="tr-TR" dirty="0" smtClean="0"/>
              <a:t>yada paragraf demektir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BR</a:t>
            </a:r>
            <a:r>
              <a:rPr lang="en-US" dirty="0" smtClean="0"/>
              <a:t>/&gt;</a:t>
            </a:r>
            <a:r>
              <a:rPr lang="tr-TR" dirty="0" smtClean="0"/>
              <a:t> </a:t>
            </a:r>
            <a:r>
              <a:rPr lang="tr-TR" dirty="0" smtClean="0"/>
              <a:t>- “line </a:t>
            </a:r>
            <a:r>
              <a:rPr lang="tr-TR" b="1" dirty="0" smtClean="0"/>
              <a:t>BR</a:t>
            </a:r>
            <a:r>
              <a:rPr lang="tr-TR" dirty="0" smtClean="0"/>
              <a:t>eak</a:t>
            </a:r>
            <a:r>
              <a:rPr lang="tr-TR" dirty="0" smtClean="0"/>
              <a:t>” </a:t>
            </a:r>
            <a:r>
              <a:rPr lang="tr-TR" dirty="0" smtClean="0"/>
              <a:t>yada </a:t>
            </a:r>
            <a:r>
              <a:rPr lang="tr-TR" dirty="0" smtClean="0"/>
              <a:t>satır </a:t>
            </a:r>
            <a:r>
              <a:rPr lang="tr-TR" dirty="0" smtClean="0"/>
              <a:t>sonu </a:t>
            </a:r>
            <a:r>
              <a:rPr lang="tr-TR" dirty="0" smtClean="0"/>
              <a:t>demektir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UL</a:t>
            </a:r>
            <a:r>
              <a:rPr lang="en-US" dirty="0" smtClean="0"/>
              <a:t>&gt;, &lt;</a:t>
            </a:r>
            <a:r>
              <a:rPr lang="tr-TR" dirty="0" smtClean="0"/>
              <a:t>OL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tr-TR" dirty="0" smtClean="0"/>
              <a:t>- </a:t>
            </a:r>
            <a:r>
              <a:rPr lang="tr-TR" dirty="0" smtClean="0"/>
              <a:t>“</a:t>
            </a:r>
            <a:r>
              <a:rPr lang="tr-TR" b="1" dirty="0" smtClean="0"/>
              <a:t>U</a:t>
            </a:r>
            <a:r>
              <a:rPr lang="tr-TR" dirty="0" smtClean="0"/>
              <a:t>nordered </a:t>
            </a:r>
            <a:r>
              <a:rPr lang="tr-TR" b="1" dirty="0" smtClean="0"/>
              <a:t>L</a:t>
            </a:r>
            <a:r>
              <a:rPr lang="tr-TR" dirty="0" smtClean="0"/>
              <a:t>ist</a:t>
            </a:r>
            <a:r>
              <a:rPr lang="tr-TR" dirty="0" smtClean="0"/>
              <a:t>” ve </a:t>
            </a:r>
            <a:r>
              <a:rPr lang="tr-TR" dirty="0" smtClean="0"/>
              <a:t>“</a:t>
            </a:r>
            <a:r>
              <a:rPr lang="tr-TR" b="1" dirty="0" smtClean="0"/>
              <a:t>O</a:t>
            </a:r>
            <a:r>
              <a:rPr lang="tr-TR" dirty="0" smtClean="0"/>
              <a:t>rdered </a:t>
            </a:r>
            <a:r>
              <a:rPr lang="tr-TR" b="1" dirty="0" smtClean="0"/>
              <a:t>L</a:t>
            </a:r>
            <a:r>
              <a:rPr lang="tr-TR" dirty="0" smtClean="0"/>
              <a:t>ist”, </a:t>
            </a:r>
            <a:r>
              <a:rPr lang="tr-TR" dirty="0" smtClean="0"/>
              <a:t>sırasız ve sıralı </a:t>
            </a:r>
            <a:r>
              <a:rPr lang="tr-TR" dirty="0" smtClean="0"/>
              <a:t>listeler, demektir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tr-TR" dirty="0" smtClean="0"/>
              <a:t>LI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tr-TR" dirty="0" smtClean="0"/>
              <a:t>- </a:t>
            </a:r>
            <a:r>
              <a:rPr lang="tr-TR" dirty="0" smtClean="0"/>
              <a:t>“</a:t>
            </a:r>
            <a:r>
              <a:rPr lang="tr-TR" b="1" dirty="0" smtClean="0"/>
              <a:t>LI</a:t>
            </a:r>
            <a:r>
              <a:rPr lang="tr-TR" dirty="0" smtClean="0"/>
              <a:t>st </a:t>
            </a:r>
            <a:r>
              <a:rPr lang="tr-TR" dirty="0" smtClean="0"/>
              <a:t>element</a:t>
            </a:r>
            <a:r>
              <a:rPr lang="tr-TR" dirty="0" smtClean="0"/>
              <a:t>”, </a:t>
            </a:r>
            <a:r>
              <a:rPr lang="tr-TR" dirty="0" smtClean="0"/>
              <a:t>liste </a:t>
            </a:r>
            <a:r>
              <a:rPr lang="tr-TR" dirty="0" smtClean="0"/>
              <a:t>öğesi, için kullanılır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Şirket websiteleri</a:t>
            </a:r>
            <a:r>
              <a:rPr lang="tr-TR" dirty="0" smtClean="0"/>
              <a:t>, web temsili </a:t>
            </a:r>
            <a:r>
              <a:rPr lang="tr-TR" dirty="0" smtClean="0"/>
              <a:t>yada bilgi yayınlama</a:t>
            </a:r>
            <a:endParaRPr lang="tr-T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279" y="2743200"/>
            <a:ext cx="553052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mağazaları </a:t>
            </a:r>
            <a:r>
              <a:rPr lang="tr-TR" dirty="0" smtClean="0"/>
              <a:t>ve İnternet </a:t>
            </a:r>
            <a:r>
              <a:rPr lang="tr-TR" dirty="0" smtClean="0"/>
              <a:t>alışveriş</a:t>
            </a:r>
            <a:endParaRPr lang="tr-T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43200"/>
            <a:ext cx="540577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 smtClean="0"/>
              <a:t>işletme sistemleri</a:t>
            </a:r>
            <a:endParaRPr lang="tr-T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860" y="2743200"/>
            <a:ext cx="569296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Email ve diğer iletişim sistemleri</a:t>
            </a:r>
            <a:endParaRPr lang="tr-T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43200"/>
            <a:ext cx="525922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</a:t>
            </a:r>
            <a:r>
              <a:rPr lang="tr-TR" dirty="0" smtClean="0"/>
              <a:t>uygulamaları:</a:t>
            </a:r>
            <a:endParaRPr lang="tr-TR" dirty="0" smtClean="0"/>
          </a:p>
          <a:p>
            <a:pPr lvl="1"/>
            <a:r>
              <a:rPr lang="tr-TR" dirty="0" smtClean="0"/>
              <a:t>Arkadaşlarla </a:t>
            </a:r>
            <a:r>
              <a:rPr lang="tr-TR" dirty="0" smtClean="0"/>
              <a:t>iletişim – Facebook </a:t>
            </a:r>
            <a:endParaRPr lang="tr-T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942" y="2743200"/>
            <a:ext cx="558745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Programlama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 programlamanın uygulamaları </a:t>
            </a:r>
            <a:r>
              <a:rPr lang="tr-TR" dirty="0" smtClean="0"/>
              <a:t>:</a:t>
            </a:r>
            <a:endParaRPr lang="tr-TR" dirty="0" smtClean="0"/>
          </a:p>
          <a:p>
            <a:pPr lvl="1"/>
            <a:r>
              <a:rPr lang="tr-TR" dirty="0" smtClean="0"/>
              <a:t>Hepsi </a:t>
            </a:r>
            <a:r>
              <a:rPr lang="tr-TR" dirty="0" smtClean="0"/>
              <a:t>web programlamaya bağlıdır</a:t>
            </a:r>
          </a:p>
          <a:p>
            <a:pPr lvl="1"/>
            <a:r>
              <a:rPr lang="tr-TR" dirty="0" smtClean="0"/>
              <a:t>Zamanımızda çok yaygın, hayatımızın </a:t>
            </a:r>
            <a:r>
              <a:rPr lang="tr-TR" dirty="0" smtClean="0"/>
              <a:t>çok önemli bir unsurudur</a:t>
            </a:r>
          </a:p>
          <a:p>
            <a:pPr lvl="1"/>
            <a:r>
              <a:rPr lang="tr-TR" dirty="0" smtClean="0"/>
              <a:t>İnternet </a:t>
            </a:r>
            <a:r>
              <a:rPr lang="tr-TR" dirty="0" smtClean="0"/>
              <a:t>ve web programlama </a:t>
            </a:r>
            <a:r>
              <a:rPr lang="tr-TR" dirty="0" smtClean="0"/>
              <a:t>çok yaygın kullanılma ve önemine sahip </a:t>
            </a:r>
            <a:r>
              <a:rPr lang="tr-TR" dirty="0" smtClean="0"/>
              <a:t>olmuştu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932</Words>
  <Application>Microsoft Office PowerPoint</Application>
  <PresentationFormat>On-screen Show (4:3)</PresentationFormat>
  <Paragraphs>176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IT 504  İnternet ve Web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İnternet Programlama tanıtım</vt:lpstr>
      <vt:lpstr>Temel Yazılım</vt:lpstr>
      <vt:lpstr>Temel Yazılım</vt:lpstr>
      <vt:lpstr>Temel Yazılım</vt:lpstr>
      <vt:lpstr>Temel Yazılım</vt:lpstr>
      <vt:lpstr>Temel Yazılım</vt:lpstr>
      <vt:lpstr>Ek Kaynaklar</vt:lpstr>
      <vt:lpstr>Ek Kaynaklar</vt:lpstr>
      <vt:lpstr>Ek Kaynaklar</vt:lpstr>
      <vt:lpstr>Ek Kaynaklar</vt:lpstr>
      <vt:lpstr>Web Sayfasına ilk bakış</vt:lpstr>
      <vt:lpstr>Web Sayfasına ilk bakış</vt:lpstr>
      <vt:lpstr>Web Sayfasına ilk bakış</vt:lpstr>
      <vt:lpstr>Web Sayfasına ilk bakış</vt:lpstr>
      <vt:lpstr>Web Sayfasına ilk bakış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606</cp:revision>
  <dcterms:created xsi:type="dcterms:W3CDTF">2006-08-16T00:00:00Z</dcterms:created>
  <dcterms:modified xsi:type="dcterms:W3CDTF">2013-03-05T12:51:15Z</dcterms:modified>
</cp:coreProperties>
</file>