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96" r:id="rId3"/>
    <p:sldId id="302" r:id="rId4"/>
    <p:sldId id="397" r:id="rId5"/>
    <p:sldId id="398" r:id="rId6"/>
    <p:sldId id="399" r:id="rId7"/>
    <p:sldId id="400" r:id="rId8"/>
    <p:sldId id="385" r:id="rId9"/>
    <p:sldId id="365" r:id="rId10"/>
    <p:sldId id="408" r:id="rId11"/>
    <p:sldId id="366" r:id="rId12"/>
    <p:sldId id="401" r:id="rId13"/>
    <p:sldId id="402" r:id="rId14"/>
    <p:sldId id="403" r:id="rId15"/>
    <p:sldId id="406" r:id="rId16"/>
    <p:sldId id="407" r:id="rId17"/>
    <p:sldId id="315" r:id="rId18"/>
    <p:sldId id="405" r:id="rId19"/>
    <p:sldId id="377" r:id="rId20"/>
    <p:sldId id="378" r:id="rId21"/>
    <p:sldId id="379" r:id="rId22"/>
    <p:sldId id="381" r:id="rId23"/>
    <p:sldId id="382" r:id="rId24"/>
    <p:sldId id="383" r:id="rId25"/>
    <p:sldId id="409" r:id="rId26"/>
    <p:sldId id="340" r:id="rId27"/>
    <p:sldId id="339" r:id="rId28"/>
    <p:sldId id="410" r:id="rId29"/>
    <p:sldId id="341" r:id="rId30"/>
    <p:sldId id="396" r:id="rId31"/>
    <p:sldId id="342" r:id="rId32"/>
    <p:sldId id="310" r:id="rId33"/>
    <p:sldId id="353" r:id="rId34"/>
    <p:sldId id="343" r:id="rId35"/>
    <p:sldId id="411" r:id="rId36"/>
    <p:sldId id="344" r:id="rId37"/>
    <p:sldId id="346" r:id="rId38"/>
    <p:sldId id="345" r:id="rId39"/>
    <p:sldId id="347" r:id="rId40"/>
    <p:sldId id="348" r:id="rId41"/>
    <p:sldId id="349" r:id="rId42"/>
    <p:sldId id="351" r:id="rId43"/>
    <p:sldId id="350" r:id="rId44"/>
    <p:sldId id="388" r:id="rId45"/>
    <p:sldId id="412" r:id="rId46"/>
    <p:sldId id="413" r:id="rId47"/>
    <p:sldId id="414" r:id="rId48"/>
    <p:sldId id="416" r:id="rId49"/>
    <p:sldId id="415" r:id="rId50"/>
    <p:sldId id="417" r:id="rId51"/>
    <p:sldId id="418" r:id="rId52"/>
    <p:sldId id="361" r:id="rId53"/>
    <p:sldId id="362" r:id="rId54"/>
    <p:sldId id="363" r:id="rId55"/>
    <p:sldId id="364" r:id="rId56"/>
    <p:sldId id="29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>
        <p:scale>
          <a:sx n="70" d="100"/>
          <a:sy n="70" d="100"/>
        </p:scale>
        <p:origin x="-11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12-Mar-14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12-Mar-14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12-Mar-14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" TargetMode="External"/><Relationship Id="rId2" Type="http://schemas.openxmlformats.org/officeDocument/2006/relationships/hyperlink" Target="http://www.w3schools.com/tag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/html_colornames.asp" TargetMode="External"/><Relationship Id="rId4" Type="http://schemas.openxmlformats.org/officeDocument/2006/relationships/hyperlink" Target="http://www.w3schools.com/html/html_colors.as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gif"/><Relationship Id="rId4" Type="http://schemas.openxmlformats.org/officeDocument/2006/relationships/image" Target="../media/image20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3999"/>
            <a:ext cx="81534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IT50</a:t>
            </a:r>
            <a:r>
              <a:rPr lang="en-US" dirty="0" smtClean="0"/>
              <a:t>4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~~</a:t>
            </a:r>
            <a:r>
              <a:rPr lang="tr-TR" i="1" dirty="0" smtClean="0"/>
              <a:t>HTML</a:t>
            </a:r>
            <a:r>
              <a:rPr lang="en-US" i="1" smtClean="0"/>
              <a:t>~~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</a:t>
            </a:r>
            <a:r>
              <a:rPr lang="tr-TR" smtClean="0"/>
              <a:t>Dr. Yuriy </a:t>
            </a:r>
            <a:r>
              <a:rPr lang="tr-TR" dirty="0" smtClean="0"/>
              <a:t>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r>
              <a:rPr lang="tr-TR" sz="3000" dirty="0" smtClean="0"/>
              <a:t>Liste tagları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 err="1" smtClean="0"/>
              <a:t>ul</a:t>
            </a:r>
            <a:r>
              <a:rPr lang="en-US" sz="2600" dirty="0" smtClean="0"/>
              <a:t>&gt;&lt;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r>
              <a:rPr lang="tr-TR" sz="2600" dirty="0" smtClean="0"/>
              <a:t> - sırasız liste</a:t>
            </a:r>
            <a:r>
              <a:rPr lang="en-US" sz="2600" dirty="0" smtClean="0"/>
              <a:t> (</a:t>
            </a:r>
            <a:r>
              <a:rPr lang="tr-TR" sz="2600" dirty="0" smtClean="0"/>
              <a:t>madde işareti listesi</a:t>
            </a:r>
            <a:r>
              <a:rPr lang="en-US" sz="2600" dirty="0" smtClean="0"/>
              <a:t>)</a:t>
            </a:r>
            <a:endParaRPr lang="tr-TR" sz="2600" dirty="0" smtClean="0"/>
          </a:p>
          <a:p>
            <a:pPr lvl="1"/>
            <a:r>
              <a:rPr lang="en-US" sz="2600" dirty="0" smtClean="0"/>
              <a:t>&lt;</a:t>
            </a:r>
            <a:r>
              <a:rPr lang="tr-TR" sz="2600" dirty="0" err="1" smtClean="0"/>
              <a:t>o</a:t>
            </a:r>
            <a:r>
              <a:rPr lang="en-US" sz="2600" dirty="0" smtClean="0"/>
              <a:t>l&gt;&lt;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r>
              <a:rPr lang="tr-TR" sz="2600" dirty="0" smtClean="0"/>
              <a:t> - sıralı liste</a:t>
            </a:r>
            <a:r>
              <a:rPr lang="en-US" sz="2600" dirty="0" smtClean="0"/>
              <a:t> (</a:t>
            </a:r>
            <a:r>
              <a:rPr lang="tr-TR" sz="2600" dirty="0" smtClean="0"/>
              <a:t>numaralandırma listesi</a:t>
            </a:r>
            <a:r>
              <a:rPr lang="en-US" sz="2600" dirty="0" smtClean="0"/>
              <a:t>)</a:t>
            </a:r>
          </a:p>
          <a:p>
            <a:pPr lvl="1"/>
            <a:r>
              <a:rPr lang="tr-TR" sz="2600" dirty="0" smtClean="0"/>
              <a:t>Genel liste yapısı</a:t>
            </a:r>
            <a:br>
              <a:rPr lang="tr-TR" sz="2600" dirty="0" smtClean="0"/>
            </a:br>
            <a:r>
              <a:rPr lang="en-US" sz="2600" dirty="0" smtClean="0"/>
              <a:t>&lt;</a:t>
            </a:r>
            <a:r>
              <a:rPr lang="en-US" sz="2600" dirty="0" err="1" smtClean="0"/>
              <a:t>ul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&lt;</a:t>
            </a:r>
            <a:r>
              <a:rPr lang="en-US" sz="2600" dirty="0" err="1" smtClean="0"/>
              <a:t>li</a:t>
            </a:r>
            <a:r>
              <a:rPr lang="en-US" sz="2600" dirty="0" smtClean="0"/>
              <a:t>&gt;1.</a:t>
            </a:r>
            <a:r>
              <a:rPr lang="tr-TR" sz="2600" dirty="0" smtClean="0"/>
              <a:t> öğe</a:t>
            </a:r>
            <a:r>
              <a:rPr lang="en-US" sz="2600" dirty="0" smtClean="0"/>
              <a:t>&lt;/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 &lt;</a:t>
            </a:r>
            <a:r>
              <a:rPr lang="en-US" sz="2600" dirty="0" err="1" smtClean="0"/>
              <a:t>li</a:t>
            </a:r>
            <a:r>
              <a:rPr lang="en-US" sz="2600" dirty="0" smtClean="0"/>
              <a:t>&gt;2.</a:t>
            </a:r>
            <a:r>
              <a:rPr lang="tr-TR" sz="2600" dirty="0" smtClean="0"/>
              <a:t> öğe</a:t>
            </a:r>
            <a:r>
              <a:rPr lang="en-US" sz="2600" dirty="0" smtClean="0"/>
              <a:t>&lt;/</a:t>
            </a:r>
            <a:r>
              <a:rPr lang="en-US" sz="2600" dirty="0" err="1" smtClean="0"/>
              <a:t>li</a:t>
            </a:r>
            <a:r>
              <a:rPr lang="en-US" sz="2600" dirty="0" smtClean="0"/>
              <a:t>&gt;</a:t>
            </a:r>
            <a:br>
              <a:rPr lang="en-US" sz="2600" dirty="0" smtClean="0"/>
            </a:br>
            <a:r>
              <a:rPr lang="en-US" sz="2600" dirty="0" smtClean="0"/>
              <a:t>&lt;/</a:t>
            </a:r>
            <a:r>
              <a:rPr lang="en-US" sz="2600" dirty="0" err="1" smtClean="0"/>
              <a:t>ul</a:t>
            </a:r>
            <a:r>
              <a:rPr lang="en-US" sz="2600" dirty="0" smtClean="0"/>
              <a:t>&gt;</a:t>
            </a:r>
          </a:p>
          <a:p>
            <a:pPr lvl="2"/>
            <a:endParaRPr lang="tr-TR" sz="2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Konuştuğumuz gibi HTML’in temel özelliği sayfa elemanlarının iç içe olabilmesidir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h</a:t>
            </a:r>
            <a:r>
              <a:rPr lang="en-US" dirty="0" smtClean="0"/>
              <a:t>&gt;</a:t>
            </a:r>
            <a:r>
              <a:rPr lang="tr-TR" dirty="0" smtClean="0"/>
              <a:t>bir başlık</a:t>
            </a:r>
            <a:r>
              <a:rPr lang="en-US" dirty="0" smtClean="0"/>
              <a:t> &lt;</a:t>
            </a:r>
            <a:r>
              <a:rPr lang="tr-TR" dirty="0" smtClean="0"/>
              <a:t>/h</a:t>
            </a:r>
            <a:r>
              <a:rPr lang="en-US" dirty="0" smtClean="0"/>
              <a:t>&gt;</a:t>
            </a:r>
            <a:endParaRPr lang="tr-TR" dirty="0" smtClean="0"/>
          </a:p>
          <a:p>
            <a:pPr lvl="1"/>
            <a:r>
              <a:rPr lang="en-US" dirty="0" smtClean="0"/>
              <a:t>&lt;p&gt;</a:t>
            </a:r>
            <a:r>
              <a:rPr lang="tr-TR" dirty="0" smtClean="0"/>
              <a:t>bir bla bla bla </a:t>
            </a: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tr-TR" dirty="0" smtClean="0"/>
              <a:t>mg src=myimage.jpg /</a:t>
            </a:r>
            <a:r>
              <a:rPr lang="en-US" dirty="0" smtClean="0"/>
              <a:t>&gt;&lt;/p&gt;</a:t>
            </a:r>
            <a:endParaRPr lang="tr-TR" dirty="0" smtClean="0"/>
          </a:p>
          <a:p>
            <a:pPr lvl="1"/>
            <a:r>
              <a:rPr lang="en-US" dirty="0" smtClean="0"/>
              <a:t>&lt;p&gt;</a:t>
            </a:r>
            <a:r>
              <a:rPr lang="tr-TR" dirty="0" smtClean="0"/>
              <a:t>ikinci bla bla bla </a:t>
            </a:r>
            <a:r>
              <a:rPr lang="en-US" dirty="0" smtClean="0"/>
              <a:t>&lt;</a:t>
            </a:r>
            <a:r>
              <a:rPr lang="tr-TR" dirty="0" smtClean="0"/>
              <a:t>table</a:t>
            </a:r>
            <a:r>
              <a:rPr lang="en-US" dirty="0" smtClean="0"/>
              <a:t>&gt;</a:t>
            </a:r>
            <a:r>
              <a:rPr lang="tr-TR" dirty="0" smtClean="0"/>
              <a:t>bir-tablo</a:t>
            </a:r>
            <a:r>
              <a:rPr lang="en-US" dirty="0" smtClean="0"/>
              <a:t>&lt;</a:t>
            </a:r>
            <a:r>
              <a:rPr lang="tr-TR" dirty="0" smtClean="0"/>
              <a:t>/table</a:t>
            </a:r>
            <a:r>
              <a:rPr lang="en-US" dirty="0" smtClean="0"/>
              <a:t>&gt;&lt;/p&gt;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371600"/>
            <a:ext cx="67056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13716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Web sayfası </a:t>
            </a:r>
            <a:r>
              <a:rPr lang="en-US" sz="2000" b="1" dirty="0" smtClean="0">
                <a:solidFill>
                  <a:schemeClr val="bg1"/>
                </a:solidFill>
              </a:rPr>
              <a:t>&lt;body&gt;&lt;/body&gt;</a:t>
            </a:r>
            <a:r>
              <a:rPr lang="tr-TR" sz="2000" b="1" dirty="0" smtClean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17526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1752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Başlık</a:t>
            </a:r>
            <a:r>
              <a:rPr lang="en-US" sz="2000" b="1" dirty="0" smtClean="0">
                <a:solidFill>
                  <a:schemeClr val="bg1"/>
                </a:solidFill>
              </a:rPr>
              <a:t> &lt;h1&gt;&lt;/h1&gt;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2514600"/>
            <a:ext cx="586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200" y="2514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Paragraf</a:t>
            </a:r>
            <a:r>
              <a:rPr lang="en-US" sz="2000" b="1" dirty="0" smtClean="0">
                <a:solidFill>
                  <a:schemeClr val="bg1"/>
                </a:solidFill>
              </a:rPr>
              <a:t>&lt;p&gt;&lt;/p&gt;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0200" y="4343400"/>
            <a:ext cx="586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00200" y="4343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Paragraf</a:t>
            </a:r>
            <a:r>
              <a:rPr lang="en-US" sz="2000" b="1" dirty="0" smtClean="0">
                <a:solidFill>
                  <a:schemeClr val="bg1"/>
                </a:solidFill>
              </a:rPr>
              <a:t>&lt;p&gt;&lt;/p&gt;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27432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2743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Resim</a:t>
            </a:r>
            <a:r>
              <a:rPr lang="en-US" sz="2000" b="1" dirty="0" smtClean="0">
                <a:solidFill>
                  <a:schemeClr val="bg1"/>
                </a:solidFill>
              </a:rPr>
              <a:t> &lt;</a:t>
            </a:r>
            <a:r>
              <a:rPr lang="en-US" sz="2000" b="1" dirty="0" err="1" smtClean="0">
                <a:solidFill>
                  <a:schemeClr val="bg1"/>
                </a:solidFill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</a:rPr>
              <a:t> /&gt;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600" y="4724400"/>
            <a:ext cx="556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0" y="4724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Tablo</a:t>
            </a:r>
            <a:r>
              <a:rPr lang="en-US" sz="2000" b="1" dirty="0" smtClean="0">
                <a:solidFill>
                  <a:schemeClr val="bg1"/>
                </a:solidFill>
              </a:rPr>
              <a:t> &lt;table&gt;&lt;/table&gt;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7010400" y="1066800"/>
            <a:ext cx="1828800" cy="838200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827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Sayfanın elemanları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257800" y="1143000"/>
            <a:ext cx="1676400" cy="13716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400" y="1219200"/>
            <a:ext cx="990600" cy="15240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562600" y="1219200"/>
            <a:ext cx="1295400" cy="31242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791200" y="1219200"/>
            <a:ext cx="1066800" cy="35052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dosyasında sayfanın tüm elemanlar sırada bir program şeklinde yazılır</a:t>
            </a:r>
          </a:p>
          <a:p>
            <a:r>
              <a:rPr lang="tr-TR" dirty="0" smtClean="0"/>
              <a:t>Genellikle, ve HTML orijinal tasarımına göre, elemanların ekranda yerleştirilmesi tarayıcı tarafından kontrol edilir (ama bu davranışı kolayca değiştirilebilir)</a:t>
            </a:r>
          </a:p>
          <a:p>
            <a:r>
              <a:rPr lang="tr-TR" dirty="0" smtClean="0"/>
              <a:t>Standart düzenlem sırası, soldan sağa ve üstten aşağı dir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Biçimlendirme tagları</a:t>
            </a:r>
            <a:endParaRPr lang="en-US" dirty="0" smtClean="0"/>
          </a:p>
          <a:p>
            <a:pPr lvl="1">
              <a:tabLst>
                <a:tab pos="3716338" algn="l"/>
              </a:tabLst>
            </a:pPr>
            <a:r>
              <a:rPr lang="en-US" dirty="0" smtClean="0"/>
              <a:t>&lt;b&gt;&lt;/b&gt;	</a:t>
            </a:r>
            <a:r>
              <a:rPr lang="tr-TR" dirty="0" smtClean="0"/>
              <a:t>kalın metin</a:t>
            </a:r>
            <a:endParaRPr lang="en-US" dirty="0" smtClean="0"/>
          </a:p>
          <a:p>
            <a:pPr lvl="1">
              <a:tabLst>
                <a:tab pos="3716338" algn="l"/>
              </a:tabLst>
            </a:pP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  <a:r>
              <a:rPr lang="tr-TR" dirty="0" smtClean="0"/>
              <a:t>	eğik metin</a:t>
            </a:r>
          </a:p>
          <a:p>
            <a:pPr marL="463550" lvl="1" indent="-6350">
              <a:tabLst>
                <a:tab pos="3716338" algn="l"/>
              </a:tabLst>
            </a:pP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  <a:r>
              <a:rPr lang="tr-TR" dirty="0" smtClean="0"/>
              <a:t>	vurgulanan (genellikle eğik) metin</a:t>
            </a:r>
            <a:endParaRPr lang="en-US" dirty="0" smtClean="0"/>
          </a:p>
          <a:p>
            <a:pPr lvl="1">
              <a:tabLst>
                <a:tab pos="3716338" algn="l"/>
              </a:tabLst>
            </a:pPr>
            <a:r>
              <a:rPr lang="en-US" dirty="0" smtClean="0"/>
              <a:t>&lt;strong&gt;&lt;/strong&gt;</a:t>
            </a:r>
            <a:r>
              <a:rPr lang="tr-TR" dirty="0" smtClean="0"/>
              <a:t>	güçlü (genellikle kalın) metin</a:t>
            </a:r>
          </a:p>
          <a:p>
            <a:pPr lvl="1">
              <a:tabLst>
                <a:tab pos="3716338" algn="l"/>
              </a:tabLst>
            </a:pPr>
            <a:r>
              <a:rPr lang="en-US" dirty="0" smtClean="0"/>
              <a:t>&lt;</a:t>
            </a:r>
            <a:r>
              <a:rPr lang="tr-TR" dirty="0" smtClean="0"/>
              <a:t>small</a:t>
            </a:r>
            <a:r>
              <a:rPr lang="en-US" dirty="0" smtClean="0"/>
              <a:t>&gt;&lt;/</a:t>
            </a:r>
            <a:r>
              <a:rPr lang="tr-TR" dirty="0" smtClean="0"/>
              <a:t>small</a:t>
            </a:r>
            <a:r>
              <a:rPr lang="en-US" dirty="0" smtClean="0"/>
              <a:t>&gt;</a:t>
            </a:r>
            <a:r>
              <a:rPr lang="tr-TR" dirty="0" smtClean="0"/>
              <a:t>	küçük metin</a:t>
            </a:r>
          </a:p>
          <a:p>
            <a:pPr lvl="1">
              <a:tabLst>
                <a:tab pos="3716338" algn="l"/>
              </a:tabLst>
            </a:pPr>
            <a:r>
              <a:rPr lang="en-US" dirty="0" smtClean="0"/>
              <a:t>&lt;sub&gt;&lt;/sub&gt;</a:t>
            </a:r>
            <a:r>
              <a:rPr lang="tr-TR" dirty="0" smtClean="0"/>
              <a:t>	altsimge</a:t>
            </a:r>
            <a:endParaRPr lang="en-US" dirty="0" smtClean="0"/>
          </a:p>
          <a:p>
            <a:pPr lvl="1">
              <a:tabLst>
                <a:tab pos="3716338" algn="l"/>
              </a:tabLst>
            </a:pPr>
            <a:r>
              <a:rPr lang="en-US" dirty="0" smtClean="0"/>
              <a:t>&lt;sup&gt;&lt;/sup&gt;</a:t>
            </a:r>
            <a:r>
              <a:rPr lang="tr-TR" dirty="0" smtClean="0"/>
              <a:t>	üstsimge</a:t>
            </a:r>
            <a:endParaRPr lang="en-US" dirty="0" smtClean="0"/>
          </a:p>
          <a:p>
            <a:pPr lvl="1">
              <a:tabLst>
                <a:tab pos="3716338" algn="l"/>
              </a:tabLst>
            </a:pPr>
            <a:r>
              <a:rPr lang="en-US" dirty="0" smtClean="0"/>
              <a:t>&lt;code&gt;&lt;/code&gt;</a:t>
            </a:r>
            <a:r>
              <a:rPr lang="tr-TR" dirty="0" smtClean="0"/>
              <a:t>	program kod stili</a:t>
            </a:r>
          </a:p>
          <a:p>
            <a:pPr lvl="1">
              <a:tabLst>
                <a:tab pos="3716338" algn="l"/>
              </a:tabLst>
            </a:pPr>
            <a:r>
              <a:rPr lang="en-US" dirty="0" smtClean="0"/>
              <a:t>&lt;</a:t>
            </a:r>
            <a:r>
              <a:rPr lang="tr-TR" dirty="0" smtClean="0"/>
              <a:t>cite</a:t>
            </a:r>
            <a:r>
              <a:rPr lang="en-US" dirty="0" smtClean="0"/>
              <a:t>&gt;&lt;/</a:t>
            </a:r>
            <a:r>
              <a:rPr lang="tr-TR" dirty="0" smtClean="0"/>
              <a:t>cite</a:t>
            </a:r>
            <a:r>
              <a:rPr lang="en-US" dirty="0" smtClean="0"/>
              <a:t>&gt;</a:t>
            </a:r>
            <a:r>
              <a:rPr lang="tr-TR" dirty="0" smtClean="0"/>
              <a:t>	alıntı (citation) stili</a:t>
            </a:r>
          </a:p>
          <a:p>
            <a:pPr lvl="1">
              <a:tabLst>
                <a:tab pos="3716338" algn="l"/>
              </a:tabLst>
            </a:pPr>
            <a:r>
              <a:rPr lang="en-US" dirty="0" smtClean="0"/>
              <a:t>&lt;</a:t>
            </a:r>
            <a:r>
              <a:rPr lang="tr-TR" dirty="0" smtClean="0"/>
              <a:t>hr/</a:t>
            </a:r>
            <a:r>
              <a:rPr lang="en-US" dirty="0" smtClean="0"/>
              <a:t>&gt;</a:t>
            </a:r>
            <a:r>
              <a:rPr lang="tr-TR" dirty="0" smtClean="0"/>
              <a:t>	yatay çizgi</a:t>
            </a:r>
          </a:p>
          <a:p>
            <a:pPr lvl="1">
              <a:tabLst>
                <a:tab pos="3716338" algn="l"/>
              </a:tabLst>
            </a:pPr>
            <a:r>
              <a:rPr lang="en-US" dirty="0" smtClean="0"/>
              <a:t>&lt;</a:t>
            </a:r>
            <a:r>
              <a:rPr lang="tr-TR" dirty="0" smtClean="0"/>
              <a:t>br/</a:t>
            </a:r>
            <a:r>
              <a:rPr lang="en-US" dirty="0" smtClean="0"/>
              <a:t>&gt;</a:t>
            </a:r>
            <a:r>
              <a:rPr lang="tr-TR" dirty="0" smtClean="0"/>
              <a:t>	yeni satıra geçiş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taglarının genellikle çeşitli parametreler var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=“http://me.net”&gt; (</a:t>
            </a:r>
            <a:r>
              <a:rPr lang="en-US" i="1" dirty="0" smtClean="0"/>
              <a:t>http://me.net</a:t>
            </a:r>
            <a:r>
              <a:rPr lang="tr-TR" dirty="0" smtClean="0"/>
              <a:t>’e</a:t>
            </a:r>
            <a:r>
              <a:rPr lang="tr-TR" i="1" dirty="0" smtClean="0"/>
              <a:t> </a:t>
            </a:r>
            <a:r>
              <a:rPr lang="tr-TR" dirty="0" smtClean="0"/>
              <a:t>link</a:t>
            </a:r>
            <a:r>
              <a:rPr lang="en-US" dirty="0" smtClean="0"/>
              <a:t>)</a:t>
            </a:r>
            <a:endParaRPr lang="tr-TR" dirty="0" smtClean="0"/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table </a:t>
            </a:r>
            <a:r>
              <a:rPr lang="en-US" dirty="0" smtClean="0"/>
              <a:t>border=</a:t>
            </a:r>
            <a:r>
              <a:rPr lang="tr-TR" dirty="0" smtClean="0"/>
              <a:t>0</a:t>
            </a:r>
            <a:r>
              <a:rPr lang="en-US" dirty="0" smtClean="0"/>
              <a:t>&gt; </a:t>
            </a:r>
            <a:r>
              <a:rPr lang="tr-TR" dirty="0" smtClean="0"/>
              <a:t> (</a:t>
            </a:r>
            <a:r>
              <a:rPr lang="tr-TR" i="1" dirty="0" smtClean="0"/>
              <a:t>çerçevesiz bir tablo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table </a:t>
            </a:r>
            <a:r>
              <a:rPr lang="en-US" dirty="0" smtClean="0"/>
              <a:t>width=100%&gt;</a:t>
            </a:r>
            <a:r>
              <a:rPr lang="tr-TR" dirty="0" smtClean="0"/>
              <a:t> (</a:t>
            </a:r>
            <a:r>
              <a:rPr lang="tr-TR" i="1" dirty="0" smtClean="0"/>
              <a:t>ekranın 100% geniş tablo)</a:t>
            </a:r>
          </a:p>
          <a:p>
            <a:pPr lvl="1"/>
            <a:r>
              <a:rPr lang="en-US" dirty="0" smtClean="0"/>
              <a:t>&lt;p style=“</a:t>
            </a:r>
            <a:r>
              <a:rPr lang="tr-TR" dirty="0" smtClean="0"/>
              <a:t>color</a:t>
            </a:r>
            <a:r>
              <a:rPr lang="en-US" dirty="0" smtClean="0"/>
              <a:t>:</a:t>
            </a:r>
            <a:r>
              <a:rPr lang="tr-TR" dirty="0" smtClean="0"/>
              <a:t>red</a:t>
            </a:r>
            <a:r>
              <a:rPr lang="en-US" dirty="0" smtClean="0"/>
              <a:t>”&gt; </a:t>
            </a:r>
            <a:r>
              <a:rPr lang="ru-RU" dirty="0" smtClean="0"/>
              <a:t>(</a:t>
            </a:r>
            <a:r>
              <a:rPr lang="tr-TR" i="1" dirty="0" smtClean="0"/>
              <a:t>paragrafın stili</a:t>
            </a:r>
            <a:r>
              <a:rPr lang="tr-TR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r>
              <a:rPr lang="tr-TR" sz="3000" dirty="0" smtClean="0"/>
              <a:t>Tagların genel parametreleri</a:t>
            </a:r>
          </a:p>
          <a:p>
            <a:pPr lvl="1"/>
            <a:r>
              <a:rPr lang="tr-TR" sz="2600" dirty="0" smtClean="0"/>
              <a:t>id,  ilişkili elemanın özel ismi (javascript te kullanılır)</a:t>
            </a:r>
          </a:p>
          <a:p>
            <a:pPr lvl="1"/>
            <a:r>
              <a:rPr lang="tr-TR" sz="2600" dirty="0" smtClean="0"/>
              <a:t>title, ilişkili elemanın ek metni (genellikle fare üste geldiğinde gösterilir)</a:t>
            </a:r>
          </a:p>
          <a:p>
            <a:pPr lvl="1"/>
            <a:r>
              <a:rPr lang="tr-TR" sz="2600" dirty="0" smtClean="0"/>
              <a:t>style, ilişkili elemanın özel stil öpsiyonları</a:t>
            </a:r>
          </a:p>
          <a:p>
            <a:pPr lvl="1"/>
            <a:r>
              <a:rPr lang="tr-TR" sz="2600" dirty="0" smtClean="0"/>
              <a:t>class, ilişkili elemanın stil sınıfı (CSS de kullanılır)</a:t>
            </a:r>
          </a:p>
          <a:p>
            <a:pPr lvl="1"/>
            <a:endParaRPr lang="tr-TR" sz="2600" dirty="0" smtClean="0"/>
          </a:p>
          <a:p>
            <a:pPr lvl="1"/>
            <a:endParaRPr lang="en-US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r>
              <a:rPr lang="tr-TR" dirty="0" smtClean="0"/>
              <a:t>Başlıkların 6 seviyesi var, </a:t>
            </a:r>
            <a:r>
              <a:rPr lang="en-US" dirty="0" smtClean="0"/>
              <a:t>&lt;h1&gt;</a:t>
            </a:r>
            <a:r>
              <a:rPr lang="tr-TR" dirty="0" smtClean="0"/>
              <a:t>,</a:t>
            </a:r>
            <a:r>
              <a:rPr lang="en-US" dirty="0" smtClean="0"/>
              <a:t> … &lt;h6&gt;</a:t>
            </a:r>
            <a:endParaRPr lang="tr-TR" dirty="0" smtClean="0"/>
          </a:p>
          <a:p>
            <a:r>
              <a:rPr lang="tr-TR" dirty="0" smtClean="0"/>
              <a:t>Farklı seviye başlıkları sayfanın bölümler ve altbölümleri belirtebilir</a:t>
            </a:r>
          </a:p>
          <a:p>
            <a:r>
              <a:rPr lang="tr-TR" dirty="0" smtClean="0"/>
              <a:t>Aynı zamanda başlıklar baze İnternet arama motorları tarafından anahtar kelimeleri ararken incelenir, sayfanızın bu açıdan genellikle h2 başlıkları önemlidir</a:t>
            </a:r>
          </a:p>
          <a:p>
            <a:pPr marL="347663" indent="-347663">
              <a:buNone/>
            </a:pPr>
            <a:endParaRPr lang="tr-TR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r>
              <a:rPr lang="tr-TR" sz="3000" dirty="0" smtClean="0"/>
              <a:t>Tablolar için </a:t>
            </a:r>
            <a:r>
              <a:rPr lang="en-US" sz="3000" dirty="0" smtClean="0"/>
              <a:t>&lt;table&gt;</a:t>
            </a:r>
            <a:r>
              <a:rPr lang="tr-TR" sz="3000" dirty="0" smtClean="0"/>
              <a:t> tag kullanılır; tablonun elemanları şu taglar kullanarak belirtilir</a:t>
            </a:r>
          </a:p>
          <a:p>
            <a:pPr lvl="1"/>
            <a:r>
              <a:rPr lang="en-US" sz="2600" dirty="0" smtClean="0"/>
              <a:t>&lt;</a:t>
            </a:r>
            <a:r>
              <a:rPr lang="en-US" sz="2600" dirty="0" err="1" smtClean="0"/>
              <a:t>th</a:t>
            </a:r>
            <a:r>
              <a:rPr lang="en-US" sz="2600" dirty="0" smtClean="0"/>
              <a:t>&gt;&lt;/</a:t>
            </a:r>
            <a:r>
              <a:rPr lang="en-US" sz="2600" dirty="0" err="1" smtClean="0"/>
              <a:t>th</a:t>
            </a:r>
            <a:r>
              <a:rPr lang="en-US" sz="2600" dirty="0" smtClean="0"/>
              <a:t>&gt; </a:t>
            </a:r>
            <a:r>
              <a:rPr lang="ru-RU" sz="2600" dirty="0" smtClean="0"/>
              <a:t> </a:t>
            </a:r>
            <a:r>
              <a:rPr lang="tr-TR" sz="2600" dirty="0" smtClean="0"/>
              <a:t>başlık satırı</a:t>
            </a:r>
          </a:p>
          <a:p>
            <a:pPr lvl="1"/>
            <a:r>
              <a:rPr lang="en-US" sz="2600" dirty="0" smtClean="0"/>
              <a:t>&lt;t</a:t>
            </a:r>
            <a:r>
              <a:rPr lang="tr-TR" sz="2600" dirty="0" smtClean="0"/>
              <a:t>r</a:t>
            </a:r>
            <a:r>
              <a:rPr lang="en-US" sz="2600" dirty="0" smtClean="0"/>
              <a:t>&gt;&lt;/</a:t>
            </a:r>
            <a:r>
              <a:rPr lang="en-US" sz="2600" dirty="0" err="1" smtClean="0"/>
              <a:t>tr</a:t>
            </a:r>
            <a:r>
              <a:rPr lang="en-US" sz="2600" dirty="0" smtClean="0"/>
              <a:t>&gt;</a:t>
            </a:r>
            <a:r>
              <a:rPr lang="tr-TR" sz="2600" dirty="0" smtClean="0"/>
              <a:t> tablonun satırlarını belirtiyor</a:t>
            </a:r>
          </a:p>
          <a:p>
            <a:pPr lvl="1"/>
            <a:r>
              <a:rPr lang="en-US" sz="2600" dirty="0" smtClean="0"/>
              <a:t>&lt;td&gt;&lt;/td&gt;</a:t>
            </a:r>
            <a:r>
              <a:rPr lang="tr-TR" sz="2600" dirty="0" smtClean="0"/>
              <a:t> satırın hücrelerini belirtiyor</a:t>
            </a:r>
          </a:p>
          <a:p>
            <a:r>
              <a:rPr lang="tr-TR" sz="3000" dirty="0" smtClean="0"/>
              <a:t>Tablonun özel parametreler</a:t>
            </a:r>
            <a:endParaRPr lang="en-US" sz="3000" dirty="0" smtClean="0"/>
          </a:p>
          <a:p>
            <a:pPr lvl="1"/>
            <a:r>
              <a:rPr lang="tr-TR" sz="2600" dirty="0" smtClean="0"/>
              <a:t>colspan=“2” –sütünlere göre hücrenin genişliği</a:t>
            </a:r>
          </a:p>
          <a:p>
            <a:pPr lvl="1"/>
            <a:r>
              <a:rPr lang="tr-TR" sz="2600" dirty="0" smtClean="0"/>
              <a:t>rowspan=“2” –satırlara göre hüçrenin yüksekliği</a:t>
            </a:r>
          </a:p>
          <a:p>
            <a:pPr lvl="1"/>
            <a:endParaRPr lang="tr-TR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648199"/>
          </a:xfrm>
        </p:spPr>
        <p:txBody>
          <a:bodyPr>
            <a:normAutofit fontScale="92500"/>
          </a:bodyPr>
          <a:lstStyle/>
          <a:p>
            <a:r>
              <a:rPr lang="tr-TR" sz="3500" dirty="0" smtClean="0"/>
              <a:t>Link tag’ın özel parametreler </a:t>
            </a:r>
            <a:r>
              <a:rPr lang="en-US" sz="3500" i="1" dirty="0" smtClean="0"/>
              <a:t>&lt;a&gt;link-</a:t>
            </a:r>
            <a:r>
              <a:rPr lang="en-US" sz="3500" i="1" dirty="0" err="1" smtClean="0"/>
              <a:t>metin</a:t>
            </a:r>
            <a:r>
              <a:rPr lang="en-US" sz="3500" i="1" dirty="0" smtClean="0"/>
              <a:t>&lt;/a&gt;</a:t>
            </a:r>
            <a:endParaRPr lang="tr-TR" sz="3500" i="1" dirty="0" smtClean="0"/>
          </a:p>
          <a:p>
            <a:pPr marL="747713" lvl="1" indent="-347663"/>
            <a:r>
              <a:rPr lang="tr-TR" sz="2700" dirty="0" smtClean="0"/>
              <a:t>href, link’in kaynağının adresi</a:t>
            </a:r>
          </a:p>
          <a:p>
            <a:pPr marL="1147763" lvl="2" indent="-347663"/>
            <a:r>
              <a:rPr lang="tr-TR" sz="2300" dirty="0" smtClean="0"/>
              <a:t>kaynağın adresi üç formatında olabilir</a:t>
            </a:r>
          </a:p>
          <a:p>
            <a:pPr marL="1147763" lvl="2" indent="-347663"/>
            <a:r>
              <a:rPr lang="tr-TR" sz="2300" dirty="0" smtClean="0"/>
              <a:t>Tam veya absolute adres (örnek - http://www.w3schools.com/)</a:t>
            </a:r>
          </a:p>
          <a:p>
            <a:pPr marL="1147763" lvl="2" indent="-347663"/>
            <a:r>
              <a:rPr lang="tr-TR" sz="2300" dirty="0" smtClean="0"/>
              <a:t>geçerli sayfaya göre adresi (kaynak aynı klasörde ya da alt klasörlerde olmalı, örnek img/myimg.jpg)</a:t>
            </a:r>
          </a:p>
          <a:p>
            <a:pPr marL="1147763" lvl="2" indent="-347663"/>
            <a:r>
              <a:rPr lang="tr-TR" sz="2300" dirty="0" smtClean="0"/>
              <a:t>Base tagında belirtildiği base-adresine göre (örnek base=http://www.w3schools.com/, href=resim.jpg)</a:t>
            </a:r>
          </a:p>
          <a:p>
            <a:pPr marL="747713" lvl="1" indent="-347663"/>
            <a:r>
              <a:rPr lang="tr-TR" sz="2700" dirty="0" smtClean="0"/>
              <a:t>name, aynı sayfada bağlantılar içi  linkin ismi (öbür slyde)</a:t>
            </a:r>
          </a:p>
          <a:p>
            <a:pPr marL="747713" lvl="1" indent="-347663"/>
            <a:r>
              <a:rPr lang="tr-TR" sz="2700" dirty="0" smtClean="0"/>
              <a:t>target, kaynagı açılacak frame’nin ismi veya yeni pencere kaynağı açmak için _blank</a:t>
            </a:r>
            <a:endParaRPr lang="tr-TR" sz="3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</a:t>
            </a:r>
            <a:r>
              <a:rPr lang="tr-TR" dirty="0" smtClean="0"/>
              <a:t> web sayfalarının görsel gösterimi tanımlamak için temel araçtır</a:t>
            </a:r>
            <a:endParaRPr lang="en-US" dirty="0" smtClean="0"/>
          </a:p>
          <a:p>
            <a:r>
              <a:rPr lang="tr-TR" dirty="0" smtClean="0"/>
              <a:t>HTML, bir düzenleme dilidir, yani aslı programlama dili değildir</a:t>
            </a:r>
          </a:p>
          <a:p>
            <a:r>
              <a:rPr lang="tr-TR" dirty="0" smtClean="0"/>
              <a:t>Hiper Metin İşaretleme Dili == </a:t>
            </a:r>
            <a:br>
              <a:rPr lang="tr-TR" dirty="0" smtClean="0"/>
            </a:br>
            <a:r>
              <a:rPr lang="tr-TR" dirty="0" smtClean="0"/>
              <a:t>Hyper Text Markup Language (HTML)</a:t>
            </a:r>
          </a:p>
          <a:p>
            <a:r>
              <a:rPr lang="tr-TR" dirty="0" smtClean="0"/>
              <a:t>1989’da, CERN fizikçisi Berners-Lee tarafından tasaralanmış</a:t>
            </a:r>
          </a:p>
          <a:p>
            <a:r>
              <a:rPr lang="tr-TR" dirty="0" smtClean="0"/>
              <a:t>Ana özelliği/kavram, belgeler arasında bağlantı kuran hyperlink veya link’ler dir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 lnSpcReduction="10000"/>
          </a:bodyPr>
          <a:lstStyle/>
          <a:p>
            <a:pPr marL="347663" indent="-347663"/>
            <a:r>
              <a:rPr lang="en-US" sz="3100" dirty="0" smtClean="0"/>
              <a:t>A</a:t>
            </a:r>
            <a:r>
              <a:rPr lang="tr-TR" sz="3100" dirty="0" smtClean="0"/>
              <a:t>ynı sayfa</a:t>
            </a:r>
            <a:r>
              <a:rPr lang="en-US" sz="3100" dirty="0" smtClean="0"/>
              <a:t>n</a:t>
            </a:r>
            <a:r>
              <a:rPr lang="tr-TR" sz="3100" dirty="0" smtClean="0"/>
              <a:t>ın başka bir yerine linki kurmak için,</a:t>
            </a:r>
            <a:r>
              <a:rPr lang="ru-RU" sz="3100" dirty="0" smtClean="0"/>
              <a:t> </a:t>
            </a:r>
            <a:r>
              <a:rPr lang="en-US" sz="3100" dirty="0" smtClean="0"/>
              <a:t>#</a:t>
            </a:r>
            <a:r>
              <a:rPr lang="tr-TR" sz="3100" dirty="0" smtClean="0"/>
              <a:t> sembol kullanılır</a:t>
            </a:r>
          </a:p>
          <a:p>
            <a:pPr marL="747713" lvl="1" indent="-347663"/>
            <a:r>
              <a:rPr lang="en-US" dirty="0" smtClean="0"/>
              <a:t>&lt;a </a:t>
            </a:r>
            <a:r>
              <a:rPr lang="en-US" b="1" dirty="0" smtClean="0"/>
              <a:t>name=“</a:t>
            </a:r>
            <a:r>
              <a:rPr lang="tr-TR" b="1" dirty="0" smtClean="0"/>
              <a:t>isim</a:t>
            </a:r>
            <a:r>
              <a:rPr lang="en-US" b="1" dirty="0" smtClean="0"/>
              <a:t>”</a:t>
            </a:r>
            <a:r>
              <a:rPr lang="en-US" dirty="0" smtClean="0"/>
              <a:t>&gt;</a:t>
            </a:r>
            <a:r>
              <a:rPr lang="tr-TR" dirty="0" smtClean="0"/>
              <a:t>metin</a:t>
            </a:r>
            <a:r>
              <a:rPr lang="en-US" dirty="0" smtClean="0"/>
              <a:t>&lt;/a&gt; - </a:t>
            </a:r>
            <a:r>
              <a:rPr lang="tr-TR" dirty="0" smtClean="0"/>
              <a:t>hedefi belirtme</a:t>
            </a:r>
          </a:p>
          <a:p>
            <a:pPr marL="747713" lvl="1" indent="-347663"/>
            <a:r>
              <a:rPr lang="en-US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=“#</a:t>
            </a:r>
            <a:r>
              <a:rPr lang="tr-TR" b="1" dirty="0" smtClean="0"/>
              <a:t>isim</a:t>
            </a:r>
            <a:r>
              <a:rPr lang="en-US" b="1" dirty="0" smtClean="0"/>
              <a:t>”</a:t>
            </a:r>
            <a:r>
              <a:rPr lang="en-US" dirty="0" smtClean="0"/>
              <a:t>&gt;</a:t>
            </a:r>
            <a:r>
              <a:rPr lang="tr-TR" dirty="0" smtClean="0"/>
              <a:t>köprü</a:t>
            </a:r>
            <a:r>
              <a:rPr lang="en-US" dirty="0" smtClean="0"/>
              <a:t>&lt;/a&gt;</a:t>
            </a:r>
            <a:r>
              <a:rPr lang="tr-TR" dirty="0" smtClean="0"/>
              <a:t> - link kurma</a:t>
            </a:r>
            <a:endParaRPr lang="en-US" dirty="0" smtClean="0"/>
          </a:p>
          <a:p>
            <a:r>
              <a:rPr lang="tr-TR" sz="3000" dirty="0" smtClean="0"/>
              <a:t>Resim linkleri</a:t>
            </a:r>
            <a:endParaRPr lang="en-US" sz="3000" dirty="0" smtClean="0"/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a</a:t>
            </a:r>
            <a:r>
              <a:rPr lang="en-US" dirty="0" smtClean="0"/>
              <a:t> </a:t>
            </a:r>
            <a:r>
              <a:rPr lang="tr-TR" dirty="0" smtClean="0"/>
              <a:t>href</a:t>
            </a:r>
            <a:r>
              <a:rPr lang="en-US" dirty="0" smtClean="0"/>
              <a:t>=“</a:t>
            </a:r>
            <a:r>
              <a:rPr lang="tr-TR" dirty="0" smtClean="0"/>
              <a:t>adres</a:t>
            </a:r>
            <a:r>
              <a:rPr lang="en-US" dirty="0" smtClean="0"/>
              <a:t>”&gt;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</a:t>
            </a:r>
            <a:r>
              <a:rPr lang="tr-TR" b="1" dirty="0" smtClean="0"/>
              <a:t>“resim” </a:t>
            </a:r>
            <a:r>
              <a:rPr lang="en-US" b="1" dirty="0" smtClean="0"/>
              <a:t>/&gt;</a:t>
            </a:r>
            <a:r>
              <a:rPr lang="en-US" dirty="0" smtClean="0"/>
              <a:t>&lt;/a&gt;</a:t>
            </a:r>
          </a:p>
          <a:p>
            <a:pPr lvl="1"/>
            <a:r>
              <a:rPr lang="tr-TR" sz="2600" dirty="0" smtClean="0"/>
              <a:t>Baze bu komuttan dolayı resim etrafında çerçeve oluyorsa, çerçeveyi kaldırmak için img’de “border=0” parametresi kullanılmalı:</a:t>
            </a:r>
            <a:br>
              <a:rPr lang="tr-TR" sz="2600" dirty="0" smtClean="0"/>
            </a:br>
            <a:r>
              <a:rPr lang="en-US" i="1" dirty="0" smtClean="0"/>
              <a:t>&lt;</a:t>
            </a:r>
            <a:r>
              <a:rPr lang="tr-TR" i="1" dirty="0" smtClean="0"/>
              <a:t>a</a:t>
            </a:r>
            <a:r>
              <a:rPr lang="en-US" i="1" dirty="0" smtClean="0"/>
              <a:t> </a:t>
            </a:r>
            <a:r>
              <a:rPr lang="tr-TR" i="1" dirty="0" smtClean="0"/>
              <a:t>href</a:t>
            </a:r>
            <a:r>
              <a:rPr lang="en-US" i="1" dirty="0" smtClean="0"/>
              <a:t>=“</a:t>
            </a:r>
            <a:r>
              <a:rPr lang="tr-TR" i="1" dirty="0" smtClean="0"/>
              <a:t>adres</a:t>
            </a:r>
            <a:r>
              <a:rPr lang="en-US" i="1" dirty="0" smtClean="0"/>
              <a:t>”&gt;&lt;</a:t>
            </a:r>
            <a:r>
              <a:rPr lang="en-US" i="1" dirty="0" err="1" smtClean="0"/>
              <a:t>img</a:t>
            </a:r>
            <a:r>
              <a:rPr lang="en-US" i="1" dirty="0" smtClean="0"/>
              <a:t> </a:t>
            </a:r>
            <a:r>
              <a:rPr lang="en-US" i="1" dirty="0" err="1" smtClean="0"/>
              <a:t>src</a:t>
            </a:r>
            <a:r>
              <a:rPr lang="en-US" i="1" dirty="0" smtClean="0"/>
              <a:t>=</a:t>
            </a:r>
            <a:r>
              <a:rPr lang="tr-TR" i="1" dirty="0" smtClean="0"/>
              <a:t>“resim” </a:t>
            </a:r>
            <a:r>
              <a:rPr lang="tr-TR" b="1" i="1" dirty="0" smtClean="0"/>
              <a:t>border=“0”</a:t>
            </a:r>
            <a:r>
              <a:rPr lang="tr-TR" i="1" dirty="0" smtClean="0"/>
              <a:t> </a:t>
            </a:r>
            <a:r>
              <a:rPr lang="en-US" i="1" dirty="0" smtClean="0"/>
              <a:t>/&gt;&lt;/a&gt;</a:t>
            </a:r>
            <a:endParaRPr lang="tr-TR" sz="3100" i="1" dirty="0" smtClean="0"/>
          </a:p>
          <a:p>
            <a:pPr marL="347663" indent="-347663">
              <a:buNone/>
            </a:pPr>
            <a:endParaRPr lang="tr-TR" sz="3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r>
              <a:rPr lang="tr-TR" sz="3000" dirty="0" smtClean="0"/>
              <a:t>Web sayfasından sunucuya veri göndermek için HTML’in </a:t>
            </a:r>
            <a:r>
              <a:rPr lang="en-US" sz="3000" dirty="0" smtClean="0"/>
              <a:t>&lt;form&gt;</a:t>
            </a:r>
            <a:r>
              <a:rPr lang="tr-TR" sz="3000" dirty="0" smtClean="0"/>
              <a:t> tagı kullanılır</a:t>
            </a:r>
          </a:p>
          <a:p>
            <a:r>
              <a:rPr lang="en-US" sz="3000" dirty="0" smtClean="0"/>
              <a:t>&lt;form&gt;</a:t>
            </a:r>
            <a:r>
              <a:rPr lang="tr-TR" sz="3000" dirty="0" smtClean="0"/>
              <a:t> aslında görsel olmayan ancak konteyner bir HTML eleman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684" r="2547"/>
          <a:stretch>
            <a:fillRect/>
          </a:stretch>
        </p:blipFill>
        <p:spPr bwMode="auto">
          <a:xfrm>
            <a:off x="3581400" y="4114800"/>
            <a:ext cx="363139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5334000" y="4267200"/>
            <a:ext cx="2133600" cy="1600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r>
              <a:rPr lang="tr-TR" sz="3000" dirty="0" smtClean="0"/>
              <a:t>HTML </a:t>
            </a:r>
            <a:r>
              <a:rPr lang="en-US" sz="3000" dirty="0" smtClean="0"/>
              <a:t>form</a:t>
            </a:r>
            <a:r>
              <a:rPr lang="tr-TR" sz="3000" dirty="0" smtClean="0"/>
              <a:t>lar’ının</a:t>
            </a:r>
            <a:r>
              <a:rPr lang="en-US" sz="3000" dirty="0" smtClean="0"/>
              <a:t> </a:t>
            </a:r>
            <a:r>
              <a:rPr lang="tr-TR" sz="3000" dirty="0" smtClean="0"/>
              <a:t>özel parametreleri</a:t>
            </a:r>
          </a:p>
          <a:p>
            <a:pPr lvl="1"/>
            <a:r>
              <a:rPr lang="tr-TR" sz="2600" dirty="0" smtClean="0"/>
              <a:t>action, bilgiyi işletecek sunucunun web adresi</a:t>
            </a:r>
          </a:p>
          <a:p>
            <a:pPr lvl="1"/>
            <a:r>
              <a:rPr lang="tr-TR" sz="2600" dirty="0" smtClean="0"/>
              <a:t>method, bilgiyi sunucuya göndermek için kullanılacak metot, “get” veya “post” olabilir</a:t>
            </a:r>
          </a:p>
          <a:p>
            <a:pPr lvl="1"/>
            <a:r>
              <a:rPr lang="tr-TR" sz="2600" dirty="0" smtClean="0"/>
              <a:t>name, formun ismi</a:t>
            </a:r>
          </a:p>
          <a:p>
            <a:r>
              <a:rPr lang="en-US" sz="3000" dirty="0" smtClean="0"/>
              <a:t>&lt;form&gt;</a:t>
            </a:r>
            <a:r>
              <a:rPr lang="tr-TR" sz="3000" dirty="0" smtClean="0"/>
              <a:t> görsel olmayan HTML elemanı olarak formun görsel elemanlar için bir konteyner dir, ve öncellikle formun teslim edilmesi için gereken işlemleri belirtir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 fontScale="85000" lnSpcReduction="20000"/>
          </a:bodyPr>
          <a:lstStyle/>
          <a:p>
            <a:r>
              <a:rPr lang="tr-TR" sz="2600" dirty="0" smtClean="0"/>
              <a:t>HTML formlarının görsel/giriş elemanları</a:t>
            </a:r>
          </a:p>
          <a:p>
            <a:pPr lvl="1"/>
            <a:r>
              <a:rPr lang="en-US" sz="2200" dirty="0" smtClean="0"/>
              <a:t>&lt;input type=</a:t>
            </a:r>
            <a:r>
              <a:rPr lang="tr-TR" sz="2200" dirty="0" smtClean="0"/>
              <a:t>“</a:t>
            </a:r>
            <a:r>
              <a:rPr lang="tr-TR" sz="2200" b="1" dirty="0" smtClean="0">
                <a:solidFill>
                  <a:srgbClr val="FF0000"/>
                </a:solidFill>
              </a:rPr>
              <a:t>text</a:t>
            </a:r>
            <a:r>
              <a:rPr lang="tr-TR" sz="2200" dirty="0" smtClean="0"/>
              <a:t>” name=“adı” size=“uzunluk” value=“default-metin”/</a:t>
            </a:r>
            <a:r>
              <a:rPr lang="en-US" sz="2200" dirty="0" smtClean="0"/>
              <a:t>&gt;</a:t>
            </a:r>
            <a:endParaRPr lang="tr-TR" sz="2200" dirty="0" smtClean="0"/>
          </a:p>
          <a:p>
            <a:pPr lvl="1"/>
            <a:r>
              <a:rPr lang="en-US" sz="2200" dirty="0" smtClean="0"/>
              <a:t>&lt;</a:t>
            </a:r>
            <a:r>
              <a:rPr lang="tr-TR" sz="2200" dirty="0" smtClean="0"/>
              <a:t>textarea name=“adı” rows=“yükseklik” cols=“genişlik”</a:t>
            </a:r>
            <a:r>
              <a:rPr lang="en-US" sz="2200" dirty="0" smtClean="0"/>
              <a:t>&gt;</a:t>
            </a: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tr-TR" sz="2200" dirty="0" smtClean="0"/>
              <a:t>Default olan içerik</a:t>
            </a:r>
            <a:r>
              <a:rPr lang="en-US" sz="2200" dirty="0" smtClean="0"/>
              <a:t> </a:t>
            </a:r>
            <a:r>
              <a:rPr lang="tr-TR" sz="2200" dirty="0" smtClean="0"/>
              <a:t/>
            </a:r>
            <a:br>
              <a:rPr lang="tr-TR" sz="2200" dirty="0" smtClean="0"/>
            </a:br>
            <a:r>
              <a:rPr lang="en-US" sz="2200" dirty="0" smtClean="0"/>
              <a:t>&lt;</a:t>
            </a:r>
            <a:r>
              <a:rPr lang="tr-TR" sz="2200" dirty="0" smtClean="0"/>
              <a:t>/textarea</a:t>
            </a:r>
            <a:r>
              <a:rPr lang="en-US" sz="2200" dirty="0" smtClean="0"/>
              <a:t>&gt;</a:t>
            </a:r>
            <a:endParaRPr lang="tr-TR" sz="2200" dirty="0" smtClean="0"/>
          </a:p>
          <a:p>
            <a:pPr lvl="1"/>
            <a:r>
              <a:rPr lang="en-US" sz="2200" dirty="0" smtClean="0"/>
              <a:t>&lt;input type=</a:t>
            </a:r>
            <a:r>
              <a:rPr lang="tr-TR" sz="2200" dirty="0" smtClean="0"/>
              <a:t>“</a:t>
            </a:r>
            <a:r>
              <a:rPr lang="tr-TR" sz="2200" b="1" dirty="0" smtClean="0">
                <a:solidFill>
                  <a:srgbClr val="FF0000"/>
                </a:solidFill>
              </a:rPr>
              <a:t>password</a:t>
            </a:r>
            <a:r>
              <a:rPr lang="tr-TR" sz="2200" dirty="0" smtClean="0"/>
              <a:t>” name=“adı” size=“uzunluk” /</a:t>
            </a:r>
            <a:r>
              <a:rPr lang="en-US" sz="2200" dirty="0" smtClean="0"/>
              <a:t>&gt;</a:t>
            </a:r>
            <a:endParaRPr lang="tr-TR" sz="2200" dirty="0" smtClean="0"/>
          </a:p>
          <a:p>
            <a:pPr lvl="1"/>
            <a:r>
              <a:rPr lang="en-US" sz="2200" dirty="0" smtClean="0"/>
              <a:t>&lt;input type=</a:t>
            </a:r>
            <a:r>
              <a:rPr lang="tr-TR" sz="2200" dirty="0" smtClean="0"/>
              <a:t>“</a:t>
            </a:r>
            <a:r>
              <a:rPr lang="tr-TR" sz="2200" b="1" dirty="0" smtClean="0">
                <a:solidFill>
                  <a:srgbClr val="FF0000"/>
                </a:solidFill>
              </a:rPr>
              <a:t>checkbox</a:t>
            </a:r>
            <a:r>
              <a:rPr lang="tr-TR" sz="2200" dirty="0" smtClean="0"/>
              <a:t>” name=“adı” value=“değer” /</a:t>
            </a:r>
            <a:r>
              <a:rPr lang="en-US" sz="2200" dirty="0" smtClean="0"/>
              <a:t>&gt;</a:t>
            </a:r>
            <a:endParaRPr lang="tr-TR" sz="2200" dirty="0" smtClean="0"/>
          </a:p>
          <a:p>
            <a:pPr lvl="1"/>
            <a:r>
              <a:rPr lang="en-US" sz="2200" dirty="0" smtClean="0"/>
              <a:t>&lt;input type=</a:t>
            </a:r>
            <a:r>
              <a:rPr lang="tr-TR" sz="2200" dirty="0" smtClean="0"/>
              <a:t>“</a:t>
            </a:r>
            <a:r>
              <a:rPr lang="tr-TR" sz="2200" b="1" dirty="0" smtClean="0">
                <a:solidFill>
                  <a:srgbClr val="FF0000"/>
                </a:solidFill>
              </a:rPr>
              <a:t>radio</a:t>
            </a:r>
            <a:r>
              <a:rPr lang="tr-TR" sz="2200" dirty="0" smtClean="0"/>
              <a:t>” name=“adı” value=“değer” /</a:t>
            </a:r>
            <a:r>
              <a:rPr lang="en-US" sz="2200" dirty="0" smtClean="0"/>
              <a:t>&gt;</a:t>
            </a:r>
            <a:r>
              <a:rPr lang="tr-TR" sz="2200" dirty="0" smtClean="0"/>
              <a:t> (her nokta için bir tane)</a:t>
            </a:r>
          </a:p>
          <a:p>
            <a:pPr lvl="1"/>
            <a:r>
              <a:rPr lang="en-US" sz="2200" dirty="0" smtClean="0"/>
              <a:t>&lt;input type=</a:t>
            </a:r>
            <a:r>
              <a:rPr lang="tr-TR" sz="2200" dirty="0" smtClean="0"/>
              <a:t>“</a:t>
            </a:r>
            <a:r>
              <a:rPr lang="tr-TR" sz="2200" b="1" dirty="0" smtClean="0">
                <a:solidFill>
                  <a:srgbClr val="FF0000"/>
                </a:solidFill>
              </a:rPr>
              <a:t>submit</a:t>
            </a:r>
            <a:r>
              <a:rPr lang="tr-TR" sz="2200" dirty="0" smtClean="0"/>
              <a:t>” value=“metin”/</a:t>
            </a:r>
            <a:r>
              <a:rPr lang="en-US" sz="2200" dirty="0" smtClean="0"/>
              <a:t>&gt;</a:t>
            </a:r>
            <a:endParaRPr lang="tr-TR" sz="2200" dirty="0" smtClean="0"/>
          </a:p>
          <a:p>
            <a:pPr lvl="1"/>
            <a:r>
              <a:rPr lang="en-US" sz="2200" dirty="0" smtClean="0"/>
              <a:t>&lt;</a:t>
            </a:r>
            <a:r>
              <a:rPr lang="tr-TR" sz="2200" dirty="0" smtClean="0"/>
              <a:t>input </a:t>
            </a:r>
            <a:r>
              <a:rPr lang="en-US" sz="2200" dirty="0" smtClean="0"/>
              <a:t>type=</a:t>
            </a:r>
            <a:r>
              <a:rPr lang="tr-TR" sz="2200" dirty="0" smtClean="0"/>
              <a:t>“</a:t>
            </a:r>
            <a:r>
              <a:rPr lang="tr-TR" sz="2200" b="1" dirty="0" smtClean="0">
                <a:solidFill>
                  <a:srgbClr val="FF0000"/>
                </a:solidFill>
              </a:rPr>
              <a:t>file</a:t>
            </a:r>
            <a:r>
              <a:rPr lang="tr-TR" sz="2200" dirty="0" smtClean="0"/>
              <a:t>” name=“adı” /</a:t>
            </a:r>
            <a:r>
              <a:rPr lang="en-US" sz="2200" dirty="0" smtClean="0"/>
              <a:t>&gt;</a:t>
            </a:r>
            <a:endParaRPr lang="tr-TR" sz="2200" dirty="0" smtClean="0"/>
          </a:p>
          <a:p>
            <a:r>
              <a:rPr lang="tr-TR" sz="2600" dirty="0" smtClean="0"/>
              <a:t>HTML formlarının aktif elemanlar genellikle </a:t>
            </a:r>
            <a:r>
              <a:rPr lang="en-US" sz="2800" dirty="0" smtClean="0"/>
              <a:t>&lt;</a:t>
            </a:r>
            <a:r>
              <a:rPr lang="tr-TR" sz="2600" dirty="0" smtClean="0"/>
              <a:t>input</a:t>
            </a:r>
            <a:r>
              <a:rPr lang="en-US" sz="2800" dirty="0" smtClean="0"/>
              <a:t>&gt;</a:t>
            </a:r>
            <a:r>
              <a:rPr lang="tr-TR" sz="2800" dirty="0" smtClean="0"/>
              <a:t> tag kullanır</a:t>
            </a:r>
          </a:p>
          <a:p>
            <a:r>
              <a:rPr lang="tr-TR" sz="2800" dirty="0" smtClean="0"/>
              <a:t>Form elemanlarının “name” özelliği sunucu tarafından girildiği verilere erişimi sağlamak için kullanılmalı</a:t>
            </a:r>
          </a:p>
          <a:p>
            <a:r>
              <a:rPr lang="tr-TR" sz="2800" dirty="0" smtClean="0"/>
              <a:t>Form elemanları tarafından sunucuya gönderen değerler “value” özelliğinde bulunur</a:t>
            </a:r>
            <a:endParaRPr lang="tr-TR" sz="2600" dirty="0" smtClean="0"/>
          </a:p>
          <a:p>
            <a:pPr lvl="1"/>
            <a:endParaRPr lang="tr-TR" sz="2600" dirty="0" smtClean="0"/>
          </a:p>
          <a:p>
            <a:pPr lvl="1"/>
            <a:endParaRPr lang="tr-TR" sz="2600" dirty="0" smtClean="0"/>
          </a:p>
          <a:p>
            <a:pPr lvl="1"/>
            <a:endParaRPr lang="tr-TR" sz="2600" dirty="0" smtClean="0"/>
          </a:p>
          <a:p>
            <a:pPr lvl="1"/>
            <a:endParaRPr lang="tr-TR" sz="2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823960" cy="4648199"/>
          </a:xfrm>
        </p:spPr>
        <p:txBody>
          <a:bodyPr>
            <a:normAutofit/>
          </a:bodyPr>
          <a:lstStyle/>
          <a:p>
            <a:pPr marL="174625" lvl="1" indent="0">
              <a:buNone/>
            </a:pPr>
            <a:r>
              <a:rPr lang="tr-TR" sz="2600" b="1" dirty="0" smtClean="0"/>
              <a:t>Örnek – login formu:</a:t>
            </a:r>
          </a:p>
          <a:p>
            <a:pPr marL="174625" lvl="1" indent="0">
              <a:buNone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&lt;form action=“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tr-TR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method=“GET”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174625" lvl="1" indent="0">
              <a:buNone/>
            </a:pP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İsim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&lt;input type="text" name=“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value=“name”/&gt;&lt;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/&gt;</a:t>
            </a:r>
          </a:p>
          <a:p>
            <a:pPr marL="174625" lvl="1" indent="0">
              <a:buNone/>
            </a:pP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Şifre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&lt;input type=“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name=“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soyadi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value=“”/&gt;&lt;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/&gt;</a:t>
            </a:r>
          </a:p>
          <a:p>
            <a:pPr marL="174625" lvl="1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&lt;input type=“submit” value=“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”/&gt;</a:t>
            </a:r>
          </a:p>
          <a:p>
            <a:pPr marL="174625" lvl="1" indent="0">
              <a:buNone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&lt;/form&gt;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2396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&lt;frameset&gt; </a:t>
            </a:r>
            <a:r>
              <a:rPr lang="tr-TR" sz="3000" dirty="0" smtClean="0"/>
              <a:t>ve </a:t>
            </a:r>
            <a:r>
              <a:rPr lang="en-US" sz="3000" dirty="0" smtClean="0"/>
              <a:t>&lt;</a:t>
            </a:r>
            <a:r>
              <a:rPr lang="tr-TR" sz="3000" dirty="0" smtClean="0"/>
              <a:t>frame</a:t>
            </a:r>
            <a:r>
              <a:rPr lang="en-US" sz="3000" dirty="0" smtClean="0"/>
              <a:t>&gt;</a:t>
            </a:r>
            <a:r>
              <a:rPr lang="tr-TR" sz="3000" dirty="0" smtClean="0"/>
              <a:t> </a:t>
            </a:r>
            <a:r>
              <a:rPr lang="tr-TR" sz="2600" dirty="0" smtClean="0"/>
              <a:t>tagları, bir web sayfası içinde diğer bir web sayfasını göstermek için kullanılıyordu, ancak modern web tasarımda bunların kullanımının vazgeçirilmesi genellikle denir (güvenlik nedenleriyle)</a:t>
            </a:r>
          </a:p>
          <a:p>
            <a:pPr lvl="1"/>
            <a:r>
              <a:rPr lang="en-US" sz="2200" i="1" dirty="0" smtClean="0"/>
              <a:t>&lt;</a:t>
            </a:r>
            <a:r>
              <a:rPr lang="tr-TR" sz="2200" i="1" dirty="0" smtClean="0"/>
              <a:t>frameset cols=“</a:t>
            </a:r>
            <a:r>
              <a:rPr lang="en-US" sz="2200" i="1" dirty="0" smtClean="0"/>
              <a:t>25%,75%</a:t>
            </a:r>
            <a:r>
              <a:rPr lang="tr-TR" sz="2200" i="1" dirty="0" smtClean="0"/>
              <a:t>”</a:t>
            </a:r>
            <a:r>
              <a:rPr lang="en-US" sz="2200" i="1" dirty="0" smtClean="0"/>
              <a:t>&gt;</a:t>
            </a:r>
            <a:br>
              <a:rPr lang="en-US" sz="2200" i="1" dirty="0" smtClean="0"/>
            </a:br>
            <a:r>
              <a:rPr lang="en-US" sz="2200" i="1" dirty="0" smtClean="0"/>
              <a:t>&lt;</a:t>
            </a:r>
            <a:r>
              <a:rPr lang="tr-TR" sz="2200" i="1" dirty="0" smtClean="0"/>
              <a:t>frame src=“diğer_web_sayfası.html” /</a:t>
            </a:r>
            <a:r>
              <a:rPr lang="en-US" sz="2200" i="1" dirty="0" smtClean="0"/>
              <a:t>&gt;</a:t>
            </a:r>
            <a:br>
              <a:rPr lang="en-US" sz="2200" i="1" dirty="0" smtClean="0"/>
            </a:br>
            <a:r>
              <a:rPr lang="en-US" sz="2200" i="1" dirty="0" smtClean="0"/>
              <a:t>&lt;</a:t>
            </a:r>
            <a:r>
              <a:rPr lang="tr-TR" sz="2200" i="1" dirty="0" smtClean="0"/>
              <a:t>frame src=“diğer_diğer_web_sayfası.html” /</a:t>
            </a:r>
            <a:r>
              <a:rPr lang="en-US" sz="2200" i="1" dirty="0" smtClean="0"/>
              <a:t>&gt;</a:t>
            </a:r>
            <a:br>
              <a:rPr lang="en-US" sz="2200" i="1" dirty="0" smtClean="0"/>
            </a:br>
            <a:r>
              <a:rPr lang="en-US" sz="2200" i="1" dirty="0" smtClean="0"/>
              <a:t>&lt;/</a:t>
            </a:r>
            <a:r>
              <a:rPr lang="tr-TR" sz="2200" i="1" dirty="0" smtClean="0"/>
              <a:t>frameset</a:t>
            </a:r>
            <a:r>
              <a:rPr lang="en-US" sz="2200" i="1" dirty="0" smtClean="0"/>
              <a:t>&gt;</a:t>
            </a:r>
            <a:endParaRPr lang="tr-TR" sz="2200" i="1" dirty="0" smtClean="0"/>
          </a:p>
          <a:p>
            <a:pPr lvl="1"/>
            <a:r>
              <a:rPr lang="en-US" sz="2200" dirty="0" smtClean="0"/>
              <a:t>&lt;</a:t>
            </a:r>
            <a:r>
              <a:rPr lang="en-US" sz="2200" dirty="0" err="1" smtClean="0"/>
              <a:t>iframe</a:t>
            </a:r>
            <a:r>
              <a:rPr lang="en-US" sz="2200" dirty="0" smtClean="0"/>
              <a:t> </a:t>
            </a:r>
            <a:r>
              <a:rPr lang="en-US" sz="2200" dirty="0" err="1" smtClean="0"/>
              <a:t>src</a:t>
            </a:r>
            <a:r>
              <a:rPr lang="en-US" sz="2200" dirty="0" smtClean="0"/>
              <a:t>=“</a:t>
            </a:r>
            <a:r>
              <a:rPr lang="en-US" sz="2200" dirty="0" err="1" smtClean="0"/>
              <a:t>sayfa_konumu</a:t>
            </a:r>
            <a:r>
              <a:rPr lang="en-US" sz="2200" dirty="0" smtClean="0"/>
              <a:t>”&gt;&lt;/</a:t>
            </a:r>
            <a:r>
              <a:rPr lang="en-US" sz="2200" dirty="0" err="1" smtClean="0"/>
              <a:t>iframe</a:t>
            </a:r>
            <a:r>
              <a:rPr lang="en-US" sz="2200" dirty="0" smtClean="0"/>
              <a:t>&gt;</a:t>
            </a:r>
          </a:p>
          <a:p>
            <a:r>
              <a:rPr lang="tr-TR" sz="3000" dirty="0" smtClean="0"/>
              <a:t>Frame ve iframe arasında fark:</a:t>
            </a:r>
          </a:p>
          <a:p>
            <a:pPr lvl="1"/>
            <a:r>
              <a:rPr lang="en-US" sz="2600" dirty="0" smtClean="0"/>
              <a:t>&lt;</a:t>
            </a:r>
            <a:r>
              <a:rPr lang="tr-TR" sz="2600" dirty="0" smtClean="0"/>
              <a:t>frame</a:t>
            </a:r>
            <a:r>
              <a:rPr lang="en-US" sz="2600" dirty="0" smtClean="0"/>
              <a:t>&gt;</a:t>
            </a:r>
            <a:r>
              <a:rPr lang="tr-TR" sz="2600" dirty="0" smtClean="0"/>
              <a:t> bir </a:t>
            </a:r>
            <a:r>
              <a:rPr lang="en-US" sz="2600" dirty="0" smtClean="0"/>
              <a:t>&lt;</a:t>
            </a:r>
            <a:r>
              <a:rPr lang="tr-TR" sz="2600" dirty="0" smtClean="0"/>
              <a:t>frameset</a:t>
            </a:r>
            <a:r>
              <a:rPr lang="en-US" sz="2600" dirty="0" smtClean="0"/>
              <a:t>&gt;</a:t>
            </a:r>
            <a:r>
              <a:rPr lang="tr-TR" sz="2600" dirty="0" smtClean="0"/>
              <a:t> içince olmalı, yani sütünler tanımlamak için; </a:t>
            </a:r>
          </a:p>
          <a:p>
            <a:pPr lvl="1"/>
            <a:r>
              <a:rPr lang="en-US" sz="2600" dirty="0" smtClean="0"/>
              <a:t>&lt;</a:t>
            </a:r>
            <a:r>
              <a:rPr lang="tr-TR" sz="2600" dirty="0" smtClean="0"/>
              <a:t>iframe</a:t>
            </a:r>
            <a:r>
              <a:rPr lang="en-US" sz="2600" dirty="0" smtClean="0"/>
              <a:t>&gt;</a:t>
            </a:r>
            <a:r>
              <a:rPr lang="tr-TR" sz="2600" dirty="0" smtClean="0"/>
              <a:t>, sayfanın herhangi bir yerde olabilir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sayfalarının stilleri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lnSpcReduction="10000"/>
          </a:bodyPr>
          <a:lstStyle/>
          <a:p>
            <a:r>
              <a:rPr lang="tr-TR" sz="3000" dirty="0" smtClean="0"/>
              <a:t>HTML taglerın stil parametresi “style”, ilişkili elemanların web tarayıcı tarafından gösterildiğini değiştirmek için kullanılır</a:t>
            </a:r>
          </a:p>
          <a:p>
            <a:r>
              <a:rPr lang="tr-TR" sz="3000" dirty="0" smtClean="0"/>
              <a:t>“style” genel HTML parametresi, yani herhangi </a:t>
            </a:r>
            <a:r>
              <a:rPr lang="tr-TR" sz="2600" dirty="0" smtClean="0"/>
              <a:t>HTML tag ile kullanılabilir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&lt;span style=“font-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weight:bold</a:t>
            </a:r>
            <a:r>
              <a:rPr lang="tr-TR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;font-family:Arial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”&gt;</a:t>
            </a:r>
            <a:endParaRPr lang="tr-T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&lt;table style=“width:50%”&gt;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&lt;td style=“width:50px”&gt;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&lt;a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=“#” style=“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color:blue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”&gt;</a:t>
            </a:r>
            <a:endParaRPr lang="tr-T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7663" indent="-347663">
              <a:buNone/>
            </a:pPr>
            <a:endParaRPr lang="tr-TR" sz="3100" dirty="0" smtClean="0"/>
          </a:p>
          <a:p>
            <a:pPr marL="347663" indent="-347663">
              <a:buNone/>
            </a:pPr>
            <a:endParaRPr lang="tr-TR" sz="31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sayfalarının stilleri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92500"/>
          </a:bodyPr>
          <a:lstStyle/>
          <a:p>
            <a:r>
              <a:rPr lang="tr-TR" sz="3000" dirty="0" smtClean="0"/>
              <a:t>En önemli opsiyonları:</a:t>
            </a:r>
          </a:p>
          <a:p>
            <a:pPr lvl="1"/>
            <a:r>
              <a:rPr lang="tr-TR" sz="2600" b="1" dirty="0" smtClean="0"/>
              <a:t>font-weight</a:t>
            </a:r>
            <a:r>
              <a:rPr lang="tr-TR" sz="2600" dirty="0" smtClean="0"/>
              <a:t>: normal</a:t>
            </a:r>
            <a:r>
              <a:rPr lang="tr-TR" sz="2600" i="1" dirty="0" smtClean="0"/>
              <a:t>,</a:t>
            </a:r>
            <a:r>
              <a:rPr lang="tr-TR" sz="2600" b="1" dirty="0" smtClean="0"/>
              <a:t>bold, bolder,lighter, 100, 200,...,800</a:t>
            </a:r>
            <a:endParaRPr lang="tr-TR" sz="2600" i="1" dirty="0" smtClean="0"/>
          </a:p>
          <a:p>
            <a:pPr lvl="1"/>
            <a:r>
              <a:rPr lang="tr-TR" sz="2600" b="1" dirty="0" smtClean="0"/>
              <a:t>font-style</a:t>
            </a:r>
            <a:r>
              <a:rPr lang="tr-TR" sz="2600" dirty="0" smtClean="0"/>
              <a:t>: normal</a:t>
            </a:r>
            <a:r>
              <a:rPr lang="tr-TR" sz="2600" i="1" dirty="0" smtClean="0"/>
              <a:t>,italic,</a:t>
            </a:r>
            <a:r>
              <a:rPr lang="tr-TR" sz="2600" dirty="0" smtClean="0"/>
              <a:t> </a:t>
            </a:r>
            <a:r>
              <a:rPr lang="tr-TR" sz="2600" i="1" dirty="0" smtClean="0"/>
              <a:t>oblique</a:t>
            </a:r>
          </a:p>
          <a:p>
            <a:pPr lvl="1"/>
            <a:r>
              <a:rPr lang="tr-TR" sz="2600" b="1" dirty="0" smtClean="0"/>
              <a:t>color</a:t>
            </a:r>
            <a:r>
              <a:rPr lang="tr-TR" sz="2600" dirty="0" smtClean="0"/>
              <a:t>: black,</a:t>
            </a:r>
            <a:r>
              <a:rPr lang="tr-TR" sz="2600" dirty="0" smtClean="0">
                <a:solidFill>
                  <a:srgbClr val="FF0000"/>
                </a:solidFill>
              </a:rPr>
              <a:t>red</a:t>
            </a:r>
            <a:r>
              <a:rPr lang="tr-TR" sz="2600" dirty="0" smtClean="0"/>
              <a:t>,</a:t>
            </a:r>
            <a:r>
              <a:rPr lang="tr-TR" sz="2600" dirty="0" smtClean="0">
                <a:solidFill>
                  <a:srgbClr val="FFFF00"/>
                </a:solidFill>
              </a:rPr>
              <a:t>yellow</a:t>
            </a:r>
            <a:r>
              <a:rPr lang="tr-TR" sz="2600" dirty="0" smtClean="0"/>
              <a:t>,</a:t>
            </a:r>
            <a:r>
              <a:rPr lang="tr-TR" sz="2600" dirty="0" smtClean="0">
                <a:solidFill>
                  <a:srgbClr val="00B050"/>
                </a:solidFill>
              </a:rPr>
              <a:t>green</a:t>
            </a:r>
            <a:r>
              <a:rPr lang="tr-TR" sz="2600" dirty="0" smtClean="0"/>
              <a:t>, </a:t>
            </a:r>
            <a:r>
              <a:rPr lang="tr-TR" sz="2600" dirty="0" smtClean="0">
                <a:solidFill>
                  <a:srgbClr val="0000FF"/>
                </a:solidFill>
              </a:rPr>
              <a:t>blue,</a:t>
            </a:r>
          </a:p>
          <a:p>
            <a:pPr lvl="1"/>
            <a:r>
              <a:rPr lang="tr-TR" sz="2600" b="1" dirty="0" smtClean="0"/>
              <a:t>font-size</a:t>
            </a:r>
            <a:r>
              <a:rPr lang="tr-TR" sz="2600" dirty="0" smtClean="0"/>
              <a:t>: </a:t>
            </a:r>
            <a:r>
              <a:rPr lang="tr-TR" sz="2200" dirty="0" smtClean="0"/>
              <a:t>small</a:t>
            </a:r>
            <a:r>
              <a:rPr lang="tr-TR" sz="2600" dirty="0" smtClean="0"/>
              <a:t>, medium, </a:t>
            </a:r>
            <a:r>
              <a:rPr lang="tr-TR" sz="3000" dirty="0" smtClean="0"/>
              <a:t>large</a:t>
            </a:r>
            <a:r>
              <a:rPr lang="tr-TR" sz="2600" dirty="0" smtClean="0"/>
              <a:t>, </a:t>
            </a:r>
            <a:r>
              <a:rPr lang="tr-TR" sz="2200" dirty="0" smtClean="0"/>
              <a:t>smaller</a:t>
            </a:r>
            <a:r>
              <a:rPr lang="tr-TR" sz="2600" dirty="0" smtClean="0"/>
              <a:t>, </a:t>
            </a:r>
            <a:r>
              <a:rPr lang="tr-TR" sz="3000" dirty="0" smtClean="0"/>
              <a:t>larger</a:t>
            </a:r>
            <a:r>
              <a:rPr lang="tr-TR" sz="2600" dirty="0" smtClean="0"/>
              <a:t>, </a:t>
            </a:r>
            <a:r>
              <a:rPr lang="tr-TR" sz="3500" dirty="0" smtClean="0"/>
              <a:t>32px</a:t>
            </a:r>
            <a:endParaRPr lang="tr-TR" sz="2600" dirty="0" smtClean="0"/>
          </a:p>
          <a:p>
            <a:pPr lvl="1"/>
            <a:r>
              <a:rPr lang="tr-TR" sz="2600" b="1" dirty="0" smtClean="0"/>
              <a:t>text-decoration</a:t>
            </a:r>
            <a:r>
              <a:rPr lang="tr-TR" sz="2600" dirty="0" smtClean="0"/>
              <a:t>: </a:t>
            </a:r>
            <a:r>
              <a:rPr lang="tr-TR" sz="2600" u="sng" dirty="0" smtClean="0"/>
              <a:t>underline</a:t>
            </a:r>
            <a:r>
              <a:rPr lang="tr-TR" sz="2600" dirty="0" smtClean="0"/>
              <a:t>,overline, </a:t>
            </a:r>
            <a:r>
              <a:rPr lang="tr-TR" sz="2600" strike="sngStrike" dirty="0" smtClean="0"/>
              <a:t>line-through</a:t>
            </a:r>
            <a:r>
              <a:rPr lang="tr-TR" sz="2600" dirty="0" smtClean="0"/>
              <a:t>, </a:t>
            </a:r>
          </a:p>
          <a:p>
            <a:pPr lvl="1"/>
            <a:r>
              <a:rPr lang="tr-TR" sz="2600" b="1" dirty="0" smtClean="0"/>
              <a:t>font-family</a:t>
            </a:r>
            <a:r>
              <a:rPr lang="tr-TR" sz="2600" dirty="0" smtClean="0"/>
              <a:t>: </a:t>
            </a:r>
            <a:r>
              <a:rPr lang="tr-TR" sz="2600" dirty="0" smtClean="0">
                <a:latin typeface="Arial" pitchFamily="34" charset="0"/>
                <a:cs typeface="Arial" pitchFamily="34" charset="0"/>
              </a:rPr>
              <a:t>arial</a:t>
            </a:r>
            <a:r>
              <a:rPr lang="tr-TR" sz="2600" dirty="0" smtClean="0"/>
              <a:t>,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times new roman</a:t>
            </a:r>
            <a:r>
              <a:rPr lang="tr-TR" sz="2600" dirty="0" smtClean="0"/>
              <a:t>, </a:t>
            </a:r>
            <a:r>
              <a:rPr lang="tr-TR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verdana</a:t>
            </a:r>
            <a:r>
              <a:rPr lang="tr-TR" sz="2600" dirty="0" smtClean="0"/>
              <a:t>, </a:t>
            </a:r>
            <a:r>
              <a:rPr lang="tr-TR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tahoma</a:t>
            </a:r>
          </a:p>
          <a:p>
            <a:pPr lvl="1"/>
            <a:r>
              <a:rPr lang="tr-TR" sz="2600" b="1" dirty="0" smtClean="0"/>
              <a:t>background-color</a:t>
            </a:r>
            <a:r>
              <a:rPr lang="tr-TR" sz="2600" dirty="0" smtClean="0"/>
              <a:t>: (arka plan rengi)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724400" y="41148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399193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blink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734707" y="4876800"/>
            <a:ext cx="88985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2400" dirty="0" smtClean="0"/>
              <a:t>white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25307" y="4876800"/>
            <a:ext cx="732893" cy="457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blue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5334000"/>
            <a:ext cx="901978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green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0" y="5334000"/>
            <a:ext cx="60382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red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0307" y="4876800"/>
            <a:ext cx="833883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black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7580" y="5334000"/>
            <a:ext cx="995594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/>
              <a:t>yellow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sayfalarının stilleri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r>
              <a:rPr lang="tr-TR" sz="3000" dirty="0" smtClean="0"/>
              <a:t>En önemli opsiyonları:</a:t>
            </a:r>
          </a:p>
          <a:p>
            <a:pPr lvl="1"/>
            <a:r>
              <a:rPr lang="tr-TR" sz="2600" b="1" dirty="0" smtClean="0"/>
              <a:t>width/height:</a:t>
            </a:r>
            <a:r>
              <a:rPr lang="tr-TR" sz="2600" dirty="0" smtClean="0"/>
              <a:t> 100px, 50%</a:t>
            </a:r>
            <a:endParaRPr lang="tr-TR" sz="2600" i="1" dirty="0" smtClean="0"/>
          </a:p>
          <a:p>
            <a:pPr lvl="1"/>
            <a:r>
              <a:rPr lang="tr-TR" sz="2600" b="1" dirty="0" smtClean="0"/>
              <a:t>top/right/bottom/left: </a:t>
            </a:r>
            <a:r>
              <a:rPr lang="tr-TR" sz="2600" dirty="0" smtClean="0"/>
              <a:t>100px, 50%</a:t>
            </a:r>
            <a:endParaRPr lang="tr-TR" sz="2600" i="1" dirty="0" smtClean="0"/>
          </a:p>
          <a:p>
            <a:pPr lvl="1"/>
            <a:r>
              <a:rPr lang="tr-TR" sz="2600" b="1" dirty="0" smtClean="0"/>
              <a:t>margin-left/right/up/down: </a:t>
            </a:r>
            <a:r>
              <a:rPr lang="tr-TR" sz="2600" dirty="0" smtClean="0"/>
              <a:t>100px, 50%</a:t>
            </a:r>
          </a:p>
          <a:p>
            <a:pPr lvl="1"/>
            <a:r>
              <a:rPr lang="tr-TR" sz="2600" b="1" dirty="0" smtClean="0"/>
              <a:t>padding-left/right/up/down: </a:t>
            </a:r>
            <a:r>
              <a:rPr lang="tr-TR" sz="2600" dirty="0" smtClean="0"/>
              <a:t>100px, 50%</a:t>
            </a:r>
          </a:p>
          <a:p>
            <a:pPr lvl="1"/>
            <a:r>
              <a:rPr lang="tr-TR" sz="2600" b="1" dirty="0" smtClean="0"/>
              <a:t>border-style/width/color: </a:t>
            </a:r>
            <a:r>
              <a:rPr lang="tr-TR" sz="2600" dirty="0" smtClean="0"/>
              <a:t>karışık</a:t>
            </a:r>
          </a:p>
          <a:p>
            <a:pPr lvl="1"/>
            <a:r>
              <a:rPr lang="tr-TR" sz="2600" b="1" dirty="0" smtClean="0"/>
              <a:t>display/visibility: </a:t>
            </a:r>
            <a:r>
              <a:rPr lang="tr-TR" sz="2600" dirty="0" smtClean="0"/>
              <a:t>visible/hidden; karışık</a:t>
            </a:r>
          </a:p>
          <a:p>
            <a:pPr lvl="1"/>
            <a:r>
              <a:rPr lang="tr-TR" sz="2600" b="1" dirty="0" smtClean="0"/>
              <a:t>background:url(img.jpg)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sayfalarının stilleri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</a:t>
            </a:r>
            <a:r>
              <a:rPr lang="tr-TR" dirty="0" smtClean="0"/>
              <a:t>renkleri:</a:t>
            </a:r>
          </a:p>
          <a:p>
            <a:pPr lvl="1"/>
            <a:r>
              <a:rPr lang="tr-TR" dirty="0" smtClean="0"/>
              <a:t>İnternet renkleri genellikle HEX koduyla RGB (</a:t>
            </a:r>
            <a:r>
              <a:rPr lang="tr-TR" b="1" dirty="0" smtClean="0"/>
              <a:t>R</a:t>
            </a:r>
            <a:r>
              <a:rPr lang="tr-TR" dirty="0" smtClean="0"/>
              <a:t>ed-</a:t>
            </a:r>
            <a:r>
              <a:rPr lang="tr-TR" b="1" dirty="0" smtClean="0"/>
              <a:t>G</a:t>
            </a:r>
            <a:r>
              <a:rPr lang="tr-TR" dirty="0" smtClean="0"/>
              <a:t>reen-</a:t>
            </a:r>
            <a:r>
              <a:rPr lang="tr-TR" b="1" dirty="0" smtClean="0"/>
              <a:t>B</a:t>
            </a:r>
            <a:r>
              <a:rPr lang="tr-TR" dirty="0" smtClean="0"/>
              <a:t>lue = kırmızı/yeşil/mavi) sistemiyle belirtilir</a:t>
            </a:r>
          </a:p>
          <a:p>
            <a:pPr lvl="1"/>
            <a:r>
              <a:rPr lang="tr-TR" dirty="0" smtClean="0"/>
              <a:t>HEX, 16 tabanlı sayı sistemidir; 0-F </a:t>
            </a:r>
          </a:p>
          <a:p>
            <a:pPr lvl="2"/>
            <a:r>
              <a:rPr lang="tr-TR" b="1" dirty="0" smtClean="0"/>
              <a:t>0</a:t>
            </a:r>
            <a:r>
              <a:rPr lang="tr-TR" dirty="0" smtClean="0"/>
              <a:t>,</a:t>
            </a:r>
            <a:r>
              <a:rPr lang="tr-TR" b="1" dirty="0" smtClean="0"/>
              <a:t>1</a:t>
            </a:r>
            <a:r>
              <a:rPr lang="tr-TR" dirty="0" smtClean="0"/>
              <a:t>,</a:t>
            </a:r>
            <a:r>
              <a:rPr lang="tr-TR" b="1" dirty="0" smtClean="0"/>
              <a:t>2</a:t>
            </a:r>
            <a:r>
              <a:rPr lang="tr-TR" dirty="0" smtClean="0"/>
              <a:t>,</a:t>
            </a:r>
            <a:r>
              <a:rPr lang="tr-TR" b="1" dirty="0" smtClean="0"/>
              <a:t>3</a:t>
            </a:r>
            <a:r>
              <a:rPr lang="tr-TR" dirty="0" smtClean="0"/>
              <a:t>,</a:t>
            </a:r>
            <a:r>
              <a:rPr lang="tr-TR" b="1" dirty="0" smtClean="0"/>
              <a:t>4</a:t>
            </a:r>
            <a:r>
              <a:rPr lang="tr-TR" dirty="0" smtClean="0"/>
              <a:t>,</a:t>
            </a:r>
            <a:r>
              <a:rPr lang="tr-TR" b="1" dirty="0" smtClean="0"/>
              <a:t>5</a:t>
            </a:r>
            <a:r>
              <a:rPr lang="tr-TR" dirty="0" smtClean="0"/>
              <a:t>,</a:t>
            </a:r>
            <a:r>
              <a:rPr lang="tr-TR" b="1" dirty="0" smtClean="0"/>
              <a:t>6</a:t>
            </a:r>
            <a:r>
              <a:rPr lang="tr-TR" dirty="0" smtClean="0"/>
              <a:t>,</a:t>
            </a:r>
            <a:r>
              <a:rPr lang="tr-TR" b="1" dirty="0" smtClean="0"/>
              <a:t>7</a:t>
            </a:r>
            <a:r>
              <a:rPr lang="tr-TR" dirty="0" smtClean="0"/>
              <a:t>,</a:t>
            </a:r>
            <a:r>
              <a:rPr lang="tr-TR" b="1" dirty="0" smtClean="0"/>
              <a:t>8</a:t>
            </a:r>
            <a:r>
              <a:rPr lang="tr-TR" dirty="0" smtClean="0"/>
              <a:t>,</a:t>
            </a:r>
            <a:r>
              <a:rPr lang="tr-TR" b="1" dirty="0" smtClean="0"/>
              <a:t>9</a:t>
            </a:r>
            <a:r>
              <a:rPr lang="tr-TR" dirty="0" smtClean="0"/>
              <a:t>,</a:t>
            </a:r>
            <a:r>
              <a:rPr lang="tr-TR" b="1" dirty="0" smtClean="0"/>
              <a:t>A</a:t>
            </a:r>
            <a:r>
              <a:rPr lang="tr-TR" dirty="0" smtClean="0"/>
              <a:t>(10),</a:t>
            </a:r>
            <a:r>
              <a:rPr lang="tr-TR" b="1" dirty="0" smtClean="0"/>
              <a:t>B</a:t>
            </a:r>
            <a:r>
              <a:rPr lang="tr-TR" dirty="0" smtClean="0"/>
              <a:t>(11),</a:t>
            </a:r>
            <a:r>
              <a:rPr lang="tr-TR" b="1" dirty="0" smtClean="0"/>
              <a:t>C</a:t>
            </a:r>
            <a:r>
              <a:rPr lang="tr-TR" dirty="0" smtClean="0"/>
              <a:t>(12),</a:t>
            </a:r>
            <a:r>
              <a:rPr lang="tr-TR" b="1" dirty="0" smtClean="0"/>
              <a:t>D</a:t>
            </a:r>
            <a:r>
              <a:rPr lang="tr-TR" dirty="0" smtClean="0"/>
              <a:t>(13),</a:t>
            </a:r>
            <a:r>
              <a:rPr lang="tr-TR" b="1" dirty="0" smtClean="0"/>
              <a:t>E</a:t>
            </a:r>
            <a:r>
              <a:rPr lang="tr-TR" dirty="0" smtClean="0"/>
              <a:t>(14),</a:t>
            </a:r>
            <a:r>
              <a:rPr lang="tr-TR" b="1" dirty="0" smtClean="0"/>
              <a:t>F</a:t>
            </a:r>
            <a:r>
              <a:rPr lang="tr-TR" dirty="0" smtClean="0"/>
              <a:t>(15)</a:t>
            </a:r>
          </a:p>
          <a:p>
            <a:pPr lvl="1"/>
            <a:r>
              <a:rPr lang="tr-TR" b="1" dirty="0" smtClean="0"/>
              <a:t>siyah</a:t>
            </a:r>
            <a:r>
              <a:rPr lang="tr-TR" dirty="0" smtClean="0"/>
              <a:t> - </a:t>
            </a:r>
            <a:r>
              <a:rPr lang="en-US" dirty="0" smtClean="0"/>
              <a:t>#000000 = R</a:t>
            </a:r>
            <a:r>
              <a:rPr lang="tr-TR" dirty="0" smtClean="0"/>
              <a:t>:</a:t>
            </a:r>
            <a:r>
              <a:rPr lang="en-US" dirty="0" smtClean="0"/>
              <a:t>00 G</a:t>
            </a:r>
            <a:r>
              <a:rPr lang="tr-TR" dirty="0" smtClean="0"/>
              <a:t>:</a:t>
            </a:r>
            <a:r>
              <a:rPr lang="en-US" dirty="0" smtClean="0"/>
              <a:t>00 B</a:t>
            </a:r>
            <a:r>
              <a:rPr lang="tr-TR" dirty="0" smtClean="0"/>
              <a:t>:</a:t>
            </a:r>
            <a:r>
              <a:rPr lang="en-US" dirty="0" smtClean="0"/>
              <a:t>00</a:t>
            </a:r>
          </a:p>
          <a:p>
            <a:pPr lvl="1"/>
            <a:r>
              <a:rPr lang="tr-TR" b="1" dirty="0" smtClean="0"/>
              <a:t>beyaz</a:t>
            </a:r>
            <a:r>
              <a:rPr lang="tr-TR" dirty="0" smtClean="0"/>
              <a:t> - </a:t>
            </a:r>
            <a:r>
              <a:rPr lang="en-US" dirty="0" smtClean="0"/>
              <a:t>#FFFFFF = R</a:t>
            </a:r>
            <a:r>
              <a:rPr lang="tr-TR" dirty="0" smtClean="0"/>
              <a:t>:</a:t>
            </a:r>
            <a:r>
              <a:rPr lang="en-US" dirty="0" smtClean="0"/>
              <a:t>FF G</a:t>
            </a:r>
            <a:r>
              <a:rPr lang="tr-TR" dirty="0" smtClean="0"/>
              <a:t>:</a:t>
            </a:r>
            <a:r>
              <a:rPr lang="en-US" dirty="0" smtClean="0"/>
              <a:t>FF B</a:t>
            </a:r>
            <a:r>
              <a:rPr lang="tr-TR" dirty="0" smtClean="0"/>
              <a:t>:</a:t>
            </a:r>
            <a:r>
              <a:rPr lang="en-US" dirty="0" smtClean="0"/>
              <a:t>FF </a:t>
            </a:r>
            <a:r>
              <a:rPr lang="tr-TR" dirty="0" smtClean="0"/>
              <a:t>(</a:t>
            </a:r>
            <a:r>
              <a:rPr lang="en-US" dirty="0" smtClean="0"/>
              <a:t>R255 G255 B255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kırmızı </a:t>
            </a:r>
            <a:r>
              <a:rPr lang="en-US" dirty="0" smtClean="0"/>
              <a:t>- #FF0000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yeşil </a:t>
            </a:r>
            <a:r>
              <a:rPr lang="en-US" dirty="0" smtClean="0"/>
              <a:t>- #00FF00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mavi </a:t>
            </a:r>
            <a:r>
              <a:rPr lang="en-US" dirty="0" smtClean="0"/>
              <a:t>- #0000FF</a:t>
            </a:r>
            <a:endParaRPr lang="tr-TR" dirty="0" smtClean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sayfası düzeni === HTML belgesi</a:t>
            </a:r>
          </a:p>
          <a:p>
            <a:r>
              <a:rPr lang="tr-TR" dirty="0" smtClean="0"/>
              <a:t>HTML dosyaları .html veya .htm dosya uzantısına sahiptir</a:t>
            </a:r>
          </a:p>
          <a:p>
            <a:r>
              <a:rPr lang="tr-TR" dirty="0" smtClean="0"/>
              <a:t>HTML’nin düzeninin ana kavramı, dikdörtgen bölgeler ve iç-içe yerleştirilme dir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sayfalarının stilleri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HTML </a:t>
            </a:r>
            <a:r>
              <a:rPr lang="tr-TR" dirty="0" smtClean="0"/>
              <a:t>renkleri</a:t>
            </a:r>
          </a:p>
          <a:p>
            <a:pPr lvl="1"/>
            <a:r>
              <a:rPr lang="tr-TR" dirty="0" smtClean="0"/>
              <a:t>Alternatif olarak – </a:t>
            </a:r>
            <a:r>
              <a:rPr lang="tr-TR" i="1" dirty="0" smtClean="0"/>
              <a:t>rgb(ddd,ddd,ddd)</a:t>
            </a:r>
            <a:r>
              <a:rPr lang="tr-TR" dirty="0" smtClean="0"/>
              <a:t> komutu kullanılabilir, yani normal sayılar kullanarak</a:t>
            </a:r>
          </a:p>
          <a:p>
            <a:pPr lvl="1"/>
            <a:r>
              <a:rPr lang="tr-TR" b="1" dirty="0" smtClean="0"/>
              <a:t>siyah</a:t>
            </a:r>
            <a:r>
              <a:rPr lang="tr-TR" dirty="0" smtClean="0"/>
              <a:t> – rgb(0,0,0)</a:t>
            </a:r>
            <a:endParaRPr lang="en-US" dirty="0" smtClean="0"/>
          </a:p>
          <a:p>
            <a:pPr lvl="1"/>
            <a:r>
              <a:rPr lang="tr-TR" b="1" dirty="0" smtClean="0"/>
              <a:t>beyaz</a:t>
            </a:r>
            <a:r>
              <a:rPr lang="tr-TR" dirty="0" smtClean="0"/>
              <a:t> - rgb(255,255,255)</a:t>
            </a:r>
            <a:endParaRPr lang="en-US" dirty="0" smtClean="0"/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kırmızı </a:t>
            </a:r>
            <a:r>
              <a:rPr lang="en-US" dirty="0" smtClean="0"/>
              <a:t>- </a:t>
            </a:r>
            <a:r>
              <a:rPr lang="tr-TR" dirty="0" smtClean="0"/>
              <a:t>rgb(255,0,0)</a:t>
            </a:r>
            <a:endParaRPr lang="en-US" dirty="0" smtClean="0"/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yeşil </a:t>
            </a:r>
            <a:r>
              <a:rPr lang="en-US" dirty="0" smtClean="0"/>
              <a:t>- </a:t>
            </a:r>
            <a:r>
              <a:rPr lang="tr-TR" dirty="0" smtClean="0"/>
              <a:t>rgb(0,255,0)</a:t>
            </a:r>
            <a:endParaRPr lang="en-US" dirty="0" smtClean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mavi </a:t>
            </a:r>
            <a:r>
              <a:rPr lang="en-US" dirty="0" smtClean="0"/>
              <a:t>- </a:t>
            </a:r>
            <a:r>
              <a:rPr lang="tr-TR" dirty="0" smtClean="0"/>
              <a:t>rgb(0,0,255)</a:t>
            </a:r>
            <a:endParaRPr lang="tr-TR" dirty="0" smtClean="0">
              <a:solidFill>
                <a:srgbClr val="0000FF"/>
              </a:solidFill>
            </a:endParaRPr>
          </a:p>
          <a:p>
            <a:pPr lvl="1"/>
            <a:r>
              <a:rPr lang="tr-TR" dirty="0" smtClean="0"/>
              <a:t>Özel </a:t>
            </a:r>
            <a:r>
              <a:rPr lang="tr-TR" i="1" dirty="0" smtClean="0"/>
              <a:t>isim</a:t>
            </a:r>
            <a:r>
              <a:rPr lang="tr-TR" dirty="0" smtClean="0"/>
              <a:t> kullanarak da belirtilebilir – black, white, 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sayfalarının stilleri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29600" cy="2805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sayfalarının stilleri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Kaynaklar</a:t>
            </a:r>
            <a:endParaRPr lang="en-US" dirty="0" smtClean="0"/>
          </a:p>
          <a:p>
            <a:pPr lvl="1"/>
            <a:r>
              <a:rPr lang="tr-TR" dirty="0" smtClean="0"/>
              <a:t>HTML etiketleri ve ek bilgi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 </a:t>
            </a:r>
            <a:r>
              <a:rPr lang="tr-TR" dirty="0" smtClean="0">
                <a:hlinkClick r:id="rId2"/>
              </a:rPr>
              <a:t>http://www.w3schools.com/tags/</a:t>
            </a:r>
            <a:endParaRPr lang="tr-TR" dirty="0" smtClean="0"/>
          </a:p>
          <a:p>
            <a:pPr lvl="1"/>
            <a:r>
              <a:rPr lang="tr-TR" dirty="0" smtClean="0"/>
              <a:t>Stil opsiyonları</a:t>
            </a:r>
            <a:br>
              <a:rPr lang="tr-TR" dirty="0" smtClean="0"/>
            </a:br>
            <a:r>
              <a:rPr lang="tr-TR" dirty="0" smtClean="0"/>
              <a:t> </a:t>
            </a:r>
            <a:r>
              <a:rPr lang="tr-TR" dirty="0" smtClean="0">
                <a:hlinkClick r:id="rId3"/>
              </a:rPr>
              <a:t>http://www.w3schools.com/cssref/</a:t>
            </a:r>
            <a:endParaRPr lang="tr-TR" dirty="0" smtClean="0"/>
          </a:p>
          <a:p>
            <a:pPr lvl="1"/>
            <a:r>
              <a:rPr lang="tr-TR" dirty="0" smtClean="0"/>
              <a:t>HTML renkleri</a:t>
            </a:r>
            <a:br>
              <a:rPr lang="tr-TR" dirty="0" smtClean="0"/>
            </a:br>
            <a:r>
              <a:rPr lang="en-US" dirty="0" smtClean="0">
                <a:hlinkClick r:id="rId4"/>
              </a:rPr>
              <a:t>http://www.w3schools.com/html/html_colors.asp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>
                <a:hlinkClick r:id="rId5"/>
              </a:rPr>
              <a:t>http://www.w3schools.com/html/html_colornames.asp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WEB 1.0: İlk web sayfaları normal kitaptaki sayfalar gibi oluşturulmuştur, statik idi, sadece bir şirket, kurum, vb konusunda statik bilgi veriyorlardı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2.0: Bugünkü web sayfaları kullanıcı etkileşimini düşünerek oluşturulur, daha dinamik ve daha navigasyon açısından odaklanmış</a:t>
            </a:r>
          </a:p>
          <a:p>
            <a:r>
              <a:rPr lang="tr-TR" dirty="0" smtClean="0"/>
              <a:t>Kullanıcının dikkatini yönlendirir ve belirli bir eylemi düşünürek tasarlanmıştır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2.0 ana özelliklerin çok iyi örneği -google.com</a:t>
            </a:r>
          </a:p>
          <a:p>
            <a:pPr lvl="1"/>
            <a:r>
              <a:rPr lang="tr-TR" dirty="0" smtClean="0"/>
              <a:t>Temiz tasarım</a:t>
            </a:r>
          </a:p>
          <a:p>
            <a:pPr lvl="1"/>
            <a:r>
              <a:rPr lang="tr-TR" dirty="0" smtClean="0"/>
              <a:t>Odaklanmış tarasrım</a:t>
            </a:r>
          </a:p>
          <a:p>
            <a:pPr lvl="1"/>
            <a:r>
              <a:rPr lang="tr-TR" dirty="0" smtClean="0"/>
              <a:t>Eylem etrafında tasarım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WEB 2.0 tasarım prensipleri:</a:t>
            </a:r>
          </a:p>
          <a:p>
            <a:pPr lvl="1"/>
            <a:r>
              <a:rPr lang="tr-TR" dirty="0" smtClean="0"/>
              <a:t>Basitlik ve sadelik</a:t>
            </a:r>
          </a:p>
          <a:p>
            <a:pPr lvl="1"/>
            <a:r>
              <a:rPr lang="tr-TR" dirty="0" smtClean="0"/>
              <a:t>Merkez etrafında tasarımı</a:t>
            </a:r>
          </a:p>
          <a:p>
            <a:pPr lvl="1"/>
            <a:r>
              <a:rPr lang="tr-TR" dirty="0" smtClean="0"/>
              <a:t>Az sütun</a:t>
            </a:r>
          </a:p>
          <a:p>
            <a:pPr lvl="1"/>
            <a:r>
              <a:rPr lang="tr-TR" dirty="0" smtClean="0"/>
              <a:t>Özel üst bölüm</a:t>
            </a:r>
          </a:p>
          <a:p>
            <a:pPr lvl="1"/>
            <a:r>
              <a:rPr lang="tr-TR" dirty="0" smtClean="0"/>
              <a:t>Kolay ve odaklanmış navigasyon</a:t>
            </a:r>
          </a:p>
          <a:p>
            <a:pPr lvl="1"/>
            <a:r>
              <a:rPr lang="tr-TR" dirty="0" smtClean="0"/>
              <a:t>Güçlü renkler</a:t>
            </a:r>
          </a:p>
          <a:p>
            <a:pPr lvl="1"/>
            <a:r>
              <a:rPr lang="tr-TR" dirty="0" smtClean="0"/>
              <a:t>Sevimli simgeler</a:t>
            </a:r>
          </a:p>
          <a:p>
            <a:pPr lvl="1"/>
            <a:r>
              <a:rPr lang="tr-TR" dirty="0" smtClean="0"/>
              <a:t>Zengin çerçeveler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Basitlek ve merkez etrafında tasarım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7301865" cy="3463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Az sütun – maximum 1 veya 2 sütünde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147" name="Picture 3" descr="C:\Users\gmyuriy\Downloads\20-apple-exp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921000"/>
            <a:ext cx="4191000" cy="2794000"/>
          </a:xfrm>
          <a:prstGeom prst="rect">
            <a:avLst/>
          </a:prstGeom>
          <a:noFill/>
        </p:spPr>
      </p:pic>
      <p:pic>
        <p:nvPicPr>
          <p:cNvPr id="6148" name="Picture 4" descr="C:\Users\gmyuriy\Downloads\20-37-signa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600"/>
            <a:ext cx="42291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Özel üst bölüm – üst bölüm kullanıcı tarafından ilk görülecek sayfanın kısmı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170" name="Picture 2" descr="C:\Users\gmyuriy\Downloads\20-simplebi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352800"/>
            <a:ext cx="3314700" cy="2209800"/>
          </a:xfrm>
          <a:prstGeom prst="rect">
            <a:avLst/>
          </a:prstGeom>
          <a:noFill/>
        </p:spPr>
      </p:pic>
      <p:pic>
        <p:nvPicPr>
          <p:cNvPr id="7171" name="Picture 3" descr="C:\Users\gmyuriy\Downloads\20-curv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352800"/>
            <a:ext cx="3314700" cy="22098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5410200" y="2819400"/>
            <a:ext cx="1295400" cy="8382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43200" y="2667000"/>
            <a:ext cx="1524000" cy="91440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HTML’deki web sayfa elemanları iç-içe düzende olması için, tüm elemanlar bir hierarşi oluşturur</a:t>
            </a:r>
          </a:p>
          <a:p>
            <a:r>
              <a:rPr lang="tr-TR" dirty="0" smtClean="0"/>
              <a:t>HTML’in en üst seviyesi, </a:t>
            </a:r>
            <a:r>
              <a:rPr lang="en-US" dirty="0" smtClean="0"/>
              <a:t>&lt;html&gt;</a:t>
            </a:r>
            <a:r>
              <a:rPr lang="tr-TR" dirty="0" smtClean="0"/>
              <a:t> tag/etiketi ile belirtilen belgenin kendisi</a:t>
            </a:r>
          </a:p>
          <a:p>
            <a:r>
              <a:rPr lang="tr-TR" dirty="0" smtClean="0"/>
              <a:t>Belge içerisinde üst seviyede iki tane </a:t>
            </a:r>
            <a:r>
              <a:rPr lang="en-US" dirty="0" smtClean="0"/>
              <a:t>&lt;</a:t>
            </a:r>
            <a:r>
              <a:rPr lang="tr-TR" dirty="0" smtClean="0"/>
              <a:t>head</a:t>
            </a:r>
            <a:r>
              <a:rPr lang="en-US" dirty="0" smtClean="0"/>
              <a:t>&gt;</a:t>
            </a:r>
            <a:r>
              <a:rPr lang="tr-TR" dirty="0" smtClean="0"/>
              <a:t> ve </a:t>
            </a:r>
            <a:r>
              <a:rPr lang="en-US" dirty="0" smtClean="0"/>
              <a:t>&lt;</a:t>
            </a:r>
            <a:r>
              <a:rPr lang="tr-TR" dirty="0" smtClean="0"/>
              <a:t>body</a:t>
            </a:r>
            <a:r>
              <a:rPr lang="en-US" dirty="0" smtClean="0"/>
              <a:t>&gt;</a:t>
            </a:r>
            <a:r>
              <a:rPr lang="tr-TR" dirty="0" smtClean="0"/>
              <a:t> kısmı içerilir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Kolay ve odaklanmuş navigasyon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194" name="Picture 2" descr="C:\Users\gmyuriy\Downloads\20-snip-nav-moz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743200"/>
            <a:ext cx="4476750" cy="1457325"/>
          </a:xfrm>
          <a:prstGeom prst="rect">
            <a:avLst/>
          </a:prstGeom>
          <a:noFill/>
        </p:spPr>
      </p:pic>
      <p:pic>
        <p:nvPicPr>
          <p:cNvPr id="8195" name="Picture 3" descr="C:\Users\gmyuriy\Downloads\20-snip-nav-tradingey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19600"/>
            <a:ext cx="4476750" cy="145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Güçlü renkler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9218" name="Picture 2" descr="C:\Users\gmyuriy\Downloads\20-tre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124200"/>
            <a:ext cx="3429000" cy="2286000"/>
          </a:xfrm>
          <a:prstGeom prst="rect">
            <a:avLst/>
          </a:prstGeom>
          <a:noFill/>
        </p:spPr>
      </p:pic>
      <p:pic>
        <p:nvPicPr>
          <p:cNvPr id="9219" name="Picture 3" descr="C:\Users\gmyuriy\Downloads\20-colorsche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124200"/>
            <a:ext cx="33147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Sevimli simgeler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0242" name="Picture 2" descr="C:\Users\gmyuriy\Downloads\20-icons-scribb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95600"/>
            <a:ext cx="1704975" cy="638175"/>
          </a:xfrm>
          <a:prstGeom prst="rect">
            <a:avLst/>
          </a:prstGeom>
          <a:noFill/>
        </p:spPr>
      </p:pic>
      <p:pic>
        <p:nvPicPr>
          <p:cNvPr id="10243" name="Picture 3" descr="C:\Users\gmyuriy\Downloads\20-icons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95600"/>
            <a:ext cx="1704975" cy="638175"/>
          </a:xfrm>
          <a:prstGeom prst="rect">
            <a:avLst/>
          </a:prstGeom>
          <a:noFill/>
        </p:spPr>
      </p:pic>
      <p:pic>
        <p:nvPicPr>
          <p:cNvPr id="10244" name="Picture 4" descr="C:\Users\gmyuriy\Downloads\20-icons-1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819400"/>
            <a:ext cx="1704975" cy="638175"/>
          </a:xfrm>
          <a:prstGeom prst="rect">
            <a:avLst/>
          </a:prstGeom>
          <a:noFill/>
        </p:spPr>
      </p:pic>
      <p:pic>
        <p:nvPicPr>
          <p:cNvPr id="10245" name="Picture 5" descr="C:\Users\gmyuriy\Downloads\20-icons-7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4191000"/>
            <a:ext cx="1704975" cy="638175"/>
          </a:xfrm>
          <a:prstGeom prst="rect">
            <a:avLst/>
          </a:prstGeom>
          <a:noFill/>
        </p:spPr>
      </p:pic>
      <p:pic>
        <p:nvPicPr>
          <p:cNvPr id="10246" name="Picture 6" descr="C:\Users\gmyuriy\Downloads\20-icons-ih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191000"/>
            <a:ext cx="1704975" cy="638175"/>
          </a:xfrm>
          <a:prstGeom prst="rect">
            <a:avLst/>
          </a:prstGeom>
          <a:noFill/>
        </p:spPr>
      </p:pic>
      <p:pic>
        <p:nvPicPr>
          <p:cNvPr id="10247" name="Picture 7" descr="C:\Users\gmyuriy\Downloads\20-icons-1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4191000"/>
            <a:ext cx="1704975" cy="63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tasarım ilkeleri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Zengin çerçeveler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248" name="Picture 8" descr="C:\Users\gmyuriy\Downloads\20-surface-ap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1625" y="3135313"/>
            <a:ext cx="1704975" cy="638175"/>
          </a:xfrm>
          <a:prstGeom prst="rect">
            <a:avLst/>
          </a:prstGeom>
          <a:noFill/>
        </p:spPr>
      </p:pic>
      <p:pic>
        <p:nvPicPr>
          <p:cNvPr id="10249" name="Picture 9" descr="C:\Users\gmyuriy\Downloads\20-surface-i-hate-clowns-redesi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048000"/>
            <a:ext cx="1704975" cy="638175"/>
          </a:xfrm>
          <a:prstGeom prst="rect">
            <a:avLst/>
          </a:prstGeom>
          <a:noFill/>
        </p:spPr>
      </p:pic>
      <p:pic>
        <p:nvPicPr>
          <p:cNvPr id="10250" name="Picture 10" descr="C:\Users\gmyuriy\Downloads\20-surface-auru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038600"/>
            <a:ext cx="1704975" cy="638175"/>
          </a:xfrm>
          <a:prstGeom prst="rect">
            <a:avLst/>
          </a:prstGeom>
          <a:noFill/>
        </p:spPr>
      </p:pic>
      <p:pic>
        <p:nvPicPr>
          <p:cNvPr id="10251" name="Picture 11" descr="C:\Users\gmyuriy\Downloads\20-surface-ruby-container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114800"/>
            <a:ext cx="1704975" cy="638175"/>
          </a:xfrm>
          <a:prstGeom prst="rect">
            <a:avLst/>
          </a:prstGeom>
          <a:noFill/>
        </p:spPr>
      </p:pic>
      <p:pic>
        <p:nvPicPr>
          <p:cNvPr id="10252" name="Picture 12" descr="C:\Users\gmyuriy\Downloads\20-surface-sinelogic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2971800"/>
            <a:ext cx="1704975" cy="638175"/>
          </a:xfrm>
          <a:prstGeom prst="rect">
            <a:avLst/>
          </a:prstGeom>
          <a:noFill/>
        </p:spPr>
      </p:pic>
      <p:pic>
        <p:nvPicPr>
          <p:cNvPr id="10253" name="Picture 13" descr="C:\Users\gmyuriy\Downloads\20-surface-shopify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4343400"/>
            <a:ext cx="1704975" cy="638175"/>
          </a:xfrm>
          <a:prstGeom prst="rect">
            <a:avLst/>
          </a:prstGeom>
          <a:noFill/>
        </p:spPr>
      </p:pic>
      <p:pic>
        <p:nvPicPr>
          <p:cNvPr id="10254" name="Picture 14" descr="C:\Users\gmyuriy\Downloads\20-surface-webtalent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33800" y="5334000"/>
            <a:ext cx="1704975" cy="63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HTML standardı, uluslararası </a:t>
            </a:r>
            <a:r>
              <a:rPr lang="en-US" dirty="0" smtClean="0"/>
              <a:t>World Wide Web Consortium</a:t>
            </a:r>
            <a:r>
              <a:rPr lang="tr-TR" dirty="0" smtClean="0"/>
              <a:t> (W3C) tarafından belirtilir ve geliştirilir</a:t>
            </a:r>
          </a:p>
          <a:p>
            <a:r>
              <a:rPr lang="tr-TR" dirty="0" smtClean="0"/>
              <a:t>HTML5 güncel HTML formatı ve 2009 yıldan itibaren geliştirmektedir</a:t>
            </a:r>
          </a:p>
          <a:p>
            <a:r>
              <a:rPr lang="tr-TR" dirty="0" smtClean="0"/>
              <a:t>HTML5 tarafından çözülecek sorunlar öncelikle şöyle idi</a:t>
            </a:r>
          </a:p>
          <a:p>
            <a:pPr lvl="1"/>
            <a:r>
              <a:rPr lang="tr-TR" dirty="0" smtClean="0"/>
              <a:t>Flash gibi dış pluginler’e bağılımlığı azaltmak, özellikle müzik ve filmleri web tarayıcının iç kaynaklarını kullanarak gösterebilmek</a:t>
            </a:r>
            <a:endParaRPr lang="en-US" dirty="0" smtClean="0"/>
          </a:p>
          <a:p>
            <a:pPr lvl="1"/>
            <a:r>
              <a:rPr lang="tr-TR" dirty="0" smtClean="0"/>
              <a:t>Daha önce javascripte çözülen işlemleri HTML düzeltme kullanarak uygulamak, öncellikle daha önce javascripti gerektiren animasyon ve grafik işlemleri HTML yapıları kullanarak uygulayabilmek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HTML5 formlar yeni tagla elemanları belirtir:</a:t>
            </a:r>
          </a:p>
          <a:p>
            <a:pPr lvl="1"/>
            <a:r>
              <a:rPr lang="tr-TR" dirty="0" smtClean="0"/>
              <a:t>datalist – drop-down liste seçme alanı</a:t>
            </a:r>
          </a:p>
          <a:p>
            <a:pPr lvl="1"/>
            <a:r>
              <a:rPr lang="tr-TR" dirty="0" smtClean="0"/>
              <a:t>keygen – güvenli kullanıcı doğruluğunu kanıtlama elemanı</a:t>
            </a:r>
          </a:p>
          <a:p>
            <a:pPr lvl="1"/>
            <a:r>
              <a:rPr lang="tr-TR" dirty="0" smtClean="0"/>
              <a:t>output – bir hesaplamanın sonucu dinamik olarak gösteren elemanı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HTML5 formlar yeni </a:t>
            </a:r>
            <a:r>
              <a:rPr lang="en-US" dirty="0" smtClean="0"/>
              <a:t>&lt;input&gt;</a:t>
            </a:r>
            <a:r>
              <a:rPr lang="tr-TR" dirty="0" smtClean="0"/>
              <a:t> elemanları belirtir:</a:t>
            </a:r>
          </a:p>
          <a:p>
            <a:pPr lvl="1"/>
            <a:r>
              <a:rPr lang="tr-TR" dirty="0" smtClean="0"/>
              <a:t>type=color, renk selektörle renk seçme alanı</a:t>
            </a:r>
          </a:p>
          <a:p>
            <a:pPr lvl="1"/>
            <a:r>
              <a:rPr lang="tr-TR" dirty="0" smtClean="0"/>
              <a:t>type=date, takvimle tarih seçme alanı</a:t>
            </a:r>
          </a:p>
          <a:p>
            <a:pPr lvl="1"/>
            <a:r>
              <a:rPr lang="tr-TR" dirty="0" smtClean="0"/>
              <a:t>type=datetime-local, tarih ve zaman seçme alanı</a:t>
            </a:r>
          </a:p>
          <a:p>
            <a:pPr lvl="1"/>
            <a:r>
              <a:rPr lang="tr-TR" dirty="0" smtClean="0"/>
              <a:t>type=email, email alanı</a:t>
            </a:r>
          </a:p>
          <a:p>
            <a:pPr lvl="1"/>
            <a:r>
              <a:rPr lang="tr-TR" dirty="0" smtClean="0"/>
              <a:t>type=month, takvimle ay seçme alanı</a:t>
            </a:r>
          </a:p>
          <a:p>
            <a:pPr lvl="1"/>
            <a:r>
              <a:rPr lang="tr-TR" dirty="0" smtClean="0"/>
              <a:t>type=week, takvimle hafta seçme alanı</a:t>
            </a:r>
          </a:p>
          <a:p>
            <a:pPr lvl="1"/>
            <a:r>
              <a:rPr lang="tr-TR" dirty="0" smtClean="0"/>
              <a:t>type=number, counter ile sayı seçme alanı</a:t>
            </a:r>
          </a:p>
          <a:p>
            <a:pPr lvl="1"/>
            <a:r>
              <a:rPr lang="tr-TR" dirty="0" smtClean="0"/>
              <a:t>type=range, selektör ile bir aralıkta sayı seçme alanı</a:t>
            </a:r>
          </a:p>
          <a:p>
            <a:pPr lvl="1"/>
            <a:r>
              <a:rPr lang="tr-TR" dirty="0" smtClean="0"/>
              <a:t>type=search, internet arama alanı</a:t>
            </a:r>
          </a:p>
          <a:p>
            <a:pPr lvl="1"/>
            <a:r>
              <a:rPr lang="tr-TR" dirty="0" smtClean="0"/>
              <a:t>type=url, url seçme alanı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HTML5 formlar için birçok yeni özelliği tanımlanır:</a:t>
            </a:r>
          </a:p>
          <a:p>
            <a:pPr lvl="1"/>
            <a:r>
              <a:rPr lang="tr-TR" dirty="0" smtClean="0"/>
              <a:t>“form” özelliği, formun bir alanı ilişkili form dışında kullanmaya yok açar</a:t>
            </a:r>
          </a:p>
          <a:p>
            <a:pPr lvl="1"/>
            <a:r>
              <a:rPr lang="tr-TR" dirty="0" smtClean="0"/>
              <a:t>“autofocus” özelliği, autofocus kontrolü</a:t>
            </a:r>
          </a:p>
          <a:p>
            <a:pPr lvl="1"/>
            <a:r>
              <a:rPr lang="tr-TR" dirty="0" smtClean="0"/>
              <a:t>“formaction” özelliği, formun elemanı için özel işletme web kaynağı</a:t>
            </a:r>
          </a:p>
          <a:p>
            <a:pPr lvl="1"/>
            <a:r>
              <a:rPr lang="tr-TR" dirty="0" smtClean="0"/>
              <a:t>“formtarget” özelliği, formuna cevabını özel bir alanda göstermek için</a:t>
            </a:r>
          </a:p>
          <a:p>
            <a:pPr lvl="1"/>
            <a:r>
              <a:rPr lang="tr-TR" dirty="0" smtClean="0"/>
              <a:t>“min/max” özelliği, girişin uygunluk aralığı belirtir</a:t>
            </a:r>
          </a:p>
          <a:p>
            <a:pPr lvl="1"/>
            <a:r>
              <a:rPr lang="tr-TR" dirty="0" smtClean="0"/>
              <a:t>“pattern” özelliği, girişi doğrulamak için regex ifadesi belirtir</a:t>
            </a:r>
          </a:p>
          <a:p>
            <a:pPr lvl="1"/>
            <a:r>
              <a:rPr lang="tr-TR" dirty="0" smtClean="0"/>
              <a:t>“placeholder” özelliği, mouse üste geldiğinde gösterilen mesaj</a:t>
            </a:r>
          </a:p>
          <a:p>
            <a:pPr lvl="1"/>
            <a:r>
              <a:rPr lang="tr-TR" dirty="0" smtClean="0"/>
              <a:t>“required” özelliği, formun teslim edildiğinde boş olamaz alanı belirtir</a:t>
            </a:r>
          </a:p>
          <a:p>
            <a:pPr lvl="1"/>
            <a:r>
              <a:rPr lang="tr-TR" dirty="0" smtClean="0"/>
              <a:t>“step” özelliği, kounter-stilinde belirli adımla sayı giriş alanı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HTML5 </a:t>
            </a:r>
            <a:r>
              <a:rPr lang="en-US" dirty="0" smtClean="0"/>
              <a:t>&lt;</a:t>
            </a:r>
            <a:r>
              <a:rPr lang="tr-TR" dirty="0" smtClean="0"/>
              <a:t>canvas</a:t>
            </a:r>
            <a:r>
              <a:rPr lang="en-US" dirty="0" smtClean="0"/>
              <a:t>&gt;</a:t>
            </a:r>
            <a:r>
              <a:rPr lang="tr-TR" dirty="0" smtClean="0"/>
              <a:t> elemanı: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canvas</a:t>
            </a:r>
            <a:r>
              <a:rPr lang="en-US" dirty="0" smtClean="0"/>
              <a:t>&gt;</a:t>
            </a:r>
            <a:r>
              <a:rPr lang="tr-TR" dirty="0" smtClean="0"/>
              <a:t> elemanı web sayfadaki grafiği göstermek için HTML5 te kullanılır</a:t>
            </a:r>
          </a:p>
          <a:p>
            <a:pPr lvl="1"/>
            <a:r>
              <a:rPr lang="tr-TR" dirty="0" smtClean="0"/>
              <a:t>Web sayfası birden çok </a:t>
            </a:r>
            <a:r>
              <a:rPr lang="en-US" dirty="0" smtClean="0"/>
              <a:t>&lt;</a:t>
            </a:r>
            <a:r>
              <a:rPr lang="tr-TR" dirty="0" smtClean="0"/>
              <a:t>canvas</a:t>
            </a:r>
            <a:r>
              <a:rPr lang="en-US" dirty="0" smtClean="0"/>
              <a:t>&gt;</a:t>
            </a:r>
            <a:r>
              <a:rPr lang="tr-TR" dirty="0" smtClean="0"/>
              <a:t> içerebilir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canvas</a:t>
            </a:r>
            <a:r>
              <a:rPr lang="en-US" dirty="0" smtClean="0"/>
              <a:t>&gt;</a:t>
            </a:r>
            <a:r>
              <a:rPr lang="tr-TR" dirty="0" smtClean="0"/>
              <a:t> üstüne javascript kullanarak farklı şekiller, metin ve resimler eklenebilir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canvas</a:t>
            </a:r>
            <a:r>
              <a:rPr lang="en-US" dirty="0" smtClean="0"/>
              <a:t>&gt;</a:t>
            </a:r>
            <a:r>
              <a:rPr lang="tr-TR" dirty="0" smtClean="0"/>
              <a:t>’deki grafiği dinamik olarak javascript kullanarak değiştirilebilir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HTML5’nın web sayfalarına daha verimli grafiği eklenebilmesi için yeni </a:t>
            </a: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  <a:r>
              <a:rPr lang="tr-TR" dirty="0" smtClean="0"/>
              <a:t> vektör grafiği elemanı tanımlar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  <a:r>
              <a:rPr lang="tr-TR" dirty="0" smtClean="0"/>
              <a:t>, web sayfalarında vektör grafiği ile belirtilen resimlere destek sağlar</a:t>
            </a:r>
          </a:p>
          <a:p>
            <a:pPr lvl="1"/>
            <a:r>
              <a:rPr lang="tr-TR" dirty="0" smtClean="0"/>
              <a:t>SVG, veya Scalable Vector Graphics, polygon gibi komutları kullanarak oluşturulan resimleri web sayfasına direkt olarak eklenmesine yol açar</a:t>
            </a:r>
          </a:p>
          <a:p>
            <a:pPr lvl="1"/>
            <a:r>
              <a:rPr lang="tr-TR" dirty="0" smtClean="0"/>
              <a:t>SVG grafiğin avantajları:</a:t>
            </a:r>
          </a:p>
          <a:p>
            <a:pPr lvl="2"/>
            <a:r>
              <a:rPr lang="tr-TR" dirty="0" smtClean="0"/>
              <a:t>Çözünürlüğe bağımsız grafiği sağlanır</a:t>
            </a:r>
          </a:p>
          <a:p>
            <a:pPr lvl="2"/>
            <a:r>
              <a:rPr lang="tr-TR" dirty="0" smtClean="0"/>
              <a:t>Resmin farklı kısımları için olaylar atanır</a:t>
            </a:r>
          </a:p>
          <a:p>
            <a:pPr lvl="2"/>
            <a:r>
              <a:rPr lang="tr-TR" dirty="0" smtClean="0"/>
              <a:t>Metin göstermek için avangajlı</a:t>
            </a:r>
          </a:p>
          <a:p>
            <a:pPr lvl="2"/>
            <a:r>
              <a:rPr lang="tr-TR" dirty="0" smtClean="0"/>
              <a:t>Baze grafik kaynaklar için daha hızlı oluşturulabilir (ancak çok karışık grafik kaynakları için dezavantajlı)</a:t>
            </a:r>
          </a:p>
          <a:p>
            <a:pPr lvl="2"/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Web sayfasının üst seviyesi</a:t>
            </a:r>
          </a:p>
          <a:p>
            <a:pPr indent="-4763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&lt;html&gt;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&lt;head&gt;</a:t>
            </a:r>
          </a:p>
          <a:p>
            <a:pPr indent="-4763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indent="-4763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&lt;/head&gt;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&lt;body&gt;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&lt;/body&gt;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&lt;/html&gt; </a:t>
            </a:r>
            <a:endParaRPr lang="tr-T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HTML5, video ve audio kaynakları göstermek için nativ çözümleri sağlar</a:t>
            </a:r>
          </a:p>
          <a:p>
            <a:pPr lvl="1"/>
            <a:r>
              <a:rPr lang="tr-TR" dirty="0" smtClean="0"/>
              <a:t>Video kaynakları için HTML5 şimdi </a:t>
            </a:r>
            <a:r>
              <a:rPr lang="en-US" dirty="0" smtClean="0"/>
              <a:t>&lt;video&gt;</a:t>
            </a:r>
            <a:r>
              <a:rPr lang="tr-TR" dirty="0" smtClean="0"/>
              <a:t> tagını belirtir</a:t>
            </a:r>
          </a:p>
          <a:p>
            <a:pPr lvl="1"/>
            <a:r>
              <a:rPr lang="en-US" dirty="0" smtClean="0"/>
              <a:t>&lt;video&gt;</a:t>
            </a:r>
            <a:r>
              <a:rPr lang="tr-TR" dirty="0" smtClean="0"/>
              <a:t> elemanı ilişkili video kaynağı bir player içinde tarayıcı kaynaklarla gösterir</a:t>
            </a:r>
          </a:p>
          <a:p>
            <a:pPr lvl="1"/>
            <a:r>
              <a:rPr lang="tr-TR" dirty="0" smtClean="0"/>
              <a:t>Audio kaynakları için HTML5 </a:t>
            </a:r>
            <a:r>
              <a:rPr lang="en-US" dirty="0" smtClean="0"/>
              <a:t>&lt;</a:t>
            </a:r>
            <a:r>
              <a:rPr lang="tr-TR" dirty="0" smtClean="0"/>
              <a:t>audio</a:t>
            </a:r>
            <a:r>
              <a:rPr lang="en-US" dirty="0" smtClean="0"/>
              <a:t>&gt;</a:t>
            </a:r>
            <a:r>
              <a:rPr lang="tr-TR" dirty="0" smtClean="0"/>
              <a:t> tagını belirtir</a:t>
            </a:r>
          </a:p>
          <a:p>
            <a:pPr lvl="1"/>
            <a:r>
              <a:rPr lang="tr-TR" dirty="0" smtClean="0"/>
              <a:t>Aynı şekilde, </a:t>
            </a:r>
            <a:r>
              <a:rPr lang="en-US" dirty="0" smtClean="0"/>
              <a:t>&lt;</a:t>
            </a:r>
            <a:r>
              <a:rPr lang="tr-TR" dirty="0" smtClean="0"/>
              <a:t>audio</a:t>
            </a:r>
            <a:r>
              <a:rPr lang="en-US" dirty="0" smtClean="0"/>
              <a:t>&gt;</a:t>
            </a:r>
            <a:r>
              <a:rPr lang="tr-TR" dirty="0" smtClean="0"/>
              <a:t> elemanı bir player oluşturup ilişkili müzik dosyasını çalabilir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Ayrıca HTML5, </a:t>
            </a:r>
          </a:p>
          <a:p>
            <a:pPr lvl="1"/>
            <a:r>
              <a:rPr lang="tr-TR" dirty="0" smtClean="0"/>
              <a:t>Drag/drop işlemleri standart bir şekilde çözer</a:t>
            </a:r>
          </a:p>
          <a:p>
            <a:pPr lvl="1"/>
            <a:r>
              <a:rPr lang="tr-TR" dirty="0" smtClean="0"/>
              <a:t>Cookies yerine geldiği “web storage” lokal olan bilgi depolama sistemini sağlar</a:t>
            </a:r>
          </a:p>
          <a:p>
            <a:pPr lvl="1"/>
            <a:r>
              <a:rPr lang="tr-TR" dirty="0" smtClean="0"/>
              <a:t>Web cache özelliği sağlar</a:t>
            </a:r>
          </a:p>
          <a:p>
            <a:pPr lvl="1"/>
            <a:r>
              <a:rPr lang="tr-TR" dirty="0" smtClean="0"/>
              <a:t>Baze sayfadaki javascriptlerin arka planda çalıştırmaya </a:t>
            </a:r>
            <a:r>
              <a:rPr lang="tr-TR" smtClean="0"/>
              <a:t>imkanı var (Web Worker Javascript’ler)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ve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tr-TR" dirty="0" smtClean="0"/>
              <a:t>XML</a:t>
            </a:r>
          </a:p>
          <a:p>
            <a:pPr>
              <a:buNone/>
            </a:pPr>
            <a:r>
              <a:rPr lang="en-US" dirty="0" smtClean="0"/>
              <a:t>&lt;?xml version="1.0"?&gt;</a:t>
            </a:r>
          </a:p>
          <a:p>
            <a:pPr>
              <a:buNone/>
            </a:pPr>
            <a:r>
              <a:rPr lang="en-US" dirty="0" smtClean="0"/>
              <a:t>&lt;not&gt;</a:t>
            </a:r>
          </a:p>
          <a:p>
            <a:pPr>
              <a:buNone/>
            </a:pPr>
            <a:r>
              <a:rPr lang="en-US" dirty="0" smtClean="0"/>
              <a:t>    &lt;to&gt;</a:t>
            </a:r>
            <a:r>
              <a:rPr lang="en-US" b="1" dirty="0" err="1" smtClean="0"/>
              <a:t>Tove</a:t>
            </a:r>
            <a:r>
              <a:rPr lang="en-US" dirty="0" smtClean="0"/>
              <a:t>&lt;/to&gt;</a:t>
            </a:r>
          </a:p>
          <a:p>
            <a:pPr>
              <a:buNone/>
            </a:pPr>
            <a:r>
              <a:rPr lang="en-US" dirty="0" smtClean="0"/>
              <a:t>    &lt;from&gt;</a:t>
            </a:r>
            <a:r>
              <a:rPr lang="en-US" b="1" dirty="0" err="1" smtClean="0"/>
              <a:t>Jani</a:t>
            </a:r>
            <a:r>
              <a:rPr lang="en-US" dirty="0" smtClean="0"/>
              <a:t>&lt;/from&gt;</a:t>
            </a:r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tr-TR" dirty="0" smtClean="0"/>
              <a:t>başlık</a:t>
            </a:r>
            <a:r>
              <a:rPr lang="en-US" dirty="0" smtClean="0"/>
              <a:t>&gt;</a:t>
            </a:r>
            <a:r>
              <a:rPr lang="tr-TR" b="1" dirty="0" smtClean="0"/>
              <a:t>Hatırlatma</a:t>
            </a:r>
            <a:r>
              <a:rPr lang="en-US" dirty="0" smtClean="0"/>
              <a:t>&lt;/</a:t>
            </a:r>
            <a:r>
              <a:rPr lang="tr-TR" dirty="0" smtClean="0"/>
              <a:t>başlık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   &lt;</a:t>
            </a:r>
            <a:r>
              <a:rPr lang="tr-TR" dirty="0" smtClean="0"/>
              <a:t>metin</a:t>
            </a:r>
            <a:r>
              <a:rPr lang="en-US" dirty="0" smtClean="0"/>
              <a:t>&gt;</a:t>
            </a:r>
            <a:r>
              <a:rPr lang="tr-TR" b="1" dirty="0" smtClean="0"/>
              <a:t>Toplantımızı unutmamalıyım</a:t>
            </a:r>
            <a:r>
              <a:rPr lang="en-US" dirty="0" smtClean="0"/>
              <a:t>&lt;/</a:t>
            </a:r>
            <a:r>
              <a:rPr lang="tr-TR" dirty="0" smtClean="0"/>
              <a:t>metin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&lt;/not&gt;</a:t>
            </a:r>
          </a:p>
          <a:p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ve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XML, verilerin temsili ve depolanması için kullanılan bir standarttır</a:t>
            </a:r>
          </a:p>
          <a:p>
            <a:r>
              <a:rPr lang="tr-TR" dirty="0" smtClean="0"/>
              <a:t>HTML, XML’in özel bir durumudur</a:t>
            </a:r>
          </a:p>
          <a:p>
            <a:pPr lvl="1"/>
            <a:r>
              <a:rPr lang="tr-TR" dirty="0" smtClean="0"/>
              <a:t>HTML, web sayfaları tanımlamak için kullanılır</a:t>
            </a:r>
          </a:p>
          <a:p>
            <a:pPr lvl="1"/>
            <a:r>
              <a:rPr lang="tr-TR" dirty="0" smtClean="0"/>
              <a:t>XML, genel veriler tanımlamak için kullanılır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ve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XML, genel veriler için normal metin kullanır</a:t>
            </a:r>
          </a:p>
          <a:p>
            <a:r>
              <a:rPr lang="tr-TR" dirty="0" smtClean="0"/>
              <a:t>Verilerin organizasyonu HTML gibi etiketleri kullanarak belirtir</a:t>
            </a:r>
          </a:p>
          <a:p>
            <a:pPr lvl="1"/>
            <a:r>
              <a:rPr lang="tr-TR" dirty="0" smtClean="0"/>
              <a:t>İlişkili etiketleri, tasarımcı tarafında belirtilir</a:t>
            </a:r>
          </a:p>
          <a:p>
            <a:r>
              <a:rPr lang="tr-TR" dirty="0" smtClean="0"/>
              <a:t>Veri, bir ağaç şeklinde organize edilir; ağaç, birbirinin iç içine yerleştirilmiş etiketler kullanarak oluşturulur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ve XML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4338" name="Picture 2" descr="C:\Users\gmyuriy\Downloads\nodetr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549722" cy="4271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ve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&lt;bookstore&gt;</a:t>
            </a:r>
          </a:p>
          <a:p>
            <a:pPr>
              <a:buNone/>
            </a:pPr>
            <a:r>
              <a:rPr lang="en-US" sz="1400" dirty="0" smtClean="0"/>
              <a:t>  &lt;book category="COOKING"&gt;</a:t>
            </a:r>
          </a:p>
          <a:p>
            <a:pPr>
              <a:buNone/>
            </a:pPr>
            <a:r>
              <a:rPr lang="en-US" sz="1400" dirty="0" smtClean="0"/>
              <a:t>    &lt;title </a:t>
            </a:r>
            <a:r>
              <a:rPr lang="en-US" sz="1400" dirty="0" err="1" smtClean="0"/>
              <a:t>lang</a:t>
            </a:r>
            <a:r>
              <a:rPr lang="en-US" sz="1400" dirty="0" smtClean="0"/>
              <a:t>="en"&gt;Everyday Italian&lt;/title&gt;</a:t>
            </a:r>
          </a:p>
          <a:p>
            <a:pPr>
              <a:buNone/>
            </a:pPr>
            <a:r>
              <a:rPr lang="en-US" sz="1400" dirty="0" smtClean="0"/>
              <a:t>    &lt;author&gt;</a:t>
            </a:r>
            <a:r>
              <a:rPr lang="en-US" sz="1400" dirty="0" err="1" smtClean="0"/>
              <a:t>Giada</a:t>
            </a:r>
            <a:r>
              <a:rPr lang="en-US" sz="1400" dirty="0" smtClean="0"/>
              <a:t> De </a:t>
            </a:r>
            <a:r>
              <a:rPr lang="en-US" sz="1400" dirty="0" err="1" smtClean="0"/>
              <a:t>Laurentiis</a:t>
            </a:r>
            <a:r>
              <a:rPr lang="en-US" sz="1400" dirty="0" smtClean="0"/>
              <a:t>&lt;/author&gt;</a:t>
            </a:r>
          </a:p>
          <a:p>
            <a:pPr>
              <a:buNone/>
            </a:pPr>
            <a:r>
              <a:rPr lang="en-US" sz="1400" dirty="0" smtClean="0"/>
              <a:t>    &lt;year&gt;2005&lt;/year&gt;</a:t>
            </a:r>
          </a:p>
          <a:p>
            <a:pPr>
              <a:buNone/>
            </a:pPr>
            <a:r>
              <a:rPr lang="en-US" sz="1400" dirty="0" smtClean="0"/>
              <a:t>    &lt;price&gt;30.00&lt;/price&gt;</a:t>
            </a:r>
          </a:p>
          <a:p>
            <a:pPr>
              <a:buNone/>
            </a:pPr>
            <a:r>
              <a:rPr lang="en-US" sz="1400" dirty="0" smtClean="0"/>
              <a:t>  &lt;/book&gt;</a:t>
            </a:r>
          </a:p>
          <a:p>
            <a:pPr>
              <a:buNone/>
            </a:pPr>
            <a:r>
              <a:rPr lang="en-US" sz="1400" dirty="0" smtClean="0"/>
              <a:t>  &lt;book category="CHILDREN"&gt;</a:t>
            </a:r>
          </a:p>
          <a:p>
            <a:pPr>
              <a:buNone/>
            </a:pPr>
            <a:r>
              <a:rPr lang="en-US" sz="1400" dirty="0" smtClean="0"/>
              <a:t>    &lt;title </a:t>
            </a:r>
            <a:r>
              <a:rPr lang="en-US" sz="1400" dirty="0" err="1" smtClean="0"/>
              <a:t>lang</a:t>
            </a:r>
            <a:r>
              <a:rPr lang="en-US" sz="1400" dirty="0" smtClean="0"/>
              <a:t>="en"&gt;Harry Potter&lt;/title&gt;</a:t>
            </a:r>
          </a:p>
          <a:p>
            <a:pPr>
              <a:buNone/>
            </a:pPr>
            <a:r>
              <a:rPr lang="en-US" sz="1400" dirty="0" smtClean="0"/>
              <a:t>    &lt;author&gt;J K. Rowling&lt;/author&gt;</a:t>
            </a:r>
          </a:p>
          <a:p>
            <a:pPr>
              <a:buNone/>
            </a:pPr>
            <a:r>
              <a:rPr lang="en-US" sz="1400" dirty="0" smtClean="0"/>
              <a:t>    &lt;year&gt;2005&lt;/year&gt;</a:t>
            </a:r>
          </a:p>
          <a:p>
            <a:pPr>
              <a:buNone/>
            </a:pPr>
            <a:r>
              <a:rPr lang="en-US" sz="1400" dirty="0" smtClean="0"/>
              <a:t>    &lt;price&gt;29.99&lt;/price&gt;</a:t>
            </a:r>
          </a:p>
          <a:p>
            <a:pPr>
              <a:buNone/>
            </a:pPr>
            <a:r>
              <a:rPr lang="en-US" sz="1400" dirty="0" smtClean="0"/>
              <a:t>  &lt;/book&gt;</a:t>
            </a:r>
          </a:p>
          <a:p>
            <a:pPr>
              <a:buNone/>
            </a:pPr>
            <a:r>
              <a:rPr lang="en-US" sz="1400" dirty="0" smtClean="0"/>
              <a:t>  &lt;book category="WEB"&gt;</a:t>
            </a:r>
          </a:p>
          <a:p>
            <a:pPr>
              <a:buNone/>
            </a:pPr>
            <a:r>
              <a:rPr lang="en-US" sz="1400" dirty="0" smtClean="0"/>
              <a:t>    &lt;title </a:t>
            </a:r>
            <a:r>
              <a:rPr lang="en-US" sz="1400" dirty="0" err="1" smtClean="0"/>
              <a:t>lang</a:t>
            </a:r>
            <a:r>
              <a:rPr lang="en-US" sz="1400" dirty="0" smtClean="0"/>
              <a:t>="en"&gt;Learning XML&lt;/title&gt;</a:t>
            </a:r>
          </a:p>
          <a:p>
            <a:pPr>
              <a:buNone/>
            </a:pPr>
            <a:r>
              <a:rPr lang="en-US" sz="1400" dirty="0" smtClean="0"/>
              <a:t>    &lt;author&gt;Erik T. Ray&lt;/author&gt;</a:t>
            </a:r>
          </a:p>
          <a:p>
            <a:pPr>
              <a:buNone/>
            </a:pPr>
            <a:r>
              <a:rPr lang="en-US" sz="1400" dirty="0" smtClean="0"/>
              <a:t>    &lt;year&gt;2003&lt;/year&gt;</a:t>
            </a:r>
          </a:p>
          <a:p>
            <a:pPr>
              <a:buNone/>
            </a:pPr>
            <a:r>
              <a:rPr lang="en-US" sz="1400" dirty="0" smtClean="0"/>
              <a:t>    &lt;price&gt;39.95&lt;/price&gt;</a:t>
            </a:r>
          </a:p>
          <a:p>
            <a:pPr>
              <a:buNone/>
            </a:pPr>
            <a:r>
              <a:rPr lang="en-US" sz="1400" dirty="0" smtClean="0"/>
              <a:t>  &lt;/book&gt;</a:t>
            </a:r>
          </a:p>
          <a:p>
            <a:pPr>
              <a:buNone/>
            </a:pPr>
            <a:r>
              <a:rPr lang="en-US" sz="1400" dirty="0" smtClean="0"/>
              <a:t>&lt;/bookstore&gt;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2" descr="C:\Users\gmyuriy\Downloads\nodetr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752600"/>
            <a:ext cx="5410200" cy="3061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</a:t>
            </a:r>
            <a:r>
              <a:rPr lang="tr-TR" dirty="0" smtClean="0"/>
              <a:t>head</a:t>
            </a:r>
            <a:r>
              <a:rPr lang="en-US" dirty="0" smtClean="0"/>
              <a:t>&gt;</a:t>
            </a:r>
            <a:r>
              <a:rPr lang="tr-TR" dirty="0" smtClean="0"/>
              <a:t> kısmı görsel olarak web sayfasında gösterilmez ve web sayfasının çeşitli görsel olmayan özellikleri tanımlamak için kullanılır</a:t>
            </a:r>
          </a:p>
          <a:p>
            <a:r>
              <a:rPr lang="en-US" dirty="0" smtClean="0"/>
              <a:t>&lt;</a:t>
            </a:r>
            <a:r>
              <a:rPr lang="tr-TR" dirty="0" smtClean="0"/>
              <a:t>head</a:t>
            </a:r>
            <a:r>
              <a:rPr lang="en-US" dirty="0" smtClean="0"/>
              <a:t>&gt;</a:t>
            </a:r>
            <a:r>
              <a:rPr lang="tr-TR" dirty="0" smtClean="0"/>
              <a:t> kısmının en önemli elemanları: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title</a:t>
            </a:r>
            <a:r>
              <a:rPr lang="en-US" dirty="0" smtClean="0"/>
              <a:t>&gt;</a:t>
            </a:r>
            <a:r>
              <a:rPr lang="tr-TR" dirty="0" smtClean="0"/>
              <a:t>, tarayıcının penceresinde gösterilen sayfanın başlığı belirtir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base</a:t>
            </a:r>
            <a:r>
              <a:rPr lang="en-US" dirty="0" smtClean="0"/>
              <a:t>&gt;</a:t>
            </a:r>
            <a:r>
              <a:rPr lang="tr-TR" dirty="0" smtClean="0"/>
              <a:t>, sayfanın linklerinin adreslerinin toplu konumu belirtir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link</a:t>
            </a:r>
            <a:r>
              <a:rPr lang="en-US" dirty="0" smtClean="0"/>
              <a:t>&gt;</a:t>
            </a:r>
            <a:r>
              <a:rPr lang="tr-TR" dirty="0" smtClean="0"/>
              <a:t>, sayfada kullanılan javascript ve css gibi dış dosyalarını belirtir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script</a:t>
            </a:r>
            <a:r>
              <a:rPr lang="en-US" dirty="0" smtClean="0"/>
              <a:t>&gt;</a:t>
            </a:r>
            <a:r>
              <a:rPr lang="tr-TR" dirty="0" smtClean="0"/>
              <a:t>, sayfada kullanılacak genel javascript fonksiyonları belirtir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style</a:t>
            </a:r>
            <a:r>
              <a:rPr lang="en-US" dirty="0" smtClean="0"/>
              <a:t>&gt;</a:t>
            </a:r>
            <a:r>
              <a:rPr lang="tr-TR" dirty="0" smtClean="0"/>
              <a:t>, stil sayfasını belirtebilir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meta</a:t>
            </a:r>
            <a:r>
              <a:rPr lang="en-US" dirty="0" smtClean="0"/>
              <a:t>&gt;</a:t>
            </a:r>
            <a:r>
              <a:rPr lang="tr-TR" dirty="0" smtClean="0"/>
              <a:t>, çeşitle meta yani ek olan verileri belirtir</a:t>
            </a:r>
          </a:p>
          <a:p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Web sayfasının görsel bilgileri </a:t>
            </a:r>
            <a:r>
              <a:rPr lang="en-US" dirty="0" smtClean="0"/>
              <a:t>&lt;</a:t>
            </a:r>
            <a:r>
              <a:rPr lang="tr-TR" dirty="0" smtClean="0"/>
              <a:t>body</a:t>
            </a:r>
            <a:r>
              <a:rPr lang="en-US" dirty="0" smtClean="0"/>
              <a:t>&gt;</a:t>
            </a:r>
            <a:r>
              <a:rPr lang="tr-TR" dirty="0" smtClean="0"/>
              <a:t> kısmında yer almaktadır</a:t>
            </a:r>
          </a:p>
          <a:p>
            <a:r>
              <a:rPr lang="tr-TR" dirty="0" smtClean="0"/>
              <a:t>Genellikle </a:t>
            </a:r>
            <a:r>
              <a:rPr lang="en-US" dirty="0" smtClean="0"/>
              <a:t>&lt;</a:t>
            </a:r>
            <a:r>
              <a:rPr lang="tr-TR" dirty="0" smtClean="0"/>
              <a:t>body</a:t>
            </a:r>
            <a:r>
              <a:rPr lang="en-US" dirty="0" smtClean="0"/>
              <a:t>&gt;</a:t>
            </a:r>
            <a:r>
              <a:rPr lang="tr-TR" dirty="0" smtClean="0"/>
              <a:t> kısmı web tarayıcının penceresine eşit ve diğer tüm elemanlar bir hierarşi şeklinde </a:t>
            </a:r>
            <a:r>
              <a:rPr lang="en-US" dirty="0" smtClean="0"/>
              <a:t>&lt;</a:t>
            </a:r>
            <a:r>
              <a:rPr lang="tr-TR" dirty="0" smtClean="0"/>
              <a:t>body</a:t>
            </a:r>
            <a:r>
              <a:rPr lang="en-US" dirty="0" smtClean="0"/>
              <a:t>&gt;</a:t>
            </a:r>
            <a:r>
              <a:rPr lang="tr-TR" dirty="0" smtClean="0"/>
              <a:t> eleman içinde düzenlenir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371600"/>
            <a:ext cx="67056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13716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Web sayfası </a:t>
            </a:r>
            <a:r>
              <a:rPr lang="en-US" sz="2000" b="1" dirty="0" smtClean="0">
                <a:solidFill>
                  <a:schemeClr val="bg1"/>
                </a:solidFill>
              </a:rPr>
              <a:t>&lt;body&gt;&lt;/body&gt;</a:t>
            </a:r>
            <a:r>
              <a:rPr lang="tr-TR" sz="2000" b="1" dirty="0" smtClean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1752600"/>
            <a:ext cx="586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00200" y="1752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Başlık</a:t>
            </a:r>
            <a:r>
              <a:rPr lang="en-US" sz="2000" b="1" dirty="0" smtClean="0">
                <a:solidFill>
                  <a:schemeClr val="bg1"/>
                </a:solidFill>
              </a:rPr>
              <a:t> &lt;h1&gt;&lt;/h1&gt;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2514600"/>
            <a:ext cx="586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0200" y="25146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Paragraf</a:t>
            </a:r>
            <a:r>
              <a:rPr lang="en-US" sz="2000" b="1" dirty="0" smtClean="0">
                <a:solidFill>
                  <a:schemeClr val="bg1"/>
                </a:solidFill>
              </a:rPr>
              <a:t>&lt;p&gt;&lt;/p&gt;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0200" y="4343400"/>
            <a:ext cx="5867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00200" y="4343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Paragraf</a:t>
            </a:r>
            <a:r>
              <a:rPr lang="en-US" sz="2000" b="1" dirty="0" smtClean="0">
                <a:solidFill>
                  <a:schemeClr val="bg1"/>
                </a:solidFill>
              </a:rPr>
              <a:t>&lt;p&gt;&lt;/p&gt;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27432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2743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Resim</a:t>
            </a:r>
            <a:r>
              <a:rPr lang="en-US" sz="2000" b="1" dirty="0" smtClean="0">
                <a:solidFill>
                  <a:schemeClr val="bg1"/>
                </a:solidFill>
              </a:rPr>
              <a:t> &lt;</a:t>
            </a:r>
            <a:r>
              <a:rPr lang="en-US" sz="2000" b="1" dirty="0" err="1" smtClean="0">
                <a:solidFill>
                  <a:schemeClr val="bg1"/>
                </a:solidFill>
              </a:rPr>
              <a:t>img</a:t>
            </a:r>
            <a:r>
              <a:rPr lang="en-US" sz="2000" b="1" dirty="0" smtClean="0">
                <a:solidFill>
                  <a:schemeClr val="bg1"/>
                </a:solidFill>
              </a:rPr>
              <a:t> /&gt;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600" y="4724400"/>
            <a:ext cx="556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52600" y="4724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bg1"/>
                </a:solidFill>
              </a:rPr>
              <a:t>Tablo</a:t>
            </a:r>
            <a:r>
              <a:rPr lang="en-US" sz="2000" b="1" dirty="0" smtClean="0">
                <a:solidFill>
                  <a:schemeClr val="bg1"/>
                </a:solidFill>
              </a:rPr>
              <a:t> &lt;table&gt;&lt;/table&gt;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7010400" y="1066800"/>
            <a:ext cx="1828800" cy="838200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827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Sayfanın elemanları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257800" y="1143000"/>
            <a:ext cx="1676400" cy="13716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67400" y="1219200"/>
            <a:ext cx="990600" cy="15240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562600" y="1219200"/>
            <a:ext cx="1295400" cy="31242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791200" y="1219200"/>
            <a:ext cx="1066800" cy="35052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sayfası temel yapısı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HTML en önemli görsel elemanları</a:t>
            </a:r>
            <a:endParaRPr lang="en-US" dirty="0" smtClean="0"/>
          </a:p>
          <a:p>
            <a:pPr lvl="1"/>
            <a:r>
              <a:rPr lang="en-US" dirty="0" smtClean="0"/>
              <a:t>&lt;p&gt;&lt;</a:t>
            </a:r>
            <a:r>
              <a:rPr lang="tr-TR" dirty="0" smtClean="0"/>
              <a:t>/</a:t>
            </a:r>
            <a:r>
              <a:rPr lang="en-US" dirty="0" smtClean="0"/>
              <a:t>p&gt;</a:t>
            </a:r>
            <a:r>
              <a:rPr lang="tr-TR" dirty="0" smtClean="0"/>
              <a:t>, paragraf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h</a:t>
            </a:r>
            <a:r>
              <a:rPr lang="en-US" dirty="0" smtClean="0"/>
              <a:t>&gt;&lt;</a:t>
            </a:r>
            <a:r>
              <a:rPr lang="tr-TR" dirty="0" smtClean="0"/>
              <a:t>/h</a:t>
            </a:r>
            <a:r>
              <a:rPr lang="en-US" dirty="0" smtClean="0"/>
              <a:t>&gt;</a:t>
            </a:r>
            <a:r>
              <a:rPr lang="tr-TR" dirty="0" smtClean="0"/>
              <a:t>, başlıklar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img/</a:t>
            </a:r>
            <a:r>
              <a:rPr lang="en-US" dirty="0" smtClean="0"/>
              <a:t>&gt;</a:t>
            </a:r>
            <a:r>
              <a:rPr lang="tr-TR" dirty="0" smtClean="0"/>
              <a:t>, resim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table</a:t>
            </a:r>
            <a:r>
              <a:rPr lang="en-US" dirty="0" smtClean="0"/>
              <a:t>&gt;&lt;/</a:t>
            </a:r>
            <a:r>
              <a:rPr lang="tr-TR" dirty="0" smtClean="0"/>
              <a:t>table</a:t>
            </a:r>
            <a:r>
              <a:rPr lang="en-US" dirty="0" smtClean="0"/>
              <a:t>&gt;</a:t>
            </a:r>
            <a:r>
              <a:rPr lang="tr-TR" dirty="0" smtClean="0"/>
              <a:t>, tablo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&gt;&lt;</a:t>
            </a:r>
            <a:r>
              <a:rPr lang="tr-TR" dirty="0" smtClean="0"/>
              <a:t>/a</a:t>
            </a:r>
            <a:r>
              <a:rPr lang="en-US" dirty="0" smtClean="0"/>
              <a:t>&gt;</a:t>
            </a:r>
            <a:r>
              <a:rPr lang="tr-TR" dirty="0" smtClean="0"/>
              <a:t>, hiper link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div</a:t>
            </a:r>
            <a:r>
              <a:rPr lang="en-US" dirty="0" smtClean="0"/>
              <a:t>&gt;&lt;</a:t>
            </a:r>
            <a:r>
              <a:rPr lang="tr-TR" dirty="0" smtClean="0"/>
              <a:t>/div</a:t>
            </a:r>
            <a:r>
              <a:rPr lang="en-US" dirty="0" smtClean="0"/>
              <a:t>&gt;</a:t>
            </a:r>
            <a:r>
              <a:rPr lang="tr-TR" dirty="0" smtClean="0"/>
              <a:t>, genel kontainer</a:t>
            </a:r>
          </a:p>
          <a:p>
            <a:pPr lvl="1"/>
            <a:r>
              <a:rPr lang="en-US" dirty="0" smtClean="0"/>
              <a:t>&lt;</a:t>
            </a:r>
            <a:r>
              <a:rPr lang="tr-TR" dirty="0" smtClean="0"/>
              <a:t>span</a:t>
            </a:r>
            <a:r>
              <a:rPr lang="en-US" dirty="0" smtClean="0"/>
              <a:t>&gt;&lt;</a:t>
            </a:r>
            <a:r>
              <a:rPr lang="tr-TR" dirty="0" smtClean="0"/>
              <a:t>/span</a:t>
            </a:r>
            <a:r>
              <a:rPr lang="en-US" dirty="0" smtClean="0"/>
              <a:t>&gt;</a:t>
            </a:r>
            <a:r>
              <a:rPr lang="tr-TR" dirty="0" smtClean="0"/>
              <a:t>, metinin parçası</a:t>
            </a:r>
          </a:p>
          <a:p>
            <a:r>
              <a:rPr lang="tr-TR" dirty="0" smtClean="0"/>
              <a:t>Bütün HTML tagları </a:t>
            </a:r>
            <a:r>
              <a:rPr lang="en-US" dirty="0" smtClean="0"/>
              <a:t>&lt;</a:t>
            </a:r>
            <a:r>
              <a:rPr lang="tr-TR" dirty="0" smtClean="0"/>
              <a:t>tag</a:t>
            </a:r>
            <a:r>
              <a:rPr lang="en-US" dirty="0" smtClean="0"/>
              <a:t>&gt;&lt;/</a:t>
            </a:r>
            <a:r>
              <a:rPr lang="tr-TR" dirty="0" smtClean="0"/>
              <a:t>tag</a:t>
            </a:r>
            <a:r>
              <a:rPr lang="en-US" dirty="0" smtClean="0"/>
              <a:t>&gt; </a:t>
            </a:r>
            <a:r>
              <a:rPr lang="tr-TR" dirty="0" smtClean="0"/>
              <a:t>veya </a:t>
            </a:r>
            <a:r>
              <a:rPr lang="en-US" dirty="0" smtClean="0"/>
              <a:t>&lt;</a:t>
            </a:r>
            <a:r>
              <a:rPr lang="tr-TR" dirty="0" smtClean="0"/>
              <a:t>tag </a:t>
            </a:r>
            <a:r>
              <a:rPr lang="en-US" dirty="0" smtClean="0"/>
              <a:t>/&gt;</a:t>
            </a:r>
            <a:r>
              <a:rPr lang="tr-TR" dirty="0" smtClean="0"/>
              <a:t> şeklindedir; birincisi ise taga karşılığı olan web sayfa elemanın içerikler iki </a:t>
            </a:r>
            <a:r>
              <a:rPr lang="en-US" dirty="0" smtClean="0"/>
              <a:t>&lt;</a:t>
            </a:r>
            <a:r>
              <a:rPr lang="tr-TR" dirty="0" smtClean="0"/>
              <a:t>tag</a:t>
            </a:r>
            <a:r>
              <a:rPr lang="en-US" dirty="0" smtClean="0"/>
              <a:t>&gt;</a:t>
            </a:r>
            <a:r>
              <a:rPr lang="tr-TR" dirty="0" smtClean="0"/>
              <a:t> arasında bulunur, ikincisi ise böyle içerikler olamaz ve taga “boş tag” denir (örnek – resim, 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/&gt;)</a:t>
            </a:r>
            <a:endParaRPr lang="tr-TR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2778</Words>
  <Application>Microsoft Office PowerPoint</Application>
  <PresentationFormat>On-screen Show (4:3)</PresentationFormat>
  <Paragraphs>467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IT504 ~~HTML~~</vt:lpstr>
      <vt:lpstr>HTML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sayfası temel yapısı</vt:lpstr>
      <vt:lpstr>Web sayfalarının stilleri</vt:lpstr>
      <vt:lpstr>Web sayfalarının stilleri</vt:lpstr>
      <vt:lpstr>Web sayfalarının stilleri</vt:lpstr>
      <vt:lpstr>Web sayfalarının stilleri</vt:lpstr>
      <vt:lpstr>Web sayfalarının stilleri</vt:lpstr>
      <vt:lpstr>Web sayfalarının stilleri</vt:lpstr>
      <vt:lpstr>Web sayfalarının stilleri</vt:lpstr>
      <vt:lpstr>HTML tasarım ilkeleri</vt:lpstr>
      <vt:lpstr>HTML tasarım ilkeleri</vt:lpstr>
      <vt:lpstr>HTML tasarım ilkeleri</vt:lpstr>
      <vt:lpstr>HTML tasarım ilkeleri</vt:lpstr>
      <vt:lpstr>HTML tasarım ilkeleri</vt:lpstr>
      <vt:lpstr>HTML tasarım ilkeleri</vt:lpstr>
      <vt:lpstr>HTML tasarım ilkeleri</vt:lpstr>
      <vt:lpstr>HTML tasarım ilkeleri</vt:lpstr>
      <vt:lpstr>HTML tasarım ilkeleri</vt:lpstr>
      <vt:lpstr>HTML tasarım ilkeleri</vt:lpstr>
      <vt:lpstr>HTML tasarım ilkeleri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 ve XML</vt:lpstr>
      <vt:lpstr>HTML ve XML</vt:lpstr>
      <vt:lpstr>HTML ve XML</vt:lpstr>
      <vt:lpstr>HTML ve XML</vt:lpstr>
      <vt:lpstr>HTML ve 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1050</cp:revision>
  <dcterms:created xsi:type="dcterms:W3CDTF">2006-08-16T00:00:00Z</dcterms:created>
  <dcterms:modified xsi:type="dcterms:W3CDTF">2014-03-12T15:36:55Z</dcterms:modified>
</cp:coreProperties>
</file>