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00" r:id="rId3"/>
    <p:sldId id="299" r:id="rId4"/>
    <p:sldId id="296" r:id="rId5"/>
    <p:sldId id="293" r:id="rId6"/>
    <p:sldId id="301" r:id="rId7"/>
    <p:sldId id="302" r:id="rId8"/>
    <p:sldId id="385" r:id="rId9"/>
    <p:sldId id="399" r:id="rId10"/>
    <p:sldId id="400" r:id="rId11"/>
    <p:sldId id="401" r:id="rId12"/>
    <p:sldId id="402" r:id="rId13"/>
    <p:sldId id="365" r:id="rId14"/>
    <p:sldId id="397" r:id="rId15"/>
    <p:sldId id="366" r:id="rId16"/>
    <p:sldId id="398" r:id="rId17"/>
    <p:sldId id="367" r:id="rId18"/>
    <p:sldId id="315" r:id="rId19"/>
    <p:sldId id="314" r:id="rId20"/>
    <p:sldId id="338" r:id="rId21"/>
    <p:sldId id="370" r:id="rId22"/>
    <p:sldId id="320" r:id="rId23"/>
    <p:sldId id="371" r:id="rId24"/>
    <p:sldId id="372" r:id="rId25"/>
    <p:sldId id="373" r:id="rId26"/>
    <p:sldId id="403" r:id="rId27"/>
    <p:sldId id="404" r:id="rId28"/>
    <p:sldId id="374" r:id="rId29"/>
    <p:sldId id="375" r:id="rId30"/>
    <p:sldId id="377" r:id="rId31"/>
    <p:sldId id="378" r:id="rId32"/>
    <p:sldId id="405" r:id="rId33"/>
    <p:sldId id="318" r:id="rId34"/>
    <p:sldId id="340" r:id="rId35"/>
    <p:sldId id="339" r:id="rId36"/>
    <p:sldId id="341" r:id="rId37"/>
    <p:sldId id="406" r:id="rId38"/>
    <p:sldId id="396" r:id="rId39"/>
    <p:sldId id="342" r:id="rId40"/>
    <p:sldId id="310" r:id="rId41"/>
    <p:sldId id="353" r:id="rId42"/>
    <p:sldId id="343" r:id="rId43"/>
    <p:sldId id="407" r:id="rId44"/>
    <p:sldId id="408" r:id="rId45"/>
    <p:sldId id="344" r:id="rId46"/>
    <p:sldId id="346" r:id="rId47"/>
    <p:sldId id="345" r:id="rId48"/>
    <p:sldId id="347" r:id="rId49"/>
    <p:sldId id="348" r:id="rId50"/>
    <p:sldId id="349" r:id="rId51"/>
    <p:sldId id="351" r:id="rId52"/>
    <p:sldId id="350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2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>
        <p:scale>
          <a:sx n="70" d="100"/>
          <a:sy n="70" d="100"/>
        </p:scale>
        <p:origin x="-13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images/pulpit.jp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" TargetMode="External"/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/html_colornames.asp" TargetMode="External"/><Relationship Id="rId4" Type="http://schemas.openxmlformats.org/officeDocument/2006/relationships/hyperlink" Target="http://www.w3schools.com/html/html_colors.as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gif"/><Relationship Id="rId4" Type="http://schemas.openxmlformats.org/officeDocument/2006/relationships/image" Target="../media/image21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quick.asp" TargetMode="External"/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html_example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3999"/>
            <a:ext cx="81534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MIT50</a:t>
            </a:r>
            <a:r>
              <a:rPr lang="tr-TR" dirty="0" smtClean="0"/>
              <a:t>4</a:t>
            </a:r>
            <a:r>
              <a:rPr lang="tr-TR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İnternet ve Web Programlama:</a:t>
            </a:r>
            <a:br>
              <a:rPr lang="tr-TR" dirty="0" smtClean="0"/>
            </a:br>
            <a:r>
              <a:rPr lang="tr-TR" i="1" dirty="0" smtClean="0"/>
              <a:t>HTML ve Web Tasarımı İlkeleri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</a:t>
            </a:r>
            <a:r>
              <a:rPr lang="tr-TR" smtClean="0"/>
              <a:t>Dr. Yuriy </a:t>
            </a:r>
            <a:r>
              <a:rPr lang="tr-TR" dirty="0" smtClean="0"/>
              <a:t>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&lt;html&gt;&lt;/html&gt;</a:t>
            </a:r>
            <a:endParaRPr lang="tr-TR" dirty="0" smtClean="0"/>
          </a:p>
          <a:p>
            <a:pPr lvl="1"/>
            <a:r>
              <a:rPr lang="tr-TR" dirty="0" smtClean="0"/>
              <a:t>En üst seviyedeki </a:t>
            </a:r>
            <a:r>
              <a:rPr lang="tr-TR" dirty="0" smtClean="0"/>
              <a:t>sayfa elemanı, diğer </a:t>
            </a:r>
            <a:r>
              <a:rPr lang="tr-TR" dirty="0" smtClean="0"/>
              <a:t>bütün elemanlar </a:t>
            </a:r>
            <a:r>
              <a:rPr lang="en-US" dirty="0" smtClean="0"/>
              <a:t>&lt;html&gt;</a:t>
            </a:r>
            <a:r>
              <a:rPr lang="tr-TR" dirty="0" smtClean="0"/>
              <a:t> elemanın içinde </a:t>
            </a:r>
            <a:r>
              <a:rPr lang="tr-TR" dirty="0" smtClean="0"/>
              <a:t>bulunmalıdır</a:t>
            </a:r>
            <a:endParaRPr lang="tr-TR" dirty="0" smtClean="0"/>
          </a:p>
          <a:p>
            <a:pPr lvl="1"/>
            <a:r>
              <a:rPr lang="tr-TR" dirty="0" smtClean="0"/>
              <a:t>Bu eleman web sayfasının tümüne eşittir</a:t>
            </a:r>
            <a:endParaRPr lang="tr-TR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head</a:t>
            </a:r>
            <a:r>
              <a:rPr lang="en-US" dirty="0" smtClean="0"/>
              <a:t>&gt;&lt;/</a:t>
            </a:r>
            <a:r>
              <a:rPr lang="tr-TR" dirty="0" smtClean="0"/>
              <a:t>head</a:t>
            </a:r>
            <a:r>
              <a:rPr lang="en-US" dirty="0" smtClean="0"/>
              <a:t>&gt; 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sayfası </a:t>
            </a:r>
            <a:r>
              <a:rPr lang="tr-TR" dirty="0" smtClean="0"/>
              <a:t>ile ilgili bilgileri ve </a:t>
            </a:r>
            <a:r>
              <a:rPr lang="tr-TR" dirty="0" smtClean="0"/>
              <a:t>ayarları, tarayıcı tarafında gösterilmez ama gösterim ayarlarını belirtir</a:t>
            </a:r>
            <a:endParaRPr lang="tr-TR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body</a:t>
            </a:r>
            <a:r>
              <a:rPr lang="en-US" dirty="0" smtClean="0"/>
              <a:t>&gt;&lt;/</a:t>
            </a:r>
            <a:r>
              <a:rPr lang="tr-TR" dirty="0" smtClean="0"/>
              <a:t>body</a:t>
            </a:r>
            <a:r>
              <a:rPr lang="en-US" dirty="0" smtClean="0"/>
              <a:t>&gt;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sayfasının </a:t>
            </a:r>
            <a:r>
              <a:rPr lang="tr-TR" dirty="0" smtClean="0"/>
              <a:t>gerçek </a:t>
            </a:r>
            <a:r>
              <a:rPr lang="tr-TR" dirty="0" smtClean="0"/>
              <a:t>içerikleri</a:t>
            </a:r>
            <a:r>
              <a:rPr lang="tr-TR" dirty="0" smtClean="0"/>
              <a:t>, b</a:t>
            </a:r>
            <a:r>
              <a:rPr lang="tr-TR" dirty="0" smtClean="0"/>
              <a:t>ütün </a:t>
            </a:r>
            <a:r>
              <a:rPr lang="tr-TR" dirty="0" smtClean="0"/>
              <a:t>gösterilen web sayfası </a:t>
            </a:r>
            <a:r>
              <a:rPr lang="tr-TR" dirty="0" smtClean="0"/>
              <a:t>bu eleman içinde bulunur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 basit </a:t>
            </a:r>
            <a:r>
              <a:rPr lang="tr-TR" dirty="0" smtClean="0"/>
              <a:t>web sayfası:</a:t>
            </a:r>
          </a:p>
          <a:p>
            <a:pPr indent="-4763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&lt;body&gt;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p&gt;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Benim ilk HTML sayfasım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.&lt;/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&lt;/body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 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HTML </a:t>
            </a:r>
            <a:r>
              <a:rPr lang="tr-TR" dirty="0" smtClean="0"/>
              <a:t>belgesi, düzeni için paragraf, resim, tablo gibi </a:t>
            </a:r>
            <a:r>
              <a:rPr lang="tr-TR" dirty="0" smtClean="0"/>
              <a:t>basit elemanları </a:t>
            </a:r>
            <a:r>
              <a:rPr lang="tr-TR" dirty="0" smtClean="0"/>
              <a:t>kullanıyor</a:t>
            </a:r>
          </a:p>
          <a:p>
            <a:r>
              <a:rPr lang="tr-TR" dirty="0" smtClean="0"/>
              <a:t>Böyle elemanların hepsi HTML </a:t>
            </a:r>
            <a:r>
              <a:rPr lang="tr-TR" dirty="0" smtClean="0"/>
              <a:t>etiketleriyle belirtilir (</a:t>
            </a:r>
            <a:r>
              <a:rPr lang="tr-TR" b="1" i="1" dirty="0" smtClean="0"/>
              <a:t>HTML tags</a:t>
            </a:r>
            <a:r>
              <a:rPr lang="tr-TR" dirty="0" smtClean="0"/>
              <a:t>) 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</a:t>
            </a:r>
            <a:r>
              <a:rPr lang="tr-TR" dirty="0" smtClean="0"/>
              <a:t>etiketleri (</a:t>
            </a:r>
            <a:r>
              <a:rPr lang="tr-TR" i="1" dirty="0" smtClean="0"/>
              <a:t>HTML tags</a:t>
            </a:r>
            <a:r>
              <a:rPr lang="tr-TR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&lt;p&gt;</a:t>
            </a:r>
            <a:r>
              <a:rPr lang="tr-TR" dirty="0" smtClean="0"/>
              <a:t>Bu bir metin</a:t>
            </a:r>
            <a:r>
              <a:rPr lang="en-US" dirty="0" smtClean="0"/>
              <a:t>&lt;/p&gt; </a:t>
            </a:r>
            <a:r>
              <a:rPr lang="tr-TR" dirty="0" smtClean="0"/>
              <a:t>(</a:t>
            </a:r>
            <a:r>
              <a:rPr lang="tr-TR" i="1" dirty="0" smtClean="0"/>
              <a:t>bir paragraf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i</a:t>
            </a:r>
            <a:r>
              <a:rPr lang="en-US" dirty="0" smtClean="0"/>
              <a:t>&gt;</a:t>
            </a:r>
            <a:r>
              <a:rPr lang="tr-TR" dirty="0" smtClean="0"/>
              <a:t>Bu bir eğik metin</a:t>
            </a:r>
            <a:r>
              <a:rPr lang="en-US" dirty="0" smtClean="0"/>
              <a:t>&lt;/</a:t>
            </a:r>
            <a:r>
              <a:rPr lang="tr-TR" dirty="0" smtClean="0"/>
              <a:t>i</a:t>
            </a:r>
            <a:r>
              <a:rPr lang="en-US" dirty="0" smtClean="0"/>
              <a:t>&gt;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i="1" dirty="0" smtClean="0"/>
              <a:t>bir eğik metin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=“index.php</a:t>
            </a:r>
            <a:r>
              <a:rPr lang="en-US" dirty="0" smtClean="0"/>
              <a:t>”&gt;</a:t>
            </a:r>
            <a:r>
              <a:rPr lang="tr-TR" dirty="0" smtClean="0"/>
              <a:t>home</a:t>
            </a:r>
            <a:r>
              <a:rPr lang="en-US" dirty="0" smtClean="0"/>
              <a:t>&lt;/</a:t>
            </a:r>
            <a:r>
              <a:rPr lang="en-US" dirty="0" smtClean="0"/>
              <a:t>a&gt; </a:t>
            </a:r>
            <a:r>
              <a:rPr lang="tr-TR" dirty="0" smtClean="0"/>
              <a:t>(</a:t>
            </a:r>
            <a:r>
              <a:rPr lang="tr-TR" i="1" dirty="0" smtClean="0"/>
              <a:t>bir HTML köprü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table</a:t>
            </a:r>
            <a:r>
              <a:rPr lang="en-US" dirty="0" smtClean="0"/>
              <a:t>&gt;&lt;/</a:t>
            </a:r>
            <a:r>
              <a:rPr lang="tr-TR" dirty="0" smtClean="0"/>
              <a:t>table</a:t>
            </a:r>
            <a:r>
              <a:rPr lang="en-US" dirty="0" smtClean="0"/>
              <a:t>&gt;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i="1" dirty="0" smtClean="0"/>
              <a:t>bir tablo</a:t>
            </a:r>
            <a:r>
              <a:rPr lang="tr-TR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Bütün </a:t>
            </a:r>
            <a:r>
              <a:rPr lang="tr-TR" dirty="0" smtClean="0"/>
              <a:t>HTML etiketleri, </a:t>
            </a:r>
            <a:r>
              <a:rPr lang="tr-TR" dirty="0" smtClean="0"/>
              <a:t>yada </a:t>
            </a:r>
            <a:r>
              <a:rPr lang="en-US" dirty="0" smtClean="0"/>
              <a:t>&lt;</a:t>
            </a:r>
            <a:r>
              <a:rPr lang="tr-TR" dirty="0" smtClean="0"/>
              <a:t>eleman</a:t>
            </a:r>
            <a:r>
              <a:rPr lang="en-US" dirty="0" smtClean="0"/>
              <a:t>&gt;&lt;</a:t>
            </a:r>
            <a:r>
              <a:rPr lang="tr-TR" dirty="0" smtClean="0"/>
              <a:t>eleman</a:t>
            </a:r>
            <a:r>
              <a:rPr lang="en-US" dirty="0" smtClean="0"/>
              <a:t>/&gt; </a:t>
            </a:r>
            <a:r>
              <a:rPr lang="tr-TR" dirty="0" smtClean="0"/>
              <a:t>yada </a:t>
            </a:r>
            <a:r>
              <a:rPr lang="en-US" dirty="0" smtClean="0"/>
              <a:t>&lt;</a:t>
            </a:r>
            <a:r>
              <a:rPr lang="tr-TR" dirty="0" smtClean="0"/>
              <a:t>eleman</a:t>
            </a:r>
            <a:r>
              <a:rPr lang="en-US" dirty="0" smtClean="0"/>
              <a:t> /&gt;</a:t>
            </a:r>
            <a:r>
              <a:rPr lang="tr-TR" dirty="0" smtClean="0"/>
              <a:t> </a:t>
            </a:r>
            <a:r>
              <a:rPr lang="tr-TR" dirty="0" smtClean="0"/>
              <a:t>şekilde yazılır</a:t>
            </a:r>
            <a:endParaRPr lang="tr-TR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eleman</a:t>
            </a:r>
            <a:r>
              <a:rPr lang="en-US" dirty="0" smtClean="0"/>
              <a:t> /&gt;</a:t>
            </a:r>
            <a:r>
              <a:rPr lang="tr-TR" dirty="0" smtClean="0"/>
              <a:t> gibi elemanlara “boş eleman” </a:t>
            </a:r>
            <a:r>
              <a:rPr lang="tr-TR" dirty="0" smtClean="0"/>
              <a:t>denir (</a:t>
            </a:r>
            <a:r>
              <a:rPr lang="tr-TR" b="1" i="1" dirty="0" smtClean="0"/>
              <a:t>empty element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smtClean="0"/>
              <a:t>Örneğin, resimler için kullanılan HTML elemanı yada etiketi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smtClean="0"/>
              <a:t>/&gt;</a:t>
            </a:r>
            <a:r>
              <a:rPr lang="tr-TR" dirty="0" smtClean="0"/>
              <a:t>; satır sonu için kullanılan HTML elemanı/etiketi 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endParaRPr lang="ru-RU" dirty="0" smtClean="0"/>
          </a:p>
          <a:p>
            <a:r>
              <a:rPr lang="tr-TR" dirty="0" smtClean="0"/>
              <a:t>Diğer örnek, tablo için kullanılan HTML elemanı </a:t>
            </a:r>
            <a:r>
              <a:rPr lang="en-US" dirty="0" smtClean="0"/>
              <a:t>&lt;table&gt;&lt;/table&gt;, </a:t>
            </a:r>
            <a:r>
              <a:rPr lang="tr-TR" dirty="0" smtClean="0"/>
              <a:t>paragraf için kullanılan HTML elemanı </a:t>
            </a:r>
            <a:r>
              <a:rPr lang="en-US" dirty="0" smtClean="0"/>
              <a:t>&lt;p&gt;&lt;/p&gt;</a:t>
            </a:r>
            <a:endParaRPr lang="tr-TR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HTML elemanları iç içe </a:t>
            </a:r>
            <a:r>
              <a:rPr lang="tr-TR" dirty="0" smtClean="0"/>
              <a:t>konulabilir (</a:t>
            </a:r>
            <a:r>
              <a:rPr lang="tr-TR" b="1" i="1" dirty="0" smtClean="0"/>
              <a:t>nested elements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İç içe koyma (</a:t>
            </a:r>
            <a:r>
              <a:rPr lang="tr-TR" b="1" i="1" dirty="0" smtClean="0"/>
              <a:t>nesting</a:t>
            </a:r>
            <a:r>
              <a:rPr lang="tr-TR" dirty="0" smtClean="0"/>
              <a:t>)</a:t>
            </a:r>
          </a:p>
          <a:p>
            <a:pPr lvl="2"/>
            <a:r>
              <a:rPr lang="en-US" dirty="0" smtClean="0"/>
              <a:t>&lt;</a:t>
            </a:r>
            <a:r>
              <a:rPr lang="en-US" dirty="0" smtClean="0"/>
              <a:t>p&gt;&lt;b&gt;</a:t>
            </a:r>
            <a:r>
              <a:rPr lang="tr-TR" dirty="0" smtClean="0"/>
              <a:t>Bu metin kalın</a:t>
            </a:r>
            <a:r>
              <a:rPr lang="en-US" dirty="0" smtClean="0"/>
              <a:t>&lt;/</a:t>
            </a:r>
            <a:r>
              <a:rPr lang="en-US" dirty="0" smtClean="0"/>
              <a:t>b&gt;</a:t>
            </a:r>
            <a:r>
              <a:rPr lang="en-US" dirty="0" smtClean="0"/>
              <a:t>&lt;p&gt;</a:t>
            </a:r>
            <a:r>
              <a:rPr lang="en-US" dirty="0" smtClean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bir paragraf içinde kalın metin elemanı bulunur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smtClean="0"/>
              <a:t>b&gt;&lt;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r>
              <a:rPr lang="tr-TR" dirty="0" smtClean="0"/>
              <a:t>Bu metin eğik ve kalın</a:t>
            </a:r>
            <a:r>
              <a:rPr lang="en-US" dirty="0" smtClean="0"/>
              <a:t>&lt;/</a:t>
            </a:r>
            <a:r>
              <a:rPr lang="en-US" dirty="0" err="1" smtClean="0"/>
              <a:t>i</a:t>
            </a:r>
            <a:r>
              <a:rPr lang="en-US" dirty="0" smtClean="0"/>
              <a:t>&gt;&lt;/b</a:t>
            </a:r>
            <a:r>
              <a:rPr lang="en-US" dirty="0" smtClean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bir kalın metin içinde eğik metin elemanı bulunur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tr-TR" dirty="0" smtClean="0"/>
              <a:t>table</a:t>
            </a:r>
            <a:r>
              <a:rPr lang="en-US" dirty="0" smtClean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</a:t>
            </a:r>
            <a:r>
              <a:rPr lang="en-US" dirty="0" smtClean="0"/>
              <a:t>&lt;td&gt;</a:t>
            </a:r>
            <a:r>
              <a:rPr lang="tr-TR" dirty="0" smtClean="0"/>
              <a:t>1. hücre</a:t>
            </a:r>
            <a:r>
              <a:rPr lang="en-US" dirty="0" smtClean="0"/>
              <a:t>&lt;/td&gt;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</a:t>
            </a:r>
            <a:r>
              <a:rPr lang="en-US" dirty="0" smtClean="0"/>
              <a:t>&lt;td&gt;</a:t>
            </a:r>
            <a:r>
              <a:rPr lang="tr-TR" dirty="0" smtClean="0"/>
              <a:t>2. hücre</a:t>
            </a:r>
            <a:r>
              <a:rPr lang="en-US" dirty="0" smtClean="0"/>
              <a:t>&lt;/td&gt;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&lt;/</a:t>
            </a:r>
            <a:r>
              <a:rPr lang="tr-TR" dirty="0" smtClean="0"/>
              <a:t>table</a:t>
            </a:r>
            <a:r>
              <a:rPr lang="en-US" dirty="0" smtClean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bir tablo içinde tablo satır (tr), ve onların içinde tablo hücre (td) elemanları bulunur</a:t>
            </a:r>
          </a:p>
          <a:p>
            <a:pPr lvl="1"/>
            <a:r>
              <a:rPr lang="tr-TR" dirty="0" smtClean="0"/>
              <a:t>İç içe koyma, geometrik şekilde iç içe koyma olarak düşünülebilir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371600"/>
            <a:ext cx="67056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3716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Web sayfası </a:t>
            </a:r>
            <a:r>
              <a:rPr lang="en-US" sz="2000" b="1" dirty="0" smtClean="0">
                <a:solidFill>
                  <a:schemeClr val="bg1"/>
                </a:solidFill>
              </a:rPr>
              <a:t>&lt;body&gt;&lt;/body&gt;</a:t>
            </a:r>
            <a:r>
              <a:rPr lang="tr-TR" sz="2000" b="1" dirty="0" smtClean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17526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1752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Başlık</a:t>
            </a:r>
            <a:r>
              <a:rPr lang="en-US" sz="2000" b="1" dirty="0" smtClean="0">
                <a:solidFill>
                  <a:schemeClr val="bg1"/>
                </a:solidFill>
              </a:rPr>
              <a:t> &lt;h1&gt;&lt;/h1&gt;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2514600"/>
            <a:ext cx="586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2514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Paragraf</a:t>
            </a:r>
            <a:r>
              <a:rPr lang="en-US" sz="2000" b="1" dirty="0" smtClean="0">
                <a:solidFill>
                  <a:schemeClr val="bg1"/>
                </a:solidFill>
              </a:rPr>
              <a:t>&lt;p&gt;&lt;/p&gt;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200" y="4343400"/>
            <a:ext cx="586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4343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Paragraf</a:t>
            </a:r>
            <a:r>
              <a:rPr lang="en-US" sz="2000" b="1" dirty="0" smtClean="0">
                <a:solidFill>
                  <a:schemeClr val="bg1"/>
                </a:solidFill>
              </a:rPr>
              <a:t>&lt;p&gt;&lt;/p&gt;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7432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2743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Resim</a:t>
            </a:r>
            <a:r>
              <a:rPr lang="en-US" sz="2000" b="1" dirty="0" smtClean="0">
                <a:solidFill>
                  <a:schemeClr val="bg1"/>
                </a:solidFill>
              </a:rPr>
              <a:t> &lt;</a:t>
            </a:r>
            <a:r>
              <a:rPr lang="en-US" sz="2000" b="1" dirty="0" err="1" smtClean="0">
                <a:solidFill>
                  <a:schemeClr val="bg1"/>
                </a:solidFill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</a:rPr>
              <a:t> /&gt;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4724400"/>
            <a:ext cx="556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0" y="4724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Tablo</a:t>
            </a:r>
            <a:r>
              <a:rPr lang="en-US" sz="2000" b="1" dirty="0" smtClean="0">
                <a:solidFill>
                  <a:schemeClr val="bg1"/>
                </a:solidFill>
              </a:rPr>
              <a:t> &lt;table&gt;&lt;/table&gt;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7010400" y="1066800"/>
            <a:ext cx="1828800" cy="83820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827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body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içinde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7086600" y="3429000"/>
            <a:ext cx="1828800" cy="838200"/>
          </a:xfrm>
          <a:prstGeom prst="borderCallout1">
            <a:avLst>
              <a:gd name="adj1" fmla="val 18750"/>
              <a:gd name="adj2" fmla="val -8333"/>
              <a:gd name="adj3" fmla="val -7988"/>
              <a:gd name="adj4" fmla="val -439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içinde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7010400" y="5410200"/>
            <a:ext cx="1828800" cy="838200"/>
          </a:xfrm>
          <a:prstGeom prst="borderCallout1">
            <a:avLst>
              <a:gd name="adj1" fmla="val 18750"/>
              <a:gd name="adj2" fmla="val -8333"/>
              <a:gd name="adj3" fmla="val -22642"/>
              <a:gd name="adj4" fmla="val -723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içinde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HTML elemanlarında </a:t>
            </a:r>
            <a:r>
              <a:rPr lang="tr-TR" dirty="0" smtClean="0"/>
              <a:t>parametreler bulunabilir</a:t>
            </a:r>
          </a:p>
          <a:p>
            <a:r>
              <a:rPr lang="tr-TR" dirty="0" smtClean="0"/>
              <a:t>Parametreler elemanların özelliklerini belirtir</a:t>
            </a:r>
            <a:endParaRPr lang="tr-TR" dirty="0" smtClean="0"/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=“http://me.net”&gt; (</a:t>
            </a:r>
            <a:r>
              <a:rPr lang="en-US" i="1" dirty="0" smtClean="0"/>
              <a:t>http://me.net</a:t>
            </a:r>
            <a:r>
              <a:rPr lang="tr-TR" i="1" dirty="0" smtClean="0"/>
              <a:t>’e köprü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table </a:t>
            </a:r>
            <a:r>
              <a:rPr lang="en-US" dirty="0" smtClean="0"/>
              <a:t>border=</a:t>
            </a:r>
            <a:r>
              <a:rPr lang="tr-TR" dirty="0" smtClean="0"/>
              <a:t>0</a:t>
            </a:r>
            <a:r>
              <a:rPr lang="en-US" dirty="0" smtClean="0"/>
              <a:t>&gt; </a:t>
            </a:r>
            <a:r>
              <a:rPr lang="tr-TR" dirty="0" smtClean="0"/>
              <a:t> (</a:t>
            </a:r>
            <a:r>
              <a:rPr lang="tr-TR" i="1" dirty="0" smtClean="0"/>
              <a:t>çerçevesiz </a:t>
            </a:r>
            <a:r>
              <a:rPr lang="tr-TR" i="1" dirty="0" smtClean="0"/>
              <a:t>(borderless) tablo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table </a:t>
            </a:r>
            <a:r>
              <a:rPr lang="en-US" dirty="0" smtClean="0"/>
              <a:t>width=100</a:t>
            </a:r>
            <a:r>
              <a:rPr lang="en-US" dirty="0" smtClean="0"/>
              <a:t>%&gt;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i="1" dirty="0" smtClean="0"/>
              <a:t>100</a:t>
            </a:r>
            <a:r>
              <a:rPr lang="tr-TR" i="1" dirty="0" smtClean="0"/>
              <a:t>% </a:t>
            </a:r>
            <a:r>
              <a:rPr lang="tr-TR" i="1" dirty="0" smtClean="0"/>
              <a:t>genişlikte (width) tablo)</a:t>
            </a:r>
            <a:endParaRPr lang="tr-TR" i="1" dirty="0" smtClean="0"/>
          </a:p>
          <a:p>
            <a:pPr lvl="1"/>
            <a:r>
              <a:rPr lang="en-US" dirty="0" smtClean="0"/>
              <a:t>&lt;p style=“padding:0”&gt; </a:t>
            </a:r>
            <a:r>
              <a:rPr lang="ru-RU" dirty="0" smtClean="0"/>
              <a:t>(</a:t>
            </a:r>
            <a:r>
              <a:rPr lang="tr-TR" i="1" dirty="0" smtClean="0"/>
              <a:t>elemanların </a:t>
            </a:r>
            <a:r>
              <a:rPr lang="tr-TR" i="1" dirty="0" smtClean="0"/>
              <a:t>görsel stili değiştirme</a:t>
            </a:r>
            <a:r>
              <a:rPr lang="tr-TR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</a:t>
            </a:r>
            <a:r>
              <a:rPr lang="tr-TR" dirty="0" smtClean="0"/>
              <a:t>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&lt;h1&gt;&lt;/h1&gt; … &lt;h6&gt;&lt;/h6</a:t>
            </a:r>
            <a:r>
              <a:rPr lang="en-US" dirty="0" smtClean="0"/>
              <a:t>&gt;</a:t>
            </a:r>
            <a:endParaRPr lang="tr-TR" dirty="0" smtClean="0"/>
          </a:p>
          <a:p>
            <a:pPr lvl="1"/>
            <a:r>
              <a:rPr lang="tr-TR" dirty="0" smtClean="0"/>
              <a:t>Metinin </a:t>
            </a:r>
            <a:r>
              <a:rPr lang="tr-TR" dirty="0" smtClean="0"/>
              <a:t>başlığı demek</a:t>
            </a:r>
            <a:endParaRPr lang="tr-TR" dirty="0" smtClean="0"/>
          </a:p>
          <a:p>
            <a:pPr lvl="1"/>
            <a:r>
              <a:rPr lang="tr-TR" dirty="0" smtClean="0"/>
              <a:t>Altı seviye var</a:t>
            </a:r>
          </a:p>
          <a:p>
            <a:pPr lvl="1"/>
            <a:r>
              <a:rPr lang="tr-TR" dirty="0" smtClean="0"/>
              <a:t>Başlıklar ile </a:t>
            </a:r>
            <a:r>
              <a:rPr lang="tr-TR" dirty="0" smtClean="0"/>
              <a:t>genellikle metinin </a:t>
            </a:r>
            <a:r>
              <a:rPr lang="tr-TR" dirty="0" smtClean="0"/>
              <a:t>yapısı düzenlenebilir</a:t>
            </a:r>
          </a:p>
          <a:p>
            <a:pPr lvl="1"/>
            <a:r>
              <a:rPr lang="tr-TR" dirty="0" smtClean="0"/>
              <a:t>Başlıklar, üst, alt, alt alt, vb, normal başlıklar olarak düşünülebilir</a:t>
            </a:r>
          </a:p>
          <a:p>
            <a:pPr lvl="1"/>
            <a:r>
              <a:rPr lang="tr-TR" dirty="0" smtClean="0"/>
              <a:t>Örnek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&lt;h1&gt;</a:t>
            </a:r>
            <a:r>
              <a:rPr lang="tr-TR" dirty="0" smtClean="0">
                <a:solidFill>
                  <a:srgbClr val="FF0000"/>
                </a:solidFill>
              </a:rPr>
              <a:t>Ana Başlığı</a:t>
            </a:r>
            <a:r>
              <a:rPr lang="en-US" dirty="0" smtClean="0">
                <a:solidFill>
                  <a:srgbClr val="FF0000"/>
                </a:solidFill>
              </a:rPr>
              <a:t>&lt;/h1&gt;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&lt;h2&gt;</a:t>
            </a:r>
            <a:r>
              <a:rPr lang="tr-TR" dirty="0" smtClean="0">
                <a:solidFill>
                  <a:srgbClr val="00B050"/>
                </a:solidFill>
              </a:rPr>
              <a:t>1. alt başlığı</a:t>
            </a:r>
            <a:r>
              <a:rPr lang="en-US" dirty="0" smtClean="0">
                <a:solidFill>
                  <a:srgbClr val="00B050"/>
                </a:solidFill>
              </a:rPr>
              <a:t>&lt;/h2&gt;</a:t>
            </a:r>
            <a:endParaRPr lang="tr-TR" dirty="0" smtClean="0">
              <a:solidFill>
                <a:srgbClr val="00B050"/>
              </a:solidFill>
            </a:endParaRPr>
          </a:p>
          <a:p>
            <a:pPr marL="347663" indent="-347663">
              <a:buNone/>
            </a:pPr>
            <a:endParaRPr lang="tr-TR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&lt;p&gt;&lt;/p&gt;</a:t>
            </a:r>
            <a:endParaRPr lang="tr-TR" sz="3200" dirty="0" smtClean="0"/>
          </a:p>
          <a:p>
            <a:pPr lvl="1"/>
            <a:r>
              <a:rPr lang="tr-TR" dirty="0" smtClean="0"/>
              <a:t>Metin</a:t>
            </a:r>
            <a:r>
              <a:rPr lang="ru-RU" dirty="0" smtClean="0"/>
              <a:t> </a:t>
            </a:r>
            <a:r>
              <a:rPr lang="tr-TR" dirty="0" smtClean="0"/>
              <a:t>paragrafı</a:t>
            </a:r>
            <a:endParaRPr lang="tr-TR" dirty="0" smtClean="0"/>
          </a:p>
          <a:p>
            <a:pPr lvl="1"/>
            <a:r>
              <a:rPr lang="tr-TR" dirty="0" smtClean="0"/>
              <a:t>Paragraflar ile metinin blokları düzenlenebilir</a:t>
            </a:r>
          </a:p>
          <a:p>
            <a:pPr lvl="1"/>
            <a:r>
              <a:rPr lang="tr-TR" dirty="0" smtClean="0"/>
              <a:t>Paragraflar, normal metin paragrafları olarak düşünülebilir</a:t>
            </a:r>
            <a:endParaRPr lang="en-US" dirty="0" smtClean="0"/>
          </a:p>
          <a:p>
            <a:pPr lvl="1"/>
            <a:r>
              <a:rPr lang="tr-TR" dirty="0" smtClean="0"/>
              <a:t>Örnek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&lt;p&gt;</a:t>
            </a:r>
            <a:r>
              <a:rPr lang="tr-TR" dirty="0" smtClean="0">
                <a:solidFill>
                  <a:srgbClr val="FF0000"/>
                </a:solidFill>
              </a:rPr>
              <a:t>Metnin 1. paragrafı bu...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tr-TR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tr-TR" dirty="0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tr-TR" dirty="0" smtClean="0">
                <a:solidFill>
                  <a:srgbClr val="00B050"/>
                </a:solidFill>
              </a:rPr>
              <a:t>Metnin 2. paragrafı bu...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tr-TR" dirty="0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tr-TR" dirty="0" smtClean="0"/>
              <a:t> dili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İnternet programlama seviyeleri</a:t>
            </a:r>
          </a:p>
          <a:p>
            <a:pPr lvl="1"/>
            <a:r>
              <a:rPr lang="tr-TR" dirty="0" smtClean="0"/>
              <a:t>İstemci </a:t>
            </a:r>
            <a:r>
              <a:rPr lang="tr-TR" dirty="0" smtClean="0"/>
              <a:t>tarafından (client</a:t>
            </a:r>
            <a:r>
              <a:rPr lang="en-US" dirty="0" smtClean="0"/>
              <a:t>-side</a:t>
            </a:r>
            <a:r>
              <a:rPr lang="tr-TR" dirty="0" smtClean="0"/>
              <a:t>) </a:t>
            </a:r>
            <a:r>
              <a:rPr lang="tr-TR" dirty="0" smtClean="0"/>
              <a:t>programlama 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b="1" dirty="0" smtClean="0"/>
              <a:t>web sitesi gösterimi (HTML, CSS)</a:t>
            </a:r>
          </a:p>
          <a:p>
            <a:pPr lvl="2"/>
            <a:r>
              <a:rPr lang="tr-TR" dirty="0" smtClean="0"/>
              <a:t>Kullanıcıyla etkileşim (DOM, Javascript)</a:t>
            </a:r>
          </a:p>
          <a:p>
            <a:pPr lvl="1"/>
            <a:r>
              <a:rPr lang="tr-TR" dirty="0" smtClean="0"/>
              <a:t>Sunucu (server) tarafından programlama </a:t>
            </a:r>
          </a:p>
          <a:p>
            <a:pPr lvl="2"/>
            <a:r>
              <a:rPr lang="tr-TR" dirty="0" smtClean="0"/>
              <a:t>web sitesi </a:t>
            </a:r>
            <a:r>
              <a:rPr lang="en-US" dirty="0" smtClean="0"/>
              <a:t>online </a:t>
            </a:r>
            <a:r>
              <a:rPr lang="tr-TR" dirty="0" smtClean="0"/>
              <a:t>hazırlama</a:t>
            </a:r>
            <a:r>
              <a:rPr lang="tr-TR" dirty="0" smtClean="0"/>
              <a:t>, </a:t>
            </a:r>
            <a:r>
              <a:rPr lang="tr-TR" dirty="0" smtClean="0"/>
              <a:t>gönderme</a:t>
            </a:r>
            <a:r>
              <a:rPr lang="en-US" dirty="0" smtClean="0"/>
              <a:t>,</a:t>
            </a:r>
            <a:r>
              <a:rPr lang="tr-TR" dirty="0" smtClean="0"/>
              <a:t> güncelleştirme</a:t>
            </a:r>
            <a:r>
              <a:rPr lang="tr-TR" dirty="0" smtClean="0"/>
              <a:t> (</a:t>
            </a:r>
            <a:r>
              <a:rPr lang="tr-TR" dirty="0" smtClean="0"/>
              <a:t>PHP, ASP, JSP)</a:t>
            </a:r>
          </a:p>
          <a:p>
            <a:pPr lvl="1"/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543425"/>
            <a:ext cx="4457700" cy="1933575"/>
          </a:xfrm>
          <a:prstGeom prst="rect">
            <a:avLst/>
          </a:prstGeom>
          <a:noFill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&lt;</a:t>
            </a:r>
            <a:r>
              <a:rPr lang="tr-TR" dirty="0" smtClean="0"/>
              <a:t>div</a:t>
            </a:r>
            <a:r>
              <a:rPr lang="en-US" dirty="0" smtClean="0"/>
              <a:t>&gt;…&lt;/</a:t>
            </a:r>
            <a:r>
              <a:rPr lang="tr-TR" dirty="0" smtClean="0"/>
              <a:t>div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endParaRPr lang="tr-TR" dirty="0" smtClean="0"/>
          </a:p>
          <a:p>
            <a:pPr lvl="1"/>
            <a:r>
              <a:rPr lang="en-US" dirty="0" smtClean="0"/>
              <a:t>&lt;p&gt; </a:t>
            </a:r>
            <a:r>
              <a:rPr lang="tr-TR" dirty="0" smtClean="0"/>
              <a:t>gibi bir </a:t>
            </a:r>
            <a:r>
              <a:rPr lang="tr-TR" dirty="0" smtClean="0"/>
              <a:t>belge parçasını </a:t>
            </a:r>
            <a:r>
              <a:rPr lang="tr-TR" dirty="0" smtClean="0"/>
              <a:t>belirtiyor </a:t>
            </a:r>
            <a:r>
              <a:rPr lang="tr-TR" dirty="0" smtClean="0"/>
              <a:t>ama herhangi bir içerik için </a:t>
            </a:r>
            <a:r>
              <a:rPr lang="tr-TR" dirty="0" smtClean="0"/>
              <a:t>kullanılabilir</a:t>
            </a:r>
          </a:p>
          <a:p>
            <a:pPr lvl="1"/>
            <a:r>
              <a:rPr lang="en-US" dirty="0" smtClean="0"/>
              <a:t>&lt;p&gt;</a:t>
            </a:r>
            <a:r>
              <a:rPr lang="tr-TR" dirty="0" smtClean="0"/>
              <a:t> genellikle sadece metin düzenleme </a:t>
            </a:r>
            <a:r>
              <a:rPr lang="tr-TR" dirty="0" smtClean="0"/>
              <a:t>için </a:t>
            </a:r>
            <a:r>
              <a:rPr lang="tr-TR" dirty="0" smtClean="0"/>
              <a:t>kullanılır</a:t>
            </a:r>
          </a:p>
          <a:p>
            <a:pPr lvl="1"/>
            <a:r>
              <a:rPr lang="en-US" dirty="0" smtClean="0"/>
              <a:t>&lt;div&gt;</a:t>
            </a:r>
            <a:r>
              <a:rPr lang="tr-TR" dirty="0" smtClean="0"/>
              <a:t> </a:t>
            </a:r>
            <a:r>
              <a:rPr lang="tr-TR" dirty="0" smtClean="0"/>
              <a:t>sadece metin için </a:t>
            </a:r>
            <a:r>
              <a:rPr lang="tr-TR" dirty="0" smtClean="0"/>
              <a:t>değil, tablolar, resimler, vb için kullanılabilir</a:t>
            </a:r>
          </a:p>
          <a:p>
            <a:pPr lvl="1"/>
            <a:r>
              <a:rPr lang="tr-TR" dirty="0" smtClean="0"/>
              <a:t>Bu şekilde web sayfasının bir taşınabilir adlı bloğu belirtip böyle elemanların farklı yerlere konulmasını sağlar</a:t>
            </a:r>
          </a:p>
          <a:p>
            <a:pPr lvl="1"/>
            <a:r>
              <a:rPr lang="tr-TR" dirty="0" smtClean="0"/>
              <a:t>Örnek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tr-TR" dirty="0" smtClean="0">
                <a:solidFill>
                  <a:srgbClr val="00B050"/>
                </a:solidFill>
              </a:rPr>
              <a:t>div id=“blok1”</a:t>
            </a:r>
            <a:r>
              <a:rPr lang="en-US" dirty="0" smtClean="0">
                <a:solidFill>
                  <a:srgbClr val="00B050"/>
                </a:solidFill>
              </a:rPr>
              <a:t>&gt;&lt;</a:t>
            </a:r>
            <a:r>
              <a:rPr lang="en-US" dirty="0" err="1" smtClean="0">
                <a:solidFill>
                  <a:srgbClr val="00B050"/>
                </a:solidFill>
              </a:rPr>
              <a:t>img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tr-TR" dirty="0" smtClean="0">
                <a:solidFill>
                  <a:srgbClr val="00B050"/>
                </a:solidFill>
              </a:rPr>
              <a:t>taşınacak-</a:t>
            </a:r>
            <a:r>
              <a:rPr lang="en-US" dirty="0" err="1" smtClean="0">
                <a:solidFill>
                  <a:srgbClr val="00B050"/>
                </a:solidFill>
              </a:rPr>
              <a:t>resim</a:t>
            </a:r>
            <a:r>
              <a:rPr lang="en-US" dirty="0" smtClean="0">
                <a:solidFill>
                  <a:srgbClr val="00B050"/>
                </a:solidFill>
              </a:rPr>
              <a:t>/&gt;&lt;/div&gt;</a:t>
            </a:r>
            <a:r>
              <a:rPr lang="en-US" dirty="0" smtClean="0">
                <a:solidFill>
                  <a:srgbClr val="FF0000"/>
                </a:solidFill>
              </a:rPr>
              <a:t>&lt;div</a:t>
            </a:r>
            <a:r>
              <a:rPr lang="tr-TR" dirty="0" smtClean="0">
                <a:solidFill>
                  <a:srgbClr val="FF0000"/>
                </a:solidFill>
              </a:rPr>
              <a:t> id=“blok2”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tr-TR" dirty="0" smtClean="0">
                <a:solidFill>
                  <a:srgbClr val="FF0000"/>
                </a:solidFill>
              </a:rPr>
              <a:t>taşınacak metin bloğu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tr-TR" dirty="0" smtClean="0">
                <a:solidFill>
                  <a:srgbClr val="FF0000"/>
                </a:solidFill>
              </a:rPr>
              <a:t>div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tr-TR" dirty="0" smtClean="0"/>
              <a:t>span</a:t>
            </a:r>
            <a:r>
              <a:rPr lang="en-US" dirty="0" smtClean="0"/>
              <a:t>&gt;…&lt;/</a:t>
            </a:r>
            <a:r>
              <a:rPr lang="tr-TR" dirty="0" smtClean="0"/>
              <a:t>span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endParaRPr lang="tr-TR" dirty="0" smtClean="0"/>
          </a:p>
          <a:p>
            <a:pPr lvl="1"/>
            <a:r>
              <a:rPr lang="en-US" dirty="0" smtClean="0"/>
              <a:t>&lt;p&gt; </a:t>
            </a:r>
            <a:r>
              <a:rPr lang="tr-TR" dirty="0" smtClean="0"/>
              <a:t>gibi metinin parçasını belirtiyor</a:t>
            </a:r>
          </a:p>
          <a:p>
            <a:pPr lvl="1"/>
            <a:r>
              <a:rPr lang="tr-TR" dirty="0" smtClean="0"/>
              <a:t>ama yeni </a:t>
            </a:r>
            <a:r>
              <a:rPr lang="tr-TR" dirty="0" smtClean="0"/>
              <a:t>“blok” oluşturmuyor, “</a:t>
            </a:r>
            <a:r>
              <a:rPr lang="tr-TR" b="1" i="1" dirty="0" smtClean="0"/>
              <a:t>inline</a:t>
            </a:r>
            <a:r>
              <a:rPr lang="tr-TR" dirty="0" smtClean="0"/>
              <a:t>” ya da “satır içi” </a:t>
            </a:r>
            <a:r>
              <a:rPr lang="tr-TR" dirty="0" smtClean="0"/>
              <a:t>bir metin adlı parçaları belirtir</a:t>
            </a:r>
          </a:p>
          <a:p>
            <a:pPr lvl="1"/>
            <a:r>
              <a:rPr lang="tr-TR" dirty="0" smtClean="0"/>
              <a:t>Böyle inline parçalarının özellikleri ayarlanmasını sağlar</a:t>
            </a:r>
          </a:p>
          <a:p>
            <a:pPr lvl="1"/>
            <a:r>
              <a:rPr lang="tr-TR" dirty="0" smtClean="0"/>
              <a:t>Örnek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&lt;p&gt;</a:t>
            </a:r>
            <a:r>
              <a:rPr lang="tr-TR" dirty="0" smtClean="0"/>
              <a:t>Metnin 1. </a:t>
            </a:r>
            <a:r>
              <a:rPr lang="tr-TR" dirty="0" smtClean="0"/>
              <a:t>paragrafı </a:t>
            </a:r>
            <a:r>
              <a:rPr lang="en-US" dirty="0" smtClean="0">
                <a:solidFill>
                  <a:srgbClr val="FF0000"/>
                </a:solidFill>
              </a:rPr>
              <a:t>&lt;span</a:t>
            </a:r>
            <a:r>
              <a:rPr lang="tr-TR" dirty="0" smtClean="0">
                <a:solidFill>
                  <a:srgbClr val="FF0000"/>
                </a:solidFill>
              </a:rPr>
              <a:t> id=span1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tr-TR" dirty="0" smtClean="0">
                <a:solidFill>
                  <a:srgbClr val="FF0000"/>
                </a:solidFill>
              </a:rPr>
              <a:t>değiştirilecek metin satırı</a:t>
            </a:r>
            <a:r>
              <a:rPr lang="en-US" dirty="0" smtClean="0">
                <a:solidFill>
                  <a:srgbClr val="FF0000"/>
                </a:solidFill>
              </a:rPr>
              <a:t>&lt;/span&gt;</a:t>
            </a:r>
            <a:r>
              <a:rPr lang="tr-TR" dirty="0" smtClean="0"/>
              <a:t> diğer 1. paragrafın metni</a:t>
            </a:r>
            <a:r>
              <a:rPr lang="en-US" dirty="0" smtClean="0"/>
              <a:t>&lt;/</a:t>
            </a:r>
            <a:r>
              <a:rPr lang="tr-TR" dirty="0" smtClean="0"/>
              <a:t>p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&lt;</a:t>
            </a:r>
            <a:r>
              <a:rPr lang="en-US" sz="3000" dirty="0" err="1" smtClean="0"/>
              <a:t>img</a:t>
            </a:r>
            <a:r>
              <a:rPr lang="en-US" sz="3000" dirty="0" smtClean="0"/>
              <a:t> /&gt;</a:t>
            </a:r>
            <a:r>
              <a:rPr lang="tr-TR" sz="3000" dirty="0" smtClean="0"/>
              <a:t> - </a:t>
            </a:r>
            <a:r>
              <a:rPr lang="tr-TR" sz="3000" dirty="0" smtClean="0"/>
              <a:t>resimler için kullanılır</a:t>
            </a:r>
          </a:p>
          <a:p>
            <a:pPr lvl="1"/>
            <a:r>
              <a:rPr lang="tr-TR" sz="2300" dirty="0" smtClean="0"/>
              <a:t>Bu eleman her zaman parametreler ile gelmelidir</a:t>
            </a:r>
            <a:endParaRPr lang="tr-TR" sz="2300" dirty="0" smtClean="0"/>
          </a:p>
          <a:p>
            <a:pPr lvl="1"/>
            <a:r>
              <a:rPr lang="tr-TR" sz="2300" dirty="0" smtClean="0"/>
              <a:t>P</a:t>
            </a:r>
            <a:r>
              <a:rPr lang="tr-TR" sz="2300" dirty="0" smtClean="0"/>
              <a:t>arametreler</a:t>
            </a:r>
            <a:endParaRPr lang="tr-TR" sz="2300" dirty="0" smtClean="0"/>
          </a:p>
          <a:p>
            <a:pPr lvl="2"/>
            <a:r>
              <a:rPr lang="tr-TR" sz="2200" dirty="0" smtClean="0"/>
              <a:t>src</a:t>
            </a:r>
            <a:r>
              <a:rPr lang="tr-TR" sz="2200" dirty="0" smtClean="0"/>
              <a:t>=“resim_konumu</a:t>
            </a:r>
            <a:r>
              <a:rPr lang="tr-TR" sz="2200" dirty="0" smtClean="0"/>
              <a:t>”, yada resimin internet adresi </a:t>
            </a:r>
            <a:r>
              <a:rPr lang="tr-TR" sz="1900" dirty="0" smtClean="0"/>
              <a:t>– örneğin "</a:t>
            </a:r>
            <a:r>
              <a:rPr lang="tr-TR" sz="1900" i="1" dirty="0" smtClean="0">
                <a:hlinkClick r:id="rId2"/>
              </a:rPr>
              <a:t>http</a:t>
            </a:r>
            <a:r>
              <a:rPr lang="tr-TR" sz="1900" i="1" dirty="0" smtClean="0">
                <a:hlinkClick r:id="rId2"/>
              </a:rPr>
              <a:t>://</a:t>
            </a:r>
            <a:r>
              <a:rPr lang="tr-TR" sz="1900" i="1" dirty="0" smtClean="0">
                <a:hlinkClick r:id="rId2"/>
              </a:rPr>
              <a:t>www.w3schools.com/images/pulpit.jpg</a:t>
            </a:r>
            <a:r>
              <a:rPr lang="tr-TR" sz="1900" i="1" dirty="0" smtClean="0"/>
              <a:t>“ </a:t>
            </a:r>
            <a:r>
              <a:rPr lang="tr-TR" sz="1900" dirty="0" smtClean="0"/>
              <a:t>- yada lokal olarak bir dosya belirtilebilir – örneğin “</a:t>
            </a:r>
            <a:r>
              <a:rPr lang="tr-TR" sz="1900" i="1" dirty="0" smtClean="0">
                <a:hlinkClick r:id="rId2"/>
              </a:rPr>
              <a:t>/</a:t>
            </a:r>
            <a:r>
              <a:rPr lang="tr-TR" sz="1900" i="1" dirty="0" smtClean="0">
                <a:hlinkClick r:id="rId2"/>
              </a:rPr>
              <a:t>images/pulpit.jpg</a:t>
            </a:r>
            <a:r>
              <a:rPr lang="tr-TR" sz="1900" dirty="0" smtClean="0"/>
              <a:t>”</a:t>
            </a:r>
          </a:p>
          <a:p>
            <a:pPr lvl="1"/>
            <a:r>
              <a:rPr lang="tr-TR" sz="2300" dirty="0" smtClean="0"/>
              <a:t>Diğer parametreler</a:t>
            </a:r>
          </a:p>
          <a:p>
            <a:pPr lvl="2"/>
            <a:r>
              <a:rPr lang="tr-TR" sz="2000" dirty="0" smtClean="0"/>
              <a:t>alt</a:t>
            </a:r>
            <a:r>
              <a:rPr lang="tr-TR" sz="2000" dirty="0" smtClean="0"/>
              <a:t>=“alternatif </a:t>
            </a:r>
            <a:r>
              <a:rPr lang="tr-TR" sz="2000" dirty="0" smtClean="0"/>
              <a:t>metin”, resim </a:t>
            </a:r>
            <a:r>
              <a:rPr lang="tr-TR" sz="2000" dirty="0" smtClean="0"/>
              <a:t>indirirken </a:t>
            </a:r>
            <a:r>
              <a:rPr lang="tr-TR" sz="2000" dirty="0" smtClean="0"/>
              <a:t>yada </a:t>
            </a:r>
            <a:r>
              <a:rPr lang="tr-TR" sz="2000" dirty="0" smtClean="0"/>
              <a:t>resim </a:t>
            </a:r>
            <a:r>
              <a:rPr lang="tr-TR" sz="2000" dirty="0" smtClean="0"/>
              <a:t>bulunmazsa tarayıcıda gösterilir</a:t>
            </a:r>
            <a:endParaRPr lang="tr-TR" sz="2300" dirty="0" smtClean="0"/>
          </a:p>
          <a:p>
            <a:pPr marL="1147763" lvl="2" indent="-347663"/>
            <a:r>
              <a:rPr lang="tr-TR" sz="2300" dirty="0" smtClean="0"/>
              <a:t>width=“100px” (</a:t>
            </a:r>
            <a:r>
              <a:rPr lang="tr-TR" sz="2300" dirty="0" smtClean="0"/>
              <a:t>resimin </a:t>
            </a:r>
            <a:r>
              <a:rPr lang="tr-TR" sz="2300" dirty="0" smtClean="0"/>
              <a:t>genişliği) </a:t>
            </a:r>
            <a:r>
              <a:rPr lang="tr-TR" sz="2300" dirty="0" smtClean="0"/>
              <a:t/>
            </a:r>
            <a:br>
              <a:rPr lang="tr-TR" sz="2300" dirty="0" smtClean="0"/>
            </a:br>
            <a:r>
              <a:rPr lang="tr-TR" sz="2300" dirty="0" smtClean="0"/>
              <a:t>height</a:t>
            </a:r>
            <a:r>
              <a:rPr lang="tr-TR" sz="2300" dirty="0" smtClean="0"/>
              <a:t>=“100px” (</a:t>
            </a:r>
            <a:r>
              <a:rPr lang="tr-TR" sz="2300" dirty="0" smtClean="0"/>
              <a:t>resimin  </a:t>
            </a:r>
            <a:r>
              <a:rPr lang="tr-TR" sz="2300" dirty="0" smtClean="0"/>
              <a:t>yüksekliği</a:t>
            </a:r>
            <a:r>
              <a:rPr lang="tr-TR" sz="2300" dirty="0" smtClean="0"/>
              <a:t>)</a:t>
            </a:r>
          </a:p>
          <a:p>
            <a:pPr marL="747713" lvl="1" indent="-347663"/>
            <a:r>
              <a:rPr lang="tr-TR" sz="2400" dirty="0" smtClean="0"/>
              <a:t>Örnek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tr-TR" sz="2400" dirty="0" smtClean="0"/>
              <a:t>img src=“</a:t>
            </a:r>
            <a:r>
              <a:rPr lang="en-US" sz="2400" dirty="0" smtClean="0"/>
              <a:t>/images/pulpit.jpg</a:t>
            </a:r>
            <a:r>
              <a:rPr lang="tr-TR" sz="2400" dirty="0" smtClean="0"/>
              <a:t>”</a:t>
            </a:r>
            <a:r>
              <a:rPr lang="en-US" sz="2400" dirty="0" smtClean="0"/>
              <a:t> alt=“Pulpit </a:t>
            </a:r>
            <a:r>
              <a:rPr lang="en-US" sz="2400" dirty="0" err="1" smtClean="0"/>
              <a:t>resmi</a:t>
            </a:r>
            <a:r>
              <a:rPr lang="en-US" sz="2400" dirty="0" smtClean="0"/>
              <a:t>” width=“100px” height=“100px”&gt;</a:t>
            </a:r>
            <a:endParaRPr lang="tr-TR" sz="2700" dirty="0" smtClean="0"/>
          </a:p>
          <a:p>
            <a:pPr marL="347663" indent="-347663">
              <a:buNone/>
            </a:pPr>
            <a:endParaRPr lang="tr-TR" sz="3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5257799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smtClean="0"/>
              <a:t>&lt;</a:t>
            </a:r>
            <a:r>
              <a:rPr lang="en-US" sz="3000" dirty="0" err="1" smtClean="0"/>
              <a:t>ul</a:t>
            </a:r>
            <a:r>
              <a:rPr lang="en-US" sz="3000" dirty="0" smtClean="0"/>
              <a:t>&gt;&lt;/</a:t>
            </a:r>
            <a:r>
              <a:rPr lang="en-US" sz="3000" dirty="0" err="1" smtClean="0"/>
              <a:t>ul</a:t>
            </a:r>
            <a:r>
              <a:rPr lang="en-US" sz="3000" dirty="0" smtClean="0"/>
              <a:t>&gt; </a:t>
            </a:r>
            <a:r>
              <a:rPr lang="tr-TR" sz="3000" dirty="0" smtClean="0"/>
              <a:t> - sırasız liste</a:t>
            </a:r>
            <a:r>
              <a:rPr lang="en-US" sz="3000" dirty="0" smtClean="0"/>
              <a:t> (</a:t>
            </a:r>
            <a:r>
              <a:rPr lang="tr-TR" sz="3000" dirty="0" smtClean="0"/>
              <a:t>madde işareti listesi</a:t>
            </a:r>
            <a:r>
              <a:rPr lang="en-US" sz="3000" dirty="0" smtClean="0"/>
              <a:t>)</a:t>
            </a:r>
          </a:p>
          <a:p>
            <a:pPr lvl="1"/>
            <a:r>
              <a:rPr lang="tr-TR" sz="2600" dirty="0" smtClean="0"/>
              <a:t>İçindeki öğeleri </a:t>
            </a:r>
            <a:r>
              <a:rPr lang="en-US" sz="2600" dirty="0" smtClean="0"/>
              <a:t>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r>
              <a:rPr lang="ru-RU" sz="2600" dirty="0" smtClean="0"/>
              <a:t> </a:t>
            </a:r>
            <a:r>
              <a:rPr lang="tr-TR" sz="2600" dirty="0" smtClean="0"/>
              <a:t>etiketi </a:t>
            </a:r>
            <a:r>
              <a:rPr lang="tr-TR" sz="2600" dirty="0" smtClean="0"/>
              <a:t>ile belirtilir</a:t>
            </a:r>
            <a:endParaRPr lang="tr-TR" sz="2600" dirty="0" smtClean="0"/>
          </a:p>
          <a:p>
            <a:pPr lvl="1"/>
            <a:r>
              <a:rPr lang="tr-TR" sz="2600" dirty="0" smtClean="0"/>
              <a:t>Örnek:</a:t>
            </a:r>
            <a:br>
              <a:rPr lang="tr-TR" sz="2600" dirty="0" smtClean="0"/>
            </a:br>
            <a:r>
              <a:rPr lang="en-US" sz="2600" dirty="0" smtClean="0"/>
              <a:t>&lt;</a:t>
            </a:r>
            <a:r>
              <a:rPr lang="en-US" sz="2600" dirty="0" err="1" smtClean="0"/>
              <a:t>ul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tr-TR" sz="2600" dirty="0" smtClean="0"/>
              <a:t>  </a:t>
            </a:r>
            <a:r>
              <a:rPr lang="en-US" sz="2600" dirty="0" smtClean="0"/>
              <a:t>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&gt;1.</a:t>
            </a:r>
            <a:r>
              <a:rPr lang="tr-TR" sz="2600" dirty="0" smtClean="0"/>
              <a:t> öğe</a:t>
            </a:r>
            <a:r>
              <a:rPr lang="en-US" sz="2600" dirty="0" smtClean="0"/>
              <a:t>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r>
              <a:rPr lang="tr-TR" sz="2600" dirty="0" smtClean="0"/>
              <a:t>  </a:t>
            </a:r>
            <a:r>
              <a:rPr lang="en-US" sz="2600" dirty="0" smtClean="0"/>
              <a:t>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&gt;2.</a:t>
            </a:r>
            <a:r>
              <a:rPr lang="tr-TR" sz="2600" dirty="0" smtClean="0"/>
              <a:t> öğe</a:t>
            </a:r>
            <a:r>
              <a:rPr lang="en-US" sz="2600" dirty="0" smtClean="0"/>
              <a:t>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&lt;/</a:t>
            </a:r>
            <a:r>
              <a:rPr lang="en-US" sz="2600" dirty="0" err="1" smtClean="0"/>
              <a:t>ul</a:t>
            </a:r>
            <a:r>
              <a:rPr lang="en-US" sz="2600" dirty="0" smtClean="0"/>
              <a:t>&gt;</a:t>
            </a:r>
          </a:p>
          <a:p>
            <a:r>
              <a:rPr lang="tr-TR" sz="3000" dirty="0" smtClean="0"/>
              <a:t>Listeler birbirinin içine konulabilir</a:t>
            </a:r>
          </a:p>
          <a:p>
            <a:pPr lvl="1"/>
            <a:r>
              <a:rPr lang="tr-TR" sz="2400" dirty="0" smtClean="0"/>
              <a:t>Örnek:</a:t>
            </a:r>
            <a:br>
              <a:rPr lang="tr-TR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tr-TR" sz="2400" dirty="0" smtClean="0"/>
              <a:t>  </a:t>
            </a:r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&gt;1.</a:t>
            </a:r>
            <a:r>
              <a:rPr lang="tr-TR" sz="2400" dirty="0" smtClean="0"/>
              <a:t> öğe</a:t>
            </a:r>
            <a:r>
              <a:rPr lang="en-US" sz="2400" dirty="0" smtClean="0"/>
              <a:t>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tr-TR" sz="2400" dirty="0" smtClean="0"/>
              <a:t>  </a:t>
            </a:r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r>
              <a:rPr lang="tr-TR" sz="2400" dirty="0" smtClean="0"/>
              <a:t>2. öğe</a:t>
            </a:r>
            <a:r>
              <a:rPr lang="en-US" sz="2400" dirty="0" smtClean="0"/>
              <a:t>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           </a:t>
            </a: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tr-TR" sz="2400" dirty="0" smtClean="0"/>
              <a:t>              </a:t>
            </a:r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r>
              <a:rPr lang="tr-TR" sz="2400" dirty="0" smtClean="0"/>
              <a:t>2</a:t>
            </a:r>
            <a:r>
              <a:rPr lang="en-US" sz="2400" dirty="0" smtClean="0"/>
              <a:t>.</a:t>
            </a:r>
            <a:r>
              <a:rPr lang="tr-TR" sz="2400" dirty="0" smtClean="0"/>
              <a:t>1 </a:t>
            </a:r>
            <a:r>
              <a:rPr lang="tr-TR" sz="2400" dirty="0" smtClean="0"/>
              <a:t>öğe</a:t>
            </a:r>
            <a:r>
              <a:rPr lang="en-US" sz="2400" dirty="0" smtClean="0"/>
              <a:t>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tr-TR" sz="2400" dirty="0" smtClean="0"/>
              <a:t>           </a:t>
            </a:r>
            <a:r>
              <a:rPr lang="en-US" sz="2400" dirty="0" smtClean="0"/>
              <a:t> </a:t>
            </a:r>
            <a:r>
              <a:rPr lang="tr-TR" sz="2400" dirty="0" smtClean="0"/>
              <a:t>  </a:t>
            </a:r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&gt;2.</a:t>
            </a:r>
            <a:r>
              <a:rPr lang="tr-TR" sz="2400" dirty="0" smtClean="0"/>
              <a:t>1 </a:t>
            </a:r>
            <a:r>
              <a:rPr lang="tr-TR" sz="2400" dirty="0" smtClean="0"/>
              <a:t>öğe</a:t>
            </a:r>
            <a:r>
              <a:rPr lang="en-US" sz="2400" dirty="0" smtClean="0"/>
              <a:t>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tr-TR" sz="2400" dirty="0" smtClean="0"/>
              <a:t>            </a:t>
            </a:r>
            <a:r>
              <a:rPr lang="en-US" sz="2400" dirty="0" smtClean="0"/>
              <a:t>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  </a:t>
            </a:r>
            <a:r>
              <a:rPr lang="en-US" sz="2400" dirty="0" smtClean="0"/>
              <a:t>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 </a:t>
            </a:r>
            <a:r>
              <a:rPr lang="tr-TR" sz="2600" dirty="0" smtClean="0"/>
              <a:t/>
            </a:r>
            <a:br>
              <a:rPr lang="tr-TR" sz="2600" dirty="0" smtClean="0"/>
            </a:br>
            <a:endParaRPr lang="tr-TR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&lt;</a:t>
            </a:r>
            <a:r>
              <a:rPr lang="tr-TR" sz="3000" dirty="0" err="1" smtClean="0"/>
              <a:t>o</a:t>
            </a:r>
            <a:r>
              <a:rPr lang="en-US" sz="3000" dirty="0" smtClean="0"/>
              <a:t>l&gt;&lt;/</a:t>
            </a:r>
            <a:r>
              <a:rPr lang="tr-TR" sz="3000" dirty="0" err="1" smtClean="0"/>
              <a:t>o</a:t>
            </a:r>
            <a:r>
              <a:rPr lang="en-US" sz="3000" dirty="0" smtClean="0"/>
              <a:t>l&gt; </a:t>
            </a:r>
            <a:r>
              <a:rPr lang="tr-TR" sz="3000" dirty="0" smtClean="0"/>
              <a:t> - sıralı liste</a:t>
            </a:r>
            <a:r>
              <a:rPr lang="en-US" sz="3000" dirty="0" smtClean="0"/>
              <a:t> (</a:t>
            </a:r>
            <a:r>
              <a:rPr lang="tr-TR" sz="3000" dirty="0" smtClean="0"/>
              <a:t>numaralandırma</a:t>
            </a:r>
            <a:r>
              <a:rPr lang="en-US" sz="3000" dirty="0" smtClean="0"/>
              <a:t>)</a:t>
            </a:r>
          </a:p>
          <a:p>
            <a:pPr lvl="1"/>
            <a:r>
              <a:rPr lang="tr-TR" sz="2600" dirty="0" smtClean="0"/>
              <a:t>İçindeki öğeleri </a:t>
            </a:r>
            <a:r>
              <a:rPr lang="en-US" sz="2600" dirty="0" smtClean="0"/>
              <a:t>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r>
              <a:rPr lang="ru-RU" sz="2600" dirty="0" smtClean="0"/>
              <a:t> </a:t>
            </a:r>
            <a:r>
              <a:rPr lang="tr-TR" sz="2600" dirty="0" smtClean="0"/>
              <a:t>etiketi </a:t>
            </a:r>
            <a:r>
              <a:rPr lang="tr-TR" sz="2600" dirty="0" smtClean="0"/>
              <a:t>ile belirtilir</a:t>
            </a:r>
            <a:endParaRPr lang="tr-TR" sz="2600" dirty="0" smtClean="0"/>
          </a:p>
          <a:p>
            <a:pPr lvl="1"/>
            <a:r>
              <a:rPr lang="tr-TR" sz="2600" dirty="0" smtClean="0"/>
              <a:t>Örnek</a:t>
            </a:r>
            <a:br>
              <a:rPr lang="tr-TR" sz="2600" dirty="0" smtClean="0"/>
            </a:br>
            <a:r>
              <a:rPr lang="en-US" sz="2600" dirty="0" smtClean="0"/>
              <a:t>&lt;</a:t>
            </a:r>
            <a:r>
              <a:rPr lang="tr-TR" sz="2600" dirty="0" err="1" smtClean="0"/>
              <a:t>o</a:t>
            </a:r>
            <a:r>
              <a:rPr lang="en-US" sz="2600" dirty="0" smtClean="0"/>
              <a:t>l&gt;</a:t>
            </a:r>
            <a:br>
              <a:rPr lang="en-US" sz="2600" dirty="0" smtClean="0"/>
            </a:br>
            <a:r>
              <a:rPr lang="en-US" sz="2600" dirty="0" smtClean="0"/>
              <a:t>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r>
              <a:rPr lang="tr-TR" sz="2600" dirty="0" smtClean="0"/>
              <a:t>Kahve</a:t>
            </a:r>
            <a:r>
              <a:rPr lang="en-US" sz="2600" dirty="0" smtClean="0"/>
              <a:t>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 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r>
              <a:rPr lang="tr-TR" sz="2600" dirty="0" smtClean="0"/>
              <a:t>Çay</a:t>
            </a:r>
            <a:r>
              <a:rPr lang="en-US" sz="2600" dirty="0" smtClean="0"/>
              <a:t>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r>
              <a:rPr lang="tr-TR" sz="2600" dirty="0" smtClean="0"/>
              <a:t/>
            </a:r>
            <a:br>
              <a:rPr lang="tr-TR" sz="2600" dirty="0" smtClean="0"/>
            </a:br>
            <a:r>
              <a:rPr lang="en-US" sz="2600" dirty="0" smtClean="0"/>
              <a:t> 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r>
              <a:rPr lang="tr-TR" sz="2600" dirty="0" smtClean="0"/>
              <a:t>Su</a:t>
            </a:r>
            <a:r>
              <a:rPr lang="en-US" sz="2600" dirty="0" smtClean="0"/>
              <a:t>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&lt;/</a:t>
            </a:r>
            <a:r>
              <a:rPr lang="tr-TR" sz="2600" dirty="0" err="1" smtClean="0"/>
              <a:t>o</a:t>
            </a:r>
            <a:r>
              <a:rPr lang="en-US" sz="2600" dirty="0" smtClean="0"/>
              <a:t>l&gt;</a:t>
            </a:r>
          </a:p>
          <a:p>
            <a:pPr lvl="1"/>
            <a:endParaRPr lang="tr-TR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&lt;table&gt;&lt;/table&gt; - t</a:t>
            </a:r>
            <a:r>
              <a:rPr lang="tr-TR" sz="3000" dirty="0" smtClean="0"/>
              <a:t>ablo</a:t>
            </a:r>
          </a:p>
          <a:p>
            <a:r>
              <a:rPr lang="en-US" sz="3000" dirty="0" smtClean="0"/>
              <a:t>&lt;t</a:t>
            </a:r>
            <a:r>
              <a:rPr lang="tr-TR" sz="3000" dirty="0" smtClean="0"/>
              <a:t>r</a:t>
            </a:r>
            <a:r>
              <a:rPr lang="en-US" sz="3000" dirty="0" smtClean="0"/>
              <a:t>&gt;&lt;/</a:t>
            </a:r>
            <a:r>
              <a:rPr lang="en-US" sz="3000" dirty="0" err="1" smtClean="0"/>
              <a:t>tr</a:t>
            </a:r>
            <a:r>
              <a:rPr lang="en-US" sz="3000" dirty="0" smtClean="0"/>
              <a:t>&gt;</a:t>
            </a:r>
            <a:r>
              <a:rPr lang="tr-TR" sz="3000" dirty="0" smtClean="0"/>
              <a:t> </a:t>
            </a:r>
            <a:r>
              <a:rPr lang="tr-TR" sz="3000" dirty="0" smtClean="0"/>
              <a:t>tablo içindeki </a:t>
            </a:r>
            <a:r>
              <a:rPr lang="tr-TR" sz="3000" dirty="0" smtClean="0"/>
              <a:t>satırlarını belirtiyor</a:t>
            </a:r>
          </a:p>
          <a:p>
            <a:r>
              <a:rPr lang="en-US" sz="3000" dirty="0" smtClean="0"/>
              <a:t>&lt;</a:t>
            </a:r>
            <a:r>
              <a:rPr lang="en-US" sz="3000" dirty="0" err="1" smtClean="0"/>
              <a:t>th</a:t>
            </a:r>
            <a:r>
              <a:rPr lang="en-US" sz="3000" dirty="0" smtClean="0"/>
              <a:t>&gt;&lt;/</a:t>
            </a:r>
            <a:r>
              <a:rPr lang="en-US" sz="3000" dirty="0" err="1" smtClean="0"/>
              <a:t>th</a:t>
            </a:r>
            <a:r>
              <a:rPr lang="en-US" sz="3000" dirty="0" smtClean="0"/>
              <a:t>&gt; </a:t>
            </a:r>
            <a:r>
              <a:rPr lang="ru-RU" sz="3000" dirty="0" smtClean="0"/>
              <a:t> </a:t>
            </a:r>
            <a:r>
              <a:rPr lang="tr-TR" sz="3400" dirty="0" smtClean="0"/>
              <a:t>tablo içindeki </a:t>
            </a:r>
            <a:r>
              <a:rPr lang="tr-TR" sz="3400" dirty="0" smtClean="0"/>
              <a:t>başlık satırını belirtiyor</a:t>
            </a:r>
          </a:p>
          <a:p>
            <a:r>
              <a:rPr lang="en-US" sz="3000" dirty="0" smtClean="0"/>
              <a:t>&lt;td&gt;&lt;/td&gt;</a:t>
            </a:r>
            <a:r>
              <a:rPr lang="tr-TR" sz="3000" dirty="0" smtClean="0"/>
              <a:t> </a:t>
            </a:r>
            <a:r>
              <a:rPr lang="tr-TR" sz="3000" dirty="0" smtClean="0"/>
              <a:t>satırlar içindeki </a:t>
            </a:r>
            <a:r>
              <a:rPr lang="tr-TR" sz="3000" dirty="0" smtClean="0"/>
              <a:t>hücrelerini belirtiyor</a:t>
            </a:r>
          </a:p>
          <a:p>
            <a:endParaRPr lang="tr-TR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/>
              <a:t>table&gt;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&gt;&lt;</a:t>
            </a:r>
            <a:r>
              <a:rPr lang="en-US" sz="2800" dirty="0" err="1" smtClean="0"/>
              <a:t>th</a:t>
            </a:r>
            <a:r>
              <a:rPr lang="en-US" sz="2800" dirty="0" smtClean="0"/>
              <a:t>&gt;Header 1&lt;/</a:t>
            </a:r>
            <a:r>
              <a:rPr lang="en-US" sz="2800" dirty="0" err="1" smtClean="0"/>
              <a:t>th</a:t>
            </a:r>
            <a:r>
              <a:rPr lang="en-US" sz="2800" dirty="0" smtClean="0"/>
              <a:t>&gt;&lt;</a:t>
            </a:r>
            <a:r>
              <a:rPr lang="en-US" sz="2800" dirty="0" err="1" smtClean="0"/>
              <a:t>th</a:t>
            </a:r>
            <a:r>
              <a:rPr lang="en-US" sz="2800" dirty="0" smtClean="0"/>
              <a:t>&gt;Header 2&lt;/</a:t>
            </a:r>
            <a:r>
              <a:rPr lang="en-US" sz="2800" dirty="0" err="1" smtClean="0"/>
              <a:t>th</a:t>
            </a:r>
            <a:r>
              <a:rPr lang="en-US" sz="2800" dirty="0" smtClean="0"/>
              <a:t>&gt;&lt;/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   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&gt;&lt;td&gt;row 1, cell 1&lt;/td&gt;&lt;td&gt;row 1, cell 2&lt;/td&gt;&lt;/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   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&gt;&lt;td&gt;row 2, cell 1&lt;/td&gt;&lt;td&gt;row 2, cell 2&lt;/td&gt;&lt;/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&lt;/table&gt;</a:t>
            </a:r>
            <a:endParaRPr lang="tr-TR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114800"/>
            <a:ext cx="40187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895600" y="2438400"/>
            <a:ext cx="762000" cy="182880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2438400"/>
            <a:ext cx="609600" cy="175260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90800" y="2895600"/>
            <a:ext cx="914400" cy="2057400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81600" y="2819400"/>
            <a:ext cx="838200" cy="2133600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3352800"/>
            <a:ext cx="838200" cy="19812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6800" y="3352800"/>
            <a:ext cx="838200" cy="19812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Table parametreleri</a:t>
            </a:r>
            <a:endParaRPr lang="en-US" sz="3000" dirty="0" smtClean="0"/>
          </a:p>
          <a:p>
            <a:pPr lvl="1"/>
            <a:r>
              <a:rPr lang="tr-TR" sz="2600" dirty="0" smtClean="0"/>
              <a:t>border=“2px” – tablonun çerçevesinin genişliği</a:t>
            </a:r>
          </a:p>
          <a:p>
            <a:pPr lvl="1"/>
            <a:r>
              <a:rPr lang="tr-TR" sz="2600" dirty="0" smtClean="0"/>
              <a:t>width=“</a:t>
            </a:r>
            <a:r>
              <a:rPr lang="tr-TR" sz="2600" dirty="0" smtClean="0"/>
              <a:t>100px” </a:t>
            </a:r>
            <a:r>
              <a:rPr lang="tr-TR" sz="2600" dirty="0" smtClean="0"/>
              <a:t>– tablonun genişliği</a:t>
            </a:r>
          </a:p>
          <a:p>
            <a:pPr lvl="1"/>
            <a:r>
              <a:rPr lang="tr-TR" sz="2600" dirty="0" smtClean="0"/>
              <a:t>cellpadding=“0px” – hücrenin </a:t>
            </a:r>
            <a:r>
              <a:rPr lang="tr-TR" sz="2600" dirty="0" smtClean="0"/>
              <a:t>sınır </a:t>
            </a:r>
            <a:r>
              <a:rPr lang="tr-TR" sz="2600" dirty="0" smtClean="0"/>
              <a:t>ve içindeki </a:t>
            </a:r>
            <a:r>
              <a:rPr lang="tr-TR" sz="2600" dirty="0" smtClean="0"/>
              <a:t>metinden sınıra aralık – </a:t>
            </a:r>
            <a:r>
              <a:rPr lang="tr-TR" sz="2600" b="1" dirty="0" smtClean="0"/>
              <a:t>“</a:t>
            </a:r>
            <a:r>
              <a:rPr lang="tr-TR" sz="2600" b="1" i="1" dirty="0" smtClean="0"/>
              <a:t>padding”</a:t>
            </a:r>
            <a:endParaRPr lang="tr-TR" sz="2600" b="1" i="1" dirty="0" smtClean="0"/>
          </a:p>
          <a:p>
            <a:pPr lvl="1"/>
            <a:r>
              <a:rPr lang="tr-TR" sz="2600" dirty="0" smtClean="0"/>
              <a:t>cellspacing=“0px” – hücreler </a:t>
            </a:r>
            <a:r>
              <a:rPr lang="tr-TR" sz="2600" dirty="0" smtClean="0"/>
              <a:t>arasında aralık</a:t>
            </a:r>
            <a:endParaRPr lang="tr-TR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35813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Satır parametreleri </a:t>
            </a:r>
            <a:r>
              <a:rPr lang="tr-TR" sz="3000" dirty="0" smtClean="0"/>
              <a:t>(</a:t>
            </a:r>
            <a:r>
              <a:rPr lang="en-US" sz="3000" b="1" dirty="0" smtClean="0"/>
              <a:t>&lt;</a:t>
            </a:r>
            <a:r>
              <a:rPr lang="tr-TR" sz="3000" b="1" dirty="0" smtClean="0"/>
              <a:t>tr</a:t>
            </a:r>
            <a:r>
              <a:rPr lang="en-US" sz="3000" b="1" dirty="0" smtClean="0"/>
              <a:t>&gt;</a:t>
            </a:r>
            <a:r>
              <a:rPr lang="tr-TR" sz="3000" b="1" dirty="0" smtClean="0"/>
              <a:t> - satır</a:t>
            </a:r>
            <a:r>
              <a:rPr lang="tr-TR" sz="3000" dirty="0" smtClean="0"/>
              <a:t>)</a:t>
            </a:r>
            <a:endParaRPr lang="en-US" sz="3000" dirty="0" smtClean="0"/>
          </a:p>
          <a:p>
            <a:pPr lvl="1"/>
            <a:r>
              <a:rPr lang="tr-TR" sz="2600" dirty="0" smtClean="0"/>
              <a:t>align=“left/right/center/justify/char” – satır yaslama</a:t>
            </a:r>
          </a:p>
          <a:p>
            <a:pPr lvl="1"/>
            <a:r>
              <a:rPr lang="tr-TR" sz="2600" dirty="0" smtClean="0"/>
              <a:t>valign=“top/middle/bottom/baseline” – satır dikey hizalama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4195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Hücre parametreleri (</a:t>
            </a:r>
            <a:r>
              <a:rPr lang="en-US" sz="3000" b="1" dirty="0" smtClean="0"/>
              <a:t>&lt;</a:t>
            </a:r>
            <a:r>
              <a:rPr lang="tr-TR" sz="3000" b="1" dirty="0" smtClean="0"/>
              <a:t>td</a:t>
            </a:r>
            <a:r>
              <a:rPr lang="en-US" sz="3000" b="1" dirty="0" smtClean="0"/>
              <a:t>&gt;</a:t>
            </a:r>
            <a:r>
              <a:rPr lang="tr-TR" sz="3000" b="1" dirty="0" smtClean="0"/>
              <a:t> - </a:t>
            </a:r>
            <a:r>
              <a:rPr lang="tr-TR" sz="3000" b="1" dirty="0" smtClean="0"/>
              <a:t>hücre</a:t>
            </a:r>
            <a:r>
              <a:rPr lang="tr-TR" sz="3000" dirty="0" smtClean="0"/>
              <a:t>)</a:t>
            </a:r>
            <a:endParaRPr lang="en-US" sz="3000" dirty="0" smtClean="0"/>
          </a:p>
          <a:p>
            <a:pPr lvl="1"/>
            <a:r>
              <a:rPr lang="tr-TR" sz="2600" dirty="0" smtClean="0"/>
              <a:t>align=“left/right/center/justify/char” – metin yaslama</a:t>
            </a:r>
          </a:p>
          <a:p>
            <a:pPr lvl="1"/>
            <a:r>
              <a:rPr lang="tr-TR" sz="2600" dirty="0" smtClean="0"/>
              <a:t>valign=“top/middle/bottom/baseline” – metin dikey hizalama</a:t>
            </a:r>
          </a:p>
          <a:p>
            <a:pPr lvl="1"/>
            <a:r>
              <a:rPr lang="tr-TR" sz="2600" dirty="0" smtClean="0"/>
              <a:t>colspan=“2” – </a:t>
            </a:r>
            <a:r>
              <a:rPr lang="tr-TR" sz="2600" dirty="0" smtClean="0"/>
              <a:t>hücrenin yatay genişleği (sütun - </a:t>
            </a:r>
            <a:r>
              <a:rPr lang="tr-TR" sz="2600" b="1" i="1" dirty="0" smtClean="0"/>
              <a:t>column</a:t>
            </a:r>
            <a:r>
              <a:rPr lang="tr-TR" sz="2600" dirty="0" smtClean="0"/>
              <a:t>)</a:t>
            </a:r>
            <a:endParaRPr lang="tr-TR" sz="2600" dirty="0" smtClean="0"/>
          </a:p>
          <a:p>
            <a:pPr lvl="1"/>
            <a:r>
              <a:rPr lang="tr-TR" sz="2600" dirty="0" smtClean="0"/>
              <a:t>rowspan=“2” – </a:t>
            </a:r>
            <a:r>
              <a:rPr lang="tr-TR" sz="2600" dirty="0" smtClean="0"/>
              <a:t>hücrenin dikey genişliği (satır - </a:t>
            </a:r>
            <a:r>
              <a:rPr lang="tr-TR" sz="2600" b="1" i="1" dirty="0" smtClean="0"/>
              <a:t>row</a:t>
            </a:r>
            <a:r>
              <a:rPr lang="tr-TR" sz="2600" dirty="0" smtClean="0"/>
              <a:t>)</a:t>
            </a:r>
            <a:endParaRPr lang="tr-TR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tr-TR" dirty="0" smtClean="0"/>
              <a:t> dili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Client-side </a:t>
            </a:r>
            <a:r>
              <a:rPr lang="tr-TR" dirty="0" smtClean="0"/>
              <a:t>programlama,</a:t>
            </a:r>
            <a:r>
              <a:rPr lang="en-US" dirty="0" smtClean="0"/>
              <a:t> </a:t>
            </a:r>
            <a:r>
              <a:rPr lang="tr-TR" dirty="0" smtClean="0"/>
              <a:t>web </a:t>
            </a:r>
            <a:r>
              <a:rPr lang="tr-TR" dirty="0" smtClean="0"/>
              <a:t>sayfasının nasıl görüneceğini </a:t>
            </a:r>
            <a:r>
              <a:rPr lang="tr-TR" dirty="0" smtClean="0"/>
              <a:t>ve davranacağını belirtiyor</a:t>
            </a:r>
            <a:endParaRPr lang="tr-TR" dirty="0" smtClean="0"/>
          </a:p>
          <a:p>
            <a:r>
              <a:rPr lang="tr-TR" dirty="0" smtClean="0"/>
              <a:t>HTML dili, </a:t>
            </a:r>
            <a:r>
              <a:rPr lang="tr-TR" dirty="0" smtClean="0"/>
              <a:t>web sayfasının görünümünü yönetir</a:t>
            </a:r>
          </a:p>
          <a:p>
            <a:r>
              <a:rPr lang="tr-TR" dirty="0" smtClean="0"/>
              <a:t>HTML== Hyper </a:t>
            </a:r>
            <a:r>
              <a:rPr lang="tr-TR" dirty="0" smtClean="0"/>
              <a:t>Text Markup Language </a:t>
            </a:r>
            <a:r>
              <a:rPr lang="tr-TR" dirty="0" smtClean="0"/>
              <a:t>== </a:t>
            </a:r>
            <a:r>
              <a:rPr lang="tr-TR" dirty="0" smtClean="0"/>
              <a:t>Hiper </a:t>
            </a:r>
            <a:r>
              <a:rPr lang="tr-TR" dirty="0" smtClean="0"/>
              <a:t>Metin İşaretleme Dili </a:t>
            </a:r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648199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&lt;</a:t>
            </a:r>
            <a:r>
              <a:rPr lang="tr-TR" sz="3000" dirty="0" smtClean="0"/>
              <a:t>a</a:t>
            </a:r>
            <a:r>
              <a:rPr lang="en-US" sz="3000" dirty="0" smtClean="0"/>
              <a:t>&gt;&lt;/a&gt; - </a:t>
            </a:r>
            <a:r>
              <a:rPr lang="en-US" sz="3500" dirty="0" smtClean="0"/>
              <a:t>HTML k</a:t>
            </a:r>
            <a:r>
              <a:rPr lang="tr-TR" sz="3500" dirty="0" smtClean="0"/>
              <a:t>öprü yada link</a:t>
            </a:r>
            <a:endParaRPr lang="tr-TR" sz="3500" dirty="0" smtClean="0"/>
          </a:p>
          <a:p>
            <a:pPr lvl="1"/>
            <a:r>
              <a:rPr lang="tr-TR" sz="3100" dirty="0" smtClean="0"/>
              <a:t>Bu eleman genellikle parametrelere sahip olur</a:t>
            </a:r>
            <a:endParaRPr lang="tr-TR" sz="3100" dirty="0" smtClean="0"/>
          </a:p>
          <a:p>
            <a:r>
              <a:rPr lang="tr-TR" sz="3500" dirty="0" smtClean="0"/>
              <a:t>Parametreler</a:t>
            </a:r>
            <a:endParaRPr lang="tr-TR" sz="3500" dirty="0" smtClean="0"/>
          </a:p>
          <a:p>
            <a:pPr marL="747713" lvl="1" indent="-347663"/>
            <a:r>
              <a:rPr lang="tr-TR" sz="2700" dirty="0" smtClean="0"/>
              <a:t>href</a:t>
            </a:r>
            <a:r>
              <a:rPr lang="tr-TR" sz="2700" dirty="0" smtClean="0"/>
              <a:t>=“işaret edilen belgenin konumu”, </a:t>
            </a:r>
            <a:r>
              <a:rPr lang="tr-TR" sz="2300" dirty="0" smtClean="0"/>
              <a:t>internet adresi olabilir örnek ”</a:t>
            </a:r>
            <a:r>
              <a:rPr lang="tr-TR" sz="2300" dirty="0" smtClean="0">
                <a:hlinkClick r:id="rId2"/>
              </a:rPr>
              <a:t>http</a:t>
            </a:r>
            <a:r>
              <a:rPr lang="tr-TR" sz="2300" dirty="0" smtClean="0">
                <a:hlinkClick r:id="rId2"/>
              </a:rPr>
              <a:t>://www.w3schools.com</a:t>
            </a:r>
            <a:r>
              <a:rPr lang="tr-TR" sz="2300" dirty="0" smtClean="0">
                <a:hlinkClick r:id="rId2"/>
              </a:rPr>
              <a:t>/</a:t>
            </a:r>
            <a:r>
              <a:rPr lang="tr-TR" sz="2300" dirty="0" smtClean="0"/>
              <a:t>”, lokal olan dosya olabilir, örnek “</a:t>
            </a:r>
            <a:r>
              <a:rPr lang="en-US" sz="2300" dirty="0" smtClean="0"/>
              <a:t>/</a:t>
            </a:r>
            <a:r>
              <a:rPr lang="en-US" sz="2300" dirty="0" err="1" smtClean="0"/>
              <a:t>diger-sayfalar</a:t>
            </a:r>
            <a:r>
              <a:rPr lang="en-US" sz="2300" dirty="0" smtClean="0"/>
              <a:t>/sayfa2.html”</a:t>
            </a:r>
            <a:endParaRPr lang="tr-TR" sz="2300" dirty="0" smtClean="0"/>
          </a:p>
          <a:p>
            <a:pPr marL="747713" lvl="1" indent="-347663"/>
            <a:r>
              <a:rPr lang="tr-TR" sz="2700" dirty="0" smtClean="0"/>
              <a:t>target</a:t>
            </a:r>
            <a:r>
              <a:rPr lang="tr-TR" sz="2700" dirty="0" smtClean="0"/>
              <a:t>=“_blank”  - </a:t>
            </a:r>
            <a:r>
              <a:rPr lang="tr-TR" sz="2700" dirty="0" smtClean="0"/>
              <a:t>köprünün hedefi </a:t>
            </a:r>
            <a:r>
              <a:rPr lang="tr-TR" sz="2700" b="1" dirty="0" smtClean="0"/>
              <a:t>(</a:t>
            </a:r>
            <a:r>
              <a:rPr lang="en-US" sz="2700" b="1" i="1" dirty="0" smtClean="0"/>
              <a:t>target</a:t>
            </a:r>
            <a:r>
              <a:rPr lang="en-US" sz="2700" b="1" dirty="0" smtClean="0"/>
              <a:t>) </a:t>
            </a:r>
            <a:r>
              <a:rPr lang="tr-TR" sz="2700" dirty="0" smtClean="0"/>
              <a:t>yeni </a:t>
            </a:r>
            <a:r>
              <a:rPr lang="tr-TR" sz="2700" dirty="0" smtClean="0"/>
              <a:t>pencerede </a:t>
            </a:r>
            <a:r>
              <a:rPr lang="tr-TR" sz="2700" dirty="0" smtClean="0"/>
              <a:t>açıyor</a:t>
            </a:r>
            <a:endParaRPr lang="tr-TR" sz="2700" dirty="0" smtClean="0"/>
          </a:p>
          <a:p>
            <a:pPr marL="347663" indent="-347663"/>
            <a:r>
              <a:rPr lang="tr-TR" sz="3100" dirty="0" smtClean="0"/>
              <a:t>Örnek</a:t>
            </a:r>
            <a:r>
              <a:rPr lang="tr-TR" sz="3500" dirty="0" smtClean="0"/>
              <a:t/>
            </a:r>
            <a:br>
              <a:rPr lang="tr-TR" sz="3500" dirty="0" smtClean="0"/>
            </a:br>
            <a:r>
              <a:rPr lang="en-US" sz="3100" i="1" dirty="0" smtClean="0"/>
              <a:t>&lt;a </a:t>
            </a:r>
            <a:r>
              <a:rPr lang="en-US" sz="3100" i="1" dirty="0" err="1" smtClean="0"/>
              <a:t>href</a:t>
            </a:r>
            <a:r>
              <a:rPr lang="en-US" sz="3100" i="1" dirty="0" smtClean="0"/>
              <a:t>=“http://google.com” &gt;</a:t>
            </a:r>
            <a:r>
              <a:rPr lang="en-US" sz="3100" i="1" dirty="0" err="1" smtClean="0"/>
              <a:t>google</a:t>
            </a:r>
            <a:r>
              <a:rPr lang="tr-TR" sz="3100" i="1" dirty="0" smtClean="0"/>
              <a:t>’e köprü</a:t>
            </a:r>
            <a:r>
              <a:rPr lang="en-US" sz="3100" i="1" dirty="0" smtClean="0"/>
              <a:t>&lt;/</a:t>
            </a:r>
            <a:r>
              <a:rPr lang="en-US" sz="3100" i="1" dirty="0" smtClean="0"/>
              <a:t>a&gt;</a:t>
            </a:r>
            <a:endParaRPr lang="tr-TR" sz="3100" i="1" dirty="0" smtClean="0"/>
          </a:p>
          <a:p>
            <a:pPr marL="347663" indent="-347663">
              <a:buNone/>
            </a:pPr>
            <a:endParaRPr lang="tr-TR" sz="3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pPr marL="347663" indent="-347663"/>
            <a:r>
              <a:rPr lang="tr-TR" sz="3100" dirty="0" smtClean="0"/>
              <a:t>HTLM köprüler sadece diğer internet belgelere aynı sayfaya da işaret edebilir</a:t>
            </a:r>
          </a:p>
          <a:p>
            <a:pPr marL="347663" indent="-347663"/>
            <a:r>
              <a:rPr lang="tr-TR" sz="3100" dirty="0" smtClean="0"/>
              <a:t>Bunun için bu yöntem kullanılır:</a:t>
            </a:r>
            <a:endParaRPr lang="tr-TR" sz="3100" dirty="0" smtClean="0"/>
          </a:p>
          <a:p>
            <a:pPr marL="747713" lvl="1" indent="-347663"/>
            <a:r>
              <a:rPr lang="en-US" sz="2700" dirty="0" smtClean="0"/>
              <a:t>&lt;a </a:t>
            </a:r>
            <a:r>
              <a:rPr lang="en-US" sz="2700" b="1" dirty="0" smtClean="0"/>
              <a:t>name=“</a:t>
            </a:r>
            <a:r>
              <a:rPr lang="tr-TR" sz="2700" b="1" dirty="0" smtClean="0"/>
              <a:t>isim1</a:t>
            </a:r>
            <a:r>
              <a:rPr lang="en-US" sz="2700" b="1" dirty="0" smtClean="0"/>
              <a:t>”</a:t>
            </a:r>
            <a:r>
              <a:rPr lang="en-US" sz="2700" dirty="0" smtClean="0"/>
              <a:t>&gt;</a:t>
            </a:r>
            <a:r>
              <a:rPr lang="tr-TR" sz="2700" dirty="0" smtClean="0"/>
              <a:t>metin</a:t>
            </a:r>
            <a:r>
              <a:rPr lang="en-US" sz="2700" dirty="0" smtClean="0"/>
              <a:t>&lt;/a&gt; - </a:t>
            </a:r>
            <a:r>
              <a:rPr lang="tr-TR" sz="2700" dirty="0" smtClean="0"/>
              <a:t>metni köprü ile hedef belirtilir</a:t>
            </a:r>
            <a:endParaRPr lang="tr-TR" sz="2700" dirty="0" smtClean="0"/>
          </a:p>
          <a:p>
            <a:pPr marL="747713" lvl="1" indent="-347663"/>
            <a:r>
              <a:rPr lang="en-US" sz="2700" dirty="0" smtClean="0"/>
              <a:t>&lt;a </a:t>
            </a:r>
            <a:r>
              <a:rPr lang="en-US" sz="2700" b="1" dirty="0" err="1" smtClean="0"/>
              <a:t>href</a:t>
            </a:r>
            <a:r>
              <a:rPr lang="en-US" sz="2700" b="1" dirty="0" smtClean="0"/>
              <a:t>=“#</a:t>
            </a:r>
            <a:r>
              <a:rPr lang="tr-TR" sz="2700" b="1" dirty="0" smtClean="0"/>
              <a:t>isim1</a:t>
            </a:r>
            <a:r>
              <a:rPr lang="en-US" sz="2700" b="1" dirty="0" smtClean="0"/>
              <a:t>”</a:t>
            </a:r>
            <a:r>
              <a:rPr lang="en-US" sz="2700" dirty="0" smtClean="0"/>
              <a:t>&gt;</a:t>
            </a:r>
            <a:r>
              <a:rPr lang="tr-TR" sz="2700" dirty="0" smtClean="0"/>
              <a:t>köprü</a:t>
            </a:r>
            <a:r>
              <a:rPr lang="en-US" sz="2700" dirty="0" smtClean="0"/>
              <a:t>&lt;/a&gt;</a:t>
            </a:r>
            <a:r>
              <a:rPr lang="tr-TR" sz="2700" dirty="0" smtClean="0"/>
              <a:t> - </a:t>
            </a:r>
            <a:r>
              <a:rPr lang="tr-TR" sz="2700" dirty="0" smtClean="0"/>
              <a:t>adlı köprüye işaretçi oluşturulur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pPr marL="347663" indent="-347663"/>
            <a:r>
              <a:rPr lang="tr-TR" sz="3100" dirty="0" smtClean="0"/>
              <a:t>HTLM köprüler olarak resimler kullanılabilir</a:t>
            </a:r>
          </a:p>
          <a:p>
            <a:pPr marL="347663" indent="-347663"/>
            <a:r>
              <a:rPr lang="tr-TR" sz="3100" dirty="0" smtClean="0"/>
              <a:t>Bunun için bu yöntem kullanılır:</a:t>
            </a:r>
            <a:endParaRPr lang="tr-TR" sz="3100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tr-TR" dirty="0" smtClean="0"/>
              <a:t>href</a:t>
            </a:r>
            <a:r>
              <a:rPr lang="en-US" dirty="0" smtClean="0"/>
              <a:t>=“</a:t>
            </a:r>
            <a:r>
              <a:rPr lang="tr-TR" dirty="0" smtClean="0"/>
              <a:t>köprü hedefi</a:t>
            </a:r>
            <a:r>
              <a:rPr lang="en-US" dirty="0" smtClean="0"/>
              <a:t>”&gt;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</a:t>
            </a:r>
            <a:r>
              <a:rPr lang="tr-TR" b="1" dirty="0" smtClean="0"/>
              <a:t>“resim” </a:t>
            </a:r>
            <a:r>
              <a:rPr lang="en-US" b="1" dirty="0" smtClean="0"/>
              <a:t>/&gt;</a:t>
            </a:r>
            <a:r>
              <a:rPr lang="en-US" dirty="0" smtClean="0"/>
              <a:t>&lt;/a&gt;</a:t>
            </a:r>
          </a:p>
          <a:p>
            <a:pPr lvl="1"/>
            <a:r>
              <a:rPr lang="tr-TR" sz="2600" dirty="0" smtClean="0"/>
              <a:t>Resimde çerçeve olacaksa, </a:t>
            </a:r>
            <a:r>
              <a:rPr lang="tr-TR" sz="2600" dirty="0" smtClean="0"/>
              <a:t>img’deki </a:t>
            </a:r>
            <a:r>
              <a:rPr lang="tr-TR" sz="2600" dirty="0" smtClean="0"/>
              <a:t>“border=0” parametresi </a:t>
            </a:r>
            <a:r>
              <a:rPr lang="tr-TR" sz="2600" dirty="0" smtClean="0"/>
              <a:t>kullanılmalı:</a:t>
            </a:r>
            <a:r>
              <a:rPr lang="tr-TR" sz="2600" dirty="0" smtClean="0"/>
              <a:t/>
            </a:r>
            <a:br>
              <a:rPr lang="tr-TR" sz="2600" dirty="0" smtClean="0"/>
            </a:br>
            <a:r>
              <a:rPr lang="en-US" i="1" dirty="0" smtClean="0"/>
              <a:t>&lt;</a:t>
            </a:r>
            <a:r>
              <a:rPr lang="tr-TR" i="1" dirty="0" smtClean="0"/>
              <a:t>a</a:t>
            </a:r>
            <a:r>
              <a:rPr lang="en-US" i="1" dirty="0" smtClean="0"/>
              <a:t> </a:t>
            </a:r>
            <a:r>
              <a:rPr lang="tr-TR" i="1" dirty="0" smtClean="0"/>
              <a:t>href</a:t>
            </a:r>
            <a:r>
              <a:rPr lang="en-US" i="1" dirty="0" smtClean="0"/>
              <a:t>=“</a:t>
            </a:r>
            <a:r>
              <a:rPr lang="tr-TR" i="1" dirty="0" smtClean="0"/>
              <a:t>adres</a:t>
            </a:r>
            <a:r>
              <a:rPr lang="en-US" i="1" dirty="0" smtClean="0"/>
              <a:t>”&gt;&lt;</a:t>
            </a:r>
            <a:r>
              <a:rPr lang="en-US" i="1" dirty="0" err="1" smtClean="0"/>
              <a:t>img</a:t>
            </a:r>
            <a:r>
              <a:rPr lang="en-US" i="1" dirty="0" smtClean="0"/>
              <a:t> </a:t>
            </a:r>
            <a:r>
              <a:rPr lang="en-US" i="1" dirty="0" err="1" smtClean="0"/>
              <a:t>src</a:t>
            </a:r>
            <a:r>
              <a:rPr lang="en-US" i="1" dirty="0" smtClean="0"/>
              <a:t>=</a:t>
            </a:r>
            <a:r>
              <a:rPr lang="tr-TR" i="1" dirty="0" smtClean="0"/>
              <a:t>“resim” </a:t>
            </a:r>
            <a:r>
              <a:rPr lang="tr-TR" b="1" i="1" dirty="0" smtClean="0"/>
              <a:t>border=“0”</a:t>
            </a:r>
            <a:r>
              <a:rPr lang="tr-TR" i="1" dirty="0" smtClean="0"/>
              <a:t> </a:t>
            </a:r>
            <a:r>
              <a:rPr lang="en-US" i="1" dirty="0" smtClean="0"/>
              <a:t>/&gt;&lt;/a&gt;</a:t>
            </a:r>
            <a:endParaRPr lang="tr-TR" sz="3100" i="1" dirty="0" smtClean="0"/>
          </a:p>
          <a:p>
            <a:pPr marL="347663" indent="-347663">
              <a:buNone/>
            </a:pPr>
            <a:endParaRPr lang="tr-TR" sz="3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lnSpcReduction="10000"/>
          </a:bodyPr>
          <a:lstStyle/>
          <a:p>
            <a:r>
              <a:rPr lang="tr-TR" sz="3000" dirty="0" smtClean="0"/>
              <a:t>Metin biçimlendirme (inline, satır içi elemanları)</a:t>
            </a:r>
            <a:endParaRPr lang="tr-TR" sz="3000" dirty="0" smtClean="0"/>
          </a:p>
          <a:p>
            <a:pPr lvl="1">
              <a:tabLst>
                <a:tab pos="3716338" algn="l"/>
              </a:tabLst>
            </a:pPr>
            <a:r>
              <a:rPr lang="en-US" sz="2600" dirty="0" smtClean="0"/>
              <a:t>&lt;b&gt;&lt;/b&gt;	</a:t>
            </a:r>
            <a:r>
              <a:rPr lang="tr-TR" sz="2600" dirty="0" smtClean="0"/>
              <a:t>kalın metin</a:t>
            </a:r>
            <a:endParaRPr lang="en-US" sz="2600" dirty="0" smtClean="0"/>
          </a:p>
          <a:p>
            <a:pPr lvl="1">
              <a:tabLst>
                <a:tab pos="3716338" algn="l"/>
              </a:tabLst>
            </a:pPr>
            <a:r>
              <a:rPr lang="en-US" sz="2600" dirty="0" smtClean="0"/>
              <a:t>&lt;</a:t>
            </a:r>
            <a:r>
              <a:rPr lang="en-US" sz="2600" dirty="0" err="1" smtClean="0"/>
              <a:t>i</a:t>
            </a:r>
            <a:r>
              <a:rPr lang="en-US" sz="2600" dirty="0" smtClean="0"/>
              <a:t>&gt;&lt;/</a:t>
            </a:r>
            <a:r>
              <a:rPr lang="en-US" sz="2600" dirty="0" err="1" smtClean="0"/>
              <a:t>i</a:t>
            </a:r>
            <a:r>
              <a:rPr lang="en-US" sz="2600" dirty="0" smtClean="0"/>
              <a:t>&gt;</a:t>
            </a:r>
            <a:r>
              <a:rPr lang="tr-TR" sz="2600" dirty="0" smtClean="0"/>
              <a:t>	eğik metin</a:t>
            </a:r>
            <a:endParaRPr lang="en-US" sz="2600" dirty="0" smtClean="0"/>
          </a:p>
          <a:p>
            <a:pPr lvl="1">
              <a:tabLst>
                <a:tab pos="3716338" algn="l"/>
              </a:tabLst>
            </a:pPr>
            <a:r>
              <a:rPr lang="en-US" sz="2600" dirty="0" smtClean="0"/>
              <a:t>&lt;strong&gt;&lt;/strong&gt;</a:t>
            </a:r>
            <a:r>
              <a:rPr lang="tr-TR" sz="2600" dirty="0" smtClean="0"/>
              <a:t>	güçlü (kalın) metin</a:t>
            </a:r>
            <a:endParaRPr lang="en-US" sz="2600" dirty="0" smtClean="0"/>
          </a:p>
          <a:p>
            <a:pPr lvl="1">
              <a:tabLst>
                <a:tab pos="3716338" algn="l"/>
              </a:tabLst>
            </a:pPr>
            <a:r>
              <a:rPr lang="en-US" sz="2600" dirty="0" smtClean="0"/>
              <a:t>&lt;</a:t>
            </a:r>
            <a:r>
              <a:rPr lang="en-US" sz="2600" dirty="0" err="1" smtClean="0"/>
              <a:t>em</a:t>
            </a:r>
            <a:r>
              <a:rPr lang="en-US" sz="2600" dirty="0" smtClean="0"/>
              <a:t>&gt;&lt;/</a:t>
            </a:r>
            <a:r>
              <a:rPr lang="en-US" sz="2600" dirty="0" err="1" smtClean="0"/>
              <a:t>em</a:t>
            </a:r>
            <a:r>
              <a:rPr lang="en-US" sz="2600" dirty="0" smtClean="0"/>
              <a:t>&gt;</a:t>
            </a:r>
            <a:r>
              <a:rPr lang="tr-TR" sz="2600" dirty="0" smtClean="0"/>
              <a:t>	vurgulanan metin</a:t>
            </a:r>
            <a:endParaRPr lang="en-US" sz="2600" dirty="0" smtClean="0"/>
          </a:p>
          <a:p>
            <a:pPr lvl="1">
              <a:tabLst>
                <a:tab pos="3716338" algn="l"/>
              </a:tabLst>
            </a:pPr>
            <a:r>
              <a:rPr lang="en-US" sz="2600" dirty="0" smtClean="0"/>
              <a:t>&lt;code&gt;&lt;/code&gt;</a:t>
            </a:r>
            <a:r>
              <a:rPr lang="tr-TR" sz="2600" dirty="0" smtClean="0"/>
              <a:t>	program kodu</a:t>
            </a:r>
          </a:p>
          <a:p>
            <a:pPr lvl="1">
              <a:tabLst>
                <a:tab pos="3716338" algn="l"/>
              </a:tabLst>
            </a:pPr>
            <a:r>
              <a:rPr lang="en-US" sz="2600" dirty="0" smtClean="0"/>
              <a:t>&lt;</a:t>
            </a:r>
            <a:r>
              <a:rPr lang="tr-TR" sz="2600" dirty="0" smtClean="0"/>
              <a:t>cite</a:t>
            </a:r>
            <a:r>
              <a:rPr lang="en-US" sz="2600" dirty="0" smtClean="0"/>
              <a:t>&gt;&lt;/</a:t>
            </a:r>
            <a:r>
              <a:rPr lang="tr-TR" sz="2600" dirty="0" smtClean="0"/>
              <a:t>cite</a:t>
            </a:r>
            <a:r>
              <a:rPr lang="en-US" sz="2600" dirty="0" smtClean="0"/>
              <a:t>&gt;</a:t>
            </a:r>
            <a:r>
              <a:rPr lang="tr-TR" sz="2600" dirty="0" smtClean="0"/>
              <a:t>	alıntı (citation)</a:t>
            </a:r>
            <a:endParaRPr lang="en-US" sz="2600" dirty="0" smtClean="0"/>
          </a:p>
          <a:p>
            <a:pPr lvl="1">
              <a:tabLst>
                <a:tab pos="3716338" algn="l"/>
              </a:tabLst>
            </a:pPr>
            <a:r>
              <a:rPr lang="en-US" sz="2600" dirty="0" smtClean="0"/>
              <a:t>&lt;sub&gt;&lt;/sub&gt;</a:t>
            </a:r>
            <a:r>
              <a:rPr lang="tr-TR" sz="2600" dirty="0" smtClean="0"/>
              <a:t>	altsimge</a:t>
            </a:r>
            <a:endParaRPr lang="en-US" sz="2600" dirty="0" smtClean="0"/>
          </a:p>
          <a:p>
            <a:pPr lvl="1">
              <a:tabLst>
                <a:tab pos="3716338" algn="l"/>
              </a:tabLst>
            </a:pPr>
            <a:r>
              <a:rPr lang="en-US" sz="2600" dirty="0" smtClean="0"/>
              <a:t>&lt;sup&gt;&lt;/sup&gt;</a:t>
            </a:r>
            <a:r>
              <a:rPr lang="tr-TR" sz="2600" dirty="0" smtClean="0"/>
              <a:t>	üstsimge</a:t>
            </a:r>
            <a:endParaRPr lang="tr-TR" sz="3100" dirty="0" smtClean="0"/>
          </a:p>
          <a:p>
            <a:pPr marL="347663" indent="-347663">
              <a:buNone/>
            </a:pPr>
            <a:endParaRPr lang="tr-TR" sz="3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Stil parametresi “style”</a:t>
            </a:r>
          </a:p>
          <a:p>
            <a:pPr lvl="1"/>
            <a:r>
              <a:rPr lang="tr-TR" sz="2600" dirty="0" smtClean="0"/>
              <a:t>Bütün HTML elemanlarıyla kullanılabilir</a:t>
            </a:r>
          </a:p>
          <a:p>
            <a:pPr lvl="1"/>
            <a:r>
              <a:rPr lang="tr-TR" sz="2600" dirty="0" smtClean="0"/>
              <a:t>Elemanın biçimlendirmesini belirtiyor</a:t>
            </a:r>
          </a:p>
          <a:p>
            <a:pPr lvl="1"/>
            <a:r>
              <a:rPr lang="tr-TR" sz="2800" dirty="0" smtClean="0"/>
              <a:t>Aşağıdaki gibi kullanılır: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&lt;span style=“font-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weight:bold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;font-family:Arial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  <a:endParaRPr lang="tr-T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&lt;table style=“width:50%”&gt;</a:t>
            </a:r>
          </a:p>
          <a:p>
            <a:pPr lvl="2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&lt;td style=“width:50px”&gt;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&lt;a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=“#” style=“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color:blue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  <a:endParaRPr lang="tr-T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7663" indent="-347663">
              <a:buNone/>
            </a:pPr>
            <a:endParaRPr lang="tr-TR" sz="3100" dirty="0" smtClean="0"/>
          </a:p>
          <a:p>
            <a:pPr marL="347663" indent="-347663">
              <a:buNone/>
            </a:pPr>
            <a:endParaRPr lang="tr-TR" sz="3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92500"/>
          </a:bodyPr>
          <a:lstStyle/>
          <a:p>
            <a:r>
              <a:rPr lang="tr-TR" sz="3000" dirty="0" smtClean="0"/>
              <a:t>Stilde kullanılabilir opsiyonları</a:t>
            </a:r>
            <a:endParaRPr lang="tr-TR" sz="3000" dirty="0" smtClean="0"/>
          </a:p>
          <a:p>
            <a:pPr lvl="1"/>
            <a:r>
              <a:rPr lang="tr-TR" sz="2600" b="1" dirty="0" smtClean="0"/>
              <a:t>font-weight</a:t>
            </a:r>
            <a:r>
              <a:rPr lang="tr-TR" sz="2600" dirty="0" smtClean="0"/>
              <a:t>: normal</a:t>
            </a:r>
            <a:r>
              <a:rPr lang="tr-TR" sz="2600" i="1" dirty="0" smtClean="0"/>
              <a:t>,</a:t>
            </a:r>
            <a:r>
              <a:rPr lang="tr-TR" sz="2600" b="1" dirty="0" smtClean="0"/>
              <a:t>bold, bolder,lighter, 100, 200,...,800</a:t>
            </a:r>
            <a:endParaRPr lang="tr-TR" sz="2600" i="1" dirty="0" smtClean="0"/>
          </a:p>
          <a:p>
            <a:pPr lvl="1"/>
            <a:r>
              <a:rPr lang="tr-TR" sz="2600" b="1" dirty="0" smtClean="0"/>
              <a:t>font-style</a:t>
            </a:r>
            <a:r>
              <a:rPr lang="tr-TR" sz="2600" dirty="0" smtClean="0"/>
              <a:t>: normal</a:t>
            </a:r>
            <a:r>
              <a:rPr lang="tr-TR" sz="2600" i="1" dirty="0" smtClean="0"/>
              <a:t>,italic,</a:t>
            </a:r>
            <a:r>
              <a:rPr lang="tr-TR" sz="2600" dirty="0" smtClean="0"/>
              <a:t> </a:t>
            </a:r>
            <a:r>
              <a:rPr lang="tr-TR" sz="2600" i="1" dirty="0" smtClean="0"/>
              <a:t>oblique</a:t>
            </a:r>
          </a:p>
          <a:p>
            <a:pPr lvl="1"/>
            <a:r>
              <a:rPr lang="tr-TR" sz="2600" b="1" dirty="0" smtClean="0"/>
              <a:t>color</a:t>
            </a:r>
            <a:r>
              <a:rPr lang="tr-TR" sz="2600" dirty="0" smtClean="0"/>
              <a:t>: black,</a:t>
            </a:r>
            <a:r>
              <a:rPr lang="tr-TR" sz="2600" dirty="0" smtClean="0">
                <a:solidFill>
                  <a:srgbClr val="FF0000"/>
                </a:solidFill>
              </a:rPr>
              <a:t>red</a:t>
            </a:r>
            <a:r>
              <a:rPr lang="tr-TR" sz="2600" dirty="0" smtClean="0"/>
              <a:t>,</a:t>
            </a:r>
            <a:r>
              <a:rPr lang="tr-TR" sz="2600" dirty="0" smtClean="0">
                <a:solidFill>
                  <a:srgbClr val="FFFF00"/>
                </a:solidFill>
              </a:rPr>
              <a:t>yellow</a:t>
            </a:r>
            <a:r>
              <a:rPr lang="tr-TR" sz="2600" dirty="0" smtClean="0"/>
              <a:t>,</a:t>
            </a:r>
            <a:r>
              <a:rPr lang="tr-TR" sz="2600" dirty="0" smtClean="0">
                <a:solidFill>
                  <a:srgbClr val="00B050"/>
                </a:solidFill>
              </a:rPr>
              <a:t>green</a:t>
            </a:r>
            <a:r>
              <a:rPr lang="tr-TR" sz="2600" dirty="0" smtClean="0"/>
              <a:t>, </a:t>
            </a:r>
            <a:r>
              <a:rPr lang="tr-TR" sz="2600" dirty="0" smtClean="0">
                <a:solidFill>
                  <a:srgbClr val="0000FF"/>
                </a:solidFill>
              </a:rPr>
              <a:t>blue,</a:t>
            </a:r>
            <a:endParaRPr lang="tr-TR" sz="2600" i="1" dirty="0" smtClean="0"/>
          </a:p>
          <a:p>
            <a:pPr lvl="1"/>
            <a:r>
              <a:rPr lang="tr-TR" sz="2600" b="1" dirty="0" smtClean="0"/>
              <a:t>font-size</a:t>
            </a:r>
            <a:r>
              <a:rPr lang="tr-TR" sz="2600" dirty="0" smtClean="0"/>
              <a:t>: </a:t>
            </a:r>
            <a:r>
              <a:rPr lang="tr-TR" sz="2200" dirty="0" smtClean="0"/>
              <a:t>small</a:t>
            </a:r>
            <a:r>
              <a:rPr lang="tr-TR" sz="2600" dirty="0" smtClean="0"/>
              <a:t>, medium, </a:t>
            </a:r>
            <a:r>
              <a:rPr lang="tr-TR" sz="3000" dirty="0" smtClean="0"/>
              <a:t>large</a:t>
            </a:r>
            <a:r>
              <a:rPr lang="tr-TR" sz="2600" dirty="0" smtClean="0"/>
              <a:t>, </a:t>
            </a:r>
            <a:r>
              <a:rPr lang="tr-TR" sz="2200" dirty="0" smtClean="0"/>
              <a:t>smaller</a:t>
            </a:r>
            <a:r>
              <a:rPr lang="tr-TR" sz="2600" dirty="0" smtClean="0"/>
              <a:t>, </a:t>
            </a:r>
            <a:r>
              <a:rPr lang="tr-TR" sz="3000" dirty="0" smtClean="0"/>
              <a:t>larger</a:t>
            </a:r>
            <a:r>
              <a:rPr lang="tr-TR" sz="2600" dirty="0" smtClean="0"/>
              <a:t>, </a:t>
            </a:r>
            <a:r>
              <a:rPr lang="tr-TR" sz="3500" dirty="0" smtClean="0"/>
              <a:t>32px</a:t>
            </a:r>
            <a:endParaRPr lang="tr-TR" sz="2600" dirty="0" smtClean="0"/>
          </a:p>
          <a:p>
            <a:pPr lvl="1"/>
            <a:r>
              <a:rPr lang="tr-TR" sz="2600" b="1" dirty="0" smtClean="0"/>
              <a:t>text-decoration</a:t>
            </a:r>
            <a:r>
              <a:rPr lang="tr-TR" sz="2600" dirty="0" smtClean="0"/>
              <a:t>: </a:t>
            </a:r>
            <a:r>
              <a:rPr lang="tr-TR" sz="2600" u="sng" dirty="0" smtClean="0"/>
              <a:t>underline</a:t>
            </a:r>
            <a:r>
              <a:rPr lang="tr-TR" sz="2600" dirty="0" smtClean="0"/>
              <a:t>,overline, </a:t>
            </a:r>
            <a:r>
              <a:rPr lang="tr-TR" sz="2600" strike="sngStrike" dirty="0" smtClean="0"/>
              <a:t>line-through</a:t>
            </a:r>
            <a:r>
              <a:rPr lang="tr-TR" sz="2600" dirty="0" smtClean="0"/>
              <a:t>, </a:t>
            </a:r>
          </a:p>
          <a:p>
            <a:pPr lvl="1"/>
            <a:r>
              <a:rPr lang="tr-TR" sz="2600" b="1" dirty="0" smtClean="0"/>
              <a:t>font-family</a:t>
            </a:r>
            <a:r>
              <a:rPr lang="tr-TR" sz="2600" dirty="0" smtClean="0"/>
              <a:t>: 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arial</a:t>
            </a:r>
            <a:r>
              <a:rPr lang="tr-TR" sz="2600" dirty="0" smtClean="0"/>
              <a:t>,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tr-TR" sz="2600" dirty="0" smtClean="0"/>
              <a:t>, </a:t>
            </a:r>
            <a:r>
              <a:rPr lang="tr-T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verdana</a:t>
            </a:r>
            <a:r>
              <a:rPr lang="tr-TR" sz="2600" dirty="0" smtClean="0"/>
              <a:t>, </a:t>
            </a:r>
            <a:r>
              <a:rPr lang="tr-TR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tahoma</a:t>
            </a:r>
          </a:p>
          <a:p>
            <a:pPr lvl="1"/>
            <a:r>
              <a:rPr lang="tr-TR" sz="2600" b="1" dirty="0" smtClean="0"/>
              <a:t>background-color</a:t>
            </a:r>
            <a:r>
              <a:rPr lang="tr-TR" sz="2600" dirty="0" smtClean="0"/>
              <a:t>:</a:t>
            </a:r>
            <a:br>
              <a:rPr lang="tr-TR" sz="2600" dirty="0" smtClean="0"/>
            </a:br>
            <a:r>
              <a:rPr lang="tr-TR" sz="2600" dirty="0" smtClean="0"/>
              <a:t>(yani arka </a:t>
            </a:r>
            <a:r>
              <a:rPr lang="tr-TR" sz="2600" dirty="0" smtClean="0"/>
              <a:t>plan rengi)</a:t>
            </a:r>
            <a:endParaRPr lang="tr-TR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724400" y="41148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399193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blink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88985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2400" dirty="0" smtClean="0"/>
              <a:t>white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4876800"/>
            <a:ext cx="732893" cy="457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blue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4876800"/>
            <a:ext cx="901978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green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5200" y="4876800"/>
            <a:ext cx="60382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red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4876800"/>
            <a:ext cx="833883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black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6780" y="4876800"/>
            <a:ext cx="995594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/>
              <a:t>yellow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tr-TR" dirty="0" smtClean="0"/>
              <a:t>renkleri:</a:t>
            </a:r>
          </a:p>
          <a:p>
            <a:pPr lvl="1"/>
            <a:r>
              <a:rPr lang="tr-TR" b="1" dirty="0" smtClean="0"/>
              <a:t>siyah</a:t>
            </a:r>
            <a:r>
              <a:rPr lang="tr-TR" dirty="0" smtClean="0"/>
              <a:t> </a:t>
            </a:r>
            <a:r>
              <a:rPr lang="tr-TR" dirty="0" smtClean="0"/>
              <a:t>- </a:t>
            </a:r>
            <a:r>
              <a:rPr lang="en-US" dirty="0" smtClean="0"/>
              <a:t>#000000 = R</a:t>
            </a:r>
            <a:r>
              <a:rPr lang="tr-TR" dirty="0" smtClean="0"/>
              <a:t>:</a:t>
            </a:r>
            <a:r>
              <a:rPr lang="en-US" dirty="0" smtClean="0"/>
              <a:t>00 G</a:t>
            </a:r>
            <a:r>
              <a:rPr lang="tr-TR" dirty="0" smtClean="0"/>
              <a:t>:</a:t>
            </a:r>
            <a:r>
              <a:rPr lang="en-US" dirty="0" smtClean="0"/>
              <a:t>00 B</a:t>
            </a:r>
            <a:r>
              <a:rPr lang="tr-TR" dirty="0" smtClean="0"/>
              <a:t>:</a:t>
            </a:r>
            <a:r>
              <a:rPr lang="en-US" dirty="0" smtClean="0"/>
              <a:t>00</a:t>
            </a:r>
          </a:p>
          <a:p>
            <a:pPr lvl="1"/>
            <a:r>
              <a:rPr lang="tr-TR" b="1" dirty="0" smtClean="0"/>
              <a:t>beyaz</a:t>
            </a:r>
            <a:r>
              <a:rPr lang="tr-TR" dirty="0" smtClean="0"/>
              <a:t> - </a:t>
            </a:r>
            <a:r>
              <a:rPr lang="en-US" dirty="0" smtClean="0"/>
              <a:t>#FFFFFF = R</a:t>
            </a:r>
            <a:r>
              <a:rPr lang="tr-TR" dirty="0" smtClean="0"/>
              <a:t>:</a:t>
            </a:r>
            <a:r>
              <a:rPr lang="en-US" dirty="0" smtClean="0"/>
              <a:t>FF G</a:t>
            </a:r>
            <a:r>
              <a:rPr lang="tr-TR" dirty="0" smtClean="0"/>
              <a:t>:</a:t>
            </a:r>
            <a:r>
              <a:rPr lang="en-US" dirty="0" smtClean="0"/>
              <a:t>FF B</a:t>
            </a:r>
            <a:r>
              <a:rPr lang="tr-TR" dirty="0" smtClean="0"/>
              <a:t>:</a:t>
            </a:r>
            <a:r>
              <a:rPr lang="en-US" dirty="0" smtClean="0"/>
              <a:t>FF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kırmızı </a:t>
            </a:r>
            <a:r>
              <a:rPr lang="en-US" dirty="0" smtClean="0"/>
              <a:t>- #FF0000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yeşil </a:t>
            </a:r>
            <a:r>
              <a:rPr lang="en-US" dirty="0" smtClean="0"/>
              <a:t>- #00FF00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mavi </a:t>
            </a:r>
            <a:r>
              <a:rPr lang="en-US" dirty="0" smtClean="0"/>
              <a:t>- #0000FF</a:t>
            </a:r>
            <a:endParaRPr lang="tr-TR" dirty="0" smtClean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İnternet’te </a:t>
            </a:r>
            <a:r>
              <a:rPr lang="tr-TR" dirty="0" smtClean="0"/>
              <a:t>renkler </a:t>
            </a:r>
            <a:r>
              <a:rPr lang="tr-TR" dirty="0" smtClean="0"/>
              <a:t>HEX koduyla, RGB </a:t>
            </a:r>
            <a:r>
              <a:rPr lang="tr-TR" dirty="0" smtClean="0"/>
              <a:t>(</a:t>
            </a:r>
            <a:r>
              <a:rPr lang="tr-TR" b="1" dirty="0" smtClean="0"/>
              <a:t>R</a:t>
            </a:r>
            <a:r>
              <a:rPr lang="tr-TR" dirty="0" smtClean="0"/>
              <a:t>ed-</a:t>
            </a:r>
            <a:r>
              <a:rPr lang="tr-TR" b="1" dirty="0" smtClean="0"/>
              <a:t>G</a:t>
            </a:r>
            <a:r>
              <a:rPr lang="tr-TR" dirty="0" smtClean="0"/>
              <a:t>reen-</a:t>
            </a:r>
            <a:r>
              <a:rPr lang="tr-TR" b="1" dirty="0" smtClean="0"/>
              <a:t>B</a:t>
            </a:r>
            <a:r>
              <a:rPr lang="tr-TR" dirty="0" smtClean="0"/>
              <a:t>lue = kırmızı/yeşil/mavi) </a:t>
            </a:r>
            <a:r>
              <a:rPr lang="tr-TR" dirty="0" smtClean="0"/>
              <a:t>sisteminde belirtilir</a:t>
            </a:r>
            <a:endParaRPr lang="tr-TR" dirty="0" smtClean="0"/>
          </a:p>
          <a:p>
            <a:r>
              <a:rPr lang="tr-TR" dirty="0" smtClean="0"/>
              <a:t>HEX, 16 tabanlı </a:t>
            </a:r>
            <a:r>
              <a:rPr lang="tr-TR" dirty="0" smtClean="0"/>
              <a:t>sayı sistemidir, 16 tane basamak kullanır - </a:t>
            </a:r>
            <a:r>
              <a:rPr lang="tr-TR" b="1" dirty="0" smtClean="0"/>
              <a:t>0</a:t>
            </a:r>
            <a:r>
              <a:rPr lang="tr-TR" dirty="0" smtClean="0"/>
              <a:t>-</a:t>
            </a:r>
            <a:r>
              <a:rPr lang="tr-TR" b="1" dirty="0" smtClean="0"/>
              <a:t>9</a:t>
            </a:r>
            <a:r>
              <a:rPr lang="tr-TR" dirty="0" smtClean="0"/>
              <a:t>, </a:t>
            </a:r>
            <a:r>
              <a:rPr lang="tr-TR" b="1" dirty="0" smtClean="0"/>
              <a:t>A</a:t>
            </a:r>
            <a:r>
              <a:rPr lang="tr-TR" dirty="0" smtClean="0"/>
              <a:t>(10), </a:t>
            </a:r>
            <a:r>
              <a:rPr lang="tr-TR" b="1" dirty="0" smtClean="0"/>
              <a:t>B</a:t>
            </a:r>
            <a:r>
              <a:rPr lang="tr-TR" dirty="0" smtClean="0"/>
              <a:t>(11), </a:t>
            </a:r>
            <a:r>
              <a:rPr lang="tr-TR" b="1" dirty="0" smtClean="0"/>
              <a:t>C</a:t>
            </a:r>
            <a:r>
              <a:rPr lang="tr-TR" dirty="0" smtClean="0"/>
              <a:t>(12), </a:t>
            </a:r>
            <a:r>
              <a:rPr lang="tr-TR" b="1" dirty="0" smtClean="0"/>
              <a:t>D</a:t>
            </a:r>
            <a:r>
              <a:rPr lang="tr-TR" dirty="0" smtClean="0"/>
              <a:t>(13), </a:t>
            </a:r>
            <a:r>
              <a:rPr lang="tr-TR" b="1" dirty="0" smtClean="0"/>
              <a:t>E</a:t>
            </a:r>
            <a:r>
              <a:rPr lang="tr-TR" dirty="0" smtClean="0"/>
              <a:t>(14), </a:t>
            </a:r>
            <a:r>
              <a:rPr lang="tr-TR" b="1" dirty="0" smtClean="0"/>
              <a:t>F</a:t>
            </a:r>
            <a:r>
              <a:rPr lang="tr-TR" dirty="0" smtClean="0"/>
              <a:t>(15)</a:t>
            </a:r>
          </a:p>
          <a:p>
            <a:r>
              <a:rPr lang="tr-TR" dirty="0" smtClean="0"/>
              <a:t>Renkler, 255 üzerinde tanımlanır; 255, en çok renk ve 0, en az gösterilir </a:t>
            </a:r>
            <a:r>
              <a:rPr lang="tr-TR" dirty="0" smtClean="0"/>
              <a:t>renk </a:t>
            </a:r>
            <a:r>
              <a:rPr lang="tr-TR" dirty="0" smtClean="0"/>
              <a:t>demek</a:t>
            </a:r>
            <a:endParaRPr lang="tr-TR" dirty="0" smtClean="0"/>
          </a:p>
          <a:p>
            <a:r>
              <a:rPr lang="tr-TR" dirty="0" smtClean="0"/>
              <a:t>Böylece</a:t>
            </a:r>
          </a:p>
          <a:p>
            <a:pPr lvl="1"/>
            <a:r>
              <a:rPr lang="en-US" dirty="0" smtClean="0"/>
              <a:t>#</a:t>
            </a:r>
            <a:r>
              <a:rPr lang="en-US" dirty="0" smtClean="0"/>
              <a:t>FFFFFF = R</a:t>
            </a:r>
            <a:r>
              <a:rPr lang="tr-TR" dirty="0" smtClean="0"/>
              <a:t>:</a:t>
            </a:r>
            <a:r>
              <a:rPr lang="en-US" dirty="0" smtClean="0"/>
              <a:t>FF G</a:t>
            </a:r>
            <a:r>
              <a:rPr lang="tr-TR" dirty="0" smtClean="0"/>
              <a:t>:</a:t>
            </a:r>
            <a:r>
              <a:rPr lang="en-US" dirty="0" smtClean="0"/>
              <a:t>FF B</a:t>
            </a:r>
            <a:r>
              <a:rPr lang="tr-TR" dirty="0" smtClean="0"/>
              <a:t>:</a:t>
            </a:r>
            <a:r>
              <a:rPr lang="en-US" dirty="0" smtClean="0"/>
              <a:t>FF</a:t>
            </a:r>
            <a:r>
              <a:rPr lang="tr-TR" dirty="0" smtClean="0"/>
              <a:t> </a:t>
            </a:r>
            <a:r>
              <a:rPr lang="tr-TR" dirty="0" smtClean="0"/>
              <a:t>= </a:t>
            </a:r>
            <a:r>
              <a:rPr lang="en-US" dirty="0" smtClean="0"/>
              <a:t>R</a:t>
            </a:r>
            <a:r>
              <a:rPr lang="tr-TR" dirty="0" smtClean="0"/>
              <a:t>:15x16+15=</a:t>
            </a:r>
            <a:r>
              <a:rPr lang="en-US" dirty="0" smtClean="0"/>
              <a:t>255 G</a:t>
            </a:r>
            <a:r>
              <a:rPr lang="tr-TR" dirty="0" smtClean="0"/>
              <a:t>:</a:t>
            </a:r>
            <a:r>
              <a:rPr lang="en-US" dirty="0" smtClean="0"/>
              <a:t>255 B</a:t>
            </a:r>
            <a:r>
              <a:rPr lang="tr-TR" dirty="0" smtClean="0"/>
              <a:t>:</a:t>
            </a:r>
            <a:r>
              <a:rPr lang="en-US" dirty="0" smtClean="0"/>
              <a:t>255</a:t>
            </a:r>
            <a:r>
              <a:rPr lang="tr-TR" dirty="0" smtClean="0"/>
              <a:t> – beyaz demek</a:t>
            </a:r>
          </a:p>
          <a:p>
            <a:pPr lvl="1"/>
            <a:r>
              <a:rPr lang="en-US" dirty="0" smtClean="0"/>
              <a:t>#</a:t>
            </a:r>
            <a:r>
              <a:rPr lang="tr-TR" dirty="0" smtClean="0"/>
              <a:t>909090</a:t>
            </a:r>
            <a:r>
              <a:rPr lang="en-US" dirty="0" smtClean="0"/>
              <a:t> </a:t>
            </a:r>
            <a:r>
              <a:rPr lang="en-US" dirty="0" smtClean="0"/>
              <a:t>= R</a:t>
            </a:r>
            <a:r>
              <a:rPr lang="tr-TR" dirty="0" smtClean="0"/>
              <a:t>:90</a:t>
            </a:r>
            <a:r>
              <a:rPr lang="en-US" dirty="0" smtClean="0"/>
              <a:t> </a:t>
            </a:r>
            <a:r>
              <a:rPr lang="en-US" dirty="0" smtClean="0"/>
              <a:t>G</a:t>
            </a:r>
            <a:r>
              <a:rPr lang="tr-TR" dirty="0" smtClean="0"/>
              <a:t>:90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tr-TR" dirty="0" smtClean="0"/>
              <a:t>:90 </a:t>
            </a:r>
            <a:r>
              <a:rPr lang="tr-TR" dirty="0" smtClean="0"/>
              <a:t>= </a:t>
            </a:r>
            <a:r>
              <a:rPr lang="en-US" dirty="0" smtClean="0"/>
              <a:t>R</a:t>
            </a:r>
            <a:r>
              <a:rPr lang="tr-TR" dirty="0" smtClean="0"/>
              <a:t>:9x16+0=144</a:t>
            </a:r>
            <a:r>
              <a:rPr lang="en-US" dirty="0" smtClean="0"/>
              <a:t> </a:t>
            </a:r>
            <a:r>
              <a:rPr lang="en-US" dirty="0" smtClean="0"/>
              <a:t>G</a:t>
            </a:r>
            <a:r>
              <a:rPr lang="tr-TR" dirty="0" smtClean="0"/>
              <a:t>:144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tr-TR" dirty="0" smtClean="0"/>
              <a:t>:144 </a:t>
            </a:r>
            <a:r>
              <a:rPr lang="tr-TR" dirty="0" smtClean="0"/>
              <a:t>– </a:t>
            </a:r>
            <a:r>
              <a:rPr lang="tr-TR" dirty="0" smtClean="0"/>
              <a:t>gri yapar</a:t>
            </a:r>
          </a:p>
          <a:p>
            <a:pPr lvl="1"/>
            <a:r>
              <a:rPr lang="en-US" dirty="0" smtClean="0"/>
              <a:t>#</a:t>
            </a:r>
            <a:r>
              <a:rPr lang="tr-TR" dirty="0" smtClean="0"/>
              <a:t>900000</a:t>
            </a:r>
            <a:r>
              <a:rPr lang="en-US" dirty="0" smtClean="0"/>
              <a:t> </a:t>
            </a:r>
            <a:r>
              <a:rPr lang="en-US" dirty="0" smtClean="0"/>
              <a:t>= R</a:t>
            </a:r>
            <a:r>
              <a:rPr lang="tr-TR" dirty="0" smtClean="0"/>
              <a:t>:90</a:t>
            </a:r>
            <a:r>
              <a:rPr lang="en-US" dirty="0" smtClean="0"/>
              <a:t> G</a:t>
            </a:r>
            <a:r>
              <a:rPr lang="tr-TR" dirty="0" smtClean="0"/>
              <a:t>:00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tr-TR" dirty="0" smtClean="0"/>
              <a:t>:00 </a:t>
            </a:r>
            <a:r>
              <a:rPr lang="tr-TR" dirty="0" smtClean="0"/>
              <a:t>= </a:t>
            </a:r>
            <a:r>
              <a:rPr lang="en-US" dirty="0" smtClean="0"/>
              <a:t>R</a:t>
            </a:r>
            <a:r>
              <a:rPr lang="tr-TR" dirty="0" smtClean="0"/>
              <a:t>:9x16+0=144</a:t>
            </a:r>
            <a:r>
              <a:rPr lang="en-US" dirty="0" smtClean="0"/>
              <a:t> G</a:t>
            </a:r>
            <a:r>
              <a:rPr lang="tr-TR" dirty="0" smtClean="0"/>
              <a:t>:0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tr-TR" dirty="0" smtClean="0"/>
              <a:t>:0 </a:t>
            </a:r>
            <a:r>
              <a:rPr lang="tr-TR" dirty="0" smtClean="0"/>
              <a:t>– </a:t>
            </a:r>
            <a:r>
              <a:rPr lang="tr-TR" dirty="0" smtClean="0"/>
              <a:t>kırmızı renk </a:t>
            </a:r>
            <a:r>
              <a:rPr lang="tr-TR" dirty="0" smtClean="0"/>
              <a:t>yapar</a:t>
            </a:r>
            <a:endParaRPr lang="tr-TR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tr-TR" dirty="0" smtClean="0"/>
              <a:t>renkleri, alternatif şekilde </a:t>
            </a:r>
            <a:r>
              <a:rPr lang="tr-TR" i="1" dirty="0" smtClean="0"/>
              <a:t>rgb(ddd,ddd,ddd</a:t>
            </a:r>
            <a:r>
              <a:rPr lang="tr-TR" i="1" dirty="0" smtClean="0"/>
              <a:t>)</a:t>
            </a:r>
            <a:r>
              <a:rPr lang="tr-TR" dirty="0" smtClean="0"/>
              <a:t> </a:t>
            </a:r>
            <a:r>
              <a:rPr lang="tr-TR" dirty="0" smtClean="0"/>
              <a:t>parametre ile belirtilebilir, burada ddd </a:t>
            </a:r>
            <a:r>
              <a:rPr lang="tr-TR" dirty="0" smtClean="0"/>
              <a:t>– 1’den 255’e kadar normal </a:t>
            </a:r>
            <a:r>
              <a:rPr lang="tr-TR" dirty="0" smtClean="0"/>
              <a:t>sayıdır</a:t>
            </a:r>
            <a:endParaRPr lang="tr-TR" dirty="0" smtClean="0"/>
          </a:p>
          <a:p>
            <a:pPr lvl="1"/>
            <a:r>
              <a:rPr lang="tr-TR" b="1" dirty="0" smtClean="0"/>
              <a:t>siyah</a:t>
            </a:r>
            <a:r>
              <a:rPr lang="tr-TR" dirty="0" smtClean="0"/>
              <a:t> – rgb(0,0,0)</a:t>
            </a:r>
            <a:endParaRPr lang="en-US" dirty="0" smtClean="0"/>
          </a:p>
          <a:p>
            <a:pPr lvl="1"/>
            <a:r>
              <a:rPr lang="tr-TR" b="1" dirty="0" smtClean="0"/>
              <a:t>beyaz</a:t>
            </a:r>
            <a:r>
              <a:rPr lang="tr-TR" dirty="0" smtClean="0"/>
              <a:t> - rgb(255,255,255)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kırmızı </a:t>
            </a:r>
            <a:r>
              <a:rPr lang="en-US" dirty="0" smtClean="0"/>
              <a:t>- </a:t>
            </a:r>
            <a:r>
              <a:rPr lang="tr-TR" dirty="0" smtClean="0"/>
              <a:t>rgb(255,0,0)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yeşil </a:t>
            </a:r>
            <a:r>
              <a:rPr lang="en-US" dirty="0" smtClean="0"/>
              <a:t>- </a:t>
            </a:r>
            <a:r>
              <a:rPr lang="tr-TR" dirty="0" smtClean="0"/>
              <a:t>rgb(0,255,0)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mavi </a:t>
            </a:r>
            <a:r>
              <a:rPr lang="en-US" dirty="0" smtClean="0"/>
              <a:t>- </a:t>
            </a:r>
            <a:r>
              <a:rPr lang="tr-TR" dirty="0" smtClean="0"/>
              <a:t>rgb(0,0,255</a:t>
            </a:r>
            <a:r>
              <a:rPr lang="tr-TR" dirty="0" smtClean="0"/>
              <a:t>)</a:t>
            </a:r>
            <a:endParaRPr lang="tr-TR" dirty="0" smtClean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29600" cy="2805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tr-TR" dirty="0" smtClean="0"/>
              <a:t> dili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HTML, bir yerleşim düzenleme dilidir </a:t>
            </a:r>
          </a:p>
          <a:p>
            <a:r>
              <a:rPr lang="tr-TR" dirty="0" smtClean="0"/>
              <a:t>İnternetteki </a:t>
            </a:r>
            <a:r>
              <a:rPr lang="tr-TR" dirty="0" smtClean="0"/>
              <a:t>bütün web sayfaları HTML ile </a:t>
            </a:r>
            <a:r>
              <a:rPr lang="tr-TR" dirty="0" smtClean="0"/>
              <a:t>yazılmış</a:t>
            </a:r>
          </a:p>
          <a:p>
            <a:r>
              <a:rPr lang="tr-TR" dirty="0" smtClean="0"/>
              <a:t>Web </a:t>
            </a:r>
            <a:r>
              <a:rPr lang="tr-TR" dirty="0" smtClean="0"/>
              <a:t>sayfasının düzeni </a:t>
            </a:r>
            <a:r>
              <a:rPr lang="tr-TR" dirty="0" smtClean="0"/>
              <a:t>tanımlıyor</a:t>
            </a:r>
          </a:p>
          <a:p>
            <a:r>
              <a:rPr lang="tr-TR" dirty="0" smtClean="0"/>
              <a:t>HTML’nin birkaç format var, en yaygın formatı HTML 4, ve en yeni formatı HTML 5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HTML etiketleri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Diğer k</a:t>
            </a:r>
            <a:r>
              <a:rPr lang="en-US" dirty="0" err="1" smtClean="0"/>
              <a:t>aynaklar</a:t>
            </a:r>
            <a:endParaRPr lang="en-US" dirty="0" smtClean="0"/>
          </a:p>
          <a:p>
            <a:pPr lvl="1"/>
            <a:r>
              <a:rPr lang="tr-TR" dirty="0" smtClean="0"/>
              <a:t>HTML etiketleri ve ek bilgi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http://www.w3schools.com/tags/</a:t>
            </a:r>
            <a:endParaRPr lang="tr-TR" dirty="0" smtClean="0"/>
          </a:p>
          <a:p>
            <a:pPr lvl="1"/>
            <a:r>
              <a:rPr lang="tr-TR" dirty="0" smtClean="0"/>
              <a:t>Stil opsiyonları</a:t>
            </a:r>
            <a:br>
              <a:rPr lang="tr-TR" dirty="0" smtClean="0"/>
            </a:br>
            <a:r>
              <a:rPr lang="tr-TR" dirty="0" smtClean="0"/>
              <a:t> </a:t>
            </a:r>
            <a:r>
              <a:rPr lang="tr-TR" dirty="0" smtClean="0">
                <a:hlinkClick r:id="rId3"/>
              </a:rPr>
              <a:t>http://www.w3schools.com/cssref/</a:t>
            </a:r>
            <a:endParaRPr lang="tr-TR" dirty="0" smtClean="0"/>
          </a:p>
          <a:p>
            <a:pPr lvl="1"/>
            <a:r>
              <a:rPr lang="tr-TR" dirty="0" smtClean="0"/>
              <a:t>HTML renkleri</a:t>
            </a:r>
            <a:br>
              <a:rPr lang="tr-TR" dirty="0" smtClean="0"/>
            </a:br>
            <a:r>
              <a:rPr lang="en-US" dirty="0" smtClean="0">
                <a:hlinkClick r:id="rId4"/>
              </a:rPr>
              <a:t>http://www.w3schools.com/html/html_colors.asp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>
                <a:hlinkClick r:id="rId5"/>
              </a:rPr>
              <a:t>http://www.w3schools.com/html/html_colornames.asp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WEB 1.0: İlk web sayfaları normal kitaptaki sayfalar gibi oluşturulmuştu</a:t>
            </a:r>
          </a:p>
          <a:p>
            <a:r>
              <a:rPr lang="tr-TR" dirty="0" smtClean="0"/>
              <a:t>İlk web sayfaları </a:t>
            </a:r>
            <a:r>
              <a:rPr lang="tr-TR" dirty="0" smtClean="0"/>
              <a:t>statik idi</a:t>
            </a:r>
            <a:endParaRPr lang="tr-TR" dirty="0" smtClean="0"/>
          </a:p>
          <a:p>
            <a:r>
              <a:rPr lang="tr-TR" dirty="0" smtClean="0"/>
              <a:t>Belli bir konu, </a:t>
            </a:r>
            <a:r>
              <a:rPr lang="tr-TR" dirty="0" smtClean="0"/>
              <a:t>şirket, üniversite </a:t>
            </a:r>
            <a:r>
              <a:rPr lang="tr-TR" dirty="0" smtClean="0"/>
              <a:t>vb hakkında </a:t>
            </a:r>
            <a:r>
              <a:rPr lang="tr-TR" dirty="0" smtClean="0"/>
              <a:t>bilgi veriyorlardı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2.0: </a:t>
            </a:r>
            <a:r>
              <a:rPr lang="tr-TR" dirty="0" smtClean="0"/>
              <a:t>modern </a:t>
            </a:r>
            <a:r>
              <a:rPr lang="tr-TR" dirty="0" smtClean="0"/>
              <a:t>web sayfaları kullanıcı etkileşimini düşünerek oluşturulur</a:t>
            </a:r>
          </a:p>
          <a:p>
            <a:r>
              <a:rPr lang="tr-TR" dirty="0" smtClean="0"/>
              <a:t>Daha dinamik ve daha odaklanmıştır</a:t>
            </a:r>
          </a:p>
          <a:p>
            <a:r>
              <a:rPr lang="tr-TR" dirty="0" smtClean="0"/>
              <a:t>Kullanıcının dikkatini yönlendirir ve belirli bir </a:t>
            </a:r>
            <a:r>
              <a:rPr lang="tr-TR" dirty="0" smtClean="0"/>
              <a:t>eylemi sağlamak için </a:t>
            </a:r>
            <a:r>
              <a:rPr lang="tr-TR" dirty="0" smtClean="0"/>
              <a:t>tasarlanmıştır</a:t>
            </a:r>
          </a:p>
          <a:p>
            <a:r>
              <a:rPr lang="tr-TR" dirty="0" smtClean="0"/>
              <a:t>WEB 2.0 en güçlü örneği, </a:t>
            </a:r>
            <a:r>
              <a:rPr lang="tr-TR" dirty="0" smtClean="0"/>
              <a:t>google.com’dur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web sayfası WEB2.0 üç tasarım temellerinin en güzel örneğidir</a:t>
            </a:r>
            <a:endParaRPr lang="tr-TR" dirty="0" smtClean="0"/>
          </a:p>
          <a:p>
            <a:pPr lvl="1"/>
            <a:r>
              <a:rPr lang="tr-TR" b="1" i="1" dirty="0" smtClean="0"/>
              <a:t>Temiz tasarım</a:t>
            </a:r>
          </a:p>
          <a:p>
            <a:pPr lvl="1"/>
            <a:r>
              <a:rPr lang="tr-TR" b="1" i="1" dirty="0" smtClean="0"/>
              <a:t>Odaklanmış</a:t>
            </a:r>
          </a:p>
          <a:p>
            <a:pPr lvl="1"/>
            <a:r>
              <a:rPr lang="tr-TR" b="1" i="1" dirty="0" smtClean="0"/>
              <a:t>Tek eylem etrafında oluşturulmuş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Google WEB2.0 Web Sayfası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35406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WEB 2.0 tasarım ilkeleri </a:t>
            </a:r>
          </a:p>
          <a:p>
            <a:pPr lvl="1"/>
            <a:r>
              <a:rPr lang="tr-TR" dirty="0" smtClean="0"/>
              <a:t>Sadelik – “simplicity”</a:t>
            </a:r>
            <a:endParaRPr lang="tr-TR" dirty="0" smtClean="0"/>
          </a:p>
          <a:p>
            <a:pPr lvl="1"/>
            <a:r>
              <a:rPr lang="tr-TR" dirty="0" smtClean="0"/>
              <a:t>merkezi </a:t>
            </a:r>
            <a:r>
              <a:rPr lang="tr-TR" dirty="0" smtClean="0"/>
              <a:t>düzen – “central design”</a:t>
            </a:r>
            <a:endParaRPr lang="tr-TR" dirty="0" smtClean="0"/>
          </a:p>
          <a:p>
            <a:pPr lvl="1"/>
            <a:r>
              <a:rPr lang="tr-TR" dirty="0" smtClean="0"/>
              <a:t>daha az </a:t>
            </a:r>
            <a:r>
              <a:rPr lang="tr-TR" dirty="0" smtClean="0"/>
              <a:t>sütun – “less columns”</a:t>
            </a:r>
            <a:endParaRPr lang="tr-TR" dirty="0" smtClean="0"/>
          </a:p>
          <a:p>
            <a:pPr lvl="1"/>
            <a:r>
              <a:rPr lang="tr-TR" dirty="0" smtClean="0"/>
              <a:t>özel üst </a:t>
            </a:r>
            <a:r>
              <a:rPr lang="tr-TR" dirty="0" smtClean="0"/>
              <a:t>bölüm – “specialized top region”</a:t>
            </a:r>
            <a:endParaRPr lang="tr-TR" dirty="0" smtClean="0"/>
          </a:p>
          <a:p>
            <a:pPr lvl="1"/>
            <a:r>
              <a:rPr lang="tr-TR" dirty="0" smtClean="0"/>
              <a:t>kolay </a:t>
            </a:r>
            <a:r>
              <a:rPr lang="tr-TR" dirty="0" smtClean="0"/>
              <a:t>navigasyon – “easy navigation”</a:t>
            </a:r>
            <a:endParaRPr lang="tr-TR" dirty="0" smtClean="0"/>
          </a:p>
          <a:p>
            <a:pPr lvl="1"/>
            <a:r>
              <a:rPr lang="tr-TR" dirty="0" smtClean="0"/>
              <a:t>güçlü </a:t>
            </a:r>
            <a:r>
              <a:rPr lang="tr-TR" dirty="0" smtClean="0"/>
              <a:t>renkler – “powerful colors”</a:t>
            </a:r>
            <a:endParaRPr lang="tr-TR" dirty="0" smtClean="0"/>
          </a:p>
          <a:p>
            <a:pPr lvl="1"/>
            <a:r>
              <a:rPr lang="tr-TR" dirty="0" smtClean="0"/>
              <a:t>sevimli </a:t>
            </a:r>
            <a:r>
              <a:rPr lang="tr-TR" dirty="0" smtClean="0"/>
              <a:t>simgeler – “cute icons”</a:t>
            </a:r>
            <a:endParaRPr lang="tr-TR" dirty="0" smtClean="0"/>
          </a:p>
          <a:p>
            <a:pPr lvl="1"/>
            <a:r>
              <a:rPr lang="tr-TR" dirty="0" smtClean="0"/>
              <a:t>zengin </a:t>
            </a:r>
            <a:r>
              <a:rPr lang="tr-TR" dirty="0" smtClean="0"/>
              <a:t>çerçeveler – “rich boundaries”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Sadelik – “simplicity”</a:t>
            </a:r>
            <a:endParaRPr lang="tr-TR" dirty="0" smtClean="0"/>
          </a:p>
          <a:p>
            <a:r>
              <a:rPr lang="tr-TR" dirty="0" smtClean="0"/>
              <a:t>Merkezi düzen – “central design”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7301865" cy="3463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Daha </a:t>
            </a:r>
            <a:r>
              <a:rPr lang="tr-TR" dirty="0" smtClean="0"/>
              <a:t>az </a:t>
            </a:r>
            <a:r>
              <a:rPr lang="tr-TR" dirty="0" smtClean="0"/>
              <a:t>sütun – “less columns”</a:t>
            </a:r>
            <a:endParaRPr lang="tr-TR" dirty="0" smtClean="0"/>
          </a:p>
          <a:p>
            <a:pPr lvl="1"/>
            <a:r>
              <a:rPr lang="tr-TR" dirty="0" smtClean="0"/>
              <a:t>Azami 1 </a:t>
            </a:r>
            <a:r>
              <a:rPr lang="tr-TR" dirty="0" smtClean="0"/>
              <a:t>veya 2 </a:t>
            </a:r>
            <a:r>
              <a:rPr lang="tr-TR" dirty="0" smtClean="0"/>
              <a:t>sütun 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147" name="Picture 3" descr="C:\Users\gmyuriy\Downloads\20-apple-exp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921000"/>
            <a:ext cx="4191000" cy="2794000"/>
          </a:xfrm>
          <a:prstGeom prst="rect">
            <a:avLst/>
          </a:prstGeom>
          <a:noFill/>
        </p:spPr>
      </p:pic>
      <p:pic>
        <p:nvPicPr>
          <p:cNvPr id="6148" name="Picture 4" descr="C:\Users\gmyuriy\Downloads\20-37-signa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4229100" cy="28194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1447800" y="3124200"/>
            <a:ext cx="0" cy="251460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3124200"/>
            <a:ext cx="0" cy="251460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72200" y="3200400"/>
            <a:ext cx="0" cy="251460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20000" y="3200400"/>
            <a:ext cx="0" cy="251460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</a:t>
            </a:r>
            <a:r>
              <a:rPr lang="tr-TR" dirty="0" smtClean="0"/>
              <a:t>zel </a:t>
            </a:r>
            <a:r>
              <a:rPr lang="tr-TR" dirty="0" smtClean="0"/>
              <a:t>üst </a:t>
            </a:r>
            <a:r>
              <a:rPr lang="tr-TR" dirty="0" smtClean="0"/>
              <a:t>bölüm – “specialized top region”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170" name="Picture 2" descr="C:\Users\gmyuriy\Downloads\20-simplebi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352800"/>
            <a:ext cx="3314700" cy="2209800"/>
          </a:xfrm>
          <a:prstGeom prst="rect">
            <a:avLst/>
          </a:prstGeom>
          <a:noFill/>
        </p:spPr>
      </p:pic>
      <p:pic>
        <p:nvPicPr>
          <p:cNvPr id="7171" name="Picture 3" descr="C:\Users\gmyuriy\Downloads\20-curv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352800"/>
            <a:ext cx="3314700" cy="22098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4800600" y="2514600"/>
            <a:ext cx="1295400" cy="838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76600" y="2438400"/>
            <a:ext cx="1524000" cy="914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3124200"/>
            <a:ext cx="3886200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3124200"/>
            <a:ext cx="3886200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</a:t>
            </a:r>
            <a:r>
              <a:rPr lang="tr-TR" dirty="0" smtClean="0"/>
              <a:t>olay navigasyon – “easy navigation”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194" name="Picture 2" descr="C:\Users\gmyuriy\Downloads\20-snip-nav-moz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4476750" cy="1457325"/>
          </a:xfrm>
          <a:prstGeom prst="rect">
            <a:avLst/>
          </a:prstGeom>
          <a:noFill/>
        </p:spPr>
      </p:pic>
      <p:pic>
        <p:nvPicPr>
          <p:cNvPr id="8195" name="Picture 3" descr="C:\Users\gmyuriy\Downloads\20-snip-nav-tradingey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4476750" cy="145732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62200" y="4343400"/>
            <a:ext cx="4267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3124200"/>
            <a:ext cx="4267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77000" y="3657600"/>
            <a:ext cx="1371600" cy="914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2438400"/>
            <a:ext cx="1524000" cy="914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tr-TR" dirty="0" smtClean="0"/>
              <a:t> dili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HTML, 1989’da </a:t>
            </a:r>
            <a:r>
              <a:rPr lang="tr-TR" dirty="0" smtClean="0"/>
              <a:t>CERN’deki fizikçi Berners-Lee tarafından metin düzenleme için önerilmiş</a:t>
            </a:r>
          </a:p>
          <a:p>
            <a:r>
              <a:rPr lang="tr-TR" dirty="0" smtClean="0"/>
              <a:t>En önemli özelliği, köprüler yada linkler (</a:t>
            </a:r>
            <a:r>
              <a:rPr lang="tr-TR" b="1" dirty="0" smtClean="0"/>
              <a:t>hyperlinks</a:t>
            </a:r>
            <a:r>
              <a:rPr lang="tr-TR" dirty="0" smtClean="0"/>
              <a:t>) kullanımıdır</a:t>
            </a:r>
            <a:endParaRPr lang="tr-TR" dirty="0" smtClean="0"/>
          </a:p>
          <a:p>
            <a:r>
              <a:rPr lang="tr-TR" dirty="0" smtClean="0"/>
              <a:t>Köprü yada hyperlink, metindeki </a:t>
            </a:r>
            <a:r>
              <a:rPr lang="tr-TR" dirty="0" smtClean="0"/>
              <a:t>bir </a:t>
            </a:r>
            <a:r>
              <a:rPr lang="tr-TR" dirty="0" smtClean="0"/>
              <a:t>yerden diğer ilgili </a:t>
            </a:r>
            <a:r>
              <a:rPr lang="tr-TR" dirty="0" smtClean="0"/>
              <a:t>metine işaret </a:t>
            </a:r>
            <a:r>
              <a:rPr lang="tr-TR" dirty="0" smtClean="0"/>
              <a:t>edebilir</a:t>
            </a:r>
            <a:endParaRPr lang="tr-TR" dirty="0" smtClean="0"/>
          </a:p>
          <a:p>
            <a:r>
              <a:rPr lang="tr-TR" dirty="0" smtClean="0"/>
              <a:t>Bu şekilde, metinin parçaları için ilgili açıklama yada bilgiler bağlayabilir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</a:t>
            </a:r>
            <a:r>
              <a:rPr lang="tr-TR" dirty="0" smtClean="0"/>
              <a:t>üçlü renkler – “powerful colors”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9218" name="Picture 2" descr="C:\Users\gmyuriy\Downloads\20-tr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3429000" cy="2286000"/>
          </a:xfrm>
          <a:prstGeom prst="rect">
            <a:avLst/>
          </a:prstGeom>
          <a:noFill/>
        </p:spPr>
      </p:pic>
      <p:pic>
        <p:nvPicPr>
          <p:cNvPr id="9219" name="Picture 3" descr="C:\Users\gmyuriy\Downloads\20-colorsche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124200"/>
            <a:ext cx="3314700" cy="22098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800600" y="2667000"/>
            <a:ext cx="1295400" cy="838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2590800"/>
            <a:ext cx="1524000" cy="914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</a:t>
            </a:r>
            <a:r>
              <a:rPr lang="tr-TR" dirty="0" smtClean="0"/>
              <a:t>evimli simgeler – “cute icons”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0242" name="Picture 2" descr="C:\Users\gmyuriy\Downloads\20-icons-scribb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95600"/>
            <a:ext cx="1704975" cy="638175"/>
          </a:xfrm>
          <a:prstGeom prst="rect">
            <a:avLst/>
          </a:prstGeom>
          <a:noFill/>
        </p:spPr>
      </p:pic>
      <p:pic>
        <p:nvPicPr>
          <p:cNvPr id="10243" name="Picture 3" descr="C:\Users\gmyuriy\Downloads\20-icons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95600"/>
            <a:ext cx="1704975" cy="638175"/>
          </a:xfrm>
          <a:prstGeom prst="rect">
            <a:avLst/>
          </a:prstGeom>
          <a:noFill/>
        </p:spPr>
      </p:pic>
      <p:pic>
        <p:nvPicPr>
          <p:cNvPr id="10244" name="Picture 4" descr="C:\Users\gmyuriy\Downloads\20-icons-1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819400"/>
            <a:ext cx="1704975" cy="638175"/>
          </a:xfrm>
          <a:prstGeom prst="rect">
            <a:avLst/>
          </a:prstGeom>
          <a:noFill/>
        </p:spPr>
      </p:pic>
      <p:pic>
        <p:nvPicPr>
          <p:cNvPr id="10245" name="Picture 5" descr="C:\Users\gmyuriy\Downloads\20-icons-7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191000"/>
            <a:ext cx="1704975" cy="638175"/>
          </a:xfrm>
          <a:prstGeom prst="rect">
            <a:avLst/>
          </a:prstGeom>
          <a:noFill/>
        </p:spPr>
      </p:pic>
      <p:pic>
        <p:nvPicPr>
          <p:cNvPr id="10246" name="Picture 6" descr="C:\Users\gmyuriy\Downloads\20-icons-ih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191000"/>
            <a:ext cx="1704975" cy="638175"/>
          </a:xfrm>
          <a:prstGeom prst="rect">
            <a:avLst/>
          </a:prstGeom>
          <a:noFill/>
        </p:spPr>
      </p:pic>
      <p:pic>
        <p:nvPicPr>
          <p:cNvPr id="10247" name="Picture 7" descr="C:\Users\gmyuriy\Downloads\20-icons-1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4191000"/>
            <a:ext cx="1704975" cy="63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</a:t>
            </a:r>
            <a:r>
              <a:rPr lang="tr-TR" dirty="0" smtClean="0"/>
              <a:t>engin çerçeveler – “rich bondaries”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0248" name="Picture 8" descr="C:\Users\gmyuriy\Downloads\20-surface-ap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625" y="3135313"/>
            <a:ext cx="1704975" cy="638175"/>
          </a:xfrm>
          <a:prstGeom prst="rect">
            <a:avLst/>
          </a:prstGeom>
          <a:noFill/>
        </p:spPr>
      </p:pic>
      <p:pic>
        <p:nvPicPr>
          <p:cNvPr id="10249" name="Picture 9" descr="C:\Users\gmyuriy\Downloads\20-surface-i-hate-clowns-rede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48000"/>
            <a:ext cx="1704975" cy="638175"/>
          </a:xfrm>
          <a:prstGeom prst="rect">
            <a:avLst/>
          </a:prstGeom>
          <a:noFill/>
        </p:spPr>
      </p:pic>
      <p:pic>
        <p:nvPicPr>
          <p:cNvPr id="10250" name="Picture 10" descr="C:\Users\gmyuriy\Downloads\20-surface-auru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038600"/>
            <a:ext cx="1704975" cy="638175"/>
          </a:xfrm>
          <a:prstGeom prst="rect">
            <a:avLst/>
          </a:prstGeom>
          <a:noFill/>
        </p:spPr>
      </p:pic>
      <p:pic>
        <p:nvPicPr>
          <p:cNvPr id="10251" name="Picture 11" descr="C:\Users\gmyuriy\Downloads\20-surface-ruby-container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114800"/>
            <a:ext cx="1704975" cy="638175"/>
          </a:xfrm>
          <a:prstGeom prst="rect">
            <a:avLst/>
          </a:prstGeom>
          <a:noFill/>
        </p:spPr>
      </p:pic>
      <p:pic>
        <p:nvPicPr>
          <p:cNvPr id="10252" name="Picture 12" descr="C:\Users\gmyuriy\Downloads\20-surface-sinelogi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2971800"/>
            <a:ext cx="1704975" cy="638175"/>
          </a:xfrm>
          <a:prstGeom prst="rect">
            <a:avLst/>
          </a:prstGeom>
          <a:noFill/>
        </p:spPr>
      </p:pic>
      <p:pic>
        <p:nvPicPr>
          <p:cNvPr id="10253" name="Picture 13" descr="C:\Users\gmyuriy\Downloads\20-surface-shopify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4343400"/>
            <a:ext cx="1704975" cy="638175"/>
          </a:xfrm>
          <a:prstGeom prst="rect">
            <a:avLst/>
          </a:prstGeom>
          <a:noFill/>
        </p:spPr>
      </p:pic>
      <p:pic>
        <p:nvPicPr>
          <p:cNvPr id="10254" name="Picture 14" descr="C:\Users\gmyuriy\Downloads\20-surface-webtalent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3800" y="5334000"/>
            <a:ext cx="1704975" cy="638175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flipH="1">
            <a:off x="5257800" y="2362200"/>
            <a:ext cx="457200" cy="762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43200" y="2209800"/>
            <a:ext cx="1524000" cy="914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86600" y="2362200"/>
            <a:ext cx="457200" cy="762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19200" y="3810000"/>
            <a:ext cx="457200" cy="609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57600" y="3657600"/>
            <a:ext cx="685800" cy="533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00600" y="4876800"/>
            <a:ext cx="457200" cy="762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5800" y="3733800"/>
            <a:ext cx="457200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tabanlı tasarım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Web sayfası düzenleme için iki yaklaşım vardır:</a:t>
            </a:r>
          </a:p>
          <a:p>
            <a:pPr lvl="1"/>
            <a:r>
              <a:rPr lang="tr-TR" dirty="0" smtClean="0"/>
              <a:t>Tablo tabanlı tasarım</a:t>
            </a:r>
          </a:p>
          <a:p>
            <a:pPr lvl="1"/>
            <a:r>
              <a:rPr lang="tr-TR" dirty="0" smtClean="0"/>
              <a:t>Div tabanlı tasarım</a:t>
            </a:r>
          </a:p>
          <a:p>
            <a:r>
              <a:rPr lang="tr-TR" dirty="0" smtClean="0"/>
              <a:t>Tablo tabanlı tasarım daha eski ve daha </a:t>
            </a:r>
            <a:r>
              <a:rPr lang="tr-TR" dirty="0" smtClean="0"/>
              <a:t>basittir</a:t>
            </a:r>
            <a:endParaRPr lang="tr-TR" dirty="0" smtClean="0"/>
          </a:p>
          <a:p>
            <a:r>
              <a:rPr lang="tr-TR" dirty="0" smtClean="0"/>
              <a:t>Div tabanlı tasarım bugünkü temel </a:t>
            </a:r>
            <a:r>
              <a:rPr lang="tr-TR" dirty="0" smtClean="0"/>
              <a:t>web yaklaşımıdır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tabanlı tasarım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Tablo tabanlı tasarım’da web sayfasının </a:t>
            </a:r>
            <a:r>
              <a:rPr lang="tr-TR" dirty="0" smtClean="0"/>
              <a:t>düzeni </a:t>
            </a:r>
            <a:r>
              <a:rPr lang="tr-TR" dirty="0" smtClean="0"/>
              <a:t>bir tablo </a:t>
            </a:r>
            <a:r>
              <a:rPr lang="tr-TR" dirty="0" smtClean="0"/>
              <a:t>olarak düşünülür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00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00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00200" y="1524000"/>
            <a:ext cx="12954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0744" y="176711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7114" y="1977570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7114" y="221705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456538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66699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7372" y="1676400"/>
            <a:ext cx="1219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1524000"/>
            <a:ext cx="4572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7239000" y="990600"/>
            <a:ext cx="1676400" cy="685800"/>
          </a:xfrm>
          <a:prstGeom prst="borderCallout1">
            <a:avLst>
              <a:gd name="adj1" fmla="val 18750"/>
              <a:gd name="adj2" fmla="val -8333"/>
              <a:gd name="adj3" fmla="val 68358"/>
              <a:gd name="adj4" fmla="val -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Dış tablo</a:t>
            </a:r>
            <a:endParaRPr lang="tr-TR" dirty="0" smtClean="0"/>
          </a:p>
        </p:txBody>
      </p:sp>
      <p:sp>
        <p:nvSpPr>
          <p:cNvPr id="18" name="Line Callout 1 17"/>
          <p:cNvSpPr/>
          <p:nvPr/>
        </p:nvSpPr>
        <p:spPr>
          <a:xfrm>
            <a:off x="228600" y="3962400"/>
            <a:ext cx="1676400" cy="685800"/>
          </a:xfrm>
          <a:prstGeom prst="borderCallout1">
            <a:avLst>
              <a:gd name="adj1" fmla="val 16634"/>
              <a:gd name="adj2" fmla="val 109416"/>
              <a:gd name="adj3" fmla="val -136933"/>
              <a:gd name="adj4" fmla="val 152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Sol tablo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5943600"/>
            <a:ext cx="1695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/>
              <a:t>eg1.html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105525" cy="468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105525" cy="468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52600" y="1447800"/>
            <a:ext cx="6248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1600200"/>
            <a:ext cx="6096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209800"/>
            <a:ext cx="609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514600"/>
            <a:ext cx="60960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5896428"/>
            <a:ext cx="609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2514600"/>
            <a:ext cx="12192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0" y="2514600"/>
            <a:ext cx="48768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52600" y="2514600"/>
            <a:ext cx="62484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7467600" y="990600"/>
            <a:ext cx="1676400" cy="685800"/>
          </a:xfrm>
          <a:prstGeom prst="borderCallout1">
            <a:avLst>
              <a:gd name="adj1" fmla="val 18750"/>
              <a:gd name="adj2" fmla="val -8333"/>
              <a:gd name="adj3" fmla="val 68358"/>
              <a:gd name="adj4" fmla="val -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tr-TR" dirty="0" smtClean="0"/>
              <a:t>ış t</a:t>
            </a:r>
            <a:r>
              <a:rPr lang="tr-TR" dirty="0" smtClean="0"/>
              <a:t>ablo </a:t>
            </a:r>
            <a:endParaRPr lang="tr-TR" dirty="0" smtClean="0"/>
          </a:p>
        </p:txBody>
      </p:sp>
      <p:sp>
        <p:nvSpPr>
          <p:cNvPr id="18" name="Line Callout 1 17"/>
          <p:cNvSpPr/>
          <p:nvPr/>
        </p:nvSpPr>
        <p:spPr>
          <a:xfrm>
            <a:off x="0" y="1143000"/>
            <a:ext cx="1676400" cy="685800"/>
          </a:xfrm>
          <a:prstGeom prst="borderCallout1">
            <a:avLst>
              <a:gd name="adj1" fmla="val 44147"/>
              <a:gd name="adj2" fmla="val 109416"/>
              <a:gd name="adj3" fmla="val 193519"/>
              <a:gd name="adj4" fmla="val 17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İç tablo</a:t>
            </a:r>
            <a:endParaRPr lang="tr-T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5943600"/>
            <a:ext cx="1695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/>
              <a:t>eg2.html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348412" cy="48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HTML kullanarak web sayfaları yapmak için birçok görsel editörler varmış</a:t>
            </a:r>
            <a:endParaRPr lang="tr-TR" dirty="0" smtClean="0"/>
          </a:p>
          <a:p>
            <a:pPr lvl="1"/>
            <a:r>
              <a:rPr lang="tr-TR" dirty="0" smtClean="0"/>
              <a:t>Frontpage</a:t>
            </a:r>
          </a:p>
          <a:p>
            <a:pPr lvl="1"/>
            <a:r>
              <a:rPr lang="tr-TR" dirty="0" smtClean="0"/>
              <a:t>Expression Studio</a:t>
            </a:r>
          </a:p>
          <a:p>
            <a:pPr lvl="1"/>
            <a:r>
              <a:rPr lang="tr-TR" dirty="0" smtClean="0"/>
              <a:t>Pagebreeze</a:t>
            </a:r>
          </a:p>
          <a:p>
            <a:pPr lvl="1"/>
            <a:r>
              <a:rPr lang="tr-TR" dirty="0" smtClean="0"/>
              <a:t>CoffeeCup</a:t>
            </a:r>
          </a:p>
          <a:p>
            <a:pPr lvl="1"/>
            <a:r>
              <a:rPr lang="tr-TR" dirty="0" smtClean="0"/>
              <a:t>SeaMonkey</a:t>
            </a:r>
          </a:p>
          <a:p>
            <a:pPr lvl="1"/>
            <a:r>
              <a:rPr lang="tr-TR" dirty="0" smtClean="0"/>
              <a:t>Dreamweaver</a:t>
            </a:r>
          </a:p>
          <a:p>
            <a:r>
              <a:rPr lang="tr-TR" dirty="0" smtClean="0"/>
              <a:t>Doğrudan </a:t>
            </a:r>
            <a:r>
              <a:rPr lang="tr-TR" dirty="0" smtClean="0"/>
              <a:t>HTML koduyla </a:t>
            </a:r>
            <a:r>
              <a:rPr lang="tr-TR" dirty="0" smtClean="0"/>
              <a:t>çalışmak için</a:t>
            </a:r>
            <a:endParaRPr lang="tr-TR" dirty="0" smtClean="0"/>
          </a:p>
          <a:p>
            <a:pPr lvl="1"/>
            <a:r>
              <a:rPr lang="tr-TR" b="1" dirty="0" smtClean="0"/>
              <a:t>Notepad++</a:t>
            </a:r>
          </a:p>
          <a:p>
            <a:pPr lvl="1"/>
            <a:r>
              <a:rPr lang="tr-TR" dirty="0" smtClean="0"/>
              <a:t>Aptana</a:t>
            </a:r>
          </a:p>
          <a:p>
            <a:pPr lvl="1"/>
            <a:r>
              <a:rPr lang="tr-TR" dirty="0" smtClean="0"/>
              <a:t>Eclipse</a:t>
            </a:r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348412" cy="48626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18604" y="1385668"/>
            <a:ext cx="6248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1419664"/>
            <a:ext cx="6172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057400"/>
            <a:ext cx="6172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12192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7467600" y="990600"/>
            <a:ext cx="1676400" cy="914400"/>
          </a:xfrm>
          <a:prstGeom prst="borderCallout1">
            <a:avLst>
              <a:gd name="adj1" fmla="val 18750"/>
              <a:gd name="adj2" fmla="val -8333"/>
              <a:gd name="adj3" fmla="val 68358"/>
              <a:gd name="adj4" fmla="val -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Tablo</a:t>
            </a:r>
            <a:endParaRPr lang="tr-T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71800" y="2362200"/>
            <a:ext cx="34290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2362200"/>
            <a:ext cx="15240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5867400"/>
            <a:ext cx="6172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943600"/>
            <a:ext cx="1695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/>
              <a:t>eg3.html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i="1" dirty="0" smtClean="0"/>
              <a:t>Çalışma – </a:t>
            </a:r>
            <a:r>
              <a:rPr lang="tr-TR" sz="2800" i="1" dirty="0" smtClean="0"/>
              <a:t>calisma.tk.txt yada calisma.en.txt</a:t>
            </a:r>
            <a:endParaRPr lang="tr-TR" i="1" dirty="0" smtClean="0"/>
          </a:p>
          <a:p>
            <a:r>
              <a:rPr lang="tr-TR" sz="2800" i="1" dirty="0" smtClean="0"/>
              <a:t>Kaynaklar:</a:t>
            </a:r>
          </a:p>
          <a:p>
            <a:pPr lvl="1"/>
            <a:r>
              <a:rPr lang="tr-TR" sz="2400" i="1" dirty="0" smtClean="0"/>
              <a:t>Notepad++ ve </a:t>
            </a:r>
            <a:r>
              <a:rPr lang="tr-TR" sz="2400" i="1" dirty="0" smtClean="0"/>
              <a:t>Firefox</a:t>
            </a:r>
          </a:p>
          <a:p>
            <a:pPr lvl="1"/>
            <a:r>
              <a:rPr lang="tr-TR" sz="2400" i="1" dirty="0" smtClean="0"/>
              <a:t>Dersteki örnekler (eg1.-eg3.html)</a:t>
            </a:r>
            <a:endParaRPr lang="tr-TR" sz="2400" i="1" dirty="0" smtClean="0"/>
          </a:p>
          <a:p>
            <a:pPr lvl="1"/>
            <a:r>
              <a:rPr lang="tr-TR" sz="2400" i="1" dirty="0" smtClean="0">
                <a:hlinkClick r:id="rId2"/>
              </a:rPr>
              <a:t>http://www.w3schools.com/html/</a:t>
            </a:r>
            <a:endParaRPr lang="tr-TR" sz="2400" i="1" dirty="0" smtClean="0"/>
          </a:p>
          <a:p>
            <a:pPr lvl="1"/>
            <a:r>
              <a:rPr lang="tr-TR" sz="2400" i="1" dirty="0" smtClean="0">
                <a:hlinkClick r:id="rId3"/>
              </a:rPr>
              <a:t>http://www.w3schools.com/html/html_quick.asp</a:t>
            </a:r>
            <a:endParaRPr lang="tr-TR" sz="2400" i="1" dirty="0" smtClean="0"/>
          </a:p>
          <a:p>
            <a:pPr lvl="1"/>
            <a:r>
              <a:rPr lang="tr-TR" sz="2400" i="1" dirty="0" smtClean="0">
                <a:hlinkClick r:id="rId4"/>
              </a:rPr>
              <a:t>http://</a:t>
            </a:r>
            <a:r>
              <a:rPr lang="tr-TR" sz="2400" i="1" dirty="0" smtClean="0">
                <a:hlinkClick r:id="rId4"/>
              </a:rPr>
              <a:t>www.w3schools.com/html/html_examples.asp</a:t>
            </a:r>
            <a:endParaRPr lang="tr-TR" sz="2400" i="1" dirty="0" smtClean="0"/>
          </a:p>
          <a:p>
            <a:pPr>
              <a:buNone/>
            </a:pPr>
            <a:endParaRPr lang="tr-TR" i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Web sayfası == HTML </a:t>
            </a:r>
            <a:r>
              <a:rPr lang="tr-TR" dirty="0" smtClean="0"/>
              <a:t>belgesi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371600"/>
            <a:ext cx="67056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3716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Web sayfası </a:t>
            </a:r>
            <a:r>
              <a:rPr lang="en-US" sz="2000" b="1" dirty="0" smtClean="0">
                <a:solidFill>
                  <a:schemeClr val="bg1"/>
                </a:solidFill>
              </a:rPr>
              <a:t>&lt;body&gt;&lt;/body&gt;</a:t>
            </a:r>
            <a:r>
              <a:rPr lang="tr-TR" sz="2000" b="1" dirty="0" smtClean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17526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1752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Başlık</a:t>
            </a:r>
            <a:r>
              <a:rPr lang="en-US" sz="2000" b="1" dirty="0" smtClean="0">
                <a:solidFill>
                  <a:schemeClr val="bg1"/>
                </a:solidFill>
              </a:rPr>
              <a:t> &lt;h1&gt;&lt;/h1&gt;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2514600"/>
            <a:ext cx="586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2514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Paragraf</a:t>
            </a:r>
            <a:r>
              <a:rPr lang="en-US" sz="2000" b="1" dirty="0" smtClean="0">
                <a:solidFill>
                  <a:schemeClr val="bg1"/>
                </a:solidFill>
              </a:rPr>
              <a:t>&lt;p&gt;&lt;/p&gt;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200" y="4343400"/>
            <a:ext cx="586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4343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Paragraf</a:t>
            </a:r>
            <a:r>
              <a:rPr lang="en-US" sz="2000" b="1" dirty="0" smtClean="0">
                <a:solidFill>
                  <a:schemeClr val="bg1"/>
                </a:solidFill>
              </a:rPr>
              <a:t>&lt;p&gt;&lt;/p&gt;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7432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2743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Resim</a:t>
            </a:r>
            <a:r>
              <a:rPr lang="en-US" sz="2000" b="1" dirty="0" smtClean="0">
                <a:solidFill>
                  <a:schemeClr val="bg1"/>
                </a:solidFill>
              </a:rPr>
              <a:t> &lt;</a:t>
            </a:r>
            <a:r>
              <a:rPr lang="en-US" sz="2000" b="1" dirty="0" err="1" smtClean="0">
                <a:solidFill>
                  <a:schemeClr val="bg1"/>
                </a:solidFill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</a:rPr>
              <a:t> /&gt;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4724400"/>
            <a:ext cx="556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0" y="4724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Tablo</a:t>
            </a:r>
            <a:r>
              <a:rPr lang="en-US" sz="2000" b="1" dirty="0" smtClean="0">
                <a:solidFill>
                  <a:schemeClr val="bg1"/>
                </a:solidFill>
              </a:rPr>
              <a:t> &lt;table&gt;&lt;/table&gt;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7010400" y="1066800"/>
            <a:ext cx="1828800" cy="83820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827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Sayfanın 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elemanları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257800" y="1143000"/>
            <a:ext cx="1676400" cy="1371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400" y="1219200"/>
            <a:ext cx="990600" cy="15240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62600" y="1219200"/>
            <a:ext cx="1295400" cy="31242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91200" y="1219200"/>
            <a:ext cx="1066800" cy="35052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sayfasının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Temel web sayfasının yapısı:</a:t>
            </a:r>
          </a:p>
          <a:p>
            <a:pPr indent="-4763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</a:t>
            </a:r>
          </a:p>
          <a:p>
            <a:pPr indent="-4763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indent="-4763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&lt;/head&gt;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&lt;body&gt;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&lt;/body&gt;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 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2314</Words>
  <Application>Microsoft Office PowerPoint</Application>
  <PresentationFormat>On-screen Show (4:3)</PresentationFormat>
  <Paragraphs>438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MIT504  İnternet ve Web Programlama: HTML ve Web Tasarımı İlkeleri</vt:lpstr>
      <vt:lpstr>HTML dili</vt:lpstr>
      <vt:lpstr>HTML dili</vt:lpstr>
      <vt:lpstr>HTML dili</vt:lpstr>
      <vt:lpstr>HTML dili</vt:lpstr>
      <vt:lpstr>Web sayfasının yapısı</vt:lpstr>
      <vt:lpstr>Web sayfasının yapısı</vt:lpstr>
      <vt:lpstr>Web sayfasının yapısı</vt:lpstr>
      <vt:lpstr>Web sayfasının yapısı</vt:lpstr>
      <vt:lpstr>Web sayfasının yapısı</vt:lpstr>
      <vt:lpstr>Web sayfasının yapısı</vt:lpstr>
      <vt:lpstr>Web sayfasının yapısı</vt:lpstr>
      <vt:lpstr>Web sayfasının yapısı</vt:lpstr>
      <vt:lpstr>Web sayfasının yapısı</vt:lpstr>
      <vt:lpstr>Web sayfasının yapısı</vt:lpstr>
      <vt:lpstr>Web sayfasının yapısı</vt:lpstr>
      <vt:lpstr>Web sayfasının yapısı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Temel HTML etiketleri</vt:lpstr>
      <vt:lpstr>HTML tasarım ilkeleri</vt:lpstr>
      <vt:lpstr>HTML tasarım ilkeleri</vt:lpstr>
      <vt:lpstr>HTML tasarım ilkeleri</vt:lpstr>
      <vt:lpstr>Google WEB2.0 Web Sayfası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Tablo tabanlı tasarım</vt:lpstr>
      <vt:lpstr>Tablo tabanlı tasarım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Pratik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1123</cp:revision>
  <dcterms:created xsi:type="dcterms:W3CDTF">2006-08-16T00:00:00Z</dcterms:created>
  <dcterms:modified xsi:type="dcterms:W3CDTF">2013-03-11T18:19:39Z</dcterms:modified>
</cp:coreProperties>
</file>