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99" r:id="rId3"/>
    <p:sldId id="442" r:id="rId4"/>
    <p:sldId id="443" r:id="rId5"/>
    <p:sldId id="301" r:id="rId6"/>
    <p:sldId id="396" r:id="rId7"/>
    <p:sldId id="397" r:id="rId8"/>
    <p:sldId id="445" r:id="rId9"/>
    <p:sldId id="446" r:id="rId10"/>
    <p:sldId id="447" r:id="rId11"/>
    <p:sldId id="448" r:id="rId12"/>
    <p:sldId id="398" r:id="rId13"/>
    <p:sldId id="449" r:id="rId14"/>
    <p:sldId id="399" r:id="rId15"/>
    <p:sldId id="435" r:id="rId16"/>
    <p:sldId id="450" r:id="rId17"/>
    <p:sldId id="451" r:id="rId18"/>
    <p:sldId id="436" r:id="rId19"/>
    <p:sldId id="452" r:id="rId20"/>
    <p:sldId id="453" r:id="rId21"/>
    <p:sldId id="408" r:id="rId22"/>
    <p:sldId id="438" r:id="rId23"/>
    <p:sldId id="454" r:id="rId24"/>
    <p:sldId id="455" r:id="rId25"/>
    <p:sldId id="456" r:id="rId26"/>
    <p:sldId id="407" r:id="rId27"/>
    <p:sldId id="457" r:id="rId28"/>
    <p:sldId id="406" r:id="rId29"/>
    <p:sldId id="302" r:id="rId30"/>
    <p:sldId id="409" r:id="rId31"/>
    <p:sldId id="413" r:id="rId32"/>
    <p:sldId id="459" r:id="rId33"/>
    <p:sldId id="440" r:id="rId34"/>
    <p:sldId id="414" r:id="rId35"/>
    <p:sldId id="415" r:id="rId36"/>
    <p:sldId id="416" r:id="rId37"/>
    <p:sldId id="411" r:id="rId38"/>
    <p:sldId id="418" r:id="rId39"/>
    <p:sldId id="441" r:id="rId40"/>
    <p:sldId id="419" r:id="rId41"/>
    <p:sldId id="420" r:id="rId42"/>
    <p:sldId id="422" r:id="rId43"/>
    <p:sldId id="423" r:id="rId44"/>
    <p:sldId id="424" r:id="rId45"/>
    <p:sldId id="425" r:id="rId46"/>
    <p:sldId id="460" r:id="rId47"/>
    <p:sldId id="461" r:id="rId48"/>
    <p:sldId id="426" r:id="rId49"/>
    <p:sldId id="462" r:id="rId50"/>
    <p:sldId id="463" r:id="rId51"/>
    <p:sldId id="464" r:id="rId52"/>
    <p:sldId id="427" r:id="rId53"/>
    <p:sldId id="428" r:id="rId54"/>
    <p:sldId id="429" r:id="rId55"/>
    <p:sldId id="430" r:id="rId56"/>
    <p:sldId id="434" r:id="rId57"/>
    <p:sldId id="466" r:id="rId58"/>
    <p:sldId id="467" r:id="rId59"/>
    <p:sldId id="469" r:id="rId60"/>
    <p:sldId id="471" r:id="rId61"/>
    <p:sldId id="472" r:id="rId62"/>
    <p:sldId id="474" r:id="rId63"/>
    <p:sldId id="473" r:id="rId64"/>
    <p:sldId id="476" r:id="rId65"/>
    <p:sldId id="475" r:id="rId66"/>
    <p:sldId id="465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19-Mar-14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19-Mar-14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19-Mar-14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IT50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 smtClean="0"/>
              <a:t>~~CSS~~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i="1" dirty="0" smtClean="0"/>
              <a:t>Basamaklı Stil Sayfaları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</a:t>
            </a:r>
            <a:r>
              <a:rPr lang="tr-TR" dirty="0" smtClean="0"/>
              <a:t>temel yapısı</a:t>
            </a:r>
            <a:endParaRPr lang="tr-T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Tanımlar, “özellik: değer” şeklindedir ve birden çok özelliğin tanımı içerebilir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3048000"/>
            <a:ext cx="59436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49213">
              <a:buNone/>
            </a:pPr>
            <a:r>
              <a:rPr lang="tr-TR" dirty="0" smtClean="0"/>
              <a:t>p </a:t>
            </a:r>
            <a:r>
              <a:rPr lang="en-US" dirty="0" smtClean="0"/>
              <a:t>{</a:t>
            </a:r>
            <a:r>
              <a:rPr lang="en-US" b="1" dirty="0" smtClean="0"/>
              <a:t>font-size:12px</a:t>
            </a:r>
            <a:r>
              <a:rPr lang="en-US" b="1" dirty="0" smtClean="0"/>
              <a:t>;</a:t>
            </a:r>
            <a:r>
              <a:rPr lang="en-US" dirty="0" smtClean="0"/>
              <a:t>}</a:t>
            </a:r>
            <a:endParaRPr lang="tr-TR" dirty="0" smtClean="0"/>
          </a:p>
          <a:p>
            <a:pPr indent="-49213">
              <a:buNone/>
            </a:pPr>
            <a:endParaRPr lang="tr-TR" dirty="0" smtClean="0"/>
          </a:p>
          <a:p>
            <a:pPr indent="-49213"/>
            <a:r>
              <a:rPr lang="en-US" dirty="0" smtClean="0"/>
              <a:t>.</a:t>
            </a:r>
            <a:r>
              <a:rPr lang="tr-TR" dirty="0" smtClean="0"/>
              <a:t>kırmızımetin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b="1" dirty="0" smtClean="0"/>
              <a:t>color: </a:t>
            </a:r>
            <a:r>
              <a:rPr lang="en-US" b="1" dirty="0" smtClean="0"/>
              <a:t>red;</a:t>
            </a:r>
            <a:r>
              <a:rPr lang="tr-TR" b="1" dirty="0" smtClean="0"/>
              <a:t>font-size:large;</a:t>
            </a:r>
            <a:r>
              <a:rPr lang="en-US" dirty="0" smtClean="0"/>
              <a:t>}</a:t>
            </a:r>
            <a:endParaRPr lang="uk-UA" dirty="0" smtClean="0"/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en-US" dirty="0" smtClean="0"/>
              <a:t>h1.</a:t>
            </a:r>
            <a:r>
              <a:rPr lang="tr-TR" dirty="0" smtClean="0"/>
              <a:t>turuncubaslık </a:t>
            </a:r>
            <a:r>
              <a:rPr lang="en-US" dirty="0" smtClean="0"/>
              <a:t>{color: orange</a:t>
            </a:r>
            <a:r>
              <a:rPr lang="en-US" dirty="0" smtClean="0"/>
              <a:t>;}</a:t>
            </a:r>
            <a:endParaRPr lang="en-US" dirty="0" smtClean="0"/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tr-TR" dirty="0" smtClean="0"/>
              <a:t>.kırmızı </a:t>
            </a:r>
            <a:r>
              <a:rPr lang="tr-TR" dirty="0" smtClean="0"/>
              <a:t>a:visited </a:t>
            </a:r>
            <a:r>
              <a:rPr lang="en-US" dirty="0" smtClean="0"/>
              <a:t>{color:</a:t>
            </a:r>
            <a:r>
              <a:rPr lang="tr-TR" dirty="0" smtClean="0"/>
              <a:t> </a:t>
            </a:r>
            <a:r>
              <a:rPr lang="en-US" dirty="0" smtClean="0"/>
              <a:t>black</a:t>
            </a:r>
            <a:r>
              <a:rPr lang="tr-TR" dirty="0" smtClean="0"/>
              <a:t>; text-decoration:underscore</a:t>
            </a:r>
            <a:r>
              <a:rPr lang="tr-TR" dirty="0" smtClean="0"/>
              <a:t>;</a:t>
            </a:r>
            <a:r>
              <a:rPr lang="en-US" dirty="0" smtClean="0"/>
              <a:t>}</a:t>
            </a:r>
            <a:endParaRPr lang="en-US" dirty="0" smtClean="0"/>
          </a:p>
          <a:p>
            <a:pPr indent="-49213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tr-TR" dirty="0" smtClean="0"/>
              <a:t>anametin </a:t>
            </a:r>
            <a:r>
              <a:rPr lang="en-US" dirty="0" smtClean="0"/>
              <a:t>{ font-family: Times New Roman;font-size:14px</a:t>
            </a:r>
            <a:r>
              <a:rPr lang="en-US" dirty="0" smtClean="0"/>
              <a:t>;}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</a:t>
            </a:r>
            <a:r>
              <a:rPr lang="tr-TR" dirty="0" smtClean="0"/>
              <a:t>temel yapısı</a:t>
            </a:r>
            <a:endParaRPr lang="tr-T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Bu şekilde stil sayfasındaki tanımlar belirli stili belirli bir isim ile bağlar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3048000"/>
            <a:ext cx="59436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49213">
              <a:buNone/>
            </a:pPr>
            <a:r>
              <a:rPr lang="tr-TR" dirty="0" smtClean="0"/>
              <a:t>p</a:t>
            </a:r>
            <a:r>
              <a:rPr lang="tr-TR" b="1" dirty="0" smtClean="0"/>
              <a:t>←</a:t>
            </a:r>
            <a:r>
              <a:rPr lang="en-US" dirty="0" smtClean="0"/>
              <a:t>{</a:t>
            </a:r>
            <a:r>
              <a:rPr lang="en-US" dirty="0" smtClean="0"/>
              <a:t>font-size:12px</a:t>
            </a:r>
            <a:r>
              <a:rPr lang="en-US" dirty="0" smtClean="0"/>
              <a:t>;}</a:t>
            </a:r>
            <a:endParaRPr lang="tr-TR" dirty="0" smtClean="0"/>
          </a:p>
          <a:p>
            <a:pPr indent="-49213">
              <a:buNone/>
            </a:pPr>
            <a:endParaRPr lang="tr-TR" dirty="0" smtClean="0"/>
          </a:p>
          <a:p>
            <a:pPr indent="-49213"/>
            <a:r>
              <a:rPr lang="en-US" dirty="0" smtClean="0"/>
              <a:t>.</a:t>
            </a:r>
            <a:r>
              <a:rPr lang="tr-TR" dirty="0" smtClean="0"/>
              <a:t>kırmızımetin</a:t>
            </a:r>
            <a:r>
              <a:rPr lang="en-US" dirty="0" smtClean="0"/>
              <a:t> </a:t>
            </a:r>
            <a:r>
              <a:rPr lang="en-US" dirty="0" smtClean="0"/>
              <a:t>{color: </a:t>
            </a:r>
            <a:r>
              <a:rPr lang="en-US" dirty="0" smtClean="0"/>
              <a:t>red;</a:t>
            </a:r>
            <a:r>
              <a:rPr lang="tr-TR" dirty="0" smtClean="0"/>
              <a:t>font-size:large</a:t>
            </a:r>
            <a:r>
              <a:rPr lang="en-US" dirty="0" smtClean="0"/>
              <a:t>}</a:t>
            </a:r>
            <a:endParaRPr lang="uk-UA" dirty="0" smtClean="0"/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en-US" dirty="0" smtClean="0"/>
              <a:t>h1.</a:t>
            </a:r>
            <a:r>
              <a:rPr lang="tr-TR" dirty="0" smtClean="0"/>
              <a:t>turuncubaslık </a:t>
            </a:r>
            <a:r>
              <a:rPr lang="en-US" dirty="0" smtClean="0"/>
              <a:t>{color: orange</a:t>
            </a:r>
            <a:r>
              <a:rPr lang="en-US" dirty="0" smtClean="0"/>
              <a:t>;}</a:t>
            </a:r>
            <a:endParaRPr lang="en-US" dirty="0" smtClean="0"/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tr-TR" dirty="0" smtClean="0"/>
              <a:t>.kırmızı </a:t>
            </a:r>
            <a:r>
              <a:rPr lang="tr-TR" dirty="0" smtClean="0"/>
              <a:t>a:visited </a:t>
            </a:r>
            <a:r>
              <a:rPr lang="en-US" dirty="0" smtClean="0"/>
              <a:t>{color:</a:t>
            </a:r>
            <a:r>
              <a:rPr lang="tr-TR" dirty="0" smtClean="0"/>
              <a:t> </a:t>
            </a:r>
            <a:r>
              <a:rPr lang="en-US" dirty="0" smtClean="0"/>
              <a:t>black</a:t>
            </a:r>
            <a:r>
              <a:rPr lang="tr-TR" dirty="0" smtClean="0"/>
              <a:t>; text-decoration:underscore</a:t>
            </a:r>
            <a:r>
              <a:rPr lang="tr-TR" dirty="0" smtClean="0"/>
              <a:t>;</a:t>
            </a:r>
            <a:r>
              <a:rPr lang="en-US" dirty="0" smtClean="0"/>
              <a:t>}</a:t>
            </a:r>
            <a:endParaRPr lang="en-US" dirty="0" smtClean="0"/>
          </a:p>
          <a:p>
            <a:pPr indent="-49213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tr-TR" dirty="0" smtClean="0"/>
              <a:t>anametin </a:t>
            </a:r>
            <a:r>
              <a:rPr lang="en-US" dirty="0" smtClean="0"/>
              <a:t>{ font-family: Times New Roman;font-size:14px</a:t>
            </a:r>
            <a:r>
              <a:rPr lang="en-US" dirty="0" smtClean="0"/>
              <a:t>;}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Stil </a:t>
            </a:r>
            <a:r>
              <a:rPr lang="tr-TR" dirty="0" smtClean="0"/>
              <a:t>sayfasındaki stil tanımının ismine “selektör” denir, dolayısıyla stil sayfasındaki tüm stil tanımlar “selektör </a:t>
            </a:r>
            <a:r>
              <a:rPr lang="en-US" dirty="0" smtClean="0"/>
              <a:t>{ </a:t>
            </a:r>
            <a:r>
              <a:rPr lang="tr-TR" dirty="0" smtClean="0"/>
              <a:t>opsiyon:değer</a:t>
            </a:r>
            <a:r>
              <a:rPr lang="tr-TR" dirty="0" smtClean="0"/>
              <a:t>;</a:t>
            </a:r>
            <a:r>
              <a:rPr lang="en-US" dirty="0" smtClean="0"/>
              <a:t>}</a:t>
            </a:r>
            <a:r>
              <a:rPr lang="tr-TR" dirty="0" smtClean="0"/>
              <a:t>” şeklindedir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tr-TR" dirty="0" smtClean="0"/>
              <a:t>anametin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font-family:</a:t>
            </a:r>
            <a:r>
              <a:rPr lang="tr-TR" dirty="0" smtClean="0"/>
              <a:t> </a:t>
            </a:r>
            <a:r>
              <a:rPr lang="en-US" dirty="0" smtClean="0"/>
              <a:t>Times New Roman;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font-size:</a:t>
            </a:r>
            <a:r>
              <a:rPr lang="tr-TR" dirty="0" smtClean="0"/>
              <a:t> </a:t>
            </a:r>
            <a:r>
              <a:rPr lang="en-US" dirty="0" smtClean="0"/>
              <a:t>20px;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CSS üç tip selektör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HTML tag’ın kendisi, </a:t>
            </a:r>
            <a:r>
              <a:rPr lang="tr-TR" dirty="0" smtClean="0"/>
              <a:t>“</a:t>
            </a:r>
            <a:r>
              <a:rPr lang="tr-TR" dirty="0" smtClean="0"/>
              <a:t>a</a:t>
            </a:r>
            <a:r>
              <a:rPr lang="tr-TR" dirty="0" smtClean="0"/>
              <a:t>”, “p”, “table” gibi</a:t>
            </a:r>
            <a:br>
              <a:rPr lang="tr-TR" dirty="0" smtClean="0"/>
            </a:br>
            <a:r>
              <a:rPr lang="tr-TR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</a:p>
          <a:p>
            <a:pPr marL="971550" lvl="1" indent="-514350"/>
            <a:endParaRPr lang="tr-TR" dirty="0" smtClean="0"/>
          </a:p>
          <a:p>
            <a:pPr marL="971550" lvl="1" indent="-514350"/>
            <a:r>
              <a:rPr lang="tr-TR" dirty="0" smtClean="0"/>
              <a:t>Stil </a:t>
            </a:r>
            <a:r>
              <a:rPr lang="tr-TR" dirty="0" smtClean="0"/>
              <a:t>sınıf selektörü</a:t>
            </a:r>
            <a:br>
              <a:rPr lang="tr-TR" dirty="0" smtClean="0"/>
            </a:br>
            <a:r>
              <a:rPr lang="en-US" dirty="0" smtClean="0"/>
              <a:t>.</a:t>
            </a:r>
            <a:r>
              <a:rPr lang="tr-TR" dirty="0" smtClean="0"/>
              <a:t>kırmızı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tr-TR" dirty="0" smtClean="0"/>
              <a:t>;</a:t>
            </a:r>
            <a:r>
              <a:rPr lang="en-US" dirty="0" smtClean="0"/>
              <a:t>} </a:t>
            </a:r>
            <a:endParaRPr lang="tr-TR" dirty="0" smtClean="0"/>
          </a:p>
          <a:p>
            <a:pPr marL="971550" lvl="1" indent="-514350"/>
            <a:endParaRPr lang="tr-TR" dirty="0" smtClean="0"/>
          </a:p>
          <a:p>
            <a:pPr marL="971550" lvl="1" indent="-514350"/>
            <a:r>
              <a:rPr lang="tr-TR" dirty="0" smtClean="0"/>
              <a:t>Elemanın </a:t>
            </a:r>
            <a:r>
              <a:rPr lang="tr-TR" dirty="0" smtClean="0"/>
              <a:t>özel ismi </a:t>
            </a:r>
            <a:br>
              <a:rPr lang="tr-TR" dirty="0" smtClean="0"/>
            </a:br>
            <a:r>
              <a:rPr lang="en-US" dirty="0" smtClean="0"/>
              <a:t>#</a:t>
            </a:r>
            <a:r>
              <a:rPr lang="tr-TR" dirty="0" smtClean="0"/>
              <a:t>kırmızı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}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HTML tag kendisi kullanılırsa, ilişkili stil ilgili sayfadaki o tüm tagı değiştiriyor</a:t>
            </a:r>
            <a:endParaRPr lang="tr-TR" dirty="0" smtClean="0"/>
          </a:p>
          <a:p>
            <a:pPr marL="971550" lvl="1" indent="-514350"/>
            <a:r>
              <a:rPr lang="tr-TR" dirty="0" smtClean="0"/>
              <a:t>a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  <a:endParaRPr lang="tr-TR" dirty="0" smtClean="0"/>
          </a:p>
          <a:p>
            <a:pPr marL="1371600" lvl="2" indent="-514350"/>
            <a:r>
              <a:rPr lang="tr-TR" i="1" dirty="0" smtClean="0"/>
              <a:t>Sayfadaki tüm link’lerin metin-rengi kırmızı olacak</a:t>
            </a:r>
          </a:p>
          <a:p>
            <a:pPr marL="971550" lvl="1" indent="-514350"/>
            <a:r>
              <a:rPr lang="tr-TR" dirty="0" smtClean="0"/>
              <a:t>p </a:t>
            </a:r>
            <a:r>
              <a:rPr lang="en-US" dirty="0" smtClean="0"/>
              <a:t>{</a:t>
            </a:r>
            <a:r>
              <a:rPr lang="tr-TR" dirty="0" smtClean="0"/>
              <a:t>font-family:Arial</a:t>
            </a:r>
            <a:r>
              <a:rPr lang="en-US" dirty="0" smtClean="0"/>
              <a:t>;}</a:t>
            </a:r>
            <a:endParaRPr lang="tr-TR" dirty="0" smtClean="0"/>
          </a:p>
          <a:p>
            <a:pPr marL="1371600" lvl="2" indent="-514350"/>
            <a:r>
              <a:rPr lang="tr-TR" i="1" dirty="0" smtClean="0"/>
              <a:t>Sayfadaki tüm </a:t>
            </a:r>
            <a:r>
              <a:rPr lang="tr-TR" i="1" dirty="0" smtClean="0"/>
              <a:t>p’deki metinlerin fontu Arial olacak</a:t>
            </a:r>
          </a:p>
          <a:p>
            <a:pPr marL="971550" lvl="1" indent="-514350"/>
            <a:r>
              <a:rPr lang="tr-TR" dirty="0" smtClean="0"/>
              <a:t>h1 </a:t>
            </a:r>
            <a:r>
              <a:rPr lang="en-US" dirty="0" smtClean="0"/>
              <a:t>{</a:t>
            </a:r>
            <a:r>
              <a:rPr lang="tr-TR" dirty="0" smtClean="0"/>
              <a:t>font-size:28px</a:t>
            </a:r>
            <a:r>
              <a:rPr lang="en-US" dirty="0" smtClean="0"/>
              <a:t>;}</a:t>
            </a:r>
            <a:endParaRPr lang="tr-TR" dirty="0" smtClean="0"/>
          </a:p>
          <a:p>
            <a:pPr marL="1371600" lvl="2" indent="-514350"/>
            <a:r>
              <a:rPr lang="tr-TR" i="1" dirty="0" smtClean="0"/>
              <a:t>Sayfadaki tüm </a:t>
            </a:r>
            <a:r>
              <a:rPr lang="tr-TR" i="1" dirty="0" smtClean="0"/>
              <a:t>h1 başlıklarının </a:t>
            </a:r>
            <a:r>
              <a:rPr lang="tr-TR" i="1" dirty="0" smtClean="0"/>
              <a:t>metinlerin </a:t>
            </a:r>
            <a:r>
              <a:rPr lang="tr-TR" i="1" dirty="0" smtClean="0"/>
              <a:t>font boyutu 28 pixel olacak</a:t>
            </a:r>
            <a:endParaRPr lang="tr-TR" i="1" dirty="0" smtClean="0"/>
          </a:p>
          <a:p>
            <a:pPr marL="1371600" lvl="2" indent="-514350"/>
            <a:endParaRPr lang="tr-TR" i="1" dirty="0" smtClean="0"/>
          </a:p>
          <a:p>
            <a:pPr marL="1371600" lvl="2" indent="-514350"/>
            <a:endParaRPr lang="tr-TR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Stil sınıf ismi yeni bir stili belirtiyor ve ilgili stili sayfada belirli elemanda kullanmak için o elemanın “class” parametresinde ilgili sınıfın ismi gösterilmeli</a:t>
            </a:r>
            <a:endParaRPr lang="tr-TR" dirty="0" smtClean="0"/>
          </a:p>
          <a:p>
            <a:pPr marL="1371600" lvl="2" indent="-514350"/>
            <a:r>
              <a:rPr lang="tr-TR" dirty="0" smtClean="0"/>
              <a:t>CSS sayfasında: </a:t>
            </a:r>
            <a:r>
              <a:rPr lang="en-US" dirty="0" smtClean="0"/>
              <a:t>.</a:t>
            </a:r>
            <a:r>
              <a:rPr lang="tr-TR" dirty="0" smtClean="0"/>
              <a:t>kırmızı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tr-TR" dirty="0" smtClean="0"/>
              <a:t>;</a:t>
            </a:r>
            <a:r>
              <a:rPr lang="en-US" dirty="0" smtClean="0"/>
              <a:t>}</a:t>
            </a:r>
            <a:r>
              <a:rPr lang="tr-TR" dirty="0" smtClean="0"/>
              <a:t> </a:t>
            </a:r>
            <a:endParaRPr lang="tr-TR" dirty="0" smtClean="0"/>
          </a:p>
          <a:p>
            <a:pPr marL="1371600" lvl="2" indent="-514350"/>
            <a:r>
              <a:rPr lang="tr-TR" i="1" dirty="0" smtClean="0"/>
              <a:t>HTML sayfasında </a:t>
            </a:r>
            <a:r>
              <a:rPr lang="en-US" i="1" dirty="0" smtClean="0"/>
              <a:t>&lt;</a:t>
            </a:r>
            <a:r>
              <a:rPr lang="tr-TR" i="1" dirty="0" smtClean="0"/>
              <a:t>p</a:t>
            </a:r>
            <a:r>
              <a:rPr lang="en-US" i="1" dirty="0" smtClean="0"/>
              <a:t> </a:t>
            </a:r>
            <a:r>
              <a:rPr lang="en-US" i="1" dirty="0" smtClean="0"/>
              <a:t>class</a:t>
            </a:r>
            <a:r>
              <a:rPr lang="en-US" i="1" dirty="0" smtClean="0"/>
              <a:t>=“</a:t>
            </a:r>
            <a:r>
              <a:rPr lang="tr-TR" i="1" dirty="0" smtClean="0"/>
              <a:t>kırmızı</a:t>
            </a:r>
            <a:r>
              <a:rPr lang="en-US" i="1" dirty="0" smtClean="0"/>
              <a:t>”&gt; </a:t>
            </a:r>
            <a:r>
              <a:rPr lang="en-US" i="1" dirty="0" smtClean="0"/>
              <a:t>- </a:t>
            </a:r>
            <a:r>
              <a:rPr lang="tr-TR" i="1" dirty="0" smtClean="0"/>
              <a:t>“red” </a:t>
            </a:r>
            <a:r>
              <a:rPr lang="tr-TR" i="1" dirty="0" smtClean="0"/>
              <a:t>stil sınıfını kullanan paragraf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Yani, stil sınıfı belirterek aynı görsel stili kullanacak tüm elemanlar için ilgili stil uygulanabilir</a:t>
            </a:r>
            <a:endParaRPr lang="tr-TR" dirty="0" smtClean="0"/>
          </a:p>
          <a:p>
            <a:pPr marL="1371600" lvl="2" indent="-514350"/>
            <a:r>
              <a:rPr lang="tr-TR" dirty="0" smtClean="0"/>
              <a:t>CSS sayfasında: </a:t>
            </a:r>
            <a:r>
              <a:rPr lang="en-US" dirty="0" smtClean="0"/>
              <a:t>.</a:t>
            </a:r>
            <a:r>
              <a:rPr lang="tr-TR" dirty="0" smtClean="0"/>
              <a:t>metin1</a:t>
            </a:r>
            <a:r>
              <a:rPr lang="en-US" dirty="0" smtClean="0"/>
              <a:t> {</a:t>
            </a:r>
            <a:r>
              <a:rPr lang="tr-TR" dirty="0" smtClean="0"/>
              <a:t>font-family: Times New Roman; font-size: 14px; font-weight: bold;</a:t>
            </a:r>
            <a:r>
              <a:rPr lang="en-US" dirty="0" smtClean="0"/>
              <a:t>}</a:t>
            </a:r>
            <a:r>
              <a:rPr lang="tr-TR" dirty="0" smtClean="0"/>
              <a:t> </a:t>
            </a:r>
            <a:endParaRPr lang="tr-TR" dirty="0" smtClean="0"/>
          </a:p>
          <a:p>
            <a:pPr marL="1371600" lvl="2" indent="-514350"/>
            <a:r>
              <a:rPr lang="tr-TR" i="1" dirty="0" smtClean="0"/>
              <a:t>HTML sayfasında </a:t>
            </a:r>
            <a:r>
              <a:rPr lang="en-US" i="1" dirty="0" smtClean="0"/>
              <a:t>&lt;</a:t>
            </a:r>
            <a:r>
              <a:rPr lang="tr-TR" i="1" dirty="0" smtClean="0"/>
              <a:t>h1</a:t>
            </a:r>
            <a:r>
              <a:rPr lang="en-US" i="1" dirty="0" smtClean="0"/>
              <a:t> </a:t>
            </a:r>
            <a:r>
              <a:rPr lang="en-US" i="1" dirty="0" smtClean="0"/>
              <a:t>class</a:t>
            </a:r>
            <a:r>
              <a:rPr lang="en-US" i="1" dirty="0" smtClean="0"/>
              <a:t>=“</a:t>
            </a:r>
            <a:r>
              <a:rPr lang="tr-TR" i="1" dirty="0" smtClean="0"/>
              <a:t>metin1</a:t>
            </a:r>
            <a:r>
              <a:rPr lang="en-US" i="1" dirty="0" smtClean="0"/>
              <a:t>”&gt;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Stil sınıfları, belirli elemana spesifik olarak da belirtilebilir</a:t>
            </a:r>
          </a:p>
          <a:p>
            <a:pPr marL="682625" lvl="2" indent="-234950"/>
            <a:r>
              <a:rPr lang="tr-TR" dirty="0" smtClean="0"/>
              <a:t>CSS sayfasında: </a:t>
            </a:r>
            <a:br>
              <a:rPr lang="tr-TR" dirty="0" smtClean="0"/>
            </a:br>
            <a:r>
              <a:rPr lang="tr-TR" dirty="0" smtClean="0"/>
              <a:t>p</a:t>
            </a:r>
            <a:r>
              <a:rPr lang="en-US" dirty="0" smtClean="0"/>
              <a:t>.</a:t>
            </a:r>
            <a:r>
              <a:rPr lang="tr-TR" dirty="0" smtClean="0"/>
              <a:t>metin1</a:t>
            </a:r>
            <a:r>
              <a:rPr lang="en-US" dirty="0" smtClean="0"/>
              <a:t> {</a:t>
            </a:r>
            <a:r>
              <a:rPr lang="tr-TR" dirty="0" smtClean="0"/>
              <a:t>font-family: Arial; font-size: 12px; font-weight: normal;</a:t>
            </a:r>
            <a:r>
              <a:rPr lang="en-US" dirty="0" smtClean="0"/>
              <a:t>}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h1.metin1 </a:t>
            </a:r>
            <a:r>
              <a:rPr lang="en-US" dirty="0" smtClean="0"/>
              <a:t>{</a:t>
            </a:r>
            <a:r>
              <a:rPr lang="tr-TR" dirty="0" smtClean="0"/>
              <a:t>font-family: Times New Roman; font-size: 14px; </a:t>
            </a:r>
            <a:r>
              <a:rPr lang="tr-TR" dirty="0" smtClean="0"/>
              <a:t>font-weight</a:t>
            </a:r>
            <a:r>
              <a:rPr lang="tr-TR" dirty="0" smtClean="0"/>
              <a:t>: bold;</a:t>
            </a:r>
            <a:r>
              <a:rPr lang="en-US" dirty="0" smtClean="0"/>
              <a:t>}</a:t>
            </a:r>
            <a:endParaRPr lang="tr-TR" dirty="0" smtClean="0"/>
          </a:p>
          <a:p>
            <a:pPr marL="682625" lvl="2" indent="-234950"/>
            <a:r>
              <a:rPr lang="tr-TR" i="1" dirty="0" smtClean="0"/>
              <a:t>HTML sayfasında </a:t>
            </a:r>
            <a:br>
              <a:rPr lang="tr-TR" i="1" dirty="0" smtClean="0"/>
            </a:br>
            <a:r>
              <a:rPr lang="en-US" i="1" dirty="0" smtClean="0"/>
              <a:t>&lt;</a:t>
            </a:r>
            <a:r>
              <a:rPr lang="tr-TR" i="1" dirty="0" smtClean="0"/>
              <a:t>h1</a:t>
            </a:r>
            <a:r>
              <a:rPr lang="en-US" i="1" dirty="0" smtClean="0"/>
              <a:t> </a:t>
            </a:r>
            <a:r>
              <a:rPr lang="en-US" i="1" dirty="0" smtClean="0"/>
              <a:t>class</a:t>
            </a:r>
            <a:r>
              <a:rPr lang="en-US" i="1" dirty="0" smtClean="0"/>
              <a:t>=“</a:t>
            </a:r>
            <a:r>
              <a:rPr lang="tr-TR" i="1" dirty="0" smtClean="0"/>
              <a:t>metin1</a:t>
            </a:r>
            <a:r>
              <a:rPr lang="en-US" i="1" dirty="0" smtClean="0"/>
              <a:t>”&gt;</a:t>
            </a:r>
            <a:r>
              <a:rPr lang="tr-TR" i="1" dirty="0" smtClean="0"/>
              <a:t/>
            </a:r>
            <a:br>
              <a:rPr lang="tr-TR" i="1" dirty="0" smtClean="0"/>
            </a:br>
            <a:r>
              <a:rPr lang="en-US" i="1" dirty="0" smtClean="0"/>
              <a:t> </a:t>
            </a:r>
            <a:r>
              <a:rPr lang="en-US" i="1" dirty="0" smtClean="0"/>
              <a:t>&lt;</a:t>
            </a:r>
            <a:r>
              <a:rPr lang="tr-TR" i="1" dirty="0" smtClean="0"/>
              <a:t>p</a:t>
            </a:r>
            <a:r>
              <a:rPr lang="en-US" i="1" dirty="0" smtClean="0"/>
              <a:t> </a:t>
            </a:r>
            <a:r>
              <a:rPr lang="en-US" i="1" dirty="0" smtClean="0"/>
              <a:t>class=“</a:t>
            </a:r>
            <a:r>
              <a:rPr lang="tr-TR" i="1" dirty="0" smtClean="0"/>
              <a:t>metin1</a:t>
            </a:r>
            <a:r>
              <a:rPr lang="en-US" i="1" dirty="0" smtClean="0"/>
              <a:t>”&gt;</a:t>
            </a:r>
            <a:endParaRPr lang="tr-TR" dirty="0" smtClean="0"/>
          </a:p>
          <a:p>
            <a:pPr marL="971550" lvl="1" indent="-514350"/>
            <a:r>
              <a:rPr lang="tr-TR" dirty="0" smtClean="0"/>
              <a:t>Bu şekilde verilmiş p.metin1 ve h1.metin1, paragraflara ve h1 başlıklarına spesifik olan iki farklı stil belirtiyor, fakat o iki stilin isimleri “metin1” dir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Üçüncü opsiyon olarak, stil tanımın ismi olarak web sayfasındaki bir elemanın id-ismi kullanılabilir</a:t>
            </a:r>
            <a:endParaRPr lang="tr-TR" dirty="0" smtClean="0"/>
          </a:p>
          <a:p>
            <a:pPr marL="1371600" lvl="2" indent="-514350"/>
            <a:r>
              <a:rPr lang="tr-TR" dirty="0" smtClean="0"/>
              <a:t>CSS sayfasında: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#paragraf1 </a:t>
            </a:r>
            <a:r>
              <a:rPr lang="en-US" dirty="0" smtClean="0"/>
              <a:t>{</a:t>
            </a:r>
            <a:r>
              <a:rPr lang="tr-TR" dirty="0" smtClean="0"/>
              <a:t>font-family: Times New Roman; font-size: 14px; font-weight: bold;</a:t>
            </a:r>
            <a:r>
              <a:rPr lang="en-US" dirty="0" smtClean="0"/>
              <a:t>}</a:t>
            </a:r>
            <a:r>
              <a:rPr lang="tr-TR" dirty="0" smtClean="0"/>
              <a:t> </a:t>
            </a:r>
          </a:p>
          <a:p>
            <a:pPr marL="1371600" lvl="2" indent="-514350"/>
            <a:r>
              <a:rPr lang="tr-TR" dirty="0" smtClean="0"/>
              <a:t>HTML </a:t>
            </a:r>
            <a:r>
              <a:rPr lang="tr-TR" dirty="0" smtClean="0"/>
              <a:t>sayfasında</a:t>
            </a:r>
            <a:r>
              <a:rPr lang="en-US" dirty="0" smtClean="0"/>
              <a:t>:</a:t>
            </a:r>
            <a:r>
              <a:rPr lang="tr-TR" i="1" dirty="0" smtClean="0"/>
              <a:t>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&lt;</a:t>
            </a:r>
            <a:r>
              <a:rPr lang="en-US" i="1" dirty="0" smtClean="0"/>
              <a:t>p</a:t>
            </a:r>
            <a:r>
              <a:rPr lang="en-US" i="1" dirty="0" smtClean="0"/>
              <a:t> id=“paragraf1”&gt;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Üçüncü opsiyon olarak, stil tanımın ismi olarak web sayfasındaki bir elemanın id-ismi kullanılabilir</a:t>
            </a:r>
            <a:endParaRPr lang="tr-TR" dirty="0" smtClean="0"/>
          </a:p>
          <a:p>
            <a:pPr marL="1371600" lvl="2" indent="-514350"/>
            <a:r>
              <a:rPr lang="tr-TR" dirty="0" smtClean="0"/>
              <a:t>CSS sayfasında: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ozellink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tr-TR" dirty="0" smtClean="0"/>
              <a:t>font-family: </a:t>
            </a:r>
            <a:r>
              <a:rPr lang="en-US" dirty="0" smtClean="0"/>
              <a:t>Arial</a:t>
            </a:r>
            <a:r>
              <a:rPr lang="tr-TR" dirty="0" smtClean="0"/>
              <a:t>; </a:t>
            </a:r>
            <a:r>
              <a:rPr lang="tr-TR" dirty="0" smtClean="0"/>
              <a:t>font-size: </a:t>
            </a:r>
            <a:r>
              <a:rPr lang="en-US" dirty="0" smtClean="0"/>
              <a:t>28</a:t>
            </a:r>
            <a:r>
              <a:rPr lang="tr-TR" dirty="0" smtClean="0"/>
              <a:t>px</a:t>
            </a:r>
            <a:r>
              <a:rPr lang="tr-TR" dirty="0" smtClean="0"/>
              <a:t>; </a:t>
            </a:r>
            <a:r>
              <a:rPr lang="tr-TR" dirty="0" smtClean="0"/>
              <a:t>font-</a:t>
            </a:r>
            <a:r>
              <a:rPr lang="en-US" dirty="0" smtClean="0"/>
              <a:t>style</a:t>
            </a:r>
            <a:r>
              <a:rPr lang="tr-TR" dirty="0" smtClean="0"/>
              <a:t>: </a:t>
            </a:r>
            <a:r>
              <a:rPr lang="en-US" dirty="0" smtClean="0"/>
              <a:t>italic</a:t>
            </a:r>
            <a:r>
              <a:rPr lang="tr-TR" dirty="0" smtClean="0"/>
              <a:t>;</a:t>
            </a:r>
            <a:r>
              <a:rPr lang="en-US" dirty="0" smtClean="0"/>
              <a:t>}</a:t>
            </a:r>
            <a:r>
              <a:rPr lang="tr-TR" dirty="0" smtClean="0"/>
              <a:t> </a:t>
            </a:r>
          </a:p>
          <a:p>
            <a:pPr marL="1371600" lvl="2" indent="-514350"/>
            <a:r>
              <a:rPr lang="tr-TR" dirty="0" smtClean="0"/>
              <a:t>HTML </a:t>
            </a:r>
            <a:r>
              <a:rPr lang="tr-TR" dirty="0" smtClean="0"/>
              <a:t>sayfasında</a:t>
            </a:r>
            <a:r>
              <a:rPr lang="en-US" dirty="0" smtClean="0"/>
              <a:t>:</a:t>
            </a:r>
            <a:r>
              <a:rPr lang="tr-TR" i="1" dirty="0" smtClean="0"/>
              <a:t>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&lt;a </a:t>
            </a:r>
            <a:r>
              <a:rPr lang="en-US" i="1" dirty="0" err="1" smtClean="0"/>
              <a:t>href</a:t>
            </a:r>
            <a:r>
              <a:rPr lang="en-US" i="1" dirty="0" smtClean="0"/>
              <a:t>=“http://www.google.com” </a:t>
            </a:r>
            <a:r>
              <a:rPr lang="en-US" i="1" dirty="0" smtClean="0"/>
              <a:t>id=“</a:t>
            </a:r>
            <a:r>
              <a:rPr lang="en-US" i="1" dirty="0" err="1" smtClean="0"/>
              <a:t>ozellink</a:t>
            </a:r>
            <a:r>
              <a:rPr lang="en-US" i="1" dirty="0" smtClean="0"/>
              <a:t>”&gt;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</a:t>
            </a:r>
            <a:r>
              <a:rPr lang="tr-TR" dirty="0" smtClean="0"/>
              <a:t>sayfanın elemanları için özel yerleştirme veya biçimlendirme sağlamak için ilgili elemanların yerleştirilmesi ve formatı “style</a:t>
            </a:r>
            <a:r>
              <a:rPr lang="tr-TR" dirty="0" smtClean="0"/>
              <a:t>” parametre </a:t>
            </a:r>
            <a:r>
              <a:rPr lang="tr-TR" dirty="0" smtClean="0"/>
              <a:t>kullanarak belirtilmeli</a:t>
            </a:r>
            <a:endParaRPr lang="tr-TR" dirty="0" smtClean="0"/>
          </a:p>
          <a:p>
            <a:r>
              <a:rPr lang="tr-TR" dirty="0" smtClean="0"/>
              <a:t>“Style” </a:t>
            </a:r>
            <a:r>
              <a:rPr lang="tr-TR" dirty="0" smtClean="0"/>
              <a:t>parametreler ile, web sayfanın elemanlarının tüm temel özellikleri ayarlanabilir, yani pozisyon, şekil, boyut, içerik formatı, vb</a:t>
            </a:r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CSS üç tip selektör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HTML tag’ın kendisi, </a:t>
            </a:r>
            <a:r>
              <a:rPr lang="tr-TR" dirty="0" smtClean="0"/>
              <a:t>“</a:t>
            </a:r>
            <a:r>
              <a:rPr lang="tr-TR" dirty="0" smtClean="0"/>
              <a:t>a</a:t>
            </a:r>
            <a:r>
              <a:rPr lang="tr-TR" dirty="0" smtClean="0"/>
              <a:t>”, “p”, “table” gibi</a:t>
            </a:r>
            <a:br>
              <a:rPr lang="tr-TR" dirty="0" smtClean="0"/>
            </a:br>
            <a:r>
              <a:rPr lang="tr-TR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  <a:br>
              <a:rPr lang="en-US" dirty="0" smtClean="0"/>
            </a:br>
            <a:r>
              <a:rPr lang="en-US" dirty="0" smtClean="0"/>
              <a:t>p {font-</a:t>
            </a:r>
            <a:r>
              <a:rPr lang="en-US" dirty="0" err="1" smtClean="0"/>
              <a:t>family:Verdana</a:t>
            </a:r>
            <a:r>
              <a:rPr lang="en-US" dirty="0" smtClean="0"/>
              <a:t>;}</a:t>
            </a:r>
            <a:endParaRPr lang="tr-TR" dirty="0" smtClean="0"/>
          </a:p>
          <a:p>
            <a:pPr marL="971550" lvl="1" indent="-514350"/>
            <a:r>
              <a:rPr lang="tr-TR" dirty="0" smtClean="0"/>
              <a:t>Stil </a:t>
            </a:r>
            <a:r>
              <a:rPr lang="tr-TR" dirty="0" smtClean="0"/>
              <a:t>sınıf selektörü</a:t>
            </a:r>
            <a:br>
              <a:rPr lang="tr-TR" dirty="0" smtClean="0"/>
            </a:br>
            <a:r>
              <a:rPr lang="en-US" dirty="0" smtClean="0"/>
              <a:t>.</a:t>
            </a:r>
            <a:r>
              <a:rPr lang="tr-TR" dirty="0" smtClean="0"/>
              <a:t>kırmızı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tr-TR" dirty="0" smtClean="0"/>
              <a:t>;</a:t>
            </a:r>
            <a:r>
              <a:rPr lang="en-US" dirty="0" smtClean="0"/>
              <a:t>}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a.ozel</a:t>
            </a:r>
            <a:r>
              <a:rPr lang="en-US" dirty="0" smtClean="0"/>
              <a:t> {font-size:14px;text-decoration:none;}</a:t>
            </a:r>
            <a:endParaRPr lang="tr-TR" dirty="0" smtClean="0"/>
          </a:p>
          <a:p>
            <a:pPr marL="971550" lvl="1" indent="-514350"/>
            <a:r>
              <a:rPr lang="tr-TR" dirty="0" smtClean="0"/>
              <a:t>Elemanın </a:t>
            </a:r>
            <a:r>
              <a:rPr lang="en-US" dirty="0" smtClean="0"/>
              <a:t>id-</a:t>
            </a:r>
            <a:r>
              <a:rPr lang="tr-TR" dirty="0" smtClean="0"/>
              <a:t>ismi </a:t>
            </a:r>
            <a:br>
              <a:rPr lang="tr-TR" dirty="0" smtClean="0"/>
            </a:br>
            <a:r>
              <a:rPr lang="en-US" dirty="0" smtClean="0"/>
              <a:t>#</a:t>
            </a:r>
            <a:r>
              <a:rPr lang="en-US" dirty="0" err="1" smtClean="0"/>
              <a:t>uyari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color:red;font-weight:bold</a:t>
            </a:r>
            <a:r>
              <a:rPr lang="en-US" dirty="0" smtClean="0"/>
              <a:t>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siyahlink</a:t>
            </a:r>
            <a:r>
              <a:rPr lang="en-US" dirty="0" smtClean="0"/>
              <a:t> {</a:t>
            </a:r>
            <a:r>
              <a:rPr lang="en-US" dirty="0" err="1" smtClean="0"/>
              <a:t>color:black</a:t>
            </a:r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CSS stil tanımının isim kısmında b</a:t>
            </a:r>
            <a:r>
              <a:rPr lang="tr-TR" dirty="0" smtClean="0"/>
              <a:t>irkaç </a:t>
            </a:r>
            <a:r>
              <a:rPr lang="tr-TR" dirty="0" smtClean="0"/>
              <a:t>selektör </a:t>
            </a:r>
            <a:r>
              <a:rPr lang="tr-TR" dirty="0" smtClean="0"/>
              <a:t>birleştirilebilir, bu demek ki tüm isimlere aynı stil tanımı atanmalı</a:t>
            </a:r>
            <a:endParaRPr lang="tr-TR" dirty="0" smtClean="0"/>
          </a:p>
          <a:p>
            <a:pPr lvl="1"/>
            <a:r>
              <a:rPr lang="en-US" dirty="0" smtClean="0"/>
              <a:t>p, a, h1, h2, </a:t>
            </a:r>
            <a:r>
              <a:rPr lang="en-US" dirty="0" smtClean="0"/>
              <a:t>.</a:t>
            </a:r>
            <a:r>
              <a:rPr lang="tr-TR" dirty="0" smtClean="0"/>
              <a:t>kırmızı</a:t>
            </a:r>
            <a:r>
              <a:rPr lang="en-US" dirty="0" smtClean="0"/>
              <a:t>, p.</a:t>
            </a:r>
            <a:r>
              <a:rPr lang="tr-TR" dirty="0" smtClean="0"/>
              <a:t>kırmızı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}</a:t>
            </a:r>
            <a:r>
              <a:rPr lang="tr-TR" dirty="0" smtClean="0"/>
              <a:t> 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hepsine “color:red” </a:t>
            </a:r>
            <a:r>
              <a:rPr lang="tr-TR" dirty="0" smtClean="0"/>
              <a:t>stili </a:t>
            </a:r>
            <a:r>
              <a:rPr lang="tr-TR" dirty="0" smtClean="0"/>
              <a:t>atanacak</a:t>
            </a:r>
            <a:endParaRPr lang="tr-TR" dirty="0" smtClean="0"/>
          </a:p>
          <a:p>
            <a:pPr lvl="1"/>
            <a:r>
              <a:rPr lang="tr-TR" dirty="0" smtClean="0"/>
              <a:t>h1, h2 </a:t>
            </a:r>
            <a:r>
              <a:rPr lang="en-US" dirty="0" smtClean="0"/>
              <a:t>{font-weight: bold; font-size: 22px}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hepsine bold ve 22px font atanacak</a:t>
            </a:r>
            <a:endParaRPr lang="en-US" dirty="0" smtClean="0"/>
          </a:p>
          <a:p>
            <a:pPr marL="1371600" lvl="2" indent="-514350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İç-içe stil tanımı, iç-içinde olacak elemanların isimleri sırayla göstererek verilir</a:t>
            </a:r>
            <a:endParaRPr lang="tr-TR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CSS </a:t>
            </a:r>
            <a:r>
              <a:rPr lang="tr-TR" dirty="0" smtClean="0"/>
              <a:t>sayfasında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p.red</a:t>
            </a:r>
            <a:r>
              <a:rPr lang="en-US" dirty="0" smtClean="0"/>
              <a:t> </a:t>
            </a:r>
            <a:r>
              <a:rPr lang="en-US" dirty="0" smtClean="0"/>
              <a:t>a {</a:t>
            </a:r>
            <a:r>
              <a:rPr lang="en-US" dirty="0" err="1" smtClean="0"/>
              <a:t>color:</a:t>
            </a:r>
            <a:r>
              <a:rPr lang="en-US" dirty="0" err="1" smtClean="0"/>
              <a:t>black</a:t>
            </a:r>
            <a:r>
              <a:rPr lang="en-US" dirty="0" smtClean="0"/>
              <a:t>;</a:t>
            </a:r>
            <a:r>
              <a:rPr lang="en-US" dirty="0" smtClean="0"/>
              <a:t>}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HTML </a:t>
            </a:r>
            <a:r>
              <a:rPr lang="tr-TR" dirty="0" smtClean="0"/>
              <a:t>sayfasında: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&lt;p class=red&gt; </a:t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=“img1.jpg”&gt;</a:t>
            </a:r>
            <a:r>
              <a:rPr lang="en-US" b="1" dirty="0" err="1" smtClean="0"/>
              <a:t>siyah</a:t>
            </a:r>
            <a:r>
              <a:rPr lang="en-US" b="1" dirty="0" smtClean="0"/>
              <a:t> link</a:t>
            </a:r>
            <a:r>
              <a:rPr lang="en-US" dirty="0" smtClean="0"/>
              <a:t>&lt;/a&gt;</a:t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&lt;/p&gt;</a:t>
            </a:r>
            <a:br>
              <a:rPr lang="en-US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=“img2.jpg”&gt;</a:t>
            </a:r>
            <a:r>
              <a:rPr lang="en-US" dirty="0" err="1" smtClean="0"/>
              <a:t>diger</a:t>
            </a:r>
            <a:r>
              <a:rPr lang="en-US" dirty="0" smtClean="0"/>
              <a:t> link&lt;/a&gt;</a:t>
            </a:r>
            <a:br>
              <a:rPr lang="en-US" dirty="0" smtClean="0"/>
            </a:b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tr-TR" dirty="0" smtClean="0"/>
          </a:p>
          <a:p>
            <a:pPr marL="1371600" lvl="2" indent="-514350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791200" y="38862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867400" y="51054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943600" y="4876800"/>
            <a:ext cx="914400" cy="914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İç-içe stil tanımı, iç-içinde olacak elemanların isimleri sırayla göstererek verilir</a:t>
            </a:r>
            <a:endParaRPr lang="tr-TR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CSS </a:t>
            </a:r>
            <a:r>
              <a:rPr lang="tr-TR" dirty="0" smtClean="0"/>
              <a:t>sayfasında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p.red</a:t>
            </a:r>
            <a:r>
              <a:rPr lang="en-US" dirty="0" smtClean="0"/>
              <a:t> </a:t>
            </a:r>
            <a:r>
              <a:rPr lang="tr-TR" dirty="0" smtClean="0"/>
              <a:t>h1 a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</a:t>
            </a:r>
            <a:r>
              <a:rPr lang="en-US" dirty="0" err="1" smtClean="0"/>
              <a:t>black</a:t>
            </a:r>
            <a:r>
              <a:rPr lang="en-US" dirty="0" smtClean="0"/>
              <a:t>;</a:t>
            </a:r>
            <a:r>
              <a:rPr lang="en-US" dirty="0" smtClean="0"/>
              <a:t>}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HTML </a:t>
            </a:r>
            <a:r>
              <a:rPr lang="tr-TR" dirty="0" smtClean="0"/>
              <a:t>sayfasında: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&lt;p class=red&gt;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</a:t>
            </a:r>
            <a:r>
              <a:rPr lang="en-US" dirty="0" smtClean="0"/>
              <a:t>&lt;h1&gt;</a:t>
            </a:r>
            <a:r>
              <a:rPr lang="en-US" dirty="0" err="1" smtClean="0"/>
              <a:t>bl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&lt;a </a:t>
            </a:r>
            <a:r>
              <a:rPr lang="en-US" dirty="0" err="1" smtClean="0"/>
              <a:t>href</a:t>
            </a:r>
            <a:r>
              <a:rPr lang="en-US" dirty="0" smtClean="0"/>
              <a:t>=“search.html”&gt;</a:t>
            </a:r>
            <a:r>
              <a:rPr lang="en-US" b="1" dirty="0" err="1" smtClean="0"/>
              <a:t>ara</a:t>
            </a:r>
            <a:r>
              <a:rPr lang="en-US" dirty="0" smtClean="0"/>
              <a:t>&lt;/a&gt;&lt;h1&gt;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=“img1.jpg”&gt;</a:t>
            </a:r>
            <a:r>
              <a:rPr lang="en-US" dirty="0" err="1" smtClean="0"/>
              <a:t>siyah</a:t>
            </a:r>
            <a:r>
              <a:rPr lang="en-US" dirty="0" smtClean="0"/>
              <a:t> link&lt;/a&gt;</a:t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&lt;/p&gt;</a:t>
            </a:r>
            <a:br>
              <a:rPr lang="en-US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=“img2.jpg”&gt;</a:t>
            </a:r>
            <a:r>
              <a:rPr lang="en-US" dirty="0" err="1" smtClean="0"/>
              <a:t>diger</a:t>
            </a:r>
            <a:r>
              <a:rPr lang="en-US" dirty="0" smtClean="0"/>
              <a:t> link&lt;/a&gt;</a:t>
            </a:r>
            <a:br>
              <a:rPr lang="en-US" dirty="0" smtClean="0"/>
            </a:b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tr-TR" dirty="0" smtClean="0"/>
          </a:p>
          <a:p>
            <a:pPr marL="1371600" lvl="2" indent="-514350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629400" y="363016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477000" y="41910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553200" y="3962400"/>
            <a:ext cx="914400" cy="914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6324600" y="52578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0800" y="5029200"/>
            <a:ext cx="914400" cy="914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İç-içe stil tanımı, iç-içinde olacak elemanların isimleri sırayla göstererek verilir</a:t>
            </a:r>
            <a:endParaRPr lang="tr-TR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CSS </a:t>
            </a:r>
            <a:r>
              <a:rPr lang="tr-TR" dirty="0" smtClean="0"/>
              <a:t>sayfasında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p.red</a:t>
            </a:r>
            <a:r>
              <a:rPr lang="en-US" dirty="0" smtClean="0"/>
              <a:t> </a:t>
            </a:r>
            <a:r>
              <a:rPr lang="en-US" dirty="0" smtClean="0"/>
              <a:t>#blok1</a:t>
            </a:r>
            <a:r>
              <a:rPr lang="tr-TR" dirty="0" smtClean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siyah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</a:t>
            </a:r>
            <a:r>
              <a:rPr lang="en-US" dirty="0" err="1" smtClean="0"/>
              <a:t>black</a:t>
            </a:r>
            <a:r>
              <a:rPr lang="en-US" dirty="0" smtClean="0"/>
              <a:t>;</a:t>
            </a:r>
            <a:r>
              <a:rPr lang="en-US" dirty="0" smtClean="0"/>
              <a:t>}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HTML </a:t>
            </a:r>
            <a:r>
              <a:rPr lang="tr-TR" dirty="0" smtClean="0"/>
              <a:t>sayfasında: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u="sng" dirty="0" smtClean="0"/>
              <a:t>&lt;p class=red&gt;</a:t>
            </a:r>
            <a:r>
              <a:rPr lang="en-US" dirty="0" smtClean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</a:t>
            </a:r>
            <a:r>
              <a:rPr lang="en-US" dirty="0" smtClean="0"/>
              <a:t>&lt;div </a:t>
            </a:r>
            <a:r>
              <a:rPr lang="en-US" u="sng" dirty="0" smtClean="0"/>
              <a:t>id=“blok1”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bl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&lt;h1 </a:t>
            </a:r>
            <a:r>
              <a:rPr lang="en-US" u="sng" dirty="0" smtClean="0"/>
              <a:t>class=“</a:t>
            </a:r>
            <a:r>
              <a:rPr lang="en-US" u="sng" dirty="0" err="1" smtClean="0"/>
              <a:t>siyah</a:t>
            </a:r>
            <a:r>
              <a:rPr lang="en-US" u="sng" dirty="0" smtClean="0"/>
              <a:t>”</a:t>
            </a:r>
            <a:r>
              <a:rPr lang="en-US" dirty="0" smtClean="0"/>
              <a:t>&gt;</a:t>
            </a:r>
            <a:r>
              <a:rPr lang="en-US" b="1" dirty="0" err="1" smtClean="0"/>
              <a:t>siyah</a:t>
            </a:r>
            <a:r>
              <a:rPr lang="en-US" b="1" dirty="0" smtClean="0"/>
              <a:t> </a:t>
            </a:r>
            <a:r>
              <a:rPr lang="en-US" b="1" dirty="0" err="1" smtClean="0"/>
              <a:t>baslik</a:t>
            </a:r>
            <a:r>
              <a:rPr lang="en-US" dirty="0" smtClean="0"/>
              <a:t>&lt;h1&gt;</a:t>
            </a:r>
            <a:br>
              <a:rPr lang="en-US" dirty="0" smtClean="0"/>
            </a:br>
            <a:r>
              <a:rPr lang="en-US" dirty="0" smtClean="0"/>
              <a:t>  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=“img1.jpg” class=“</a:t>
            </a:r>
            <a:r>
              <a:rPr lang="en-US" dirty="0" err="1" smtClean="0"/>
              <a:t>siyah</a:t>
            </a:r>
            <a:r>
              <a:rPr lang="en-US" dirty="0" smtClean="0"/>
              <a:t>”&gt;</a:t>
            </a:r>
            <a:r>
              <a:rPr lang="en-US" dirty="0" err="1" smtClean="0"/>
              <a:t>siyah</a:t>
            </a:r>
            <a:r>
              <a:rPr lang="en-US" dirty="0" smtClean="0"/>
              <a:t> </a:t>
            </a:r>
            <a:r>
              <a:rPr lang="en-US" dirty="0" err="1" smtClean="0"/>
              <a:t>olmayan</a:t>
            </a:r>
            <a:r>
              <a:rPr lang="en-US" dirty="0" smtClean="0"/>
              <a:t> link&lt;/a&gt;</a:t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&lt;/p&gt;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715000" y="41148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7620000" y="51054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696200" y="4876800"/>
            <a:ext cx="914400" cy="914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Altsınıflar, bir tag’ın özel bir durumda olduğu zaman sadece uygulanır; özellikle linkler için</a:t>
            </a:r>
            <a:endParaRPr lang="tr-TR" dirty="0" smtClean="0"/>
          </a:p>
          <a:p>
            <a:pPr marL="1371600" lvl="2" indent="-514350" defTabSz="688975">
              <a:tabLst>
                <a:tab pos="2911475" algn="l"/>
              </a:tabLst>
            </a:pPr>
            <a:r>
              <a:rPr lang="tr-TR" dirty="0" smtClean="0"/>
              <a:t>a:visited 	ziyaret edilmiş </a:t>
            </a:r>
            <a:r>
              <a:rPr lang="tr-TR" dirty="0" smtClean="0"/>
              <a:t>hali</a:t>
            </a:r>
            <a:endParaRPr lang="tr-TR" dirty="0" smtClean="0"/>
          </a:p>
          <a:p>
            <a:pPr marL="1371600" lvl="2" indent="-514350" defTabSz="688975">
              <a:tabLst>
                <a:tab pos="2911475" algn="l"/>
              </a:tabLst>
            </a:pPr>
            <a:r>
              <a:rPr lang="tr-TR" dirty="0" smtClean="0"/>
              <a:t>a:link	normal </a:t>
            </a:r>
            <a:r>
              <a:rPr lang="tr-TR" dirty="0" smtClean="0"/>
              <a:t>hali</a:t>
            </a:r>
            <a:r>
              <a:rPr lang="tr-TR" dirty="0" smtClean="0"/>
              <a:t>	</a:t>
            </a:r>
          </a:p>
          <a:p>
            <a:pPr marL="1371600" lvl="2" indent="-514350" defTabSz="688975">
              <a:tabLst>
                <a:tab pos="2911475" algn="l"/>
              </a:tabLst>
            </a:pPr>
            <a:r>
              <a:rPr lang="tr-TR" dirty="0" smtClean="0"/>
              <a:t>a:hover	</a:t>
            </a:r>
            <a:r>
              <a:rPr lang="tr-TR" dirty="0" smtClean="0"/>
              <a:t>fare </a:t>
            </a:r>
            <a:r>
              <a:rPr lang="tr-TR" dirty="0" smtClean="0"/>
              <a:t>üzerine geldiğinde alacağı </a:t>
            </a:r>
            <a:r>
              <a:rPr lang="tr-TR" dirty="0" smtClean="0"/>
              <a:t>hali</a:t>
            </a:r>
            <a:endParaRPr lang="tr-TR" dirty="0" smtClean="0"/>
          </a:p>
          <a:p>
            <a:pPr marL="1371600" lvl="2" indent="-514350" defTabSz="688975">
              <a:tabLst>
                <a:tab pos="2911475" algn="l"/>
              </a:tabLst>
            </a:pPr>
            <a:r>
              <a:rPr lang="tr-TR" dirty="0" smtClean="0"/>
              <a:t>a:active	aktif olan </a:t>
            </a:r>
            <a:r>
              <a:rPr lang="tr-TR" dirty="0" smtClean="0"/>
              <a:t>hali</a:t>
            </a:r>
            <a:endParaRPr lang="tr-TR" dirty="0" smtClean="0"/>
          </a:p>
          <a:p>
            <a:pPr marL="1371600" lvl="2" indent="-514350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Altsınıflar, bir tag’ın özel bir durumda olduğu zaman sadece uygulanır; özellikle linkler için</a:t>
            </a:r>
            <a:endParaRPr lang="tr-TR" dirty="0" smtClean="0"/>
          </a:p>
          <a:p>
            <a:pPr marL="1828800" lvl="3" indent="-514350" defTabSz="688975">
              <a:tabLst>
                <a:tab pos="2911475" algn="l"/>
              </a:tabLst>
            </a:pPr>
            <a:r>
              <a:rPr lang="tr-TR" dirty="0" smtClean="0"/>
              <a:t>a:link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color:black</a:t>
            </a:r>
            <a:r>
              <a:rPr lang="en-US" dirty="0" smtClean="0"/>
              <a:t>}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a:visited </a:t>
            </a:r>
            <a:r>
              <a:rPr lang="en-US" dirty="0" smtClean="0"/>
              <a:t>{</a:t>
            </a:r>
            <a:r>
              <a:rPr lang="en-US" dirty="0" err="1" smtClean="0"/>
              <a:t>color:green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tr-TR" dirty="0" smtClean="0"/>
              <a:t>a:hover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} </a:t>
            </a:r>
            <a:br>
              <a:rPr lang="en-US" dirty="0" smtClean="0"/>
            </a:br>
            <a:r>
              <a:rPr lang="tr-TR" dirty="0" smtClean="0"/>
              <a:t>a:active</a:t>
            </a:r>
            <a:r>
              <a:rPr lang="en-US" dirty="0" smtClean="0"/>
              <a:t> {</a:t>
            </a:r>
            <a:r>
              <a:rPr lang="en-US" dirty="0" err="1" smtClean="0"/>
              <a:t>color:blue</a:t>
            </a:r>
            <a:r>
              <a:rPr lang="en-US" dirty="0" smtClean="0"/>
              <a:t>}</a:t>
            </a:r>
          </a:p>
          <a:p>
            <a:pPr marL="395288" indent="-338138" defTabSz="688975">
              <a:tabLst>
                <a:tab pos="2911475" algn="l"/>
              </a:tabLst>
            </a:pPr>
            <a:r>
              <a:rPr lang="en-US" dirty="0" smtClean="0"/>
              <a:t>Normal </a:t>
            </a:r>
            <a:r>
              <a:rPr lang="tr-TR" dirty="0" smtClean="0"/>
              <a:t>durumda siyah, ziyaret edilmiş ise yeşil, fare üstüne geldiğinde kırmızı ve aktif ise mavi olarak gösterilen bir html linki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571500" indent="-514350" defTabSz="688975">
              <a:tabLst>
                <a:tab pos="2911475" algn="l"/>
              </a:tabLst>
            </a:pPr>
            <a:r>
              <a:rPr lang="tr-TR" dirty="0" smtClean="0"/>
              <a:t>a:hover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} </a:t>
            </a:r>
            <a:br>
              <a:rPr lang="en-US" dirty="0" smtClean="0"/>
            </a:br>
            <a:r>
              <a:rPr lang="tr-TR" dirty="0" smtClean="0"/>
              <a:t>a:active</a:t>
            </a:r>
            <a:r>
              <a:rPr lang="en-US" dirty="0" smtClean="0"/>
              <a:t> {</a:t>
            </a:r>
            <a:r>
              <a:rPr lang="en-US" dirty="0" err="1" smtClean="0"/>
              <a:t>color:blue</a:t>
            </a:r>
            <a:r>
              <a:rPr lang="en-US" dirty="0" smtClean="0"/>
              <a:t>}</a:t>
            </a:r>
          </a:p>
          <a:p>
            <a:pPr marL="795338" lvl="1" indent="-338138" defTabSz="688975">
              <a:tabLst>
                <a:tab pos="2911475" algn="l"/>
              </a:tabLst>
            </a:pPr>
            <a:r>
              <a:rPr lang="tr-TR" dirty="0" smtClean="0"/>
              <a:t>Aktif link demek tıklanmış bir link </a:t>
            </a:r>
          </a:p>
          <a:p>
            <a:pPr marL="795338" lvl="1" indent="-338138" defTabSz="688975">
              <a:tabLst>
                <a:tab pos="2911475" algn="l"/>
              </a:tabLst>
            </a:pPr>
            <a:r>
              <a:rPr lang="tr-TR" dirty="0" smtClean="0"/>
              <a:t>Not: eğer aynı linkin a:hover tanımı varsa, </a:t>
            </a:r>
            <a:r>
              <a:rPr lang="tr-TR" dirty="0" smtClean="0"/>
              <a:t>a:active tanımı a:hover’den sonra gelmeli!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</a:t>
            </a:r>
            <a:r>
              <a:rPr lang="tr-TR" dirty="0" smtClean="0"/>
              <a:t>örnekleri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47500" lnSpcReduction="20000"/>
          </a:bodyPr>
          <a:lstStyle/>
          <a:p>
            <a:pPr indent="-49213">
              <a:buNone/>
            </a:pPr>
            <a:r>
              <a:rPr lang="en-US" dirty="0" smtClean="0"/>
              <a:t>html, body, p</a:t>
            </a:r>
            <a:r>
              <a:rPr lang="tr-TR" dirty="0" smtClean="0"/>
              <a:t> </a:t>
            </a:r>
            <a:r>
              <a:rPr lang="en-US" dirty="0" smtClean="0"/>
              <a:t>{font-size:12px;} 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- </a:t>
            </a:r>
            <a:r>
              <a:rPr lang="en-US" dirty="0" smtClean="0"/>
              <a:t>html</a:t>
            </a:r>
            <a:r>
              <a:rPr lang="en-US" dirty="0" smtClean="0"/>
              <a:t>, </a:t>
            </a:r>
            <a:r>
              <a:rPr lang="en-US" dirty="0" smtClean="0"/>
              <a:t>body</a:t>
            </a:r>
            <a:r>
              <a:rPr lang="tr-TR" dirty="0" smtClean="0"/>
              <a:t> ve</a:t>
            </a:r>
            <a:r>
              <a:rPr lang="en-US" dirty="0" smtClean="0"/>
              <a:t> </a:t>
            </a:r>
            <a:r>
              <a:rPr lang="en-US" dirty="0" smtClean="0"/>
              <a:t>p </a:t>
            </a:r>
            <a:r>
              <a:rPr lang="tr-TR" dirty="0" smtClean="0"/>
              <a:t>elemanlarına</a:t>
            </a:r>
            <a:r>
              <a:rPr lang="en-US" dirty="0" smtClean="0"/>
              <a:t> </a:t>
            </a:r>
            <a:r>
              <a:rPr lang="tr-TR" dirty="0" smtClean="0"/>
              <a:t>12 pixel </a:t>
            </a:r>
            <a:r>
              <a:rPr lang="tr-TR" dirty="0" smtClean="0"/>
              <a:t>fontu atayan stil</a:t>
            </a:r>
            <a:br>
              <a:rPr lang="tr-TR" dirty="0" smtClean="0"/>
            </a:br>
            <a:endParaRPr lang="tr-TR" dirty="0" smtClean="0"/>
          </a:p>
          <a:p>
            <a:pPr indent="-49213">
              <a:buNone/>
            </a:pPr>
            <a:r>
              <a:rPr lang="en-US" dirty="0" smtClean="0"/>
              <a:t>h1.</a:t>
            </a:r>
            <a:r>
              <a:rPr lang="tr-TR" dirty="0" smtClean="0"/>
              <a:t>turuncu </a:t>
            </a:r>
            <a:r>
              <a:rPr lang="en-US" dirty="0" smtClean="0"/>
              <a:t>{color: orange</a:t>
            </a:r>
            <a:r>
              <a:rPr lang="en-US" dirty="0" smtClean="0"/>
              <a:t>;}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- sadece h1 başlıkları etkileyen metnini turuncu renğe </a:t>
            </a:r>
            <a:r>
              <a:rPr lang="tr-TR" dirty="0" smtClean="0"/>
              <a:t>çeviren elemanların “turuncu” isimli stil </a:t>
            </a:r>
            <a:r>
              <a:rPr lang="tr-TR" dirty="0" smtClean="0"/>
              <a:t>sınıfı (class)</a:t>
            </a:r>
            <a:endParaRPr lang="en-US" dirty="0" smtClean="0"/>
          </a:p>
          <a:p>
            <a:pPr indent="-49213">
              <a:buNone/>
            </a:pPr>
            <a:endParaRPr lang="en-US" dirty="0" smtClean="0"/>
          </a:p>
          <a:p>
            <a:pPr indent="-49213">
              <a:buNone/>
            </a:pPr>
            <a:r>
              <a:rPr lang="en-US" dirty="0" smtClean="0"/>
              <a:t>.</a:t>
            </a:r>
            <a:r>
              <a:rPr lang="tr-TR" dirty="0" smtClean="0"/>
              <a:t>kırmızı</a:t>
            </a:r>
            <a:r>
              <a:rPr lang="en-US" dirty="0" smtClean="0"/>
              <a:t> </a:t>
            </a:r>
            <a:r>
              <a:rPr lang="en-US" dirty="0" smtClean="0"/>
              <a:t>{color: red</a:t>
            </a:r>
            <a:r>
              <a:rPr lang="en-US" dirty="0" smtClean="0"/>
              <a:t>;}</a:t>
            </a:r>
            <a:endParaRPr lang="tr-TR" dirty="0" smtClean="0"/>
          </a:p>
          <a:p>
            <a:pPr indent="-49213">
              <a:buNone/>
            </a:pPr>
            <a:r>
              <a:rPr lang="tr-TR" dirty="0" smtClean="0"/>
              <a:t> </a:t>
            </a:r>
            <a:r>
              <a:rPr lang="tr-TR" dirty="0" smtClean="0"/>
              <a:t>- genel (yani tüm elemanları etkileyebilen) elemanların </a:t>
            </a:r>
            <a:r>
              <a:rPr lang="tr-TR" dirty="0" smtClean="0"/>
              <a:t>“kırmızı” isimli </a:t>
            </a:r>
            <a:r>
              <a:rPr lang="tr-TR" dirty="0" smtClean="0"/>
              <a:t>stil sınıfı</a:t>
            </a:r>
            <a:endParaRPr lang="uk-UA" dirty="0" smtClean="0"/>
          </a:p>
          <a:p>
            <a:pPr indent="-49213">
              <a:buNone/>
            </a:pPr>
            <a:endParaRPr lang="en-US" dirty="0" smtClean="0"/>
          </a:p>
          <a:p>
            <a:pPr indent="-49213">
              <a:buNone/>
            </a:pPr>
            <a:r>
              <a:rPr lang="en-US" dirty="0" smtClean="0"/>
              <a:t>.</a:t>
            </a:r>
            <a:r>
              <a:rPr lang="tr-TR" dirty="0" smtClean="0"/>
              <a:t>kırmızı</a:t>
            </a:r>
            <a:r>
              <a:rPr lang="en-US" dirty="0" smtClean="0"/>
              <a:t> </a:t>
            </a:r>
            <a:r>
              <a:rPr lang="en-US" dirty="0" smtClean="0"/>
              <a:t>a {color: </a:t>
            </a:r>
            <a:r>
              <a:rPr lang="tr-TR" dirty="0" smtClean="0"/>
              <a:t>black</a:t>
            </a:r>
            <a:r>
              <a:rPr lang="en-US" dirty="0" smtClean="0"/>
              <a:t>}</a:t>
            </a:r>
            <a:endParaRPr lang="tr-TR" dirty="0" smtClean="0"/>
          </a:p>
          <a:p>
            <a:pPr indent="-49213">
              <a:buNone/>
            </a:pPr>
            <a:r>
              <a:rPr lang="tr-TR" dirty="0" smtClean="0"/>
              <a:t> </a:t>
            </a:r>
            <a:r>
              <a:rPr lang="tr-TR" dirty="0" smtClean="0"/>
              <a:t>- “kırmızı” sınıftan olan elemanların </a:t>
            </a:r>
            <a:r>
              <a:rPr lang="tr-TR" u="sng" dirty="0" smtClean="0"/>
              <a:t>içinde olan</a:t>
            </a:r>
            <a:r>
              <a:rPr lang="tr-TR" dirty="0" smtClean="0"/>
              <a:t> linklere siyah rengi atayan stil</a:t>
            </a:r>
            <a:endParaRPr lang="tr-TR" dirty="0" smtClean="0"/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tr-TR" dirty="0" smtClean="0"/>
              <a:t>.kırmızı </a:t>
            </a:r>
            <a:r>
              <a:rPr lang="tr-TR" dirty="0" smtClean="0"/>
              <a:t>a:visited </a:t>
            </a:r>
            <a:r>
              <a:rPr lang="en-US" dirty="0" smtClean="0"/>
              <a:t>{color:</a:t>
            </a:r>
            <a:r>
              <a:rPr lang="tr-TR" dirty="0" smtClean="0"/>
              <a:t> </a:t>
            </a:r>
            <a:r>
              <a:rPr lang="tr-TR" dirty="0" smtClean="0"/>
              <a:t>green</a:t>
            </a:r>
            <a:r>
              <a:rPr lang="en-US" dirty="0" smtClean="0"/>
              <a:t>}</a:t>
            </a:r>
            <a:endParaRPr lang="tr-TR" dirty="0" smtClean="0"/>
          </a:p>
          <a:p>
            <a:pPr indent="-49213">
              <a:buNone/>
            </a:pPr>
            <a:r>
              <a:rPr lang="tr-TR" dirty="0" smtClean="0"/>
              <a:t> - “kırmızı” sınıftan olan elemanların </a:t>
            </a:r>
            <a:r>
              <a:rPr lang="tr-TR" u="sng" dirty="0" smtClean="0"/>
              <a:t>içinde olan</a:t>
            </a:r>
            <a:r>
              <a:rPr lang="tr-TR" dirty="0" smtClean="0"/>
              <a:t> </a:t>
            </a:r>
            <a:r>
              <a:rPr lang="tr-TR" dirty="0" smtClean="0"/>
              <a:t>ve </a:t>
            </a:r>
            <a:r>
              <a:rPr lang="tr-TR" u="sng" dirty="0" smtClean="0"/>
              <a:t>ziyaret edilmiş</a:t>
            </a:r>
            <a:r>
              <a:rPr lang="tr-TR" dirty="0" smtClean="0"/>
              <a:t> linklere yeşil </a:t>
            </a:r>
            <a:r>
              <a:rPr lang="tr-TR" dirty="0" smtClean="0"/>
              <a:t>rengi atayan stil</a:t>
            </a:r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en-US" dirty="0" smtClean="0"/>
              <a:t>#</a:t>
            </a:r>
            <a:r>
              <a:rPr lang="en-US" dirty="0" smtClean="0"/>
              <a:t>intro</a:t>
            </a:r>
            <a:r>
              <a:rPr lang="tr-TR" dirty="0" smtClean="0"/>
              <a:t> </a:t>
            </a:r>
            <a:r>
              <a:rPr lang="en-US" dirty="0" smtClean="0"/>
              <a:t>{ font-family: Times New Roman;font-size:14px;}</a:t>
            </a:r>
            <a:r>
              <a:rPr lang="tr-TR" dirty="0" smtClean="0"/>
              <a:t> </a:t>
            </a:r>
            <a:endParaRPr lang="tr-TR" dirty="0" smtClean="0"/>
          </a:p>
          <a:p>
            <a:pPr indent="-49213">
              <a:buNone/>
            </a:pPr>
            <a:r>
              <a:rPr lang="tr-TR" dirty="0" smtClean="0"/>
              <a:t>  - id</a:t>
            </a:r>
            <a:r>
              <a:rPr lang="tr-TR" dirty="0" smtClean="0"/>
              <a:t>=“intro” </a:t>
            </a:r>
            <a:r>
              <a:rPr lang="tr-TR" dirty="0" smtClean="0"/>
              <a:t>olan elemanın fontu ve font boyutu değiştiren stil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</a:t>
            </a:r>
            <a:r>
              <a:rPr lang="tr-TR" dirty="0" smtClean="0"/>
              <a:t>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CSS tanımlarının temel bölümleri:</a:t>
            </a:r>
            <a:endParaRPr lang="tr-TR" dirty="0" smtClean="0"/>
          </a:p>
          <a:p>
            <a:r>
              <a:rPr lang="tr-TR" dirty="0" smtClean="0"/>
              <a:t>Biçimlendirme</a:t>
            </a:r>
          </a:p>
          <a:p>
            <a:r>
              <a:rPr lang="tr-TR" dirty="0" smtClean="0"/>
              <a:t>Pozisyon ve </a:t>
            </a:r>
            <a:r>
              <a:rPr lang="tr-TR" dirty="0" smtClean="0"/>
              <a:t>gösterme</a:t>
            </a:r>
            <a:endParaRPr lang="tr-TR" dirty="0" smtClean="0"/>
          </a:p>
          <a:p>
            <a:r>
              <a:rPr lang="tr-TR" dirty="0" smtClean="0"/>
              <a:t>Boyut ve çerçeveler</a:t>
            </a:r>
          </a:p>
          <a:p>
            <a:pPr lvl="1">
              <a:buNone/>
            </a:pP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“</a:t>
            </a:r>
            <a:r>
              <a:rPr lang="tr-TR" dirty="0" smtClean="0"/>
              <a:t>Style” parametre </a:t>
            </a:r>
            <a:r>
              <a:rPr lang="tr-TR" dirty="0" smtClean="0"/>
              <a:t>sadece ilgili web sayfanın elemanını etkileyip tüm farklı elemanlarda ayrı ayrı belirtilmeli</a:t>
            </a:r>
            <a:endParaRPr lang="tr-TR" dirty="0" smtClean="0"/>
          </a:p>
          <a:p>
            <a:r>
              <a:rPr lang="tr-TR" dirty="0" smtClean="0"/>
              <a:t>Bunun birkaç ciddi dezavantajı var</a:t>
            </a:r>
          </a:p>
          <a:p>
            <a:pPr lvl="1"/>
            <a:r>
              <a:rPr lang="tr-TR" dirty="0" smtClean="0"/>
              <a:t>Benzer stil parametreleri, yani benzer elemanlarlar için, tekrar tekrar yazılmalı</a:t>
            </a:r>
          </a:p>
          <a:p>
            <a:pPr lvl="1"/>
            <a:r>
              <a:rPr lang="tr-TR" dirty="0" smtClean="0"/>
              <a:t>Web sayfasında içerik ve ilgili stil tanımları karıştırılmış olup, sayfanın yapısı ve okunabilmesi kayboluyor</a:t>
            </a:r>
          </a:p>
          <a:p>
            <a:pPr lvl="1"/>
            <a:r>
              <a:rPr lang="tr-TR" dirty="0" smtClean="0"/>
              <a:t>Web sayfasının düzenini güncelleştirmek için birçok yerlerde birçok küçük değişiklik yapılması gerekli oluyor</a:t>
            </a:r>
            <a:endParaRPr lang="tr-TR" dirty="0" smtClean="0"/>
          </a:p>
          <a:p>
            <a:r>
              <a:rPr lang="tr-TR" dirty="0" smtClean="0"/>
              <a:t>CSS (Basamaklı </a:t>
            </a:r>
            <a:r>
              <a:rPr lang="tr-TR" dirty="0" smtClean="0"/>
              <a:t>Stil </a:t>
            </a:r>
            <a:r>
              <a:rPr lang="tr-TR" dirty="0" smtClean="0"/>
              <a:t>Sayfaları </a:t>
            </a:r>
            <a:r>
              <a:rPr lang="tr-TR" dirty="0" smtClean="0"/>
              <a:t>veya </a:t>
            </a:r>
            <a:r>
              <a:rPr lang="tr-TR" dirty="0" smtClean="0"/>
              <a:t>Cascade Style Sheets) </a:t>
            </a:r>
            <a:r>
              <a:rPr lang="tr-TR" dirty="0" smtClean="0"/>
              <a:t>bu sorunlar için geliştirilmiş bir çözüm</a:t>
            </a:r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Biçimlendirme stil tanımları</a:t>
            </a:r>
            <a:endParaRPr lang="tr-TR" dirty="0" smtClean="0"/>
          </a:p>
          <a:p>
            <a:pPr lvl="1"/>
            <a:r>
              <a:rPr lang="tr-TR" b="1" dirty="0" smtClean="0"/>
              <a:t>“text”</a:t>
            </a:r>
            <a:r>
              <a:rPr lang="tr-TR" dirty="0" smtClean="0"/>
              <a:t> opsiyon grubu: metin </a:t>
            </a:r>
            <a:r>
              <a:rPr lang="tr-TR" dirty="0" smtClean="0"/>
              <a:t>biçimlendirme, metnin renği </a:t>
            </a:r>
            <a:r>
              <a:rPr lang="tr-TR" b="1" dirty="0" smtClean="0"/>
              <a:t>(color)</a:t>
            </a:r>
            <a:r>
              <a:rPr lang="tr-TR" dirty="0" smtClean="0"/>
              <a:t>, </a:t>
            </a:r>
            <a:r>
              <a:rPr lang="tr-TR" dirty="0" smtClean="0"/>
              <a:t>hizalama </a:t>
            </a:r>
            <a:r>
              <a:rPr lang="tr-TR" b="1" dirty="0" smtClean="0"/>
              <a:t>(alignment)</a:t>
            </a:r>
            <a:r>
              <a:rPr lang="tr-TR" dirty="0" smtClean="0"/>
              <a:t>, altçizgiler vb </a:t>
            </a:r>
            <a:endParaRPr lang="tr-TR" dirty="0" smtClean="0"/>
          </a:p>
          <a:p>
            <a:pPr lvl="1"/>
            <a:r>
              <a:rPr lang="tr-TR" b="1" dirty="0" smtClean="0"/>
              <a:t>“font” </a:t>
            </a:r>
            <a:r>
              <a:rPr lang="tr-TR" dirty="0" smtClean="0"/>
              <a:t>opsiyon grubu: </a:t>
            </a:r>
            <a:r>
              <a:rPr lang="tr-TR" dirty="0" smtClean="0"/>
              <a:t>font </a:t>
            </a:r>
            <a:r>
              <a:rPr lang="tr-TR" dirty="0" smtClean="0"/>
              <a:t>biçimlendirme, font tipi, font boyutu</a:t>
            </a:r>
            <a:r>
              <a:rPr lang="tr-TR" dirty="0" smtClean="0"/>
              <a:t>, </a:t>
            </a:r>
            <a:r>
              <a:rPr lang="tr-TR" dirty="0" smtClean="0"/>
              <a:t>kalınlık, eğik stili vb </a:t>
            </a:r>
            <a:endParaRPr lang="tr-TR" dirty="0" smtClean="0"/>
          </a:p>
          <a:p>
            <a:pPr lvl="1"/>
            <a:r>
              <a:rPr lang="tr-TR" b="1" dirty="0" smtClean="0"/>
              <a:t>“list-style” </a:t>
            </a:r>
            <a:r>
              <a:rPr lang="tr-TR" dirty="0" smtClean="0"/>
              <a:t>opsiyon grubu, listeler </a:t>
            </a:r>
            <a:r>
              <a:rPr lang="tr-TR" dirty="0" smtClean="0"/>
              <a:t>biçimlendirme,  noktanın stili, resmi ve listede pozisiyonu </a:t>
            </a:r>
            <a:endParaRPr lang="tr-TR" dirty="0" smtClean="0"/>
          </a:p>
          <a:p>
            <a:pPr lvl="1"/>
            <a:r>
              <a:rPr lang="tr-TR" b="1" dirty="0" smtClean="0"/>
              <a:t>“background” </a:t>
            </a:r>
            <a:r>
              <a:rPr lang="tr-TR" dirty="0" smtClean="0"/>
              <a:t>opsiyon grubu, arka </a:t>
            </a:r>
            <a:r>
              <a:rPr lang="tr-TR" dirty="0" smtClean="0"/>
              <a:t>plan </a:t>
            </a:r>
            <a:r>
              <a:rPr lang="tr-TR" dirty="0" smtClean="0"/>
              <a:t>rengi veya arka plan olarak kullanılacak resim vb</a:t>
            </a:r>
          </a:p>
          <a:p>
            <a:r>
              <a:rPr lang="tr-TR" dirty="0" smtClean="0"/>
              <a:t>Daha kapsamlı bilgiler </a:t>
            </a:r>
            <a:r>
              <a:rPr lang="tr-TR" dirty="0" smtClean="0">
                <a:hlinkClick r:id="rId2"/>
              </a:rPr>
              <a:t>h</a:t>
            </a:r>
            <a:r>
              <a:rPr lang="tr-TR" dirty="0" smtClean="0">
                <a:hlinkClick r:id="rId2"/>
              </a:rPr>
              <a:t>ttp</a:t>
            </a:r>
            <a:r>
              <a:rPr lang="tr-TR" dirty="0" smtClean="0">
                <a:hlinkClick r:id="rId2"/>
              </a:rPr>
              <a:t>://www.w3schools.com/cssref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 adresinde bulunabilir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Pozisyon ve </a:t>
            </a:r>
            <a:r>
              <a:rPr lang="tr-TR" dirty="0" smtClean="0"/>
              <a:t>gösterme</a:t>
            </a:r>
            <a:r>
              <a:rPr lang="tr-TR" dirty="0" smtClean="0"/>
              <a:t> </a:t>
            </a:r>
            <a:r>
              <a:rPr lang="tr-TR" dirty="0" smtClean="0"/>
              <a:t>stil tanımları:</a:t>
            </a:r>
          </a:p>
          <a:p>
            <a:r>
              <a:rPr lang="tr-TR" dirty="0" smtClean="0"/>
              <a:t>Yerleştirme yöntemi</a:t>
            </a:r>
            <a:endParaRPr lang="tr-TR" dirty="0" smtClean="0"/>
          </a:p>
          <a:p>
            <a:pPr lvl="1"/>
            <a:r>
              <a:rPr lang="tr-TR" b="1" dirty="0" smtClean="0"/>
              <a:t>position:static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eleman, web tarayıcı tarafından “standard” düzene göre yerleştirilecek</a:t>
            </a:r>
            <a:endParaRPr lang="tr-TR" b="1" dirty="0" smtClean="0"/>
          </a:p>
          <a:p>
            <a:pPr lvl="1"/>
            <a:r>
              <a:rPr lang="tr-TR" b="1" dirty="0" smtClean="0"/>
              <a:t>position:absolute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elemanın pozisyonu, statik olmayan ve onu içeren ilk elemana </a:t>
            </a:r>
            <a:r>
              <a:rPr lang="tr-TR" dirty="0" smtClean="0"/>
              <a:t>göre </a:t>
            </a:r>
            <a:r>
              <a:rPr lang="tr-TR" dirty="0" smtClean="0"/>
              <a:t>belirtilir</a:t>
            </a:r>
          </a:p>
          <a:p>
            <a:pPr lvl="1"/>
            <a:r>
              <a:rPr lang="tr-TR" b="1" dirty="0" smtClean="0"/>
              <a:t>position:fixed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elemanın pozisyonu, web tarayıcının penceresine göre belirtilir</a:t>
            </a:r>
            <a:endParaRPr lang="tr-TR" dirty="0" smtClean="0"/>
          </a:p>
          <a:p>
            <a:pPr lvl="1"/>
            <a:r>
              <a:rPr lang="tr-TR" b="1" dirty="0" smtClean="0"/>
              <a:t>position:relative</a:t>
            </a:r>
            <a:r>
              <a:rPr lang="tr-TR" dirty="0" smtClean="0"/>
              <a:t> – elemanın </a:t>
            </a:r>
            <a:r>
              <a:rPr lang="tr-TR" dirty="0" smtClean="0"/>
              <a:t>pozisyonu, elemanın “static” yani standard pozisyonuna göre belirtilir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Pozisyon ve </a:t>
            </a:r>
            <a:r>
              <a:rPr lang="tr-TR" dirty="0" smtClean="0"/>
              <a:t>gösterme</a:t>
            </a:r>
            <a:r>
              <a:rPr lang="tr-TR" dirty="0" smtClean="0"/>
              <a:t> </a:t>
            </a:r>
            <a:r>
              <a:rPr lang="tr-TR" dirty="0" smtClean="0"/>
              <a:t>stil tanımları:</a:t>
            </a:r>
          </a:p>
          <a:p>
            <a:r>
              <a:rPr lang="tr-TR" dirty="0" smtClean="0"/>
              <a:t> Elemanın yerleştirilmesi</a:t>
            </a:r>
            <a:endParaRPr lang="tr-TR" dirty="0" smtClean="0"/>
          </a:p>
          <a:p>
            <a:pPr lvl="1"/>
            <a:r>
              <a:rPr lang="tr-TR" b="1" dirty="0" smtClean="0"/>
              <a:t>top</a:t>
            </a:r>
            <a:r>
              <a:rPr lang="tr-TR" b="1" dirty="0" smtClean="0"/>
              <a:t>, right, left, </a:t>
            </a:r>
            <a:r>
              <a:rPr lang="tr-TR" b="1" dirty="0" smtClean="0"/>
              <a:t>bottom</a:t>
            </a:r>
            <a:r>
              <a:rPr lang="tr-TR" dirty="0" smtClean="0"/>
              <a:t>, elemanın pozisyonu açık olarak belirtir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819400"/>
            <a:ext cx="2971800" cy="190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05600" y="4114800"/>
            <a:ext cx="762000" cy="5334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right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3733800" y="2209800"/>
            <a:ext cx="762000" cy="5334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top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2286000" y="2209800"/>
            <a:ext cx="762000" cy="533400"/>
          </a:xfrm>
          <a:prstGeom prst="borderCallout1">
            <a:avLst>
              <a:gd name="adj1" fmla="val 50398"/>
              <a:gd name="adj2" fmla="val 104282"/>
              <a:gd name="adj3" fmla="val 112500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left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629400" y="5029200"/>
            <a:ext cx="914400" cy="533400"/>
          </a:xfrm>
          <a:prstGeom prst="borderCallout1">
            <a:avLst>
              <a:gd name="adj1" fmla="val 18750"/>
              <a:gd name="adj2" fmla="val -8333"/>
              <a:gd name="adj3" fmla="val -51017"/>
              <a:gd name="adj4" fmla="val -23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bottom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1828800"/>
            <a:ext cx="6705600" cy="4572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5400" y="1447800"/>
            <a:ext cx="67056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52600" y="28194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2600" y="47244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29000" y="19812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00800" y="19812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indent="-4763">
              <a:buNone/>
            </a:pPr>
            <a:r>
              <a:rPr lang="en-US" dirty="0" err="1" smtClean="0"/>
              <a:t>p.pos_fixed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position:</a:t>
            </a:r>
            <a:r>
              <a:rPr lang="tr-TR" dirty="0" smtClean="0"/>
              <a:t> </a:t>
            </a:r>
            <a:r>
              <a:rPr lang="en-US" dirty="0" smtClean="0"/>
              <a:t>fixed;</a:t>
            </a:r>
            <a:br>
              <a:rPr lang="en-US" dirty="0" smtClean="0"/>
            </a:br>
            <a:r>
              <a:rPr lang="en-US" dirty="0" smtClean="0"/>
              <a:t>top:30px;</a:t>
            </a:r>
            <a:br>
              <a:rPr lang="en-US" dirty="0" smtClean="0"/>
            </a:br>
            <a:r>
              <a:rPr lang="en-US" dirty="0" smtClean="0"/>
              <a:t>right:5px;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 h2.pos_left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position:</a:t>
            </a:r>
            <a:r>
              <a:rPr lang="tr-TR" dirty="0" smtClean="0"/>
              <a:t> </a:t>
            </a:r>
            <a:r>
              <a:rPr lang="en-US" dirty="0" smtClean="0"/>
              <a:t>relative;</a:t>
            </a:r>
            <a:br>
              <a:rPr lang="en-US" dirty="0" smtClean="0"/>
            </a:br>
            <a:r>
              <a:rPr lang="en-US" dirty="0" smtClean="0"/>
              <a:t>left:-20px;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 h2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position:</a:t>
            </a:r>
            <a:r>
              <a:rPr lang="tr-TR" dirty="0" smtClean="0"/>
              <a:t> </a:t>
            </a:r>
            <a:r>
              <a:rPr lang="en-US" dirty="0" smtClean="0"/>
              <a:t>absolute;</a:t>
            </a:r>
            <a:br>
              <a:rPr lang="en-US" dirty="0" smtClean="0"/>
            </a:br>
            <a:r>
              <a:rPr lang="en-US" dirty="0" smtClean="0"/>
              <a:t>left:100px;</a:t>
            </a:r>
            <a:br>
              <a:rPr lang="en-US" dirty="0" smtClean="0"/>
            </a:br>
            <a:r>
              <a:rPr lang="en-US" dirty="0" smtClean="0"/>
              <a:t>top:150px;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3505200" y="1447800"/>
            <a:ext cx="2514600" cy="685800"/>
          </a:xfrm>
          <a:prstGeom prst="borderCallout1">
            <a:avLst>
              <a:gd name="adj1" fmla="val 18750"/>
              <a:gd name="adj2" fmla="val -8333"/>
              <a:gd name="adj3" fmla="val 19921"/>
              <a:gd name="adj4" fmla="val -322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Tarayıcı penceresine göre </a:t>
            </a:r>
            <a:r>
              <a:rPr lang="tr-TR" dirty="0" smtClean="0"/>
              <a:t>pozisyon</a:t>
            </a:r>
            <a:endParaRPr lang="en-US" dirty="0"/>
          </a:p>
        </p:txBody>
      </p:sp>
      <p:sp>
        <p:nvSpPr>
          <p:cNvPr id="13" name="Line Callout 1 12"/>
          <p:cNvSpPr/>
          <p:nvPr/>
        </p:nvSpPr>
        <p:spPr>
          <a:xfrm>
            <a:off x="3733800" y="3276600"/>
            <a:ext cx="2362200" cy="609600"/>
          </a:xfrm>
          <a:prstGeom prst="borderCallout1">
            <a:avLst>
              <a:gd name="adj1" fmla="val 18750"/>
              <a:gd name="adj2" fmla="val -8333"/>
              <a:gd name="adj3" fmla="val 17264"/>
              <a:gd name="adj4" fmla="val -2496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“Normal” </a:t>
            </a:r>
            <a:r>
              <a:rPr lang="tr-TR" dirty="0" smtClean="0"/>
              <a:t>pozisyona göre </a:t>
            </a:r>
            <a:r>
              <a:rPr lang="tr-TR" dirty="0" smtClean="0"/>
              <a:t>pozisyon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3581400" y="4800600"/>
            <a:ext cx="2590800" cy="609600"/>
          </a:xfrm>
          <a:prstGeom prst="borderCallout1">
            <a:avLst>
              <a:gd name="adj1" fmla="val 18750"/>
              <a:gd name="adj2" fmla="val -8333"/>
              <a:gd name="adj3" fmla="val 19434"/>
              <a:gd name="adj4" fmla="val -2470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İçeren</a:t>
            </a:r>
            <a:r>
              <a:rPr lang="tr-TR" dirty="0" smtClean="0"/>
              <a:t> </a:t>
            </a:r>
            <a:r>
              <a:rPr lang="tr-TR" dirty="0" smtClean="0"/>
              <a:t>elemana göre </a:t>
            </a:r>
            <a:r>
              <a:rPr lang="tr-TR" dirty="0" smtClean="0"/>
              <a:t>pozisyon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Kayan (float</a:t>
            </a:r>
            <a:r>
              <a:rPr lang="tr-TR" dirty="0" smtClean="0"/>
              <a:t>)</a:t>
            </a:r>
            <a:r>
              <a:rPr lang="tr-TR" dirty="0" smtClean="0"/>
              <a:t> </a:t>
            </a:r>
            <a:r>
              <a:rPr lang="tr-TR" dirty="0" smtClean="0"/>
              <a:t>pozisyonu:</a:t>
            </a:r>
          </a:p>
          <a:p>
            <a:pPr lvl="1"/>
            <a:r>
              <a:rPr lang="tr-TR" dirty="0" smtClean="0"/>
              <a:t>Kayan </a:t>
            </a:r>
            <a:r>
              <a:rPr lang="tr-TR" dirty="0" smtClean="0"/>
              <a:t>eleman öyle bir eleman ki, metin </a:t>
            </a:r>
            <a:r>
              <a:rPr lang="tr-TR" dirty="0" smtClean="0"/>
              <a:t>ve diğer </a:t>
            </a:r>
            <a:r>
              <a:rPr lang="tr-TR" dirty="0" smtClean="0"/>
              <a:t>elemanlar o elemanın </a:t>
            </a:r>
            <a:r>
              <a:rPr lang="tr-TR" dirty="0" smtClean="0"/>
              <a:t>etrafında sarılıyor</a:t>
            </a:r>
          </a:p>
          <a:p>
            <a:pPr lvl="1"/>
            <a:r>
              <a:rPr lang="tr-TR" b="1" dirty="0" smtClean="0"/>
              <a:t>float:left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eleman sayfanın soluna yerleştiriliyor</a:t>
            </a:r>
            <a:endParaRPr lang="tr-TR" dirty="0" smtClean="0"/>
          </a:p>
          <a:p>
            <a:pPr lvl="1"/>
            <a:r>
              <a:rPr lang="tr-TR" b="1" dirty="0" smtClean="0"/>
              <a:t>float:right</a:t>
            </a:r>
            <a:r>
              <a:rPr lang="tr-TR" dirty="0" smtClean="0"/>
              <a:t> – </a:t>
            </a:r>
            <a:r>
              <a:rPr lang="tr-TR" dirty="0" smtClean="0"/>
              <a:t>eleman sayfanın sağına yerleştiriliyor</a:t>
            </a:r>
            <a:endParaRPr lang="tr-TR" dirty="0" smtClean="0"/>
          </a:p>
          <a:p>
            <a:pPr lvl="1"/>
            <a:r>
              <a:rPr lang="tr-TR" b="1" dirty="0" smtClean="0"/>
              <a:t>clear:left,right,both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ilgili kayan elemanların yerleştirilmesini </a:t>
            </a:r>
            <a:r>
              <a:rPr lang="tr-TR" dirty="0" smtClean="0"/>
              <a:t>zorunlu </a:t>
            </a:r>
            <a:r>
              <a:rPr lang="tr-TR" dirty="0" smtClean="0"/>
              <a:t>yaptırıyor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Gösterme kontrolü: </a:t>
            </a:r>
            <a:endParaRPr lang="tr-TR" dirty="0" smtClean="0"/>
          </a:p>
          <a:p>
            <a:pPr lvl="1"/>
            <a:r>
              <a:rPr lang="tr-TR" b="1" dirty="0" smtClean="0"/>
              <a:t>visibility:visible,hidden</a:t>
            </a:r>
            <a:r>
              <a:rPr lang="tr-TR" dirty="0" smtClean="0"/>
              <a:t> </a:t>
            </a:r>
            <a:r>
              <a:rPr lang="tr-TR" dirty="0" smtClean="0"/>
              <a:t>– elemanı gösteriyor veya saklıyor, </a:t>
            </a:r>
            <a:r>
              <a:rPr lang="tr-TR" dirty="0" smtClean="0">
                <a:solidFill>
                  <a:srgbClr val="FF0000"/>
                </a:solidFill>
              </a:rPr>
              <a:t>fakat </a:t>
            </a:r>
            <a:r>
              <a:rPr lang="tr-TR" dirty="0" smtClean="0">
                <a:solidFill>
                  <a:srgbClr val="FF0000"/>
                </a:solidFill>
              </a:rPr>
              <a:t>sakladığında </a:t>
            </a:r>
            <a:r>
              <a:rPr lang="tr-TR" dirty="0" smtClean="0">
                <a:solidFill>
                  <a:srgbClr val="FF0000"/>
                </a:solidFill>
              </a:rPr>
              <a:t>elemanın yeri </a:t>
            </a:r>
            <a:r>
              <a:rPr lang="tr-TR" dirty="0" smtClean="0">
                <a:solidFill>
                  <a:srgbClr val="FF0000"/>
                </a:solidFill>
              </a:rPr>
              <a:t>boş </a:t>
            </a:r>
            <a:r>
              <a:rPr lang="tr-TR" dirty="0" smtClean="0">
                <a:solidFill>
                  <a:srgbClr val="FF0000"/>
                </a:solidFill>
              </a:rPr>
              <a:t>bırakılıyor</a:t>
            </a:r>
            <a:r>
              <a:rPr lang="tr-TR" dirty="0" smtClean="0"/>
              <a:t>!</a:t>
            </a:r>
          </a:p>
          <a:p>
            <a:pPr lvl="1"/>
            <a:r>
              <a:rPr lang="tr-TR" b="1" dirty="0" smtClean="0"/>
              <a:t>display:inline,block,none</a:t>
            </a:r>
            <a:r>
              <a:rPr lang="tr-TR" dirty="0" smtClean="0"/>
              <a:t> </a:t>
            </a:r>
            <a:r>
              <a:rPr lang="tr-TR" dirty="0" smtClean="0"/>
              <a:t>– elemanı </a:t>
            </a:r>
            <a:r>
              <a:rPr lang="tr-TR" dirty="0" smtClean="0"/>
              <a:t>satır içi (inline) veya dikdörtgen blok (block) olarak gösteriyor veya </a:t>
            </a:r>
            <a:r>
              <a:rPr lang="tr-TR" dirty="0" smtClean="0"/>
              <a:t>saklıyor; </a:t>
            </a:r>
            <a:r>
              <a:rPr lang="tr-TR" dirty="0" smtClean="0">
                <a:solidFill>
                  <a:srgbClr val="FF0000"/>
                </a:solidFill>
              </a:rPr>
              <a:t>sakladığında </a:t>
            </a:r>
            <a:r>
              <a:rPr lang="tr-TR" dirty="0" smtClean="0">
                <a:solidFill>
                  <a:srgbClr val="FF0000"/>
                </a:solidFill>
              </a:rPr>
              <a:t>eleman sayfadan tamamen </a:t>
            </a:r>
            <a:r>
              <a:rPr lang="tr-TR" dirty="0" smtClean="0">
                <a:solidFill>
                  <a:srgbClr val="FF0000"/>
                </a:solidFill>
              </a:rPr>
              <a:t>kaldırılıyor</a:t>
            </a:r>
            <a:r>
              <a:rPr lang="tr-TR" dirty="0" smtClean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Elemanın kutusu </a:t>
            </a:r>
            <a:r>
              <a:rPr lang="tr-TR" dirty="0" smtClean="0"/>
              <a:t>ve </a:t>
            </a:r>
            <a:r>
              <a:rPr lang="tr-TR" dirty="0" smtClean="0"/>
              <a:t>çerçeveleri</a:t>
            </a:r>
            <a:endParaRPr lang="tr-TR" dirty="0" smtClean="0"/>
          </a:p>
          <a:p>
            <a:pPr lvl="1"/>
            <a:r>
              <a:rPr lang="tr-TR" dirty="0" smtClean="0"/>
              <a:t>CSS </a:t>
            </a:r>
            <a:r>
              <a:rPr lang="tr-TR" dirty="0" smtClean="0"/>
              <a:t>elemanın kutu modeli </a:t>
            </a:r>
            <a:r>
              <a:rPr lang="tr-TR" dirty="0" smtClean="0"/>
              <a:t>(</a:t>
            </a:r>
            <a:r>
              <a:rPr lang="tr-TR" dirty="0" smtClean="0"/>
              <a:t>box)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581400"/>
            <a:ext cx="52387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>
          <a:xfrm>
            <a:off x="7315200" y="4495800"/>
            <a:ext cx="1524000" cy="457200"/>
          </a:xfrm>
          <a:prstGeom prst="borderCallout1">
            <a:avLst>
              <a:gd name="adj1" fmla="val 18750"/>
              <a:gd name="adj2" fmla="val -8333"/>
              <a:gd name="adj3" fmla="val 130962"/>
              <a:gd name="adj4" fmla="val -8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</a:t>
            </a:r>
            <a:r>
              <a:rPr lang="tr-TR" dirty="0" smtClean="0"/>
              <a:t>çerik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152400" y="3352800"/>
            <a:ext cx="1752600" cy="1066800"/>
          </a:xfrm>
          <a:prstGeom prst="borderCallout1">
            <a:avLst>
              <a:gd name="adj1" fmla="val 3075"/>
              <a:gd name="adj2" fmla="val 104434"/>
              <a:gd name="adj3" fmla="val 29051"/>
              <a:gd name="adj4" fmla="val 209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Yanındaki elemana mesafe</a:t>
            </a:r>
            <a:endParaRPr lang="tr-TR" dirty="0" smtClean="0"/>
          </a:p>
          <a:p>
            <a:pPr algn="ctr"/>
            <a:r>
              <a:rPr lang="tr-TR" dirty="0" smtClean="0"/>
              <a:t>--margin--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0" y="5791200"/>
            <a:ext cx="1905000" cy="1066800"/>
          </a:xfrm>
          <a:prstGeom prst="borderCallout1">
            <a:avLst>
              <a:gd name="adj1" fmla="val 28130"/>
              <a:gd name="adj2" fmla="val 114034"/>
              <a:gd name="adj3" fmla="val -4905"/>
              <a:gd name="adj4" fmla="val 224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Sınır ve metin arasındaki mesafe</a:t>
            </a:r>
          </a:p>
          <a:p>
            <a:pPr algn="ctr"/>
            <a:r>
              <a:rPr lang="tr-TR" dirty="0" smtClean="0"/>
              <a:t>--</a:t>
            </a:r>
            <a:r>
              <a:rPr lang="tr-TR" dirty="0" smtClean="0"/>
              <a:t>padding</a:t>
            </a:r>
            <a:r>
              <a:rPr lang="tr-TR" dirty="0" smtClean="0"/>
              <a:t>--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7315200" y="3657600"/>
            <a:ext cx="1524000" cy="457200"/>
          </a:xfrm>
          <a:prstGeom prst="borderCallout1">
            <a:avLst>
              <a:gd name="adj1" fmla="val 18750"/>
              <a:gd name="adj2" fmla="val -8333"/>
              <a:gd name="adj3" fmla="val 72500"/>
              <a:gd name="adj4" fmla="val -100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</a:t>
            </a:r>
            <a:r>
              <a:rPr lang="tr-TR" dirty="0" smtClean="0"/>
              <a:t>erçeve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ve çerçeveler: </a:t>
            </a:r>
          </a:p>
          <a:p>
            <a:pPr lvl="1"/>
            <a:r>
              <a:rPr lang="tr-TR" b="1" dirty="0" smtClean="0"/>
              <a:t>height </a:t>
            </a:r>
            <a:r>
              <a:rPr lang="tr-TR" dirty="0" smtClean="0"/>
              <a:t>ve </a:t>
            </a:r>
            <a:r>
              <a:rPr lang="tr-TR" b="1" dirty="0" smtClean="0"/>
              <a:t>width</a:t>
            </a:r>
            <a:r>
              <a:rPr lang="tr-TR" dirty="0" smtClean="0"/>
              <a:t> opsiyonları </a:t>
            </a:r>
            <a:r>
              <a:rPr lang="tr-TR" dirty="0" smtClean="0"/>
              <a:t>ile elemanın yüksekliği </a:t>
            </a:r>
            <a:r>
              <a:rPr lang="tr-TR" dirty="0" smtClean="0"/>
              <a:t>ve </a:t>
            </a:r>
            <a:r>
              <a:rPr lang="tr-TR" dirty="0" smtClean="0"/>
              <a:t>genişliği belirtilir</a:t>
            </a:r>
            <a:endParaRPr lang="tr-TR" dirty="0" smtClean="0"/>
          </a:p>
          <a:p>
            <a:pPr lvl="1"/>
            <a:r>
              <a:rPr lang="tr-TR" dirty="0" smtClean="0"/>
              <a:t>CSS’de </a:t>
            </a:r>
            <a:r>
              <a:rPr lang="tr-TR" b="1" dirty="0" smtClean="0"/>
              <a:t>height </a:t>
            </a:r>
            <a:r>
              <a:rPr lang="tr-TR" dirty="0" smtClean="0"/>
              <a:t>ve </a:t>
            </a:r>
            <a:r>
              <a:rPr lang="tr-TR" b="1" dirty="0" smtClean="0"/>
              <a:t>width </a:t>
            </a:r>
            <a:r>
              <a:rPr lang="tr-TR" dirty="0" smtClean="0"/>
              <a:t>ile belirtilmiş elemanın boyutu </a:t>
            </a:r>
            <a:r>
              <a:rPr lang="tr-TR" i="1" u="sng" dirty="0" smtClean="0"/>
              <a:t>içerik</a:t>
            </a:r>
            <a:r>
              <a:rPr lang="tr-TR" i="1" dirty="0" smtClean="0"/>
              <a:t> </a:t>
            </a:r>
            <a:r>
              <a:rPr lang="tr-TR" dirty="0" smtClean="0"/>
              <a:t>boyutu anlamına gelir</a:t>
            </a:r>
            <a:endParaRPr lang="tr-TR" dirty="0" smtClean="0"/>
          </a:p>
          <a:p>
            <a:pPr lvl="1"/>
            <a:r>
              <a:rPr lang="tr-TR" dirty="0" smtClean="0"/>
              <a:t>Padding, border, margin, bunun </a:t>
            </a:r>
            <a:r>
              <a:rPr lang="tr-TR" dirty="0" smtClean="0"/>
              <a:t>üstüne gelir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 smtClean="0"/>
              <a:t>Internet Explorer </a:t>
            </a:r>
            <a:r>
              <a:rPr lang="tr-TR" b="1" dirty="0" smtClean="0"/>
              <a:t>IE8’den önce boyut </a:t>
            </a:r>
            <a:r>
              <a:rPr lang="tr-TR" b="1" dirty="0" smtClean="0"/>
              <a:t>farklı </a:t>
            </a:r>
            <a:r>
              <a:rPr lang="tr-TR" b="1" dirty="0" smtClean="0"/>
              <a:t>idi</a:t>
            </a:r>
            <a:r>
              <a:rPr lang="tr-TR" b="1" dirty="0" smtClean="0"/>
              <a:t>, </a:t>
            </a:r>
            <a:r>
              <a:rPr lang="tr-TR" dirty="0" smtClean="0"/>
              <a:t>boyut </a:t>
            </a:r>
            <a:r>
              <a:rPr lang="tr-TR" dirty="0" smtClean="0"/>
              <a:t>bütün </a:t>
            </a:r>
            <a:r>
              <a:rPr lang="tr-TR" dirty="0" smtClean="0"/>
              <a:t>elemanın </a:t>
            </a:r>
            <a:r>
              <a:rPr lang="tr-TR" dirty="0" smtClean="0"/>
              <a:t>boyutu </a:t>
            </a:r>
            <a:r>
              <a:rPr lang="tr-TR" dirty="0" smtClean="0"/>
              <a:t>anlamına gelirdi, </a:t>
            </a:r>
            <a:r>
              <a:rPr lang="tr-TR" dirty="0" smtClean="0"/>
              <a:t>yani  </a:t>
            </a:r>
            <a:r>
              <a:rPr lang="tr-TR" dirty="0" smtClean="0"/>
              <a:t>içerik+ padding+border,+margin </a:t>
            </a:r>
            <a:r>
              <a:rPr lang="tr-TR" dirty="0" smtClean="0"/>
              <a:t>hep </a:t>
            </a:r>
            <a:r>
              <a:rPr lang="tr-TR" dirty="0" smtClean="0"/>
              <a:t>beraber</a:t>
            </a:r>
            <a:endParaRPr lang="tr-TR" dirty="0" smtClean="0"/>
          </a:p>
          <a:p>
            <a:endParaRPr lang="tr-TR" i="1" dirty="0" smtClean="0"/>
          </a:p>
          <a:p>
            <a:r>
              <a:rPr lang="tr-TR" i="1" dirty="0" smtClean="0"/>
              <a:t>Bu nedenle, aynı web sayfası firefox ve </a:t>
            </a:r>
            <a:r>
              <a:rPr lang="tr-TR" i="1" dirty="0" smtClean="0"/>
              <a:t>eski IE’lerde </a:t>
            </a:r>
            <a:r>
              <a:rPr lang="tr-TR" i="1" dirty="0" smtClean="0"/>
              <a:t>farklı şekilde gösterilebilir  </a:t>
            </a:r>
          </a:p>
          <a:p>
            <a:endParaRPr lang="tr-TR" dirty="0" smtClean="0"/>
          </a:p>
          <a:p>
            <a:r>
              <a:rPr lang="tr-TR" dirty="0" smtClean="0"/>
              <a:t>Bu sorunu çözmek için, </a:t>
            </a:r>
            <a:r>
              <a:rPr lang="tr-TR" dirty="0" smtClean="0"/>
              <a:t>HTML(4) </a:t>
            </a:r>
            <a:r>
              <a:rPr lang="tr-TR" dirty="0" smtClean="0"/>
              <a:t>belgesinin başına DOCTYPE tanımı </a:t>
            </a:r>
            <a:r>
              <a:rPr lang="tr-TR" dirty="0" smtClean="0"/>
              <a:t>eklenmeli</a:t>
            </a:r>
          </a:p>
          <a:p>
            <a:pPr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sz="2600" b="1" dirty="0" smtClean="0"/>
              <a:t>&lt;!DOCTYPE html PUBLIC "-//W3C//DTD XHTML 1.0 Transitional//EN"</a:t>
            </a:r>
            <a:br>
              <a:rPr lang="en-US" sz="2600" b="1" dirty="0" smtClean="0"/>
            </a:br>
            <a:r>
              <a:rPr lang="en-US" sz="2600" b="1" dirty="0" smtClean="0"/>
              <a:t>"http://www.w3.org/TR/xhtml1/DTD/xhtml1-transitional.dtd"&gt;</a:t>
            </a:r>
            <a:endParaRPr lang="tr-TR" b="1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CSS ile, stil tanımları özel bir isim veya stil sınıfı kullanarak ayrı bir yerde tanımlanır. </a:t>
            </a:r>
            <a:r>
              <a:rPr lang="tr-TR" dirty="0" smtClean="0"/>
              <a:t>Bu şekilde stiller web sayfasının içinde sadece bu isimleri kullanarak daha kolaylıkla uygulanabilir.</a:t>
            </a:r>
            <a:endParaRPr lang="tr-TR" dirty="0" smtClean="0"/>
          </a:p>
          <a:p>
            <a:pPr lvl="1"/>
            <a:r>
              <a:rPr lang="tr-TR" dirty="0" smtClean="0"/>
              <a:t>Aynı stillere sahip olan sayfa elemanları için aynı stil tekrar tekrar yazılmasına gerek yok, </a:t>
            </a:r>
            <a:r>
              <a:rPr lang="tr-TR" dirty="0" smtClean="0"/>
              <a:t>stili bir yerde CSS’te tanımlayıp </a:t>
            </a:r>
            <a:r>
              <a:rPr lang="tr-TR" dirty="0" smtClean="0"/>
              <a:t>ilgili isim öyle tüm yerlerde kullanılabilir</a:t>
            </a:r>
          </a:p>
          <a:p>
            <a:pPr lvl="1"/>
            <a:r>
              <a:rPr lang="tr-TR" dirty="0" smtClean="0"/>
              <a:t>Web sayfasının stil tanımları ve html içerikleri ayrı yerlerde veya ayrı dosyalarda bile bulunabiliyor (örneğin .css ve .html dosyaları)</a:t>
            </a:r>
          </a:p>
          <a:p>
            <a:pPr lvl="1"/>
            <a:r>
              <a:rPr lang="tr-TR" dirty="0" smtClean="0"/>
              <a:t>Web sayfasının düzeni, ilişkili stil sayfasını bir sefer düzenleyerek güncelleştirilebiliyor</a:t>
            </a:r>
          </a:p>
          <a:p>
            <a:pPr lvl="1"/>
            <a:r>
              <a:rPr lang="tr-TR" dirty="0" smtClean="0"/>
              <a:t>Sayfanın düzeni düzeltmek için html içeriklerine bakmanıza gerek yok, yani ayrı yerde düzeltilir, ve ayrıca yeni web sayfaları oluşturulmasında düzen tam olarak veya parça parça yeniden kullanılabilir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Padding </a:t>
            </a:r>
            <a:r>
              <a:rPr lang="tr-TR" dirty="0" smtClean="0"/>
              <a:t>ve margin </a:t>
            </a:r>
            <a:r>
              <a:rPr lang="tr-TR" dirty="0" smtClean="0"/>
              <a:t>tanımlamak </a:t>
            </a:r>
            <a:r>
              <a:rPr lang="tr-TR" dirty="0" smtClean="0"/>
              <a:t>için, </a:t>
            </a:r>
            <a:r>
              <a:rPr lang="tr-TR" b="1" dirty="0" smtClean="0"/>
              <a:t>padding </a:t>
            </a:r>
            <a:r>
              <a:rPr lang="tr-TR" dirty="0" smtClean="0"/>
              <a:t>ve </a:t>
            </a:r>
            <a:r>
              <a:rPr lang="tr-TR" b="1" dirty="0" smtClean="0"/>
              <a:t>margin </a:t>
            </a:r>
            <a:r>
              <a:rPr lang="tr-TR" dirty="0" smtClean="0"/>
              <a:t>opsiyon grupları kullanılır; padding ve margin’in sağ, sol, üst ve alt tarafı olarak tanımlanabilir</a:t>
            </a:r>
            <a:endParaRPr lang="tr-TR" dirty="0" smtClean="0"/>
          </a:p>
          <a:p>
            <a:r>
              <a:rPr lang="tr-TR" dirty="0" smtClean="0"/>
              <a:t>Çerçeve belirtmek için, </a:t>
            </a:r>
            <a:r>
              <a:rPr lang="tr-TR" b="1" dirty="0" smtClean="0"/>
              <a:t>border </a:t>
            </a:r>
            <a:r>
              <a:rPr lang="tr-TR" dirty="0" smtClean="0"/>
              <a:t>opsiyon grubu </a:t>
            </a:r>
            <a:r>
              <a:rPr lang="tr-TR" dirty="0" smtClean="0"/>
              <a:t>kullanılır; </a:t>
            </a:r>
            <a:r>
              <a:rPr lang="tr-TR" dirty="0" smtClean="0"/>
              <a:t>çerçevenin stili (tek doğru, iki doğru, vb), </a:t>
            </a:r>
            <a:r>
              <a:rPr lang="tr-TR" dirty="0" smtClean="0"/>
              <a:t>genişliği, rengi </a:t>
            </a:r>
            <a:r>
              <a:rPr lang="tr-TR" dirty="0" smtClean="0"/>
              <a:t>belirtilebilir, sağ sol üst ve alt tarafları ayrı ayrı tanımlanabilir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CSS’te boyutları belirtmek için 3 birim/yöntem kullanılabilir, </a:t>
            </a:r>
            <a:endParaRPr lang="tr-TR" dirty="0" smtClean="0"/>
          </a:p>
          <a:p>
            <a:pPr lvl="1"/>
            <a:r>
              <a:rPr lang="tr-TR" b="1" dirty="0" smtClean="0"/>
              <a:t>px</a:t>
            </a:r>
            <a:r>
              <a:rPr lang="tr-TR" dirty="0" smtClean="0"/>
              <a:t> </a:t>
            </a:r>
            <a:r>
              <a:rPr lang="tr-TR" dirty="0" smtClean="0"/>
              <a:t>= pixel, </a:t>
            </a:r>
            <a:r>
              <a:rPr lang="tr-TR" dirty="0" smtClean="0"/>
              <a:t>kesin </a:t>
            </a:r>
            <a:r>
              <a:rPr lang="tr-TR" dirty="0" smtClean="0"/>
              <a:t>boyut</a:t>
            </a:r>
          </a:p>
          <a:p>
            <a:pPr lvl="1"/>
            <a:r>
              <a:rPr lang="tr-TR" b="1" dirty="0" smtClean="0"/>
              <a:t>em</a:t>
            </a:r>
            <a:r>
              <a:rPr lang="tr-TR" dirty="0" smtClean="0"/>
              <a:t> = </a:t>
            </a:r>
            <a:r>
              <a:rPr lang="tr-TR" dirty="0" smtClean="0"/>
              <a:t>elemanı içeren ana </a:t>
            </a:r>
            <a:r>
              <a:rPr lang="tr-TR" dirty="0" smtClean="0"/>
              <a:t>elemanın </a:t>
            </a:r>
            <a:r>
              <a:rPr lang="tr-TR" dirty="0" smtClean="0"/>
              <a:t>fontuna göre belirtilmiş boyut; </a:t>
            </a:r>
            <a:r>
              <a:rPr lang="tr-TR" dirty="0" smtClean="0"/>
              <a:t>1em </a:t>
            </a:r>
            <a:r>
              <a:rPr lang="tr-TR" dirty="0" smtClean="0"/>
              <a:t>= </a:t>
            </a:r>
            <a:r>
              <a:rPr lang="tr-TR" dirty="0" smtClean="0"/>
              <a:t>ana elemanın </a:t>
            </a:r>
            <a:r>
              <a:rPr lang="tr-TR" dirty="0" smtClean="0"/>
              <a:t>font boyutu</a:t>
            </a:r>
            <a:endParaRPr lang="tr-TR" dirty="0" smtClean="0"/>
          </a:p>
          <a:p>
            <a:pPr lvl="1"/>
            <a:r>
              <a:rPr lang="tr-TR" b="1" dirty="0" smtClean="0"/>
              <a:t>yüzdesi </a:t>
            </a:r>
            <a:r>
              <a:rPr lang="tr-TR" b="1" dirty="0" smtClean="0"/>
              <a:t>- </a:t>
            </a:r>
            <a:r>
              <a:rPr lang="tr-TR" dirty="0" smtClean="0"/>
              <a:t>elemanı içeren ana elemanın </a:t>
            </a:r>
            <a:r>
              <a:rPr lang="tr-TR" dirty="0" smtClean="0"/>
              <a:t>tam </a:t>
            </a:r>
            <a:r>
              <a:rPr lang="tr-TR" dirty="0" smtClean="0"/>
              <a:t>boyutuna bağlı; </a:t>
            </a:r>
            <a:r>
              <a:rPr lang="tr-TR" dirty="0" smtClean="0"/>
              <a:t>100% </a:t>
            </a:r>
            <a:r>
              <a:rPr lang="tr-TR" dirty="0" smtClean="0"/>
              <a:t>= </a:t>
            </a:r>
            <a:r>
              <a:rPr lang="tr-TR" dirty="0" smtClean="0"/>
              <a:t>ana elemanın </a:t>
            </a:r>
            <a:r>
              <a:rPr lang="tr-TR" dirty="0" smtClean="0"/>
              <a:t>tam boyutu</a:t>
            </a:r>
            <a:endParaRPr lang="tr-TR" b="1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temel bölümleri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dirty="0" smtClean="0"/>
              <a:t>Temel CSS unsurları:</a:t>
            </a:r>
          </a:p>
          <a:p>
            <a:r>
              <a:rPr lang="tr-TR" dirty="0" smtClean="0"/>
              <a:t>Biçimlendirme</a:t>
            </a:r>
          </a:p>
          <a:p>
            <a:pPr lvl="1"/>
            <a:r>
              <a:rPr lang="tr-TR" b="1" dirty="0" smtClean="0"/>
              <a:t>text-*, font-*, background-*, list-style-*</a:t>
            </a:r>
            <a:endParaRPr lang="tr-TR" b="1" dirty="0" smtClean="0"/>
          </a:p>
          <a:p>
            <a:r>
              <a:rPr lang="tr-TR" dirty="0" smtClean="0"/>
              <a:t>Pozisyon ve gösterme</a:t>
            </a:r>
          </a:p>
          <a:p>
            <a:pPr lvl="1"/>
            <a:r>
              <a:rPr lang="tr-TR" b="1" dirty="0" smtClean="0"/>
              <a:t>position, </a:t>
            </a:r>
            <a:r>
              <a:rPr lang="tr-TR" b="1" dirty="0" smtClean="0"/>
              <a:t>top</a:t>
            </a:r>
            <a:r>
              <a:rPr lang="tr-TR" b="1" dirty="0" smtClean="0"/>
              <a:t>, left, right, </a:t>
            </a:r>
            <a:r>
              <a:rPr lang="tr-TR" b="1" dirty="0" smtClean="0"/>
              <a:t>bottom</a:t>
            </a:r>
            <a:r>
              <a:rPr lang="tr-TR" b="1" dirty="0" smtClean="0"/>
              <a:t>, float, clear, visibility</a:t>
            </a:r>
            <a:r>
              <a:rPr lang="tr-TR" b="1" dirty="0" smtClean="0"/>
              <a:t>, display</a:t>
            </a:r>
            <a:endParaRPr lang="tr-TR" dirty="0" smtClean="0"/>
          </a:p>
          <a:p>
            <a:r>
              <a:rPr lang="tr-TR" dirty="0" smtClean="0"/>
              <a:t>Boyut ve çerçeveler</a:t>
            </a:r>
          </a:p>
          <a:p>
            <a:pPr lvl="1"/>
            <a:r>
              <a:rPr lang="tr-TR" b="1" dirty="0" smtClean="0"/>
              <a:t>padding-*, margin-*, </a:t>
            </a:r>
            <a:r>
              <a:rPr lang="tr-TR" b="1" dirty="0" smtClean="0"/>
              <a:t>border-*, height, </a:t>
            </a:r>
            <a:r>
              <a:rPr lang="tr-TR" b="1" dirty="0" smtClean="0"/>
              <a:t>width </a:t>
            </a:r>
            <a:endParaRPr lang="tr-TR" b="1" dirty="0" smtClean="0"/>
          </a:p>
          <a:p>
            <a:pPr lvl="1">
              <a:buNone/>
            </a:pPr>
            <a:endParaRPr lang="tr-TR" b="1" dirty="0" smtClean="0"/>
          </a:p>
          <a:p>
            <a:pPr marL="342900" lvl="1" indent="-342900">
              <a:buNone/>
            </a:pPr>
            <a:r>
              <a:rPr lang="tr-TR" dirty="0" smtClean="0">
                <a:hlinkClick r:id="rId2"/>
              </a:rPr>
              <a:t>http://www.w3schools.com/cssref/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Uygulamalar: CSS gezinme çubuğu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Dosya</a:t>
            </a:r>
            <a:r>
              <a:rPr lang="en-US" dirty="0" smtClean="0"/>
              <a:t> – </a:t>
            </a:r>
            <a:r>
              <a:rPr lang="en-US" i="1" dirty="0" smtClean="0"/>
              <a:t>horizontal.html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i="1" dirty="0" smtClean="0"/>
              <a:t>vertical.html</a:t>
            </a:r>
            <a:endParaRPr lang="tr-TR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Uygulamalar: CSS açılan menü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Dosya</a:t>
            </a:r>
            <a:r>
              <a:rPr lang="en-US" dirty="0" smtClean="0"/>
              <a:t> – </a:t>
            </a:r>
            <a:r>
              <a:rPr lang="en-US" i="1" dirty="0" smtClean="0"/>
              <a:t>dropdown.html</a:t>
            </a:r>
            <a:endParaRPr lang="tr-TR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Web sayfası düzenleme için iki yaklaşım </a:t>
            </a:r>
            <a:r>
              <a:rPr lang="tr-TR" dirty="0" smtClean="0"/>
              <a:t>var:</a:t>
            </a:r>
            <a:endParaRPr lang="tr-TR" dirty="0" smtClean="0"/>
          </a:p>
          <a:p>
            <a:pPr lvl="1"/>
            <a:r>
              <a:rPr lang="tr-TR" dirty="0" smtClean="0"/>
              <a:t>Tablo tabanlı tasarım</a:t>
            </a:r>
          </a:p>
          <a:p>
            <a:pPr lvl="1"/>
            <a:r>
              <a:rPr lang="tr-TR" dirty="0" smtClean="0"/>
              <a:t>Div tabanlı tasarım</a:t>
            </a:r>
          </a:p>
          <a:p>
            <a:r>
              <a:rPr lang="tr-TR" dirty="0" smtClean="0"/>
              <a:t>Tablo tabanlı tasarım daha eski ve daha </a:t>
            </a:r>
            <a:r>
              <a:rPr lang="tr-TR" dirty="0" smtClean="0"/>
              <a:t>basit web sayfa düzenleme yaklaşımı</a:t>
            </a:r>
            <a:endParaRPr lang="tr-TR" dirty="0" smtClean="0"/>
          </a:p>
          <a:p>
            <a:r>
              <a:rPr lang="tr-TR" dirty="0" smtClean="0"/>
              <a:t>Div tabanlı tasarım </a:t>
            </a:r>
            <a:r>
              <a:rPr lang="tr-TR" dirty="0" smtClean="0"/>
              <a:t>şimdilik güncel web sayfa düzenleme yaklaşımı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Tablo tabanlı tasarım’da web </a:t>
            </a:r>
            <a:r>
              <a:rPr lang="tr-TR" dirty="0" smtClean="0"/>
              <a:t>sayfası bir bir </a:t>
            </a:r>
            <a:r>
              <a:rPr lang="tr-TR" dirty="0" smtClean="0"/>
              <a:t>tablo gibi </a:t>
            </a:r>
            <a:r>
              <a:rPr lang="tr-TR" dirty="0" smtClean="0"/>
              <a:t>düşünülür ve aslı </a:t>
            </a:r>
            <a:r>
              <a:rPr lang="en-US" dirty="0" smtClean="0"/>
              <a:t>&lt;table&gt;</a:t>
            </a:r>
            <a:r>
              <a:rPr lang="tr-TR" dirty="0" smtClean="0"/>
              <a:t> tag’ın içinde oluşturulur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348412" cy="48626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18604" y="1385668"/>
            <a:ext cx="62484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1419664"/>
            <a:ext cx="6172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057400"/>
            <a:ext cx="6172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362200"/>
            <a:ext cx="12192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7467600" y="990600"/>
            <a:ext cx="1676400" cy="914400"/>
          </a:xfrm>
          <a:prstGeom prst="borderCallout1">
            <a:avLst>
              <a:gd name="adj1" fmla="val 18750"/>
              <a:gd name="adj2" fmla="val -8333"/>
              <a:gd name="adj3" fmla="val 68358"/>
              <a:gd name="adj4" fmla="val -5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Tablo 1</a:t>
            </a:r>
          </a:p>
          <a:p>
            <a:pPr algn="ctr"/>
            <a:r>
              <a:rPr lang="tr-TR" dirty="0" smtClean="0"/>
              <a:t>4 </a:t>
            </a:r>
            <a:r>
              <a:rPr lang="tr-TR" dirty="0" smtClean="0"/>
              <a:t>satır</a:t>
            </a:r>
            <a:endParaRPr lang="tr-T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71800" y="2362200"/>
            <a:ext cx="34290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2362200"/>
            <a:ext cx="15240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5867400"/>
            <a:ext cx="6172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6705600" y="3200400"/>
            <a:ext cx="1676400" cy="914400"/>
          </a:xfrm>
          <a:prstGeom prst="borderCallout1">
            <a:avLst>
              <a:gd name="adj1" fmla="val 18750"/>
              <a:gd name="adj2" fmla="val -8333"/>
              <a:gd name="adj3" fmla="val 68358"/>
              <a:gd name="adj4" fmla="val -5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Tablo </a:t>
            </a:r>
            <a:r>
              <a:rPr lang="tr-TR" dirty="0" smtClean="0"/>
              <a:t>2</a:t>
            </a:r>
            <a:endParaRPr lang="tr-TR" dirty="0" smtClean="0"/>
          </a:p>
          <a:p>
            <a:pPr algn="ctr"/>
            <a:r>
              <a:rPr lang="tr-TR" dirty="0" smtClean="0"/>
              <a:t>3 </a:t>
            </a:r>
            <a:r>
              <a:rPr lang="tr-TR" dirty="0" smtClean="0"/>
              <a:t>sütun</a:t>
            </a:r>
            <a:endParaRPr lang="en-US" dirty="0"/>
          </a:p>
        </p:txBody>
      </p:sp>
      <p:sp>
        <p:nvSpPr>
          <p:cNvPr id="17" name="Line Callout 1 16"/>
          <p:cNvSpPr/>
          <p:nvPr/>
        </p:nvSpPr>
        <p:spPr>
          <a:xfrm>
            <a:off x="0" y="1981200"/>
            <a:ext cx="1676400" cy="914400"/>
          </a:xfrm>
          <a:prstGeom prst="borderCallout1">
            <a:avLst>
              <a:gd name="adj1" fmla="val 24720"/>
              <a:gd name="adj2" fmla="val 109713"/>
              <a:gd name="adj3" fmla="val 62388"/>
              <a:gd name="adj4" fmla="val 147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Tablo </a:t>
            </a:r>
            <a:r>
              <a:rPr lang="tr-TR" dirty="0" smtClean="0"/>
              <a:t>3</a:t>
            </a:r>
            <a:endParaRPr lang="tr-TR" dirty="0" smtClean="0"/>
          </a:p>
          <a:p>
            <a:pPr algn="ctr"/>
            <a:r>
              <a:rPr lang="tr-TR" dirty="0" smtClean="0"/>
              <a:t>5</a:t>
            </a:r>
            <a:r>
              <a:rPr lang="tr-TR" dirty="0" smtClean="0"/>
              <a:t> </a:t>
            </a:r>
            <a:r>
              <a:rPr lang="tr-TR" dirty="0" smtClean="0"/>
              <a:t>sütun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Div tabanlı tasarımda, web </a:t>
            </a:r>
            <a:r>
              <a:rPr lang="tr-TR" dirty="0" smtClean="0"/>
              <a:t>sayfası dörtgen </a:t>
            </a:r>
            <a:r>
              <a:rPr lang="tr-TR" dirty="0" smtClean="0"/>
              <a:t>bölgeler kullanarak </a:t>
            </a:r>
            <a:r>
              <a:rPr lang="tr-TR" dirty="0" smtClean="0"/>
              <a:t>oluşturulur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348412" cy="48626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18604" y="1385668"/>
            <a:ext cx="62484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1419664"/>
            <a:ext cx="6172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057400"/>
            <a:ext cx="6172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362200"/>
            <a:ext cx="12192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7467600" y="990600"/>
            <a:ext cx="1676400" cy="914400"/>
          </a:xfrm>
          <a:prstGeom prst="borderCallout1">
            <a:avLst>
              <a:gd name="adj1" fmla="val 18750"/>
              <a:gd name="adj2" fmla="val -8333"/>
              <a:gd name="adj3" fmla="val 68358"/>
              <a:gd name="adj4" fmla="val -5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Bölge 1</a:t>
            </a:r>
            <a:endParaRPr lang="tr-T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71800" y="2362200"/>
            <a:ext cx="34290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2362200"/>
            <a:ext cx="15240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5867400"/>
            <a:ext cx="6172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7467600" y="2438400"/>
            <a:ext cx="1676400" cy="914400"/>
          </a:xfrm>
          <a:prstGeom prst="borderCallout1">
            <a:avLst>
              <a:gd name="adj1" fmla="val 18750"/>
              <a:gd name="adj2" fmla="val -8333"/>
              <a:gd name="adj3" fmla="val -22687"/>
              <a:gd name="adj4" fmla="val -7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Bölge 2</a:t>
            </a:r>
            <a:endParaRPr lang="en-US" dirty="0"/>
          </a:p>
        </p:txBody>
      </p:sp>
      <p:sp>
        <p:nvSpPr>
          <p:cNvPr id="17" name="Line Callout 1 16"/>
          <p:cNvSpPr/>
          <p:nvPr/>
        </p:nvSpPr>
        <p:spPr>
          <a:xfrm>
            <a:off x="0" y="1981200"/>
            <a:ext cx="1676400" cy="914400"/>
          </a:xfrm>
          <a:prstGeom prst="borderCallout1">
            <a:avLst>
              <a:gd name="adj1" fmla="val 24720"/>
              <a:gd name="adj2" fmla="val 109713"/>
              <a:gd name="adj3" fmla="val 62388"/>
              <a:gd name="adj4" fmla="val 147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Bölge 3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3276600" y="3124200"/>
            <a:ext cx="1676400" cy="914400"/>
          </a:xfrm>
          <a:prstGeom prst="borderCallout1">
            <a:avLst>
              <a:gd name="adj1" fmla="val 24720"/>
              <a:gd name="adj2" fmla="val 109713"/>
              <a:gd name="adj3" fmla="val 62388"/>
              <a:gd name="adj4" fmla="val 147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Bölge 4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4953000" y="4267200"/>
            <a:ext cx="1676400" cy="914400"/>
          </a:xfrm>
          <a:prstGeom prst="borderCallout1">
            <a:avLst>
              <a:gd name="adj1" fmla="val 24720"/>
              <a:gd name="adj2" fmla="val 109713"/>
              <a:gd name="adj3" fmla="val 62388"/>
              <a:gd name="adj4" fmla="val 147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Bölge 5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1600200" y="5486400"/>
            <a:ext cx="1676400" cy="914400"/>
          </a:xfrm>
          <a:prstGeom prst="borderCallout1">
            <a:avLst>
              <a:gd name="adj1" fmla="val 24720"/>
              <a:gd name="adj2" fmla="val 109713"/>
              <a:gd name="adj3" fmla="val 62388"/>
              <a:gd name="adj4" fmla="val 147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Bölge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belirtme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Satır-içi (inline) stil tanımı</a:t>
            </a:r>
            <a:endParaRPr lang="tr-TR" dirty="0" smtClean="0"/>
          </a:p>
          <a:p>
            <a:pPr lvl="1"/>
            <a:r>
              <a:rPr lang="tr-TR" dirty="0" smtClean="0"/>
              <a:t>“style” parametre kullanarak html </a:t>
            </a:r>
            <a:r>
              <a:rPr lang="tr-TR" dirty="0" smtClean="0"/>
              <a:t>tag/etiketlerinde direkt olarak ilgili elemanın stili düzeltilebilir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=“index.html” style=“</a:t>
            </a:r>
            <a:r>
              <a:rPr lang="en-US" dirty="0" err="1" smtClean="0"/>
              <a:t>color:blue</a:t>
            </a:r>
            <a:r>
              <a:rPr lang="en-US" dirty="0" smtClean="0"/>
              <a:t>;”&gt;</a:t>
            </a:r>
          </a:p>
          <a:p>
            <a:pPr lvl="1">
              <a:buNone/>
            </a:pPr>
            <a:r>
              <a:rPr lang="en-US" dirty="0" smtClean="0"/>
              <a:t>&lt;p style=“background-</a:t>
            </a:r>
            <a:r>
              <a:rPr lang="en-US" dirty="0" err="1" smtClean="0"/>
              <a:t>color:black;font</a:t>
            </a:r>
            <a:r>
              <a:rPr lang="en-US" dirty="0" smtClean="0"/>
              <a:t>-</a:t>
            </a:r>
            <a:r>
              <a:rPr lang="en-US" dirty="0" err="1" smtClean="0"/>
              <a:t>style:italic</a:t>
            </a:r>
            <a:r>
              <a:rPr lang="en-US" dirty="0" smtClean="0"/>
              <a:t>;”&gt;</a:t>
            </a:r>
          </a:p>
          <a:p>
            <a:pPr lvl="1">
              <a:buNone/>
            </a:pPr>
            <a:r>
              <a:rPr lang="en-US" dirty="0" smtClean="0"/>
              <a:t>&lt;div id=“div66” style=“margin:10px;”&gt;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Bölgeler “div” konteyner elemanı kullanarak uygulanır</a:t>
            </a:r>
          </a:p>
          <a:p>
            <a:r>
              <a:rPr lang="tr-TR" dirty="0" smtClean="0"/>
              <a:t>Bölgelerin gereken pozisyonları ve boyutları stil sayfası kullanarak gereken düzeni yaratmak için ayarlanır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“div” tabanlı tasarımda “div” konteyner elemanının kullanımı zorunlu değil, aslında birçok </a:t>
            </a:r>
            <a:r>
              <a:rPr lang="tr-TR" dirty="0" smtClean="0"/>
              <a:t>HTML </a:t>
            </a:r>
            <a:r>
              <a:rPr lang="tr-TR" dirty="0" smtClean="0"/>
              <a:t>elemanı </a:t>
            </a:r>
            <a:r>
              <a:rPr lang="tr-TR" dirty="0" smtClean="0"/>
              <a:t>zaten </a:t>
            </a:r>
            <a:r>
              <a:rPr lang="tr-TR" dirty="0" smtClean="0"/>
              <a:t>bölgelerdir, örneğin </a:t>
            </a:r>
            <a:r>
              <a:rPr lang="en-US" dirty="0" smtClean="0"/>
              <a:t>&lt;</a:t>
            </a:r>
            <a:r>
              <a:rPr lang="en-US" dirty="0" smtClean="0"/>
              <a:t>p&gt;, </a:t>
            </a:r>
            <a:r>
              <a:rPr lang="en-US" dirty="0" smtClean="0"/>
              <a:t>&lt;</a:t>
            </a:r>
            <a:r>
              <a:rPr lang="tr-TR" dirty="0" smtClean="0"/>
              <a:t>h</a:t>
            </a:r>
            <a:r>
              <a:rPr lang="en-US" dirty="0" smtClean="0"/>
              <a:t>&gt;</a:t>
            </a:r>
            <a:r>
              <a:rPr lang="tr-TR" dirty="0" smtClean="0"/>
              <a:t>, </a:t>
            </a:r>
            <a:r>
              <a:rPr lang="en-US" dirty="0" smtClean="0"/>
              <a:t>&lt;</a:t>
            </a:r>
            <a:r>
              <a:rPr lang="en-US" dirty="0" smtClean="0"/>
              <a:t>table</a:t>
            </a:r>
            <a:r>
              <a:rPr lang="en-US" dirty="0" smtClean="0"/>
              <a:t>&gt;</a:t>
            </a:r>
            <a:r>
              <a:rPr lang="tr-TR" dirty="0" smtClean="0"/>
              <a:t>, vb</a:t>
            </a:r>
          </a:p>
          <a:p>
            <a:r>
              <a:rPr lang="tr-TR" dirty="0" smtClean="0"/>
              <a:t>Ayrıca “a” gibi bölge olmayan elemanlar, “display:block” stil opsiyonunu kullanarak bölge olarak gösterilebilir</a:t>
            </a:r>
            <a:endParaRPr lang="tr-TR" dirty="0" smtClean="0"/>
          </a:p>
          <a:p>
            <a:r>
              <a:rPr lang="tr-TR" dirty="0" smtClean="0"/>
              <a:t>Fakat sayfanın elemanları daha mantıklı ve açık şekilde gruplandırmak için, sayfanın ayrı elemanları “div” elemanlarının içine genellikle gruplandırılır</a:t>
            </a:r>
            <a:endParaRPr lang="tr-TR" dirty="0" smtClean="0"/>
          </a:p>
          <a:p>
            <a:pPr lvl="1"/>
            <a:r>
              <a:rPr lang="en-US" i="1" dirty="0" smtClean="0"/>
              <a:t>&lt;div</a:t>
            </a:r>
            <a:r>
              <a:rPr lang="tr-TR" i="1" dirty="0" smtClean="0"/>
              <a:t> id=div1</a:t>
            </a:r>
            <a:r>
              <a:rPr lang="en-US" i="1" dirty="0" smtClean="0"/>
              <a:t>&gt;&lt;</a:t>
            </a:r>
            <a:r>
              <a:rPr lang="en-US" i="1" dirty="0" smtClean="0"/>
              <a:t>a </a:t>
            </a:r>
            <a:r>
              <a:rPr lang="en-US" i="1" dirty="0" err="1" smtClean="0"/>
              <a:t>href</a:t>
            </a:r>
            <a:r>
              <a:rPr lang="en-US" i="1" dirty="0" smtClean="0"/>
              <a:t>=“#”&gt;</a:t>
            </a:r>
            <a:r>
              <a:rPr lang="tr-TR" i="1" dirty="0" smtClean="0"/>
              <a:t>köprü</a:t>
            </a:r>
            <a:r>
              <a:rPr lang="en-US" i="1" dirty="0" smtClean="0"/>
              <a:t>&lt;/a&gt;&lt;/div</a:t>
            </a:r>
            <a:r>
              <a:rPr lang="en-US" i="1" dirty="0" smtClean="0"/>
              <a:t>&gt;</a:t>
            </a:r>
            <a:r>
              <a:rPr lang="tr-TR" i="1" dirty="0" smtClean="0"/>
              <a:t/>
            </a:r>
            <a:br>
              <a:rPr lang="tr-TR" i="1" dirty="0" smtClean="0"/>
            </a:br>
            <a:r>
              <a:rPr lang="en-US" i="1" dirty="0" smtClean="0"/>
              <a:t>&lt;div</a:t>
            </a:r>
            <a:r>
              <a:rPr lang="tr-TR" i="1" dirty="0" smtClean="0"/>
              <a:t> id=div2</a:t>
            </a:r>
            <a:r>
              <a:rPr lang="en-US" i="1" dirty="0" smtClean="0"/>
              <a:t>&gt;&lt;</a:t>
            </a:r>
            <a:r>
              <a:rPr lang="tr-TR" i="1" dirty="0" smtClean="0"/>
              <a:t>p</a:t>
            </a:r>
            <a:r>
              <a:rPr lang="en-US" i="1" dirty="0" smtClean="0"/>
              <a:t>&gt;</a:t>
            </a:r>
            <a:r>
              <a:rPr lang="tr-TR" i="1" dirty="0" smtClean="0"/>
              <a:t>bla bla bla</a:t>
            </a:r>
            <a:r>
              <a:rPr lang="en-US" i="1" dirty="0" smtClean="0"/>
              <a:t>&lt;/</a:t>
            </a:r>
            <a:r>
              <a:rPr lang="tr-TR" i="1" dirty="0" smtClean="0"/>
              <a:t>p</a:t>
            </a:r>
            <a:r>
              <a:rPr lang="en-US" i="1" dirty="0" smtClean="0"/>
              <a:t>&gt;&lt;/</a:t>
            </a:r>
            <a:r>
              <a:rPr lang="en-US" i="1" dirty="0" smtClean="0"/>
              <a:t>div</a:t>
            </a:r>
            <a:r>
              <a:rPr lang="en-US" i="1" dirty="0" smtClean="0"/>
              <a:t>&gt;</a:t>
            </a:r>
            <a:r>
              <a:rPr lang="tr-TR" i="1" dirty="0" smtClean="0"/>
              <a:t/>
            </a:r>
            <a:br>
              <a:rPr lang="tr-TR" i="1" dirty="0" smtClean="0"/>
            </a:br>
            <a:r>
              <a:rPr lang="en-US" i="1" dirty="0" smtClean="0"/>
              <a:t> &lt;</a:t>
            </a:r>
            <a:r>
              <a:rPr lang="en-US" i="1" dirty="0" smtClean="0"/>
              <a:t>div</a:t>
            </a:r>
            <a:r>
              <a:rPr lang="tr-TR" i="1" dirty="0" smtClean="0"/>
              <a:t> id=div3</a:t>
            </a:r>
            <a:r>
              <a:rPr lang="en-US" i="1" dirty="0" smtClean="0"/>
              <a:t>&gt;&lt;</a:t>
            </a:r>
            <a:r>
              <a:rPr lang="tr-TR" i="1" dirty="0" smtClean="0"/>
              <a:t>h1</a:t>
            </a:r>
            <a:r>
              <a:rPr lang="en-US" i="1" dirty="0" smtClean="0"/>
              <a:t>&gt;</a:t>
            </a:r>
            <a:r>
              <a:rPr lang="tr-TR" i="1" dirty="0" smtClean="0"/>
              <a:t>başlıl</a:t>
            </a:r>
            <a:r>
              <a:rPr lang="en-US" i="1" dirty="0" smtClean="0"/>
              <a:t>&lt;</a:t>
            </a:r>
            <a:r>
              <a:rPr lang="tr-TR" i="1" dirty="0" smtClean="0"/>
              <a:t>/</a:t>
            </a:r>
            <a:r>
              <a:rPr lang="tr-TR" i="1" dirty="0" smtClean="0"/>
              <a:t>p</a:t>
            </a:r>
            <a:r>
              <a:rPr lang="en-US" i="1" dirty="0" smtClean="0"/>
              <a:t>&gt;</a:t>
            </a:r>
            <a:r>
              <a:rPr lang="en-US" i="1" dirty="0" smtClean="0"/>
              <a:t>&lt;</a:t>
            </a:r>
            <a:r>
              <a:rPr lang="tr-TR" i="1" dirty="0" smtClean="0"/>
              <a:t>p</a:t>
            </a:r>
            <a:r>
              <a:rPr lang="en-US" i="1" dirty="0" smtClean="0"/>
              <a:t>&gt;</a:t>
            </a:r>
            <a:r>
              <a:rPr lang="tr-TR" i="1" dirty="0" smtClean="0"/>
              <a:t>bla bla bla</a:t>
            </a:r>
            <a:r>
              <a:rPr lang="en-US" i="1" dirty="0" smtClean="0"/>
              <a:t>&lt;/</a:t>
            </a:r>
            <a:r>
              <a:rPr lang="tr-TR" i="1" dirty="0" smtClean="0"/>
              <a:t>p</a:t>
            </a:r>
            <a:r>
              <a:rPr lang="en-US" i="1" dirty="0" smtClean="0"/>
              <a:t>&gt;&lt;/div&gt; 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9000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9000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770744" y="1767114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7114" y="1977570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7114" y="2217054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456538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666994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7372" y="1676400"/>
            <a:ext cx="1219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1524000"/>
            <a:ext cx="4572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1 16"/>
          <p:cNvSpPr/>
          <p:nvPr/>
        </p:nvSpPr>
        <p:spPr>
          <a:xfrm>
            <a:off x="7391400" y="990600"/>
            <a:ext cx="1524000" cy="457200"/>
          </a:xfrm>
          <a:prstGeom prst="borderCallout1">
            <a:avLst>
              <a:gd name="adj1" fmla="val 18750"/>
              <a:gd name="adj2" fmla="val -8333"/>
              <a:gd name="adj3" fmla="val 105281"/>
              <a:gd name="adj4" fmla="val -5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0" y="762000"/>
            <a:ext cx="1676400" cy="685800"/>
          </a:xfrm>
          <a:prstGeom prst="borderCallout1">
            <a:avLst>
              <a:gd name="adj1" fmla="val 16634"/>
              <a:gd name="adj2" fmla="val 109416"/>
              <a:gd name="adj3" fmla="val 125631"/>
              <a:gd name="adj4" fmla="val 15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5943600"/>
            <a:ext cx="1668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eg1.html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6105525" cy="468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“div” tabanlı tasarım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6105525" cy="468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1600200"/>
            <a:ext cx="6096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209800"/>
            <a:ext cx="609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514600"/>
            <a:ext cx="60960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5896428"/>
            <a:ext cx="609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2514600"/>
            <a:ext cx="12192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0" y="2514600"/>
            <a:ext cx="48768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1 16"/>
          <p:cNvSpPr/>
          <p:nvPr/>
        </p:nvSpPr>
        <p:spPr>
          <a:xfrm>
            <a:off x="7467600" y="990600"/>
            <a:ext cx="1676400" cy="685800"/>
          </a:xfrm>
          <a:prstGeom prst="borderCallout1">
            <a:avLst>
              <a:gd name="adj1" fmla="val 18750"/>
              <a:gd name="adj2" fmla="val -8333"/>
              <a:gd name="adj3" fmla="val 109384"/>
              <a:gd name="adj4" fmla="val -5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0" y="1143000"/>
            <a:ext cx="1676400" cy="685800"/>
          </a:xfrm>
          <a:prstGeom prst="borderCallout1">
            <a:avLst>
              <a:gd name="adj1" fmla="val 44147"/>
              <a:gd name="adj2" fmla="val 109416"/>
              <a:gd name="adj3" fmla="val 177109"/>
              <a:gd name="adj4" fmla="val 178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5943600"/>
            <a:ext cx="1668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eg2.html</a:t>
            </a:r>
            <a:endParaRPr lang="en-US" sz="3200" dirty="0"/>
          </a:p>
        </p:txBody>
      </p:sp>
      <p:sp>
        <p:nvSpPr>
          <p:cNvPr id="19" name="Line Callout 1 18"/>
          <p:cNvSpPr/>
          <p:nvPr/>
        </p:nvSpPr>
        <p:spPr>
          <a:xfrm>
            <a:off x="0" y="2667000"/>
            <a:ext cx="1676400" cy="685800"/>
          </a:xfrm>
          <a:prstGeom prst="borderCallout1">
            <a:avLst>
              <a:gd name="adj1" fmla="val 44147"/>
              <a:gd name="adj2" fmla="val 109416"/>
              <a:gd name="adj3" fmla="val 134032"/>
              <a:gd name="adj4" fmla="val 155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21" name="Line Callout 1 20"/>
          <p:cNvSpPr/>
          <p:nvPr/>
        </p:nvSpPr>
        <p:spPr>
          <a:xfrm>
            <a:off x="0" y="4724400"/>
            <a:ext cx="1676400" cy="685800"/>
          </a:xfrm>
          <a:prstGeom prst="borderCallout1">
            <a:avLst>
              <a:gd name="adj1" fmla="val 44147"/>
              <a:gd name="adj2" fmla="val 109416"/>
              <a:gd name="adj3" fmla="val 193519"/>
              <a:gd name="adj4" fmla="val 190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7467600" y="3124200"/>
            <a:ext cx="1676400" cy="685800"/>
          </a:xfrm>
          <a:prstGeom prst="borderCallout1">
            <a:avLst>
              <a:gd name="adj1" fmla="val 18750"/>
              <a:gd name="adj2" fmla="val -8333"/>
              <a:gd name="adj3" fmla="val 109384"/>
              <a:gd name="adj4" fmla="val -5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Basamaklı Stil Sayfaların son standardı, CSS3 tir</a:t>
            </a:r>
          </a:p>
          <a:p>
            <a:r>
              <a:rPr lang="tr-TR" dirty="0" smtClean="0"/>
              <a:t>CSS3, önceki CSS standartlarıyla tam uyumlu</a:t>
            </a: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Çerçeveler</a:t>
            </a:r>
          </a:p>
          <a:p>
            <a:pPr lvl="1"/>
            <a:r>
              <a:rPr lang="tr-TR" dirty="0" smtClean="0"/>
              <a:t>CSS3 daha önce resimlerin ayrlanması gereken yuvarlak çerçeveler ve gölgeler standart olarak belirtiyor</a:t>
            </a:r>
          </a:p>
          <a:p>
            <a:pPr lvl="2"/>
            <a:r>
              <a:rPr lang="tr-TR" b="1" dirty="0" smtClean="0"/>
              <a:t>border-radius:5px; </a:t>
            </a:r>
            <a:r>
              <a:rPr lang="tr-TR" dirty="0" smtClean="0"/>
              <a:t> - yuvarlak çerçeveyi oluşturur</a:t>
            </a:r>
          </a:p>
          <a:p>
            <a:pPr lvl="2"/>
            <a:r>
              <a:rPr lang="tr-TR" b="1" dirty="0" smtClean="0"/>
              <a:t>box-shadow: 10px 10px 5px gray;</a:t>
            </a:r>
            <a:r>
              <a:rPr lang="tr-TR" dirty="0" smtClean="0"/>
              <a:t> - bölgenin gölgesi oluşturur</a:t>
            </a:r>
          </a:p>
          <a:p>
            <a:pPr lvl="2"/>
            <a:r>
              <a:rPr lang="tr-TR" b="1" dirty="0" smtClean="0"/>
              <a:t>border-image:url(border.png);</a:t>
            </a:r>
            <a:r>
              <a:rPr lang="tr-TR" dirty="0" smtClean="0"/>
              <a:t> çerçeve için bir resim kullanır</a:t>
            </a:r>
          </a:p>
          <a:p>
            <a:pPr lvl="2"/>
            <a:r>
              <a:rPr lang="tr-TR" b="1" dirty="0" smtClean="0"/>
              <a:t>outline</a:t>
            </a:r>
            <a:r>
              <a:rPr lang="tr-TR" dirty="0" smtClean="0"/>
              <a:t> ve </a:t>
            </a:r>
            <a:r>
              <a:rPr lang="tr-TR" b="1" dirty="0" smtClean="0"/>
              <a:t>outline-offset</a:t>
            </a:r>
            <a:r>
              <a:rPr lang="tr-TR" dirty="0" smtClean="0"/>
              <a:t>, elemanın dışarısında elemandan belirli bir uzaklıkta ek bir kontur (outline) çizebilir</a:t>
            </a:r>
            <a:endParaRPr lang="tr-TR" dirty="0" smtClean="0"/>
          </a:p>
          <a:p>
            <a:pPr lvl="1"/>
            <a:r>
              <a:rPr lang="tr-TR" dirty="0" smtClean="0"/>
              <a:t>CSS3 modern tarayıcıların hepsi tarafından uygulanır, ancak daha eski tarayıcılar için –webkit- (chrome ve safari), -moz- (firefox)  özel opsiyonların kullanılması gerekebilir</a:t>
            </a: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Arka planında resimler</a:t>
            </a:r>
          </a:p>
          <a:p>
            <a:pPr lvl="1"/>
            <a:r>
              <a:rPr lang="tr-TR" dirty="0" smtClean="0"/>
              <a:t>CSS3 daha önce yapılamaz arka planı kullanılan resminin boyutu ve pozisyonu için standart opsiyonları sağlar</a:t>
            </a:r>
          </a:p>
          <a:p>
            <a:pPr lvl="2"/>
            <a:r>
              <a:rPr lang="tr-TR" b="1" dirty="0" smtClean="0"/>
              <a:t>background-size:80px 40 px;</a:t>
            </a:r>
            <a:r>
              <a:rPr lang="tr-TR" dirty="0" smtClean="0"/>
              <a:t>  - arka planın resmin özel boyut;</a:t>
            </a:r>
          </a:p>
          <a:p>
            <a:pPr lvl="2"/>
            <a:r>
              <a:rPr lang="tr-TR" b="1" dirty="0" smtClean="0"/>
              <a:t>background-origin: content-box;</a:t>
            </a:r>
            <a:r>
              <a:rPr lang="tr-TR" dirty="0" smtClean="0"/>
              <a:t> - arka planın resminin pozisyonu</a:t>
            </a:r>
          </a:p>
          <a:p>
            <a:pPr lvl="1"/>
            <a:r>
              <a:rPr lang="tr-TR" dirty="0" smtClean="0"/>
              <a:t>Ancak, CSS3’te arka planı resmi olarak birkaç resim kullanılabilir; bu durumda resimler bir birinin üstünde gösterilecek</a:t>
            </a:r>
          </a:p>
          <a:p>
            <a:pPr lvl="2"/>
            <a:r>
              <a:rPr lang="tr-TR" b="1" dirty="0" smtClean="0"/>
              <a:t>background: url(img1.png), url(img2.png);</a:t>
            </a:r>
            <a:br>
              <a:rPr lang="tr-TR" b="1" dirty="0" smtClean="0"/>
            </a:br>
            <a:r>
              <a:rPr lang="tr-TR" b="1" dirty="0" smtClean="0"/>
              <a:t>background-size:100%,100%;</a:t>
            </a:r>
          </a:p>
          <a:p>
            <a:pPr lvl="2">
              <a:buNone/>
            </a:pP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599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Arka planı renkler</a:t>
            </a:r>
          </a:p>
          <a:p>
            <a:pPr lvl="1"/>
            <a:r>
              <a:rPr lang="tr-TR" dirty="0" smtClean="0"/>
              <a:t>CSS3 arka planı renk olarak bir “gradient” gösterilebilir</a:t>
            </a:r>
          </a:p>
          <a:p>
            <a:pPr lvl="2"/>
            <a:r>
              <a:rPr lang="tr-TR" b="1" dirty="0" smtClean="0"/>
              <a:t>background: linear-gradient(90deg, </a:t>
            </a:r>
            <a:r>
              <a:rPr lang="tr-TR" b="1" dirty="0" smtClean="0"/>
              <a:t>red,green);</a:t>
            </a:r>
            <a:br>
              <a:rPr lang="tr-TR" b="1" dirty="0" smtClean="0"/>
            </a:br>
            <a:r>
              <a:rPr lang="tr-TR" b="1" dirty="0" smtClean="0"/>
              <a:t>background</a:t>
            </a:r>
            <a:r>
              <a:rPr lang="tr-TR" b="1" dirty="0" smtClean="0"/>
              <a:t>: </a:t>
            </a:r>
            <a:r>
              <a:rPr lang="tr-TR" b="1" dirty="0" smtClean="0"/>
              <a:t>radial-gradient(red,green,blue);</a:t>
            </a:r>
            <a:endParaRPr lang="tr-TR" b="1" dirty="0" smtClean="0"/>
          </a:p>
          <a:p>
            <a:pPr lvl="2"/>
            <a:endParaRPr lang="tr-TR" dirty="0" smtClean="0"/>
          </a:p>
          <a:p>
            <a:pPr lvl="1"/>
            <a:r>
              <a:rPr lang="tr-TR" dirty="0" smtClean="0"/>
              <a:t>Not: daha </a:t>
            </a:r>
            <a:r>
              <a:rPr lang="tr-TR" dirty="0" smtClean="0"/>
              <a:t>eski </a:t>
            </a:r>
            <a:r>
              <a:rPr lang="tr-TR" dirty="0" smtClean="0"/>
              <a:t>tarayıcılarda –webkit- </a:t>
            </a:r>
            <a:r>
              <a:rPr lang="tr-TR" dirty="0" smtClean="0"/>
              <a:t>(chrome ve safari), -moz- (firefox)  özel opsiyonların kullanılması gerekebilir</a:t>
            </a:r>
          </a:p>
          <a:p>
            <a:pPr lvl="2"/>
            <a:endParaRPr lang="tr-TR" dirty="0" smtClean="0"/>
          </a:p>
          <a:p>
            <a:pPr lvl="2">
              <a:buNone/>
            </a:pP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026" name="Picture 2" descr="Linear grad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572000"/>
            <a:ext cx="190500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belirtme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Gömülü </a:t>
            </a:r>
            <a:r>
              <a:rPr lang="tr-TR" dirty="0" smtClean="0"/>
              <a:t>(embedded) </a:t>
            </a:r>
            <a:r>
              <a:rPr lang="tr-TR" dirty="0" smtClean="0"/>
              <a:t>stil tanımı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sayfasının </a:t>
            </a:r>
            <a:r>
              <a:rPr lang="en-US" dirty="0" smtClean="0"/>
              <a:t>&lt;head&gt;</a:t>
            </a:r>
            <a:r>
              <a:rPr lang="ru-RU" dirty="0" smtClean="0"/>
              <a:t> </a:t>
            </a:r>
            <a:r>
              <a:rPr lang="tr-TR" dirty="0" smtClean="0"/>
              <a:t>bölümündeki </a:t>
            </a:r>
            <a:r>
              <a:rPr lang="en-US" dirty="0" smtClean="0"/>
              <a:t>&lt;</a:t>
            </a:r>
            <a:r>
              <a:rPr lang="en-US" dirty="0" smtClean="0"/>
              <a:t>style&gt;&lt;/style&gt; </a:t>
            </a:r>
            <a:r>
              <a:rPr lang="tr-TR" dirty="0" smtClean="0"/>
              <a:t>elemanının içinde</a:t>
            </a:r>
          </a:p>
          <a:p>
            <a:pPr lvl="1"/>
            <a:r>
              <a:rPr lang="tr-TR" dirty="0" smtClean="0"/>
              <a:t>Bu şekilde olan stil tanımlarına stil sayfası veya direkt olarak CSS – yani Cascaded style sheet, basamaklı stil sayfası – denir </a:t>
            </a:r>
            <a:endParaRPr lang="tr-TR" dirty="0" smtClean="0"/>
          </a:p>
          <a:p>
            <a:pPr lvl="1"/>
            <a:endParaRPr lang="tr-TR" dirty="0" smtClean="0"/>
          </a:p>
          <a:p>
            <a:pPr marL="569913" lvl="1" indent="0">
              <a:buNone/>
            </a:pPr>
            <a:r>
              <a:rPr lang="en-US" b="1" dirty="0" smtClean="0"/>
              <a:t>&lt;</a:t>
            </a:r>
            <a:r>
              <a:rPr lang="en-US" b="1" dirty="0" smtClean="0"/>
              <a:t>head&gt;</a:t>
            </a:r>
            <a:br>
              <a:rPr lang="en-US" b="1" dirty="0" smtClean="0"/>
            </a:br>
            <a:r>
              <a:rPr lang="en-US" b="1" dirty="0" smtClean="0"/>
              <a:t>…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en-US" b="1" dirty="0" smtClean="0"/>
              <a:t>&lt;style</a:t>
            </a:r>
            <a:r>
              <a:rPr lang="en-US" dirty="0" smtClean="0"/>
              <a:t> TYPE="text/</a:t>
            </a:r>
            <a:r>
              <a:rPr lang="en-US" dirty="0" err="1" smtClean="0"/>
              <a:t>css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[CSS </a:t>
            </a:r>
            <a:r>
              <a:rPr lang="tr-TR" dirty="0" smtClean="0"/>
              <a:t>s</a:t>
            </a:r>
            <a:r>
              <a:rPr lang="tr-TR" dirty="0" smtClean="0"/>
              <a:t>til tanımları</a:t>
            </a:r>
            <a:r>
              <a:rPr lang="en-US" dirty="0" smtClean="0"/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&lt;/style&gt; </a:t>
            </a:r>
            <a:endParaRPr lang="tr-TR" b="1" dirty="0" smtClean="0"/>
          </a:p>
          <a:p>
            <a:pPr marL="569913" lvl="1" indent="0">
              <a:buNone/>
            </a:pPr>
            <a:r>
              <a:rPr lang="tr-TR" b="1" dirty="0" smtClean="0"/>
              <a:t>...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&lt;/head&gt;</a:t>
            </a:r>
            <a:endParaRPr lang="tr-TR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Yeni metin biçimlendirme özellikleri</a:t>
            </a:r>
          </a:p>
          <a:p>
            <a:pPr lvl="2"/>
            <a:r>
              <a:rPr lang="tr-TR" b="1" dirty="0" smtClean="0"/>
              <a:t>text-shadow</a:t>
            </a:r>
            <a:r>
              <a:rPr lang="tr-TR" dirty="0" smtClean="0"/>
              <a:t>,</a:t>
            </a:r>
            <a:r>
              <a:rPr lang="tr-TR" dirty="0" smtClean="0"/>
              <a:t> metine bir bölge ekliyor</a:t>
            </a:r>
          </a:p>
          <a:p>
            <a:pPr lvl="2"/>
            <a:r>
              <a:rPr lang="tr-TR" b="1" dirty="0" smtClean="0"/>
              <a:t>word-wrap</a:t>
            </a:r>
            <a:r>
              <a:rPr lang="tr-TR" dirty="0" smtClean="0"/>
              <a:t>,</a:t>
            </a:r>
            <a:r>
              <a:rPr lang="tr-TR" dirty="0" smtClean="0"/>
              <a:t> fazla uzun kelimelerin yetersiz genişlikte olan elemanlarda yeni satıra götürüyor</a:t>
            </a:r>
          </a:p>
          <a:p>
            <a:pPr lvl="2"/>
            <a:r>
              <a:rPr lang="tr-TR" b="1" dirty="0" smtClean="0"/>
              <a:t>text-overflow</a:t>
            </a:r>
            <a:r>
              <a:rPr lang="tr-TR" dirty="0" smtClean="0"/>
              <a:t>,</a:t>
            </a:r>
            <a:r>
              <a:rPr lang="tr-TR" dirty="0" smtClean="0"/>
              <a:t> </a:t>
            </a:r>
            <a:r>
              <a:rPr lang="tr-TR" dirty="0" smtClean="0"/>
              <a:t>fazla uzun kelimelerin yetersiz genişlikte olan elemanlarda </a:t>
            </a:r>
            <a:r>
              <a:rPr lang="tr-TR" dirty="0" smtClean="0"/>
              <a:t>ayarlıyor</a:t>
            </a:r>
          </a:p>
          <a:p>
            <a:pPr lvl="2"/>
            <a:r>
              <a:rPr lang="en-US" b="1" dirty="0" smtClean="0"/>
              <a:t>@font—</a:t>
            </a:r>
            <a:r>
              <a:rPr lang="tr-TR" b="1" dirty="0" smtClean="0"/>
              <a:t>font-family</a:t>
            </a:r>
            <a:r>
              <a:rPr lang="en-US" b="1" dirty="0" smtClean="0"/>
              <a:t>—</a:t>
            </a:r>
            <a:r>
              <a:rPr lang="tr-TR" b="1" dirty="0" smtClean="0"/>
              <a:t>src, </a:t>
            </a:r>
            <a:r>
              <a:rPr lang="tr-TR" dirty="0" smtClean="0"/>
              <a:t> özel dosyada olan fontların kullanımına imkan sağlıyor</a:t>
            </a:r>
          </a:p>
          <a:p>
            <a:pPr lvl="2"/>
            <a:r>
              <a:rPr lang="tr-TR" b="1" dirty="0" smtClean="0"/>
              <a:t>column-*</a:t>
            </a:r>
            <a:r>
              <a:rPr lang="tr-TR" dirty="0" smtClean="0"/>
              <a:t> özellik grubu, elemanın içeriği birkaç sütün şeklinde gösterilmesine imkan sağlar</a:t>
            </a:r>
          </a:p>
          <a:p>
            <a:pPr lvl="2"/>
            <a:endParaRPr lang="tr-TR" dirty="0" smtClean="0"/>
          </a:p>
          <a:p>
            <a:pPr lvl="2">
              <a:buNone/>
            </a:pP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“transform” opsiyonu</a:t>
            </a:r>
          </a:p>
          <a:p>
            <a:pPr lvl="1"/>
            <a:r>
              <a:rPr lang="tr-TR" dirty="0" smtClean="0"/>
              <a:t>“ transform” opsiyonu HTML elemanına belirli bir dönüşümü uygulayabilir</a:t>
            </a:r>
          </a:p>
          <a:p>
            <a:pPr lvl="2"/>
            <a:r>
              <a:rPr lang="tr-TR" b="1" dirty="0" smtClean="0"/>
              <a:t>transform: translate(100px,100px);</a:t>
            </a:r>
            <a:r>
              <a:rPr lang="tr-TR" dirty="0" smtClean="0"/>
              <a:t> elemanı ek olarak taşıyor</a:t>
            </a:r>
          </a:p>
          <a:p>
            <a:pPr lvl="2"/>
            <a:r>
              <a:rPr lang="tr-TR" b="1" dirty="0" smtClean="0"/>
              <a:t>transform: rotate(30deg);</a:t>
            </a:r>
            <a:r>
              <a:rPr lang="tr-TR" dirty="0" smtClean="0"/>
              <a:t> elemanı ek olarak döndürüyor</a:t>
            </a:r>
          </a:p>
          <a:p>
            <a:pPr lvl="2"/>
            <a:r>
              <a:rPr lang="tr-TR" b="1" dirty="0" smtClean="0"/>
              <a:t>transform: scale(0.5,2);</a:t>
            </a:r>
            <a:r>
              <a:rPr lang="tr-TR" dirty="0" smtClean="0"/>
              <a:t> elemanı sıkıştırıp uzatıyor</a:t>
            </a:r>
          </a:p>
          <a:p>
            <a:pPr lvl="2"/>
            <a:r>
              <a:rPr lang="tr-TR" b="1" dirty="0" smtClean="0"/>
              <a:t>transform: skew(30deg, 20deg);</a:t>
            </a:r>
            <a:r>
              <a:rPr lang="tr-TR" dirty="0" smtClean="0"/>
              <a:t> elemanı eğriltiyor</a:t>
            </a:r>
          </a:p>
          <a:p>
            <a:pPr lvl="2"/>
            <a:endParaRPr lang="tr-TR" dirty="0" smtClean="0"/>
          </a:p>
          <a:p>
            <a:pPr lvl="2">
              <a:buNone/>
            </a:pP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Geçişler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animasyon</a:t>
            </a:r>
          </a:p>
          <a:p>
            <a:pPr lvl="2"/>
            <a:r>
              <a:rPr lang="tr-TR" b="1" dirty="0" smtClean="0"/>
              <a:t>transition: width 2s, height 3s, transform 4s; </a:t>
            </a:r>
            <a:endParaRPr lang="tr-TR" dirty="0" smtClean="0"/>
          </a:p>
          <a:p>
            <a:pPr lvl="3"/>
            <a:r>
              <a:rPr lang="tr-TR" dirty="0" smtClean="0"/>
              <a:t>elemanın ilgili özelliğinde (yani width, height veya transform) değişiklik olduğunda, sözü geçen değişiklik tanımlanmış zaman içinde gerçekleştirilir</a:t>
            </a:r>
          </a:p>
          <a:p>
            <a:pPr lvl="2"/>
            <a:r>
              <a:rPr lang="en-US" b="1" dirty="0" smtClean="0"/>
              <a:t>@</a:t>
            </a:r>
            <a:r>
              <a:rPr lang="en-US" b="1" dirty="0" err="1" smtClean="0"/>
              <a:t>keyframes</a:t>
            </a:r>
            <a:r>
              <a:rPr lang="en-US" b="1" dirty="0" smtClean="0"/>
              <a:t> </a:t>
            </a:r>
            <a:r>
              <a:rPr lang="en-US" b="1" dirty="0" err="1" smtClean="0"/>
              <a:t>myanim</a:t>
            </a:r>
            <a:r>
              <a:rPr lang="en-US" b="1" dirty="0" smtClean="0"/>
              <a:t> { from {</a:t>
            </a:r>
            <a:r>
              <a:rPr lang="en-US" b="1" dirty="0" err="1" smtClean="0"/>
              <a:t>backgrou</a:t>
            </a:r>
            <a:r>
              <a:rPr lang="en-US" b="1" dirty="0" err="1" smtClean="0"/>
              <a:t>nd:red</a:t>
            </a:r>
            <a:r>
              <a:rPr lang="en-US" b="1" dirty="0" smtClean="0"/>
              <a:t>;} to {</a:t>
            </a:r>
            <a:r>
              <a:rPr lang="en-US" b="1" dirty="0" err="1" smtClean="0"/>
              <a:t>background:yellow</a:t>
            </a:r>
            <a:r>
              <a:rPr lang="en-US" b="1" dirty="0" smtClean="0"/>
              <a:t>;}}</a:t>
            </a:r>
            <a:br>
              <a:rPr lang="en-US" b="1" dirty="0" smtClean="0"/>
            </a:br>
            <a:r>
              <a:rPr lang="en-US" b="1" dirty="0" smtClean="0"/>
              <a:t>div</a:t>
            </a:r>
            <a:r>
              <a:rPr lang="tr-TR" b="1" dirty="0" smtClean="0"/>
              <a:t>.renkanim</a:t>
            </a:r>
            <a:r>
              <a:rPr lang="en-US" b="1" dirty="0" smtClean="0"/>
              <a:t> {animation: </a:t>
            </a:r>
            <a:r>
              <a:rPr lang="en-US" b="1" dirty="0" err="1" smtClean="0"/>
              <a:t>myanim</a:t>
            </a:r>
            <a:r>
              <a:rPr lang="en-US" b="1" dirty="0" smtClean="0"/>
              <a:t> 2s;}</a:t>
            </a:r>
            <a:endParaRPr lang="tr-TR" b="1" dirty="0" smtClean="0"/>
          </a:p>
          <a:p>
            <a:pPr lvl="3"/>
            <a:r>
              <a:rPr lang="tr-TR" dirty="0" smtClean="0"/>
              <a:t>belirli bir animasyon oluşturmaya ve imkan sağlar</a:t>
            </a:r>
          </a:p>
          <a:p>
            <a:pPr lvl="3"/>
            <a:r>
              <a:rPr lang="tr-TR" dirty="0" smtClean="0"/>
              <a:t>CSS3 animasyon, elemanın bir stilden diğer bir stile belirli zamanda değişmesi anlamına gelir</a:t>
            </a:r>
          </a:p>
          <a:p>
            <a:pPr lvl="3"/>
            <a:r>
              <a:rPr lang="tr-TR" dirty="0" smtClean="0"/>
              <a:t>CSS3 animasyonda bir yada birkaç stil opsiyon değiştirilebilir</a:t>
            </a:r>
          </a:p>
          <a:p>
            <a:pPr lvl="3"/>
            <a:r>
              <a:rPr lang="tr-TR" dirty="0" smtClean="0"/>
              <a:t>ilgili animasyon, söz konusu stil uygulandığında bir defa oynatılıyor ve eleman sonra orijinal “from” stiline dönüyor</a:t>
            </a:r>
          </a:p>
          <a:p>
            <a:pPr lvl="3"/>
            <a:endParaRPr lang="tr-TR" dirty="0" smtClean="0"/>
          </a:p>
          <a:p>
            <a:pPr lvl="2"/>
            <a:endParaRPr lang="tr-TR" dirty="0" smtClean="0"/>
          </a:p>
          <a:p>
            <a:pPr lvl="2"/>
            <a:endParaRPr lang="tr-TR" dirty="0" smtClean="0"/>
          </a:p>
          <a:p>
            <a:pPr lvl="2">
              <a:buNone/>
            </a:pP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keyframes</a:t>
            </a:r>
            <a:r>
              <a:rPr lang="en-US" b="1" dirty="0" smtClean="0"/>
              <a:t> </a:t>
            </a:r>
            <a:r>
              <a:rPr lang="en-US" b="1" dirty="0" err="1" smtClean="0"/>
              <a:t>myanim</a:t>
            </a:r>
            <a:r>
              <a:rPr lang="en-US" b="1" dirty="0" smtClean="0"/>
              <a:t> {0</a:t>
            </a:r>
            <a:r>
              <a:rPr lang="en-US" b="1" dirty="0" smtClean="0"/>
              <a:t>%</a:t>
            </a:r>
            <a:r>
              <a:rPr lang="tr-TR" b="1" dirty="0" smtClean="0"/>
              <a:t> </a:t>
            </a:r>
            <a:r>
              <a:rPr lang="en-US" b="1" dirty="0" smtClean="0"/>
              <a:t>{</a:t>
            </a:r>
            <a:r>
              <a:rPr lang="en-US" b="1" dirty="0" smtClean="0"/>
              <a:t>background: red; left:0px; top:0px</a:t>
            </a:r>
            <a:r>
              <a:rPr lang="en-US" b="1" dirty="0" smtClean="0"/>
              <a:t>;}</a:t>
            </a:r>
            <a:r>
              <a:rPr lang="tr-TR" b="1" dirty="0" smtClean="0"/>
              <a:t>  </a:t>
            </a:r>
            <a:r>
              <a:rPr lang="en-US" b="1" dirty="0" smtClean="0"/>
              <a:t>25</a:t>
            </a:r>
            <a:r>
              <a:rPr lang="en-US" b="1" dirty="0" smtClean="0"/>
              <a:t>% </a:t>
            </a:r>
            <a:r>
              <a:rPr lang="en-US" b="1" dirty="0" smtClean="0"/>
              <a:t>{</a:t>
            </a:r>
            <a:r>
              <a:rPr lang="en-US" b="1" dirty="0" smtClean="0"/>
              <a:t>background: yellow; left:200px; top:0px</a:t>
            </a:r>
            <a:r>
              <a:rPr lang="en-US" b="1" dirty="0" smtClean="0"/>
              <a:t>;}</a:t>
            </a:r>
            <a:r>
              <a:rPr lang="tr-TR" b="1" dirty="0" smtClean="0"/>
              <a:t> </a:t>
            </a:r>
            <a:r>
              <a:rPr lang="en-US" b="1" dirty="0" smtClean="0"/>
              <a:t>50%</a:t>
            </a:r>
            <a:r>
              <a:rPr lang="tr-TR" b="1" dirty="0" smtClean="0"/>
              <a:t> </a:t>
            </a:r>
            <a:r>
              <a:rPr lang="en-US" b="1" dirty="0" smtClean="0"/>
              <a:t>{</a:t>
            </a:r>
            <a:r>
              <a:rPr lang="en-US" b="1" dirty="0" smtClean="0"/>
              <a:t>background: blue; left:200px; top:200px</a:t>
            </a:r>
            <a:r>
              <a:rPr lang="en-US" b="1" dirty="0" smtClean="0"/>
              <a:t>;}</a:t>
            </a:r>
            <a:r>
              <a:rPr lang="tr-TR" b="1" dirty="0" smtClean="0"/>
              <a:t> </a:t>
            </a:r>
            <a:r>
              <a:rPr lang="en-US" b="1" dirty="0" smtClean="0"/>
              <a:t>75</a:t>
            </a:r>
            <a:r>
              <a:rPr lang="en-US" b="1" dirty="0" smtClean="0"/>
              <a:t>% </a:t>
            </a:r>
            <a:r>
              <a:rPr lang="en-US" b="1" dirty="0" smtClean="0"/>
              <a:t>{</a:t>
            </a:r>
            <a:r>
              <a:rPr lang="en-US" b="1" dirty="0" smtClean="0"/>
              <a:t>background: green; left:0px; top:200px</a:t>
            </a:r>
            <a:r>
              <a:rPr lang="en-US" b="1" dirty="0" smtClean="0"/>
              <a:t>;}</a:t>
            </a:r>
            <a:r>
              <a:rPr lang="tr-TR" b="1" dirty="0" smtClean="0"/>
              <a:t> </a:t>
            </a:r>
            <a:r>
              <a:rPr lang="en-US" b="1" dirty="0" smtClean="0"/>
              <a:t>100</a:t>
            </a:r>
            <a:r>
              <a:rPr lang="en-US" b="1" dirty="0" smtClean="0"/>
              <a:t>% {background: red; left:0px; top:0px</a:t>
            </a:r>
            <a:r>
              <a:rPr lang="en-US" b="1" dirty="0" smtClean="0"/>
              <a:t>;}}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div</a:t>
            </a:r>
            <a:r>
              <a:rPr lang="tr-TR" b="1" dirty="0" smtClean="0"/>
              <a:t>.renkanim</a:t>
            </a:r>
            <a:r>
              <a:rPr lang="en-US" b="1" dirty="0" smtClean="0"/>
              <a:t> {animation: </a:t>
            </a:r>
            <a:r>
              <a:rPr lang="en-US" b="1" dirty="0" err="1" smtClean="0"/>
              <a:t>myanim</a:t>
            </a:r>
            <a:r>
              <a:rPr lang="en-US" b="1" dirty="0" smtClean="0"/>
              <a:t> 2s;}</a:t>
            </a:r>
            <a:endParaRPr lang="tr-TR" b="1" dirty="0" smtClean="0"/>
          </a:p>
          <a:p>
            <a:pPr lvl="1"/>
            <a:r>
              <a:rPr lang="tr-TR" dirty="0" smtClean="0"/>
              <a:t>animasyon, “from” ve “to” kelimeleri dışında %-sembolünü kullanarak zamansal noktaları belirterek tanımlanabilir</a:t>
            </a:r>
          </a:p>
          <a:p>
            <a:r>
              <a:rPr lang="tr-TR" dirty="0" smtClean="0"/>
              <a:t>CSS3 animasyonunda kullanılabilir stil özelliklerine “animatable” denir; sadece bu özellikler animasyonda kullanılabilir </a:t>
            </a:r>
          </a:p>
          <a:p>
            <a:pPr lvl="2"/>
            <a:endParaRPr lang="tr-TR" dirty="0" smtClean="0"/>
          </a:p>
          <a:p>
            <a:pPr lvl="2"/>
            <a:endParaRPr lang="tr-TR" dirty="0" smtClean="0"/>
          </a:p>
          <a:p>
            <a:pPr lvl="2">
              <a:buNone/>
            </a:pP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tr-TR" dirty="0" smtClean="0"/>
              <a:t>CSS3 animasyon standardı IE10 ve FF16’da uygulanıp, chrome, safari ve opera’da </a:t>
            </a:r>
            <a:r>
              <a:rPr lang="en-US" dirty="0" smtClean="0"/>
              <a:t>@</a:t>
            </a:r>
            <a:r>
              <a:rPr lang="tr-TR" dirty="0" smtClean="0"/>
              <a:t>–webkit-keyframes</a:t>
            </a:r>
            <a:r>
              <a:rPr lang="en-US" dirty="0" smtClean="0"/>
              <a:t> </a:t>
            </a:r>
            <a:r>
              <a:rPr lang="tr-TR" dirty="0" smtClean="0"/>
              <a:t>ve </a:t>
            </a:r>
            <a:r>
              <a:rPr lang="en-US" dirty="0" smtClean="0"/>
              <a:t>–</a:t>
            </a:r>
            <a:r>
              <a:rPr lang="en-US" dirty="0" err="1" smtClean="0"/>
              <a:t>webkit</a:t>
            </a:r>
            <a:r>
              <a:rPr lang="en-US" dirty="0" smtClean="0"/>
              <a:t>-animation </a:t>
            </a:r>
            <a:r>
              <a:rPr lang="tr-TR" dirty="0" smtClean="0"/>
              <a:t>olarak kullanılmalı (chrome, safari ve opera burada CSS3 standartla tam uyumlu değiller)</a:t>
            </a:r>
          </a:p>
          <a:p>
            <a:pPr marL="800100" lvl="3" indent="-342900"/>
            <a:r>
              <a:rPr lang="en-US" b="1" dirty="0" smtClean="0"/>
              <a:t>@</a:t>
            </a:r>
            <a:r>
              <a:rPr lang="tr-TR" b="1" dirty="0" smtClean="0"/>
              <a:t>-webkit-</a:t>
            </a:r>
            <a:r>
              <a:rPr lang="en-US" b="1" dirty="0" err="1" smtClean="0"/>
              <a:t>keyframes</a:t>
            </a:r>
            <a:r>
              <a:rPr lang="en-US" b="1" dirty="0" smtClean="0"/>
              <a:t> </a:t>
            </a:r>
            <a:r>
              <a:rPr lang="en-US" b="1" dirty="0" err="1" smtClean="0"/>
              <a:t>myanim</a:t>
            </a:r>
            <a:r>
              <a:rPr lang="en-US" b="1" dirty="0" smtClean="0"/>
              <a:t> { from {</a:t>
            </a:r>
            <a:r>
              <a:rPr lang="en-US" b="1" dirty="0" err="1" smtClean="0"/>
              <a:t>background:red</a:t>
            </a:r>
            <a:r>
              <a:rPr lang="en-US" b="1" dirty="0" smtClean="0"/>
              <a:t>;} to {</a:t>
            </a:r>
            <a:r>
              <a:rPr lang="en-US" b="1" dirty="0" err="1" smtClean="0"/>
              <a:t>background:yellow</a:t>
            </a:r>
            <a:r>
              <a:rPr lang="en-US" b="1" dirty="0" smtClean="0"/>
              <a:t>;}}</a:t>
            </a:r>
            <a:br>
              <a:rPr lang="en-US" b="1" dirty="0" smtClean="0"/>
            </a:br>
            <a:r>
              <a:rPr lang="en-US" b="1" dirty="0" smtClean="0"/>
              <a:t>div</a:t>
            </a:r>
            <a:r>
              <a:rPr lang="tr-TR" b="1" dirty="0" smtClean="0"/>
              <a:t>.renkanim</a:t>
            </a:r>
            <a:r>
              <a:rPr lang="en-US" b="1" dirty="0" smtClean="0"/>
              <a:t> </a:t>
            </a:r>
            <a:r>
              <a:rPr lang="en-US" b="1" dirty="0" smtClean="0"/>
              <a:t>{</a:t>
            </a:r>
            <a:r>
              <a:rPr lang="tr-TR" b="1" smtClean="0"/>
              <a:t>-webkit-</a:t>
            </a:r>
            <a:r>
              <a:rPr lang="en-US" b="1" smtClean="0"/>
              <a:t>animation</a:t>
            </a:r>
            <a:r>
              <a:rPr lang="en-US" b="1" dirty="0" smtClean="0"/>
              <a:t>: </a:t>
            </a:r>
            <a:r>
              <a:rPr lang="en-US" b="1" dirty="0" err="1" smtClean="0"/>
              <a:t>myanim</a:t>
            </a:r>
            <a:r>
              <a:rPr lang="en-US" b="1" dirty="0" smtClean="0"/>
              <a:t> 2s;}</a:t>
            </a:r>
            <a:endParaRPr lang="tr-TR" b="1" dirty="0" smtClean="0"/>
          </a:p>
          <a:p>
            <a:endParaRPr lang="tr-TR" dirty="0" smtClean="0"/>
          </a:p>
          <a:p>
            <a:pPr lvl="2"/>
            <a:endParaRPr lang="tr-TR" dirty="0" smtClean="0"/>
          </a:p>
          <a:p>
            <a:pPr lvl="2"/>
            <a:endParaRPr lang="tr-TR" dirty="0" smtClean="0"/>
          </a:p>
          <a:p>
            <a:pPr lvl="2">
              <a:buNone/>
            </a:pP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Ayrıca CSS3, kullanıcı tarafından boyutu </a:t>
            </a:r>
            <a:r>
              <a:rPr lang="tr-TR" dirty="0" smtClean="0"/>
              <a:t>değiştirilebilir elemanlar tanımlar; bu davranışı CSS3’ün </a:t>
            </a:r>
            <a:r>
              <a:rPr lang="tr-TR" b="1" dirty="0" smtClean="0"/>
              <a:t>“resize” </a:t>
            </a:r>
            <a:r>
              <a:rPr lang="tr-TR" dirty="0" smtClean="0"/>
              <a:t>opsiyonunu kullanarak sağlanabilir (FF, Chrome ve Safari; IE yok)</a:t>
            </a:r>
          </a:p>
          <a:p>
            <a:pPr lvl="1"/>
            <a:r>
              <a:rPr lang="tr-TR" dirty="0" smtClean="0"/>
              <a:t>d</a:t>
            </a:r>
            <a:r>
              <a:rPr lang="en-US" dirty="0" smtClean="0"/>
              <a:t>iv</a:t>
            </a:r>
            <a:r>
              <a:rPr lang="tr-TR" dirty="0" smtClean="0"/>
              <a:t>.esnekkutu </a:t>
            </a:r>
            <a:r>
              <a:rPr lang="en-US" dirty="0" smtClean="0"/>
              <a:t>{</a:t>
            </a:r>
            <a:r>
              <a:rPr lang="en-US" dirty="0" err="1" smtClean="0"/>
              <a:t>resize:both;overflow:auto</a:t>
            </a:r>
            <a:r>
              <a:rPr lang="en-US" dirty="0" smtClean="0"/>
              <a:t>;}</a:t>
            </a: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CSS3</a:t>
            </a:r>
            <a:endParaRPr 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CSS3 yeni </a:t>
            </a:r>
            <a:r>
              <a:rPr lang="tr-TR" dirty="0" smtClean="0"/>
              <a:t>özellikler:</a:t>
            </a:r>
          </a:p>
          <a:p>
            <a:pPr lvl="1"/>
            <a:r>
              <a:rPr lang="tr-TR" dirty="0" smtClean="0"/>
              <a:t>Çerçeveler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b="1" dirty="0" smtClean="0"/>
              <a:t>border-radius, box-shadow, </a:t>
            </a:r>
            <a:r>
              <a:rPr lang="tr-TR" b="1" dirty="0" smtClean="0"/>
              <a:t>border-image, outline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Arka plan </a:t>
            </a:r>
            <a:r>
              <a:rPr lang="tr-TR" dirty="0" smtClean="0"/>
              <a:t>resmi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b="1" dirty="0" smtClean="0"/>
              <a:t>background-size,background-pozition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Metin </a:t>
            </a:r>
            <a:r>
              <a:rPr lang="tr-TR" dirty="0" smtClean="0"/>
              <a:t>ve fontlar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b="1" dirty="0" smtClean="0"/>
              <a:t>text-shadow, </a:t>
            </a:r>
            <a:r>
              <a:rPr lang="en-US" b="1" dirty="0" smtClean="0"/>
              <a:t>@font—</a:t>
            </a:r>
            <a:r>
              <a:rPr lang="tr-TR" b="1" dirty="0" smtClean="0"/>
              <a:t>font-family—src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Dönüşümler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b="1" dirty="0" smtClean="0"/>
              <a:t>transform, </a:t>
            </a:r>
            <a:r>
              <a:rPr lang="tr-TR" b="1" dirty="0" smtClean="0"/>
              <a:t>translate</a:t>
            </a:r>
            <a:r>
              <a:rPr lang="tr-TR" b="1" dirty="0" smtClean="0"/>
              <a:t>, rotate, scale, </a:t>
            </a:r>
            <a:r>
              <a:rPr lang="tr-TR" b="1" dirty="0" smtClean="0"/>
              <a:t>skew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Animasyon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b="1" dirty="0" smtClean="0"/>
              <a:t>transition</a:t>
            </a:r>
            <a:r>
              <a:rPr lang="tr-TR" b="1" dirty="0" smtClean="0"/>
              <a:t>,</a:t>
            </a:r>
            <a:r>
              <a:rPr lang="en-US" b="1" dirty="0" smtClean="0"/>
              <a:t> </a:t>
            </a:r>
            <a:r>
              <a:rPr lang="en-US" b="1" dirty="0" smtClean="0"/>
              <a:t>@</a:t>
            </a:r>
            <a:r>
              <a:rPr lang="tr-TR" b="1" dirty="0" smtClean="0"/>
              <a:t>keyframe</a:t>
            </a:r>
            <a:r>
              <a:rPr lang="en-US" b="1" dirty="0" smtClean="0"/>
              <a:t>s, </a:t>
            </a:r>
            <a:r>
              <a:rPr lang="tr-TR" b="1" dirty="0" smtClean="0"/>
              <a:t>animation-</a:t>
            </a:r>
            <a:r>
              <a:rPr lang="tr-TR" b="1" dirty="0" smtClean="0"/>
              <a:t>*</a:t>
            </a:r>
            <a:r>
              <a:rPr lang="tr-TR" dirty="0" smtClean="0"/>
              <a:t>)</a:t>
            </a:r>
            <a:endParaRPr lang="tr-TR" dirty="0" smtClean="0"/>
          </a:p>
          <a:p>
            <a:pPr lvl="1">
              <a:buNone/>
            </a:pPr>
            <a:r>
              <a:rPr lang="tr-TR" dirty="0" smtClean="0">
                <a:hlinkClick r:id="rId2"/>
              </a:rPr>
              <a:t>http://www.w3schools.com/cssref/</a:t>
            </a: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belirtme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Bağlantılı </a:t>
            </a:r>
            <a:r>
              <a:rPr lang="tr-TR" dirty="0" smtClean="0"/>
              <a:t>(linked) stil tanımı</a:t>
            </a:r>
            <a:endParaRPr lang="tr-TR" dirty="0" smtClean="0"/>
          </a:p>
          <a:p>
            <a:pPr marL="793750" lvl="1" indent="-328613"/>
            <a:r>
              <a:rPr lang="tr-TR" dirty="0" smtClean="0"/>
              <a:t>CSS stil </a:t>
            </a:r>
            <a:r>
              <a:rPr lang="tr-TR" dirty="0" smtClean="0"/>
              <a:t>tanımları ayrı </a:t>
            </a:r>
            <a:r>
              <a:rPr lang="tr-TR" dirty="0" smtClean="0"/>
              <a:t>bir dosyada olarak yazılır</a:t>
            </a:r>
            <a:endParaRPr lang="tr-TR" dirty="0" smtClean="0"/>
          </a:p>
          <a:p>
            <a:pPr marL="793750" lvl="1" indent="-328613"/>
            <a:r>
              <a:rPr lang="tr-TR" dirty="0" smtClean="0"/>
              <a:t>O dosya </a:t>
            </a:r>
            <a:r>
              <a:rPr lang="tr-TR" dirty="0" smtClean="0"/>
              <a:t>web sayfasının </a:t>
            </a:r>
            <a:r>
              <a:rPr lang="en-US" dirty="0" smtClean="0"/>
              <a:t>&lt;head&gt;</a:t>
            </a:r>
            <a:r>
              <a:rPr lang="ru-RU" dirty="0" smtClean="0"/>
              <a:t> </a:t>
            </a:r>
            <a:r>
              <a:rPr lang="tr-TR" dirty="0" smtClean="0"/>
              <a:t>bölümünden </a:t>
            </a:r>
            <a:r>
              <a:rPr lang="en-US" dirty="0" smtClean="0"/>
              <a:t>&lt;link /&gt; </a:t>
            </a:r>
            <a:r>
              <a:rPr lang="tr-TR" dirty="0" smtClean="0"/>
              <a:t>tagını </a:t>
            </a:r>
            <a:r>
              <a:rPr lang="tr-TR" dirty="0" smtClean="0"/>
              <a:t>kullanarak </a:t>
            </a:r>
            <a:r>
              <a:rPr lang="tr-TR" dirty="0" smtClean="0"/>
              <a:t>bağlanır</a:t>
            </a:r>
            <a:endParaRPr lang="tr-TR" dirty="0" smtClean="0"/>
          </a:p>
          <a:p>
            <a:pPr marL="793750" lvl="1" indent="-328613"/>
            <a:endParaRPr lang="tr-TR" dirty="0" smtClean="0"/>
          </a:p>
          <a:p>
            <a:pPr marL="793750" lvl="1" indent="-328613">
              <a:buNone/>
            </a:pPr>
            <a:r>
              <a:rPr lang="en-US" dirty="0" smtClean="0"/>
              <a:t>“</a:t>
            </a:r>
            <a:r>
              <a:rPr lang="tr-TR" dirty="0" smtClean="0"/>
              <a:t>stil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” </a:t>
            </a:r>
            <a:r>
              <a:rPr lang="tr-TR" dirty="0" smtClean="0"/>
              <a:t>dosya – ayrı </a:t>
            </a:r>
            <a:r>
              <a:rPr lang="en-US" dirty="0" smtClean="0"/>
              <a:t>[CSS </a:t>
            </a:r>
            <a:r>
              <a:rPr lang="tr-TR" dirty="0" smtClean="0"/>
              <a:t>Stil Sayfası</a:t>
            </a:r>
            <a:r>
              <a:rPr lang="en-US" dirty="0" smtClean="0"/>
              <a:t>]</a:t>
            </a:r>
            <a:endParaRPr lang="tr-TR" b="1" dirty="0" smtClean="0"/>
          </a:p>
          <a:p>
            <a:pPr marL="465138" lvl="1" indent="0">
              <a:buNone/>
            </a:pPr>
            <a:r>
              <a:rPr lang="en-US" b="1" dirty="0" smtClean="0"/>
              <a:t>&lt;link</a:t>
            </a:r>
            <a:r>
              <a:rPr lang="en-US" dirty="0" smtClean="0"/>
              <a:t>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“</a:t>
            </a:r>
            <a:r>
              <a:rPr lang="tr-TR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tr-TR" dirty="0" smtClean="0"/>
              <a:t>stil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"</a:t>
            </a:r>
            <a:r>
              <a:rPr lang="en-US" b="1" dirty="0" smtClean="0"/>
              <a:t>/&gt;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</a:t>
            </a:r>
            <a:r>
              <a:rPr lang="tr-TR" dirty="0" smtClean="0"/>
              <a:t>temel yapısı</a:t>
            </a:r>
            <a:endParaRPr lang="tr-T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tr-TR" dirty="0" smtClean="0"/>
              <a:t>Stil sayfası, birkaç veya birçok stil tanımı “isim-tanımı” formatında içerir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3048000"/>
            <a:ext cx="59436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49213">
              <a:buNone/>
            </a:pPr>
            <a:r>
              <a:rPr lang="tr-TR" dirty="0" smtClean="0"/>
              <a:t>p </a:t>
            </a:r>
            <a:r>
              <a:rPr lang="en-US" dirty="0" smtClean="0"/>
              <a:t>{</a:t>
            </a:r>
            <a:r>
              <a:rPr lang="en-US" dirty="0" smtClean="0"/>
              <a:t>font-size:12px</a:t>
            </a:r>
            <a:r>
              <a:rPr lang="en-US" dirty="0" smtClean="0"/>
              <a:t>;}</a:t>
            </a:r>
            <a:endParaRPr lang="tr-TR" dirty="0" smtClean="0"/>
          </a:p>
          <a:p>
            <a:pPr indent="-49213">
              <a:buNone/>
            </a:pPr>
            <a:endParaRPr lang="tr-TR" dirty="0" smtClean="0"/>
          </a:p>
          <a:p>
            <a:pPr indent="-49213"/>
            <a:r>
              <a:rPr lang="en-US" dirty="0" smtClean="0"/>
              <a:t>.</a:t>
            </a:r>
            <a:r>
              <a:rPr lang="tr-TR" dirty="0" smtClean="0"/>
              <a:t>kırmızımetin</a:t>
            </a:r>
            <a:r>
              <a:rPr lang="en-US" dirty="0" smtClean="0"/>
              <a:t> </a:t>
            </a:r>
            <a:r>
              <a:rPr lang="en-US" dirty="0" smtClean="0"/>
              <a:t>{color: </a:t>
            </a:r>
            <a:r>
              <a:rPr lang="en-US" dirty="0" smtClean="0"/>
              <a:t>red;</a:t>
            </a:r>
            <a:r>
              <a:rPr lang="tr-TR" dirty="0" smtClean="0"/>
              <a:t>font-size:large</a:t>
            </a:r>
            <a:r>
              <a:rPr lang="en-US" dirty="0" smtClean="0"/>
              <a:t>}</a:t>
            </a:r>
            <a:endParaRPr lang="uk-UA" dirty="0" smtClean="0"/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en-US" dirty="0" smtClean="0"/>
              <a:t>h1.</a:t>
            </a:r>
            <a:r>
              <a:rPr lang="tr-TR" dirty="0" smtClean="0"/>
              <a:t>turuncubaslık </a:t>
            </a:r>
            <a:r>
              <a:rPr lang="en-US" dirty="0" smtClean="0"/>
              <a:t>{color: orange</a:t>
            </a:r>
            <a:r>
              <a:rPr lang="en-US" dirty="0" smtClean="0"/>
              <a:t>;}</a:t>
            </a:r>
            <a:endParaRPr lang="en-US" dirty="0" smtClean="0"/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tr-TR" dirty="0" smtClean="0"/>
              <a:t>.kırmızı </a:t>
            </a:r>
            <a:r>
              <a:rPr lang="tr-TR" dirty="0" smtClean="0"/>
              <a:t>a:visited </a:t>
            </a:r>
            <a:r>
              <a:rPr lang="en-US" dirty="0" smtClean="0"/>
              <a:t>{color:</a:t>
            </a:r>
            <a:r>
              <a:rPr lang="tr-TR" dirty="0" smtClean="0"/>
              <a:t> </a:t>
            </a:r>
            <a:r>
              <a:rPr lang="en-US" dirty="0" smtClean="0"/>
              <a:t>black</a:t>
            </a:r>
            <a:r>
              <a:rPr lang="tr-TR" dirty="0" smtClean="0"/>
              <a:t>; text-decoration:underscore</a:t>
            </a:r>
            <a:r>
              <a:rPr lang="tr-TR" dirty="0" smtClean="0"/>
              <a:t>;</a:t>
            </a:r>
            <a:r>
              <a:rPr lang="en-US" dirty="0" smtClean="0"/>
              <a:t>}</a:t>
            </a:r>
            <a:endParaRPr lang="en-US" dirty="0" smtClean="0"/>
          </a:p>
          <a:p>
            <a:pPr indent="-49213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tr-TR" dirty="0" smtClean="0"/>
              <a:t>anametin </a:t>
            </a:r>
            <a:r>
              <a:rPr lang="en-US" dirty="0" smtClean="0"/>
              <a:t>{ font-family: Times New Roman;font-size:14px</a:t>
            </a:r>
            <a:r>
              <a:rPr lang="en-US" dirty="0" smtClean="0"/>
              <a:t>;}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</a:t>
            </a:r>
            <a:r>
              <a:rPr lang="tr-TR" dirty="0" smtClean="0"/>
              <a:t>temel yapısı</a:t>
            </a:r>
            <a:endParaRPr lang="tr-T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Tüm stil tanımları “isim </a:t>
            </a:r>
            <a:r>
              <a:rPr lang="en-US" dirty="0" smtClean="0"/>
              <a:t>{</a:t>
            </a:r>
            <a:r>
              <a:rPr lang="tr-TR" dirty="0" smtClean="0"/>
              <a:t>tanım</a:t>
            </a:r>
            <a:r>
              <a:rPr lang="en-US" dirty="0" smtClean="0"/>
              <a:t>l</a:t>
            </a:r>
            <a:r>
              <a:rPr lang="tr-TR" dirty="0" smtClean="0"/>
              <a:t>ar</a:t>
            </a:r>
            <a:r>
              <a:rPr lang="en-US" dirty="0" smtClean="0"/>
              <a:t>}</a:t>
            </a:r>
            <a:r>
              <a:rPr lang="tr-TR" dirty="0" smtClean="0"/>
              <a:t>” şeklindedir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3048000"/>
            <a:ext cx="59436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49213">
              <a:buNone/>
            </a:pPr>
            <a:r>
              <a:rPr lang="tr-TR" b="1" dirty="0" smtClean="0"/>
              <a:t>p </a:t>
            </a:r>
            <a:r>
              <a:rPr lang="en-US" b="1" dirty="0" smtClean="0"/>
              <a:t>{</a:t>
            </a:r>
            <a:r>
              <a:rPr lang="en-US" b="1" dirty="0" smtClean="0"/>
              <a:t>font-size:12px</a:t>
            </a:r>
            <a:r>
              <a:rPr lang="en-US" b="1" dirty="0" smtClean="0"/>
              <a:t>;}</a:t>
            </a:r>
            <a:endParaRPr lang="tr-TR" b="1" dirty="0" smtClean="0"/>
          </a:p>
          <a:p>
            <a:pPr indent="-49213">
              <a:buNone/>
            </a:pPr>
            <a:endParaRPr lang="tr-TR" dirty="0" smtClean="0"/>
          </a:p>
          <a:p>
            <a:pPr indent="-49213"/>
            <a:r>
              <a:rPr lang="en-US" dirty="0" smtClean="0"/>
              <a:t>.</a:t>
            </a:r>
            <a:r>
              <a:rPr lang="tr-TR" dirty="0" smtClean="0"/>
              <a:t>kırmızımetin</a:t>
            </a:r>
            <a:r>
              <a:rPr lang="en-US" dirty="0" smtClean="0"/>
              <a:t> </a:t>
            </a:r>
            <a:r>
              <a:rPr lang="en-US" dirty="0" smtClean="0"/>
              <a:t>{color: </a:t>
            </a:r>
            <a:r>
              <a:rPr lang="en-US" dirty="0" smtClean="0"/>
              <a:t>red;</a:t>
            </a:r>
            <a:r>
              <a:rPr lang="tr-TR" dirty="0" smtClean="0"/>
              <a:t>font-size:large</a:t>
            </a:r>
            <a:r>
              <a:rPr lang="en-US" dirty="0" smtClean="0"/>
              <a:t>}</a:t>
            </a:r>
            <a:endParaRPr lang="uk-UA" dirty="0" smtClean="0"/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en-US" dirty="0" smtClean="0"/>
              <a:t>h1.</a:t>
            </a:r>
            <a:r>
              <a:rPr lang="tr-TR" dirty="0" smtClean="0"/>
              <a:t>turuncubaslık </a:t>
            </a:r>
            <a:r>
              <a:rPr lang="en-US" dirty="0" smtClean="0"/>
              <a:t>{color: orange</a:t>
            </a:r>
            <a:r>
              <a:rPr lang="en-US" dirty="0" smtClean="0"/>
              <a:t>;}</a:t>
            </a:r>
            <a:endParaRPr lang="en-US" dirty="0" smtClean="0"/>
          </a:p>
          <a:p>
            <a:pPr indent="-49213">
              <a:buNone/>
            </a:pPr>
            <a:endParaRPr lang="tr-TR" dirty="0" smtClean="0"/>
          </a:p>
          <a:p>
            <a:pPr indent="-49213">
              <a:buNone/>
            </a:pPr>
            <a:r>
              <a:rPr lang="tr-TR" dirty="0" smtClean="0"/>
              <a:t>.kırmızı </a:t>
            </a:r>
            <a:r>
              <a:rPr lang="tr-TR" dirty="0" smtClean="0"/>
              <a:t>a:visited </a:t>
            </a:r>
            <a:r>
              <a:rPr lang="en-US" dirty="0" smtClean="0"/>
              <a:t>{color:</a:t>
            </a:r>
            <a:r>
              <a:rPr lang="tr-TR" dirty="0" smtClean="0"/>
              <a:t> </a:t>
            </a:r>
            <a:r>
              <a:rPr lang="en-US" dirty="0" smtClean="0"/>
              <a:t>black</a:t>
            </a:r>
            <a:r>
              <a:rPr lang="tr-TR" dirty="0" smtClean="0"/>
              <a:t>; text-decoration:underscore</a:t>
            </a:r>
            <a:r>
              <a:rPr lang="tr-TR" dirty="0" smtClean="0"/>
              <a:t>;</a:t>
            </a:r>
            <a:r>
              <a:rPr lang="en-US" dirty="0" smtClean="0"/>
              <a:t>}</a:t>
            </a:r>
            <a:endParaRPr lang="en-US" dirty="0" smtClean="0"/>
          </a:p>
          <a:p>
            <a:pPr indent="-49213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tr-TR" dirty="0" smtClean="0"/>
              <a:t>anametin </a:t>
            </a:r>
            <a:r>
              <a:rPr lang="en-US" dirty="0" smtClean="0"/>
              <a:t>{ font-family: Times New Roman;font-size:14px</a:t>
            </a:r>
            <a:r>
              <a:rPr lang="en-US" dirty="0" smtClean="0"/>
              <a:t>;}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2696</Words>
  <Application>Microsoft Office PowerPoint</Application>
  <PresentationFormat>On-screen Show (4:3)</PresentationFormat>
  <Paragraphs>493</Paragraphs>
  <Slides>66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IT504 ~~CSS~~ Basamaklı Stil Sayfaları</vt:lpstr>
      <vt:lpstr>Neden CSS?</vt:lpstr>
      <vt:lpstr>Neden CSS?</vt:lpstr>
      <vt:lpstr>Neden CSS?</vt:lpstr>
      <vt:lpstr>Stil belirtme</vt:lpstr>
      <vt:lpstr>Stil belirtme</vt:lpstr>
      <vt:lpstr>Stil belirtme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temel yapısı</vt:lpstr>
      <vt:lpstr>CSS örnekleri</vt:lpstr>
      <vt:lpstr>CSS temel bölümleri</vt:lpstr>
      <vt:lpstr>CSS temel bölümleri</vt:lpstr>
      <vt:lpstr>CSS temel bölümleri</vt:lpstr>
      <vt:lpstr>CSS temel bölümleri</vt:lpstr>
      <vt:lpstr>CSS temel bölümleri</vt:lpstr>
      <vt:lpstr>CSS temel bölümleri</vt:lpstr>
      <vt:lpstr>CSS temel bölümleri</vt:lpstr>
      <vt:lpstr>CSS temel bölümleri</vt:lpstr>
      <vt:lpstr>CSS temel bölümleri</vt:lpstr>
      <vt:lpstr>CSS temel bölümleri</vt:lpstr>
      <vt:lpstr>CSS temel bölümleri</vt:lpstr>
      <vt:lpstr>CSS temel bölümleri</vt:lpstr>
      <vt:lpstr>CSS temel bölümleri</vt:lpstr>
      <vt:lpstr>CSS temel bölümleri</vt:lpstr>
      <vt:lpstr>Uygulamalar: CSS gezinme çubuğu</vt:lpstr>
      <vt:lpstr>Uygulamalar: CSS açılan menü</vt:lpstr>
      <vt:lpstr>“div” tabanlı tasarım</vt:lpstr>
      <vt:lpstr>“div” tabanlı tasarım</vt:lpstr>
      <vt:lpstr>“div” tabanlı tasarım</vt:lpstr>
      <vt:lpstr>“div” tabanlı tasarım</vt:lpstr>
      <vt:lpstr>“div” tabanlı tasarım</vt:lpstr>
      <vt:lpstr>“div” tabanlı tasarım</vt:lpstr>
      <vt:lpstr>“div” tabanlı tasarım</vt:lpstr>
      <vt:lpstr>“div” tabanlı tasarım</vt:lpstr>
      <vt:lpstr>“div” tabanlı tasarım</vt:lpstr>
      <vt:lpstr>“div” tabanlı tasarım</vt:lpstr>
      <vt:lpstr>“div” tabanlı tasarım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1402</cp:revision>
  <dcterms:created xsi:type="dcterms:W3CDTF">2006-08-16T00:00:00Z</dcterms:created>
  <dcterms:modified xsi:type="dcterms:W3CDTF">2014-03-19T12:46:20Z</dcterms:modified>
</cp:coreProperties>
</file>