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299" r:id="rId10"/>
    <p:sldId id="442" r:id="rId11"/>
    <p:sldId id="443" r:id="rId12"/>
    <p:sldId id="444" r:id="rId13"/>
    <p:sldId id="445" r:id="rId14"/>
    <p:sldId id="302" r:id="rId15"/>
    <p:sldId id="409" r:id="rId16"/>
    <p:sldId id="412" r:id="rId17"/>
    <p:sldId id="413" r:id="rId18"/>
    <p:sldId id="446" r:id="rId19"/>
    <p:sldId id="447" r:id="rId20"/>
    <p:sldId id="440" r:id="rId21"/>
    <p:sldId id="414" r:id="rId22"/>
    <p:sldId id="415" r:id="rId23"/>
    <p:sldId id="448" r:id="rId24"/>
    <p:sldId id="449" r:id="rId25"/>
    <p:sldId id="450" r:id="rId26"/>
    <p:sldId id="416" r:id="rId27"/>
    <p:sldId id="451" r:id="rId28"/>
    <p:sldId id="411" r:id="rId29"/>
    <p:sldId id="418" r:id="rId30"/>
    <p:sldId id="452" r:id="rId31"/>
    <p:sldId id="441" r:id="rId32"/>
    <p:sldId id="453" r:id="rId33"/>
    <p:sldId id="454" r:id="rId34"/>
    <p:sldId id="419" r:id="rId35"/>
    <p:sldId id="455" r:id="rId36"/>
    <p:sldId id="420" r:id="rId37"/>
    <p:sldId id="422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1" d="100"/>
          <a:sy n="7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hyperlink" Target="http://www.w3schools.com/html/html_quic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/html_colors.asp" TargetMode="External"/><Relationship Id="rId4" Type="http://schemas.openxmlformats.org/officeDocument/2006/relationships/hyperlink" Target="http://www.w3schools.com/cssref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4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Internet and Web Programming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i="1" dirty="0" smtClean="0"/>
              <a:t>HTML Styling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styling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“style” parameter can be used with any HTML element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 </a:t>
            </a:r>
            <a:r>
              <a:rPr lang="en-US" dirty="0" smtClean="0">
                <a:solidFill>
                  <a:srgbClr val="FF0000"/>
                </a:solidFill>
              </a:rPr>
              <a:t>style=“text-</a:t>
            </a:r>
            <a:r>
              <a:rPr lang="en-US" dirty="0" err="1" smtClean="0">
                <a:solidFill>
                  <a:srgbClr val="FF0000"/>
                </a:solidFill>
              </a:rPr>
              <a:t>weight:bold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 </a:t>
            </a:r>
            <a:r>
              <a:rPr lang="en-US" dirty="0" smtClean="0">
                <a:solidFill>
                  <a:srgbClr val="FF0000"/>
                </a:solidFill>
              </a:rPr>
              <a:t>style=“text-</a:t>
            </a:r>
            <a:r>
              <a:rPr lang="en-US" dirty="0" err="1" smtClean="0">
                <a:solidFill>
                  <a:srgbClr val="FF0000"/>
                </a:solidFill>
              </a:rPr>
              <a:t>family:Arial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=“myimage.jpg” </a:t>
            </a:r>
            <a:r>
              <a:rPr lang="en-US" dirty="0" smtClean="0">
                <a:solidFill>
                  <a:srgbClr val="FF0000"/>
                </a:solidFill>
              </a:rPr>
              <a:t>style=“height:100px”</a:t>
            </a:r>
            <a:r>
              <a:rPr lang="en-US" dirty="0" smtClean="0"/>
              <a:t>/&gt;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styling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tr-TR" dirty="0" smtClean="0"/>
              <a:t>“</a:t>
            </a:r>
            <a:r>
              <a:rPr lang="en-US" dirty="0" smtClean="0"/>
              <a:t>s</a:t>
            </a:r>
            <a:r>
              <a:rPr lang="tr-TR" dirty="0" smtClean="0"/>
              <a:t>tyle” </a:t>
            </a:r>
            <a:r>
              <a:rPr lang="en-US" dirty="0" smtClean="0"/>
              <a:t>parameter such properties of HTML elements as size, formatting or position can be changed</a:t>
            </a:r>
            <a:endParaRPr lang="tr-T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styling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“Style” definitions are always written in this form:</a:t>
            </a:r>
          </a:p>
          <a:p>
            <a:pPr lvl="1"/>
            <a:r>
              <a:rPr lang="en-US" dirty="0" smtClean="0"/>
              <a:t>&lt;ELEMENT style=“</a:t>
            </a:r>
            <a:r>
              <a:rPr lang="en-US" dirty="0" err="1" smtClean="0"/>
              <a:t>option:value</a:t>
            </a:r>
            <a:r>
              <a:rPr lang="en-US" dirty="0" smtClean="0"/>
              <a:t>; </a:t>
            </a:r>
            <a:r>
              <a:rPr lang="en-US" dirty="0" err="1" smtClean="0"/>
              <a:t>option:value</a:t>
            </a:r>
            <a:r>
              <a:rPr lang="en-US" dirty="0" smtClean="0"/>
              <a:t>; … “&gt;</a:t>
            </a:r>
            <a:endParaRPr lang="tr-TR" dirty="0" smtClean="0"/>
          </a:p>
          <a:p>
            <a:pPr lvl="1"/>
            <a:r>
              <a:rPr lang="en-US" dirty="0" smtClean="0"/>
              <a:t>That is – a list of “</a:t>
            </a:r>
            <a:r>
              <a:rPr lang="en-US" dirty="0" err="1" smtClean="0"/>
              <a:t>option:value</a:t>
            </a:r>
            <a:r>
              <a:rPr lang="en-US" dirty="0" smtClean="0"/>
              <a:t>” pairs</a:t>
            </a:r>
          </a:p>
          <a:p>
            <a:pPr lvl="1"/>
            <a:r>
              <a:rPr lang="en-US" dirty="0" smtClean="0"/>
              <a:t>“option” defines what property of the current HTML element is to be changed</a:t>
            </a:r>
          </a:p>
          <a:p>
            <a:pPr lvl="1"/>
            <a:r>
              <a:rPr lang="en-US" dirty="0" smtClean="0"/>
              <a:t>“value” defines how that property is to be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styling</a:t>
            </a:r>
            <a:r>
              <a:rPr lang="tr-TR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large number of style-options that can be changed for different HTML elements, we will review some of the options and below</a:t>
            </a:r>
          </a:p>
          <a:p>
            <a:r>
              <a:rPr lang="en-US" dirty="0" smtClean="0"/>
              <a:t>In general, it is necessary to use a </a:t>
            </a:r>
            <a:r>
              <a:rPr lang="en-US" i="1" dirty="0" smtClean="0"/>
              <a:t>reference material </a:t>
            </a:r>
            <a:r>
              <a:rPr lang="en-US" dirty="0" smtClean="0"/>
              <a:t>to check available style options and its values –  w</a:t>
            </a:r>
            <a:r>
              <a:rPr lang="en-US" b="1" dirty="0" smtClean="0"/>
              <a:t>3school.org:</a:t>
            </a:r>
            <a:br>
              <a:rPr lang="en-US" b="1" dirty="0" smtClean="0"/>
            </a:br>
            <a:r>
              <a:rPr lang="en-US" dirty="0" smtClean="0">
                <a:hlinkClick r:id="rId2"/>
              </a:rPr>
              <a:t>http://www.w3schools.com/cssref/</a:t>
            </a: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Main types of styling options</a:t>
            </a:r>
            <a:r>
              <a:rPr lang="tr-TR" dirty="0" smtClean="0"/>
              <a:t>:</a:t>
            </a:r>
          </a:p>
          <a:p>
            <a:r>
              <a:rPr lang="en-US" dirty="0" smtClean="0"/>
              <a:t>Formatting (</a:t>
            </a:r>
            <a:r>
              <a:rPr lang="tr-TR" dirty="0" smtClean="0"/>
              <a:t>Biçimlendirme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en-US" dirty="0" smtClean="0"/>
              <a:t>Position and visibility (</a:t>
            </a:r>
            <a:r>
              <a:rPr lang="tr-TR" dirty="0" smtClean="0"/>
              <a:t>Pozisyon ve gösterme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en-US" dirty="0" smtClean="0"/>
              <a:t>Size and borders (</a:t>
            </a:r>
            <a:r>
              <a:rPr lang="tr-TR" dirty="0" smtClean="0"/>
              <a:t>Boyut ve çerçeveler</a:t>
            </a:r>
            <a:r>
              <a:rPr lang="en-US" dirty="0" smtClean="0"/>
              <a:t>)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Formatting (</a:t>
            </a:r>
            <a:r>
              <a:rPr lang="tr-TR" dirty="0" smtClean="0"/>
              <a:t>Biçimlendirme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i="1" dirty="0" smtClean="0"/>
              <a:t>Text formatting;</a:t>
            </a:r>
            <a:r>
              <a:rPr lang="tr-TR" dirty="0" smtClean="0"/>
              <a:t> </a:t>
            </a:r>
            <a:r>
              <a:rPr lang="en-US" dirty="0" smtClean="0"/>
              <a:t>color</a:t>
            </a:r>
            <a:r>
              <a:rPr lang="tr-TR" dirty="0" smtClean="0"/>
              <a:t>, </a:t>
            </a:r>
            <a:r>
              <a:rPr lang="en-US" dirty="0" smtClean="0"/>
              <a:t>alignment</a:t>
            </a:r>
            <a:r>
              <a:rPr lang="tr-TR" dirty="0" smtClean="0"/>
              <a:t>, </a:t>
            </a:r>
            <a:r>
              <a:rPr lang="en-US" dirty="0" smtClean="0"/>
              <a:t>underlining, etc</a:t>
            </a:r>
            <a:r>
              <a:rPr lang="tr-TR" dirty="0" smtClean="0"/>
              <a:t> – </a:t>
            </a:r>
            <a:r>
              <a:rPr lang="en-US" dirty="0" smtClean="0"/>
              <a:t>for these we use </a:t>
            </a:r>
            <a:r>
              <a:rPr lang="tr-TR" b="1" dirty="0" smtClean="0"/>
              <a:t>text</a:t>
            </a:r>
            <a:r>
              <a:rPr lang="en-US" b="1" dirty="0" smtClean="0"/>
              <a:t> </a:t>
            </a:r>
            <a:r>
              <a:rPr lang="en-US" dirty="0" smtClean="0"/>
              <a:t>–styling  options</a:t>
            </a:r>
            <a:endParaRPr lang="tr-TR" dirty="0" smtClean="0"/>
          </a:p>
          <a:p>
            <a:pPr lvl="1"/>
            <a:r>
              <a:rPr lang="en-US" i="1" dirty="0" smtClean="0"/>
              <a:t>Font formatting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en-US" dirty="0" smtClean="0"/>
              <a:t>color, font family, size, italic/bold, etc</a:t>
            </a:r>
            <a:r>
              <a:rPr lang="tr-TR" dirty="0" smtClean="0"/>
              <a:t> – </a:t>
            </a:r>
            <a:r>
              <a:rPr lang="en-US" dirty="0" smtClean="0"/>
              <a:t>for these we use </a:t>
            </a:r>
            <a:r>
              <a:rPr lang="tr-TR" b="1" dirty="0" smtClean="0"/>
              <a:t>font </a:t>
            </a:r>
            <a:r>
              <a:rPr lang="en-US" dirty="0" smtClean="0"/>
              <a:t>–styling options</a:t>
            </a:r>
            <a:endParaRPr lang="tr-TR" dirty="0" smtClean="0"/>
          </a:p>
          <a:p>
            <a:pPr lvl="1"/>
            <a:r>
              <a:rPr lang="en-US" i="1" dirty="0" smtClean="0"/>
              <a:t>List formatting;</a:t>
            </a:r>
            <a:r>
              <a:rPr lang="tr-TR" dirty="0" smtClean="0"/>
              <a:t> </a:t>
            </a:r>
            <a:r>
              <a:rPr lang="tr-TR" b="1" dirty="0" smtClean="0"/>
              <a:t>list-style </a:t>
            </a:r>
            <a:r>
              <a:rPr lang="en-US" dirty="0" smtClean="0"/>
              <a:t>–styling options</a:t>
            </a:r>
            <a:endParaRPr lang="tr-TR" dirty="0" smtClean="0"/>
          </a:p>
          <a:p>
            <a:pPr lvl="1"/>
            <a:r>
              <a:rPr lang="en-US" i="1" dirty="0" smtClean="0"/>
              <a:t>Background plan or image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tr-TR" dirty="0" smtClean="0"/>
              <a:t>arka plan rengi ya da resmi</a:t>
            </a:r>
            <a:r>
              <a:rPr lang="en-US" dirty="0" smtClean="0"/>
              <a:t>);</a:t>
            </a:r>
            <a:r>
              <a:rPr lang="tr-TR" dirty="0" smtClean="0"/>
              <a:t> </a:t>
            </a:r>
            <a:r>
              <a:rPr lang="tr-TR" b="1" dirty="0" smtClean="0"/>
              <a:t>background </a:t>
            </a:r>
            <a:r>
              <a:rPr lang="en-US" dirty="0" smtClean="0"/>
              <a:t>–styling options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These web-page formatting properties can be changed using the “style”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Position and visibility (</a:t>
            </a:r>
            <a:r>
              <a:rPr lang="tr-TR" dirty="0" smtClean="0"/>
              <a:t>Pozisyon ve gösterme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Normal positions: if no special instructions are given, web browser formats different HTML elements in the order they appear in the web page,  </a:t>
            </a:r>
            <a:r>
              <a:rPr lang="en-US" i="1" dirty="0" smtClean="0"/>
              <a:t>in serial order as a normal text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element comes at the top/left, then elements add from below/right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The specific order is determined by the browser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“absolute” </a:t>
            </a:r>
            <a:r>
              <a:rPr lang="en-US" dirty="0" smtClean="0"/>
              <a:t>positioning</a:t>
            </a:r>
          </a:p>
          <a:p>
            <a:pPr lvl="1"/>
            <a:r>
              <a:rPr lang="en-US" dirty="0" smtClean="0"/>
              <a:t>Using “style” parameter, position of each HTML element may be defined </a:t>
            </a:r>
            <a:r>
              <a:rPr lang="en-US" i="1" u="sng" dirty="0" smtClean="0"/>
              <a:t>explicitly</a:t>
            </a:r>
            <a:endParaRPr lang="tr-TR" i="1" u="sng" dirty="0" smtClean="0"/>
          </a:p>
          <a:p>
            <a:pPr lvl="1"/>
            <a:r>
              <a:rPr lang="tr-TR" b="1" dirty="0" smtClean="0"/>
              <a:t>Position </a:t>
            </a:r>
            <a:r>
              <a:rPr lang="en-US" dirty="0" smtClean="0"/>
              <a:t>style-options are used for that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“absolute” </a:t>
            </a:r>
            <a:r>
              <a:rPr lang="en-US" dirty="0" smtClean="0"/>
              <a:t>positioning</a:t>
            </a:r>
          </a:p>
          <a:p>
            <a:pPr lvl="1"/>
            <a:r>
              <a:rPr lang="tr-TR" b="1" dirty="0" smtClean="0"/>
              <a:t>position:absolute</a:t>
            </a:r>
            <a:r>
              <a:rPr lang="tr-TR" dirty="0" smtClean="0"/>
              <a:t> </a:t>
            </a:r>
            <a:r>
              <a:rPr lang="en-US" dirty="0" smtClean="0"/>
              <a:t>option</a:t>
            </a:r>
            <a:r>
              <a:rPr lang="tr-TR" dirty="0" smtClean="0"/>
              <a:t> </a:t>
            </a:r>
            <a:r>
              <a:rPr lang="en-US" dirty="0" smtClean="0"/>
              <a:t>in “style”-parameter says that the HTML element is to be placed by the browser at defined position in the browser window, </a:t>
            </a:r>
            <a:r>
              <a:rPr lang="en-US" i="1" dirty="0" smtClean="0"/>
              <a:t>out of order of the other HTML elements</a:t>
            </a:r>
            <a:endParaRPr lang="en-US" dirty="0" smtClean="0"/>
          </a:p>
          <a:p>
            <a:pPr lvl="1"/>
            <a:r>
              <a:rPr lang="tr-TR" b="1" dirty="0" smtClean="0"/>
              <a:t>position:relative</a:t>
            </a:r>
            <a:r>
              <a:rPr lang="tr-TR" dirty="0" smtClean="0"/>
              <a:t> </a:t>
            </a:r>
            <a:r>
              <a:rPr lang="en-US" dirty="0" smtClean="0"/>
              <a:t>option in “style”-parameter says that the HTML element placed by the browser at certain position relative to its normal </a:t>
            </a:r>
            <a:r>
              <a:rPr lang="en-US" i="1" dirty="0" smtClean="0"/>
              <a:t>in order of the other HTML elements </a:t>
            </a:r>
            <a:r>
              <a:rPr lang="en-US" dirty="0" smtClean="0"/>
              <a:t>position (where it would be placed by the browser without “absolute” positioning)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“absolute” </a:t>
            </a:r>
            <a:r>
              <a:rPr lang="en-US" dirty="0" smtClean="0"/>
              <a:t>positioning</a:t>
            </a:r>
          </a:p>
          <a:p>
            <a:pPr lvl="1"/>
            <a:r>
              <a:rPr lang="tr-TR" b="1" dirty="0" smtClean="0"/>
              <a:t>top, right, left, bottom</a:t>
            </a:r>
            <a:r>
              <a:rPr lang="tr-TR" dirty="0" smtClean="0"/>
              <a:t> </a:t>
            </a:r>
            <a:r>
              <a:rPr lang="en-US" dirty="0" smtClean="0"/>
              <a:t>style-options are used to define the absolute position of the HTML element</a:t>
            </a:r>
          </a:p>
          <a:p>
            <a:pPr lvl="1"/>
            <a:r>
              <a:rPr lang="en-US" b="1" dirty="0" smtClean="0"/>
              <a:t>Top/right/left/bottom</a:t>
            </a:r>
            <a:r>
              <a:rPr lang="en-US" dirty="0" smtClean="0"/>
              <a:t> define positions of corresponding (</a:t>
            </a:r>
            <a:r>
              <a:rPr lang="en-US" dirty="0" err="1" smtClean="0"/>
              <a:t>ilgili</a:t>
            </a:r>
            <a:r>
              <a:rPr lang="en-US" dirty="0" smtClean="0"/>
              <a:t>) edges of the element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Div-based web page layout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 smtClean="0"/>
              <a:t>“div” tabanlı tasarım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 for web page layout </a:t>
            </a:r>
            <a:r>
              <a:rPr lang="tr-TR" dirty="0" smtClean="0"/>
              <a:t>:</a:t>
            </a:r>
          </a:p>
          <a:p>
            <a:pPr lvl="1"/>
            <a:r>
              <a:rPr lang="en-US" dirty="0" smtClean="0"/>
              <a:t>Table-based layout</a:t>
            </a:r>
            <a:endParaRPr lang="tr-TR" dirty="0" smtClean="0"/>
          </a:p>
          <a:p>
            <a:pPr lvl="1"/>
            <a:r>
              <a:rPr lang="en-US" dirty="0" smtClean="0"/>
              <a:t>Div-based layout</a:t>
            </a:r>
            <a:endParaRPr lang="tr-TR" dirty="0" smtClean="0"/>
          </a:p>
          <a:p>
            <a:r>
              <a:rPr lang="en-US" dirty="0" smtClean="0"/>
              <a:t>Table-based layout is older, but simpler to learn and apply</a:t>
            </a:r>
            <a:endParaRPr lang="tr-TR" dirty="0" smtClean="0"/>
          </a:p>
          <a:p>
            <a:r>
              <a:rPr lang="en-US" dirty="0" smtClean="0"/>
              <a:t>Div-based layout is newer and the type of approach mostly used in modern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819400"/>
            <a:ext cx="2971800" cy="190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629400" y="4114800"/>
            <a:ext cx="762000" cy="5334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right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657600" y="2209800"/>
            <a:ext cx="762000" cy="5334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top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2209800" y="2209800"/>
            <a:ext cx="762000" cy="533400"/>
          </a:xfrm>
          <a:prstGeom prst="borderCallout1">
            <a:avLst>
              <a:gd name="adj1" fmla="val 50398"/>
              <a:gd name="adj2" fmla="val 104282"/>
              <a:gd name="adj3" fmla="val 112500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left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553200" y="5029200"/>
            <a:ext cx="914400" cy="533400"/>
          </a:xfrm>
          <a:prstGeom prst="borderCallout1">
            <a:avLst>
              <a:gd name="adj1" fmla="val 18750"/>
              <a:gd name="adj2" fmla="val -8333"/>
              <a:gd name="adj3" fmla="val -51017"/>
              <a:gd name="adj4" fmla="val -23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bottom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&lt;p style=“</a:t>
            </a:r>
            <a:r>
              <a:rPr lang="en-US" dirty="0" smtClean="0">
                <a:solidFill>
                  <a:srgbClr val="FF0000"/>
                </a:solidFill>
              </a:rPr>
              <a:t>position:fixed</a:t>
            </a:r>
            <a:r>
              <a:rPr lang="en-US" dirty="0" smtClean="0"/>
              <a:t>;top:30px;right:5px;”&gt;</a:t>
            </a:r>
            <a:endParaRPr lang="tr-T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&lt;div style=“</a:t>
            </a:r>
            <a:r>
              <a:rPr lang="en-US" dirty="0" err="1" smtClean="0">
                <a:solidFill>
                  <a:srgbClr val="FF0000"/>
                </a:solidFill>
              </a:rPr>
              <a:t>position:relative</a:t>
            </a:r>
            <a:r>
              <a:rPr lang="en-US" dirty="0" err="1" smtClean="0"/>
              <a:t>;left</a:t>
            </a:r>
            <a:r>
              <a:rPr lang="en-US" dirty="0" smtClean="0"/>
              <a:t>:-20px;”&gt;</a:t>
            </a:r>
            <a:endParaRPr lang="tr-T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&lt;h2 style=“</a:t>
            </a:r>
            <a:r>
              <a:rPr lang="en-US" dirty="0" smtClean="0">
                <a:solidFill>
                  <a:srgbClr val="FF0000"/>
                </a:solidFill>
              </a:rPr>
              <a:t>position:absolute</a:t>
            </a:r>
            <a:r>
              <a:rPr lang="en-US" dirty="0" smtClean="0"/>
              <a:t>;left:100px; top:150px;”&gt;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953000" y="2209800"/>
            <a:ext cx="3657600" cy="457200"/>
          </a:xfrm>
          <a:prstGeom prst="borderCallout1">
            <a:avLst>
              <a:gd name="adj1" fmla="val 18750"/>
              <a:gd name="adj2" fmla="val -8333"/>
              <a:gd name="adj3" fmla="val -74694"/>
              <a:gd name="adj4" fmla="val -2730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position in browser window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4419600" y="3581400"/>
            <a:ext cx="3962400" cy="533400"/>
          </a:xfrm>
          <a:prstGeom prst="borderCallout1">
            <a:avLst>
              <a:gd name="adj1" fmla="val 18750"/>
              <a:gd name="adj2" fmla="val -8333"/>
              <a:gd name="adj3" fmla="val -40700"/>
              <a:gd name="adj4" fmla="val -191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Left-edge -20px of “normal” position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4343400" y="5334000"/>
            <a:ext cx="4419600" cy="609600"/>
          </a:xfrm>
          <a:prstGeom prst="borderCallout1">
            <a:avLst>
              <a:gd name="adj1" fmla="val 18750"/>
              <a:gd name="adj2" fmla="val -8333"/>
              <a:gd name="adj3" fmla="val -33870"/>
              <a:gd name="adj4" fmla="val -2628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position (100,150) in the “parent”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“float” </a:t>
            </a:r>
            <a:r>
              <a:rPr lang="en-US" dirty="0" smtClean="0"/>
              <a:t>positioning;</a:t>
            </a:r>
            <a:endParaRPr lang="tr-TR" dirty="0" smtClean="0"/>
          </a:p>
          <a:p>
            <a:pPr lvl="1"/>
            <a:r>
              <a:rPr lang="en-US" dirty="0" smtClean="0"/>
              <a:t>Floating element or “k</a:t>
            </a:r>
            <a:r>
              <a:rPr lang="tr-TR" dirty="0" smtClean="0"/>
              <a:t>ayan eleman</a:t>
            </a:r>
            <a:r>
              <a:rPr lang="en-US" dirty="0" smtClean="0"/>
              <a:t>” is an element such that web page’s text or</a:t>
            </a:r>
            <a:r>
              <a:rPr lang="tr-TR" dirty="0" smtClean="0"/>
              <a:t> </a:t>
            </a:r>
            <a:r>
              <a:rPr lang="en-US" dirty="0" smtClean="0"/>
              <a:t>other elements “float” around it (</a:t>
            </a:r>
            <a:r>
              <a:rPr lang="tr-TR" dirty="0" smtClean="0"/>
              <a:t>yani metin ve diğer elemanları bu elemanın etrafında sarılıyor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Floating elements are created using </a:t>
            </a:r>
            <a:r>
              <a:rPr lang="tr-TR" b="1" dirty="0" smtClean="0"/>
              <a:t>float</a:t>
            </a:r>
            <a:r>
              <a:rPr lang="tr-TR" dirty="0" smtClean="0"/>
              <a:t> </a:t>
            </a:r>
            <a:r>
              <a:rPr lang="en-US" dirty="0" smtClean="0"/>
              <a:t>style-option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“float” </a:t>
            </a:r>
            <a:r>
              <a:rPr lang="en-US" dirty="0" smtClean="0"/>
              <a:t>positioning;</a:t>
            </a:r>
            <a:endParaRPr lang="tr-TR" dirty="0" smtClean="0"/>
          </a:p>
          <a:p>
            <a:pPr lvl="1"/>
            <a:r>
              <a:rPr lang="en-US" dirty="0" smtClean="0"/>
              <a:t>Floating elements are created using </a:t>
            </a:r>
            <a:r>
              <a:rPr lang="tr-TR" b="1" dirty="0" smtClean="0"/>
              <a:t>float</a:t>
            </a:r>
            <a:r>
              <a:rPr lang="tr-TR" dirty="0" smtClean="0"/>
              <a:t> </a:t>
            </a:r>
            <a:r>
              <a:rPr lang="en-US" dirty="0" smtClean="0"/>
              <a:t>style-option</a:t>
            </a:r>
            <a:endParaRPr lang="tr-TR" dirty="0" smtClean="0"/>
          </a:p>
          <a:p>
            <a:pPr lvl="1"/>
            <a:r>
              <a:rPr lang="tr-TR" b="1" dirty="0" smtClean="0"/>
              <a:t>float:left</a:t>
            </a:r>
            <a:r>
              <a:rPr lang="tr-TR" dirty="0" smtClean="0"/>
              <a:t> – </a:t>
            </a:r>
            <a:r>
              <a:rPr lang="en-US" dirty="0" smtClean="0"/>
              <a:t>places the element to the left, and the text floats around it on the right (</a:t>
            </a:r>
            <a:r>
              <a:rPr lang="tr-TR" dirty="0" smtClean="0"/>
              <a:t>elemanı sola yerleştiriyor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float:right</a:t>
            </a:r>
            <a:r>
              <a:rPr lang="tr-TR" dirty="0" smtClean="0"/>
              <a:t> – </a:t>
            </a:r>
            <a:r>
              <a:rPr lang="en-US" dirty="0" smtClean="0"/>
              <a:t>places the element to the right, and the text floats around it on the right (</a:t>
            </a:r>
            <a:r>
              <a:rPr lang="tr-TR" dirty="0" smtClean="0"/>
              <a:t>elemanı sağa yerleştiriyor</a:t>
            </a:r>
            <a:r>
              <a:rPr lang="en-US" dirty="0" smtClean="0"/>
              <a:t>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“float” </a:t>
            </a:r>
            <a:r>
              <a:rPr lang="en-US" dirty="0" smtClean="0"/>
              <a:t>positioning;</a:t>
            </a:r>
            <a:endParaRPr lang="tr-TR" dirty="0" smtClean="0"/>
          </a:p>
          <a:p>
            <a:pPr lvl="1"/>
            <a:r>
              <a:rPr lang="en-US" dirty="0" smtClean="0"/>
              <a:t>Floating elements are placed by the browser “as long as it is possible” </a:t>
            </a:r>
          </a:p>
          <a:p>
            <a:pPr lvl="1"/>
            <a:r>
              <a:rPr lang="en-US" dirty="0" smtClean="0"/>
              <a:t>This means that floating elements may be left “waiting” to be placed by the browser until it can find a suitable place for them</a:t>
            </a:r>
          </a:p>
          <a:p>
            <a:pPr lvl="1"/>
            <a:r>
              <a:rPr lang="tr-TR" b="1" dirty="0" smtClean="0"/>
              <a:t>clear:left/right/both</a:t>
            </a:r>
            <a:r>
              <a:rPr lang="tr-TR" dirty="0" smtClean="0"/>
              <a:t> – </a:t>
            </a:r>
            <a:r>
              <a:rPr lang="en-US" dirty="0" smtClean="0"/>
              <a:t>is used to force place (</a:t>
            </a:r>
            <a:r>
              <a:rPr lang="tr-TR" dirty="0" smtClean="0"/>
              <a:t>zorunlu yerleştirmek) </a:t>
            </a:r>
            <a:r>
              <a:rPr lang="en-US" dirty="0" smtClean="0"/>
              <a:t>all “waiting” left, right, or all floating elements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pic>
        <p:nvPicPr>
          <p:cNvPr id="17" name="Content Placeholder 16" descr="gg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804" t="10480" r="5712" b="57910"/>
          <a:stretch>
            <a:fillRect/>
          </a:stretch>
        </p:blipFill>
        <p:spPr>
          <a:xfrm>
            <a:off x="838200" y="1981200"/>
            <a:ext cx="7454348" cy="381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3733800" y="1524000"/>
            <a:ext cx="3657600" cy="457200"/>
          </a:xfrm>
          <a:prstGeom prst="borderCallout1">
            <a:avLst>
              <a:gd name="adj1" fmla="val 18750"/>
              <a:gd name="adj2" fmla="val -8333"/>
              <a:gd name="adj3" fmla="val 198836"/>
              <a:gd name="adj4" fmla="val -4532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floating element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2667000" y="5562600"/>
            <a:ext cx="3657600" cy="457200"/>
          </a:xfrm>
          <a:prstGeom prst="borderCallout1">
            <a:avLst>
              <a:gd name="adj1" fmla="val 21691"/>
              <a:gd name="adj2" fmla="val 102329"/>
              <a:gd name="adj3" fmla="val -162929"/>
              <a:gd name="adj4" fmla="val 12490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floating element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 (</a:t>
            </a:r>
            <a:r>
              <a:rPr lang="tr-TR" dirty="0" smtClean="0"/>
              <a:t>Gösterme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endParaRPr lang="en-US" dirty="0" smtClean="0"/>
          </a:p>
          <a:p>
            <a:pPr lvl="1"/>
            <a:r>
              <a:rPr lang="tr-TR" b="1" dirty="0" smtClean="0"/>
              <a:t>display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tr-TR" b="1" dirty="0" smtClean="0"/>
              <a:t>visibility</a:t>
            </a:r>
            <a:r>
              <a:rPr lang="tr-TR" dirty="0" smtClean="0"/>
              <a:t> </a:t>
            </a:r>
            <a:r>
              <a:rPr lang="en-US" dirty="0" smtClean="0"/>
              <a:t>style-options are used to control visibility of HTML element</a:t>
            </a:r>
            <a:r>
              <a:rPr lang="tr-TR" dirty="0" smtClean="0"/>
              <a:t> </a:t>
            </a:r>
          </a:p>
          <a:p>
            <a:pPr lvl="1"/>
            <a:r>
              <a:rPr lang="tr-TR" b="1" dirty="0" smtClean="0"/>
              <a:t>visibility:visible/hidden</a:t>
            </a:r>
            <a:r>
              <a:rPr lang="tr-TR" dirty="0" smtClean="0"/>
              <a:t> – </a:t>
            </a:r>
            <a:r>
              <a:rPr lang="en-US" dirty="0" smtClean="0"/>
              <a:t>makes HTML element be shown or not shown in the web page, but in either case preserves its place in the web page (</a:t>
            </a:r>
            <a:r>
              <a:rPr lang="tr-TR" dirty="0" smtClean="0"/>
              <a:t>elemanı gösteriyor veya saklıyor, </a:t>
            </a:r>
            <a:r>
              <a:rPr lang="tr-TR" dirty="0" smtClean="0">
                <a:solidFill>
                  <a:srgbClr val="FF0000"/>
                </a:solidFill>
              </a:rPr>
              <a:t>ama sakladığında onun yerine boş yer bırakıyor</a:t>
            </a:r>
            <a:r>
              <a:rPr lang="en-US" dirty="0" smtClean="0"/>
              <a:t>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Visibility (</a:t>
            </a:r>
            <a:r>
              <a:rPr lang="tr-TR" dirty="0" smtClean="0"/>
              <a:t>Gösterme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endParaRPr lang="en-US" dirty="0" smtClean="0"/>
          </a:p>
          <a:p>
            <a:pPr lvl="1"/>
            <a:r>
              <a:rPr lang="tr-TR" b="1" dirty="0" smtClean="0"/>
              <a:t>display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tr-TR" b="1" dirty="0" smtClean="0"/>
              <a:t>visibility</a:t>
            </a:r>
            <a:r>
              <a:rPr lang="tr-TR" dirty="0" smtClean="0"/>
              <a:t> </a:t>
            </a:r>
            <a:r>
              <a:rPr lang="en-US" dirty="0" smtClean="0"/>
              <a:t>style-options are used to control visibility of HTML element</a:t>
            </a:r>
            <a:r>
              <a:rPr lang="tr-TR" dirty="0" smtClean="0"/>
              <a:t> </a:t>
            </a:r>
          </a:p>
          <a:p>
            <a:pPr lvl="1"/>
            <a:r>
              <a:rPr lang="tr-TR" b="1" dirty="0" smtClean="0"/>
              <a:t>display:inline/block/none</a:t>
            </a:r>
            <a:r>
              <a:rPr lang="tr-TR" dirty="0" smtClean="0"/>
              <a:t> – </a:t>
            </a:r>
            <a:r>
              <a:rPr lang="en-US" dirty="0" smtClean="0"/>
              <a:t>controls display of the element – inline, as a block, or not shown; in the last case the element is completely removed from the web page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(</a:t>
            </a:r>
            <a:r>
              <a:rPr lang="tr-TR" dirty="0" smtClean="0"/>
              <a:t>elemanı satır içi veya blok olarak gösteriyor, yada saklıyor; </a:t>
            </a:r>
            <a:r>
              <a:rPr lang="tr-TR" dirty="0" smtClean="0">
                <a:solidFill>
                  <a:srgbClr val="FF0000"/>
                </a:solidFill>
              </a:rPr>
              <a:t>sakladığında eleman tamamen sayfadan kaldırılıyor</a:t>
            </a:r>
            <a:r>
              <a:rPr lang="tr-TR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Size </a:t>
            </a:r>
            <a:r>
              <a:rPr lang="en-US" dirty="0" smtClean="0"/>
              <a:t>and borders (</a:t>
            </a:r>
            <a:r>
              <a:rPr lang="tr-TR" dirty="0" smtClean="0"/>
              <a:t>Boyut ve çerçeveler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HTML</a:t>
            </a:r>
            <a:r>
              <a:rPr lang="tr-TR" dirty="0" smtClean="0"/>
              <a:t> </a:t>
            </a:r>
            <a:r>
              <a:rPr lang="en-US" dirty="0" smtClean="0"/>
              <a:t>element model (box – </a:t>
            </a:r>
            <a:r>
              <a:rPr lang="en-US" dirty="0" err="1" smtClean="0"/>
              <a:t>kutu</a:t>
            </a:r>
            <a:r>
              <a:rPr lang="en-US" dirty="0" smtClean="0"/>
              <a:t>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581400"/>
            <a:ext cx="5238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>
          <a:xfrm>
            <a:off x="7315200" y="44958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130962"/>
              <a:gd name="adj4" fmla="val -8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içerik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391400" y="28956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158654"/>
              <a:gd name="adj4" fmla="val -101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html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0" y="2667000"/>
            <a:ext cx="1981200" cy="1219200"/>
          </a:xfrm>
          <a:prstGeom prst="borderCallout1">
            <a:avLst>
              <a:gd name="adj1" fmla="val 52707"/>
              <a:gd name="adj2" fmla="val 107149"/>
              <a:gd name="adj3" fmla="val 87507"/>
              <a:gd name="adj4" fmla="val 207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 ve diğer elemanların arasındaki aralık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0" y="4191000"/>
            <a:ext cx="1905000" cy="1066800"/>
          </a:xfrm>
          <a:prstGeom prst="borderCallout1">
            <a:avLst>
              <a:gd name="adj1" fmla="val 4180"/>
              <a:gd name="adj2" fmla="val 109799"/>
              <a:gd name="adj3" fmla="val 11482"/>
              <a:gd name="adj4" fmla="val 205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Sınır ve metin arasındaki aralık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315200" y="36576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84265"/>
              <a:gd name="adj4" fmla="val -71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çerçeve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Borders and boundaries </a:t>
            </a:r>
            <a:r>
              <a:rPr lang="en-US" dirty="0" smtClean="0"/>
              <a:t>(</a:t>
            </a:r>
            <a:r>
              <a:rPr lang="tr-TR" dirty="0" smtClean="0"/>
              <a:t>Boyut ve çerçeveler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height </a:t>
            </a:r>
            <a:r>
              <a:rPr lang="tr-TR" dirty="0" smtClean="0"/>
              <a:t>ve </a:t>
            </a:r>
            <a:r>
              <a:rPr lang="tr-TR" b="1" dirty="0" smtClean="0"/>
              <a:t>width</a:t>
            </a:r>
            <a:r>
              <a:rPr lang="tr-TR" dirty="0" smtClean="0"/>
              <a:t> </a:t>
            </a:r>
            <a:r>
              <a:rPr lang="en-US" dirty="0" smtClean="0"/>
              <a:t>style-options are used to define element’s size and width (</a:t>
            </a:r>
            <a:r>
              <a:rPr lang="tr-TR" dirty="0" smtClean="0"/>
              <a:t>yükseklik ve genişlik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In HTML,</a:t>
            </a:r>
            <a:r>
              <a:rPr lang="tr-TR" dirty="0" smtClean="0"/>
              <a:t> </a:t>
            </a:r>
            <a:r>
              <a:rPr lang="en-US" dirty="0" smtClean="0"/>
              <a:t>the size of element means the size of its “CONTENTS” (</a:t>
            </a:r>
            <a:r>
              <a:rPr lang="tr-TR" dirty="0" smtClean="0"/>
              <a:t>elemanının boyutu içeriğin boyutu demektir</a:t>
            </a:r>
            <a:r>
              <a:rPr lang="en-US" dirty="0" smtClean="0"/>
              <a:t>)</a:t>
            </a:r>
            <a:r>
              <a:rPr lang="tr-TR" dirty="0" smtClean="0"/>
              <a:t>, padding, border, and margin should be added on top of that (üzerine eklenmelidir)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div-based layout, the web page is designed using rectangular (</a:t>
            </a:r>
            <a:r>
              <a:rPr lang="tr-TR" dirty="0" smtClean="0"/>
              <a:t>dörtğen) boxes</a:t>
            </a:r>
            <a:endParaRPr lang="en-US" dirty="0" smtClean="0"/>
          </a:p>
          <a:p>
            <a:r>
              <a:rPr lang="tr-TR" dirty="0" smtClean="0"/>
              <a:t>Many HTML elements already are created as such rectangular areas (</a:t>
            </a:r>
            <a:r>
              <a:rPr lang="en-US" dirty="0" smtClean="0"/>
              <a:t>&lt;p&gt;, &lt;table&gt;</a:t>
            </a:r>
            <a:r>
              <a:rPr lang="tr-TR" dirty="0" smtClean="0"/>
              <a:t>)</a:t>
            </a:r>
          </a:p>
          <a:p>
            <a:r>
              <a:rPr lang="tr-TR" dirty="0" smtClean="0"/>
              <a:t>If not, the HTML element is placed inside a “div” “container” element</a:t>
            </a:r>
          </a:p>
          <a:p>
            <a:pPr lvl="1"/>
            <a:r>
              <a:rPr lang="en-US" dirty="0" smtClean="0"/>
              <a:t>&lt;a&gt;</a:t>
            </a:r>
            <a:r>
              <a:rPr lang="tr-TR" dirty="0" smtClean="0"/>
              <a:t> is inline (satıriçi) element; place it inside a div, then think about where to place that div !!!</a:t>
            </a:r>
            <a:br>
              <a:rPr lang="tr-TR" dirty="0" smtClean="0"/>
            </a:br>
            <a:r>
              <a:rPr lang="en-US" i="1" dirty="0" smtClean="0"/>
              <a:t>&lt;div&gt;&lt;a </a:t>
            </a:r>
            <a:r>
              <a:rPr lang="en-US" i="1" dirty="0" err="1" smtClean="0"/>
              <a:t>href</a:t>
            </a:r>
            <a:r>
              <a:rPr lang="en-US" i="1" dirty="0" smtClean="0"/>
              <a:t>=“</a:t>
            </a:r>
            <a:r>
              <a:rPr lang="tr-TR" i="1" dirty="0" smtClean="0"/>
              <a:t>git-oraya</a:t>
            </a:r>
            <a:r>
              <a:rPr lang="en-US" i="1" dirty="0" smtClean="0"/>
              <a:t>”&gt;</a:t>
            </a:r>
            <a:r>
              <a:rPr lang="tr-TR" i="1" dirty="0" smtClean="0"/>
              <a:t>burdan git!</a:t>
            </a:r>
            <a:r>
              <a:rPr lang="en-US" i="1" dirty="0" smtClean="0"/>
              <a:t>&lt;/a&gt;&lt;/div&gt;</a:t>
            </a:r>
            <a:br>
              <a:rPr lang="en-US" i="1" dirty="0" smtClean="0"/>
            </a:b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36219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the size of element means the size of its “CONTENTS” (</a:t>
            </a:r>
            <a:r>
              <a:rPr lang="tr-TR" dirty="0" smtClean="0"/>
              <a:t>elemanının boyutu içeriğin boyutu demektir</a:t>
            </a:r>
            <a:r>
              <a:rPr lang="en-US" dirty="0" smtClean="0"/>
              <a:t>)</a:t>
            </a:r>
            <a:r>
              <a:rPr lang="tr-TR" dirty="0" smtClean="0"/>
              <a:t>, padding, border, and margin should be added on top of that (üzerine eklenmelidir)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581400"/>
            <a:ext cx="5238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629400" y="4379259"/>
            <a:ext cx="0" cy="11430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5029200"/>
            <a:ext cx="35814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different in Internet Explorer 8 and Earlier (cross-browser incompatibility, that is same web page may be shown differently in IE8 and say Firefox/Chrome)</a:t>
            </a:r>
            <a:endParaRPr lang="tr-TR" dirty="0" smtClean="0"/>
          </a:p>
          <a:p>
            <a:pPr lvl="1"/>
            <a:r>
              <a:rPr lang="en-US" dirty="0" smtClean="0"/>
              <a:t>In IE8, the size of HTML element means its entire size, that is containing padding, borders, and margins</a:t>
            </a:r>
          </a:p>
          <a:p>
            <a:pPr lvl="1"/>
            <a:r>
              <a:rPr lang="en-US" dirty="0" smtClean="0"/>
              <a:t>To solve this and other cross-browser incompatibility issues, your HTML web pages should always begin with following line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 smtClean="0"/>
              <a:t>Bu sorunu çözmek için, HTML belgesinizin başında “DOCTYPE” tanım-satırı eklenmesi gerekmektedir!)</a:t>
            </a:r>
          </a:p>
          <a:p>
            <a:pPr lvl="1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sz="2200" b="1" dirty="0" smtClean="0">
                <a:solidFill>
                  <a:srgbClr val="FF0000"/>
                </a:solidFill>
              </a:rPr>
              <a:t>&lt;!DOCTYPE html PUBLIC "-//W3C//DTD XHTML 1.0 Transitional//EN"</a:t>
            </a:r>
            <a:br>
              <a:rPr lang="en-US" sz="2200" b="1" dirty="0" smtClean="0">
                <a:solidFill>
                  <a:srgbClr val="FF0000"/>
                </a:solidFill>
              </a:rPr>
            </a:br>
            <a:r>
              <a:rPr lang="en-US" sz="2200" b="1" dirty="0" smtClean="0">
                <a:solidFill>
                  <a:srgbClr val="FF0000"/>
                </a:solidFill>
              </a:rPr>
              <a:t>"http://www.w3.org/TR/xhtml1/DTD/xhtml1-transitional.dtd"&gt;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52399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In IE8, the size of HTML element means its entire size, that is containing padding, borders, and margins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581400"/>
            <a:ext cx="5238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981200" y="3657600"/>
            <a:ext cx="0" cy="27432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429000"/>
            <a:ext cx="5181600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solve this and other cross-browser incompatibility issues, your HTML web pages should always begin with following line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 smtClean="0"/>
              <a:t>Bu sorunu çözmek için, HTML belgesinizin başında “DOCTYPE” tanım-satırı eklenmesi gerekmektedir!)</a:t>
            </a:r>
          </a:p>
          <a:p>
            <a:pPr marL="120650" lvl="1" indent="-12065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en-US" sz="2200" b="1" dirty="0" smtClean="0">
                <a:solidFill>
                  <a:srgbClr val="FF0000"/>
                </a:solidFill>
              </a:rPr>
              <a:t>&lt;!DOCTYPE html PUBLIC "-//W3C//DTD XHTML 1.0 Transitional//EN”</a:t>
            </a:r>
            <a:r>
              <a:rPr lang="tr-TR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"http://www.w3.org/TR/xhtml1/DTD/xhtml1-transitional.dtd"&gt;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Padding, margin and border</a:t>
            </a:r>
            <a:r>
              <a:rPr lang="tr-TR" dirty="0" smtClean="0"/>
              <a:t>:</a:t>
            </a:r>
          </a:p>
          <a:p>
            <a:r>
              <a:rPr lang="en-US" dirty="0" smtClean="0"/>
              <a:t>To define padding and margin’s width</a:t>
            </a:r>
            <a:r>
              <a:rPr lang="tr-TR" dirty="0" smtClean="0"/>
              <a:t>, </a:t>
            </a:r>
            <a:r>
              <a:rPr lang="tr-TR" b="1" dirty="0" smtClean="0"/>
              <a:t>padding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tr-TR" b="1" dirty="0" smtClean="0"/>
              <a:t>margin </a:t>
            </a:r>
            <a:r>
              <a:rPr lang="en-US" dirty="0" smtClean="0"/>
              <a:t>style-options are used</a:t>
            </a:r>
            <a:endParaRPr lang="tr-TR" dirty="0" smtClean="0"/>
          </a:p>
          <a:p>
            <a:r>
              <a:rPr lang="en-US" dirty="0" smtClean="0"/>
              <a:t>Padding/margin width may be defined overall, or for right/left/top/bottom margin </a:t>
            </a:r>
            <a:r>
              <a:rPr lang="en-US" b="1" i="1" dirty="0" smtClean="0"/>
              <a:t>only</a:t>
            </a:r>
            <a:br>
              <a:rPr lang="en-US" b="1" i="1" dirty="0" smtClean="0"/>
            </a:br>
            <a:r>
              <a:rPr lang="en-US" b="1" i="1" dirty="0" smtClean="0"/>
              <a:t>padding-top/padding-left/padding-right/padding-bottom</a:t>
            </a:r>
            <a:endParaRPr lang="tr-TR" i="1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Padding, margin and border</a:t>
            </a:r>
            <a:r>
              <a:rPr lang="tr-TR" dirty="0" smtClean="0"/>
              <a:t>:</a:t>
            </a:r>
          </a:p>
          <a:p>
            <a:r>
              <a:rPr lang="en-US" dirty="0" smtClean="0"/>
              <a:t>To define border’s style and width</a:t>
            </a:r>
            <a:r>
              <a:rPr lang="tr-TR" dirty="0" smtClean="0"/>
              <a:t>, </a:t>
            </a:r>
            <a:r>
              <a:rPr lang="en-US" b="1" dirty="0" smtClean="0"/>
              <a:t>border </a:t>
            </a:r>
            <a:r>
              <a:rPr lang="en-US" dirty="0" smtClean="0"/>
              <a:t>style-options are used</a:t>
            </a:r>
          </a:p>
          <a:p>
            <a:r>
              <a:rPr lang="en-US" dirty="0" smtClean="0"/>
              <a:t>Border may be defined overall or only for top/right/left/bottom borders, </a:t>
            </a:r>
            <a:r>
              <a:rPr lang="en-US" b="1" dirty="0" smtClean="0"/>
              <a:t>border-right/border-left/border-top/border-bottom</a:t>
            </a:r>
            <a:endParaRPr lang="tr-TR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style=“border-top: solid 1px black;”</a:t>
            </a:r>
          </a:p>
          <a:p>
            <a:pPr lvl="1"/>
            <a:r>
              <a:rPr lang="en-US" dirty="0" smtClean="0"/>
              <a:t>style=“border-</a:t>
            </a:r>
            <a:r>
              <a:rPr lang="en-US" dirty="0" err="1" smtClean="0"/>
              <a:t>color:black</a:t>
            </a:r>
            <a:r>
              <a:rPr lang="en-US" dirty="0" smtClean="0"/>
              <a:t>; border-width:1px; border-</a:t>
            </a:r>
            <a:r>
              <a:rPr lang="en-US" dirty="0" err="1" smtClean="0"/>
              <a:t>style:solid</a:t>
            </a:r>
            <a:r>
              <a:rPr lang="en-US" dirty="0" smtClean="0"/>
              <a:t>;”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sizes</a:t>
            </a:r>
            <a:endParaRPr lang="tr-TR" dirty="0" smtClean="0"/>
          </a:p>
          <a:p>
            <a:pPr lvl="1"/>
            <a:r>
              <a:rPr lang="en-US" dirty="0" smtClean="0"/>
              <a:t>HTML size can be given in </a:t>
            </a:r>
            <a:r>
              <a:rPr lang="tr-TR" b="1" dirty="0" smtClean="0"/>
              <a:t>px</a:t>
            </a:r>
            <a:r>
              <a:rPr lang="tr-TR" dirty="0" smtClean="0"/>
              <a:t>, </a:t>
            </a:r>
            <a:r>
              <a:rPr lang="tr-TR" b="1" dirty="0" smtClean="0"/>
              <a:t>em</a:t>
            </a:r>
            <a:r>
              <a:rPr lang="tr-TR" dirty="0" smtClean="0"/>
              <a:t>, </a:t>
            </a:r>
            <a:r>
              <a:rPr lang="en-US" dirty="0" smtClean="0"/>
              <a:t>or </a:t>
            </a:r>
            <a:r>
              <a:rPr lang="en-US" b="1" dirty="0" smtClean="0"/>
              <a:t>percentile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tr-TR" b="1" dirty="0" smtClean="0"/>
              <a:t>yüzdesi</a:t>
            </a:r>
            <a:r>
              <a:rPr lang="en-US" dirty="0" smtClean="0"/>
              <a:t>, </a:t>
            </a:r>
            <a:r>
              <a:rPr lang="tr-TR" b="1" dirty="0" smtClean="0"/>
              <a:t>%</a:t>
            </a:r>
            <a:r>
              <a:rPr lang="tr-TR" dirty="0" smtClean="0"/>
              <a:t>)</a:t>
            </a:r>
          </a:p>
          <a:p>
            <a:pPr lvl="1"/>
            <a:r>
              <a:rPr lang="tr-TR" b="1" dirty="0" smtClean="0"/>
              <a:t>px</a:t>
            </a:r>
            <a:r>
              <a:rPr lang="tr-TR" dirty="0" smtClean="0"/>
              <a:t> = pixel</a:t>
            </a:r>
            <a:r>
              <a:rPr lang="en-US" dirty="0" smtClean="0"/>
              <a:t>, </a:t>
            </a:r>
            <a:endParaRPr lang="tr-TR" dirty="0" smtClean="0"/>
          </a:p>
          <a:p>
            <a:pPr lvl="1"/>
            <a:r>
              <a:rPr lang="tr-TR" b="1" dirty="0" smtClean="0"/>
              <a:t>em</a:t>
            </a:r>
            <a:r>
              <a:rPr lang="tr-TR" dirty="0" smtClean="0"/>
              <a:t> = </a:t>
            </a:r>
            <a:r>
              <a:rPr lang="en-US" dirty="0" smtClean="0"/>
              <a:t>is relative size, 1em=font-size of the parent element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tr-TR" dirty="0" smtClean="0"/>
              <a:t>ana elemanın fontunun boyutuna bağlı bir boyut; 1em – ana elemanın fontunun boyutu</a:t>
            </a:r>
            <a:r>
              <a:rPr lang="en-US" dirty="0" smtClean="0"/>
              <a:t> </a:t>
            </a:r>
            <a:r>
              <a:rPr lang="en-US" dirty="0" err="1" smtClean="0"/>
              <a:t>demektir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b="1" dirty="0" smtClean="0"/>
              <a:t>percentile</a:t>
            </a:r>
            <a:r>
              <a:rPr lang="tr-TR" b="1" dirty="0" smtClean="0"/>
              <a:t> – </a:t>
            </a:r>
            <a:r>
              <a:rPr lang="en-US" dirty="0" smtClean="0"/>
              <a:t>percentile of the parent element’s size (</a:t>
            </a:r>
            <a:r>
              <a:rPr lang="tr-TR" dirty="0" smtClean="0"/>
              <a:t>ana elemanın boyutuna bağlı bir boyut; 100% - ana elemanın boyutu</a:t>
            </a:r>
            <a:r>
              <a:rPr lang="en-US" dirty="0" smtClean="0"/>
              <a:t> </a:t>
            </a:r>
            <a:r>
              <a:rPr lang="en-US" dirty="0" err="1" smtClean="0"/>
              <a:t>demektir</a:t>
            </a:r>
            <a:r>
              <a:rPr lang="en-US" dirty="0" smtClean="0"/>
              <a:t>)</a:t>
            </a:r>
            <a:endParaRPr lang="tr-TR" b="1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HTML styling  </a:t>
            </a:r>
            <a:r>
              <a:rPr lang="en-US" dirty="0" smtClean="0"/>
              <a:t>basics</a:t>
            </a:r>
            <a:r>
              <a:rPr lang="tr-TR" dirty="0" smtClean="0"/>
              <a:t>:</a:t>
            </a:r>
          </a:p>
          <a:p>
            <a:r>
              <a:rPr lang="en-US" dirty="0" smtClean="0"/>
              <a:t>Formatting (</a:t>
            </a:r>
            <a:r>
              <a:rPr lang="tr-TR" dirty="0" smtClean="0"/>
              <a:t>Biçimlendirme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text, font, color, background, list-style</a:t>
            </a:r>
            <a:r>
              <a:rPr lang="en-US" b="1" dirty="0" smtClean="0"/>
              <a:t> </a:t>
            </a:r>
            <a:r>
              <a:rPr lang="en-US" dirty="0" smtClean="0"/>
              <a:t>options</a:t>
            </a:r>
            <a:endParaRPr lang="tr-TR" b="1" dirty="0" smtClean="0"/>
          </a:p>
          <a:p>
            <a:r>
              <a:rPr lang="en-US" dirty="0" smtClean="0"/>
              <a:t>Position and visibility (</a:t>
            </a:r>
            <a:r>
              <a:rPr lang="tr-TR" dirty="0" smtClean="0"/>
              <a:t>Pozisyon ve gösterme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position, float, clear, top, left, right, bottom</a:t>
            </a:r>
            <a:r>
              <a:rPr lang="en-US" b="1" dirty="0" smtClean="0"/>
              <a:t> </a:t>
            </a:r>
            <a:r>
              <a:rPr lang="en-US" dirty="0" smtClean="0"/>
              <a:t>options</a:t>
            </a:r>
            <a:endParaRPr lang="tr-TR" dirty="0" smtClean="0"/>
          </a:p>
          <a:p>
            <a:r>
              <a:rPr lang="en-US" dirty="0" smtClean="0"/>
              <a:t>Size and borders (</a:t>
            </a:r>
            <a:r>
              <a:rPr lang="tr-TR" dirty="0" smtClean="0"/>
              <a:t>Boyut ve çerçeveler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tr-TR" b="1" dirty="0" smtClean="0"/>
              <a:t>height, width, padding, margin, border</a:t>
            </a:r>
            <a:r>
              <a:rPr lang="en-US" b="1" dirty="0" smtClean="0"/>
              <a:t> </a:t>
            </a:r>
            <a:r>
              <a:rPr lang="en-US" dirty="0" smtClean="0"/>
              <a:t>options</a:t>
            </a:r>
          </a:p>
          <a:p>
            <a:pPr lvl="1"/>
            <a:endParaRPr lang="tr-TR" b="1" dirty="0" smtClean="0"/>
          </a:p>
          <a:p>
            <a:pPr marL="342900" lvl="1" indent="-342900">
              <a:buNone/>
            </a:pPr>
            <a:r>
              <a:rPr lang="tr-TR" b="1" dirty="0" smtClean="0">
                <a:hlinkClick r:id="rId2"/>
              </a:rPr>
              <a:t>http://www.w3schools.com/cssref/</a:t>
            </a:r>
            <a:endParaRPr lang="tr-TR" b="1" dirty="0" smtClean="0"/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tr-TR" i="1" dirty="0" smtClean="0"/>
              <a:t>Ne </a:t>
            </a:r>
            <a:r>
              <a:rPr lang="tr-TR" i="1" dirty="0" smtClean="0"/>
              <a:t>aletler kullanacağız ?</a:t>
            </a:r>
            <a:endParaRPr lang="tr-TR" i="1" dirty="0" smtClean="0"/>
          </a:p>
          <a:p>
            <a:pPr lvl="1"/>
            <a:r>
              <a:rPr lang="tr-TR" i="1" dirty="0" smtClean="0"/>
              <a:t>Notepad++</a:t>
            </a:r>
            <a:r>
              <a:rPr lang="tr-TR" i="1" dirty="0"/>
              <a:t> </a:t>
            </a:r>
            <a:r>
              <a:rPr lang="tr-TR" i="1" dirty="0" smtClean="0"/>
              <a:t>ve </a:t>
            </a:r>
            <a:r>
              <a:rPr lang="tr-TR" i="1" dirty="0" smtClean="0"/>
              <a:t>Firefox/Chrome</a:t>
            </a:r>
            <a:endParaRPr lang="tr-TR" i="1" dirty="0" smtClean="0"/>
          </a:p>
          <a:p>
            <a:r>
              <a:rPr lang="tr-TR" i="1" dirty="0" smtClean="0"/>
              <a:t>Ne kaynaklar kullanacağız ?</a:t>
            </a:r>
            <a:endParaRPr lang="tr-TR" i="1" dirty="0" smtClean="0"/>
          </a:p>
          <a:p>
            <a:pPr lvl="1"/>
            <a:r>
              <a:rPr lang="tr-TR" i="1" dirty="0" smtClean="0">
                <a:hlinkClick r:id="rId2"/>
              </a:rPr>
              <a:t>http://</a:t>
            </a:r>
            <a:r>
              <a:rPr lang="tr-TR" i="1" dirty="0" smtClean="0">
                <a:hlinkClick r:id="rId2"/>
              </a:rPr>
              <a:t>www.w3schools.com/html/html_quick.asp</a:t>
            </a:r>
            <a:endParaRPr lang="tr-TR" i="1" dirty="0" smtClean="0"/>
          </a:p>
          <a:p>
            <a:pPr lvl="1"/>
            <a:r>
              <a:rPr lang="tr-TR" i="1" dirty="0" smtClean="0">
                <a:hlinkClick r:id="rId3"/>
              </a:rPr>
              <a:t>http</a:t>
            </a:r>
            <a:r>
              <a:rPr lang="tr-TR" i="1" dirty="0" smtClean="0">
                <a:hlinkClick r:id="rId3"/>
              </a:rPr>
              <a:t>://www.w3schools.com/tags/</a:t>
            </a:r>
            <a:endParaRPr lang="tr-TR" i="1" dirty="0" smtClean="0"/>
          </a:p>
          <a:p>
            <a:pPr lvl="1"/>
            <a:r>
              <a:rPr lang="tr-TR" i="1" dirty="0" smtClean="0">
                <a:hlinkClick r:id="rId4"/>
              </a:rPr>
              <a:t>http://www.w3schools.com/cssref</a:t>
            </a:r>
            <a:r>
              <a:rPr lang="tr-TR" i="1" dirty="0" smtClean="0">
                <a:hlinkClick r:id="rId4"/>
              </a:rPr>
              <a:t>/</a:t>
            </a:r>
            <a:endParaRPr lang="tr-TR" i="1" dirty="0" smtClean="0"/>
          </a:p>
          <a:p>
            <a:pPr lvl="1"/>
            <a:r>
              <a:rPr lang="en-US" dirty="0" smtClean="0">
                <a:hlinkClick r:id="rId5"/>
              </a:rPr>
              <a:t>http://www.w3schools.com/html/html_colors.asp</a:t>
            </a:r>
            <a:endParaRPr lang="tr-TR" i="1" dirty="0" smtClean="0"/>
          </a:p>
          <a:p>
            <a:pPr lvl="1"/>
            <a:r>
              <a:rPr lang="tr-TR" i="1" dirty="0" smtClean="0"/>
              <a:t>Örnek </a:t>
            </a:r>
            <a:r>
              <a:rPr lang="tr-TR" i="1" dirty="0" smtClean="0"/>
              <a:t>dosyalar</a:t>
            </a:r>
          </a:p>
          <a:p>
            <a:r>
              <a:rPr lang="tr-TR" i="1" dirty="0" smtClean="0"/>
              <a:t>Çalışma – </a:t>
            </a:r>
            <a:r>
              <a:rPr lang="tr-TR" i="1" dirty="0" smtClean="0"/>
              <a:t>calisma.</a:t>
            </a:r>
            <a:r>
              <a:rPr lang="en-US" i="1" dirty="0" smtClean="0"/>
              <a:t>tr.</a:t>
            </a:r>
            <a:r>
              <a:rPr lang="tr-TR" i="1" dirty="0" smtClean="0"/>
              <a:t>txt</a:t>
            </a:r>
            <a:r>
              <a:rPr lang="en-US" i="1" dirty="0" smtClean="0"/>
              <a:t> OR </a:t>
            </a:r>
            <a:r>
              <a:rPr lang="en-US" i="1" smtClean="0"/>
              <a:t>calisma.en.txt</a:t>
            </a:r>
            <a:endParaRPr lang="tr-TR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way, in div-based layout, all elements of a web page are placed in appropriate div-containers</a:t>
            </a:r>
            <a:endParaRPr lang="tr-TR" dirty="0" smtClean="0"/>
          </a:p>
          <a:p>
            <a:r>
              <a:rPr lang="en-US" dirty="0" smtClean="0"/>
              <a:t>Div-elements are then placed in correct positions in the web page using styling options (a little later)</a:t>
            </a:r>
            <a:endParaRPr lang="tr-TR" dirty="0" smtClean="0"/>
          </a:p>
          <a:p>
            <a:r>
              <a:rPr lang="en-US" dirty="0" smtClean="0"/>
              <a:t>=</a:t>
            </a:r>
            <a:r>
              <a:rPr lang="tr-TR" dirty="0" smtClean="0"/>
              <a:t>= div tabanlı tasarım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00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00200" y="1524000"/>
            <a:ext cx="12954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0744" y="176711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7114" y="1977570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114" y="221705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456538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666994"/>
            <a:ext cx="10668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7372" y="1676400"/>
            <a:ext cx="1219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1524000"/>
            <a:ext cx="4572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391400" y="990600"/>
            <a:ext cx="1524000" cy="457200"/>
          </a:xfrm>
          <a:prstGeom prst="borderCallout1">
            <a:avLst>
              <a:gd name="adj1" fmla="val 18750"/>
              <a:gd name="adj2" fmla="val -8333"/>
              <a:gd name="adj3" fmla="val 105281"/>
              <a:gd name="adj4" fmla="val -5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0" y="609600"/>
            <a:ext cx="1676400" cy="685800"/>
          </a:xfrm>
          <a:prstGeom prst="borderCallout1">
            <a:avLst>
              <a:gd name="adj1" fmla="val 16634"/>
              <a:gd name="adj2" fmla="val 109416"/>
              <a:gd name="adj3" fmla="val 125631"/>
              <a:gd name="adj4" fmla="val 15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943600"/>
            <a:ext cx="166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eg1.html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Div-based web page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6105525" cy="468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1600200"/>
            <a:ext cx="6096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514600"/>
            <a:ext cx="6096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5896428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514600"/>
            <a:ext cx="12192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514600"/>
            <a:ext cx="48768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7467600" y="9906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109384"/>
              <a:gd name="adj4" fmla="val -5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0" y="11430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77109"/>
              <a:gd name="adj4" fmla="val 178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943600"/>
            <a:ext cx="166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eg2.html</a:t>
            </a:r>
            <a:endParaRPr lang="en-US" sz="3200" dirty="0"/>
          </a:p>
        </p:txBody>
      </p:sp>
      <p:sp>
        <p:nvSpPr>
          <p:cNvPr id="19" name="Line Callout 1 18"/>
          <p:cNvSpPr/>
          <p:nvPr/>
        </p:nvSpPr>
        <p:spPr>
          <a:xfrm>
            <a:off x="0" y="26670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34032"/>
              <a:gd name="adj4" fmla="val 15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0" y="4724400"/>
            <a:ext cx="1676400" cy="685800"/>
          </a:xfrm>
          <a:prstGeom prst="borderCallout1">
            <a:avLst>
              <a:gd name="adj1" fmla="val 44147"/>
              <a:gd name="adj2" fmla="val 109416"/>
              <a:gd name="adj3" fmla="val 193519"/>
              <a:gd name="adj4" fmla="val 190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7467600" y="3124200"/>
            <a:ext cx="1676400" cy="685800"/>
          </a:xfrm>
          <a:prstGeom prst="borderCallout1">
            <a:avLst>
              <a:gd name="adj1" fmla="val 18750"/>
              <a:gd name="adj2" fmla="val -8333"/>
              <a:gd name="adj3" fmla="val 109384"/>
              <a:gd name="adj4" fmla="val -5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div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styling: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learned before, HTML pages are created from HTML elements such as paragraphs, tables, images, etc.</a:t>
            </a:r>
          </a:p>
          <a:p>
            <a:r>
              <a:rPr lang="en-US" dirty="0" smtClean="0"/>
              <a:t>The way different elements are shown by the browser in a web page is controlled by “style” parameter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1768</Words>
  <Application>Microsoft Office PowerPoint</Application>
  <PresentationFormat>On-screen Show (4:3)</PresentationFormat>
  <Paragraphs>243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MIT504  Internet and Web Programming HTML Styling</vt:lpstr>
      <vt:lpstr>Div-based web page layout  (“div” tabanlı tasarım)</vt:lpstr>
      <vt:lpstr>Div-based web page layout</vt:lpstr>
      <vt:lpstr>Div-based web page layout</vt:lpstr>
      <vt:lpstr>Div-based web page layout</vt:lpstr>
      <vt:lpstr>Div-based web page layout</vt:lpstr>
      <vt:lpstr>Div-based web page layout</vt:lpstr>
      <vt:lpstr>Div-based web page layout</vt:lpstr>
      <vt:lpstr>HTML styling:</vt:lpstr>
      <vt:lpstr>What is HTML styling?</vt:lpstr>
      <vt:lpstr>What is HTML styling?</vt:lpstr>
      <vt:lpstr>What is HTML styling?</vt:lpstr>
      <vt:lpstr>What is HTML styling?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HTML styling basics</vt:lpstr>
      <vt:lpstr>Pratik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1340</cp:revision>
  <dcterms:created xsi:type="dcterms:W3CDTF">2006-08-16T00:00:00Z</dcterms:created>
  <dcterms:modified xsi:type="dcterms:W3CDTF">2013-03-19T12:51:28Z</dcterms:modified>
</cp:coreProperties>
</file>