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99" r:id="rId3"/>
    <p:sldId id="312" r:id="rId4"/>
    <p:sldId id="313" r:id="rId5"/>
    <p:sldId id="300" r:id="rId6"/>
    <p:sldId id="314" r:id="rId7"/>
    <p:sldId id="315" r:id="rId8"/>
    <p:sldId id="316" r:id="rId9"/>
    <p:sldId id="317" r:id="rId10"/>
    <p:sldId id="301" r:id="rId11"/>
    <p:sldId id="318" r:id="rId12"/>
    <p:sldId id="320" r:id="rId13"/>
    <p:sldId id="319" r:id="rId14"/>
    <p:sldId id="302" r:id="rId15"/>
    <p:sldId id="321" r:id="rId16"/>
    <p:sldId id="322" r:id="rId17"/>
    <p:sldId id="323" r:id="rId18"/>
    <p:sldId id="303" r:id="rId19"/>
    <p:sldId id="324" r:id="rId20"/>
    <p:sldId id="325" r:id="rId21"/>
    <p:sldId id="308" r:id="rId22"/>
    <p:sldId id="326" r:id="rId23"/>
    <p:sldId id="327" r:id="rId24"/>
    <p:sldId id="328" r:id="rId25"/>
    <p:sldId id="329" r:id="rId26"/>
    <p:sldId id="304" r:id="rId27"/>
    <p:sldId id="330" r:id="rId28"/>
    <p:sldId id="331" r:id="rId29"/>
    <p:sldId id="305" r:id="rId30"/>
    <p:sldId id="333" r:id="rId31"/>
    <p:sldId id="334" r:id="rId32"/>
    <p:sldId id="335" r:id="rId33"/>
    <p:sldId id="306" r:id="rId34"/>
    <p:sldId id="336" r:id="rId35"/>
    <p:sldId id="337" r:id="rId36"/>
    <p:sldId id="338" r:id="rId37"/>
    <p:sldId id="307" r:id="rId38"/>
    <p:sldId id="339" r:id="rId39"/>
    <p:sldId id="340" r:id="rId40"/>
    <p:sldId id="341" r:id="rId41"/>
    <p:sldId id="309" r:id="rId42"/>
    <p:sldId id="342" r:id="rId43"/>
    <p:sldId id="343" r:id="rId44"/>
    <p:sldId id="344" r:id="rId45"/>
    <p:sldId id="310" r:id="rId46"/>
    <p:sldId id="351" r:id="rId47"/>
    <p:sldId id="352" r:id="rId48"/>
    <p:sldId id="353" r:id="rId49"/>
    <p:sldId id="354" r:id="rId50"/>
    <p:sldId id="355" r:id="rId51"/>
    <p:sldId id="345" r:id="rId52"/>
    <p:sldId id="346" r:id="rId53"/>
    <p:sldId id="347" r:id="rId54"/>
    <p:sldId id="348" r:id="rId55"/>
    <p:sldId id="349" r:id="rId56"/>
    <p:sldId id="350" r:id="rId57"/>
    <p:sldId id="311" r:id="rId58"/>
    <p:sldId id="356" r:id="rId59"/>
    <p:sldId id="357" r:id="rId60"/>
    <p:sldId id="358" r:id="rId61"/>
    <p:sldId id="359" r:id="rId62"/>
    <p:sldId id="360" r:id="rId63"/>
    <p:sldId id="370" r:id="rId64"/>
    <p:sldId id="371" r:id="rId65"/>
    <p:sldId id="372" r:id="rId66"/>
    <p:sldId id="361" r:id="rId67"/>
    <p:sldId id="362" r:id="rId68"/>
    <p:sldId id="367" r:id="rId69"/>
    <p:sldId id="368" r:id="rId70"/>
    <p:sldId id="369" r:id="rId71"/>
    <p:sldId id="373" r:id="rId72"/>
    <p:sldId id="374" r:id="rId73"/>
    <p:sldId id="375" r:id="rId74"/>
    <p:sldId id="363" r:id="rId75"/>
    <p:sldId id="364" r:id="rId76"/>
    <p:sldId id="365" r:id="rId77"/>
    <p:sldId id="366" r:id="rId78"/>
    <p:sldId id="376" r:id="rId79"/>
    <p:sldId id="377" r:id="rId80"/>
    <p:sldId id="37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~~</a:t>
            </a:r>
            <a:r>
              <a:rPr lang="en-US" dirty="0" err="1" smtClean="0"/>
              <a:t>JScript</a:t>
            </a:r>
            <a:r>
              <a:rPr lang="en-US" dirty="0" smtClean="0"/>
              <a:t>~~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i="1" dirty="0" smtClean="0"/>
              <a:t>JavaScript’e giriş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Javascript’in çıktısı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web sayfasının elemanlarının içerikleri ve özellikleri değiştirilmesi için kullanılabilir</a:t>
            </a:r>
          </a:p>
          <a:p>
            <a:r>
              <a:rPr lang="tr-TR" dirty="0" smtClean="0"/>
              <a:t>Ayrıca javascript web sayfasına direkt olarak çıktı yazdırabilir, </a:t>
            </a:r>
            <a:r>
              <a:rPr lang="tr-TR" dirty="0" smtClean="0">
                <a:solidFill>
                  <a:srgbClr val="FF0000"/>
                </a:solidFill>
              </a:rPr>
              <a:t>document.write()</a:t>
            </a:r>
            <a:r>
              <a:rPr lang="tr-TR" dirty="0" smtClean="0"/>
              <a:t> fonksiyonu kullanarak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&lt;h1&gt;My First Web Page&lt;/h1&gt;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 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&gt;My First Paragraph&lt;/p&gt;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elem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elem.innerHTML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"My First JavaScript";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&lt;h1&gt;My First Web Page&lt;/h1&gt;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 </a:t>
            </a:r>
            <a:r>
              <a:rPr lang="en-US" sz="1800" b="1" dirty="0" smtClean="0">
                <a:solidFill>
                  <a:srgbClr val="E8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&gt;My First Paragraph&lt;/p&gt;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elem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</a:t>
            </a:r>
            <a:r>
              <a:rPr lang="en-US" sz="1800" b="1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elem.innerHTML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"My First JavaScript";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&lt;h1&gt;My First Web Page&lt;/h1&gt;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("&lt;p&gt;My First JavaScript&lt;/p&gt;");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Notkalı virgül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serbest düzen programlama dili, yani javascript programının görsel düzeni önemli değil</a:t>
            </a:r>
          </a:p>
          <a:p>
            <a:r>
              <a:rPr lang="tr-TR" dirty="0" smtClean="0"/>
              <a:t>Boşluklar programın mantığını göstermek için kullanılabilir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Pozitif sayıların toplanması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sum = 0;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num;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num = prompt(“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Sayi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girin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, 0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bitis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while (num != 0) {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   if (num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&gt;0)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    sum=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sum+parseInt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(num);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}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</a:t>
            </a:r>
            <a:endParaRPr lang="en-US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num = prompt("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Sayi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girin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, 0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bitis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");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alert("Sum = " + sum);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Notkalı virgül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noktalı virgül komutları bitirmek için kullanılır</a:t>
            </a:r>
          </a:p>
          <a:p>
            <a:r>
              <a:rPr lang="tr-TR" dirty="0" smtClean="0"/>
              <a:t>Ancak, noktalı virgülün kullanımı da serbest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Pozitif sayıların toplanması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sum = 0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num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num = prompt(“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Sayi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girin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, 0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bitis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while (num != 0) {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   if (num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&gt;0)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    sum=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sum+parseInt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(num)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}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</a:t>
            </a:r>
            <a:endParaRPr lang="en-US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num = prompt("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Sayi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girin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, 0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bitis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alert("Sum = " + sum)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Komentler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Eğer HTML’de aslı kod olarak görülmeyecek bir kısmı belirtmek için </a:t>
            </a:r>
            <a:r>
              <a:rPr lang="en-US" dirty="0" smtClean="0"/>
              <a:t>&lt;!-- … --&gt;</a:t>
            </a:r>
            <a:r>
              <a:rPr lang="tr-TR" dirty="0" smtClean="0"/>
              <a:t> parentez kullanılırsa, </a:t>
            </a:r>
            <a:r>
              <a:rPr lang="en-US" dirty="0" smtClean="0"/>
              <a:t>&lt;script&gt;</a:t>
            </a:r>
            <a:r>
              <a:rPr lang="tr-TR" dirty="0" smtClean="0"/>
              <a:t> tagın içinde yani aslı javascript içinde benzer komentler veya yorumlar // veya /* ... */ sembol kullanarak oluşturulur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Komentler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//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başlığa yaz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("myH1").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="Welcome to my Homepage";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//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paragrafa yaz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myP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="This is my first paragraph.";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/*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Başlığa ve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paragrafa yaz 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*/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("myH1").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="Welcome to my Homepage";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myP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="This is my first paragraph.";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x=5;    // x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değişkenini tanımla ve 5 değerini ata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y=x+2;  // y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değişkenini tanımla ve 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x+2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değerini ata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temelleri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Javascript, web tarayıcıların programlama dili</a:t>
            </a:r>
          </a:p>
          <a:p>
            <a:pPr lvl="1"/>
            <a:r>
              <a:rPr lang="tr-TR" dirty="0" smtClean="0"/>
              <a:t>Javascript, web sayfasına özel olan kodu web tarayıcıya eklemek için kullanılır</a:t>
            </a:r>
          </a:p>
          <a:p>
            <a:r>
              <a:rPr lang="tr-TR" smtClean="0"/>
              <a:t>Javascript gelişmiş, tamam, çok </a:t>
            </a:r>
            <a:r>
              <a:rPr lang="tr-TR" dirty="0" smtClean="0"/>
              <a:t>amaçlı </a:t>
            </a:r>
            <a:r>
              <a:rPr lang="tr-TR" smtClean="0"/>
              <a:t>programlama dilidir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Komentler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// ve /* ... */ komentler, javascript bir programında baze kodun parçalarını tarayıcıdan saklamak için de kullanılabilir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</a:t>
            </a:r>
            <a:r>
              <a:rPr lang="en-US" dirty="0" smtClean="0"/>
              <a:t>{..} </a:t>
            </a:r>
            <a:r>
              <a:rPr lang="tr-TR" dirty="0" smtClean="0"/>
              <a:t>blok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Herhangi bir programlama dili gibi Javascript’in temel bir kısmı olarak program kontrol yapılarıdır</a:t>
            </a:r>
          </a:p>
          <a:p>
            <a:r>
              <a:rPr lang="tr-TR" dirty="0" smtClean="0"/>
              <a:t>Javascript temel blok, döngü ve dallanma veri yapıları tanımlar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</a:t>
            </a:r>
            <a:r>
              <a:rPr lang="en-US" dirty="0" smtClean="0"/>
              <a:t>{..} </a:t>
            </a:r>
            <a:r>
              <a:rPr lang="tr-TR" dirty="0" smtClean="0"/>
              <a:t>blok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blokları, javascript’in birkaç komutu gruplandırmak ve tek komut olarak kullanmak için kullanılır</a:t>
            </a:r>
          </a:p>
          <a:p>
            <a:r>
              <a:rPr lang="tr-TR" dirty="0" smtClean="0"/>
              <a:t>Javascript blokları </a:t>
            </a:r>
            <a:r>
              <a:rPr lang="en-US" dirty="0" smtClean="0"/>
              <a:t>{,}</a:t>
            </a:r>
            <a:r>
              <a:rPr lang="tr-TR" dirty="0" smtClean="0"/>
              <a:t> parentez kullanarak belirtilir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{,} bloklar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E80000"/>
                </a:solidFill>
                <a:latin typeface="courier new"/>
              </a:rPr>
              <a:t>{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="Hello Dolly";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myDIV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="How are you?";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E80000"/>
                </a:solidFill>
                <a:latin typeface="courier new"/>
              </a:rPr>
              <a:t>}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</a:t>
            </a:r>
            <a:r>
              <a:rPr lang="en-US" dirty="0" smtClean="0"/>
              <a:t>{..} </a:t>
            </a:r>
            <a:r>
              <a:rPr lang="tr-TR" dirty="0" smtClean="0"/>
              <a:t>blok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Javascript fonksiyonlarda, fonksiyonun vucudunu belirtmek için </a:t>
            </a:r>
            <a:r>
              <a:rPr lang="en-US" dirty="0" smtClean="0"/>
              <a:t>{,}</a:t>
            </a:r>
            <a:r>
              <a:rPr lang="tr-TR" dirty="0" smtClean="0"/>
              <a:t> bloğun kullanımı özellikle zorunludur</a:t>
            </a:r>
          </a:p>
          <a:p>
            <a:r>
              <a:rPr lang="tr-TR" dirty="0" smtClean="0"/>
              <a:t>Javascriptte </a:t>
            </a:r>
            <a:r>
              <a:rPr lang="en-US" dirty="0" smtClean="0"/>
              <a:t>{,}</a:t>
            </a:r>
            <a:r>
              <a:rPr lang="tr-TR" dirty="0" smtClean="0"/>
              <a:t> blokları, if/while/for kontrol yapılarında etkilenen işlemin sınırlarını göstermek için de genel olarak kullanılır</a:t>
            </a:r>
          </a:p>
          <a:p>
            <a:r>
              <a:rPr lang="tr-TR" dirty="0" smtClean="0"/>
              <a:t>Diğer Java, C, C++ programlama dillerine karşın, Javascriptte </a:t>
            </a:r>
            <a:r>
              <a:rPr lang="en-US" dirty="0" smtClean="0"/>
              <a:t>{,}</a:t>
            </a:r>
            <a:r>
              <a:rPr lang="tr-TR" dirty="0" smtClean="0"/>
              <a:t> blok değişkenlerin kapsamı </a:t>
            </a:r>
            <a:r>
              <a:rPr lang="tr-TR" b="1" dirty="0" smtClean="0"/>
              <a:t>etkilemiyor</a:t>
            </a:r>
            <a:r>
              <a:rPr lang="tr-TR" dirty="0" smtClean="0"/>
              <a:t>, yani blokte tanımlanmış veya kullanılmış değişkenler bloğun dışarısına </a:t>
            </a:r>
            <a:r>
              <a:rPr lang="tr-TR" b="1" dirty="0" smtClean="0"/>
              <a:t>devam eder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{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komut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_1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komut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_2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...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komut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_n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b="0" i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while (x &lt; 10) {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x++; 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var x = 1;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{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var x = 2;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}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alert(x); // 2 yazacak</a:t>
            </a:r>
          </a:p>
          <a:p>
            <a:pPr marL="0" indent="0">
              <a:buNone/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saat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12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&amp;&amp;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saat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&gt;6)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  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selam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=“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Günaydın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";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endParaRPr lang="tr-TR" sz="18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tr-TR" dirty="0" smtClean="0"/>
              <a:t>Javascript’in dallanma komutu, if komutudur</a:t>
            </a:r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tr-TR" i="1" dirty="0" smtClean="0"/>
              <a:t>koşul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{</a:t>
            </a:r>
            <a:br>
              <a:rPr lang="en-US" dirty="0" smtClean="0"/>
            </a:br>
            <a:r>
              <a:rPr lang="en-US" i="1" dirty="0" smtClean="0"/>
              <a:t> </a:t>
            </a:r>
            <a:r>
              <a:rPr lang="tr-TR" i="1" dirty="0" smtClean="0"/>
              <a:t>    </a:t>
            </a:r>
            <a:r>
              <a:rPr lang="en-US" i="1" dirty="0" smtClean="0"/>
              <a:t> </a:t>
            </a:r>
            <a:r>
              <a:rPr lang="tr-TR" i="1" dirty="0" smtClean="0"/>
              <a:t>koşul doğru ise işlem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}</a:t>
            </a: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tr-TR" i="1" dirty="0" smtClean="0"/>
              <a:t>koşul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  koşul doğru ise işlem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koşul yanlış ise işlem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tr-TR" dirty="0" smtClean="0"/>
              <a:t>Özel olarak if .. else if .. else dallanma yapısı</a:t>
            </a:r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tr-TR" i="1" dirty="0" smtClean="0"/>
              <a:t>koşul1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  koşul1 doğru ise işlem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</a:t>
            </a:r>
            <a:r>
              <a:rPr lang="tr-TR" dirty="0" smtClean="0"/>
              <a:t> if (koşul2)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koşul1 yanlış ve koşul2 doğru ise işlem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...</a:t>
            </a:r>
          </a:p>
          <a:p>
            <a:pPr marL="457200" lvl="1" indent="0">
              <a:buNone/>
            </a:pPr>
            <a:r>
              <a:rPr lang="tr-TR" dirty="0" smtClean="0"/>
              <a:t>else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tüm koşullar yanlış ise işlem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selamlar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simdi = new Date()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saat = simdi.getHours()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if 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saat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&lt;10)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 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selam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=“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Günaydın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else if 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saat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&lt;20)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 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selam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=“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İyi günler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else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 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selam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=“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İyi akşamlar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alert(selam)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Javascript’in döngü yapısı, for komutudur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tr-TR" i="1" dirty="0" smtClean="0"/>
              <a:t>baş komutu</a:t>
            </a:r>
            <a:r>
              <a:rPr lang="en-US" dirty="0" smtClean="0"/>
              <a:t>;</a:t>
            </a:r>
            <a:r>
              <a:rPr lang="en-US" i="1" dirty="0" smtClean="0"/>
              <a:t> </a:t>
            </a:r>
            <a:r>
              <a:rPr lang="tr-TR" i="1" dirty="0" smtClean="0"/>
              <a:t>dur koşulu</a:t>
            </a:r>
            <a:r>
              <a:rPr lang="en-US" dirty="0" smtClean="0"/>
              <a:t>;</a:t>
            </a:r>
            <a:r>
              <a:rPr lang="en-US" i="1" dirty="0" smtClean="0"/>
              <a:t> </a:t>
            </a:r>
            <a:r>
              <a:rPr lang="tr-TR" i="1" dirty="0" smtClean="0"/>
              <a:t>güncelleştirme komutu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    döngü vucudu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temelleri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Javascript’in kullanımları</a:t>
            </a:r>
          </a:p>
          <a:p>
            <a:pPr lvl="1"/>
            <a:r>
              <a:rPr lang="tr-TR" dirty="0" smtClean="0"/>
              <a:t>Kullanıcı ile iletişim</a:t>
            </a:r>
          </a:p>
          <a:p>
            <a:pPr lvl="1"/>
            <a:r>
              <a:rPr lang="tr-TR" dirty="0" smtClean="0"/>
              <a:t>Kullanıcı girişi</a:t>
            </a:r>
          </a:p>
          <a:p>
            <a:pPr lvl="1"/>
            <a:r>
              <a:rPr lang="tr-TR" dirty="0" smtClean="0"/>
              <a:t>Kullanıcının girişini kontrol etme</a:t>
            </a:r>
          </a:p>
          <a:p>
            <a:pPr lvl="1"/>
            <a:r>
              <a:rPr lang="tr-TR" dirty="0" smtClean="0"/>
              <a:t>Web sayfasının indirildikten sonra güncelleştirme</a:t>
            </a:r>
          </a:p>
          <a:p>
            <a:pPr lvl="1"/>
            <a:r>
              <a:rPr lang="tr-TR" dirty="0" smtClean="0"/>
              <a:t>Web sayfası animasyonu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for döngüsü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=["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BMW","Volvo","Saab","Ford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 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=0,l=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.length;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&lt;l;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Javascript’in </a:t>
            </a:r>
            <a:r>
              <a:rPr lang="en-US" dirty="0" smtClean="0"/>
              <a:t>for </a:t>
            </a:r>
            <a:r>
              <a:rPr lang="tr-TR" dirty="0" smtClean="0"/>
              <a:t>döngüsünün </a:t>
            </a:r>
          </a:p>
          <a:p>
            <a:pPr lvl="1"/>
            <a:r>
              <a:rPr lang="tr-TR" dirty="0" smtClean="0"/>
              <a:t>Baş komutu, döngünün başında çalıştırılır</a:t>
            </a:r>
          </a:p>
          <a:p>
            <a:pPr lvl="1"/>
            <a:r>
              <a:rPr lang="tr-TR" dirty="0" smtClean="0"/>
              <a:t>Güncelleştirme komutu, döngünün her geçişin sonrasında çalışır</a:t>
            </a:r>
          </a:p>
          <a:p>
            <a:pPr lvl="1"/>
            <a:r>
              <a:rPr lang="tr-TR" dirty="0" smtClean="0"/>
              <a:t>Dur koşulu, döngünün bitişi belirtmek için kullanılır</a:t>
            </a:r>
          </a:p>
          <a:p>
            <a:r>
              <a:rPr lang="tr-TR" dirty="0" smtClean="0"/>
              <a:t>Bunlar dışında, for elemanları için her hangi başka kurallar yok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for döngüsü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=["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BMW","Volvo","Saab","Ford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"];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=0,len=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cars.length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 (;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&lt;l;)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Javascript’in ikinci döngü yapısı, while komutu</a:t>
            </a:r>
          </a:p>
          <a:p>
            <a:pPr marL="457200" lvl="1" indent="0">
              <a:buNone/>
            </a:pPr>
            <a:r>
              <a:rPr lang="en-US" dirty="0" smtClean="0"/>
              <a:t>while (</a:t>
            </a:r>
            <a:r>
              <a:rPr lang="tr-TR" i="1" dirty="0" smtClean="0"/>
              <a:t>koşul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  koşul doğru iken yapılacak işlem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while döngüsü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sum = 0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i = 1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x = ""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while 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10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 sum = sum + 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 x=x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+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"’e kadar toplam " + sum + " dir 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document.write(x)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while döngüsünün ikinci formatı</a:t>
            </a:r>
          </a:p>
          <a:p>
            <a:pPr marL="457200" lvl="1" indent="0">
              <a:buNone/>
            </a:pPr>
            <a:r>
              <a:rPr lang="tr-TR" dirty="0" smtClean="0"/>
              <a:t>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i="1" dirty="0" smtClean="0"/>
              <a:t>  </a:t>
            </a:r>
            <a:r>
              <a:rPr lang="tr-TR" i="1" dirty="0" smtClean="0"/>
              <a:t>  koşul doğru iken yapılacak işlem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pPr marL="457200" lvl="1" indent="0">
              <a:buNone/>
            </a:pPr>
            <a:r>
              <a:rPr lang="en-US" dirty="0" smtClean="0"/>
              <a:t>while (</a:t>
            </a:r>
            <a:r>
              <a:rPr lang="tr-TR" i="1" dirty="0" smtClean="0"/>
              <a:t>koşul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do..while döngüsü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=["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BMW","Volvo","Saab","Ford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"];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=0,len=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cars.length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do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while(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&lt;l)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özel “break” komutuna sahiptir</a:t>
            </a:r>
          </a:p>
          <a:p>
            <a:r>
              <a:rPr lang="tr-TR" dirty="0" smtClean="0"/>
              <a:t>“break” komutu bir döngüyü zorunlu olarak bitirmek için kullanılabilir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for döngüsü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 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=0;i&lt;10;i++)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 x=x + “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Satır sayısı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" +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+ “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dir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  if 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==3) break;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yapıları: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programlarda “break” komutunun bir isimli </a:t>
            </a:r>
            <a:r>
              <a:rPr lang="en-US" dirty="0" smtClean="0"/>
              <a:t>{,} </a:t>
            </a:r>
            <a:r>
              <a:rPr lang="tr-TR" dirty="0" smtClean="0"/>
              <a:t>bloğun zorunlu olarak duşarısına çıkmak için kullanımı görülebilir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temelleri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Javascript’in özellikleri</a:t>
            </a:r>
          </a:p>
          <a:p>
            <a:pPr lvl="1"/>
            <a:r>
              <a:rPr lang="tr-TR" dirty="0" smtClean="0"/>
              <a:t>Skript programlama dili (web tarayıcı tarafından web sayfası oluşturulduğunda işletilir)</a:t>
            </a:r>
          </a:p>
          <a:p>
            <a:pPr lvl="1"/>
            <a:r>
              <a:rPr lang="tr-TR" dirty="0" smtClean="0"/>
              <a:t>Serbest düzen programlama dili (programın görsel düzeni ve programdaki boşluklar önemli değil)</a:t>
            </a:r>
          </a:p>
          <a:p>
            <a:pPr lvl="1"/>
            <a:r>
              <a:rPr lang="tr-TR" dirty="0" smtClean="0"/>
              <a:t>Tipsiz programlama dili (değişken/değerlerinin tipi belirtilmesi gerekmez)</a:t>
            </a:r>
          </a:p>
          <a:p>
            <a:pPr lvl="1"/>
            <a:r>
              <a:rPr lang="tr-TR" dirty="0" smtClean="0"/>
              <a:t>Büyük/küçük harf duyarlı (isimler/anahtar kelimeleri büyük/küçük harf duyarlı)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isimli break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=["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BMW","Volvo","Saab","Ford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"];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list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: 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[0]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 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[1]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 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break list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2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 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3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 + "&lt;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&gt;"); 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değişkenleri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serbest tipli programlama dili, yani değişkenlerin kullanımı çok serbesttir</a:t>
            </a:r>
          </a:p>
          <a:p>
            <a:pPr lvl="1"/>
            <a:r>
              <a:rPr lang="tr-TR" dirty="0" smtClean="0"/>
              <a:t>Değişkenlerin tipinin tanımlanması gerekmez</a:t>
            </a:r>
          </a:p>
          <a:p>
            <a:pPr lvl="1"/>
            <a:r>
              <a:rPr lang="tr-TR" dirty="0" smtClean="0"/>
              <a:t>Değişkenlerin kullanılmasından önce tanımlanması gerekmez</a:t>
            </a:r>
          </a:p>
          <a:p>
            <a:pPr lvl="1"/>
            <a:r>
              <a:rPr lang="tr-TR" dirty="0" smtClean="0"/>
              <a:t>Değişkenler herhangi tipten veriler içerebilir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değişkenleri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 “var” komutu olarak isteğe bağlı tanımlanabilir ve “=“ komutu kullanarak bir değeri atanabilir</a:t>
            </a:r>
          </a:p>
          <a:p>
            <a:pPr marL="403225" indent="0">
              <a:buNone/>
            </a:pPr>
            <a:r>
              <a:rPr lang="tr-TR" dirty="0" smtClean="0"/>
              <a:t>var x = 2</a:t>
            </a:r>
            <a:br>
              <a:rPr lang="tr-TR" dirty="0" smtClean="0"/>
            </a:br>
            <a:r>
              <a:rPr lang="tr-TR" dirty="0" smtClean="0"/>
              <a:t>var a=0, y = x + 2</a:t>
            </a:r>
            <a:br>
              <a:rPr lang="tr-TR" dirty="0" smtClean="0"/>
            </a:br>
            <a:r>
              <a:rPr lang="tr-TR" dirty="0" smtClean="0"/>
              <a:t>z = x + y</a:t>
            </a:r>
            <a:br>
              <a:rPr lang="tr-TR" dirty="0" smtClean="0"/>
            </a:br>
            <a:r>
              <a:rPr lang="tr-TR" dirty="0" smtClean="0"/>
              <a:t>t = 0xFFF   // javascript 16bit sayıları anlar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değişkenleri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Ancak tüm sayısal javascript değişkenleri 64bit float bir sayısıdır</a:t>
            </a:r>
          </a:p>
          <a:p>
            <a:r>
              <a:rPr lang="tr-TR" dirty="0" smtClean="0"/>
              <a:t>Tamsayılar, dolayısıyla, 15 basamağa kadar içerebilir </a:t>
            </a:r>
          </a:p>
          <a:p>
            <a:r>
              <a:rPr lang="tr-TR" dirty="0" smtClean="0"/>
              <a:t>Sayısal değişkenler ek olarak “infinity” ve “nan” değerleri içerebilir; !javascriptte infinity bir sayıdır!, ancak 10/0 == infinity</a:t>
            </a:r>
          </a:p>
          <a:p>
            <a:r>
              <a:rPr lang="tr-TR" dirty="0" smtClean="0"/>
              <a:t>Nan – sayı olmayan bir değerdir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değişkenleri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Değişkenlerin isimleri</a:t>
            </a:r>
          </a:p>
          <a:p>
            <a:pPr lvl="1"/>
            <a:r>
              <a:rPr lang="tr-TR" dirty="0" smtClean="0"/>
              <a:t>Bir harf veya </a:t>
            </a:r>
            <a:r>
              <a:rPr lang="en-US" dirty="0" smtClean="0"/>
              <a:t>$ </a:t>
            </a:r>
            <a:r>
              <a:rPr lang="tr-TR" dirty="0" smtClean="0"/>
              <a:t>veya _ sembol ile başlanmalı</a:t>
            </a:r>
          </a:p>
          <a:p>
            <a:pPr lvl="1"/>
            <a:r>
              <a:rPr lang="tr-TR" dirty="0" smtClean="0"/>
              <a:t>Küçük/büyük harf duyarlı</a:t>
            </a:r>
          </a:p>
          <a:p>
            <a:r>
              <a:rPr lang="tr-TR" dirty="0" smtClean="0"/>
              <a:t>Javascript ek olarak, değeşkenleri için “undefined” ve “null” değeri tanımlar</a:t>
            </a:r>
          </a:p>
          <a:p>
            <a:pPr lvl="1"/>
            <a:r>
              <a:rPr lang="tr-TR" dirty="0" smtClean="0"/>
              <a:t>“var” komutu kullanarak tanımlanmış ama değeri atanmamış değişkenler default olarak “undefined” değeri atanır</a:t>
            </a:r>
          </a:p>
          <a:p>
            <a:pPr lvl="1"/>
            <a:r>
              <a:rPr lang="tr-TR" dirty="0" smtClean="0"/>
              <a:t>“null” değeri de değişkeninin boş olduğu anlamına gelir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genel işlemlere sahiptir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=, +, -, *, /, % (mod), ++</a:t>
            </a:r>
            <a:r>
              <a:rPr lang="tr-TR" dirty="0" smtClean="0"/>
              <a:t> (arttma)</a:t>
            </a:r>
            <a:r>
              <a:rPr lang="en-US" dirty="0" smtClean="0"/>
              <a:t>, --</a:t>
            </a:r>
            <a:r>
              <a:rPr lang="tr-TR" dirty="0" smtClean="0"/>
              <a:t> (azaltma)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=,+=,-=,*=, /=, %= (a+=b demek a=a+b)</a:t>
            </a:r>
            <a:endParaRPr lang="tr-TR" dirty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== (değer eşitliği), === (değer ve tip eşitliği)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!= (değer eşitliği), !== (değer ve tip eşitliği)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&gt;,&lt;,&gt;=,&lt;=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&amp;&amp; </a:t>
            </a:r>
            <a:r>
              <a:rPr lang="tr-TR" dirty="0" smtClean="0"/>
              <a:t>(AND)</a:t>
            </a:r>
            <a:r>
              <a:rPr lang="en-US" dirty="0" smtClean="0"/>
              <a:t>, ||</a:t>
            </a:r>
            <a:r>
              <a:rPr lang="tr-TR" dirty="0" smtClean="0"/>
              <a:t> (OR)</a:t>
            </a:r>
            <a:r>
              <a:rPr lang="en-US" dirty="0" smtClean="0"/>
              <a:t>, !</a:t>
            </a:r>
            <a:r>
              <a:rPr lang="tr-TR" dirty="0" smtClean="0"/>
              <a:t> (NOT)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“+” öperatörü bir string ile kullanıldığında stringlerin birleştirilme anlamına gelir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txt1=“</a:t>
            </a:r>
            <a:r>
              <a:rPr lang="tr-TR" dirty="0" smtClean="0"/>
              <a:t>İyi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txt2=“</a:t>
            </a:r>
            <a:r>
              <a:rPr lang="tr-TR" dirty="0" smtClean="0"/>
              <a:t>günler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txt3=txt1+txt2;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Sonucu: “İyigünler”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txt1=“</a:t>
            </a:r>
            <a:r>
              <a:rPr lang="tr-TR" dirty="0" smtClean="0"/>
              <a:t>İyi 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txt2=“</a:t>
            </a:r>
            <a:r>
              <a:rPr lang="tr-TR" dirty="0" smtClean="0"/>
              <a:t>günler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txt3=txt1+txt2;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Sonucu: “İyi günler”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txt1=“</a:t>
            </a:r>
            <a:r>
              <a:rPr lang="tr-TR" dirty="0" smtClean="0"/>
              <a:t>İyi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txt2=“</a:t>
            </a:r>
            <a:r>
              <a:rPr lang="tr-TR" dirty="0" smtClean="0"/>
              <a:t>günler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txt3=txt1+</a:t>
            </a:r>
            <a:r>
              <a:rPr lang="tr-TR" dirty="0" smtClean="0"/>
              <a:t>” “+</a:t>
            </a:r>
            <a:r>
              <a:rPr lang="en-US" dirty="0" smtClean="0"/>
              <a:t>txt2;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Sonucu: “İyi günler”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Javascript’in web sayfasında konumu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sayfasında javascript,</a:t>
            </a:r>
            <a:r>
              <a:rPr lang="en-US" dirty="0" smtClean="0"/>
              <a:t> &lt;script&gt;</a:t>
            </a:r>
            <a:r>
              <a:rPr lang="tr-TR" dirty="0" smtClean="0"/>
              <a:t> tag içerisinde her hangi bir yerde bulunabilir</a:t>
            </a:r>
          </a:p>
          <a:p>
            <a:r>
              <a:rPr lang="tr-TR" dirty="0" smtClean="0"/>
              <a:t>Ayrıca tagların “onclick” gibi olay işleyicilerinde bulunabilir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x=5+5;</a:t>
            </a:r>
            <a:br>
              <a:rPr lang="en-US" dirty="0" smtClean="0"/>
            </a:br>
            <a:r>
              <a:rPr lang="en-US" dirty="0" smtClean="0"/>
              <a:t>y="5"+5;</a:t>
            </a:r>
            <a:br>
              <a:rPr lang="en-US" dirty="0" smtClean="0"/>
            </a:br>
            <a:r>
              <a:rPr lang="en-US" dirty="0" smtClean="0"/>
              <a:t>z=“</a:t>
            </a:r>
            <a:r>
              <a:rPr lang="tr-TR" dirty="0" smtClean="0"/>
              <a:t>Merhaba</a:t>
            </a:r>
            <a:r>
              <a:rPr lang="en-US" dirty="0" smtClean="0"/>
              <a:t>"+5;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Sonuçları:</a:t>
            </a:r>
            <a:br>
              <a:rPr lang="tr-TR" dirty="0" smtClean="0"/>
            </a:br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/>
              <a:t>55</a:t>
            </a:r>
            <a:br>
              <a:rPr lang="en-US" dirty="0" smtClean="0"/>
            </a:br>
            <a:r>
              <a:rPr lang="tr-TR" dirty="0" smtClean="0"/>
              <a:t>Merhaba</a:t>
            </a:r>
            <a:r>
              <a:rPr lang="en-US" dirty="0" smtClean="0"/>
              <a:t>5</a:t>
            </a:r>
          </a:p>
          <a:p>
            <a:r>
              <a:rPr lang="tr-TR" dirty="0" smtClean="0"/>
              <a:t>(string ve sayı toplandığında sayı bir string olarak stringe ekleniyor)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operatörleri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Javascriptte “?” koşul komutu da var</a:t>
            </a:r>
          </a:p>
          <a:p>
            <a:pPr indent="6350">
              <a:buNone/>
            </a:pPr>
            <a:endParaRPr lang="tr-TR" sz="2800" dirty="0" smtClean="0"/>
          </a:p>
          <a:p>
            <a:pPr indent="6350">
              <a:buNone/>
            </a:pPr>
            <a:r>
              <a:rPr lang="tr-TR" sz="2800" dirty="0" smtClean="0"/>
              <a:t>değişken=(koşul) ? doğru-ise-değer : yanlış-ise-değer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erişim kontrolü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yas=prompt(“yaşınızı girdirin”)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erisim=(yas&lt;=18)?“Yasaktır":“Uygundur";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alert(erisim)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dizileri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Dizi işlemleri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new Array();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[0] = "Saab";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[1] = "Volvo";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[2] = "BMW";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=new Array("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Saab","Volvo","BMW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");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var arabalarim =["Saab","Volvo","BMW"];</a:t>
            </a: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dizim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[0]=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Date.now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dizim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[1]=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fonksiyonum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dizim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[2]=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;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x=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.length         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//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dizinin uzunluğu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y=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arabalarim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indexOf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("Volvo")   // 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dizide arama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v</a:t>
            </a:r>
            <a:r>
              <a:rPr lang="tr-TR" sz="1800" dirty="0" smtClean="0">
                <a:solidFill>
                  <a:srgbClr val="E80000"/>
                </a:solidFill>
                <a:latin typeface="courier new"/>
              </a:rPr>
              <a:t>ar d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new Array()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=0;i&lt;25;i++)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Math.random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max = -infinity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dizi.length;i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if(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]&gt;max)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{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   max=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ortalama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 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= [1,3,4,2,5,6,2,3,4], sum = 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dizi.length;i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++)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   sum+=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alert(‘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ortalama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 ‘ + sum/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dizi.length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)</a:t>
            </a: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Javascript fonksiyonları, web uygulamaların önemli bir kısmı olarak web sayfalarında çeşitli işlemler uygulamak için kullanılır</a:t>
            </a:r>
          </a:p>
          <a:p>
            <a:r>
              <a:rPr lang="tr-TR" dirty="0" smtClean="0"/>
              <a:t>Javascript fonksiyonları genellikle özel .js bir dosyada olup web sayfasına </a:t>
            </a: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="my</a:t>
            </a:r>
            <a:r>
              <a:rPr lang="tr-TR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cript.js"&gt;&lt;/script&gt;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tagını kullanarak bağlanır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Öyle fonksiyonlar web sayfasındaki javascriptlerde ve sayfanın HTML elemanlarının olay işleyicilerinde çok sık kullanılır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fonksiyonun formatı</a:t>
            </a:r>
          </a:p>
          <a:p>
            <a:endParaRPr lang="tr-TR" dirty="0" smtClean="0"/>
          </a:p>
          <a:p>
            <a:pPr indent="6350">
              <a:buNone/>
            </a:pPr>
            <a:r>
              <a:rPr lang="en-US" dirty="0" smtClean="0"/>
              <a:t>function </a:t>
            </a:r>
            <a:r>
              <a:rPr lang="tr-TR" i="1" dirty="0" smtClean="0"/>
              <a:t>fonksiyonun-ismi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    </a:t>
            </a:r>
            <a:r>
              <a:rPr lang="tr-TR" i="1" dirty="0" smtClean="0"/>
              <a:t>fonksiyonun kodu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parametreli fonksiyonun formatı</a:t>
            </a:r>
          </a:p>
          <a:p>
            <a:endParaRPr lang="tr-TR" dirty="0" smtClean="0"/>
          </a:p>
          <a:p>
            <a:pPr indent="6350">
              <a:buNone/>
            </a:pPr>
            <a:r>
              <a:rPr lang="en-US" dirty="0" smtClean="0"/>
              <a:t>function </a:t>
            </a:r>
            <a:r>
              <a:rPr lang="tr-TR" i="1" dirty="0" smtClean="0"/>
              <a:t>fonksiyonun-ismi</a:t>
            </a:r>
            <a:r>
              <a:rPr lang="en-US" dirty="0" smtClean="0"/>
              <a:t>(</a:t>
            </a:r>
            <a:r>
              <a:rPr lang="tr-TR" dirty="0" smtClean="0"/>
              <a:t>par1,par2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    </a:t>
            </a:r>
            <a:r>
              <a:rPr lang="tr-TR" i="1" dirty="0" smtClean="0"/>
              <a:t>fonksiyonun kodu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="My First JavaScript Function";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ortalama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tr-TR" sz="1800" dirty="0" smtClean="0">
              <a:solidFill>
                <a:srgbClr val="E8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</a:rPr>
              <a:t>('Harry Potter',‘</a:t>
            </a:r>
            <a:r>
              <a:rPr lang="tr-TR" sz="1800" dirty="0" smtClean="0">
                <a:solidFill>
                  <a:srgbClr val="FF0000"/>
                </a:solidFill>
              </a:rPr>
              <a:t>Sihirbaz</a:t>
            </a:r>
            <a:r>
              <a:rPr lang="en-US" sz="1800" dirty="0" smtClean="0">
                <a:solidFill>
                  <a:srgbClr val="FF0000"/>
                </a:solidFill>
              </a:rPr>
              <a:t>')"&gt;Try it&lt;/button&gt;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&lt;button </a:t>
            </a:r>
            <a:r>
              <a:rPr lang="en-US" sz="1800" dirty="0" err="1" smtClean="0">
                <a:solidFill>
                  <a:srgbClr val="FF0000"/>
                </a:solidFill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</a:rPr>
              <a:t>('Bob',‘</a:t>
            </a:r>
            <a:r>
              <a:rPr lang="tr-TR" sz="1800" dirty="0" smtClean="0">
                <a:solidFill>
                  <a:srgbClr val="FF0000"/>
                </a:solidFill>
              </a:rPr>
              <a:t>İnşaatcı</a:t>
            </a:r>
            <a:r>
              <a:rPr lang="en-US" sz="1800" dirty="0" smtClean="0">
                <a:solidFill>
                  <a:srgbClr val="FF0000"/>
                </a:solidFill>
              </a:rPr>
              <a:t>')"&gt;Try it&lt;/button&gt;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&lt;script&gt;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tr-TR" sz="1800" dirty="0" smtClean="0">
                <a:solidFill>
                  <a:srgbClr val="FF0000"/>
                </a:solidFill>
              </a:rPr>
              <a:t>isim,is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{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alert(“</a:t>
            </a:r>
            <a:r>
              <a:rPr lang="tr-TR" sz="1800" dirty="0" smtClean="0">
                <a:solidFill>
                  <a:srgbClr val="FF0000"/>
                </a:solidFill>
              </a:rPr>
              <a:t>Hoş geldin </a:t>
            </a:r>
            <a:r>
              <a:rPr lang="en-US" sz="1800" dirty="0" smtClean="0">
                <a:solidFill>
                  <a:srgbClr val="FF0000"/>
                </a:solidFill>
              </a:rPr>
              <a:t>" + </a:t>
            </a:r>
            <a:r>
              <a:rPr lang="tr-TR" sz="1800" dirty="0" smtClean="0">
                <a:solidFill>
                  <a:srgbClr val="FF0000"/>
                </a:solidFill>
              </a:rPr>
              <a:t>isim</a:t>
            </a:r>
            <a:r>
              <a:rPr lang="en-US" sz="1800" dirty="0" smtClean="0">
                <a:solidFill>
                  <a:srgbClr val="FF0000"/>
                </a:solidFill>
              </a:rPr>
              <a:t> + ", " + </a:t>
            </a:r>
            <a:r>
              <a:rPr lang="tr-TR" sz="1800" dirty="0" smtClean="0">
                <a:solidFill>
                  <a:srgbClr val="FF0000"/>
                </a:solidFill>
              </a:rPr>
              <a:t>is</a:t>
            </a:r>
            <a:r>
              <a:rPr lang="en-US" sz="1800" dirty="0" smtClean="0">
                <a:solidFill>
                  <a:srgbClr val="FF0000"/>
                </a:solidFill>
              </a:rPr>
              <a:t>);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}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&lt;/script&gt;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değeri hesaplayıp geri gönderen fonksiyon şu şekilde tanımlanabilir</a:t>
            </a:r>
          </a:p>
          <a:p>
            <a:endParaRPr lang="tr-TR" dirty="0" smtClean="0"/>
          </a:p>
          <a:p>
            <a:pPr indent="6350">
              <a:buNone/>
            </a:pPr>
            <a:r>
              <a:rPr lang="en-US" dirty="0" smtClean="0"/>
              <a:t>function </a:t>
            </a:r>
            <a:r>
              <a:rPr lang="tr-TR" i="1" dirty="0" smtClean="0"/>
              <a:t>fonksiyonun-ismi</a:t>
            </a:r>
            <a:r>
              <a:rPr lang="en-US" dirty="0" smtClean="0"/>
              <a:t>(</a:t>
            </a:r>
            <a:r>
              <a:rPr lang="tr-TR" dirty="0" smtClean="0"/>
              <a:t>par1,par2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    </a:t>
            </a:r>
            <a:r>
              <a:rPr lang="tr-TR" i="1" dirty="0" smtClean="0"/>
              <a:t>fonksiyonun kodu</a:t>
            </a:r>
          </a:p>
          <a:p>
            <a:pPr indent="6350">
              <a:buNone/>
            </a:pPr>
            <a:r>
              <a:rPr lang="tr-TR" i="1" dirty="0" smtClean="0"/>
              <a:t>    return hesaplama-sonucu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a,b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(4,3);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Anonim fonksiyonlar, belirli yerlerde ayrı isimli fonksiyonu tanımlamadan fonksiyonu kullanımına imkan sağlar</a:t>
            </a:r>
          </a:p>
          <a:p>
            <a:r>
              <a:rPr lang="tr-TR" dirty="0" smtClean="0"/>
              <a:t>Anonim fonksiyon şu şekilde tanımlanır</a:t>
            </a:r>
          </a:p>
          <a:p>
            <a:pPr indent="6350">
              <a:buNone/>
            </a:pPr>
            <a:endParaRPr lang="tr-TR" dirty="0" smtClean="0"/>
          </a:p>
          <a:p>
            <a:pPr indent="6350">
              <a:buNone/>
            </a:pPr>
            <a:r>
              <a:rPr lang="en-US" dirty="0" smtClean="0"/>
              <a:t>function(</a:t>
            </a:r>
            <a:r>
              <a:rPr lang="tr-TR" dirty="0" smtClean="0"/>
              <a:t>par1,par2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tr-TR" dirty="0" smtClean="0"/>
              <a:t>    </a:t>
            </a:r>
            <a:r>
              <a:rPr lang="tr-TR" i="1" dirty="0" smtClean="0"/>
              <a:t>fonksiyonun kodu</a:t>
            </a:r>
          </a:p>
          <a:p>
            <a:pPr indent="635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onload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setInterval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(function()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=="red")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="blue";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="red";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,1000)'&gt;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id="demo"&gt;MERHABA&lt;/p&gt;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onload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='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setInterval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renk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()",1000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)'&gt;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id="demo"&gt;MERHABA&lt;/p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renk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=function()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=="red")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="blue";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="red";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Değişkenlerin kapsamları</a:t>
            </a:r>
          </a:p>
          <a:p>
            <a:pPr lvl="1"/>
            <a:r>
              <a:rPr lang="tr-TR" dirty="0" smtClean="0"/>
              <a:t>Bir foksiyonda tanımlanmış/kullanılmış değişkenin kapsamı bu fonksiyonun vucuduna eşit, yani fonksiyonlarda kullanılan değişkenler “Lokal”</a:t>
            </a:r>
          </a:p>
          <a:p>
            <a:pPr lvl="1"/>
            <a:r>
              <a:rPr lang="tr-TR" dirty="0" smtClean="0"/>
              <a:t>Aynı isimli ancak farklı değerleri içeren değişkenlerin farklı fonksiyonlarda kullanılmasına imkan var</a:t>
            </a:r>
          </a:p>
          <a:p>
            <a:pPr lvl="1"/>
            <a:r>
              <a:rPr lang="tr-TR" dirty="0" smtClean="0"/>
              <a:t>Herhangi bir fonksiyonun dışında tanımlanmış/kullanılmış değişkenler “Global” ve tüm fonksiyonlarda erişilebilir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fonksiyonları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Değişkenlerin kapsamları</a:t>
            </a:r>
          </a:p>
          <a:p>
            <a:pPr lvl="1"/>
            <a:r>
              <a:rPr lang="tr-TR" dirty="0" smtClean="0"/>
              <a:t>Değişken “var” komutu kullanarak veya değeri direkt olarak atayarak kullanılındığında oluşturulur</a:t>
            </a:r>
          </a:p>
          <a:p>
            <a:pPr lvl="1"/>
            <a:r>
              <a:rPr lang="tr-TR" dirty="0" smtClean="0"/>
              <a:t>Lokal değişkenler ilgili fonksiyon bittiğinde silinir</a:t>
            </a:r>
          </a:p>
          <a:p>
            <a:pPr lvl="1"/>
            <a:r>
              <a:rPr lang="tr-TR" dirty="0" smtClean="0"/>
              <a:t>Global değişkenler web sayfasın kapandığında silinir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</a:t>
            </a:r>
            <a:r>
              <a:rPr lang="tr-TR" dirty="0" smtClean="0"/>
              <a:t>kullanıcı giri</a:t>
            </a:r>
            <a:r>
              <a:rPr lang="tr-TR" dirty="0" smtClean="0"/>
              <a:t>şi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Kullanıcının girişi “input” taglarının “value” alanı olarak elde edilebilir, ve javascript’te belirli işlemler için kullanılabilir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&lt;input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type="text" id="num1" value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"/&gt;&lt;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&lt;input type="text" id="num2" value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4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"/&gt;&lt;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()"&gt;Click me&lt;/button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 id="demo"&gt;&lt;/p&gt;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num1Element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("num1")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num2Element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("num2")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res = num1Element.value *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num2Element.value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res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&lt;html&gt;&lt;head&gt;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="My First JavaScript Function";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&lt;h1&gt;My Web Page&lt;/h1&gt;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id="demo"&gt;A Paragraph&lt;/p&gt;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type="button" 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&gt;Try it&lt;/button&gt;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</a:t>
            </a:r>
            <a:r>
              <a:rPr lang="tr-TR" dirty="0" smtClean="0"/>
              <a:t>animasyonu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 kullanarak web sayfanın animasyonu, sayfanın farklı elemanlarının “style” özellikleri javascript programında değiştirerek sağlanabilir</a:t>
            </a:r>
          </a:p>
          <a:p>
            <a:r>
              <a:rPr lang="tr-TR" dirty="0" smtClean="0"/>
              <a:t>Javascript’te bir fonksiyonun belirli zaman aralığı ile tekrarlamak için </a:t>
            </a:r>
            <a:r>
              <a:rPr lang="tr-TR" dirty="0" smtClean="0">
                <a:solidFill>
                  <a:srgbClr val="FF0000"/>
                </a:solidFill>
              </a:rPr>
              <a:t>setInterval(“komut”,zaman aralık)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kullanılır; zaman aralık milisaniye kullanarak belirtilir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onload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='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setInterval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()",1000)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'&gt;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h1&gt;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h1&gt;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id="demo"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=“karparcasi.png“ style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position:fixed;top:10%;"/&gt;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style.top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parseInt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style.top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)+1)+"%"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</a:t>
            </a:r>
            <a:r>
              <a:rPr lang="tr-TR" dirty="0" smtClean="0"/>
              <a:t>animasyonu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Öyle animasyonları</a:t>
            </a:r>
            <a:r>
              <a:rPr lang="en-US" dirty="0" smtClean="0"/>
              <a:t> </a:t>
            </a:r>
            <a:r>
              <a:rPr lang="tr-TR" dirty="0" smtClean="0"/>
              <a:t>durdurmak için 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clearInterval(par)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fonksiyonu kullanılmalı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h1&gt;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Kar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1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h1&gt;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id="demo"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=“karparcasi.png“ style="position:fixed;top:10%;"/&gt;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myTimer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setInterval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()",1000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</a:t>
            </a:r>
            <a:endParaRPr lang="tr-TR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top=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parseInt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obj.style.top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)+1;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obj.style.top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=top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+"%";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if(top&gt;90)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clearInterval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myTimer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resimGuncellestir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element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myimage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 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element.src.match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bulbon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element.src = "pic_bulboff.gif";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  element.src = "pic_bulbon.gif";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myimage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resimGuncellestir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="pic_bulboff.gif" width="100" height="180"&gt;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Tıklama l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ambay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ı açılıp kapatacak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JavaScript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kullanarak elemanın stili değiştirilmesi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x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("demo"); // id="demo“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isimli eleman al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x.style.fontSize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"25px";           //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font boyutunu değiştir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x.style.color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"#ff0000";           //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rengini değiştir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type="button"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"&gt;Click Me!&lt;/button&gt;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Değişkeni oluşturur ve değerini “demo” paragrafında gösterir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"&gt;Try it&lt;/button&gt;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carname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="Volvo";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carname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Bir dizi oluşturur ve sonucu göster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"&gt;Try it&lt;/button&gt;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fruits = ["Banana", "Orange", "Apple", "Mango"];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x=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x.innerHTML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=fruits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.toString()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Egzersızler - 1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tr-TR" dirty="0" smtClean="0"/>
              <a:t>“Neon” </a:t>
            </a:r>
            <a:r>
              <a:rPr lang="tr-TR" dirty="0" smtClean="0"/>
              <a:t>– temel javascript kullanarak</a:t>
            </a:r>
            <a:r>
              <a:rPr lang="tr-TR" dirty="0" smtClean="0"/>
              <a:t>, zamanla </a:t>
            </a:r>
            <a:r>
              <a:rPr lang="tr-TR" dirty="0" smtClean="0"/>
              <a:t>rengi değiştiren tarayıcı penceresinde neon işareti yapın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NOT: metin içeren elemanın style.color özelliğini javascriptte değiştirin, ayrıca animasyonu oluşturmak için setInterval fonksiyonunu kullanmanız lazım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Egzersızler - 2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tr-TR" dirty="0" smtClean="0"/>
              <a:t>“Popup penceresi” – temel javascript kullanarak, bir linki tıklandığında açılan ve başka bir linki tıklandığında kapanan bir kutu oluşturun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NOT: kutuyu oluşturan elemanın style.display özelliğini kullanın ve ilgili fonksiyonu a tagın onclick olay işleyicisine bağlayın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&lt;body&gt;&lt;h1&gt;My Web Page&lt;/h1&gt;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id="demo"&gt;A Paragraph&lt;/p&gt;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type="button"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"&gt;Try it&lt;/button&gt;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&lt;script&gt;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()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{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E8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="My First JavaScript Function";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}</a:t>
            </a:r>
            <a:br>
              <a:rPr lang="en-US" sz="1800" dirty="0" smtClean="0">
                <a:solidFill>
                  <a:srgbClr val="E8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E8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Egzersızler - 3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tr-TR" dirty="0" smtClean="0"/>
              <a:t>“Zıplayan top” – tarayıcı penceresinde zıplayan bir topu oluşturmak için javascript yazın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NOT: top içeren img tagın style.top özelliğini zamanla güncelleştirin, ayrıca setInterval fonksiyonu da kullanılmalı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Javascript’in web sayfasında konumu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&lt;script&gt;</a:t>
            </a:r>
            <a:r>
              <a:rPr lang="tr-TR" dirty="0" smtClean="0"/>
              <a:t> tagları, web sayfasının herhangi bölümünde bulunabilir (head, body, vb)</a:t>
            </a:r>
          </a:p>
          <a:p>
            <a:r>
              <a:rPr lang="en-US" dirty="0" smtClean="0"/>
              <a:t>&lt;script&gt;</a:t>
            </a:r>
            <a:r>
              <a:rPr lang="tr-TR" dirty="0" smtClean="0"/>
              <a:t> tagları, nekadar gerekirse birden çok olabilir ve web sayfasının farklı yerlere yerleştirilebilir</a:t>
            </a:r>
          </a:p>
          <a:p>
            <a:r>
              <a:rPr lang="tr-TR" dirty="0" smtClean="0"/>
              <a:t>Çoklu </a:t>
            </a:r>
            <a:r>
              <a:rPr lang="en-US" dirty="0" smtClean="0"/>
              <a:t>&lt;script&gt;</a:t>
            </a:r>
            <a:r>
              <a:rPr lang="tr-TR" dirty="0" smtClean="0"/>
              <a:t> tagları, web sayfası indidildiğinde web sayfasının başından sonuna kadar sırayla çalıştırılır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2630</Words>
  <Application>Microsoft Office PowerPoint</Application>
  <PresentationFormat>On-screen Show (4:3)</PresentationFormat>
  <Paragraphs>724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IT504 ~~JScript~~ JavaScript’e giriş</vt:lpstr>
      <vt:lpstr>Javascript temelleri</vt:lpstr>
      <vt:lpstr>Javascript temelleri</vt:lpstr>
      <vt:lpstr>Javascript temelleri</vt:lpstr>
      <vt:lpstr>Javascript’in web sayfasında konumu</vt:lpstr>
      <vt:lpstr>Örnek</vt:lpstr>
      <vt:lpstr>Örnek</vt:lpstr>
      <vt:lpstr>Örnek</vt:lpstr>
      <vt:lpstr>Javascript’in web sayfasında konumu</vt:lpstr>
      <vt:lpstr>Javascript’in çıktısı</vt:lpstr>
      <vt:lpstr>Örnek</vt:lpstr>
      <vt:lpstr>Örnek</vt:lpstr>
      <vt:lpstr>Örnek</vt:lpstr>
      <vt:lpstr>Notkalı virgül kullanımı</vt:lpstr>
      <vt:lpstr>Örnek</vt:lpstr>
      <vt:lpstr>Notkalı virgül kullanımı</vt:lpstr>
      <vt:lpstr>Örnek</vt:lpstr>
      <vt:lpstr>Javascript Komentler</vt:lpstr>
      <vt:lpstr>Örnek</vt:lpstr>
      <vt:lpstr>Javascript Komentler</vt:lpstr>
      <vt:lpstr>Kontrol yapıları: {..} blok</vt:lpstr>
      <vt:lpstr>Kontrol yapıları: {..} blok</vt:lpstr>
      <vt:lpstr>Örnek</vt:lpstr>
      <vt:lpstr>Kontrol yapıları: {..} blok</vt:lpstr>
      <vt:lpstr>Örnek</vt:lpstr>
      <vt:lpstr>Kontrol yapıları: if</vt:lpstr>
      <vt:lpstr>Kontrol yapıları: if</vt:lpstr>
      <vt:lpstr>Örnek</vt:lpstr>
      <vt:lpstr>Kontrol yapıları: for</vt:lpstr>
      <vt:lpstr>Örnek</vt:lpstr>
      <vt:lpstr>Kontrol yapıları: for</vt:lpstr>
      <vt:lpstr>Örnek</vt:lpstr>
      <vt:lpstr>Kontrol yapıları: while</vt:lpstr>
      <vt:lpstr>Örnek</vt:lpstr>
      <vt:lpstr>Kontrol yapıları: while</vt:lpstr>
      <vt:lpstr>Örnek</vt:lpstr>
      <vt:lpstr>Kontrol yapıları: break</vt:lpstr>
      <vt:lpstr>Örnek</vt:lpstr>
      <vt:lpstr>Kontrol yapıları: break</vt:lpstr>
      <vt:lpstr>Örnek</vt:lpstr>
      <vt:lpstr>Javascript değişkenleri</vt:lpstr>
      <vt:lpstr>Javascript değişkenleri</vt:lpstr>
      <vt:lpstr>Javascript değişkenleri</vt:lpstr>
      <vt:lpstr>Javascript değişkenleri</vt:lpstr>
      <vt:lpstr>Javascript operatörleri</vt:lpstr>
      <vt:lpstr>Javascript operatörleri</vt:lpstr>
      <vt:lpstr>Javascript operatörleri</vt:lpstr>
      <vt:lpstr>Javascript operatörleri</vt:lpstr>
      <vt:lpstr>Javascript operatörleri</vt:lpstr>
      <vt:lpstr>Javascript operatörleri</vt:lpstr>
      <vt:lpstr>Javascript operatörleri</vt:lpstr>
      <vt:lpstr>Örnek</vt:lpstr>
      <vt:lpstr>Javascript dizileri</vt:lpstr>
      <vt:lpstr>Örnek</vt:lpstr>
      <vt:lpstr>Örnek</vt:lpstr>
      <vt:lpstr>Örnek</vt:lpstr>
      <vt:lpstr>Javascript fonksiyonları</vt:lpstr>
      <vt:lpstr>Javascript fonksiyonları</vt:lpstr>
      <vt:lpstr>Javascript fonksiyonları</vt:lpstr>
      <vt:lpstr>Örnek</vt:lpstr>
      <vt:lpstr>Javascript fonksiyonları</vt:lpstr>
      <vt:lpstr>Örnek</vt:lpstr>
      <vt:lpstr>Javascript fonksiyonları</vt:lpstr>
      <vt:lpstr>Örnek</vt:lpstr>
      <vt:lpstr>Örnek</vt:lpstr>
      <vt:lpstr>Javascript fonksiyonları</vt:lpstr>
      <vt:lpstr>Javascript fonksiyonları</vt:lpstr>
      <vt:lpstr>Javascript kullanıcı girişi</vt:lpstr>
      <vt:lpstr>Örnek</vt:lpstr>
      <vt:lpstr>Javascript animasyonu</vt:lpstr>
      <vt:lpstr>Örnek</vt:lpstr>
      <vt:lpstr>Javascript animasyonu</vt:lpstr>
      <vt:lpstr>Örnek</vt:lpstr>
      <vt:lpstr>Örnek</vt:lpstr>
      <vt:lpstr>Örnek</vt:lpstr>
      <vt:lpstr>Örnek</vt:lpstr>
      <vt:lpstr>Örnek</vt:lpstr>
      <vt:lpstr>Egzersızler - 1</vt:lpstr>
      <vt:lpstr>Egzersızler - 2</vt:lpstr>
      <vt:lpstr>Egzersızler - 3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1486</cp:revision>
  <dcterms:created xsi:type="dcterms:W3CDTF">2006-08-16T00:00:00Z</dcterms:created>
  <dcterms:modified xsi:type="dcterms:W3CDTF">2014-03-26T08:46:43Z</dcterms:modified>
</cp:coreProperties>
</file>