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9" r:id="rId3"/>
    <p:sldId id="442" r:id="rId4"/>
    <p:sldId id="445" r:id="rId5"/>
    <p:sldId id="443" r:id="rId6"/>
    <p:sldId id="301" r:id="rId7"/>
    <p:sldId id="396" r:id="rId8"/>
    <p:sldId id="397" r:id="rId9"/>
    <p:sldId id="398" r:id="rId10"/>
    <p:sldId id="447" r:id="rId11"/>
    <p:sldId id="446" r:id="rId12"/>
    <p:sldId id="448" r:id="rId13"/>
    <p:sldId id="453" r:id="rId14"/>
    <p:sldId id="449" r:id="rId15"/>
    <p:sldId id="451" r:id="rId16"/>
    <p:sldId id="450" r:id="rId17"/>
    <p:sldId id="452" r:id="rId18"/>
    <p:sldId id="437" r:id="rId19"/>
    <p:sldId id="408" r:id="rId20"/>
    <p:sldId id="438" r:id="rId21"/>
    <p:sldId id="454" r:id="rId22"/>
    <p:sldId id="407" r:id="rId23"/>
    <p:sldId id="423" r:id="rId24"/>
    <p:sldId id="424" r:id="rId25"/>
    <p:sldId id="439" r:id="rId26"/>
    <p:sldId id="29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myuriy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22" autoAdjust="0"/>
  </p:normalViewPr>
  <p:slideViewPr>
    <p:cSldViewPr>
      <p:cViewPr varScale="1">
        <p:scale>
          <a:sx n="61" d="100"/>
          <a:sy n="61" d="100"/>
        </p:scale>
        <p:origin x="-84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BAD3F-85AE-430F-B152-2A82628D0E6E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BAEDD-76AF-47EB-836F-FBEEC7E36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C5617-F046-4E40-BB15-6A214E59D7AE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80161-2383-4A89-BB9B-3F644807C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DF26-7EA4-4071-B85F-F63F5C45EEF1}" type="datetime1">
              <a:rPr lang="en-US" smtClean="0"/>
              <a:pPr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2701-8B4C-4A3A-95EC-1B2FBC81F444}" type="datetime1">
              <a:rPr lang="en-US" smtClean="0"/>
              <a:pPr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828D-F332-4534-B76F-2D19397C6768}" type="datetime1">
              <a:rPr lang="en-US" smtClean="0"/>
              <a:pPr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fld id="{8AD8CF84-C09C-4905-8AD3-D21BE8A77B04}" type="datetime1">
              <a:rPr lang="en-US" smtClean="0"/>
              <a:pPr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4343400" cy="365125"/>
          </a:xfrm>
        </p:spPr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2019-C3BE-4C51-B93D-09DAC375F0AB}" type="datetime1">
              <a:rPr lang="en-US" smtClean="0"/>
              <a:pPr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138E-798A-4429-9343-4DA8EA28E458}" type="datetime1">
              <a:rPr lang="en-US" smtClean="0"/>
              <a:pPr/>
              <a:t>3/26/2013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357-200F-4803-AAC1-92DE3B9CEE10}" type="datetime1">
              <a:rPr lang="en-US" smtClean="0"/>
              <a:pPr/>
              <a:t>3/26/2013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fld id="{72EFE55E-CFFD-4BDD-AD0B-7287A01C7BC5}" type="datetime1">
              <a:rPr lang="en-US" smtClean="0"/>
              <a:pPr/>
              <a:t>3/26/2013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4343400" cy="365125"/>
          </a:xfrm>
        </p:spPr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0FBB-3824-47FC-9FA0-6A9A1D26D285}" type="datetime1">
              <a:rPr lang="en-US" smtClean="0"/>
              <a:pPr/>
              <a:t>3/26/2013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C93B-FC10-4AF4-8839-F5618247C06A}" type="datetime1">
              <a:rPr lang="en-US" smtClean="0"/>
              <a:pPr/>
              <a:t>3/26/2013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61-81D4-4C66-945B-3519F1734044}" type="datetime1">
              <a:rPr lang="en-US" smtClean="0"/>
              <a:pPr/>
              <a:t>3/26/2013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79F1A-DF86-4F04-9145-6D71D8D386AB}" type="datetime1">
              <a:rPr lang="en-US" smtClean="0"/>
              <a:pPr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_colors.asp" TargetMode="External"/><Relationship Id="rId2" Type="http://schemas.openxmlformats.org/officeDocument/2006/relationships/hyperlink" Target="http://www.w3schools.com/html/html_quick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cssref/" TargetMode="External"/><Relationship Id="rId4" Type="http://schemas.openxmlformats.org/officeDocument/2006/relationships/hyperlink" Target="http://www.w3schools.com/tag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229600" cy="2286001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MIT50</a:t>
            </a:r>
            <a:r>
              <a:rPr lang="en-US" dirty="0" smtClean="0"/>
              <a:t>4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tr-TR" dirty="0" smtClean="0"/>
              <a:t>İnternet ve Web Programlama</a:t>
            </a:r>
            <a:r>
              <a:rPr lang="tr-TR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Cascade Style Sheets (CSS)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i="1" dirty="0" smtClean="0"/>
              <a:t>Basamaklı (Kaskad) Stil </a:t>
            </a:r>
            <a:r>
              <a:rPr lang="tr-TR" i="1" dirty="0" smtClean="0"/>
              <a:t>Sayfaları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Yrd. Doç. Dr. Yuriy Mishchenko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CSS’de eleman belirtilmesi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Stil </a:t>
            </a:r>
            <a:r>
              <a:rPr lang="tr-TR" dirty="0" smtClean="0"/>
              <a:t>sayfalarında, selektörünün üç tür olabilir</a:t>
            </a:r>
          </a:p>
          <a:p>
            <a:pPr lvl="1"/>
            <a:r>
              <a:rPr lang="tr-TR" dirty="0" smtClean="0"/>
              <a:t>Type (tip) selektörü</a:t>
            </a:r>
          </a:p>
          <a:p>
            <a:pPr lvl="1"/>
            <a:r>
              <a:rPr lang="tr-TR" dirty="0" smtClean="0"/>
              <a:t>Class (sınıf) selektörü</a:t>
            </a:r>
          </a:p>
          <a:p>
            <a:pPr lvl="1"/>
            <a:r>
              <a:rPr lang="tr-TR" dirty="0" smtClean="0"/>
              <a:t>Id (isim) selektörü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Type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Type selector:</a:t>
            </a:r>
          </a:p>
          <a:p>
            <a:pPr lvl="1"/>
            <a:r>
              <a:rPr lang="tr-TR" dirty="0" smtClean="0"/>
              <a:t>Bir tipten bütün HTML elemanlarına özel bir stili atıyor</a:t>
            </a:r>
            <a:endParaRPr lang="tr-TR" dirty="0" smtClean="0"/>
          </a:p>
          <a:p>
            <a:pPr lvl="1">
              <a:buNone/>
            </a:pPr>
            <a:r>
              <a:rPr lang="tr-TR" dirty="0" smtClean="0"/>
              <a:t/>
            </a:r>
            <a:br>
              <a:rPr lang="tr-TR" dirty="0" smtClean="0"/>
            </a:br>
            <a:r>
              <a:rPr lang="en-US" b="1" dirty="0" smtClean="0"/>
              <a:t>p</a:t>
            </a:r>
            <a:r>
              <a:rPr lang="tr-TR" b="1" dirty="0" smtClean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tr-TR" dirty="0" smtClean="0"/>
              <a:t>	</a:t>
            </a:r>
            <a:r>
              <a:rPr lang="en-US" dirty="0" smtClean="0"/>
              <a:t>font-family:</a:t>
            </a:r>
            <a:r>
              <a:rPr lang="tr-TR" dirty="0" smtClean="0"/>
              <a:t> </a:t>
            </a:r>
            <a:r>
              <a:rPr lang="en-US" dirty="0" smtClean="0"/>
              <a:t>Times New Roman;</a:t>
            </a:r>
            <a:br>
              <a:rPr lang="en-US" dirty="0" smtClean="0"/>
            </a:br>
            <a:r>
              <a:rPr lang="tr-TR" dirty="0" smtClean="0"/>
              <a:t>	</a:t>
            </a:r>
            <a:r>
              <a:rPr lang="en-US" dirty="0" smtClean="0"/>
              <a:t>font-size:</a:t>
            </a:r>
            <a:r>
              <a:rPr lang="tr-TR" dirty="0" smtClean="0"/>
              <a:t> </a:t>
            </a:r>
            <a:r>
              <a:rPr lang="en-US" dirty="0" smtClean="0"/>
              <a:t>20px;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tr-TR" dirty="0" smtClean="0"/>
          </a:p>
          <a:p>
            <a:pPr lvl="1">
              <a:buNone/>
            </a:pPr>
            <a:r>
              <a:rPr lang="tr-TR" dirty="0" smtClean="0"/>
              <a:t>  // bütün paragraflar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Class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Class selector:</a:t>
            </a:r>
          </a:p>
          <a:p>
            <a:pPr lvl="1"/>
            <a:r>
              <a:rPr lang="tr-TR" dirty="0" smtClean="0"/>
              <a:t>Bir sınıftan bütün elemanlarına özel bir stili atıyor</a:t>
            </a:r>
          </a:p>
          <a:p>
            <a:pPr lvl="1"/>
            <a:r>
              <a:rPr lang="tr-TR" dirty="0" smtClean="0"/>
              <a:t>Elemanlar farklı sınıflara “class” paramtresini kullanarak atanır</a:t>
            </a:r>
            <a:endParaRPr lang="tr-TR" dirty="0" smtClean="0"/>
          </a:p>
          <a:p>
            <a:pPr lvl="1">
              <a:buNone/>
            </a:pP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Class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Class selector:</a:t>
            </a:r>
          </a:p>
          <a:p>
            <a:pPr lvl="1"/>
            <a:r>
              <a:rPr lang="tr-TR" dirty="0" smtClean="0"/>
              <a:t>Sınıf selektörü nokta ile başlar</a:t>
            </a:r>
            <a:endParaRPr lang="tr-TR" dirty="0" smtClean="0"/>
          </a:p>
          <a:p>
            <a:pPr lvl="1">
              <a:buNone/>
            </a:pPr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smtClean="0"/>
              <a:t>.mytext</a:t>
            </a:r>
            <a:r>
              <a:rPr lang="tr-TR" dirty="0" smtClean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tr-TR" dirty="0" smtClean="0"/>
              <a:t>	</a:t>
            </a:r>
            <a:r>
              <a:rPr lang="en-US" dirty="0" smtClean="0"/>
              <a:t>font-family:</a:t>
            </a:r>
            <a:r>
              <a:rPr lang="tr-TR" dirty="0" smtClean="0"/>
              <a:t> </a:t>
            </a:r>
            <a:r>
              <a:rPr lang="en-US" dirty="0" smtClean="0"/>
              <a:t>Times New Roman;</a:t>
            </a:r>
            <a:br>
              <a:rPr lang="en-US" dirty="0" smtClean="0"/>
            </a:br>
            <a:r>
              <a:rPr lang="tr-TR" dirty="0" smtClean="0"/>
              <a:t>	</a:t>
            </a:r>
            <a:r>
              <a:rPr lang="en-US" dirty="0" smtClean="0"/>
              <a:t>font-size:</a:t>
            </a:r>
            <a:r>
              <a:rPr lang="tr-TR" dirty="0" smtClean="0"/>
              <a:t> </a:t>
            </a:r>
            <a:r>
              <a:rPr lang="en-US" dirty="0" smtClean="0"/>
              <a:t>20px;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tr-TR" dirty="0" smtClean="0"/>
          </a:p>
          <a:p>
            <a:pPr lvl="1">
              <a:buNone/>
            </a:pPr>
            <a:r>
              <a:rPr lang="tr-TR" dirty="0" smtClean="0"/>
              <a:t>  // bütün “mytext” sınıftaki elemanları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Class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Class selector:</a:t>
            </a:r>
          </a:p>
          <a:p>
            <a:pPr lvl="1"/>
            <a:r>
              <a:rPr lang="tr-TR" dirty="0" smtClean="0"/>
              <a:t>Elemanlar sınıflara “class” parametresini kullanarak atanır</a:t>
            </a:r>
            <a:endParaRPr lang="tr-TR" dirty="0" smtClean="0"/>
          </a:p>
          <a:p>
            <a:pPr lvl="1">
              <a:buNone/>
            </a:pP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&lt;!--</a:t>
            </a:r>
            <a:r>
              <a:rPr lang="tr-TR" dirty="0" smtClean="0"/>
              <a:t> </a:t>
            </a:r>
            <a:r>
              <a:rPr lang="tr-TR" dirty="0" smtClean="0"/>
              <a:t>“mytext” sınıfta</a:t>
            </a:r>
            <a:r>
              <a:rPr lang="en-US" dirty="0" smtClean="0"/>
              <a:t>n </a:t>
            </a:r>
            <a:r>
              <a:rPr lang="en-US" dirty="0" err="1" smtClean="0"/>
              <a:t>paragraf</a:t>
            </a:r>
            <a:r>
              <a:rPr lang="en-US" dirty="0" smtClean="0"/>
              <a:t> --&gt;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&lt;p </a:t>
            </a:r>
            <a:r>
              <a:rPr lang="en-US" b="1" dirty="0" smtClean="0"/>
              <a:t>class=“</a:t>
            </a:r>
            <a:r>
              <a:rPr lang="tr-TR" b="1" dirty="0" smtClean="0"/>
              <a:t>mytext</a:t>
            </a:r>
            <a:r>
              <a:rPr lang="en-US" b="1" dirty="0" smtClean="0"/>
              <a:t>”</a:t>
            </a:r>
            <a:r>
              <a:rPr lang="en-US" dirty="0" smtClean="0"/>
              <a:t>&gt;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Id </a:t>
            </a:r>
            <a:r>
              <a:rPr lang="tr-TR" dirty="0" smtClean="0"/>
              <a:t>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Id selector:</a:t>
            </a:r>
          </a:p>
          <a:p>
            <a:pPr lvl="1"/>
            <a:r>
              <a:rPr lang="tr-TR" dirty="0" smtClean="0"/>
              <a:t>Beli adlı elemanına özel stili atıyor</a:t>
            </a:r>
          </a:p>
          <a:p>
            <a:pPr lvl="1"/>
            <a:r>
              <a:rPr lang="tr-TR" dirty="0" smtClean="0"/>
              <a:t>Elemanların isimleri “id” paramtresini kullanarak atanır</a:t>
            </a:r>
            <a:endParaRPr lang="tr-TR" dirty="0" smtClean="0"/>
          </a:p>
          <a:p>
            <a:pPr lvl="1">
              <a:buNone/>
            </a:pP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tr-TR" dirty="0" smtClean="0"/>
              <a:t>d selector:</a:t>
            </a:r>
          </a:p>
          <a:p>
            <a:pPr lvl="1"/>
            <a:r>
              <a:rPr lang="tr-TR" dirty="0" smtClean="0"/>
              <a:t>İsim selektörü </a:t>
            </a:r>
            <a:r>
              <a:rPr lang="en-US" dirty="0" smtClean="0"/>
              <a:t># </a:t>
            </a:r>
            <a:r>
              <a:rPr lang="tr-TR" dirty="0" smtClean="0"/>
              <a:t>sembol ile başlar</a:t>
            </a:r>
            <a:endParaRPr lang="tr-TR" dirty="0" smtClean="0"/>
          </a:p>
          <a:p>
            <a:pPr lvl="1">
              <a:buNone/>
            </a:pPr>
            <a:r>
              <a:rPr lang="tr-TR" dirty="0" smtClean="0"/>
              <a:t/>
            </a:r>
            <a:br>
              <a:rPr lang="tr-TR" dirty="0" smtClean="0"/>
            </a:br>
            <a:r>
              <a:rPr lang="en-US" b="1" dirty="0" smtClean="0"/>
              <a:t>#</a:t>
            </a:r>
            <a:r>
              <a:rPr lang="tr-TR" b="1" dirty="0" smtClean="0"/>
              <a:t>my</a:t>
            </a:r>
            <a:r>
              <a:rPr lang="en-US" b="1" dirty="0" smtClean="0"/>
              <a:t>link</a:t>
            </a:r>
            <a:r>
              <a:rPr lang="tr-TR" dirty="0" smtClean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tr-TR" dirty="0" smtClean="0"/>
              <a:t>	</a:t>
            </a:r>
            <a:r>
              <a:rPr lang="en-US" dirty="0" smtClean="0"/>
              <a:t>font-family:</a:t>
            </a:r>
            <a:r>
              <a:rPr lang="tr-TR" dirty="0" smtClean="0"/>
              <a:t> </a:t>
            </a:r>
            <a:r>
              <a:rPr lang="en-US" dirty="0" smtClean="0"/>
              <a:t>Times New Roman;</a:t>
            </a:r>
            <a:br>
              <a:rPr lang="en-US" dirty="0" smtClean="0"/>
            </a:br>
            <a:r>
              <a:rPr lang="tr-TR" dirty="0" smtClean="0"/>
              <a:t>	</a:t>
            </a:r>
            <a:r>
              <a:rPr lang="en-US" dirty="0" smtClean="0"/>
              <a:t>font-size:</a:t>
            </a:r>
            <a:r>
              <a:rPr lang="tr-TR" dirty="0" smtClean="0"/>
              <a:t> </a:t>
            </a:r>
            <a:r>
              <a:rPr lang="en-US" dirty="0" smtClean="0"/>
              <a:t>20px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color: red;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tr-TR" dirty="0" smtClean="0"/>
          </a:p>
          <a:p>
            <a:pPr lvl="1">
              <a:buNone/>
            </a:pPr>
            <a:r>
              <a:rPr lang="tr-TR" dirty="0" smtClean="0"/>
              <a:t>  // “my</a:t>
            </a:r>
            <a:r>
              <a:rPr lang="en-US" dirty="0" smtClean="0"/>
              <a:t>link</a:t>
            </a:r>
            <a:r>
              <a:rPr lang="tr-TR" dirty="0" smtClean="0"/>
              <a:t>” adlı köprü için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Id selector:</a:t>
            </a:r>
          </a:p>
          <a:p>
            <a:pPr lvl="1"/>
            <a:r>
              <a:rPr lang="tr-TR" dirty="0" smtClean="0"/>
              <a:t>Elemanların isimleri “id” parametresini kullanarak atanır</a:t>
            </a:r>
            <a:endParaRPr lang="tr-TR" dirty="0" smtClean="0"/>
          </a:p>
          <a:p>
            <a:pPr lvl="1">
              <a:buNone/>
            </a:pP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&lt;!--</a:t>
            </a:r>
            <a:r>
              <a:rPr lang="tr-TR" dirty="0" smtClean="0"/>
              <a:t> </a:t>
            </a:r>
            <a:r>
              <a:rPr lang="tr-TR" dirty="0" smtClean="0"/>
              <a:t>“mylink” adlı</a:t>
            </a:r>
            <a:r>
              <a:rPr lang="en-US" dirty="0" smtClean="0"/>
              <a:t> </a:t>
            </a:r>
            <a:r>
              <a:rPr lang="tr-TR" dirty="0" smtClean="0"/>
              <a:t>köprü</a:t>
            </a:r>
            <a:r>
              <a:rPr lang="en-US" dirty="0" smtClean="0"/>
              <a:t> --&gt;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&lt;</a:t>
            </a:r>
            <a:r>
              <a:rPr lang="tr-TR" dirty="0" smtClean="0"/>
              <a:t>a </a:t>
            </a:r>
            <a:r>
              <a:rPr lang="tr-TR" b="1" dirty="0" smtClean="0"/>
              <a:t>id</a:t>
            </a:r>
            <a:r>
              <a:rPr lang="en-US" b="1" dirty="0" smtClean="0"/>
              <a:t>=“</a:t>
            </a:r>
            <a:r>
              <a:rPr lang="tr-TR" b="1" dirty="0" smtClean="0"/>
              <a:t>mylink</a:t>
            </a:r>
            <a:r>
              <a:rPr lang="en-US" b="1" dirty="0" smtClean="0"/>
              <a:t>”</a:t>
            </a:r>
            <a:r>
              <a:rPr lang="tr-TR" b="1" dirty="0" smtClean="0"/>
              <a:t> </a:t>
            </a:r>
            <a:r>
              <a:rPr lang="tr-TR" dirty="0" smtClean="0"/>
              <a:t>href=“evim.html”</a:t>
            </a:r>
            <a:r>
              <a:rPr lang="en-US" dirty="0" smtClean="0"/>
              <a:t>&gt;</a:t>
            </a:r>
            <a:r>
              <a:rPr lang="tr-TR" dirty="0" smtClean="0"/>
              <a:t>eve gidin</a:t>
            </a:r>
            <a:r>
              <a:rPr lang="en-US" dirty="0" smtClean="0"/>
              <a:t>&lt;/</a:t>
            </a:r>
            <a:r>
              <a:rPr lang="tr-TR" dirty="0" smtClean="0"/>
              <a:t>a</a:t>
            </a:r>
            <a:r>
              <a:rPr lang="en-US" dirty="0" smtClean="0"/>
              <a:t>&gt;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Selektörlerin tipleri</a:t>
            </a:r>
          </a:p>
          <a:p>
            <a:pPr marL="971550" lvl="1" indent="-514350"/>
            <a:r>
              <a:rPr lang="tr-TR" dirty="0" smtClean="0"/>
              <a:t>“p”, “a” gibi eleman tipi</a:t>
            </a:r>
            <a:r>
              <a:rPr lang="tr-TR" dirty="0" smtClean="0"/>
              <a:t>,</a:t>
            </a:r>
            <a:r>
              <a:rPr lang="en-US" dirty="0" smtClean="0"/>
              <a:t> p</a:t>
            </a:r>
            <a:r>
              <a:rPr lang="tr-TR" dirty="0" smtClean="0"/>
              <a:t> </a:t>
            </a:r>
            <a:r>
              <a:rPr lang="en-US" dirty="0" smtClean="0"/>
              <a:t>{</a:t>
            </a:r>
            <a:r>
              <a:rPr lang="en-US" dirty="0" err="1" smtClean="0"/>
              <a:t>color:red</a:t>
            </a:r>
            <a:r>
              <a:rPr lang="en-US" dirty="0" smtClean="0"/>
              <a:t>;}</a:t>
            </a:r>
          </a:p>
          <a:p>
            <a:pPr marL="971550" lvl="1" indent="-514350"/>
            <a:endParaRPr lang="tr-TR" dirty="0" smtClean="0"/>
          </a:p>
          <a:p>
            <a:pPr marL="971550" lvl="1" indent="-514350"/>
            <a:r>
              <a:rPr lang="tr-TR" dirty="0" smtClean="0"/>
              <a:t>Sınıf ismi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en-US" dirty="0" smtClean="0"/>
              <a:t>.red {</a:t>
            </a:r>
            <a:r>
              <a:rPr lang="en-US" dirty="0" err="1" smtClean="0"/>
              <a:t>color:red</a:t>
            </a:r>
            <a:r>
              <a:rPr lang="tr-TR" dirty="0" smtClean="0"/>
              <a:t>;</a:t>
            </a:r>
            <a:r>
              <a:rPr lang="en-US" dirty="0" smtClean="0"/>
              <a:t>}</a:t>
            </a:r>
            <a:endParaRPr lang="en-US" dirty="0" smtClean="0"/>
          </a:p>
          <a:p>
            <a:pPr marL="971550" lvl="1" indent="-514350"/>
            <a:endParaRPr lang="tr-TR" dirty="0" smtClean="0"/>
          </a:p>
          <a:p>
            <a:pPr marL="971550" lvl="1" indent="-514350"/>
            <a:r>
              <a:rPr lang="tr-TR" dirty="0" smtClean="0"/>
              <a:t>Eleman ismi </a:t>
            </a:r>
            <a:r>
              <a:rPr lang="tr-TR" dirty="0" smtClean="0"/>
              <a:t>(id</a:t>
            </a:r>
            <a:r>
              <a:rPr lang="tr-TR" dirty="0" smtClean="0"/>
              <a:t>), </a:t>
            </a:r>
            <a:r>
              <a:rPr lang="en-US" dirty="0" smtClean="0"/>
              <a:t>#</a:t>
            </a:r>
            <a:r>
              <a:rPr lang="en-US" dirty="0" smtClean="0"/>
              <a:t>red {</a:t>
            </a:r>
            <a:r>
              <a:rPr lang="en-US" dirty="0" err="1" smtClean="0"/>
              <a:t>color:red</a:t>
            </a:r>
            <a:r>
              <a:rPr lang="en-US" dirty="0" smtClean="0"/>
              <a:t>}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Selektörlerin </a:t>
            </a:r>
            <a:r>
              <a:rPr lang="tr-TR" dirty="0" smtClean="0"/>
              <a:t>Birleştirilmesi 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birkaç elemanlara aynı stil atamak için birkaç selektör aynı yerde kullanılabilir</a:t>
            </a:r>
            <a:endParaRPr lang="tr-TR" dirty="0" smtClean="0"/>
          </a:p>
          <a:p>
            <a:pPr lvl="1"/>
            <a:r>
              <a:rPr lang="en-US" dirty="0" smtClean="0"/>
              <a:t>p, a, h1, h2, .red, </a:t>
            </a:r>
            <a:r>
              <a:rPr lang="en-US" dirty="0" err="1" smtClean="0"/>
              <a:t>p.red</a:t>
            </a:r>
            <a:r>
              <a:rPr lang="en-US" dirty="0" smtClean="0"/>
              <a:t> {</a:t>
            </a:r>
            <a:r>
              <a:rPr lang="en-US" dirty="0" err="1" smtClean="0"/>
              <a:t>color:red</a:t>
            </a:r>
            <a:r>
              <a:rPr lang="en-US" dirty="0" smtClean="0"/>
              <a:t>}</a:t>
            </a:r>
            <a:r>
              <a:rPr lang="tr-TR" dirty="0" smtClean="0"/>
              <a:t> </a:t>
            </a:r>
            <a:r>
              <a:rPr lang="tr-TR" dirty="0" smtClean="0"/>
              <a:t> </a:t>
            </a:r>
          </a:p>
          <a:p>
            <a:pPr lvl="2"/>
            <a:r>
              <a:rPr lang="tr-TR" dirty="0" smtClean="0"/>
              <a:t>hepsine kırmızı metin </a:t>
            </a:r>
            <a:r>
              <a:rPr lang="tr-TR" dirty="0" smtClean="0"/>
              <a:t>stili atayacak</a:t>
            </a:r>
          </a:p>
          <a:p>
            <a:pPr lvl="1"/>
            <a:r>
              <a:rPr lang="tr-TR" dirty="0" smtClean="0"/>
              <a:t>h1, h2 </a:t>
            </a:r>
            <a:r>
              <a:rPr lang="en-US" dirty="0" smtClean="0"/>
              <a:t>{font-weight: bold; font-size: 22px} </a:t>
            </a:r>
            <a:endParaRPr lang="tr-TR" dirty="0" smtClean="0"/>
          </a:p>
          <a:p>
            <a:pPr lvl="2"/>
            <a:r>
              <a:rPr lang="tr-TR" dirty="0" smtClean="0"/>
              <a:t>hepsine büyük metin </a:t>
            </a:r>
            <a:r>
              <a:rPr lang="tr-TR" dirty="0" smtClean="0"/>
              <a:t>stili atayacak</a:t>
            </a:r>
            <a:endParaRPr lang="en-US" dirty="0" smtClean="0"/>
          </a:p>
          <a:p>
            <a:pPr marL="1371600" lvl="2" indent="-514350"/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Web sayfasının elemanlarını biçimlendirmede “style” parametre </a:t>
            </a:r>
            <a:r>
              <a:rPr lang="tr-TR" dirty="0" smtClean="0"/>
              <a:t>kullan</a:t>
            </a:r>
            <a:r>
              <a:rPr lang="tr-TR" dirty="0" smtClean="0"/>
              <a:t>ılabilir</a:t>
            </a:r>
            <a:endParaRPr lang="tr-TR" dirty="0" smtClean="0"/>
          </a:p>
          <a:p>
            <a:r>
              <a:rPr lang="tr-TR" dirty="0" smtClean="0"/>
              <a:t>“Style” parametre kullanarak, </a:t>
            </a:r>
            <a:r>
              <a:rPr lang="tr-TR" dirty="0" smtClean="0"/>
              <a:t>web </a:t>
            </a:r>
            <a:r>
              <a:rPr lang="tr-TR" dirty="0" smtClean="0"/>
              <a:t>sayfasının elemanlarının biçimlendirme</a:t>
            </a:r>
            <a:r>
              <a:rPr lang="tr-TR" dirty="0" smtClean="0"/>
              <a:t>, boyut, </a:t>
            </a:r>
            <a:r>
              <a:rPr lang="tr-TR" dirty="0" smtClean="0"/>
              <a:t>pozisyonu belirtilebilir</a:t>
            </a:r>
            <a:endParaRPr lang="tr-TR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Sınıf selektörlerin belirlenmesi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Sınıf selektörlerin iki tip var</a:t>
            </a:r>
            <a:endParaRPr lang="tr-TR" dirty="0" smtClean="0"/>
          </a:p>
          <a:p>
            <a:pPr lvl="1"/>
            <a:r>
              <a:rPr lang="en-US" dirty="0" smtClean="0"/>
              <a:t>.</a:t>
            </a:r>
            <a:r>
              <a:rPr lang="en-US" dirty="0" smtClean="0"/>
              <a:t>red </a:t>
            </a:r>
            <a:r>
              <a:rPr lang="en-US" dirty="0" smtClean="0"/>
              <a:t>{color:</a:t>
            </a:r>
            <a:r>
              <a:rPr lang="tr-TR" dirty="0" smtClean="0"/>
              <a:t>blue</a:t>
            </a:r>
            <a:r>
              <a:rPr lang="en-US" dirty="0" smtClean="0"/>
              <a:t>}</a:t>
            </a:r>
            <a:r>
              <a:rPr lang="tr-TR" dirty="0" smtClean="0"/>
              <a:t> </a:t>
            </a:r>
          </a:p>
          <a:p>
            <a:pPr lvl="2"/>
            <a:r>
              <a:rPr lang="tr-TR" dirty="0" smtClean="0"/>
              <a:t>Nokta ile </a:t>
            </a:r>
            <a:r>
              <a:rPr lang="tr-TR" dirty="0" smtClean="0"/>
              <a:t>başlayan</a:t>
            </a:r>
            <a:endParaRPr lang="tr-TR" dirty="0" smtClean="0"/>
          </a:p>
          <a:p>
            <a:pPr lvl="2"/>
            <a:r>
              <a:rPr lang="tr-TR" dirty="0" smtClean="0"/>
              <a:t>“red” sınıftan herhangi bir eleman</a:t>
            </a:r>
          </a:p>
          <a:p>
            <a:pPr lvl="1"/>
            <a:r>
              <a:rPr lang="tr-TR" dirty="0" smtClean="0"/>
              <a:t>div.red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  <a:r>
              <a:rPr lang="en-US" dirty="0" err="1" smtClean="0"/>
              <a:t>color:red</a:t>
            </a:r>
            <a:r>
              <a:rPr lang="en-US" dirty="0" smtClean="0"/>
              <a:t>} </a:t>
            </a:r>
            <a:endParaRPr lang="tr-TR" dirty="0" smtClean="0"/>
          </a:p>
          <a:p>
            <a:pPr lvl="2"/>
            <a:r>
              <a:rPr lang="tr-TR" dirty="0" smtClean="0"/>
              <a:t>HTML eleman tip ile </a:t>
            </a:r>
            <a:r>
              <a:rPr lang="tr-TR" dirty="0" smtClean="0"/>
              <a:t>başlayan</a:t>
            </a:r>
            <a:endParaRPr lang="tr-TR" dirty="0" smtClean="0"/>
          </a:p>
          <a:p>
            <a:pPr lvl="2"/>
            <a:r>
              <a:rPr lang="tr-TR" dirty="0" smtClean="0"/>
              <a:t>“red” sınıftan sadece div-tipli elemanlar için</a:t>
            </a:r>
          </a:p>
          <a:p>
            <a:pPr lvl="2"/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Nested (iç içi) stil belirtilmesi: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Stil tanımı </a:t>
            </a:r>
            <a:r>
              <a:rPr lang="tr-TR" dirty="0" smtClean="0"/>
              <a:t>sadece </a:t>
            </a:r>
            <a:r>
              <a:rPr lang="tr-TR" dirty="0" smtClean="0"/>
              <a:t>beli bir eleman içinde bulunan elemana uygulamak için, selektör </a:t>
            </a:r>
            <a:br>
              <a:rPr lang="tr-TR" dirty="0" smtClean="0"/>
            </a:br>
            <a:r>
              <a:rPr lang="tr-TR" dirty="0" smtClean="0"/>
              <a:t>bu şekilde verilebilir:</a:t>
            </a:r>
            <a:endParaRPr lang="tr-TR" dirty="0" smtClean="0"/>
          </a:p>
          <a:p>
            <a:pPr lvl="1"/>
            <a:r>
              <a:rPr lang="en-US" dirty="0" err="1" smtClean="0"/>
              <a:t>p.red</a:t>
            </a:r>
            <a:r>
              <a:rPr lang="en-US" dirty="0" smtClean="0"/>
              <a:t> a {color:</a:t>
            </a:r>
            <a:r>
              <a:rPr lang="tr-TR" dirty="0" smtClean="0"/>
              <a:t>blue</a:t>
            </a:r>
            <a:r>
              <a:rPr lang="en-US" dirty="0" smtClean="0"/>
              <a:t>} </a:t>
            </a:r>
            <a:endParaRPr lang="tr-TR" dirty="0" smtClean="0"/>
          </a:p>
          <a:p>
            <a:pPr lvl="2"/>
            <a:r>
              <a:rPr lang="tr-TR" dirty="0" smtClean="0"/>
              <a:t>“</a:t>
            </a:r>
            <a:r>
              <a:rPr lang="tr-TR" dirty="0" smtClean="0"/>
              <a:t>red” </a:t>
            </a:r>
            <a:r>
              <a:rPr lang="tr-TR" dirty="0" smtClean="0"/>
              <a:t>sınıftan paragraflardaki köprüleri belirtir</a:t>
            </a:r>
            <a:endParaRPr lang="tr-TR" dirty="0" smtClean="0"/>
          </a:p>
          <a:p>
            <a:pPr lvl="1"/>
            <a:r>
              <a:rPr lang="en-US" dirty="0" smtClean="0"/>
              <a:t>#intro </a:t>
            </a:r>
            <a:r>
              <a:rPr lang="tr-TR" dirty="0" smtClean="0"/>
              <a:t>p</a:t>
            </a:r>
            <a:r>
              <a:rPr lang="en-US" dirty="0" smtClean="0"/>
              <a:t> {</a:t>
            </a:r>
            <a:r>
              <a:rPr lang="en-US" dirty="0" err="1" smtClean="0"/>
              <a:t>color:red</a:t>
            </a:r>
            <a:r>
              <a:rPr lang="en-US" dirty="0" smtClean="0"/>
              <a:t>} </a:t>
            </a:r>
            <a:endParaRPr lang="tr-TR" dirty="0" smtClean="0"/>
          </a:p>
          <a:p>
            <a:pPr lvl="2"/>
            <a:r>
              <a:rPr lang="tr-TR" dirty="0" smtClean="0"/>
              <a:t>“</a:t>
            </a:r>
            <a:r>
              <a:rPr lang="tr-TR" dirty="0" smtClean="0"/>
              <a:t>intro” </a:t>
            </a:r>
            <a:r>
              <a:rPr lang="tr-TR" dirty="0" smtClean="0"/>
              <a:t>adlı elemandaki paragrafları belirtir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Köprü </a:t>
            </a:r>
            <a:r>
              <a:rPr lang="tr-TR" dirty="0" smtClean="0"/>
              <a:t>alt-sınıf selektörleri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pPr marL="571500" indent="-514350" defTabSz="688975">
              <a:tabLst>
                <a:tab pos="2911475" algn="l"/>
              </a:tabLst>
            </a:pPr>
            <a:r>
              <a:rPr lang="tr-TR" dirty="0" smtClean="0"/>
              <a:t>Sadece beli bir durumda olan köprülere özel stil atamak için, köprü alt-sınıf selektörleri kullanılabilir:</a:t>
            </a:r>
          </a:p>
          <a:p>
            <a:pPr marL="971550" lvl="1" indent="-514350" defTabSz="688975">
              <a:tabLst>
                <a:tab pos="2911475" algn="l"/>
              </a:tabLst>
            </a:pPr>
            <a:r>
              <a:rPr lang="tr-TR" dirty="0" smtClean="0"/>
              <a:t>a:visited </a:t>
            </a:r>
            <a:r>
              <a:rPr lang="tr-TR" dirty="0" smtClean="0"/>
              <a:t>	ziyaret edilmiş köprü</a:t>
            </a:r>
          </a:p>
          <a:p>
            <a:pPr marL="971550" lvl="1" indent="-514350" defTabSz="688975">
              <a:tabLst>
                <a:tab pos="2911475" algn="l"/>
              </a:tabLst>
            </a:pPr>
            <a:r>
              <a:rPr lang="tr-TR" dirty="0" smtClean="0"/>
              <a:t>a:link	normal köprü	</a:t>
            </a:r>
          </a:p>
          <a:p>
            <a:pPr marL="971550" lvl="1" indent="-514350" defTabSz="688975">
              <a:tabLst>
                <a:tab pos="2911475" algn="l"/>
              </a:tabLst>
            </a:pPr>
            <a:r>
              <a:rPr lang="tr-TR" dirty="0" smtClean="0"/>
              <a:t>a:hover	mouse üzerine geldiğinde alacağı stil</a:t>
            </a:r>
          </a:p>
          <a:p>
            <a:pPr marL="971550" lvl="1" indent="-514350" defTabSz="688975">
              <a:tabLst>
                <a:tab pos="2911475" algn="l"/>
              </a:tabLst>
            </a:pPr>
            <a:r>
              <a:rPr lang="tr-TR" dirty="0" smtClean="0"/>
              <a:t>a:active	aktif olan köprü</a:t>
            </a:r>
          </a:p>
          <a:p>
            <a:pPr marL="571500" indent="-514350"/>
            <a:r>
              <a:rPr lang="tr-TR" dirty="0" smtClean="0"/>
              <a:t>Bu stil tanımları, sadece belirtilen durumda aktif olup uygulanacaklar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dosya okunması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CSS kullanarak menü uygulanması</a:t>
            </a:r>
          </a:p>
          <a:p>
            <a:pPr lvl="1"/>
            <a:r>
              <a:rPr lang="tr-TR" dirty="0" smtClean="0"/>
              <a:t>Dosya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i="1" dirty="0" smtClean="0"/>
              <a:t>horizontal.html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i="1" dirty="0" smtClean="0"/>
              <a:t>vertical.html</a:t>
            </a:r>
            <a:endParaRPr lang="tr-TR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5416" y="3810000"/>
            <a:ext cx="5098583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3200400"/>
            <a:ext cx="365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9400" lvl="1" indent="-225425" defTabSz="688975">
              <a:buFont typeface="Arial" pitchFamily="34" charset="0"/>
              <a:buChar char="•"/>
              <a:tabLst>
                <a:tab pos="1317625" algn="l"/>
              </a:tabLst>
            </a:pPr>
            <a:r>
              <a:rPr lang="tr-TR" dirty="0" smtClean="0"/>
              <a:t>a:visited 	ziyaret edilmiş köprü</a:t>
            </a:r>
          </a:p>
          <a:p>
            <a:pPr marL="279400" lvl="1" indent="-225425" defTabSz="688975">
              <a:buFont typeface="Arial" pitchFamily="34" charset="0"/>
              <a:buChar char="•"/>
              <a:tabLst>
                <a:tab pos="1317625" algn="l"/>
              </a:tabLst>
            </a:pPr>
            <a:r>
              <a:rPr lang="tr-TR" dirty="0" smtClean="0"/>
              <a:t>a:link	normal köprü	</a:t>
            </a:r>
          </a:p>
          <a:p>
            <a:pPr marL="279400" lvl="1" indent="-225425" defTabSz="688975">
              <a:buFont typeface="Arial" pitchFamily="34" charset="0"/>
              <a:buChar char="•"/>
              <a:tabLst>
                <a:tab pos="1317625" algn="l"/>
              </a:tabLst>
            </a:pPr>
            <a:r>
              <a:rPr lang="tr-TR" dirty="0" smtClean="0"/>
              <a:t>a:hover	mouse üzerine </a:t>
            </a:r>
            <a:r>
              <a:rPr lang="tr-TR" dirty="0" smtClean="0"/>
              <a:t>	geldiğinde </a:t>
            </a:r>
            <a:r>
              <a:rPr lang="tr-TR" dirty="0" smtClean="0"/>
              <a:t>alacağı stil</a:t>
            </a:r>
          </a:p>
          <a:p>
            <a:pPr marL="279400" lvl="1" indent="-225425" defTabSz="688975">
              <a:buFont typeface="Arial" pitchFamily="34" charset="0"/>
              <a:buChar char="•"/>
              <a:tabLst>
                <a:tab pos="1317625" algn="l"/>
              </a:tabLst>
            </a:pPr>
            <a:r>
              <a:rPr lang="tr-TR" dirty="0" smtClean="0"/>
              <a:t>a:active	aktif olan köprü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dosya okunması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CSS kullanarak açılan menü uygulanması</a:t>
            </a:r>
          </a:p>
          <a:p>
            <a:pPr lvl="1"/>
            <a:r>
              <a:rPr lang="tr-TR" dirty="0" smtClean="0"/>
              <a:t>Dosya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i="1" dirty="0" smtClean="0"/>
              <a:t>dropdown.html</a:t>
            </a:r>
            <a:endParaRPr lang="tr-TR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5416" y="3810000"/>
            <a:ext cx="5098583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3200400"/>
            <a:ext cx="365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9400" lvl="1" indent="-225425" defTabSz="688975">
              <a:buFont typeface="Arial" pitchFamily="34" charset="0"/>
              <a:buChar char="•"/>
              <a:tabLst>
                <a:tab pos="1317625" algn="l"/>
              </a:tabLst>
            </a:pPr>
            <a:r>
              <a:rPr lang="tr-TR" dirty="0" smtClean="0"/>
              <a:t>a:visited 	ziyaret edilmiş köprü</a:t>
            </a:r>
          </a:p>
          <a:p>
            <a:pPr marL="279400" lvl="1" indent="-225425" defTabSz="688975">
              <a:buFont typeface="Arial" pitchFamily="34" charset="0"/>
              <a:buChar char="•"/>
              <a:tabLst>
                <a:tab pos="1317625" algn="l"/>
              </a:tabLst>
            </a:pPr>
            <a:r>
              <a:rPr lang="tr-TR" dirty="0" smtClean="0"/>
              <a:t>a:link	normal köprü	</a:t>
            </a:r>
          </a:p>
          <a:p>
            <a:pPr marL="279400" lvl="1" indent="-225425" defTabSz="688975">
              <a:buFont typeface="Arial" pitchFamily="34" charset="0"/>
              <a:buChar char="•"/>
              <a:tabLst>
                <a:tab pos="1317625" algn="l"/>
              </a:tabLst>
            </a:pPr>
            <a:r>
              <a:rPr lang="tr-TR" dirty="0" smtClean="0"/>
              <a:t>a:hover	mouse üzerine </a:t>
            </a:r>
            <a:r>
              <a:rPr lang="tr-TR" dirty="0" smtClean="0"/>
              <a:t>	geldiğinde </a:t>
            </a:r>
            <a:r>
              <a:rPr lang="tr-TR" dirty="0" smtClean="0"/>
              <a:t>alacağı stil</a:t>
            </a:r>
          </a:p>
          <a:p>
            <a:pPr marL="279400" lvl="1" indent="-225425" defTabSz="688975">
              <a:buFont typeface="Arial" pitchFamily="34" charset="0"/>
              <a:buChar char="•"/>
              <a:tabLst>
                <a:tab pos="1317625" algn="l"/>
              </a:tabLst>
            </a:pPr>
            <a:r>
              <a:rPr lang="tr-TR" dirty="0" smtClean="0"/>
              <a:t>a:active	aktif olan köprü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dosya okunması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CSS kullanarak div tasarımı uygulanması</a:t>
            </a:r>
          </a:p>
          <a:p>
            <a:pPr lvl="1"/>
            <a:r>
              <a:rPr lang="tr-TR" dirty="0" smtClean="0"/>
              <a:t>Dosya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tr-TR" i="1" dirty="0" smtClean="0"/>
              <a:t>eg3j.html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5416" y="3810000"/>
            <a:ext cx="5098583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04800" y="3200400"/>
            <a:ext cx="365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9400" lvl="1" indent="-225425" defTabSz="688975">
              <a:buFont typeface="Arial" pitchFamily="34" charset="0"/>
              <a:buChar char="•"/>
              <a:tabLst>
                <a:tab pos="1317625" algn="l"/>
              </a:tabLst>
            </a:pPr>
            <a:r>
              <a:rPr lang="tr-TR" dirty="0" smtClean="0"/>
              <a:t>a:visited 	ziyaret edilmiş köprü</a:t>
            </a:r>
          </a:p>
          <a:p>
            <a:pPr marL="279400" lvl="1" indent="-225425" defTabSz="688975">
              <a:buFont typeface="Arial" pitchFamily="34" charset="0"/>
              <a:buChar char="•"/>
              <a:tabLst>
                <a:tab pos="1317625" algn="l"/>
              </a:tabLst>
            </a:pPr>
            <a:r>
              <a:rPr lang="tr-TR" dirty="0" smtClean="0"/>
              <a:t>a:link	normal köprü	</a:t>
            </a:r>
          </a:p>
          <a:p>
            <a:pPr marL="279400" lvl="1" indent="-225425" defTabSz="688975">
              <a:buFont typeface="Arial" pitchFamily="34" charset="0"/>
              <a:buChar char="•"/>
              <a:tabLst>
                <a:tab pos="1317625" algn="l"/>
              </a:tabLst>
            </a:pPr>
            <a:r>
              <a:rPr lang="tr-TR" dirty="0" smtClean="0"/>
              <a:t>a:hover	mouse üzerine </a:t>
            </a:r>
            <a:r>
              <a:rPr lang="tr-TR" dirty="0" smtClean="0"/>
              <a:t>	geldiğinde </a:t>
            </a:r>
            <a:r>
              <a:rPr lang="tr-TR" dirty="0" smtClean="0"/>
              <a:t>alacağı stil</a:t>
            </a:r>
          </a:p>
          <a:p>
            <a:pPr marL="279400" lvl="1" indent="-225425" defTabSz="688975">
              <a:buFont typeface="Arial" pitchFamily="34" charset="0"/>
              <a:buChar char="•"/>
              <a:tabLst>
                <a:tab pos="1317625" algn="l"/>
              </a:tabLst>
            </a:pPr>
            <a:r>
              <a:rPr lang="tr-TR" dirty="0" smtClean="0"/>
              <a:t>a:active	aktif olan köprü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Pratik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/>
          </a:bodyPr>
          <a:lstStyle/>
          <a:p>
            <a:r>
              <a:rPr lang="tr-TR" i="1" dirty="0" smtClean="0"/>
              <a:t>Ne kullanacaksınız?</a:t>
            </a:r>
          </a:p>
          <a:p>
            <a:pPr lvl="1"/>
            <a:r>
              <a:rPr lang="tr-TR" i="1" dirty="0" smtClean="0"/>
              <a:t>Notepad++</a:t>
            </a:r>
            <a:r>
              <a:rPr lang="tr-TR" i="1" dirty="0"/>
              <a:t> </a:t>
            </a:r>
            <a:r>
              <a:rPr lang="tr-TR" i="1" dirty="0" smtClean="0"/>
              <a:t>ve Firefox</a:t>
            </a:r>
          </a:p>
          <a:p>
            <a:r>
              <a:rPr lang="tr-TR" i="1" dirty="0" smtClean="0"/>
              <a:t>Hangi kaynakları kullanabilirsiniz?</a:t>
            </a:r>
          </a:p>
          <a:p>
            <a:pPr lvl="1"/>
            <a:r>
              <a:rPr lang="tr-TR" i="1" dirty="0" smtClean="0">
                <a:hlinkClick r:id="rId2"/>
              </a:rPr>
              <a:t>http://www.w3schools.com/html/html_quick.asp</a:t>
            </a:r>
            <a:r>
              <a:rPr lang="tr-TR" i="1" dirty="0" smtClean="0"/>
              <a:t> (html özet)</a:t>
            </a:r>
          </a:p>
          <a:p>
            <a:pPr lvl="1"/>
            <a:r>
              <a:rPr lang="en-US" dirty="0" smtClean="0">
                <a:hlinkClick r:id="rId3"/>
              </a:rPr>
              <a:t>http://www.w3schools.com/html/html_colors.asp</a:t>
            </a:r>
            <a:endParaRPr lang="tr-TR" i="1" dirty="0" smtClean="0">
              <a:hlinkClick r:id="rId4"/>
            </a:endParaRPr>
          </a:p>
          <a:p>
            <a:pPr lvl="1"/>
            <a:r>
              <a:rPr lang="tr-TR" i="1" dirty="0" smtClean="0">
                <a:hlinkClick r:id="rId4"/>
              </a:rPr>
              <a:t>http://www.w3schools.com/tags/</a:t>
            </a:r>
            <a:endParaRPr lang="tr-TR" i="1" dirty="0" smtClean="0"/>
          </a:p>
          <a:p>
            <a:pPr lvl="1"/>
            <a:r>
              <a:rPr lang="tr-TR" i="1" dirty="0" smtClean="0">
                <a:hlinkClick r:id="rId5"/>
              </a:rPr>
              <a:t>http://www.w3schools.com/cssref/</a:t>
            </a:r>
            <a:endParaRPr lang="tr-TR" i="1" dirty="0" smtClean="0"/>
          </a:p>
          <a:p>
            <a:pPr lvl="1"/>
            <a:r>
              <a:rPr lang="tr-TR" i="1" dirty="0" smtClean="0"/>
              <a:t>Örnek dosyalar</a:t>
            </a:r>
          </a:p>
          <a:p>
            <a:r>
              <a:rPr lang="tr-TR" i="1" dirty="0" smtClean="0"/>
              <a:t>Çalışma – calisma.txt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Bütün web sayfa elemanlarında </a:t>
            </a:r>
            <a:r>
              <a:rPr lang="tr-TR" dirty="0" smtClean="0"/>
              <a:t>“style” </a:t>
            </a:r>
            <a:r>
              <a:rPr lang="tr-TR" dirty="0" smtClean="0"/>
              <a:t>paramtreni belirtme ve güncelleştirme </a:t>
            </a:r>
            <a:r>
              <a:rPr lang="tr-TR" dirty="0" smtClean="0"/>
              <a:t>çok </a:t>
            </a:r>
            <a:r>
              <a:rPr lang="tr-TR" dirty="0" smtClean="0"/>
              <a:t>fazla vakit gerektiriyor ve çok zahmetli</a:t>
            </a:r>
            <a:endParaRPr lang="tr-TR" dirty="0" smtClean="0"/>
          </a:p>
          <a:p>
            <a:r>
              <a:rPr lang="tr-TR" dirty="0" smtClean="0"/>
              <a:t>Cascade Style Sheets </a:t>
            </a:r>
            <a:r>
              <a:rPr lang="tr-TR" dirty="0" smtClean="0"/>
              <a:t>(CSS, yada </a:t>
            </a:r>
            <a:r>
              <a:rPr lang="tr-TR" dirty="0" smtClean="0"/>
              <a:t>Basamaklı </a:t>
            </a:r>
            <a:r>
              <a:rPr lang="tr-TR" dirty="0" smtClean="0"/>
              <a:t>(Kaskad) Stil </a:t>
            </a:r>
            <a:r>
              <a:rPr lang="tr-TR" dirty="0" smtClean="0"/>
              <a:t>Sayfaları) </a:t>
            </a:r>
            <a:r>
              <a:rPr lang="tr-TR" dirty="0" smtClean="0"/>
              <a:t>bütün stil tanımlarını </a:t>
            </a:r>
            <a:r>
              <a:rPr lang="tr-TR" dirty="0" smtClean="0"/>
              <a:t>aynı </a:t>
            </a:r>
            <a:r>
              <a:rPr lang="tr-TR" dirty="0" smtClean="0"/>
              <a:t>yerde </a:t>
            </a:r>
            <a:r>
              <a:rPr lang="tr-TR" dirty="0" smtClean="0"/>
              <a:t>topluyor, bu sorun için çözümü sunuyor</a:t>
            </a:r>
            <a:endParaRPr lang="tr-TR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CSS?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3429000" cy="5410200"/>
          </a:xfrm>
        </p:spPr>
        <p:txBody>
          <a:bodyPr>
            <a:noAutofit/>
          </a:bodyPr>
          <a:lstStyle/>
          <a:p>
            <a:pPr indent="-49213">
              <a:buNone/>
            </a:pPr>
            <a:r>
              <a:rPr lang="tr-TR" sz="900" dirty="0" smtClean="0"/>
              <a:t>#popupwindow {</a:t>
            </a:r>
          </a:p>
          <a:p>
            <a:pPr indent="-49213">
              <a:buNone/>
            </a:pPr>
            <a:r>
              <a:rPr lang="tr-TR" sz="900" dirty="0" smtClean="0"/>
              <a:t>	border:3px solid #3333FF;</a:t>
            </a:r>
          </a:p>
          <a:p>
            <a:pPr indent="-49213">
              <a:buNone/>
            </a:pPr>
            <a:r>
              <a:rPr lang="tr-TR" sz="900" dirty="0" smtClean="0"/>
              <a:t>	border-radius:15px;</a:t>
            </a:r>
          </a:p>
          <a:p>
            <a:pPr indent="-49213">
              <a:buNone/>
            </a:pPr>
            <a:r>
              <a:rPr lang="tr-TR" sz="900" dirty="0" smtClean="0"/>
              <a:t>	width:550px;</a:t>
            </a:r>
          </a:p>
          <a:p>
            <a:pPr indent="-49213">
              <a:buNone/>
            </a:pPr>
            <a:r>
              <a:rPr lang="tr-TR" sz="900" dirty="0" smtClean="0"/>
              <a:t>	position:absolute;</a:t>
            </a:r>
          </a:p>
          <a:p>
            <a:pPr indent="-49213">
              <a:buNone/>
            </a:pPr>
            <a:r>
              <a:rPr lang="tr-TR" sz="900" dirty="0" smtClean="0"/>
              <a:t>	top:-9999em;</a:t>
            </a:r>
          </a:p>
          <a:p>
            <a:pPr indent="-49213">
              <a:buNone/>
            </a:pPr>
            <a:r>
              <a:rPr lang="tr-TR" sz="900" dirty="0" smtClean="0"/>
              <a:t>	-webkit-border-radius: 15px;    </a:t>
            </a:r>
          </a:p>
          <a:p>
            <a:pPr indent="-49213">
              <a:buNone/>
            </a:pPr>
            <a:r>
              <a:rPr lang="tr-TR" sz="900" dirty="0" smtClean="0"/>
              <a:t>    border-radius: 15px;</a:t>
            </a:r>
          </a:p>
          <a:p>
            <a:pPr indent="-49213">
              <a:buNone/>
            </a:pPr>
            <a:r>
              <a:rPr lang="tr-TR" sz="900" dirty="0" smtClean="0"/>
              <a:t>	-webkit-box-shadow:  0px 0px 5px 0px rgba(0, 0, 0, 1);</a:t>
            </a:r>
          </a:p>
          <a:p>
            <a:pPr indent="-49213">
              <a:buNone/>
            </a:pPr>
            <a:r>
              <a:rPr lang="tr-TR" sz="900" dirty="0" smtClean="0"/>
              <a:t>	box-shadow:  0px 0px 5px 0px rgba(0, 0, 0, 1);</a:t>
            </a:r>
          </a:p>
          <a:p>
            <a:pPr indent="-49213">
              <a:buNone/>
            </a:pPr>
            <a:r>
              <a:rPr lang="tr-TR" sz="900" dirty="0" smtClean="0"/>
              <a:t>	background-color:#fff;</a:t>
            </a:r>
          </a:p>
          <a:p>
            <a:pPr indent="-49213">
              <a:buNone/>
            </a:pPr>
            <a:r>
              <a:rPr lang="tr-TR" sz="900" dirty="0" smtClean="0"/>
              <a:t>	z-index:1000;</a:t>
            </a:r>
          </a:p>
          <a:p>
            <a:pPr indent="-49213">
              <a:buNone/>
            </a:pPr>
            <a:r>
              <a:rPr lang="tr-TR" sz="900" dirty="0" smtClean="0"/>
              <a:t>	padding:15px;</a:t>
            </a:r>
          </a:p>
          <a:p>
            <a:pPr indent="-49213">
              <a:buNone/>
            </a:pPr>
            <a:r>
              <a:rPr lang="tr-TR" sz="900" dirty="0" smtClean="0"/>
              <a:t>	font-family:Georgia, "Times New Roman", Times, serif;</a:t>
            </a:r>
          </a:p>
          <a:p>
            <a:pPr indent="-49213">
              <a:buNone/>
            </a:pPr>
            <a:r>
              <a:rPr lang="tr-TR" sz="900" dirty="0" smtClean="0"/>
              <a:t>	font-size:17px;</a:t>
            </a:r>
          </a:p>
          <a:p>
            <a:pPr indent="-49213">
              <a:buNone/>
            </a:pPr>
            <a:r>
              <a:rPr lang="tr-TR" sz="900" dirty="0" smtClean="0"/>
              <a:t>}</a:t>
            </a:r>
          </a:p>
          <a:p>
            <a:pPr indent="-49213">
              <a:buNone/>
            </a:pPr>
            <a:endParaRPr lang="tr-TR" sz="900" dirty="0" smtClean="0"/>
          </a:p>
          <a:p>
            <a:pPr indent="-49213">
              <a:buNone/>
            </a:pPr>
            <a:r>
              <a:rPr lang="tr-TR" sz="900" dirty="0" smtClean="0"/>
              <a:t>.mask {</a:t>
            </a:r>
          </a:p>
          <a:p>
            <a:pPr indent="-49213">
              <a:buNone/>
            </a:pPr>
            <a:r>
              <a:rPr lang="tr-TR" sz="900" dirty="0" smtClean="0"/>
              <a:t>	position: absolute;</a:t>
            </a:r>
          </a:p>
          <a:p>
            <a:pPr indent="-49213">
              <a:buNone/>
            </a:pPr>
            <a:r>
              <a:rPr lang="tr-TR" sz="900" dirty="0" smtClean="0"/>
              <a:t>	opacity: 0.5;</a:t>
            </a:r>
          </a:p>
          <a:p>
            <a:pPr indent="-49213">
              <a:buNone/>
            </a:pPr>
            <a:r>
              <a:rPr lang="tr-TR" sz="900" dirty="0" smtClean="0"/>
              <a:t>	filter: alpha(opacity=50);</a:t>
            </a:r>
          </a:p>
          <a:p>
            <a:pPr indent="-49213">
              <a:buNone/>
            </a:pPr>
            <a:r>
              <a:rPr lang="tr-TR" sz="900" dirty="0" smtClean="0"/>
              <a:t>	-ms-filter: progid:DXImageTransform.Microsoft.Alpha(Opacity=50);</a:t>
            </a:r>
          </a:p>
          <a:p>
            <a:pPr indent="-49213">
              <a:buNone/>
            </a:pPr>
            <a:r>
              <a:rPr lang="tr-TR" sz="900" dirty="0" smtClean="0"/>
              <a:t>	z-index: 999;</a:t>
            </a:r>
          </a:p>
          <a:p>
            <a:pPr indent="-49213">
              <a:buNone/>
            </a:pPr>
            <a:r>
              <a:rPr lang="tr-TR" sz="900" dirty="0" smtClean="0"/>
              <a:t>	background: #fff;</a:t>
            </a:r>
          </a:p>
          <a:p>
            <a:pPr indent="-49213">
              <a:buNone/>
            </a:pPr>
            <a:r>
              <a:rPr lang="tr-TR" sz="900" dirty="0" smtClean="0"/>
              <a:t>	width: 100% !important;</a:t>
            </a:r>
          </a:p>
          <a:p>
            <a:pPr indent="-49213">
              <a:buNone/>
            </a:pPr>
            <a:r>
              <a:rPr lang="tr-TR" sz="900" dirty="0" smtClean="0"/>
              <a:t>}</a:t>
            </a:r>
          </a:p>
          <a:p>
            <a:pPr indent="-49213">
              <a:buNone/>
            </a:pPr>
            <a:endParaRPr lang="tr-TR" sz="900" dirty="0" smtClean="0"/>
          </a:p>
          <a:p>
            <a:pPr indent="-49213">
              <a:buNone/>
            </a:pPr>
            <a:r>
              <a:rPr lang="tr-TR" sz="900" dirty="0" smtClean="0"/>
              <a:t>.spinner-msg {</a:t>
            </a:r>
          </a:p>
          <a:p>
            <a:pPr indent="-49213">
              <a:buNone/>
            </a:pPr>
            <a:r>
              <a:rPr lang="tr-TR" sz="900" dirty="0" smtClean="0"/>
              <a:t> text-align: center;</a:t>
            </a:r>
          </a:p>
          <a:p>
            <a:pPr indent="-49213">
              <a:buNone/>
            </a:pPr>
            <a:r>
              <a:rPr lang="tr-TR" sz="900" dirty="0" smtClean="0"/>
              <a:t> font-weight: bold;</a:t>
            </a:r>
          </a:p>
          <a:p>
            <a:pPr indent="-49213">
              <a:buNone/>
            </a:pPr>
            <a:r>
              <a:rPr lang="tr-TR" sz="900" dirty="0" smtClean="0"/>
              <a:t>}</a:t>
            </a:r>
          </a:p>
          <a:p>
            <a:pPr indent="-49213">
              <a:buNone/>
            </a:pPr>
            <a:endParaRPr lang="tr-TR" sz="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1052185"/>
            <a:ext cx="25908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9213">
              <a:buNone/>
            </a:pPr>
            <a:endParaRPr lang="tr-TR" sz="900" dirty="0" smtClean="0"/>
          </a:p>
          <a:p>
            <a:pPr indent="-49213">
              <a:buNone/>
            </a:pPr>
            <a:r>
              <a:rPr lang="tr-TR" sz="900" dirty="0" smtClean="0"/>
              <a:t>.spinner-img {</a:t>
            </a:r>
          </a:p>
          <a:p>
            <a:pPr indent="-49213">
              <a:buNone/>
            </a:pPr>
            <a:r>
              <a:rPr lang="tr-TR" sz="900" dirty="0" smtClean="0"/>
              <a:t> background: url(spinner.gif) no-repeat;</a:t>
            </a:r>
          </a:p>
          <a:p>
            <a:pPr indent="-49213">
              <a:buNone/>
            </a:pPr>
            <a:r>
              <a:rPr lang="tr-TR" sz="900" dirty="0" smtClean="0"/>
              <a:t> width: 24px;</a:t>
            </a:r>
          </a:p>
          <a:p>
            <a:pPr indent="-49213">
              <a:buNone/>
            </a:pPr>
            <a:r>
              <a:rPr lang="tr-TR" sz="900" dirty="0" smtClean="0"/>
              <a:t> height: 24px;</a:t>
            </a:r>
          </a:p>
          <a:p>
            <a:pPr indent="-49213">
              <a:buNone/>
            </a:pPr>
            <a:r>
              <a:rPr lang="tr-TR" sz="900" dirty="0" smtClean="0"/>
              <a:t> margin: 0 auto;</a:t>
            </a:r>
          </a:p>
          <a:p>
            <a:pPr indent="-49213">
              <a:buNone/>
            </a:pPr>
            <a:r>
              <a:rPr lang="tr-TR" sz="900" dirty="0" smtClean="0"/>
              <a:t>}</a:t>
            </a:r>
          </a:p>
          <a:p>
            <a:pPr indent="-49213">
              <a:buNone/>
            </a:pPr>
            <a:endParaRPr lang="tr-TR" sz="900" dirty="0" smtClean="0"/>
          </a:p>
          <a:p>
            <a:pPr indent="-49213">
              <a:buNone/>
            </a:pPr>
            <a:r>
              <a:rPr lang="tr-TR" sz="900" dirty="0" smtClean="0"/>
              <a:t>.validation-advice {</a:t>
            </a:r>
          </a:p>
          <a:p>
            <a:pPr indent="-49213">
              <a:buNone/>
            </a:pPr>
            <a:r>
              <a:rPr lang="tr-TR" sz="900" dirty="0" smtClean="0"/>
              <a:t> background-color:#F7A993;</a:t>
            </a:r>
          </a:p>
          <a:p>
            <a:pPr indent="-49213">
              <a:buNone/>
            </a:pPr>
            <a:r>
              <a:rPr lang="tr-TR" sz="900" dirty="0" smtClean="0"/>
              <a:t> padding:5px;</a:t>
            </a:r>
          </a:p>
          <a:p>
            <a:pPr indent="-49213">
              <a:buNone/>
            </a:pPr>
            <a:r>
              <a:rPr lang="tr-TR" sz="900" dirty="0" smtClean="0"/>
              <a:t> margin-bottom:2px;</a:t>
            </a:r>
          </a:p>
          <a:p>
            <a:pPr indent="-49213">
              <a:buNone/>
            </a:pPr>
            <a:r>
              <a:rPr lang="tr-TR" sz="900" dirty="0" smtClean="0"/>
              <a:t> color:#990000;</a:t>
            </a:r>
          </a:p>
          <a:p>
            <a:pPr indent="-49213">
              <a:buNone/>
            </a:pPr>
            <a:r>
              <a:rPr lang="tr-TR" sz="900" dirty="0" smtClean="0"/>
              <a:t>}</a:t>
            </a:r>
          </a:p>
          <a:p>
            <a:pPr indent="-49213">
              <a:buNone/>
            </a:pPr>
            <a:endParaRPr lang="tr-TR" sz="900" dirty="0" smtClean="0"/>
          </a:p>
          <a:p>
            <a:pPr indent="-49213">
              <a:buNone/>
            </a:pPr>
            <a:r>
              <a:rPr lang="tr-TR" sz="900" dirty="0" smtClean="0"/>
              <a:t>#closepopup {</a:t>
            </a:r>
          </a:p>
          <a:p>
            <a:pPr indent="-49213">
              <a:buNone/>
            </a:pPr>
            <a:r>
              <a:rPr lang="tr-TR" sz="900" dirty="0" smtClean="0"/>
              <a:t>  color: #CC0000;</a:t>
            </a:r>
          </a:p>
          <a:p>
            <a:pPr indent="-49213">
              <a:buNone/>
            </a:pPr>
            <a:r>
              <a:rPr lang="tr-TR" sz="900" dirty="0" smtClean="0"/>
              <a:t>  cursor: pointer;</a:t>
            </a:r>
          </a:p>
          <a:p>
            <a:pPr indent="-49213">
              <a:buNone/>
            </a:pPr>
            <a:r>
              <a:rPr lang="tr-TR" sz="900" dirty="0" smtClean="0"/>
              <a:t>  font-size: 10px;</a:t>
            </a:r>
          </a:p>
          <a:p>
            <a:pPr indent="-49213">
              <a:buNone/>
            </a:pPr>
            <a:r>
              <a:rPr lang="tr-TR" sz="900" dirty="0" smtClean="0"/>
              <a:t>  height: 16px;</a:t>
            </a:r>
          </a:p>
          <a:p>
            <a:pPr indent="-49213">
              <a:buNone/>
            </a:pPr>
            <a:r>
              <a:rPr lang="tr-TR" sz="900" dirty="0" smtClean="0"/>
              <a:t>  line-height: 16px;</a:t>
            </a:r>
          </a:p>
          <a:p>
            <a:pPr indent="-49213">
              <a:buNone/>
            </a:pPr>
            <a:r>
              <a:rPr lang="tr-TR" sz="900" dirty="0" smtClean="0"/>
              <a:t>  padding-right: 20px;</a:t>
            </a:r>
          </a:p>
          <a:p>
            <a:pPr indent="-49213">
              <a:buNone/>
            </a:pPr>
            <a:r>
              <a:rPr lang="tr-TR" sz="900" dirty="0" smtClean="0"/>
              <a:t>  position: absolute;</a:t>
            </a:r>
          </a:p>
          <a:p>
            <a:pPr indent="-49213">
              <a:buNone/>
            </a:pPr>
            <a:r>
              <a:rPr lang="tr-TR" sz="900" dirty="0" smtClean="0"/>
              <a:t>  right: -5px;</a:t>
            </a:r>
          </a:p>
          <a:p>
            <a:pPr indent="-49213">
              <a:buNone/>
            </a:pPr>
            <a:r>
              <a:rPr lang="tr-TR" sz="900" dirty="0" smtClean="0"/>
              <a:t>  top: 10px;</a:t>
            </a:r>
          </a:p>
          <a:p>
            <a:pPr indent="-49213">
              <a:buNone/>
            </a:pPr>
            <a:r>
              <a:rPr lang="tr-TR" sz="900" dirty="0" smtClean="0"/>
              <a:t>}</a:t>
            </a:r>
          </a:p>
          <a:p>
            <a:pPr indent="-49213">
              <a:buNone/>
            </a:pPr>
            <a:endParaRPr lang="tr-TR" sz="900" dirty="0" smtClean="0"/>
          </a:p>
          <a:p>
            <a:pPr indent="-49213">
              <a:buNone/>
            </a:pPr>
            <a:r>
              <a:rPr lang="tr-TR" sz="900" dirty="0" smtClean="0"/>
              <a:t>#popupwindow form {</a:t>
            </a:r>
          </a:p>
          <a:p>
            <a:pPr indent="-49213">
              <a:buNone/>
            </a:pPr>
            <a:r>
              <a:rPr lang="tr-TR" sz="900" dirty="0" smtClean="0"/>
              <a:t>  font-size: 12px;</a:t>
            </a:r>
          </a:p>
          <a:p>
            <a:pPr indent="-49213">
              <a:buNone/>
            </a:pPr>
            <a:r>
              <a:rPr lang="tr-TR" sz="900" dirty="0" smtClean="0"/>
              <a:t>  overflow: hidden;</a:t>
            </a:r>
          </a:p>
          <a:p>
            <a:pPr indent="-49213">
              <a:buNone/>
            </a:pPr>
            <a:r>
              <a:rPr lang="tr-TR" sz="900" dirty="0" smtClean="0"/>
              <a:t>  width: 550px;</a:t>
            </a:r>
          </a:p>
          <a:p>
            <a:pPr indent="-49213">
              <a:buNone/>
            </a:pPr>
            <a:r>
              <a:rPr lang="tr-TR" sz="900" dirty="0" smtClean="0"/>
              <a:t>}</a:t>
            </a:r>
          </a:p>
          <a:p>
            <a:pPr indent="-49213">
              <a:buNone/>
            </a:pPr>
            <a:endParaRPr lang="tr-TR" sz="9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715000" y="3962400"/>
            <a:ext cx="312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Basamaklı stil sayfası, bütün web sayfasının stillerin belirtilmesidir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CSS ile ilgili konuları:</a:t>
            </a:r>
            <a:endParaRPr lang="tr-TR" dirty="0" smtClean="0"/>
          </a:p>
          <a:p>
            <a:pPr lvl="1"/>
            <a:r>
              <a:rPr lang="tr-TR" u="sng" dirty="0" smtClean="0"/>
              <a:t>CSS tanımlanması</a:t>
            </a:r>
          </a:p>
          <a:p>
            <a:pPr lvl="1"/>
            <a:r>
              <a:rPr lang="tr-TR" u="sng" dirty="0" smtClean="0"/>
              <a:t>CSS’de eleman belirtilmesi yada selektör kullanılması</a:t>
            </a:r>
          </a:p>
          <a:p>
            <a:pPr lvl="1"/>
            <a:endParaRPr lang="tr-TR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tanımlanması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Stil sayfası, web sayfasına iki metotla eklenebilir</a:t>
            </a:r>
          </a:p>
          <a:p>
            <a:pPr lvl="1"/>
            <a:r>
              <a:rPr lang="tr-TR" dirty="0" smtClean="0"/>
              <a:t>Gömülü stil sayfası</a:t>
            </a:r>
          </a:p>
          <a:p>
            <a:pPr lvl="1"/>
            <a:r>
              <a:rPr lang="tr-TR" dirty="0" smtClean="0"/>
              <a:t>Dışardan bağlı stil sayfası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tanımlanması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Gömülü stil </a:t>
            </a:r>
            <a:r>
              <a:rPr lang="tr-TR" dirty="0" smtClean="0"/>
              <a:t>sayfası</a:t>
            </a:r>
            <a:endParaRPr lang="tr-TR" dirty="0" smtClean="0"/>
          </a:p>
          <a:p>
            <a:pPr lvl="1"/>
            <a:r>
              <a:rPr lang="en-US" dirty="0" smtClean="0"/>
              <a:t>&lt;style&gt;&lt;/style&gt; </a:t>
            </a:r>
            <a:r>
              <a:rPr lang="tr-TR" dirty="0" smtClean="0"/>
              <a:t>elemanı </a:t>
            </a:r>
            <a:r>
              <a:rPr lang="tr-TR" dirty="0" smtClean="0"/>
              <a:t>içiçnde, web sayfasının </a:t>
            </a:r>
            <a:r>
              <a:rPr lang="en-US" dirty="0" smtClean="0"/>
              <a:t>&lt;</a:t>
            </a:r>
            <a:r>
              <a:rPr lang="en-US" dirty="0" smtClean="0"/>
              <a:t>head&gt;</a:t>
            </a:r>
            <a:r>
              <a:rPr lang="ru-RU" dirty="0" smtClean="0"/>
              <a:t> </a:t>
            </a:r>
            <a:r>
              <a:rPr lang="tr-TR" dirty="0" smtClean="0"/>
              <a:t>bölümünde </a:t>
            </a:r>
            <a:r>
              <a:rPr lang="tr-TR" dirty="0" smtClean="0"/>
              <a:t>bulunmaktadır</a:t>
            </a:r>
            <a:endParaRPr lang="tr-TR" dirty="0" smtClean="0"/>
          </a:p>
          <a:p>
            <a:pPr lvl="1"/>
            <a:endParaRPr lang="tr-TR" dirty="0" smtClean="0"/>
          </a:p>
          <a:p>
            <a:pPr marL="569913" lvl="1" indent="0">
              <a:buNone/>
            </a:pPr>
            <a:r>
              <a:rPr lang="en-US" b="1" dirty="0" smtClean="0"/>
              <a:t>&lt;head</a:t>
            </a:r>
            <a:r>
              <a:rPr lang="en-US" b="1" dirty="0" smtClean="0"/>
              <a:t>&gt;</a:t>
            </a:r>
            <a:r>
              <a:rPr lang="tr-TR" b="1" dirty="0" smtClean="0"/>
              <a:t/>
            </a:r>
            <a:br>
              <a:rPr lang="tr-TR" b="1" dirty="0" smtClean="0"/>
            </a:br>
            <a:r>
              <a:rPr lang="en-US" b="1" dirty="0" smtClean="0"/>
              <a:t>&lt;style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TYPE="text/</a:t>
            </a:r>
            <a:r>
              <a:rPr lang="en-US" dirty="0" err="1" smtClean="0">
                <a:solidFill>
                  <a:srgbClr val="FF0000"/>
                </a:solidFill>
              </a:rPr>
              <a:t>css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b="1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dirty="0" smtClean="0"/>
              <a:t>[</a:t>
            </a:r>
            <a:r>
              <a:rPr lang="tr-TR" dirty="0" smtClean="0"/>
              <a:t>s</a:t>
            </a:r>
            <a:r>
              <a:rPr lang="tr-TR" dirty="0" smtClean="0"/>
              <a:t>til tanımları</a:t>
            </a:r>
            <a:r>
              <a:rPr lang="en-US" dirty="0" smtClean="0"/>
              <a:t>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&lt;/style&gt; </a:t>
            </a:r>
            <a:br>
              <a:rPr lang="en-US" b="1" dirty="0" smtClean="0"/>
            </a:br>
            <a:r>
              <a:rPr lang="en-US" b="1" dirty="0" smtClean="0"/>
              <a:t>&lt;/head&gt;</a:t>
            </a:r>
            <a:endParaRPr lang="tr-TR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 tanımlanması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Bağlı </a:t>
            </a:r>
            <a:r>
              <a:rPr lang="tr-TR" dirty="0" smtClean="0"/>
              <a:t>stil </a:t>
            </a:r>
            <a:r>
              <a:rPr lang="tr-TR" dirty="0" smtClean="0"/>
              <a:t>sayfası</a:t>
            </a:r>
            <a:endParaRPr lang="tr-TR" dirty="0" smtClean="0"/>
          </a:p>
          <a:p>
            <a:pPr marL="793750" lvl="1" indent="-328613"/>
            <a:r>
              <a:rPr lang="tr-TR" dirty="0" smtClean="0"/>
              <a:t>Stil </a:t>
            </a:r>
            <a:r>
              <a:rPr lang="tr-TR" dirty="0" smtClean="0"/>
              <a:t>tanımları ayrı dosyada </a:t>
            </a:r>
            <a:r>
              <a:rPr lang="tr-TR" dirty="0" smtClean="0"/>
              <a:t>bulunmakta</a:t>
            </a:r>
            <a:endParaRPr lang="tr-TR" dirty="0" smtClean="0"/>
          </a:p>
          <a:p>
            <a:pPr marL="793750" lvl="1" indent="-328613"/>
            <a:r>
              <a:rPr lang="tr-TR" dirty="0" smtClean="0"/>
              <a:t>Stil </a:t>
            </a:r>
            <a:r>
              <a:rPr lang="tr-TR" dirty="0" smtClean="0"/>
              <a:t>sayfası, web </a:t>
            </a:r>
            <a:r>
              <a:rPr lang="tr-TR" dirty="0" smtClean="0"/>
              <a:t>sayfasının </a:t>
            </a:r>
            <a:r>
              <a:rPr lang="en-US" dirty="0" smtClean="0"/>
              <a:t>&lt;head&gt;</a:t>
            </a:r>
            <a:r>
              <a:rPr lang="ru-RU" dirty="0" smtClean="0"/>
              <a:t> </a:t>
            </a:r>
            <a:r>
              <a:rPr lang="tr-TR" dirty="0" smtClean="0"/>
              <a:t>bölümünden </a:t>
            </a:r>
            <a:r>
              <a:rPr lang="en-US" dirty="0" smtClean="0"/>
              <a:t>&lt;link /&gt; </a:t>
            </a:r>
            <a:r>
              <a:rPr lang="tr-TR" dirty="0" smtClean="0"/>
              <a:t>etiketi </a:t>
            </a:r>
            <a:r>
              <a:rPr lang="tr-TR" dirty="0" smtClean="0"/>
              <a:t>içinden bağlanılır</a:t>
            </a:r>
            <a:endParaRPr lang="tr-TR" dirty="0" smtClean="0"/>
          </a:p>
          <a:p>
            <a:pPr marL="793750" lvl="1" indent="-328613"/>
            <a:endParaRPr lang="tr-TR" dirty="0" smtClean="0"/>
          </a:p>
          <a:p>
            <a:pPr marL="793750" lvl="1" indent="-328613">
              <a:buNone/>
            </a:pPr>
            <a:r>
              <a:rPr lang="tr-TR" dirty="0" smtClean="0"/>
              <a:t>Örneğin, stil tanımları </a:t>
            </a:r>
            <a:r>
              <a:rPr lang="en-US" dirty="0" smtClean="0"/>
              <a:t>“</a:t>
            </a:r>
            <a:r>
              <a:rPr lang="tr-TR" dirty="0" smtClean="0"/>
              <a:t>stil</a:t>
            </a:r>
            <a:r>
              <a:rPr lang="en-US" dirty="0" smtClean="0"/>
              <a:t>.</a:t>
            </a:r>
            <a:r>
              <a:rPr lang="en-US" dirty="0" err="1" smtClean="0"/>
              <a:t>css</a:t>
            </a:r>
            <a:r>
              <a:rPr lang="en-US" dirty="0" smtClean="0"/>
              <a:t>” </a:t>
            </a:r>
            <a:r>
              <a:rPr lang="tr-TR" dirty="0" smtClean="0"/>
              <a:t>dosyadadır. Öyleyse,</a:t>
            </a:r>
          </a:p>
          <a:p>
            <a:pPr marL="793750" lvl="1" indent="-328613">
              <a:buNone/>
            </a:pPr>
            <a:r>
              <a:rPr lang="en-US" b="1" dirty="0" smtClean="0"/>
              <a:t>&lt;</a:t>
            </a:r>
            <a:r>
              <a:rPr lang="en-US" b="1" dirty="0" smtClean="0"/>
              <a:t>head&gt;</a:t>
            </a:r>
          </a:p>
          <a:p>
            <a:pPr marL="465138" lvl="1" indent="0">
              <a:buNone/>
            </a:pPr>
            <a:r>
              <a:rPr lang="en-US" b="1" dirty="0" smtClean="0"/>
              <a:t>&lt;link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rel</a:t>
            </a:r>
            <a:r>
              <a:rPr lang="en-US" dirty="0" smtClean="0">
                <a:solidFill>
                  <a:srgbClr val="FF0000"/>
                </a:solidFill>
              </a:rPr>
              <a:t>="</a:t>
            </a:r>
            <a:r>
              <a:rPr lang="en-US" dirty="0" err="1" smtClean="0">
                <a:solidFill>
                  <a:srgbClr val="FF0000"/>
                </a:solidFill>
              </a:rPr>
              <a:t>stylesheet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type="text/</a:t>
            </a:r>
            <a:r>
              <a:rPr lang="en-US" dirty="0" err="1" smtClean="0">
                <a:solidFill>
                  <a:srgbClr val="00B050"/>
                </a:solidFill>
              </a:rPr>
              <a:t>css</a:t>
            </a:r>
            <a:r>
              <a:rPr lang="en-US" dirty="0" smtClean="0">
                <a:solidFill>
                  <a:srgbClr val="00B050"/>
                </a:solidFill>
              </a:rPr>
              <a:t>“</a:t>
            </a:r>
            <a:r>
              <a:rPr lang="tr-TR" dirty="0" smtClean="0"/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href</a:t>
            </a:r>
            <a:r>
              <a:rPr lang="en-US" b="1" dirty="0" smtClean="0">
                <a:solidFill>
                  <a:srgbClr val="002060"/>
                </a:solidFill>
              </a:rPr>
              <a:t>=“</a:t>
            </a:r>
            <a:r>
              <a:rPr lang="tr-TR" b="1" dirty="0" smtClean="0">
                <a:solidFill>
                  <a:srgbClr val="002060"/>
                </a:solidFill>
              </a:rPr>
              <a:t>stil</a:t>
            </a:r>
            <a:r>
              <a:rPr lang="en-US" b="1" dirty="0" smtClean="0">
                <a:solidFill>
                  <a:srgbClr val="002060"/>
                </a:solidFill>
              </a:rPr>
              <a:t>.</a:t>
            </a:r>
            <a:r>
              <a:rPr lang="en-US" b="1" dirty="0" err="1" smtClean="0">
                <a:solidFill>
                  <a:srgbClr val="002060"/>
                </a:solidFill>
              </a:rPr>
              <a:t>css</a:t>
            </a:r>
            <a:r>
              <a:rPr lang="en-US" b="1" dirty="0" smtClean="0">
                <a:solidFill>
                  <a:srgbClr val="002060"/>
                </a:solidFill>
              </a:rPr>
              <a:t>"</a:t>
            </a:r>
            <a:r>
              <a:rPr lang="en-US" b="1" dirty="0" smtClean="0"/>
              <a:t>/&gt;</a:t>
            </a:r>
            <a:br>
              <a:rPr lang="en-US" b="1" dirty="0" smtClean="0"/>
            </a:br>
            <a:r>
              <a:rPr lang="en-US" b="1" dirty="0" smtClean="0"/>
              <a:t>&lt;/head&gt;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CSS’de eleman belirtilmesi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Stil </a:t>
            </a:r>
            <a:r>
              <a:rPr lang="tr-TR" dirty="0" smtClean="0"/>
              <a:t>sayfalarında, stil tanımları etkilenecek web sayfa elemanlarından ayrı yerde yazılır</a:t>
            </a:r>
          </a:p>
          <a:p>
            <a:pPr lvl="1"/>
            <a:r>
              <a:rPr lang="tr-TR" dirty="0" smtClean="0"/>
              <a:t>Inline, satır içi, “style” parametresi kullanarak, stil tanımları etkilenecek elemanın tam içinde yazılmıştı</a:t>
            </a:r>
            <a:endParaRPr lang="tr-TR" dirty="0" smtClean="0"/>
          </a:p>
          <a:p>
            <a:r>
              <a:rPr lang="tr-TR" dirty="0" smtClean="0"/>
              <a:t>Stil sayfalarındaki stil tanımlarının hedefleri özel şekilde belirtilmesi gerekiyor</a:t>
            </a:r>
          </a:p>
          <a:p>
            <a:r>
              <a:rPr lang="tr-TR" dirty="0" smtClean="0"/>
              <a:t>Böyle stil tanımının hedefi belirleyici isimlerine </a:t>
            </a:r>
            <a:r>
              <a:rPr lang="tr-TR" b="1" dirty="0" smtClean="0"/>
              <a:t>selector</a:t>
            </a:r>
            <a:r>
              <a:rPr lang="tr-TR" dirty="0" smtClean="0"/>
              <a:t> </a:t>
            </a:r>
            <a:r>
              <a:rPr lang="tr-TR" dirty="0" smtClean="0"/>
              <a:t>denir (“selektör”)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899</Words>
  <Application>Microsoft Office PowerPoint</Application>
  <PresentationFormat>On-screen Show (4:3)</PresentationFormat>
  <Paragraphs>252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MIT504 İnternet ve Web Programlama: Cascade Style Sheets (CSS) Basamaklı (Kaskad) Stil Sayfaları</vt:lpstr>
      <vt:lpstr>Neden CSS?</vt:lpstr>
      <vt:lpstr>Neden CSS?</vt:lpstr>
      <vt:lpstr>Neden CSS?</vt:lpstr>
      <vt:lpstr>Neden CSS?</vt:lpstr>
      <vt:lpstr>CSS tanımlanması</vt:lpstr>
      <vt:lpstr>CSS tanımlanması</vt:lpstr>
      <vt:lpstr>CSS tanımlanması</vt:lpstr>
      <vt:lpstr>CSS’de eleman belirtilmesi</vt:lpstr>
      <vt:lpstr>CSS’de eleman belirtilmesi</vt:lpstr>
      <vt:lpstr>Type Selector</vt:lpstr>
      <vt:lpstr>Class Selector</vt:lpstr>
      <vt:lpstr>Class Selector</vt:lpstr>
      <vt:lpstr>Class Selector</vt:lpstr>
      <vt:lpstr>Id Selector</vt:lpstr>
      <vt:lpstr>Id Selector</vt:lpstr>
      <vt:lpstr>Id Selector</vt:lpstr>
      <vt:lpstr>Özet</vt:lpstr>
      <vt:lpstr>Selektörlerin Birleştirilmesi </vt:lpstr>
      <vt:lpstr>Sınıf selektörlerin belirlenmesi</vt:lpstr>
      <vt:lpstr>Nested (iç içi) stil belirtilmesi:</vt:lpstr>
      <vt:lpstr>Köprü alt-sınıf selektörleri</vt:lpstr>
      <vt:lpstr>CSS dosya okunması</vt:lpstr>
      <vt:lpstr>CSS dosya okunması</vt:lpstr>
      <vt:lpstr>CSS dosya okunması</vt:lpstr>
      <vt:lpstr>Pratik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MIT503 Veri Yapıları ve algoritmalar</dc:title>
  <dc:creator>gmyuriy</dc:creator>
  <cp:lastModifiedBy>gmyuriy</cp:lastModifiedBy>
  <cp:revision>1352</cp:revision>
  <dcterms:created xsi:type="dcterms:W3CDTF">2006-08-16T00:00:00Z</dcterms:created>
  <dcterms:modified xsi:type="dcterms:W3CDTF">2013-03-26T12:12:14Z</dcterms:modified>
</cp:coreProperties>
</file>