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299" r:id="rId3"/>
    <p:sldId id="326" r:id="rId4"/>
    <p:sldId id="325" r:id="rId5"/>
    <p:sldId id="327" r:id="rId6"/>
    <p:sldId id="328" r:id="rId7"/>
    <p:sldId id="330" r:id="rId8"/>
    <p:sldId id="332" r:id="rId9"/>
    <p:sldId id="334" r:id="rId10"/>
    <p:sldId id="331" r:id="rId11"/>
    <p:sldId id="335" r:id="rId12"/>
    <p:sldId id="336" r:id="rId13"/>
    <p:sldId id="337" r:id="rId14"/>
    <p:sldId id="312" r:id="rId15"/>
    <p:sldId id="338" r:id="rId16"/>
    <p:sldId id="339" r:id="rId17"/>
    <p:sldId id="340" r:id="rId18"/>
    <p:sldId id="343" r:id="rId19"/>
    <p:sldId id="344" r:id="rId20"/>
    <p:sldId id="345" r:id="rId21"/>
    <p:sldId id="341" r:id="rId22"/>
    <p:sldId id="342" r:id="rId23"/>
    <p:sldId id="346" r:id="rId24"/>
    <p:sldId id="347" r:id="rId25"/>
    <p:sldId id="313" r:id="rId26"/>
    <p:sldId id="348" r:id="rId27"/>
    <p:sldId id="349" r:id="rId28"/>
    <p:sldId id="350" r:id="rId29"/>
    <p:sldId id="300" r:id="rId30"/>
    <p:sldId id="351" r:id="rId31"/>
    <p:sldId id="352" r:id="rId32"/>
    <p:sldId id="317" r:id="rId33"/>
    <p:sldId id="353" r:id="rId34"/>
    <p:sldId id="354" r:id="rId35"/>
    <p:sldId id="355" r:id="rId36"/>
    <p:sldId id="356" r:id="rId37"/>
    <p:sldId id="357" r:id="rId38"/>
    <p:sldId id="358" r:id="rId39"/>
    <p:sldId id="400" r:id="rId40"/>
    <p:sldId id="401" r:id="rId41"/>
    <p:sldId id="402" r:id="rId42"/>
    <p:sldId id="301" r:id="rId43"/>
    <p:sldId id="359" r:id="rId44"/>
    <p:sldId id="360" r:id="rId45"/>
    <p:sldId id="361" r:id="rId46"/>
    <p:sldId id="362" r:id="rId47"/>
    <p:sldId id="302" r:id="rId48"/>
    <p:sldId id="318" r:id="rId49"/>
    <p:sldId id="363" r:id="rId50"/>
    <p:sldId id="319" r:id="rId51"/>
    <p:sldId id="364" r:id="rId52"/>
    <p:sldId id="365" r:id="rId53"/>
    <p:sldId id="366" r:id="rId54"/>
    <p:sldId id="368" r:id="rId55"/>
    <p:sldId id="320" r:id="rId56"/>
    <p:sldId id="370" r:id="rId57"/>
    <p:sldId id="371" r:id="rId58"/>
    <p:sldId id="321" r:id="rId59"/>
    <p:sldId id="372" r:id="rId60"/>
    <p:sldId id="374" r:id="rId61"/>
    <p:sldId id="373" r:id="rId62"/>
    <p:sldId id="375" r:id="rId63"/>
    <p:sldId id="376" r:id="rId64"/>
    <p:sldId id="322" r:id="rId65"/>
    <p:sldId id="377" r:id="rId66"/>
    <p:sldId id="378" r:id="rId67"/>
    <p:sldId id="379" r:id="rId68"/>
    <p:sldId id="380" r:id="rId69"/>
    <p:sldId id="383" r:id="rId70"/>
    <p:sldId id="381" r:id="rId71"/>
    <p:sldId id="323" r:id="rId72"/>
    <p:sldId id="384" r:id="rId73"/>
    <p:sldId id="385" r:id="rId74"/>
    <p:sldId id="386" r:id="rId75"/>
    <p:sldId id="387" r:id="rId76"/>
    <p:sldId id="388" r:id="rId77"/>
    <p:sldId id="389" r:id="rId78"/>
    <p:sldId id="390" r:id="rId79"/>
    <p:sldId id="391" r:id="rId80"/>
    <p:sldId id="324" r:id="rId81"/>
    <p:sldId id="394" r:id="rId82"/>
    <p:sldId id="392" r:id="rId83"/>
    <p:sldId id="393" r:id="rId84"/>
    <p:sldId id="395" r:id="rId85"/>
    <p:sldId id="396" r:id="rId86"/>
    <p:sldId id="397" r:id="rId87"/>
    <p:sldId id="398" r:id="rId88"/>
    <p:sldId id="399" r:id="rId89"/>
    <p:sldId id="403" r:id="rId90"/>
    <p:sldId id="329" r:id="rId91"/>
    <p:sldId id="404" r:id="rId92"/>
    <p:sldId id="405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71" d="100"/>
          <a:sy n="71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02-Apr-14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02-Apr-14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IT50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smtClean="0"/>
              <a:t>~~</a:t>
            </a:r>
            <a:r>
              <a:rPr lang="en-US" dirty="0" err="1" smtClean="0"/>
              <a:t>JScript</a:t>
            </a:r>
            <a:r>
              <a:rPr lang="en-US" dirty="0" smtClean="0"/>
              <a:t>~~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i="1" dirty="0" smtClean="0"/>
              <a:t>JavaScript’e giriş</a:t>
            </a:r>
            <a:r>
              <a:rPr lang="en-US" i="1" dirty="0" smtClean="0"/>
              <a:t> II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txt="Hello World!"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indexOf 'o'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indexOf("o"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)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//çıktı 4</a:t>
            </a:r>
            <a:endParaRPr lang="en-US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lastIndexOf 'o'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lastIndexOf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"o"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 //çıktı 7</a:t>
            </a:r>
            <a:endParaRPr lang="en-US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1. harften 4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.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harflık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altmetni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substr(1,4)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 //çıktı "ello"</a:t>
            </a:r>
            <a:endParaRPr lang="en-US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1. harften 5. harfe altmetni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substring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1,5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 //çıktı "ello"</a:t>
            </a:r>
            <a:endParaRPr lang="en-US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Bye World!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replace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"Hello","Bye"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 //çıktı Bye World</a:t>
            </a:r>
            <a:endParaRPr lang="en-US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Tüm kelimeler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split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" "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 //çıktı Hello,World!,</a:t>
            </a:r>
            <a:endParaRPr lang="en-US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tr-TR" dirty="0" smtClean="0"/>
              <a:t>regex arama ve kopyalama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Javascript String fonksiyonları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search – regex veya örnek kullanarak metinde arama, bulunmuş sonuçlar için pozisyonunu veriyor</a:t>
            </a:r>
          </a:p>
          <a:p>
            <a:pPr lvl="1"/>
            <a:r>
              <a:rPr lang="tr-TR" dirty="0" smtClean="0"/>
              <a:t>string.match - regex veya örnek kullanarak metinde arama, bulunmuş sonuçlar için kendisini veriyor (dizi veya Array)</a:t>
            </a:r>
          </a:p>
          <a:p>
            <a:pPr lvl="1"/>
            <a:r>
              <a:rPr lang="tr-TR" dirty="0" smtClean="0"/>
              <a:t>string.replace - regex veya örnek kullanarak metinde arama, bulunmuş sonuçları yeni metine değiştiriyor</a:t>
            </a:r>
          </a:p>
          <a:p>
            <a:pPr lvl="1"/>
            <a:r>
              <a:rPr lang="tr-TR" dirty="0" smtClean="0"/>
              <a:t>string.split - regex veya harf kullanarak metni parçalara parçalıyor, çıktı – parçaların dizisi (Array)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txt="Hello World!"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harf buyukluk duyarsiz arama 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search(/world/i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) // regex, çıktı 6</a:t>
            </a:r>
            <a:endParaRPr lang="en-US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harf buyukluk duyarsiz arama 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match(/world/i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) // regex, çıktı "World"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harf buyukluk duyarsiz replace 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replace(/world/i,"dunya!"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) // regex, çıktı "Hello dunya"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doğru kelime parçalanması 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" + txt.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split(/[_\W]+/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) 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400" dirty="0" smtClean="0">
                <a:solidFill>
                  <a:srgbClr val="E80000"/>
                </a:solidFill>
                <a:latin typeface="courier new"/>
              </a:rPr>
            </a:b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regex, çıktı "Hello, World,"</a:t>
            </a:r>
            <a:endParaRPr lang="en-US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tr-TR" dirty="0" smtClean="0"/>
              <a:t>diğer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String fonksiyonları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slice – string.substring'in aynısı</a:t>
            </a:r>
          </a:p>
          <a:p>
            <a:pPr marL="457200" lvl="1" indent="0"/>
            <a:r>
              <a:rPr lang="tr-TR" dirty="0" smtClean="0"/>
              <a:t>string.concat – string "+" öperatörünün aynısı</a:t>
            </a:r>
            <a:br>
              <a:rPr lang="tr-TR" dirty="0" smtClean="0"/>
            </a:br>
            <a:r>
              <a:rPr lang="tr-TR" dirty="0" smtClean="0"/>
              <a:t>eg: </a:t>
            </a:r>
            <a:br>
              <a:rPr lang="tr-TR" dirty="0" smtClean="0"/>
            </a:br>
            <a:r>
              <a:rPr lang="tr-TR" dirty="0" smtClean="0"/>
              <a:t>var h="Hello ", h.concat("World") =</a:t>
            </a:r>
            <a:r>
              <a:rPr lang="en-US" dirty="0" smtClean="0"/>
              <a:t>&gt;</a:t>
            </a:r>
            <a:r>
              <a:rPr lang="tr-TR" dirty="0" smtClean="0"/>
              <a:t> "Hello World"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Date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Javascript Date nesnesi tarih kaydetme, elde etme ve biçimlendirme için kullanılır</a:t>
            </a:r>
          </a:p>
          <a:p>
            <a:r>
              <a:rPr lang="tr-TR" dirty="0" smtClean="0"/>
              <a:t>Javascriptte Date nesneleri, </a:t>
            </a:r>
            <a:r>
              <a:rPr lang="tr-TR" b="1" dirty="0" smtClean="0"/>
              <a:t>new Date()</a:t>
            </a:r>
            <a:r>
              <a:rPr lang="tr-TR" dirty="0" smtClean="0"/>
              <a:t> komutu ile her zaman oluşturulur</a:t>
            </a:r>
          </a:p>
          <a:p>
            <a:r>
              <a:rPr lang="tr-TR" dirty="0" smtClean="0"/>
              <a:t>Date nesnesine belirli tarih şu şekilde atanabilir</a:t>
            </a:r>
            <a:br>
              <a:rPr lang="tr-TR" dirty="0" smtClean="0"/>
            </a:br>
            <a:r>
              <a:rPr lang="tr-TR" dirty="0" smtClean="0"/>
              <a:t>new Date() – şimdiki tarih ve zaman</a:t>
            </a:r>
            <a:br>
              <a:rPr lang="tr-TR" dirty="0" smtClean="0"/>
            </a:br>
            <a:r>
              <a:rPr lang="tr-TR" dirty="0" smtClean="0"/>
              <a:t>new Date(milisaniye) 1970/01/01'ten sonra millisaniye yani UNIX timestamp</a:t>
            </a:r>
            <a:br>
              <a:rPr lang="tr-TR" dirty="0" smtClean="0"/>
            </a:br>
            <a:r>
              <a:rPr lang="tr-TR" dirty="0" smtClean="0"/>
              <a:t>new Date(tarih stringi)</a:t>
            </a:r>
            <a:br>
              <a:rPr lang="tr-TR" dirty="0" smtClean="0"/>
            </a:br>
            <a:r>
              <a:rPr lang="tr-TR" dirty="0" smtClean="0"/>
              <a:t>new Date(yıl,ay,gün,saat,dakika,saniya,milisaniye)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bugun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= new Date()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  </a:t>
            </a: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d1 = new Date("October 13, 1975 11:13:00")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v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d2 = new Date(79,5,24)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d3 = new Date(79,5,24,11,33,0) 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Date alınması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Javascipt Date fonksiyonları:</a:t>
            </a:r>
          </a:p>
          <a:p>
            <a:pPr lvl="1"/>
            <a:r>
              <a:rPr lang="tr-TR" dirty="0" smtClean="0"/>
              <a:t>getDate, getMonth, getFullYear, getHours, getMinutes, getSeconds, getMilliseconds – ilgili tarihin parçasını veriyor</a:t>
            </a:r>
          </a:p>
          <a:p>
            <a:pPr lvl="1"/>
            <a:r>
              <a:rPr lang="tr-TR" dirty="0" smtClean="0"/>
              <a:t>getUTCDate, getUTCMonth, getUTCFullYear, getUTCHours, getUTCMinutes, getUTCSeconds, getUTCMilliseconds – aynısı UTC zamanı kullanarak</a:t>
            </a:r>
          </a:p>
          <a:p>
            <a:pPr lvl="1"/>
            <a:r>
              <a:rPr lang="tr-TR" dirty="0" smtClean="0"/>
              <a:t>getTime – UNIX timestamp, yani 1970/01/01 ten sonra geçtiği milisanye sayısı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Date güncelleştirilmesi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Javascipt Date fonksiyonları:</a:t>
            </a:r>
          </a:p>
          <a:p>
            <a:pPr lvl="1"/>
            <a:r>
              <a:rPr lang="tr-TR" dirty="0" smtClean="0"/>
              <a:t>setDate, setMonth, setFullYear, setHours, setMinutes, setSeconds, setMilliseconds</a:t>
            </a:r>
          </a:p>
          <a:p>
            <a:pPr lvl="1"/>
            <a:r>
              <a:rPr lang="tr-TR" dirty="0" smtClean="0"/>
              <a:t>setUTCDate, setUTCMonth, setUTCFullYear, setUTCHours, setUTCMinutes, setUTCSeconds, setUTCMilliseconds</a:t>
            </a:r>
          </a:p>
          <a:p>
            <a:pPr lvl="1"/>
            <a:r>
              <a:rPr lang="tr-TR" dirty="0" smtClean="0"/>
              <a:t>setTime – UNIX timestamp, yani 1970/01/01 ten sonra geçtiği milisanye sayısı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Date biçimlendirilmesi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Javascipt Date fonksiyonları:</a:t>
            </a:r>
          </a:p>
          <a:p>
            <a:pPr lvl="1"/>
            <a:r>
              <a:rPr lang="tr-TR" dirty="0" smtClean="0"/>
              <a:t>Date.parse – tarih metni okuyor, sonuç – UNIX timestamp (1970/01/01 ten geçtiği ms sayısı)</a:t>
            </a:r>
          </a:p>
          <a:p>
            <a:pPr lvl="1"/>
            <a:r>
              <a:rPr lang="tr-TR" dirty="0" smtClean="0"/>
              <a:t>toDateString, toTimeString, toISOSring, toUTCString, toLocaleString, toString – tarih metin formatında göstermek</a:t>
            </a:r>
          </a:p>
          <a:p>
            <a:pPr lvl="1"/>
            <a:r>
              <a:rPr lang="tr-TR" dirty="0" smtClean="0"/>
              <a:t>toJSONString, tarih JSON formatında göstermek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Date tipik işlemleri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Tarihin metinlerden </a:t>
            </a:r>
            <a:r>
              <a:rPr lang="tr-TR" dirty="0" smtClean="0"/>
              <a:t>okunması</a:t>
            </a:r>
          </a:p>
          <a:p>
            <a:pPr lvl="1"/>
            <a:r>
              <a:rPr lang="tr-TR" dirty="0" smtClean="0"/>
              <a:t>new Date("tarih metni") kullanarak yapılabilir</a:t>
            </a:r>
          </a:p>
          <a:p>
            <a:pPr lvl="1"/>
            <a:r>
              <a:rPr lang="tr-TR" dirty="0" smtClean="0"/>
              <a:t>Date.parse("tarih metni") ve setTime() kullanarak yapılabilir</a:t>
            </a:r>
          </a:p>
          <a:p>
            <a:pPr lvl="1"/>
            <a:r>
              <a:rPr lang="tr-TR" dirty="0" smtClean="0"/>
              <a:t>String işlemleri ve new Date(yıl,ay,gün,...) kullanarak yapılabilir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tr-TR" dirty="0" smtClean="0">
                <a:solidFill>
                  <a:srgbClr val="FF0000"/>
                </a:solidFill>
              </a:rPr>
              <a:t>: ilk iki </a:t>
            </a:r>
            <a:r>
              <a:rPr lang="tr-TR" dirty="0" smtClean="0">
                <a:solidFill>
                  <a:srgbClr val="FF0000"/>
                </a:solidFill>
              </a:rPr>
              <a:t>yöntemler standart olmayan formatlarıla sorun çıkartabilir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NOT: javascript'te Date nesnesindeki Month değerleri 0 ile başlar, yani 0 ocak demek, 1 şubat, vb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NOT: javascript'te Date nesnesindeki Day değerleri 0 ile başlar, 0 pazar demek, 1 Pazartesi demek, vb</a:t>
            </a: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başından nesne tabanlı programlama dili değil, ancak başından önemli derecede birkaç nesnelere bağlı</a:t>
            </a:r>
          </a:p>
          <a:p>
            <a:r>
              <a:rPr lang="tr-TR" dirty="0" smtClean="0"/>
              <a:t>Ayrıca Javascript nesne tabanlı programlama için aletler de sağlar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t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arih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= "2005-07-08"</a:t>
            </a: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d1 = new Date(t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arih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</a:t>
            </a: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d2 = new Date()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; 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d2.setTime(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Date.parse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(t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arih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))</a:t>
            </a: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parts = t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arih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.split("-")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; 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d3 = new Date(parts[0],</a:t>
            </a:r>
            <a:r>
              <a:rPr lang="en-US" sz="1400" b="1" dirty="0" smtClean="0">
                <a:solidFill>
                  <a:srgbClr val="E80000"/>
                </a:solidFill>
                <a:latin typeface="courier new"/>
              </a:rPr>
              <a:t>parts[1</a:t>
            </a:r>
            <a:r>
              <a:rPr lang="en-US" sz="1400" b="1" dirty="0" smtClean="0">
                <a:solidFill>
                  <a:srgbClr val="E80000"/>
                </a:solidFill>
                <a:latin typeface="courier new"/>
              </a:rPr>
              <a:t>]</a:t>
            </a:r>
            <a:r>
              <a:rPr lang="tr-TR" sz="1400" b="1" dirty="0" smtClean="0">
                <a:solidFill>
                  <a:srgbClr val="E80000"/>
                </a:solidFill>
                <a:latin typeface="courier new"/>
              </a:rPr>
              <a:t>-1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,parts[2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])</a:t>
            </a:r>
          </a:p>
          <a:p>
            <a:pPr marL="631825" indent="-631825">
              <a:buNone/>
            </a:pP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(d1 + 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/&gt;" + d2 + 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/&gt;" + d3 + 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/&gt;")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//çıktı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Fri Jul 08 2005 03:00:00 GMT+0300 (Turkey Daylight Time)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Fri Jul 08 2005 03:00:00 GMT+0300 (Turkey Daylight Time)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Fri Jul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08 2005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03:00:00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GMT+0300 (Turkey Daylight Time)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Date tipik işlemleri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</a:t>
            </a:r>
            <a:r>
              <a:rPr lang="tr-TR" dirty="0" smtClean="0"/>
              <a:t>ile tarih güncelleştirilmesi</a:t>
            </a:r>
            <a:endParaRPr lang="tr-TR" dirty="0" smtClean="0"/>
          </a:p>
          <a:p>
            <a:pPr lvl="1"/>
            <a:r>
              <a:rPr lang="tr-TR" dirty="0" smtClean="0"/>
              <a:t>Date nesnesinin "set" ve "get" fonksiyonları kullanrak tarih kollayca ilerlenebilir</a:t>
            </a:r>
            <a:endParaRPr lang="en-US" dirty="0" smtClean="0"/>
          </a:p>
          <a:p>
            <a:pPr lvl="1"/>
            <a:r>
              <a:rPr lang="tr-TR" dirty="0" smtClean="0"/>
              <a:t>Not: hafta/ay sinirleri otomatik olarak dikkate alınır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v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ar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bugun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= new Date()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  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var d1=bugun, d2=bugun, d3=bugun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d1.setDate(d1.getDate()+1)    //+ 1 gün, yarın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d2.setMonth(d2.getMonth()+1)  //+ 31 gün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d2.setYear(d2.getYear()+1)    //+ 365 gün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document.write(d1.toString + "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/&gt;" +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2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.toString + "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/&gt;"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+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3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.toString + "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/&gt;")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Javascript Date tipik işlemleri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Date biçimlendirilmesi</a:t>
            </a:r>
          </a:p>
          <a:p>
            <a:pPr lvl="1"/>
            <a:r>
              <a:rPr lang="tr-TR" dirty="0" smtClean="0"/>
              <a:t>toString fonksiyonları kullanarak yapılabilir</a:t>
            </a:r>
          </a:p>
          <a:p>
            <a:pPr lvl="1"/>
            <a:r>
              <a:rPr lang="tr-TR" dirty="0" smtClean="0"/>
              <a:t>Date nesnesi stringe direkt olarak ekleyerek yapılabilir</a:t>
            </a:r>
          </a:p>
          <a:p>
            <a:pPr lvl="1"/>
            <a:r>
              <a:rPr lang="tr-TR" dirty="0" smtClean="0"/>
              <a:t>getFullYear, getMonth, getDate, ... fonksiyonları kullanarak elle yapılabilir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var d1 = new Date("2005-07-08")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document.write(d1 + "&lt;br/&gt;")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document.write(d1.toString() + "&lt;br/&gt;")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document.write(d1.toDateString() + "&lt;br/&gt;")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document.write(d1.toTimeString() + "&lt;br/&gt;")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document.write(d1.toUTCString() + "&lt;br/&gt;")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document.write(d1.toLocaleString() + "&lt;br/&gt;")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document.write(d1.getFullYear() + "-" +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400" b="1" dirty="0" smtClean="0">
                <a:solidFill>
                  <a:srgbClr val="E80000"/>
                </a:solidFill>
                <a:latin typeface="courier new"/>
              </a:rPr>
              <a:t>d1.getMonth()+1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)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+ "-"  + d1.getDate())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//çıktı: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Fri Jul 08 2005 03:00:00 GMT+0300 (Turkey Daylight Time)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Fri Jul 08 2005 03:00:00 GMT+0300 (Turkey Daylight Time)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Fri Jul 08 2005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03:00:00 GMT+0300 (Turkey Daylight Time)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Fri, 08 Jul 2005 00:00:00 GMT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7/8/2005 3:00:00 AM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// </a:t>
            </a: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2005-7-8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Math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Math nesnesi matematiksel işlemler için kullanılır</a:t>
            </a:r>
          </a:p>
          <a:p>
            <a:r>
              <a:rPr lang="tr-TR" dirty="0" smtClean="0"/>
              <a:t>Javascript Math nesnesi önemli matematiksel sabitler ve fonksiyonlar içerir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Math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Math sabitleri</a:t>
            </a:r>
          </a:p>
          <a:p>
            <a:pPr lvl="1"/>
            <a:r>
              <a:rPr lang="tr-TR" dirty="0" smtClean="0"/>
              <a:t>E – Euler sayısı - 2.718...</a:t>
            </a:r>
          </a:p>
          <a:p>
            <a:pPr lvl="1"/>
            <a:r>
              <a:rPr lang="tr-TR" dirty="0" smtClean="0"/>
              <a:t>PI – pi sayısı – 3.141...</a:t>
            </a:r>
          </a:p>
          <a:p>
            <a:pPr lvl="1"/>
            <a:r>
              <a:rPr lang="tr-TR" dirty="0" smtClean="0"/>
              <a:t>SQRT2 – karekök 2 – 1.414</a:t>
            </a:r>
            <a:endParaRPr lang="en-US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Math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Math fonksiyonları</a:t>
            </a:r>
          </a:p>
          <a:p>
            <a:pPr lvl="1"/>
            <a:r>
              <a:rPr lang="tr-TR" dirty="0" smtClean="0"/>
              <a:t>abs, cos, sin, tan, acos, asin, atan, exp, log, max, min, ceil, round, floor, sqrt, pow, 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for(var i=1; 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&lt;100; 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++) 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{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 + " – " + Math.pow(i,3) + "&lt;</a:t>
            </a:r>
            <a:r>
              <a:rPr lang="en-US" sz="14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Number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Number nesnesi, javascript'in sayısal değişkenleri için baze temel fonksiyonları sağlar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programlamaya başlarken Javascript nesnelerinden en önemli olan birkaç sistem nesnesi; bunlar Document, Window, History, Screen, Navigator, String, Date, Math, Array, Number ve Global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Number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Number fonksiyonları</a:t>
            </a:r>
          </a:p>
          <a:p>
            <a:pPr lvl="1"/>
            <a:r>
              <a:rPr lang="tr-TR" dirty="0" smtClean="0"/>
              <a:t>MAX_VALUE, MIN_VALUE, NaN, POSITIVE_INFINITY, NEGATIVE_INFINITY sabitleri</a:t>
            </a:r>
          </a:p>
          <a:p>
            <a:pPr lvl="1"/>
            <a:r>
              <a:rPr lang="tr-TR" dirty="0" smtClean="0"/>
              <a:t>toExponential, toFixed, toPrecision, toString – farklı sayın metin formatları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var pi = Math.PI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document.write(pi.toExponential()+"&lt;br/&gt;") //3.141592653589793e+0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document.write(pi.toFixed(2)+"&lt;br/&gt;") 	//3.14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document.write(pi.toPrecision(2)+"&lt;br/&gt;") 	//3.1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document.write(pi.toString()+"&lt;br/&gt;")	//3.141592653589793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Array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Array nesnesi, javascript dizileri için baze işlemler tanımlar</a:t>
            </a:r>
          </a:p>
          <a:p>
            <a:r>
              <a:rPr lang="tr-TR" dirty="0" smtClean="0"/>
              <a:t>Javascriptte her tür tanımlanmış dizi, Array sınıfından bir nesne</a:t>
            </a:r>
            <a:br>
              <a:rPr lang="tr-TR" dirty="0" smtClean="0"/>
            </a:br>
            <a:r>
              <a:rPr lang="tr-TR" dirty="0" smtClean="0"/>
              <a:t>var dizi = </a:t>
            </a:r>
            <a:r>
              <a:rPr lang="en-US" dirty="0" smtClean="0"/>
              <a:t>[1,2,3,4,5] </a:t>
            </a:r>
            <a:r>
              <a:rPr lang="en-US" dirty="0" smtClean="0">
                <a:sym typeface="Wingdings" pitchFamily="2" charset="2"/>
              </a:rPr>
              <a:t> Array</a:t>
            </a:r>
            <a:r>
              <a:rPr lang="tr-TR" dirty="0" smtClean="0">
                <a:sym typeface="Wingdings" pitchFamily="2" charset="2"/>
              </a:rPr>
              <a:t>'</a:t>
            </a:r>
            <a:r>
              <a:rPr lang="en-US" dirty="0" smtClean="0">
                <a:sym typeface="Wingdings" pitchFamily="2" charset="2"/>
              </a:rPr>
              <a:t>den </a:t>
            </a:r>
            <a:r>
              <a:rPr lang="en-US" dirty="0" err="1" smtClean="0">
                <a:sym typeface="Wingdings" pitchFamily="2" charset="2"/>
              </a:rPr>
              <a:t>bir</a:t>
            </a:r>
            <a:r>
              <a:rPr lang="tr-TR" dirty="0" smtClean="0">
                <a:sym typeface="Wingdings" pitchFamily="2" charset="2"/>
              </a:rPr>
              <a:t> nesne</a:t>
            </a:r>
            <a:br>
              <a:rPr lang="tr-TR" dirty="0" smtClean="0">
                <a:sym typeface="Wingdings" pitchFamily="2" charset="2"/>
              </a:rPr>
            </a:b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tr-TR" dirty="0" smtClean="0"/>
              <a:t>dizi</a:t>
            </a:r>
            <a:r>
              <a:rPr lang="en-US" dirty="0" smtClean="0"/>
              <a:t>[0]</a:t>
            </a:r>
            <a:r>
              <a:rPr lang="tr-TR" dirty="0" smtClean="0"/>
              <a:t>=</a:t>
            </a:r>
            <a:r>
              <a:rPr lang="en-US" dirty="0" smtClean="0"/>
              <a:t>1;</a:t>
            </a:r>
            <a:r>
              <a:rPr lang="tr-TR" dirty="0" smtClean="0"/>
              <a:t> </a:t>
            </a:r>
            <a:r>
              <a:rPr lang="en-US" dirty="0" err="1" smtClean="0"/>
              <a:t>dizi</a:t>
            </a:r>
            <a:r>
              <a:rPr lang="en-US" dirty="0" smtClean="0"/>
              <a:t>[1]=2; </a:t>
            </a:r>
            <a:r>
              <a:rPr lang="en-US" dirty="0" err="1" smtClean="0"/>
              <a:t>dizi</a:t>
            </a:r>
            <a:r>
              <a:rPr lang="en-US" dirty="0" smtClean="0"/>
              <a:t>[3]=3; </a:t>
            </a:r>
            <a:r>
              <a:rPr lang="en-US" dirty="0" err="1" smtClean="0"/>
              <a:t>dizi</a:t>
            </a:r>
            <a:r>
              <a:rPr lang="en-US" dirty="0" smtClean="0"/>
              <a:t>[4]=4; </a:t>
            </a:r>
            <a:r>
              <a:rPr lang="en-US" dirty="0" err="1" smtClean="0"/>
              <a:t>dizi</a:t>
            </a:r>
            <a:r>
              <a:rPr lang="en-US" dirty="0" smtClean="0"/>
              <a:t>[5]=5 </a:t>
            </a:r>
            <a:r>
              <a:rPr lang="en-US" dirty="0" smtClean="0">
                <a:sym typeface="Wingdings" pitchFamily="2" charset="2"/>
              </a:rPr>
              <a:t> Array</a:t>
            </a:r>
            <a:r>
              <a:rPr lang="tr-TR" dirty="0" smtClean="0">
                <a:sym typeface="Wingdings" pitchFamily="2" charset="2"/>
              </a:rPr>
              <a:t>'</a:t>
            </a:r>
            <a:r>
              <a:rPr lang="en-US" dirty="0" smtClean="0">
                <a:sym typeface="Wingdings" pitchFamily="2" charset="2"/>
              </a:rPr>
              <a:t>den </a:t>
            </a:r>
            <a:r>
              <a:rPr lang="en-US" dirty="0" err="1" smtClean="0">
                <a:sym typeface="Wingdings" pitchFamily="2" charset="2"/>
              </a:rPr>
              <a:t>bir</a:t>
            </a:r>
            <a:r>
              <a:rPr lang="tr-TR" dirty="0" smtClean="0">
                <a:sym typeface="Wingdings" pitchFamily="2" charset="2"/>
              </a:rPr>
              <a:t> nesnesi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Array temel işlemleri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Array fonksiyonları</a:t>
            </a:r>
          </a:p>
          <a:p>
            <a:pPr lvl="1"/>
            <a:r>
              <a:rPr lang="tr-TR" dirty="0" smtClean="0"/>
              <a:t>length – dizinin uzunluğu</a:t>
            </a:r>
          </a:p>
          <a:p>
            <a:pPr lvl="1"/>
            <a:r>
              <a:rPr lang="tr-TR" dirty="0" smtClean="0"/>
              <a:t>concat – iki dizi birleştiriyor</a:t>
            </a:r>
          </a:p>
          <a:p>
            <a:pPr lvl="1"/>
            <a:r>
              <a:rPr lang="tr-TR" dirty="0" smtClean="0"/>
              <a:t>reverse – dizi elemanlarının sırası tam terse değiştşriyor</a:t>
            </a:r>
          </a:p>
          <a:p>
            <a:pPr lvl="1"/>
            <a:r>
              <a:rPr lang="tr-TR" dirty="0" smtClean="0"/>
              <a:t>join – dizi elemanlarından bir string oluşturuyor</a:t>
            </a:r>
          </a:p>
          <a:p>
            <a:pPr lvl="1"/>
            <a:r>
              <a:rPr lang="tr-TR" dirty="0" smtClean="0"/>
              <a:t>sort – dizi sıralandırıyor</a:t>
            </a:r>
          </a:p>
          <a:p>
            <a:pPr lvl="1"/>
            <a:r>
              <a:rPr lang="tr-TR" dirty="0" smtClean="0"/>
              <a:t>toString – dizi stringe değiştiriyor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400" dirty="0" smtClean="0"/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endParaRPr lang="tr-TR" sz="14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var a = new Array(3,2,1);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document.write(a.toString() + "&lt;br/&gt;")	// 3,2,1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a=a.concat([4,5])		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document.write(a.join() + "&lt;br/&gt;")		// 3,2,1,4,5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document.write(a.reverse() + "&lt;br/&gt;")	// 5,4,1,2,3</a:t>
            </a:r>
          </a:p>
          <a:p>
            <a:pPr marL="631825" indent="-631825">
              <a:buNone/>
            </a:pPr>
            <a:r>
              <a:rPr lang="tr-TR" sz="1400" dirty="0" smtClean="0">
                <a:solidFill>
                  <a:srgbClr val="E80000"/>
                </a:solidFill>
                <a:latin typeface="courier new"/>
              </a:rPr>
              <a:t>document.write(a.sort() + "&lt;br/&gt;")		// 1,2,3,4,5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Javascript Array arama ve </a:t>
            </a:r>
            <a:r>
              <a:rPr lang="tr-TR" dirty="0" smtClean="0"/>
              <a:t>güncelleştirme </a:t>
            </a:r>
            <a:r>
              <a:rPr lang="tr-TR" dirty="0" smtClean="0"/>
              <a:t>işlemleri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Javascript Array fonksiyonları</a:t>
            </a:r>
          </a:p>
          <a:p>
            <a:pPr lvl="1"/>
            <a:r>
              <a:rPr lang="tr-TR" dirty="0" smtClean="0"/>
              <a:t>indexOf, lastIndexOf –dizide elemanı arıyor</a:t>
            </a:r>
          </a:p>
          <a:p>
            <a:pPr lvl="1"/>
            <a:r>
              <a:rPr lang="tr-TR" dirty="0" smtClean="0"/>
              <a:t>pop, push – dizinin son elemanı çıkart/ekle (yığın işlemleri)</a:t>
            </a:r>
          </a:p>
          <a:p>
            <a:pPr lvl="1"/>
            <a:r>
              <a:rPr lang="tr-TR" dirty="0" smtClean="0"/>
              <a:t>shift, unshift – dizinin ilk elemanı çıkart/ekle (kuyruk işlemleri)</a:t>
            </a:r>
          </a:p>
          <a:p>
            <a:pPr lvl="1"/>
            <a:r>
              <a:rPr lang="tr-TR" dirty="0" smtClean="0"/>
              <a:t>slice – iki pozisyon arasından altdizinini </a:t>
            </a:r>
            <a:r>
              <a:rPr lang="tr-TR" dirty="0" smtClean="0"/>
              <a:t>seçiyor (String'in substring'e benzer)</a:t>
            </a:r>
            <a:endParaRPr lang="tr-TR" dirty="0" smtClean="0"/>
          </a:p>
          <a:p>
            <a:pPr lvl="1"/>
            <a:r>
              <a:rPr lang="tr-TR" dirty="0" smtClean="0"/>
              <a:t>splice – belirli pozisyonda elemanı silip yeni elemanı </a:t>
            </a:r>
            <a:r>
              <a:rPr lang="tr-TR" dirty="0" smtClean="0"/>
              <a:t>ekliyor (String'in replace'e benzer)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600" dirty="0" smtClean="0"/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endParaRPr lang="tr-TR" sz="16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var a = new Array(1,2,3,3,3,3,4,5);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document.write(a.indexOf(3) + "&lt;br/&gt;")		</a:t>
            </a: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//çıktı 2</a:t>
            </a:r>
            <a:endParaRPr lang="tr-TR" sz="16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document.write(a.lastIndexOf(3) + "&lt;br/&gt;")	</a:t>
            </a: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//5</a:t>
            </a:r>
            <a:endParaRPr lang="tr-TR" sz="16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a=a.slice(0,3)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 + "&lt;br/&gt;")			//1,2,3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a.push(5)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 + "&lt;br/&gt;")			//1,2,3,5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document.write(a.pop() + ";" + a + "&lt;br/&gt;")	//</a:t>
            </a: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5;a=1,2,3</a:t>
            </a:r>
            <a:endParaRPr lang="tr-TR" sz="16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a.unshift(5)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 + "&lt;br/&gt;")			//5,1,2,3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document.write(a.shift() + ";" + a + "&lt;br/&gt;")	//</a:t>
            </a: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5;a=1,2,3</a:t>
            </a:r>
            <a:endParaRPr lang="tr-TR" sz="16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a.splice(1,1,5,5,5)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 + "&lt;br/&gt;")			//1,</a:t>
            </a:r>
            <a:r>
              <a:rPr lang="tr-TR" sz="1600" b="1" dirty="0" smtClean="0">
                <a:solidFill>
                  <a:srgbClr val="E80000"/>
                </a:solidFill>
                <a:latin typeface="courier new"/>
              </a:rPr>
              <a:t>5,5,5</a:t>
            </a: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,3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	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20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Javascript Array arama ve diğer işlemleri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Array'in çok yararlı bir özelliği, Array.prototype özelliğini kullanarak yeni foksiyonların tanımlanabilmesi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Array.prototype.yeni-fonk-ismi = function()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islem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600" dirty="0" smtClean="0"/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endParaRPr lang="tr-TR" sz="16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600" b="1" dirty="0" smtClean="0">
                <a:solidFill>
                  <a:srgbClr val="E80000"/>
                </a:solidFill>
                <a:latin typeface="courier new"/>
              </a:rPr>
              <a:t>Array.prototype.kareler = function() {</a:t>
            </a:r>
          </a:p>
          <a:p>
            <a:pPr marL="631825" indent="-631825">
              <a:buNone/>
            </a:pPr>
            <a:r>
              <a:rPr lang="tr-TR" sz="1600" b="1" dirty="0" smtClean="0">
                <a:solidFill>
                  <a:srgbClr val="E80000"/>
                </a:solidFill>
                <a:latin typeface="courier new"/>
              </a:rPr>
              <a:t>  for (var i=0; i&lt;this.length; i++) </a:t>
            </a:r>
          </a:p>
          <a:p>
            <a:pPr marL="631825" indent="-631825">
              <a:buNone/>
            </a:pPr>
            <a:r>
              <a:rPr lang="tr-TR" sz="1600" b="1" dirty="0" smtClean="0">
                <a:solidFill>
                  <a:srgbClr val="E80000"/>
                </a:solidFill>
                <a:latin typeface="courier new"/>
              </a:rPr>
              <a:t>  {</a:t>
            </a:r>
          </a:p>
          <a:p>
            <a:pPr marL="631825" indent="-631825">
              <a:buNone/>
            </a:pPr>
            <a:r>
              <a:rPr lang="tr-TR" sz="1600" b="1" dirty="0" smtClean="0">
                <a:solidFill>
                  <a:srgbClr val="E80000"/>
                </a:solidFill>
                <a:latin typeface="courier new"/>
              </a:rPr>
              <a:t>   this[i]=Math.pow(this[i],2);</a:t>
            </a:r>
          </a:p>
          <a:p>
            <a:pPr marL="631825" indent="-631825">
              <a:buNone/>
            </a:pPr>
            <a:r>
              <a:rPr lang="tr-TR" sz="1600" b="1" dirty="0" smtClean="0">
                <a:solidFill>
                  <a:srgbClr val="E80000"/>
                </a:solidFill>
                <a:latin typeface="courier new"/>
              </a:rPr>
              <a:t>  }</a:t>
            </a:r>
          </a:p>
          <a:p>
            <a:pPr marL="631825" indent="-631825">
              <a:buNone/>
            </a:pPr>
            <a:r>
              <a:rPr lang="tr-TR" sz="1600" b="1" dirty="0" smtClean="0">
                <a:solidFill>
                  <a:srgbClr val="E8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tr-TR" sz="16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var a = new Array(1,2,3,4,5);</a:t>
            </a:r>
          </a:p>
          <a:p>
            <a:pPr marL="631825" indent="-631825">
              <a:buNone/>
            </a:pPr>
            <a:r>
              <a:rPr lang="tr-TR" sz="1600" b="1" dirty="0" smtClean="0">
                <a:solidFill>
                  <a:srgbClr val="E80000"/>
                </a:solidFill>
                <a:latin typeface="courier new"/>
              </a:rPr>
              <a:t>a.kareler()</a:t>
            </a:r>
          </a:p>
          <a:p>
            <a:pPr marL="631825" indent="-631825">
              <a:buNone/>
            </a:pP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document.write(a + "&lt;br/&gt;</a:t>
            </a:r>
            <a:r>
              <a:rPr lang="en-US" sz="1600" dirty="0" smtClean="0">
                <a:solidFill>
                  <a:srgbClr val="E80000"/>
                </a:solidFill>
                <a:latin typeface="courier new"/>
              </a:rPr>
              <a:t>)</a:t>
            </a:r>
            <a:endParaRPr lang="tr-TR" sz="1600" dirty="0" smtClean="0">
              <a:solidFill>
                <a:srgbClr val="E8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tr-TR" sz="1600" dirty="0" smtClean="0">
                <a:solidFill>
                  <a:srgbClr val="E80000"/>
                </a:solidFill>
                <a:latin typeface="courier new"/>
              </a:rPr>
              <a:t>	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20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Global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Bunlara ek olarak Javascript Global sistem nesnesini tanımlar; bu </a:t>
            </a:r>
            <a:r>
              <a:rPr lang="tr-TR" dirty="0" smtClean="0"/>
              <a:t>nesne birkaç </a:t>
            </a:r>
            <a:r>
              <a:rPr lang="tr-TR" dirty="0" smtClean="0"/>
              <a:t>faydalı fonksiyon </a:t>
            </a:r>
            <a:r>
              <a:rPr lang="tr-TR" dirty="0" smtClean="0"/>
              <a:t>tanımlar, </a:t>
            </a:r>
            <a:r>
              <a:rPr lang="tr-TR" dirty="0" smtClean="0"/>
              <a:t>ancak bu fonksiyonlar javascriptte direk olarak </a:t>
            </a:r>
            <a:r>
              <a:rPr lang="tr-TR" dirty="0" smtClean="0"/>
              <a:t>Global nesnesini belirtmeden çağırılır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</a:t>
            </a:r>
            <a:r>
              <a:rPr lang="en-US" dirty="0" smtClean="0"/>
              <a:t>String </a:t>
            </a:r>
            <a:r>
              <a:rPr lang="tr-TR" dirty="0" smtClean="0"/>
              <a:t>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String nesnesi metin işleme için son derecede önemli</a:t>
            </a:r>
          </a:p>
          <a:p>
            <a:r>
              <a:rPr lang="tr-TR" dirty="0" smtClean="0"/>
              <a:t>Javascript nesnesi tüm metin içeren değişkenler için otomatik olarak oluşturulur, yani Javascriptte metin değerlerinin hepsi String sınıfından nesneler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Global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Global nesnesinin fonksiyonları</a:t>
            </a:r>
          </a:p>
          <a:p>
            <a:pPr lvl="1"/>
            <a:r>
              <a:rPr lang="tr-TR" dirty="0" smtClean="0"/>
              <a:t>decodeURI, encodeURI – URI http isteği için encode/decode ediyor</a:t>
            </a:r>
          </a:p>
          <a:p>
            <a:pPr lvl="1"/>
            <a:r>
              <a:rPr lang="tr-TR" dirty="0" smtClean="0"/>
              <a:t>eval – javascript string olarak tanımlanmış ifadesini çalıştırıyor</a:t>
            </a:r>
          </a:p>
          <a:p>
            <a:pPr lvl="1"/>
            <a:r>
              <a:rPr lang="tr-TR" dirty="0" smtClean="0"/>
              <a:t>isFinite, isNaN – bir değişken için sonsuzluk ve not-a-number durumunu kontrol ediyor</a:t>
            </a:r>
          </a:p>
          <a:p>
            <a:pPr lvl="1"/>
            <a:r>
              <a:rPr lang="tr-TR" dirty="0" smtClean="0"/>
              <a:t>parseFloat, parseInt – string ilgili sayıya çeviriyor</a:t>
            </a:r>
          </a:p>
          <a:p>
            <a:pPr lvl="1"/>
            <a:r>
              <a:rPr lang="tr-TR" dirty="0" smtClean="0"/>
              <a:t>String – nesne bir stringe değiştiriyor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uri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= "my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test.php?isim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Çağdaş&amp;soyisim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Çiftçi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";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enc =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encodeURI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uri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pPr marL="349250" indent="-34925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(enc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/&gt;"+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decodeURI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(enc)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/&gt;");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349250" indent="-34925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cikti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349250" indent="-34925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//my%20test.php?isim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=%C3%83%E2%80%A1a%C3%84%C5%B8da%C3%85%C5%B8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&amp;...</a:t>
            </a:r>
          </a:p>
          <a:p>
            <a:pPr marL="349250" indent="-34925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// ...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soyisim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=%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C3%83%E2%80%A1ift%C3%83%C2%A7i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349250" indent="-34925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//my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test.php?isim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Çağdaş&amp;soyisim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Çiftçi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$x="12+33/3+5";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eval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($x)+"&lt;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 	//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cikti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28 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yani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sonucu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)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isFinite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(2/0)+"&lt;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	//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false 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yani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sonsuz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)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isNaN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(Infinity/Infinity)) //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true 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yani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sayi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degil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)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20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tarayıcı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</a:t>
            </a:r>
            <a:r>
              <a:rPr lang="tr-TR" i="1" dirty="0" smtClean="0"/>
              <a:t>tarayıcı </a:t>
            </a:r>
            <a:r>
              <a:rPr lang="tr-TR" i="1" dirty="0" smtClean="0"/>
              <a:t>nesneleri</a:t>
            </a:r>
            <a:r>
              <a:rPr lang="tr-TR" dirty="0" smtClean="0"/>
              <a:t>, web sayfası, </a:t>
            </a:r>
            <a:r>
              <a:rPr lang="tr-TR" dirty="0" smtClean="0"/>
              <a:t>web tarayıcı, ve kullanıcının </a:t>
            </a:r>
            <a:r>
              <a:rPr lang="tr-TR" dirty="0" smtClean="0"/>
              <a:t>bilgisayarının </a:t>
            </a:r>
            <a:r>
              <a:rPr lang="tr-TR" dirty="0" smtClean="0"/>
              <a:t>özellikleri </a:t>
            </a:r>
            <a:r>
              <a:rPr lang="tr-TR" dirty="0" smtClean="0"/>
              <a:t>hakkında javascript programlarına bilgi verir</a:t>
            </a:r>
          </a:p>
          <a:p>
            <a:r>
              <a:rPr lang="tr-TR" dirty="0" smtClean="0"/>
              <a:t>Javascript tarayıcı nesneleri Document, Window, History, Screen, Navigator ve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Window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Window nesnesi, web tarayıcının penceresini temsil eder ve ilgili önemli değişkenleri ve fonksiyonları içerir</a:t>
            </a:r>
          </a:p>
          <a:p>
            <a:r>
              <a:rPr lang="tr-TR" dirty="0" smtClean="0"/>
              <a:t>Window nesnesinin özellik ve fonksiyon sayısı çok fazla, ama en önemli aşağıda geçireriz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Window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Window nesnesi diğer belge nesnelere ana-nesnesi:</a:t>
            </a:r>
          </a:p>
          <a:p>
            <a:pPr lvl="1"/>
            <a:r>
              <a:rPr lang="tr-TR" b="1" dirty="0" smtClean="0"/>
              <a:t>window.document</a:t>
            </a:r>
            <a:r>
              <a:rPr lang="tr-TR" dirty="0" smtClean="0"/>
              <a:t> – pencerede açılmış HTML belgenin Document nesnesi</a:t>
            </a:r>
          </a:p>
          <a:p>
            <a:pPr lvl="1"/>
            <a:r>
              <a:rPr lang="tr-TR" b="1" dirty="0" smtClean="0"/>
              <a:t>window.screen –</a:t>
            </a:r>
            <a:r>
              <a:rPr lang="tr-TR" dirty="0" smtClean="0"/>
              <a:t>pencerenin görsel özelliklerini tanımlayan Screen nesnesi</a:t>
            </a:r>
          </a:p>
          <a:p>
            <a:pPr lvl="1"/>
            <a:r>
              <a:rPr lang="tr-TR" b="1" dirty="0" smtClean="0"/>
              <a:t>window.navigator</a:t>
            </a:r>
            <a:r>
              <a:rPr lang="tr-TR" dirty="0" smtClean="0"/>
              <a:t> – pencerenin web tarayıcı özelliğini tanımlayan Navigator nesnesi</a:t>
            </a:r>
          </a:p>
          <a:p>
            <a:pPr lvl="1"/>
            <a:r>
              <a:rPr lang="tr-TR" b="1" dirty="0" smtClean="0"/>
              <a:t>window.location</a:t>
            </a:r>
            <a:r>
              <a:rPr lang="tr-TR" dirty="0" smtClean="0"/>
              <a:t> –pencerenin URL ve diğer özelliklerini tanımlayan Location nesnesi</a:t>
            </a:r>
          </a:p>
          <a:p>
            <a:pPr lvl="1"/>
            <a:r>
              <a:rPr lang="tr-TR" b="1" dirty="0" smtClean="0"/>
              <a:t>window.history</a:t>
            </a:r>
            <a:r>
              <a:rPr lang="tr-TR" dirty="0" smtClean="0"/>
              <a:t> –pencerede açılmış HTML nesnesine bağlı URL tarihinin History nesnesi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Window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Pencerenin bilgileri</a:t>
            </a:r>
          </a:p>
          <a:p>
            <a:pPr lvl="1"/>
            <a:r>
              <a:rPr lang="tr-TR" dirty="0" smtClean="0"/>
              <a:t>window.innerHeight, innerWidth – belgenin yükseklik ve boyut içerir</a:t>
            </a:r>
          </a:p>
          <a:p>
            <a:pPr lvl="1"/>
            <a:r>
              <a:rPr lang="tr-TR" dirty="0" smtClean="0"/>
              <a:t>window.pageXoffset, pageYoffset – scrollbar ile ilgili pencerenin pozisyonu içerir</a:t>
            </a:r>
          </a:p>
          <a:p>
            <a:pPr lvl="1"/>
            <a:r>
              <a:rPr lang="tr-TR" dirty="0" smtClean="0"/>
              <a:t>window.screenLeft, screenRight, screenX, screenY – pencerenin ekranda pozisyonu içerir</a:t>
            </a:r>
          </a:p>
          <a:p>
            <a:pPr lvl="1"/>
            <a:r>
              <a:rPr lang="tr-TR" dirty="0" smtClean="0"/>
              <a:t>window.name – pencerenin ismini içerir</a:t>
            </a:r>
          </a:p>
          <a:p>
            <a:pPr lvl="1"/>
            <a:r>
              <a:rPr lang="tr-TR" dirty="0" smtClean="0"/>
              <a:t>window.parent, opener, top – pencereyi açtığı pencere hakkında bilgi içerir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&lt;body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Pencere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bilgileri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&lt;/h1&gt;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("name:" + window.name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("width:" +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window.innerWidth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("height:" +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window.innerHeight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ScreenX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:" +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window.screenX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ScreenY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:" +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window.screenY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20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Document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Document nesnesi, belge bilgileri içerir</a:t>
            </a:r>
          </a:p>
          <a:p>
            <a:r>
              <a:rPr lang="tr-TR" dirty="0" smtClean="0"/>
              <a:t>Bunları, DOM yani Belge Nesne Modeli konuşurken </a:t>
            </a:r>
            <a:r>
              <a:rPr lang="tr-TR" dirty="0" smtClean="0"/>
              <a:t>gözden geçireceğiz</a:t>
            </a:r>
          </a:p>
          <a:p>
            <a:endParaRPr lang="tr-TR" dirty="0" smtClean="0"/>
          </a:p>
          <a:p>
            <a:r>
              <a:rPr lang="tr-TR" dirty="0" smtClean="0"/>
              <a:t>t</a:t>
            </a:r>
            <a:r>
              <a:rPr lang="tr-TR" dirty="0" smtClean="0"/>
              <a:t>o be continued 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History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History nesnesi, tarayıcının URL tarihi içerir ve kontrol eder</a:t>
            </a:r>
          </a:p>
          <a:p>
            <a:pPr lvl="1"/>
            <a:r>
              <a:rPr lang="tr-TR" dirty="0" smtClean="0"/>
              <a:t>length özelliği</a:t>
            </a:r>
          </a:p>
          <a:p>
            <a:pPr lvl="1"/>
            <a:r>
              <a:rPr lang="tr-TR" dirty="0" smtClean="0"/>
              <a:t>back(), forward(), go() metotlar, URL tarihinde geri, ileri ve diğer belirli bir URL indirmeye başlatabilir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goBack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window.history.go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(-2)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goBack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()"&gt;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2 sayfa geri git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&lt;/button&gt;</a:t>
            </a:r>
            <a:endParaRPr lang="tr-TR" sz="16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</a:t>
            </a:r>
            <a:r>
              <a:rPr lang="en-US" dirty="0" smtClean="0"/>
              <a:t>String </a:t>
            </a:r>
            <a:r>
              <a:rPr lang="tr-TR" dirty="0" smtClean="0"/>
              <a:t>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String nesnesi metin işleme için son derecede önemli</a:t>
            </a:r>
          </a:p>
          <a:p>
            <a:r>
              <a:rPr lang="tr-TR" dirty="0" smtClean="0"/>
              <a:t>Javascript nesnesi tüm metin içeren değişkenler için otomatik olarak oluşturulur, yani Javascriptte metin değerlerinin hepsi String sınıfından nesneler</a:t>
            </a:r>
          </a:p>
          <a:p>
            <a:r>
              <a:rPr lang="tr-TR" dirty="0" smtClean="0"/>
              <a:t>Javascript String işlemleri her zaman belirli string değişkeninde uygulanır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Javascript Screen ve Navigator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Screen nesnesi, bilgisayarın ekranın özelliklerini gösteriyor</a:t>
            </a:r>
          </a:p>
          <a:p>
            <a:pPr lvl="1"/>
            <a:r>
              <a:rPr lang="tr-TR" dirty="0" smtClean="0"/>
              <a:t>screen.height</a:t>
            </a:r>
          </a:p>
          <a:p>
            <a:pPr lvl="1"/>
            <a:r>
              <a:rPr lang="tr-TR" dirty="0" smtClean="0"/>
              <a:t>screen.width</a:t>
            </a:r>
          </a:p>
          <a:p>
            <a:pPr lvl="1"/>
            <a:r>
              <a:rPr lang="tr-TR" dirty="0" smtClean="0"/>
              <a:t>screen.pixelDepth, colorDepth – renk çözünürlüğü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Ekran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bilgileri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:&lt;/h1&gt;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("width:" +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window.screen.width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("height:" +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window.screen.height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colorDepth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:" +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window.screen.colorDepth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pixelDepth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:" +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window.screen.pixelDepth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Javascript Screen ve Navigator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Navigator nesnesi, bilgisayarın web tarayıcı hakkında bilgiler içerir; bu özellikle bir tarayıcıya özel özellikleri çalıştırmak için kullanılmalı</a:t>
            </a:r>
          </a:p>
          <a:p>
            <a:pPr lvl="1"/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Javascript Screen ve Navigator nesnesi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Navigator nesnesinin fonksiyonları</a:t>
            </a:r>
          </a:p>
          <a:p>
            <a:pPr lvl="1"/>
            <a:r>
              <a:rPr lang="tr-TR" dirty="0" smtClean="0"/>
              <a:t>appName, appVersion, appCodeName – tarayıcının ismi, versiyonu ve kodu</a:t>
            </a:r>
          </a:p>
          <a:p>
            <a:pPr lvl="1"/>
            <a:r>
              <a:rPr lang="tr-TR" dirty="0" smtClean="0"/>
              <a:t>cookieEnabled, tarayıcı cookie alıp almadığını kontrol etmek kullanın</a:t>
            </a:r>
          </a:p>
          <a:p>
            <a:pPr lvl="1"/>
            <a:r>
              <a:rPr lang="tr-TR" dirty="0" smtClean="0"/>
              <a:t>language, tarayıcı tarafından kullanılan dil</a:t>
            </a:r>
          </a:p>
          <a:p>
            <a:pPr lvl="1"/>
            <a:r>
              <a:rPr lang="tr-TR" dirty="0" smtClean="0"/>
              <a:t>online, online/offline modunu belirtiyor</a:t>
            </a:r>
          </a:p>
          <a:p>
            <a:pPr lvl="1"/>
            <a:r>
              <a:rPr lang="tr-TR" dirty="0" smtClean="0"/>
              <a:t>platform, işletim sistemi</a:t>
            </a:r>
          </a:p>
          <a:p>
            <a:pPr lvl="1"/>
            <a:r>
              <a:rPr lang="tr-TR" dirty="0" smtClean="0"/>
              <a:t>userAgent, tarayıcının userAgent metni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&lt;body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Tarayici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bilgileri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:&lt;/h1&gt;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window.navigator.appName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window.navigator.appVersion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window.navigator.appCodeName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window.navigator.language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window.navigator.platform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window.navigator.userAgent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/&gt;")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Javascript Nesnelerin ek fonksiyonları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sistem nesnelerine ek fonksiyonları eklenmesine genellikle imkan var</a:t>
            </a:r>
          </a:p>
          <a:p>
            <a:r>
              <a:rPr lang="tr-TR" dirty="0" smtClean="0"/>
              <a:t>Yeni fonksiyonlar, ilgili nesnenin "prototype" özelliğine fonksiyonu atarak tanımlanabilir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Array.prototype.kare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function()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for(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this.length;i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 this[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]=Math.pow(this[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],2);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a = new Array(1,2,3,4,5);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a.kare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631825" indent="-631825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(a + "&lt;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/&gt;");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 marL="631825" indent="-6318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Date.prototype.parseTyre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= function(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tyre_date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parts =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tyre_date.split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('-');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tr-TR" sz="1200" dirty="0" smtClean="0">
                <a:solidFill>
                  <a:srgbClr val="FF0000"/>
                </a:solidFill>
                <a:latin typeface="courier new"/>
              </a:rPr>
              <a:t>return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new Date(parts[0],parts[1],parts[2]);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en-US" sz="12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String.prototype.breakWords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= function() {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 return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this.split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(/[_\W]+/);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en-US" sz="12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d = new Date()</a:t>
            </a:r>
            <a:r>
              <a:rPr lang="tr-TR" sz="1200" dirty="0" smtClean="0">
                <a:solidFill>
                  <a:srgbClr val="FF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s = "I love this world";</a:t>
            </a:r>
          </a:p>
          <a:p>
            <a:pPr marL="631825" indent="-631825">
              <a:buNone/>
            </a:pPr>
            <a:endParaRPr lang="en-US" sz="12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200" dirty="0" smtClean="0">
                <a:solidFill>
                  <a:srgbClr val="FF0000"/>
                </a:solidFill>
                <a:latin typeface="courier new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s.breakWords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d=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d.parseTyre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('2005-07-08');</a:t>
            </a:r>
          </a:p>
          <a:p>
            <a:pPr marL="631825" indent="-631825">
              <a:buNone/>
            </a:pPr>
            <a:endParaRPr lang="en-US" sz="12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(b + "&lt;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/&gt;</a:t>
            </a:r>
            <a:r>
              <a:rPr lang="tr-TR" sz="1200" dirty="0" smtClean="0">
                <a:solidFill>
                  <a:srgbClr val="FF0000"/>
                </a:solidFill>
                <a:latin typeface="courier new"/>
              </a:rPr>
              <a:t>" +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d + "&lt;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/&gt;");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kullanıcı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Javascript kullanıcıya yeni nesneleri oluşturmaya imkan sağlar</a:t>
            </a:r>
          </a:p>
          <a:p>
            <a:r>
              <a:rPr lang="tr-TR" dirty="0" smtClean="0"/>
              <a:t>Javascript nesneler, değişkenler (özellikler) ve fonksiyonlar (metotlar) içerir, ayrıca başka nesneler de içerebilir</a:t>
            </a:r>
          </a:p>
          <a:p>
            <a:r>
              <a:rPr lang="tr-TR" dirty="0" smtClean="0"/>
              <a:t>Üye özellikler ve fonksiyonları "." notasyonu erişilebilir, örneğin </a:t>
            </a:r>
            <a:r>
              <a:rPr lang="tr-TR" i="1" dirty="0" smtClean="0"/>
              <a:t>window.history.go(-2)</a:t>
            </a:r>
          </a:p>
          <a:p>
            <a:r>
              <a:rPr lang="tr-TR" dirty="0" smtClean="0"/>
              <a:t>Javascriptte yeni nesneler program tam içeresinde oluşturulabilir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var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onurGok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= new Object();</a:t>
            </a: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onurGok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.isim = "Onur";</a:t>
            </a: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onurGok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.soyisim = "Gok";</a:t>
            </a: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onurGok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.yas = 50;</a:t>
            </a: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onurGok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.emekli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mi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= function()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 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if(this.yas&gt;65) return 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emekli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"; else return 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emekli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degil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onurGok.emeklimi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txt="Hello World!";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txt.length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);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txt="ABCDEFGHIJKLMNOPQRSTUVWXYZ";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txt.length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); 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kullanıcı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Yap</a:t>
            </a:r>
            <a:r>
              <a:rPr lang="tr-TR" dirty="0" smtClean="0"/>
              <a:t>ıcı fonksiyonunu kullanarak nesne oluşturulması</a:t>
            </a:r>
          </a:p>
          <a:p>
            <a:r>
              <a:rPr lang="tr-TR" dirty="0" smtClean="0"/>
              <a:t>Yapıcı fonksiyonu ilgili nesnenin hem özellikleri hemde fonksiyonları tanımlayabilir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kayit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isim,soyisim,yas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this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.isim =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isim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this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.soyisim =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soyisim;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this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.yas =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yas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this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.emekli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mi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emeklimi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f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emeklimi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()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 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if(this.yas&gt;65) return 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emekli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"; else return 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emekli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degil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}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onurGok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kayit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("Onur","Gok",50);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onurGok.emeklimi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kullanıcı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Ayrıca herhangi nesnenin fonksiyonları "prototype" özelliğini kullanarak da değiştirilebilir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musteri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isim,soyisim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this.isim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this.soyisim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soyisim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onurGok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new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musteri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Onur","Gok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");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musteri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prototype.buyukisim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 function() {</a:t>
            </a:r>
          </a:p>
          <a:p>
            <a:pPr marL="631825" indent="-631825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this.soyisim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this.soyisim.toUpperCase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631825" indent="-631825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en-US" sz="1800" b="1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onurGok.buyukisim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();</a:t>
            </a:r>
            <a:endParaRPr lang="tr-TR" sz="1800" b="1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onurGok.soyisim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metin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metin </a:t>
            </a:r>
            <a:r>
              <a:rPr lang="tr-TR" dirty="0" smtClean="0"/>
              <a:t>sunucu verileri </a:t>
            </a:r>
            <a:r>
              <a:rPr lang="tr-TR" dirty="0" smtClean="0"/>
              <a:t>veya kullanıcı girişi olarak </a:t>
            </a:r>
            <a:r>
              <a:rPr lang="tr-TR" dirty="0" smtClean="0"/>
              <a:t>alınır </a:t>
            </a:r>
            <a:r>
              <a:rPr lang="tr-TR" dirty="0" smtClean="0"/>
              <a:t>ve javascript programlarında </a:t>
            </a:r>
            <a:r>
              <a:rPr lang="tr-TR" dirty="0" smtClean="0"/>
              <a:t>birçok durumda işletilmelidir</a:t>
            </a:r>
            <a:endParaRPr lang="tr-TR" dirty="0" smtClean="0"/>
          </a:p>
          <a:p>
            <a:r>
              <a:rPr lang="tr-TR" dirty="0" smtClean="0"/>
              <a:t>Javascriptte </a:t>
            </a:r>
            <a:r>
              <a:rPr lang="tr-TR" dirty="0" smtClean="0"/>
              <a:t>metin, </a:t>
            </a:r>
            <a:r>
              <a:rPr lang="tr-TR" dirty="0" smtClean="0"/>
              <a:t>String değişkenleri kullanarak temsil </a:t>
            </a:r>
            <a:r>
              <a:rPr lang="tr-TR" dirty="0" smtClean="0"/>
              <a:t>edilir ve </a:t>
            </a:r>
            <a:r>
              <a:rPr lang="tr-TR" dirty="0" smtClean="0"/>
              <a:t>String </a:t>
            </a:r>
            <a:r>
              <a:rPr lang="tr-TR" dirty="0" smtClean="0"/>
              <a:t>nesnelerinin fonksiyonlarını kullanarak işletilebilir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metin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Metin standartlaştırma, örneğin kullanıcıdan giriş olarak alınmış metinlerin </a:t>
            </a:r>
            <a:r>
              <a:rPr lang="tr-TR" dirty="0" smtClean="0"/>
              <a:t>analiz veya karşılaştırma için standart şekile götürülmesi anlamına gelir</a:t>
            </a:r>
            <a:endParaRPr lang="tr-TR" dirty="0" smtClean="0"/>
          </a:p>
          <a:p>
            <a:r>
              <a:rPr lang="tr-TR" dirty="0" smtClean="0"/>
              <a:t>Metin standartlaştırma, </a:t>
            </a:r>
            <a:r>
              <a:rPr lang="tr-TR" dirty="0" smtClean="0"/>
              <a:t>farklı yollardan alınmış verilere programın doğru </a:t>
            </a:r>
            <a:r>
              <a:rPr lang="tr-TR" dirty="0" smtClean="0"/>
              <a:t>tepki </a:t>
            </a:r>
            <a:r>
              <a:rPr lang="tr-TR" dirty="0" smtClean="0"/>
              <a:t>göstermesi </a:t>
            </a:r>
            <a:r>
              <a:rPr lang="tr-TR" dirty="0" smtClean="0"/>
              <a:t>için </a:t>
            </a:r>
            <a:r>
              <a:rPr lang="tr-TR" dirty="0" smtClean="0"/>
              <a:t>önemlidir</a:t>
            </a:r>
            <a:endParaRPr lang="tr-TR" dirty="0" smtClean="0"/>
          </a:p>
          <a:p>
            <a:r>
              <a:rPr lang="tr-TR" dirty="0" smtClean="0"/>
              <a:t>Metin </a:t>
            </a:r>
            <a:r>
              <a:rPr lang="tr-TR" dirty="0" smtClean="0"/>
              <a:t>standartlaştırma, </a:t>
            </a:r>
            <a:r>
              <a:rPr lang="tr-TR" dirty="0" smtClean="0"/>
              <a:t>String </a:t>
            </a:r>
            <a:r>
              <a:rPr lang="tr-TR" dirty="0" smtClean="0"/>
              <a:t>nesnesinin </a:t>
            </a:r>
            <a:r>
              <a:rPr lang="tr-TR" dirty="0" smtClean="0"/>
              <a:t>toUpperCase, toLowerCase, ve trim fonksiyonları kullanarak gerçekleştirilebilir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("var1").value;</a:t>
            </a:r>
          </a:p>
          <a:p>
            <a:pPr marL="631825" indent="-631825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standart_isim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isim.toLowerCase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().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trim();</a:t>
            </a:r>
            <a:endParaRPr lang="en-US" sz="1800" b="1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("cikti1").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Standart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: " +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standart_isim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ru-RU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Isminizi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yazin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: &lt;input type="text" id="var1" value=""/&gt;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()"&gt;Click me&lt;/button&gt;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id="cikti1"&gt;&lt;/p&gt;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metin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Metin'de arama ve metnin </a:t>
            </a:r>
            <a:r>
              <a:rPr lang="tr-TR" dirty="0" smtClean="0"/>
              <a:t>kısımlarını </a:t>
            </a:r>
            <a:r>
              <a:rPr lang="tr-TR" dirty="0" smtClean="0"/>
              <a:t>değiştirme </a:t>
            </a:r>
            <a:r>
              <a:rPr lang="tr-TR" dirty="0" smtClean="0"/>
              <a:t>çok yaygın </a:t>
            </a:r>
            <a:r>
              <a:rPr lang="tr-TR" dirty="0" smtClean="0"/>
              <a:t>bir </a:t>
            </a:r>
            <a:r>
              <a:rPr lang="tr-TR" dirty="0" smtClean="0"/>
              <a:t>işlemedir</a:t>
            </a:r>
            <a:endParaRPr lang="tr-TR" dirty="0" smtClean="0"/>
          </a:p>
          <a:p>
            <a:r>
              <a:rPr lang="tr-TR" dirty="0" smtClean="0"/>
              <a:t>Javascript'te metinde arama </a:t>
            </a:r>
            <a:r>
              <a:rPr lang="tr-TR" dirty="0" smtClean="0"/>
              <a:t>ve ilgili işlemler indexOf</a:t>
            </a:r>
            <a:r>
              <a:rPr lang="tr-TR" dirty="0" smtClean="0"/>
              <a:t>, replace, search ve match fonksiyonları ile gerçekleştirilebilir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s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("var1").value;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plus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s.indexOf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("+");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A =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parseFloat(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s.substring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(0,plus)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B =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parseFloat(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s.substr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(plus+1)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toplam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A +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B;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("cikti1").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Sonuc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" +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toplam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 + B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sekilde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girdirin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: &lt;input type="text" id="var1" value=""/&gt;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Hesapla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id="cikti1"&gt;&lt;/p&gt;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s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("var1").value;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at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s.indexOf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("@");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domain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s.lastIndexOf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('.');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if(at&gt;-1 &amp;&amp; domain&gt;-1 &amp;&amp; domain&gt;at) 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("cikti1").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"OK";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else 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("cikti1").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"EMAIL DEGIL";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Email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yazin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: &lt;input type="text" id="var1" value=""/&gt;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Kontrol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et&lt;/button&gt;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id="cikti1"&gt;&lt;/p&gt;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</a:t>
            </a:r>
            <a:r>
              <a:rPr lang="tr-TR" dirty="0" smtClean="0"/>
              <a:t>fonksiyonları: metin özellikleri ve standarlaştırılması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String fonksiyonları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length – metnin uzunluğu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charAt/ charCodeAt – metnin belirli pozisyonundaki harf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toLowerCase/ toUpperCase – metindeki harfleri küçük/büyük hartlere değiştiriyor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trim – metin başında veya sonunda olan boşlukları siliyor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metin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Ancak çok trivial olmayan metin </a:t>
            </a:r>
            <a:r>
              <a:rPr lang="tr-TR" dirty="0" smtClean="0"/>
              <a:t>işlemeleri için </a:t>
            </a:r>
            <a:r>
              <a:rPr lang="tr-TR" dirty="0" smtClean="0"/>
              <a:t>genellikle </a:t>
            </a:r>
            <a:r>
              <a:rPr lang="tr-TR" i="1" dirty="0" smtClean="0"/>
              <a:t>regex</a:t>
            </a:r>
            <a:r>
              <a:rPr lang="tr-TR" dirty="0" smtClean="0"/>
              <a:t> ifadelerinin kullanılması gereklidir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cookie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</a:t>
            </a:r>
            <a:r>
              <a:rPr lang="tr-TR" dirty="0" smtClean="0"/>
              <a:t> ler, sunucu tarafından gönderilen ve web tarayıcı yani kullanıcı tarafında kaydedilen küçük </a:t>
            </a:r>
            <a:r>
              <a:rPr lang="tr-TR" dirty="0" smtClean="0"/>
              <a:t>dosyalar</a:t>
            </a:r>
            <a:endParaRPr lang="tr-TR" dirty="0" smtClean="0"/>
          </a:p>
          <a:p>
            <a:r>
              <a:rPr lang="tr-TR" dirty="0" smtClean="0"/>
              <a:t>Cookie ler, </a:t>
            </a:r>
            <a:r>
              <a:rPr lang="tr-TR" dirty="0" smtClean="0"/>
              <a:t>kullanıcının bir web sitesine </a:t>
            </a:r>
            <a:r>
              <a:rPr lang="tr-TR" dirty="0" smtClean="0"/>
              <a:t>farklı </a:t>
            </a:r>
            <a:r>
              <a:rPr lang="tr-TR" dirty="0" smtClean="0"/>
              <a:t>izaretlerinde ilgili bilgileri kaydedip tekrar okuyabilmek </a:t>
            </a:r>
            <a:r>
              <a:rPr lang="tr-TR" dirty="0" smtClean="0"/>
              <a:t>için </a:t>
            </a:r>
            <a:r>
              <a:rPr lang="tr-TR" dirty="0" smtClean="0"/>
              <a:t>kullanılır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cookie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</a:t>
            </a:r>
            <a:r>
              <a:rPr lang="tr-TR" dirty="0" smtClean="0"/>
              <a:t> ile çalışma genellikle iki aşamadan oluşur: (i) gereken bilgi içeren cookie </a:t>
            </a:r>
            <a:r>
              <a:rPr lang="tr-TR" dirty="0" smtClean="0"/>
              <a:t>yi kaydetme </a:t>
            </a:r>
            <a:r>
              <a:rPr lang="tr-TR" dirty="0" smtClean="0"/>
              <a:t>ve (ii) cookie yi okuyup </a:t>
            </a:r>
            <a:r>
              <a:rPr lang="tr-TR" dirty="0" smtClean="0"/>
              <a:t>ilgili bilgileri </a:t>
            </a:r>
            <a:r>
              <a:rPr lang="tr-TR" dirty="0" smtClean="0"/>
              <a:t>kontrol etme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cookie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Örneğin, login işletme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Tarayıcı kullanıcıya login formu gösteriyor, kullanıcının </a:t>
            </a:r>
            <a:r>
              <a:rPr lang="tr-TR" dirty="0" smtClean="0"/>
              <a:t>bilgileri </a:t>
            </a:r>
            <a:r>
              <a:rPr lang="tr-TR" dirty="0" smtClean="0"/>
              <a:t>sunucuya gönderilip sunucu tarafında kontrol </a:t>
            </a:r>
            <a:r>
              <a:rPr lang="tr-TR" dirty="0" smtClean="0"/>
              <a:t>ediliyor, </a:t>
            </a:r>
            <a:r>
              <a:rPr lang="tr-TR" dirty="0" smtClean="0"/>
              <a:t>login bilgileri doğru ise, kullanıcı </a:t>
            </a:r>
            <a:r>
              <a:rPr lang="tr-TR" dirty="0" smtClean="0"/>
              <a:t>bilgisayarında </a:t>
            </a:r>
            <a:r>
              <a:rPr lang="tr-TR" dirty="0" smtClean="0"/>
              <a:t>"session" </a:t>
            </a:r>
            <a:r>
              <a:rPr lang="tr-TR" dirty="0" smtClean="0"/>
              <a:t>veya oturum cookie'si </a:t>
            </a:r>
            <a:r>
              <a:rPr lang="tr-TR" dirty="0" smtClean="0"/>
              <a:t>kaydediliyor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Web sitesi </a:t>
            </a:r>
            <a:r>
              <a:rPr lang="tr-TR" dirty="0" smtClean="0"/>
              <a:t>yeni indirildiğinde </a:t>
            </a:r>
            <a:r>
              <a:rPr lang="tr-TR" dirty="0" smtClean="0"/>
              <a:t>"session" cookie </a:t>
            </a:r>
            <a:r>
              <a:rPr lang="tr-TR" dirty="0" smtClean="0"/>
              <a:t> aranıp okunuyor </a:t>
            </a:r>
            <a:r>
              <a:rPr lang="tr-TR" dirty="0" smtClean="0"/>
              <a:t>ve </a:t>
            </a:r>
            <a:r>
              <a:rPr lang="tr-TR" dirty="0" smtClean="0"/>
              <a:t>gereken </a:t>
            </a:r>
            <a:r>
              <a:rPr lang="tr-TR" dirty="0" smtClean="0"/>
              <a:t>cookie varsa </a:t>
            </a:r>
            <a:r>
              <a:rPr lang="tr-TR" dirty="0" smtClean="0"/>
              <a:t>kullanıcı için hizmetlerine </a:t>
            </a:r>
            <a:r>
              <a:rPr lang="tr-TR" dirty="0" smtClean="0"/>
              <a:t>erişim </a:t>
            </a:r>
            <a:r>
              <a:rPr lang="tr-TR" dirty="0" smtClean="0"/>
              <a:t>açılıyor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cookie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Cookie </a:t>
            </a:r>
            <a:r>
              <a:rPr lang="tr-TR" dirty="0" smtClean="0"/>
              <a:t>kaydetme işlemi</a:t>
            </a:r>
            <a:endParaRPr lang="tr-TR" dirty="0" smtClean="0"/>
          </a:p>
          <a:p>
            <a:pPr lvl="1"/>
            <a:r>
              <a:rPr lang="tr-TR" dirty="0" smtClean="0"/>
              <a:t>Javascriptten </a:t>
            </a:r>
            <a:r>
              <a:rPr lang="tr-TR" dirty="0" smtClean="0"/>
              <a:t>cookie ler </a:t>
            </a:r>
            <a:r>
              <a:rPr lang="tr-TR" i="1" dirty="0" smtClean="0"/>
              <a:t>document.cookie</a:t>
            </a:r>
            <a:r>
              <a:rPr lang="tr-TR" dirty="0" smtClean="0"/>
              <a:t> değişkeni </a:t>
            </a:r>
            <a:r>
              <a:rPr lang="tr-TR" dirty="0" smtClean="0"/>
              <a:t>olarak kaydedilir</a:t>
            </a:r>
            <a:endParaRPr lang="tr-TR" dirty="0" smtClean="0"/>
          </a:p>
          <a:p>
            <a:pPr lvl="1"/>
            <a:r>
              <a:rPr lang="tr-TR" dirty="0" smtClean="0"/>
              <a:t>Cookie'nin kendisi, </a:t>
            </a:r>
            <a:r>
              <a:rPr lang="tr-TR" dirty="0" smtClean="0"/>
              <a:t>"parametre-ismi=parametre-değeri" şeklinde olan bir metin </a:t>
            </a:r>
            <a:r>
              <a:rPr lang="tr-TR" dirty="0" smtClean="0"/>
              <a:t>olarak kaydedilir, dolayısıyla gereken bilgilerin hepsi bu </a:t>
            </a:r>
            <a:r>
              <a:rPr lang="tr-TR" dirty="0" smtClean="0"/>
              <a:t>şekilde </a:t>
            </a:r>
            <a:r>
              <a:rPr lang="tr-TR" dirty="0" smtClean="0"/>
              <a:t>cookie'lerde kaydedilmeli</a:t>
            </a:r>
            <a:endParaRPr lang="tr-TR" dirty="0" smtClean="0"/>
          </a:p>
          <a:p>
            <a:pPr lvl="1"/>
            <a:r>
              <a:rPr lang="tr-TR" dirty="0" smtClean="0"/>
              <a:t>Cookie yi değiştirmek için, </a:t>
            </a:r>
            <a:r>
              <a:rPr lang="tr-TR" dirty="0" smtClean="0"/>
              <a:t>aynı </a:t>
            </a:r>
            <a:r>
              <a:rPr lang="tr-TR" dirty="0" smtClean="0"/>
              <a:t>parametreli cookie document.cookie'ye </a:t>
            </a:r>
            <a:r>
              <a:rPr lang="tr-TR" dirty="0" smtClean="0"/>
              <a:t>yeniden </a:t>
            </a:r>
            <a:r>
              <a:rPr lang="tr-TR" dirty="0" smtClean="0"/>
              <a:t>atanması gerekir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function 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1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()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document.cookie="username=John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" //ilk cookie kaydedildi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function 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2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()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document.cookie="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username="	//önceki cookie değiştirildi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="myFunction1()"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&gt;Cookie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Kaydet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="myFunction2()"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&gt;Cookie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Degistir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id="cikti1"&gt;&lt;/p&gt;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cookie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Cookie'lerin süresi kontrolü</a:t>
            </a:r>
            <a:endParaRPr lang="tr-TR" dirty="0" smtClean="0"/>
          </a:p>
          <a:p>
            <a:pPr lvl="1"/>
            <a:r>
              <a:rPr lang="tr-TR" dirty="0" smtClean="0"/>
              <a:t>Cookie kaydedildikten sonra </a:t>
            </a:r>
            <a:r>
              <a:rPr lang="tr-TR" dirty="0" smtClean="0"/>
              <a:t>cookie ler </a:t>
            </a:r>
            <a:r>
              <a:rPr lang="tr-TR" dirty="0" smtClean="0"/>
              <a:t>pencere açıkken erişilebilir </a:t>
            </a:r>
            <a:r>
              <a:rPr lang="tr-TR" dirty="0" smtClean="0"/>
              <a:t>ancak web sayfasının penceresi </a:t>
            </a:r>
            <a:r>
              <a:rPr lang="tr-TR" dirty="0" smtClean="0"/>
              <a:t>kapandığında silinir</a:t>
            </a:r>
          </a:p>
          <a:p>
            <a:pPr lvl="1"/>
            <a:r>
              <a:rPr lang="tr-TR" dirty="0" smtClean="0"/>
              <a:t>Cookie </a:t>
            </a:r>
            <a:r>
              <a:rPr lang="tr-TR" dirty="0" smtClean="0"/>
              <a:t>web sayfasının penceresi </a:t>
            </a:r>
            <a:r>
              <a:rPr lang="tr-TR" dirty="0" smtClean="0"/>
              <a:t>kapandıktan sonra devam ettirmek </a:t>
            </a:r>
            <a:r>
              <a:rPr lang="tr-TR" dirty="0" smtClean="0"/>
              <a:t>için, oyle cookie kaydedirken ek olarak </a:t>
            </a:r>
            <a:r>
              <a:rPr lang="tr-TR" dirty="0" smtClean="0"/>
              <a:t>"expires" parametresi </a:t>
            </a:r>
            <a:r>
              <a:rPr lang="tr-TR" dirty="0" smtClean="0"/>
              <a:t>belirtilmesi gerekiyor; öyle cookie'lere "</a:t>
            </a:r>
            <a:r>
              <a:rPr lang="tr-TR" dirty="0" smtClean="0"/>
              <a:t>persistent cookie" </a:t>
            </a:r>
            <a:r>
              <a:rPr lang="tr-TR" dirty="0" smtClean="0"/>
              <a:t>yada "kalıcı cookie" denir</a:t>
            </a:r>
            <a:endParaRPr lang="tr-TR" dirty="0" smtClean="0"/>
          </a:p>
          <a:p>
            <a:pPr lvl="1"/>
            <a:r>
              <a:rPr lang="tr-TR" dirty="0" smtClean="0"/>
              <a:t>Kalıcı cookie </a:t>
            </a:r>
            <a:r>
              <a:rPr lang="tr-TR" dirty="0" smtClean="0"/>
              <a:t>"expires" parametresinde beilrtilen zamanda tarayıcı tarafından otomatik olarak siliniyor;  böyle cookie elle silmek için bu cookie'nin expires tarihini </a:t>
            </a:r>
            <a:r>
              <a:rPr lang="tr-TR" dirty="0" smtClean="0"/>
              <a:t>geçişe </a:t>
            </a:r>
            <a:r>
              <a:rPr lang="tr-TR" dirty="0" smtClean="0"/>
              <a:t>koyup yeniden kaydetmek </a:t>
            </a:r>
            <a:r>
              <a:rPr lang="tr-TR" dirty="0" smtClean="0"/>
              <a:t>gerekiyor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cookiekaydet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()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var simdi = new Date()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simdi.setHours(simdi.getHours()+1);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document.cookie="username=John;expires=" + simdi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; // orijinal cookie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cookiesil()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var gecis = new Date(0);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document.cookie="username=John;expires=" + gecis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; // süresi bitmiş cookie, silinir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cookiekaydet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Cookie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Kaydet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cookiesil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Cookie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Sil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id="cikti1"&gt;&lt;/p&gt;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ile cookie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Cookie değerlerinin </a:t>
            </a:r>
            <a:r>
              <a:rPr lang="tr-TR" dirty="0" smtClean="0"/>
              <a:t>kullanılması</a:t>
            </a:r>
          </a:p>
          <a:p>
            <a:pPr lvl="1"/>
            <a:r>
              <a:rPr lang="tr-TR" dirty="0" smtClean="0"/>
              <a:t>Cookie yi daha sonra okuyup bilgiyi </a:t>
            </a:r>
            <a:r>
              <a:rPr lang="tr-TR" dirty="0" smtClean="0"/>
              <a:t>ortaya </a:t>
            </a:r>
            <a:r>
              <a:rPr lang="tr-TR" dirty="0" smtClean="0"/>
              <a:t>çıkartmak için, document.cookie özelliği </a:t>
            </a:r>
            <a:r>
              <a:rPr lang="tr-TR" dirty="0" smtClean="0"/>
              <a:t>javascript programından okunmalı</a:t>
            </a:r>
            <a:endParaRPr lang="tr-TR" dirty="0" smtClean="0"/>
          </a:p>
          <a:p>
            <a:pPr lvl="1"/>
            <a:r>
              <a:rPr lang="tr-TR" dirty="0" smtClean="0"/>
              <a:t>Web tarayıcılarda cookie'ler web sitelerine bağlı kaydedilir, yani aynı web sitesinden olan tüm web sayfaları bir birinin cookie'lerinin hepsini görebilecekler</a:t>
            </a:r>
          </a:p>
          <a:p>
            <a:pPr lvl="1"/>
            <a:r>
              <a:rPr lang="tr-TR" dirty="0" smtClean="0"/>
              <a:t>Bu nedenle document.cookie genellikle şuna benzer uzun bir satır şeklinde,</a:t>
            </a:r>
            <a:br>
              <a:rPr lang="tr-TR" dirty="0" smtClean="0"/>
            </a:br>
            <a:r>
              <a:rPr lang="tr-TR" dirty="0" smtClean="0"/>
              <a:t>"</a:t>
            </a:r>
            <a:r>
              <a:rPr lang="en-US" dirty="0" smtClean="0"/>
              <a:t>cookie1=value</a:t>
            </a:r>
            <a:r>
              <a:rPr lang="en-US" dirty="0" smtClean="0"/>
              <a:t>; cookie2=value; cookie3=value;</a:t>
            </a:r>
            <a:r>
              <a:rPr lang="tr-TR" dirty="0" smtClean="0"/>
              <a:t>"</a:t>
            </a:r>
            <a:br>
              <a:rPr lang="tr-TR" dirty="0" smtClean="0"/>
            </a:br>
            <a:r>
              <a:rPr lang="tr-TR" dirty="0" smtClean="0"/>
              <a:t>ve gereken </a:t>
            </a:r>
            <a:r>
              <a:rPr lang="tr-TR" dirty="0" smtClean="0"/>
              <a:t>cookie yi </a:t>
            </a:r>
            <a:r>
              <a:rPr lang="tr-TR" dirty="0" smtClean="0"/>
              <a:t>elde etmek </a:t>
            </a:r>
            <a:r>
              <a:rPr lang="tr-TR" dirty="0" smtClean="0"/>
              <a:t>için bu </a:t>
            </a:r>
            <a:r>
              <a:rPr lang="tr-TR" dirty="0" smtClean="0"/>
              <a:t>satırın </a:t>
            </a:r>
            <a:r>
              <a:rPr lang="tr-TR" dirty="0" smtClean="0"/>
              <a:t>metin olarak </a:t>
            </a:r>
            <a:r>
              <a:rPr lang="tr-TR" dirty="0" smtClean="0"/>
              <a:t>analiz edilmesi gerekir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cookieekle()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var simdi = new Date();</a:t>
            </a: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simdi.setHours(simdi.getHours()+1);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document.cookie="username=John; expires=" + simdi;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cookieoku()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document.getElementById("Cookie ler: " + document.cookie);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cookieekle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Cookie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Kaydet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cookieoku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Cookie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Oku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id="cikti1"&gt;&lt;/p&gt;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en-US" sz="1800" dirty="0" smtClean="0"/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</a:t>
            </a: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txt="Hello World!"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Uzunluk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" +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txt.length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)</a:t>
            </a: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&gt;6.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harf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" +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txt.charAt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(5))</a:t>
            </a:r>
          </a:p>
          <a:p>
            <a:pPr marL="631825" indent="-631825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&gt;6.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harfin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kodu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" +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txt.charCodeAt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(5))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kucuk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harf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" +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txt.toLowerCase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buyuk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harf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" +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txt.toUpperCase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d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ocument.wr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li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&gt;trim " +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txt.trim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olaylar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sayfanın arka planında işlemeler dışında, javascript web sayfasında kullanıcı tarafından oluşturulan ve </a:t>
            </a:r>
            <a:r>
              <a:rPr lang="tr-TR" dirty="0" smtClean="0"/>
              <a:t>birçok diğer olay </a:t>
            </a:r>
            <a:r>
              <a:rPr lang="tr-TR" dirty="0" smtClean="0"/>
              <a:t>işletmek için </a:t>
            </a:r>
            <a:r>
              <a:rPr lang="tr-TR" dirty="0" smtClean="0"/>
              <a:t>web sayfalarında ve web uygulamalarında kullanılır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olaylar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Aslında javascript </a:t>
            </a:r>
            <a:r>
              <a:rPr lang="tr-TR" dirty="0" smtClean="0"/>
              <a:t>programlarının </a:t>
            </a:r>
            <a:r>
              <a:rPr lang="tr-TR" dirty="0" smtClean="0"/>
              <a:t>zamanının </a:t>
            </a:r>
            <a:r>
              <a:rPr lang="tr-TR" dirty="0" smtClean="0"/>
              <a:t>birçoğu </a:t>
            </a:r>
            <a:r>
              <a:rPr lang="tr-TR" dirty="0" smtClean="0"/>
              <a:t>olaylar işleterek </a:t>
            </a:r>
            <a:r>
              <a:rPr lang="tr-TR" dirty="0" smtClean="0"/>
              <a:t>geçir</a:t>
            </a:r>
            <a:r>
              <a:rPr lang="tr-TR" dirty="0" smtClean="0"/>
              <a:t>; </a:t>
            </a:r>
            <a:r>
              <a:rPr lang="tr-TR" dirty="0" smtClean="0"/>
              <a:t>bu nedenle çok önemli olay </a:t>
            </a:r>
            <a:r>
              <a:rPr lang="tr-TR" dirty="0" smtClean="0"/>
              <a:t>işleme konusunu </a:t>
            </a:r>
            <a:r>
              <a:rPr lang="tr-TR" dirty="0" smtClean="0"/>
              <a:t>biz daha </a:t>
            </a:r>
            <a:r>
              <a:rPr lang="tr-TR" dirty="0" smtClean="0"/>
              <a:t>detaylı </a:t>
            </a:r>
            <a:r>
              <a:rPr lang="tr-TR" dirty="0" smtClean="0"/>
              <a:t>şekilde sonraki </a:t>
            </a:r>
            <a:r>
              <a:rPr lang="tr-TR" dirty="0" smtClean="0"/>
              <a:t>bir derste </a:t>
            </a:r>
            <a:r>
              <a:rPr lang="tr-TR" dirty="0" smtClean="0"/>
              <a:t>inceleyeceğiz, </a:t>
            </a:r>
            <a:r>
              <a:rPr lang="tr-TR" dirty="0" smtClean="0"/>
              <a:t>ancak şimdilik javascript </a:t>
            </a:r>
            <a:r>
              <a:rPr lang="tr-TR" dirty="0" smtClean="0"/>
              <a:t>olayları </a:t>
            </a:r>
            <a:r>
              <a:rPr lang="tr-TR" dirty="0" smtClean="0"/>
              <a:t>ve olay işleme </a:t>
            </a:r>
            <a:r>
              <a:rPr lang="tr-TR" dirty="0" smtClean="0"/>
              <a:t>temel </a:t>
            </a:r>
            <a:r>
              <a:rPr lang="tr-TR" dirty="0" smtClean="0"/>
              <a:t>bir </a:t>
            </a:r>
            <a:r>
              <a:rPr lang="tr-TR" dirty="0" smtClean="0"/>
              <a:t>seviyede bir fikir </a:t>
            </a:r>
            <a:r>
              <a:rPr lang="tr-TR" dirty="0" smtClean="0"/>
              <a:t>sağlamamız lazım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olaylar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Javascript olayı, web sayfasında olmuş fare hareketleri, kullanıcı eylemleri gibi bir olayın anlamına gelir</a:t>
            </a:r>
          </a:p>
          <a:p>
            <a:r>
              <a:rPr lang="tr-TR" dirty="0" smtClean="0"/>
              <a:t>Javascript'te </a:t>
            </a:r>
            <a:r>
              <a:rPr lang="tr-TR" dirty="0" smtClean="0"/>
              <a:t>olaylar her zaman web sayfasının bir </a:t>
            </a:r>
            <a:r>
              <a:rPr lang="tr-TR" dirty="0" smtClean="0"/>
              <a:t>elemanı ile ilgili ve ona </a:t>
            </a:r>
            <a:r>
              <a:rPr lang="tr-TR" dirty="0" smtClean="0"/>
              <a:t>bağlı</a:t>
            </a:r>
            <a:endParaRPr lang="en-US" dirty="0" smtClean="0"/>
          </a:p>
          <a:p>
            <a:r>
              <a:rPr lang="tr-TR" dirty="0" smtClean="0"/>
              <a:t>İlişkili sayfanın elemanının </a:t>
            </a:r>
            <a:r>
              <a:rPr lang="tr-TR" dirty="0" smtClean="0"/>
              <a:t>bir olayın işletilmesi gerekirse, o olayı işletecek javascript ilgili elemanın tagının </a:t>
            </a:r>
            <a:r>
              <a:rPr lang="tr-TR" dirty="0" smtClean="0"/>
              <a:t>içinde </a:t>
            </a:r>
            <a:r>
              <a:rPr lang="tr-TR" dirty="0" smtClean="0"/>
              <a:t>"olay-ismi=işlemcisi" olarak belirtilebilir</a:t>
            </a:r>
            <a:endParaRPr lang="tr-TR" dirty="0" smtClean="0"/>
          </a:p>
          <a:p>
            <a:r>
              <a:rPr lang="tr-TR" dirty="0" smtClean="0"/>
              <a:t>Olay </a:t>
            </a:r>
            <a:r>
              <a:rPr lang="tr-TR" dirty="0" smtClean="0"/>
              <a:t>javascript işlemcisi</a:t>
            </a:r>
            <a:r>
              <a:rPr lang="tr-TR" dirty="0" smtClean="0"/>
              <a:t>, bir javascript fonksiyonu veya herhangi doğru javascript ifadesi </a:t>
            </a:r>
            <a:r>
              <a:rPr lang="tr-TR" dirty="0" smtClean="0"/>
              <a:t>olabilir</a:t>
            </a:r>
            <a:endParaRPr lang="tr-TR" dirty="0" smtClean="0"/>
          </a:p>
          <a:p>
            <a:r>
              <a:rPr lang="tr-TR" dirty="0" smtClean="0"/>
              <a:t>Ayrıca </a:t>
            </a:r>
            <a:r>
              <a:rPr lang="tr-TR" dirty="0" smtClean="0"/>
              <a:t>olay </a:t>
            </a:r>
            <a:r>
              <a:rPr lang="tr-TR" dirty="0" smtClean="0"/>
              <a:t>işlemcisi, javascript programında </a:t>
            </a:r>
            <a:r>
              <a:rPr lang="tr-TR" dirty="0" smtClean="0"/>
              <a:t>bir anonim fonksiyonu veya isimli fonksiyonu </a:t>
            </a:r>
            <a:r>
              <a:rPr lang="tr-TR" dirty="0" smtClean="0"/>
              <a:t>olarak belirtilebilir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id="but1"&gt;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JScript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id="but2"&gt;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JScript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&lt;!– HTML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taglarinin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icinde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yani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in-line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olay işlemci tanımları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--&gt;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="alert('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bana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bas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tır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ma!!!')"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direkt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direkt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alert('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Bana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bas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tır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ma!!!')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javascript içinde olay işlemci tanımları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("but1").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=function(){alert('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Bana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Bas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tır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ma')};</a:t>
            </a:r>
          </a:p>
          <a:p>
            <a:pPr marL="631825" indent="-631825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("but2").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olaylar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NOT: tag içinde anonim veya isimli fonksiyonu olay işlemci </a:t>
            </a:r>
            <a:r>
              <a:rPr lang="tr-TR" dirty="0" smtClean="0"/>
              <a:t>olarak </a:t>
            </a:r>
            <a:r>
              <a:rPr lang="tr-TR" dirty="0" smtClean="0"/>
              <a:t>kullanılamaz</a:t>
            </a:r>
            <a:endParaRPr lang="en-US" dirty="0" smtClean="0"/>
          </a:p>
          <a:p>
            <a:r>
              <a:rPr lang="en-US" dirty="0" smtClean="0"/>
              <a:t>NOT: </a:t>
            </a:r>
            <a:r>
              <a:rPr lang="tr-TR" dirty="0" smtClean="0"/>
              <a:t>tag içindeki </a:t>
            </a:r>
            <a:r>
              <a:rPr lang="tr-TR" dirty="0" smtClean="0"/>
              <a:t>inline olay işlemcileri birkaç </a:t>
            </a:r>
            <a:r>
              <a:rPr lang="tr-TR" dirty="0" smtClean="0"/>
              <a:t>javascript ifadesi </a:t>
            </a:r>
            <a:r>
              <a:rPr lang="tr-TR" dirty="0" smtClean="0"/>
              <a:t>kullanabilir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&lt;!–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BUNLAR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YANLIS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!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--&gt;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function(){alert(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'Tiklandim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')}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=function(){alert('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Tiklandim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')}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&lt;!– ANCAK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BU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NLAR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TAMAM!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--&gt;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="(function(){alert('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Tiklandim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')})(this)"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islem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alert(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'Tiklandim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')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631825" indent="-631825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631825" indent="-631825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olaylar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Javascript'te </a:t>
            </a:r>
            <a:r>
              <a:rPr lang="tr-TR" dirty="0" smtClean="0"/>
              <a:t>büyük çeşitlik olaylar var, </a:t>
            </a:r>
            <a:r>
              <a:rPr lang="tr-TR" dirty="0" smtClean="0"/>
              <a:t>onlardan</a:t>
            </a:r>
            <a:r>
              <a:rPr lang="tr-TR" dirty="0" smtClean="0"/>
              <a:t> </a:t>
            </a:r>
            <a:r>
              <a:rPr lang="tr-TR" dirty="0" smtClean="0"/>
              <a:t>en önemli şunlar:</a:t>
            </a:r>
          </a:p>
          <a:p>
            <a:pPr lvl="1"/>
            <a:r>
              <a:rPr lang="tr-TR" dirty="0" smtClean="0"/>
              <a:t>onclick olayı – tıklandığında</a:t>
            </a:r>
          </a:p>
          <a:p>
            <a:pPr lvl="1"/>
            <a:r>
              <a:rPr lang="tr-TR" dirty="0" smtClean="0"/>
              <a:t>ondoubleclick olayı – çift tıklalandığında</a:t>
            </a:r>
          </a:p>
          <a:p>
            <a:pPr lvl="1"/>
            <a:r>
              <a:rPr lang="tr-TR" dirty="0" smtClean="0"/>
              <a:t>onmouseover olayı – fare üstüne geldiğinde</a:t>
            </a:r>
          </a:p>
          <a:p>
            <a:pPr lvl="1"/>
            <a:r>
              <a:rPr lang="tr-TR" dirty="0" smtClean="0"/>
              <a:t>onmouseout olayı – fare dışarı çıktığında</a:t>
            </a:r>
          </a:p>
          <a:p>
            <a:pPr lvl="1"/>
            <a:r>
              <a:rPr lang="tr-TR" dirty="0" smtClean="0"/>
              <a:t>onmousedown olayı – fare </a:t>
            </a:r>
            <a:r>
              <a:rPr lang="tr-TR" dirty="0" smtClean="0"/>
              <a:t>düğmesi </a:t>
            </a:r>
            <a:r>
              <a:rPr lang="tr-TR" dirty="0" smtClean="0"/>
              <a:t>basıldığında</a:t>
            </a:r>
          </a:p>
          <a:p>
            <a:pPr lvl="1"/>
            <a:r>
              <a:rPr lang="tr-TR" dirty="0" smtClean="0"/>
              <a:t>onmouseup </a:t>
            </a:r>
            <a:r>
              <a:rPr lang="tr-TR" dirty="0" smtClean="0"/>
              <a:t>olayı – fare </a:t>
            </a:r>
            <a:r>
              <a:rPr lang="tr-TR" dirty="0" smtClean="0"/>
              <a:t>düğmesi </a:t>
            </a:r>
            <a:r>
              <a:rPr lang="tr-TR" dirty="0" smtClean="0"/>
              <a:t>bırakıldığında, </a:t>
            </a:r>
            <a:r>
              <a:rPr lang="tr-TR" b="1" dirty="0" smtClean="0"/>
              <a:t>bunlar tüm </a:t>
            </a:r>
            <a:r>
              <a:rPr lang="tr-TR" b="1" dirty="0" smtClean="0"/>
              <a:t>blok </a:t>
            </a:r>
            <a:r>
              <a:rPr lang="tr-TR" b="1" dirty="0" smtClean="0"/>
              <a:t>html elemanları için geçerli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olaylar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Kullanıcı girişi ile ilgili olaylar:</a:t>
            </a:r>
          </a:p>
          <a:p>
            <a:pPr lvl="1"/>
            <a:r>
              <a:rPr lang="tr-TR" dirty="0" smtClean="0"/>
              <a:t>onfocus olayı – </a:t>
            </a:r>
            <a:r>
              <a:rPr lang="tr-TR" dirty="0" smtClean="0"/>
              <a:t>kullanıcı ilgili form elemanını </a:t>
            </a:r>
            <a:r>
              <a:rPr lang="tr-TR" dirty="0" smtClean="0"/>
              <a:t>aktif olarak </a:t>
            </a:r>
            <a:r>
              <a:rPr lang="tr-TR" dirty="0" smtClean="0"/>
              <a:t>veya </a:t>
            </a:r>
            <a:r>
              <a:rPr lang="tr-TR" dirty="0" smtClean="0"/>
              <a:t>giriş için </a:t>
            </a:r>
            <a:r>
              <a:rPr lang="tr-TR" dirty="0" smtClean="0"/>
              <a:t>seçtiğinde yani odak aldığında</a:t>
            </a:r>
            <a:endParaRPr lang="tr-TR" dirty="0" smtClean="0"/>
          </a:p>
          <a:p>
            <a:pPr lvl="1"/>
            <a:r>
              <a:rPr lang="tr-TR" dirty="0" smtClean="0"/>
              <a:t>onblur </a:t>
            </a:r>
            <a:r>
              <a:rPr lang="tr-TR" dirty="0" smtClean="0"/>
              <a:t>olayı – </a:t>
            </a:r>
            <a:r>
              <a:rPr lang="tr-TR" dirty="0" smtClean="0"/>
              <a:t>kullanıcı ilgili form elemanından ayrıldığında yani odak kaybettiğinde</a:t>
            </a:r>
            <a:endParaRPr lang="tr-TR" dirty="0" smtClean="0"/>
          </a:p>
          <a:p>
            <a:pPr lvl="1"/>
            <a:r>
              <a:rPr lang="tr-TR" dirty="0" smtClean="0"/>
              <a:t>onchange olayı – </a:t>
            </a:r>
            <a:r>
              <a:rPr lang="tr-TR" dirty="0" smtClean="0"/>
              <a:t>elemanın </a:t>
            </a:r>
            <a:r>
              <a:rPr lang="tr-TR" dirty="0" smtClean="0"/>
              <a:t>içeriği </a:t>
            </a:r>
            <a:r>
              <a:rPr lang="tr-TR" dirty="0" smtClean="0"/>
              <a:t>değiştiğinde </a:t>
            </a:r>
            <a:r>
              <a:rPr lang="tr-TR" b="1" dirty="0" smtClean="0"/>
              <a:t>genellikle form elemanları, input vb</a:t>
            </a:r>
          </a:p>
          <a:p>
            <a:pPr lvl="1"/>
            <a:r>
              <a:rPr lang="tr-TR" dirty="0" smtClean="0"/>
              <a:t>onsubmit olayı – </a:t>
            </a:r>
            <a:r>
              <a:rPr lang="tr-TR" dirty="0" smtClean="0"/>
              <a:t>kullanıcı formu </a:t>
            </a:r>
            <a:r>
              <a:rPr lang="tr-TR" dirty="0" smtClean="0"/>
              <a:t>teslim </a:t>
            </a:r>
            <a:r>
              <a:rPr lang="tr-TR" dirty="0" smtClean="0"/>
              <a:t>ettiğinde </a:t>
            </a:r>
            <a:r>
              <a:rPr lang="tr-TR" b="1" dirty="0" smtClean="0"/>
              <a:t>html form elemanının </a:t>
            </a:r>
            <a:r>
              <a:rPr lang="tr-TR" b="1" dirty="0" smtClean="0"/>
              <a:t>olayı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olaylar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Pencerenin </a:t>
            </a:r>
            <a:r>
              <a:rPr lang="tr-TR" dirty="0" smtClean="0"/>
              <a:t>hali ile ilgili olaylar:</a:t>
            </a:r>
          </a:p>
          <a:p>
            <a:pPr lvl="1"/>
            <a:r>
              <a:rPr lang="tr-TR" dirty="0" smtClean="0"/>
              <a:t>onload olayı – eleman indirildiğinde (genellikle body/document ancak window, img, link, script ve style elemanlar da onload olayını kullanabilir)</a:t>
            </a:r>
          </a:p>
          <a:p>
            <a:pPr lvl="1"/>
            <a:r>
              <a:rPr lang="tr-TR" dirty="0" smtClean="0"/>
              <a:t>onunload olayı – </a:t>
            </a:r>
            <a:r>
              <a:rPr lang="tr-TR" dirty="0" smtClean="0"/>
              <a:t>web sayfasının kapandığında</a:t>
            </a:r>
            <a:endParaRPr lang="tr-TR" dirty="0" smtClean="0"/>
          </a:p>
          <a:p>
            <a:pPr lvl="1"/>
            <a:r>
              <a:rPr lang="tr-TR" dirty="0" smtClean="0"/>
              <a:t>onresize olayı – pencerenin boyut değiştiğinde</a:t>
            </a:r>
            <a:endParaRPr lang="tr-T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onmouseover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style.color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='red'"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onmouseout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style.color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='black'"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this.style.color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='blue'"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this.style.color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='red'"&gt;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Renk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degistirmek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icin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fare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ustune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getirin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&lt;div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onmouseover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mOver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onmouseout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mOut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style="background-color:#D94A38;width:120px;height:20px;padding:40px;"&gt;Fare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ustune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&lt;/div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mOver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Merhaba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Fare!"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mOut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="Fare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ustune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tr-TR" dirty="0" smtClean="0"/>
              <a:t>temel arama ve kopyalama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String fonksiyonları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indexOf/lastIndexOf – metinde belirli altmetnini arıyor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substr</a:t>
            </a:r>
            <a:r>
              <a:rPr lang="en-US" dirty="0" smtClean="0"/>
              <a:t>/substring </a:t>
            </a:r>
            <a:r>
              <a:rPr lang="tr-TR" dirty="0" smtClean="0"/>
              <a:t> – metnin belirli pozisyonundaki altmetnini kopyalıyor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replace -  metindeki altmetnini yeni metin ile değiştiriyor</a:t>
            </a:r>
          </a:p>
          <a:p>
            <a:pPr lvl="1"/>
            <a:r>
              <a:rPr lang="en-US" dirty="0" smtClean="0"/>
              <a:t>string.</a:t>
            </a:r>
            <a:r>
              <a:rPr lang="tr-TR" dirty="0" smtClean="0"/>
              <a:t>split – metin belirli sembolü kullanarak parçalıyor, çıktı parçaların bir dizisi (Array)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style="background-color:#D94A38;width:90px;height:20px;padding:40px;"&gt;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="#1ec5e5";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Birak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="#D94A38";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Tesekkurler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Egzersizler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İstanbulda, New Yorkta ve Pekinde zamanı gösteren bir javascript saatı yazın</a:t>
            </a:r>
          </a:p>
          <a:p>
            <a:r>
              <a:rPr lang="tr-TR" dirty="0" smtClean="0"/>
              <a:t>NOT: Date nesnesini iyi kullanın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Egzersizler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Aritmetik işlemlerle sin, cos, tan, exp, log gibi işlemler </a:t>
            </a:r>
            <a:r>
              <a:rPr lang="tr-TR" dirty="0" smtClean="0"/>
              <a:t>yapabilen, </a:t>
            </a:r>
            <a:r>
              <a:rPr lang="tr-TR" dirty="0" smtClean="0"/>
              <a:t>metin </a:t>
            </a:r>
            <a:r>
              <a:rPr lang="tr-TR" dirty="0" smtClean="0"/>
              <a:t>olarak </a:t>
            </a:r>
            <a:r>
              <a:rPr lang="tr-TR" smtClean="0"/>
              <a:t>belirtilmiş aritmetik ifadeleri </a:t>
            </a:r>
            <a:r>
              <a:rPr lang="tr-TR" dirty="0" smtClean="0"/>
              <a:t>kullanan bir javascript hesap makinesini yazın</a:t>
            </a:r>
          </a:p>
          <a:p>
            <a:r>
              <a:rPr lang="tr-TR" dirty="0" smtClean="0"/>
              <a:t>NOT bu egzersizde String ve Math nenseleri kullanacağınıza ihtiyaç olacak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5403</Words>
  <Application>Microsoft Office PowerPoint</Application>
  <PresentationFormat>On-screen Show (4:3)</PresentationFormat>
  <Paragraphs>994</Paragraphs>
  <Slides>92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IT504 ~~JScript~~ JavaScript’e giriş II</vt:lpstr>
      <vt:lpstr>Javascript nesneleri</vt:lpstr>
      <vt:lpstr>Javascript nesneleri</vt:lpstr>
      <vt:lpstr>Javascript String nesnesi</vt:lpstr>
      <vt:lpstr>Javascript String nesnesi</vt:lpstr>
      <vt:lpstr>Örnek</vt:lpstr>
      <vt:lpstr>String fonksiyonları: metin özellikleri ve standarlaştırılması</vt:lpstr>
      <vt:lpstr>Örnek</vt:lpstr>
      <vt:lpstr>String temel arama ve kopyalama</vt:lpstr>
      <vt:lpstr>Örnek</vt:lpstr>
      <vt:lpstr>String regex arama ve kopyalama</vt:lpstr>
      <vt:lpstr>Örnek</vt:lpstr>
      <vt:lpstr>String diğer</vt:lpstr>
      <vt:lpstr>Javascript Date nesnesi</vt:lpstr>
      <vt:lpstr>Örnek</vt:lpstr>
      <vt:lpstr>Javascript Date alınması</vt:lpstr>
      <vt:lpstr>Javascript Date güncelleştirilmesi</vt:lpstr>
      <vt:lpstr>Javascript Date biçimlendirilmesi</vt:lpstr>
      <vt:lpstr>Javascript Date tipik işlemleri</vt:lpstr>
      <vt:lpstr>Örnek</vt:lpstr>
      <vt:lpstr>Javascript Date tipik işlemleri</vt:lpstr>
      <vt:lpstr>Örnek</vt:lpstr>
      <vt:lpstr>Javascript Date tipik işlemleri</vt:lpstr>
      <vt:lpstr>Örnek</vt:lpstr>
      <vt:lpstr>Javascript Math nesnesi</vt:lpstr>
      <vt:lpstr>Javascript Math nesnesi</vt:lpstr>
      <vt:lpstr>Javascript Math nesnesi</vt:lpstr>
      <vt:lpstr>Örnek</vt:lpstr>
      <vt:lpstr>Javascript Number nesnesi</vt:lpstr>
      <vt:lpstr>Javascript Number nesnesi</vt:lpstr>
      <vt:lpstr>Örnek</vt:lpstr>
      <vt:lpstr>Javascript Array nesnesi</vt:lpstr>
      <vt:lpstr>Javascript Array temel işlemleri</vt:lpstr>
      <vt:lpstr>Örnek</vt:lpstr>
      <vt:lpstr>Javascript Array arama ve güncelleştirme işlemleri</vt:lpstr>
      <vt:lpstr>Örnek</vt:lpstr>
      <vt:lpstr>Javascript Array arama ve diğer işlemleri</vt:lpstr>
      <vt:lpstr>Örnek</vt:lpstr>
      <vt:lpstr>Javascript Global nesnesi</vt:lpstr>
      <vt:lpstr>Javascript Global nesnesi</vt:lpstr>
      <vt:lpstr>Örnek</vt:lpstr>
      <vt:lpstr>Javascript tarayıcı nesneleri</vt:lpstr>
      <vt:lpstr>Javascript Window nesnesi</vt:lpstr>
      <vt:lpstr>Javascript Window nesnesi</vt:lpstr>
      <vt:lpstr>Javascript Window nesnesi</vt:lpstr>
      <vt:lpstr>Örnek</vt:lpstr>
      <vt:lpstr>Javascript Document nesnesi</vt:lpstr>
      <vt:lpstr>Javascript History nesnesi</vt:lpstr>
      <vt:lpstr>Örnek</vt:lpstr>
      <vt:lpstr>Javascript Screen ve Navigator nesnesi</vt:lpstr>
      <vt:lpstr>Örnek</vt:lpstr>
      <vt:lpstr>Javascript Screen ve Navigator nesnesi</vt:lpstr>
      <vt:lpstr>Javascript Screen ve Navigator nesnesi</vt:lpstr>
      <vt:lpstr>Örnek</vt:lpstr>
      <vt:lpstr>Javascript Nesnelerin ek fonksiyonları</vt:lpstr>
      <vt:lpstr>Örnek</vt:lpstr>
      <vt:lpstr>Örnek</vt:lpstr>
      <vt:lpstr>Javascriptte kullanıcı nesneleri</vt:lpstr>
      <vt:lpstr>Örnek</vt:lpstr>
      <vt:lpstr>Javascriptte kullanıcı nesneleri</vt:lpstr>
      <vt:lpstr>Örnek</vt:lpstr>
      <vt:lpstr>Javascriptte kullanıcı nesneleri</vt:lpstr>
      <vt:lpstr>Örnek</vt:lpstr>
      <vt:lpstr>Javascript ile metin işleme</vt:lpstr>
      <vt:lpstr>Javascript ile metin işleme</vt:lpstr>
      <vt:lpstr>Örnek</vt:lpstr>
      <vt:lpstr>Javascript ile metin işleme</vt:lpstr>
      <vt:lpstr>Örnek</vt:lpstr>
      <vt:lpstr>Örnek</vt:lpstr>
      <vt:lpstr>Javascript ile metin işleme</vt:lpstr>
      <vt:lpstr>Javascript ile cookie işleme</vt:lpstr>
      <vt:lpstr>Javascript ile cookie işleme</vt:lpstr>
      <vt:lpstr>Javascript ile cookie işleme</vt:lpstr>
      <vt:lpstr>Javascript ile cookie işleme</vt:lpstr>
      <vt:lpstr>Örnek</vt:lpstr>
      <vt:lpstr>Javascript ile cookie işleme</vt:lpstr>
      <vt:lpstr>Örnek</vt:lpstr>
      <vt:lpstr>Javascript ile cookie işleme</vt:lpstr>
      <vt:lpstr>Örnek</vt:lpstr>
      <vt:lpstr>Javascriptte olaylar</vt:lpstr>
      <vt:lpstr>Javascriptte olaylar</vt:lpstr>
      <vt:lpstr>Javascriptte olaylar</vt:lpstr>
      <vt:lpstr>Örnek</vt:lpstr>
      <vt:lpstr>Javascriptte olaylar</vt:lpstr>
      <vt:lpstr>Örnek</vt:lpstr>
      <vt:lpstr>Javascriptte olaylar</vt:lpstr>
      <vt:lpstr>Javascriptte olaylar</vt:lpstr>
      <vt:lpstr>Javascriptte olaylar</vt:lpstr>
      <vt:lpstr>Örnek</vt:lpstr>
      <vt:lpstr>Örnek</vt:lpstr>
      <vt:lpstr>Egzersizler - 1</vt:lpstr>
      <vt:lpstr>Egzersizler - 2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1787</cp:revision>
  <dcterms:created xsi:type="dcterms:W3CDTF">2006-08-16T00:00:00Z</dcterms:created>
  <dcterms:modified xsi:type="dcterms:W3CDTF">2014-04-02T19:08:01Z</dcterms:modified>
</cp:coreProperties>
</file>