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6" r:id="rId2"/>
    <p:sldId id="299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03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41" r:id="rId27"/>
    <p:sldId id="517" r:id="rId28"/>
    <p:sldId id="449" r:id="rId29"/>
    <p:sldId id="442" r:id="rId30"/>
    <p:sldId id="440" r:id="rId31"/>
    <p:sldId id="429" r:id="rId32"/>
    <p:sldId id="432" r:id="rId33"/>
    <p:sldId id="435" r:id="rId34"/>
    <p:sldId id="434" r:id="rId35"/>
    <p:sldId id="437" r:id="rId36"/>
    <p:sldId id="436" r:id="rId37"/>
    <p:sldId id="438" r:id="rId38"/>
    <p:sldId id="518" r:id="rId39"/>
    <p:sldId id="439" r:id="rId40"/>
    <p:sldId id="519" r:id="rId41"/>
    <p:sldId id="443" r:id="rId42"/>
    <p:sldId id="450" r:id="rId43"/>
    <p:sldId id="444" r:id="rId44"/>
    <p:sldId id="445" r:id="rId45"/>
    <p:sldId id="446" r:id="rId46"/>
    <p:sldId id="448" r:id="rId47"/>
    <p:sldId id="516" r:id="rId48"/>
    <p:sldId id="513" r:id="rId49"/>
    <p:sldId id="514" r:id="rId50"/>
    <p:sldId id="520" r:id="rId51"/>
    <p:sldId id="451" r:id="rId52"/>
    <p:sldId id="515" r:id="rId53"/>
    <p:sldId id="452" r:id="rId54"/>
    <p:sldId id="476" r:id="rId55"/>
    <p:sldId id="477" r:id="rId56"/>
    <p:sldId id="479" r:id="rId57"/>
    <p:sldId id="480" r:id="rId58"/>
    <p:sldId id="481" r:id="rId59"/>
    <p:sldId id="482" r:id="rId60"/>
    <p:sldId id="498" r:id="rId61"/>
    <p:sldId id="499" r:id="rId62"/>
    <p:sldId id="500" r:id="rId63"/>
    <p:sldId id="501" r:id="rId64"/>
    <p:sldId id="483" r:id="rId65"/>
    <p:sldId id="485" r:id="rId66"/>
    <p:sldId id="486" r:id="rId67"/>
    <p:sldId id="487" r:id="rId68"/>
    <p:sldId id="470" r:id="rId69"/>
    <p:sldId id="489" r:id="rId70"/>
    <p:sldId id="490" r:id="rId71"/>
    <p:sldId id="491" r:id="rId72"/>
    <p:sldId id="474" r:id="rId73"/>
    <p:sldId id="492" r:id="rId74"/>
    <p:sldId id="493" r:id="rId75"/>
    <p:sldId id="494" r:id="rId76"/>
    <p:sldId id="506" r:id="rId77"/>
    <p:sldId id="495" r:id="rId78"/>
    <p:sldId id="505" r:id="rId79"/>
    <p:sldId id="502" r:id="rId80"/>
    <p:sldId id="459" r:id="rId81"/>
    <p:sldId id="460" r:id="rId82"/>
    <p:sldId id="461" r:id="rId83"/>
    <p:sldId id="507" r:id="rId84"/>
    <p:sldId id="467" r:id="rId85"/>
    <p:sldId id="468" r:id="rId86"/>
    <p:sldId id="466" r:id="rId87"/>
    <p:sldId id="512" r:id="rId88"/>
    <p:sldId id="464" r:id="rId89"/>
    <p:sldId id="508" r:id="rId90"/>
    <p:sldId id="521" r:id="rId91"/>
    <p:sldId id="503" r:id="rId92"/>
    <p:sldId id="504" r:id="rId93"/>
    <p:sldId id="522" r:id="rId94"/>
    <p:sldId id="465" r:id="rId95"/>
    <p:sldId id="404" r:id="rId96"/>
    <p:sldId id="510" r:id="rId97"/>
    <p:sldId id="511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 varScale="1">
        <p:scale>
          <a:sx n="71" d="100"/>
          <a:sy n="71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10-Apr-14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10-Apr-14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10-Apr-14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IT50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 smtClean="0"/>
              <a:t>~~DOM~~</a:t>
            </a:r>
            <a:br>
              <a:rPr lang="en-US" dirty="0" smtClean="0"/>
            </a:br>
            <a:r>
              <a:rPr lang="tr-TR" dirty="0" smtClean="0"/>
              <a:t>Belge Nesne Modeli I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hierarşinin üstünde tarayıcının Document nesnesi bulunmaktadır</a:t>
            </a:r>
          </a:p>
          <a:p>
            <a:r>
              <a:rPr lang="tr-TR" dirty="0" smtClean="0"/>
              <a:t>Bu nesne DOM üzerinde işlemler ile ilgili özellikler ve fonksiyonlar sağlar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Document nesnesinin özellik/fonksiyonlarının sayısı fazla olduğuna rağmen, bunlar ilgili işlemlere göre birkaç gruba ayrılabilir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DOM elemanları erişme:</a:t>
            </a:r>
          </a:p>
          <a:p>
            <a:pPr lvl="1"/>
            <a:r>
              <a:rPr lang="tr-TR" dirty="0" smtClean="0"/>
              <a:t>document.getElementById – DOM elemanını id-ismini kullanrak bulup veriyor</a:t>
            </a:r>
          </a:p>
          <a:p>
            <a:pPr lvl="1"/>
            <a:r>
              <a:rPr lang="tr-TR" dirty="0" smtClean="0"/>
              <a:t>document.getElementsByTagName – DOM elemanlarını ilgili tag ismini kullanarak bulup veriyor (birden fazla olabilir, herzaman array dir)</a:t>
            </a:r>
          </a:p>
          <a:p>
            <a:pPr lvl="1"/>
            <a:r>
              <a:rPr lang="tr-TR" dirty="0" smtClean="0"/>
              <a:t>document.getElementsByClassName – DOM elemanlarının ilgili class ismini kullanarak bulup veriyor (birden fazla olabilir, herzaman array dir)</a:t>
            </a:r>
          </a:p>
          <a:p>
            <a:pPr lvl="1"/>
            <a:r>
              <a:rPr lang="tr-TR" dirty="0" smtClean="0"/>
              <a:t>document.getElementsByName – DOM elemanlarının ilgili name ismini kullanarak bulup veriyor (genellikle input elemanları, birden fazla, array dir)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id="rs1"&gt;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id="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rs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document.getElementsByTagName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for(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=0;i&lt;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o.length;i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 o[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].border = "5";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("rs2");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o.src="klematis2.jpg";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&lt;head&gt;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clear()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x=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document.getElementsByName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("x");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for(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=0;i&lt;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x.length;i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 x[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].value="";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Cats: &lt;input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name="x"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type="text" value="Cats"&gt;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Dogs: &lt;input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name="x"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type="text" value="Dogs"&gt;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&lt;input type="button"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="clear()"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value="Clear fields"&gt;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elemanları</a:t>
            </a:r>
            <a:r>
              <a:rPr lang="en-US" dirty="0" smtClean="0"/>
              <a:t>n</a:t>
            </a:r>
            <a:r>
              <a:rPr lang="tr-TR" dirty="0" smtClean="0"/>
              <a:t>ın kümeleri:</a:t>
            </a:r>
          </a:p>
          <a:p>
            <a:pPr lvl="1"/>
            <a:r>
              <a:rPr lang="tr-TR" dirty="0" smtClean="0"/>
              <a:t>document.anchors – sayfadaki tüm a-name (yani "anchor") elemanlarını içeriyor, array dir</a:t>
            </a:r>
          </a:p>
          <a:p>
            <a:pPr lvl="1"/>
            <a:r>
              <a:rPr lang="tr-TR" dirty="0" smtClean="0"/>
              <a:t>document.forms – sayfadaki tüm form elemanlarını içeriyor, array dır</a:t>
            </a:r>
          </a:p>
          <a:p>
            <a:pPr lvl="1"/>
            <a:r>
              <a:rPr lang="tr-TR" dirty="0" smtClean="0"/>
              <a:t>document.images – sayfadaki tüm resim elemanlarını içeriyor, array dır</a:t>
            </a:r>
          </a:p>
          <a:p>
            <a:pPr lvl="1"/>
            <a:r>
              <a:rPr lang="tr-TR" dirty="0" smtClean="0"/>
              <a:t>document.links – sayfadaki tüm a-link elemanlarını içeriyor, array dır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id="rs1"&gt;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id="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rs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document.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images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for(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=0;i&lt;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o.length;i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 o[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].border = "5";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("rs2");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o.src="klematis2.jpg";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Web sayfası için özellikleri</a:t>
            </a:r>
          </a:p>
          <a:p>
            <a:pPr lvl="1"/>
            <a:r>
              <a:rPr lang="tr-TR" dirty="0" smtClean="0"/>
              <a:t>document.cookie – sayfanın cookie metni</a:t>
            </a:r>
          </a:p>
          <a:p>
            <a:pPr lvl="1"/>
            <a:r>
              <a:rPr lang="tr-TR" dirty="0" smtClean="0"/>
              <a:t>document.baseURI – sayfanın baz URI (head bölgesindeki "base" tagı)</a:t>
            </a:r>
          </a:p>
          <a:p>
            <a:pPr lvl="1"/>
            <a:r>
              <a:rPr lang="tr-TR" dirty="0" smtClean="0"/>
              <a:t>document.doctype – sayfanın doctype tanımı</a:t>
            </a:r>
          </a:p>
          <a:p>
            <a:pPr lvl="1"/>
            <a:r>
              <a:rPr lang="tr-TR" dirty="0" smtClean="0"/>
              <a:t>document.domain – sayfanın internet domaini</a:t>
            </a:r>
          </a:p>
          <a:p>
            <a:pPr lvl="1"/>
            <a:r>
              <a:rPr lang="tr-TR" dirty="0" smtClean="0"/>
              <a:t>document.inputEncoding – sayfanın encoding</a:t>
            </a:r>
          </a:p>
          <a:p>
            <a:pPr lvl="1"/>
            <a:r>
              <a:rPr lang="tr-TR" dirty="0" smtClean="0"/>
              <a:t>document.readyState – sayfanın indirilme halini</a:t>
            </a:r>
          </a:p>
          <a:p>
            <a:pPr lvl="1"/>
            <a:r>
              <a:rPr lang="tr-TR" dirty="0" smtClean="0"/>
              <a:t>document.title – sayfanın başlığı</a:t>
            </a:r>
          </a:p>
          <a:p>
            <a:pPr lvl="1"/>
            <a:r>
              <a:rPr lang="tr-TR" dirty="0" smtClean="0"/>
              <a:t>document.URL – sayfanın adresi</a:t>
            </a:r>
          </a:p>
          <a:p>
            <a:pPr lvl="1"/>
            <a:r>
              <a:rPr lang="tr-TR" dirty="0" smtClean="0"/>
              <a:t>document.referrer – sayfayı indirdiği dokumanın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sayfasına yazma fonksiyonları</a:t>
            </a:r>
          </a:p>
          <a:p>
            <a:pPr lvl="1"/>
            <a:r>
              <a:rPr lang="tr-TR" dirty="0" smtClean="0"/>
              <a:t>document.open – document.write için yeni dokuman çıkışını başlatma, sayfanın var olan içeriğini silip üstüne yazmaya başlayacak</a:t>
            </a:r>
          </a:p>
          <a:p>
            <a:pPr lvl="1"/>
            <a:r>
              <a:rPr lang="tr-TR" dirty="0" smtClean="0"/>
              <a:t>document.write – dokuman çıkışına yazdırıyor</a:t>
            </a:r>
          </a:p>
          <a:p>
            <a:pPr lvl="1"/>
            <a:r>
              <a:rPr lang="tr-TR" dirty="0" smtClean="0"/>
              <a:t>document.close – dokuman çıkışını kapatıp ona yazdığı ifadeleri sayfasına gönderiyor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()"&gt;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Dene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w=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window.open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();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	//yeni pencere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w.document.open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();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	//HTML çıktısını yazmaya başla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w.document.write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("&lt;h1&gt;Hello World!&lt;/h1&gt;");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	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w.document.close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();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	//HTML çıktısını kapatıp sayfasında göster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Belge Nesne Modeli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Belge Nesne Modeli veya DOM (Document Object Model), javascriptte javascript nesneleri kullanarak HTML sayfanın temsili</a:t>
            </a:r>
          </a:p>
          <a:p>
            <a:r>
              <a:rPr lang="tr-TR" dirty="0" smtClean="0"/>
              <a:t>DOM standardı, W3C (World Wide Web Consortium) tarafından belirtilir ve tüm ana web tarayıcı tarafından uygulanmaya zorunludur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 ile işlemleri</a:t>
            </a:r>
          </a:p>
          <a:p>
            <a:pPr lvl="1"/>
            <a:r>
              <a:rPr lang="tr-TR" dirty="0" smtClean="0"/>
              <a:t>document.createAttribute</a:t>
            </a:r>
          </a:p>
          <a:p>
            <a:pPr lvl="1"/>
            <a:r>
              <a:rPr lang="tr-TR" dirty="0" smtClean="0"/>
              <a:t>document.createElement</a:t>
            </a:r>
          </a:p>
          <a:p>
            <a:pPr lvl="1"/>
            <a:r>
              <a:rPr lang="tr-TR" dirty="0" smtClean="0"/>
              <a:t>document.createTextNode</a:t>
            </a:r>
          </a:p>
          <a:p>
            <a:pPr lvl="1"/>
            <a:r>
              <a:rPr lang="tr-TR" dirty="0" smtClean="0"/>
              <a:t>document.normalize</a:t>
            </a:r>
          </a:p>
          <a:p>
            <a:pPr lvl="1"/>
            <a:r>
              <a:rPr lang="tr-TR" dirty="0" smtClean="0"/>
              <a:t>document.renameNode</a:t>
            </a:r>
          </a:p>
          <a:p>
            <a:pPr lvl="1">
              <a:buNone/>
            </a:pPr>
            <a:r>
              <a:rPr lang="en-US" dirty="0" smtClean="0"/>
              <a:t>&lt;&lt;&lt;</a:t>
            </a:r>
            <a:r>
              <a:rPr lang="tr-TR" dirty="0" smtClean="0"/>
              <a:t>ÖNÜMÜZDEKİ DERS</a:t>
            </a:r>
            <a:r>
              <a:rPr lang="en-US" dirty="0" smtClean="0"/>
              <a:t>&gt;&gt;&gt;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Document nesnesinin alt nesenleri olarak, iç-içinde şeklinde, "html" elemanı ile başlayarak sayfanın tüm elemanları bir ağaç yapısında listelenir</a:t>
            </a:r>
          </a:p>
          <a:p>
            <a:r>
              <a:rPr lang="tr-TR" dirty="0" smtClean="0"/>
              <a:t>DOM modelinde HTML sayfasının tüm elemanları bir nesne olarak temsil edilir, öyle DOM hierarşindeki elemanlara "node" denir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DOM ağacı içinde bu nesneler şu şekilde organize edilir:</a:t>
            </a:r>
          </a:p>
          <a:p>
            <a:pPr lvl="1"/>
            <a:r>
              <a:rPr lang="tr-TR" dirty="0" smtClean="0"/>
              <a:t>Ana nodu –elamanı içeren eleman</a:t>
            </a:r>
          </a:p>
          <a:p>
            <a:pPr lvl="1"/>
            <a:r>
              <a:rPr lang="tr-TR" dirty="0" smtClean="0"/>
              <a:t>Çocuk nodlar – bu elemanın içinde olan elemanlar, bu BİR DİZİ</a:t>
            </a:r>
          </a:p>
          <a:p>
            <a:pPr lvl="1"/>
            <a:r>
              <a:rPr lang="tr-TR" dirty="0" smtClean="0"/>
              <a:t>İlk çocuk nodu, içindeki elemanlarından birisi</a:t>
            </a:r>
          </a:p>
          <a:p>
            <a:pPr lvl="1"/>
            <a:r>
              <a:rPr lang="tr-TR" dirty="0" smtClean="0"/>
              <a:t>Son çocuk nodu, içindeki elemanlarından son</a:t>
            </a:r>
          </a:p>
          <a:p>
            <a:pPr lvl="1"/>
            <a:r>
              <a:rPr lang="tr-TR" dirty="0" smtClean="0"/>
              <a:t>Önceki kardeş nodu, ana noduna göre bu elemanın bir önceki eleman</a:t>
            </a:r>
          </a:p>
          <a:p>
            <a:pPr lvl="1"/>
            <a:r>
              <a:rPr lang="tr-TR" dirty="0" smtClean="0"/>
              <a:t>Sonraki kardeş nodu, ana noduna göre bu elemanın bir sonraki eleman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335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    </a:t>
            </a:r>
            <a:br>
              <a:rPr lang="en-US" dirty="0" smtClean="0"/>
            </a:br>
            <a:r>
              <a:rPr lang="en-US" dirty="0" smtClean="0"/>
              <a:t>  &lt;head&gt;</a:t>
            </a:r>
            <a:br>
              <a:rPr lang="en-US" dirty="0" smtClean="0"/>
            </a:br>
            <a:r>
              <a:rPr lang="en-US" dirty="0" smtClean="0"/>
              <a:t>    &lt;title&gt;DOM Tutorial&lt;/title&gt;</a:t>
            </a:r>
            <a:br>
              <a:rPr lang="en-US" dirty="0" smtClean="0"/>
            </a:br>
            <a:r>
              <a:rPr lang="en-US" dirty="0" smtClean="0"/>
              <a:t>  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br>
              <a:rPr lang="en-US" dirty="0" smtClean="0"/>
            </a:br>
            <a:r>
              <a:rPr lang="en-US" dirty="0" smtClean="0"/>
              <a:t>  &lt;body&gt;</a:t>
            </a:r>
            <a:br>
              <a:rPr lang="en-US" dirty="0" smtClean="0"/>
            </a:br>
            <a:r>
              <a:rPr lang="en-US" dirty="0" smtClean="0"/>
              <a:t>    &lt;h1&gt;DOM Lesson one&lt;/h1&gt;</a:t>
            </a:r>
            <a:br>
              <a:rPr lang="en-US" dirty="0" smtClean="0"/>
            </a:br>
            <a:r>
              <a:rPr lang="en-US" dirty="0" smtClean="0"/>
              <a:t>    &lt;p&gt;Hello world!&lt;/p&gt;</a:t>
            </a:r>
            <a:br>
              <a:rPr lang="en-US" dirty="0" smtClean="0"/>
            </a:br>
            <a:r>
              <a:rPr lang="en-US" dirty="0" smtClean="0"/>
              <a:t>  &lt;/body&gt;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381000" y="1371600"/>
            <a:ext cx="381000" cy="381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-266700" y="1943100"/>
            <a:ext cx="1752600" cy="457200"/>
          </a:xfrm>
          <a:prstGeom prst="bentConnector3">
            <a:avLst>
              <a:gd name="adj1" fmla="val 8222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19812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33528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335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    </a:t>
            </a:r>
            <a:br>
              <a:rPr lang="en-US" dirty="0" smtClean="0"/>
            </a:br>
            <a:r>
              <a:rPr lang="en-US" dirty="0" smtClean="0"/>
              <a:t>  &lt;head&gt;</a:t>
            </a:r>
            <a:br>
              <a:rPr lang="en-US" dirty="0" smtClean="0"/>
            </a:br>
            <a:r>
              <a:rPr lang="en-US" dirty="0" smtClean="0"/>
              <a:t>    &lt;title&gt;DOM Tutorial&lt;/title&gt;</a:t>
            </a:r>
            <a:br>
              <a:rPr lang="en-US" dirty="0" smtClean="0"/>
            </a:br>
            <a:r>
              <a:rPr lang="en-US" dirty="0" smtClean="0"/>
              <a:t>  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br>
              <a:rPr lang="en-US" dirty="0" smtClean="0"/>
            </a:br>
            <a:r>
              <a:rPr lang="en-US" dirty="0" smtClean="0"/>
              <a:t>  &lt;body&gt;</a:t>
            </a:r>
            <a:br>
              <a:rPr lang="en-US" dirty="0" smtClean="0"/>
            </a:br>
            <a:r>
              <a:rPr lang="en-US" dirty="0" smtClean="0"/>
              <a:t>    &lt;h1&gt;DOM Lesson one&lt;/h1&gt;</a:t>
            </a:r>
            <a:br>
              <a:rPr lang="en-US" dirty="0" smtClean="0"/>
            </a:br>
            <a:r>
              <a:rPr lang="en-US" dirty="0" smtClean="0"/>
              <a:t>    &lt;p&gt;Hello world!&lt;/p&gt;</a:t>
            </a:r>
            <a:br>
              <a:rPr lang="en-US" dirty="0" smtClean="0"/>
            </a:br>
            <a:r>
              <a:rPr lang="en-US" dirty="0" smtClean="0"/>
              <a:t>  &lt;/body&gt;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381000" y="1371600"/>
            <a:ext cx="381000" cy="381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-266700" y="1943100"/>
            <a:ext cx="1752600" cy="457200"/>
          </a:xfrm>
          <a:prstGeom prst="bentConnector3">
            <a:avLst>
              <a:gd name="adj1" fmla="val 8222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Node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600200"/>
            <a:ext cx="5084184" cy="3581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 rot="5400000">
            <a:off x="6615868" y="3298633"/>
            <a:ext cx="7377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5400" b="1" dirty="0" smtClean="0"/>
              <a:t>...</a:t>
            </a:r>
            <a:endParaRPr lang="en-US" sz="54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76600" y="19812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33528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Node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143000"/>
            <a:ext cx="2896197" cy="2362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temel yapısı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335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    </a:t>
            </a:r>
            <a:br>
              <a:rPr lang="en-US" dirty="0" smtClean="0"/>
            </a:br>
            <a:r>
              <a:rPr lang="en-US" dirty="0" smtClean="0"/>
              <a:t>  &lt;head&gt;</a:t>
            </a:r>
            <a:br>
              <a:rPr lang="en-US" dirty="0" smtClean="0"/>
            </a:br>
            <a:r>
              <a:rPr lang="en-US" dirty="0" smtClean="0"/>
              <a:t>    &lt;title&gt;DOM Tutorial&lt;/title&gt;</a:t>
            </a:r>
            <a:br>
              <a:rPr lang="en-US" dirty="0" smtClean="0"/>
            </a:br>
            <a:r>
              <a:rPr lang="en-US" dirty="0" smtClean="0"/>
              <a:t>  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</a:t>
            </a:r>
            <a:br>
              <a:rPr lang="en-US" dirty="0" smtClean="0"/>
            </a:br>
            <a:r>
              <a:rPr lang="en-US" dirty="0" smtClean="0"/>
              <a:t>  &lt;body&gt;</a:t>
            </a:r>
            <a:br>
              <a:rPr lang="en-US" dirty="0" smtClean="0"/>
            </a:br>
            <a:r>
              <a:rPr lang="en-US" dirty="0" smtClean="0"/>
              <a:t>    &lt;h1&gt;DOM Lesson one&lt;/h1&gt;</a:t>
            </a:r>
            <a:br>
              <a:rPr lang="en-US" dirty="0" smtClean="0"/>
            </a:br>
            <a:r>
              <a:rPr lang="en-US" dirty="0" smtClean="0"/>
              <a:t>    &lt;p&gt;Hello world!&lt;/p&gt;</a:t>
            </a:r>
            <a:br>
              <a:rPr lang="en-US" dirty="0" smtClean="0"/>
            </a:br>
            <a:r>
              <a:rPr lang="en-US" dirty="0" smtClean="0"/>
              <a:t>  &lt;/body&gt;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381000" y="1371600"/>
            <a:ext cx="381000" cy="3810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-266700" y="1943100"/>
            <a:ext cx="1752600" cy="457200"/>
          </a:xfrm>
          <a:prstGeom prst="bentConnector3">
            <a:avLst>
              <a:gd name="adj1" fmla="val 8222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19812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6600" y="33528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4114800" y="12192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html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4953000" y="20574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head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4953000" y="380695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body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5715000" y="29718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title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400800" y="44958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h1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6400800" y="54102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</a:t>
            </a:r>
            <a:endParaRPr lang="en-US" dirty="0"/>
          </a:p>
        </p:txBody>
      </p:sp>
      <p:cxnSp>
        <p:nvCxnSpPr>
          <p:cNvPr id="23" name="Shape 22"/>
          <p:cNvCxnSpPr>
            <a:stCxn id="15" idx="2"/>
            <a:endCxn id="17" idx="1"/>
          </p:cNvCxnSpPr>
          <p:nvPr/>
        </p:nvCxnSpPr>
        <p:spPr>
          <a:xfrm rot="16200000" flipH="1">
            <a:off x="4496562" y="1907286"/>
            <a:ext cx="531876" cy="3810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5" idx="2"/>
            <a:endCxn id="18" idx="1"/>
          </p:cNvCxnSpPr>
          <p:nvPr/>
        </p:nvCxnSpPr>
        <p:spPr>
          <a:xfrm rot="16200000" flipH="1">
            <a:off x="3621786" y="2782062"/>
            <a:ext cx="2281428" cy="3810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7" idx="2"/>
            <a:endCxn id="19" idx="1"/>
          </p:cNvCxnSpPr>
          <p:nvPr/>
        </p:nvCxnSpPr>
        <p:spPr>
          <a:xfrm rot="16200000" flipH="1">
            <a:off x="5258562" y="2821686"/>
            <a:ext cx="608076" cy="304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8" idx="2"/>
            <a:endCxn id="32" idx="1"/>
          </p:cNvCxnSpPr>
          <p:nvPr/>
        </p:nvCxnSpPr>
        <p:spPr>
          <a:xfrm rot="16200000" flipH="1">
            <a:off x="5438707" y="4391093"/>
            <a:ext cx="491627" cy="54864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21" idx="0"/>
          </p:cNvCxnSpPr>
          <p:nvPr/>
        </p:nvCxnSpPr>
        <p:spPr>
          <a:xfrm>
            <a:off x="6858000" y="5108448"/>
            <a:ext cx="0" cy="301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5958840" y="4575048"/>
            <a:ext cx="365760" cy="1371600"/>
          </a:xfrm>
          <a:prstGeom prst="leftBrace">
            <a:avLst>
              <a:gd name="adj1" fmla="val 8333"/>
              <a:gd name="adj2" fmla="val 245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>
            <a:off x="7391400" y="4575048"/>
            <a:ext cx="365760" cy="1371600"/>
          </a:xfrm>
          <a:prstGeom prst="rightBrace">
            <a:avLst>
              <a:gd name="adj1" fmla="val 8333"/>
              <a:gd name="adj2" fmla="val 2549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hierarşinin tüm elemanlar Node tipinden nesnelerdir</a:t>
            </a:r>
          </a:p>
          <a:p>
            <a:r>
              <a:rPr lang="tr-TR" dirty="0" smtClean="0"/>
              <a:t>Bu nesneler ilgili sayfanın elemanı temsil ederken birçok özelliğe sahiptir</a:t>
            </a:r>
            <a:endParaRPr lang="en-US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Elemanın DOM ile ilgili</a:t>
            </a:r>
            <a:r>
              <a:rPr lang="en-US" dirty="0" smtClean="0"/>
              <a:t> </a:t>
            </a:r>
            <a:r>
              <a:rPr lang="tr-TR" dirty="0" smtClean="0"/>
              <a:t>bilgileri</a:t>
            </a:r>
            <a:endParaRPr lang="en-US" dirty="0" smtClean="0"/>
          </a:p>
          <a:p>
            <a:pPr lvl="1"/>
            <a:r>
              <a:rPr lang="tr-TR" dirty="0" smtClean="0"/>
              <a:t>element.childNodes – çocuk elemanların listesi, array dir</a:t>
            </a:r>
          </a:p>
          <a:p>
            <a:pPr lvl="1"/>
            <a:r>
              <a:rPr lang="tr-TR" dirty="0" smtClean="0"/>
              <a:t>element.firstChild – ilk çocuğu</a:t>
            </a:r>
          </a:p>
          <a:p>
            <a:pPr lvl="1"/>
            <a:r>
              <a:rPr lang="tr-TR" dirty="0" smtClean="0"/>
              <a:t>element.lastChild – son çocuğu</a:t>
            </a:r>
          </a:p>
          <a:p>
            <a:pPr lvl="1"/>
            <a:r>
              <a:rPr lang="tr-TR" dirty="0" smtClean="0"/>
              <a:t>element.nextSibling – sonraki kardeşi</a:t>
            </a:r>
          </a:p>
          <a:p>
            <a:pPr lvl="1"/>
            <a:r>
              <a:rPr lang="tr-TR" dirty="0" smtClean="0"/>
              <a:t>element.previousSibling – önceki kardeşi</a:t>
            </a:r>
          </a:p>
          <a:p>
            <a:pPr lvl="1"/>
            <a:r>
              <a:rPr lang="tr-TR" dirty="0" smtClean="0"/>
              <a:t>element.parentNode – ana nodu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Elemanın DOM ile ilgili</a:t>
            </a:r>
            <a:r>
              <a:rPr lang="en-US" dirty="0" smtClean="0"/>
              <a:t> </a:t>
            </a:r>
            <a:r>
              <a:rPr lang="tr-TR" dirty="0" smtClean="0"/>
              <a:t>işlemleri</a:t>
            </a:r>
            <a:endParaRPr lang="en-US" dirty="0" smtClean="0"/>
          </a:p>
          <a:p>
            <a:pPr lvl="1"/>
            <a:r>
              <a:rPr lang="tr-TR" dirty="0" smtClean="0"/>
              <a:t>element.appendChild</a:t>
            </a:r>
          </a:p>
          <a:p>
            <a:pPr lvl="1"/>
            <a:r>
              <a:rPr lang="tr-TR" dirty="0" smtClean="0"/>
              <a:t>element.cloneNode</a:t>
            </a:r>
          </a:p>
          <a:p>
            <a:pPr lvl="1"/>
            <a:r>
              <a:rPr lang="tr-TR" dirty="0" smtClean="0"/>
              <a:t>element.insertBefore</a:t>
            </a:r>
          </a:p>
          <a:p>
            <a:pPr lvl="1"/>
            <a:r>
              <a:rPr lang="tr-TR" dirty="0" smtClean="0"/>
              <a:t>element.removeChild</a:t>
            </a:r>
          </a:p>
          <a:p>
            <a:pPr lvl="1"/>
            <a:r>
              <a:rPr lang="tr-TR" dirty="0" smtClean="0"/>
              <a:t>element.replaceChild</a:t>
            </a:r>
          </a:p>
          <a:p>
            <a:pPr lvl="1"/>
            <a:r>
              <a:rPr lang="tr-TR" dirty="0" smtClean="0"/>
              <a:t>element.normalize</a:t>
            </a:r>
          </a:p>
          <a:p>
            <a:pPr lvl="1">
              <a:buNone/>
            </a:pPr>
            <a:r>
              <a:rPr lang="en-US" dirty="0" smtClean="0"/>
              <a:t>&lt;&lt;&lt;</a:t>
            </a:r>
            <a:r>
              <a:rPr lang="tr-TR" dirty="0" smtClean="0"/>
              <a:t>ÖNÜMÜZDEKİ DERS</a:t>
            </a:r>
            <a:r>
              <a:rPr lang="en-US" dirty="0" smtClean="0"/>
              <a:t>&gt;&gt;&gt;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Elemanın genel</a:t>
            </a:r>
            <a:r>
              <a:rPr lang="en-US" dirty="0" smtClean="0"/>
              <a:t> </a:t>
            </a:r>
            <a:r>
              <a:rPr lang="tr-TR" dirty="0" smtClean="0"/>
              <a:t>bilgileri</a:t>
            </a:r>
            <a:endParaRPr lang="en-US" dirty="0" smtClean="0"/>
          </a:p>
          <a:p>
            <a:pPr lvl="1"/>
            <a:r>
              <a:rPr lang="en-US" dirty="0" smtClean="0"/>
              <a:t>element.</a:t>
            </a:r>
            <a:r>
              <a:rPr lang="tr-TR" dirty="0" smtClean="0"/>
              <a:t>id</a:t>
            </a:r>
            <a:r>
              <a:rPr lang="en-US" dirty="0" smtClean="0"/>
              <a:t> – </a:t>
            </a:r>
            <a:r>
              <a:rPr lang="tr-TR" dirty="0" smtClean="0"/>
              <a:t>elemanın id ismi</a:t>
            </a:r>
          </a:p>
          <a:p>
            <a:pPr lvl="1"/>
            <a:r>
              <a:rPr lang="en-US" dirty="0" smtClean="0"/>
              <a:t>element.</a:t>
            </a:r>
            <a:r>
              <a:rPr lang="tr-TR" dirty="0" smtClean="0"/>
              <a:t>tagName</a:t>
            </a:r>
            <a:r>
              <a:rPr lang="en-US" dirty="0" smtClean="0"/>
              <a:t> – </a:t>
            </a:r>
            <a:r>
              <a:rPr lang="tr-TR" dirty="0" smtClean="0"/>
              <a:t>elemanın tag ismi</a:t>
            </a:r>
          </a:p>
          <a:p>
            <a:pPr lvl="1"/>
            <a:r>
              <a:rPr lang="en-US" dirty="0" smtClean="0"/>
              <a:t>element.</a:t>
            </a:r>
            <a:r>
              <a:rPr lang="tr-TR" dirty="0" smtClean="0"/>
              <a:t>className</a:t>
            </a:r>
            <a:r>
              <a:rPr lang="en-US" dirty="0" smtClean="0"/>
              <a:t> – </a:t>
            </a:r>
            <a:r>
              <a:rPr lang="tr-TR" dirty="0" smtClean="0"/>
              <a:t>elemanın class ismi</a:t>
            </a:r>
          </a:p>
          <a:p>
            <a:pPr lvl="1"/>
            <a:r>
              <a:rPr lang="tr-TR" dirty="0" smtClean="0"/>
              <a:t>offsetTop</a:t>
            </a:r>
            <a:r>
              <a:rPr lang="en-US" dirty="0" smtClean="0"/>
              <a:t> – </a:t>
            </a:r>
            <a:r>
              <a:rPr lang="tr-TR" dirty="0" smtClean="0"/>
              <a:t>elemanın sayfadaki pozisyonu</a:t>
            </a:r>
          </a:p>
          <a:p>
            <a:pPr lvl="1"/>
            <a:r>
              <a:rPr lang="en-US" dirty="0" smtClean="0"/>
              <a:t>element.</a:t>
            </a:r>
            <a:r>
              <a:rPr lang="tr-TR" dirty="0" smtClean="0"/>
              <a:t>innerHTML</a:t>
            </a:r>
            <a:r>
              <a:rPr lang="en-US" dirty="0" smtClean="0"/>
              <a:t> – </a:t>
            </a:r>
            <a:r>
              <a:rPr lang="tr-TR" dirty="0" smtClean="0"/>
              <a:t>elemanın içerik metni</a:t>
            </a:r>
          </a:p>
          <a:p>
            <a:pPr lvl="1"/>
            <a:r>
              <a:rPr lang="en-US" dirty="0" smtClean="0"/>
              <a:t>element.</a:t>
            </a:r>
            <a:r>
              <a:rPr lang="tr-TR" dirty="0" smtClean="0"/>
              <a:t>style</a:t>
            </a:r>
            <a:r>
              <a:rPr lang="en-US" dirty="0" smtClean="0"/>
              <a:t> – </a:t>
            </a:r>
            <a:r>
              <a:rPr lang="tr-TR" dirty="0" smtClean="0"/>
              <a:t>elemanın stil özelliği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Belge Nesne Modeli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DOM standardı, aşağıdaki işlemlerin nesne çerçevesi içinde çalışarak javascrippten yapılmasını sağlar</a:t>
            </a:r>
          </a:p>
          <a:p>
            <a:pPr lvl="1"/>
            <a:r>
              <a:rPr lang="tr-TR" dirty="0" smtClean="0"/>
              <a:t>HTML sayfasındaki elemanları güncelleştirmek</a:t>
            </a:r>
          </a:p>
          <a:p>
            <a:pPr lvl="1"/>
            <a:r>
              <a:rPr lang="tr-TR" dirty="0" smtClean="0"/>
              <a:t>HTML sayfasındaki elemanlarının özelliklerini güncelleştirmek</a:t>
            </a:r>
          </a:p>
          <a:p>
            <a:pPr lvl="1"/>
            <a:r>
              <a:rPr lang="tr-TR" dirty="0" smtClean="0"/>
              <a:t>HTML sayfasındaki elemanlarının stil özelliklerini güncelleştirmek</a:t>
            </a:r>
          </a:p>
          <a:p>
            <a:pPr lvl="1"/>
            <a:r>
              <a:rPr lang="tr-TR" dirty="0" smtClean="0"/>
              <a:t>HTML sayfasında yeni elemanları oluşturmak ve kaldırmak</a:t>
            </a:r>
          </a:p>
          <a:p>
            <a:pPr lvl="1"/>
            <a:r>
              <a:rPr lang="tr-TR" dirty="0" smtClean="0"/>
              <a:t>HTML sayfasında elemanlarına yeni özellikleri tanımlamak ve eklemek</a:t>
            </a:r>
          </a:p>
          <a:p>
            <a:pPr lvl="1"/>
            <a:r>
              <a:rPr lang="tr-TR" dirty="0" smtClean="0"/>
              <a:t>HTML sayfasındaki elemanlarının olaylarını işletmek</a:t>
            </a:r>
          </a:p>
          <a:p>
            <a:pPr lvl="1">
              <a:buNone/>
            </a:pPr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Elemanın boyut ve pozisyonla ilgili bilgileri</a:t>
            </a:r>
          </a:p>
          <a:p>
            <a:pPr lvl="1"/>
            <a:r>
              <a:rPr lang="en-US" dirty="0" smtClean="0"/>
              <a:t>element.</a:t>
            </a:r>
            <a:r>
              <a:rPr lang="tr-TR" dirty="0" smtClean="0"/>
              <a:t>offsetHeight, offsetWidth, offsetLeft, offsetTop</a:t>
            </a:r>
            <a:r>
              <a:rPr lang="en-US" dirty="0" smtClean="0"/>
              <a:t> – </a:t>
            </a:r>
            <a:r>
              <a:rPr lang="tr-TR" dirty="0" smtClean="0"/>
              <a:t>elemanın sayfadaki pozisyonu</a:t>
            </a:r>
          </a:p>
          <a:p>
            <a:pPr lvl="1"/>
            <a:r>
              <a:rPr lang="en-US" dirty="0" smtClean="0"/>
              <a:t>element.</a:t>
            </a:r>
            <a:r>
              <a:rPr lang="tr-TR" dirty="0" smtClean="0"/>
              <a:t>clientHeight, clientWidth</a:t>
            </a:r>
            <a:r>
              <a:rPr lang="en-US" dirty="0" smtClean="0"/>
              <a:t> – </a:t>
            </a:r>
            <a:r>
              <a:rPr lang="tr-TR" dirty="0" smtClean="0"/>
              <a:t>elemanın içeriğinin boyutları (içerik + padding)</a:t>
            </a:r>
          </a:p>
          <a:p>
            <a:pPr lvl="1"/>
            <a:r>
              <a:rPr lang="tr-TR" dirty="0" smtClean="0"/>
              <a:t>element</a:t>
            </a:r>
            <a:r>
              <a:rPr lang="en-US" dirty="0" smtClean="0"/>
              <a:t>.</a:t>
            </a:r>
            <a:r>
              <a:rPr lang="tr-TR" dirty="0" smtClean="0"/>
              <a:t>scrollHeight, scrollWidth</a:t>
            </a:r>
            <a:r>
              <a:rPr lang="en-US" dirty="0" smtClean="0"/>
              <a:t> – </a:t>
            </a:r>
            <a:r>
              <a:rPr lang="tr-TR" dirty="0" smtClean="0"/>
              <a:t>elemanın sayfadaki tüm boyutu (scrolling dahil)</a:t>
            </a:r>
          </a:p>
          <a:p>
            <a:pPr lvl="1"/>
            <a:r>
              <a:rPr lang="tr-TR" dirty="0" smtClean="0"/>
              <a:t>element</a:t>
            </a:r>
            <a:r>
              <a:rPr lang="en-US" dirty="0" smtClean="0"/>
              <a:t>.</a:t>
            </a:r>
            <a:r>
              <a:rPr lang="tr-TR" dirty="0" smtClean="0"/>
              <a:t>scrollLeft, scrollTop</a:t>
            </a:r>
            <a:r>
              <a:rPr lang="en-US" dirty="0" smtClean="0"/>
              <a:t> – </a:t>
            </a:r>
            <a:r>
              <a:rPr lang="tr-TR" dirty="0" smtClean="0"/>
              <a:t>elemanın scrolling hali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Elemanın özellikler (</a:t>
            </a:r>
            <a:r>
              <a:rPr lang="tr-TR" i="1" dirty="0" smtClean="0"/>
              <a:t>attribute'ler)</a:t>
            </a:r>
          </a:p>
          <a:p>
            <a:pPr lvl="1"/>
            <a:r>
              <a:rPr lang="tr-TR" dirty="0" smtClean="0"/>
              <a:t>Elemanın özellikleri bir array olarak elemanın </a:t>
            </a:r>
            <a:r>
              <a:rPr lang="en-US" dirty="0" err="1" smtClean="0"/>
              <a:t>element.attributes</a:t>
            </a:r>
            <a:r>
              <a:rPr lang="tr-TR" dirty="0" smtClean="0"/>
              <a:t> özelliğinde bulunmaktadır</a:t>
            </a:r>
          </a:p>
          <a:p>
            <a:pPr lvl="1"/>
            <a:r>
              <a:rPr lang="tr-TR" dirty="0" smtClean="0"/>
              <a:t>element.attributes array'in elemanları, attribute tipinden nesnelerdir (birazdan)</a:t>
            </a:r>
          </a:p>
          <a:p>
            <a:pPr lvl="1"/>
            <a:r>
              <a:rPr lang="tr-TR" dirty="0" smtClean="0"/>
              <a:t>Ayrıca, HTML elemanının özellikleri DOM elemanının aynı isimli alt özelliği olarak da okunup atanabilir (eg img.src, a.href, ...)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id="rs1"&gt;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="" width="150" height="113" id="rs2"&gt;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&lt;a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href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="w3cschool.org" id="rs3"&gt;Click me&lt;/a&gt;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alert(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("rs1").width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); //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cikti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150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alert(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("rs3").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href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);  //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cikti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http://w3school.org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("rs2").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="klematis2.jpg";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//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yeni resim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Element.attributes dizisinin özellikleri</a:t>
            </a:r>
          </a:p>
          <a:p>
            <a:pPr lvl="1"/>
            <a:r>
              <a:rPr lang="tr-TR" dirty="0" smtClean="0"/>
              <a:t>element.attributes.length – toplam özellik sayısı</a:t>
            </a:r>
          </a:p>
          <a:p>
            <a:pPr lvl="1"/>
            <a:r>
              <a:rPr lang="tr-TR" dirty="0" smtClean="0"/>
              <a:t>ement.attributes.item –sayısal bir pozisyonundaki özellik</a:t>
            </a:r>
          </a:p>
          <a:p>
            <a:pPr lvl="1"/>
            <a:r>
              <a:rPr lang="tr-TR" dirty="0" smtClean="0"/>
              <a:t>ement.attributes.getNamedItem – bir isimli özellik</a:t>
            </a:r>
          </a:p>
          <a:p>
            <a:pPr lvl="1"/>
            <a:r>
              <a:rPr lang="tr-TR" dirty="0" smtClean="0"/>
              <a:t>ement.attributes.setNamedItem – elemanın bir isimli özelliğini değiştirmek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element.attributes dizisindeki attribute nesnelerinin özellikleri</a:t>
            </a:r>
          </a:p>
          <a:p>
            <a:pPr lvl="1"/>
            <a:r>
              <a:rPr lang="tr-TR" dirty="0" smtClean="0"/>
              <a:t>attr.isId – özellik id-ismi mi (true/false)</a:t>
            </a:r>
          </a:p>
          <a:p>
            <a:pPr lvl="1"/>
            <a:r>
              <a:rPr lang="tr-TR" dirty="0" smtClean="0"/>
              <a:t>attr.specified – değeri var mı (true/false)</a:t>
            </a:r>
          </a:p>
          <a:p>
            <a:pPr lvl="1"/>
            <a:r>
              <a:rPr lang="tr-TR" dirty="0" smtClean="0"/>
              <a:t>attr.name – özelliğin ismi</a:t>
            </a:r>
          </a:p>
          <a:p>
            <a:pPr lvl="1"/>
            <a:r>
              <a:rPr lang="tr-TR" dirty="0" smtClean="0"/>
              <a:t>attr.value – özelliğin değeri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id="rs1"&gt;&lt;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/&gt;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("rs1").attributes;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for(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=0;i&lt;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o.length;i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 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o[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].name + ":" + o[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].value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/&gt;");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//çıktı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src:klematis.jpg</a:t>
            </a:r>
            <a:br>
              <a:rPr lang="tr-TR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width:150</a:t>
            </a:r>
            <a:br>
              <a:rPr lang="tr-TR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height:113</a:t>
            </a:r>
            <a:br>
              <a:rPr lang="tr-TR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id:rs1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id="rs1"&gt;&lt;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/&gt;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("rs1").attributes;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for(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=0;i&lt;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o.length;i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document.write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o.item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).name + ":" +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o.item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).value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+ "&lt;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/&gt;");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//çıktı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src:klematis.jpg</a:t>
            </a:r>
            <a:br>
              <a:rPr lang="tr-TR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width:150</a:t>
            </a:r>
            <a:br>
              <a:rPr lang="tr-TR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height:113</a:t>
            </a:r>
            <a:br>
              <a:rPr lang="tr-TR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id:rs1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id="rs1"&gt;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("rs1").attributes;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alert(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o.getNamedItem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").value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çıktı: klematis.jpg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NOT: özelliklerin sırası element.attributes dizisinde DOM standardı tarafından belirtilmez ve tarayıcılar arasında değişebilir; dolayısıyla elemanın özelliklerinin element.attributes dizisinde belirli bir sırada var olması varsayılmamalı, özellikler bir for-döngü içinde taranmalı veya gerNamedItem fonksiyonu kullanarak isim kullanarak erişilmeli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id="rs1"&gt;&lt;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/&gt;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("rs1");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nod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document.createAttribute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");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nod.nodeValue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"klematis2.jpg";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o.attributes.setNamedItem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(nod);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	</a:t>
            </a:r>
            <a:br>
              <a:rPr lang="tr-TR" sz="1800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//çıktı: resmi klematis2.jpg'e değiştiriyor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Belge Nesne Modeli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DOM, web sayfasının belgesinin hierarşik bir temsili</a:t>
            </a:r>
          </a:p>
          <a:p>
            <a:r>
              <a:rPr lang="tr-TR" dirty="0" smtClean="0"/>
              <a:t>DOM modelinde web sayfanın tüm elemanları bir nesne olarak temsil edilmiş ve bir ağaç yapısına organize edilmiş</a:t>
            </a:r>
          </a:p>
          <a:p>
            <a:r>
              <a:rPr lang="tr-TR" dirty="0" smtClean="0"/>
              <a:t>DOM hierarşi, HTML sayfasındaki elemanların iç içinde olması ilişkisine göre oluşura</a:t>
            </a:r>
          </a:p>
          <a:p>
            <a:pPr>
              <a:buNone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="klematis.jpg" width="150" height="113" id="rs1"&gt;&lt;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/&gt;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("rs1");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nod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document.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getNamedItem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");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nod.nodeValue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"klematis2.jpg";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o.attributes.setNamedItem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(nod);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	</a:t>
            </a:r>
            <a:br>
              <a:rPr lang="tr-TR" sz="1800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//çıktı: resmi klematis2.jpg'e değiştiriyor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nesnelerin kolleksiyon özellikleri</a:t>
            </a:r>
          </a:p>
          <a:p>
            <a:pPr lvl="1"/>
            <a:r>
              <a:rPr lang="tr-TR" dirty="0" smtClean="0"/>
              <a:t>Öncelikle konteyner olarak çalışan HTML elemanların kolleksiyon özelliği de vardır</a:t>
            </a:r>
          </a:p>
          <a:p>
            <a:pPr lvl="1"/>
            <a:r>
              <a:rPr lang="tr-TR" dirty="0" smtClean="0"/>
              <a:t>Kolleksiyon özelliği, form ve tablo elemanları için kullanılmaktadır</a:t>
            </a:r>
          </a:p>
          <a:p>
            <a:pPr lvl="1"/>
            <a:r>
              <a:rPr lang="tr-TR" dirty="0" smtClean="0"/>
              <a:t>Ayrıca Document nesnesi kendisi birkaç koleksiyon içerir (daha önceki document.anchors, document.links, document.forms, vb)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Kolleksiyonları</a:t>
            </a:r>
          </a:p>
          <a:p>
            <a:pPr lvl="1"/>
            <a:r>
              <a:rPr lang="tr-TR" dirty="0" smtClean="0"/>
              <a:t>Form elemanının alt elemanlarının koleksiyonu, </a:t>
            </a:r>
            <a:r>
              <a:rPr lang="tr-TR" i="1" dirty="0" smtClean="0"/>
              <a:t>form.elements</a:t>
            </a:r>
            <a:r>
              <a:rPr lang="tr-TR" dirty="0" smtClean="0"/>
              <a:t> özelliğindedir (dizi)</a:t>
            </a:r>
          </a:p>
          <a:p>
            <a:pPr lvl="1"/>
            <a:r>
              <a:rPr lang="tr-TR" dirty="0" smtClean="0"/>
              <a:t>Tablodaki satırlar vb, </a:t>
            </a:r>
            <a:r>
              <a:rPr lang="tr-TR" i="1" dirty="0" smtClean="0"/>
              <a:t>table.rows</a:t>
            </a:r>
            <a:r>
              <a:rPr lang="en-US" dirty="0" smtClean="0"/>
              <a:t> (&lt;</a:t>
            </a:r>
            <a:r>
              <a:rPr lang="en-US" dirty="0" err="1" smtClean="0"/>
              <a:t>tr</a:t>
            </a:r>
            <a:r>
              <a:rPr lang="en-US" dirty="0" smtClean="0"/>
              <a:t>&gt;)</a:t>
            </a:r>
            <a:r>
              <a:rPr lang="tr-TR" dirty="0" smtClean="0"/>
              <a:t> ve </a:t>
            </a:r>
            <a:r>
              <a:rPr lang="tr-TR" i="1" dirty="0" smtClean="0"/>
              <a:t>table.rows.cells</a:t>
            </a:r>
            <a:r>
              <a:rPr lang="tr-TR" dirty="0" smtClean="0"/>
              <a:t> (</a:t>
            </a:r>
            <a:r>
              <a:rPr lang="en-US" dirty="0" smtClean="0"/>
              <a:t>&lt;td&gt;) </a:t>
            </a:r>
            <a:r>
              <a:rPr lang="tr-TR" dirty="0" smtClean="0"/>
              <a:t>özelliklerindedir (diziler)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&lt;form id="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myForm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 action="form_action.asp"&gt;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İsim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: &lt;input type="text" name="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fname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 value="Donald"&gt;&lt;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Soyisim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: &lt;input type="text" name="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lname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 value="Duck"&gt;&lt;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&lt;/form&gt;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id="demo"&gt;&lt;/p&gt;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()"&gt;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Dene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o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myForm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");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for 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=0;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</a:t>
            </a:r>
            <a:r>
              <a:rPr lang="tr-TR" sz="1800" dirty="0" err="1" smtClean="0">
                <a:solidFill>
                  <a:srgbClr val="FF0000"/>
                </a:solidFill>
                <a:latin typeface="courier new"/>
              </a:rPr>
              <a:t>o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.length;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.innerHTML +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 </a:t>
            </a:r>
            <a:r>
              <a:rPr lang="tr-TR" sz="1800" dirty="0" err="1" smtClean="0">
                <a:solidFill>
                  <a:srgbClr val="FF0000"/>
                </a:solidFill>
                <a:latin typeface="courier new"/>
              </a:rPr>
              <a:t>o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.elements[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].value + "&lt;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&gt;";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çıktı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Donald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D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uck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()"&gt;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Listele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&lt;table id="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myTable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" border=1&gt;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&lt;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tr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&gt;&lt;td&gt;A&lt;/td&gt;&lt;td&gt;B&lt;/td&gt;&lt;/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tr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&lt;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tr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&gt;&lt;td&gt;C&lt;/td&gt;&lt;td&gt;D&lt;/td&gt;&lt;/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tr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&lt;/table&gt;</a:t>
            </a:r>
            <a:endParaRPr lang="tr-TR" sz="1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id="demo"&gt;&lt;/p&gt;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for(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=0;i&lt;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myTable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rows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.length;i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o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myTable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").rows[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].cells;</a:t>
            </a:r>
            <a:endParaRPr lang="tr-TR" sz="18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for(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j=0;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</a:t>
            </a:r>
            <a:r>
              <a:rPr lang="tr-TR" sz="1800" dirty="0" err="1" smtClean="0">
                <a:solidFill>
                  <a:srgbClr val="FF0000"/>
                </a:solidFill>
                <a:latin typeface="courier new"/>
              </a:rPr>
              <a:t>o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length;j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+=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o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[j].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+ "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;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Herhangi DOM elemanının alt elemanlarını element.childNodes elemanı olarak da elde edilebilir</a:t>
            </a:r>
          </a:p>
          <a:p>
            <a:r>
              <a:rPr lang="tr-TR" dirty="0" smtClean="0"/>
              <a:t>Ancak, childNodes elemanın çocuk koleksiyonu verip bu koleksiyon elemanın TÜM çöcük nodlarını içerecektir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&lt;form id="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myForm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 action="form_action.asp"&gt;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isim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: &lt;input type="text" name="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fname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 value="Donald"&gt;&lt;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soyisim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: &lt;input type="text" name="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lname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 value="Duck"&gt;&lt;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&lt;/form&gt;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myForm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childNodes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for 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=0;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o.length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++) 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+=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tr-TR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        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o[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].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tagName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+ ":" + o[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].name + ":" + o[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].value + "&lt;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&gt;";</a:t>
            </a:r>
            <a:endParaRPr lang="tr-TR" sz="18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çıktı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undefined:undefined:undefined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INPUT:fname:Donald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BR:undefined:undefined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undefined:undefined:undefined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INPUT:lname:Duck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BR:undefined:undefined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8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undefined:undefined:undefined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Ama...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&lt;form id="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myForm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" action="form_action.asp"&gt;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isim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: &lt;input type="text" name="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" value="Donald"&gt;&lt;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soyisim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: &lt;input type="text" name="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" value="Duck"&gt;&lt;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&lt;/form&gt; 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o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myForm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").</a:t>
            </a:r>
            <a:r>
              <a:rPr lang="tr-TR" sz="1600" b="1" dirty="0" smtClean="0">
                <a:solidFill>
                  <a:srgbClr val="FF0000"/>
                </a:solidFill>
                <a:latin typeface="courier new"/>
              </a:rPr>
              <a:t>getElementsByTagName(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"input");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for 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=0;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o.length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;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++) </a:t>
            </a:r>
            <a:endParaRPr lang="tr-TR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("demo").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+= 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tr-TR" sz="16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600" b="1" dirty="0" smtClean="0">
                <a:solidFill>
                  <a:srgbClr val="FF0000"/>
                </a:solidFill>
                <a:latin typeface="courier new"/>
              </a:rPr>
              <a:t>     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o[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].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tagName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+ ":" + o[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].name + ":" + o[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].value + "&lt;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br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&gt;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";</a:t>
            </a:r>
            <a:endParaRPr lang="tr-TR" sz="16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// çıktı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INPUT:fname:Donald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600" dirty="0" smtClean="0">
                <a:solidFill>
                  <a:srgbClr val="FF0000"/>
                </a:solidFill>
                <a:latin typeface="courier new"/>
              </a:rPr>
            </a:b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INPUT:lname:Duck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600" dirty="0" smtClean="0">
                <a:solidFill>
                  <a:srgbClr val="FF0000"/>
                </a:solidFill>
                <a:latin typeface="courier new"/>
              </a:rPr>
            </a:br>
            <a:endParaRPr lang="en-US" sz="1600" dirty="0" smtClean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Faydalı Not: getElementsByTagName sadece Document nesnesinde değil, tüm DOM elemanlarında var ve bir elemanın çocuk elemanları arasında belirli elemanları bulmak için çok faydalıdır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Belge Nesne Modeli nedir?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214128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nesneleri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Faydalı Not için Uyarı</a:t>
            </a:r>
            <a:r>
              <a:rPr lang="tr-TR" dirty="0" smtClean="0"/>
              <a:t>: getElementsByTagName ilgili elemanın içinde olan tüm tagları bulup geri verecek, yani elemanın direkt çocukları ile birlikte onların çocukları ve o çocukların çocukları olan içindeki ilgili tag-elemanları getElementsByTagName tarafından verilecektir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özeti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DOM, web sayfasını bir nesne hierarşi olarak temsil edip bu hierarşideki elemanları elde edilir ve güncelleştirilmesi için güçlü bir yöntem sağlar</a:t>
            </a:r>
          </a:p>
          <a:p>
            <a:r>
              <a:rPr lang="tr-TR" dirty="0" smtClean="0"/>
              <a:t>Javascript DOM'da olduğu değişiklikler otomatik olarak web sayfasının belgesini etkiliyor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özeti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DOM, HTML sayfalarıyla javascript kullanarak çalışmak için tam yeni bir felsefe/çerçeveyi sağlamaktadır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DOM'dan sayfanın ilgili elemanlarının özellikleri değiştirerek, sayfanın davranışı büyük ölçede değiştirilebilir</a:t>
            </a:r>
          </a:p>
          <a:p>
            <a:r>
              <a:rPr lang="tr-TR" dirty="0" smtClean="0"/>
              <a:t>Birçok durumda, HTML sayfasının dinamik davranışı uygun bir şekilde DOM elemanlarının “style” özelliğini ayarlayarak sağlanabilir</a:t>
            </a:r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resimGuncellestir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element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('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myimage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');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if 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element.src.match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bulbon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"))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element.src = "pic_bulboff.gif";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e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lse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element.src = "pic_bulbon.gif";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img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id="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myimage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resimGuncellestir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="pic_bulboff.gif" width="100" height="180"&gt;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Tıklama l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ambay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ı açılıp kapatacak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&lt;button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"&gt;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Dene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&lt;/button&gt;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id="demo"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&gt;&lt;/p&gt;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myFunction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carname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="Volvo";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carname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&lt;h1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onmouseover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style.color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='red'"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onmouseout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style.color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='black'"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this.style.color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='blue'"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this.style.color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='red'"&gt;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Renk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degistirmek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icin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fare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ustune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getirin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&lt;/h1&gt;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&lt;div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onmouseover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mOver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onmouseout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mOut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style="background-color:#D94A38;width:120px;height:20px;padding:40px;"&gt;Fare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ustune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&lt;/div&gt;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mOver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Merhaba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Fare!"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mOut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="Fare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ustune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  <a:endParaRPr lang="en-US" sz="1800" b="0" i="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style="background-color:#D94A38;width:90px;height:20px;padding:40px;"&gt;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="#1ec5e5";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Birak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="#D94A38";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Tesekkurler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DOM, HTML sayfasının elemanlarının dinamik  ayarlanması için yeni opsiyonları sağlar</a:t>
            </a:r>
          </a:p>
          <a:p>
            <a:r>
              <a:rPr lang="tr-TR" dirty="0" smtClean="0"/>
              <a:t>Ayrıca, elemanların ayarlanması, DOM elemanları ile çalışarak javascript tam içinde gerçekleştirilebilir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&lt;html&gt;</a:t>
            </a:r>
          </a:p>
          <a:p>
            <a:pPr marL="0" indent="0">
              <a:buNone/>
            </a:pPr>
            <a:r>
              <a:rPr lang="en-US" sz="1600" dirty="0" smtClean="0"/>
              <a:t>&lt;body&gt;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&lt;script&gt;</a:t>
            </a:r>
            <a:endParaRPr lang="tr-TR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document.onmousemove</a:t>
            </a:r>
            <a:r>
              <a:rPr lang="en-US" sz="1600" dirty="0" smtClean="0">
                <a:solidFill>
                  <a:srgbClr val="FF0000"/>
                </a:solidFill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</a:rPr>
              <a:t>getMouseCoordinates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function </a:t>
            </a:r>
            <a:r>
              <a:rPr lang="en-US" sz="1600" dirty="0" err="1" smtClean="0">
                <a:solidFill>
                  <a:srgbClr val="FF0000"/>
                </a:solidFill>
              </a:rPr>
              <a:t>getMouseCoordinates</a:t>
            </a:r>
            <a:r>
              <a:rPr lang="en-US" sz="1600" dirty="0" smtClean="0">
                <a:solidFill>
                  <a:srgbClr val="FF0000"/>
                </a:solidFill>
              </a:rPr>
              <a:t>(event)</a:t>
            </a:r>
            <a:r>
              <a:rPr lang="tr-TR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obj</a:t>
            </a:r>
            <a:r>
              <a:rPr lang="en-US" sz="1600" dirty="0" smtClean="0">
                <a:solidFill>
                  <a:srgbClr val="FF0000"/>
                </a:solidFill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1600" dirty="0" smtClean="0">
                <a:solidFill>
                  <a:srgbClr val="FF0000"/>
                </a:solidFill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</a:rPr>
              <a:t>rs</a:t>
            </a:r>
            <a:r>
              <a:rPr lang="en-US" sz="1600" dirty="0" smtClean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</a:rPr>
              <a:t>obj.style.top</a:t>
            </a:r>
            <a:r>
              <a:rPr lang="en-US" sz="1600" dirty="0" smtClean="0">
                <a:solidFill>
                  <a:srgbClr val="FF0000"/>
                </a:solidFill>
              </a:rPr>
              <a:t>=event.</a:t>
            </a:r>
            <a:r>
              <a:rPr lang="tr-TR" sz="1600" dirty="0" smtClean="0">
                <a:solidFill>
                  <a:srgbClr val="FF0000"/>
                </a:solidFill>
              </a:rPr>
              <a:t>client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</a:rPr>
              <a:t>obj.style.left</a:t>
            </a:r>
            <a:r>
              <a:rPr lang="en-US" sz="1600" dirty="0" smtClean="0">
                <a:solidFill>
                  <a:srgbClr val="FF0000"/>
                </a:solidFill>
              </a:rPr>
              <a:t>=event.</a:t>
            </a:r>
            <a:r>
              <a:rPr lang="tr-TR" sz="1600" dirty="0" smtClean="0">
                <a:solidFill>
                  <a:srgbClr val="FF0000"/>
                </a:solidFill>
              </a:rPr>
              <a:t>client</a:t>
            </a:r>
            <a:r>
              <a:rPr lang="en-US" sz="1600" dirty="0" smtClean="0">
                <a:solidFill>
                  <a:srgbClr val="FF0000"/>
                </a:solidFill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img</a:t>
            </a:r>
            <a:r>
              <a:rPr lang="en-US" sz="1600" dirty="0" smtClean="0"/>
              <a:t> id="</a:t>
            </a:r>
            <a:r>
              <a:rPr lang="en-US" sz="1600" dirty="0" err="1" smtClean="0"/>
              <a:t>rs</a:t>
            </a:r>
            <a:r>
              <a:rPr lang="en-US" sz="1600" dirty="0" smtClean="0"/>
              <a:t>" </a:t>
            </a:r>
            <a:r>
              <a:rPr lang="en-US" sz="1600" dirty="0" err="1" smtClean="0"/>
              <a:t>src</a:t>
            </a:r>
            <a:r>
              <a:rPr lang="en-US" sz="1600" dirty="0" smtClean="0"/>
              <a:t>="ball.png" style="position:fixed;width:64px;height:64px"&gt;</a:t>
            </a:r>
          </a:p>
          <a:p>
            <a:pPr marL="0" indent="0">
              <a:buNone/>
            </a:pPr>
            <a:r>
              <a:rPr lang="en-US" sz="1600" dirty="0" smtClean="0"/>
              <a:t>&lt;/body&gt;</a:t>
            </a:r>
          </a:p>
          <a:p>
            <a:pPr marL="0" indent="0">
              <a:buNone/>
            </a:pPr>
            <a:r>
              <a:rPr lang="en-US" sz="1600" dirty="0" smtClean="0"/>
              <a:t>&lt;/html&gt;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Belge Nesne Modeli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DOM, hierarşinin üstünde Document node bulunmakta, bu elemanın ana çocuğu </a:t>
            </a:r>
            <a:r>
              <a:rPr lang="en-US" dirty="0" smtClean="0"/>
              <a:t>&lt;html&gt;</a:t>
            </a:r>
            <a:r>
              <a:rPr lang="tr-TR" dirty="0" smtClean="0"/>
              <a:t> taga karşılayan "html" alt nesnesi dir</a:t>
            </a:r>
          </a:p>
          <a:p>
            <a:r>
              <a:rPr lang="tr-TR" dirty="0" smtClean="0"/>
              <a:t>"html" elemanın içinde olarak, bu elemanın iki alt nesnesi var: "head" elemanı ve "body" elemanı </a:t>
            </a:r>
          </a:p>
          <a:p>
            <a:r>
              <a:rPr lang="tr-TR" dirty="0" smtClean="0"/>
              <a:t>"head" ve "body" bölgelerinde olan herhangi diğer elemanlar bu elemanların alt nesneleri oluyor</a:t>
            </a:r>
          </a:p>
          <a:p>
            <a:r>
              <a:rPr lang="tr-TR" dirty="0" smtClean="0"/>
              <a:t>Ayrıca, elemanların herhangi özellikleri (href, innerHTML gibi) ilişkili DOM eleman nesnesinin alt nesneleri oluyor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Olay-işleyici modeli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1828800"/>
            <a:ext cx="0" cy="4114800"/>
          </a:xfrm>
          <a:prstGeom prst="straightConnector1">
            <a:avLst/>
          </a:prstGeom>
          <a:ln w="317500" cmpd="tri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2800" y="1295400"/>
            <a:ext cx="1403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Olay akışı</a:t>
            </a:r>
            <a:endParaRPr lang="en-US" sz="2400" b="1" dirty="0"/>
          </a:p>
        </p:txBody>
      </p:sp>
      <p:sp>
        <p:nvSpPr>
          <p:cNvPr id="9" name="Flowchart: Process 8"/>
          <p:cNvSpPr/>
          <p:nvPr/>
        </p:nvSpPr>
        <p:spPr>
          <a:xfrm>
            <a:off x="5562600" y="1524000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Olay dinlenicisi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914400" y="2712184"/>
            <a:ext cx="1524000" cy="762000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Olay tetiklenmesi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2438400" y="3093184"/>
            <a:ext cx="1295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9" idx="1"/>
          </p:cNvCxnSpPr>
          <p:nvPr/>
        </p:nvCxnSpPr>
        <p:spPr>
          <a:xfrm flipV="1">
            <a:off x="4038600" y="1905000"/>
            <a:ext cx="1524000" cy="13716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562600" y="3505200"/>
            <a:ext cx="1524000" cy="762000"/>
          </a:xfrm>
          <a:prstGeom prst="flowChartProcess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İşleyici fonksiyonu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5" idx="0"/>
          </p:cNvCxnSpPr>
          <p:nvPr/>
        </p:nvCxnSpPr>
        <p:spPr>
          <a:xfrm>
            <a:off x="6324600" y="2286000"/>
            <a:ext cx="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5400" y="3702784"/>
            <a:ext cx="175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Olay tetikleyici (event trigger) web sayfasının bir yerde olayı oluşturuyor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1524000"/>
            <a:ext cx="198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İlgili olayları takip eden olay dinleyicisi (event listener) uyarılıyor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4572000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İlgili işleyici fonksiyonu (event handler) çalıştırılıyor</a:t>
            </a:r>
            <a:endParaRPr lang="en-US" sz="2000" b="1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3733800" y="3088341"/>
            <a:ext cx="304800" cy="1524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Belirli tipten olaylar sistem veya kullanıcı kodu tarafından HTML sayfasının bir yerde tetiklenir (event trigger)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HTML sayfasının herhangi bir yerde ilgili olayın tetiklendiğinde, bu tipten olayları takip eden yani bu olayları dinleyen bir dinleyici nesnesi (listener object) uyarılır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İlgili dinleyici nesnesi belirli olay işleticisini (event handler) çağırır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HTML'de olaylar, belirli web sayfasının elemanlarına ve sistem olaylarına bağlıdır</a:t>
            </a:r>
          </a:p>
          <a:p>
            <a:pPr lvl="1"/>
            <a:r>
              <a:rPr lang="tr-TR" dirty="0" smtClean="0"/>
              <a:t>Ancak DOM'da belirli elemanlara bağlı olmayan kullanıcı olayları da tanımlanabilir</a:t>
            </a:r>
          </a:p>
          <a:p>
            <a:r>
              <a:rPr lang="tr-TR" dirty="0" smtClean="0"/>
              <a:t>Olay dinleyicileri, web sayfasının elemanlarında otomatik olarak başlatılır</a:t>
            </a:r>
          </a:p>
          <a:p>
            <a:r>
              <a:rPr lang="tr-TR" dirty="0" smtClean="0"/>
              <a:t>Olay işleyici, ilgili web sayfasının elamanlarına javascript fonksiyonları eklenebilir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Desteklenen HTML sistem olayları:</a:t>
            </a:r>
          </a:p>
          <a:p>
            <a:pPr lvl="1"/>
            <a:r>
              <a:rPr lang="tr-TR" dirty="0" smtClean="0"/>
              <a:t>Fare olayları</a:t>
            </a:r>
          </a:p>
          <a:p>
            <a:pPr lvl="2"/>
            <a:r>
              <a:rPr lang="tr-TR" dirty="0" smtClean="0"/>
              <a:t>click, dblclick, mousedown, mouseup, mouseout, mouseover, mousemove, drag, dragstart, dragenter, dragleave, drop, dragend (addEventListener'de kullanılacak olay isimleri)</a:t>
            </a:r>
          </a:p>
          <a:p>
            <a:pPr lvl="2"/>
            <a:r>
              <a:rPr lang="tr-TR" dirty="0" smtClean="0"/>
              <a:t>İlgili işleyici isimleri onclick, ondblclick, onmousedown, onmouseup, onmouseout, onmouseover, onmousemove, ondrag, ondragstart, ondragenter, ondragleave, ondrop, ondragend</a:t>
            </a:r>
          </a:p>
          <a:p>
            <a:pPr lvl="1"/>
            <a:r>
              <a:rPr lang="tr-TR" dirty="0" smtClean="0"/>
              <a:t>Klaviye olayları</a:t>
            </a:r>
          </a:p>
          <a:p>
            <a:pPr lvl="2"/>
            <a:r>
              <a:rPr lang="tr-TR" dirty="0" smtClean="0"/>
              <a:t>keydown, keypress, keyup</a:t>
            </a:r>
          </a:p>
          <a:p>
            <a:pPr lvl="1"/>
            <a:r>
              <a:rPr lang="tr-TR" dirty="0" smtClean="0"/>
              <a:t>Frame/object olayları</a:t>
            </a:r>
          </a:p>
          <a:p>
            <a:pPr lvl="2"/>
            <a:r>
              <a:rPr lang="tr-TR" dirty="0" smtClean="0"/>
              <a:t>error, abort, load, resize, unload, scroll</a:t>
            </a:r>
          </a:p>
          <a:p>
            <a:pPr lvl="1"/>
            <a:r>
              <a:rPr lang="tr-TR" dirty="0" smtClean="0"/>
              <a:t>Form olayları</a:t>
            </a:r>
          </a:p>
          <a:p>
            <a:pPr lvl="2"/>
            <a:r>
              <a:rPr lang="tr-TR" dirty="0" smtClean="0"/>
              <a:t>focus, blur, change, select, reset, submit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DOM'da bir olayın işleyicisi atanmak için iki yöntem var</a:t>
            </a:r>
          </a:p>
          <a:p>
            <a:pPr lvl="1"/>
            <a:r>
              <a:rPr lang="tr-TR" dirty="0" smtClean="0"/>
              <a:t>İlgili DOM elemanının işleyici özelliği atayarak </a:t>
            </a:r>
          </a:p>
          <a:p>
            <a:pPr lvl="1"/>
            <a:r>
              <a:rPr lang="tr-TR" dirty="0" smtClean="0"/>
              <a:t>İlgili DOM elemanının "addEventListener" fonksiyonunu kullanarak</a:t>
            </a:r>
          </a:p>
          <a:p>
            <a:pPr lvl="1"/>
            <a:r>
              <a:rPr lang="tr-TR" dirty="0" smtClean="0"/>
              <a:t>Elemanın işleyici özelliğine boş değeri atayarak veya "removeEventListener" fonksiyonunun yardımıyla, olay işleyicisi silinebilir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id=p1 style="background-color:red;width:90px;height:20px;padding:40px;"&gt;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="blue";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Birak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="red";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Tesekkurler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id=p1 style="background-color:red;width:90px;height:20px;padding:40px;"&gt;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addEventListener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mousedown",mDown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addEventListener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mouseup",mUp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="blue";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Birak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="red";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Tesekkurler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"addEventListener" daha esnek bir yöntem (birazdan göreceğiz)</a:t>
            </a:r>
          </a:p>
          <a:p>
            <a:r>
              <a:rPr lang="tr-TR" dirty="0" smtClean="0"/>
              <a:t>addEventListener formatı,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2800" i="1" dirty="0" smtClean="0"/>
              <a:t>element.addEventListener(olay-ismi,işleyici,</a:t>
            </a:r>
            <a:r>
              <a:rPr lang="tr-TR" sz="2800" i="1" u="sng" dirty="0" smtClean="0"/>
              <a:t>olay-türü</a:t>
            </a:r>
            <a:r>
              <a:rPr lang="tr-TR" sz="2800" i="1" dirty="0" smtClean="0"/>
              <a:t>)</a:t>
            </a:r>
            <a:endParaRPr lang="tr-TR" i="1" dirty="0" smtClean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DOM'da bir olay tetiklendiğinde ilgili Event nesnesi oluşturulup işleyici fonksiyonuna gönderilir</a:t>
            </a:r>
          </a:p>
          <a:p>
            <a:r>
              <a:rPr lang="tr-TR" dirty="0" smtClean="0"/>
              <a:t>Event nesnesi, olay hakkında bilgi içerir, örneğin hangi HTML elemanı olayı tetikledi</a:t>
            </a:r>
          </a:p>
          <a:p>
            <a:r>
              <a:rPr lang="tr-TR" dirty="0" smtClean="0"/>
              <a:t>Ayrıca olay hakkında daha çok bilgiler sağlayabilir, örneğin farenin pozisyonu vb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onmouseup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(this)"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style="background-color:#D94A38;width:90px;height:20px;padding:40px;"&gt;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="#1ec5e5";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Birak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="#D94A38";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Tesekkurler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7924800" cy="452596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Sağdaki DOM'e karşılıklı olan </a:t>
            </a:r>
            <a:r>
              <a:rPr lang="tr-TR" smtClean="0"/>
              <a:t>html kodu</a:t>
            </a:r>
            <a:endParaRPr lang="en-US" dirty="0" smtClean="0"/>
          </a:p>
          <a:p>
            <a:endParaRPr lang="tr-TR" dirty="0" smtClean="0"/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&lt;title&gt;My title&lt;/title&gt;</a:t>
            </a:r>
          </a:p>
          <a:p>
            <a:pPr>
              <a:buNone/>
            </a:pPr>
            <a:r>
              <a:rPr lang="en-US" dirty="0" smtClean="0"/>
              <a:t>&lt;/head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=""&gt;My link&lt;/a&gt;</a:t>
            </a:r>
          </a:p>
          <a:p>
            <a:pPr>
              <a:buNone/>
            </a:pPr>
            <a:r>
              <a:rPr lang="en-US" dirty="0" smtClean="0"/>
              <a:t>&lt;h1&gt;My header&lt;/h1&gt;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pic>
        <p:nvPicPr>
          <p:cNvPr id="6" name="Picture 2" descr="DOM HTML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5181600" cy="2836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DOM'da "this" örneğinin doğru uygulanması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id=p1 style="background-color:red;width:90px;height:20px;padding:40px;"&gt;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addEventListener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mousedown",mDown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("p1").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addEventListener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("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mouseup",mUp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mDown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event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event.target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="blue";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Birak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mUp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event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obj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=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event.target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="red";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obj.innerHTML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Tesekkurler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Event'in standart özellikleri</a:t>
            </a:r>
          </a:p>
          <a:p>
            <a:pPr lvl="1"/>
            <a:r>
              <a:rPr lang="tr-TR" dirty="0" smtClean="0"/>
              <a:t>type – olayın ismi</a:t>
            </a:r>
          </a:p>
          <a:p>
            <a:pPr lvl="1"/>
            <a:r>
              <a:rPr lang="tr-TR" dirty="0" smtClean="0"/>
              <a:t>target – olayı oluşturduğu DOM elemanı</a:t>
            </a:r>
          </a:p>
          <a:p>
            <a:pPr lvl="1"/>
            <a:r>
              <a:rPr lang="tr-TR" dirty="0" smtClean="0"/>
              <a:t>currentTarget – yayılan olay için şimdiki elemanı (birazdan)</a:t>
            </a:r>
          </a:p>
          <a:p>
            <a:pPr lvl="1"/>
            <a:r>
              <a:rPr lang="tr-TR" dirty="0" smtClean="0"/>
              <a:t>timeStamp – olayın zamanı</a:t>
            </a:r>
          </a:p>
          <a:p>
            <a:pPr lvl="1"/>
            <a:r>
              <a:rPr lang="tr-TR" dirty="0" smtClean="0"/>
              <a:t>preventDefault() – olayı iptal etmek (birazdan)</a:t>
            </a:r>
          </a:p>
          <a:p>
            <a:pPr lvl="1"/>
            <a:r>
              <a:rPr lang="tr-TR" dirty="0" smtClean="0"/>
              <a:t>stopPropagation() – olayın yayılmasını bitirmek (birazdan)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Fare ve klavye Event'leri için özel özellikler</a:t>
            </a:r>
          </a:p>
          <a:p>
            <a:pPr lvl="1"/>
            <a:r>
              <a:rPr lang="tr-TR" dirty="0" smtClean="0"/>
              <a:t>button – kullanıldığı düğme</a:t>
            </a:r>
          </a:p>
          <a:p>
            <a:pPr lvl="1"/>
            <a:r>
              <a:rPr lang="tr-TR" dirty="0" smtClean="0"/>
              <a:t>clientX, clientY – olayın sayfadaki pozisyonu</a:t>
            </a:r>
          </a:p>
          <a:p>
            <a:pPr lvl="1"/>
            <a:r>
              <a:rPr lang="tr-TR" dirty="0" smtClean="0"/>
              <a:t>screenX, screenY – olayın ekrandaki pozisyonu</a:t>
            </a:r>
          </a:p>
          <a:p>
            <a:pPr lvl="1"/>
            <a:r>
              <a:rPr lang="tr-TR" dirty="0" smtClean="0"/>
              <a:t>ctrlKey, altKey, metaKey, shiftKey – ctrl/alt/meta/shift düğmelerinin halleri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DOM'de olayların ayralanması</a:t>
            </a:r>
          </a:p>
          <a:p>
            <a:pPr lvl="1"/>
            <a:r>
              <a:rPr lang="tr-TR" dirty="0" smtClean="0"/>
              <a:t>HTML olayları normalde belirli sistem durumlarında tetiklenir (örneğin farenin klavye tıklandığında, farenin hareketi, vb)</a:t>
            </a:r>
          </a:p>
          <a:p>
            <a:pPr lvl="1"/>
            <a:r>
              <a:rPr lang="tr-TR" dirty="0" smtClean="0"/>
              <a:t>Ancak Javascript DOM, olayların Javascript'ten direkt olarak tetiklenmesi ve işleme kontrolü için önemli ek aletler sağlar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initEvent, initUIEvent, initMouseEvent – belirli olay nesnesini hazırlıyor (dispatchEvent öncesinde kullanılmalı)</a:t>
            </a:r>
          </a:p>
          <a:p>
            <a:r>
              <a:rPr lang="tr-TR" dirty="0" smtClean="0"/>
              <a:t>element.dispatchEvent –belirli DOM elemanında belirli olay nesnesi kullanarak olayı tetikliyor</a:t>
            </a:r>
          </a:p>
          <a:p>
            <a:r>
              <a:rPr lang="tr-TR" dirty="0" smtClean="0"/>
              <a:t>event.preventDefault – olayı iptal ediyor</a:t>
            </a:r>
          </a:p>
          <a:p>
            <a:r>
              <a:rPr lang="tr-TR" dirty="0" smtClean="0"/>
              <a:t>event.stopPropagation –olayı siliyor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&lt;a id="a1"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href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="#"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="alert('ay!!')"&gt;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Tıkla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&lt;/a&gt;</a:t>
            </a:r>
            <a:endParaRPr lang="tr-TR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var evObj = document.createEvent('MouseEvents'); 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evObj.initMouseEvent( 'click', true, true,window,120,64); 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document.getElementById('a1').dispatchEvent(evObj);</a:t>
            </a:r>
          </a:p>
          <a:p>
            <a:pPr marL="0" indent="0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//farenin "click" olayı javascript'ten tetiklendi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//ve ilgili işleyici çağırıldı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//simülasyon edilecek olayın bilgileri initMouseEvent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//fonksiyonunda belirtilir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//sonuç olan çıktısı – sayfanın indirildiğinde "ay!!!" mesajı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id="p1"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onclick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this.style.backgroundColor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='red'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" style="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this.style.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background-color:blue;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width:90px;height:20px;padding:40px;"&gt;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&lt;/p&gt;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event = new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MouseEvent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('click',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{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'view': window,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'bubbles': true,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'cancelable': true 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'window': window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'screenX':120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 'screenY':64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}); 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('p1').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dispatchEvent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(event); 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fare olay nesnesini oluşturmak için 2. yöntem, new MouseEvent kullanarak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// çıktı, KIRMIZI arka-planın rengi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id="no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go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</a:rPr>
              <a:t>" href="http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://w3cschool.org"&gt;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Tikla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beni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&lt;/a&gt;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nogo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(event) {</a:t>
            </a:r>
            <a:endParaRPr lang="tr-TR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6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event.preventDefault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();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 //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olay ile ilgili "default" eylemini iptal eder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 //bu örnekte, ilgili link tıklandığında tarayıcının linke 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 //takip etmesi iptal edilip gerçekleşmeyecek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  //dinamik HTML'de onclick="return false;" kullanarak sağlanır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}</a:t>
            </a:r>
            <a:endParaRPr lang="tr-TR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document.getElementById('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nogo</a:t>
            </a:r>
            <a:r>
              <a:rPr lang="tr-TR" sz="1600" dirty="0" smtClean="0">
                <a:solidFill>
                  <a:srgbClr val="FF0000"/>
                </a:solidFill>
                <a:latin typeface="courier new"/>
              </a:rPr>
              <a:t>').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addEventListener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('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click',nogo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);</a:t>
            </a:r>
            <a:endParaRPr lang="tr-TR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tr-TR" sz="16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&lt;/script&gt;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&lt;table id="table"&gt;&lt;</a:t>
            </a:r>
            <a:r>
              <a:rPr lang="en-US" sz="2000" dirty="0" err="1" smtClean="0"/>
              <a:t>tr</a:t>
            </a:r>
            <a:r>
              <a:rPr lang="en-US" sz="2000" dirty="0" smtClean="0"/>
              <a:t> id="</a:t>
            </a:r>
            <a:r>
              <a:rPr lang="en-US" sz="2000" dirty="0" err="1" smtClean="0"/>
              <a:t>tr</a:t>
            </a:r>
            <a:r>
              <a:rPr lang="en-US" sz="2000" dirty="0" smtClean="0"/>
              <a:t>"&gt;&lt;td id="td"&gt;&lt;b&gt;&lt;a id="a"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="#"&gt;</a:t>
            </a:r>
            <a:r>
              <a:rPr lang="en-US" sz="2000" dirty="0" err="1" smtClean="0"/>
              <a:t>Tikla</a:t>
            </a:r>
            <a:r>
              <a:rPr lang="en-US" sz="2000" dirty="0" smtClean="0"/>
              <a:t>&lt;/a&gt;&lt;/b&gt;&lt;/td&gt;&lt;/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&gt;&lt;/table&gt;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&lt;script&gt;</a:t>
            </a:r>
            <a:endParaRPr lang="tr-T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("table").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click",alerttable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("a").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click",alerta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alerttable</a:t>
            </a:r>
            <a:r>
              <a:rPr lang="en-US" sz="2000" dirty="0" smtClean="0">
                <a:solidFill>
                  <a:srgbClr val="FF0000"/>
                </a:solidFill>
              </a:rPr>
              <a:t>=function(event) { </a:t>
            </a:r>
            <a:endParaRPr lang="tr-T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alert('Table!'); </a:t>
            </a:r>
            <a:r>
              <a:rPr lang="tr-TR" sz="2000" b="1" dirty="0" smtClean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tr-T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alerta</a:t>
            </a:r>
            <a:r>
              <a:rPr lang="en-US" sz="2000" dirty="0" smtClean="0">
                <a:solidFill>
                  <a:srgbClr val="FF0000"/>
                </a:solidFill>
              </a:rPr>
              <a:t>=function(event) { </a:t>
            </a:r>
            <a:endParaRPr lang="tr-T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alert('a!'); </a:t>
            </a:r>
            <a:r>
              <a:rPr lang="tr-TR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endParaRPr lang="tr-T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dirty="0" smtClean="0">
                <a:solidFill>
                  <a:srgbClr val="FF0000"/>
                </a:solidFill>
              </a:rPr>
              <a:t>  // linki tıklama dış tablonun tıklama olayını tetiklemez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tr-TR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Belge Nesne Modeli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Bu şekilde, DOM modeli herhangi aslı HTML dosyası için karşılıklı bir eleman nesnelerin hierarşi oluşturuyor; aynı zamanda herhangi aslı DOM hierarşi bir HTLM dosyasına karşılığı oluyor</a:t>
            </a:r>
          </a:p>
          <a:p>
            <a:r>
              <a:rPr lang="tr-TR" dirty="0" smtClean="0"/>
              <a:t>DOM'un amacı, javascriptteki HTML sayfası ile ilgili işlemleri HTML kodundan tamamen ayırmak ve tüm bu işlemlerin DOM nesne hierarşi üzerinde yapılabilmesini sağlamak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Javascript DOM'da olay yayılması</a:t>
            </a:r>
          </a:p>
          <a:p>
            <a:pPr lvl="1"/>
            <a:r>
              <a:rPr lang="tr-TR" dirty="0" smtClean="0"/>
              <a:t>Eğer HTML eleman sayfada diğer elemanın için ise, mouseover veya click gibi olaylar aynı zamanda bu elemanı içeren tüm diğer elemanlarında ilgili olayı tetikleyebilir</a:t>
            </a:r>
          </a:p>
          <a:p>
            <a:pPr lvl="1"/>
            <a:r>
              <a:rPr lang="tr-TR" dirty="0" smtClean="0"/>
              <a:t>Örneğin, fare bir linke tıkladığında</a:t>
            </a:r>
          </a:p>
          <a:p>
            <a:pPr lvl="2"/>
            <a:r>
              <a:rPr lang="tr-TR" dirty="0" smtClean="0"/>
              <a:t>Linkin "click" olayı tetiklenir</a:t>
            </a:r>
          </a:p>
          <a:p>
            <a:pPr lvl="2"/>
            <a:r>
              <a:rPr lang="tr-TR" dirty="0" smtClean="0"/>
              <a:t>Bu linki içeren elemanda "click" olayı tetiklenir</a:t>
            </a:r>
          </a:p>
          <a:p>
            <a:pPr lvl="2"/>
            <a:r>
              <a:rPr lang="tr-TR" dirty="0" smtClean="0"/>
              <a:t>O elemanı içeren elemanda "click" olayı tetiklenir</a:t>
            </a:r>
          </a:p>
          <a:p>
            <a:pPr lvl="2"/>
            <a:r>
              <a:rPr lang="tr-TR" dirty="0" smtClean="0"/>
              <a:t>Dokument elemanın click olayı da tetiklenir</a:t>
            </a:r>
          </a:p>
          <a:p>
            <a:pPr lvl="2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Bunun gibi bir olaya hangi eleman ve hangi sırada tepki vermesi, DOM </a:t>
            </a:r>
            <a:r>
              <a:rPr lang="tr-TR" i="1" dirty="0" smtClean="0"/>
              <a:t>olay yayılma modeli </a:t>
            </a:r>
            <a:r>
              <a:rPr lang="tr-TR" dirty="0" smtClean="0"/>
              <a:t>tarafından belirtilir</a:t>
            </a:r>
          </a:p>
          <a:p>
            <a:pPr lvl="1"/>
            <a:r>
              <a:rPr lang="tr-TR" dirty="0" smtClean="0"/>
              <a:t>Javascript DOM'da iki olay yayılma modeli (daha doğrusu olan aşaması) var, "capture" (ele geçirmek) modeli ve "bubbling" (kabarcıklama) modeli</a:t>
            </a:r>
          </a:p>
          <a:p>
            <a:pPr lvl="1"/>
            <a:r>
              <a:rPr lang="tr-TR" dirty="0" smtClean="0"/>
              <a:t>"Capture" modelinde olay, bu olay içeren (tüm) elemanlarda dışarıdan-içeri yöne göre tetiklenir</a:t>
            </a:r>
          </a:p>
          <a:p>
            <a:pPr lvl="1"/>
            <a:r>
              <a:rPr lang="tr-TR" dirty="0" smtClean="0"/>
              <a:t>"Bubbling" modelinde olay, bu olay içeren (tüm) elemanlarda içeriden-dışarı yöne göre tetiklenir</a:t>
            </a:r>
          </a:p>
          <a:p>
            <a:pPr lvl="2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stiller ve olay işleme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914400" y="1600200"/>
            <a:ext cx="7467600" cy="419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47800" y="2209800"/>
            <a:ext cx="6477000" cy="304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2209800" y="2971800"/>
            <a:ext cx="5181600" cy="1752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95600" y="3429000"/>
            <a:ext cx="41148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4495800" y="3733800"/>
            <a:ext cx="1219200" cy="3810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OLAY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685800" y="4800600"/>
            <a:ext cx="2895600" cy="8382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Bubbling yayılma: içeriden dışarı giderken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33800" y="4495800"/>
            <a:ext cx="1295400" cy="129540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533400" y="2133600"/>
            <a:ext cx="2895600" cy="8382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Capture yayılma: dışarıdan içeri giderken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1400" y="2057400"/>
            <a:ext cx="1295400" cy="11430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5943600" y="3048000"/>
            <a:ext cx="1219200" cy="3810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işleyici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6324600" y="2590800"/>
            <a:ext cx="1219200" cy="3810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işleyici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858000" y="1828800"/>
            <a:ext cx="1219200" cy="3810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işleyici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7315200" y="1219200"/>
            <a:ext cx="1219200" cy="3810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işleyici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İşleyicilerin hangi şekilde yayılan olaylara tepki vermesi, addEventListener komutunda 3. "olay-türü" parametresi ile true/false yani capture/bubble şeklinde belirtilir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&lt;table id="table"&gt;&lt;</a:t>
            </a:r>
            <a:r>
              <a:rPr lang="en-US" sz="2000" dirty="0" err="1" smtClean="0"/>
              <a:t>tr</a:t>
            </a:r>
            <a:r>
              <a:rPr lang="en-US" sz="2000" dirty="0" smtClean="0"/>
              <a:t> id="</a:t>
            </a:r>
            <a:r>
              <a:rPr lang="en-US" sz="2000" dirty="0" err="1" smtClean="0"/>
              <a:t>tr</a:t>
            </a:r>
            <a:r>
              <a:rPr lang="en-US" sz="2000" dirty="0" smtClean="0"/>
              <a:t>"&gt;&lt;td id="td"&gt;&lt;b&gt;&lt;a id="a"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="#"&gt;</a:t>
            </a:r>
            <a:r>
              <a:rPr lang="en-US" sz="2000" dirty="0" err="1" smtClean="0"/>
              <a:t>Tikla</a:t>
            </a:r>
            <a:r>
              <a:rPr lang="en-US" sz="2000" dirty="0" smtClean="0"/>
              <a:t>&lt;/a&gt;&lt;/b&gt;&lt;/td&gt;&lt;/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&gt;&lt;/table&gt;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alerttable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alert('Table!');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alerttr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!'); 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alerttd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alert('td!'); 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alerta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alert('a!'); 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("table").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click",alerttable</a:t>
            </a:r>
            <a:r>
              <a:rPr lang="tr-TR" sz="2000" dirty="0" smtClean="0">
                <a:solidFill>
                  <a:srgbClr val="FF0000"/>
                </a:solidFill>
              </a:rPr>
              <a:t>,false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click",alerttr</a:t>
            </a:r>
            <a:r>
              <a:rPr lang="tr-TR" sz="2000" dirty="0" smtClean="0">
                <a:solidFill>
                  <a:srgbClr val="FF0000"/>
                </a:solidFill>
              </a:rPr>
              <a:t>,false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("td").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click",alerttd</a:t>
            </a:r>
            <a:r>
              <a:rPr lang="tr-TR" sz="2000" dirty="0" smtClean="0">
                <a:solidFill>
                  <a:srgbClr val="FF0000"/>
                </a:solidFill>
              </a:rPr>
              <a:t>,false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("a").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click",alerta</a:t>
            </a:r>
            <a:r>
              <a:rPr lang="tr-TR" sz="2000" dirty="0" smtClean="0">
                <a:solidFill>
                  <a:srgbClr val="FF0000"/>
                </a:solidFill>
              </a:rPr>
              <a:t>,false)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Sonuç: false demek kabarcıklama, olaylar "a" elemanından "table" elemanına doğru olarak çalışır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&lt;table id="table"&gt;&lt;</a:t>
            </a:r>
            <a:r>
              <a:rPr lang="en-US" sz="2000" dirty="0" err="1" smtClean="0"/>
              <a:t>tr</a:t>
            </a:r>
            <a:r>
              <a:rPr lang="en-US" sz="2000" dirty="0" smtClean="0"/>
              <a:t> id="</a:t>
            </a:r>
            <a:r>
              <a:rPr lang="en-US" sz="2000" dirty="0" err="1" smtClean="0"/>
              <a:t>tr</a:t>
            </a:r>
            <a:r>
              <a:rPr lang="en-US" sz="2000" dirty="0" smtClean="0"/>
              <a:t>"&gt;&lt;td id="td"&gt;&lt;b&gt;&lt;a id="a"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="#"&gt;</a:t>
            </a:r>
            <a:r>
              <a:rPr lang="en-US" sz="2000" dirty="0" err="1" smtClean="0"/>
              <a:t>Tikla</a:t>
            </a:r>
            <a:r>
              <a:rPr lang="en-US" sz="2000" dirty="0" smtClean="0"/>
              <a:t>&lt;/a&gt;&lt;/b&gt;&lt;/td&gt;&lt;/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&gt;&lt;/table&gt;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alerttable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alert('Table!');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alerttr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!'); 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alerttd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alert('td!'); 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alerta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alert('a!'); 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("table").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click",alerttable</a:t>
            </a:r>
            <a:r>
              <a:rPr lang="tr-TR" sz="2000" b="1" dirty="0" smtClean="0">
                <a:solidFill>
                  <a:srgbClr val="FF0000"/>
                </a:solidFill>
              </a:rPr>
              <a:t>,true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click",alerttr</a:t>
            </a:r>
            <a:r>
              <a:rPr lang="tr-TR" sz="2000" b="1" dirty="0" smtClean="0">
                <a:solidFill>
                  <a:srgbClr val="FF0000"/>
                </a:solidFill>
              </a:rPr>
              <a:t>,true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("td").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click",alerttd</a:t>
            </a:r>
            <a:r>
              <a:rPr lang="tr-TR" sz="2000" b="1" dirty="0" smtClean="0">
                <a:solidFill>
                  <a:srgbClr val="FF0000"/>
                </a:solidFill>
              </a:rPr>
              <a:t>,true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("a").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click",alerta</a:t>
            </a:r>
            <a:r>
              <a:rPr lang="tr-TR" sz="2000" b="1" dirty="0" smtClean="0">
                <a:solidFill>
                  <a:srgbClr val="FF0000"/>
                </a:solidFill>
              </a:rPr>
              <a:t>,true</a:t>
            </a:r>
            <a:r>
              <a:rPr lang="tr-TR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Sonuç: true demek ele geçirme, olaylar "table" elemanından "a" elemanına doğru çalışır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&lt;table id="table"&gt;&lt;</a:t>
            </a:r>
            <a:r>
              <a:rPr lang="en-US" sz="2000" dirty="0" err="1" smtClean="0"/>
              <a:t>tr</a:t>
            </a:r>
            <a:r>
              <a:rPr lang="en-US" sz="2000" dirty="0" smtClean="0"/>
              <a:t> id="</a:t>
            </a:r>
            <a:r>
              <a:rPr lang="en-US" sz="2000" dirty="0" err="1" smtClean="0"/>
              <a:t>tr</a:t>
            </a:r>
            <a:r>
              <a:rPr lang="en-US" sz="2000" dirty="0" smtClean="0"/>
              <a:t>"&gt;&lt;td id="td"&gt;&lt;b&gt;&lt;a id="a"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="#"&gt;</a:t>
            </a:r>
            <a:r>
              <a:rPr lang="en-US" sz="2000" dirty="0" err="1" smtClean="0"/>
              <a:t>Tikla</a:t>
            </a:r>
            <a:r>
              <a:rPr lang="en-US" sz="2000" dirty="0" smtClean="0"/>
              <a:t>&lt;/a&gt;&lt;/b&gt;&lt;/td&gt;&lt;/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&gt;&lt;/table&gt;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alerttable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alert('Table!');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alerttr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!'); 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alerttd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alert('td!'); 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alerta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alert('a!'); 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("table").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click",alerttable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click",alerttr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("td").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click",alerttd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("a").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click",alerta</a:t>
            </a:r>
            <a:r>
              <a:rPr lang="tr-TR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Sonuç: default – kabarcıklama, olaylar "a" elemanından "table" elemanına doğru çalışır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Birçok durumda bu şekilde tetiklenmiş olayın tüm yukarıdaki veya aşağıdaki elemanlarda tetiklenmesi gerekmiyor (aslında zararlı olabilir)</a:t>
            </a:r>
          </a:p>
          <a:p>
            <a:r>
              <a:rPr lang="tr-TR" dirty="0" smtClean="0"/>
              <a:t>Bu durumda olayın yayılmasını durdurmayı konuşuyoruz</a:t>
            </a:r>
          </a:p>
          <a:p>
            <a:r>
              <a:rPr lang="tr-TR" dirty="0" smtClean="0"/>
              <a:t>Olayın yayılmasını bitirmek için, o olay nesnesinin </a:t>
            </a:r>
            <a:r>
              <a:rPr lang="tr-TR" i="1" dirty="0" smtClean="0"/>
              <a:t>stopPropagation</a:t>
            </a:r>
            <a:r>
              <a:rPr lang="tr-TR" dirty="0" smtClean="0"/>
              <a:t> fonksiyonu kullanılmalı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&lt;table id="table"&gt;&lt;</a:t>
            </a:r>
            <a:r>
              <a:rPr lang="en-US" sz="2000" dirty="0" err="1" smtClean="0"/>
              <a:t>tr</a:t>
            </a:r>
            <a:r>
              <a:rPr lang="en-US" sz="2000" dirty="0" smtClean="0"/>
              <a:t> id="</a:t>
            </a:r>
            <a:r>
              <a:rPr lang="en-US" sz="2000" dirty="0" err="1" smtClean="0"/>
              <a:t>tr</a:t>
            </a:r>
            <a:r>
              <a:rPr lang="en-US" sz="2000" dirty="0" smtClean="0"/>
              <a:t>"&gt;&lt;td id="td"&gt;&lt;b&gt;&lt;a id="a"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="#"&gt;</a:t>
            </a:r>
            <a:r>
              <a:rPr lang="en-US" sz="2000" dirty="0" err="1" smtClean="0"/>
              <a:t>Tikla</a:t>
            </a:r>
            <a:r>
              <a:rPr lang="en-US" sz="2000" dirty="0" smtClean="0"/>
              <a:t>&lt;/a&gt;&lt;/b&gt;&lt;/td&gt;&lt;/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&gt;&lt;/table&gt;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alerttable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alert('Table!');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alerttr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alerttd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alert('td!');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alerta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alert('a!');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("table").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click",alerttable</a:t>
            </a:r>
            <a:r>
              <a:rPr lang="en-US" sz="2000" b="1" dirty="0" err="1" smtClean="0">
                <a:solidFill>
                  <a:srgbClr val="FF0000"/>
                </a:solidFill>
              </a:rPr>
              <a:t>,false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click",alerttr,</a:t>
            </a:r>
            <a:r>
              <a:rPr lang="en-US" sz="2000" b="1" dirty="0" err="1" smtClean="0">
                <a:solidFill>
                  <a:srgbClr val="FF0000"/>
                </a:solidFill>
              </a:rPr>
              <a:t>false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("td").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click",alerttd,</a:t>
            </a:r>
            <a:r>
              <a:rPr lang="en-US" sz="2000" b="1" dirty="0" err="1" smtClean="0">
                <a:solidFill>
                  <a:srgbClr val="FF0000"/>
                </a:solidFill>
              </a:rPr>
              <a:t>false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("a").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click",alerta,</a:t>
            </a:r>
            <a:r>
              <a:rPr lang="en-US" sz="2000" b="1" dirty="0" err="1" smtClean="0">
                <a:solidFill>
                  <a:srgbClr val="FF0000"/>
                </a:solidFill>
              </a:rPr>
              <a:t>false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Sonuç: sadece "a" olayı çalışıyor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&lt;table id="table"&gt;&lt;</a:t>
            </a:r>
            <a:r>
              <a:rPr lang="en-US" sz="2000" dirty="0" err="1" smtClean="0"/>
              <a:t>tr</a:t>
            </a:r>
            <a:r>
              <a:rPr lang="en-US" sz="2000" dirty="0" smtClean="0"/>
              <a:t> id="</a:t>
            </a:r>
            <a:r>
              <a:rPr lang="en-US" sz="2000" dirty="0" err="1" smtClean="0"/>
              <a:t>tr</a:t>
            </a:r>
            <a:r>
              <a:rPr lang="en-US" sz="2000" dirty="0" smtClean="0"/>
              <a:t>"&gt;&lt;td id="td"&gt;&lt;b&gt;&lt;a id="a"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="#"&gt;</a:t>
            </a:r>
            <a:r>
              <a:rPr lang="en-US" sz="2000" dirty="0" err="1" smtClean="0"/>
              <a:t>Tikla</a:t>
            </a:r>
            <a:r>
              <a:rPr lang="en-US" sz="2000" dirty="0" smtClean="0"/>
              <a:t>&lt;/a&gt;&lt;/b&gt;&lt;/td&gt;&lt;/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&gt;&lt;/table&gt;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alerttable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alert('Table!');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alerttr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alerttd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alert('td!');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alerta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alert('a!');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("table").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click",alerttable</a:t>
            </a:r>
            <a:r>
              <a:rPr lang="en-US" sz="2000" b="1" dirty="0" smtClean="0">
                <a:solidFill>
                  <a:srgbClr val="FF0000"/>
                </a:solidFill>
              </a:rPr>
              <a:t>,</a:t>
            </a:r>
            <a:r>
              <a:rPr lang="tr-TR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click",alerttr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tr-TR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("td").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click",alerttd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tr-TR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("a").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click",alerta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tr-TR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Sonuç: sadece "table" olayı çalışıyor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Belge Nesne Modeli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Yani, javascript progrogramında ilgili HTML kodu yanına koyup sayfanın HTML elemanlarının güncelleştirilme, eklenme, çıkartılma, vb. DOM nesneleriyle çalışarak gerçekleştirilmeli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&lt;table id="table"&gt;&lt;</a:t>
            </a:r>
            <a:r>
              <a:rPr lang="en-US" sz="2000" dirty="0" err="1" smtClean="0"/>
              <a:t>tr</a:t>
            </a:r>
            <a:r>
              <a:rPr lang="en-US" sz="2000" dirty="0" smtClean="0"/>
              <a:t> id="</a:t>
            </a:r>
            <a:r>
              <a:rPr lang="en-US" sz="2000" dirty="0" err="1" smtClean="0"/>
              <a:t>tr</a:t>
            </a:r>
            <a:r>
              <a:rPr lang="en-US" sz="2000" dirty="0" smtClean="0"/>
              <a:t>"&gt;&lt;td id="td"&gt;&lt;b&gt;&lt;a id="a"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="#"&gt;</a:t>
            </a:r>
            <a:r>
              <a:rPr lang="en-US" sz="2000" dirty="0" err="1" smtClean="0"/>
              <a:t>Tikla</a:t>
            </a:r>
            <a:r>
              <a:rPr lang="en-US" sz="2000" dirty="0" smtClean="0"/>
              <a:t>&lt;/a&gt;&lt;/b&gt;&lt;/td&gt;&lt;/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&gt;&lt;/table&gt;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alerttable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alert('Table!');}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alerttr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!'); 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alerttd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alert('td!');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alerta</a:t>
            </a:r>
            <a:r>
              <a:rPr lang="en-US" sz="2000" dirty="0" smtClean="0">
                <a:solidFill>
                  <a:srgbClr val="FF0000"/>
                </a:solidFill>
              </a:rPr>
              <a:t>=function(event) { alert('a!'); </a:t>
            </a:r>
            <a:r>
              <a:rPr lang="en-US" sz="2000" b="1" dirty="0" err="1" smtClean="0">
                <a:solidFill>
                  <a:srgbClr val="FF0000"/>
                </a:solidFill>
              </a:rPr>
              <a:t>event.stopPropagation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("table").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click",alerttable</a:t>
            </a:r>
            <a:r>
              <a:rPr lang="en-US" sz="2000" b="1" dirty="0" smtClean="0">
                <a:solidFill>
                  <a:srgbClr val="FF0000"/>
                </a:solidFill>
              </a:rPr>
              <a:t>,</a:t>
            </a:r>
            <a:r>
              <a:rPr lang="tr-TR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click",alerttr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tr-TR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("td").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click",alerttd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tr-TR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000" dirty="0" smtClean="0">
                <a:solidFill>
                  <a:srgbClr val="FF0000"/>
                </a:solidFill>
              </a:rPr>
              <a:t>("a").</a:t>
            </a:r>
            <a:r>
              <a:rPr lang="en-US" sz="2000" dirty="0" err="1" smtClean="0">
                <a:solidFill>
                  <a:srgbClr val="FF0000"/>
                </a:solidFill>
              </a:rPr>
              <a:t>addEventListener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click",alerta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r>
              <a:rPr lang="tr-TR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tr-TR" sz="2000" dirty="0" smtClean="0"/>
          </a:p>
          <a:p>
            <a:pPr marL="0" indent="0">
              <a:buNone/>
            </a:pPr>
            <a:endParaRPr lang="tr-T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ANCAK şu da olabilir, "table" ile "tr" ve "td" olayları çalışır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Javascript DOM'de, benzer şakilde çalışan kullanıcı olayları da vardır</a:t>
            </a:r>
          </a:p>
          <a:p>
            <a:r>
              <a:rPr lang="tr-TR" dirty="0" smtClean="0"/>
              <a:t>Kullanıcı olayları, olaylar işletim sistemini kullanan, sistem olayları gibi ancak tamamen programcı tarafından alt-sistemleri geliştirilmesi için kullanılabilir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&lt;p id="demo"&gt;trigger element&lt;/p&gt;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&lt;script&gt;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elem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document.getElementById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("demo");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var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event = new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CustomEvent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('build', { 'detail': 'IT504' });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elem.addEventListener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('build',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eventHandler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, false);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elem.dispatchEvent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(event);</a:t>
            </a: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eventHandler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(e) {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  alert('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Siz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' +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</a:rPr>
              <a:t>e.detail</a:t>
            </a:r>
            <a:r>
              <a:rPr lang="tr-TR" sz="1800" dirty="0" smtClean="0">
                <a:solidFill>
                  <a:srgbClr val="FF0000"/>
                </a:solidFill>
                <a:latin typeface="courier new"/>
              </a:rPr>
              <a:t> + ' dersindesiniz'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tr-TR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rgbClr val="FF0000"/>
                </a:solidFill>
                <a:latin typeface="courier new"/>
              </a:rPr>
              <a:t>// sonuç: indirildiğinde "Siz IT504 dersindesiniz" mesajı</a:t>
            </a:r>
            <a:endParaRPr lang="en-US" sz="1800" b="1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&lt;/script&gt;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Dinamik stiller ve olay işleme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Ancak kullanıcı olayları, sistem olayları olmadığı için her zaman javascript'ten tetiklenmeli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Egzersizler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Öbür slaytteki HTML kodu ve oldukça DOM kullanarak, </a:t>
            </a:r>
            <a:r>
              <a:rPr lang="tr-TR" smtClean="0"/>
              <a:t>javascript </a:t>
            </a:r>
            <a:r>
              <a:rPr lang="en-US" smtClean="0"/>
              <a:t>popup</a:t>
            </a:r>
            <a:r>
              <a:rPr lang="tr-TR" smtClean="0"/>
              <a:t> </a:t>
            </a:r>
            <a:r>
              <a:rPr lang="tr-TR" dirty="0" smtClean="0"/>
              <a:t>menu (yani açılan menü) oluşturun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Egzersizler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&lt;!DOCTYPE 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&lt;html&gt;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&lt;body&gt;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&lt;ul id="menu"&gt;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&lt;li&gt;Menu 1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&lt;li&gt;Menu 1&gt;1&lt;/li&gt;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&lt;li&gt;Menu 1&gt;2&lt;/li&gt;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&lt;li&gt;Menu 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&lt;li&gt;Menu 3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&lt;li&gt;Menu 3&gt;1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&lt;li&gt;Menu 3&gt;1&gt;1&lt;/li&gt;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&lt;li&gt;Menu 3&gt;1&gt;2&lt;/li&gt;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&lt;/li&gt;	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&lt;li&gt;Menu 3&gt;2&lt;/li&gt;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 &lt;/ul&gt;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 &lt;/li&gt;</a:t>
            </a:r>
          </a:p>
          <a:p>
            <a:pPr marL="0" indent="0">
              <a:buNone/>
            </a:pPr>
            <a:r>
              <a:rPr lang="it-IT" sz="1800" dirty="0" smtClean="0">
                <a:solidFill>
                  <a:srgbClr val="000000"/>
                </a:solidFill>
                <a:latin typeface="courier new"/>
              </a:rPr>
              <a:t>&lt;/ul&gt;</a:t>
            </a:r>
            <a:endParaRPr lang="en-US" sz="18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Egzersizler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NOT 1: UL elemanlarının</a:t>
            </a:r>
            <a:r>
              <a:rPr lang="en-US" dirty="0" smtClean="0"/>
              <a:t> alt</a:t>
            </a:r>
            <a:r>
              <a:rPr lang="tr-TR" dirty="0" smtClean="0"/>
              <a:t> elemanlarını verimli taramak için, DOM childNodes vb fonksiyonları kullanın</a:t>
            </a:r>
          </a:p>
          <a:p>
            <a:r>
              <a:rPr lang="tr-TR" dirty="0" smtClean="0"/>
              <a:t>NOT 2: getElementsByTagName tüm DOM elemanlarında var; bu fonksiyon bir DOM elemanının altındaki belirli elemanları elde etmek için çok faydalı olabilir, </a:t>
            </a:r>
            <a:r>
              <a:rPr lang="tr-TR" i="1" dirty="0" smtClean="0">
                <a:solidFill>
                  <a:srgbClr val="FF0000"/>
                </a:solidFill>
              </a:rPr>
              <a:t>ancak bu fonksiyonun direkt çocuklar dışında elemanın içindeki tüm elemanları vermesi hatırlanmalı</a:t>
            </a:r>
          </a:p>
          <a:p>
            <a:r>
              <a:rPr lang="tr-TR" dirty="0" smtClean="0"/>
              <a:t>NOT 3: menünün sakla/göster fonksiyonu, listenin tüm li-elemanlarına bağlı olacak; dolayısıyla konuştuğumuz DOM olayların kabarcıklanması önemli </a:t>
            </a:r>
            <a:r>
              <a:rPr lang="tr-TR" smtClean="0"/>
              <a:t>olup kontrol altında tutulması bu örnekte gerekiyor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6235</Words>
  <Application>Microsoft Office PowerPoint</Application>
  <PresentationFormat>On-screen Show (4:3)</PresentationFormat>
  <Paragraphs>1164</Paragraphs>
  <Slides>97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IT504 ~~DOM~~ Belge Nesne Modeli I</vt:lpstr>
      <vt:lpstr>Belge Nesne Modeli nedir?</vt:lpstr>
      <vt:lpstr>Belge Nesne Modeli nedir?</vt:lpstr>
      <vt:lpstr>Belge Nesne Modeli nedir?</vt:lpstr>
      <vt:lpstr>Belge Nesne Modeli nedir?</vt:lpstr>
      <vt:lpstr>Belge Nesne Modeli nedir?</vt:lpstr>
      <vt:lpstr>Slide 7</vt:lpstr>
      <vt:lpstr>Belge Nesne Modeli nedir?</vt:lpstr>
      <vt:lpstr>Belge Nesne Modeli nedir?</vt:lpstr>
      <vt:lpstr>DOM temel yapısı</vt:lpstr>
      <vt:lpstr>DOM temel yapısı</vt:lpstr>
      <vt:lpstr>DOM temel yapısı</vt:lpstr>
      <vt:lpstr>Örnek</vt:lpstr>
      <vt:lpstr>Örnek</vt:lpstr>
      <vt:lpstr>DOM temel yapısı</vt:lpstr>
      <vt:lpstr>Örnek</vt:lpstr>
      <vt:lpstr>DOM temel yapısı</vt:lpstr>
      <vt:lpstr>DOM temel yapısı</vt:lpstr>
      <vt:lpstr>Örnek</vt:lpstr>
      <vt:lpstr>DOM temel yapısı</vt:lpstr>
      <vt:lpstr>DOM temel yapısı</vt:lpstr>
      <vt:lpstr>DOM temel yapısı</vt:lpstr>
      <vt:lpstr>DOM temel yapısı</vt:lpstr>
      <vt:lpstr>DOM temel yapısı</vt:lpstr>
      <vt:lpstr>DOM temel yapısı</vt:lpstr>
      <vt:lpstr>DOM nesneleri</vt:lpstr>
      <vt:lpstr>DOM nesneleri</vt:lpstr>
      <vt:lpstr>DOM nesneleri</vt:lpstr>
      <vt:lpstr>DOM nesneleri</vt:lpstr>
      <vt:lpstr>DOM nesneleri</vt:lpstr>
      <vt:lpstr>DOM nesneleri</vt:lpstr>
      <vt:lpstr>Örnek</vt:lpstr>
      <vt:lpstr>DOM nesneleri</vt:lpstr>
      <vt:lpstr>DOM nesneleri</vt:lpstr>
      <vt:lpstr>Örnek</vt:lpstr>
      <vt:lpstr>Örnek</vt:lpstr>
      <vt:lpstr>Örnek</vt:lpstr>
      <vt:lpstr>DOM nesneleri</vt:lpstr>
      <vt:lpstr>Örnek</vt:lpstr>
      <vt:lpstr>Örnek</vt:lpstr>
      <vt:lpstr>DOM nesneleri</vt:lpstr>
      <vt:lpstr>DOM nesneleri</vt:lpstr>
      <vt:lpstr>Örnek</vt:lpstr>
      <vt:lpstr>Örnek</vt:lpstr>
      <vt:lpstr>DOM nesneleri</vt:lpstr>
      <vt:lpstr>Örnek</vt:lpstr>
      <vt:lpstr>DOM nesneleri</vt:lpstr>
      <vt:lpstr>Örnek</vt:lpstr>
      <vt:lpstr>DOM nesneleri</vt:lpstr>
      <vt:lpstr>DOM nesneleri</vt:lpstr>
      <vt:lpstr>DOM özeti</vt:lpstr>
      <vt:lpstr>DOM özeti</vt:lpstr>
      <vt:lpstr>Dinamik stiller ve olay işleme</vt:lpstr>
      <vt:lpstr>Örnek</vt:lpstr>
      <vt:lpstr>Örnek</vt:lpstr>
      <vt:lpstr>Örnek</vt:lpstr>
      <vt:lpstr>Örnek</vt:lpstr>
      <vt:lpstr>Dinamik stiller ve olay işleme</vt:lpstr>
      <vt:lpstr>Örnek</vt:lpstr>
      <vt:lpstr>Olay-işleyici modeli</vt:lpstr>
      <vt:lpstr>Dinamik stiller ve olay işleme</vt:lpstr>
      <vt:lpstr>Dinamik stiller ve olay işleme</vt:lpstr>
      <vt:lpstr>Dinamik stiller ve olay işleme</vt:lpstr>
      <vt:lpstr>Dinamik stiller ve olay işleme</vt:lpstr>
      <vt:lpstr>Örnek</vt:lpstr>
      <vt:lpstr>Örnek</vt:lpstr>
      <vt:lpstr>Dinamik stiller ve olay işleme</vt:lpstr>
      <vt:lpstr>Dinamik stiller ve olay işleme</vt:lpstr>
      <vt:lpstr>Örnek</vt:lpstr>
      <vt:lpstr>Dinamik stiller ve olay işleme</vt:lpstr>
      <vt:lpstr>Örnek</vt:lpstr>
      <vt:lpstr>Dinamik stiller ve olay işleme</vt:lpstr>
      <vt:lpstr>Dinamik stiller ve olay işleme</vt:lpstr>
      <vt:lpstr>Dinamik stiller ve olay işleme</vt:lpstr>
      <vt:lpstr>Dinamik stiller ve olay işleme</vt:lpstr>
      <vt:lpstr>Örnek</vt:lpstr>
      <vt:lpstr>Örnek</vt:lpstr>
      <vt:lpstr>Örnek</vt:lpstr>
      <vt:lpstr>Örnek</vt:lpstr>
      <vt:lpstr>Dinamik stiller ve olay işleme</vt:lpstr>
      <vt:lpstr>Dinamik stiller ve olay işleme</vt:lpstr>
      <vt:lpstr>Dinamik stiller ve olay işleme</vt:lpstr>
      <vt:lpstr>Dinamik stiller ve olay işleme</vt:lpstr>
      <vt:lpstr>Örnek</vt:lpstr>
      <vt:lpstr>Örnek</vt:lpstr>
      <vt:lpstr>Örnek</vt:lpstr>
      <vt:lpstr>Dinamik stiller ve olay işleme</vt:lpstr>
      <vt:lpstr>Örnek</vt:lpstr>
      <vt:lpstr>Örnek</vt:lpstr>
      <vt:lpstr>Örnek</vt:lpstr>
      <vt:lpstr>Dinamik stiller ve olay işleme</vt:lpstr>
      <vt:lpstr>Örnek</vt:lpstr>
      <vt:lpstr>Dinamik stiller ve olay işleme</vt:lpstr>
      <vt:lpstr>Slide 94</vt:lpstr>
      <vt:lpstr>Egzersizler - 1</vt:lpstr>
      <vt:lpstr>Egzersizler - 1</vt:lpstr>
      <vt:lpstr>Egzersizler - 1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2076</cp:revision>
  <dcterms:created xsi:type="dcterms:W3CDTF">2006-08-16T00:00:00Z</dcterms:created>
  <dcterms:modified xsi:type="dcterms:W3CDTF">2014-04-10T10:04:15Z</dcterms:modified>
</cp:coreProperties>
</file>