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99" r:id="rId3"/>
    <p:sldId id="523" r:id="rId4"/>
    <p:sldId id="525" r:id="rId5"/>
    <p:sldId id="526" r:id="rId6"/>
    <p:sldId id="527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9" r:id="rId17"/>
    <p:sldId id="540" r:id="rId18"/>
    <p:sldId id="541" r:id="rId19"/>
    <p:sldId id="542" r:id="rId20"/>
    <p:sldId id="543" r:id="rId21"/>
    <p:sldId id="544" r:id="rId22"/>
    <p:sldId id="546" r:id="rId23"/>
    <p:sldId id="545" r:id="rId24"/>
    <p:sldId id="524" r:id="rId25"/>
    <p:sldId id="548" r:id="rId26"/>
    <p:sldId id="561" r:id="rId27"/>
    <p:sldId id="549" r:id="rId28"/>
    <p:sldId id="562" r:id="rId29"/>
    <p:sldId id="566" r:id="rId30"/>
    <p:sldId id="555" r:id="rId31"/>
    <p:sldId id="567" r:id="rId32"/>
    <p:sldId id="564" r:id="rId33"/>
    <p:sldId id="565" r:id="rId34"/>
    <p:sldId id="556" r:id="rId35"/>
    <p:sldId id="557" r:id="rId36"/>
    <p:sldId id="563" r:id="rId37"/>
    <p:sldId id="568" r:id="rId38"/>
    <p:sldId id="569" r:id="rId39"/>
    <p:sldId id="570" r:id="rId40"/>
    <p:sldId id="572" r:id="rId41"/>
    <p:sldId id="573" r:id="rId42"/>
    <p:sldId id="578" r:id="rId43"/>
    <p:sldId id="574" r:id="rId44"/>
    <p:sldId id="575" r:id="rId45"/>
    <p:sldId id="576" r:id="rId46"/>
    <p:sldId id="577" r:id="rId47"/>
    <p:sldId id="547" r:id="rId48"/>
    <p:sldId id="406" r:id="rId49"/>
    <p:sldId id="579" r:id="rId50"/>
    <p:sldId id="407" r:id="rId51"/>
    <p:sldId id="582" r:id="rId52"/>
    <p:sldId id="583" r:id="rId53"/>
    <p:sldId id="584" r:id="rId54"/>
    <p:sldId id="586" r:id="rId55"/>
    <p:sldId id="585" r:id="rId56"/>
    <p:sldId id="587" r:id="rId57"/>
    <p:sldId id="588" r:id="rId58"/>
    <p:sldId id="589" r:id="rId59"/>
    <p:sldId id="590" r:id="rId60"/>
    <p:sldId id="591" r:id="rId61"/>
    <p:sldId id="593" r:id="rId62"/>
    <p:sldId id="592" r:id="rId63"/>
    <p:sldId id="594" r:id="rId64"/>
    <p:sldId id="596" r:id="rId65"/>
    <p:sldId id="595" r:id="rId66"/>
    <p:sldId id="653" r:id="rId67"/>
    <p:sldId id="654" r:id="rId68"/>
    <p:sldId id="655" r:id="rId69"/>
    <p:sldId id="580" r:id="rId70"/>
    <p:sldId id="408" r:id="rId71"/>
    <p:sldId id="597" r:id="rId72"/>
    <p:sldId id="600" r:id="rId73"/>
    <p:sldId id="599" r:id="rId74"/>
    <p:sldId id="601" r:id="rId75"/>
    <p:sldId id="602" r:id="rId76"/>
    <p:sldId id="603" r:id="rId77"/>
    <p:sldId id="604" r:id="rId78"/>
    <p:sldId id="605" r:id="rId79"/>
    <p:sldId id="606" r:id="rId80"/>
    <p:sldId id="609" r:id="rId81"/>
    <p:sldId id="656" r:id="rId82"/>
    <p:sldId id="607" r:id="rId83"/>
    <p:sldId id="608" r:id="rId84"/>
    <p:sldId id="610" r:id="rId85"/>
    <p:sldId id="611" r:id="rId86"/>
    <p:sldId id="612" r:id="rId87"/>
    <p:sldId id="613" r:id="rId88"/>
    <p:sldId id="614" r:id="rId89"/>
    <p:sldId id="615" r:id="rId90"/>
    <p:sldId id="616" r:id="rId91"/>
    <p:sldId id="617" r:id="rId92"/>
    <p:sldId id="618" r:id="rId93"/>
    <p:sldId id="619" r:id="rId94"/>
    <p:sldId id="620" r:id="rId95"/>
    <p:sldId id="621" r:id="rId96"/>
    <p:sldId id="622" r:id="rId97"/>
    <p:sldId id="623" r:id="rId98"/>
    <p:sldId id="624" r:id="rId99"/>
    <p:sldId id="625" r:id="rId100"/>
    <p:sldId id="626" r:id="rId101"/>
    <p:sldId id="627" r:id="rId102"/>
    <p:sldId id="628" r:id="rId103"/>
    <p:sldId id="629" r:id="rId104"/>
    <p:sldId id="630" r:id="rId105"/>
    <p:sldId id="631" r:id="rId106"/>
    <p:sldId id="634" r:id="rId107"/>
    <p:sldId id="632" r:id="rId108"/>
    <p:sldId id="633" r:id="rId109"/>
    <p:sldId id="641" r:id="rId110"/>
    <p:sldId id="635" r:id="rId111"/>
    <p:sldId id="637" r:id="rId112"/>
    <p:sldId id="642" r:id="rId113"/>
    <p:sldId id="636" r:id="rId114"/>
    <p:sldId id="643" r:id="rId115"/>
    <p:sldId id="644" r:id="rId116"/>
    <p:sldId id="645" r:id="rId117"/>
    <p:sldId id="647" r:id="rId118"/>
    <p:sldId id="648" r:id="rId119"/>
    <p:sldId id="649" r:id="rId120"/>
    <p:sldId id="650" r:id="rId121"/>
    <p:sldId id="651" r:id="rId122"/>
    <p:sldId id="652" r:id="rId123"/>
    <p:sldId id="598" r:id="rId1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>
        <p:scale>
          <a:sx n="80" d="100"/>
          <a:sy n="80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30-Apr-14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30-Apr-14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30-Apr-14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~~DOM~~</a:t>
            </a:r>
            <a:br>
              <a:rPr lang="en-US" dirty="0" smtClean="0"/>
            </a:br>
            <a:r>
              <a:rPr lang="tr-TR" dirty="0" smtClean="0"/>
              <a:t>Belge Nesne Modeli I</a:t>
            </a:r>
            <a:r>
              <a:rPr lang="en-US" dirty="0" smtClean="0"/>
              <a:t>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hierarşisi, yapısı olarak bir ağaç </a:t>
            </a:r>
            <a:r>
              <a:rPr lang="tr-TR" dirty="0" smtClean="0"/>
              <a:t>veya </a:t>
            </a:r>
            <a:r>
              <a:rPr lang="tr-TR" dirty="0" smtClean="0"/>
              <a:t>bir graftır; bu nedenle DOM </a:t>
            </a:r>
            <a:r>
              <a:rPr lang="tr-TR" dirty="0" smtClean="0"/>
              <a:t>hierarşisini incelemek </a:t>
            </a:r>
            <a:r>
              <a:rPr lang="tr-TR" dirty="0" smtClean="0"/>
              <a:t>için genel graf </a:t>
            </a:r>
            <a:r>
              <a:rPr lang="tr-TR" dirty="0" smtClean="0"/>
              <a:t>tarama </a:t>
            </a:r>
            <a:r>
              <a:rPr lang="tr-TR" dirty="0" smtClean="0"/>
              <a:t>çözümleri </a:t>
            </a:r>
            <a:r>
              <a:rPr lang="tr-TR" dirty="0" smtClean="0"/>
              <a:t>kullanılabilir</a:t>
            </a:r>
            <a:endParaRPr lang="tr-TR" dirty="0" smtClean="0"/>
          </a:p>
          <a:p>
            <a:r>
              <a:rPr lang="tr-TR" dirty="0" smtClean="0"/>
              <a:t>DOM </a:t>
            </a:r>
            <a:r>
              <a:rPr lang="tr-TR" dirty="0" smtClean="0"/>
              <a:t>hierarşisini taramak </a:t>
            </a:r>
            <a:r>
              <a:rPr lang="tr-TR" dirty="0" smtClean="0"/>
              <a:t>için </a:t>
            </a:r>
            <a:r>
              <a:rPr lang="tr-TR" dirty="0" smtClean="0"/>
              <a:t>enine </a:t>
            </a:r>
            <a:r>
              <a:rPr lang="tr-TR" dirty="0" smtClean="0"/>
              <a:t>ve derinlikle (derine) iki </a:t>
            </a:r>
            <a:r>
              <a:rPr lang="tr-TR" dirty="0" smtClean="0"/>
              <a:t>genel graf </a:t>
            </a:r>
            <a:r>
              <a:rPr lang="tr-TR" dirty="0" smtClean="0"/>
              <a:t>arama yöntemi kullanılabilir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&lt;script&gt;</a:t>
            </a:r>
            <a:endParaRPr lang="tr-TR" sz="13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3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tr-TR" sz="1300" b="1" dirty="0" smtClean="0">
                <a:solidFill>
                  <a:srgbClr val="000000"/>
                </a:solidFill>
                <a:latin typeface="courier new"/>
              </a:rPr>
              <a:t>cfunc</a:t>
            </a:r>
            <a:r>
              <a:rPr lang="tr-TR" sz="1300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tr-TR" sz="1300" dirty="0" smtClean="0">
                <a:solidFill>
                  <a:srgbClr val="000000"/>
                </a:solidFill>
                <a:latin typeface="courier new"/>
              </a:rPr>
              <a:t> //AJAX cevabı işleyicisi ...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url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tr-TR" sz="13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if(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window.XMLHttpRequest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tr-TR" sz="13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// IE7+, Firefox, Chrome, Opera, Safari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XMLHttpRequest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tr-TR" sz="1300" dirty="0" smtClean="0">
                <a:solidFill>
                  <a:srgbClr val="FF0000"/>
                </a:solidFill>
                <a:latin typeface="courier new"/>
              </a:rPr>
              <a:t>e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lse</a:t>
            </a:r>
            <a:endParaRPr lang="en-US" sz="13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{</a:t>
            </a:r>
            <a:r>
              <a:rPr lang="tr-TR" sz="13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// IE6, IE5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ActiveXObject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300" dirty="0" err="1" smtClean="0">
                <a:solidFill>
                  <a:srgbClr val="FF0000"/>
                </a:solidFill>
                <a:latin typeface="courier new"/>
              </a:rPr>
              <a:t>Microsoft.XMLHTTP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300" b="1" dirty="0" err="1" smtClean="0">
                <a:solidFill>
                  <a:srgbClr val="000000"/>
                </a:solidFill>
                <a:latin typeface="courier new"/>
              </a:rPr>
              <a:t>cfunc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GET",url,true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tr-TR" sz="13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3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Tamamlanmış bir </a:t>
            </a:r>
            <a:r>
              <a:rPr lang="tr-TR" dirty="0" smtClean="0"/>
              <a:t>AJAX Örneği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0" y="990600"/>
            <a:ext cx="44958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&lt;/script&gt;</a:t>
            </a:r>
            <a:endParaRPr lang="tr-TR" sz="11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tr-TR" sz="11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1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371600"/>
            <a:ext cx="4392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1425" y="1295400"/>
            <a:ext cx="0" cy="441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24300"/>
            <a:ext cx="331470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019300"/>
            <a:ext cx="3324225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2427874">
            <a:off x="4382397" y="3404333"/>
            <a:ext cx="914400" cy="457200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3467100"/>
            <a:ext cx="7360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ourier new"/>
              </a:rPr>
              <a:t>AJAX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352800" y="3771900"/>
            <a:ext cx="1447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window.XMLHttpRequest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XMLHttpRequest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e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lse</a:t>
            </a:r>
            <a:endParaRPr lang="en-US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ActiveXObject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Microsoft.XMLHTTP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7000" y="19812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XMLHttpRequest nesnesi başlatılması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xmlhttp.onreadystatechange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xmlhttp.readyState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==4 &amp;&amp;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xmlhttp.status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    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tablo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}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14600" y="31242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 cevabı işletecek fonksiyonu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xmlhttp.open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GET","getcustomer.asp?q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="+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str,true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xmlhttp.send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3886200"/>
            <a:ext cx="3733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HTTP isteği GET olarak gönderilmesi, istenen kullanıcı bilgi URL metninin bir kısmı olarak gönderilir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xmlhttp.open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GET","getcustomer.asp?q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="+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str,true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xmlhttp.send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62200" y="3810000"/>
            <a:ext cx="3352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 adresi, w3schools.com/getcustomer.asp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1200" y="9144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Seçilebilir isimleri ve AJAX fonksiyonun seçmede çağrılması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43400" y="1893125"/>
            <a:ext cx="3505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3886200"/>
            <a:ext cx="2819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 tarafından gönderilecek tablonun yeri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Çalışma sırası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Enine </a:t>
            </a:r>
            <a:r>
              <a:rPr lang="tr-TR" dirty="0" smtClean="0"/>
              <a:t>arama, </a:t>
            </a:r>
            <a:r>
              <a:rPr lang="tr-TR" dirty="0" smtClean="0"/>
              <a:t>DOM </a:t>
            </a:r>
            <a:r>
              <a:rPr lang="tr-TR" dirty="0" smtClean="0"/>
              <a:t>hierarşisini </a:t>
            </a:r>
            <a:r>
              <a:rPr lang="tr-TR" dirty="0" smtClean="0"/>
              <a:t>katman katman </a:t>
            </a:r>
            <a:r>
              <a:rPr lang="tr-TR" dirty="0" smtClean="0"/>
              <a:t>inceler </a:t>
            </a:r>
            <a:endParaRPr lang="tr-TR" dirty="0" smtClean="0"/>
          </a:p>
          <a:p>
            <a:pPr lvl="1"/>
            <a:r>
              <a:rPr lang="tr-TR" dirty="0" smtClean="0"/>
              <a:t>Kökten itibaren, her adımda belirli bir </a:t>
            </a:r>
            <a:r>
              <a:rPr lang="tr-TR" dirty="0" smtClean="0"/>
              <a:t>katmandaki elemanları geçirip onların </a:t>
            </a:r>
            <a:r>
              <a:rPr lang="tr-TR" dirty="0" smtClean="0"/>
              <a:t>çocukları </a:t>
            </a:r>
            <a:r>
              <a:rPr lang="tr-TR" dirty="0" smtClean="0"/>
              <a:t>toplanır</a:t>
            </a:r>
            <a:endParaRPr lang="tr-TR" dirty="0" smtClean="0"/>
          </a:p>
          <a:p>
            <a:pPr lvl="1"/>
            <a:r>
              <a:rPr lang="tr-TR" dirty="0" smtClean="0"/>
              <a:t>Öbür adımda özyineleme anlamında bu çocukları gözden geçirilir, VB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window.XMLHttpRequest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XMLHttpRequest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e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lse</a:t>
            </a:r>
            <a:endParaRPr lang="en-US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=new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ActiveXObject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Microsoft.XMLHTTP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7000" y="19812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XMLHttpRequest nesnesi başlatılır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==4 &amp;&amp;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    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tablo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xmlhttp.open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GET","getcustomer.asp?q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="+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str,true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xmlhttp.send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4200" y="4114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HTTP istek gönderilir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function </a:t>
            </a:r>
            <a:r>
              <a:rPr lang="en-US" sz="1400" dirty="0" err="1" smtClean="0">
                <a:latin typeface="courier new"/>
              </a:rPr>
              <a:t>showCustomer</a:t>
            </a:r>
            <a:r>
              <a:rPr lang="en-US" sz="1400" dirty="0" smtClean="0"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str</a:t>
            </a:r>
            <a:r>
              <a:rPr lang="en-US" sz="1400" dirty="0" smtClean="0"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xmlhttp</a:t>
            </a:r>
            <a:r>
              <a:rPr lang="en-US" sz="1400" dirty="0" smtClean="0"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if (</a:t>
            </a:r>
            <a:r>
              <a:rPr lang="en-US" sz="1400" dirty="0" err="1" smtClean="0">
                <a:latin typeface="courier new"/>
              </a:rPr>
              <a:t>window.XMLHttpRequest</a:t>
            </a:r>
            <a:r>
              <a:rPr lang="en-US" sz="1400" dirty="0" smtClean="0"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  </a:t>
            </a:r>
            <a:r>
              <a:rPr lang="en-US" sz="1400" dirty="0" err="1" smtClean="0">
                <a:latin typeface="courier new"/>
              </a:rPr>
              <a:t>xmlhttp</a:t>
            </a:r>
            <a:r>
              <a:rPr lang="en-US" sz="1400" dirty="0" smtClean="0">
                <a:latin typeface="courier new"/>
              </a:rPr>
              <a:t>=new </a:t>
            </a:r>
            <a:r>
              <a:rPr lang="en-US" sz="1400" dirty="0" err="1" smtClean="0">
                <a:latin typeface="courier new"/>
              </a:rPr>
              <a:t>XMLHttpRequest</a:t>
            </a:r>
            <a:r>
              <a:rPr lang="en-US" sz="1400" dirty="0" smtClean="0"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latin typeface="courier new"/>
              </a:rPr>
              <a:t>e</a:t>
            </a:r>
            <a:r>
              <a:rPr lang="en-US" sz="1400" dirty="0" err="1" smtClean="0">
                <a:latin typeface="courier new"/>
              </a:rPr>
              <a:t>lse</a:t>
            </a:r>
            <a:endParaRPr lang="en-US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  </a:t>
            </a:r>
            <a:r>
              <a:rPr lang="en-US" sz="1400" dirty="0" err="1" smtClean="0">
                <a:latin typeface="courier new"/>
              </a:rPr>
              <a:t>xmlhttp</a:t>
            </a:r>
            <a:r>
              <a:rPr lang="en-US" sz="1400" dirty="0" smtClean="0">
                <a:latin typeface="courier new"/>
              </a:rPr>
              <a:t>=new </a:t>
            </a:r>
            <a:r>
              <a:rPr lang="en-US" sz="1400" dirty="0" err="1" smtClean="0">
                <a:latin typeface="courier new"/>
              </a:rPr>
              <a:t>ActiveXObject</a:t>
            </a:r>
            <a:r>
              <a:rPr lang="en-US" sz="1400" dirty="0" smtClean="0">
                <a:latin typeface="courier new"/>
              </a:rPr>
              <a:t>("</a:t>
            </a:r>
            <a:r>
              <a:rPr lang="en-US" sz="1400" dirty="0" err="1" smtClean="0">
                <a:latin typeface="courier new"/>
              </a:rPr>
              <a:t>Microsoft.XMLHTTP</a:t>
            </a:r>
            <a:r>
              <a:rPr lang="en-US" sz="1400" dirty="0" smtClean="0"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latin typeface="courier new"/>
              </a:rPr>
              <a:t>xmlhttp.onreadystatechange</a:t>
            </a:r>
            <a:r>
              <a:rPr lang="en-US" sz="1400" dirty="0" smtClean="0"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if (</a:t>
            </a:r>
            <a:r>
              <a:rPr lang="en-US" sz="1400" dirty="0" err="1" smtClean="0">
                <a:latin typeface="courier new"/>
              </a:rPr>
              <a:t>xmlhttp.readyState</a:t>
            </a:r>
            <a:r>
              <a:rPr lang="en-US" sz="1400" dirty="0" smtClean="0">
                <a:latin typeface="courier new"/>
              </a:rPr>
              <a:t>==4 &amp;&amp;</a:t>
            </a:r>
            <a:r>
              <a:rPr lang="tr-TR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xmlhttp.status</a:t>
            </a:r>
            <a:r>
              <a:rPr lang="en-US" sz="1400" dirty="0" smtClean="0"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{    </a:t>
            </a:r>
            <a:endParaRPr lang="tr-TR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latin typeface="courier new"/>
              </a:rPr>
              <a:t>  </a:t>
            </a:r>
            <a:r>
              <a:rPr lang="en-US" sz="1400" dirty="0" err="1" smtClean="0">
                <a:latin typeface="courier new"/>
              </a:rPr>
              <a:t>document.getElementById</a:t>
            </a:r>
            <a:r>
              <a:rPr lang="en-US" sz="1400" dirty="0" smtClean="0">
                <a:latin typeface="courier new"/>
              </a:rPr>
              <a:t>("</a:t>
            </a:r>
            <a:r>
              <a:rPr lang="tr-TR" sz="1400" dirty="0" smtClean="0">
                <a:latin typeface="courier new"/>
              </a:rPr>
              <a:t>tablo</a:t>
            </a:r>
            <a:r>
              <a:rPr lang="en-US" sz="1400" dirty="0" smtClean="0">
                <a:latin typeface="courier new"/>
              </a:rPr>
              <a:t>").</a:t>
            </a:r>
            <a:r>
              <a:rPr lang="en-US" sz="1400" dirty="0" err="1" smtClean="0">
                <a:latin typeface="courier new"/>
              </a:rPr>
              <a:t>innerHTML</a:t>
            </a:r>
            <a:r>
              <a:rPr lang="en-US" sz="1400" dirty="0" smtClean="0">
                <a:latin typeface="courier new"/>
              </a:rPr>
              <a:t>=</a:t>
            </a:r>
            <a:endParaRPr lang="tr-TR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latin typeface="courier new"/>
              </a:rPr>
              <a:t>     </a:t>
            </a:r>
            <a:r>
              <a:rPr lang="en-US" sz="1400" dirty="0" err="1" smtClean="0">
                <a:latin typeface="courier new"/>
              </a:rPr>
              <a:t>xmlhttp.responseText</a:t>
            </a:r>
            <a:r>
              <a:rPr lang="en-US" sz="1400" dirty="0" smtClean="0"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 }</a:t>
            </a:r>
            <a:endParaRPr lang="tr-TR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}</a:t>
            </a:r>
            <a:endParaRPr lang="tr-TR" sz="1400" dirty="0" smtClean="0"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latin typeface="courier new"/>
              </a:rPr>
              <a:t>xmlhttp.open</a:t>
            </a:r>
            <a:r>
              <a:rPr lang="en-US" sz="1400" dirty="0" smtClean="0">
                <a:latin typeface="courier new"/>
              </a:rPr>
              <a:t>("</a:t>
            </a:r>
            <a:r>
              <a:rPr lang="en-US" sz="1400" dirty="0" err="1" smtClean="0">
                <a:latin typeface="courier new"/>
              </a:rPr>
              <a:t>GET","getcustomer.asp?q</a:t>
            </a:r>
            <a:r>
              <a:rPr lang="en-US" sz="1400" dirty="0" smtClean="0">
                <a:latin typeface="courier new"/>
              </a:rPr>
              <a:t>="+</a:t>
            </a:r>
            <a:r>
              <a:rPr lang="en-US" sz="1400" dirty="0" err="1" smtClean="0">
                <a:latin typeface="courier new"/>
              </a:rPr>
              <a:t>str,true</a:t>
            </a:r>
            <a:r>
              <a:rPr lang="en-US" sz="1400" dirty="0" smtClean="0"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latin typeface="courier new"/>
              </a:rPr>
              <a:t>xmlhttp.send</a:t>
            </a:r>
            <a:r>
              <a:rPr lang="en-US" sz="1400" dirty="0" smtClean="0"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27432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Cevap bekleniyor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xmlhttp.onreadystatechange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if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xmlhttp.readyState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==4 &amp;&amp;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xmlhttp.status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{    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tablo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}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1200" y="312420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 cevabı geldiğinde işleyici fonksiyonu çalışır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showCustomer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    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window.XMLHttpRequest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{//IE7+, Firefox, Chrome, Opera, Safari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lse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{// IE6, IE5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ActiveXObject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Microsoft.XMLHTTP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err="1" smtClean="0">
                <a:latin typeface="courier new"/>
              </a:rPr>
              <a:t>xmlhttp.onreadystatechange</a:t>
            </a:r>
            <a:r>
              <a:rPr lang="en-US" sz="1400" dirty="0" smtClean="0">
                <a:latin typeface="courier new"/>
              </a:rPr>
              <a:t>=function(){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if (</a:t>
            </a:r>
            <a:r>
              <a:rPr lang="en-US" sz="1400" dirty="0" err="1" smtClean="0">
                <a:latin typeface="courier new"/>
              </a:rPr>
              <a:t>xmlhttp.readyState</a:t>
            </a:r>
            <a:r>
              <a:rPr lang="en-US" sz="1400" dirty="0" smtClean="0">
                <a:latin typeface="courier new"/>
              </a:rPr>
              <a:t>==4 &amp;&amp;</a:t>
            </a:r>
            <a:r>
              <a:rPr lang="tr-TR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xmlhttp.status</a:t>
            </a:r>
            <a:r>
              <a:rPr lang="en-US" sz="1400" dirty="0" smtClean="0">
                <a:latin typeface="courier new"/>
              </a:rPr>
              <a:t>==200)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{    </a:t>
            </a:r>
            <a:endParaRPr lang="tr-TR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tablo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 }</a:t>
            </a:r>
            <a:endParaRPr lang="tr-TR" sz="1400" dirty="0" smtClean="0">
              <a:latin typeface="courier new"/>
            </a:endParaRPr>
          </a:p>
          <a:p>
            <a:pPr marL="0" indent="0">
              <a:buNone/>
              <a:tabLst>
                <a:tab pos="273050" algn="l"/>
                <a:tab pos="534988" algn="l"/>
                <a:tab pos="808038" algn="l"/>
                <a:tab pos="1081088" algn="l"/>
              </a:tabLst>
            </a:pPr>
            <a:r>
              <a:rPr lang="en-US" sz="1400" dirty="0" smtClean="0">
                <a:latin typeface="courier new"/>
              </a:rPr>
              <a:t>}</a:t>
            </a:r>
            <a:endParaRPr lang="tr-TR" sz="1400" dirty="0" smtClean="0">
              <a:latin typeface="courier new"/>
            </a:endParaRP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GET","getcustomer.asp?q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="+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str,true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lvl="0" indent="0"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143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&lt;form action=""&gt;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&lt;select name="customers"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onchange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showCustomer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this.value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value=""&gt;Select a customer:&lt;/option&gt;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value="ALFKI"&gt;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Alfreds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Futterkiste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value="NORTS "&gt;North/South&lt;/option&gt;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&lt;option value="WOLZA"&gt;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Wolski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Zajazd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&lt;div id="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tablo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55600" algn="l"/>
                <a:tab pos="712788" algn="l"/>
                <a:tab pos="1081088" algn="l"/>
                <a:tab pos="1436688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&lt;/html&gt;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90800" y="457200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 gönderdiği tablo div'e yazdırılır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Web </a:t>
            </a:r>
            <a:r>
              <a:rPr lang="tr-TR" dirty="0" smtClean="0"/>
              <a:t>sayfasının yapısı, DOM hierarşisi </a:t>
            </a:r>
            <a:r>
              <a:rPr lang="tr-TR" dirty="0" smtClean="0"/>
              <a:t>güncelleştirme </a:t>
            </a:r>
            <a:r>
              <a:rPr lang="tr-TR" dirty="0" smtClean="0"/>
              <a:t>metotlarını </a:t>
            </a:r>
            <a:r>
              <a:rPr lang="tr-TR" dirty="0" smtClean="0"/>
              <a:t>kullanarak </a:t>
            </a:r>
            <a:r>
              <a:rPr lang="tr-TR" dirty="0" smtClean="0"/>
              <a:t>nasıl </a:t>
            </a:r>
            <a:r>
              <a:rPr lang="tr-TR" dirty="0" smtClean="0"/>
              <a:t>gerekirse </a:t>
            </a:r>
            <a:r>
              <a:rPr lang="tr-TR" dirty="0" smtClean="0"/>
              <a:t>ayarlanabilir</a:t>
            </a:r>
            <a:endParaRPr lang="tr-TR" dirty="0" smtClean="0"/>
          </a:p>
          <a:p>
            <a:r>
              <a:rPr lang="tr-TR" dirty="0" smtClean="0"/>
              <a:t>Web </a:t>
            </a:r>
            <a:r>
              <a:rPr lang="tr-TR" dirty="0" smtClean="0"/>
              <a:t>sayfasındaki fare hareketleri, tıklar, klavye </a:t>
            </a:r>
            <a:r>
              <a:rPr lang="tr-TR" dirty="0" smtClean="0"/>
              <a:t>girişi </a:t>
            </a:r>
            <a:r>
              <a:rPr lang="tr-TR" dirty="0" smtClean="0"/>
              <a:t>gibi </a:t>
            </a:r>
            <a:r>
              <a:rPr lang="tr-TR" dirty="0" smtClean="0"/>
              <a:t>olaylar </a:t>
            </a:r>
            <a:r>
              <a:rPr lang="tr-TR" dirty="0" smtClean="0"/>
              <a:t>hakkında </a:t>
            </a:r>
            <a:r>
              <a:rPr lang="tr-TR" dirty="0" smtClean="0"/>
              <a:t>DOM kullanarak bilgi </a:t>
            </a:r>
            <a:r>
              <a:rPr lang="tr-TR" dirty="0" smtClean="0"/>
              <a:t>elde edilebilir ve tepki </a:t>
            </a:r>
            <a:r>
              <a:rPr lang="tr-TR" dirty="0" smtClean="0"/>
              <a:t>gösterilebilir</a:t>
            </a:r>
            <a:endParaRPr lang="tr-TR" dirty="0" smtClean="0"/>
          </a:p>
          <a:p>
            <a:r>
              <a:rPr lang="tr-TR" dirty="0" smtClean="0"/>
              <a:t>Web sayfasının düzeni ileri şekilde ayarlanabilir</a:t>
            </a:r>
          </a:p>
          <a:p>
            <a:r>
              <a:rPr lang="tr-TR" dirty="0" smtClean="0"/>
              <a:t>Web uygulamaları, arka planında sayfayı yeni indirmeden sunucu </a:t>
            </a:r>
            <a:r>
              <a:rPr lang="tr-TR" dirty="0" smtClean="0"/>
              <a:t>ile </a:t>
            </a:r>
            <a:r>
              <a:rPr lang="tr-TR" dirty="0" smtClean="0"/>
              <a:t>haberleşebilir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Zengin İnternet Uygulamaları (Rich Internet Applications veya RIA), masaüstü yazılımlarının birçok tipik özelliğine sahip olan ancak web tarayıcı, plug-in, sandbox, Java sanal makine </a:t>
            </a:r>
            <a:r>
              <a:rPr lang="tr-TR" dirty="0" smtClean="0"/>
              <a:t>(JVM) veya </a:t>
            </a:r>
            <a:r>
              <a:rPr lang="tr-TR" dirty="0" smtClean="0"/>
              <a:t>Javascript </a:t>
            </a:r>
            <a:r>
              <a:rPr lang="tr-TR" dirty="0" smtClean="0"/>
              <a:t>kullanarak</a:t>
            </a:r>
            <a:r>
              <a:rPr lang="tr-TR" dirty="0" smtClean="0"/>
              <a:t> çalışan yazılımlardır</a:t>
            </a:r>
            <a:endParaRPr lang="tr-TR" dirty="0" smtClean="0"/>
          </a:p>
          <a:p>
            <a:r>
              <a:rPr lang="tr-TR" dirty="0" smtClean="0"/>
              <a:t>RIA platformlar bir çoğunda tarayıcı tabanlı bilgisayar oyunlarda </a:t>
            </a:r>
            <a:r>
              <a:rPr lang="tr-TR" dirty="0" smtClean="0"/>
              <a:t>kullanılmakta, </a:t>
            </a:r>
            <a:r>
              <a:rPr lang="tr-TR" dirty="0" smtClean="0"/>
              <a:t>ancak son zamanlarda </a:t>
            </a:r>
            <a:r>
              <a:rPr lang="tr-TR" dirty="0" smtClean="0"/>
              <a:t>diğer alanlarda hızlı </a:t>
            </a:r>
            <a:r>
              <a:rPr lang="tr-TR" dirty="0" smtClean="0"/>
              <a:t>gelişmeye başladı</a:t>
            </a:r>
          </a:p>
          <a:p>
            <a:r>
              <a:rPr lang="tr-TR" dirty="0" smtClean="0"/>
              <a:t>RIA genellikle bir </a:t>
            </a:r>
            <a:r>
              <a:rPr lang="tr-TR" dirty="0" smtClean="0"/>
              <a:t>platform (</a:t>
            </a:r>
            <a:r>
              <a:rPr lang="tr-TR" dirty="0" smtClean="0"/>
              <a:t>çerçeve) </a:t>
            </a:r>
            <a:r>
              <a:rPr lang="tr-TR" dirty="0" smtClean="0"/>
              <a:t>üzerinde çalışmakta; bunlardan en yaygın </a:t>
            </a:r>
            <a:r>
              <a:rPr lang="tr-TR" dirty="0" smtClean="0"/>
              <a:t>olan Adobe </a:t>
            </a:r>
            <a:r>
              <a:rPr lang="tr-TR" dirty="0" smtClean="0"/>
              <a:t>Flash, Java FX ve Microsoft </a:t>
            </a:r>
            <a:r>
              <a:rPr lang="tr-TR" dirty="0" smtClean="0"/>
              <a:t>Silverlight platformlardır; Bu tip RIA'ler için</a:t>
            </a:r>
            <a:r>
              <a:rPr lang="tr-TR" dirty="0" smtClean="0"/>
              <a:t>, Flash, Java VM veya Silverlight gibi ilgili </a:t>
            </a:r>
            <a:r>
              <a:rPr lang="tr-TR" dirty="0" smtClean="0"/>
              <a:t>yazılımının </a:t>
            </a:r>
            <a:r>
              <a:rPr lang="tr-TR" dirty="0" smtClean="0"/>
              <a:t>kullanıcı tarafından indirilmesi </a:t>
            </a:r>
            <a:r>
              <a:rPr lang="tr-TR" dirty="0" smtClean="0"/>
              <a:t>gerekmektedir</a:t>
            </a:r>
            <a:endParaRPr lang="tr-TR" dirty="0" smtClean="0"/>
          </a:p>
          <a:p>
            <a:r>
              <a:rPr lang="tr-TR" dirty="0" smtClean="0"/>
              <a:t>Son zamanlarda, </a:t>
            </a:r>
            <a:r>
              <a:rPr lang="tr-TR" dirty="0" smtClean="0"/>
              <a:t>HTML5+Javascript+AJAX tabanlı, özel plugin </a:t>
            </a:r>
            <a:r>
              <a:rPr lang="tr-TR" dirty="0" smtClean="0"/>
              <a:t>veya yazılım gerektirmeyen </a:t>
            </a:r>
            <a:r>
              <a:rPr lang="tr-TR" dirty="0" smtClean="0"/>
              <a:t>RIA'ler yayılmaya başladı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Adobe Flash, RIA için kullanılan </a:t>
            </a:r>
            <a:r>
              <a:rPr lang="tr-TR" dirty="0" smtClean="0"/>
              <a:t>platformlardan </a:t>
            </a:r>
            <a:r>
              <a:rPr lang="tr-TR" dirty="0" smtClean="0"/>
              <a:t>en ünlü </a:t>
            </a:r>
            <a:r>
              <a:rPr lang="tr-TR" dirty="0" smtClean="0"/>
              <a:t>olan </a:t>
            </a:r>
            <a:r>
              <a:rPr lang="tr-TR" dirty="0" smtClean="0"/>
              <a:t>biridir</a:t>
            </a:r>
            <a:endParaRPr lang="tr-TR" dirty="0" smtClean="0"/>
          </a:p>
          <a:p>
            <a:r>
              <a:rPr lang="tr-TR" dirty="0" smtClean="0"/>
              <a:t>Flash, vektörsel ve raster grafiği üzerinde çalışmalar </a:t>
            </a:r>
            <a:r>
              <a:rPr lang="tr-TR" dirty="0" smtClean="0"/>
              <a:t>için </a:t>
            </a:r>
            <a:r>
              <a:rPr lang="tr-TR" dirty="0" smtClean="0"/>
              <a:t>web tarayıcı bir </a:t>
            </a:r>
            <a:r>
              <a:rPr lang="tr-TR" dirty="0" smtClean="0"/>
              <a:t>plugindir; </a:t>
            </a:r>
            <a:r>
              <a:rPr lang="tr-TR" dirty="0" smtClean="0"/>
              <a:t>ayrıca animasyon ve kullanıcı ile etkileşim için </a:t>
            </a:r>
            <a:r>
              <a:rPr lang="tr-TR" dirty="0" smtClean="0"/>
              <a:t>araçlar da </a:t>
            </a:r>
            <a:r>
              <a:rPr lang="tr-TR" dirty="0" smtClean="0"/>
              <a:t>sunmaktadır</a:t>
            </a:r>
          </a:p>
          <a:p>
            <a:r>
              <a:rPr lang="tr-TR" dirty="0" smtClean="0"/>
              <a:t>Flash </a:t>
            </a:r>
            <a:r>
              <a:rPr lang="tr-TR" dirty="0" smtClean="0"/>
              <a:t>uygulamaları, </a:t>
            </a:r>
            <a:r>
              <a:rPr lang="tr-TR" dirty="0" smtClean="0"/>
              <a:t>özel ActionScript </a:t>
            </a:r>
            <a:r>
              <a:rPr lang="tr-TR" dirty="0" smtClean="0"/>
              <a:t>programlama </a:t>
            </a:r>
            <a:r>
              <a:rPr lang="tr-TR" dirty="0" smtClean="0"/>
              <a:t>dili </a:t>
            </a:r>
            <a:r>
              <a:rPr lang="tr-TR" dirty="0" smtClean="0"/>
              <a:t>kullanarak </a:t>
            </a:r>
            <a:r>
              <a:rPr lang="tr-TR" dirty="0" smtClean="0"/>
              <a:t>oluşturulmalı </a:t>
            </a:r>
            <a:r>
              <a:rPr lang="tr-TR" dirty="0" smtClean="0"/>
              <a:t>ve web tarayıcı içinde kullanılabilmesi için Flash plugin gerektirmektedir</a:t>
            </a:r>
          </a:p>
          <a:p>
            <a:r>
              <a:rPr lang="tr-TR" dirty="0" smtClean="0"/>
              <a:t>İnternette yaygın şekilde kullanılmış </a:t>
            </a:r>
            <a:r>
              <a:rPr lang="tr-TR" dirty="0" smtClean="0"/>
              <a:t>olan Flash'ın önemi, HTML5'te birçok </a:t>
            </a:r>
            <a:r>
              <a:rPr lang="tr-TR" dirty="0" smtClean="0"/>
              <a:t>benzer </a:t>
            </a:r>
            <a:r>
              <a:rPr lang="tr-TR" dirty="0" smtClean="0"/>
              <a:t>araç sunulduğu için </a:t>
            </a:r>
            <a:r>
              <a:rPr lang="tr-TR" dirty="0" smtClean="0"/>
              <a:t>ve Flash'in </a:t>
            </a:r>
            <a:r>
              <a:rPr lang="tr-TR" dirty="0" smtClean="0"/>
              <a:t>mobil </a:t>
            </a:r>
            <a:r>
              <a:rPr lang="tr-TR" dirty="0" smtClean="0"/>
              <a:t>cihazlarda genellikle </a:t>
            </a:r>
            <a:r>
              <a:rPr lang="tr-TR" dirty="0" smtClean="0"/>
              <a:t>desteklenmemesi </a:t>
            </a:r>
            <a:r>
              <a:rPr lang="tr-TR" dirty="0" smtClean="0"/>
              <a:t>için azalmaya başladı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Java ve JavaFX, Java programlama dili ve Java appletlerine </a:t>
            </a:r>
            <a:r>
              <a:rPr lang="tr-TR" dirty="0" smtClean="0"/>
              <a:t>dayalı bir </a:t>
            </a:r>
            <a:r>
              <a:rPr lang="tr-TR" dirty="0" smtClean="0"/>
              <a:t>RIA teknolojisidir</a:t>
            </a:r>
          </a:p>
          <a:p>
            <a:r>
              <a:rPr lang="tr-TR" dirty="0" smtClean="0"/>
              <a:t>Java appletler, </a:t>
            </a:r>
            <a:r>
              <a:rPr lang="tr-TR" dirty="0" smtClean="0"/>
              <a:t>tamamlanmış ve </a:t>
            </a:r>
            <a:r>
              <a:rPr lang="tr-TR" dirty="0" smtClean="0"/>
              <a:t>Java VM kullanarak tarayıcı içinde </a:t>
            </a:r>
            <a:r>
              <a:rPr lang="tr-TR" dirty="0" smtClean="0"/>
              <a:t>çalışan Java </a:t>
            </a:r>
            <a:r>
              <a:rPr lang="tr-TR" dirty="0" smtClean="0"/>
              <a:t>programlarıdır</a:t>
            </a:r>
            <a:endParaRPr lang="tr-TR" dirty="0" smtClean="0"/>
          </a:p>
          <a:p>
            <a:r>
              <a:rPr lang="tr-TR" dirty="0" smtClean="0"/>
              <a:t>Java FX, RIA geliştirme için ilgili bir </a:t>
            </a:r>
            <a:r>
              <a:rPr lang="tr-TR" dirty="0" smtClean="0"/>
              <a:t>Java platformdır</a:t>
            </a:r>
            <a:endParaRPr lang="tr-TR" dirty="0" smtClean="0"/>
          </a:p>
          <a:p>
            <a:r>
              <a:rPr lang="tr-TR" dirty="0" smtClean="0"/>
              <a:t>Java </a:t>
            </a:r>
            <a:r>
              <a:rPr lang="tr-TR" dirty="0" smtClean="0"/>
              <a:t>uygulamalarının </a:t>
            </a:r>
            <a:r>
              <a:rPr lang="tr-TR" dirty="0" smtClean="0"/>
              <a:t>web tarayıcıda kullanılabilmesi için </a:t>
            </a:r>
            <a:r>
              <a:rPr lang="tr-TR" dirty="0" smtClean="0"/>
              <a:t>Java </a:t>
            </a:r>
            <a:r>
              <a:rPr lang="tr-TR" dirty="0" smtClean="0"/>
              <a:t>Runtime Environment (JRE</a:t>
            </a:r>
            <a:r>
              <a:rPr lang="tr-TR" dirty="0" smtClean="0"/>
              <a:t>)'nin </a:t>
            </a:r>
            <a:r>
              <a:rPr lang="tr-TR" dirty="0" smtClean="0"/>
              <a:t>kullanıcı bilgisayarında kurulması gereklidir</a:t>
            </a:r>
          </a:p>
          <a:p>
            <a:r>
              <a:rPr lang="tr-TR" dirty="0" smtClean="0"/>
              <a:t>Java </a:t>
            </a:r>
            <a:r>
              <a:rPr lang="tr-TR" dirty="0" smtClean="0"/>
              <a:t>uygulamaları </a:t>
            </a:r>
            <a:r>
              <a:rPr lang="tr-TR" dirty="0" smtClean="0"/>
              <a:t>bir zaman </a:t>
            </a:r>
            <a:r>
              <a:rPr lang="tr-TR" dirty="0" smtClean="0"/>
              <a:t>çök pöpüler olduğuna rağmen, bilgisayarlardan </a:t>
            </a:r>
            <a:r>
              <a:rPr lang="tr-TR" dirty="0" smtClean="0"/>
              <a:t>gereksinimleri fazla </a:t>
            </a:r>
            <a:r>
              <a:rPr lang="tr-TR" dirty="0" smtClean="0"/>
              <a:t>olduğu </a:t>
            </a:r>
            <a:r>
              <a:rPr lang="tr-TR" dirty="0" smtClean="0"/>
              <a:t>için ve diğer </a:t>
            </a:r>
            <a:r>
              <a:rPr lang="tr-TR" dirty="0" smtClean="0"/>
              <a:t>nedenlerle </a:t>
            </a:r>
            <a:r>
              <a:rPr lang="tr-TR" dirty="0" smtClean="0"/>
              <a:t>yaygın kullanımdan </a:t>
            </a:r>
            <a:r>
              <a:rPr lang="tr-TR" dirty="0" smtClean="0"/>
              <a:t>çıkmıştır, </a:t>
            </a:r>
            <a:r>
              <a:rPr lang="tr-TR" dirty="0" smtClean="0"/>
              <a:t>şu anda Java </a:t>
            </a:r>
            <a:r>
              <a:rPr lang="tr-TR" dirty="0" smtClean="0"/>
              <a:t>RIA'ler az kullanılmakta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Silverlight, Microsoft tarafından geliştirilmiş RIA için özel (proprietary) bir </a:t>
            </a:r>
            <a:r>
              <a:rPr lang="tr-TR" dirty="0" smtClean="0"/>
              <a:t>platformdır. </a:t>
            </a:r>
            <a:r>
              <a:rPr lang="tr-TR" dirty="0" smtClean="0"/>
              <a:t>Bu teknoloji çok yaygın kullanımı göremedi ve </a:t>
            </a:r>
            <a:r>
              <a:rPr lang="tr-TR" dirty="0" smtClean="0"/>
              <a:t>birçok </a:t>
            </a:r>
            <a:r>
              <a:rPr lang="tr-TR" dirty="0" smtClean="0"/>
              <a:t>mobil cihazlarında </a:t>
            </a:r>
            <a:r>
              <a:rPr lang="tr-TR" dirty="0" smtClean="0"/>
              <a:t>da desteklenmez</a:t>
            </a:r>
            <a:r>
              <a:rPr lang="tr-TR" dirty="0" smtClean="0"/>
              <a:t>. Silverlight genellikle streaming video için kullanılır, örneğin Silverlight, 2008 ve 2010 Olimpiyat oyunları resmi örganizatörlerinin online video streaming hizmeti ve Netflix online film izleme hizmeti </a:t>
            </a:r>
            <a:r>
              <a:rPr lang="tr-TR" dirty="0" smtClean="0"/>
              <a:t>olarak çalışmıştır.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38800" y="14478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enine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HTML5+Javascript+AJAX RIA'ler, </a:t>
            </a:r>
            <a:r>
              <a:rPr lang="tr-TR" dirty="0" smtClean="0"/>
              <a:t>tartıştığımız </a:t>
            </a:r>
            <a:r>
              <a:rPr lang="tr-TR" dirty="0" smtClean="0"/>
              <a:t>HTML5/CSS3, </a:t>
            </a:r>
            <a:r>
              <a:rPr lang="tr-TR" dirty="0" smtClean="0"/>
              <a:t>Javascript </a:t>
            </a:r>
            <a:r>
              <a:rPr lang="tr-TR" dirty="0" smtClean="0"/>
              <a:t>DOM ve </a:t>
            </a:r>
            <a:r>
              <a:rPr lang="tr-TR" dirty="0" smtClean="0"/>
              <a:t>AJAX </a:t>
            </a:r>
            <a:r>
              <a:rPr lang="tr-TR" dirty="0" smtClean="0"/>
              <a:t>araçlarını </a:t>
            </a:r>
            <a:r>
              <a:rPr lang="tr-TR" dirty="0" smtClean="0"/>
              <a:t>kullanan uygulamalardır</a:t>
            </a:r>
          </a:p>
          <a:p>
            <a:r>
              <a:rPr lang="tr-TR" dirty="0" smtClean="0"/>
              <a:t>Bunlardan en ünlü örneklerden bazelar, gmail ve google docs </a:t>
            </a:r>
            <a:r>
              <a:rPr lang="tr-TR" dirty="0" smtClean="0"/>
              <a:t>uygulamalarıdır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HTML5+Javascript+AJAX RIA'ler, </a:t>
            </a:r>
            <a:r>
              <a:rPr lang="tr-TR" dirty="0" smtClean="0"/>
              <a:t>Javascript'te programlanmış tam özellikli ve dolayısıyla </a:t>
            </a:r>
            <a:r>
              <a:rPr lang="tr-TR" dirty="0" smtClean="0"/>
              <a:t>genellikle </a:t>
            </a:r>
            <a:r>
              <a:rPr lang="tr-TR" i="1" u="sng" dirty="0" smtClean="0"/>
              <a:t>büyük </a:t>
            </a:r>
            <a:r>
              <a:rPr lang="tr-TR" dirty="0" smtClean="0"/>
              <a:t>yazılımlardır</a:t>
            </a:r>
          </a:p>
          <a:p>
            <a:r>
              <a:rPr lang="tr-TR" dirty="0" smtClean="0"/>
              <a:t>Modern </a:t>
            </a:r>
            <a:r>
              <a:rPr lang="tr-TR" dirty="0" smtClean="0"/>
              <a:t>HTML5/Javascript </a:t>
            </a:r>
            <a:r>
              <a:rPr lang="tr-TR" dirty="0" smtClean="0"/>
              <a:t>tabanlı </a:t>
            </a:r>
            <a:r>
              <a:rPr lang="tr-TR" dirty="0" smtClean="0"/>
              <a:t>RIA'ler, </a:t>
            </a:r>
            <a:r>
              <a:rPr lang="tr-TR" dirty="0" smtClean="0"/>
              <a:t>Javascript çerçeveleri kullanarak geliştirilmektedir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HTML5/Javascript çerçeveleri hızlı geliştiği nedeniyle, sıralanması sürekli </a:t>
            </a:r>
            <a:r>
              <a:rPr lang="tr-TR" dirty="0" smtClean="0"/>
              <a:t>değiştiriyor olabilir</a:t>
            </a:r>
            <a:endParaRPr lang="tr-TR" dirty="0" smtClean="0"/>
          </a:p>
          <a:p>
            <a:r>
              <a:rPr lang="tr-TR" dirty="0" smtClean="0"/>
              <a:t>Erken HTML5/Javascript </a:t>
            </a:r>
            <a:r>
              <a:rPr lang="tr-TR" dirty="0" smtClean="0"/>
              <a:t>çerçeveleri, </a:t>
            </a:r>
            <a:r>
              <a:rPr lang="tr-TR" dirty="0" smtClean="0"/>
              <a:t>Google Web Kit (GWK), ExtJS, jQuery, DoJo, MooTools, Prototype, vb</a:t>
            </a:r>
            <a:r>
              <a:rPr lang="tr-TR" dirty="0" smtClean="0"/>
              <a:t>. idi</a:t>
            </a:r>
            <a:endParaRPr lang="tr-TR" dirty="0" smtClean="0"/>
          </a:p>
          <a:p>
            <a:r>
              <a:rPr lang="tr-TR" dirty="0" smtClean="0"/>
              <a:t>Şimdi üç </a:t>
            </a:r>
            <a:r>
              <a:rPr lang="tr-TR" dirty="0" smtClean="0"/>
              <a:t>önde olan HTML5/Javascript </a:t>
            </a:r>
            <a:r>
              <a:rPr lang="tr-TR" dirty="0" smtClean="0"/>
              <a:t>çerçevesi, AngularJS, Ember ve Backbone'dir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1828800" y="1447800"/>
            <a:ext cx="21336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84514" y="14478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4478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enine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2667000" y="2438400"/>
            <a:ext cx="1905000" cy="312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91000" y="25908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4478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enine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86200" y="2514600"/>
            <a:ext cx="1905000" cy="312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0" y="25908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4478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enine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257800" y="2971800"/>
            <a:ext cx="19050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9400" y="297180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44780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enine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 – javascript açılan menü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&lt;ul id="menu"&gt;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&lt;li&gt;Menu 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FF00"/>
                </a:solidFill>
                <a:latin typeface="courier new"/>
              </a:rPr>
              <a:t>  </a:t>
            </a: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&lt;li&gt;Menu 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  &lt;li&gt;Menu 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3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&lt;/li&gt;	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&lt;/ul&gt;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286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667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9050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2308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743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124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819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10400" y="3200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Neçin hierarşi taranması gerekebilir?</a:t>
            </a:r>
          </a:p>
          <a:p>
            <a:pPr lvl="1"/>
            <a:r>
              <a:rPr lang="tr-TR" dirty="0" smtClean="0"/>
              <a:t>Javascript açılan menü, adım 1: listedeki </a:t>
            </a:r>
            <a:r>
              <a:rPr lang="tr-TR" dirty="0" smtClean="0"/>
              <a:t>elemanları </a:t>
            </a:r>
            <a:r>
              <a:rPr lang="tr-TR" dirty="0" smtClean="0"/>
              <a:t>ekranda </a:t>
            </a:r>
            <a:r>
              <a:rPr lang="tr-TR" dirty="0" smtClean="0"/>
              <a:t>yerleştirmek;</a:t>
            </a:r>
            <a:endParaRPr lang="tr-TR" dirty="0" smtClean="0"/>
          </a:p>
          <a:p>
            <a:pPr lvl="2"/>
            <a:r>
              <a:rPr lang="tr-TR" dirty="0" smtClean="0"/>
              <a:t>Javascript </a:t>
            </a:r>
            <a:r>
              <a:rPr lang="tr-TR" dirty="0" smtClean="0"/>
              <a:t>kullanarak</a:t>
            </a:r>
            <a:r>
              <a:rPr lang="tr-TR" dirty="0" smtClean="0"/>
              <a:t> ul </a:t>
            </a:r>
            <a:r>
              <a:rPr lang="tr-TR" dirty="0" smtClean="0"/>
              <a:t>ve li </a:t>
            </a:r>
            <a:r>
              <a:rPr lang="tr-TR" dirty="0" smtClean="0"/>
              <a:t>elemanlarının </a:t>
            </a:r>
            <a:r>
              <a:rPr lang="tr-TR" dirty="0" smtClean="0"/>
              <a:t>belirli </a:t>
            </a:r>
            <a:r>
              <a:rPr lang="tr-TR" dirty="0" smtClean="0"/>
              <a:t>pozisyonlara </a:t>
            </a:r>
            <a:r>
              <a:rPr lang="tr-TR" dirty="0" smtClean="0"/>
              <a:t>götürülmesi gerekiyor</a:t>
            </a:r>
          </a:p>
          <a:p>
            <a:pPr lvl="2"/>
            <a:r>
              <a:rPr lang="tr-TR" dirty="0" smtClean="0"/>
              <a:t>Bu iş için enine </a:t>
            </a:r>
            <a:r>
              <a:rPr lang="tr-TR" dirty="0" smtClean="0"/>
              <a:t>tarama </a:t>
            </a:r>
            <a:r>
              <a:rPr lang="tr-TR" dirty="0" smtClean="0"/>
              <a:t>doğal </a:t>
            </a:r>
            <a:r>
              <a:rPr lang="tr-TR" dirty="0" smtClean="0"/>
              <a:t>–menünün </a:t>
            </a:r>
            <a:r>
              <a:rPr lang="tr-TR" dirty="0" smtClean="0"/>
              <a:t>elemanları katman katman yerleştirilmektedir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r-TR" dirty="0" smtClean="0"/>
              <a:t>hierarşi ile çalışma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DOM, bir HTML sayfası ile ilgili işlemleri HTML kodundan tamamen ayırmak ve bu işlemleri DOM nesne hierarşisi üzerinde </a:t>
            </a:r>
            <a:r>
              <a:rPr lang="tr-TR" dirty="0" smtClean="0"/>
              <a:t>yap</a:t>
            </a:r>
            <a:r>
              <a:rPr lang="en-US" dirty="0" err="1" smtClean="0"/>
              <a:t>abil</a:t>
            </a:r>
            <a:r>
              <a:rPr lang="tr-TR" dirty="0" smtClean="0"/>
              <a:t>me</a:t>
            </a:r>
            <a:r>
              <a:rPr lang="en-US" dirty="0" smtClean="0"/>
              <a:t>k</a:t>
            </a:r>
            <a:r>
              <a:rPr lang="tr-TR" dirty="0" smtClean="0"/>
              <a:t> hedeflemektedir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DOM enine tarama kodu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eninetarama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rootNode,handleFunction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level=0;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thisLevelNodes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= new Array(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rootNode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);  </a:t>
            </a:r>
          </a:p>
          <a:p>
            <a:pPr marL="0" indent="0">
              <a:buNone/>
              <a:tabLst>
                <a:tab pos="363538" algn="l"/>
              </a:tabLst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while(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thisLevelNodes.length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&gt;0)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//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handleFunction</a:t>
            </a:r>
            <a:r>
              <a:rPr lang="tr-TR" sz="1800" b="1" dirty="0" smtClean="0">
                <a:solidFill>
                  <a:srgbClr val="000000"/>
                </a:solidFill>
                <a:latin typeface="courier new"/>
              </a:rPr>
              <a:t>'in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uygulanmasi</a:t>
            </a:r>
            <a:endParaRPr lang="en-US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for(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thisLevelNodes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.length;i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handleFunction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thisLevelNodes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],level);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363538" algn="l"/>
              </a:tabLst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//</a:t>
            </a:r>
            <a:r>
              <a:rPr lang="tr-TR" sz="1800" b="1" dirty="0" smtClean="0">
                <a:solidFill>
                  <a:srgbClr val="000000"/>
                </a:solidFill>
                <a:latin typeface="courier new"/>
              </a:rPr>
              <a:t>hierarşide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ilerleme</a:t>
            </a:r>
            <a:endParaRPr lang="en-US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nextLevelNodes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= new Array();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for(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thisLevelNodes.length;i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{	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  if(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thisLevelNodes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hasChildNodes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 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	    for(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k=0;k&lt;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thisLevelNodes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childNodes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.length;k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    {	 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	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nextLevelNodes.push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thisLevelNodes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childNodes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[k]);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    }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  }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	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thisLevelNodes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nextLevelNodes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tr-TR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level++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}	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&lt;ul id="menu"&gt;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&lt;li&gt;Menu 1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  &lt;li&gt;Menu 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  &lt;li&gt;Menu 1&gt;2&lt;/li&gt;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3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3&gt;1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  &lt;/ul&gt;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&lt;/li&gt;	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&lt;/ul&gt;</a:t>
            </a: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8288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2098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2002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23280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28404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32214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77200" y="3200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7200" y="3581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1447800"/>
            <a:ext cx="75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ul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200" y="1828800"/>
            <a:ext cx="75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ul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00047" y="2828365"/>
            <a:ext cx="75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ul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200" y="2590800"/>
            <a:ext cx="75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ul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hape 20"/>
          <p:cNvCxnSpPr>
            <a:stCxn id="16" idx="2"/>
            <a:endCxn id="6" idx="1"/>
          </p:cNvCxnSpPr>
          <p:nvPr/>
        </p:nvCxnSpPr>
        <p:spPr>
          <a:xfrm rot="16200000" flipH="1">
            <a:off x="3637050" y="1693950"/>
            <a:ext cx="190500" cy="46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6" idx="2"/>
            <a:endCxn id="7" idx="1"/>
          </p:cNvCxnSpPr>
          <p:nvPr/>
        </p:nvCxnSpPr>
        <p:spPr>
          <a:xfrm rot="16200000" flipH="1">
            <a:off x="3446550" y="1884450"/>
            <a:ext cx="571500" cy="46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6" idx="2"/>
            <a:endCxn id="8" idx="1"/>
          </p:cNvCxnSpPr>
          <p:nvPr/>
        </p:nvCxnSpPr>
        <p:spPr>
          <a:xfrm rot="16200000" flipH="1">
            <a:off x="3256050" y="2074950"/>
            <a:ext cx="952500" cy="46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7" idx="1"/>
          </p:cNvCxnSpPr>
          <p:nvPr/>
        </p:nvCxnSpPr>
        <p:spPr>
          <a:xfrm>
            <a:off x="4876800" y="2019300"/>
            <a:ext cx="1584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  <a:endCxn id="19" idx="1"/>
          </p:cNvCxnSpPr>
          <p:nvPr/>
        </p:nvCxnSpPr>
        <p:spPr>
          <a:xfrm>
            <a:off x="4876800" y="2781300"/>
            <a:ext cx="1584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9" idx="1"/>
          </p:cNvCxnSpPr>
          <p:nvPr/>
        </p:nvCxnSpPr>
        <p:spPr>
          <a:xfrm>
            <a:off x="5791200" y="2019300"/>
            <a:ext cx="228600" cy="16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10" idx="1"/>
          </p:cNvCxnSpPr>
          <p:nvPr/>
        </p:nvCxnSpPr>
        <p:spPr>
          <a:xfrm>
            <a:off x="5791200" y="2019300"/>
            <a:ext cx="228600" cy="48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3"/>
            <a:endCxn id="12" idx="1"/>
          </p:cNvCxnSpPr>
          <p:nvPr/>
        </p:nvCxnSpPr>
        <p:spPr>
          <a:xfrm>
            <a:off x="5791200" y="2781300"/>
            <a:ext cx="228600" cy="239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13" idx="1"/>
          </p:cNvCxnSpPr>
          <p:nvPr/>
        </p:nvCxnSpPr>
        <p:spPr>
          <a:xfrm>
            <a:off x="5791200" y="2781300"/>
            <a:ext cx="228600" cy="62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3"/>
            <a:endCxn id="18" idx="1"/>
          </p:cNvCxnSpPr>
          <p:nvPr/>
        </p:nvCxnSpPr>
        <p:spPr>
          <a:xfrm flipV="1">
            <a:off x="6934200" y="3018865"/>
            <a:ext cx="165847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8" idx="3"/>
            <a:endCxn id="14" idx="1"/>
          </p:cNvCxnSpPr>
          <p:nvPr/>
        </p:nvCxnSpPr>
        <p:spPr>
          <a:xfrm>
            <a:off x="7856047" y="3018865"/>
            <a:ext cx="221153" cy="36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3"/>
            <a:endCxn id="15" idx="1"/>
          </p:cNvCxnSpPr>
          <p:nvPr/>
        </p:nvCxnSpPr>
        <p:spPr>
          <a:xfrm>
            <a:off x="7856047" y="3018865"/>
            <a:ext cx="221153" cy="742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62400" y="3352800"/>
            <a:ext cx="342900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Menü elemanı yerleştirme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UL elemanları, ilgili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babası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LI elemanın tam sağda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yerleştirilir;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endParaRPr lang="tr-TR" sz="2000" b="0" i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node.tagName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== 'UL')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var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top = 0;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left = </a:t>
            </a:r>
            <a:r>
              <a:rPr lang="tr-TR" sz="1800" b="1" dirty="0" smtClean="0">
                <a:solidFill>
                  <a:srgbClr val="000000"/>
                </a:solidFill>
                <a:latin typeface="courier new"/>
              </a:rPr>
              <a:t>menuWidth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363538" algn="l"/>
              </a:tabLst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node.style.position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u="sng" dirty="0" smtClean="0">
                <a:solidFill>
                  <a:srgbClr val="FF0000"/>
                </a:solidFill>
                <a:latin typeface="courier new"/>
              </a:rPr>
              <a:t>'absolute'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/>
              </a:rPr>
              <a:t>	</a:t>
            </a:r>
            <a:r>
              <a:rPr lang="en-US" sz="1800" dirty="0" err="1" smtClean="0">
                <a:latin typeface="courier new"/>
              </a:rPr>
              <a:t>node.style.display</a:t>
            </a:r>
            <a:r>
              <a:rPr lang="en-US" sz="1800" dirty="0" smtClean="0">
                <a:latin typeface="courier new"/>
              </a:rPr>
              <a:t>='block';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node.style.top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top + '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px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';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node.style.left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= left + '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px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';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node.style.listStyleType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= 'none';	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Menü elemanı yerleştirme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li, menü tipine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bağlı olarak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sırayla yerleştirilir – burada dikey düzende</a:t>
            </a:r>
          </a:p>
          <a:p>
            <a:pPr marL="0" indent="0">
              <a:buNone/>
              <a:tabLst>
                <a:tab pos="363538" algn="l"/>
              </a:tabLst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if(node.tagName == 'LI') {  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left=0;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if(node.previousSibling == null) top = 0; else top+=menuHeight;</a:t>
            </a:r>
          </a:p>
          <a:p>
            <a:pPr marL="0" indent="0">
              <a:buNone/>
              <a:tabLst>
                <a:tab pos="177800" algn="l"/>
              </a:tabLst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800" dirty="0" smtClean="0">
                <a:latin typeface="courier new"/>
              </a:rPr>
              <a:t>node.style.display='block';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node.style.position='absolute';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node.style.top = top + 'px';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node.style.left = left + 'px';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node.style.width = menuWidth + 'px';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	node.style.border='solid black 1px';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}	</a:t>
            </a:r>
            <a:endParaRPr lang="tr-TR" sz="1800" b="0" i="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Derinlikle (derine) arama, DOM hierarşi DOM kökü ile başlayınca, elemanın çocukları varken ilk </a:t>
            </a:r>
            <a:r>
              <a:rPr lang="tr-TR" dirty="0" smtClean="0"/>
              <a:t>çocuklarını </a:t>
            </a:r>
            <a:r>
              <a:rPr lang="tr-TR" dirty="0" smtClean="0"/>
              <a:t>takip eder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Enine tarama kodu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derinetarama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currentNode,handleFunction,level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latin typeface="courier new"/>
              </a:rPr>
              <a:t>handleFunction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dirty="0" err="1" smtClean="0">
                <a:latin typeface="courier new"/>
              </a:rPr>
              <a:t>currentNode,level</a:t>
            </a:r>
            <a:r>
              <a:rPr lang="en-US" sz="1600" dirty="0" smtClean="0">
                <a:latin typeface="courier new"/>
              </a:rPr>
              <a:t>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if(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currentNode.hasChildNodes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derinetarama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currentNode.firstChild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,handleFunction,level+1);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if(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currentNode.nextSibling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!=null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derinetarama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currentNode.nextSibling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,handleFunction,level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371600"/>
            <a:ext cx="2111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/>
              <a:t>(özyineleme)</a:t>
            </a:r>
            <a:endParaRPr lang="en-US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38800" y="144780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derine taranması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78106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78106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67703" y="2318497"/>
              <a:ext cx="419100" cy="201706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15203" y="3270997"/>
              <a:ext cx="2324100" cy="201706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68706" y="2628900"/>
              <a:ext cx="255494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68706" y="2628900"/>
              <a:ext cx="255494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68706" y="2628900"/>
              <a:ext cx="255494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38800" y="144780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DOM hierarşi derine taranması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862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4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6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00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7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8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açılan </a:t>
            </a:r>
            <a:r>
              <a:rPr lang="tr-TR" dirty="0" smtClean="0"/>
              <a:t>menü </a:t>
            </a:r>
            <a:r>
              <a:rPr lang="tr-TR" dirty="0" smtClean="0"/>
              <a:t>elemanlarının ekranda yerleştirilmesi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r-TR" dirty="0" smtClean="0"/>
              <a:t>hierarşi ile çalışma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temel seviyede, web programcısının DOM ile çalışması sayfadaki HTML elemanlarının özellikleri </a:t>
            </a:r>
            <a:r>
              <a:rPr lang="tr-TR" dirty="0" smtClean="0"/>
              <a:t>güncelleştirme ve </a:t>
            </a:r>
            <a:r>
              <a:rPr lang="tr-TR" dirty="0" smtClean="0"/>
              <a:t>olay </a:t>
            </a:r>
            <a:r>
              <a:rPr lang="tr-TR" dirty="0" smtClean="0"/>
              <a:t>işlemeleri </a:t>
            </a:r>
            <a:r>
              <a:rPr lang="tr-TR" dirty="0" smtClean="0"/>
              <a:t>ile </a:t>
            </a:r>
            <a:r>
              <a:rPr lang="tr-TR" dirty="0" smtClean="0"/>
              <a:t>ilgilenmektedir</a:t>
            </a:r>
            <a:endParaRPr lang="tr-TR" dirty="0" smtClean="0"/>
          </a:p>
          <a:p>
            <a:r>
              <a:rPr lang="tr-TR" dirty="0" smtClean="0"/>
              <a:t>Bunun dışında, DOM hierarşisi ile </a:t>
            </a:r>
            <a:r>
              <a:rPr lang="tr-TR" dirty="0" smtClean="0"/>
              <a:t>çalışma da </a:t>
            </a:r>
            <a:r>
              <a:rPr lang="tr-TR" dirty="0" smtClean="0"/>
              <a:t>önemli olan </a:t>
            </a:r>
            <a:r>
              <a:rPr lang="tr-TR" dirty="0" smtClean="0"/>
              <a:t>kısmıdır; bunlar </a:t>
            </a:r>
            <a:r>
              <a:rPr lang="tr-TR" dirty="0" smtClean="0"/>
              <a:t>DOM hierarşisinde navigasyon </a:t>
            </a:r>
            <a:r>
              <a:rPr lang="tr-TR" dirty="0" smtClean="0"/>
              <a:t>ve </a:t>
            </a:r>
            <a:r>
              <a:rPr lang="tr-TR" dirty="0" smtClean="0"/>
              <a:t>DOM taranması </a:t>
            </a:r>
            <a:r>
              <a:rPr lang="tr-TR" dirty="0" smtClean="0"/>
              <a:t>ile </a:t>
            </a:r>
            <a:r>
              <a:rPr lang="tr-TR" dirty="0" smtClean="0"/>
              <a:t>DOM </a:t>
            </a:r>
            <a:r>
              <a:rPr lang="tr-TR" dirty="0" smtClean="0"/>
              <a:t>hierarşisi güncelleştirilmesidir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&lt;ul id="menu"&gt;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&lt;li&gt;Menu 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FF00"/>
                </a:solidFill>
                <a:latin typeface="courier new"/>
              </a:rPr>
              <a:t>  </a:t>
            </a: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&lt;li&gt;Menu 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  &lt;li&gt;Menu 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3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&lt;/li&gt;	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&lt;/ul&gt;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286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667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9050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2308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743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124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819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10400" y="3200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Derine taramada, menünün elemanlarının katman sırasında </a:t>
            </a:r>
            <a:r>
              <a:rPr lang="tr-TR" dirty="0" smtClean="0"/>
              <a:t>geçirilmesi ellerimizde yok, yerleştirme fonksiyon şu sıradan bağımsız </a:t>
            </a:r>
            <a:r>
              <a:rPr lang="tr-TR" dirty="0" smtClean="0"/>
              <a:t>olarak </a:t>
            </a:r>
            <a:r>
              <a:rPr lang="tr-TR" dirty="0" smtClean="0"/>
              <a:t>çalışmalı, </a:t>
            </a:r>
            <a:r>
              <a:rPr lang="tr-TR" dirty="0" smtClean="0"/>
              <a:t>yani </a:t>
            </a:r>
            <a:r>
              <a:rPr lang="tr-TR" dirty="0" smtClean="0"/>
              <a:t>yerleştirmeyi </a:t>
            </a:r>
            <a:r>
              <a:rPr lang="tr-TR" dirty="0" smtClean="0"/>
              <a:t>göreli </a:t>
            </a:r>
            <a:r>
              <a:rPr lang="tr-TR" dirty="0" smtClean="0"/>
              <a:t>olarak, baba/kardeş elemanına </a:t>
            </a:r>
            <a:r>
              <a:rPr lang="tr-TR" dirty="0" smtClean="0"/>
              <a:t>göre </a:t>
            </a:r>
            <a:r>
              <a:rPr lang="tr-TR" dirty="0" smtClean="0"/>
              <a:t>yapmamız </a:t>
            </a:r>
            <a:r>
              <a:rPr lang="tr-TR" dirty="0" smtClean="0"/>
              <a:t>gerekiyor 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Menü elemanı yerleştirme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ul, baba li elemanına göre pozisyon alır,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endParaRPr lang="tr-TR" sz="1200" b="0" i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node.tagName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== 'UL') 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top = 0;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left = 0;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	if(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node.parentNode.tagName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 == 'LI'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marL="0" indent="0">
              <a:buNone/>
              <a:tabLst>
                <a:tab pos="363538" algn="l"/>
                <a:tab pos="806450" algn="l"/>
                <a:tab pos="10763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left = 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node.parentNode.offsetLeft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node.parentNode.offsetWidth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endParaRPr lang="en-US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node.style.display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='block';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node.style.position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='absolute';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node.style.top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 = top + '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px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node.style.left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 = left + '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px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'; 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node.style.listStyleType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 'none';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5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Menü elemanı yerleştirme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2600" dirty="0" smtClean="0">
                <a:solidFill>
                  <a:srgbClr val="000000"/>
                </a:solidFill>
                <a:latin typeface="courier new"/>
              </a:rPr>
              <a:t>li, sırayla menü tipine göre yerleştirilir – burada dikey düzende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if(node.tagName == 'LI')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{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var top=-1;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var left=0;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var width=50;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var 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findPreviousLiNode=node.previousSibling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while(findPreviousLiNode.tagName!='LI' &amp;&amp; findPreviousLiNode.previousSibling!=null)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  findPreviousLiNode=findPreviousLiNode.previousSibling;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if(findPreviousLiNode.tagName=='LI')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  top=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findPreviousLiNode.offsetTop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findPreviousLiNode.offsetHeight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node.style.display='block';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node.style.position='absolute';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node.style.top = top + 'px';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	node.style.left = left + 'px';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node.style.width = width + 'px';		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	node.style.border='solid black 1px';</a:t>
            </a:r>
          </a:p>
          <a:p>
            <a:pPr marL="0" indent="0">
              <a:buNone/>
              <a:tabLst>
                <a:tab pos="363538" algn="l"/>
                <a:tab pos="806450" algn="l"/>
              </a:tabLst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  }		</a:t>
            </a:r>
            <a:endParaRPr lang="tr-TR" sz="1800" b="0" i="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açılan menünün diğer işlemleri:</a:t>
            </a:r>
          </a:p>
          <a:p>
            <a:pPr lvl="1"/>
            <a:r>
              <a:rPr lang="tr-TR" dirty="0" smtClean="0"/>
              <a:t>adım 2: </a:t>
            </a:r>
            <a:r>
              <a:rPr lang="tr-TR" dirty="0" smtClean="0"/>
              <a:t>altmenünün </a:t>
            </a:r>
            <a:r>
              <a:rPr lang="tr-TR" dirty="0" smtClean="0"/>
              <a:t>ul elemanlarının saklanması</a:t>
            </a:r>
          </a:p>
          <a:p>
            <a:pPr lvl="1"/>
            <a:r>
              <a:rPr lang="tr-TR" dirty="0" smtClean="0"/>
              <a:t>adım 3: li </a:t>
            </a:r>
            <a:r>
              <a:rPr lang="tr-TR" dirty="0" smtClean="0"/>
              <a:t>elemanlarına altmenü </a:t>
            </a:r>
            <a:r>
              <a:rPr lang="tr-TR" dirty="0" smtClean="0"/>
              <a:t>açıp kapatan olay </a:t>
            </a:r>
            <a:r>
              <a:rPr lang="tr-TR" dirty="0" smtClean="0"/>
              <a:t>işleyicilerinin </a:t>
            </a:r>
            <a:r>
              <a:rPr lang="tr-TR" dirty="0" smtClean="0"/>
              <a:t>atanması </a:t>
            </a:r>
          </a:p>
          <a:p>
            <a:pPr lvl="2"/>
            <a:r>
              <a:rPr lang="tr-TR" dirty="0" smtClean="0"/>
              <a:t>document.getElementsByTagName kullanarak yapılabilir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Enine taranma kodu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8288" algn="l"/>
              </a:tabLst>
            </a:pPr>
            <a:r>
              <a:rPr lang="tr-TR" sz="1800" b="1" dirty="0" smtClean="0">
                <a:solidFill>
                  <a:srgbClr val="000000"/>
                </a:solidFill>
                <a:latin typeface="courier new"/>
              </a:rPr>
              <a:t>Altmenüleri sakla:</a:t>
            </a:r>
          </a:p>
          <a:p>
            <a:pPr marL="0" indent="0">
              <a:buNone/>
              <a:tabLst>
                <a:tab pos="268288" algn="l"/>
              </a:tabLst>
            </a:pPr>
            <a:endParaRPr lang="tr-TR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uller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("menu").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getElementsByTagName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('UL');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uller.length;i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uller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style.display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='none';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endParaRPr lang="tr-TR" sz="1600" i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r>
              <a:rPr lang="tr-TR" sz="1600" b="1" dirty="0" smtClean="0">
                <a:solidFill>
                  <a:srgbClr val="000000"/>
                </a:solidFill>
                <a:latin typeface="courier new"/>
              </a:rPr>
              <a:t>Açıp kapatan olay işlemcileri:</a:t>
            </a:r>
            <a:endParaRPr lang="tr-TR" sz="1600" i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liler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("menu").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getElementsByTagName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('LI');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=0;i&lt;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liler.length;i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2682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liler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addEventListener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mouseover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",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show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hide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stener,false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liler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addEventListener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mouseout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",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show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hide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stener,false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 </a:t>
            </a:r>
          </a:p>
          <a:p>
            <a:pPr marL="0" indent="0">
              <a:buNone/>
              <a:tabLst>
                <a:tab pos="2682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açılan </a:t>
            </a:r>
            <a:r>
              <a:rPr lang="tr-TR" dirty="0" smtClean="0"/>
              <a:t>menüde </a:t>
            </a:r>
            <a:r>
              <a:rPr lang="tr-TR" dirty="0" smtClean="0"/>
              <a:t>olay </a:t>
            </a:r>
            <a:r>
              <a:rPr lang="tr-TR" dirty="0" smtClean="0"/>
              <a:t>işleme</a:t>
            </a:r>
            <a:endParaRPr lang="tr-TR" dirty="0" smtClean="0"/>
          </a:p>
          <a:p>
            <a:pPr lvl="1"/>
            <a:r>
              <a:rPr lang="tr-TR" dirty="0" smtClean="0"/>
              <a:t>Javascript açılan menüde </a:t>
            </a:r>
            <a:r>
              <a:rPr lang="tr-TR" dirty="0" smtClean="0"/>
              <a:t>altmenüleri </a:t>
            </a:r>
            <a:r>
              <a:rPr lang="tr-TR" dirty="0" smtClean="0"/>
              <a:t>açıp </a:t>
            </a:r>
            <a:r>
              <a:rPr lang="tr-TR" dirty="0" smtClean="0"/>
              <a:t>kapatan onmouseover/onmouseout </a:t>
            </a:r>
            <a:r>
              <a:rPr lang="tr-TR" dirty="0" smtClean="0"/>
              <a:t>olay işleyicisi </a:t>
            </a:r>
            <a:r>
              <a:rPr lang="tr-TR" dirty="0" smtClean="0"/>
              <a:t>var olmalı</a:t>
            </a:r>
            <a:endParaRPr lang="tr-TR" dirty="0" smtClean="0"/>
          </a:p>
          <a:p>
            <a:pPr lvl="1"/>
            <a:r>
              <a:rPr lang="tr-TR" dirty="0" smtClean="0"/>
              <a:t>Ancak şu işleyicinin tasarımı </a:t>
            </a:r>
            <a:r>
              <a:rPr lang="tr-TR" dirty="0" smtClean="0"/>
              <a:t>basit değil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Buraya Mevcut </a:t>
            </a:r>
            <a:r>
              <a:rPr lang="tr-TR" dirty="0" smtClean="0"/>
              <a:t>sorunlar:</a:t>
            </a:r>
          </a:p>
          <a:p>
            <a:pPr lvl="1"/>
            <a:r>
              <a:rPr lang="tr-TR" dirty="0" smtClean="0"/>
              <a:t>Bir </a:t>
            </a:r>
            <a:r>
              <a:rPr lang="tr-TR" dirty="0" smtClean="0"/>
              <a:t>LI </a:t>
            </a:r>
            <a:r>
              <a:rPr lang="tr-TR" dirty="0" smtClean="0"/>
              <a:t>elemanından fare ayrıldığında fakat bağlı altmenüye girdiğinde, hem </a:t>
            </a:r>
            <a:r>
              <a:rPr lang="tr-TR" dirty="0" smtClean="0"/>
              <a:t>altmenünün </a:t>
            </a:r>
            <a:r>
              <a:rPr lang="tr-TR" i="1" dirty="0" smtClean="0"/>
              <a:t>onmouseover </a:t>
            </a:r>
            <a:r>
              <a:rPr lang="tr-TR" dirty="0" smtClean="0"/>
              <a:t>hemde bırakıldığı LI elemanının </a:t>
            </a:r>
            <a:r>
              <a:rPr lang="tr-TR" i="1" dirty="0" smtClean="0"/>
              <a:t>onmouseout</a:t>
            </a:r>
            <a:r>
              <a:rPr lang="tr-TR" dirty="0" smtClean="0"/>
              <a:t> </a:t>
            </a:r>
            <a:r>
              <a:rPr lang="tr-TR" dirty="0" smtClean="0"/>
              <a:t>olayları </a:t>
            </a:r>
            <a:r>
              <a:rPr lang="tr-TR" dirty="0" smtClean="0"/>
              <a:t>tetiklenir; sonuç olarak, fare </a:t>
            </a:r>
            <a:r>
              <a:rPr lang="tr-TR" dirty="0" smtClean="0"/>
              <a:t>altmenüye </a:t>
            </a:r>
            <a:r>
              <a:rPr lang="tr-TR" dirty="0" smtClean="0"/>
              <a:t>girdiğine rağmen, onmouseout olayından dolayı </a:t>
            </a:r>
            <a:r>
              <a:rPr lang="tr-TR" dirty="0" smtClean="0"/>
              <a:t>LI elemanının </a:t>
            </a:r>
            <a:r>
              <a:rPr lang="tr-TR" dirty="0" smtClean="0"/>
              <a:t>kapanması için altemenü de kapanır</a:t>
            </a:r>
            <a:endParaRPr lang="tr-TR" dirty="0" smtClean="0"/>
          </a:p>
          <a:p>
            <a:pPr lvl="1"/>
            <a:r>
              <a:rPr lang="tr-TR" dirty="0" smtClean="0"/>
              <a:t>Söz konusu olaylar yukarı doğru yayılır ve </a:t>
            </a:r>
            <a:r>
              <a:rPr lang="tr-TR" dirty="0" smtClean="0"/>
              <a:t>tüm </a:t>
            </a:r>
            <a:r>
              <a:rPr lang="tr-TR" dirty="0" smtClean="0"/>
              <a:t>LI elemanlarında </a:t>
            </a:r>
            <a:r>
              <a:rPr lang="tr-TR" dirty="0" smtClean="0"/>
              <a:t>işleyicileri </a:t>
            </a:r>
            <a:r>
              <a:rPr lang="tr-TR" dirty="0" smtClean="0"/>
              <a:t>tetikler, yani olayların yayılması durdurulması gerekiyor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Mesela, bu fonksiyon açma kapatma işleyicisi olarak </a:t>
            </a:r>
            <a:r>
              <a:rPr lang="tr-TR" dirty="0" smtClean="0"/>
              <a:t>olamaz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function hideshowlistener(event) {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	var target = event.target;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endParaRPr lang="tr-TR" sz="1600" dirty="0" smtClean="0">
              <a:latin typeface="courier new"/>
            </a:endParaRP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	altULNode = target.firstChild; 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if(event.type == 'mouseover')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{ 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	altULNode.style.display = 'block';	 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}	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else if(event.type == 'mouseout')		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{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  	altULNode.style.display = 'none';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  }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latin typeface="courier new"/>
              </a:rPr>
              <a:t>}</a:t>
            </a:r>
            <a:endParaRPr lang="en-US" sz="1400" i="0" dirty="0"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r-TR" dirty="0" smtClean="0"/>
              <a:t>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taranması, DOM </a:t>
            </a:r>
            <a:r>
              <a:rPr lang="tr-TR" dirty="0" smtClean="0"/>
              <a:t>nodlarının arasında </a:t>
            </a:r>
            <a:r>
              <a:rPr lang="tr-TR" dirty="0" smtClean="0"/>
              <a:t>belirli bir alt kümesinin seçilmesi demektir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İlgili </a:t>
            </a:r>
            <a:r>
              <a:rPr lang="tr-TR" dirty="0" smtClean="0"/>
              <a:t>fare </a:t>
            </a:r>
            <a:r>
              <a:rPr lang="tr-TR" dirty="0" smtClean="0"/>
              <a:t>olay işlemeleri zor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Fare ayrıldığında bir saklanma talebi oluşturulmalı, bu </a:t>
            </a:r>
            <a:r>
              <a:rPr lang="tr-TR" dirty="0" smtClean="0"/>
              <a:t>talep </a:t>
            </a:r>
            <a:r>
              <a:rPr lang="tr-TR" dirty="0" smtClean="0"/>
              <a:t>daha sonra </a:t>
            </a:r>
            <a:r>
              <a:rPr lang="tr-TR" dirty="0" smtClean="0"/>
              <a:t>(</a:t>
            </a:r>
            <a:r>
              <a:rPr lang="tr-TR" dirty="0" smtClean="0"/>
              <a:t>örneğin 100ms sonra) işletilmeli</a:t>
            </a:r>
          </a:p>
          <a:p>
            <a:pPr lvl="1"/>
            <a:r>
              <a:rPr lang="tr-TR" dirty="0" smtClean="0"/>
              <a:t>Fare altmenüye girdiğinde, şu </a:t>
            </a:r>
            <a:r>
              <a:rPr lang="tr-TR" dirty="0" smtClean="0"/>
              <a:t>talep </a:t>
            </a:r>
            <a:r>
              <a:rPr lang="tr-TR" dirty="0" smtClean="0"/>
              <a:t>iptal edilip saklanma işlemi </a:t>
            </a:r>
            <a:r>
              <a:rPr lang="tr-TR" dirty="0" smtClean="0"/>
              <a:t>gerçekleşmez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açıdan </a:t>
            </a:r>
            <a:r>
              <a:rPr lang="tr-TR" dirty="0" smtClean="0"/>
              <a:t>farenin </a:t>
            </a:r>
            <a:r>
              <a:rPr lang="tr-TR" dirty="0" smtClean="0"/>
              <a:t>hareketleri </a:t>
            </a:r>
            <a:r>
              <a:rPr lang="tr-TR" dirty="0" smtClean="0"/>
              <a:t>incelenmeli ve ayrı ayrı işletilmeli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hidelistener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(event) {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...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event.type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== '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mouseout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')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{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//ELEMANI SAKLAMA KUYRUGUNE EKLE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queuedHideNode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= target;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'all';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setTimeout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hidenode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,</a:t>
            </a: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0);</a:t>
            </a: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	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7127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 taranması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&lt;ul id="menu"&gt;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&lt;li&gt;Menu 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FF00"/>
                </a:solidFill>
                <a:latin typeface="courier new"/>
              </a:rPr>
              <a:t>  </a:t>
            </a: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&lt;li&gt;Menu 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FF00"/>
                </a:solidFill>
                <a:latin typeface="courier new"/>
              </a:rPr>
              <a:t>  &lt;li&gt;Menu 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2&lt;/li&gt;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ourier new"/>
              </a:rPr>
              <a:t> &lt;li&gt;Menu 3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&lt;ul&gt;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3&gt;1&gt;1&lt;/li&gt;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chemeClr val="accent6">
                    <a:lumMod val="50000"/>
                  </a:schemeClr>
                </a:solidFill>
                <a:latin typeface="courier new"/>
              </a:rPr>
              <a:t>    &lt;li&gt;Menu 3&gt;1&gt;2&lt;/li&gt;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&lt;/li&gt;	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B050"/>
                </a:solidFill>
                <a:latin typeface="courier new"/>
              </a:rPr>
              <a:t>  &lt;li&gt;Menu 3&gt;2&lt;/li&gt;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&lt;/ul&gt;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286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6670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9050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2308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743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124200"/>
            <a:ext cx="914400" cy="360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819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10400" y="3200400"/>
            <a:ext cx="9144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53200" y="2895600"/>
            <a:ext cx="0" cy="533400"/>
          </a:xfrm>
          <a:prstGeom prst="straightConnector1">
            <a:avLst/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48400" y="3352800"/>
            <a:ext cx="762000" cy="609600"/>
          </a:xfrm>
          <a:prstGeom prst="straightConnector1">
            <a:avLst/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38800" y="2895600"/>
            <a:ext cx="762000" cy="0"/>
          </a:xfrm>
          <a:prstGeom prst="straightConnector1">
            <a:avLst/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590800"/>
            <a:ext cx="6096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8400" y="1752600"/>
            <a:ext cx="5334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2057400"/>
            <a:ext cx="838200" cy="0"/>
          </a:xfrm>
          <a:prstGeom prst="straightConnector1">
            <a:avLst/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1447800"/>
            <a:ext cx="14510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Hiç saklama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4038600"/>
            <a:ext cx="157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Hepsini sakla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2438400"/>
            <a:ext cx="202170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altmenüleri sakla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102114"/>
            <a:ext cx="22098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altmenüleri ve kendisini sakla</a:t>
            </a:r>
            <a:endParaRPr lang="en-US" sz="2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hidelistener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(event) 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	...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event.type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== '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mouseover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')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  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//ONMOUSEOUT EMENANININ SAKLANMA IPTALI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if(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queuedHideNode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!= null)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//AYNI MENU ICIN</a:t>
            </a:r>
            <a:r>
              <a:rPr lang="tr-TR" sz="1600" b="1" dirty="0" smtClean="0">
                <a:solidFill>
                  <a:srgbClr val="000000"/>
                </a:solidFill>
                <a:latin typeface="courier new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E HAREKET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queuedHideNode.parentNode.isSameNode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target.parentNode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'down';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//UST MENUYE HAREKET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queuedHideNode.parentNode.parentNode.isSameNode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(target))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'down'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else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queuedHideNode.parentNode.parentNode.parentNode.isSameNode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target.parentNode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target.parentNode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'down';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	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//ALT MENUYE HAREKET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queuedHideNode.isSameNode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target.parentNode.parentNode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queuedHideNode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null;		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'none'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	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	...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tr-TR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hidelistener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(event) 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...</a:t>
            </a:r>
            <a:endParaRPr lang="en-US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if(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event.type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 == '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mouseover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')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{  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	...</a:t>
            </a:r>
            <a:endParaRPr lang="en-US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endParaRPr lang="tr-TR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//A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L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T-MENU GOSTER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target.firstChild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while(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findULNode.tagName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!= 'UL' &amp;&amp;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findULNode.nextSibling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!= null)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findULNode.nextSibling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	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findULNode.tagName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== 'UL')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{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	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findULNode.style.display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 'block';	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	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...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tr-TR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5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event.stopPropagation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hidenode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if(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queuedHideNode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== null) return;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en-US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hidenodesdown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();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if(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== 'down') return;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en-US" sz="15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/>
              </a:rPr>
              <a:t>hidenodesup</a:t>
            </a:r>
            <a:r>
              <a:rPr lang="en-US" sz="1500" b="1" dirty="0" smtClean="0">
                <a:solidFill>
                  <a:srgbClr val="FF0000"/>
                </a:solidFill>
                <a:latin typeface="courier new"/>
              </a:rPr>
              <a:t>();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queuedHideNode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=null;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</a:rPr>
              <a:t>queuedHideDirection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=null;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</a:rPr>
              <a:t>hidenodesdown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 {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200" b="1" dirty="0" smtClean="0">
                <a:solidFill>
                  <a:srgbClr val="FF0000"/>
                </a:solidFill>
                <a:latin typeface="courier new"/>
              </a:rPr>
              <a:t>	//</a:t>
            </a:r>
            <a:r>
              <a:rPr lang="tr-TR" sz="1200" b="1" dirty="0" smtClean="0">
                <a:solidFill>
                  <a:srgbClr val="FF0000"/>
                </a:solidFill>
                <a:latin typeface="courier new"/>
              </a:rPr>
              <a:t>aşağıdakileri sakla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latin typeface="courier new"/>
              </a:rPr>
              <a:t>  </a:t>
            </a:r>
            <a:r>
              <a:rPr lang="en-US" sz="1200" b="1" dirty="0" err="1" smtClean="0">
                <a:latin typeface="courier new"/>
              </a:rPr>
              <a:t>uller</a:t>
            </a:r>
            <a:r>
              <a:rPr lang="en-US" sz="1200" b="1" dirty="0" smtClean="0">
                <a:latin typeface="courier new"/>
              </a:rPr>
              <a:t> = </a:t>
            </a:r>
            <a:r>
              <a:rPr lang="en-US" sz="1200" b="1" dirty="0" err="1" smtClean="0">
                <a:latin typeface="courier new"/>
              </a:rPr>
              <a:t>queuedHideNode.getElementsByTagName</a:t>
            </a:r>
            <a:r>
              <a:rPr lang="en-US" sz="1200" b="1" dirty="0" smtClean="0">
                <a:latin typeface="courier new"/>
              </a:rPr>
              <a:t>('UL');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for(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0;i&lt;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uller.length;i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uller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style.display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='none';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/>
              </a:rPr>
              <a:t>hidenodesup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 {</a:t>
            </a:r>
            <a:endParaRPr lang="tr-TR" sz="12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tr-TR" sz="1200" b="1" dirty="0" smtClean="0">
                <a:solidFill>
                  <a:srgbClr val="FF0000"/>
                </a:solidFill>
                <a:latin typeface="courier new"/>
              </a:rPr>
              <a:t>	</a:t>
            </a:r>
            <a:r>
              <a:rPr lang="tr-TR" sz="1200" b="1" dirty="0" smtClean="0">
                <a:solidFill>
                  <a:srgbClr val="FF0000"/>
                </a:solidFill>
                <a:latin typeface="courier new"/>
              </a:rPr>
              <a:t>//yukarıdakileri </a:t>
            </a:r>
            <a:r>
              <a:rPr lang="tr-TR" sz="1200" b="1" dirty="0" smtClean="0">
                <a:solidFill>
                  <a:srgbClr val="FF0000"/>
                </a:solidFill>
                <a:latin typeface="courier new"/>
              </a:rPr>
              <a:t>sakla</a:t>
            </a:r>
            <a:endParaRPr lang="en-US" sz="12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currentNode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queuedHideNode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latin typeface="courier new"/>
              </a:rPr>
              <a:t>  </a:t>
            </a:r>
            <a:r>
              <a:rPr lang="en-US" sz="1200" b="1" dirty="0" smtClean="0">
                <a:latin typeface="courier new"/>
              </a:rPr>
              <a:t>while(</a:t>
            </a:r>
            <a:r>
              <a:rPr lang="en-US" sz="1200" b="1" dirty="0" err="1" smtClean="0">
                <a:latin typeface="courier new"/>
              </a:rPr>
              <a:t>currentNode.parentNode</a:t>
            </a:r>
            <a:r>
              <a:rPr lang="en-US" sz="1200" b="1" dirty="0" smtClean="0">
                <a:latin typeface="courier new"/>
              </a:rPr>
              <a:t> != null)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if(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currentNode.tagName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== 'UL'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currentNode.parentNode.tagName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== 'LI')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currentNode.style.display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='none';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 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latin typeface="courier new"/>
              </a:rPr>
              <a:t>	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latin typeface="courier new"/>
              </a:rPr>
              <a:t>	</a:t>
            </a:r>
            <a:r>
              <a:rPr lang="tr-TR" sz="1200" dirty="0" smtClean="0">
                <a:latin typeface="courier new"/>
              </a:rPr>
              <a:t>	</a:t>
            </a:r>
            <a:r>
              <a:rPr lang="en-US" sz="1200" b="1" dirty="0" err="1" smtClean="0">
                <a:latin typeface="courier new"/>
              </a:rPr>
              <a:t>currentNode</a:t>
            </a:r>
            <a:r>
              <a:rPr lang="en-US" sz="1200" b="1" dirty="0" smtClean="0">
                <a:latin typeface="courier new"/>
              </a:rPr>
              <a:t>=</a:t>
            </a:r>
            <a:r>
              <a:rPr lang="en-US" sz="1200" b="1" dirty="0" err="1" smtClean="0">
                <a:latin typeface="courier new"/>
              </a:rPr>
              <a:t>currentNode.parentNode</a:t>
            </a:r>
            <a:r>
              <a:rPr lang="en-US" sz="1200" b="1" dirty="0" smtClean="0">
                <a:latin typeface="courier new"/>
              </a:rPr>
              <a:t>;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0" indent="0">
              <a:buNone/>
              <a:tabLst>
                <a:tab pos="174625" algn="l"/>
                <a:tab pos="534988" algn="l"/>
                <a:tab pos="896938" algn="l"/>
                <a:tab pos="1165225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20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içinde navigasyon (baba, çocuk, </a:t>
            </a:r>
            <a:r>
              <a:rPr lang="tr-TR" dirty="0" smtClean="0"/>
              <a:t>önceki, </a:t>
            </a:r>
            <a:r>
              <a:rPr lang="tr-TR" dirty="0" smtClean="0"/>
              <a:t>sonraki)</a:t>
            </a:r>
          </a:p>
          <a:p>
            <a:r>
              <a:rPr lang="tr-TR" dirty="0" smtClean="0"/>
              <a:t>DOM hierarşi taranması (enine, derine, aşağı ve yukarı)</a:t>
            </a:r>
          </a:p>
          <a:p>
            <a:r>
              <a:rPr lang="tr-TR" dirty="0" smtClean="0"/>
              <a:t>Javascript açılan </a:t>
            </a:r>
            <a:r>
              <a:rPr lang="tr-TR" dirty="0" smtClean="0"/>
              <a:t>menü örneğinde, </a:t>
            </a:r>
            <a:r>
              <a:rPr lang="tr-TR" dirty="0" smtClean="0"/>
              <a:t>DOM taranması teknikleri ve ilgili olay işleme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r-TR" dirty="0" smtClean="0"/>
              <a:t>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DOM hierarşisinde </a:t>
            </a:r>
            <a:r>
              <a:rPr lang="tr-TR" dirty="0" smtClean="0"/>
              <a:t>elemanlara erişmek için birkaç temel </a:t>
            </a:r>
            <a:r>
              <a:rPr lang="tr-TR" dirty="0" smtClean="0"/>
              <a:t>araç var:</a:t>
            </a:r>
            <a:endParaRPr lang="tr-TR" dirty="0" smtClean="0"/>
          </a:p>
          <a:p>
            <a:pPr lvl="1"/>
            <a:r>
              <a:rPr lang="tr-TR" dirty="0" smtClean="0"/>
              <a:t>document.getElementById, belirli elemana erişmek için</a:t>
            </a:r>
          </a:p>
          <a:p>
            <a:pPr lvl="1"/>
            <a:r>
              <a:rPr lang="tr-TR" dirty="0" smtClean="0"/>
              <a:t>document.getElementsByClass, belirli eleman sınıfına erişmek için</a:t>
            </a:r>
          </a:p>
          <a:p>
            <a:pPr lvl="1"/>
            <a:r>
              <a:rPr lang="tr-TR" dirty="0" smtClean="0"/>
              <a:t>document.getElementsByName</a:t>
            </a:r>
            <a:r>
              <a:rPr lang="tr-TR" dirty="0" smtClean="0"/>
              <a:t>, belirli "name" özelliğine sahip olan form elemanlarına erişmek için</a:t>
            </a:r>
          </a:p>
          <a:p>
            <a:pPr lvl="1"/>
            <a:r>
              <a:rPr lang="tr-TR" dirty="0" smtClean="0"/>
              <a:t>document.getElementsByTagName</a:t>
            </a:r>
            <a:r>
              <a:rPr lang="tr-TR" dirty="0" smtClean="0"/>
              <a:t>, sayfadaki belirli taglara erişmek için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hierarşisi güncelleştirme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DOM'da, web sayfasını direkt olarak </a:t>
            </a:r>
            <a:r>
              <a:rPr lang="tr-TR" dirty="0" smtClean="0"/>
              <a:t>oluşturma ve </a:t>
            </a:r>
            <a:r>
              <a:rPr lang="tr-TR" dirty="0" smtClean="0"/>
              <a:t>değiştirmeye </a:t>
            </a:r>
            <a:r>
              <a:rPr lang="tr-TR" dirty="0" smtClean="0"/>
              <a:t>imkan </a:t>
            </a:r>
            <a:r>
              <a:rPr lang="tr-TR" dirty="0" smtClean="0"/>
              <a:t>var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şekilde </a:t>
            </a:r>
            <a:r>
              <a:rPr lang="tr-TR" dirty="0" smtClean="0"/>
              <a:t>web </a:t>
            </a:r>
            <a:r>
              <a:rPr lang="tr-TR" dirty="0" smtClean="0"/>
              <a:t>sayfası ile çalışma</a:t>
            </a:r>
            <a:r>
              <a:rPr lang="tr-TR" dirty="0" smtClean="0"/>
              <a:t>, DOM </a:t>
            </a:r>
            <a:r>
              <a:rPr lang="tr-TR" dirty="0" smtClean="0"/>
              <a:t>hierarşisi içinde </a:t>
            </a:r>
            <a:r>
              <a:rPr lang="tr-TR" dirty="0" smtClean="0"/>
              <a:t>yeni elemanların </a:t>
            </a:r>
            <a:r>
              <a:rPr lang="tr-TR" dirty="0" smtClean="0"/>
              <a:t>eklenme, kaldırılma ve </a:t>
            </a:r>
            <a:r>
              <a:rPr lang="tr-TR" dirty="0" smtClean="0"/>
              <a:t>taşınması olarak düşünülmeli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4953000" y="2743200"/>
            <a:ext cx="1752600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22860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KALDIRMA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429000"/>
            <a:chOff x="1066800" y="1676400"/>
            <a:chExt cx="4343400" cy="3429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495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724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2057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6863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934200" y="30480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EKLEME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43400" y="4343400"/>
            <a:ext cx="990600" cy="381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Elbow Connector 33"/>
          <p:cNvCxnSpPr>
            <a:stCxn id="7" idx="3"/>
            <a:endCxn id="32" idx="1"/>
          </p:cNvCxnSpPr>
          <p:nvPr/>
        </p:nvCxnSpPr>
        <p:spPr>
          <a:xfrm>
            <a:off x="4114800" y="3009900"/>
            <a:ext cx="228600" cy="1524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24400" y="3429000"/>
            <a:ext cx="266700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2286000" y="2057400"/>
            <a:ext cx="4343400" cy="3048000"/>
            <a:chOff x="1066800" y="1676400"/>
            <a:chExt cx="4343400" cy="3048000"/>
          </a:xfrm>
        </p:grpSpPr>
        <p:sp>
          <p:nvSpPr>
            <p:cNvPr id="6" name="Rectangle 5"/>
            <p:cNvSpPr/>
            <p:nvPr/>
          </p:nvSpPr>
          <p:spPr>
            <a:xfrm>
              <a:off x="1066800" y="1676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DOM kökü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438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27432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3352800"/>
              <a:ext cx="9906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962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971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4191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hape 14"/>
            <p:cNvCxnSpPr>
              <a:stCxn id="6" idx="2"/>
              <a:endCxn id="7" idx="1"/>
            </p:cNvCxnSpPr>
            <p:nvPr/>
          </p:nvCxnSpPr>
          <p:spPr>
            <a:xfrm rot="16200000" flipH="1">
              <a:off x="1581150" y="2305050"/>
              <a:ext cx="419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2"/>
              <a:endCxn id="8" idx="1"/>
            </p:cNvCxnSpPr>
            <p:nvPr/>
          </p:nvCxnSpPr>
          <p:spPr>
            <a:xfrm rot="16200000" flipH="1">
              <a:off x="628650" y="3257550"/>
              <a:ext cx="2324100" cy="22860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1"/>
            </p:cNvCxnSpPr>
            <p:nvPr/>
          </p:nvCxnSpPr>
          <p:spPr>
            <a:xfrm>
              <a:off x="2895600" y="2628900"/>
              <a:ext cx="228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10" idx="1"/>
            </p:cNvCxnSpPr>
            <p:nvPr/>
          </p:nvCxnSpPr>
          <p:spPr>
            <a:xfrm>
              <a:off x="2895600" y="2628900"/>
              <a:ext cx="228600" cy="9144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7" idx="3"/>
              <a:endCxn id="11" idx="1"/>
            </p:cNvCxnSpPr>
            <p:nvPr/>
          </p:nvCxnSpPr>
          <p:spPr>
            <a:xfrm>
              <a:off x="2895600" y="2628900"/>
              <a:ext cx="228600" cy="152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2" idx="1"/>
            </p:cNvCxnSpPr>
            <p:nvPr/>
          </p:nvCxnSpPr>
          <p:spPr>
            <a:xfrm>
              <a:off x="4114800" y="29337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1"/>
            </p:cNvCxnSpPr>
            <p:nvPr/>
          </p:nvCxnSpPr>
          <p:spPr>
            <a:xfrm>
              <a:off x="4114800" y="4152900"/>
              <a:ext cx="304800" cy="2286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V="1">
            <a:off x="4953000" y="2667000"/>
            <a:ext cx="1447800" cy="1295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2286000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KALDIRMA+EKLEME=TAŞIMA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581400" y="2590800"/>
            <a:ext cx="274320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24200" y="3810000"/>
            <a:ext cx="990600" cy="381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hape 33"/>
          <p:cNvCxnSpPr>
            <a:stCxn id="6" idx="2"/>
            <a:endCxn id="32" idx="1"/>
          </p:cNvCxnSpPr>
          <p:nvPr/>
        </p:nvCxnSpPr>
        <p:spPr>
          <a:xfrm rot="16200000" flipH="1">
            <a:off x="2305050" y="3181350"/>
            <a:ext cx="1409700" cy="2286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</a:t>
            </a:r>
            <a:r>
              <a:rPr lang="tr-TR" dirty="0" smtClean="0"/>
              <a:t>hierarşisi </a:t>
            </a:r>
            <a:r>
              <a:rPr lang="tr-TR" dirty="0" smtClean="0"/>
              <a:t>ile işlemleri</a:t>
            </a:r>
          </a:p>
          <a:p>
            <a:pPr lvl="1"/>
            <a:r>
              <a:rPr lang="tr-TR" dirty="0" smtClean="0"/>
              <a:t>document.createElement, yeni elemanı oluştur</a:t>
            </a:r>
          </a:p>
          <a:p>
            <a:pPr lvl="1"/>
            <a:r>
              <a:rPr lang="tr-TR" dirty="0" smtClean="0"/>
              <a:t>document.createAttribute, elemanın özelliği yap</a:t>
            </a:r>
          </a:p>
          <a:p>
            <a:pPr lvl="1"/>
            <a:r>
              <a:rPr lang="tr-TR" dirty="0" smtClean="0"/>
              <a:t>document.createTextNode, elemanın metni yap</a:t>
            </a:r>
          </a:p>
          <a:p>
            <a:pPr lvl="1"/>
            <a:r>
              <a:rPr lang="tr-TR" dirty="0" smtClean="0"/>
              <a:t>document.normalize, hierarşiden boş nodlar çıkart</a:t>
            </a:r>
          </a:p>
          <a:p>
            <a:pPr lvl="1"/>
            <a:r>
              <a:rPr lang="tr-TR" dirty="0" smtClean="0"/>
              <a:t>document.renameNode, elemanı değiştir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</a:t>
            </a:r>
            <a:r>
              <a:rPr lang="tr-TR" dirty="0" smtClean="0"/>
              <a:t>hierarşisi </a:t>
            </a:r>
            <a:r>
              <a:rPr lang="tr-TR" dirty="0" smtClean="0"/>
              <a:t>güncelleştirme metotları</a:t>
            </a:r>
          </a:p>
          <a:p>
            <a:pPr lvl="1"/>
            <a:r>
              <a:rPr lang="tr-TR" dirty="0" smtClean="0"/>
              <a:t>element.appendChild, yeni eleman ekle</a:t>
            </a:r>
          </a:p>
          <a:p>
            <a:pPr lvl="1"/>
            <a:r>
              <a:rPr lang="tr-TR" dirty="0" smtClean="0"/>
              <a:t>element.cloneNode, elemanın kopyası</a:t>
            </a:r>
          </a:p>
          <a:p>
            <a:pPr lvl="1"/>
            <a:r>
              <a:rPr lang="tr-TR" dirty="0" smtClean="0"/>
              <a:t>element.insertBefore, yeni elemanı ekle</a:t>
            </a:r>
          </a:p>
          <a:p>
            <a:pPr lvl="1"/>
            <a:r>
              <a:rPr lang="tr-TR" dirty="0" smtClean="0"/>
              <a:t>element.removeChild, elemanı kaldır</a:t>
            </a:r>
          </a:p>
          <a:p>
            <a:pPr lvl="1"/>
            <a:r>
              <a:rPr lang="tr-TR" dirty="0" smtClean="0"/>
              <a:t>element.replaceChild, elemanı değiştir</a:t>
            </a:r>
          </a:p>
          <a:p>
            <a:pPr lvl="1"/>
            <a:r>
              <a:rPr lang="tr-TR" dirty="0" smtClean="0"/>
              <a:t>element.normalize, DOM'dan boş nodları çıkart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&lt;h1&gt;Hello&lt;/h1&gt;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document.createElement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("BUTTON");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t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document.createTextNode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("CLICK 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  <a:endParaRPr lang="tr-TR" sz="14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btn.appendChild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(t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document.body.appendChild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btn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="klematis.jpg" width="150" height="113" id="rs1"&gt;&lt;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/&gt;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 nod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document.createAttribute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nod.nodeValue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"klematis2.jpg";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("rs1").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attributes.setNamedItem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(nod);</a:t>
            </a:r>
            <a:r>
              <a:rPr lang="tr-TR" sz="1400" dirty="0" smtClean="0">
                <a:solidFill>
                  <a:srgbClr val="FF0000"/>
                </a:solidFill>
                <a:latin typeface="courier new"/>
              </a:rPr>
              <a:t>	</a:t>
            </a:r>
            <a:br>
              <a:rPr lang="tr-TR" sz="1400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&lt;script&gt;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link=</a:t>
            </a:r>
            <a:r>
              <a:rPr lang="en-US" sz="1400" dirty="0" err="1" smtClean="0">
                <a:latin typeface="courier new"/>
              </a:rPr>
              <a:t>document.createElement</a:t>
            </a:r>
            <a:r>
              <a:rPr lang="en-US" sz="1400" dirty="0" smtClean="0">
                <a:latin typeface="courier new"/>
              </a:rPr>
              <a:t>("A");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link.href</a:t>
            </a:r>
            <a:r>
              <a:rPr lang="en-US" sz="1400" dirty="0" smtClean="0">
                <a:latin typeface="courier new"/>
              </a:rPr>
              <a:t>="http://google.com";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txt=</a:t>
            </a:r>
            <a:r>
              <a:rPr lang="en-US" sz="1400" dirty="0" err="1" smtClean="0">
                <a:latin typeface="courier new"/>
              </a:rPr>
              <a:t>document.createTextNode</a:t>
            </a:r>
            <a:r>
              <a:rPr lang="en-US" sz="1400" dirty="0" smtClean="0">
                <a:latin typeface="courier new"/>
              </a:rPr>
              <a:t>("CLICK ME");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link.appendChild</a:t>
            </a:r>
            <a:r>
              <a:rPr lang="en-US" sz="1400" dirty="0" smtClean="0">
                <a:latin typeface="courier new"/>
              </a:rPr>
              <a:t>(txt);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title=</a:t>
            </a:r>
            <a:r>
              <a:rPr lang="en-US" sz="1400" dirty="0" err="1" smtClean="0">
                <a:latin typeface="courier new"/>
              </a:rPr>
              <a:t>document.createAttribute</a:t>
            </a:r>
            <a:r>
              <a:rPr lang="en-US" sz="1400" dirty="0" smtClean="0">
                <a:latin typeface="courier new"/>
              </a:rPr>
              <a:t>("title");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title.nodeValue</a:t>
            </a:r>
            <a:r>
              <a:rPr lang="en-US" sz="1400" dirty="0" smtClean="0">
                <a:latin typeface="courier new"/>
              </a:rPr>
              <a:t>="http://yahoo.com";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link.attributes.setNamedItem</a:t>
            </a:r>
            <a:r>
              <a:rPr lang="en-US" sz="1400" dirty="0" smtClean="0">
                <a:latin typeface="courier new"/>
              </a:rPr>
              <a:t>(title);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document.body.appendChild</a:t>
            </a:r>
            <a:r>
              <a:rPr lang="en-US" sz="1400" dirty="0" smtClean="0">
                <a:latin typeface="courier new"/>
              </a:rPr>
              <a:t>(link);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 id="myList1"&gt;&lt;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&gt;Coffee&lt;/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&gt;Tea&lt;/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&gt;&lt;/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 id="myList2"&gt;&lt;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&gt;Water&lt;/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&gt;Milk&lt;/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&gt;&lt;/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&lt;button </a:t>
            </a:r>
            <a:r>
              <a:rPr lang="en-US" sz="1400" dirty="0" err="1" smtClean="0">
                <a:latin typeface="courier new"/>
              </a:rPr>
              <a:t>onclick</a:t>
            </a:r>
            <a:r>
              <a:rPr lang="en-US" sz="1400" dirty="0" smtClean="0">
                <a:latin typeface="courier new"/>
              </a:rPr>
              <a:t>="</a:t>
            </a:r>
            <a:r>
              <a:rPr lang="en-US" sz="1400" dirty="0" err="1" smtClean="0">
                <a:latin typeface="courier new"/>
              </a:rPr>
              <a:t>myFunction</a:t>
            </a:r>
            <a:r>
              <a:rPr lang="en-US" sz="1400" dirty="0" smtClean="0">
                <a:latin typeface="courier new"/>
              </a:rPr>
              <a:t>()"&gt;Try it&lt;/button&gt;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function </a:t>
            </a:r>
            <a:r>
              <a:rPr lang="en-US" sz="1400" dirty="0" err="1" smtClean="0">
                <a:latin typeface="courier new"/>
              </a:rPr>
              <a:t>myFunction</a:t>
            </a:r>
            <a:r>
              <a:rPr lang="en-US" sz="1400" dirty="0" smtClean="0"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itm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document.getElementById</a:t>
            </a:r>
            <a:r>
              <a:rPr lang="en-US" sz="1400" dirty="0" smtClean="0">
                <a:latin typeface="courier new"/>
              </a:rPr>
              <a:t>("myList2").</a:t>
            </a:r>
            <a:r>
              <a:rPr lang="en-US" sz="1400" dirty="0" err="1" smtClean="0">
                <a:latin typeface="courier new"/>
              </a:rPr>
              <a:t>lastChild</a:t>
            </a:r>
            <a:r>
              <a:rPr lang="en-US" sz="1400" dirty="0" smtClean="0"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cln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itm.cloneNode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400" u="sng" dirty="0" smtClean="0">
                <a:solidFill>
                  <a:srgbClr val="FF0000"/>
                </a:solidFill>
                <a:latin typeface="courier new"/>
              </a:rPr>
              <a:t>true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document.getElementById</a:t>
            </a:r>
            <a:r>
              <a:rPr lang="en-US" sz="1400" dirty="0" smtClean="0">
                <a:latin typeface="courier new"/>
              </a:rPr>
              <a:t>("myList1").</a:t>
            </a:r>
            <a:r>
              <a:rPr lang="en-US" sz="1400" dirty="0" err="1" smtClean="0">
                <a:latin typeface="courier new"/>
              </a:rPr>
              <a:t>appendChild</a:t>
            </a:r>
            <a:r>
              <a:rPr lang="en-US" sz="1400" dirty="0" smtClean="0"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cln</a:t>
            </a:r>
            <a:r>
              <a:rPr lang="en-US" sz="1400" dirty="0" smtClean="0"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0574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Coffee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Tea</a:t>
            </a:r>
            <a:endParaRPr lang="tr-TR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b="1" dirty="0" smtClean="0"/>
              <a:t>Milk</a:t>
            </a:r>
          </a:p>
          <a:p>
            <a:pPr marL="177800" indent="-1778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Water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Milk</a:t>
            </a:r>
          </a:p>
          <a:p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840187" y="2838203"/>
            <a:ext cx="734291" cy="1080654"/>
          </a:xfrm>
          <a:custGeom>
            <a:avLst/>
            <a:gdLst>
              <a:gd name="connsiteX0" fmla="*/ 0 w 734291"/>
              <a:gd name="connsiteY0" fmla="*/ 1080654 h 1080654"/>
              <a:gd name="connsiteX1" fmla="*/ 724395 w 734291"/>
              <a:gd name="connsiteY1" fmla="*/ 415636 h 1080654"/>
              <a:gd name="connsiteX2" fmla="*/ 59377 w 734291"/>
              <a:gd name="connsiteY2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1080654">
                <a:moveTo>
                  <a:pt x="0" y="1080654"/>
                </a:moveTo>
                <a:cubicBezTo>
                  <a:pt x="357249" y="838199"/>
                  <a:pt x="714499" y="595745"/>
                  <a:pt x="724395" y="415636"/>
                </a:cubicBezTo>
                <a:cubicBezTo>
                  <a:pt x="734291" y="235527"/>
                  <a:pt x="172193" y="93023"/>
                  <a:pt x="5937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733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31675" y="264325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tr-TR" dirty="0" smtClean="0"/>
              <a:t>taranması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Daha ileri durumlarda bu araçlar yeterli değil, aslında birçok durumda gereken sayfanın </a:t>
            </a:r>
            <a:r>
              <a:rPr lang="tr-TR" dirty="0" smtClean="0"/>
              <a:t>elemanları </a:t>
            </a:r>
            <a:r>
              <a:rPr lang="tr-TR" dirty="0" smtClean="0"/>
              <a:t>bu şekilde kesinleştirilemez</a:t>
            </a:r>
          </a:p>
          <a:p>
            <a:r>
              <a:rPr lang="tr-TR" dirty="0" smtClean="0"/>
              <a:t>Bu durumda, DOM hierarşisinde gereken elemanları </a:t>
            </a:r>
            <a:r>
              <a:rPr lang="tr-TR" dirty="0" smtClean="0"/>
              <a:t>direkt olarak </a:t>
            </a:r>
            <a:r>
              <a:rPr lang="tr-TR" dirty="0" smtClean="0"/>
              <a:t>aranmasına ihtiyaç oluşabilir</a:t>
            </a:r>
          </a:p>
          <a:p>
            <a:r>
              <a:rPr lang="tr-TR" dirty="0" smtClean="0"/>
              <a:t>Bu tip işlemlere</a:t>
            </a:r>
            <a:r>
              <a:rPr lang="tr-TR" dirty="0" smtClean="0"/>
              <a:t> </a:t>
            </a:r>
            <a:r>
              <a:rPr lang="tr-TR" dirty="0" smtClean="0"/>
              <a:t>DOM </a:t>
            </a:r>
            <a:r>
              <a:rPr lang="tr-TR" dirty="0" smtClean="0"/>
              <a:t>tarama işlemi diyoruz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 id="myList1"&gt;&lt;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&gt;Coffee&lt;/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&gt;Tea&lt;/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&gt;&lt;/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 id="myList2"&gt;&lt;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&gt;Water&lt;/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&gt;Milk&lt;/</a:t>
            </a:r>
            <a:r>
              <a:rPr lang="en-US" sz="1400" dirty="0" err="1" smtClean="0">
                <a:latin typeface="courier new"/>
              </a:rPr>
              <a:t>li</a:t>
            </a:r>
            <a:r>
              <a:rPr lang="en-US" sz="1400" dirty="0" smtClean="0">
                <a:latin typeface="courier new"/>
              </a:rPr>
              <a:t>&gt;&lt;/</a:t>
            </a:r>
            <a:r>
              <a:rPr lang="en-US" sz="1400" dirty="0" err="1" smtClean="0">
                <a:latin typeface="courier new"/>
              </a:rPr>
              <a:t>ul</a:t>
            </a:r>
            <a:r>
              <a:rPr lang="en-US" sz="14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&lt;button </a:t>
            </a:r>
            <a:r>
              <a:rPr lang="en-US" sz="1400" dirty="0" err="1" smtClean="0">
                <a:latin typeface="courier new"/>
              </a:rPr>
              <a:t>onclick</a:t>
            </a:r>
            <a:r>
              <a:rPr lang="en-US" sz="1400" dirty="0" smtClean="0">
                <a:latin typeface="courier new"/>
              </a:rPr>
              <a:t>="</a:t>
            </a:r>
            <a:r>
              <a:rPr lang="en-US" sz="1400" dirty="0" err="1" smtClean="0">
                <a:latin typeface="courier new"/>
              </a:rPr>
              <a:t>myFunction</a:t>
            </a:r>
            <a:r>
              <a:rPr lang="en-US" sz="1400" dirty="0" smtClean="0">
                <a:latin typeface="courier new"/>
              </a:rPr>
              <a:t>()"&gt;Try it&lt;/button&gt;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function </a:t>
            </a:r>
            <a:r>
              <a:rPr lang="en-US" sz="1400" dirty="0" err="1" smtClean="0">
                <a:latin typeface="courier new"/>
              </a:rPr>
              <a:t>myFunction</a:t>
            </a:r>
            <a:r>
              <a:rPr lang="en-US" sz="1400" dirty="0" smtClean="0"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node=</a:t>
            </a:r>
            <a:r>
              <a:rPr lang="en-US" sz="1400" dirty="0" err="1" smtClean="0">
                <a:latin typeface="courier new"/>
              </a:rPr>
              <a:t>document.getElementById</a:t>
            </a:r>
            <a:r>
              <a:rPr lang="en-US" sz="1400" dirty="0" smtClean="0">
                <a:latin typeface="courier new"/>
              </a:rPr>
              <a:t>("myList2").</a:t>
            </a:r>
            <a:r>
              <a:rPr lang="en-US" sz="1400" dirty="0" err="1" smtClean="0">
                <a:latin typeface="courier new"/>
              </a:rPr>
              <a:t>lastChild</a:t>
            </a:r>
            <a:r>
              <a:rPr lang="en-US" sz="1400" dirty="0" smtClean="0"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list=</a:t>
            </a:r>
            <a:r>
              <a:rPr lang="en-US" sz="1400" dirty="0" err="1" smtClean="0">
                <a:latin typeface="courier new"/>
              </a:rPr>
              <a:t>document.getElementById</a:t>
            </a:r>
            <a:r>
              <a:rPr lang="en-US" sz="1400" dirty="0" smtClean="0">
                <a:latin typeface="courier new"/>
              </a:rPr>
              <a:t>("myList1");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targetNode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list.childNodes</a:t>
            </a:r>
            <a:r>
              <a:rPr lang="en-US" sz="1400" dirty="0" smtClean="0">
                <a:latin typeface="courier new"/>
              </a:rPr>
              <a:t>[0];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list.insertBefore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node,targetNode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36220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b="1" dirty="0" smtClean="0"/>
              <a:t>Milk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Coffee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Tea</a:t>
            </a:r>
          </a:p>
          <a:p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Water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trike="sngStrike" dirty="0" smtClean="0"/>
              <a:t>Milk</a:t>
            </a:r>
          </a:p>
          <a:p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477000" y="2561112"/>
            <a:ext cx="1219200" cy="1401288"/>
          </a:xfrm>
          <a:custGeom>
            <a:avLst/>
            <a:gdLst>
              <a:gd name="connsiteX0" fmla="*/ 0 w 783772"/>
              <a:gd name="connsiteY0" fmla="*/ 1401288 h 1401288"/>
              <a:gd name="connsiteX1" fmla="*/ 760021 w 783772"/>
              <a:gd name="connsiteY1" fmla="*/ 866899 h 1401288"/>
              <a:gd name="connsiteX2" fmla="*/ 142504 w 783772"/>
              <a:gd name="connsiteY2" fmla="*/ 0 h 14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1401288">
                <a:moveTo>
                  <a:pt x="0" y="1401288"/>
                </a:moveTo>
                <a:cubicBezTo>
                  <a:pt x="368135" y="1250867"/>
                  <a:pt x="736270" y="1100447"/>
                  <a:pt x="760021" y="866899"/>
                </a:cubicBezTo>
                <a:cubicBezTo>
                  <a:pt x="783772" y="633351"/>
                  <a:pt x="273133" y="164275"/>
                  <a:pt x="14250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23622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378625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güncelleştirme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NOT: DOM </a:t>
            </a:r>
            <a:r>
              <a:rPr lang="tr-TR" i="1" dirty="0" smtClean="0"/>
              <a:t>appendChild</a:t>
            </a:r>
            <a:r>
              <a:rPr lang="en-US" dirty="0" smtClean="0"/>
              <a:t> </a:t>
            </a:r>
            <a:r>
              <a:rPr lang="tr-TR" dirty="0" smtClean="0"/>
              <a:t>ve </a:t>
            </a:r>
            <a:r>
              <a:rPr lang="tr-TR" i="1" dirty="0" smtClean="0"/>
              <a:t>insertBefore</a:t>
            </a:r>
            <a:r>
              <a:rPr lang="tr-TR" dirty="0" smtClean="0"/>
              <a:t> metotları, aslı DOM hierarşinin nodunu yeni yere yerleştirir, yani </a:t>
            </a:r>
            <a:r>
              <a:rPr lang="tr-TR" dirty="0" smtClean="0"/>
              <a:t>eleman </a:t>
            </a:r>
            <a:r>
              <a:rPr lang="tr-TR" dirty="0" smtClean="0"/>
              <a:t>gerçekten taşınır; eğer elemanın kopyasının yerleştirilmesi gerekirse, </a:t>
            </a:r>
            <a:r>
              <a:rPr lang="tr-TR" i="1" u="sng" dirty="0" smtClean="0"/>
              <a:t>cloneNode</a:t>
            </a:r>
            <a:r>
              <a:rPr lang="tr-TR" dirty="0" smtClean="0"/>
              <a:t> metodu kullanılmalı!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id="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&gt;Coffee&lt;/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&gt;Tea&lt;/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&gt;Milk&lt;/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()"&gt;Try it&lt;/button&gt;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list=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list.removeChild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list.childNodes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[0]);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3581400"/>
            <a:ext cx="243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trike="sngStrike" dirty="0" smtClean="0"/>
              <a:t>Coffee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Tea</a:t>
            </a:r>
            <a:endParaRPr lang="tr-TR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Milk</a:t>
            </a:r>
          </a:p>
          <a:p>
            <a:pPr marL="177800" indent="-177800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35814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id="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&gt;Coffee&lt;/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&gt;Tea&lt;/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&gt;Milk&lt;/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&gt;&lt;/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()"&gt;Try it&lt;/button&gt;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</a:rPr>
              <a:t>var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 smtClean="0">
                <a:latin typeface="courier new"/>
              </a:rPr>
              <a:t>textnode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document.createTextNode</a:t>
            </a:r>
            <a:r>
              <a:rPr lang="en-US" sz="1400" dirty="0" smtClean="0">
                <a:latin typeface="courier new"/>
              </a:rPr>
              <a:t>("Water");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item=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childNodes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[0];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item.replaceChild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textnode,item.childNodes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[0]);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3124200"/>
            <a:ext cx="243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b="1" dirty="0" smtClean="0"/>
              <a:t>Coffee</a:t>
            </a:r>
            <a:r>
              <a:rPr lang="tr-TR" b="1" dirty="0" smtClean="0"/>
              <a:t> </a:t>
            </a:r>
            <a:r>
              <a:rPr lang="en-US" b="1" dirty="0" smtClean="0"/>
              <a:t>-&gt; Water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Tea</a:t>
            </a:r>
            <a:endParaRPr lang="tr-TR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Milk</a:t>
            </a:r>
          </a:p>
          <a:p>
            <a:pPr marL="177800" indent="-177800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317665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31925" y="3159825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Egzersiz-1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tr-TR" dirty="0" smtClean="0"/>
              <a:t>ıralama </a:t>
            </a:r>
            <a:r>
              <a:rPr lang="tr-TR" dirty="0" smtClean="0"/>
              <a:t>oynu:</a:t>
            </a:r>
            <a:endParaRPr lang="tr-TR" dirty="0" smtClean="0"/>
          </a:p>
          <a:p>
            <a:pPr lvl="1"/>
            <a:r>
              <a:rPr lang="tr-TR" dirty="0" smtClean="0"/>
              <a:t>İki kutu var, sol kutuda rastgele sırada 1 dan 10 a kadar sayılar yazılır, sağ kutu ise boş</a:t>
            </a:r>
          </a:p>
          <a:p>
            <a:pPr lvl="1"/>
            <a:r>
              <a:rPr lang="tr-TR" dirty="0" smtClean="0"/>
              <a:t>Sol </a:t>
            </a:r>
            <a:r>
              <a:rPr lang="tr-TR" dirty="0" smtClean="0"/>
              <a:t>kutudaki </a:t>
            </a:r>
            <a:r>
              <a:rPr lang="tr-TR" dirty="0" smtClean="0"/>
              <a:t>sayı tıklandığında, o sayı </a:t>
            </a:r>
            <a:r>
              <a:rPr lang="tr-TR" dirty="0" smtClean="0"/>
              <a:t>sol kutudan sağ kutunun altına eklenmiş oluyor</a:t>
            </a:r>
            <a:endParaRPr lang="tr-TR" dirty="0" smtClean="0"/>
          </a:p>
          <a:p>
            <a:pPr lvl="1"/>
            <a:r>
              <a:rPr lang="tr-TR" dirty="0" smtClean="0"/>
              <a:t>Amaç: tüm sayıları artış sırasında </a:t>
            </a:r>
            <a:r>
              <a:rPr lang="tr-TR" dirty="0" smtClean="0"/>
              <a:t>sağ </a:t>
            </a:r>
            <a:r>
              <a:rPr lang="tr-TR" dirty="0" smtClean="0"/>
              <a:t>kutuya </a:t>
            </a:r>
            <a:r>
              <a:rPr lang="tr-TR" dirty="0" smtClean="0"/>
              <a:t>yerleştirmek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Egzersiz-1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438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2743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3048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352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3657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1524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10200" y="1524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10200" y="1828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02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0200" y="2438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200" y="2743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0200" y="3048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10200" y="3352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10200" y="3657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43400" y="15240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1295400" y="2057400"/>
            <a:ext cx="381000" cy="3810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531917" y="1686296"/>
            <a:ext cx="855023" cy="855023"/>
          </a:xfrm>
          <a:custGeom>
            <a:avLst/>
            <a:gdLst>
              <a:gd name="connsiteX0" fmla="*/ 0 w 855023"/>
              <a:gd name="connsiteY0" fmla="*/ 629392 h 855023"/>
              <a:gd name="connsiteX1" fmla="*/ 439387 w 855023"/>
              <a:gd name="connsiteY1" fmla="*/ 843148 h 855023"/>
              <a:gd name="connsiteX2" fmla="*/ 783771 w 855023"/>
              <a:gd name="connsiteY2" fmla="*/ 558140 h 855023"/>
              <a:gd name="connsiteX3" fmla="*/ 855023 w 855023"/>
              <a:gd name="connsiteY3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23" h="855023">
                <a:moveTo>
                  <a:pt x="0" y="629392"/>
                </a:moveTo>
                <a:cubicBezTo>
                  <a:pt x="154379" y="742207"/>
                  <a:pt x="308759" y="855023"/>
                  <a:pt x="439387" y="843148"/>
                </a:cubicBezTo>
                <a:cubicBezTo>
                  <a:pt x="570015" y="831273"/>
                  <a:pt x="714498" y="698665"/>
                  <a:pt x="783771" y="558140"/>
                </a:cubicBezTo>
                <a:cubicBezTo>
                  <a:pt x="853044" y="417615"/>
                  <a:pt x="854033" y="208807"/>
                  <a:pt x="85502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/>
          <p:cNvSpPr/>
          <p:nvPr/>
        </p:nvSpPr>
        <p:spPr>
          <a:xfrm>
            <a:off x="3048000" y="2514600"/>
            <a:ext cx="978408" cy="484632"/>
          </a:xfrm>
          <a:prstGeom prst="notched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Egzersiz-2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Son </a:t>
            </a:r>
            <a:r>
              <a:rPr lang="tr-TR" dirty="0" smtClean="0"/>
              <a:t>dersten </a:t>
            </a:r>
            <a:r>
              <a:rPr lang="tr-TR" dirty="0" smtClean="0"/>
              <a:t>javascript açılan </a:t>
            </a:r>
            <a:r>
              <a:rPr lang="tr-TR" dirty="0" smtClean="0"/>
              <a:t>menüyü </a:t>
            </a:r>
            <a:r>
              <a:rPr lang="tr-TR" dirty="0" smtClean="0"/>
              <a:t>düşünün, </a:t>
            </a:r>
            <a:r>
              <a:rPr lang="tr-TR" dirty="0" smtClean="0"/>
              <a:t>fakat şimdi </a:t>
            </a:r>
            <a:r>
              <a:rPr lang="tr-TR" dirty="0" smtClean="0"/>
              <a:t>açılan menü bir HTML kodu yerinde </a:t>
            </a:r>
            <a:r>
              <a:rPr lang="tr-TR" dirty="0" smtClean="0"/>
              <a:t>bir Javascript </a:t>
            </a:r>
            <a:r>
              <a:rPr lang="tr-TR" dirty="0" smtClean="0"/>
              <a:t>dizisi </a:t>
            </a:r>
            <a:r>
              <a:rPr lang="tr-TR" dirty="0" smtClean="0"/>
              <a:t>olarak belirtilmiş,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i="1" dirty="0" smtClean="0"/>
              <a:t>var menu=[["Menu 1",["Menu 1&gt;1","Menu 1&gt;2"]],"Menu 2",["Menu 3",[["Menu 3&gt;1",</a:t>
            </a:r>
            <a:br>
              <a:rPr lang="tr-TR" i="1" dirty="0" smtClean="0"/>
            </a:br>
            <a:r>
              <a:rPr lang="tr-TR" i="1" dirty="0" smtClean="0"/>
              <a:t>["Menu 3&gt;1&gt;1","Menu 3&gt;1&gt;2"]],"Menu 3&gt;2"]]];</a:t>
            </a:r>
            <a:br>
              <a:rPr lang="tr-TR" i="1" dirty="0" smtClean="0"/>
            </a:br>
            <a:endParaRPr lang="tr-T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Egzersiz-2</a:t>
            </a:r>
            <a:endParaRPr lang="tr-T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diziyi okuyup </a:t>
            </a:r>
            <a:r>
              <a:rPr lang="tr-TR" dirty="0" smtClean="0"/>
              <a:t>Javascript DOM hierarşisi </a:t>
            </a:r>
            <a:r>
              <a:rPr lang="tr-TR" dirty="0" smtClean="0"/>
              <a:t>güncelleştirme </a:t>
            </a:r>
            <a:r>
              <a:rPr lang="tr-TR" dirty="0" smtClean="0"/>
              <a:t>fonksiyonları </a:t>
            </a:r>
            <a:r>
              <a:rPr lang="tr-TR" dirty="0" smtClean="0"/>
              <a:t>kullanarak, </a:t>
            </a:r>
            <a:r>
              <a:rPr lang="tr-TR" dirty="0" smtClean="0"/>
              <a:t>açılan </a:t>
            </a:r>
            <a:r>
              <a:rPr lang="tr-TR" dirty="0" smtClean="0"/>
              <a:t>menü </a:t>
            </a:r>
            <a:r>
              <a:rPr lang="tr-TR" dirty="0" smtClean="0"/>
              <a:t>bir "ul</a:t>
            </a:r>
            <a:r>
              <a:rPr lang="tr-TR" dirty="0" smtClean="0"/>
              <a:t>" </a:t>
            </a:r>
            <a:r>
              <a:rPr lang="tr-TR" dirty="0" smtClean="0"/>
              <a:t>liste şeklinde oluşturun </a:t>
            </a:r>
            <a:r>
              <a:rPr lang="tr-TR" dirty="0" smtClean="0"/>
              <a:t>ve onun üzerinde </a:t>
            </a:r>
            <a:r>
              <a:rPr lang="tr-TR" dirty="0" smtClean="0"/>
              <a:t>açılan </a:t>
            </a:r>
            <a:r>
              <a:rPr lang="tr-TR" dirty="0" smtClean="0"/>
              <a:t>menüyü tamamlayınız; programınız </a:t>
            </a:r>
            <a:r>
              <a:rPr lang="tr-TR" i="1" u="sng" dirty="0" smtClean="0"/>
              <a:t>hiç HTML kodu</a:t>
            </a:r>
            <a:r>
              <a:rPr lang="tr-TR" dirty="0" smtClean="0"/>
              <a:t> içermemeli (yani temel html, head, body vb dışında)</a:t>
            </a:r>
            <a:br>
              <a:rPr lang="tr-TR" dirty="0" smtClean="0"/>
            </a:br>
            <a:endParaRPr lang="tr-T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Egzersiz-2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r-T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600" i="1" dirty="0" smtClean="0">
                <a:latin typeface="Courier New" pitchFamily="49" charset="0"/>
                <a:cs typeface="Courier New" pitchFamily="49" charset="0"/>
              </a:rPr>
              <a:t>var menu=[["Menu 1",["Menu 1&gt;1","Menu 1&gt;2"]],"Menu 2",["Menu 3",[["Menu 3&gt;1",["Menu 3&gt;1&gt;1","Menu 3&gt;1&gt;2"]],"Menu 3&gt;2"]]];</a:t>
            </a:r>
          </a:p>
          <a:p>
            <a:pPr marL="0" indent="0">
              <a:buNone/>
            </a:pPr>
            <a:endParaRPr lang="tr-TR" sz="1600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6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tr-T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r-TR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da navigasyon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elemanlarının navigasyon metotları</a:t>
            </a:r>
            <a:endParaRPr lang="en-US" dirty="0" smtClean="0"/>
          </a:p>
          <a:p>
            <a:pPr lvl="1"/>
            <a:r>
              <a:rPr lang="tr-TR" dirty="0" smtClean="0"/>
              <a:t>element.childNodes – </a:t>
            </a:r>
            <a:r>
              <a:rPr lang="tr-TR" dirty="0" smtClean="0"/>
              <a:t>bir elamanın çocuk elemanlarının </a:t>
            </a:r>
            <a:r>
              <a:rPr lang="tr-TR" dirty="0" smtClean="0"/>
              <a:t>listesi, array dir</a:t>
            </a:r>
          </a:p>
          <a:p>
            <a:pPr lvl="1"/>
            <a:r>
              <a:rPr lang="tr-TR" dirty="0" smtClean="0"/>
              <a:t>element.firstChild – </a:t>
            </a:r>
            <a:r>
              <a:rPr lang="tr-TR" dirty="0" smtClean="0"/>
              <a:t>bir elemanın ilk </a:t>
            </a:r>
            <a:r>
              <a:rPr lang="tr-TR" dirty="0" smtClean="0"/>
              <a:t>çocuğu</a:t>
            </a:r>
          </a:p>
          <a:p>
            <a:pPr lvl="1"/>
            <a:r>
              <a:rPr lang="tr-TR" dirty="0" smtClean="0"/>
              <a:t>element.lastChild – </a:t>
            </a:r>
            <a:r>
              <a:rPr lang="tr-TR" dirty="0" smtClean="0"/>
              <a:t>bir elemanın son </a:t>
            </a:r>
            <a:r>
              <a:rPr lang="tr-TR" dirty="0" smtClean="0"/>
              <a:t>çocuğu</a:t>
            </a:r>
          </a:p>
          <a:p>
            <a:pPr lvl="1"/>
            <a:r>
              <a:rPr lang="tr-TR" dirty="0" smtClean="0"/>
              <a:t>element.nextSibling – sonraki kardeşi</a:t>
            </a:r>
          </a:p>
          <a:p>
            <a:pPr lvl="1"/>
            <a:r>
              <a:rPr lang="tr-TR" dirty="0" smtClean="0"/>
              <a:t>element.previousSibling – önceki kardeşi</a:t>
            </a:r>
          </a:p>
          <a:p>
            <a:pPr lvl="1"/>
            <a:r>
              <a:rPr lang="tr-TR" dirty="0" smtClean="0"/>
              <a:t>element.parentNode – </a:t>
            </a:r>
            <a:r>
              <a:rPr lang="tr-TR" dirty="0" smtClean="0"/>
              <a:t>elemanın babası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 araçları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sayfası, DOM hierarşi güncelleştirme metotlarını kullanarak Javascript'ten tamamen oluşturulabilir ve daha sonra nasıl </a:t>
            </a:r>
            <a:r>
              <a:rPr lang="tr-TR" dirty="0" smtClean="0"/>
              <a:t>gerekiyorsa güncelleştirilebilir</a:t>
            </a:r>
            <a:endParaRPr lang="tr-TR" dirty="0" smtClean="0"/>
          </a:p>
          <a:p>
            <a:r>
              <a:rPr lang="tr-TR" dirty="0" smtClean="0"/>
              <a:t>Web sayfasındaki elemanların DOM metotları kullanarak özellikleri tamamen ayarlanabilir</a:t>
            </a:r>
          </a:p>
          <a:p>
            <a:r>
              <a:rPr lang="tr-TR" dirty="0" smtClean="0"/>
              <a:t>Web sayfasının fare </a:t>
            </a:r>
            <a:r>
              <a:rPr lang="tr-TR" dirty="0" smtClean="0"/>
              <a:t>hareketleri</a:t>
            </a:r>
            <a:r>
              <a:rPr lang="tr-TR" dirty="0" smtClean="0"/>
              <a:t>, tıkları, klavye </a:t>
            </a:r>
            <a:r>
              <a:rPr lang="tr-TR" dirty="0" smtClean="0"/>
              <a:t>girişi </a:t>
            </a:r>
            <a:r>
              <a:rPr lang="tr-TR" dirty="0" smtClean="0"/>
              <a:t>vb olaylar hakkında DOM metotları kullanarak bilgi elde edilebilir ve tepki verebilir</a:t>
            </a:r>
          </a:p>
          <a:p>
            <a:r>
              <a:rPr lang="tr-TR" dirty="0" smtClean="0"/>
              <a:t>Web sayfasının düzeni ve davranışı ileri şekilde ayarlanabilir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 araçları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Bunlar, </a:t>
            </a:r>
            <a:r>
              <a:rPr lang="tr-TR" dirty="0" smtClean="0"/>
              <a:t>normal </a:t>
            </a:r>
            <a:r>
              <a:rPr lang="tr-TR" dirty="0" smtClean="0"/>
              <a:t>masaüstü </a:t>
            </a:r>
            <a:r>
              <a:rPr lang="tr-TR" dirty="0" smtClean="0"/>
              <a:t>uygulamalarının </a:t>
            </a:r>
            <a:r>
              <a:rPr lang="tr-TR" dirty="0" smtClean="0"/>
              <a:t>temel </a:t>
            </a:r>
            <a:r>
              <a:rPr lang="tr-TR" dirty="0" smtClean="0"/>
              <a:t>özellikleri</a:t>
            </a:r>
            <a:endParaRPr lang="tr-TR" dirty="0" smtClean="0"/>
          </a:p>
          <a:p>
            <a:r>
              <a:rPr lang="tr-TR" dirty="0" smtClean="0"/>
              <a:t>Bu şekilde Javascript DOM, </a:t>
            </a:r>
            <a:r>
              <a:rPr lang="tr-TR" dirty="0" smtClean="0"/>
              <a:t>web tarayıcıda direkt olarak </a:t>
            </a:r>
            <a:r>
              <a:rPr lang="tr-TR" dirty="0" smtClean="0"/>
              <a:t>ve </a:t>
            </a:r>
            <a:r>
              <a:rPr lang="tr-TR" dirty="0" smtClean="0"/>
              <a:t>Javascript ve DOM </a:t>
            </a:r>
            <a:r>
              <a:rPr lang="tr-TR" dirty="0" smtClean="0"/>
              <a:t>kullanarak, ileri </a:t>
            </a:r>
            <a:r>
              <a:rPr lang="tr-TR" dirty="0" smtClean="0"/>
              <a:t>uygulamaların </a:t>
            </a:r>
            <a:r>
              <a:rPr lang="tr-TR" dirty="0" smtClean="0"/>
              <a:t>oluşturulabilmesine </a:t>
            </a:r>
            <a:r>
              <a:rPr lang="tr-TR" dirty="0" smtClean="0"/>
              <a:t>yol açar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Tam özellikli, web tarayıcı tabanlı ve </a:t>
            </a:r>
            <a:r>
              <a:rPr lang="tr-TR" dirty="0" smtClean="0"/>
              <a:t>Javascript </a:t>
            </a:r>
            <a:r>
              <a:rPr lang="tr-TR" dirty="0" smtClean="0"/>
              <a:t>DOM veya benzer bir kullanıcı tarafı teknolojisi (yani </a:t>
            </a:r>
            <a:r>
              <a:rPr lang="tr-TR" i="1" dirty="0" smtClean="0"/>
              <a:t>Flash </a:t>
            </a:r>
            <a:r>
              <a:rPr lang="tr-TR" dirty="0" smtClean="0"/>
              <a:t>veya </a:t>
            </a:r>
            <a:r>
              <a:rPr lang="tr-TR" i="1" dirty="0" smtClean="0"/>
              <a:t>Java(FX)</a:t>
            </a:r>
            <a:r>
              <a:rPr lang="tr-TR" dirty="0" smtClean="0"/>
              <a:t>) kullanan uygulamalara </a:t>
            </a:r>
            <a:r>
              <a:rPr lang="tr-TR" i="1" dirty="0" smtClean="0"/>
              <a:t>Rich Internet Application, </a:t>
            </a:r>
            <a:r>
              <a:rPr lang="tr-TR" dirty="0" smtClean="0"/>
              <a:t>RIA veya Zengin İnternet Uygulamaları denir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1026" name="Picture 2" descr="http://3.bp.blogspot.com/_t4KZwzCfA0M/TN5evCQGXnI/AAAAAAAAAEI/EOZR-vq2zTc/s640/Google_maps_candlestick_ma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86200" cy="4607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RIA uygulamaları için Javascript DOM yardımcı oluyor, fakat şu anda </a:t>
            </a:r>
            <a:r>
              <a:rPr lang="tr-TR" dirty="0" smtClean="0"/>
              <a:t>RIA'ler </a:t>
            </a:r>
            <a:r>
              <a:rPr lang="tr-TR" dirty="0" smtClean="0"/>
              <a:t>için bizde </a:t>
            </a:r>
            <a:r>
              <a:rPr lang="tr-TR" dirty="0" smtClean="0"/>
              <a:t>önemli bir araç </a:t>
            </a:r>
            <a:r>
              <a:rPr lang="tr-TR" dirty="0" smtClean="0"/>
              <a:t>eksiktir</a:t>
            </a:r>
          </a:p>
          <a:p>
            <a:r>
              <a:rPr lang="tr-TR" dirty="0" smtClean="0"/>
              <a:t>Yani, eğer oluşturduğumuz RIA </a:t>
            </a:r>
            <a:r>
              <a:rPr lang="tr-TR" dirty="0" smtClean="0"/>
              <a:t>uygulaması </a:t>
            </a:r>
            <a:r>
              <a:rPr lang="tr-TR" dirty="0" smtClean="0"/>
              <a:t>herhangi bir </a:t>
            </a:r>
            <a:r>
              <a:rPr lang="tr-TR" dirty="0" smtClean="0"/>
              <a:t>amaçla </a:t>
            </a:r>
            <a:r>
              <a:rPr lang="tr-TR" dirty="0" smtClean="0"/>
              <a:t>sunucuyla</a:t>
            </a:r>
            <a:r>
              <a:rPr lang="tr-TR" dirty="0" smtClean="0"/>
              <a:t> iletişime </a:t>
            </a:r>
            <a:r>
              <a:rPr lang="tr-TR" dirty="0" smtClean="0"/>
              <a:t>girmek </a:t>
            </a:r>
            <a:r>
              <a:rPr lang="tr-TR" dirty="0" smtClean="0"/>
              <a:t>zorunda olursa</a:t>
            </a:r>
            <a:r>
              <a:rPr lang="tr-TR" dirty="0" smtClean="0"/>
              <a:t>, http isteği </a:t>
            </a:r>
            <a:r>
              <a:rPr lang="tr-TR" dirty="0" smtClean="0"/>
              <a:t>göndermek için </a:t>
            </a:r>
            <a:r>
              <a:rPr lang="tr-TR" dirty="0" smtClean="0"/>
              <a:t>RIA'nin </a:t>
            </a:r>
            <a:r>
              <a:rPr lang="tr-TR" dirty="0" smtClean="0"/>
              <a:t>yeniden </a:t>
            </a:r>
            <a:r>
              <a:rPr lang="tr-TR" dirty="0" smtClean="0"/>
              <a:t>indirilmesi gerekiyor – HTML/DOM'da sunucuya veri sadece bu şekilde gönderilebilir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çok büyük bir </a:t>
            </a:r>
            <a:r>
              <a:rPr lang="tr-TR" dirty="0" smtClean="0"/>
              <a:t>sorun</a:t>
            </a:r>
            <a:r>
              <a:rPr lang="tr-TR" dirty="0" smtClean="0"/>
              <a:t>:</a:t>
            </a:r>
            <a:endParaRPr lang="tr-TR" dirty="0" smtClean="0"/>
          </a:p>
          <a:p>
            <a:pPr lvl="1"/>
            <a:r>
              <a:rPr lang="tr-TR" dirty="0" smtClean="0"/>
              <a:t>Büyük RIA için indirme süresi uzun olabilir</a:t>
            </a:r>
          </a:p>
          <a:p>
            <a:pPr lvl="1"/>
            <a:r>
              <a:rPr lang="tr-TR" dirty="0" smtClean="0"/>
              <a:t>Bilgisayarın kaynakları fazla kullanılabilir</a:t>
            </a:r>
          </a:p>
          <a:p>
            <a:pPr lvl="1"/>
            <a:r>
              <a:rPr lang="tr-TR" dirty="0" smtClean="0"/>
              <a:t>Kullanıcının normal çalışma düzeni </a:t>
            </a:r>
            <a:r>
              <a:rPr lang="tr-TR" dirty="0" smtClean="0"/>
              <a:t>baya </a:t>
            </a:r>
            <a:r>
              <a:rPr lang="tr-TR" dirty="0" smtClean="0"/>
              <a:t>bozulur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İnternet Uygulamaları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sorunun üstüne gelmek için, AJAX teknolojisi sunulmuştur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 nedir?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 = </a:t>
            </a:r>
            <a:r>
              <a:rPr lang="en-US" dirty="0" smtClean="0"/>
              <a:t>Asynchronous JavaScript and XML</a:t>
            </a:r>
            <a:endParaRPr lang="tr-TR" dirty="0" smtClean="0"/>
          </a:p>
          <a:p>
            <a:r>
              <a:rPr lang="tr-TR" dirty="0" smtClean="0"/>
              <a:t>AJAX, web sayfası </a:t>
            </a:r>
            <a:r>
              <a:rPr lang="tr-TR" dirty="0" smtClean="0"/>
              <a:t>tekrar </a:t>
            </a:r>
            <a:r>
              <a:rPr lang="tr-TR" dirty="0" smtClean="0"/>
              <a:t>indirmeden sunucuya veri gönderip cevabı elde </a:t>
            </a:r>
            <a:r>
              <a:rPr lang="tr-TR" dirty="0" smtClean="0"/>
              <a:t>edebilen bir web teknolojisidir</a:t>
            </a:r>
            <a:endParaRPr lang="tr-TR" dirty="0" smtClean="0"/>
          </a:p>
          <a:p>
            <a:r>
              <a:rPr lang="tr-TR" dirty="0" smtClean="0"/>
              <a:t>AJAX bir standart değil, ancak yukarıdaki ihtiyaca cevaben Microsoft ve diğer ana tarayıcılar tarafından </a:t>
            </a:r>
            <a:r>
              <a:rPr lang="tr-TR" dirty="0" smtClean="0"/>
              <a:t>geliştirilmiş bir mekanizma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Temel AJAX </a:t>
            </a:r>
            <a:r>
              <a:rPr lang="tr-TR" dirty="0" smtClean="0"/>
              <a:t>süreci: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514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Web sayfasının javascripti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3429000"/>
            <a:ext cx="19812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XMLHttpRequest nesnesi</a:t>
            </a:r>
            <a:endParaRPr lang="en-US" b="1" dirty="0"/>
          </a:p>
        </p:txBody>
      </p:sp>
      <p:sp>
        <p:nvSpPr>
          <p:cNvPr id="10" name="Can 9"/>
          <p:cNvSpPr/>
          <p:nvPr/>
        </p:nvSpPr>
        <p:spPr>
          <a:xfrm>
            <a:off x="7162800" y="32766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5600" y="27432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Sunucu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81400" y="3656076"/>
            <a:ext cx="3581400" cy="1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3276600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Http İsteği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581400" y="4114800"/>
            <a:ext cx="3581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4114800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Http Cevabı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2895600"/>
            <a:ext cx="0" cy="2362200"/>
          </a:xfrm>
          <a:prstGeom prst="straightConnector1">
            <a:avLst/>
          </a:prstGeom>
          <a:ln w="57150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0"/>
          </p:cNvCxnSpPr>
          <p:nvPr/>
        </p:nvCxnSpPr>
        <p:spPr>
          <a:xfrm>
            <a:off x="1447800" y="3124200"/>
            <a:ext cx="1143000" cy="3048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9" idx="2"/>
          </p:cNvCxnSpPr>
          <p:nvPr/>
        </p:nvCxnSpPr>
        <p:spPr>
          <a:xfrm rot="5400000">
            <a:off x="1866900" y="3924300"/>
            <a:ext cx="304800" cy="11430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AJAX işlemleri, Javascript programında </a:t>
            </a:r>
            <a:r>
              <a:rPr lang="tr-TR" b="1" dirty="0" smtClean="0"/>
              <a:t>XMLHttpRequest nesnesi </a:t>
            </a:r>
            <a:r>
              <a:rPr lang="tr-TR" dirty="0" smtClean="0"/>
              <a:t>içinde yasıyor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Javascript programı, XMLHttpRequest nesnesine HTTP istek için gereken bilgi </a:t>
            </a:r>
            <a:r>
              <a:rPr lang="tr-TR" dirty="0" smtClean="0"/>
              <a:t>veriyor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XMLHttpRequest </a:t>
            </a:r>
            <a:r>
              <a:rPr lang="tr-TR" dirty="0" smtClean="0"/>
              <a:t>nesnesi ilgili http isteği </a:t>
            </a:r>
            <a:r>
              <a:rPr lang="tr-TR" dirty="0" smtClean="0"/>
              <a:t>kendi </a:t>
            </a:r>
            <a:r>
              <a:rPr lang="tr-TR" dirty="0" smtClean="0"/>
              <a:t>içerisinde, dış </a:t>
            </a:r>
            <a:r>
              <a:rPr lang="tr-TR" dirty="0" smtClean="0"/>
              <a:t>javascripti etkilemeden sunucuya iletiyor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XMLHttpRequest nesnesi sunucunun cevabını </a:t>
            </a:r>
            <a:r>
              <a:rPr lang="tr-TR" dirty="0" smtClean="0"/>
              <a:t>bekliyor ve o cevabı Javascript </a:t>
            </a:r>
            <a:r>
              <a:rPr lang="tr-TR" dirty="0" smtClean="0"/>
              <a:t>programında kullanılabilir hale götürüyor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da navigasyon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335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  &lt;head&gt;</a:t>
            </a:r>
            <a:br>
              <a:rPr lang="en-US" dirty="0" smtClean="0"/>
            </a:br>
            <a:r>
              <a:rPr lang="en-US" dirty="0" smtClean="0"/>
              <a:t>    &lt;title&gt;DOM Tutorial&lt;/title&gt;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br>
              <a:rPr lang="en-US" dirty="0" smtClean="0"/>
            </a:br>
            <a:r>
              <a:rPr lang="en-US" dirty="0" smtClean="0"/>
              <a:t>  &lt;body&gt;</a:t>
            </a:r>
            <a:br>
              <a:rPr lang="en-US" dirty="0" smtClean="0"/>
            </a:br>
            <a:r>
              <a:rPr lang="en-US" dirty="0" smtClean="0"/>
              <a:t>    &lt;h1&gt;DOM Lesson one&lt;/h1&gt;</a:t>
            </a:r>
            <a:br>
              <a:rPr lang="en-US" dirty="0" smtClean="0"/>
            </a:br>
            <a:r>
              <a:rPr lang="en-US" dirty="0" smtClean="0"/>
              <a:t>    &lt;p&gt;Hello world!&lt;/p&gt;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5602" name="Picture 2" descr="Node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00200"/>
            <a:ext cx="5084184" cy="3581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 rot="5400000">
            <a:off x="6615868" y="3298633"/>
            <a:ext cx="737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5400" b="1" dirty="0" smtClean="0"/>
              <a:t>...</a:t>
            </a:r>
            <a:endParaRPr lang="en-US" sz="5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65376" y="2971800"/>
            <a:ext cx="5040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81800" y="3200400"/>
            <a:ext cx="0" cy="50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95247" y="2057400"/>
            <a:ext cx="0" cy="50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79576" y="2485927"/>
            <a:ext cx="131446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parentNode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1905000"/>
            <a:ext cx="160556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previousSibling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505200"/>
            <a:ext cx="121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nextSibling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32059" y="2805953"/>
            <a:ext cx="1371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48600" y="2895600"/>
            <a:ext cx="5040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17895" y="3048000"/>
            <a:ext cx="107901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firstChild,</a:t>
            </a:r>
            <a:br>
              <a:rPr lang="tr-TR" dirty="0" smtClean="0"/>
            </a:br>
            <a:r>
              <a:rPr lang="tr-TR" dirty="0" smtClean="0"/>
              <a:t>lastChild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 1: sunucu ile iletişim Javascript'ten saklı </a:t>
            </a:r>
            <a:r>
              <a:rPr lang="tr-TR" dirty="0" smtClean="0"/>
              <a:t>olarak </a:t>
            </a:r>
            <a:r>
              <a:rPr lang="tr-TR" dirty="0" smtClean="0"/>
              <a:t>XMLHttpRequest nesnesi </a:t>
            </a:r>
            <a:r>
              <a:rPr lang="tr-TR" dirty="0" smtClean="0"/>
              <a:t>içinde dir; </a:t>
            </a:r>
            <a:r>
              <a:rPr lang="tr-TR" dirty="0" smtClean="0"/>
              <a:t>XMLHttpRequest tarayıcının bir </a:t>
            </a:r>
            <a:r>
              <a:rPr lang="tr-TR" dirty="0" smtClean="0"/>
              <a:t>nesnesidir, yani </a:t>
            </a:r>
            <a:r>
              <a:rPr lang="tr-TR" u="sng" dirty="0" smtClean="0"/>
              <a:t>ne </a:t>
            </a:r>
            <a:r>
              <a:rPr lang="tr-TR" u="sng" dirty="0" smtClean="0"/>
              <a:t>DOM nede Javascriptin </a:t>
            </a:r>
            <a:r>
              <a:rPr lang="tr-TR" u="sng" dirty="0" smtClean="0"/>
              <a:t>aslı bir elemanı </a:t>
            </a:r>
            <a:r>
              <a:rPr lang="tr-TR" u="sng" dirty="0" smtClean="0"/>
              <a:t>değil</a:t>
            </a:r>
            <a:r>
              <a:rPr lang="tr-TR" dirty="0" smtClean="0"/>
              <a:t>, </a:t>
            </a:r>
            <a:r>
              <a:rPr lang="tr-TR" dirty="0" smtClean="0"/>
              <a:t>ayrıca farklı </a:t>
            </a:r>
            <a:r>
              <a:rPr lang="tr-TR" dirty="0" smtClean="0"/>
              <a:t>tarayıcılarda farklı </a:t>
            </a:r>
            <a:r>
              <a:rPr lang="tr-TR" dirty="0" smtClean="0"/>
              <a:t>şekilde uygulanabilir </a:t>
            </a:r>
            <a:r>
              <a:rPr lang="tr-TR" dirty="0" smtClean="0"/>
              <a:t>(IE6 ve IE5)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~~</a:t>
            </a:r>
            <a:r>
              <a:rPr lang="tr-TR" i="1" dirty="0" smtClean="0"/>
              <a:t>XMLHttpRequest</a:t>
            </a:r>
            <a:r>
              <a:rPr lang="tr-TR" i="1" dirty="0" smtClean="0"/>
              <a:t>, Javascript dışında olan bir </a:t>
            </a:r>
            <a:r>
              <a:rPr lang="tr-TR" i="1" dirty="0" smtClean="0"/>
              <a:t>tarayıcının nesnesi</a:t>
            </a:r>
            <a:r>
              <a:rPr lang="en-US" i="1" dirty="0" smtClean="0"/>
              <a:t> </a:t>
            </a:r>
            <a:r>
              <a:rPr lang="tr-TR" i="1" dirty="0" smtClean="0"/>
              <a:t>dir</a:t>
            </a:r>
            <a:r>
              <a:rPr lang="en-US" i="1" dirty="0" smtClean="0"/>
              <a:t>~~</a:t>
            </a:r>
            <a:endParaRPr lang="tr-TR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 2: XMLHttpRequest sunucu ile normal şekilde </a:t>
            </a:r>
            <a:r>
              <a:rPr lang="tr-TR" dirty="0" smtClean="0"/>
              <a:t>haberleşiyor, XMLHttpRequest'in </a:t>
            </a:r>
            <a:r>
              <a:rPr lang="tr-TR" dirty="0" smtClean="0"/>
              <a:t>http isteği ve normal tarayıcının </a:t>
            </a:r>
            <a:r>
              <a:rPr lang="tr-TR" dirty="0" smtClean="0"/>
              <a:t>http isteği </a:t>
            </a:r>
            <a:r>
              <a:rPr lang="tr-TR" dirty="0" smtClean="0"/>
              <a:t>arasında hiç </a:t>
            </a:r>
            <a:r>
              <a:rPr lang="tr-TR" dirty="0" smtClean="0"/>
              <a:t>fark </a:t>
            </a:r>
            <a:r>
              <a:rPr lang="tr-TR" dirty="0" smtClean="0"/>
              <a:t>yok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 ~~ </a:t>
            </a:r>
            <a:r>
              <a:rPr lang="tr-TR" i="1" dirty="0" smtClean="0"/>
              <a:t>XMLHttpRequest </a:t>
            </a:r>
            <a:r>
              <a:rPr lang="tr-TR" i="1" dirty="0" smtClean="0"/>
              <a:t>tarayıcının özel bir HTTP işleyici </a:t>
            </a:r>
            <a:r>
              <a:rPr lang="tr-TR" i="1" dirty="0" smtClean="0"/>
              <a:t>modülüdür</a:t>
            </a:r>
            <a:r>
              <a:rPr lang="en-US" dirty="0" smtClean="0"/>
              <a:t> ~~</a:t>
            </a:r>
            <a:endParaRPr lang="tr-TR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 3: XMLHttpRequest'in sunucu ile iletişimi ASYNCHRONOUS, yani </a:t>
            </a:r>
            <a:r>
              <a:rPr lang="tr-TR" dirty="0" smtClean="0"/>
              <a:t>sunucuya </a:t>
            </a:r>
            <a:r>
              <a:rPr lang="tr-TR" dirty="0" smtClean="0"/>
              <a:t>isteği yaparken </a:t>
            </a:r>
            <a:r>
              <a:rPr lang="tr-TR" dirty="0" smtClean="0"/>
              <a:t>javascript programı normal </a:t>
            </a:r>
            <a:r>
              <a:rPr lang="tr-TR" dirty="0" smtClean="0"/>
              <a:t>olarak devam </a:t>
            </a:r>
            <a:r>
              <a:rPr lang="tr-TR" dirty="0" smtClean="0"/>
              <a:t>edebilir, javascript </a:t>
            </a:r>
            <a:r>
              <a:rPr lang="tr-TR" dirty="0" smtClean="0"/>
              <a:t>programı sunucudan cevabın geldiğini </a:t>
            </a:r>
            <a:r>
              <a:rPr lang="tr-TR" i="1" dirty="0" smtClean="0"/>
              <a:t>ek olarak </a:t>
            </a:r>
            <a:r>
              <a:rPr lang="tr-TR" dirty="0" smtClean="0"/>
              <a:t>ve </a:t>
            </a:r>
            <a:r>
              <a:rPr lang="tr-TR" i="1" dirty="0" smtClean="0"/>
              <a:t>daha </a:t>
            </a:r>
            <a:r>
              <a:rPr lang="tr-TR" i="1" dirty="0" smtClean="0"/>
              <a:t>sonra </a:t>
            </a:r>
            <a:r>
              <a:rPr lang="tr-TR" dirty="0" smtClean="0"/>
              <a:t>kontrol </a:t>
            </a:r>
            <a:r>
              <a:rPr lang="tr-TR" dirty="0" smtClean="0"/>
              <a:t>etmeli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=function()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tr-TR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document.getElementById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myDiv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").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innerHTML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xmlhttp.responseText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GET","ajax_info.txt",true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&lt;/head&gt;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&lt;div id="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myDiv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"&gt;&lt;h2&gt;Let AJAX change this text&lt;/h2&gt;&lt;/div&gt;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&lt;button type="button"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()"&gt;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Yeni metin indir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XMLHttpRequest HTTP isteği oluşturma:</a:t>
            </a:r>
          </a:p>
          <a:p>
            <a:pPr lvl="1"/>
            <a:r>
              <a:rPr lang="tr-TR" dirty="0" smtClean="0"/>
              <a:t>AJAX </a:t>
            </a:r>
            <a:r>
              <a:rPr lang="tr-TR" dirty="0" smtClean="0"/>
              <a:t>haberleşmesinin </a:t>
            </a:r>
            <a:r>
              <a:rPr lang="tr-TR" dirty="0" smtClean="0"/>
              <a:t>ilk adımı, HTTP isteğin hazırlanması ve sunucya </a:t>
            </a:r>
            <a:r>
              <a:rPr lang="tr-TR" dirty="0" smtClean="0"/>
              <a:t>yollandırılmasıdır</a:t>
            </a:r>
            <a:endParaRPr lang="tr-TR" dirty="0" smtClean="0"/>
          </a:p>
          <a:p>
            <a:pPr lvl="1"/>
            <a:r>
              <a:rPr lang="tr-TR" dirty="0" smtClean="0"/>
              <a:t>Bunlar, XMLHttpRequest nesnesinin </a:t>
            </a:r>
            <a:r>
              <a:rPr lang="tr-TR" i="1" u="sng" dirty="0" smtClean="0"/>
              <a:t>open</a:t>
            </a:r>
            <a:r>
              <a:rPr lang="tr-TR" u="sng" dirty="0" smtClean="0"/>
              <a:t> </a:t>
            </a:r>
            <a:r>
              <a:rPr lang="tr-TR" dirty="0" smtClean="0"/>
              <a:t>ve </a:t>
            </a:r>
            <a:r>
              <a:rPr lang="tr-TR" i="1" u="sng" dirty="0" smtClean="0"/>
              <a:t>send</a:t>
            </a:r>
            <a:r>
              <a:rPr lang="tr-TR" u="sng" dirty="0" smtClean="0"/>
              <a:t> </a:t>
            </a:r>
            <a:r>
              <a:rPr lang="tr-TR" dirty="0" smtClean="0"/>
              <a:t>metotlarını kullanarak yapılır</a:t>
            </a:r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XMLHttpRequest.open metodu şu şekilde:</a:t>
            </a:r>
          </a:p>
          <a:p>
            <a:pPr lvl="1"/>
            <a:r>
              <a:rPr lang="tr-TR" dirty="0" smtClean="0"/>
              <a:t>XMLHttpRequest.open(HTTP_isteği türü ("GET"/"POST"), </a:t>
            </a:r>
            <a:r>
              <a:rPr lang="tr-TR" dirty="0" smtClean="0"/>
              <a:t>sunucu_url, </a:t>
            </a:r>
            <a:r>
              <a:rPr lang="tr-TR" dirty="0" smtClean="0"/>
              <a:t>asynchronous? (true/false))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XMLHttpRequest.send metodu şu şekilde:</a:t>
            </a:r>
          </a:p>
          <a:p>
            <a:pPr lvl="1"/>
            <a:r>
              <a:rPr lang="tr-TR" dirty="0" smtClean="0"/>
              <a:t>XMLHttpRequest.send(string)</a:t>
            </a:r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tr-TR" sz="2400" dirty="0" smtClean="0"/>
              <a:t>HTTP GET isteklerinde, sunucuya bir parametre bilgileri gönderilirse, o bilgi url'nin içerisinde gönderilir</a:t>
            </a:r>
            <a:br>
              <a:rPr lang="tr-TR" sz="2400" dirty="0" smtClean="0"/>
            </a:br>
            <a:endParaRPr lang="tr-TR" sz="2400" dirty="0" smtClean="0"/>
          </a:p>
          <a:p>
            <a:pPr indent="12700">
              <a:buNone/>
            </a:pPr>
            <a:r>
              <a:rPr lang="en-US" sz="2100" dirty="0" err="1" smtClean="0"/>
              <a:t>xmlhttp.open</a:t>
            </a:r>
            <a:r>
              <a:rPr lang="en-US" sz="2100" dirty="0" smtClean="0"/>
              <a:t>("GET","</a:t>
            </a:r>
            <a:r>
              <a:rPr lang="en-US" sz="2100" dirty="0" smtClean="0">
                <a:solidFill>
                  <a:srgbClr val="FF0000"/>
                </a:solidFill>
              </a:rPr>
              <a:t>demo_get2.asp</a:t>
            </a:r>
            <a:r>
              <a:rPr lang="en-US" sz="2100" u="sng" dirty="0" smtClean="0">
                <a:solidFill>
                  <a:srgbClr val="FF0000"/>
                </a:solidFill>
              </a:rPr>
              <a:t>?</a:t>
            </a:r>
            <a:r>
              <a:rPr lang="en-US" sz="2100" dirty="0" smtClean="0">
                <a:solidFill>
                  <a:srgbClr val="FF0000"/>
                </a:solidFill>
              </a:rPr>
              <a:t>fname=</a:t>
            </a:r>
            <a:r>
              <a:rPr lang="en-US" sz="2100" dirty="0" err="1" smtClean="0">
                <a:solidFill>
                  <a:srgbClr val="FF0000"/>
                </a:solidFill>
              </a:rPr>
              <a:t>Henry&amp;lname</a:t>
            </a:r>
            <a:r>
              <a:rPr lang="en-US" sz="2100" dirty="0" smtClean="0">
                <a:solidFill>
                  <a:srgbClr val="FF0000"/>
                </a:solidFill>
              </a:rPr>
              <a:t>=</a:t>
            </a:r>
            <a:r>
              <a:rPr lang="en-US" sz="2100" dirty="0" err="1" smtClean="0">
                <a:solidFill>
                  <a:srgbClr val="FF0000"/>
                </a:solidFill>
              </a:rPr>
              <a:t>Ford</a:t>
            </a:r>
            <a:r>
              <a:rPr lang="en-US" sz="2100" dirty="0" err="1" smtClean="0"/>
              <a:t>",true</a:t>
            </a:r>
            <a:r>
              <a:rPr lang="en-US" sz="2100" dirty="0" smtClean="0"/>
              <a:t>);</a:t>
            </a:r>
            <a:r>
              <a:rPr lang="tr-TR" sz="2100" dirty="0" smtClean="0"/>
              <a:t/>
            </a:r>
            <a:br>
              <a:rPr lang="tr-TR" sz="2100" dirty="0" smtClean="0"/>
            </a:br>
            <a:endParaRPr lang="tr-TR" sz="2100" dirty="0" smtClean="0"/>
          </a:p>
          <a:p>
            <a:r>
              <a:rPr lang="tr-TR" sz="2400" dirty="0" smtClean="0"/>
              <a:t>GET istekleri daha kolay ve hızlı, aynı zamanda daha çok sinirli ve büyük veriler </a:t>
            </a:r>
            <a:r>
              <a:rPr lang="tr-TR" sz="2400" dirty="0" smtClean="0"/>
              <a:t>için </a:t>
            </a:r>
            <a:r>
              <a:rPr lang="tr-TR" sz="2400" dirty="0" smtClean="0"/>
              <a:t>kullanılamaz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function load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AJAX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tr-T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xmlhttp.open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("GET","</a:t>
            </a:r>
            <a:r>
              <a:rPr lang="tr-TR" sz="1400" b="1" dirty="0" smtClean="0">
                <a:solidFill>
                  <a:srgbClr val="FF0000"/>
                </a:solidFill>
                <a:latin typeface="courier new"/>
              </a:rPr>
              <a:t>arabaozelligi.php?marka=ford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&amp;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</a:rPr>
              <a:t>yil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</a:rPr>
              <a:t>=2007",true);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HTTP </a:t>
            </a:r>
            <a:r>
              <a:rPr lang="en-US" dirty="0" smtClean="0"/>
              <a:t>POST</a:t>
            </a:r>
            <a:r>
              <a:rPr lang="tr-TR" dirty="0" smtClean="0"/>
              <a:t> isteklerinde, veriler istek paketinin ayrı </a:t>
            </a:r>
            <a:r>
              <a:rPr lang="tr-TR" dirty="0" smtClean="0"/>
              <a:t>bir kısmı </a:t>
            </a:r>
            <a:r>
              <a:rPr lang="tr-TR" dirty="0" smtClean="0"/>
              <a:t>olarak gönderilir, bu </a:t>
            </a:r>
            <a:r>
              <a:rPr lang="tr-TR" dirty="0" smtClean="0"/>
              <a:t>nedenle...</a:t>
            </a:r>
            <a:endParaRPr lang="tr-TR" dirty="0" smtClean="0"/>
          </a:p>
          <a:p>
            <a:pPr lvl="1"/>
            <a:r>
              <a:rPr lang="tr-TR" dirty="0" smtClean="0"/>
              <a:t>Sunucuya gönderildiği parametreler URL'de gösterilmez ve </a:t>
            </a:r>
            <a:r>
              <a:rPr lang="tr-TR" dirty="0" smtClean="0"/>
              <a:t>..</a:t>
            </a:r>
            <a:r>
              <a:rPr lang="tr-TR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Daha büyük parametreler </a:t>
            </a:r>
            <a:r>
              <a:rPr lang="tr-TR" dirty="0" smtClean="0"/>
              <a:t>işletilebilir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Örnek: KÖTÜ FİKİR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&lt;form action="make_login.php" type="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GET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&lt;input type="text" name="user" value=""/&gt;&lt;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&lt;input type="password" name="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password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value=""/&gt;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&lt;/form&gt;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r>
              <a:rPr lang="tr-TR" dirty="0" smtClean="0"/>
              <a:t>da navigasyon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</a:t>
            </a:r>
            <a:r>
              <a:rPr lang="tr-TR" dirty="0" smtClean="0"/>
              <a:t>hierarşisi </a:t>
            </a:r>
            <a:r>
              <a:rPr lang="tr-TR" dirty="0" smtClean="0"/>
              <a:t>taranması gerekliliği var olduğu zaman, DOM </a:t>
            </a:r>
            <a:r>
              <a:rPr lang="tr-TR" dirty="0" smtClean="0"/>
              <a:t>hierarşisini </a:t>
            </a:r>
            <a:r>
              <a:rPr lang="tr-TR" dirty="0" smtClean="0"/>
              <a:t>geçmek ve gereken eleman alt kümesini elde etmek için DOM navigasyon metotları kullanılmalı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</a:t>
            </a:r>
            <a:r>
              <a:rPr lang="tr-TR" dirty="0" smtClean="0"/>
              <a:t>isteğinde, istek parametreleri URL'den </a:t>
            </a:r>
            <a:r>
              <a:rPr lang="tr-TR" dirty="0" smtClean="0"/>
              <a:t>ayrı </a:t>
            </a:r>
            <a:r>
              <a:rPr lang="tr-TR" dirty="0" smtClean="0"/>
              <a:t>olarak gönderilir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ek </a:t>
            </a:r>
            <a:r>
              <a:rPr lang="tr-TR" dirty="0" smtClean="0"/>
              <a:t>veriler </a:t>
            </a:r>
            <a:r>
              <a:rPr lang="tr-TR" dirty="0" smtClean="0"/>
              <a:t>AJAX'ta belirtmek için, POST verileri </a:t>
            </a:r>
            <a:r>
              <a:rPr lang="tr-TR" dirty="0" smtClean="0"/>
              <a:t>metin </a:t>
            </a:r>
            <a:r>
              <a:rPr lang="tr-TR" dirty="0" smtClean="0"/>
              <a:t>olarak XMLHttpRequest.send </a:t>
            </a:r>
            <a:r>
              <a:rPr lang="tr-TR" dirty="0" smtClean="0"/>
              <a:t>fonksiyonuna giriş </a:t>
            </a:r>
            <a:r>
              <a:rPr lang="tr-TR" dirty="0" smtClean="0"/>
              <a:t>olarak </a:t>
            </a:r>
            <a:r>
              <a:rPr lang="tr-TR" dirty="0" smtClean="0"/>
              <a:t>verilir</a:t>
            </a:r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&lt;form&gt;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&lt;input type="text" id="user" name="user" value=""/&gt;&lt;</a:t>
            </a:r>
            <a:r>
              <a:rPr lang="en-US" sz="1600" dirty="0" err="1" smtClean="0">
                <a:latin typeface="courier new"/>
              </a:rPr>
              <a:t>br</a:t>
            </a:r>
            <a:r>
              <a:rPr lang="en-US" sz="1600" dirty="0" smtClean="0"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&lt;input type="password" id="pass" name="password" value=""/&gt;</a:t>
            </a:r>
            <a:endParaRPr lang="tr-TR" sz="16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&lt;/form&gt;</a:t>
            </a:r>
            <a:endParaRPr lang="tr-TR" sz="1600" dirty="0" smtClean="0"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function loadAJAX()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var xmlhttp=new XMLHttpRequest();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xmlhttp.open("POST","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authorize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php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",true);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xmlhttp.setRequestHeader("Content-type","application/x-www-form-urlencoded");</a:t>
            </a:r>
          </a:p>
          <a:p>
            <a:pPr marL="0" indent="0">
              <a:buNone/>
            </a:pP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xmlhttp.send("name=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"+user+"</a:t>
            </a: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&amp;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pass</a:t>
            </a: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"+pass</a:t>
            </a: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tr-TR" sz="1600" dirty="0" smtClean="0">
                <a:latin typeface="courier new"/>
              </a:rPr>
              <a:t>...</a:t>
            </a:r>
            <a:endParaRPr lang="en-US" sz="1600" dirty="0" smtClean="0"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http://www.scinetcentral.com/~mishchenko/MIT504.html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r-TR" dirty="0" smtClean="0"/>
              <a:t>XMLHttpRequest'in cevabını elde etme:</a:t>
            </a:r>
          </a:p>
          <a:p>
            <a:pPr lvl="1"/>
            <a:r>
              <a:rPr lang="tr-TR" dirty="0" smtClean="0"/>
              <a:t>AJAX istekleri genellikle asynchronous olarak </a:t>
            </a:r>
            <a:r>
              <a:rPr lang="tr-TR" dirty="0" smtClean="0"/>
              <a:t>yapılır, </a:t>
            </a:r>
            <a:r>
              <a:rPr lang="tr-TR" dirty="0" smtClean="0"/>
              <a:t>yani </a:t>
            </a:r>
            <a:r>
              <a:rPr lang="tr-TR" dirty="0" smtClean="0"/>
              <a:t>AJAX sunucuya </a:t>
            </a:r>
            <a:r>
              <a:rPr lang="tr-TR" dirty="0" smtClean="0"/>
              <a:t>bilgi gönderirken </a:t>
            </a:r>
            <a:r>
              <a:rPr lang="tr-TR" dirty="0" smtClean="0"/>
              <a:t>javascript programı </a:t>
            </a:r>
            <a:r>
              <a:rPr lang="tr-TR" dirty="0" smtClean="0"/>
              <a:t>çalışmaya </a:t>
            </a:r>
            <a:r>
              <a:rPr lang="tr-TR" dirty="0" smtClean="0"/>
              <a:t>devam </a:t>
            </a:r>
            <a:r>
              <a:rPr lang="tr-TR" dirty="0" smtClean="0"/>
              <a:t>ediyor</a:t>
            </a:r>
          </a:p>
          <a:p>
            <a:pPr lvl="1"/>
            <a:r>
              <a:rPr lang="tr-TR" dirty="0" smtClean="0"/>
              <a:t>AJAX isteğin cevabını elde etmek için, XMLHttpRequest nesnesinin </a:t>
            </a:r>
            <a:r>
              <a:rPr lang="tr-TR" i="1" u="sng" dirty="0" smtClean="0"/>
              <a:t>onreadystatechange</a:t>
            </a:r>
            <a:r>
              <a:rPr lang="tr-TR" dirty="0" smtClean="0"/>
              <a:t> </a:t>
            </a:r>
            <a:r>
              <a:rPr lang="tr-TR" dirty="0" smtClean="0"/>
              <a:t>olayı kullanılmalı, </a:t>
            </a:r>
            <a:r>
              <a:rPr lang="tr-TR" i="1" u="sng" dirty="0" smtClean="0"/>
              <a:t>onreadystatechange</a:t>
            </a:r>
            <a:r>
              <a:rPr lang="tr-TR" i="1" dirty="0" smtClean="0"/>
              <a:t> </a:t>
            </a:r>
            <a:r>
              <a:rPr lang="tr-TR" dirty="0" smtClean="0"/>
              <a:t>olay işleyicisi diğer olay işleyicileri gibi ilgili XMLHttpRequest nesnesinin onreadystatechange olayına atanır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new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600" b="1" u="sng" dirty="0" err="1" smtClean="0">
                <a:solidFill>
                  <a:srgbClr val="FF0000"/>
                </a:solidFill>
                <a:latin typeface="courier new"/>
              </a:rPr>
              <a:t>xmlhttp.onreadystatechange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=function()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myDiv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;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}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xmlhttp.open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GET","ajax_info.txt",true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xmlhttp.send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i="1" dirty="0" smtClean="0"/>
              <a:t>Onreadystatechange </a:t>
            </a:r>
            <a:r>
              <a:rPr lang="tr-TR" dirty="0" smtClean="0"/>
              <a:t>olayı, XMLHttpRequest nesnesinin hali değiştiğinde </a:t>
            </a:r>
            <a:r>
              <a:rPr lang="tr-TR" dirty="0" smtClean="0"/>
              <a:t>tetikleniyor ve şu olayı </a:t>
            </a:r>
            <a:r>
              <a:rPr lang="tr-TR" dirty="0" smtClean="0"/>
              <a:t>meydana getirdiği </a:t>
            </a:r>
            <a:r>
              <a:rPr lang="tr-TR" dirty="0" smtClean="0"/>
              <a:t>XMLHttpRequest </a:t>
            </a:r>
            <a:r>
              <a:rPr lang="tr-TR" dirty="0" smtClean="0"/>
              <a:t>nesnesinin </a:t>
            </a:r>
            <a:r>
              <a:rPr lang="tr-TR" dirty="0" smtClean="0"/>
              <a:t>hali readyState </a:t>
            </a:r>
            <a:r>
              <a:rPr lang="tr-TR" dirty="0" smtClean="0"/>
              <a:t>özelliğinden kontrol </a:t>
            </a:r>
            <a:r>
              <a:rPr lang="tr-TR" dirty="0" smtClean="0"/>
              <a:t>edilebilir, XMLHttpRequest </a:t>
            </a:r>
            <a:r>
              <a:rPr lang="tr-TR" dirty="0" smtClean="0"/>
              <a:t>nesnesinin...</a:t>
            </a:r>
            <a:endParaRPr lang="tr-TR" dirty="0" smtClean="0"/>
          </a:p>
          <a:p>
            <a:pPr lvl="1"/>
            <a:r>
              <a:rPr lang="tr-TR" dirty="0" smtClean="0"/>
              <a:t>readyState=0, istek başlatılmadı</a:t>
            </a:r>
          </a:p>
          <a:p>
            <a:pPr lvl="1"/>
            <a:r>
              <a:rPr lang="tr-TR" dirty="0" smtClean="0"/>
              <a:t>readyState=1, sunucuyla bağlantı kuruldu</a:t>
            </a:r>
          </a:p>
          <a:p>
            <a:pPr lvl="1"/>
            <a:r>
              <a:rPr lang="tr-TR" dirty="0" smtClean="0"/>
              <a:t>readyState=2, istek gönderildi</a:t>
            </a:r>
          </a:p>
          <a:p>
            <a:pPr lvl="1"/>
            <a:r>
              <a:rPr lang="tr-TR" dirty="0" smtClean="0"/>
              <a:t>readyState=3, cevap bekleniyor</a:t>
            </a:r>
          </a:p>
          <a:p>
            <a:pPr lvl="1"/>
            <a:r>
              <a:rPr lang="tr-TR" dirty="0" smtClean="0"/>
              <a:t>readyState=4, cevap elde edildi</a:t>
            </a:r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dirty="0" smtClean="0"/>
              <a:t>Ayrıca </a:t>
            </a:r>
            <a:r>
              <a:rPr lang="tr-TR" dirty="0" smtClean="0"/>
              <a:t>XMLHttpRequest </a:t>
            </a:r>
            <a:r>
              <a:rPr lang="tr-TR" dirty="0" smtClean="0"/>
              <a:t>nesnesinin </a:t>
            </a:r>
            <a:r>
              <a:rPr lang="tr-TR" i="1" dirty="0" smtClean="0"/>
              <a:t>status</a:t>
            </a:r>
            <a:r>
              <a:rPr lang="tr-TR" dirty="0" smtClean="0"/>
              <a:t> diye bir </a:t>
            </a:r>
            <a:r>
              <a:rPr lang="tr-TR" dirty="0" smtClean="0"/>
              <a:t>özelliği </a:t>
            </a:r>
            <a:r>
              <a:rPr lang="tr-TR" dirty="0" smtClean="0"/>
              <a:t>var, bu özellik sunucu tarafından gönderildiği HTTP statusunu içerir, örneğin </a:t>
            </a:r>
          </a:p>
          <a:p>
            <a:pPr lvl="2"/>
            <a:r>
              <a:rPr lang="tr-TR" dirty="0" smtClean="0"/>
              <a:t>status=200, sayfa tamam</a:t>
            </a:r>
          </a:p>
          <a:p>
            <a:pPr lvl="2"/>
            <a:r>
              <a:rPr lang="tr-TR" dirty="0" smtClean="0"/>
              <a:t>status=400, yanlış istek</a:t>
            </a:r>
          </a:p>
          <a:p>
            <a:pPr lvl="2"/>
            <a:r>
              <a:rPr lang="tr-TR" dirty="0" smtClean="0"/>
              <a:t>status=403, sayfa için izin gereklidir</a:t>
            </a:r>
          </a:p>
          <a:p>
            <a:pPr lvl="2"/>
            <a:r>
              <a:rPr lang="tr-TR" dirty="0" smtClean="0"/>
              <a:t>status=404, sayfa bulunamadı</a:t>
            </a:r>
          </a:p>
          <a:p>
            <a:pPr lvl="2"/>
            <a:r>
              <a:rPr lang="tr-TR" dirty="0" smtClean="0"/>
              <a:t>status=500, sunucu hatalı durum</a:t>
            </a:r>
          </a:p>
          <a:p>
            <a:pPr lvl="2"/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new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xmlhttp.onreadystatechange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=function()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if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xmlhttp.readyState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==4 &amp;&amp;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xmlhttp.status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==200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{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myDiv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;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}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;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Sunucudan cevap geldiğinde, sunucunun cevabı XMLHttpRequest nesnesinin </a:t>
            </a:r>
            <a:r>
              <a:rPr lang="tr-TR" u="sng" dirty="0" smtClean="0"/>
              <a:t>metin </a:t>
            </a:r>
            <a:r>
              <a:rPr lang="tr-TR" dirty="0" smtClean="0"/>
              <a:t>olarak XMLHttpRequest'in </a:t>
            </a:r>
            <a:r>
              <a:rPr lang="tr-TR" i="1" u="sng" dirty="0" smtClean="0"/>
              <a:t>responseText</a:t>
            </a:r>
            <a:r>
              <a:rPr lang="tr-TR" i="1" dirty="0" smtClean="0"/>
              <a:t>,</a:t>
            </a:r>
            <a:r>
              <a:rPr lang="tr-TR" dirty="0" smtClean="0"/>
              <a:t> </a:t>
            </a:r>
            <a:r>
              <a:rPr lang="tr-TR" u="sng" dirty="0" smtClean="0"/>
              <a:t>XML</a:t>
            </a:r>
            <a:r>
              <a:rPr lang="tr-TR" dirty="0" smtClean="0"/>
              <a:t> olarak </a:t>
            </a:r>
            <a:r>
              <a:rPr lang="tr-TR" i="1" u="sng" dirty="0" smtClean="0"/>
              <a:t>responseXML</a:t>
            </a:r>
            <a:r>
              <a:rPr lang="tr-TR" u="sng" dirty="0" smtClean="0"/>
              <a:t> </a:t>
            </a:r>
            <a:r>
              <a:rPr lang="tr-TR" dirty="0" smtClean="0"/>
              <a:t>özelliklerinde </a:t>
            </a:r>
            <a:r>
              <a:rPr lang="tr-TR" dirty="0" smtClean="0"/>
              <a:t>bulunmakta</a:t>
            </a:r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loadXMLDoc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=new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XMLHttpRequest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xmlhttp.onreadystatechange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=function()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if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xmlhttp.readyState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==4 &amp;&amp;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xmlhttp.status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==200)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myDiv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xmlhttp.responseText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NOT: daha eski IE tarayıcılarında (IE5 ve IE6), XMLHttpResponse nesnesi yerinde bir ActiveX nesnesi kullanılıyordu </a:t>
            </a:r>
          </a:p>
          <a:p>
            <a:r>
              <a:rPr lang="tr-TR" dirty="0" smtClean="0"/>
              <a:t>Bu nedenle, IE5 ve IE6 tarayıcılarında AJAX kullanmak için XMLHttpRequest farklı şekilde tanımlanmalı (ancak bundan sonra kullanımda fark yok)</a:t>
            </a:r>
          </a:p>
          <a:p>
            <a:endParaRPr lang="tr-T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7046</Words>
  <Application>Microsoft Office PowerPoint</Application>
  <PresentationFormat>On-screen Show (4:3)</PresentationFormat>
  <Paragraphs>1800</Paragraphs>
  <Slides>123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IT504 ~~DOM~~ Belge Nesne Modeli II</vt:lpstr>
      <vt:lpstr>DOM hierarşi ile çalışma nedir?</vt:lpstr>
      <vt:lpstr>DOM hierarşi ile çalışma nedir?</vt:lpstr>
      <vt:lpstr>DOM taranması</vt:lpstr>
      <vt:lpstr>DOM taranması</vt:lpstr>
      <vt:lpstr>DOM taranması</vt:lpstr>
      <vt:lpstr>DOMda navigasyon</vt:lpstr>
      <vt:lpstr>DOMda navigasyon</vt:lpstr>
      <vt:lpstr>DOMda navigasyon</vt:lpstr>
      <vt:lpstr>DOM taranması</vt:lpstr>
      <vt:lpstr>DOM taranması</vt:lpstr>
      <vt:lpstr>DOM taranması</vt:lpstr>
      <vt:lpstr>DOM taranması</vt:lpstr>
      <vt:lpstr>DOM taranması</vt:lpstr>
      <vt:lpstr>DOM taranması</vt:lpstr>
      <vt:lpstr>DOM taranması</vt:lpstr>
      <vt:lpstr>DOM taranması</vt:lpstr>
      <vt:lpstr>DOM taranması</vt:lpstr>
      <vt:lpstr>DOM taranması</vt:lpstr>
      <vt:lpstr>DOM enine tarama kodu</vt:lpstr>
      <vt:lpstr>DOM taranması</vt:lpstr>
      <vt:lpstr>Menü elemanı yerleştirme fonksiyonu</vt:lpstr>
      <vt:lpstr>Menü elemanı yerleştirme fonksiyonu</vt:lpstr>
      <vt:lpstr>Slide 24</vt:lpstr>
      <vt:lpstr>DOM taranması</vt:lpstr>
      <vt:lpstr>Enine tarama kodu</vt:lpstr>
      <vt:lpstr>DOM taranması</vt:lpstr>
      <vt:lpstr>DOM taranması</vt:lpstr>
      <vt:lpstr>DOM taranması</vt:lpstr>
      <vt:lpstr>DOM taranması</vt:lpstr>
      <vt:lpstr>DOM taranması</vt:lpstr>
      <vt:lpstr>Menü elemanı yerleştirme fonksiyonu</vt:lpstr>
      <vt:lpstr>Menü elemanı yerleştirme fonksiyonu</vt:lpstr>
      <vt:lpstr>DOM taranması</vt:lpstr>
      <vt:lpstr>Enine taranma kodu</vt:lpstr>
      <vt:lpstr>DOM taranması</vt:lpstr>
      <vt:lpstr>DOM taranması</vt:lpstr>
      <vt:lpstr>DOM taranması</vt:lpstr>
      <vt:lpstr>Örnek</vt:lpstr>
      <vt:lpstr>DOM taranması</vt:lpstr>
      <vt:lpstr>Örnek</vt:lpstr>
      <vt:lpstr>DOM taranması</vt:lpstr>
      <vt:lpstr>Örnek</vt:lpstr>
      <vt:lpstr>Örnek</vt:lpstr>
      <vt:lpstr>Örnek</vt:lpstr>
      <vt:lpstr>Örnek</vt:lpstr>
      <vt:lpstr>Slide 47</vt:lpstr>
      <vt:lpstr>DOM taranması</vt:lpstr>
      <vt:lpstr>Slide 49</vt:lpstr>
      <vt:lpstr>DOM hierarşisi güncelleştirme</vt:lpstr>
      <vt:lpstr>DOM hierarşi güncelleştirme</vt:lpstr>
      <vt:lpstr>DOM hierarşi güncelleştirme</vt:lpstr>
      <vt:lpstr>DOM hierarşi güncelleştirme</vt:lpstr>
      <vt:lpstr>DOM hierarşi güncelleştirme</vt:lpstr>
      <vt:lpstr>DOM hierarşi güncelleştirme</vt:lpstr>
      <vt:lpstr>Örnek</vt:lpstr>
      <vt:lpstr>Örnek</vt:lpstr>
      <vt:lpstr>Örnek</vt:lpstr>
      <vt:lpstr>Örnek</vt:lpstr>
      <vt:lpstr>Örnek</vt:lpstr>
      <vt:lpstr>DOM hierarşi güncelleştirme</vt:lpstr>
      <vt:lpstr>Örnek</vt:lpstr>
      <vt:lpstr>Örnek</vt:lpstr>
      <vt:lpstr>Egzersiz-1</vt:lpstr>
      <vt:lpstr>Egzersiz-1</vt:lpstr>
      <vt:lpstr>Egzersiz-2</vt:lpstr>
      <vt:lpstr>Egzersiz-2</vt:lpstr>
      <vt:lpstr>Egzersiz-2</vt:lpstr>
      <vt:lpstr>Slide 69</vt:lpstr>
      <vt:lpstr>Javascript DOM araçları</vt:lpstr>
      <vt:lpstr>Javascript DOM araçları</vt:lpstr>
      <vt:lpstr>Zengin İnternet Uygulamaları</vt:lpstr>
      <vt:lpstr>Zengin İnternet Uygulamaları</vt:lpstr>
      <vt:lpstr>Zengin İnternet Uygulamaları</vt:lpstr>
      <vt:lpstr>Zengin İnternet Uygulamaları</vt:lpstr>
      <vt:lpstr>Zengin İnternet Uygulamaları</vt:lpstr>
      <vt:lpstr>AJAX nedir?</vt:lpstr>
      <vt:lpstr>AJAX</vt:lpstr>
      <vt:lpstr>AJAX</vt:lpstr>
      <vt:lpstr>AJAX</vt:lpstr>
      <vt:lpstr>AJAX</vt:lpstr>
      <vt:lpstr>AJAX</vt:lpstr>
      <vt:lpstr>Örnek</vt:lpstr>
      <vt:lpstr>AJAX</vt:lpstr>
      <vt:lpstr>AJAX</vt:lpstr>
      <vt:lpstr>AJAX</vt:lpstr>
      <vt:lpstr>Örnek</vt:lpstr>
      <vt:lpstr>AJAX</vt:lpstr>
      <vt:lpstr>Örnek: KÖTÜ FİKİR</vt:lpstr>
      <vt:lpstr>AJAX</vt:lpstr>
      <vt:lpstr>Örnek</vt:lpstr>
      <vt:lpstr>AJAX</vt:lpstr>
      <vt:lpstr>Örnek</vt:lpstr>
      <vt:lpstr>AJAX</vt:lpstr>
      <vt:lpstr>AJAX</vt:lpstr>
      <vt:lpstr>Örnek</vt:lpstr>
      <vt:lpstr>AJAX</vt:lpstr>
      <vt:lpstr>Örnek</vt:lpstr>
      <vt:lpstr>AJAX</vt:lpstr>
      <vt:lpstr>Örnek</vt:lpstr>
      <vt:lpstr>Tamamlanmış bir AJAX Örneği</vt:lpstr>
      <vt:lpstr>Örnek</vt:lpstr>
      <vt:lpstr>Örnek</vt:lpstr>
      <vt:lpstr>Örnek</vt:lpstr>
      <vt:lpstr>Örnek</vt:lpstr>
      <vt:lpstr>Örnek</vt:lpstr>
      <vt:lpstr>Örnek</vt:lpstr>
      <vt:lpstr>Örnek</vt:lpstr>
      <vt:lpstr>AJAX</vt:lpstr>
      <vt:lpstr>Örnek</vt:lpstr>
      <vt:lpstr>Örnek</vt:lpstr>
      <vt:lpstr>Örnek</vt:lpstr>
      <vt:lpstr>Örnek</vt:lpstr>
      <vt:lpstr>Örnek</vt:lpstr>
      <vt:lpstr>Zengin İnternet uygulamaları</vt:lpstr>
      <vt:lpstr>Zengin İnternet uygulamaları</vt:lpstr>
      <vt:lpstr>Zengin İnternet uygulamaları</vt:lpstr>
      <vt:lpstr>Zengin İnternet uygulamaları</vt:lpstr>
      <vt:lpstr>Zengin İnternet uygulamaları</vt:lpstr>
      <vt:lpstr>Zengin İnternet uygulamaları</vt:lpstr>
      <vt:lpstr>Zengin İnternet uygulamaları</vt:lpstr>
      <vt:lpstr>Zengin İnternet uygulamaları</vt:lpstr>
      <vt:lpstr>Slide 123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2549</cp:revision>
  <dcterms:created xsi:type="dcterms:W3CDTF">2006-08-16T00:00:00Z</dcterms:created>
  <dcterms:modified xsi:type="dcterms:W3CDTF">2014-04-30T19:18:37Z</dcterms:modified>
</cp:coreProperties>
</file>