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0" r:id="rId3"/>
    <p:sldId id="328" r:id="rId4"/>
    <p:sldId id="329" r:id="rId5"/>
    <p:sldId id="301" r:id="rId6"/>
    <p:sldId id="332" r:id="rId7"/>
    <p:sldId id="337" r:id="rId8"/>
    <p:sldId id="333" r:id="rId9"/>
    <p:sldId id="338" r:id="rId10"/>
    <p:sldId id="334" r:id="rId11"/>
    <p:sldId id="335" r:id="rId12"/>
    <p:sldId id="336" r:id="rId13"/>
    <p:sldId id="339" r:id="rId14"/>
    <p:sldId id="330" r:id="rId15"/>
    <p:sldId id="303" r:id="rId16"/>
    <p:sldId id="307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2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myuriy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2" autoAdjust="0"/>
  </p:normalViewPr>
  <p:slideViewPr>
    <p:cSldViewPr>
      <p:cViewPr varScale="1">
        <p:scale>
          <a:sx n="66" d="100"/>
          <a:sy n="66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BAD3F-85AE-430F-B152-2A82628D0E6E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BAEDD-76AF-47EB-836F-FBEEC7E36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5617-F046-4E40-BB15-6A214E59D7AE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0161-2383-4A89-BB9B-3F644807C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DF26-7EA4-4071-B85F-F63F5C45EEF1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2701-8B4C-4A3A-95EC-1B2FBC81F444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828D-F332-4534-B76F-2D19397C6768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8AD8CF84-C09C-4905-8AD3-D21BE8A77B04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2019-C3BE-4C51-B93D-09DAC375F0AB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138E-798A-4429-9343-4DA8EA28E458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8357-200F-4803-AAC1-92DE3B9CEE10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66800" cy="365125"/>
          </a:xfrm>
        </p:spPr>
        <p:txBody>
          <a:bodyPr/>
          <a:lstStyle/>
          <a:p>
            <a:fld id="{72EFE55E-CFFD-4BDD-AD0B-7287A01C7BC5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4343400" cy="365125"/>
          </a:xfrm>
        </p:spPr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0FBB-3824-47FC-9FA0-6A9A1D26D285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C93B-FC10-4AF4-8839-F5618247C06A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2761-81D4-4C66-945B-3519F1734044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79F1A-DF86-4F04-9145-6D71D8D386AB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cinetcentral.com/~mishchenko/MIT504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229600" cy="2286001"/>
          </a:xfrm>
        </p:spPr>
        <p:txBody>
          <a:bodyPr>
            <a:normAutofit/>
          </a:bodyPr>
          <a:lstStyle/>
          <a:p>
            <a:r>
              <a:rPr lang="tr-TR" dirty="0" smtClean="0"/>
              <a:t>MIT50</a:t>
            </a:r>
            <a:r>
              <a:rPr lang="en-US" dirty="0" smtClean="0"/>
              <a:t>5</a:t>
            </a:r>
            <a:r>
              <a:rPr lang="tr-TR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tr-TR" dirty="0" smtClean="0"/>
              <a:t>İnternet ve Web Programlama:</a:t>
            </a:r>
            <a:br>
              <a:rPr lang="tr-TR" dirty="0" smtClean="0"/>
            </a:br>
            <a:r>
              <a:rPr lang="tr-TR" i="1" dirty="0" smtClean="0"/>
              <a:t>Dinamik web sayfaları,</a:t>
            </a:r>
            <a:r>
              <a:rPr lang="en-US" i="1" dirty="0" smtClean="0"/>
              <a:t> </a:t>
            </a:r>
            <a:r>
              <a:rPr lang="tr-TR" i="1" dirty="0" smtClean="0"/>
              <a:t>javascript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Yuriy Mishchenko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/>
          </a:bodyPr>
          <a:lstStyle/>
          <a:p>
            <a:r>
              <a:rPr lang="tr-TR" dirty="0" smtClean="0"/>
              <a:t>Yürütme kontrolü olarak, javascript normal kumandalara sahiptir, bunlar “if then”, “switch”, “while” ve “for”</a:t>
            </a:r>
          </a:p>
          <a:p>
            <a:r>
              <a:rPr lang="tr-TR" dirty="0" smtClean="0"/>
              <a:t>Bu kumandalar C dilindeki şekilde yazılıyor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/>
          </a:bodyPr>
          <a:lstStyle/>
          <a:p>
            <a:r>
              <a:rPr lang="tr-TR" dirty="0" smtClean="0"/>
              <a:t>if(a</a:t>
            </a:r>
            <a:r>
              <a:rPr lang="en-US" dirty="0" smtClean="0"/>
              <a:t>&gt;</a:t>
            </a:r>
            <a:r>
              <a:rPr lang="tr-TR" dirty="0" smtClean="0"/>
              <a:t>7</a:t>
            </a:r>
            <a:r>
              <a:rPr lang="en-US" dirty="0" smtClean="0"/>
              <a:t>0) c=“</a:t>
            </a:r>
            <a:r>
              <a:rPr lang="tr-TR" dirty="0" smtClean="0"/>
              <a:t>yaşlı adam”;</a:t>
            </a:r>
          </a:p>
          <a:p>
            <a:r>
              <a:rPr lang="tr-TR" dirty="0" smtClean="0"/>
              <a:t>while</a:t>
            </a:r>
            <a:r>
              <a:rPr lang="en-US" dirty="0" smtClean="0"/>
              <a:t>(a&lt;10) { a=a+1; s=</a:t>
            </a:r>
            <a:r>
              <a:rPr lang="en-US" dirty="0" err="1" smtClean="0"/>
              <a:t>s+a</a:t>
            </a:r>
            <a:r>
              <a:rPr lang="en-US" dirty="0" smtClean="0"/>
              <a:t>; }</a:t>
            </a:r>
          </a:p>
          <a:p>
            <a:r>
              <a:rPr lang="en-US" dirty="0" smtClean="0"/>
              <a:t>for(</a:t>
            </a:r>
            <a:r>
              <a:rPr lang="en-US" dirty="0" smtClean="0"/>
              <a:t>a</a:t>
            </a:r>
            <a:r>
              <a:rPr lang="en-US" dirty="0" smtClean="0"/>
              <a:t>=1; </a:t>
            </a:r>
            <a:r>
              <a:rPr lang="en-US" dirty="0" smtClean="0"/>
              <a:t>a</a:t>
            </a:r>
            <a:r>
              <a:rPr lang="en-US" dirty="0" smtClean="0"/>
              <a:t>++; a&lt;10) s=</a:t>
            </a:r>
            <a:r>
              <a:rPr lang="en-US" dirty="0" err="1" smtClean="0"/>
              <a:t>s+a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tr-TR" dirty="0" smtClean="0"/>
              <a:t>C dilinde gibi, javascript te </a:t>
            </a:r>
            <a:r>
              <a:rPr lang="en-US" dirty="0" smtClean="0"/>
              <a:t>{-} </a:t>
            </a:r>
            <a:r>
              <a:rPr lang="tr-TR" dirty="0" smtClean="0"/>
              <a:t>parentezler kumanda grübü belirtmek için kullanılabilir; 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/>
          </a:bodyPr>
          <a:lstStyle/>
          <a:p>
            <a:r>
              <a:rPr lang="tr-TR" dirty="0" smtClean="0"/>
              <a:t>if(a</a:t>
            </a:r>
            <a:r>
              <a:rPr lang="en-US" dirty="0" smtClean="0"/>
              <a:t>&gt;</a:t>
            </a:r>
            <a:r>
              <a:rPr lang="tr-TR" dirty="0" smtClean="0"/>
              <a:t>7</a:t>
            </a:r>
            <a:r>
              <a:rPr lang="en-US" dirty="0" smtClean="0"/>
              <a:t>0) c=“</a:t>
            </a:r>
            <a:r>
              <a:rPr lang="tr-TR" dirty="0" smtClean="0"/>
              <a:t>yaşlı adam”;</a:t>
            </a:r>
          </a:p>
          <a:p>
            <a:r>
              <a:rPr lang="tr-TR" dirty="0" smtClean="0"/>
              <a:t>while</a:t>
            </a:r>
            <a:r>
              <a:rPr lang="en-US" dirty="0" smtClean="0"/>
              <a:t>(a&lt;10) { a=a+1; s=</a:t>
            </a:r>
            <a:r>
              <a:rPr lang="en-US" dirty="0" err="1" smtClean="0"/>
              <a:t>s+a</a:t>
            </a:r>
            <a:r>
              <a:rPr lang="en-US" dirty="0" smtClean="0"/>
              <a:t>; }</a:t>
            </a:r>
          </a:p>
          <a:p>
            <a:r>
              <a:rPr lang="en-US" dirty="0" smtClean="0"/>
              <a:t>for(</a:t>
            </a:r>
            <a:r>
              <a:rPr lang="en-US" dirty="0" smtClean="0"/>
              <a:t>a</a:t>
            </a:r>
            <a:r>
              <a:rPr lang="en-US" dirty="0" smtClean="0"/>
              <a:t>=1; </a:t>
            </a:r>
            <a:r>
              <a:rPr lang="en-US" dirty="0" smtClean="0"/>
              <a:t>a</a:t>
            </a:r>
            <a:r>
              <a:rPr lang="en-US" dirty="0" smtClean="0"/>
              <a:t>++; a&lt;10) s=</a:t>
            </a:r>
            <a:r>
              <a:rPr lang="en-US" dirty="0" err="1" smtClean="0"/>
              <a:t>s+a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tr-TR" dirty="0" smtClean="0"/>
              <a:t>javascriptteki kumandalar genellikle tek bağlı kumanda ile çalışır; aynı yerde birkaç kumanda koymak için </a:t>
            </a:r>
            <a:r>
              <a:rPr lang="en-US" dirty="0" smtClean="0"/>
              <a:t>{-} </a:t>
            </a:r>
            <a:r>
              <a:rPr lang="tr-TR" dirty="0" smtClean="0"/>
              <a:t>parentezler kullanılmalı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2667000"/>
            <a:ext cx="1676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1447800"/>
            <a:ext cx="2819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4600" y="1981200"/>
            <a:ext cx="3352800" cy="7620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876800"/>
          </a:xfrm>
        </p:spPr>
        <p:txBody>
          <a:bodyPr>
            <a:normAutofit/>
          </a:bodyPr>
          <a:lstStyle/>
          <a:p>
            <a:r>
              <a:rPr lang="tr-TR" dirty="0" smtClean="0"/>
              <a:t>Fonksiyonlar javascript te bu şekilde tanımlanır: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f(</a:t>
            </a:r>
            <a:r>
              <a:rPr lang="en-US" sz="3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a,b,c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{ </a:t>
            </a:r>
            <a:r>
              <a:rPr lang="tr-TR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tr-TR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tr-TR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fonksiyonun kodu;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return </a:t>
            </a:r>
            <a:r>
              <a:rPr lang="tr-TR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sonuç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tr-TR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tr-TR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None/>
            </a:pPr>
            <a:endParaRPr lang="tr-TR" dirty="0" smtClean="0"/>
          </a:p>
          <a:p>
            <a:r>
              <a:rPr lang="tr-TR" dirty="0" smtClean="0"/>
              <a:t>Fonksiyonlar, </a:t>
            </a:r>
            <a:r>
              <a:rPr lang="tr-TR" dirty="0" smtClean="0"/>
              <a:t>“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d=f(a,b,c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r>
              <a:rPr lang="tr-TR" dirty="0" smtClean="0"/>
              <a:t>” </a:t>
            </a:r>
            <a:r>
              <a:rPr lang="tr-TR" dirty="0" smtClean="0"/>
              <a:t>şekilde çalıştırılar</a:t>
            </a:r>
            <a:endParaRPr lang="tr-TR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/>
          </a:bodyPr>
          <a:lstStyle/>
          <a:p>
            <a:r>
              <a:rPr lang="tr-TR" dirty="0" smtClean="0"/>
              <a:t>Javascript, </a:t>
            </a:r>
            <a:r>
              <a:rPr lang="tr-TR" dirty="0" smtClean="0"/>
              <a:t>web </a:t>
            </a:r>
            <a:r>
              <a:rPr lang="tr-TR" dirty="0" smtClean="0"/>
              <a:t>sayfası içinde direkt olarak  </a:t>
            </a:r>
            <a:r>
              <a:rPr lang="en-US" b="1" dirty="0" smtClean="0"/>
              <a:t>&lt;</a:t>
            </a:r>
            <a:r>
              <a:rPr lang="en-US" b="1" dirty="0" smtClean="0"/>
              <a:t>script&gt;&lt;/script&gt;</a:t>
            </a:r>
            <a:r>
              <a:rPr lang="en-US" dirty="0" smtClean="0"/>
              <a:t> </a:t>
            </a:r>
            <a:r>
              <a:rPr lang="tr-TR" dirty="0" smtClean="0"/>
              <a:t>etiketleri arasında yazılır, yada dışdaki bir dosyadan </a:t>
            </a:r>
            <a:br>
              <a:rPr lang="tr-TR" dirty="0" smtClean="0"/>
            </a:br>
            <a:r>
              <a:rPr lang="en-US" sz="2400" b="1" dirty="0" smtClean="0"/>
              <a:t>&lt;</a:t>
            </a:r>
            <a:r>
              <a:rPr lang="en-US" sz="2400" b="1" dirty="0" smtClean="0"/>
              <a:t>link </a:t>
            </a:r>
            <a:r>
              <a:rPr lang="en-US" sz="2400" b="1" dirty="0" err="1" smtClean="0"/>
              <a:t>rel</a:t>
            </a:r>
            <a:r>
              <a:rPr lang="en-US" sz="2400" b="1" dirty="0" smtClean="0"/>
              <a:t>=“</a:t>
            </a:r>
            <a:r>
              <a:rPr lang="en-US" sz="2400" b="1" dirty="0" err="1" smtClean="0"/>
              <a:t>javascript</a:t>
            </a:r>
            <a:r>
              <a:rPr lang="en-US" sz="2400" b="1" dirty="0" smtClean="0"/>
              <a:t>” type=“text/</a:t>
            </a:r>
            <a:r>
              <a:rPr lang="en-US" sz="2400" b="1" dirty="0" err="1" smtClean="0"/>
              <a:t>javascript</a:t>
            </a:r>
            <a:r>
              <a:rPr lang="en-US" sz="2400" b="1" dirty="0" smtClean="0"/>
              <a:t>” </a:t>
            </a:r>
            <a:r>
              <a:rPr lang="en-US" sz="2400" b="1" dirty="0" err="1" smtClean="0"/>
              <a:t>href</a:t>
            </a:r>
            <a:r>
              <a:rPr lang="en-US" sz="2400" b="1" dirty="0" smtClean="0"/>
              <a:t>=“jscript.js”/&gt;</a:t>
            </a:r>
            <a:r>
              <a:rPr lang="tr-TR" sz="2400" b="1" dirty="0" smtClean="0"/>
              <a:t>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kumanda kullanarak bağlanabilir</a:t>
            </a:r>
            <a:endParaRPr lang="tr-TR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Örnek</a:t>
            </a:r>
            <a:r>
              <a:rPr lang="tr-TR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&lt;script&gt;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a=1;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b=2;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c=1;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D=b^2-4*a*c;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x1=(-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b+sqrt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(D))/(2a);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x2=(-b-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sqrt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(D))/(2a);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&lt;/script&gt;</a:t>
            </a:r>
            <a:endParaRPr lang="tr-T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None/>
            </a:pPr>
            <a:r>
              <a:rPr lang="tr-TR" dirty="0" smtClean="0"/>
              <a:t>İkinci </a:t>
            </a:r>
            <a:r>
              <a:rPr lang="tr-TR" dirty="0" smtClean="0"/>
              <a:t>derecede </a:t>
            </a:r>
            <a:r>
              <a:rPr lang="tr-TR" dirty="0" smtClean="0"/>
              <a:t>denklem </a:t>
            </a:r>
            <a:r>
              <a:rPr lang="tr-TR" dirty="0" smtClean="0"/>
              <a:t>çözümü</a:t>
            </a:r>
            <a:r>
              <a:rPr lang="en-US" dirty="0" smtClean="0"/>
              <a:t> (ax^2+bx+c=0)</a:t>
            </a:r>
            <a:endParaRPr lang="tr-T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839200" cy="4876800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Bu şekilde, javascript tarayıcı </a:t>
            </a:r>
            <a:r>
              <a:rPr lang="tr-TR" dirty="0" smtClean="0"/>
              <a:t>tarafından HTML koduyla </a:t>
            </a:r>
            <a:br>
              <a:rPr lang="tr-TR" dirty="0" smtClean="0"/>
            </a:br>
            <a:r>
              <a:rPr lang="tr-TR" dirty="0" smtClean="0"/>
              <a:t>birlikte sırayla </a:t>
            </a:r>
            <a:r>
              <a:rPr lang="tr-TR" dirty="0" smtClean="0"/>
              <a:t>çalıştırılır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&lt;html&gt;</a:t>
            </a:r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 </a:t>
            </a:r>
            <a:r>
              <a:rPr lang="en-US" sz="2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kodu</a:t>
            </a:r>
            <a: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&lt;script&gt;</a:t>
            </a:r>
            <a:b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program-1</a:t>
            </a:r>
            <a:b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&lt;/script&gt;</a:t>
            </a:r>
            <a:b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2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 </a:t>
            </a:r>
            <a:r>
              <a:rPr lang="en-US" sz="2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kodu</a:t>
            </a:r>
            <a: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&lt;script&gt;</a:t>
            </a:r>
            <a:b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program-2</a:t>
            </a:r>
            <a:b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&lt;/script&gt;</a:t>
            </a:r>
            <a:b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sz="2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 </a:t>
            </a:r>
            <a:r>
              <a:rPr lang="en-US" sz="2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kodu</a:t>
            </a:r>
            <a: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tr-TR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html&gt;</a:t>
            </a:r>
            <a:r>
              <a:rPr lang="tr-TR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tr-TR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tr-TR" dirty="0" smtClean="0"/>
              <a:t>Demek ki “program-1” önce ve </a:t>
            </a:r>
            <a:r>
              <a:rPr lang="tr-TR" dirty="0" smtClean="0"/>
              <a:t>“</a:t>
            </a:r>
            <a:r>
              <a:rPr lang="tr-TR" dirty="0" smtClean="0"/>
              <a:t>program-2” </a:t>
            </a:r>
            <a:r>
              <a:rPr lang="tr-TR" dirty="0" smtClean="0"/>
              <a:t>sonra </a:t>
            </a:r>
            <a:r>
              <a:rPr lang="tr-TR" dirty="0" smtClean="0"/>
              <a:t>okunacak</a:t>
            </a:r>
            <a:endParaRPr lang="en-US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839200" cy="4876800"/>
          </a:xfrm>
        </p:spPr>
        <p:txBody>
          <a:bodyPr>
            <a:normAutofit/>
          </a:bodyPr>
          <a:lstStyle/>
          <a:p>
            <a:r>
              <a:rPr lang="tr-TR" dirty="0" smtClean="0"/>
              <a:t>Javascript web sayfasının integral bileşendir, ve integral şekilde web sayfasınla etkileşim yapıyor</a:t>
            </a:r>
          </a:p>
          <a:p>
            <a:r>
              <a:rPr lang="tr-TR" dirty="0" smtClean="0"/>
              <a:t>Web sayfasını etkilemek için, web sayfası, web sayfasındaki elemanlar, ve bütün web sayfasında olabilir olaylar javascript içinde nesneler olarak temsil edilir</a:t>
            </a:r>
          </a:p>
          <a:p>
            <a:r>
              <a:rPr lang="tr-TR" dirty="0" smtClean="0"/>
              <a:t>Bu nesnelerle çalışarak, javascript hem web sayfasını etkileyebilir hem de web sayfasındaki olyalardan etkilenebilir </a:t>
            </a:r>
            <a:endParaRPr lang="en-US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839200" cy="4876800"/>
          </a:xfrm>
        </p:spPr>
        <p:txBody>
          <a:bodyPr>
            <a:normAutofit/>
          </a:bodyPr>
          <a:lstStyle/>
          <a:p>
            <a:r>
              <a:rPr lang="tr-TR" dirty="0" smtClean="0"/>
              <a:t>Web sayfasının eleman javascriptte alma</a:t>
            </a:r>
          </a:p>
          <a:p>
            <a:pPr lvl="1"/>
            <a:r>
              <a:rPr lang="tr-TR" dirty="0" smtClean="0"/>
              <a:t>Web sayfasının bütün elemanlar belli bir hierarşi içinde düzenlenmiştir – buna Document Object Model yada DOM denir – bütün web sayfasının elemanları bu hierarşiden alınabilir, ama bu tanıtım konusu değil</a:t>
            </a:r>
          </a:p>
          <a:p>
            <a:pPr lvl="1"/>
            <a:r>
              <a:rPr lang="tr-TR" dirty="0" smtClean="0"/>
              <a:t>Normalde, bir web sayfasının elemanı ele almak için bu elemanın “id” isim-parametresi ve javascript’tin özel document.getElemanById fonksiyon kullanılır</a:t>
            </a:r>
            <a:endParaRPr lang="en-US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839200" cy="4876800"/>
          </a:xfrm>
        </p:spPr>
        <p:txBody>
          <a:bodyPr>
            <a:normAutofit/>
          </a:bodyPr>
          <a:lstStyle/>
          <a:p>
            <a:r>
              <a:rPr lang="tr-TR" dirty="0" smtClean="0"/>
              <a:t>Örnek</a:t>
            </a:r>
          </a:p>
          <a:p>
            <a:pPr lvl="1"/>
            <a:r>
              <a:rPr lang="tr-TR" dirty="0" smtClean="0"/>
              <a:t>HTML koduyla ayarlanacak resim: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id=“</a:t>
            </a:r>
            <a:r>
              <a:rPr lang="en-US" dirty="0" err="1" smtClean="0"/>
              <a:t>my_img</a:t>
            </a:r>
            <a:r>
              <a:rPr lang="en-US" dirty="0" smtClean="0"/>
              <a:t>” </a:t>
            </a:r>
            <a:r>
              <a:rPr lang="en-US" dirty="0" err="1" smtClean="0"/>
              <a:t>src</a:t>
            </a:r>
            <a:r>
              <a:rPr lang="en-US" dirty="0" smtClean="0"/>
              <a:t>=“me.jpg” class=“big-</a:t>
            </a:r>
            <a:r>
              <a:rPr lang="en-US" dirty="0" err="1" smtClean="0"/>
              <a:t>img</a:t>
            </a:r>
            <a:r>
              <a:rPr lang="en-US" dirty="0" smtClean="0"/>
              <a:t>”&gt;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 </a:t>
            </a:r>
            <a:r>
              <a:rPr lang="tr-TR" dirty="0" smtClean="0"/>
              <a:t>resminin javascript nesnesini almak için, bu kodu kullanılabilir</a:t>
            </a:r>
            <a:br>
              <a:rPr lang="tr-TR" dirty="0" smtClean="0"/>
            </a:b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myimg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document.getElementById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my_img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”);</a:t>
            </a:r>
            <a:endParaRPr lang="tr-T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Dinamik web sayfaları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/>
          </a:bodyPr>
          <a:lstStyle/>
          <a:p>
            <a:r>
              <a:rPr lang="tr-TR" i="1" dirty="0" smtClean="0"/>
              <a:t>HTML </a:t>
            </a:r>
            <a:r>
              <a:rPr lang="tr-TR" i="1" dirty="0" smtClean="0"/>
              <a:t>ve CSS </a:t>
            </a:r>
            <a:r>
              <a:rPr lang="tr-TR" dirty="0" smtClean="0"/>
              <a:t>kullanarak gelişmiş web sayfaları geliştirilebilir</a:t>
            </a:r>
          </a:p>
          <a:p>
            <a:pPr lvl="1"/>
            <a:r>
              <a:rPr lang="tr-TR" dirty="0" smtClean="0"/>
              <a:t>Web sayfa elemanların pozisyonları, şekilleri, renkleri, renkleri, biçimlendirme, vb</a:t>
            </a:r>
          </a:p>
          <a:p>
            <a:pPr lvl="1"/>
            <a:r>
              <a:rPr lang="tr-TR" dirty="0" smtClean="0"/>
              <a:t>Alt-sınıflar kullanarak (a:hover, a:visited, vb) bazen dinamik davranma eklenebilir ama az</a:t>
            </a:r>
          </a:p>
          <a:p>
            <a:pPr lvl="1"/>
            <a:r>
              <a:rPr lang="tr-TR" dirty="0" smtClean="0"/>
              <a:t>Kullanıcı ile etkileşime ihtiyaç varsa, kullanıcıdan her hangi giriş için server’e veri gönderip ondan güncelleştirilmiş web sayfası almak gerekiyor</a:t>
            </a:r>
          </a:p>
          <a:p>
            <a:pPr lvl="1"/>
            <a:r>
              <a:rPr lang="tr-TR" dirty="0" smtClean="0"/>
              <a:t>Bazen bu çok uygun değil...</a:t>
            </a:r>
            <a:endParaRPr lang="tr-TR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8392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Web </a:t>
            </a:r>
            <a:r>
              <a:rPr lang="tr-TR" dirty="0" smtClean="0"/>
              <a:t>sayfasındaki elemanlar, onların javascript nesnesini kullanarak ayarlanabilir</a:t>
            </a:r>
          </a:p>
          <a:p>
            <a:r>
              <a:rPr lang="tr-TR" dirty="0" smtClean="0"/>
              <a:t>Bu genellikle elemanın stili değiştirilmesi anlamına gelir </a:t>
            </a:r>
          </a:p>
          <a:p>
            <a:pPr lvl="1"/>
            <a:r>
              <a:rPr lang="tr-TR" dirty="0" smtClean="0"/>
              <a:t>elemanın gösterip saklanmak</a:t>
            </a:r>
            <a:br>
              <a:rPr lang="tr-TR" dirty="0" smtClean="0"/>
            </a:b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myimg.style.display=“none”;</a:t>
            </a:r>
            <a:b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myimg.style.display=“block”;</a:t>
            </a:r>
          </a:p>
          <a:p>
            <a:pPr lvl="1"/>
            <a:r>
              <a:rPr lang="tr-TR" dirty="0" smtClean="0"/>
              <a:t>elemanın pozisyonu değiştirmek</a:t>
            </a:r>
            <a:br>
              <a:rPr lang="tr-TR" dirty="0" smtClean="0"/>
            </a:b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myimg.style.top=“100px”;</a:t>
            </a:r>
          </a:p>
          <a:p>
            <a:pPr lvl="1"/>
            <a:r>
              <a:rPr lang="tr-TR" dirty="0" smtClean="0"/>
              <a:t>Elemandaki metinin rengi değiştirmek</a:t>
            </a:r>
            <a:br>
              <a:rPr lang="tr-TR" dirty="0" smtClean="0"/>
            </a:b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myimg.style.color=“red”;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876800"/>
          </a:xfrm>
        </p:spPr>
        <p:txBody>
          <a:bodyPr>
            <a:normAutofit/>
          </a:bodyPr>
          <a:lstStyle/>
          <a:p>
            <a:r>
              <a:rPr lang="tr-TR" dirty="0" smtClean="0"/>
              <a:t>Javascript kendi kendine web sayfasında çalışabilir, ama normalde belli eylemler kullanıcı etkileşimine cevaben yapılmalı</a:t>
            </a:r>
            <a:endParaRPr lang="tr-T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tr-TR" dirty="0" smtClean="0"/>
              <a:t>Belli javascript belli durumda çalıştırmak için web sayfası olayları kullanılır</a:t>
            </a:r>
          </a:p>
          <a:p>
            <a:r>
              <a:rPr lang="tr-TR" dirty="0" smtClean="0"/>
              <a:t>Olaylar, bir web sayfasının elemanı ile ilişkili bir durum demektir</a:t>
            </a:r>
          </a:p>
          <a:p>
            <a:pPr lvl="1"/>
            <a:r>
              <a:rPr lang="tr-TR" dirty="0" smtClean="0"/>
              <a:t>Tipik olaylar – “onclick”, “onmouseover”, “onmouseout”, “onload”, “onunload”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876800"/>
          </a:xfrm>
        </p:spPr>
        <p:txBody>
          <a:bodyPr>
            <a:normAutofit/>
          </a:bodyPr>
          <a:lstStyle/>
          <a:p>
            <a:r>
              <a:rPr lang="tr-TR" dirty="0" smtClean="0"/>
              <a:t>Farklı HTML elemanları farklı olaylara desteliyor</a:t>
            </a:r>
          </a:p>
          <a:p>
            <a:r>
              <a:rPr lang="tr-TR" dirty="0" smtClean="0"/>
              <a:t>Belli bir durumda belli javascript fonksiyonu çalıştırmak için, bu eleman içinde istenmiş olay için işlemci fonksiyonu atamak lazım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en-US" sz="2400" dirty="0" smtClean="0"/>
              <a:t>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id=“</a:t>
            </a:r>
            <a:r>
              <a:rPr lang="en-US" sz="2400" dirty="0" err="1" smtClean="0"/>
              <a:t>my_img</a:t>
            </a:r>
            <a:r>
              <a:rPr lang="en-US" sz="2400" dirty="0" smtClean="0"/>
              <a:t>”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=“me.jpg” </a:t>
            </a:r>
            <a:r>
              <a:rPr lang="tr-T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onclick=“my_img_function();”</a:t>
            </a:r>
            <a:r>
              <a:rPr lang="en-US" sz="2400" dirty="0" smtClean="0"/>
              <a:t>&gt; 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en-US" sz="2400" dirty="0" smtClean="0"/>
              <a:t> </a:t>
            </a:r>
            <a:r>
              <a:rPr lang="en-US" sz="2400" dirty="0" smtClean="0"/>
              <a:t>&lt;</a:t>
            </a:r>
            <a:r>
              <a:rPr lang="tr-TR" sz="2400" dirty="0" smtClean="0"/>
              <a:t>a</a:t>
            </a:r>
            <a:r>
              <a:rPr lang="en-US" sz="2400" dirty="0" smtClean="0"/>
              <a:t> </a:t>
            </a:r>
            <a:r>
              <a:rPr lang="tr-TR" sz="2400" dirty="0" smtClean="0"/>
              <a:t>href</a:t>
            </a:r>
            <a:r>
              <a:rPr lang="en-US" sz="2400" dirty="0" smtClean="0"/>
              <a:t>=“me.</a:t>
            </a:r>
            <a:r>
              <a:rPr lang="tr-TR" sz="2400" dirty="0" smtClean="0"/>
              <a:t>html</a:t>
            </a:r>
            <a:r>
              <a:rPr lang="en-US" sz="2400" dirty="0" smtClean="0"/>
              <a:t>” </a:t>
            </a:r>
            <a:r>
              <a:rPr lang="tr-T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onclick</a:t>
            </a:r>
            <a:r>
              <a:rPr lang="tr-T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=“show_warning();”</a:t>
            </a:r>
            <a:r>
              <a:rPr lang="en-US" sz="2400" dirty="0" smtClean="0"/>
              <a:t>&gt; </a:t>
            </a:r>
            <a:r>
              <a:rPr lang="tr-TR" sz="2400" dirty="0" smtClean="0"/>
              <a:t/>
            </a:r>
            <a:br>
              <a:rPr lang="tr-TR" sz="2400" dirty="0" smtClean="0"/>
            </a:br>
            <a:r>
              <a:rPr lang="en-US" sz="2400" dirty="0" smtClean="0"/>
              <a:t> </a:t>
            </a:r>
            <a:r>
              <a:rPr lang="en-US" sz="2400" dirty="0" smtClean="0"/>
              <a:t>&lt;</a:t>
            </a:r>
            <a:r>
              <a:rPr lang="tr-TR" sz="2400" dirty="0" smtClean="0"/>
              <a:t>div</a:t>
            </a:r>
            <a:r>
              <a:rPr lang="en-US" sz="2400" dirty="0" smtClean="0"/>
              <a:t> </a:t>
            </a:r>
            <a:r>
              <a:rPr lang="tr-TR" sz="2400" dirty="0" smtClean="0"/>
              <a:t>id</a:t>
            </a:r>
            <a:r>
              <a:rPr lang="en-US" sz="2400" dirty="0" smtClean="0"/>
              <a:t>=“</a:t>
            </a:r>
            <a:r>
              <a:rPr lang="tr-TR" sz="2400" dirty="0" smtClean="0"/>
              <a:t>p1</a:t>
            </a:r>
            <a:r>
              <a:rPr lang="en-US" sz="2400" dirty="0" smtClean="0"/>
              <a:t>” </a:t>
            </a:r>
            <a:r>
              <a:rPr lang="tr-T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onload=“this.innerHTML=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‘Welcome!!’</a:t>
            </a:r>
            <a:r>
              <a:rPr lang="tr-T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;”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 &lt;</a:t>
            </a:r>
            <a:r>
              <a:rPr lang="tr-TR" sz="2400" dirty="0" smtClean="0"/>
              <a:t>div</a:t>
            </a:r>
            <a:r>
              <a:rPr lang="en-US" sz="2400" dirty="0" smtClean="0"/>
              <a:t> </a:t>
            </a:r>
            <a:r>
              <a:rPr lang="tr-TR" sz="2400" dirty="0" smtClean="0"/>
              <a:t>id</a:t>
            </a:r>
            <a:r>
              <a:rPr lang="en-US" sz="2400" dirty="0" smtClean="0"/>
              <a:t>=“</a:t>
            </a:r>
            <a:r>
              <a:rPr lang="tr-TR" sz="2400" dirty="0" smtClean="0"/>
              <a:t>p</a:t>
            </a:r>
            <a:r>
              <a:rPr lang="en-US" sz="2400" dirty="0" smtClean="0"/>
              <a:t>2”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onmouseover</a:t>
            </a:r>
            <a:r>
              <a:rPr lang="tr-T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=“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show_hide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(‘p1’);</a:t>
            </a:r>
            <a:r>
              <a:rPr lang="tr-T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en-US" sz="2400" dirty="0" smtClean="0"/>
              <a:t>&gt;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Flowchart: Internal Storage 7"/>
          <p:cNvSpPr/>
          <p:nvPr/>
        </p:nvSpPr>
        <p:spPr>
          <a:xfrm>
            <a:off x="304800" y="2286000"/>
            <a:ext cx="1676400" cy="2971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3048000" y="1219200"/>
            <a:ext cx="2514600" cy="1447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3200400" y="4572000"/>
            <a:ext cx="2438400" cy="15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OLAYLAR</a:t>
            </a:r>
            <a:endParaRPr lang="en-US" dirty="0"/>
          </a:p>
        </p:txBody>
      </p:sp>
      <p:sp>
        <p:nvSpPr>
          <p:cNvPr id="11" name="Flowchart: Predefined Process 10"/>
          <p:cNvSpPr/>
          <p:nvPr/>
        </p:nvSpPr>
        <p:spPr>
          <a:xfrm>
            <a:off x="6324600" y="2895600"/>
            <a:ext cx="2362200" cy="19812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15" name="Circular Arrow 14"/>
          <p:cNvSpPr/>
          <p:nvPr/>
        </p:nvSpPr>
        <p:spPr>
          <a:xfrm rot="13046152" flipH="1">
            <a:off x="2077165" y="4369283"/>
            <a:ext cx="1258669" cy="1243637"/>
          </a:xfrm>
          <a:prstGeom prst="circularArrow">
            <a:avLst>
              <a:gd name="adj1" fmla="val 10446"/>
              <a:gd name="adj2" fmla="val 1142319"/>
              <a:gd name="adj3" fmla="val 19162455"/>
              <a:gd name="adj4" fmla="val 14981502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 rot="9421520" flipH="1">
            <a:off x="5221991" y="4463520"/>
            <a:ext cx="1258669" cy="1243637"/>
          </a:xfrm>
          <a:prstGeom prst="circularArrow">
            <a:avLst>
              <a:gd name="adj1" fmla="val 10446"/>
              <a:gd name="adj2" fmla="val 1142319"/>
              <a:gd name="adj3" fmla="val 19162455"/>
              <a:gd name="adj4" fmla="val 14981502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ular Arrow 16"/>
          <p:cNvSpPr/>
          <p:nvPr/>
        </p:nvSpPr>
        <p:spPr>
          <a:xfrm rot="4088633" flipH="1">
            <a:off x="5287476" y="2022570"/>
            <a:ext cx="1258669" cy="1243637"/>
          </a:xfrm>
          <a:prstGeom prst="circularArrow">
            <a:avLst>
              <a:gd name="adj1" fmla="val 10446"/>
              <a:gd name="adj2" fmla="val 1142319"/>
              <a:gd name="adj3" fmla="val 19162455"/>
              <a:gd name="adj4" fmla="val 14981502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ular Arrow 17"/>
          <p:cNvSpPr/>
          <p:nvPr/>
        </p:nvSpPr>
        <p:spPr>
          <a:xfrm flipH="1">
            <a:off x="1905000" y="1728163"/>
            <a:ext cx="1258669" cy="1243637"/>
          </a:xfrm>
          <a:prstGeom prst="circularArrow">
            <a:avLst>
              <a:gd name="adj1" fmla="val 10446"/>
              <a:gd name="adj2" fmla="val 1142319"/>
              <a:gd name="adj3" fmla="val 19162455"/>
              <a:gd name="adj4" fmla="val 14981502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5867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&lt;div id=“d1”&gt;my div&lt;/div&gt;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4191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&lt;div id=“d1” </a:t>
            </a:r>
            <a:r>
              <a:rPr lang="en-US" b="1" dirty="0" err="1" smtClean="0"/>
              <a:t>onload</a:t>
            </a:r>
            <a:r>
              <a:rPr lang="en-US" b="1" dirty="0" smtClean="0"/>
              <a:t>=“do(this);”&gt;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5334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 do() { </a:t>
            </a:r>
          </a:p>
          <a:p>
            <a:r>
              <a:rPr lang="en-US" b="1" dirty="0" smtClean="0"/>
              <a:t>    …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obj.style.display</a:t>
            </a:r>
            <a:r>
              <a:rPr lang="en-US" b="1" dirty="0" smtClean="0"/>
              <a:t>=“hidden”;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  …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0" y="685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obj</a:t>
            </a:r>
            <a:r>
              <a:rPr lang="en-US" b="1" dirty="0" smtClean="0"/>
              <a:t>=</a:t>
            </a:r>
            <a:r>
              <a:rPr lang="en-US" b="1" dirty="0" err="1" smtClean="0"/>
              <a:t>document.getElementById</a:t>
            </a:r>
            <a:r>
              <a:rPr lang="en-US" b="1" dirty="0" smtClean="0"/>
              <a:t>(“d1”);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Pratik çalışma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5257800"/>
          </a:xfrm>
        </p:spPr>
        <p:txBody>
          <a:bodyPr>
            <a:normAutofit/>
          </a:bodyPr>
          <a:lstStyle/>
          <a:p>
            <a:r>
              <a:rPr lang="tr-TR" dirty="0" smtClean="0"/>
              <a:t>Çalışmanız:</a:t>
            </a:r>
          </a:p>
          <a:p>
            <a:pPr lvl="1">
              <a:buFont typeface="Wingdings" pitchFamily="2" charset="2"/>
              <a:buChar char="Ø"/>
            </a:pPr>
            <a:r>
              <a:rPr lang="tr-TR" sz="2600" b="1" dirty="0" smtClean="0"/>
              <a:t>7. </a:t>
            </a:r>
            <a:r>
              <a:rPr lang="tr-TR" sz="2600" b="1" smtClean="0"/>
              <a:t>ders</a:t>
            </a:r>
            <a:br>
              <a:rPr lang="tr-TR" sz="2600" b="1" smtClean="0"/>
            </a:br>
            <a:r>
              <a:rPr lang="tr-TR" sz="2600" smtClean="0">
                <a:hlinkClick r:id="rId2"/>
              </a:rPr>
              <a:t>http</a:t>
            </a:r>
            <a:r>
              <a:rPr lang="tr-TR" sz="2600" dirty="0" smtClean="0">
                <a:hlinkClick r:id="rId2"/>
              </a:rPr>
              <a:t>://scinetcentral.com</a:t>
            </a:r>
            <a:r>
              <a:rPr lang="tr-TR" sz="2600" smtClean="0">
                <a:hlinkClick r:id="rId2"/>
              </a:rPr>
              <a:t>/~</a:t>
            </a:r>
            <a:r>
              <a:rPr lang="tr-TR" sz="2600" smtClean="0">
                <a:hlinkClick r:id="rId2"/>
              </a:rPr>
              <a:t>mishchenko/MIT504.html</a:t>
            </a:r>
            <a:endParaRPr lang="tr-TR" sz="2600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/>
          </a:bodyPr>
          <a:lstStyle/>
          <a:p>
            <a:r>
              <a:rPr lang="tr-TR" dirty="0" smtClean="0"/>
              <a:t>Tarayıcı tarafında daha eğik dinamik davranma sağlayabilmek için ve kullanıcıyla daha eğik şekilde etkileşim oluşturabilmek için “javascript” kullanılır</a:t>
            </a:r>
            <a:endParaRPr lang="tr-TR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/>
          </a:bodyPr>
          <a:lstStyle/>
          <a:p>
            <a:r>
              <a:rPr lang="tr-TR" i="1" dirty="0" smtClean="0"/>
              <a:t>Javascript </a:t>
            </a:r>
            <a:r>
              <a:rPr lang="tr-TR" dirty="0" smtClean="0"/>
              <a:t>– gerçek programlama dilidir (HTML gibi sadece web sayfa düzenleme dili değil yani)</a:t>
            </a:r>
          </a:p>
          <a:p>
            <a:r>
              <a:rPr lang="tr-TR" dirty="0" smtClean="0"/>
              <a:t>Javascript kullanarak, web tarayıcı tarafında hem veri </a:t>
            </a:r>
            <a:r>
              <a:rPr lang="tr-TR" dirty="0" smtClean="0"/>
              <a:t>işleme, </a:t>
            </a:r>
            <a:r>
              <a:rPr lang="tr-TR" dirty="0" smtClean="0"/>
              <a:t>hem hesaplama</a:t>
            </a:r>
            <a:r>
              <a:rPr lang="en-US" dirty="0" smtClean="0"/>
              <a:t>, </a:t>
            </a:r>
            <a:r>
              <a:rPr lang="tr-TR" dirty="0" smtClean="0"/>
              <a:t>hem de </a:t>
            </a:r>
            <a:r>
              <a:rPr lang="tr-TR" dirty="0" smtClean="0"/>
              <a:t>kullanıcıyla </a:t>
            </a:r>
            <a:r>
              <a:rPr lang="tr-TR" dirty="0" smtClean="0"/>
              <a:t>etkileşim, hepsi serverle hiç konuşmadan yapılabilir</a:t>
            </a:r>
            <a:endParaRPr lang="tr-TR" dirty="0" smtClean="0"/>
          </a:p>
          <a:p>
            <a:r>
              <a:rPr lang="tr-TR" dirty="0" smtClean="0"/>
              <a:t>Javascript, web tarayıcı </a:t>
            </a:r>
            <a:r>
              <a:rPr lang="tr-TR" dirty="0" smtClean="0"/>
              <a:t>tarafından çalıştırılır, ve kullanıcı bilgisayarda çalıştırılır</a:t>
            </a:r>
            <a:endParaRPr lang="tr-TR" dirty="0" smtClean="0"/>
          </a:p>
          <a:p>
            <a:pPr lvl="1"/>
            <a:endParaRPr lang="tr-TR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/>
          </a:bodyPr>
          <a:lstStyle/>
          <a:p>
            <a:r>
              <a:rPr lang="tr-TR" dirty="0" smtClean="0"/>
              <a:t>Her hangi programalama dili gibi, javascript baze belli yapılarına sahiptir</a:t>
            </a:r>
          </a:p>
          <a:p>
            <a:pPr lvl="1"/>
            <a:r>
              <a:rPr lang="tr-TR" dirty="0" smtClean="0"/>
              <a:t>Değişken atama ve değiştirme</a:t>
            </a:r>
          </a:p>
          <a:p>
            <a:pPr lvl="1"/>
            <a:r>
              <a:rPr lang="tr-TR" dirty="0" smtClean="0"/>
              <a:t>Koşulu program yürüyme</a:t>
            </a:r>
          </a:p>
          <a:p>
            <a:pPr lvl="1"/>
            <a:r>
              <a:rPr lang="tr-TR" dirty="0" smtClean="0"/>
              <a:t>Döngüler</a:t>
            </a:r>
          </a:p>
          <a:p>
            <a:pPr lvl="1"/>
            <a:r>
              <a:rPr lang="tr-TR" dirty="0" smtClean="0"/>
              <a:t>Fonksiyonlar</a:t>
            </a:r>
            <a:endParaRPr lang="tr-TR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/>
          </a:bodyPr>
          <a:lstStyle/>
          <a:p>
            <a:r>
              <a:rPr lang="tr-TR" dirty="0" smtClean="0"/>
              <a:t>Javascript dili, C dilinin yapısına benzer şekilde yazılmıştır, ve birçok yapı C dili ile paylaşıyor</a:t>
            </a:r>
          </a:p>
          <a:p>
            <a:r>
              <a:rPr lang="tr-TR" dirty="0" smtClean="0"/>
              <a:t>Javascript deki değişkenler bu şekilde atanıp değiştirilebilir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a=2;</a:t>
            </a:r>
            <a:br>
              <a:rPr lang="tr-TR" dirty="0" smtClean="0"/>
            </a:br>
            <a:r>
              <a:rPr lang="tr-TR" dirty="0" smtClean="0"/>
              <a:t>b=5;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c=a+b;  // c=7 yani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876800"/>
          </a:xfrm>
        </p:spPr>
        <p:txBody>
          <a:bodyPr>
            <a:normAutofit/>
          </a:bodyPr>
          <a:lstStyle/>
          <a:p>
            <a:r>
              <a:rPr lang="tr-TR" dirty="0" smtClean="0"/>
              <a:t>Javascript te normal öperatorler</a:t>
            </a:r>
            <a:r>
              <a:rPr lang="tr-TR" dirty="0" smtClean="0"/>
              <a:t> var:</a:t>
            </a:r>
            <a:endParaRPr lang="en-US" dirty="0" smtClean="0"/>
          </a:p>
          <a:p>
            <a:pPr lvl="1"/>
            <a:r>
              <a:rPr lang="en-US" dirty="0" smtClean="0"/>
              <a:t>+</a:t>
            </a:r>
            <a:r>
              <a:rPr lang="tr-TR" dirty="0" smtClean="0"/>
              <a:t>,</a:t>
            </a:r>
            <a:r>
              <a:rPr lang="en-US" dirty="0" smtClean="0"/>
              <a:t> -, *, /, %</a:t>
            </a:r>
            <a:r>
              <a:rPr lang="tr-TR" dirty="0" smtClean="0"/>
              <a:t> (bölme </a:t>
            </a:r>
            <a:r>
              <a:rPr lang="tr-TR" dirty="0" smtClean="0"/>
              <a:t>kalanı</a:t>
            </a:r>
            <a:r>
              <a:rPr lang="tr-TR" dirty="0" smtClean="0"/>
              <a:t>, yanı </a:t>
            </a:r>
            <a:r>
              <a:rPr lang="tr-TR" dirty="0" smtClean="0"/>
              <a:t>11 </a:t>
            </a:r>
            <a:r>
              <a:rPr lang="uk-UA" dirty="0" smtClean="0"/>
              <a:t>% 9 = 2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endParaRPr lang="tr-TR" dirty="0" smtClean="0"/>
          </a:p>
          <a:p>
            <a:pPr lvl="1"/>
            <a:r>
              <a:rPr lang="en-US" dirty="0" smtClean="0"/>
              <a:t>++</a:t>
            </a:r>
            <a:r>
              <a:rPr lang="tr-TR" dirty="0" smtClean="0"/>
              <a:t> (1le ar</a:t>
            </a:r>
            <a:r>
              <a:rPr lang="en-US" dirty="0" smtClean="0"/>
              <a:t>t</a:t>
            </a:r>
            <a:r>
              <a:rPr lang="tr-TR" dirty="0" smtClean="0"/>
              <a:t>tırma)</a:t>
            </a:r>
            <a:r>
              <a:rPr lang="en-US" dirty="0" smtClean="0"/>
              <a:t>, --</a:t>
            </a:r>
            <a:r>
              <a:rPr lang="tr-TR" dirty="0" smtClean="0"/>
              <a:t> </a:t>
            </a:r>
            <a:r>
              <a:rPr lang="tr-TR" dirty="0" smtClean="0"/>
              <a:t>(1le azaltma)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a=a++;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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a=a+1;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 </a:t>
            </a:r>
            <a:r>
              <a:rPr lang="tr-TR" dirty="0" smtClean="0">
                <a:sym typeface="Wingdings" pitchFamily="2" charset="2"/>
              </a:rPr>
              <a:t>ve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a=a-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-;     a=a-1;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dirty="0" smtClean="0"/>
              <a:t>+=</a:t>
            </a:r>
            <a:r>
              <a:rPr lang="tr-TR" dirty="0" smtClean="0"/>
              <a:t> (önce ekleme sonra atama)</a:t>
            </a:r>
            <a:r>
              <a:rPr lang="en-US" dirty="0" smtClean="0"/>
              <a:t>, -=, *=, /=, %=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a+=b;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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a=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a+b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;</a:t>
            </a:r>
            <a:r>
              <a:rPr lang="tr-TR" dirty="0" smtClean="0">
                <a:sym typeface="Wingdings" pitchFamily="2" charset="2"/>
              </a:rPr>
              <a:t> ve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/=b;   a=a/b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;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 </a:t>
            </a:r>
            <a:r>
              <a:rPr lang="tr-TR" dirty="0" smtClean="0">
                <a:sym typeface="Wingdings" pitchFamily="2" charset="2"/>
              </a:rPr>
              <a:t>vb</a:t>
            </a:r>
            <a:endParaRPr lang="en-US" dirty="0" smtClean="0"/>
          </a:p>
          <a:p>
            <a:pPr lvl="1"/>
            <a:r>
              <a:rPr lang="en-US" dirty="0" smtClean="0"/>
              <a:t>M</a:t>
            </a:r>
            <a:r>
              <a:rPr lang="tr-TR" dirty="0" smtClean="0"/>
              <a:t>etindeki</a:t>
            </a:r>
            <a:r>
              <a:rPr lang="en-US" dirty="0" smtClean="0"/>
              <a:t> </a:t>
            </a:r>
            <a:r>
              <a:rPr lang="tr-TR" dirty="0" smtClean="0"/>
              <a:t>“</a:t>
            </a:r>
            <a:r>
              <a:rPr lang="en-US" dirty="0" smtClean="0"/>
              <a:t>+</a:t>
            </a:r>
            <a:r>
              <a:rPr lang="tr-TR" dirty="0" smtClean="0"/>
              <a:t>”, metinleri birbiri ardına ekler </a:t>
            </a:r>
            <a:r>
              <a:rPr lang="tr-TR" dirty="0" smtClean="0"/>
              <a:t>demektir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ekle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+ “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 “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eklemek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”</a:t>
            </a:r>
            <a:endParaRPr lang="tr-T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Javascript tanıtım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029200"/>
          </a:xfrm>
        </p:spPr>
        <p:txBody>
          <a:bodyPr>
            <a:normAutofit/>
          </a:bodyPr>
          <a:lstStyle/>
          <a:p>
            <a:r>
              <a:rPr lang="tr-TR" dirty="0" smtClean="0"/>
              <a:t>C diline karşı, javascript te değişkenlerin belli bir tipi yok, ve değişkenlerin tipi önceden belirtilmemeli – herhangi değişken hem tamsayılar, hem gerçek sayılar, hem karakterler veya karakter dizileri içerebilir</a:t>
            </a:r>
          </a:p>
          <a:p>
            <a:r>
              <a:rPr lang="tr-TR" dirty="0" smtClean="0"/>
              <a:t>Değişkenler, “var” kumanda kullanarak önceden tanımlanabilir, ama hala bu tanımlama tip atanmaz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Değişkenlerle çalışma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4876800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Javascript te şart operatörler</a:t>
            </a:r>
            <a:endParaRPr lang="en-US" dirty="0" smtClean="0"/>
          </a:p>
          <a:p>
            <a:pPr lvl="1"/>
            <a:r>
              <a:rPr lang="en-US" dirty="0" smtClean="0"/>
              <a:t>==, !=</a:t>
            </a:r>
            <a:r>
              <a:rPr lang="tr-TR" dirty="0" smtClean="0"/>
              <a:t> (eşit değil)</a:t>
            </a:r>
            <a:r>
              <a:rPr lang="en-US" dirty="0" smtClean="0"/>
              <a:t>, &gt;, &lt;, &gt;=, &lt;=</a:t>
            </a:r>
            <a:r>
              <a:rPr lang="tr-TR" dirty="0" smtClean="0"/>
              <a:t>, </a:t>
            </a:r>
          </a:p>
          <a:p>
            <a:pPr lvl="1"/>
            <a:r>
              <a:rPr lang="en-US" dirty="0" smtClean="0"/>
              <a:t>===</a:t>
            </a:r>
            <a:r>
              <a:rPr lang="tr-TR" dirty="0" smtClean="0"/>
              <a:t> </a:t>
            </a:r>
            <a:r>
              <a:rPr lang="tr-TR" dirty="0" smtClean="0"/>
              <a:t>- özel operatör - </a:t>
            </a:r>
            <a:r>
              <a:rPr lang="tr-TR" dirty="0" smtClean="0"/>
              <a:t>sıkı eşitlik - </a:t>
            </a:r>
            <a:r>
              <a:rPr lang="tr-TR" dirty="0" smtClean="0"/>
              <a:t>tip ve </a:t>
            </a:r>
            <a:r>
              <a:rPr lang="tr-TR" dirty="0" smtClean="0"/>
              <a:t>değer </a:t>
            </a:r>
            <a:r>
              <a:rPr lang="tr-TR" dirty="0" smtClean="0"/>
              <a:t>aynı </a:t>
            </a:r>
            <a:r>
              <a:rPr lang="tr-TR" dirty="0" smtClean="0"/>
              <a:t>zamanda eş olmalı</a:t>
            </a:r>
            <a:r>
              <a:rPr lang="tr-TR" dirty="0" smtClean="0"/>
              <a:t>; </a:t>
            </a:r>
            <a:r>
              <a:rPr lang="tr-TR" dirty="0" smtClean="0"/>
              <a:t>örneğin (karakter dizi) “1</a:t>
            </a:r>
            <a:r>
              <a:rPr lang="tr-TR" dirty="0" smtClean="0"/>
              <a:t>”</a:t>
            </a:r>
            <a:r>
              <a:rPr lang="tr-TR" b="1" dirty="0" smtClean="0"/>
              <a:t>==</a:t>
            </a:r>
            <a:r>
              <a:rPr lang="tr-TR" dirty="0" smtClean="0"/>
              <a:t>1 </a:t>
            </a:r>
            <a:r>
              <a:rPr lang="tr-TR" dirty="0" smtClean="0"/>
              <a:t>(tamsayı) javascriptte </a:t>
            </a:r>
            <a:r>
              <a:rPr lang="tr-TR" dirty="0" smtClean="0"/>
              <a:t>doğrudur, </a:t>
            </a:r>
            <a:r>
              <a:rPr lang="tr-TR" dirty="0" smtClean="0"/>
              <a:t>ama “1”</a:t>
            </a:r>
            <a:r>
              <a:rPr lang="tr-TR" b="1" dirty="0" smtClean="0"/>
              <a:t>===</a:t>
            </a:r>
            <a:r>
              <a:rPr lang="tr-TR" dirty="0" smtClean="0"/>
              <a:t>1 </a:t>
            </a:r>
            <a:r>
              <a:rPr lang="tr-TR" dirty="0" smtClean="0"/>
              <a:t>doğru artık değil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&amp;&amp;</a:t>
            </a:r>
            <a:r>
              <a:rPr lang="tr-TR" dirty="0" smtClean="0"/>
              <a:t> (ve)</a:t>
            </a:r>
            <a:r>
              <a:rPr lang="en-US" dirty="0" smtClean="0"/>
              <a:t>, ||</a:t>
            </a:r>
            <a:r>
              <a:rPr lang="tr-TR" dirty="0" smtClean="0"/>
              <a:t> (veya)</a:t>
            </a:r>
            <a:r>
              <a:rPr lang="en-US" dirty="0" smtClean="0"/>
              <a:t>, !</a:t>
            </a:r>
            <a:r>
              <a:rPr lang="tr-TR" dirty="0" smtClean="0"/>
              <a:t> (değil)</a:t>
            </a:r>
            <a:br>
              <a:rPr lang="tr-TR" dirty="0" smtClean="0"/>
            </a:br>
            <a:endParaRPr lang="tr-TR" dirty="0" smtClean="0"/>
          </a:p>
          <a:p>
            <a:pPr lvl="1"/>
            <a:r>
              <a:rPr lang="tr-TR" dirty="0" smtClean="0"/>
              <a:t>Önemli not: “=“ </a:t>
            </a:r>
            <a:r>
              <a:rPr lang="tr-TR" dirty="0" smtClean="0"/>
              <a:t>her zaman değişken atama için kullanılır, bir koşıl </a:t>
            </a:r>
            <a:r>
              <a:rPr lang="tr-TR" dirty="0" smtClean="0"/>
              <a:t>içinde </a:t>
            </a:r>
            <a:r>
              <a:rPr lang="tr-TR" dirty="0" smtClean="0"/>
              <a:t>yazılmışsa, atama anlamında olacak </a:t>
            </a:r>
            <a:endParaRPr lang="en-US" dirty="0" smtClean="0"/>
          </a:p>
          <a:p>
            <a:pPr lvl="2"/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“(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=b) &amp;&amp; (a&lt;c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en-US" dirty="0" smtClean="0"/>
              <a:t> </a:t>
            </a:r>
            <a:r>
              <a:rPr lang="tr-TR" dirty="0" smtClean="0"/>
              <a:t>– </a:t>
            </a:r>
            <a:r>
              <a:rPr lang="tr-TR" dirty="0" smtClean="0"/>
              <a:t>b</a:t>
            </a:r>
            <a:r>
              <a:rPr lang="tr-TR" dirty="0" smtClean="0"/>
              <a:t>u demek: “</a:t>
            </a:r>
            <a:r>
              <a:rPr lang="tr-TR" i="1" dirty="0" smtClean="0"/>
              <a:t>(a’ya </a:t>
            </a:r>
            <a:r>
              <a:rPr lang="tr-TR" i="1" dirty="0" smtClean="0"/>
              <a:t>b </a:t>
            </a:r>
            <a:r>
              <a:rPr lang="tr-TR" i="1" dirty="0" smtClean="0"/>
              <a:t>atamak, 0’dan farklı değerdeyse, doğru) </a:t>
            </a:r>
            <a:r>
              <a:rPr lang="tr-TR" i="1" dirty="0" smtClean="0"/>
              <a:t>ve (a c’den daha </a:t>
            </a:r>
            <a:r>
              <a:rPr lang="tr-TR" i="1" dirty="0" smtClean="0"/>
              <a:t>küçükse doğru)</a:t>
            </a:r>
            <a:r>
              <a:rPr lang="tr-TR" dirty="0" smtClean="0"/>
              <a:t>”</a:t>
            </a:r>
            <a:endParaRPr lang="tr-TR" u="sng" dirty="0" smtClean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http://www.scinetcentral.com/~mishchenko/MIT504.html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923</Words>
  <Application>Microsoft Office PowerPoint</Application>
  <PresentationFormat>On-screen Show (4:3)</PresentationFormat>
  <Paragraphs>154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MIT505  İnternet ve Web Programlama: Dinamik web sayfaları, javascript</vt:lpstr>
      <vt:lpstr>Dinamik web sayfaları</vt:lpstr>
      <vt:lpstr>Javascript tanıtım</vt:lpstr>
      <vt:lpstr>Javascript tanıtım</vt:lpstr>
      <vt:lpstr>Javascript tanıtım</vt:lpstr>
      <vt:lpstr>Javascript tanıtım</vt:lpstr>
      <vt:lpstr>Javascript tanıtım</vt:lpstr>
      <vt:lpstr>Javascript tanıtım</vt:lpstr>
      <vt:lpstr>Değişkenlerle çalışma</vt:lpstr>
      <vt:lpstr>Javascript tanıtım</vt:lpstr>
      <vt:lpstr>Javascript tanıtım</vt:lpstr>
      <vt:lpstr>Javascript tanıtım</vt:lpstr>
      <vt:lpstr>Fonksiyonlar</vt:lpstr>
      <vt:lpstr>Javascript tanıtım</vt:lpstr>
      <vt:lpstr>Javascript tanıtım</vt:lpstr>
      <vt:lpstr>Javascript tanıtım</vt:lpstr>
      <vt:lpstr>Javascript tanıtım</vt:lpstr>
      <vt:lpstr>Javascript tanıtım</vt:lpstr>
      <vt:lpstr>Javascript tanıtım</vt:lpstr>
      <vt:lpstr>Javascript tanıtım</vt:lpstr>
      <vt:lpstr>Javascript tanıtım</vt:lpstr>
      <vt:lpstr>Javascript tanıtım</vt:lpstr>
      <vt:lpstr>Slide 23</vt:lpstr>
      <vt:lpstr>Pratik çalışma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1549</cp:revision>
  <dcterms:created xsi:type="dcterms:W3CDTF">2006-08-16T00:00:00Z</dcterms:created>
  <dcterms:modified xsi:type="dcterms:W3CDTF">2013-04-30T13:12:58Z</dcterms:modified>
</cp:coreProperties>
</file>