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99" r:id="rId3"/>
    <p:sldId id="657" r:id="rId4"/>
    <p:sldId id="658" r:id="rId5"/>
    <p:sldId id="659" r:id="rId6"/>
    <p:sldId id="661" r:id="rId7"/>
    <p:sldId id="523" r:id="rId8"/>
    <p:sldId id="662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4" r:id="rId20"/>
    <p:sldId id="673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2" r:id="rId39"/>
    <p:sldId id="694" r:id="rId40"/>
    <p:sldId id="695" r:id="rId41"/>
    <p:sldId id="722" r:id="rId42"/>
    <p:sldId id="696" r:id="rId43"/>
    <p:sldId id="693" r:id="rId44"/>
    <p:sldId id="697" r:id="rId45"/>
    <p:sldId id="698" r:id="rId46"/>
    <p:sldId id="700" r:id="rId47"/>
    <p:sldId id="702" r:id="rId48"/>
    <p:sldId id="699" r:id="rId49"/>
    <p:sldId id="701" r:id="rId50"/>
    <p:sldId id="703" r:id="rId51"/>
    <p:sldId id="704" r:id="rId52"/>
    <p:sldId id="705" r:id="rId53"/>
    <p:sldId id="706" r:id="rId54"/>
    <p:sldId id="707" r:id="rId55"/>
    <p:sldId id="708" r:id="rId56"/>
    <p:sldId id="709" r:id="rId57"/>
    <p:sldId id="710" r:id="rId58"/>
    <p:sldId id="711" r:id="rId59"/>
    <p:sldId id="723" r:id="rId60"/>
    <p:sldId id="712" r:id="rId61"/>
    <p:sldId id="713" r:id="rId62"/>
    <p:sldId id="714" r:id="rId63"/>
    <p:sldId id="715" r:id="rId64"/>
    <p:sldId id="716" r:id="rId65"/>
    <p:sldId id="718" r:id="rId66"/>
    <p:sldId id="719" r:id="rId67"/>
    <p:sldId id="724" r:id="rId68"/>
    <p:sldId id="720" r:id="rId69"/>
    <p:sldId id="721" r:id="rId70"/>
    <p:sldId id="717" r:id="rId71"/>
    <p:sldId id="59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>
        <p:scale>
          <a:sx n="80" d="100"/>
          <a:sy n="8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05-May-14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05-May-14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sgallery.info/wp-content/mootools-glowing-menu/js/mootools.js" TargetMode="External"/><Relationship Id="rId2" Type="http://schemas.openxmlformats.org/officeDocument/2006/relationships/hyperlink" Target="http://cssgallery.info/wp-content/mootools-glowing-menu/css/style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sgallery.info/wp-content/mootools-glowing-menu/" TargetMode="External"/><Relationship Id="rId4" Type="http://schemas.openxmlformats.org/officeDocument/2006/relationships/hyperlink" Target="http://cssgallery.inf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ocument_Object_Mod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ui/" TargetMode="External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MootTools </a:t>
            </a:r>
            <a:r>
              <a:rPr lang="tr-TR" dirty="0" smtClean="0"/>
              <a:t>Kod örneği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&lt;html&gt;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</a:t>
            </a:r>
            <a:r>
              <a:rPr lang="en-US" sz="1200" dirty="0" smtClean="0"/>
              <a:t>head</a:t>
            </a:r>
            <a:r>
              <a:rPr lang="en-US" sz="1200" dirty="0" smtClean="0"/>
              <a:t>&gt;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 &lt;</a:t>
            </a:r>
            <a:r>
              <a:rPr lang="en-US" sz="1200" dirty="0" smtClean="0"/>
              <a:t>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err="1" smtClean="0">
                <a:hlinkClick r:id="rId2"/>
              </a:rPr>
              <a:t>css</a:t>
            </a:r>
            <a:r>
              <a:rPr lang="en-US" sz="1200" dirty="0" smtClean="0">
                <a:hlinkClick r:id="rId2"/>
              </a:rPr>
              <a:t>/style.css</a:t>
            </a:r>
            <a:r>
              <a:rPr lang="en-US" sz="1200" dirty="0" smtClean="0"/>
              <a:t>" type="text/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" media="screen" /&gt; 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</a:t>
            </a:r>
            <a:r>
              <a:rPr lang="en-US" sz="1200" dirty="0" smtClean="0"/>
              <a:t>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</a:t>
            </a:r>
            <a:r>
              <a:rPr lang="en-US" sz="1200" dirty="0" err="1" smtClean="0">
                <a:hlinkClick r:id="rId3"/>
              </a:rPr>
              <a:t>js</a:t>
            </a:r>
            <a:r>
              <a:rPr lang="en-US" sz="1200" dirty="0" smtClean="0">
                <a:hlinkClick r:id="rId3"/>
              </a:rPr>
              <a:t>/mootools.js</a:t>
            </a:r>
            <a:r>
              <a:rPr lang="en-US" sz="1200" dirty="0" smtClean="0"/>
              <a:t>"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"&gt;&lt;/script&gt; 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</a:rPr>
              <a:t>&lt;script&gt;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err="1" smtClean="0">
                <a:solidFill>
                  <a:srgbClr val="FF0000"/>
                </a:solidFill>
              </a:rPr>
              <a:t>window.addEvent</a:t>
            </a:r>
            <a:r>
              <a:rPr lang="en-US" sz="1200" dirty="0" smtClean="0">
                <a:solidFill>
                  <a:srgbClr val="FF0000"/>
                </a:solidFill>
              </a:rPr>
              <a:t>('</a:t>
            </a:r>
            <a:r>
              <a:rPr lang="en-US" sz="1200" dirty="0" err="1" smtClean="0">
                <a:solidFill>
                  <a:srgbClr val="FF0000"/>
                </a:solidFill>
              </a:rPr>
              <a:t>domready</a:t>
            </a:r>
            <a:r>
              <a:rPr lang="en-US" sz="1200" dirty="0" smtClean="0">
                <a:solidFill>
                  <a:srgbClr val="FF0000"/>
                </a:solidFill>
              </a:rPr>
              <a:t>', function() {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$(</a:t>
            </a:r>
            <a:r>
              <a:rPr lang="en-US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</a:rPr>
              <a:t>mainnav</a:t>
            </a:r>
            <a:r>
              <a:rPr lang="en-US" sz="1200" dirty="0" smtClean="0">
                <a:solidFill>
                  <a:srgbClr val="FF0000"/>
                </a:solidFill>
              </a:rPr>
              <a:t>').</a:t>
            </a:r>
            <a:r>
              <a:rPr lang="en-US" sz="1200" dirty="0" err="1" smtClean="0">
                <a:solidFill>
                  <a:srgbClr val="FF0000"/>
                </a:solidFill>
              </a:rPr>
              <a:t>getElements</a:t>
            </a:r>
            <a:r>
              <a:rPr lang="en-US" sz="1200" dirty="0" smtClean="0">
                <a:solidFill>
                  <a:srgbClr val="FF0000"/>
                </a:solidFill>
              </a:rPr>
              <a:t>('</a:t>
            </a:r>
            <a:r>
              <a:rPr lang="en-US" sz="1200" dirty="0" err="1" smtClean="0">
                <a:solidFill>
                  <a:srgbClr val="FF0000"/>
                </a:solidFill>
              </a:rPr>
              <a:t>li</a:t>
            </a:r>
            <a:r>
              <a:rPr lang="en-US" sz="1200" dirty="0" smtClean="0">
                <a:solidFill>
                  <a:srgbClr val="FF0000"/>
                </a:solidFill>
              </a:rPr>
              <a:t> a').each( function(item){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 smtClean="0">
                <a:solidFill>
                  <a:srgbClr val="FF0000"/>
                </a:solidFill>
              </a:rPr>
              <a:t>( !</a:t>
            </a:r>
            <a:r>
              <a:rPr lang="en-US" sz="1200" dirty="0" err="1" smtClean="0">
                <a:solidFill>
                  <a:srgbClr val="FF0000"/>
                </a:solidFill>
              </a:rPr>
              <a:t>item.hasClass</a:t>
            </a:r>
            <a:r>
              <a:rPr lang="en-US" sz="1200" dirty="0" smtClean="0">
                <a:solidFill>
                  <a:srgbClr val="FF0000"/>
                </a:solidFill>
              </a:rPr>
              <a:t>('clicked') ) {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</a:rPr>
              <a:t>			</a:t>
            </a:r>
            <a:r>
              <a:rPr lang="en-US" sz="1200" dirty="0" err="1" smtClean="0">
                <a:solidFill>
                  <a:srgbClr val="FF0000"/>
                </a:solidFill>
              </a:rPr>
              <a:t>item.setStyle</a:t>
            </a:r>
            <a:r>
              <a:rPr lang="en-US" sz="1200" dirty="0" smtClean="0">
                <a:solidFill>
                  <a:srgbClr val="FF0000"/>
                </a:solidFill>
              </a:rPr>
              <a:t>('opacity',0.01).</a:t>
            </a:r>
            <a:r>
              <a:rPr lang="en-US" sz="1200" dirty="0" err="1" smtClean="0">
                <a:solidFill>
                  <a:srgbClr val="FF0000"/>
                </a:solidFill>
              </a:rPr>
              <a:t>addEvent</a:t>
            </a:r>
            <a:r>
              <a:rPr lang="en-US" sz="1200" dirty="0" smtClean="0">
                <a:solidFill>
                  <a:srgbClr val="FF0000"/>
                </a:solidFill>
              </a:rPr>
              <a:t>('</a:t>
            </a:r>
            <a:r>
              <a:rPr lang="en-US" sz="1200" dirty="0" err="1" smtClean="0">
                <a:solidFill>
                  <a:srgbClr val="FF0000"/>
                </a:solidFill>
              </a:rPr>
              <a:t>mouseenter</a:t>
            </a:r>
            <a:r>
              <a:rPr lang="en-US" sz="1200" dirty="0" smtClean="0">
                <a:solidFill>
                  <a:srgbClr val="FF0000"/>
                </a:solidFill>
              </a:rPr>
              <a:t>', function() </a:t>
            </a:r>
            <a:r>
              <a:rPr lang="en-US" sz="1200" dirty="0" smtClean="0">
                <a:solidFill>
                  <a:srgbClr val="FF0000"/>
                </a:solidFill>
              </a:rPr>
              <a:t>{</a:t>
            </a:r>
            <a:r>
              <a:rPr lang="en-US" sz="1200" dirty="0" err="1" smtClean="0">
                <a:solidFill>
                  <a:srgbClr val="FF0000"/>
                </a:solidFill>
              </a:rPr>
              <a:t>this.fade</a:t>
            </a:r>
            <a:r>
              <a:rPr lang="en-US" sz="1200" dirty="0" smtClean="0">
                <a:solidFill>
                  <a:srgbClr val="FF0000"/>
                </a:solidFill>
              </a:rPr>
              <a:t>(1</a:t>
            </a:r>
            <a:r>
              <a:rPr lang="en-US" sz="1200" dirty="0" smtClean="0">
                <a:solidFill>
                  <a:srgbClr val="FF0000"/>
                </a:solidFill>
              </a:rPr>
              <a:t>)}).</a:t>
            </a:r>
            <a:r>
              <a:rPr lang="en-US" sz="1200" dirty="0" err="1" smtClean="0">
                <a:solidFill>
                  <a:srgbClr val="FF0000"/>
                </a:solidFill>
              </a:rPr>
              <a:t>addEvent</a:t>
            </a:r>
            <a:r>
              <a:rPr lang="en-US" sz="1200" dirty="0" smtClean="0">
                <a:solidFill>
                  <a:srgbClr val="FF0000"/>
                </a:solidFill>
              </a:rPr>
              <a:t>('</a:t>
            </a:r>
            <a:r>
              <a:rPr lang="en-US" sz="1200" dirty="0" err="1" smtClean="0">
                <a:solidFill>
                  <a:srgbClr val="FF0000"/>
                </a:solidFill>
              </a:rPr>
              <a:t>mouseleave</a:t>
            </a:r>
            <a:r>
              <a:rPr lang="en-US" sz="1200" dirty="0" smtClean="0">
                <a:solidFill>
                  <a:srgbClr val="FF0000"/>
                </a:solidFill>
              </a:rPr>
              <a:t>',</a:t>
            </a:r>
            <a:r>
              <a:rPr lang="tr-TR" sz="1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</a:rPr>
              <a:t>				</a:t>
            </a:r>
            <a:r>
              <a:rPr lang="en-US" sz="1200" dirty="0" smtClean="0">
                <a:solidFill>
                  <a:srgbClr val="FF0000"/>
                </a:solidFill>
              </a:rPr>
              <a:t>function(){</a:t>
            </a:r>
            <a:r>
              <a:rPr lang="en-US" sz="1200" dirty="0" err="1" smtClean="0">
                <a:solidFill>
                  <a:srgbClr val="FF0000"/>
                </a:solidFill>
              </a:rPr>
              <a:t>this.fade</a:t>
            </a:r>
            <a:r>
              <a:rPr lang="en-US" sz="1200" dirty="0" smtClean="0">
                <a:solidFill>
                  <a:srgbClr val="FF0000"/>
                </a:solidFill>
              </a:rPr>
              <a:t>(0.01)});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smtClean="0">
                <a:solidFill>
                  <a:srgbClr val="FF0000"/>
                </a:solidFill>
              </a:rPr>
              <a:t>}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})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</a:rPr>
              <a:t>})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</a:rPr>
              <a:t>&lt;/</a:t>
            </a:r>
            <a:r>
              <a:rPr lang="en-US" sz="1200" dirty="0" smtClean="0">
                <a:solidFill>
                  <a:srgbClr val="FF0000"/>
                </a:solidFill>
              </a:rPr>
              <a:t>script&gt; </a:t>
            </a:r>
            <a:endParaRPr lang="tr-TR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&lt;/</a:t>
            </a:r>
            <a:r>
              <a:rPr lang="en-US" sz="1200" dirty="0" smtClean="0"/>
              <a:t>head&gt; 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</a:t>
            </a:r>
            <a:r>
              <a:rPr lang="en-US" sz="1200" dirty="0" smtClean="0"/>
              <a:t>body&gt; 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</a:t>
            </a:r>
            <a:r>
              <a:rPr lang="en-US" sz="1200" dirty="0" err="1" smtClean="0"/>
              <a:t>ul</a:t>
            </a:r>
            <a:r>
              <a:rPr lang="en-US" sz="1200" dirty="0" smtClean="0"/>
              <a:t> id="</a:t>
            </a:r>
            <a:r>
              <a:rPr lang="en-US" sz="1200" dirty="0" err="1" smtClean="0"/>
              <a:t>mainnav</a:t>
            </a:r>
            <a:r>
              <a:rPr lang="en-US" sz="1200" dirty="0" smtClean="0"/>
              <a:t>"&gt; </a:t>
            </a:r>
            <a:r>
              <a:rPr lang="en-US" sz="1200" dirty="0" smtClean="0"/>
              <a:t>&lt;</a:t>
            </a:r>
            <a:r>
              <a:rPr lang="en-US" sz="1200" dirty="0" err="1" smtClean="0"/>
              <a:t>li</a:t>
            </a:r>
            <a:r>
              <a:rPr lang="en-US" sz="1200" dirty="0" smtClean="0"/>
              <a:t>&gt;&lt;</a:t>
            </a:r>
            <a:r>
              <a:rPr lang="en-US" sz="1200" dirty="0" smtClean="0"/>
              <a:t>a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" </a:t>
            </a:r>
            <a:r>
              <a:rPr lang="en-US" sz="1200" dirty="0" smtClean="0"/>
              <a:t>&gt;</a:t>
            </a:r>
            <a:r>
              <a:rPr lang="en-US" sz="1200" dirty="0" smtClean="0"/>
              <a:t>home&lt;/a&gt;&lt;/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 </a:t>
            </a:r>
            <a:r>
              <a:rPr lang="en-US" sz="1200" dirty="0" smtClean="0"/>
              <a:t>&lt;</a:t>
            </a:r>
            <a:r>
              <a:rPr lang="en-US" sz="1200" dirty="0" err="1" smtClean="0"/>
              <a:t>li</a:t>
            </a:r>
            <a:r>
              <a:rPr lang="en-US" sz="1200" dirty="0" smtClean="0"/>
              <a:t>&gt;&lt;</a:t>
            </a:r>
            <a:r>
              <a:rPr lang="en-US" sz="1200" dirty="0" smtClean="0"/>
              <a:t>a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smtClean="0">
                <a:hlinkClick r:id="rId5"/>
              </a:rPr>
              <a:t>#</a:t>
            </a:r>
            <a:r>
              <a:rPr lang="en-US" sz="1200" dirty="0" smtClean="0"/>
              <a:t>"&gt;</a:t>
            </a:r>
            <a:r>
              <a:rPr lang="en-US" sz="1200" dirty="0" smtClean="0"/>
              <a:t>products&lt;/a&gt;&lt;/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 </a:t>
            </a:r>
            <a:r>
              <a:rPr lang="en-US" sz="1200" dirty="0" smtClean="0"/>
              <a:t>&lt;</a:t>
            </a:r>
            <a:r>
              <a:rPr lang="en-US" sz="1200" dirty="0" err="1" smtClean="0"/>
              <a:t>li</a:t>
            </a:r>
            <a:r>
              <a:rPr lang="en-US" sz="1200" dirty="0" smtClean="0"/>
              <a:t>&gt;&lt;</a:t>
            </a:r>
            <a:r>
              <a:rPr lang="en-US" sz="1200" dirty="0" smtClean="0"/>
              <a:t>a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smtClean="0">
                <a:hlinkClick r:id="rId5"/>
              </a:rPr>
              <a:t>#</a:t>
            </a:r>
            <a:r>
              <a:rPr lang="en-US" sz="1200" dirty="0" smtClean="0"/>
              <a:t>"&gt;</a:t>
            </a:r>
            <a:r>
              <a:rPr lang="en-US" sz="1200" dirty="0" smtClean="0"/>
              <a:t>contact&lt;/a&gt;&lt;/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 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&lt;/</a:t>
            </a:r>
            <a:r>
              <a:rPr lang="en-US" sz="1200" dirty="0" smtClean="0"/>
              <a:t>body</a:t>
            </a:r>
            <a:r>
              <a:rPr lang="en-US" sz="1200" dirty="0" smtClean="0"/>
              <a:t>&gt;</a:t>
            </a:r>
            <a:endParaRPr lang="tr-TR" sz="1200" dirty="0" smtClean="0"/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/>
              <a:t> </a:t>
            </a:r>
            <a:r>
              <a:rPr lang="en-US" sz="1200" dirty="0" smtClean="0"/>
              <a:t>&lt;/html&gt;</a:t>
            </a:r>
            <a:endParaRPr lang="en-US" sz="12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r>
              <a:rPr lang="tr-TR" dirty="0" smtClean="0"/>
              <a:t>nedir?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çerçeveleri tipik olarak standart javascript DOM işleri için farklı araçlar sunar</a:t>
            </a:r>
          </a:p>
          <a:p>
            <a:pPr lvl="1"/>
            <a:r>
              <a:rPr lang="tr-TR" dirty="0" smtClean="0"/>
              <a:t>DOM taranması ve DOM'da navigasyon</a:t>
            </a:r>
          </a:p>
          <a:p>
            <a:pPr lvl="1"/>
            <a:r>
              <a:rPr lang="tr-TR" dirty="0" smtClean="0"/>
              <a:t>DOM hierarşi güncelleştirilmesi</a:t>
            </a:r>
            <a:endParaRPr lang="tr-TR" dirty="0" smtClean="0"/>
          </a:p>
          <a:p>
            <a:pPr lvl="1"/>
            <a:r>
              <a:rPr lang="tr-TR" dirty="0" smtClean="0"/>
              <a:t>Javascript olay işlemleri ve animasyon</a:t>
            </a:r>
          </a:p>
          <a:p>
            <a:pPr lvl="1"/>
            <a:r>
              <a:rPr lang="tr-TR" dirty="0" smtClean="0"/>
              <a:t>AJAX iletişim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Nesne tabanlı programlama (OOP) ile ilgili işler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r>
              <a:rPr lang="tr-TR" dirty="0" smtClean="0"/>
              <a:t>nedir?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tr-TR" dirty="0" smtClean="0"/>
              <a:t>jQuery</a:t>
            </a:r>
            <a:endParaRPr lang="en-US" dirty="0" smtClean="0"/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tr-TR" dirty="0" smtClean="0"/>
              <a:t>en popüler js-çerçevelerinden biridir </a:t>
            </a:r>
          </a:p>
          <a:p>
            <a:pPr lvl="2"/>
            <a:r>
              <a:rPr lang="tr-TR" dirty="0" smtClean="0"/>
              <a:t>Temiz dil yapıları, kolay DOM taranması, iyi olay işlem ve animasyon araçları ve AJAX; standart UI kütüphanesi (jquery.ui)</a:t>
            </a:r>
          </a:p>
          <a:p>
            <a:pPr lvl="2"/>
            <a:r>
              <a:rPr lang="tr-TR" dirty="0" smtClean="0"/>
              <a:t>Web uygulama hızlandıran araç kolleksiyonu</a:t>
            </a:r>
          </a:p>
          <a:p>
            <a:pPr lvl="1"/>
            <a:r>
              <a:rPr lang="tr-TR" dirty="0" smtClean="0"/>
              <a:t>MooTools</a:t>
            </a:r>
          </a:p>
          <a:p>
            <a:pPr lvl="2"/>
            <a:r>
              <a:rPr lang="tr-TR" dirty="0" smtClean="0"/>
              <a:t>OOP tabanlı </a:t>
            </a:r>
            <a:r>
              <a:rPr lang="tr-TR" dirty="0" smtClean="0"/>
              <a:t>programlamaya odaklayan js </a:t>
            </a:r>
            <a:r>
              <a:rPr lang="tr-TR" dirty="0" smtClean="0"/>
              <a:t>platformu</a:t>
            </a:r>
          </a:p>
          <a:p>
            <a:pPr lvl="2"/>
            <a:r>
              <a:rPr lang="tr-TR" dirty="0" smtClean="0"/>
              <a:t>Zengin modüller, nesne ve nesne </a:t>
            </a:r>
            <a:r>
              <a:rPr lang="tr-TR" dirty="0" smtClean="0"/>
              <a:t>devralma </a:t>
            </a:r>
            <a:r>
              <a:rPr lang="tr-TR" dirty="0" smtClean="0"/>
              <a:t>araçları</a:t>
            </a:r>
          </a:p>
          <a:p>
            <a:pPr lvl="2"/>
            <a:r>
              <a:rPr lang="tr-TR" dirty="0" smtClean="0"/>
              <a:t>Javascript için OOP odaklı web uygulama geliştirme çerçevesi</a:t>
            </a:r>
          </a:p>
          <a:p>
            <a:pPr lvl="1"/>
            <a:r>
              <a:rPr lang="tr-TR" dirty="0" smtClean="0"/>
              <a:t>Prototype</a:t>
            </a:r>
          </a:p>
          <a:p>
            <a:pPr lvl="2"/>
            <a:r>
              <a:rPr lang="tr-TR" dirty="0" smtClean="0"/>
              <a:t>OOP tabanlı programlamaya odaklayan js platformu</a:t>
            </a:r>
          </a:p>
          <a:p>
            <a:pPr lvl="2"/>
            <a:r>
              <a:rPr lang="tr-TR" dirty="0" smtClean="0"/>
              <a:t>Zengin nesneler </a:t>
            </a:r>
            <a:r>
              <a:rPr lang="tr-TR" dirty="0" smtClean="0"/>
              <a:t>ve nesne devralma </a:t>
            </a:r>
            <a:r>
              <a:rPr lang="tr-TR" dirty="0" smtClean="0"/>
              <a:t>araçları</a:t>
            </a:r>
          </a:p>
          <a:p>
            <a:pPr lvl="2"/>
            <a:r>
              <a:rPr lang="tr-TR" dirty="0" smtClean="0"/>
              <a:t>Genişletilmiş DOM, standart DOM elemanlarına yeni metotlar tanımlanmış</a:t>
            </a:r>
            <a:endParaRPr lang="tr-TR" dirty="0" smtClean="0"/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dirty="0" smtClean="0"/>
              <a:t>Cross-platform javascript kütüphanesi</a:t>
            </a:r>
          </a:p>
          <a:p>
            <a:pPr lvl="1"/>
            <a:r>
              <a:rPr lang="tr-TR" dirty="0" smtClean="0"/>
              <a:t>2006'da John Resig tarafından tasarımlanmış</a:t>
            </a:r>
          </a:p>
          <a:p>
            <a:pPr lvl="1"/>
            <a:r>
              <a:rPr lang="tr-TR" dirty="0" smtClean="0"/>
              <a:t>Şu anda en popüler js çerçevesi, </a:t>
            </a:r>
            <a:r>
              <a:rPr lang="tr-TR" dirty="0" smtClean="0"/>
              <a:t>İnternette var olan web sitelerinin </a:t>
            </a:r>
            <a:r>
              <a:rPr lang="tr-TR" dirty="0" smtClean="0"/>
              <a:t>%</a:t>
            </a:r>
            <a:r>
              <a:rPr lang="tr-TR" dirty="0" smtClean="0"/>
              <a:t>75'inde kullanılmakta (</a:t>
            </a:r>
            <a:r>
              <a:rPr lang="tr-TR" sz="2400" i="1" dirty="0" smtClean="0"/>
              <a:t>http</a:t>
            </a:r>
            <a:r>
              <a:rPr lang="tr-TR" sz="2400" i="1" dirty="0" smtClean="0"/>
              <a:t>://</a:t>
            </a:r>
            <a:r>
              <a:rPr lang="tr-TR" sz="2400" i="1" dirty="0" smtClean="0"/>
              <a:t>www.similartech.com/categories/javascript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tr-TR" dirty="0" smtClean="0"/>
              <a:t>özellikleri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r>
              <a:rPr lang="tr-TR" dirty="0" smtClean="0"/>
              <a:t>Kolay DOM elemanlarının taranması </a:t>
            </a:r>
            <a:endParaRPr lang="tr-TR" dirty="0" smtClean="0">
              <a:hlinkClick r:id="rId2" tooltip="Document Object Model"/>
            </a:endParaRPr>
          </a:p>
          <a:p>
            <a:pPr lvl="1"/>
            <a:r>
              <a:rPr lang="tr-TR" dirty="0" smtClean="0"/>
              <a:t>DOMda navigasyon ve DOM elemanları güncelleştirme</a:t>
            </a:r>
          </a:p>
          <a:p>
            <a:pPr lvl="1"/>
            <a:r>
              <a:rPr lang="tr-TR" dirty="0" smtClean="0"/>
              <a:t>CSS selektörler kullanarak DOM taranması</a:t>
            </a:r>
          </a:p>
          <a:p>
            <a:pPr lvl="1"/>
            <a:r>
              <a:rPr lang="tr-TR" dirty="0" smtClean="0"/>
              <a:t>DOM olay işleme</a:t>
            </a:r>
            <a:endParaRPr lang="en-US" dirty="0" smtClean="0"/>
          </a:p>
          <a:p>
            <a:pPr lvl="1"/>
            <a:r>
              <a:rPr lang="tr-TR" dirty="0" smtClean="0"/>
              <a:t>Animasyon</a:t>
            </a:r>
            <a:endParaRPr lang="en-US" dirty="0" smtClean="0"/>
          </a:p>
          <a:p>
            <a:pPr lvl="1"/>
            <a:r>
              <a:rPr lang="tr-TR" dirty="0" smtClean="0"/>
              <a:t>AJAX</a:t>
            </a:r>
          </a:p>
          <a:p>
            <a:pPr lvl="1"/>
            <a:r>
              <a:rPr lang="tr-TR" dirty="0" smtClean="0"/>
              <a:t>JSON analizi</a:t>
            </a:r>
          </a:p>
          <a:p>
            <a:pPr lvl="1"/>
            <a:r>
              <a:rPr lang="tr-TR" dirty="0" smtClean="0"/>
              <a:t>Plug-in'leri kullanarak genişletilmesi</a:t>
            </a:r>
          </a:p>
          <a:p>
            <a:pPr lvl="1"/>
            <a:r>
              <a:rPr lang="tr-TR" dirty="0" smtClean="0"/>
              <a:t>Çarpaz tarayıcı uyumluluk</a:t>
            </a:r>
          </a:p>
          <a:p>
            <a:pPr lvl="1"/>
            <a:r>
              <a:rPr lang="tr-TR" dirty="0" smtClean="0"/>
              <a:t>Standart UI kütüphanesi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tr-TR" dirty="0" smtClean="0"/>
              <a:t>ana kısımları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Animasyon efektleri</a:t>
            </a:r>
          </a:p>
          <a:p>
            <a:pPr lvl="1"/>
            <a:r>
              <a:rPr lang="tr-TR" dirty="0" smtClean="0"/>
              <a:t>DOM </a:t>
            </a:r>
            <a:r>
              <a:rPr lang="tr-TR" dirty="0" smtClean="0"/>
              <a:t>tarama</a:t>
            </a:r>
          </a:p>
          <a:p>
            <a:pPr lvl="1"/>
            <a:r>
              <a:rPr lang="tr-TR" dirty="0" smtClean="0"/>
              <a:t>DOM güncelleştirme</a:t>
            </a:r>
          </a:p>
          <a:p>
            <a:pPr lvl="1"/>
            <a:r>
              <a:rPr lang="tr-TR" dirty="0" smtClean="0"/>
              <a:t>AJAX işlemeleri</a:t>
            </a:r>
          </a:p>
          <a:p>
            <a:pPr lvl="1"/>
            <a:r>
              <a:rPr lang="tr-TR" dirty="0" smtClean="0"/>
              <a:t>UI aletleri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temelleri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İndirme</a:t>
            </a:r>
          </a:p>
          <a:p>
            <a:pPr marL="534988" lvl="1" indent="-273050"/>
            <a:r>
              <a:rPr lang="tr-TR" dirty="0" smtClean="0"/>
              <a:t>Özel kopyası, web sitesinden sunulduğu,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2000" dirty="0" smtClean="0"/>
              <a:t>(</a:t>
            </a:r>
            <a:r>
              <a:rPr lang="tr-TR" sz="2000" dirty="0" smtClean="0">
                <a:hlinkClick r:id="rId2"/>
              </a:rPr>
              <a:t>http</a:t>
            </a:r>
            <a:r>
              <a:rPr lang="tr-TR" sz="2000" dirty="0" smtClean="0">
                <a:hlinkClick r:id="rId2"/>
              </a:rPr>
              <a:t>://jquery.com/download</a:t>
            </a:r>
            <a:r>
              <a:rPr lang="tr-TR" sz="2000" dirty="0" smtClean="0">
                <a:hlinkClick r:id="rId2"/>
              </a:rPr>
              <a:t>/</a:t>
            </a:r>
            <a:r>
              <a:rPr lang="tr-TR" sz="2000" dirty="0" smtClean="0"/>
              <a:t>)</a:t>
            </a:r>
          </a:p>
          <a:p>
            <a:pPr marL="534988" lvl="1" indent="-273050" fontAlgn="base"/>
            <a:r>
              <a:rPr lang="tr-TR" dirty="0" smtClean="0"/>
              <a:t>jQuery CDN</a:t>
            </a:r>
            <a:br>
              <a:rPr lang="tr-TR" dirty="0" smtClean="0"/>
            </a:br>
            <a:r>
              <a:rPr lang="en-US" sz="2100" dirty="0" smtClean="0"/>
              <a:t>&lt;</a:t>
            </a:r>
            <a:r>
              <a:rPr lang="en-US" sz="2100" dirty="0" smtClean="0"/>
              <a:t>script </a:t>
            </a:r>
            <a:r>
              <a:rPr lang="en-US" sz="2100" dirty="0" err="1" smtClean="0"/>
              <a:t>src</a:t>
            </a:r>
            <a:r>
              <a:rPr lang="en-US" sz="2100" dirty="0" smtClean="0"/>
              <a:t>="//code.jquery.com/jquery-1.11.0.min.js"&gt;&lt;/script</a:t>
            </a:r>
            <a:r>
              <a:rPr lang="en-US" sz="2100" dirty="0" smtClean="0"/>
              <a:t>&gt;</a:t>
            </a:r>
            <a:r>
              <a:rPr lang="tr-TR" sz="2100" dirty="0" smtClean="0"/>
              <a:t/>
            </a:r>
            <a:br>
              <a:rPr lang="tr-TR" sz="2100" dirty="0" smtClean="0"/>
            </a:br>
            <a:r>
              <a:rPr lang="en-US" sz="2100" dirty="0" smtClean="0"/>
              <a:t>&lt;</a:t>
            </a:r>
            <a:r>
              <a:rPr lang="en-US" sz="2100" dirty="0" smtClean="0"/>
              <a:t>script </a:t>
            </a:r>
            <a:r>
              <a:rPr lang="en-US" sz="2100" dirty="0" err="1" smtClean="0"/>
              <a:t>src</a:t>
            </a:r>
            <a:r>
              <a:rPr lang="en-US" sz="2100" dirty="0" smtClean="0"/>
              <a:t>="//code.jquery.com/jquery-migrate-1.2.1.min.js"&gt;&lt;/script</a:t>
            </a:r>
            <a:r>
              <a:rPr lang="en-US" sz="2100" dirty="0" smtClean="0"/>
              <a:t>&gt;</a:t>
            </a:r>
            <a:endParaRPr lang="tr-TR" sz="2100" dirty="0" smtClean="0"/>
          </a:p>
          <a:p>
            <a:pPr marL="534988" lvl="1" indent="-273050"/>
            <a:r>
              <a:rPr lang="tr-TR" dirty="0" smtClean="0"/>
              <a:t>Google CDN</a:t>
            </a:r>
            <a:br>
              <a:rPr lang="tr-TR" dirty="0" smtClean="0"/>
            </a:br>
            <a:r>
              <a:rPr lang="en-US" sz="2400" dirty="0" smtClean="0"/>
              <a:t> </a:t>
            </a: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="http://ajax.googleapis.com/ajax/libs/jquery/1.11.0/jquery.min.js</a:t>
            </a:r>
            <a:r>
              <a:rPr lang="en-US" sz="2000" dirty="0" smtClean="0"/>
              <a:t>"&gt;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en-US" sz="2000" dirty="0" smtClean="0"/>
              <a:t>&lt;/</a:t>
            </a:r>
            <a:r>
              <a:rPr lang="en-US" sz="2000" dirty="0" smtClean="0"/>
              <a:t>script</a:t>
            </a:r>
            <a:r>
              <a:rPr lang="en-US" sz="2000" dirty="0" smtClean="0"/>
              <a:t>&gt;</a:t>
            </a:r>
            <a:endParaRPr lang="tr-TR" sz="2200" dirty="0" smtClean="0"/>
          </a:p>
          <a:p>
            <a:pPr marL="534988" lvl="1" indent="-273050"/>
            <a:r>
              <a:rPr lang="tr-TR" dirty="0" smtClean="0"/>
              <a:t>Microsoft CDN</a:t>
            </a:r>
            <a:br>
              <a:rPr lang="tr-TR" dirty="0" smtClean="0"/>
            </a:br>
            <a:r>
              <a:rPr lang="en-US" sz="2000" dirty="0" smtClean="0"/>
              <a:t>&lt;</a:t>
            </a:r>
            <a:r>
              <a:rPr lang="en-US" sz="2000" dirty="0" smtClean="0"/>
              <a:t>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="http://ajax.aspnetcdn.com/ajax/jQuery/jquery-1.11.0.min.js</a:t>
            </a:r>
            <a:r>
              <a:rPr lang="en-US" sz="2000" dirty="0" smtClean="0"/>
              <a:t>"&gt;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en-US" sz="2000" dirty="0" smtClean="0"/>
              <a:t>&lt;/</a:t>
            </a:r>
            <a:r>
              <a:rPr lang="en-US" sz="2000" dirty="0" smtClean="0"/>
              <a:t>script&gt;</a:t>
            </a:r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temelleri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Tipik jquery komutunun yapısı:</a:t>
            </a:r>
          </a:p>
          <a:p>
            <a:pPr lvl="1"/>
            <a:r>
              <a:rPr lang="tr-TR" b="1" dirty="0" smtClean="0"/>
              <a:t>$(</a:t>
            </a:r>
            <a:r>
              <a:rPr lang="tr-TR" b="1" dirty="0" smtClean="0"/>
              <a:t>selectör).eylem(parametreler)</a:t>
            </a:r>
          </a:p>
          <a:p>
            <a:pPr lvl="2"/>
            <a:r>
              <a:rPr lang="tr-TR" dirty="0" smtClean="0"/>
              <a:t>Selektör, DOM elemanlarının altkümesini belirtilen bir ifade</a:t>
            </a:r>
          </a:p>
          <a:p>
            <a:pPr lvl="2"/>
            <a:r>
              <a:rPr lang="tr-TR" dirty="0" smtClean="0"/>
              <a:t>Eylem, ilgili DOM elemanlarının üzerinde yapılacak işlem</a:t>
            </a:r>
          </a:p>
          <a:p>
            <a:pPr lvl="1"/>
            <a:r>
              <a:rPr lang="tr-TR" dirty="0" smtClean="0"/>
              <a:t>Bu ölçüde, jQuery temel tasarım kavramı ve dil yapıların odak noktası, farklı ve esnek DOM elemanlarının kümeleri üzerinde işlem yapılması dır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temelleri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selektörleri, DOM hierarşisinde elemanları bulup elde etmek için kullanılır; </a:t>
            </a:r>
            <a:r>
              <a:rPr lang="tr-TR" dirty="0" smtClean="0"/>
              <a:t>jQuery </a:t>
            </a:r>
            <a:r>
              <a:rPr lang="tr-TR" dirty="0" smtClean="0"/>
              <a:t>selektörleri: </a:t>
            </a:r>
          </a:p>
          <a:p>
            <a:pPr lvl="1"/>
            <a:r>
              <a:rPr lang="tr-TR" dirty="0" smtClean="0"/>
              <a:t>metin satır şeklindedir</a:t>
            </a:r>
          </a:p>
          <a:p>
            <a:pPr lvl="1"/>
            <a:r>
              <a:rPr lang="tr-TR" dirty="0" smtClean="0"/>
              <a:t>CSS selektör notasyonu ile uyumludur</a:t>
            </a:r>
          </a:p>
          <a:p>
            <a:pPr lvl="1"/>
            <a:r>
              <a:rPr lang="tr-TR" dirty="0" smtClean="0"/>
              <a:t>Özel jQuery selektörleri de vardır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temelleri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jQuery selektörleri:</a:t>
            </a:r>
          </a:p>
          <a:p>
            <a:pPr lvl="1"/>
            <a:r>
              <a:rPr lang="en-US" dirty="0" smtClean="0"/>
              <a:t>$("a"), CSS tag </a:t>
            </a:r>
            <a:r>
              <a:rPr lang="tr-TR" dirty="0" smtClean="0"/>
              <a:t>selektörü (tüm ilgili taglar)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.blue</a:t>
            </a:r>
            <a:r>
              <a:rPr lang="en-US" dirty="0" smtClean="0"/>
              <a:t>"), </a:t>
            </a:r>
            <a:r>
              <a:rPr lang="en-US" dirty="0" smtClean="0"/>
              <a:t>CSS </a:t>
            </a:r>
            <a:r>
              <a:rPr lang="tr-TR" dirty="0" smtClean="0"/>
              <a:t>sınıf</a:t>
            </a:r>
            <a:r>
              <a:rPr lang="en-US" dirty="0" smtClean="0"/>
              <a:t> </a:t>
            </a:r>
            <a:r>
              <a:rPr lang="tr-TR" dirty="0" smtClean="0"/>
              <a:t>selektörü (tüm "class=blue" elemanları)</a:t>
            </a:r>
          </a:p>
          <a:p>
            <a:pPr lvl="1"/>
            <a:r>
              <a:rPr lang="en-US" dirty="0" smtClean="0"/>
              <a:t>$("#menu"), </a:t>
            </a:r>
            <a:r>
              <a:rPr lang="en-US" dirty="0" smtClean="0"/>
              <a:t>CSS </a:t>
            </a:r>
            <a:r>
              <a:rPr lang="tr-TR" dirty="0" smtClean="0"/>
              <a:t>id</a:t>
            </a:r>
            <a:r>
              <a:rPr lang="en-US" dirty="0" smtClean="0"/>
              <a:t> </a:t>
            </a:r>
            <a:r>
              <a:rPr lang="tr-TR" dirty="0" smtClean="0"/>
              <a:t>selektörü </a:t>
            </a:r>
            <a:r>
              <a:rPr lang="tr-TR" dirty="0" smtClean="0"/>
              <a:t>("id=menü" elemanı)</a:t>
            </a:r>
          </a:p>
          <a:p>
            <a:pPr lvl="1"/>
            <a:r>
              <a:rPr lang="en-US" dirty="0" smtClean="0"/>
              <a:t>$("</a:t>
            </a:r>
            <a:r>
              <a:rPr lang="en-US" dirty="0" smtClean="0"/>
              <a:t>a</a:t>
            </a:r>
            <a:r>
              <a:rPr lang="tr-TR" dirty="0" smtClean="0"/>
              <a:t>.blue</a:t>
            </a:r>
            <a:r>
              <a:rPr lang="en-US" dirty="0" smtClean="0"/>
              <a:t>"), </a:t>
            </a:r>
            <a:r>
              <a:rPr lang="en-US" dirty="0" smtClean="0"/>
              <a:t>CSS </a:t>
            </a:r>
            <a:r>
              <a:rPr lang="en-US" dirty="0" smtClean="0"/>
              <a:t>tag</a:t>
            </a:r>
            <a:r>
              <a:rPr lang="tr-TR" dirty="0" smtClean="0"/>
              <a:t>+sınıf</a:t>
            </a:r>
            <a:r>
              <a:rPr lang="en-US" dirty="0" smtClean="0"/>
              <a:t> </a:t>
            </a:r>
            <a:r>
              <a:rPr lang="tr-TR" dirty="0" smtClean="0"/>
              <a:t>selektörü (tüm "class=blue" </a:t>
            </a:r>
            <a:r>
              <a:rPr lang="tr-TR" dirty="0" smtClean="0"/>
              <a:t>alan "a" elemanları)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"ul li a"</a:t>
            </a:r>
            <a:r>
              <a:rPr lang="en-US" dirty="0" smtClean="0"/>
              <a:t>)</a:t>
            </a:r>
            <a:r>
              <a:rPr lang="tr-TR" dirty="0" smtClean="0"/>
              <a:t>, </a:t>
            </a:r>
            <a:r>
              <a:rPr lang="en-US" dirty="0" smtClean="0"/>
              <a:t>CSS </a:t>
            </a:r>
            <a:r>
              <a:rPr lang="tr-TR" dirty="0" smtClean="0"/>
              <a:t>iç-içe </a:t>
            </a:r>
            <a:r>
              <a:rPr lang="tr-TR" dirty="0" smtClean="0"/>
              <a:t>selektörleri (bir ul içindeki bir li elemanının içinde olan a elemanları)</a:t>
            </a:r>
          </a:p>
          <a:p>
            <a:pPr lvl="1"/>
            <a:r>
              <a:rPr lang="en-US" dirty="0" smtClean="0"/>
              <a:t>CSS </a:t>
            </a:r>
            <a:r>
              <a:rPr lang="tr-TR" dirty="0" smtClean="0"/>
              <a:t>düzen selektörleri</a:t>
            </a:r>
            <a:endParaRPr lang="tr-TR" dirty="0" smtClean="0"/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"div + p"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 smtClean="0"/>
              <a:t>– div yanında olan p elemanları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".altemenu </a:t>
            </a:r>
            <a:r>
              <a:rPr lang="en-US" dirty="0" smtClean="0"/>
              <a:t> ~ </a:t>
            </a:r>
            <a:r>
              <a:rPr lang="tr-TR" dirty="0" smtClean="0"/>
              <a:t>a"</a:t>
            </a:r>
            <a:r>
              <a:rPr lang="en-US" dirty="0" smtClean="0"/>
              <a:t>)</a:t>
            </a:r>
            <a:r>
              <a:rPr lang="tr-TR" dirty="0" smtClean="0"/>
              <a:t> - .altmenu elemanlarının kardeş olan a elemanları</a:t>
            </a:r>
          </a:p>
          <a:p>
            <a:pPr lvl="1"/>
            <a:r>
              <a:rPr lang="en-US" dirty="0" smtClean="0"/>
              <a:t>CSS </a:t>
            </a:r>
            <a:r>
              <a:rPr lang="tr-TR" dirty="0" smtClean="0"/>
              <a:t>hierarşi selektörleri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".menu </a:t>
            </a:r>
            <a:r>
              <a:rPr lang="en-US" dirty="0" smtClean="0"/>
              <a:t>&gt;</a:t>
            </a:r>
            <a:r>
              <a:rPr lang="tr-TR" dirty="0" smtClean="0"/>
              <a:t> a"</a:t>
            </a:r>
            <a:r>
              <a:rPr lang="en-US" dirty="0" smtClean="0"/>
              <a:t>)</a:t>
            </a:r>
            <a:r>
              <a:rPr lang="tr-TR" dirty="0" smtClean="0"/>
              <a:t> - .menu elemanlarının direkt çocuğu olan a </a:t>
            </a:r>
            <a:r>
              <a:rPr lang="tr-TR" dirty="0" smtClean="0"/>
              <a:t>elemanları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</a:t>
            </a:r>
            <a:r>
              <a:rPr lang="en-US" dirty="0" smtClean="0"/>
              <a:t>p</a:t>
            </a:r>
            <a:r>
              <a:rPr lang="tr-TR" dirty="0" smtClean="0"/>
              <a:t>:first-child"</a:t>
            </a:r>
            <a:r>
              <a:rPr lang="en-US" dirty="0" smtClean="0"/>
              <a:t>) </a:t>
            </a:r>
            <a:r>
              <a:rPr lang="tr-TR" dirty="0" smtClean="0"/>
              <a:t>– ana elemanının ilk çocuğu olan p elemanları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"a:first-of-type"</a:t>
            </a:r>
            <a:r>
              <a:rPr lang="en-US" dirty="0" smtClean="0"/>
              <a:t>) </a:t>
            </a:r>
            <a:r>
              <a:rPr lang="tr-TR" dirty="0" smtClean="0"/>
              <a:t>– ana elemanının a çocuk-elemanları arasında ilk olan çocuk a elemanı 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</a:t>
            </a:r>
            <a:r>
              <a:rPr lang="tr-TR" dirty="0" smtClean="0"/>
              <a:t>a</a:t>
            </a:r>
            <a:r>
              <a:rPr lang="tr-TR" dirty="0" smtClean="0"/>
              <a:t>:last-child"</a:t>
            </a:r>
            <a:r>
              <a:rPr lang="en-US" dirty="0" smtClean="0"/>
              <a:t>)</a:t>
            </a:r>
            <a:r>
              <a:rPr lang="tr-TR" dirty="0" smtClean="0"/>
              <a:t> - </a:t>
            </a:r>
            <a:r>
              <a:rPr lang="tr-TR" dirty="0" smtClean="0"/>
              <a:t>ana elemanının </a:t>
            </a:r>
            <a:r>
              <a:rPr lang="tr-TR" dirty="0" smtClean="0"/>
              <a:t>son çocuğu </a:t>
            </a:r>
            <a:r>
              <a:rPr lang="tr-TR" dirty="0" smtClean="0"/>
              <a:t>olan p </a:t>
            </a:r>
            <a:r>
              <a:rPr lang="tr-TR" dirty="0" smtClean="0"/>
              <a:t>elemanları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"p:last-of-type</a:t>
            </a:r>
            <a:r>
              <a:rPr lang="tr-TR" dirty="0" smtClean="0"/>
              <a:t>"</a:t>
            </a:r>
            <a:r>
              <a:rPr lang="en-US" dirty="0" smtClean="0"/>
              <a:t>) </a:t>
            </a:r>
            <a:r>
              <a:rPr lang="tr-TR" dirty="0" smtClean="0"/>
              <a:t>– ana elemanının a </a:t>
            </a:r>
            <a:r>
              <a:rPr lang="tr-TR" dirty="0" smtClean="0"/>
              <a:t>çocuk-elemanları </a:t>
            </a:r>
            <a:r>
              <a:rPr lang="tr-TR" dirty="0" smtClean="0"/>
              <a:t>arasında </a:t>
            </a:r>
            <a:r>
              <a:rPr lang="tr-TR" dirty="0" smtClean="0"/>
              <a:t>son </a:t>
            </a:r>
            <a:r>
              <a:rPr lang="tr-TR" dirty="0" smtClean="0"/>
              <a:t>olan </a:t>
            </a:r>
            <a:r>
              <a:rPr lang="tr-TR" dirty="0" smtClean="0"/>
              <a:t>çocuk a </a:t>
            </a:r>
            <a:r>
              <a:rPr lang="tr-TR" dirty="0" smtClean="0"/>
              <a:t>elemanı </a:t>
            </a:r>
            <a:endParaRPr lang="tr-TR" dirty="0" smtClean="0"/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"div:nth-child(2)"</a:t>
            </a:r>
            <a:r>
              <a:rPr lang="en-US" dirty="0" smtClean="0"/>
              <a:t>)</a:t>
            </a:r>
            <a:r>
              <a:rPr lang="tr-TR" dirty="0" smtClean="0"/>
              <a:t>- ana elemanının 2. çocuğu olan div elemanı</a:t>
            </a:r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"a:nth-type(2</a:t>
            </a:r>
            <a:r>
              <a:rPr lang="tr-TR" dirty="0" smtClean="0"/>
              <a:t>)"</a:t>
            </a:r>
            <a:r>
              <a:rPr lang="en-US" dirty="0" smtClean="0"/>
              <a:t>)</a:t>
            </a:r>
            <a:r>
              <a:rPr lang="tr-TR" dirty="0" smtClean="0"/>
              <a:t>- ana elemanının a çocuk-elemanları arasında </a:t>
            </a:r>
            <a:r>
              <a:rPr lang="tr-TR" dirty="0" smtClean="0"/>
              <a:t>2. </a:t>
            </a:r>
            <a:r>
              <a:rPr lang="tr-TR" dirty="0" smtClean="0"/>
              <a:t>olan çocuk a elemanı </a:t>
            </a:r>
            <a:endParaRPr lang="tr-TR" dirty="0" smtClean="0"/>
          </a:p>
          <a:p>
            <a:pPr lvl="2"/>
            <a:r>
              <a:rPr lang="en-US" dirty="0" smtClean="0"/>
              <a:t>$(</a:t>
            </a:r>
            <a:r>
              <a:rPr lang="tr-TR" dirty="0" smtClean="0"/>
              <a:t>"ul li:first-child"</a:t>
            </a:r>
            <a:r>
              <a:rPr lang="en-US" dirty="0" smtClean="0"/>
              <a:t>)</a:t>
            </a:r>
            <a:r>
              <a:rPr lang="tr-TR" dirty="0" smtClean="0"/>
              <a:t> – ilk olan ul li çocuklar</a:t>
            </a:r>
          </a:p>
          <a:p>
            <a:pPr lvl="1">
              <a:buNone/>
            </a:pP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r>
              <a:rPr lang="tr-TR" dirty="0" smtClean="0"/>
              <a:t>nedir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çerçeveleri, RIA geliştirmede kullanılan ve temel Javascript DOM işleri için daha kolay veya komforlu yöntemleri sunan javascript kütüphaneleri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temelleri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özel selektörler: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*</a:t>
            </a:r>
            <a:r>
              <a:rPr lang="en-US" dirty="0" smtClean="0"/>
              <a:t>"), </a:t>
            </a:r>
            <a:r>
              <a:rPr lang="tr-TR" dirty="0" smtClean="0"/>
              <a:t>tüm elemanlar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this</a:t>
            </a:r>
            <a:r>
              <a:rPr lang="en-US" dirty="0" smtClean="0"/>
              <a:t>), </a:t>
            </a:r>
            <a:r>
              <a:rPr lang="tr-TR" dirty="0" smtClean="0"/>
              <a:t>şuanki eleman (</a:t>
            </a:r>
            <a:r>
              <a:rPr lang="tr-TR" i="1" dirty="0" smtClean="0"/>
              <a:t>olay işlemcileri içinde kullanılır</a:t>
            </a:r>
            <a:r>
              <a:rPr lang="tr-TR" dirty="0" smtClean="0"/>
              <a:t>)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tr:even</a:t>
            </a:r>
            <a:r>
              <a:rPr lang="en-US" dirty="0" smtClean="0"/>
              <a:t>"), </a:t>
            </a:r>
            <a:r>
              <a:rPr lang="tr-TR" dirty="0" smtClean="0"/>
              <a:t>bir tabloda çift satırlar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tr:odd</a:t>
            </a:r>
            <a:r>
              <a:rPr lang="en-US" dirty="0" smtClean="0"/>
              <a:t>"), </a:t>
            </a:r>
            <a:r>
              <a:rPr lang="tr-TR" dirty="0" smtClean="0"/>
              <a:t>bir tabloda tek satırlar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p:contains('Hello')</a:t>
            </a:r>
            <a:r>
              <a:rPr lang="en-US" dirty="0" smtClean="0"/>
              <a:t>"), </a:t>
            </a:r>
            <a:r>
              <a:rPr lang="tr-TR" dirty="0" smtClean="0"/>
              <a:t>'Hello' metni içeren p elemanları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li:has(.altmenu)</a:t>
            </a:r>
            <a:r>
              <a:rPr lang="en-US" dirty="0" smtClean="0"/>
              <a:t>"), </a:t>
            </a:r>
            <a:r>
              <a:rPr lang="tr-TR" dirty="0" smtClean="0"/>
              <a:t>.altmenu elemanı içeren li elemanları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p:hidden</a:t>
            </a:r>
            <a:r>
              <a:rPr lang="en-US" dirty="0" smtClean="0"/>
              <a:t>"), </a:t>
            </a:r>
            <a:r>
              <a:rPr lang="tr-TR" dirty="0" smtClean="0"/>
              <a:t>saklanmış p elemanları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:input</a:t>
            </a:r>
            <a:r>
              <a:rPr lang="en-US" dirty="0" smtClean="0"/>
              <a:t>"), </a:t>
            </a:r>
            <a:r>
              <a:rPr lang="tr-TR" dirty="0" smtClean="0"/>
              <a:t>tüm </a:t>
            </a:r>
            <a:r>
              <a:rPr lang="tr-TR" dirty="0" smtClean="0"/>
              <a:t>"input" elemanları (form)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:button</a:t>
            </a:r>
            <a:r>
              <a:rPr lang="en-US" dirty="0" smtClean="0"/>
              <a:t>"), </a:t>
            </a:r>
            <a:r>
              <a:rPr lang="tr-TR" dirty="0" smtClean="0"/>
              <a:t>tüm "button" ve "input button" </a:t>
            </a:r>
            <a:r>
              <a:rPr lang="tr-TR" dirty="0" smtClean="0"/>
              <a:t>elemanları (form) 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:checkbox</a:t>
            </a:r>
            <a:r>
              <a:rPr lang="en-US" dirty="0" smtClean="0"/>
              <a:t>"), </a:t>
            </a:r>
            <a:r>
              <a:rPr lang="tr-TR" dirty="0" smtClean="0"/>
              <a:t>tüm </a:t>
            </a:r>
            <a:r>
              <a:rPr lang="tr-TR" dirty="0" smtClean="0"/>
              <a:t>"checkbox" elemanları (form)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:selected</a:t>
            </a:r>
            <a:r>
              <a:rPr lang="en-US" dirty="0" smtClean="0"/>
              <a:t>"), </a:t>
            </a:r>
            <a:r>
              <a:rPr lang="tr-TR" dirty="0" smtClean="0"/>
              <a:t>tüm </a:t>
            </a:r>
            <a:r>
              <a:rPr lang="tr-TR" dirty="0" smtClean="0"/>
              <a:t>tıklanmış select </a:t>
            </a:r>
            <a:r>
              <a:rPr lang="tr-TR" dirty="0" smtClean="0"/>
              <a:t>veya </a:t>
            </a:r>
            <a:r>
              <a:rPr lang="tr-TR" dirty="0" smtClean="0"/>
              <a:t>radiobutton </a:t>
            </a:r>
            <a:r>
              <a:rPr lang="tr-TR" dirty="0" smtClean="0"/>
              <a:t>elemanları (form</a:t>
            </a:r>
            <a:r>
              <a:rPr lang="tr-TR" dirty="0" smtClean="0"/>
              <a:t>)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:checked</a:t>
            </a:r>
            <a:r>
              <a:rPr lang="en-US" dirty="0" smtClean="0"/>
              <a:t>"), </a:t>
            </a:r>
            <a:r>
              <a:rPr lang="tr-TR" dirty="0" smtClean="0"/>
              <a:t>tüm tıklanmış checkbox </a:t>
            </a:r>
            <a:r>
              <a:rPr lang="tr-TR" dirty="0" smtClean="0"/>
              <a:t>elemanları </a:t>
            </a:r>
            <a:r>
              <a:rPr lang="tr-TR" dirty="0" smtClean="0"/>
              <a:t>(form)</a:t>
            </a:r>
            <a:endParaRPr lang="tr-TR" dirty="0" smtClean="0"/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:enabled</a:t>
            </a:r>
            <a:r>
              <a:rPr lang="en-US" dirty="0" smtClean="0"/>
              <a:t>"), </a:t>
            </a:r>
            <a:r>
              <a:rPr lang="tr-TR" dirty="0" smtClean="0"/>
              <a:t>tüm </a:t>
            </a:r>
            <a:r>
              <a:rPr lang="tr-TR" dirty="0" smtClean="0"/>
              <a:t>"enabled" elemanları </a:t>
            </a:r>
            <a:r>
              <a:rPr lang="tr-TR" dirty="0" smtClean="0"/>
              <a:t>(form)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temelleri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özel selektörler:</a:t>
            </a:r>
          </a:p>
          <a:p>
            <a:pPr lvl="1"/>
            <a:r>
              <a:rPr lang="en-US" dirty="0" smtClean="0"/>
              <a:t>$("[</a:t>
            </a:r>
            <a:r>
              <a:rPr lang="en-US" dirty="0" err="1" smtClean="0"/>
              <a:t>href</a:t>
            </a:r>
            <a:r>
              <a:rPr lang="en-US" dirty="0" smtClean="0"/>
              <a:t>]"), </a:t>
            </a:r>
            <a:r>
              <a:rPr lang="tr-TR" dirty="0" smtClean="0"/>
              <a:t>href özelliğini tanımlayan elemanlar</a:t>
            </a:r>
          </a:p>
          <a:p>
            <a:pPr lvl="1"/>
            <a:r>
              <a:rPr lang="en-US" dirty="0" smtClean="0"/>
              <a:t>$("</a:t>
            </a:r>
            <a:r>
              <a:rPr lang="tr-TR" dirty="0" smtClean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href</a:t>
            </a:r>
            <a:r>
              <a:rPr lang="tr-TR" dirty="0" smtClean="0"/>
              <a:t>='değer</a:t>
            </a:r>
            <a:r>
              <a:rPr lang="en-US" dirty="0" smtClean="0"/>
              <a:t>']"), </a:t>
            </a:r>
            <a:r>
              <a:rPr lang="tr-TR" dirty="0" smtClean="0"/>
              <a:t>href='değer' alan a elemanları</a:t>
            </a:r>
          </a:p>
          <a:p>
            <a:pPr lvl="1"/>
            <a:r>
              <a:rPr lang="en-US" dirty="0" smtClean="0"/>
              <a:t>$("[</a:t>
            </a:r>
            <a:r>
              <a:rPr lang="en-US" dirty="0" err="1" smtClean="0"/>
              <a:t>href</a:t>
            </a:r>
            <a:r>
              <a:rPr lang="en-US" dirty="0" smtClean="0"/>
              <a:t>$='.jpg</a:t>
            </a:r>
            <a:r>
              <a:rPr lang="en-US" dirty="0" smtClean="0"/>
              <a:t>']")</a:t>
            </a:r>
            <a:r>
              <a:rPr lang="tr-TR" dirty="0" smtClean="0"/>
              <a:t>, </a:t>
            </a:r>
            <a:r>
              <a:rPr lang="tr-TR" dirty="0" smtClean="0"/>
              <a:t>'</a:t>
            </a:r>
            <a:r>
              <a:rPr lang="en-US" dirty="0" smtClean="0"/>
              <a:t>.jpg</a:t>
            </a:r>
            <a:r>
              <a:rPr lang="tr-TR" dirty="0" smtClean="0"/>
              <a:t>'</a:t>
            </a:r>
            <a:r>
              <a:rPr lang="tr-TR" dirty="0" smtClean="0"/>
              <a:t> ile biten href özelliğini alan elemanlar </a:t>
            </a:r>
          </a:p>
          <a:p>
            <a:pPr lvl="1"/>
            <a:r>
              <a:rPr lang="en-US" dirty="0" smtClean="0"/>
              <a:t>$("[</a:t>
            </a:r>
            <a:r>
              <a:rPr lang="en-US" dirty="0" smtClean="0"/>
              <a:t>title|=</a:t>
            </a:r>
            <a:r>
              <a:rPr lang="en-US" dirty="0" smtClean="0"/>
              <a:t>'</a:t>
            </a:r>
            <a:r>
              <a:rPr lang="tr-TR" dirty="0" smtClean="0"/>
              <a:t>yarın</a:t>
            </a:r>
            <a:r>
              <a:rPr lang="en-US" dirty="0" smtClean="0"/>
              <a:t>']")</a:t>
            </a:r>
            <a:r>
              <a:rPr lang="tr-TR" dirty="0" smtClean="0"/>
              <a:t>, 'yarın'e eşit veya 'yarın-' ile başlayan "title" özelliğini alan elemanlar</a:t>
            </a:r>
          </a:p>
          <a:p>
            <a:pPr lvl="1"/>
            <a:r>
              <a:rPr lang="en-US" dirty="0" smtClean="0"/>
              <a:t>$("[</a:t>
            </a:r>
            <a:r>
              <a:rPr lang="en-US" dirty="0" smtClean="0"/>
              <a:t>title^=</a:t>
            </a:r>
            <a:r>
              <a:rPr lang="en-US" dirty="0" smtClean="0"/>
              <a:t>'</a:t>
            </a:r>
            <a:r>
              <a:rPr lang="tr-TR" dirty="0" smtClean="0"/>
              <a:t>bugun</a:t>
            </a:r>
            <a:r>
              <a:rPr lang="en-US" dirty="0" smtClean="0"/>
              <a:t>']")</a:t>
            </a:r>
            <a:r>
              <a:rPr lang="tr-TR" dirty="0" smtClean="0"/>
              <a:t>, 'bugun' ile başlayan title özelliğini alan elemanlar</a:t>
            </a:r>
          </a:p>
          <a:p>
            <a:pPr lvl="1"/>
            <a:r>
              <a:rPr lang="en-US" dirty="0" smtClean="0"/>
              <a:t>$("[</a:t>
            </a:r>
            <a:r>
              <a:rPr lang="en-US" dirty="0" smtClean="0"/>
              <a:t>title~='hello</a:t>
            </a:r>
            <a:r>
              <a:rPr lang="en-US" dirty="0" smtClean="0"/>
              <a:t>']")</a:t>
            </a:r>
            <a:r>
              <a:rPr lang="tr-TR" dirty="0" smtClean="0"/>
              <a:t>, 'hello' </a:t>
            </a:r>
            <a:r>
              <a:rPr lang="tr-TR" i="1" u="sng" dirty="0" smtClean="0"/>
              <a:t>kelimesi</a:t>
            </a:r>
            <a:r>
              <a:rPr lang="tr-TR" dirty="0" smtClean="0"/>
              <a:t> içeren title özelliğini alan elemanlar </a:t>
            </a:r>
          </a:p>
          <a:p>
            <a:pPr lvl="1"/>
            <a:r>
              <a:rPr lang="en-US" dirty="0" smtClean="0"/>
              <a:t>$("[</a:t>
            </a:r>
            <a:r>
              <a:rPr lang="en-US" dirty="0" smtClean="0"/>
              <a:t>title*='hello</a:t>
            </a:r>
            <a:r>
              <a:rPr lang="en-US" dirty="0" smtClean="0"/>
              <a:t>']")</a:t>
            </a:r>
            <a:r>
              <a:rPr lang="tr-TR" dirty="0" smtClean="0"/>
              <a:t>, </a:t>
            </a:r>
            <a:r>
              <a:rPr lang="tr-TR" dirty="0" smtClean="0"/>
              <a:t>'hello' </a:t>
            </a:r>
            <a:r>
              <a:rPr lang="tr-TR" i="1" u="sng" dirty="0" smtClean="0"/>
              <a:t>metni</a:t>
            </a:r>
            <a:r>
              <a:rPr lang="tr-TR" dirty="0" smtClean="0"/>
              <a:t> </a:t>
            </a:r>
            <a:r>
              <a:rPr lang="tr-TR" dirty="0" smtClean="0"/>
              <a:t>içeren title özelliğini alan elemanlar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olaylarla çalışma örneği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p").click(function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this).hide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$("p").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dblclick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this).hide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mouseenter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alert("p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e girdiniz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!");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mouseleave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alert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 den ayrildiniz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$("#p1").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alert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 de mousedown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!");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$("#p1").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alert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 de mouseup!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Tıkandığımda saklanacağım!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id="p1"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Ben de!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DOMda navigasyon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özel selektörler: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.parent()</a:t>
            </a:r>
            <a:r>
              <a:rPr lang="en-US" dirty="0" smtClean="0"/>
              <a:t>, </a:t>
            </a:r>
            <a:r>
              <a:rPr lang="tr-TR" dirty="0" smtClean="0"/>
              <a:t>elemanın ana elemanları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parents()</a:t>
            </a:r>
            <a:r>
              <a:rPr lang="en-US" dirty="0" smtClean="0"/>
              <a:t>, </a:t>
            </a:r>
            <a:r>
              <a:rPr lang="tr-TR" dirty="0" smtClean="0"/>
              <a:t>elemanın tüm yukarıda olan elemanlar (DOM köküne kadar)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parentsUntil(selektör)</a:t>
            </a:r>
            <a:r>
              <a:rPr lang="en-US" dirty="0" smtClean="0"/>
              <a:t>, </a:t>
            </a:r>
            <a:r>
              <a:rPr lang="tr-TR" dirty="0" smtClean="0"/>
              <a:t>belirli elemana kadar tüm yukarıdaki </a:t>
            </a:r>
            <a:r>
              <a:rPr lang="tr-TR" dirty="0" smtClean="0"/>
              <a:t>ana </a:t>
            </a:r>
            <a:r>
              <a:rPr lang="tr-TR" dirty="0" smtClean="0"/>
              <a:t>elemanları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DOMda navigasyon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özel selektörler: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.children()</a:t>
            </a:r>
            <a:r>
              <a:rPr lang="en-US" dirty="0" smtClean="0"/>
              <a:t>, </a:t>
            </a:r>
            <a:r>
              <a:rPr lang="tr-TR" dirty="0" smtClean="0"/>
              <a:t>elemanın direkt çocukları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children(selektör)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belirli tipten direkt çocukları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.find(selektör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tr-TR" dirty="0" smtClean="0"/>
              <a:t>elemanın belirli tipten </a:t>
            </a:r>
            <a:r>
              <a:rPr lang="tr-TR" dirty="0" smtClean="0"/>
              <a:t>tüm alttaki </a:t>
            </a:r>
            <a:r>
              <a:rPr lang="tr-TR" dirty="0" smtClean="0"/>
              <a:t>çocukları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DOMda navigasyon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özel selektörler: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.siblings()</a:t>
            </a:r>
            <a:r>
              <a:rPr lang="en-US" dirty="0" smtClean="0"/>
              <a:t>, </a:t>
            </a:r>
            <a:r>
              <a:rPr lang="tr-TR" dirty="0" smtClean="0"/>
              <a:t>elemanın kardeşleri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.siblings(selektör)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belirli tipten kardeşleri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.next()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sonraki kardeş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nextAll()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tüm sonraki kardeşler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nextUntil(selektör)</a:t>
            </a:r>
            <a:r>
              <a:rPr lang="en-US" dirty="0" smtClean="0"/>
              <a:t>, </a:t>
            </a:r>
            <a:r>
              <a:rPr lang="tr-TR" dirty="0" smtClean="0"/>
              <a:t>bir elemana kadar elemanın </a:t>
            </a:r>
            <a:r>
              <a:rPr lang="tr-TR" dirty="0" smtClean="0"/>
              <a:t>tüm sonraki </a:t>
            </a:r>
            <a:r>
              <a:rPr lang="tr-TR" dirty="0" smtClean="0"/>
              <a:t>kardeşler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.prev()</a:t>
            </a:r>
            <a:r>
              <a:rPr lang="en-US" dirty="0" smtClean="0"/>
              <a:t>, </a:t>
            </a: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.prevAll</a:t>
            </a:r>
            <a:r>
              <a:rPr lang="tr-TR" dirty="0" smtClean="0"/>
              <a:t>()</a:t>
            </a:r>
            <a:r>
              <a:rPr lang="en-US" dirty="0" smtClean="0"/>
              <a:t>, </a:t>
            </a: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.prevUntil(selektör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tr-TR" dirty="0" smtClean="0"/>
              <a:t>benzer şekilde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DOMda navigasyon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özel selektörler: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.first()</a:t>
            </a:r>
            <a:r>
              <a:rPr lang="en-US" dirty="0" smtClean="0"/>
              <a:t>, </a:t>
            </a:r>
            <a:r>
              <a:rPr lang="tr-TR" dirty="0" smtClean="0"/>
              <a:t>selektör kullanarak elde edilmiş DOM elemanlarının kümesinin ilk elemanı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.last()</a:t>
            </a:r>
            <a:r>
              <a:rPr lang="en-US" dirty="0" smtClean="0"/>
              <a:t>, </a:t>
            </a:r>
            <a:r>
              <a:rPr lang="tr-TR" dirty="0" smtClean="0"/>
              <a:t>selektör kullanarak elde edilmiş DOM elemanlarının kümesinin </a:t>
            </a:r>
            <a:r>
              <a:rPr lang="tr-TR" dirty="0" smtClean="0"/>
              <a:t>son elemanı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.eq(index)</a:t>
            </a:r>
            <a:r>
              <a:rPr lang="en-US" dirty="0" smtClean="0"/>
              <a:t>, </a:t>
            </a:r>
            <a:r>
              <a:rPr lang="tr-TR" dirty="0" smtClean="0"/>
              <a:t>selektör kullanarak elde edilmiş DOM elemanlarının kümesinin </a:t>
            </a:r>
            <a:r>
              <a:rPr lang="tr-TR" dirty="0" smtClean="0"/>
              <a:t>belirli indexte olan elemanı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.filter(selektör)</a:t>
            </a:r>
            <a:r>
              <a:rPr lang="en-US" dirty="0" smtClean="0"/>
              <a:t>, </a:t>
            </a:r>
            <a:r>
              <a:rPr lang="tr-TR" dirty="0" smtClean="0"/>
              <a:t>selektör kullanarak elde edilmiş DOM elemanlarının </a:t>
            </a:r>
            <a:r>
              <a:rPr lang="tr-TR" dirty="0" smtClean="0"/>
              <a:t>kümesinin altkümesi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.not(selektör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tr-TR" dirty="0" smtClean="0"/>
              <a:t>filter'nin tersi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DOMda navigasyon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$("div p")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.first()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color","yellow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lk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divde ilk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&lt;!–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arka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plani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rengi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sari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olacak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divde son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&lt;/div&gt;&lt;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başka divde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ilk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başka divde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son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r-TR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DOMda navigasyon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$("p")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.filter(".intro")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","red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h1&gt;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Merhaba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p&gt;Ben Donald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Duck'im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class="intro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"&gt;Ben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Duckburg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yasiyorum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&lt;!–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kirmizi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olacak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class="intro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"&gt;Ben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Duckburg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seviyorum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&lt;!–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kirmizi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olacak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p&gt;Mickey Fare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benim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iyi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arkadasim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komutlarının zincirlenmesi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komutlarının sonucu tipik olarak aynı jQuery nesnesidir; bu nedenle jQuery komutları tipik olarak zincirlenebilir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r>
              <a:rPr lang="tr-TR" dirty="0" smtClean="0"/>
              <a:t>nedir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çerçeveleri HTML veya Javascript DOM'dan ayrı bir teknolojiler değil</a:t>
            </a:r>
          </a:p>
          <a:p>
            <a:r>
              <a:rPr lang="tr-TR" dirty="0" smtClean="0"/>
              <a:t>Javascript çerçeveleri temel olarak HTML, CSS veya Javascript DOM araçları tarafından çözülebilir işleri çözmekte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komutlarının zincirlenmesi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$("p")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.filter(".intro").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","red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h1&gt;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Merhaba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p&gt;Ben Donald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Duck'im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class="intro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"&gt;Ben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Duckburg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yasiyorum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&lt;!–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kirmizi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olacak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class="intro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"&gt;Ben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Duckburg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seviyorum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&lt;!–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kirmizi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olacak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p&gt;Mickey Fare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benim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iyi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arkadasim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komutlarının zincirlenmesi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.click(function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(){$(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this).hide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();}).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dblclick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(){$(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this).hide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();})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mouseenter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(){alert("p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e girdiniz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!");}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mouseleave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(function(){alert("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 den ayrildiniz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");}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(function(){alert("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 de mousedown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!");})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(function(){alert("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 de mouseup!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");})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Tıkandığımda saklanacağım!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id="p1"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Ben de!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DOM güncelleştirme komutları: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.text()</a:t>
            </a:r>
            <a:r>
              <a:rPr lang="en-US" dirty="0" smtClean="0"/>
              <a:t>, </a:t>
            </a:r>
            <a:r>
              <a:rPr lang="tr-TR" dirty="0" smtClean="0"/>
              <a:t>elemanın metni elde etmek veya değiştirmek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.html()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html'i elde etmek veya değiştirmek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.val()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value özelliğini elde etmek veya değiştirmek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.attr(isim)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"isim"li </a:t>
            </a:r>
            <a:r>
              <a:rPr lang="tr-TR" dirty="0" smtClean="0"/>
              <a:t>özelliğini elde </a:t>
            </a:r>
            <a:r>
              <a:rPr lang="tr-TR" dirty="0" smtClean="0"/>
              <a:t>etmek veya değiştirmek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$("#btn1").click(function(){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$("#test1").text("Hello world!");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$("#btn2").click(function(){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$("#test2").html("&lt;b&gt;Hello world!&lt;/b&gt;");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$("#btn3").click(function(){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$("#test3").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("Dolly Duck");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id="test1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 bir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id="test2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 baska bir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&lt;p&gt;Input field: &lt;input type="text" id="test3" value="Mickey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 id="btn1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Metin değiştir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 id="btn2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HTML değiştir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 id="btn3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"&gt;Value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değiştir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but1").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click(function(){</a:t>
            </a:r>
            <a:b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 $("#w3s").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href","http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://www.w3schools.com/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$("#but2").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$("#w3s").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: "http://www.w3schools.com/jquery",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"title" : "W3Schools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Tutorial"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="http://www.w3schools.com" id="w3s"&gt;W3Schools.com&lt;/a&gt;&lt;/p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id=but1&gt;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href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değiştir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 id=but2&gt;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href ve title değiştir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DOM güncelleştirme komutları: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en-US" dirty="0" smtClean="0"/>
              <a:t>append</a:t>
            </a:r>
            <a:r>
              <a:rPr lang="tr-TR" dirty="0" smtClean="0"/>
              <a:t>()</a:t>
            </a:r>
            <a:r>
              <a:rPr lang="en-US" dirty="0" smtClean="0"/>
              <a:t>, </a:t>
            </a:r>
            <a:r>
              <a:rPr lang="tr-TR" dirty="0" smtClean="0"/>
              <a:t>elemanın sonuna yeni </a:t>
            </a:r>
            <a:r>
              <a:rPr lang="tr-TR" i="1" u="sng" dirty="0" smtClean="0"/>
              <a:t>html</a:t>
            </a:r>
            <a:r>
              <a:rPr lang="tr-TR" dirty="0" smtClean="0"/>
              <a:t> ekle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.prepend()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başına yeni </a:t>
            </a:r>
            <a:r>
              <a:rPr lang="tr-TR" i="1" u="sng" dirty="0" smtClean="0"/>
              <a:t>html</a:t>
            </a:r>
            <a:r>
              <a:rPr lang="tr-TR" dirty="0" smtClean="0"/>
              <a:t> ekle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.after()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sonrasına yeni </a:t>
            </a:r>
            <a:r>
              <a:rPr lang="tr-TR" i="1" u="sng" dirty="0" smtClean="0"/>
              <a:t>html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.before()</a:t>
            </a:r>
            <a:r>
              <a:rPr lang="en-US" dirty="0" smtClean="0"/>
              <a:t>, </a:t>
            </a:r>
            <a:r>
              <a:rPr lang="tr-TR" dirty="0" smtClean="0"/>
              <a:t>elemanın </a:t>
            </a:r>
            <a:r>
              <a:rPr lang="tr-TR" dirty="0" smtClean="0"/>
              <a:t>öncesine yeni </a:t>
            </a:r>
            <a:r>
              <a:rPr lang="tr-TR" i="1" u="sng" dirty="0" smtClean="0"/>
              <a:t>html</a:t>
            </a:r>
            <a:r>
              <a:rPr lang="tr-TR" dirty="0" smtClean="0"/>
              <a:t> ekle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DOM güncelleştirme komutları: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.remove()</a:t>
            </a:r>
            <a:r>
              <a:rPr lang="en-US" dirty="0" smtClean="0"/>
              <a:t>, </a:t>
            </a:r>
            <a:r>
              <a:rPr lang="tr-TR" dirty="0" smtClean="0"/>
              <a:t>elemanı sil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.empty()</a:t>
            </a:r>
            <a:r>
              <a:rPr lang="en-US" dirty="0" smtClean="0"/>
              <a:t>, </a:t>
            </a:r>
            <a:r>
              <a:rPr lang="tr-TR" dirty="0" smtClean="0"/>
              <a:t>elemanın çocuklarını </a:t>
            </a:r>
            <a:r>
              <a:rPr lang="tr-TR" dirty="0" smtClean="0"/>
              <a:t>sil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remove(filtre)</a:t>
            </a:r>
            <a:r>
              <a:rPr lang="en-US" dirty="0" smtClean="0"/>
              <a:t>, </a:t>
            </a:r>
            <a:r>
              <a:rPr lang="tr-TR" dirty="0" smtClean="0"/>
              <a:t>belirli elemanlar </a:t>
            </a:r>
            <a:r>
              <a:rPr lang="tr-TR" dirty="0" smtClean="0"/>
              <a:t>sil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r-TR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&lt;style&gt; .italic {font-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style:italic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;}&lt;/style&gt;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$("p").remove(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".italic"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 bir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&lt;!--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silinmeyecek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class="italic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 italik 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&lt;!--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silinecek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class="italic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italik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&lt;!--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silinecek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italik paragrafları sil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DOM güncelleştirme komutları: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.css()</a:t>
            </a:r>
            <a:r>
              <a:rPr lang="en-US" dirty="0" smtClean="0"/>
              <a:t>, </a:t>
            </a:r>
            <a:r>
              <a:rPr lang="tr-TR" dirty="0" smtClean="0"/>
              <a:t>elemanın stili değiştir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.addClass()</a:t>
            </a:r>
            <a:r>
              <a:rPr lang="en-US" dirty="0" smtClean="0"/>
              <a:t>, </a:t>
            </a:r>
            <a:r>
              <a:rPr lang="tr-TR" dirty="0" smtClean="0"/>
              <a:t>elemanlara yeni sınıflar ekle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.removeClass()</a:t>
            </a:r>
            <a:r>
              <a:rPr lang="en-US" dirty="0" smtClean="0"/>
              <a:t>, </a:t>
            </a:r>
            <a:r>
              <a:rPr lang="tr-TR" dirty="0" smtClean="0"/>
              <a:t>elemanlardan belirli sınıflar sil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alert("Background color = " + $("p")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("background-color")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style="background-color:#ff0000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Rengi goster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r>
              <a:rPr lang="tr-TR" dirty="0" smtClean="0"/>
              <a:t>nedir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çerçeveleri, HTML, CSS ve Javascript DOM araçları, RIA geliştirme için daha mantıklı, kolay ve kullanılabilir yapıda oluşturur</a:t>
            </a:r>
          </a:p>
          <a:p>
            <a:r>
              <a:rPr lang="tr-TR" dirty="0" smtClean="0"/>
              <a:t>Bu yapıları kullanarak tipik RIA geliştirme hızlandırılabilir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button:first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-of-type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$("p").first()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color","yellow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button:nth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-of-type(2)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({"background-color":"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yellow","font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-size":"200%"})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style="background-color:#ff0000"&gt;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style="background-color:#00ff00"&gt;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style="background-color:#0000ff"&gt;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rengi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degistir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renkler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fontlar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degistir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:first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-of-type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$("p").first().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color","yellow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:nth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-of-type(2)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({"background-color":"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yellow","font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-size":"200%"});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style="background-color:#ff0000"&gt;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style="background-color:#00ff00"&gt;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style="background-color:#0000ff"&gt;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rengi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degistir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renkler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fontlar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degistir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.click(function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$("p").first().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("background-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color","yellow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.click(function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({"background-color":"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yellow","font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-size":"200%"});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style="background-color:#ff0000"&gt;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style="background-color:#00ff00"&gt;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style="background-color:#0000ff"&gt;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rengi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degistir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renkler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fontlar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degistir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$("h1,h2,p")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$("div")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("important");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important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{font-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weight:bold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font-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size:xx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-large;}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&lt;h1&gt;Heading 1&lt;/h1&gt;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&lt;h2&gt;Heading 2&lt;/h2&gt;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aragraph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aragraph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Önemli metin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Işle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DOMu güncelletirme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DOM güncelleştirme komutları</a:t>
            </a:r>
            <a:r>
              <a:rPr lang="en-US" dirty="0" smtClean="0"/>
              <a:t> (</a:t>
            </a:r>
            <a:r>
              <a:rPr lang="tr-TR" dirty="0" smtClean="0"/>
              <a:t>boyutları)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en-US" dirty="0" smtClean="0"/>
              <a:t>width()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).height()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en-US" dirty="0" err="1" smtClean="0"/>
              <a:t>innerWidth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en-US" dirty="0" err="1" smtClean="0"/>
              <a:t>innerHeight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en-US" dirty="0" err="1" smtClean="0"/>
              <a:t>outerWidth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en-US" dirty="0" err="1" smtClean="0"/>
              <a:t>outerHeight</a:t>
            </a:r>
            <a:r>
              <a:rPr lang="en-US" dirty="0" smtClean="0"/>
              <a:t>()</a:t>
            </a:r>
          </a:p>
          <a:p>
            <a:pPr lvl="1"/>
            <a:endParaRPr lang="tr-TR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saklama komutları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.hide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r>
              <a:rPr lang="tr-TR" dirty="0" smtClean="0"/>
              <a:t>, sakla</a:t>
            </a:r>
            <a:endParaRPr lang="en-US" dirty="0" smtClean="0"/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.show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r>
              <a:rPr lang="tr-TR" dirty="0" smtClean="0"/>
              <a:t>, göster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.toggle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r>
              <a:rPr lang="tr-TR" dirty="0" smtClean="0"/>
              <a:t>, sakla/göster </a:t>
            </a:r>
          </a:p>
          <a:p>
            <a:pPr lvl="2"/>
            <a:r>
              <a:rPr lang="tr-TR" dirty="0" smtClean="0"/>
              <a:t>Callback-fonksiyonu, komut gerçekleştikten sonra çağırılacak fonksiyonun ismi (</a:t>
            </a:r>
            <a:r>
              <a:rPr lang="tr-TR" i="1" dirty="0" smtClean="0"/>
              <a:t>zorunlu değil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saklama komutları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.fadeIn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.fadeOut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.fadeToggle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r>
              <a:rPr lang="tr-TR" dirty="0" smtClean="0"/>
              <a:t>fadeTo</a:t>
            </a:r>
            <a:r>
              <a:rPr lang="en-US" dirty="0" smtClean="0"/>
              <a:t>(</a:t>
            </a:r>
            <a:r>
              <a:rPr lang="tr-TR" dirty="0" smtClean="0"/>
              <a:t>hız,opacity,callback-fonksiyonu</a:t>
            </a:r>
            <a:r>
              <a:rPr lang="en-US" dirty="0" smtClean="0"/>
              <a:t>)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saklama komutları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.slideDown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.slideUp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.slideToggle</a:t>
            </a:r>
            <a:r>
              <a:rPr lang="en-US" dirty="0" smtClean="0"/>
              <a:t>(</a:t>
            </a:r>
            <a:r>
              <a:rPr lang="tr-TR" dirty="0" smtClean="0"/>
              <a:t>hız,callback-fonksiyonu</a:t>
            </a:r>
            <a:r>
              <a:rPr lang="en-US" dirty="0" smtClean="0"/>
              <a:t>)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toggle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&lt;button&gt;Toggle&lt;/button&gt;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&lt;p&gt;This is a paragraph with little content.&lt;/p&gt;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&lt;p&gt;This is another small paragraph.&lt;/p&gt;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$("p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tr-TR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fadeT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oggle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&lt;button&gt;Toggle&lt;/button&gt;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&lt;p&gt;This is a paragraph with little content.&lt;/p&gt;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&lt;p&gt;This is another small paragraph.&lt;/p&gt;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r>
              <a:rPr lang="tr-TR" dirty="0" smtClean="0"/>
              <a:t>nedir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Javascript çerçeveleri genellikle bir javascript kütüphane </a:t>
            </a:r>
            <a:r>
              <a:rPr lang="tr-TR" dirty="0" smtClean="0"/>
              <a:t>olarak geliştirilip tek veya birkaç .js dosya olarak </a:t>
            </a:r>
            <a:r>
              <a:rPr lang="tr-TR" dirty="0" smtClean="0"/>
              <a:t>yayınlanır</a:t>
            </a:r>
            <a:endParaRPr lang="tr-TR" dirty="0" smtClean="0"/>
          </a:p>
          <a:p>
            <a:r>
              <a:rPr lang="tr-TR" dirty="0" smtClean="0"/>
              <a:t>Javascript çerçevesinden yararlanmak için, ya ilgili js dosyası web sayfanız ile birlikte sunucunuzdan indirilebilir veya genellikle javascript çerçevenin yazarısının web sitesinden HTML script tagındaki "src" komutunu kullanarak direkt olarak bağlanabilir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$("#flip").click(function(){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$("#panel")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("slow");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panel,#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flip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{padding:5px;text-align:center;background-color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:#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e5eecc;border:solid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1px #c3c3c3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panel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{padding:50px;display:none;}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&lt;div id="flip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Kaydır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panel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&lt;div id="panel"&gt;Hello world!&lt;/div&gt;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İleri animasyon, </a:t>
            </a: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.animate</a:t>
            </a:r>
            <a:r>
              <a:rPr lang="en-US" dirty="0" smtClean="0"/>
              <a:t>(</a:t>
            </a:r>
            <a:r>
              <a:rPr lang="tr-TR" dirty="0" smtClean="0"/>
              <a:t>parametreler,hız,callback-fonksiyonu</a:t>
            </a:r>
            <a:r>
              <a:rPr lang="en-US" dirty="0" smtClean="0"/>
              <a:t>)</a:t>
            </a:r>
            <a:r>
              <a:rPr lang="tr-TR" dirty="0" smtClean="0"/>
              <a:t> komutu kullanarak gerçekleştirilebilir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$("div")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.animate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left:'250px',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height:'+=150px',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width:'+=150px'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 style="background:#98bf21;height:100px;width:100px;position:absolute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;"&gt;&lt;/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div=$("div");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div.animate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({height:'300px',opacity:'0.4'},"slow");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div.animate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({width:'300px',opacity:'0.8'},"slow");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div.animate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({height:'100px',opacity:'0.4'},"slow");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div.animate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({width:'100px',opacity:'0.8'},"slow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//sırayla calisacak animasyon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Calistir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 style="background:#98bf21;height:100px;width:100px;position:absolute;"&gt;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İleri animasyon, </a:t>
            </a: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.stop</a:t>
            </a:r>
            <a:r>
              <a:rPr lang="en-US" dirty="0" smtClean="0"/>
              <a:t>(</a:t>
            </a:r>
            <a:r>
              <a:rPr lang="tr-TR" dirty="0" smtClean="0"/>
              <a:t>stopAll,goToEnd</a:t>
            </a:r>
            <a:r>
              <a:rPr lang="en-US" dirty="0" smtClean="0"/>
              <a:t>)</a:t>
            </a:r>
            <a:r>
              <a:rPr lang="tr-TR" dirty="0" smtClean="0"/>
              <a:t> komutu animasyon durdurmak için kullanılır</a:t>
            </a:r>
          </a:p>
          <a:p>
            <a:pPr lvl="1"/>
            <a:r>
              <a:rPr lang="tr-TR" dirty="0" smtClean="0"/>
              <a:t>stopAll (</a:t>
            </a:r>
            <a:r>
              <a:rPr lang="tr-TR" dirty="0" smtClean="0"/>
              <a:t>"true/false</a:t>
            </a:r>
            <a:r>
              <a:rPr lang="tr-TR" dirty="0" smtClean="0"/>
              <a:t>") parametresi, tek veya tüm animasyonların durdurulması belirtiyor</a:t>
            </a:r>
          </a:p>
          <a:p>
            <a:pPr lvl="1"/>
            <a:r>
              <a:rPr lang="tr-TR" dirty="0" smtClean="0"/>
              <a:t>goToEnd (</a:t>
            </a:r>
            <a:r>
              <a:rPr lang="tr-TR" dirty="0" smtClean="0"/>
              <a:t>"true/false</a:t>
            </a:r>
            <a:r>
              <a:rPr lang="tr-TR" dirty="0" smtClean="0"/>
              <a:t>"), animasyonun son haline götürülmesi belirten parametredir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$("#flip").click(function(){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$("#panel").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slide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Toggle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(5000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$("#stop").click(function(){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$("#panel")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.stop()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style type="text/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panel,#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flip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{padding:5px;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align:center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:#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e5eecc;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border:solid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1px #c3c3c3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#panel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{padding:50px;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display:none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 id="stop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Kayma durdur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&lt;div id="flip"&gt;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anel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kaydırınız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&lt;div id="panel"&gt;Hello world!&lt;/div&gt;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Animasyon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$("#p1")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color","red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slideUp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(2000).</a:t>
            </a:r>
            <a:r>
              <a:rPr lang="en-US" sz="12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slideDown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(2000,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tr-TR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color","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black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tr-TR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tr-TR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//zincirlenme, komutlar sırayla çalışacak,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ayrıca animasyon sonunda rengi siyaha değiştirecek callback-fonksiyonu da var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id="p1"&gt;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cok eglenceli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!!&lt;/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tikla beni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AJAX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kullanarak AJAX isteklri </a:t>
            </a: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</a:t>
            </a:r>
            <a:r>
              <a:rPr lang="tr-TR" dirty="0" smtClean="0"/>
              <a:t>.load(), </a:t>
            </a:r>
            <a:r>
              <a:rPr lang="en-US" dirty="0" smtClean="0"/>
              <a:t>$</a:t>
            </a:r>
            <a:r>
              <a:rPr lang="tr-TR" dirty="0" smtClean="0"/>
              <a:t>.get() ve </a:t>
            </a:r>
            <a:r>
              <a:rPr lang="en-US" dirty="0" smtClean="0"/>
              <a:t>$</a:t>
            </a:r>
            <a:r>
              <a:rPr lang="tr-TR" dirty="0" smtClean="0"/>
              <a:t>.post() komutlarını kullanarak gerçekleştirilir</a:t>
            </a:r>
          </a:p>
          <a:p>
            <a:pPr lvl="1"/>
            <a:r>
              <a:rPr lang="tr-TR" dirty="0" smtClean="0"/>
              <a:t>$(selector).load(URL,data,callback</a:t>
            </a:r>
            <a:r>
              <a:rPr lang="tr-TR" dirty="0" smtClean="0"/>
              <a:t>) </a:t>
            </a:r>
          </a:p>
          <a:p>
            <a:pPr lvl="2"/>
            <a:r>
              <a:rPr lang="tr-TR" dirty="0" smtClean="0"/>
              <a:t>jQuery load komutu, AJAX isteğin cevabı $(selector) elemanına </a:t>
            </a:r>
            <a:r>
              <a:rPr lang="tr-TR" dirty="0" smtClean="0"/>
              <a:t>direkt olarak yazıyor</a:t>
            </a:r>
          </a:p>
          <a:p>
            <a:pPr lvl="2"/>
            <a:r>
              <a:rPr lang="tr-TR" dirty="0" smtClean="0"/>
              <a:t>Callback fonksiyonu varsa,  veri aldıktan sonra çağırılacak fonksiyondur</a:t>
            </a:r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$("#div1").load("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demo_test.txt",function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responseTxt,statusTxt,xhr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statusTxt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=="success")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alert("External content loaded successfully!");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statusTxt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=="error")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alert("Error: "+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xhr.status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+": "+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xhr.statusText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id="div1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"&gt;&lt;h2&gt;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AJAX 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bunu degistiricek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h2&gt;&lt;/div&gt;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Veri indir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div1")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.load("demo_test.txt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;});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id="div1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"&gt;&lt;h2&gt;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AJAX 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bunu degistiricek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h2&gt;&lt;/div&gt;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Veri indir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çerçeve</a:t>
            </a:r>
            <a:r>
              <a:rPr lang="tr-TR" dirty="0" smtClean="0"/>
              <a:t>si kullanım örneği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&lt;script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</a:rPr>
              <a:t>http://ajax.googleapis.com/ajax/libs/jquery/1.11.0/jquery.min.js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"&gt;</a:t>
            </a: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script&gt;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$(document).ready(function(){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$("p").click(function(){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$(this).hide();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});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&lt;p&gt;If you click on me, I will disappear.&lt;/p&gt;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&lt;p&gt;Click me away!&lt;/p&gt;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&lt;p&gt;Click me too!&lt;/p&gt;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2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AJAX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jQuery </a:t>
            </a:r>
            <a:r>
              <a:rPr lang="en-US" dirty="0" smtClean="0"/>
              <a:t>$</a:t>
            </a:r>
            <a:r>
              <a:rPr lang="tr-TR" dirty="0" smtClean="0"/>
              <a:t>.get(), AJAX get isteği göndermek için kullanılır</a:t>
            </a:r>
          </a:p>
          <a:p>
            <a:pPr lvl="1"/>
            <a:r>
              <a:rPr lang="tr-TR" dirty="0" smtClean="0"/>
              <a:t>$.get(URL,callback) </a:t>
            </a:r>
          </a:p>
          <a:p>
            <a:r>
              <a:rPr lang="tr-TR" dirty="0" smtClean="0"/>
              <a:t>jQuery </a:t>
            </a:r>
            <a:r>
              <a:rPr lang="en-US" dirty="0" smtClean="0"/>
              <a:t>$</a:t>
            </a:r>
            <a:r>
              <a:rPr lang="tr-TR" dirty="0" smtClean="0"/>
              <a:t>.post(), </a:t>
            </a:r>
            <a:r>
              <a:rPr lang="tr-TR" dirty="0" smtClean="0"/>
              <a:t>AJAX get isteği göndermek için kullanılır</a:t>
            </a:r>
          </a:p>
          <a:p>
            <a:pPr lvl="1"/>
            <a:r>
              <a:rPr lang="tr-TR" dirty="0" smtClean="0"/>
              <a:t>$.post(URL,data,callback</a:t>
            </a:r>
            <a:r>
              <a:rPr lang="tr-TR" dirty="0" smtClean="0"/>
              <a:t>) </a:t>
            </a:r>
          </a:p>
          <a:p>
            <a:pPr lvl="1"/>
            <a:r>
              <a:rPr lang="tr-TR" dirty="0" smtClean="0"/>
              <a:t>$.get ve </a:t>
            </a:r>
            <a:r>
              <a:rPr lang="tr-TR" dirty="0" smtClean="0"/>
              <a:t>$.</a:t>
            </a:r>
            <a:r>
              <a:rPr lang="tr-TR" dirty="0" smtClean="0"/>
              <a:t>post komutları sunucunun cevabını işletmez, cevabın gösterilmesi gerekirse callback-fonksiyonu olarak kullanılmalı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$.post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("demo_test_post.asp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name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:"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Yuriy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city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:"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Mersin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data,status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$("p").html("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Veri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" + data + "\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nStatus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" + status);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&lt;button&gt;HTTP POST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istegi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gonder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sonucu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goster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Bekleniyor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...&lt;/p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&lt;!-- &lt;&lt; "</a:t>
            </a:r>
            <a:r>
              <a:rPr lang="en-US" sz="1200" dirty="0" smtClean="0"/>
              <a:t>Data</a:t>
            </a:r>
            <a:r>
              <a:rPr lang="en-US" sz="1200" dirty="0" smtClean="0"/>
              <a:t>: Dear </a:t>
            </a:r>
            <a:r>
              <a:rPr lang="tr-TR" sz="1200" dirty="0" smtClean="0"/>
              <a:t>Yuriy</a:t>
            </a:r>
            <a:r>
              <a:rPr lang="en-US" sz="1200" dirty="0" smtClean="0"/>
              <a:t>. </a:t>
            </a:r>
            <a:r>
              <a:rPr lang="en-US" sz="1200" dirty="0" smtClean="0"/>
              <a:t>Hope you live well in </a:t>
            </a:r>
            <a:r>
              <a:rPr lang="tr-TR" sz="1200" dirty="0" smtClean="0"/>
              <a:t>Mersin</a:t>
            </a:r>
            <a:r>
              <a:rPr lang="en-US" sz="1200" dirty="0" smtClean="0"/>
              <a:t>. </a:t>
            </a:r>
            <a:r>
              <a:rPr lang="en-US" sz="1200" dirty="0" smtClean="0"/>
              <a:t>Status: </a:t>
            </a:r>
            <a:r>
              <a:rPr lang="en-US" sz="1200" dirty="0" smtClean="0"/>
              <a:t>success"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</a:t>
            </a:r>
            <a:r>
              <a:rPr lang="en-US" dirty="0" err="1" smtClean="0"/>
              <a:t>noConflict</a:t>
            </a:r>
            <a:r>
              <a:rPr lang="en-US" dirty="0" smtClean="0"/>
              <a:t>()</a:t>
            </a:r>
            <a:r>
              <a:rPr lang="tr-TR" dirty="0" smtClean="0"/>
              <a:t> komutu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tr-TR" dirty="0" smtClean="0"/>
              <a:t>'nin çök önemli bir özelliği, diğer js çerçeveleri ile birlikte çalışabilmesi dir</a:t>
            </a:r>
          </a:p>
          <a:p>
            <a:pPr lvl="1"/>
            <a:r>
              <a:rPr lang="tr-TR" dirty="0" smtClean="0"/>
              <a:t>Eğer diğer js çerçevesi </a:t>
            </a:r>
            <a:r>
              <a:rPr lang="tr-TR" dirty="0" smtClean="0"/>
              <a:t>(örneğin MooTools</a:t>
            </a:r>
            <a:r>
              <a:rPr lang="tr-TR" dirty="0" smtClean="0"/>
              <a:t>) </a:t>
            </a:r>
            <a:r>
              <a:rPr lang="en-US" dirty="0" smtClean="0"/>
              <a:t>$</a:t>
            </a:r>
            <a:r>
              <a:rPr lang="tr-TR" dirty="0" smtClean="0"/>
              <a:t> sembolümü kullanmaktaysa, jQuery </a:t>
            </a:r>
            <a:r>
              <a:rPr lang="en-US" dirty="0" smtClean="0"/>
              <a:t>$.</a:t>
            </a:r>
            <a:r>
              <a:rPr lang="en-US" dirty="0" err="1" smtClean="0"/>
              <a:t>noConflict</a:t>
            </a:r>
            <a:r>
              <a:rPr lang="en-US" dirty="0" smtClean="0"/>
              <a:t>()</a:t>
            </a:r>
            <a:r>
              <a:rPr lang="tr-TR" dirty="0" smtClean="0"/>
              <a:t> komutu jQuery'nin </a:t>
            </a:r>
            <a:r>
              <a:rPr lang="en-US" dirty="0" smtClean="0"/>
              <a:t>$</a:t>
            </a:r>
            <a:r>
              <a:rPr lang="tr-TR" dirty="0" smtClean="0"/>
              <a:t> sembolüne bağlantısından vazgeçiyor</a:t>
            </a:r>
          </a:p>
          <a:p>
            <a:pPr lvl="1"/>
            <a:r>
              <a:rPr lang="tr-TR" dirty="0" smtClean="0"/>
              <a:t>Bu durumda jQuery hala kullanılabilir, </a:t>
            </a:r>
            <a:r>
              <a:rPr lang="en-US" dirty="0" smtClean="0"/>
              <a:t>$</a:t>
            </a:r>
            <a:r>
              <a:rPr lang="tr-TR" dirty="0" smtClean="0"/>
              <a:t> sembolü yerinde </a:t>
            </a:r>
            <a:r>
              <a:rPr lang="tr-TR" i="1" dirty="0" smtClean="0"/>
              <a:t>jQuery</a:t>
            </a:r>
            <a:r>
              <a:rPr lang="tr-TR" dirty="0" smtClean="0"/>
              <a:t> nesnesinin açık olarak kullanılmalı, </a:t>
            </a:r>
            <a:r>
              <a:rPr lang="tr-TR" i="1" dirty="0" smtClean="0"/>
              <a:t>"</a:t>
            </a:r>
            <a:r>
              <a:rPr lang="en-US" b="1" i="1" u="sng" dirty="0" err="1" smtClean="0"/>
              <a:t>jQuery</a:t>
            </a:r>
            <a:r>
              <a:rPr lang="en-US" i="1" dirty="0" smtClean="0"/>
              <a:t>(document</a:t>
            </a:r>
            <a:r>
              <a:rPr lang="en-US" i="1" dirty="0" smtClean="0"/>
              <a:t>).ready(function</a:t>
            </a:r>
            <a:r>
              <a:rPr lang="en-US" i="1" dirty="0" smtClean="0"/>
              <a:t>(){</a:t>
            </a:r>
            <a:r>
              <a:rPr lang="tr-TR" i="1" dirty="0" smtClean="0"/>
              <a:t>..."</a:t>
            </a:r>
            <a:endParaRPr lang="tr-TR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jQuery olaylar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).bind(</a:t>
            </a:r>
            <a:r>
              <a:rPr lang="tr-TR" dirty="0" smtClean="0"/>
              <a:t>"olay-ismi"</a:t>
            </a:r>
            <a:r>
              <a:rPr lang="en-US" dirty="0" smtClean="0"/>
              <a:t>,</a:t>
            </a:r>
            <a:r>
              <a:rPr lang="tr-TR" dirty="0" smtClean="0"/>
              <a:t>işleyici-fonksiyonu</a:t>
            </a:r>
            <a:r>
              <a:rPr lang="en-US" dirty="0" smtClean="0"/>
              <a:t>)</a:t>
            </a:r>
            <a:r>
              <a:rPr lang="tr-TR" dirty="0" smtClean="0"/>
              <a:t> ve </a:t>
            </a:r>
            <a:br>
              <a:rPr lang="tr-TR" dirty="0" smtClean="0"/>
            </a:b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on</a:t>
            </a:r>
            <a:r>
              <a:rPr lang="en-US" dirty="0" smtClean="0"/>
              <a:t>(</a:t>
            </a:r>
            <a:r>
              <a:rPr lang="tr-TR" dirty="0" smtClean="0"/>
              <a:t>"olay-ismi"</a:t>
            </a:r>
            <a:r>
              <a:rPr lang="en-US" dirty="0" smtClean="0"/>
              <a:t>,</a:t>
            </a:r>
            <a:r>
              <a:rPr lang="tr-TR" dirty="0" smtClean="0"/>
              <a:t>işleyici-fonksiyonu</a:t>
            </a:r>
            <a:r>
              <a:rPr lang="en-US" dirty="0" smtClean="0"/>
              <a:t>)</a:t>
            </a:r>
            <a:r>
              <a:rPr lang="tr-TR" dirty="0" smtClean="0"/>
              <a:t>, genel olay işleyici atama yöntemi</a:t>
            </a:r>
          </a:p>
          <a:p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un</a:t>
            </a:r>
            <a:r>
              <a:rPr lang="en-US" dirty="0" smtClean="0"/>
              <a:t>bind()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ve </a:t>
            </a:r>
            <a:br>
              <a:rPr lang="tr-TR" dirty="0" smtClean="0"/>
            </a:br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off</a:t>
            </a:r>
            <a:r>
              <a:rPr lang="en-US" dirty="0" smtClean="0"/>
              <a:t>()</a:t>
            </a:r>
            <a:r>
              <a:rPr lang="tr-TR" dirty="0" smtClean="0"/>
              <a:t>, </a:t>
            </a:r>
            <a:br>
              <a:rPr lang="tr-TR" dirty="0" smtClean="0"/>
            </a:br>
            <a:r>
              <a:rPr lang="tr-TR" dirty="0" smtClean="0"/>
              <a:t>elemanın olay işleyicileri silme yöntemi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olaylar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Diğer baze olaylar: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click()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dblclick()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focus()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hover()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mouseover()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mouseout()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mousedown()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mouseup()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mouseenter()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mouseleave()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keydown()</a:t>
            </a:r>
          </a:p>
          <a:p>
            <a:pPr lvl="1"/>
            <a:r>
              <a:rPr lang="en-US" dirty="0" smtClean="0"/>
              <a:t>$(</a:t>
            </a:r>
            <a:r>
              <a:rPr lang="tr-TR" dirty="0" smtClean="0"/>
              <a:t>selektör</a:t>
            </a:r>
            <a:r>
              <a:rPr lang="en-US" dirty="0" smtClean="0"/>
              <a:t>).</a:t>
            </a:r>
            <a:r>
              <a:rPr lang="tr-TR" dirty="0" smtClean="0"/>
              <a:t>keyup()</a:t>
            </a:r>
          </a:p>
          <a:p>
            <a:pPr lvl="1"/>
            <a:r>
              <a:rPr lang="tr-TR" dirty="0" smtClean="0"/>
              <a:t>... </a:t>
            </a:r>
            <a:endParaRPr lang="tr-TR" dirty="0" smtClean="0"/>
          </a:p>
          <a:p>
            <a:pPr lvl="1"/>
            <a:r>
              <a:rPr lang="tr-TR" dirty="0" smtClean="0"/>
              <a:t>(</a:t>
            </a:r>
            <a:r>
              <a:rPr lang="tr-TR" i="1" dirty="0" smtClean="0"/>
              <a:t>http://</a:t>
            </a:r>
            <a:r>
              <a:rPr lang="tr-TR" i="1" dirty="0" smtClean="0"/>
              <a:t>www.w3schools.com/Jquery/jquery_ref_events.asp</a:t>
            </a:r>
            <a:r>
              <a:rPr lang="tr-TR" dirty="0" smtClean="0"/>
              <a:t>)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UI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jQuery UI, jQuery'nin "standart" kullanıcı arayüzü (User Interface, UI) kütüphanesi (</a:t>
            </a:r>
            <a:r>
              <a:rPr lang="tr-TR" dirty="0" smtClean="0">
                <a:hlinkClick r:id="rId2"/>
              </a:rPr>
              <a:t>http</a:t>
            </a:r>
            <a:r>
              <a:rPr lang="tr-TR" dirty="0" smtClean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jqueryui.com/</a:t>
            </a:r>
            <a:r>
              <a:rPr lang="tr-TR" dirty="0" smtClean="0"/>
              <a:t> </a:t>
            </a:r>
            <a:r>
              <a:rPr lang="tr-TR" dirty="0" smtClean="0"/>
              <a:t>veya </a:t>
            </a:r>
            <a:r>
              <a:rPr lang="tr-TR" dirty="0" smtClean="0">
                <a:hlinkClick r:id="rId3"/>
              </a:rPr>
              <a:t>http://code.jquery.com/ui</a:t>
            </a:r>
            <a:r>
              <a:rPr lang="tr-TR" dirty="0" smtClean="0">
                <a:hlinkClick r:id="rId3"/>
              </a:rPr>
              <a:t>/</a:t>
            </a:r>
            <a:r>
              <a:rPr lang="tr-TR" dirty="0" smtClean="0"/>
              <a:t>)</a:t>
            </a:r>
          </a:p>
          <a:p>
            <a:r>
              <a:rPr lang="tr-TR" dirty="0" smtClean="0"/>
              <a:t>Direkt olarak bağlanırsa, web sayfası içerisinden şu şekilde kullanılmalı,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&lt;script </a:t>
            </a:r>
            <a:r>
              <a:rPr lang="en-US" sz="2400" dirty="0" err="1" smtClean="0"/>
              <a:t>src</a:t>
            </a:r>
            <a:r>
              <a:rPr lang="en-US" sz="2400" dirty="0" smtClean="0"/>
              <a:t>="</a:t>
            </a:r>
            <a:r>
              <a:rPr lang="tr-TR" sz="2400" dirty="0" smtClean="0"/>
              <a:t>http</a:t>
            </a:r>
            <a:r>
              <a:rPr lang="tr-TR" sz="2400" dirty="0" smtClean="0"/>
              <a:t>://</a:t>
            </a:r>
            <a:r>
              <a:rPr lang="tr-TR" sz="2400" dirty="0" smtClean="0"/>
              <a:t>code.jquery.com/ui/1.10.4/jquery-ui.min.js</a:t>
            </a:r>
            <a:r>
              <a:rPr lang="en-US" sz="2400" dirty="0" smtClean="0"/>
              <a:t>"&gt;&lt;/script&gt;</a:t>
            </a:r>
            <a:r>
              <a:rPr lang="tr-TR" sz="2400" dirty="0" smtClean="0"/>
              <a:t> 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UI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jQuery UI</a:t>
            </a:r>
            <a:r>
              <a:rPr lang="en-US" dirty="0" smtClean="0"/>
              <a:t> </a:t>
            </a:r>
            <a:r>
              <a:rPr lang="tr-TR" dirty="0" smtClean="0"/>
              <a:t>tarafından sağlanan UI aletleri:</a:t>
            </a:r>
          </a:p>
          <a:p>
            <a:pPr lvl="1"/>
            <a:r>
              <a:rPr lang="en-US" b="1" dirty="0" smtClean="0"/>
              <a:t>Accordion</a:t>
            </a:r>
            <a:r>
              <a:rPr lang="en-US" dirty="0" smtClean="0"/>
              <a:t> – </a:t>
            </a:r>
            <a:r>
              <a:rPr lang="tr-TR" dirty="0" smtClean="0"/>
              <a:t>açılan kontainer kutularının sırası</a:t>
            </a:r>
            <a:endParaRPr lang="en-US" dirty="0" smtClean="0"/>
          </a:p>
          <a:p>
            <a:pPr lvl="1"/>
            <a:r>
              <a:rPr lang="en-US" b="1" dirty="0" err="1" smtClean="0"/>
              <a:t>Autocomplete</a:t>
            </a:r>
            <a:r>
              <a:rPr lang="en-US" dirty="0" smtClean="0"/>
              <a:t> – </a:t>
            </a:r>
            <a:r>
              <a:rPr lang="tr-TR" dirty="0" smtClean="0"/>
              <a:t>a</a:t>
            </a:r>
            <a:r>
              <a:rPr lang="en-US" dirty="0" err="1" smtClean="0"/>
              <a:t>uto</a:t>
            </a:r>
            <a:r>
              <a:rPr lang="en-US" dirty="0" smtClean="0"/>
              <a:t>-complete </a:t>
            </a:r>
            <a:r>
              <a:rPr lang="tr-TR" dirty="0" smtClean="0"/>
              <a:t>giriş alanları</a:t>
            </a:r>
            <a:endParaRPr lang="en-US" dirty="0" smtClean="0"/>
          </a:p>
          <a:p>
            <a:pPr lvl="1"/>
            <a:r>
              <a:rPr lang="en-US" b="1" dirty="0" smtClean="0"/>
              <a:t>Button</a:t>
            </a:r>
            <a:r>
              <a:rPr lang="en-US" dirty="0" smtClean="0"/>
              <a:t> – </a:t>
            </a:r>
            <a:r>
              <a:rPr lang="tr-TR" dirty="0" smtClean="0"/>
              <a:t>yeni düğmeler</a:t>
            </a:r>
            <a:endParaRPr lang="en-US" dirty="0" smtClean="0"/>
          </a:p>
          <a:p>
            <a:pPr lvl="1"/>
            <a:r>
              <a:rPr lang="en-US" b="1" dirty="0" err="1" smtClean="0"/>
              <a:t>Datepicker</a:t>
            </a:r>
            <a:r>
              <a:rPr lang="en-US" dirty="0" smtClean="0"/>
              <a:t> – </a:t>
            </a:r>
            <a:r>
              <a:rPr lang="tr-TR" dirty="0" smtClean="0"/>
              <a:t>ileri tarih giriş alanı</a:t>
            </a:r>
            <a:endParaRPr lang="en-US" dirty="0" smtClean="0"/>
          </a:p>
          <a:p>
            <a:pPr lvl="1"/>
            <a:r>
              <a:rPr lang="en-US" b="1" dirty="0" smtClean="0"/>
              <a:t>Dialog</a:t>
            </a:r>
            <a:r>
              <a:rPr lang="en-US" dirty="0" smtClean="0"/>
              <a:t> – </a:t>
            </a:r>
            <a:r>
              <a:rPr lang="tr-TR" dirty="0" smtClean="0"/>
              <a:t>dialog kutuları</a:t>
            </a:r>
            <a:endParaRPr lang="en-US" dirty="0" smtClean="0"/>
          </a:p>
          <a:p>
            <a:pPr lvl="1"/>
            <a:r>
              <a:rPr lang="en-US" b="1" dirty="0" smtClean="0"/>
              <a:t>Menu</a:t>
            </a:r>
            <a:r>
              <a:rPr lang="en-US" dirty="0" smtClean="0"/>
              <a:t> – </a:t>
            </a:r>
            <a:r>
              <a:rPr lang="tr-TR" dirty="0" smtClean="0"/>
              <a:t>açılan menüler</a:t>
            </a:r>
            <a:endParaRPr lang="en-US" dirty="0" smtClean="0"/>
          </a:p>
          <a:p>
            <a:pPr lvl="1"/>
            <a:r>
              <a:rPr lang="en-US" b="1" dirty="0" err="1" smtClean="0"/>
              <a:t>Progressbar</a:t>
            </a:r>
            <a:r>
              <a:rPr lang="en-US" dirty="0" smtClean="0"/>
              <a:t> – </a:t>
            </a:r>
            <a:r>
              <a:rPr lang="tr-TR" dirty="0" smtClean="0"/>
              <a:t>p</a:t>
            </a:r>
            <a:r>
              <a:rPr lang="en-US" dirty="0" err="1" smtClean="0"/>
              <a:t>rogress</a:t>
            </a:r>
            <a:r>
              <a:rPr lang="en-US" dirty="0" smtClean="0"/>
              <a:t> bar</a:t>
            </a:r>
            <a:r>
              <a:rPr lang="tr-TR" dirty="0" smtClean="0"/>
              <a:t> aleti</a:t>
            </a:r>
          </a:p>
          <a:p>
            <a:pPr lvl="1"/>
            <a:r>
              <a:rPr lang="en-US" b="1" dirty="0" smtClean="0"/>
              <a:t>Slider</a:t>
            </a:r>
            <a:r>
              <a:rPr lang="en-US" dirty="0" smtClean="0"/>
              <a:t> – </a:t>
            </a:r>
            <a:r>
              <a:rPr lang="tr-TR" dirty="0" smtClean="0"/>
              <a:t>s</a:t>
            </a:r>
            <a:r>
              <a:rPr lang="en-US" dirty="0" err="1" smtClean="0"/>
              <a:t>lider</a:t>
            </a:r>
            <a:r>
              <a:rPr lang="tr-TR" dirty="0" smtClean="0"/>
              <a:t> aleti</a:t>
            </a:r>
          </a:p>
          <a:p>
            <a:pPr lvl="1"/>
            <a:r>
              <a:rPr lang="en-US" b="1" dirty="0" smtClean="0"/>
              <a:t>Spinner</a:t>
            </a:r>
            <a:r>
              <a:rPr lang="en-US" dirty="0" smtClean="0"/>
              <a:t> – </a:t>
            </a:r>
            <a:r>
              <a:rPr lang="tr-TR" dirty="0" smtClean="0"/>
              <a:t>sayaç</a:t>
            </a:r>
            <a:r>
              <a:rPr lang="en-US" dirty="0" smtClean="0"/>
              <a:t> </a:t>
            </a:r>
            <a:r>
              <a:rPr lang="tr-TR" dirty="0" smtClean="0"/>
              <a:t>giriş alanı</a:t>
            </a:r>
            <a:endParaRPr lang="en-US" dirty="0" smtClean="0"/>
          </a:p>
          <a:p>
            <a:pPr lvl="1"/>
            <a:r>
              <a:rPr lang="en-US" b="1" dirty="0" smtClean="0"/>
              <a:t>Tabs</a:t>
            </a:r>
            <a:r>
              <a:rPr lang="en-US" dirty="0" smtClean="0"/>
              <a:t> – </a:t>
            </a:r>
            <a:r>
              <a:rPr lang="tr-TR" dirty="0" smtClean="0"/>
              <a:t>t</a:t>
            </a:r>
            <a:r>
              <a:rPr lang="en-US" dirty="0" err="1" smtClean="0"/>
              <a:t>ab</a:t>
            </a:r>
            <a:r>
              <a:rPr lang="tr-TR" dirty="0" smtClean="0"/>
              <a:t>ed</a:t>
            </a:r>
            <a:r>
              <a:rPr lang="en-US" dirty="0" smtClean="0"/>
              <a:t> </a:t>
            </a:r>
            <a:r>
              <a:rPr lang="tr-TR" dirty="0" smtClean="0"/>
              <a:t>kullanıcı arayüzü</a:t>
            </a:r>
            <a:endParaRPr lang="en-US" dirty="0" smtClean="0"/>
          </a:p>
          <a:p>
            <a:pPr lvl="1"/>
            <a:r>
              <a:rPr lang="en-US" b="1" dirty="0" smtClean="0"/>
              <a:t>Tooltip</a:t>
            </a:r>
            <a:r>
              <a:rPr lang="en-US" dirty="0" smtClean="0"/>
              <a:t> </a:t>
            </a:r>
            <a:r>
              <a:rPr lang="en-US" dirty="0" smtClean="0"/>
              <a:t>–</a:t>
            </a:r>
            <a:r>
              <a:rPr lang="tr-TR" dirty="0" smtClean="0"/>
              <a:t> fare üzerindeyken yardım</a:t>
            </a:r>
            <a:endParaRPr lang="en-US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8653" t="34375" r="27965" b="37500"/>
          <a:stretch>
            <a:fillRect/>
          </a:stretch>
        </p:blipFill>
        <p:spPr bwMode="auto">
          <a:xfrm>
            <a:off x="5994401" y="5181600"/>
            <a:ext cx="3073399" cy="14558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38873" t="50000" r="28331" b="5208"/>
          <a:stretch>
            <a:fillRect/>
          </a:stretch>
        </p:blipFill>
        <p:spPr bwMode="auto">
          <a:xfrm>
            <a:off x="6801110" y="2286000"/>
            <a:ext cx="2307265" cy="17716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UI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jQuery UI</a:t>
            </a:r>
            <a:r>
              <a:rPr lang="en-US" sz="2800" dirty="0" smtClean="0"/>
              <a:t> </a:t>
            </a:r>
            <a:r>
              <a:rPr lang="tr-TR" sz="2800" dirty="0" smtClean="0"/>
              <a:t>tarafından sağlanan UI aletleri:</a:t>
            </a:r>
          </a:p>
          <a:p>
            <a:pPr lvl="1"/>
            <a:r>
              <a:rPr lang="tr-TR" sz="2400" b="1" dirty="0" smtClean="0"/>
              <a:t>Draggable</a:t>
            </a:r>
            <a:r>
              <a:rPr lang="en-US" sz="2400" dirty="0" smtClean="0"/>
              <a:t> – </a:t>
            </a:r>
            <a:r>
              <a:rPr lang="tr-TR" sz="2400" dirty="0" smtClean="0"/>
              <a:t>(kullanıcı tarafından) çekilebilir UI elemanları</a:t>
            </a:r>
            <a:endParaRPr lang="en-US" sz="2400" dirty="0" smtClean="0"/>
          </a:p>
          <a:p>
            <a:pPr lvl="1"/>
            <a:r>
              <a:rPr lang="tr-TR" sz="2400" b="1" dirty="0" smtClean="0"/>
              <a:t>Droppable</a:t>
            </a:r>
            <a:r>
              <a:rPr lang="en-US" sz="2400" dirty="0" smtClean="0"/>
              <a:t> – </a:t>
            </a:r>
            <a:r>
              <a:rPr lang="tr-TR" sz="2400" dirty="0" smtClean="0"/>
              <a:t>drag-and-drop UI elemanları</a:t>
            </a:r>
            <a:endParaRPr lang="en-US" sz="2400" dirty="0" smtClean="0"/>
          </a:p>
          <a:p>
            <a:pPr lvl="1"/>
            <a:r>
              <a:rPr lang="tr-TR" sz="2400" b="1" dirty="0" smtClean="0"/>
              <a:t>Resizable</a:t>
            </a:r>
            <a:r>
              <a:rPr lang="en-US" sz="2400" dirty="0" smtClean="0"/>
              <a:t> – </a:t>
            </a:r>
            <a:r>
              <a:rPr lang="tr-TR" sz="2400" dirty="0" smtClean="0"/>
              <a:t>boyut değiştirilebilir UI elemanları</a:t>
            </a:r>
            <a:endParaRPr lang="en-US" sz="2400" dirty="0" smtClean="0"/>
          </a:p>
          <a:p>
            <a:pPr lvl="1"/>
            <a:r>
              <a:rPr lang="tr-TR" sz="2400" b="1" dirty="0" smtClean="0"/>
              <a:t>Selectable</a:t>
            </a:r>
            <a:r>
              <a:rPr lang="en-US" sz="2400" dirty="0" smtClean="0"/>
              <a:t> – </a:t>
            </a:r>
            <a:r>
              <a:rPr lang="tr-TR" sz="2400" dirty="0" smtClean="0"/>
              <a:t>seçilebilir UI elemanları</a:t>
            </a:r>
            <a:endParaRPr lang="en-US" sz="2400" dirty="0" smtClean="0"/>
          </a:p>
          <a:p>
            <a:pPr lvl="1"/>
            <a:r>
              <a:rPr lang="tr-TR" sz="2400" b="1" dirty="0" smtClean="0"/>
              <a:t>Sortable</a:t>
            </a:r>
            <a:r>
              <a:rPr lang="en-US" sz="2400" dirty="0" smtClean="0"/>
              <a:t> – </a:t>
            </a:r>
            <a:r>
              <a:rPr lang="tr-TR" sz="2400" dirty="0" smtClean="0"/>
              <a:t>belirli sırada olan çekilebilir UI elemanları </a:t>
            </a:r>
            <a:endParaRPr lang="en-US" sz="2400" dirty="0" smtClean="0"/>
          </a:p>
          <a:p>
            <a:pPr lvl="1"/>
            <a:endParaRPr lang="tr-TR" sz="2400" dirty="0" smtClean="0"/>
          </a:p>
          <a:p>
            <a:pPr lvl="1"/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tr-TR" dirty="0" smtClean="0"/>
              <a:t>jQuery </a:t>
            </a:r>
            <a:r>
              <a:rPr lang="tr-TR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="http://code.jquery.com/ui/1.10.4/themes/smoothness/jquery-ui.css"&gt;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code.jquery.com/jquery-1.10.2.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min.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code.jquery.com/ui/1.10.4/jquery-ui.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min.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"&gt;&lt;/script&gt; 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style&gt;.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-menu { width: 100px; font-size:12px; }&lt;/style&gt;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id="menu"&gt;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1&lt;/a&gt;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1&gt;1&lt;/a&gt;&lt;/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1&gt;2&lt;/a&gt;&lt;/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2&lt;/a&gt;&lt;/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3&lt;/a&gt;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3&gt;1&lt;/a&gt;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3&gt;1&gt;1&lt;/a&gt;&lt;/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3&gt;1&gt;2&lt;/a&gt;&lt;/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	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=#&gt;Menu 3&gt;2&lt;/a&gt;&lt;/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menu();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Son örnek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 önemli j</a:t>
            </a:r>
            <a:r>
              <a:rPr lang="en-US" dirty="0" err="1" smtClean="0"/>
              <a:t>avascript</a:t>
            </a:r>
            <a:r>
              <a:rPr lang="en-US" dirty="0" smtClean="0"/>
              <a:t> </a:t>
            </a:r>
            <a:r>
              <a:rPr lang="en-US" dirty="0" err="1" smtClean="0"/>
              <a:t>çerçeveleri</a:t>
            </a:r>
            <a:r>
              <a:rPr lang="en-US" dirty="0" smtClean="0"/>
              <a:t> 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dirty="0" smtClean="0"/>
              <a:t>jQuery</a:t>
            </a:r>
          </a:p>
          <a:p>
            <a:pPr lvl="1"/>
            <a:r>
              <a:rPr lang="tr-TR" dirty="0" smtClean="0"/>
              <a:t>MooTools</a:t>
            </a:r>
          </a:p>
          <a:p>
            <a:pPr lvl="1"/>
            <a:r>
              <a:rPr lang="tr-TR" dirty="0" smtClean="0"/>
              <a:t>Prototype</a:t>
            </a:r>
            <a:endParaRPr lang="tr-TR" dirty="0" smtClean="0"/>
          </a:p>
          <a:p>
            <a:pPr lvl="1"/>
            <a:r>
              <a:rPr lang="tr-TR" dirty="0" smtClean="0"/>
              <a:t>YUI</a:t>
            </a:r>
          </a:p>
          <a:p>
            <a:pPr lvl="1"/>
            <a:r>
              <a:rPr lang="tr-TR" dirty="0" smtClean="0"/>
              <a:t>DOJO</a:t>
            </a:r>
          </a:p>
          <a:p>
            <a:pPr lvl="1"/>
            <a:r>
              <a:rPr lang="tr-TR" dirty="0" smtClean="0"/>
              <a:t>...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tr-TR" dirty="0" smtClean="0"/>
              <a:t>jQuery </a:t>
            </a:r>
            <a:r>
              <a:rPr lang="tr-TR" dirty="0" smtClean="0"/>
              <a:t>çok eğlenceli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="http://ajax.googleapis.com/ajax/libs/jquery/1.11.0/jquery.min.js"&gt;&lt;/script&gt;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&lt;style&gt;#p1 {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padding: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px;width:200px;border:solid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black </a:t>
            </a:r>
            <a:r>
              <a:rPr lang="tr-TR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;}&lt;/style&gt;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$("#p1").hover(function(){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$(this).text("8-)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iceri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girdiniz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!!!").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({"color":"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red","font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-weight":"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bold","text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-align":"center"});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function(){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$(this).text("Bye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geri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bekliyoruz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tr-T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)").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({"color":"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black","font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-weight":"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normal","text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-align":"left"});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 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 id="p1"&gt;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ustune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fare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cekin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 &lt;/p&gt;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  <a:tabLst>
                <a:tab pos="177800" algn="l"/>
                <a:tab pos="450850" algn="l"/>
                <a:tab pos="712788" algn="l"/>
                <a:tab pos="985838" algn="l"/>
                <a:tab pos="1258888" algn="l"/>
                <a:tab pos="1520825" algn="l"/>
                <a:tab pos="179387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Egzersiz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Son derste paylaşılmış javascript açılan menüsü jQuery </a:t>
            </a:r>
            <a:r>
              <a:rPr lang="tr-TR" smtClean="0"/>
              <a:t>kullanarak yeniden yazın </a:t>
            </a:r>
            <a:r>
              <a:rPr lang="tr-TR" dirty="0" smtClean="0"/>
              <a:t>(tabi jQuery kullanarak, jQuery UI kullanmadan!)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jQuery kod örneği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latin typeface="courier new"/>
              </a:rPr>
              <a:t>&lt;script </a:t>
            </a:r>
            <a:r>
              <a:rPr lang="en-US" sz="1200" dirty="0" err="1" smtClean="0">
                <a:latin typeface="courier new"/>
              </a:rPr>
              <a:t>src</a:t>
            </a:r>
            <a:r>
              <a:rPr lang="en-US" sz="1200" dirty="0" smtClean="0">
                <a:latin typeface="courier new"/>
              </a:rPr>
              <a:t>="</a:t>
            </a:r>
            <a:r>
              <a:rPr lang="en-US" sz="1200" u="sng" dirty="0" smtClean="0">
                <a:solidFill>
                  <a:srgbClr val="0000FF"/>
                </a:solidFill>
                <a:latin typeface="courier new"/>
              </a:rPr>
              <a:t>http://ajax.googleapis.com/ajax/libs/jquery/1.11.0/jquery.min.js</a:t>
            </a:r>
            <a:r>
              <a:rPr lang="en-US" sz="1200" dirty="0" smtClean="0">
                <a:latin typeface="courier new"/>
              </a:rPr>
              <a:t>"&gt;</a:t>
            </a:r>
            <a:r>
              <a:rPr lang="tr-TR" sz="1200" dirty="0" smtClean="0">
                <a:latin typeface="courier new"/>
              </a:rPr>
              <a:t> </a:t>
            </a:r>
            <a:r>
              <a:rPr lang="en-US" sz="1200" dirty="0" smtClean="0">
                <a:latin typeface="courier new"/>
              </a:rPr>
              <a:t>&lt;/script&gt;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$('#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btnSlideUp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').click(function() { $('#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slideMe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').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slideUp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('slow'); }); </a:t>
            </a: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$('#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btnSlideDown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').click(function() { $('#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slideMe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').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slideUp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(); }); </a:t>
            </a:r>
            <a:r>
              <a:rPr lang="tr-TR" sz="12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$('#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btnSlideToggle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').click(function() { $('#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slideMe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').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slideToggle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('fast'); }); &lt;/script&gt;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&lt;div id="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slideMe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"&gt;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200" dirty="0" smtClean="0">
                <a:solidFill>
                  <a:srgbClr val="000000"/>
                </a:solidFill>
                <a:latin typeface="courier new"/>
              </a:rPr>
              <a:t>Kayan metin kutusu!!!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&lt;/div&gt; 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&lt;input type="button" id="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btnSlideUp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" value="Slide Up"&gt; 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&lt;input type="button" id="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btnSlideDown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" value="Slide Down"&gt; 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&lt;input type="button" id="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btnSlideToggle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" value="Slide Toggle"&gt; 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2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Prototype Kod örneği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&lt;!DOCTYPE html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html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head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script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100" u="sng" dirty="0" err="1" smtClean="0">
                <a:solidFill>
                  <a:srgbClr val="0000FF"/>
                </a:solidFill>
                <a:latin typeface="courier new"/>
              </a:rPr>
              <a:t>js</a:t>
            </a:r>
            <a:r>
              <a:rPr lang="en-US" sz="1100" u="sng" dirty="0" smtClean="0">
                <a:solidFill>
                  <a:srgbClr val="0000FF"/>
                </a:solidFill>
                <a:latin typeface="courier new"/>
              </a:rPr>
              <a:t>/prototype.js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"&gt;&lt;/script&gt; 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style&gt;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div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{ padding: 10px; margin: 5px; border: 1px solid black; width: 75%; }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style&gt; 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script&gt;</a:t>
            </a:r>
            <a:br>
              <a:rPr lang="en-US" sz="1100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document.observe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('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dom:loaded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', function() {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$$('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ol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#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meyveliste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').each(function(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elmt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) {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elmt.observe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('click', function(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ev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) {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listitem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ev.target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aboveitems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listitem.previousSiblings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();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if 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aboveitems.length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&gt; 0) {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	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itemtext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aboveitems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[0].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	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aboveitems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[0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].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listitem.innerHTML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	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listitem.innerHTML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=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</a:rPr>
              <a:t>itemtext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	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}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});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100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}); 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});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&lt;/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script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&gt;</a:t>
            </a:r>
            <a:endParaRPr lang="tr-TR" sz="11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head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body&gt;</a:t>
            </a:r>
            <a:br>
              <a:rPr lang="en-US" sz="11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ol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meyveliste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"&gt;&lt;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Elma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&gt;&lt;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Armut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&gt;&lt;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Muz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&gt;&lt;/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ol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br>
              <a:rPr lang="en-US" sz="11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&lt;/body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html&gt;</a:t>
            </a:r>
            <a:endParaRPr lang="en-US" sz="11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5719</Words>
  <Application>Microsoft Office PowerPoint</Application>
  <PresentationFormat>On-screen Show (4:3)</PresentationFormat>
  <Paragraphs>1134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IT504 Javascript çerçeveleri</vt:lpstr>
      <vt:lpstr>Javascript çerçeveleri nedir?</vt:lpstr>
      <vt:lpstr>Javascript çerçeveleri nedir?</vt:lpstr>
      <vt:lpstr>Javascript çerçeveleri nedir?</vt:lpstr>
      <vt:lpstr>Javascript çerçeveleri nedir?</vt:lpstr>
      <vt:lpstr>Javascript çerçevesi kullanım örneği</vt:lpstr>
      <vt:lpstr>En önemli javascript çerçeveleri </vt:lpstr>
      <vt:lpstr>jQuery kod örneği</vt:lpstr>
      <vt:lpstr>Prototype Kod örneği</vt:lpstr>
      <vt:lpstr>MootTools Kod örneği</vt:lpstr>
      <vt:lpstr>Javascript çerçeveleri nedir?</vt:lpstr>
      <vt:lpstr>Javascript çerçeveleri nedir?</vt:lpstr>
      <vt:lpstr>jQuery</vt:lpstr>
      <vt:lpstr>jQuery</vt:lpstr>
      <vt:lpstr>jQuery</vt:lpstr>
      <vt:lpstr>jQuery temelleri</vt:lpstr>
      <vt:lpstr>jQuery temelleri</vt:lpstr>
      <vt:lpstr>jQuery temelleri</vt:lpstr>
      <vt:lpstr>jQuery temelleri</vt:lpstr>
      <vt:lpstr>jQuery temelleri</vt:lpstr>
      <vt:lpstr>jQuery temelleri</vt:lpstr>
      <vt:lpstr>jQuery olaylarla çalışma örneği</vt:lpstr>
      <vt:lpstr>jQuery DOMda navigasyon</vt:lpstr>
      <vt:lpstr>jQuery DOMda navigasyon</vt:lpstr>
      <vt:lpstr>jQuery DOMda navigasyon</vt:lpstr>
      <vt:lpstr>jQuery DOMda navigasyon</vt:lpstr>
      <vt:lpstr>jQuery DOMda navigasyon</vt:lpstr>
      <vt:lpstr>jQuery DOMda navigasyon</vt:lpstr>
      <vt:lpstr>jQuery komutlarının zincirlenmesi</vt:lpstr>
      <vt:lpstr>jQuery komutlarının zincirlenmesi</vt:lpstr>
      <vt:lpstr>jQuery komutlarının zincirlenmesi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DOMu güncelletirme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Animasyon</vt:lpstr>
      <vt:lpstr>jQuery AJAX</vt:lpstr>
      <vt:lpstr>jQuery AJAX</vt:lpstr>
      <vt:lpstr>jQuery AJAX</vt:lpstr>
      <vt:lpstr>jQuery AJAX</vt:lpstr>
      <vt:lpstr>jQuery AJAX</vt:lpstr>
      <vt:lpstr>jQuery noConflict() komutu</vt:lpstr>
      <vt:lpstr>Baze jQuery olaylar</vt:lpstr>
      <vt:lpstr>jQuery olaylar</vt:lpstr>
      <vt:lpstr>jQuery UI</vt:lpstr>
      <vt:lpstr>jQuery UI</vt:lpstr>
      <vt:lpstr>jQuery UI</vt:lpstr>
      <vt:lpstr>jQuery UI</vt:lpstr>
      <vt:lpstr>Son örnek</vt:lpstr>
      <vt:lpstr>jQuery çok eğlenceli</vt:lpstr>
      <vt:lpstr>Egzersiz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2859</cp:revision>
  <dcterms:created xsi:type="dcterms:W3CDTF">2006-08-16T00:00:00Z</dcterms:created>
  <dcterms:modified xsi:type="dcterms:W3CDTF">2014-05-05T22:17:32Z</dcterms:modified>
</cp:coreProperties>
</file>