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handoutMasterIdLst>
    <p:handoutMasterId r:id="rId89"/>
  </p:handoutMasterIdLst>
  <p:sldIdLst>
    <p:sldId id="256" r:id="rId2"/>
    <p:sldId id="725" r:id="rId3"/>
    <p:sldId id="726" r:id="rId4"/>
    <p:sldId id="727" r:id="rId5"/>
    <p:sldId id="728" r:id="rId6"/>
    <p:sldId id="729" r:id="rId7"/>
    <p:sldId id="730" r:id="rId8"/>
    <p:sldId id="731" r:id="rId9"/>
    <p:sldId id="732" r:id="rId10"/>
    <p:sldId id="733" r:id="rId11"/>
    <p:sldId id="734" r:id="rId12"/>
    <p:sldId id="735" r:id="rId13"/>
    <p:sldId id="736" r:id="rId14"/>
    <p:sldId id="737" r:id="rId15"/>
    <p:sldId id="738" r:id="rId16"/>
    <p:sldId id="739" r:id="rId17"/>
    <p:sldId id="740" r:id="rId18"/>
    <p:sldId id="742" r:id="rId19"/>
    <p:sldId id="743" r:id="rId20"/>
    <p:sldId id="744" r:id="rId21"/>
    <p:sldId id="745" r:id="rId22"/>
    <p:sldId id="746" r:id="rId23"/>
    <p:sldId id="750" r:id="rId24"/>
    <p:sldId id="751" r:id="rId25"/>
    <p:sldId id="752" r:id="rId26"/>
    <p:sldId id="747" r:id="rId27"/>
    <p:sldId id="748" r:id="rId28"/>
    <p:sldId id="749" r:id="rId29"/>
    <p:sldId id="523" r:id="rId30"/>
    <p:sldId id="753" r:id="rId31"/>
    <p:sldId id="754" r:id="rId32"/>
    <p:sldId id="755" r:id="rId33"/>
    <p:sldId id="756" r:id="rId34"/>
    <p:sldId id="757" r:id="rId35"/>
    <p:sldId id="758" r:id="rId36"/>
    <p:sldId id="759" r:id="rId37"/>
    <p:sldId id="760" r:id="rId38"/>
    <p:sldId id="761" r:id="rId39"/>
    <p:sldId id="762" r:id="rId40"/>
    <p:sldId id="773" r:id="rId41"/>
    <p:sldId id="774" r:id="rId42"/>
    <p:sldId id="775" r:id="rId43"/>
    <p:sldId id="763" r:id="rId44"/>
    <p:sldId id="764" r:id="rId45"/>
    <p:sldId id="765" r:id="rId46"/>
    <p:sldId id="766" r:id="rId47"/>
    <p:sldId id="767" r:id="rId48"/>
    <p:sldId id="768" r:id="rId49"/>
    <p:sldId id="769" r:id="rId50"/>
    <p:sldId id="770" r:id="rId51"/>
    <p:sldId id="771" r:id="rId52"/>
    <p:sldId id="772" r:id="rId53"/>
    <p:sldId id="776" r:id="rId54"/>
    <p:sldId id="777" r:id="rId55"/>
    <p:sldId id="778" r:id="rId56"/>
    <p:sldId id="779" r:id="rId57"/>
    <p:sldId id="780" r:id="rId58"/>
    <p:sldId id="781" r:id="rId59"/>
    <p:sldId id="782" r:id="rId60"/>
    <p:sldId id="783" r:id="rId61"/>
    <p:sldId id="784" r:id="rId62"/>
    <p:sldId id="792" r:id="rId63"/>
    <p:sldId id="786" r:id="rId64"/>
    <p:sldId id="785" r:id="rId65"/>
    <p:sldId id="793" r:id="rId66"/>
    <p:sldId id="794" r:id="rId67"/>
    <p:sldId id="791" r:id="rId68"/>
    <p:sldId id="788" r:id="rId69"/>
    <p:sldId id="789" r:id="rId70"/>
    <p:sldId id="790" r:id="rId71"/>
    <p:sldId id="795" r:id="rId72"/>
    <p:sldId id="796" r:id="rId73"/>
    <p:sldId id="797" r:id="rId74"/>
    <p:sldId id="798" r:id="rId75"/>
    <p:sldId id="799" r:id="rId76"/>
    <p:sldId id="800" r:id="rId77"/>
    <p:sldId id="801" r:id="rId78"/>
    <p:sldId id="803" r:id="rId79"/>
    <p:sldId id="804" r:id="rId80"/>
    <p:sldId id="805" r:id="rId81"/>
    <p:sldId id="807" r:id="rId82"/>
    <p:sldId id="806" r:id="rId83"/>
    <p:sldId id="808" r:id="rId84"/>
    <p:sldId id="811" r:id="rId85"/>
    <p:sldId id="809" r:id="rId86"/>
    <p:sldId id="810"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myuriy"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22" autoAdjust="0"/>
  </p:normalViewPr>
  <p:slideViewPr>
    <p:cSldViewPr>
      <p:cViewPr>
        <p:scale>
          <a:sx n="80" d="100"/>
          <a:sy n="80" d="100"/>
        </p:scale>
        <p:origin x="-840"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1BAD3F-85AE-430F-B152-2A82628D0E6E}" type="datetimeFigureOut">
              <a:rPr lang="en-US" smtClean="0"/>
              <a:pPr/>
              <a:t>14-May-14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8BAEDD-76AF-47EB-836F-FBEEC7E36E5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9C5617-F046-4E40-BB15-6A214E59D7AE}" type="datetimeFigureOut">
              <a:rPr lang="en-US" smtClean="0"/>
              <a:pPr/>
              <a:t>14-May-14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C80161-2383-4A89-BB9B-3F644807C5C6}"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81DF26-7EA4-4071-B85F-F63F5C45EEF1}" type="datetime1">
              <a:rPr lang="en-US" smtClean="0"/>
              <a:pPr/>
              <a:t>14-May-14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52701-8B4C-4A3A-95EC-1B2FBC81F444}" type="datetime1">
              <a:rPr lang="en-US" smtClean="0"/>
              <a:pPr/>
              <a:t>14-May-14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0828D-F332-4534-B76F-2D19397C6768}" type="datetime1">
              <a:rPr lang="en-US" smtClean="0"/>
              <a:pPr/>
              <a:t>14-May-14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1066800" cy="365125"/>
          </a:xfrm>
        </p:spPr>
        <p:txBody>
          <a:bodyPr/>
          <a:lstStyle/>
          <a:p>
            <a:fld id="{8AD8CF84-C09C-4905-8AD3-D21BE8A77B04}" type="datetime1">
              <a:rPr lang="en-US" smtClean="0"/>
              <a:pPr/>
              <a:t>14-May-14</a:t>
            </a:fld>
            <a:endParaRPr lang="en-US"/>
          </a:p>
        </p:txBody>
      </p:sp>
      <p:sp>
        <p:nvSpPr>
          <p:cNvPr id="5" name="Footer Placeholder 4"/>
          <p:cNvSpPr>
            <a:spLocks noGrp="1"/>
          </p:cNvSpPr>
          <p:nvPr>
            <p:ph type="ftr" sz="quarter" idx="11"/>
          </p:nvPr>
        </p:nvSpPr>
        <p:spPr>
          <a:xfrm>
            <a:off x="1676400" y="6356350"/>
            <a:ext cx="4343400" cy="365125"/>
          </a:xfrm>
        </p:spPr>
        <p:txBody>
          <a:bodyPr/>
          <a:lstStyle/>
          <a:p>
            <a:r>
              <a:rPr lang="en-US" smtClean="0"/>
              <a:t>http://www.scinetcentral.com/~mishchenko/MIT504.html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E52019-C3BE-4C51-B93D-09DAC375F0AB}" type="datetime1">
              <a:rPr lang="en-US" smtClean="0"/>
              <a:pPr/>
              <a:t>14-May-14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10138E-798A-4429-9343-4DA8EA28E458}" type="datetime1">
              <a:rPr lang="en-US" smtClean="0"/>
              <a:pPr/>
              <a:t>14-May-14</a:t>
            </a:fld>
            <a:endParaRPr lang="en-US"/>
          </a:p>
        </p:txBody>
      </p:sp>
      <p:sp>
        <p:nvSpPr>
          <p:cNvPr id="6" name="Footer Placeholder 5"/>
          <p:cNvSpPr>
            <a:spLocks noGrp="1"/>
          </p:cNvSpPr>
          <p:nvPr>
            <p:ph type="ftr" sz="quarter" idx="11"/>
          </p:nvPr>
        </p:nvSpPr>
        <p:spPr/>
        <p:txBody>
          <a:bodyPr/>
          <a:lstStyle/>
          <a:p>
            <a:r>
              <a:rPr lang="en-US" smtClean="0"/>
              <a:t>http://www.scinetcentral.com/~mishchenko/MIT504.html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F8357-200F-4803-AAC1-92DE3B9CEE10}" type="datetime1">
              <a:rPr lang="en-US" smtClean="0"/>
              <a:pPr/>
              <a:t>14-May-14</a:t>
            </a:fld>
            <a:endParaRPr lang="en-US"/>
          </a:p>
        </p:txBody>
      </p:sp>
      <p:sp>
        <p:nvSpPr>
          <p:cNvPr id="8" name="Footer Placeholder 7"/>
          <p:cNvSpPr>
            <a:spLocks noGrp="1"/>
          </p:cNvSpPr>
          <p:nvPr>
            <p:ph type="ftr" sz="quarter" idx="11"/>
          </p:nvPr>
        </p:nvSpPr>
        <p:spPr/>
        <p:txBody>
          <a:bodyPr/>
          <a:lstStyle/>
          <a:p>
            <a:r>
              <a:rPr lang="en-US" smtClean="0"/>
              <a:t>http://www.scinetcentral.com/~mishchenko/MIT504.html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1066800" cy="365125"/>
          </a:xfrm>
        </p:spPr>
        <p:txBody>
          <a:bodyPr/>
          <a:lstStyle/>
          <a:p>
            <a:fld id="{72EFE55E-CFFD-4BDD-AD0B-7287A01C7BC5}" type="datetime1">
              <a:rPr lang="en-US" smtClean="0"/>
              <a:pPr/>
              <a:t>14-May-14</a:t>
            </a:fld>
            <a:endParaRPr lang="en-US"/>
          </a:p>
        </p:txBody>
      </p:sp>
      <p:sp>
        <p:nvSpPr>
          <p:cNvPr id="4" name="Footer Placeholder 3"/>
          <p:cNvSpPr>
            <a:spLocks noGrp="1"/>
          </p:cNvSpPr>
          <p:nvPr>
            <p:ph type="ftr" sz="quarter" idx="11"/>
          </p:nvPr>
        </p:nvSpPr>
        <p:spPr>
          <a:xfrm>
            <a:off x="1676400" y="6356350"/>
            <a:ext cx="4343400" cy="365125"/>
          </a:xfrm>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80FBB-3824-47FC-9FA0-6A9A1D26D285}" type="datetime1">
              <a:rPr lang="en-US" smtClean="0"/>
              <a:pPr/>
              <a:t>14-May-14</a:t>
            </a:fld>
            <a:endParaRPr lang="en-US"/>
          </a:p>
        </p:txBody>
      </p:sp>
      <p:sp>
        <p:nvSpPr>
          <p:cNvPr id="3" name="Footer Placeholder 2"/>
          <p:cNvSpPr>
            <a:spLocks noGrp="1"/>
          </p:cNvSpPr>
          <p:nvPr>
            <p:ph type="ftr" sz="quarter" idx="11"/>
          </p:nvPr>
        </p:nvSpPr>
        <p:spPr/>
        <p:txBody>
          <a:bodyPr/>
          <a:lstStyle/>
          <a:p>
            <a:r>
              <a:rPr lang="en-US" smtClean="0"/>
              <a:t>http://www.scinetcentral.com/~mishchenko/MIT504.html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9C93B-FC10-4AF4-8839-F5618247C06A}" type="datetime1">
              <a:rPr lang="en-US" smtClean="0"/>
              <a:pPr/>
              <a:t>14-May-14</a:t>
            </a:fld>
            <a:endParaRPr lang="en-US"/>
          </a:p>
        </p:txBody>
      </p:sp>
      <p:sp>
        <p:nvSpPr>
          <p:cNvPr id="6" name="Footer Placeholder 5"/>
          <p:cNvSpPr>
            <a:spLocks noGrp="1"/>
          </p:cNvSpPr>
          <p:nvPr>
            <p:ph type="ftr" sz="quarter" idx="11"/>
          </p:nvPr>
        </p:nvSpPr>
        <p:spPr/>
        <p:txBody>
          <a:bodyPr/>
          <a:lstStyle/>
          <a:p>
            <a:r>
              <a:rPr lang="en-US" smtClean="0"/>
              <a:t>http://www.scinetcentral.com/~mishchenko/MIT504.html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B2761-81D4-4C66-945B-3519F1734044}" type="datetime1">
              <a:rPr lang="en-US" smtClean="0"/>
              <a:pPr/>
              <a:t>14-May-14</a:t>
            </a:fld>
            <a:endParaRPr lang="en-US"/>
          </a:p>
        </p:txBody>
      </p:sp>
      <p:sp>
        <p:nvSpPr>
          <p:cNvPr id="6" name="Footer Placeholder 5"/>
          <p:cNvSpPr>
            <a:spLocks noGrp="1"/>
          </p:cNvSpPr>
          <p:nvPr>
            <p:ph type="ftr" sz="quarter" idx="11"/>
          </p:nvPr>
        </p:nvSpPr>
        <p:spPr/>
        <p:txBody>
          <a:bodyPr/>
          <a:lstStyle/>
          <a:p>
            <a:r>
              <a:rPr lang="en-US" smtClean="0"/>
              <a:t>http://www.scinetcentral.com/~mishchenko/MIT504.html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79F1A-DF86-4F04-9145-6D71D8D386AB}" type="datetime1">
              <a:rPr lang="en-US" smtClean="0"/>
              <a:pPr/>
              <a:t>14-May-14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http://www.scinetcentral.com/~mishchenko/MIT504.html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backbonejs.org/examples/todos/index.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thomasdavis.github.io/2011/02/01/backbone-introduction.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toptal.com/angular-js/a-step-by-step-guide-to-your-first-angularjs-app"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0"/>
            <a:ext cx="8229600" cy="2286001"/>
          </a:xfrm>
        </p:spPr>
        <p:txBody>
          <a:bodyPr>
            <a:normAutofit/>
          </a:bodyPr>
          <a:lstStyle/>
          <a:p>
            <a:r>
              <a:rPr lang="tr-TR" dirty="0" smtClean="0"/>
              <a:t>IT50</a:t>
            </a:r>
            <a:r>
              <a:rPr lang="en-US" dirty="0" smtClean="0"/>
              <a:t>4</a:t>
            </a:r>
            <a:br>
              <a:rPr lang="en-US" dirty="0" smtClean="0"/>
            </a:br>
            <a:r>
              <a:rPr lang="en-US" dirty="0" err="1" smtClean="0"/>
              <a:t>Javascript</a:t>
            </a:r>
            <a:r>
              <a:rPr lang="en-US" dirty="0" smtClean="0"/>
              <a:t> MVC </a:t>
            </a:r>
            <a:r>
              <a:rPr lang="en-US" dirty="0" err="1" smtClean="0"/>
              <a:t>çerçeveleri</a:t>
            </a:r>
            <a:endParaRPr lang="en-US" b="1" i="1" dirty="0"/>
          </a:p>
        </p:txBody>
      </p:sp>
      <p:sp>
        <p:nvSpPr>
          <p:cNvPr id="3" name="Subtitle 2"/>
          <p:cNvSpPr>
            <a:spLocks noGrp="1"/>
          </p:cNvSpPr>
          <p:nvPr>
            <p:ph type="subTitle" idx="1"/>
          </p:nvPr>
        </p:nvSpPr>
        <p:spPr/>
        <p:txBody>
          <a:bodyPr/>
          <a:lstStyle/>
          <a:p>
            <a:r>
              <a:rPr lang="tr-TR" dirty="0" smtClean="0"/>
              <a:t>Yrd. Doç. Dr. Yuriy Mishchenko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7" name="Rectangle 6"/>
          <p:cNvSpPr/>
          <p:nvPr/>
        </p:nvSpPr>
        <p:spPr>
          <a:xfrm>
            <a:off x="990600" y="39624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Model</a:t>
            </a:r>
            <a:endParaRPr lang="en-US" dirty="0"/>
          </a:p>
        </p:txBody>
      </p:sp>
      <p:sp>
        <p:nvSpPr>
          <p:cNvPr id="8" name="Rectangle 7"/>
          <p:cNvSpPr/>
          <p:nvPr/>
        </p:nvSpPr>
        <p:spPr>
          <a:xfrm>
            <a:off x="4876800" y="39624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View</a:t>
            </a:r>
            <a:endParaRPr lang="en-US" dirty="0"/>
          </a:p>
        </p:txBody>
      </p:sp>
      <p:sp>
        <p:nvSpPr>
          <p:cNvPr id="9" name="Rectangle 8"/>
          <p:cNvSpPr/>
          <p:nvPr/>
        </p:nvSpPr>
        <p:spPr>
          <a:xfrm>
            <a:off x="2895600" y="19812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Controller</a:t>
            </a:r>
            <a:endParaRPr lang="en-US" dirty="0"/>
          </a:p>
        </p:txBody>
      </p:sp>
      <p:cxnSp>
        <p:nvCxnSpPr>
          <p:cNvPr id="11" name="Shape 10"/>
          <p:cNvCxnSpPr>
            <a:stCxn id="9" idx="1"/>
            <a:endCxn id="7" idx="0"/>
          </p:cNvCxnSpPr>
          <p:nvPr/>
        </p:nvCxnSpPr>
        <p:spPr>
          <a:xfrm rot="10800000" flipV="1">
            <a:off x="2171700" y="2438400"/>
            <a:ext cx="723900" cy="1524000"/>
          </a:xfrm>
          <a:prstGeom prst="bentConnector2">
            <a:avLst/>
          </a:prstGeom>
          <a:ln w="127000">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9" idx="3"/>
            <a:endCxn id="8" idx="0"/>
          </p:cNvCxnSpPr>
          <p:nvPr/>
        </p:nvCxnSpPr>
        <p:spPr>
          <a:xfrm>
            <a:off x="5257800" y="2438400"/>
            <a:ext cx="800100" cy="1524000"/>
          </a:xfrm>
          <a:prstGeom prst="bentConnector2">
            <a:avLst/>
          </a:prstGeom>
          <a:ln w="1270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8" idx="1"/>
          </p:cNvCxnSpPr>
          <p:nvPr/>
        </p:nvCxnSpPr>
        <p:spPr>
          <a:xfrm>
            <a:off x="3352800" y="4419600"/>
            <a:ext cx="1524000" cy="0"/>
          </a:xfrm>
          <a:prstGeom prst="straightConnector1">
            <a:avLst/>
          </a:prstGeom>
          <a:ln w="1270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5257800"/>
            <a:ext cx="3581400" cy="646331"/>
          </a:xfrm>
          <a:prstGeom prst="rect">
            <a:avLst/>
          </a:prstGeom>
          <a:noFill/>
          <a:ln>
            <a:solidFill>
              <a:schemeClr val="bg1">
                <a:lumMod val="65000"/>
              </a:schemeClr>
            </a:solidFill>
          </a:ln>
        </p:spPr>
        <p:txBody>
          <a:bodyPr wrap="square" rtlCol="0">
            <a:spAutoFit/>
          </a:bodyPr>
          <a:lstStyle/>
          <a:p>
            <a:r>
              <a:rPr lang="tr-TR" dirty="0" smtClean="0"/>
              <a:t>Model, yazılımın verilerini ayarlar ve View'e gereken şekilde sunar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6"/>
          <p:cNvSpPr/>
          <p:nvPr/>
        </p:nvSpPr>
        <p:spPr>
          <a:xfrm>
            <a:off x="990600" y="39624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Model</a:t>
            </a:r>
            <a:endParaRPr lang="en-US" dirty="0"/>
          </a:p>
        </p:txBody>
      </p:sp>
      <p:sp>
        <p:nvSpPr>
          <p:cNvPr id="8" name="Rectangle 7"/>
          <p:cNvSpPr/>
          <p:nvPr/>
        </p:nvSpPr>
        <p:spPr>
          <a:xfrm>
            <a:off x="4876800" y="39624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View</a:t>
            </a:r>
            <a:endParaRPr lang="en-US" dirty="0"/>
          </a:p>
        </p:txBody>
      </p:sp>
      <p:sp>
        <p:nvSpPr>
          <p:cNvPr id="9" name="Rectangle 8"/>
          <p:cNvSpPr/>
          <p:nvPr/>
        </p:nvSpPr>
        <p:spPr>
          <a:xfrm>
            <a:off x="2895600" y="19812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Controller</a:t>
            </a:r>
            <a:endParaRPr lang="en-US" dirty="0"/>
          </a:p>
        </p:txBody>
      </p:sp>
      <p:cxnSp>
        <p:nvCxnSpPr>
          <p:cNvPr id="11" name="Shape 10"/>
          <p:cNvCxnSpPr>
            <a:stCxn id="9" idx="1"/>
            <a:endCxn id="7" idx="0"/>
          </p:cNvCxnSpPr>
          <p:nvPr/>
        </p:nvCxnSpPr>
        <p:spPr>
          <a:xfrm rot="10800000" flipV="1">
            <a:off x="2171700" y="2438400"/>
            <a:ext cx="723900" cy="1524000"/>
          </a:xfrm>
          <a:prstGeom prst="bentConnector2">
            <a:avLst/>
          </a:prstGeom>
          <a:ln w="127000">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9" idx="3"/>
            <a:endCxn id="8" idx="0"/>
          </p:cNvCxnSpPr>
          <p:nvPr/>
        </p:nvCxnSpPr>
        <p:spPr>
          <a:xfrm>
            <a:off x="5257800" y="2438400"/>
            <a:ext cx="800100" cy="1524000"/>
          </a:xfrm>
          <a:prstGeom prst="bentConnector2">
            <a:avLst/>
          </a:prstGeom>
          <a:ln w="1270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8" idx="1"/>
          </p:cNvCxnSpPr>
          <p:nvPr/>
        </p:nvCxnSpPr>
        <p:spPr>
          <a:xfrm>
            <a:off x="3352800" y="4419600"/>
            <a:ext cx="1524000" cy="0"/>
          </a:xfrm>
          <a:prstGeom prst="straightConnector1">
            <a:avLst/>
          </a:prstGeom>
          <a:ln w="1270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0" y="5334000"/>
            <a:ext cx="3200400" cy="646331"/>
          </a:xfrm>
          <a:prstGeom prst="rect">
            <a:avLst/>
          </a:prstGeom>
          <a:noFill/>
          <a:ln>
            <a:solidFill>
              <a:schemeClr val="bg1">
                <a:lumMod val="65000"/>
              </a:schemeClr>
            </a:solidFill>
          </a:ln>
        </p:spPr>
        <p:txBody>
          <a:bodyPr wrap="square" rtlCol="0">
            <a:spAutoFit/>
          </a:bodyPr>
          <a:lstStyle/>
          <a:p>
            <a:r>
              <a:rPr lang="tr-TR" dirty="0" smtClean="0"/>
              <a:t>View, kullanıcıya veri sunar ve kullanıcıdan komutları alır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7" name="Rectangle 6"/>
          <p:cNvSpPr/>
          <p:nvPr/>
        </p:nvSpPr>
        <p:spPr>
          <a:xfrm>
            <a:off x="990600" y="39624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Model</a:t>
            </a:r>
            <a:endParaRPr lang="en-US" dirty="0"/>
          </a:p>
        </p:txBody>
      </p:sp>
      <p:sp>
        <p:nvSpPr>
          <p:cNvPr id="8" name="Rectangle 7"/>
          <p:cNvSpPr/>
          <p:nvPr/>
        </p:nvSpPr>
        <p:spPr>
          <a:xfrm>
            <a:off x="4876800" y="39624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View</a:t>
            </a:r>
            <a:endParaRPr lang="en-US" dirty="0"/>
          </a:p>
        </p:txBody>
      </p:sp>
      <p:sp>
        <p:nvSpPr>
          <p:cNvPr id="9" name="Rectangle 8"/>
          <p:cNvSpPr/>
          <p:nvPr/>
        </p:nvSpPr>
        <p:spPr>
          <a:xfrm>
            <a:off x="2895600" y="19812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Controller</a:t>
            </a:r>
            <a:endParaRPr lang="en-US" dirty="0"/>
          </a:p>
        </p:txBody>
      </p:sp>
      <p:cxnSp>
        <p:nvCxnSpPr>
          <p:cNvPr id="11" name="Shape 10"/>
          <p:cNvCxnSpPr>
            <a:stCxn id="9" idx="1"/>
            <a:endCxn id="7" idx="0"/>
          </p:cNvCxnSpPr>
          <p:nvPr/>
        </p:nvCxnSpPr>
        <p:spPr>
          <a:xfrm rot="10800000" flipV="1">
            <a:off x="2171700" y="2438400"/>
            <a:ext cx="723900" cy="1524000"/>
          </a:xfrm>
          <a:prstGeom prst="bentConnector2">
            <a:avLst/>
          </a:prstGeom>
          <a:ln w="127000">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9" idx="3"/>
            <a:endCxn id="8" idx="0"/>
          </p:cNvCxnSpPr>
          <p:nvPr/>
        </p:nvCxnSpPr>
        <p:spPr>
          <a:xfrm>
            <a:off x="5257800" y="2438400"/>
            <a:ext cx="800100" cy="1524000"/>
          </a:xfrm>
          <a:prstGeom prst="bentConnector2">
            <a:avLst/>
          </a:prstGeom>
          <a:ln w="1270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8" idx="1"/>
          </p:cNvCxnSpPr>
          <p:nvPr/>
        </p:nvCxnSpPr>
        <p:spPr>
          <a:xfrm>
            <a:off x="3352800" y="4419600"/>
            <a:ext cx="1524000" cy="0"/>
          </a:xfrm>
          <a:prstGeom prst="straightConnector1">
            <a:avLst/>
          </a:prstGeom>
          <a:ln w="1270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62600" y="1143000"/>
            <a:ext cx="2971800" cy="646331"/>
          </a:xfrm>
          <a:prstGeom prst="rect">
            <a:avLst/>
          </a:prstGeom>
          <a:noFill/>
          <a:ln>
            <a:solidFill>
              <a:schemeClr val="bg1">
                <a:lumMod val="65000"/>
              </a:schemeClr>
            </a:solidFill>
          </a:ln>
        </p:spPr>
        <p:txBody>
          <a:bodyPr wrap="square" rtlCol="0">
            <a:spAutoFit/>
          </a:bodyPr>
          <a:lstStyle/>
          <a:p>
            <a:r>
              <a:rPr lang="tr-TR" dirty="0" smtClean="0"/>
              <a:t>Controller, Model ve View arasındaki etkileşimi ayarlar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13" name="Content Placeholder 12"/>
          <p:cNvSpPr>
            <a:spLocks noGrp="1"/>
          </p:cNvSpPr>
          <p:nvPr>
            <p:ph idx="1"/>
          </p:nvPr>
        </p:nvSpPr>
        <p:spPr/>
        <p:txBody>
          <a:bodyPr>
            <a:normAutofit/>
          </a:bodyPr>
          <a:lstStyle/>
          <a:p>
            <a:pPr>
              <a:buNone/>
            </a:pPr>
            <a:r>
              <a:rPr lang="tr-TR" i="1" u="sng" dirty="0" smtClean="0"/>
              <a:t>(Microsoft Developer Network MVC sayfası)</a:t>
            </a:r>
            <a:r>
              <a:rPr lang="tr-TR" u="sng" dirty="0" smtClean="0"/>
              <a:t> :</a:t>
            </a:r>
          </a:p>
          <a:p>
            <a:r>
              <a:rPr lang="tr-TR" dirty="0" smtClean="0"/>
              <a:t>Önemli not yapılmalı: MVC çerçevesinde View ve Controller ikiside Modele bağlıdır. Ancak, model hem View hemde Controller'den bağımsızdır. Bu özellik, MVCdeki ayırmanın anahtar özelliği. Bu ayırma, modeli bağımsız geliştirme ve düzeltmeye önemli fırsat sağlar.</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13" name="Content Placeholder 12"/>
          <p:cNvSpPr>
            <a:spLocks noGrp="1"/>
          </p:cNvSpPr>
          <p:nvPr>
            <p:ph idx="1"/>
          </p:nvPr>
        </p:nvSpPr>
        <p:spPr/>
        <p:txBody>
          <a:bodyPr>
            <a:normAutofit/>
          </a:bodyPr>
          <a:lstStyle/>
          <a:p>
            <a:r>
              <a:rPr lang="tr-TR" dirty="0" smtClean="0"/>
              <a:t>Bu ayırma, birçok zengin internet uygulamalarında (RIAda) arka planına götürülür; aslında birçok kullanıcı arayüzü çerçevesi bu tüm rolları tek bir nesne olarak temsil eder. Ancak Web Uygumalarında bu ayırma – web tarayıcı View olarak ve sunucu skriptleri Controller olarak – başında ve çok açık şekilde mevcuttur.</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13" name="Content Placeholder 12"/>
          <p:cNvSpPr>
            <a:spLocks noGrp="1"/>
          </p:cNvSpPr>
          <p:nvPr>
            <p:ph idx="1"/>
          </p:nvPr>
        </p:nvSpPr>
        <p:spPr/>
        <p:txBody>
          <a:bodyPr>
            <a:normAutofit/>
          </a:bodyPr>
          <a:lstStyle/>
          <a:p>
            <a:r>
              <a:rPr lang="en-US" i="1" dirty="0" smtClean="0"/>
              <a:t>Model-View-Controller</a:t>
            </a:r>
            <a:r>
              <a:rPr lang="tr-TR" dirty="0" smtClean="0"/>
              <a:t>,</a:t>
            </a:r>
            <a:r>
              <a:rPr lang="en-US" dirty="0" smtClean="0"/>
              <a:t> </a:t>
            </a:r>
            <a:r>
              <a:rPr lang="tr-TR" dirty="0" smtClean="0"/>
              <a:t>kullanıcı arayüzleri iş mantığından ayırmak için temel tasarım deseni dir.</a:t>
            </a:r>
            <a:r>
              <a:rPr lang="en-US" i="1" dirty="0" smtClean="0"/>
              <a:t> </a:t>
            </a:r>
            <a:endParaRPr lang="tr-TR" dirty="0" smtClean="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Örneği: Öğrenci kayıt sistemi</a:t>
            </a:r>
            <a:endParaRPr lang="en-US" dirty="0"/>
          </a:p>
        </p:txBody>
      </p:sp>
      <p:sp>
        <p:nvSpPr>
          <p:cNvPr id="13" name="Content Placeholder 12"/>
          <p:cNvSpPr>
            <a:spLocks noGrp="1"/>
          </p:cNvSpPr>
          <p:nvPr>
            <p:ph idx="1"/>
          </p:nvPr>
        </p:nvSpPr>
        <p:spPr/>
        <p:txBody>
          <a:bodyPr>
            <a:normAutofit/>
          </a:bodyPr>
          <a:lstStyle/>
          <a:p>
            <a:r>
              <a:rPr lang="tr-TR" dirty="0" smtClean="0"/>
              <a:t>Örnek olarak, bir üniversitenin öğrenci kayıt sisteminin yazılımı geliştirme sürecini düşünelim</a:t>
            </a:r>
          </a:p>
          <a:p>
            <a:r>
              <a:rPr lang="tr-TR" dirty="0" smtClean="0"/>
              <a:t>MVC çerçeveye göre, bu geliştirme süreci baştan üç ayrı bölgeye ayrıldırılmalı</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Örneği: Öğrenci kayıt sistemi</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Box 5"/>
          <p:cNvSpPr txBox="1"/>
          <p:nvPr/>
        </p:nvSpPr>
        <p:spPr>
          <a:xfrm>
            <a:off x="838200" y="1524000"/>
            <a:ext cx="2971800" cy="1200329"/>
          </a:xfrm>
          <a:prstGeom prst="rect">
            <a:avLst/>
          </a:prstGeom>
          <a:noFill/>
          <a:ln>
            <a:solidFill>
              <a:schemeClr val="bg1">
                <a:lumMod val="65000"/>
              </a:schemeClr>
            </a:solidFill>
          </a:ln>
        </p:spPr>
        <p:txBody>
          <a:bodyPr wrap="square" rtlCol="0">
            <a:spAutoFit/>
          </a:bodyPr>
          <a:lstStyle/>
          <a:p>
            <a:r>
              <a:rPr lang="tr-TR" b="1" dirty="0" smtClean="0"/>
              <a:t>–</a:t>
            </a:r>
            <a:r>
              <a:rPr lang="tr-TR" b="1" dirty="0" smtClean="0"/>
              <a:t> </a:t>
            </a:r>
            <a:r>
              <a:rPr lang="tr-TR" dirty="0" smtClean="0"/>
              <a:t>(buradaki) </a:t>
            </a:r>
            <a:r>
              <a:rPr lang="tr-TR" b="1" dirty="0" smtClean="0"/>
              <a:t>Model -</a:t>
            </a:r>
          </a:p>
          <a:p>
            <a:pPr marL="273050" indent="-273050">
              <a:buFont typeface="Wingdings" pitchFamily="2" charset="2"/>
              <a:buChar char="q"/>
            </a:pPr>
            <a:r>
              <a:rPr lang="tr-TR" dirty="0" smtClean="0"/>
              <a:t>Öğrenci bilgileri</a:t>
            </a:r>
          </a:p>
          <a:p>
            <a:pPr marL="273050" indent="-273050">
              <a:buFont typeface="Wingdings" pitchFamily="2" charset="2"/>
              <a:buChar char="v"/>
            </a:pPr>
            <a:r>
              <a:rPr lang="tr-TR" dirty="0" smtClean="0"/>
              <a:t>Güncelleştirme yöntemleri</a:t>
            </a:r>
          </a:p>
          <a:p>
            <a:pPr marL="273050" indent="-273050">
              <a:buFont typeface="Wingdings" pitchFamily="2" charset="2"/>
              <a:buChar char="v"/>
            </a:pPr>
            <a:r>
              <a:rPr lang="tr-TR" dirty="0" smtClean="0"/>
              <a:t>Bilgi yöntemleri</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Örneği: Öğrenci kayıt sistemi</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Box 5"/>
          <p:cNvSpPr txBox="1"/>
          <p:nvPr/>
        </p:nvSpPr>
        <p:spPr>
          <a:xfrm>
            <a:off x="838200" y="1524000"/>
            <a:ext cx="2971800" cy="1200329"/>
          </a:xfrm>
          <a:prstGeom prst="rect">
            <a:avLst/>
          </a:prstGeom>
          <a:noFill/>
          <a:ln>
            <a:solidFill>
              <a:schemeClr val="bg1">
                <a:lumMod val="65000"/>
              </a:schemeClr>
            </a:solidFill>
          </a:ln>
        </p:spPr>
        <p:txBody>
          <a:bodyPr wrap="square" rtlCol="0">
            <a:spAutoFit/>
          </a:bodyPr>
          <a:lstStyle/>
          <a:p>
            <a:r>
              <a:rPr lang="tr-TR" b="1" dirty="0" smtClean="0"/>
              <a:t>–</a:t>
            </a:r>
            <a:r>
              <a:rPr lang="tr-TR" b="1" dirty="0" smtClean="0"/>
              <a:t> </a:t>
            </a:r>
            <a:r>
              <a:rPr lang="tr-TR" dirty="0" smtClean="0"/>
              <a:t>(buradaki) </a:t>
            </a:r>
            <a:r>
              <a:rPr lang="tr-TR" b="1" dirty="0" smtClean="0"/>
              <a:t>Model -</a:t>
            </a:r>
          </a:p>
          <a:p>
            <a:pPr marL="273050" indent="-273050">
              <a:buFont typeface="Wingdings" pitchFamily="2" charset="2"/>
              <a:buChar char="q"/>
            </a:pPr>
            <a:r>
              <a:rPr lang="tr-TR" dirty="0" smtClean="0"/>
              <a:t>Öğrenci bilgileri</a:t>
            </a:r>
          </a:p>
          <a:p>
            <a:pPr marL="273050" indent="-273050">
              <a:buFont typeface="Wingdings" pitchFamily="2" charset="2"/>
              <a:buChar char="v"/>
            </a:pPr>
            <a:r>
              <a:rPr lang="tr-TR" dirty="0" smtClean="0"/>
              <a:t>Güncelleştirme yöntemleri</a:t>
            </a:r>
          </a:p>
          <a:p>
            <a:pPr marL="273050" indent="-273050">
              <a:buFont typeface="Wingdings" pitchFamily="2" charset="2"/>
              <a:buChar char="v"/>
            </a:pPr>
            <a:r>
              <a:rPr lang="tr-TR" dirty="0" smtClean="0"/>
              <a:t>Bilgi yöntemleri</a:t>
            </a:r>
            <a:endParaRPr lang="en-US" dirty="0"/>
          </a:p>
        </p:txBody>
      </p:sp>
      <p:sp>
        <p:nvSpPr>
          <p:cNvPr id="7" name="TextBox 6"/>
          <p:cNvSpPr txBox="1"/>
          <p:nvPr/>
        </p:nvSpPr>
        <p:spPr>
          <a:xfrm>
            <a:off x="1752600" y="3352800"/>
            <a:ext cx="4114800" cy="646331"/>
          </a:xfrm>
          <a:prstGeom prst="rect">
            <a:avLst/>
          </a:prstGeom>
          <a:noFill/>
        </p:spPr>
        <p:txBody>
          <a:bodyPr wrap="square" rtlCol="0">
            <a:spAutoFit/>
          </a:bodyPr>
          <a:lstStyle/>
          <a:p>
            <a:r>
              <a:rPr lang="tr-TR" dirty="0" smtClean="0"/>
              <a:t>Ayrıca Model, bunların bir kümesi veya kolleksiyon şeklinde organize edilecektir</a:t>
            </a:r>
            <a:endParaRPr lang="en-US" dirty="0"/>
          </a:p>
        </p:txBody>
      </p:sp>
      <p:cxnSp>
        <p:nvCxnSpPr>
          <p:cNvPr id="9" name="Straight Arrow Connector 8"/>
          <p:cNvCxnSpPr>
            <a:stCxn id="7" idx="0"/>
            <a:endCxn id="6" idx="2"/>
          </p:cNvCxnSpPr>
          <p:nvPr/>
        </p:nvCxnSpPr>
        <p:spPr>
          <a:xfrm flipH="1" flipV="1">
            <a:off x="2324100" y="2724329"/>
            <a:ext cx="1485900" cy="6284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Örneği: Öğrenci kayıt sistemi</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838200" y="1524000"/>
            <a:ext cx="2971800" cy="1200329"/>
          </a:xfrm>
          <a:prstGeom prst="rect">
            <a:avLst/>
          </a:prstGeom>
          <a:noFill/>
          <a:ln>
            <a:solidFill>
              <a:schemeClr val="bg1">
                <a:lumMod val="65000"/>
              </a:schemeClr>
            </a:solidFill>
          </a:ln>
        </p:spPr>
        <p:txBody>
          <a:bodyPr wrap="square" rtlCol="0">
            <a:spAutoFit/>
          </a:bodyPr>
          <a:lstStyle/>
          <a:p>
            <a:r>
              <a:rPr lang="tr-TR" b="1" dirty="0" smtClean="0"/>
              <a:t>–</a:t>
            </a:r>
            <a:r>
              <a:rPr lang="tr-TR" b="1" dirty="0" smtClean="0"/>
              <a:t> </a:t>
            </a:r>
            <a:r>
              <a:rPr lang="tr-TR" dirty="0" smtClean="0"/>
              <a:t>(buradaki) </a:t>
            </a:r>
            <a:r>
              <a:rPr lang="tr-TR" b="1" dirty="0" smtClean="0"/>
              <a:t>Model -</a:t>
            </a:r>
          </a:p>
          <a:p>
            <a:pPr marL="273050" indent="-273050">
              <a:buFont typeface="Wingdings" pitchFamily="2" charset="2"/>
              <a:buChar char="q"/>
            </a:pPr>
            <a:r>
              <a:rPr lang="tr-TR" dirty="0" smtClean="0"/>
              <a:t>Öğrenci bilgileri</a:t>
            </a:r>
          </a:p>
          <a:p>
            <a:pPr marL="273050" indent="-273050">
              <a:buFont typeface="Wingdings" pitchFamily="2" charset="2"/>
              <a:buChar char="v"/>
            </a:pPr>
            <a:r>
              <a:rPr lang="tr-TR" dirty="0" smtClean="0"/>
              <a:t>Güncelleştirme yöntemleri</a:t>
            </a:r>
          </a:p>
          <a:p>
            <a:pPr marL="273050" indent="-273050">
              <a:buFont typeface="Wingdings" pitchFamily="2" charset="2"/>
              <a:buChar char="v"/>
            </a:pPr>
            <a:r>
              <a:rPr lang="tr-TR" dirty="0" smtClean="0"/>
              <a:t>Bilgi yöntemleri</a:t>
            </a:r>
            <a:endParaRPr lang="en-US" dirty="0"/>
          </a:p>
        </p:txBody>
      </p:sp>
      <p:sp>
        <p:nvSpPr>
          <p:cNvPr id="7" name="TextBox 6"/>
          <p:cNvSpPr txBox="1"/>
          <p:nvPr/>
        </p:nvSpPr>
        <p:spPr>
          <a:xfrm>
            <a:off x="4495800" y="1383475"/>
            <a:ext cx="4212000" cy="1477328"/>
          </a:xfrm>
          <a:prstGeom prst="rect">
            <a:avLst/>
          </a:prstGeom>
          <a:noFill/>
          <a:ln>
            <a:solidFill>
              <a:schemeClr val="bg1">
                <a:lumMod val="65000"/>
              </a:schemeClr>
            </a:solidFill>
          </a:ln>
        </p:spPr>
        <p:txBody>
          <a:bodyPr wrap="square" rtlCol="0">
            <a:spAutoFit/>
          </a:bodyPr>
          <a:lstStyle/>
          <a:p>
            <a:r>
              <a:rPr lang="tr-TR" b="1" dirty="0" smtClean="0"/>
              <a:t>–</a:t>
            </a:r>
            <a:r>
              <a:rPr lang="tr-TR" dirty="0" smtClean="0"/>
              <a:t>(</a:t>
            </a:r>
            <a:r>
              <a:rPr lang="tr-TR" dirty="0" smtClean="0"/>
              <a:t>buradaki) </a:t>
            </a:r>
            <a:r>
              <a:rPr lang="tr-TR" b="1" dirty="0" smtClean="0"/>
              <a:t>View –</a:t>
            </a:r>
          </a:p>
          <a:p>
            <a:pPr marL="273050" indent="-273050">
              <a:buFont typeface="Wingdings" pitchFamily="2" charset="2"/>
              <a:buChar char="v"/>
            </a:pPr>
            <a:r>
              <a:rPr lang="tr-TR" dirty="0" smtClean="0"/>
              <a:t>Tüm öğrencileri tablo görünümü</a:t>
            </a:r>
          </a:p>
          <a:p>
            <a:pPr marL="273050" indent="-273050">
              <a:buFont typeface="Wingdings" pitchFamily="2" charset="2"/>
              <a:buChar char="v"/>
            </a:pPr>
            <a:r>
              <a:rPr lang="tr-TR" dirty="0" smtClean="0"/>
              <a:t>Tek öğrenci bilgi görünümü</a:t>
            </a:r>
          </a:p>
          <a:p>
            <a:pPr marL="273050" indent="-273050">
              <a:buFont typeface="Wingdings" pitchFamily="2" charset="2"/>
              <a:buChar char="v"/>
            </a:pPr>
            <a:r>
              <a:rPr lang="tr-TR" dirty="0" smtClean="0"/>
              <a:t>Para ödememiş öğrenci tablo görünümü</a:t>
            </a:r>
          </a:p>
          <a:p>
            <a:pPr marL="273050" indent="-273050">
              <a:buFont typeface="Wingdings" pitchFamily="2" charset="2"/>
              <a:buChar char="v"/>
            </a:pPr>
            <a:r>
              <a:rPr lang="tr-TR" dirty="0" smtClean="0"/>
              <a:t>Öğrenci bilgi güncelleştirme görünümü</a:t>
            </a:r>
            <a:endParaRPr lang="en-US" dirty="0"/>
          </a:p>
        </p:txBody>
      </p:sp>
      <p:cxnSp>
        <p:nvCxnSpPr>
          <p:cNvPr id="9" name="Straight Arrow Connector 8"/>
          <p:cNvCxnSpPr>
            <a:stCxn id="6" idx="3"/>
            <a:endCxn id="7" idx="1"/>
          </p:cNvCxnSpPr>
          <p:nvPr/>
        </p:nvCxnSpPr>
        <p:spPr>
          <a:xfrm flipV="1">
            <a:off x="3810000" y="2122139"/>
            <a:ext cx="685800" cy="2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MVC </a:t>
            </a:r>
            <a:r>
              <a:rPr lang="en-US" dirty="0" err="1" smtClean="0"/>
              <a:t>nedir</a:t>
            </a:r>
            <a:endParaRPr lang="en-US" dirty="0" smtClean="0"/>
          </a:p>
          <a:p>
            <a:pPr lvl="1"/>
            <a:r>
              <a:rPr lang="en-US" dirty="0" smtClean="0"/>
              <a:t>Problem</a:t>
            </a:r>
          </a:p>
          <a:p>
            <a:pPr lvl="1"/>
            <a:r>
              <a:rPr lang="tr-TR" dirty="0" smtClean="0"/>
              <a:t>Çözüm</a:t>
            </a:r>
          </a:p>
          <a:p>
            <a:pPr lvl="1"/>
            <a:r>
              <a:rPr lang="tr-TR" dirty="0" smtClean="0"/>
              <a:t>Etkileşim modeli</a:t>
            </a:r>
          </a:p>
          <a:p>
            <a:r>
              <a:rPr lang="tr-TR" dirty="0" smtClean="0"/>
              <a:t>Temel MVC örneği – öğrenci kayıt sistemi</a:t>
            </a:r>
          </a:p>
          <a:p>
            <a:r>
              <a:rPr lang="tr-TR" dirty="0" smtClean="0"/>
              <a:t>Javascript MVC çerçeveleri temeli</a:t>
            </a:r>
          </a:p>
          <a:p>
            <a:r>
              <a:rPr lang="tr-TR" dirty="0" smtClean="0"/>
              <a:t>Backbone</a:t>
            </a:r>
          </a:p>
          <a:p>
            <a:pPr lvl="1"/>
            <a:r>
              <a:rPr lang="tr-TR" dirty="0" smtClean="0"/>
              <a:t>Nesneler ve özellikleri</a:t>
            </a:r>
          </a:p>
          <a:p>
            <a:pPr lvl="1"/>
            <a:r>
              <a:rPr lang="tr-TR" dirty="0" smtClean="0"/>
              <a:t>RESTful arayüzleri</a:t>
            </a:r>
          </a:p>
          <a:p>
            <a:pPr lvl="1"/>
            <a:r>
              <a:rPr lang="tr-TR" dirty="0" smtClean="0"/>
              <a:t>Örnek</a:t>
            </a:r>
          </a:p>
          <a:p>
            <a:r>
              <a:rPr lang="tr-TR" dirty="0" smtClean="0"/>
              <a:t>Angular.js</a:t>
            </a:r>
          </a:p>
          <a:p>
            <a:pPr lvl="1"/>
            <a:r>
              <a:rPr lang="tr-TR" dirty="0" smtClean="0"/>
              <a:t>Ana mantığı</a:t>
            </a:r>
          </a:p>
          <a:p>
            <a:pPr lvl="2"/>
            <a:r>
              <a:rPr lang="tr-TR" dirty="0" smtClean="0"/>
              <a:t>Şablonlama kullanarak tasarım (HTML templating)</a:t>
            </a:r>
          </a:p>
          <a:p>
            <a:pPr lvl="2"/>
            <a:r>
              <a:rPr lang="tr-TR" dirty="0" smtClean="0"/>
              <a:t>İfadeler ve direktivler (expressions and directives)</a:t>
            </a:r>
          </a:p>
          <a:p>
            <a:pPr lvl="2"/>
            <a:r>
              <a:rPr lang="tr-TR" dirty="0" smtClean="0"/>
              <a:t>veri bağlamaları (data binding)</a:t>
            </a:r>
          </a:p>
          <a:p>
            <a:pPr lvl="1"/>
            <a:r>
              <a:rPr lang="tr-TR" dirty="0" smtClean="0"/>
              <a:t>Yarışıcı rakamları tablosu örneği</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Örneği: Öğrenci kayıt sistemi</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TextBox 5"/>
          <p:cNvSpPr txBox="1"/>
          <p:nvPr/>
        </p:nvSpPr>
        <p:spPr>
          <a:xfrm>
            <a:off x="838200" y="1524000"/>
            <a:ext cx="2971800" cy="1200329"/>
          </a:xfrm>
          <a:prstGeom prst="rect">
            <a:avLst/>
          </a:prstGeom>
          <a:noFill/>
          <a:ln>
            <a:solidFill>
              <a:schemeClr val="bg1">
                <a:lumMod val="65000"/>
              </a:schemeClr>
            </a:solidFill>
          </a:ln>
        </p:spPr>
        <p:txBody>
          <a:bodyPr wrap="square" rtlCol="0">
            <a:spAutoFit/>
          </a:bodyPr>
          <a:lstStyle/>
          <a:p>
            <a:r>
              <a:rPr lang="tr-TR" b="1" dirty="0" smtClean="0"/>
              <a:t>–</a:t>
            </a:r>
            <a:r>
              <a:rPr lang="tr-TR" b="1" dirty="0" smtClean="0"/>
              <a:t> </a:t>
            </a:r>
            <a:r>
              <a:rPr lang="tr-TR" dirty="0" smtClean="0"/>
              <a:t>(buradaki) </a:t>
            </a:r>
            <a:r>
              <a:rPr lang="tr-TR" b="1" dirty="0" smtClean="0"/>
              <a:t>Model -</a:t>
            </a:r>
          </a:p>
          <a:p>
            <a:pPr marL="273050" indent="-273050">
              <a:buFont typeface="Wingdings" pitchFamily="2" charset="2"/>
              <a:buChar char="q"/>
            </a:pPr>
            <a:r>
              <a:rPr lang="tr-TR" dirty="0" smtClean="0"/>
              <a:t>Öğrenci bilgileri</a:t>
            </a:r>
          </a:p>
          <a:p>
            <a:pPr marL="273050" indent="-273050">
              <a:buFont typeface="Wingdings" pitchFamily="2" charset="2"/>
              <a:buChar char="v"/>
            </a:pPr>
            <a:r>
              <a:rPr lang="tr-TR" dirty="0" smtClean="0"/>
              <a:t>Güncelleştirme yöntemleri</a:t>
            </a:r>
          </a:p>
          <a:p>
            <a:pPr marL="273050" indent="-273050">
              <a:buFont typeface="Wingdings" pitchFamily="2" charset="2"/>
              <a:buChar char="v"/>
            </a:pPr>
            <a:r>
              <a:rPr lang="tr-TR" dirty="0" smtClean="0"/>
              <a:t>Bilgi yöntemleri</a:t>
            </a:r>
            <a:endParaRPr lang="en-US" dirty="0"/>
          </a:p>
        </p:txBody>
      </p:sp>
      <p:sp>
        <p:nvSpPr>
          <p:cNvPr id="8" name="TextBox 7"/>
          <p:cNvSpPr txBox="1"/>
          <p:nvPr/>
        </p:nvSpPr>
        <p:spPr>
          <a:xfrm>
            <a:off x="2971800" y="3962400"/>
            <a:ext cx="2971800" cy="646331"/>
          </a:xfrm>
          <a:prstGeom prst="rect">
            <a:avLst/>
          </a:prstGeom>
          <a:noFill/>
          <a:ln>
            <a:solidFill>
              <a:schemeClr val="bg1">
                <a:lumMod val="65000"/>
              </a:schemeClr>
            </a:solidFill>
          </a:ln>
        </p:spPr>
        <p:txBody>
          <a:bodyPr wrap="square" rtlCol="0">
            <a:spAutoFit/>
          </a:bodyPr>
          <a:lstStyle/>
          <a:p>
            <a:r>
              <a:rPr lang="tr-TR" b="1" dirty="0" smtClean="0"/>
              <a:t>–</a:t>
            </a:r>
            <a:r>
              <a:rPr lang="tr-TR" dirty="0" smtClean="0"/>
              <a:t>(buradaki) </a:t>
            </a:r>
            <a:r>
              <a:rPr lang="tr-TR" b="1" dirty="0" smtClean="0"/>
              <a:t>Controller –</a:t>
            </a:r>
            <a:endParaRPr lang="tr-TR" dirty="0" smtClean="0"/>
          </a:p>
          <a:p>
            <a:pPr marL="273050" indent="-273050">
              <a:buFont typeface="Wingdings" pitchFamily="2" charset="2"/>
              <a:buChar char="v"/>
            </a:pPr>
            <a:r>
              <a:rPr lang="tr-TR" dirty="0" smtClean="0"/>
              <a:t>Controller yöntemleri</a:t>
            </a:r>
            <a:endParaRPr lang="en-US" dirty="0"/>
          </a:p>
        </p:txBody>
      </p:sp>
      <p:cxnSp>
        <p:nvCxnSpPr>
          <p:cNvPr id="10" name="Shape 9"/>
          <p:cNvCxnSpPr>
            <a:stCxn id="17" idx="2"/>
            <a:endCxn id="8" idx="3"/>
          </p:cNvCxnSpPr>
          <p:nvPr/>
        </p:nvCxnSpPr>
        <p:spPr>
          <a:xfrm rot="5400000">
            <a:off x="5560319" y="3244084"/>
            <a:ext cx="1424763" cy="658200"/>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69558" y="3745468"/>
            <a:ext cx="1560042" cy="369332"/>
          </a:xfrm>
          <a:prstGeom prst="rect">
            <a:avLst/>
          </a:prstGeom>
          <a:noFill/>
        </p:spPr>
        <p:txBody>
          <a:bodyPr wrap="none" rtlCol="0">
            <a:spAutoFit/>
          </a:bodyPr>
          <a:lstStyle/>
          <a:p>
            <a:r>
              <a:rPr lang="tr-TR" dirty="0" smtClean="0"/>
              <a:t>Görünümü seç</a:t>
            </a:r>
            <a:endParaRPr lang="en-US" dirty="0"/>
          </a:p>
        </p:txBody>
      </p:sp>
      <p:sp>
        <p:nvSpPr>
          <p:cNvPr id="12" name="TextBox 11"/>
          <p:cNvSpPr txBox="1"/>
          <p:nvPr/>
        </p:nvSpPr>
        <p:spPr>
          <a:xfrm>
            <a:off x="6772249" y="3962400"/>
            <a:ext cx="2143151" cy="369332"/>
          </a:xfrm>
          <a:prstGeom prst="rect">
            <a:avLst/>
          </a:prstGeom>
          <a:noFill/>
        </p:spPr>
        <p:txBody>
          <a:bodyPr wrap="none" rtlCol="0">
            <a:spAutoFit/>
          </a:bodyPr>
          <a:lstStyle/>
          <a:p>
            <a:r>
              <a:rPr lang="tr-TR" dirty="0" smtClean="0"/>
              <a:t>Kullanıcının girişini al</a:t>
            </a:r>
            <a:endParaRPr lang="en-US" dirty="0"/>
          </a:p>
        </p:txBody>
      </p:sp>
      <p:cxnSp>
        <p:nvCxnSpPr>
          <p:cNvPr id="14" name="Shape 13"/>
          <p:cNvCxnSpPr>
            <a:stCxn id="8" idx="1"/>
            <a:endCxn id="6" idx="2"/>
          </p:cNvCxnSpPr>
          <p:nvPr/>
        </p:nvCxnSpPr>
        <p:spPr>
          <a:xfrm rot="10800000">
            <a:off x="2324100" y="2724330"/>
            <a:ext cx="647700" cy="15612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95800" y="1383475"/>
            <a:ext cx="4212000" cy="1477328"/>
          </a:xfrm>
          <a:prstGeom prst="rect">
            <a:avLst/>
          </a:prstGeom>
          <a:noFill/>
          <a:ln>
            <a:solidFill>
              <a:schemeClr val="bg1">
                <a:lumMod val="65000"/>
              </a:schemeClr>
            </a:solidFill>
          </a:ln>
        </p:spPr>
        <p:txBody>
          <a:bodyPr wrap="square" rtlCol="0">
            <a:spAutoFit/>
          </a:bodyPr>
          <a:lstStyle/>
          <a:p>
            <a:r>
              <a:rPr lang="tr-TR" b="1" dirty="0" smtClean="0"/>
              <a:t>–</a:t>
            </a:r>
            <a:r>
              <a:rPr lang="tr-TR" dirty="0" smtClean="0"/>
              <a:t>(</a:t>
            </a:r>
            <a:r>
              <a:rPr lang="tr-TR" dirty="0" smtClean="0"/>
              <a:t>buradaki) </a:t>
            </a:r>
            <a:r>
              <a:rPr lang="tr-TR" b="1" dirty="0" smtClean="0"/>
              <a:t>View –</a:t>
            </a:r>
          </a:p>
          <a:p>
            <a:pPr marL="273050" indent="-273050">
              <a:buFont typeface="Wingdings" pitchFamily="2" charset="2"/>
              <a:buChar char="v"/>
            </a:pPr>
            <a:r>
              <a:rPr lang="tr-TR" dirty="0" smtClean="0"/>
              <a:t>Tüm öğrencileri tablo görünümü</a:t>
            </a:r>
          </a:p>
          <a:p>
            <a:pPr marL="273050" indent="-273050">
              <a:buFont typeface="Wingdings" pitchFamily="2" charset="2"/>
              <a:buChar char="v"/>
            </a:pPr>
            <a:r>
              <a:rPr lang="tr-TR" dirty="0" smtClean="0"/>
              <a:t>Tek öğrenci bilgi görünümü</a:t>
            </a:r>
          </a:p>
          <a:p>
            <a:pPr marL="273050" indent="-273050">
              <a:buFont typeface="Wingdings" pitchFamily="2" charset="2"/>
              <a:buChar char="v"/>
            </a:pPr>
            <a:r>
              <a:rPr lang="tr-TR" dirty="0" smtClean="0"/>
              <a:t>Para ödememiş öğrenci tablo görünümü</a:t>
            </a:r>
          </a:p>
          <a:p>
            <a:pPr marL="273050" indent="-273050">
              <a:buFont typeface="Wingdings" pitchFamily="2" charset="2"/>
              <a:buChar char="v"/>
            </a:pPr>
            <a:r>
              <a:rPr lang="tr-TR" dirty="0" smtClean="0"/>
              <a:t>Öğrenci bilgi güncelleştirme görünümü</a:t>
            </a:r>
            <a:endParaRPr lang="en-US" dirty="0"/>
          </a:p>
        </p:txBody>
      </p:sp>
      <p:cxnSp>
        <p:nvCxnSpPr>
          <p:cNvPr id="18" name="Straight Arrow Connector 17"/>
          <p:cNvCxnSpPr>
            <a:stCxn id="6" idx="3"/>
            <a:endCxn id="17" idx="1"/>
          </p:cNvCxnSpPr>
          <p:nvPr/>
        </p:nvCxnSpPr>
        <p:spPr>
          <a:xfrm flipV="1">
            <a:off x="3810000" y="2122139"/>
            <a:ext cx="685800" cy="2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4078069"/>
            <a:ext cx="2438400" cy="646331"/>
          </a:xfrm>
          <a:prstGeom prst="rect">
            <a:avLst/>
          </a:prstGeom>
          <a:noFill/>
        </p:spPr>
        <p:txBody>
          <a:bodyPr wrap="square" rtlCol="0">
            <a:spAutoFit/>
          </a:bodyPr>
          <a:lstStyle/>
          <a:p>
            <a:r>
              <a:rPr lang="tr-TR" dirty="0" smtClean="0"/>
              <a:t>Görünüme bağlı veri güncelleştirme talepleri</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Örneği: Öğrenci kayıt sistemi</a:t>
            </a:r>
            <a:endParaRPr lang="en-US" dirty="0"/>
          </a:p>
        </p:txBody>
      </p:sp>
      <p:sp>
        <p:nvSpPr>
          <p:cNvPr id="4" name="Footer Placeholder 3"/>
          <p:cNvSpPr>
            <a:spLocks noGrp="1"/>
          </p:cNvSpPr>
          <p:nvPr>
            <p:ph type="ftr" sz="quarter" idx="11"/>
          </p:nvPr>
        </p:nvSpPr>
        <p:spPr>
          <a:xfrm>
            <a:off x="1676400" y="6492875"/>
            <a:ext cx="4343400" cy="365125"/>
          </a:xfrm>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a:xfrm>
            <a:off x="6553200" y="6492875"/>
            <a:ext cx="2133600" cy="365125"/>
          </a:xfrm>
        </p:spPr>
        <p:txBody>
          <a:bodyPr/>
          <a:lstStyle/>
          <a:p>
            <a:fld id="{B6F15528-21DE-4FAA-801E-634DDDAF4B2B}" type="slidenum">
              <a:rPr lang="en-US" smtClean="0"/>
              <a:pPr/>
              <a:t>21</a:t>
            </a:fld>
            <a:endParaRPr lang="en-US"/>
          </a:p>
        </p:txBody>
      </p:sp>
      <p:sp>
        <p:nvSpPr>
          <p:cNvPr id="6" name="TextBox 5"/>
          <p:cNvSpPr txBox="1"/>
          <p:nvPr/>
        </p:nvSpPr>
        <p:spPr>
          <a:xfrm>
            <a:off x="838200" y="2782669"/>
            <a:ext cx="2971800" cy="1200329"/>
          </a:xfrm>
          <a:prstGeom prst="rect">
            <a:avLst/>
          </a:prstGeom>
          <a:noFill/>
          <a:ln>
            <a:solidFill>
              <a:schemeClr val="bg1">
                <a:lumMod val="65000"/>
              </a:schemeClr>
            </a:solidFill>
          </a:ln>
        </p:spPr>
        <p:txBody>
          <a:bodyPr wrap="square" rtlCol="0">
            <a:spAutoFit/>
          </a:bodyPr>
          <a:lstStyle/>
          <a:p>
            <a:r>
              <a:rPr lang="tr-TR" b="1" dirty="0" smtClean="0"/>
              <a:t>– Model </a:t>
            </a:r>
            <a:r>
              <a:rPr lang="tr-TR" b="1" dirty="0" smtClean="0"/>
              <a:t>-</a:t>
            </a:r>
          </a:p>
          <a:p>
            <a:pPr marL="273050" indent="-273050">
              <a:buFont typeface="Wingdings" pitchFamily="2" charset="2"/>
              <a:buChar char="q"/>
            </a:pPr>
            <a:r>
              <a:rPr lang="tr-TR" dirty="0" smtClean="0"/>
              <a:t>Öğrenci bilgileri</a:t>
            </a:r>
          </a:p>
          <a:p>
            <a:pPr marL="273050" indent="-273050">
              <a:buFont typeface="Wingdings" pitchFamily="2" charset="2"/>
              <a:buChar char="v"/>
            </a:pPr>
            <a:r>
              <a:rPr lang="tr-TR" dirty="0" smtClean="0"/>
              <a:t>Güncelleştirme yöntemleri</a:t>
            </a:r>
          </a:p>
          <a:p>
            <a:pPr marL="273050" indent="-273050">
              <a:buFont typeface="Wingdings" pitchFamily="2" charset="2"/>
              <a:buChar char="v"/>
            </a:pPr>
            <a:r>
              <a:rPr lang="tr-TR" dirty="0" smtClean="0"/>
              <a:t>Bilgi yöntemleri</a:t>
            </a:r>
            <a:endParaRPr lang="en-US" dirty="0"/>
          </a:p>
        </p:txBody>
      </p:sp>
      <p:sp>
        <p:nvSpPr>
          <p:cNvPr id="8" name="TextBox 7"/>
          <p:cNvSpPr txBox="1"/>
          <p:nvPr/>
        </p:nvSpPr>
        <p:spPr>
          <a:xfrm>
            <a:off x="2971800" y="5221069"/>
            <a:ext cx="2971800" cy="646331"/>
          </a:xfrm>
          <a:prstGeom prst="rect">
            <a:avLst/>
          </a:prstGeom>
          <a:noFill/>
          <a:ln>
            <a:solidFill>
              <a:schemeClr val="bg1">
                <a:lumMod val="65000"/>
              </a:schemeClr>
            </a:solidFill>
          </a:ln>
        </p:spPr>
        <p:txBody>
          <a:bodyPr wrap="square" rtlCol="0">
            <a:spAutoFit/>
          </a:bodyPr>
          <a:lstStyle/>
          <a:p>
            <a:r>
              <a:rPr lang="tr-TR" b="1" dirty="0" smtClean="0"/>
              <a:t>– Controller –</a:t>
            </a:r>
            <a:endParaRPr lang="tr-TR" dirty="0" smtClean="0"/>
          </a:p>
          <a:p>
            <a:pPr marL="273050" indent="-273050">
              <a:buFont typeface="Wingdings" pitchFamily="2" charset="2"/>
              <a:buChar char="v"/>
            </a:pPr>
            <a:r>
              <a:rPr lang="tr-TR" dirty="0" smtClean="0"/>
              <a:t>Controller yöntemleri</a:t>
            </a:r>
            <a:endParaRPr lang="en-US" dirty="0"/>
          </a:p>
        </p:txBody>
      </p:sp>
      <p:cxnSp>
        <p:nvCxnSpPr>
          <p:cNvPr id="10" name="Shape 9"/>
          <p:cNvCxnSpPr>
            <a:stCxn id="17" idx="2"/>
            <a:endCxn id="8" idx="3"/>
          </p:cNvCxnSpPr>
          <p:nvPr/>
        </p:nvCxnSpPr>
        <p:spPr>
          <a:xfrm rot="5400000">
            <a:off x="5560319" y="4502753"/>
            <a:ext cx="1424763" cy="658200"/>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69558" y="5244405"/>
            <a:ext cx="1560042" cy="369332"/>
          </a:xfrm>
          <a:prstGeom prst="rect">
            <a:avLst/>
          </a:prstGeom>
          <a:noFill/>
        </p:spPr>
        <p:txBody>
          <a:bodyPr wrap="none" rtlCol="0">
            <a:spAutoFit/>
          </a:bodyPr>
          <a:lstStyle/>
          <a:p>
            <a:r>
              <a:rPr lang="tr-TR" dirty="0" smtClean="0"/>
              <a:t>Görünümü seç</a:t>
            </a:r>
            <a:endParaRPr lang="en-US" dirty="0"/>
          </a:p>
        </p:txBody>
      </p:sp>
      <p:sp>
        <p:nvSpPr>
          <p:cNvPr id="12" name="TextBox 11"/>
          <p:cNvSpPr txBox="1"/>
          <p:nvPr/>
        </p:nvSpPr>
        <p:spPr>
          <a:xfrm>
            <a:off x="6553200" y="5537537"/>
            <a:ext cx="2143151" cy="369332"/>
          </a:xfrm>
          <a:prstGeom prst="rect">
            <a:avLst/>
          </a:prstGeom>
          <a:noFill/>
        </p:spPr>
        <p:txBody>
          <a:bodyPr wrap="none" rtlCol="0">
            <a:spAutoFit/>
          </a:bodyPr>
          <a:lstStyle/>
          <a:p>
            <a:r>
              <a:rPr lang="tr-TR" dirty="0" smtClean="0"/>
              <a:t>Kullanıcının girişini al</a:t>
            </a:r>
            <a:endParaRPr lang="en-US" dirty="0"/>
          </a:p>
        </p:txBody>
      </p:sp>
      <p:cxnSp>
        <p:nvCxnSpPr>
          <p:cNvPr id="14" name="Shape 13"/>
          <p:cNvCxnSpPr>
            <a:stCxn id="8" idx="1"/>
            <a:endCxn id="6" idx="2"/>
          </p:cNvCxnSpPr>
          <p:nvPr/>
        </p:nvCxnSpPr>
        <p:spPr>
          <a:xfrm rot="10800000">
            <a:off x="2324100" y="3982999"/>
            <a:ext cx="647700" cy="15612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95800" y="2642144"/>
            <a:ext cx="4212000" cy="1477328"/>
          </a:xfrm>
          <a:prstGeom prst="rect">
            <a:avLst/>
          </a:prstGeom>
          <a:noFill/>
          <a:ln>
            <a:solidFill>
              <a:schemeClr val="bg1">
                <a:lumMod val="65000"/>
              </a:schemeClr>
            </a:solidFill>
          </a:ln>
        </p:spPr>
        <p:txBody>
          <a:bodyPr wrap="square" rtlCol="0">
            <a:spAutoFit/>
          </a:bodyPr>
          <a:lstStyle/>
          <a:p>
            <a:r>
              <a:rPr lang="tr-TR" b="1" dirty="0" smtClean="0"/>
              <a:t>–View –</a:t>
            </a:r>
          </a:p>
          <a:p>
            <a:pPr marL="273050" indent="-273050">
              <a:buFont typeface="Wingdings" pitchFamily="2" charset="2"/>
              <a:buChar char="v"/>
            </a:pPr>
            <a:r>
              <a:rPr lang="tr-TR" dirty="0" smtClean="0"/>
              <a:t>Tüm öğrencileri tablo görünümü</a:t>
            </a:r>
          </a:p>
          <a:p>
            <a:pPr marL="273050" indent="-273050">
              <a:buFont typeface="Wingdings" pitchFamily="2" charset="2"/>
              <a:buChar char="v"/>
            </a:pPr>
            <a:r>
              <a:rPr lang="tr-TR" dirty="0" smtClean="0"/>
              <a:t>Tek öğrenci bilgi görünümü</a:t>
            </a:r>
          </a:p>
          <a:p>
            <a:pPr marL="273050" indent="-273050">
              <a:buFont typeface="Wingdings" pitchFamily="2" charset="2"/>
              <a:buChar char="v"/>
            </a:pPr>
            <a:r>
              <a:rPr lang="tr-TR" dirty="0" smtClean="0"/>
              <a:t>Para ödememiş öğrenci tablo görünümü</a:t>
            </a:r>
          </a:p>
          <a:p>
            <a:pPr marL="273050" indent="-273050">
              <a:buFont typeface="Wingdings" pitchFamily="2" charset="2"/>
              <a:buChar char="v"/>
            </a:pPr>
            <a:r>
              <a:rPr lang="tr-TR" dirty="0" smtClean="0"/>
              <a:t>Öğrenci bilgi güncelleştirme görünümü</a:t>
            </a:r>
            <a:endParaRPr lang="en-US" dirty="0"/>
          </a:p>
        </p:txBody>
      </p:sp>
      <p:cxnSp>
        <p:nvCxnSpPr>
          <p:cNvPr id="18" name="Straight Arrow Connector 17"/>
          <p:cNvCxnSpPr>
            <a:stCxn id="6" idx="3"/>
            <a:endCxn id="17" idx="1"/>
          </p:cNvCxnSpPr>
          <p:nvPr/>
        </p:nvCxnSpPr>
        <p:spPr>
          <a:xfrm flipV="1">
            <a:off x="3810000" y="3380808"/>
            <a:ext cx="685800" cy="2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00" y="1524000"/>
            <a:ext cx="7147341" cy="400110"/>
          </a:xfrm>
          <a:prstGeom prst="rect">
            <a:avLst/>
          </a:prstGeom>
          <a:noFill/>
        </p:spPr>
        <p:txBody>
          <a:bodyPr wrap="none" rtlCol="0">
            <a:spAutoFit/>
          </a:bodyPr>
          <a:lstStyle/>
          <a:p>
            <a:r>
              <a:rPr lang="tr-TR" sz="2000" b="1" u="sng" dirty="0" smtClean="0"/>
              <a:t>Bu şekilde tasarlanan yazılım, MVC çerçevesi içinde tasarlanmıştır</a:t>
            </a:r>
            <a:endParaRPr lang="en-US" sz="2000" b="1" u="sng" dirty="0"/>
          </a:p>
        </p:txBody>
      </p:sp>
      <p:sp>
        <p:nvSpPr>
          <p:cNvPr id="16" name="TextBox 15"/>
          <p:cNvSpPr txBox="1"/>
          <p:nvPr/>
        </p:nvSpPr>
        <p:spPr>
          <a:xfrm>
            <a:off x="152400" y="5334000"/>
            <a:ext cx="2438400" cy="646331"/>
          </a:xfrm>
          <a:prstGeom prst="rect">
            <a:avLst/>
          </a:prstGeom>
          <a:noFill/>
        </p:spPr>
        <p:txBody>
          <a:bodyPr wrap="square" rtlCol="0">
            <a:spAutoFit/>
          </a:bodyPr>
          <a:lstStyle/>
          <a:p>
            <a:r>
              <a:rPr lang="tr-TR" dirty="0" smtClean="0"/>
              <a:t>Görünüme bağlı veri güncelleştirme talepleri</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Javascript MVC çerçeveleri</a:t>
            </a:r>
            <a:endParaRPr lang="en-US" dirty="0"/>
          </a:p>
        </p:txBody>
      </p:sp>
      <p:sp>
        <p:nvSpPr>
          <p:cNvPr id="19" name="Content Placeholder 18"/>
          <p:cNvSpPr>
            <a:spLocks noGrp="1"/>
          </p:cNvSpPr>
          <p:nvPr>
            <p:ph idx="1"/>
          </p:nvPr>
        </p:nvSpPr>
        <p:spPr/>
        <p:txBody>
          <a:bodyPr/>
          <a:lstStyle/>
          <a:p>
            <a:r>
              <a:rPr lang="tr-TR" dirty="0" smtClean="0"/>
              <a:t>Javascript MVC çerçeveleri, karmaşık RIA geliştirmede kullanılan web geliştirme çerçeveleridir</a:t>
            </a:r>
          </a:p>
          <a:p>
            <a:r>
              <a:rPr lang="tr-TR" dirty="0" smtClean="0"/>
              <a:t>Şu anda en pöpüler olan MVC çerçeveleri Backbone.js, Ember.js ve Angular.js</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Javascript MVC çerçeveleri</a:t>
            </a:r>
            <a:endParaRPr lang="en-US" dirty="0"/>
          </a:p>
        </p:txBody>
      </p:sp>
      <p:sp>
        <p:nvSpPr>
          <p:cNvPr id="19" name="Content Placeholder 18"/>
          <p:cNvSpPr>
            <a:spLocks noGrp="1"/>
          </p:cNvSpPr>
          <p:nvPr>
            <p:ph idx="1"/>
          </p:nvPr>
        </p:nvSpPr>
        <p:spPr/>
        <p:txBody>
          <a:bodyPr>
            <a:normAutofit lnSpcReduction="10000"/>
          </a:bodyPr>
          <a:lstStyle/>
          <a:p>
            <a:r>
              <a:rPr lang="tr-TR" dirty="0" smtClean="0"/>
              <a:t>Backbone.js kullanarak geliştirilmiş siteleri</a:t>
            </a:r>
          </a:p>
          <a:p>
            <a:pPr lvl="1"/>
            <a:r>
              <a:rPr lang="tr-TR" dirty="0" smtClean="0"/>
              <a:t>USA Today (gazet)</a:t>
            </a:r>
          </a:p>
          <a:p>
            <a:pPr lvl="1"/>
            <a:r>
              <a:rPr lang="tr-TR" dirty="0" smtClean="0"/>
              <a:t>Hulu (online TV sitesi)</a:t>
            </a:r>
          </a:p>
          <a:p>
            <a:pPr lvl="1"/>
            <a:r>
              <a:rPr lang="tr-TR" dirty="0" smtClean="0"/>
              <a:t>Foursquare (sosyal ağ sitesi)</a:t>
            </a:r>
          </a:p>
          <a:p>
            <a:pPr lvl="1"/>
            <a:r>
              <a:rPr lang="tr-TR" dirty="0" smtClean="0"/>
              <a:t>Disqus (online yorumlama hizmeti)</a:t>
            </a:r>
          </a:p>
          <a:p>
            <a:pPr lvl="1"/>
            <a:r>
              <a:rPr lang="tr-TR" dirty="0" smtClean="0"/>
              <a:t>Khan Academi (online eğitim hizmeti)</a:t>
            </a:r>
          </a:p>
          <a:p>
            <a:pPr lvl="1"/>
            <a:r>
              <a:rPr lang="tr-TR" dirty="0" smtClean="0"/>
              <a:t>Diaspora (sosyal ağ sistemi)</a:t>
            </a:r>
          </a:p>
          <a:p>
            <a:pPr lvl="1"/>
            <a:r>
              <a:rPr lang="tr-TR" dirty="0" smtClean="0"/>
              <a:t>Pandora (online radio sitesi)</a:t>
            </a:r>
          </a:p>
          <a:p>
            <a:pPr lvl="1"/>
            <a:r>
              <a:rPr lang="tr-TR" dirty="0" smtClean="0"/>
              <a:t>...</a:t>
            </a:r>
          </a:p>
          <a:p>
            <a:pPr lvl="1"/>
            <a:endParaRPr lang="tr-TR" dirty="0" smtClean="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Javascript MVC çerçeveleri</a:t>
            </a:r>
            <a:endParaRPr lang="en-US" dirty="0"/>
          </a:p>
        </p:txBody>
      </p:sp>
      <p:sp>
        <p:nvSpPr>
          <p:cNvPr id="19" name="Content Placeholder 18"/>
          <p:cNvSpPr>
            <a:spLocks noGrp="1"/>
          </p:cNvSpPr>
          <p:nvPr>
            <p:ph idx="1"/>
          </p:nvPr>
        </p:nvSpPr>
        <p:spPr/>
        <p:txBody>
          <a:bodyPr>
            <a:normAutofit lnSpcReduction="10000"/>
          </a:bodyPr>
          <a:lstStyle/>
          <a:p>
            <a:r>
              <a:rPr lang="tr-TR" dirty="0" smtClean="0"/>
              <a:t>Ember.js kullanarak geliştirilmiş siteleri</a:t>
            </a:r>
          </a:p>
          <a:p>
            <a:pPr lvl="1"/>
            <a:r>
              <a:rPr lang="tr-TR" dirty="0" smtClean="0"/>
              <a:t>Yahoo (İnternet portalı)</a:t>
            </a:r>
          </a:p>
          <a:p>
            <a:pPr lvl="1"/>
            <a:r>
              <a:rPr lang="tr-TR" dirty="0" smtClean="0"/>
              <a:t>Zendesk (customer service hizmet sitesi)</a:t>
            </a:r>
          </a:p>
          <a:p>
            <a:pPr lvl="1"/>
            <a:r>
              <a:rPr lang="tr-TR" dirty="0" smtClean="0"/>
              <a:t>Groupon (online kupon hizmeti)</a:t>
            </a:r>
          </a:p>
          <a:p>
            <a:pPr lvl="1"/>
            <a:r>
              <a:rPr lang="tr-TR" dirty="0" smtClean="0"/>
              <a:t>Discourse (online yorumlama hizmeti)</a:t>
            </a:r>
          </a:p>
          <a:p>
            <a:pPr lvl="1"/>
            <a:r>
              <a:rPr lang="tr-TR" dirty="0" smtClean="0"/>
              <a:t>Square (online ödeme hizmeti)</a:t>
            </a:r>
          </a:p>
          <a:p>
            <a:pPr lvl="1"/>
            <a:r>
              <a:rPr lang="tr-TR" dirty="0" smtClean="0"/>
              <a:t>Livinsocial (sosyal ağ sitesi)</a:t>
            </a:r>
          </a:p>
          <a:p>
            <a:pPr lvl="1"/>
            <a:r>
              <a:rPr lang="tr-TR" dirty="0" smtClean="0"/>
              <a:t>Yapp (mobile app geliştirme sitesi)</a:t>
            </a:r>
          </a:p>
          <a:p>
            <a:pPr lvl="1"/>
            <a:r>
              <a:rPr lang="tr-TR" dirty="0" smtClean="0"/>
              <a:t>...</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Javascript MVC çerçeveleri</a:t>
            </a:r>
            <a:endParaRPr lang="en-US" dirty="0"/>
          </a:p>
        </p:txBody>
      </p:sp>
      <p:sp>
        <p:nvSpPr>
          <p:cNvPr id="19" name="Content Placeholder 18"/>
          <p:cNvSpPr>
            <a:spLocks noGrp="1"/>
          </p:cNvSpPr>
          <p:nvPr>
            <p:ph idx="1"/>
          </p:nvPr>
        </p:nvSpPr>
        <p:spPr/>
        <p:txBody>
          <a:bodyPr>
            <a:normAutofit lnSpcReduction="10000"/>
          </a:bodyPr>
          <a:lstStyle/>
          <a:p>
            <a:r>
              <a:rPr lang="tr-TR" dirty="0" smtClean="0"/>
              <a:t>Angular.js kullanarak geliştirilmiş siteleri (Google'nin Javascript MVC çerçevesi)</a:t>
            </a:r>
          </a:p>
          <a:p>
            <a:pPr lvl="1"/>
            <a:r>
              <a:rPr lang="tr-TR" dirty="0" smtClean="0"/>
              <a:t>PS3 için YouTube sitesi (online video hizmeti)</a:t>
            </a:r>
          </a:p>
          <a:p>
            <a:pPr lvl="1"/>
            <a:r>
              <a:rPr lang="tr-TR" dirty="0" smtClean="0"/>
              <a:t>Crunchinator (Chrunchbase blogu için veri incelenmesi)</a:t>
            </a:r>
          </a:p>
          <a:p>
            <a:pPr lvl="1"/>
            <a:r>
              <a:rPr lang="tr-TR" dirty="0" smtClean="0"/>
              <a:t>Musik365 (online radio hizmeti)</a:t>
            </a:r>
          </a:p>
          <a:p>
            <a:pPr lvl="1"/>
            <a:r>
              <a:rPr lang="tr-TR" dirty="0" smtClean="0"/>
              <a:t>Posse (online sosyal oyun)</a:t>
            </a:r>
          </a:p>
          <a:p>
            <a:pPr lvl="1"/>
            <a:r>
              <a:rPr lang="tr-TR" dirty="0" smtClean="0"/>
              <a:t>openTaste (sosyal ağı sitesi</a:t>
            </a:r>
          </a:p>
          <a:p>
            <a:pPr lvl="1"/>
            <a:r>
              <a:rPr lang="tr-TR" dirty="0" smtClean="0"/>
              <a:t>...</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Javascript MVC çerçeveleri nedir?</a:t>
            </a:r>
            <a:endParaRPr lang="en-US" dirty="0"/>
          </a:p>
        </p:txBody>
      </p:sp>
      <p:sp>
        <p:nvSpPr>
          <p:cNvPr id="19" name="Content Placeholder 18"/>
          <p:cNvSpPr>
            <a:spLocks noGrp="1"/>
          </p:cNvSpPr>
          <p:nvPr>
            <p:ph idx="1"/>
          </p:nvPr>
        </p:nvSpPr>
        <p:spPr/>
        <p:txBody>
          <a:bodyPr>
            <a:normAutofit fontScale="92500" lnSpcReduction="10000"/>
          </a:bodyPr>
          <a:lstStyle/>
          <a:p>
            <a:r>
              <a:rPr lang="tr-TR" dirty="0" smtClean="0"/>
              <a:t>Javascript MVC çerçeveleri genellikle</a:t>
            </a:r>
          </a:p>
          <a:p>
            <a:pPr lvl="1"/>
            <a:r>
              <a:rPr lang="tr-TR" dirty="0" smtClean="0"/>
              <a:t>"Model" için kullanılacak özel bir nesne sunar</a:t>
            </a:r>
          </a:p>
          <a:p>
            <a:pPr lvl="2"/>
            <a:r>
              <a:rPr lang="tr-TR" dirty="0" smtClean="0"/>
              <a:t>MVC'nin modellerinin temel yapıları tanımlar</a:t>
            </a:r>
          </a:p>
          <a:p>
            <a:pPr lvl="2"/>
            <a:r>
              <a:rPr lang="tr-TR" dirty="0" smtClean="0"/>
              <a:t>Modelin özellikleri ayarlama aletleri sunar</a:t>
            </a:r>
          </a:p>
          <a:p>
            <a:pPr lvl="2"/>
            <a:r>
              <a:rPr lang="tr-TR" dirty="0" smtClean="0"/>
              <a:t>AJAX kullanarak sunucu ile model verilerini indirme/yükleme/sync etme araçları sunar</a:t>
            </a:r>
          </a:p>
          <a:p>
            <a:pPr lvl="1"/>
            <a:r>
              <a:rPr lang="tr-TR" dirty="0" smtClean="0"/>
              <a:t>View olarak HTML kullanılır</a:t>
            </a:r>
          </a:p>
          <a:p>
            <a:pPr lvl="1"/>
            <a:r>
              <a:rPr lang="tr-TR" dirty="0" smtClean="0"/>
              <a:t>Controller için özel bir nesne sunar</a:t>
            </a:r>
          </a:p>
          <a:p>
            <a:pPr lvl="2"/>
            <a:r>
              <a:rPr lang="tr-TR" dirty="0" smtClean="0"/>
              <a:t>Bu nesne modelin haline bağlı olayların bağlamayı yönetir</a:t>
            </a:r>
          </a:p>
          <a:p>
            <a:pPr lvl="2"/>
            <a:r>
              <a:rPr lang="tr-TR" dirty="0" smtClean="0"/>
              <a:t>HTML parse (ayrıştırma) ve templating (şablonlama) yapar</a:t>
            </a:r>
          </a:p>
          <a:p>
            <a:pPr lvl="2"/>
            <a:r>
              <a:rPr lang="tr-TR" dirty="0" smtClean="0"/>
              <a:t>Görünümleri ayarlar</a:t>
            </a:r>
          </a:p>
          <a:p>
            <a:pPr lvl="2"/>
            <a:endParaRPr lang="tr-TR" dirty="0" smtClean="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Javascript MVC çerçeveleri nedir?</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TextBox 5"/>
          <p:cNvSpPr txBox="1"/>
          <p:nvPr/>
        </p:nvSpPr>
        <p:spPr>
          <a:xfrm>
            <a:off x="1066800" y="1905000"/>
            <a:ext cx="678391" cy="523220"/>
          </a:xfrm>
          <a:prstGeom prst="rect">
            <a:avLst/>
          </a:prstGeom>
          <a:noFill/>
        </p:spPr>
        <p:txBody>
          <a:bodyPr wrap="none" rtlCol="0">
            <a:spAutoFit/>
          </a:bodyPr>
          <a:lstStyle/>
          <a:p>
            <a:r>
              <a:rPr lang="tr-TR" sz="2800" dirty="0" smtClean="0"/>
              <a:t>RIA</a:t>
            </a:r>
            <a:endParaRPr lang="en-US" sz="2800" dirty="0"/>
          </a:p>
        </p:txBody>
      </p:sp>
      <p:sp>
        <p:nvSpPr>
          <p:cNvPr id="7" name="TextBox 6"/>
          <p:cNvSpPr txBox="1"/>
          <p:nvPr/>
        </p:nvSpPr>
        <p:spPr>
          <a:xfrm>
            <a:off x="990600" y="3429000"/>
            <a:ext cx="1231363" cy="400110"/>
          </a:xfrm>
          <a:prstGeom prst="rect">
            <a:avLst/>
          </a:prstGeom>
          <a:noFill/>
        </p:spPr>
        <p:txBody>
          <a:bodyPr wrap="none" rtlCol="0">
            <a:spAutoFit/>
          </a:bodyPr>
          <a:lstStyle/>
          <a:p>
            <a:r>
              <a:rPr lang="tr-TR" sz="2000" dirty="0" smtClean="0"/>
              <a:t>Controller</a:t>
            </a:r>
            <a:endParaRPr lang="en-US" sz="2000" dirty="0"/>
          </a:p>
        </p:txBody>
      </p:sp>
      <p:sp>
        <p:nvSpPr>
          <p:cNvPr id="8" name="TextBox 7"/>
          <p:cNvSpPr txBox="1"/>
          <p:nvPr/>
        </p:nvSpPr>
        <p:spPr>
          <a:xfrm>
            <a:off x="3733800" y="1905000"/>
            <a:ext cx="872418" cy="400110"/>
          </a:xfrm>
          <a:prstGeom prst="rect">
            <a:avLst/>
          </a:prstGeom>
          <a:noFill/>
        </p:spPr>
        <p:txBody>
          <a:bodyPr wrap="none" rtlCol="0">
            <a:spAutoFit/>
          </a:bodyPr>
          <a:lstStyle/>
          <a:p>
            <a:r>
              <a:rPr lang="tr-TR" sz="2000" dirty="0" smtClean="0"/>
              <a:t>Veriler</a:t>
            </a:r>
            <a:endParaRPr lang="en-US" sz="2000" dirty="0"/>
          </a:p>
        </p:txBody>
      </p:sp>
      <p:sp>
        <p:nvSpPr>
          <p:cNvPr id="9" name="TextBox 8"/>
          <p:cNvSpPr txBox="1"/>
          <p:nvPr/>
        </p:nvSpPr>
        <p:spPr>
          <a:xfrm>
            <a:off x="3429000" y="3024250"/>
            <a:ext cx="1457450" cy="400110"/>
          </a:xfrm>
          <a:prstGeom prst="rect">
            <a:avLst/>
          </a:prstGeom>
          <a:noFill/>
        </p:spPr>
        <p:txBody>
          <a:bodyPr wrap="none" rtlCol="0">
            <a:spAutoFit/>
          </a:bodyPr>
          <a:lstStyle/>
          <a:p>
            <a:r>
              <a:rPr lang="tr-TR" sz="2000" dirty="0" smtClean="0"/>
              <a:t>Görünümler</a:t>
            </a:r>
            <a:endParaRPr lang="en-US" sz="2000" dirty="0"/>
          </a:p>
        </p:txBody>
      </p:sp>
      <p:cxnSp>
        <p:nvCxnSpPr>
          <p:cNvPr id="11" name="Straight Arrow Connector 10"/>
          <p:cNvCxnSpPr/>
          <p:nvPr/>
        </p:nvCxnSpPr>
        <p:spPr>
          <a:xfrm>
            <a:off x="1676400" y="2362200"/>
            <a:ext cx="16002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447800" y="2428220"/>
            <a:ext cx="0" cy="1000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52600" y="2133600"/>
            <a:ext cx="16076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p:nvPr/>
        </p:nvCxnSpPr>
        <p:spPr>
          <a:xfrm flipV="1">
            <a:off x="2286000" y="3371910"/>
            <a:ext cx="1871725" cy="266580"/>
          </a:xfrm>
          <a:prstGeom prst="bentConnector2">
            <a:avLst/>
          </a:prstGeom>
          <a:ln>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157725" y="2293235"/>
            <a:ext cx="0" cy="756000"/>
          </a:xfrm>
          <a:prstGeom prst="straightConnector1">
            <a:avLst/>
          </a:prstGeom>
          <a:ln>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334000" y="1905000"/>
            <a:ext cx="3352800" cy="1077218"/>
          </a:xfrm>
          <a:prstGeom prst="rect">
            <a:avLst/>
          </a:prstGeom>
        </p:spPr>
        <p:txBody>
          <a:bodyPr wrap="square">
            <a:spAutoFit/>
          </a:bodyPr>
          <a:lstStyle/>
          <a:p>
            <a:pPr marL="4763" lvl="1"/>
            <a:r>
              <a:rPr lang="tr-TR" sz="1600" dirty="0" smtClean="0"/>
              <a:t>"model" nesnesi</a:t>
            </a:r>
            <a:endParaRPr lang="tr-TR" sz="1600" dirty="0" smtClean="0"/>
          </a:p>
          <a:p>
            <a:pPr marL="177800" lvl="2" indent="-177800">
              <a:buFont typeface="Arial" pitchFamily="34" charset="0"/>
              <a:buChar char="•"/>
            </a:pPr>
            <a:r>
              <a:rPr lang="tr-TR" sz="1600" dirty="0" smtClean="0"/>
              <a:t>temel yapıları</a:t>
            </a:r>
            <a:endParaRPr lang="tr-TR" sz="1600" dirty="0" smtClean="0"/>
          </a:p>
          <a:p>
            <a:pPr marL="177800" lvl="2" indent="-177800">
              <a:buFont typeface="Arial" pitchFamily="34" charset="0"/>
              <a:buChar char="•"/>
            </a:pPr>
            <a:r>
              <a:rPr lang="tr-TR" sz="1600" dirty="0" smtClean="0"/>
              <a:t>Özellikleri </a:t>
            </a:r>
            <a:r>
              <a:rPr lang="tr-TR" sz="1600" dirty="0" smtClean="0"/>
              <a:t>ayarlama </a:t>
            </a:r>
            <a:r>
              <a:rPr lang="tr-TR" sz="1600" dirty="0" smtClean="0"/>
              <a:t>aletleri</a:t>
            </a:r>
            <a:endParaRPr lang="tr-TR" sz="1600" dirty="0" smtClean="0"/>
          </a:p>
          <a:p>
            <a:pPr marL="177800" lvl="2" indent="-177800">
              <a:buFont typeface="Arial" pitchFamily="34" charset="0"/>
              <a:buChar char="•"/>
            </a:pPr>
            <a:r>
              <a:rPr lang="tr-TR" sz="1600" dirty="0" smtClean="0"/>
              <a:t>AJAX </a:t>
            </a:r>
            <a:r>
              <a:rPr lang="tr-TR" sz="1600" dirty="0" smtClean="0"/>
              <a:t>sunucu </a:t>
            </a:r>
            <a:r>
              <a:rPr lang="tr-TR" sz="1600" dirty="0" smtClean="0"/>
              <a:t>ile </a:t>
            </a:r>
            <a:r>
              <a:rPr lang="tr-TR" sz="1600" dirty="0" smtClean="0"/>
              <a:t>sync </a:t>
            </a:r>
            <a:r>
              <a:rPr lang="tr-TR" sz="1600" dirty="0" smtClean="0"/>
              <a:t>etme </a:t>
            </a:r>
            <a:r>
              <a:rPr lang="tr-TR" sz="1600" dirty="0" smtClean="0"/>
              <a:t>araçları</a:t>
            </a:r>
            <a:endParaRPr lang="tr-TR" sz="1600" dirty="0" smtClean="0"/>
          </a:p>
        </p:txBody>
      </p:sp>
      <p:cxnSp>
        <p:nvCxnSpPr>
          <p:cNvPr id="30" name="Straight Connector 29"/>
          <p:cNvCxnSpPr/>
          <p:nvPr/>
        </p:nvCxnSpPr>
        <p:spPr>
          <a:xfrm>
            <a:off x="4800600" y="2133600"/>
            <a:ext cx="381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800600" y="3059875"/>
            <a:ext cx="990600" cy="338554"/>
          </a:xfrm>
          <a:prstGeom prst="rect">
            <a:avLst/>
          </a:prstGeom>
        </p:spPr>
        <p:txBody>
          <a:bodyPr wrap="square">
            <a:spAutoFit/>
          </a:bodyPr>
          <a:lstStyle/>
          <a:p>
            <a:pPr marL="4763" lvl="1"/>
            <a:r>
              <a:rPr lang="en-US" sz="1600" dirty="0" smtClean="0"/>
              <a:t>{ HTML }</a:t>
            </a:r>
            <a:endParaRPr lang="tr-TR" sz="1600" dirty="0" smtClean="0"/>
          </a:p>
        </p:txBody>
      </p:sp>
      <p:sp>
        <p:nvSpPr>
          <p:cNvPr id="32" name="Rectangle 31"/>
          <p:cNvSpPr/>
          <p:nvPr/>
        </p:nvSpPr>
        <p:spPr>
          <a:xfrm>
            <a:off x="990600" y="4332982"/>
            <a:ext cx="2286000" cy="1077218"/>
          </a:xfrm>
          <a:prstGeom prst="rect">
            <a:avLst/>
          </a:prstGeom>
        </p:spPr>
        <p:txBody>
          <a:bodyPr wrap="square">
            <a:spAutoFit/>
          </a:bodyPr>
          <a:lstStyle/>
          <a:p>
            <a:pPr marL="4763" lvl="1"/>
            <a:r>
              <a:rPr lang="tr-TR" sz="1600" dirty="0" smtClean="0"/>
              <a:t>"</a:t>
            </a:r>
            <a:r>
              <a:rPr lang="en-US" sz="1600" dirty="0" smtClean="0"/>
              <a:t>controller</a:t>
            </a:r>
            <a:r>
              <a:rPr lang="tr-TR" sz="1600" dirty="0" smtClean="0"/>
              <a:t>" nesnesi</a:t>
            </a:r>
            <a:endParaRPr lang="tr-TR" sz="1600" dirty="0" smtClean="0"/>
          </a:p>
          <a:p>
            <a:pPr marL="177800" lvl="2" indent="-177800">
              <a:buFont typeface="Arial" pitchFamily="34" charset="0"/>
              <a:buChar char="•"/>
            </a:pPr>
            <a:r>
              <a:rPr lang="tr-TR" sz="1600" dirty="0" smtClean="0"/>
              <a:t>olay bağlama</a:t>
            </a:r>
            <a:endParaRPr lang="tr-TR" sz="1600" dirty="0" smtClean="0"/>
          </a:p>
          <a:p>
            <a:pPr marL="177800" lvl="2" indent="-177800">
              <a:buFont typeface="Arial" pitchFamily="34" charset="0"/>
              <a:buChar char="•"/>
            </a:pPr>
            <a:r>
              <a:rPr lang="tr-TR" sz="1600" dirty="0" smtClean="0"/>
              <a:t>HTML </a:t>
            </a:r>
            <a:r>
              <a:rPr lang="tr-TR" sz="1600" dirty="0" smtClean="0"/>
              <a:t>pars</a:t>
            </a:r>
            <a:r>
              <a:rPr lang="en-US" sz="1600" dirty="0" smtClean="0"/>
              <a:t> </a:t>
            </a:r>
            <a:r>
              <a:rPr lang="tr-TR" sz="1600" dirty="0" smtClean="0"/>
              <a:t>etme</a:t>
            </a:r>
            <a:endParaRPr lang="tr-TR" sz="1600" dirty="0" smtClean="0"/>
          </a:p>
          <a:p>
            <a:pPr marL="177800" lvl="2" indent="-177800">
              <a:buFont typeface="Arial" pitchFamily="34" charset="0"/>
              <a:buChar char="•"/>
            </a:pPr>
            <a:r>
              <a:rPr lang="tr-TR" sz="1600" dirty="0" smtClean="0"/>
              <a:t>Görünüm ayarlama</a:t>
            </a:r>
            <a:endParaRPr lang="tr-TR" sz="1600" dirty="0" smtClean="0"/>
          </a:p>
        </p:txBody>
      </p:sp>
      <p:cxnSp>
        <p:nvCxnSpPr>
          <p:cNvPr id="33" name="Straight Connector 32"/>
          <p:cNvCxnSpPr/>
          <p:nvPr/>
        </p:nvCxnSpPr>
        <p:spPr>
          <a:xfrm>
            <a:off x="1447800" y="3886200"/>
            <a:ext cx="0" cy="3810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733800" y="3810000"/>
            <a:ext cx="1191224" cy="307777"/>
          </a:xfrm>
          <a:prstGeom prst="rect">
            <a:avLst/>
          </a:prstGeom>
        </p:spPr>
        <p:txBody>
          <a:bodyPr wrap="none">
            <a:spAutoFit/>
          </a:bodyPr>
          <a:lstStyle/>
          <a:p>
            <a:pPr marL="0" lvl="2"/>
            <a:r>
              <a:rPr lang="tr-TR" sz="1400" dirty="0" smtClean="0"/>
              <a:t>olay </a:t>
            </a:r>
            <a:r>
              <a:rPr lang="tr-TR" sz="1400" dirty="0" smtClean="0"/>
              <a:t>bağlama</a:t>
            </a:r>
          </a:p>
        </p:txBody>
      </p:sp>
      <p:sp>
        <p:nvSpPr>
          <p:cNvPr id="36" name="Rectangle 35"/>
          <p:cNvSpPr/>
          <p:nvPr/>
        </p:nvSpPr>
        <p:spPr>
          <a:xfrm>
            <a:off x="4146097" y="2587823"/>
            <a:ext cx="1264103" cy="307777"/>
          </a:xfrm>
          <a:prstGeom prst="rect">
            <a:avLst/>
          </a:prstGeom>
        </p:spPr>
        <p:txBody>
          <a:bodyPr wrap="square">
            <a:spAutoFit/>
          </a:bodyPr>
          <a:lstStyle/>
          <a:p>
            <a:pPr marL="0" lvl="2"/>
            <a:r>
              <a:rPr lang="tr-TR" sz="1400" dirty="0" smtClean="0"/>
              <a:t>olay </a:t>
            </a:r>
            <a:r>
              <a:rPr lang="tr-TR" sz="1400" dirty="0" smtClean="0"/>
              <a:t>bağlama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Javascript MVC çerçeveleri nedir?</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TextBox 5"/>
          <p:cNvSpPr txBox="1"/>
          <p:nvPr/>
        </p:nvSpPr>
        <p:spPr>
          <a:xfrm>
            <a:off x="1066800" y="1905000"/>
            <a:ext cx="678391" cy="523220"/>
          </a:xfrm>
          <a:prstGeom prst="rect">
            <a:avLst/>
          </a:prstGeom>
          <a:noFill/>
        </p:spPr>
        <p:txBody>
          <a:bodyPr wrap="none" rtlCol="0">
            <a:spAutoFit/>
          </a:bodyPr>
          <a:lstStyle/>
          <a:p>
            <a:r>
              <a:rPr lang="tr-TR" sz="2800" dirty="0" smtClean="0"/>
              <a:t>RIA</a:t>
            </a:r>
            <a:endParaRPr lang="en-US" sz="2800" dirty="0"/>
          </a:p>
        </p:txBody>
      </p:sp>
      <p:sp>
        <p:nvSpPr>
          <p:cNvPr id="7" name="TextBox 6"/>
          <p:cNvSpPr txBox="1"/>
          <p:nvPr/>
        </p:nvSpPr>
        <p:spPr>
          <a:xfrm>
            <a:off x="990600" y="3429000"/>
            <a:ext cx="1231363" cy="400110"/>
          </a:xfrm>
          <a:prstGeom prst="rect">
            <a:avLst/>
          </a:prstGeom>
          <a:noFill/>
        </p:spPr>
        <p:txBody>
          <a:bodyPr wrap="none" rtlCol="0">
            <a:spAutoFit/>
          </a:bodyPr>
          <a:lstStyle/>
          <a:p>
            <a:r>
              <a:rPr lang="tr-TR" sz="2000" dirty="0" smtClean="0"/>
              <a:t>Controller</a:t>
            </a:r>
            <a:endParaRPr lang="en-US" sz="2000" dirty="0"/>
          </a:p>
        </p:txBody>
      </p:sp>
      <p:sp>
        <p:nvSpPr>
          <p:cNvPr id="8" name="TextBox 7"/>
          <p:cNvSpPr txBox="1"/>
          <p:nvPr/>
        </p:nvSpPr>
        <p:spPr>
          <a:xfrm>
            <a:off x="3733800" y="1905000"/>
            <a:ext cx="872418" cy="400110"/>
          </a:xfrm>
          <a:prstGeom prst="rect">
            <a:avLst/>
          </a:prstGeom>
          <a:noFill/>
        </p:spPr>
        <p:txBody>
          <a:bodyPr wrap="none" rtlCol="0">
            <a:spAutoFit/>
          </a:bodyPr>
          <a:lstStyle/>
          <a:p>
            <a:r>
              <a:rPr lang="tr-TR" sz="2000" dirty="0" smtClean="0"/>
              <a:t>Veriler</a:t>
            </a:r>
            <a:endParaRPr lang="en-US" sz="2000" dirty="0"/>
          </a:p>
        </p:txBody>
      </p:sp>
      <p:sp>
        <p:nvSpPr>
          <p:cNvPr id="9" name="TextBox 8"/>
          <p:cNvSpPr txBox="1"/>
          <p:nvPr/>
        </p:nvSpPr>
        <p:spPr>
          <a:xfrm>
            <a:off x="3429000" y="3024250"/>
            <a:ext cx="1457450" cy="400110"/>
          </a:xfrm>
          <a:prstGeom prst="rect">
            <a:avLst/>
          </a:prstGeom>
          <a:noFill/>
        </p:spPr>
        <p:txBody>
          <a:bodyPr wrap="none" rtlCol="0">
            <a:spAutoFit/>
          </a:bodyPr>
          <a:lstStyle/>
          <a:p>
            <a:r>
              <a:rPr lang="tr-TR" sz="2000" dirty="0" smtClean="0"/>
              <a:t>Görünümler</a:t>
            </a:r>
            <a:endParaRPr lang="en-US" sz="2000" dirty="0"/>
          </a:p>
        </p:txBody>
      </p:sp>
      <p:cxnSp>
        <p:nvCxnSpPr>
          <p:cNvPr id="11" name="Straight Arrow Connector 10"/>
          <p:cNvCxnSpPr/>
          <p:nvPr/>
        </p:nvCxnSpPr>
        <p:spPr>
          <a:xfrm>
            <a:off x="1676400" y="2362200"/>
            <a:ext cx="16002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447800" y="2428220"/>
            <a:ext cx="0" cy="1000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52600" y="2133600"/>
            <a:ext cx="16076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p:nvPr/>
        </p:nvCxnSpPr>
        <p:spPr>
          <a:xfrm flipV="1">
            <a:off x="2286000" y="3371910"/>
            <a:ext cx="1871725" cy="266580"/>
          </a:xfrm>
          <a:prstGeom prst="bentConnector2">
            <a:avLst/>
          </a:prstGeom>
          <a:ln>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157725" y="2293235"/>
            <a:ext cx="0" cy="756000"/>
          </a:xfrm>
          <a:prstGeom prst="straightConnector1">
            <a:avLst/>
          </a:prstGeom>
          <a:ln>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334000" y="1905000"/>
            <a:ext cx="3352800" cy="1077218"/>
          </a:xfrm>
          <a:prstGeom prst="rect">
            <a:avLst/>
          </a:prstGeom>
        </p:spPr>
        <p:txBody>
          <a:bodyPr wrap="square">
            <a:spAutoFit/>
          </a:bodyPr>
          <a:lstStyle/>
          <a:p>
            <a:pPr marL="4763" lvl="1"/>
            <a:r>
              <a:rPr lang="tr-TR" sz="1600" dirty="0" smtClean="0"/>
              <a:t>"model" nesnesi</a:t>
            </a:r>
            <a:endParaRPr lang="tr-TR" sz="1600" dirty="0" smtClean="0"/>
          </a:p>
          <a:p>
            <a:pPr marL="177800" lvl="2" indent="-177800">
              <a:buFont typeface="Arial" pitchFamily="34" charset="0"/>
              <a:buChar char="•"/>
            </a:pPr>
            <a:r>
              <a:rPr lang="tr-TR" sz="1600" dirty="0" smtClean="0"/>
              <a:t>temel yapıları</a:t>
            </a:r>
            <a:endParaRPr lang="tr-TR" sz="1600" dirty="0" smtClean="0"/>
          </a:p>
          <a:p>
            <a:pPr marL="177800" lvl="2" indent="-177800">
              <a:buFont typeface="Arial" pitchFamily="34" charset="0"/>
              <a:buChar char="•"/>
            </a:pPr>
            <a:r>
              <a:rPr lang="tr-TR" sz="1600" dirty="0" smtClean="0"/>
              <a:t>Özellikleri </a:t>
            </a:r>
            <a:r>
              <a:rPr lang="tr-TR" sz="1600" dirty="0" smtClean="0"/>
              <a:t>ayarlama </a:t>
            </a:r>
            <a:r>
              <a:rPr lang="tr-TR" sz="1600" dirty="0" smtClean="0"/>
              <a:t>aletleri</a:t>
            </a:r>
            <a:endParaRPr lang="tr-TR" sz="1600" dirty="0" smtClean="0"/>
          </a:p>
          <a:p>
            <a:pPr marL="177800" lvl="2" indent="-177800">
              <a:buFont typeface="Arial" pitchFamily="34" charset="0"/>
              <a:buChar char="•"/>
            </a:pPr>
            <a:r>
              <a:rPr lang="tr-TR" sz="1600" dirty="0" smtClean="0"/>
              <a:t>AJAX </a:t>
            </a:r>
            <a:r>
              <a:rPr lang="tr-TR" sz="1600" dirty="0" smtClean="0"/>
              <a:t>sunucu </a:t>
            </a:r>
            <a:r>
              <a:rPr lang="tr-TR" sz="1600" dirty="0" smtClean="0"/>
              <a:t>ile </a:t>
            </a:r>
            <a:r>
              <a:rPr lang="tr-TR" sz="1600" dirty="0" smtClean="0"/>
              <a:t>sync </a:t>
            </a:r>
            <a:r>
              <a:rPr lang="tr-TR" sz="1600" dirty="0" smtClean="0"/>
              <a:t>etme </a:t>
            </a:r>
            <a:r>
              <a:rPr lang="tr-TR" sz="1600" dirty="0" smtClean="0"/>
              <a:t>araçları</a:t>
            </a:r>
            <a:endParaRPr lang="tr-TR" sz="1600" dirty="0" smtClean="0"/>
          </a:p>
        </p:txBody>
      </p:sp>
      <p:cxnSp>
        <p:nvCxnSpPr>
          <p:cNvPr id="30" name="Straight Connector 29"/>
          <p:cNvCxnSpPr/>
          <p:nvPr/>
        </p:nvCxnSpPr>
        <p:spPr>
          <a:xfrm>
            <a:off x="4800600" y="2133600"/>
            <a:ext cx="381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800600" y="3059875"/>
            <a:ext cx="990600" cy="338554"/>
          </a:xfrm>
          <a:prstGeom prst="rect">
            <a:avLst/>
          </a:prstGeom>
        </p:spPr>
        <p:txBody>
          <a:bodyPr wrap="square">
            <a:spAutoFit/>
          </a:bodyPr>
          <a:lstStyle/>
          <a:p>
            <a:pPr marL="4763" lvl="1"/>
            <a:r>
              <a:rPr lang="en-US" sz="1600" dirty="0" smtClean="0"/>
              <a:t>{ HTML }</a:t>
            </a:r>
            <a:endParaRPr lang="tr-TR" sz="1600" dirty="0" smtClean="0"/>
          </a:p>
        </p:txBody>
      </p:sp>
      <p:sp>
        <p:nvSpPr>
          <p:cNvPr id="32" name="Rectangle 31"/>
          <p:cNvSpPr/>
          <p:nvPr/>
        </p:nvSpPr>
        <p:spPr>
          <a:xfrm>
            <a:off x="990600" y="4332982"/>
            <a:ext cx="2286000" cy="1077218"/>
          </a:xfrm>
          <a:prstGeom prst="rect">
            <a:avLst/>
          </a:prstGeom>
        </p:spPr>
        <p:txBody>
          <a:bodyPr wrap="square">
            <a:spAutoFit/>
          </a:bodyPr>
          <a:lstStyle/>
          <a:p>
            <a:pPr marL="4763" lvl="1"/>
            <a:r>
              <a:rPr lang="tr-TR" sz="1600" dirty="0" smtClean="0"/>
              <a:t>"</a:t>
            </a:r>
            <a:r>
              <a:rPr lang="en-US" sz="1600" dirty="0" smtClean="0"/>
              <a:t>controller</a:t>
            </a:r>
            <a:r>
              <a:rPr lang="tr-TR" sz="1600" dirty="0" smtClean="0"/>
              <a:t>" nesnesi</a:t>
            </a:r>
            <a:endParaRPr lang="tr-TR" sz="1600" dirty="0" smtClean="0"/>
          </a:p>
          <a:p>
            <a:pPr marL="177800" lvl="2" indent="-177800">
              <a:buFont typeface="Arial" pitchFamily="34" charset="0"/>
              <a:buChar char="•"/>
            </a:pPr>
            <a:r>
              <a:rPr lang="tr-TR" sz="1600" dirty="0" smtClean="0"/>
              <a:t>olay bağlama</a:t>
            </a:r>
            <a:endParaRPr lang="tr-TR" sz="1600" dirty="0" smtClean="0"/>
          </a:p>
          <a:p>
            <a:pPr marL="177800" lvl="2" indent="-177800">
              <a:buFont typeface="Arial" pitchFamily="34" charset="0"/>
              <a:buChar char="•"/>
            </a:pPr>
            <a:r>
              <a:rPr lang="tr-TR" sz="1600" dirty="0" smtClean="0"/>
              <a:t>HTML </a:t>
            </a:r>
            <a:r>
              <a:rPr lang="tr-TR" sz="1600" dirty="0" smtClean="0"/>
              <a:t>pars</a:t>
            </a:r>
            <a:r>
              <a:rPr lang="en-US" sz="1600" dirty="0" smtClean="0"/>
              <a:t> </a:t>
            </a:r>
            <a:r>
              <a:rPr lang="tr-TR" sz="1600" dirty="0" smtClean="0"/>
              <a:t>etme</a:t>
            </a:r>
            <a:endParaRPr lang="tr-TR" sz="1600" dirty="0" smtClean="0"/>
          </a:p>
          <a:p>
            <a:pPr marL="177800" lvl="2" indent="-177800">
              <a:buFont typeface="Arial" pitchFamily="34" charset="0"/>
              <a:buChar char="•"/>
            </a:pPr>
            <a:r>
              <a:rPr lang="tr-TR" sz="1600" dirty="0" smtClean="0"/>
              <a:t>Görünüm ayarlama</a:t>
            </a:r>
            <a:endParaRPr lang="tr-TR" sz="1600" dirty="0" smtClean="0"/>
          </a:p>
        </p:txBody>
      </p:sp>
      <p:cxnSp>
        <p:nvCxnSpPr>
          <p:cNvPr id="33" name="Straight Connector 32"/>
          <p:cNvCxnSpPr/>
          <p:nvPr/>
        </p:nvCxnSpPr>
        <p:spPr>
          <a:xfrm>
            <a:off x="1447800" y="3886200"/>
            <a:ext cx="0" cy="3810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733800" y="3810000"/>
            <a:ext cx="1191224" cy="307777"/>
          </a:xfrm>
          <a:prstGeom prst="rect">
            <a:avLst/>
          </a:prstGeom>
        </p:spPr>
        <p:txBody>
          <a:bodyPr wrap="none">
            <a:spAutoFit/>
          </a:bodyPr>
          <a:lstStyle/>
          <a:p>
            <a:pPr marL="0" lvl="2"/>
            <a:r>
              <a:rPr lang="tr-TR" sz="1400" dirty="0" smtClean="0"/>
              <a:t>olay </a:t>
            </a:r>
            <a:r>
              <a:rPr lang="tr-TR" sz="1400" dirty="0" smtClean="0"/>
              <a:t>bağlama</a:t>
            </a:r>
          </a:p>
        </p:txBody>
      </p:sp>
      <p:sp>
        <p:nvSpPr>
          <p:cNvPr id="36" name="Rectangle 35"/>
          <p:cNvSpPr/>
          <p:nvPr/>
        </p:nvSpPr>
        <p:spPr>
          <a:xfrm>
            <a:off x="4146097" y="2587823"/>
            <a:ext cx="1264103" cy="307777"/>
          </a:xfrm>
          <a:prstGeom prst="rect">
            <a:avLst/>
          </a:prstGeom>
        </p:spPr>
        <p:txBody>
          <a:bodyPr wrap="square">
            <a:spAutoFit/>
          </a:bodyPr>
          <a:lstStyle/>
          <a:p>
            <a:pPr marL="0" lvl="2"/>
            <a:r>
              <a:rPr lang="tr-TR" sz="1400" dirty="0" smtClean="0"/>
              <a:t>olay </a:t>
            </a:r>
            <a:r>
              <a:rPr lang="tr-TR" sz="1400" dirty="0" smtClean="0"/>
              <a:t>bağlama</a:t>
            </a:r>
          </a:p>
        </p:txBody>
      </p:sp>
      <p:sp>
        <p:nvSpPr>
          <p:cNvPr id="21" name="Rectangle 20"/>
          <p:cNvSpPr/>
          <p:nvPr/>
        </p:nvSpPr>
        <p:spPr>
          <a:xfrm>
            <a:off x="5867400" y="5334000"/>
            <a:ext cx="2590800" cy="954107"/>
          </a:xfrm>
          <a:prstGeom prst="rect">
            <a:avLst/>
          </a:prstGeom>
          <a:ln>
            <a:solidFill>
              <a:schemeClr val="bg1">
                <a:lumMod val="50000"/>
              </a:schemeClr>
            </a:solidFill>
          </a:ln>
        </p:spPr>
        <p:txBody>
          <a:bodyPr wrap="square">
            <a:spAutoFit/>
          </a:bodyPr>
          <a:lstStyle/>
          <a:p>
            <a:r>
              <a:rPr lang="tr-TR" sz="2800" b="1" dirty="0" smtClean="0"/>
              <a:t>Javascript MVC çerçeveleri</a:t>
            </a:r>
            <a:endParaRPr lang="en-US" sz="2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lnSpcReduction="10000"/>
          </a:bodyPr>
          <a:lstStyle/>
          <a:p>
            <a:r>
              <a:rPr lang="tr-TR" dirty="0" smtClean="0"/>
              <a:t>Backbone.js, şu anda en pöpüler olan ve birçok büyük kurum tarafından kullanılan jMVC çerçevesi</a:t>
            </a:r>
          </a:p>
          <a:p>
            <a:r>
              <a:rPr lang="tr-TR" dirty="0" smtClean="0"/>
              <a:t>Backbone.js, MVC geliştirmesi için birkaç temel nesne sağlar</a:t>
            </a:r>
          </a:p>
          <a:p>
            <a:pPr lvl="1"/>
            <a:r>
              <a:rPr lang="tr-TR" dirty="0" smtClean="0"/>
              <a:t>Model</a:t>
            </a:r>
          </a:p>
          <a:p>
            <a:pPr lvl="1"/>
            <a:r>
              <a:rPr lang="tr-TR" dirty="0" smtClean="0"/>
              <a:t>Collection</a:t>
            </a:r>
          </a:p>
          <a:p>
            <a:pPr lvl="1"/>
            <a:r>
              <a:rPr lang="tr-TR" dirty="0" smtClean="0"/>
              <a:t>View</a:t>
            </a:r>
          </a:p>
          <a:p>
            <a:pPr lvl="1"/>
            <a:r>
              <a:rPr lang="tr-TR" dirty="0" smtClean="0"/>
              <a:t>Router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3" name="Content Placeholder 2"/>
          <p:cNvSpPr>
            <a:spLocks noGrp="1"/>
          </p:cNvSpPr>
          <p:nvPr>
            <p:ph idx="1"/>
          </p:nvPr>
        </p:nvSpPr>
        <p:spPr/>
        <p:txBody>
          <a:bodyPr>
            <a:normAutofit fontScale="92500" lnSpcReduction="10000"/>
          </a:bodyPr>
          <a:lstStyle/>
          <a:p>
            <a:r>
              <a:rPr lang="tr-TR" dirty="0" smtClean="0"/>
              <a:t>MVC bir yazılım geliştirme desenidir</a:t>
            </a:r>
          </a:p>
          <a:p>
            <a:r>
              <a:rPr lang="tr-TR" dirty="0" smtClean="0"/>
              <a:t>MVC'de yazılım geliştirme işi, üç tipik bölüme </a:t>
            </a:r>
            <a:r>
              <a:rPr lang="tr-TR" dirty="0" smtClean="0"/>
              <a:t>başından </a:t>
            </a:r>
            <a:r>
              <a:rPr lang="tr-TR" dirty="0" smtClean="0"/>
              <a:t>ayrılır ve sonraki geliştirme bu üç bölüm çerçeve içerisinde gerçekleştirilir</a:t>
            </a:r>
          </a:p>
          <a:p>
            <a:r>
              <a:rPr lang="tr-TR" dirty="0" smtClean="0"/>
              <a:t>MVC üç bölümü,</a:t>
            </a:r>
          </a:p>
          <a:p>
            <a:pPr lvl="1"/>
            <a:r>
              <a:rPr lang="tr-TR" dirty="0" smtClean="0"/>
              <a:t>Model</a:t>
            </a:r>
          </a:p>
          <a:p>
            <a:pPr lvl="1"/>
            <a:r>
              <a:rPr lang="tr-TR" dirty="0" smtClean="0"/>
              <a:t>Görünüm </a:t>
            </a:r>
          </a:p>
          <a:p>
            <a:pPr lvl="1"/>
            <a:r>
              <a:rPr lang="tr-TR" dirty="0" smtClean="0"/>
              <a:t>Yönetici</a:t>
            </a:r>
          </a:p>
          <a:p>
            <a:r>
              <a:rPr lang="tr-TR" dirty="0" smtClean="0"/>
              <a:t>MVC, ingilizcede Model-View-Controller demektir</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a:bodyPr>
          <a:lstStyle/>
          <a:p>
            <a:r>
              <a:rPr lang="tr-TR" dirty="0" smtClean="0"/>
              <a:t>Backbone "model" nesnesi, uygulamanın verilerinin modelleri tanımlamak için kullanılır</a:t>
            </a:r>
          </a:p>
          <a:p>
            <a:r>
              <a:rPr lang="tr-TR" dirty="0" smtClean="0"/>
              <a:t>Model nesnesi, verileri ve onlarla çalışan iş mantık fonksiyonları içermeli</a:t>
            </a:r>
          </a:p>
          <a:p>
            <a:r>
              <a:rPr lang="tr-TR" dirty="0" smtClean="0"/>
              <a:t>Model nesneleri genellikle toplu olarak bir Collection içinde kullanılır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fontScale="47500" lnSpcReduction="20000"/>
          </a:bodyPr>
          <a:lstStyle/>
          <a:p>
            <a:pPr marL="0" indent="0" defTabSz="808038">
              <a:buNone/>
              <a:tabLst>
                <a:tab pos="355600" algn="l"/>
                <a:tab pos="808038" algn="l"/>
              </a:tabLst>
            </a:pPr>
            <a:r>
              <a:rPr lang="en-US" dirty="0" err="1" smtClean="0"/>
              <a:t>Todo</a:t>
            </a:r>
            <a:r>
              <a:rPr lang="en-US" dirty="0" smtClean="0"/>
              <a:t> </a:t>
            </a:r>
            <a:r>
              <a:rPr lang="en-US" dirty="0" smtClean="0"/>
              <a:t>= </a:t>
            </a:r>
            <a:r>
              <a:rPr lang="en-US" dirty="0" err="1" smtClean="0"/>
              <a:t>Backbone.Model.extend</a:t>
            </a:r>
            <a:r>
              <a:rPr lang="en-US" dirty="0" smtClean="0"/>
              <a:t>({ </a:t>
            </a:r>
            <a:endParaRPr lang="tr-TR" dirty="0" smtClean="0"/>
          </a:p>
          <a:p>
            <a:pPr marL="0" indent="0" defTabSz="808038">
              <a:buNone/>
              <a:tabLst>
                <a:tab pos="355600" algn="l"/>
                <a:tab pos="808038" algn="l"/>
              </a:tabLst>
            </a:pPr>
            <a:r>
              <a:rPr lang="tr-TR" dirty="0" smtClean="0"/>
              <a:t>title: null,</a:t>
            </a:r>
          </a:p>
          <a:p>
            <a:pPr marL="0" indent="0" defTabSz="808038">
              <a:buNone/>
              <a:tabLst>
                <a:tab pos="355600" algn="l"/>
                <a:tab pos="808038" algn="l"/>
              </a:tabLst>
            </a:pPr>
            <a:r>
              <a:rPr lang="tr-TR" dirty="0" smtClean="0"/>
              <a:t>order: null,</a:t>
            </a:r>
          </a:p>
          <a:p>
            <a:pPr marL="0" indent="0" defTabSz="808038">
              <a:buNone/>
              <a:tabLst>
                <a:tab pos="355600" algn="l"/>
                <a:tab pos="808038" algn="l"/>
              </a:tabLst>
            </a:pPr>
            <a:r>
              <a:rPr lang="tr-TR" dirty="0" smtClean="0"/>
              <a:t>done: false,</a:t>
            </a:r>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defaults</a:t>
            </a:r>
            <a:r>
              <a:rPr lang="en-US" dirty="0" smtClean="0"/>
              <a:t>: function() { </a:t>
            </a:r>
            <a:endParaRPr lang="tr-TR" dirty="0" smtClean="0"/>
          </a:p>
          <a:p>
            <a:pPr marL="0" indent="0" defTabSz="808038">
              <a:buNone/>
              <a:tabLst>
                <a:tab pos="355600" algn="l"/>
                <a:tab pos="808038" algn="l"/>
              </a:tabLst>
            </a:pPr>
            <a:r>
              <a:rPr lang="tr-TR" dirty="0" smtClean="0"/>
              <a:t>	</a:t>
            </a:r>
            <a:r>
              <a:rPr lang="en-US" dirty="0" smtClean="0"/>
              <a:t>return </a:t>
            </a:r>
            <a:r>
              <a:rPr lang="en-US" dirty="0" smtClean="0"/>
              <a:t>{ </a:t>
            </a:r>
            <a:endParaRPr lang="tr-TR" dirty="0" smtClean="0"/>
          </a:p>
          <a:p>
            <a:pPr marL="0" indent="0" defTabSz="808038">
              <a:buNone/>
              <a:tabLst>
                <a:tab pos="355600" algn="l"/>
                <a:tab pos="808038" algn="l"/>
              </a:tabLst>
            </a:pPr>
            <a:r>
              <a:rPr lang="tr-TR" dirty="0" smtClean="0"/>
              <a:t>		</a:t>
            </a:r>
            <a:r>
              <a:rPr lang="en-US" dirty="0" smtClean="0"/>
              <a:t>title</a:t>
            </a:r>
            <a:r>
              <a:rPr lang="en-US" dirty="0" smtClean="0"/>
              <a:t>: </a:t>
            </a:r>
            <a:r>
              <a:rPr lang="en-US" dirty="0" smtClean="0"/>
              <a:t>"</a:t>
            </a:r>
            <a:r>
              <a:rPr lang="tr-TR" dirty="0" smtClean="0"/>
              <a:t>boş</a:t>
            </a:r>
            <a:r>
              <a:rPr lang="en-US" dirty="0" smtClean="0"/>
              <a:t> </a:t>
            </a:r>
            <a:r>
              <a:rPr lang="en-US" dirty="0" err="1" smtClean="0"/>
              <a:t>todo</a:t>
            </a:r>
            <a:r>
              <a:rPr lang="en-US" dirty="0" smtClean="0"/>
              <a:t>...", </a:t>
            </a:r>
            <a:endParaRPr lang="tr-TR" dirty="0" smtClean="0"/>
          </a:p>
          <a:p>
            <a:pPr marL="0" indent="0" defTabSz="808038">
              <a:buNone/>
              <a:tabLst>
                <a:tab pos="355600" algn="l"/>
                <a:tab pos="808038" algn="l"/>
              </a:tabLst>
            </a:pPr>
            <a:r>
              <a:rPr lang="tr-TR" dirty="0" smtClean="0"/>
              <a:t>		</a:t>
            </a:r>
            <a:r>
              <a:rPr lang="en-US" dirty="0" smtClean="0"/>
              <a:t>order</a:t>
            </a:r>
            <a:r>
              <a:rPr lang="en-US" dirty="0" smtClean="0"/>
              <a:t>: </a:t>
            </a:r>
            <a:r>
              <a:rPr lang="en-US" dirty="0" err="1" smtClean="0"/>
              <a:t>Todos.nextOrder</a:t>
            </a:r>
            <a:r>
              <a:rPr lang="en-US" dirty="0" smtClean="0"/>
              <a:t>(), </a:t>
            </a:r>
            <a:endParaRPr lang="tr-TR" dirty="0" smtClean="0"/>
          </a:p>
          <a:p>
            <a:pPr marL="0" indent="0" defTabSz="808038">
              <a:buNone/>
              <a:tabLst>
                <a:tab pos="355600" algn="l"/>
                <a:tab pos="808038" algn="l"/>
              </a:tabLst>
            </a:pPr>
            <a:r>
              <a:rPr lang="tr-TR" dirty="0" smtClean="0"/>
              <a:t>		</a:t>
            </a:r>
            <a:r>
              <a:rPr lang="en-US" dirty="0" smtClean="0"/>
              <a:t>done</a:t>
            </a:r>
            <a:r>
              <a:rPr lang="en-US" dirty="0" smtClean="0"/>
              <a:t>: false </a:t>
            </a:r>
            <a:endParaRPr lang="tr-TR" dirty="0" smtClean="0"/>
          </a:p>
          <a:p>
            <a:pPr marL="0" indent="0" defTabSz="808038">
              <a:buNone/>
              <a:tabLst>
                <a:tab pos="355600" algn="l"/>
                <a:tab pos="808038" algn="l"/>
              </a:tabLst>
            </a:pPr>
            <a:r>
              <a:rPr lang="tr-TR" dirty="0" smtClean="0"/>
              <a:t>	</a:t>
            </a:r>
            <a:r>
              <a:rPr lang="en-US" dirty="0" smtClean="0"/>
              <a:t>}; </a:t>
            </a:r>
            <a:endParaRPr lang="tr-TR" dirty="0" smtClean="0"/>
          </a:p>
          <a:p>
            <a:pPr marL="0" indent="0" defTabSz="808038">
              <a:buNone/>
              <a:tabLst>
                <a:tab pos="355600" algn="l"/>
                <a:tab pos="808038" algn="l"/>
              </a:tabLst>
            </a:pPr>
            <a:r>
              <a:rPr lang="en-US" dirty="0" smtClean="0"/>
              <a:t>},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toggle</a:t>
            </a:r>
            <a:r>
              <a:rPr lang="en-US" dirty="0" smtClean="0"/>
              <a:t>: function() { </a:t>
            </a:r>
            <a:endParaRPr lang="tr-TR" dirty="0" smtClean="0"/>
          </a:p>
          <a:p>
            <a:pPr marL="0" indent="0" defTabSz="808038">
              <a:buNone/>
              <a:tabLst>
                <a:tab pos="355600" algn="l"/>
                <a:tab pos="808038" algn="l"/>
              </a:tabLst>
            </a:pPr>
            <a:r>
              <a:rPr lang="tr-TR" dirty="0" smtClean="0"/>
              <a:t>	</a:t>
            </a:r>
            <a:r>
              <a:rPr lang="en-US" dirty="0" err="1" smtClean="0"/>
              <a:t>this.save</a:t>
            </a:r>
            <a:r>
              <a:rPr lang="en-US" dirty="0" smtClean="0"/>
              <a:t>({done: !</a:t>
            </a:r>
            <a:r>
              <a:rPr lang="en-US" dirty="0" err="1" smtClean="0"/>
              <a:t>this.get</a:t>
            </a:r>
            <a:r>
              <a:rPr lang="en-US" dirty="0" smtClean="0"/>
              <a:t>("done")}); </a:t>
            </a:r>
            <a:endParaRPr lang="tr-TR" dirty="0" smtClean="0"/>
          </a:p>
          <a:p>
            <a:pPr marL="0" indent="0" defTabSz="808038">
              <a:buNone/>
              <a:tabLst>
                <a:tab pos="355600" algn="l"/>
                <a:tab pos="808038" algn="l"/>
              </a:tabLst>
            </a:pPr>
            <a:r>
              <a:rPr lang="en-US" dirty="0" smtClean="0"/>
              <a:t>} </a:t>
            </a:r>
            <a:endParaRPr lang="tr-TR" dirty="0" smtClean="0"/>
          </a:p>
          <a:p>
            <a:pPr marL="0" indent="0" defTabSz="808038">
              <a:buNone/>
              <a:tabLst>
                <a:tab pos="355600" algn="l"/>
                <a:tab pos="8080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6" name="TextBox 5"/>
          <p:cNvSpPr txBox="1"/>
          <p:nvPr/>
        </p:nvSpPr>
        <p:spPr>
          <a:xfrm>
            <a:off x="6019800" y="1981200"/>
            <a:ext cx="2819400" cy="2585323"/>
          </a:xfrm>
          <a:prstGeom prst="rect">
            <a:avLst/>
          </a:prstGeom>
          <a:noFill/>
          <a:ln>
            <a:solidFill>
              <a:schemeClr val="bg1">
                <a:lumMod val="50000"/>
              </a:schemeClr>
            </a:solidFill>
          </a:ln>
        </p:spPr>
        <p:txBody>
          <a:bodyPr wrap="square" rtlCol="0">
            <a:spAutoFit/>
          </a:bodyPr>
          <a:lstStyle/>
          <a:p>
            <a:pPr marL="177800" indent="-177800">
              <a:buFont typeface="Arial" pitchFamily="34" charset="0"/>
              <a:buChar char="•"/>
            </a:pPr>
            <a:r>
              <a:rPr lang="tr-TR" dirty="0" smtClean="0"/>
              <a:t>TODO listesinde kullanılacak, TODO bir elemanını temsil eden model; </a:t>
            </a:r>
          </a:p>
          <a:p>
            <a:pPr marL="177800" indent="-177800">
              <a:buFont typeface="Arial" pitchFamily="34" charset="0"/>
              <a:buChar char="•"/>
            </a:pPr>
            <a:r>
              <a:rPr lang="tr-TR" dirty="0" smtClean="0"/>
              <a:t>model üç özellikli todo elemanı tanımlar, default değerleri tanımlar, ve "toggle" bir eylemi tanımlar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fontScale="77500" lnSpcReduction="20000"/>
          </a:bodyPr>
          <a:lstStyle/>
          <a:p>
            <a:r>
              <a:rPr lang="tr-TR" dirty="0" smtClean="0"/>
              <a:t>Model nesnesinin en önemli özellikleri:</a:t>
            </a:r>
          </a:p>
          <a:p>
            <a:pPr lvl="1"/>
            <a:r>
              <a:rPr lang="tr-TR" dirty="0" smtClean="0"/>
              <a:t>.extend, model nesnesi üzerinde yeni genişletmiş bir modeli oluşturma</a:t>
            </a:r>
          </a:p>
          <a:p>
            <a:pPr lvl="1"/>
            <a:r>
              <a:rPr lang="tr-TR" dirty="0" smtClean="0"/>
              <a:t>.initialize, ilgili nesne oluşturduğunda çalışacak yapıcı fonksiyon</a:t>
            </a:r>
          </a:p>
          <a:p>
            <a:pPr lvl="1"/>
            <a:r>
              <a:rPr lang="tr-TR" dirty="0" smtClean="0"/>
              <a:t>.defaults, ilk değerlerinin atanması</a:t>
            </a:r>
          </a:p>
          <a:p>
            <a:pPr lvl="1"/>
            <a:r>
              <a:rPr lang="tr-TR" dirty="0" smtClean="0"/>
              <a:t>.get/set, model attribütlerinin atanıp okunması</a:t>
            </a:r>
          </a:p>
          <a:p>
            <a:pPr lvl="1"/>
            <a:r>
              <a:rPr lang="tr-TR" dirty="0" smtClean="0"/>
              <a:t>.has/unset/clear, model attribütlerinin ayarlanması</a:t>
            </a:r>
          </a:p>
          <a:p>
            <a:pPr lvl="1"/>
            <a:r>
              <a:rPr lang="tr-TR" dirty="0" smtClean="0"/>
              <a:t>.id, model nesnesinin özel kimliği</a:t>
            </a:r>
          </a:p>
          <a:p>
            <a:pPr lvl="1"/>
            <a:r>
              <a:rPr lang="tr-TR" dirty="0" smtClean="0"/>
              <a:t>.attributes, model nesnesinin özelliklerinin özgün hash'i</a:t>
            </a:r>
          </a:p>
          <a:p>
            <a:pPr lvl="1"/>
            <a:r>
              <a:rPr lang="tr-TR" dirty="0" smtClean="0"/>
              <a:t>.sync/fetch/save, AJAX ve RESTfull arayüzü kullanarak sunucu ile modelinin sync edilmesi</a:t>
            </a:r>
          </a:p>
          <a:p>
            <a:pPr lvl="1"/>
            <a:r>
              <a:rPr lang="tr-TR" dirty="0" smtClean="0"/>
              <a:t>.parse, sunucudan veri parse etmek için kullanılacak fonksiyon</a:t>
            </a:r>
            <a:endParaRPr lang="tr-TR" dirty="0" smtClean="0"/>
          </a:p>
          <a:p>
            <a:pPr lvl="1"/>
            <a:r>
              <a:rPr lang="tr-TR"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a:bodyPr>
          <a:lstStyle/>
          <a:p>
            <a:r>
              <a:rPr lang="tr-TR" dirty="0" smtClean="0"/>
              <a:t>Bunlar dışında, .extend tanımı içinde herhangi javascript nesnesi gibi Backbone modellerinde yeni özellik ve yöntemler tanımlanabilir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a:bodyPr>
          <a:lstStyle/>
          <a:p>
            <a:r>
              <a:rPr lang="tr-TR" dirty="0" smtClean="0"/>
              <a:t>Backbone "Collection" nesnesi, uygulamanın tüm modelleri toplu olarak içeren ve onlarla toplu olarak çalışmalara imkan sağlayan bir nesnesi dir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fontScale="55000" lnSpcReduction="20000"/>
          </a:bodyPr>
          <a:lstStyle/>
          <a:p>
            <a:pPr marL="0" indent="0" defTabSz="808038">
              <a:buNone/>
              <a:tabLst>
                <a:tab pos="355600" algn="l"/>
                <a:tab pos="808038" algn="l"/>
              </a:tabLst>
            </a:pPr>
            <a:r>
              <a:rPr lang="en-US" dirty="0" err="1" smtClean="0"/>
              <a:t>TodoList</a:t>
            </a:r>
            <a:r>
              <a:rPr lang="en-US" dirty="0" smtClean="0"/>
              <a:t> </a:t>
            </a:r>
            <a:r>
              <a:rPr lang="en-US" dirty="0" smtClean="0"/>
              <a:t>= </a:t>
            </a:r>
            <a:r>
              <a:rPr lang="en-US" dirty="0" err="1" smtClean="0"/>
              <a:t>Backbone.Collection.extend</a:t>
            </a:r>
            <a:r>
              <a:rPr lang="en-US" dirty="0" smtClean="0"/>
              <a:t>({ </a:t>
            </a:r>
            <a:endParaRPr lang="tr-TR" dirty="0" smtClean="0"/>
          </a:p>
          <a:p>
            <a:pPr marL="0" indent="0" defTabSz="808038">
              <a:buNone/>
              <a:tabLst>
                <a:tab pos="355600" algn="l"/>
                <a:tab pos="808038" algn="l"/>
              </a:tabLst>
            </a:pPr>
            <a:r>
              <a:rPr lang="en-US" dirty="0" smtClean="0"/>
              <a:t>model</a:t>
            </a:r>
            <a:r>
              <a:rPr lang="en-US" dirty="0" smtClean="0"/>
              <a:t>: </a:t>
            </a:r>
            <a:r>
              <a:rPr lang="en-US" dirty="0" err="1" smtClean="0"/>
              <a:t>Todo</a:t>
            </a:r>
            <a:r>
              <a:rPr lang="en-US" dirty="0" smtClean="0"/>
              <a:t>,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localStorage</a:t>
            </a:r>
            <a:r>
              <a:rPr lang="en-US" dirty="0" smtClean="0"/>
              <a:t>: new </a:t>
            </a:r>
            <a:r>
              <a:rPr lang="en-US" dirty="0" err="1" smtClean="0"/>
              <a:t>Backbone.LocalStorage</a:t>
            </a:r>
            <a:r>
              <a:rPr lang="en-US" dirty="0" smtClean="0"/>
              <a:t>("</a:t>
            </a:r>
            <a:r>
              <a:rPr lang="en-US" dirty="0" err="1" smtClean="0"/>
              <a:t>todos</a:t>
            </a:r>
            <a:r>
              <a:rPr lang="en-US" dirty="0" smtClean="0"/>
              <a:t>-backbone"),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done</a:t>
            </a:r>
            <a:r>
              <a:rPr lang="en-US" dirty="0" smtClean="0"/>
              <a:t>: function() { return </a:t>
            </a:r>
            <a:r>
              <a:rPr lang="en-US" dirty="0" err="1" smtClean="0"/>
              <a:t>this.where</a:t>
            </a:r>
            <a:r>
              <a:rPr lang="en-US" dirty="0" smtClean="0"/>
              <a:t>({done: true});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remaining</a:t>
            </a:r>
            <a:r>
              <a:rPr lang="en-US" dirty="0" smtClean="0"/>
              <a:t>: function() { return </a:t>
            </a:r>
            <a:r>
              <a:rPr lang="en-US" dirty="0" err="1" smtClean="0"/>
              <a:t>this.where</a:t>
            </a:r>
            <a:r>
              <a:rPr lang="en-US" dirty="0" smtClean="0"/>
              <a:t>({done: false});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nextOrder</a:t>
            </a:r>
            <a:r>
              <a:rPr lang="en-US" dirty="0" smtClean="0"/>
              <a:t>: function() { </a:t>
            </a:r>
            <a:endParaRPr lang="tr-TR" dirty="0" smtClean="0"/>
          </a:p>
          <a:p>
            <a:pPr marL="0" indent="0" defTabSz="808038">
              <a:buNone/>
              <a:tabLst>
                <a:tab pos="355600" algn="l"/>
                <a:tab pos="808038" algn="l"/>
              </a:tabLst>
            </a:pPr>
            <a:r>
              <a:rPr lang="tr-TR" dirty="0" smtClean="0"/>
              <a:t>	</a:t>
            </a:r>
            <a:r>
              <a:rPr lang="en-US" dirty="0" smtClean="0"/>
              <a:t>if </a:t>
            </a:r>
            <a:r>
              <a:rPr lang="en-US" dirty="0" smtClean="0"/>
              <a:t>(!</a:t>
            </a:r>
            <a:r>
              <a:rPr lang="en-US" dirty="0" err="1" smtClean="0"/>
              <a:t>this.length</a:t>
            </a:r>
            <a:r>
              <a:rPr lang="en-US" dirty="0" smtClean="0"/>
              <a:t>) return 1; </a:t>
            </a:r>
            <a:r>
              <a:rPr lang="tr-TR" dirty="0" smtClean="0"/>
              <a:t> </a:t>
            </a:r>
            <a:r>
              <a:rPr lang="en-US" dirty="0" smtClean="0"/>
              <a:t>return </a:t>
            </a:r>
            <a:r>
              <a:rPr lang="en-US" dirty="0" err="1" smtClean="0"/>
              <a:t>this.last</a:t>
            </a:r>
            <a:r>
              <a:rPr lang="en-US" dirty="0" smtClean="0"/>
              <a:t>().get('order') + 1; </a:t>
            </a:r>
            <a:endParaRPr lang="tr-TR" dirty="0" smtClean="0"/>
          </a:p>
          <a:p>
            <a:pPr marL="0" indent="0" defTabSz="808038">
              <a:buNone/>
              <a:tabLst>
                <a:tab pos="355600" algn="l"/>
                <a:tab pos="808038" algn="l"/>
              </a:tabLst>
            </a:pPr>
            <a:r>
              <a:rPr lang="en-US" dirty="0" smtClean="0"/>
              <a:t>},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comparator</a:t>
            </a:r>
            <a:r>
              <a:rPr lang="en-US" dirty="0" smtClean="0"/>
              <a:t>: 'order' </a:t>
            </a:r>
            <a:endParaRPr lang="tr-TR" dirty="0" smtClean="0"/>
          </a:p>
          <a:p>
            <a:pPr marL="0" indent="0" defTabSz="808038">
              <a:buNone/>
              <a:tabLst>
                <a:tab pos="355600" algn="l"/>
                <a:tab pos="8080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6" name="TextBox 5"/>
          <p:cNvSpPr txBox="1"/>
          <p:nvPr/>
        </p:nvSpPr>
        <p:spPr>
          <a:xfrm>
            <a:off x="6477000" y="2057400"/>
            <a:ext cx="2514600" cy="1477328"/>
          </a:xfrm>
          <a:prstGeom prst="rect">
            <a:avLst/>
          </a:prstGeom>
          <a:noFill/>
          <a:ln>
            <a:solidFill>
              <a:schemeClr val="bg1">
                <a:lumMod val="50000"/>
              </a:schemeClr>
            </a:solidFill>
          </a:ln>
        </p:spPr>
        <p:txBody>
          <a:bodyPr wrap="square" rtlCol="0">
            <a:spAutoFit/>
          </a:bodyPr>
          <a:lstStyle/>
          <a:p>
            <a:pPr marL="177800" indent="-177800">
              <a:buFont typeface="Arial" pitchFamily="34" charset="0"/>
              <a:buChar char="•"/>
            </a:pPr>
            <a:r>
              <a:rPr lang="tr-TR" dirty="0" smtClean="0"/>
              <a:t>TODO listesini temsil edip, TODO elemanları içerecek TODO elemanlarının kolleksiyonu</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fontScale="62500" lnSpcReduction="20000"/>
          </a:bodyPr>
          <a:lstStyle/>
          <a:p>
            <a:r>
              <a:rPr lang="tr-TR" dirty="0" smtClean="0"/>
              <a:t>Collection nesnesinin en önemli özellikleri:</a:t>
            </a:r>
          </a:p>
          <a:p>
            <a:pPr lvl="1"/>
            <a:r>
              <a:rPr lang="tr-TR" dirty="0" smtClean="0"/>
              <a:t>.extend, collection nesnesi üzerinde yeni genişletmiş koleksiyonun oluşturulması</a:t>
            </a:r>
          </a:p>
          <a:p>
            <a:pPr lvl="1"/>
            <a:r>
              <a:rPr lang="tr-TR" dirty="0" smtClean="0"/>
              <a:t>.model, koleksiyonda içerilecek model nesnesi</a:t>
            </a:r>
          </a:p>
          <a:p>
            <a:pPr lvl="1"/>
            <a:r>
              <a:rPr lang="tr-TR" dirty="0" smtClean="0"/>
              <a:t>.initialize, koleksiyonun  oluşturulduğunda çalışacak yapıcı fonksiyonu</a:t>
            </a:r>
          </a:p>
          <a:p>
            <a:pPr lvl="1"/>
            <a:r>
              <a:rPr lang="tr-TR" dirty="0" smtClean="0"/>
              <a:t>.sync/fetch/parse, koleksiyonun sunucuda depolanması ve okunması yöneten fonksiyonlar</a:t>
            </a:r>
          </a:p>
          <a:p>
            <a:pPr lvl="1"/>
            <a:r>
              <a:rPr lang="tr-TR" dirty="0" smtClean="0"/>
              <a:t>.add/remove/reset, koleksiyona elemanları eklemek ve çıkartmak için kullanılan fonksiyonlar</a:t>
            </a:r>
          </a:p>
          <a:p>
            <a:pPr lvl="1"/>
            <a:r>
              <a:rPr lang="tr-TR" dirty="0" smtClean="0"/>
              <a:t>.push/pop/shift/unshift, belirli düzende elemanları eklemek ve çıkartmak için kullanılan fonksiyonlar</a:t>
            </a:r>
          </a:p>
          <a:p>
            <a:pPr lvl="1"/>
            <a:r>
              <a:rPr lang="tr-TR" dirty="0" smtClean="0"/>
              <a:t>.length, koleksiyonun boyutu</a:t>
            </a:r>
          </a:p>
          <a:p>
            <a:pPr lvl="1"/>
            <a:r>
              <a:rPr lang="tr-TR" dirty="0" smtClean="0"/>
              <a:t>.sort, koleksiyonun sıralanması</a:t>
            </a:r>
          </a:p>
          <a:p>
            <a:pPr lvl="1"/>
            <a:r>
              <a:rPr lang="tr-TR" dirty="0" smtClean="0"/>
              <a:t>.comparator, koleksiyonun elemanlarının sırasını belirtmek için kullanılan karşılaştırma fonksiyonu</a:t>
            </a:r>
          </a:p>
          <a:p>
            <a:pPr lvl="1"/>
            <a:r>
              <a:rPr lang="tr-TR" dirty="0" smtClean="0"/>
              <a:t>.where/findwhere, attribute hash'i kullanarak koleksiyonda arama</a:t>
            </a:r>
          </a:p>
          <a:p>
            <a:pPr lvl="1"/>
            <a:r>
              <a:rPr lang="tr-TR"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a:bodyPr>
          <a:lstStyle/>
          <a:p>
            <a:r>
              <a:rPr lang="tr-TR" dirty="0" smtClean="0"/>
              <a:t>Backbone "View" nesnesi, MVC'nin görünümlerinden biraz farklı olan, RIA'nin arayüzü organize etmek için bir araçtır. HTML ve CSS direkt olarak ayarlamayan, Backbone view'leri var olan HTML yapılarının düzenlenmesi ve olaylar kullanarak modellere bağlanaması ayarlar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fontScale="47500" lnSpcReduction="20000"/>
          </a:bodyPr>
          <a:lstStyle/>
          <a:p>
            <a:pPr marL="0" indent="0" defTabSz="808038">
              <a:buNone/>
              <a:tabLst>
                <a:tab pos="355600" algn="l"/>
                <a:tab pos="808038" algn="l"/>
              </a:tabLst>
            </a:pPr>
            <a:r>
              <a:rPr lang="en-US" dirty="0" err="1" smtClean="0"/>
              <a:t>AppView</a:t>
            </a:r>
            <a:r>
              <a:rPr lang="en-US" dirty="0" smtClean="0"/>
              <a:t> </a:t>
            </a:r>
            <a:r>
              <a:rPr lang="en-US" b="1" dirty="0" smtClean="0"/>
              <a:t>=</a:t>
            </a:r>
            <a:r>
              <a:rPr lang="en-US" dirty="0" smtClean="0"/>
              <a:t> </a:t>
            </a:r>
            <a:r>
              <a:rPr lang="en-US" dirty="0" err="1" smtClean="0"/>
              <a:t>Backbone.View.extend</a:t>
            </a:r>
            <a:r>
              <a:rPr lang="en-US" dirty="0" smtClean="0"/>
              <a:t>({ </a:t>
            </a:r>
            <a:endParaRPr lang="tr-TR" dirty="0" smtClean="0"/>
          </a:p>
          <a:p>
            <a:pPr marL="0" indent="0" defTabSz="808038">
              <a:buNone/>
              <a:tabLst>
                <a:tab pos="355600" algn="l"/>
                <a:tab pos="808038" algn="l"/>
              </a:tabLst>
            </a:pPr>
            <a:r>
              <a:rPr lang="tr-TR" dirty="0" smtClean="0"/>
              <a:t>	</a:t>
            </a:r>
            <a:r>
              <a:rPr lang="en-US" dirty="0" smtClean="0"/>
              <a:t>el</a:t>
            </a:r>
            <a:r>
              <a:rPr lang="en-US" b="1" dirty="0" smtClean="0"/>
              <a:t>:</a:t>
            </a:r>
            <a:r>
              <a:rPr lang="en-US" dirty="0" smtClean="0"/>
              <a:t> $("body"), </a:t>
            </a:r>
            <a:endParaRPr lang="tr-TR" dirty="0" smtClean="0"/>
          </a:p>
          <a:p>
            <a:pPr marL="0" indent="0" defTabSz="808038">
              <a:buNone/>
              <a:tabLst>
                <a:tab pos="355600" algn="l"/>
                <a:tab pos="808038" algn="l"/>
              </a:tabLst>
            </a:pPr>
            <a:r>
              <a:rPr lang="tr-TR" dirty="0" smtClean="0"/>
              <a:t>	</a:t>
            </a:r>
            <a:r>
              <a:rPr lang="en-US" dirty="0" smtClean="0"/>
              <a:t>initialize</a:t>
            </a:r>
            <a:r>
              <a:rPr lang="en-US" b="1" dirty="0" smtClean="0"/>
              <a:t>:</a:t>
            </a:r>
            <a:r>
              <a:rPr lang="en-US" dirty="0" smtClean="0"/>
              <a:t> </a:t>
            </a:r>
            <a:r>
              <a:rPr lang="en-US" b="1" dirty="0" smtClean="0"/>
              <a:t>function</a:t>
            </a:r>
            <a:r>
              <a:rPr lang="en-US" dirty="0" smtClean="0"/>
              <a:t> () { </a:t>
            </a:r>
            <a:endParaRPr lang="tr-TR" dirty="0" smtClean="0"/>
          </a:p>
          <a:p>
            <a:pPr marL="0" indent="0" defTabSz="808038">
              <a:buNone/>
              <a:tabLst>
                <a:tab pos="355600" algn="l"/>
                <a:tab pos="808038" algn="l"/>
              </a:tabLst>
            </a:pPr>
            <a:r>
              <a:rPr lang="tr-TR" b="1" dirty="0" smtClean="0"/>
              <a:t>	</a:t>
            </a:r>
            <a:r>
              <a:rPr lang="tr-TR" b="1" dirty="0" smtClean="0"/>
              <a:t>	</a:t>
            </a:r>
            <a:r>
              <a:rPr lang="en-US" b="1" dirty="0" err="1" smtClean="0"/>
              <a:t>this</a:t>
            </a:r>
            <a:r>
              <a:rPr lang="en-US" dirty="0" err="1" smtClean="0"/>
              <a:t>.friends</a:t>
            </a:r>
            <a:r>
              <a:rPr lang="en-US" dirty="0" smtClean="0"/>
              <a:t> </a:t>
            </a:r>
            <a:r>
              <a:rPr lang="en-US" b="1" dirty="0" smtClean="0"/>
              <a:t>=</a:t>
            </a:r>
            <a:r>
              <a:rPr lang="en-US" dirty="0" smtClean="0"/>
              <a:t> </a:t>
            </a:r>
            <a:r>
              <a:rPr lang="en-US" b="1" dirty="0" smtClean="0"/>
              <a:t>new</a:t>
            </a:r>
            <a:r>
              <a:rPr lang="en-US" dirty="0" smtClean="0"/>
              <a:t> Friends( </a:t>
            </a:r>
            <a:r>
              <a:rPr lang="en-US" b="1" dirty="0" smtClean="0"/>
              <a:t>null</a:t>
            </a:r>
            <a:r>
              <a:rPr lang="en-US" dirty="0" smtClean="0"/>
              <a:t>, { view</a:t>
            </a:r>
            <a:r>
              <a:rPr lang="en-US" b="1" dirty="0" smtClean="0"/>
              <a:t>:</a:t>
            </a:r>
            <a:r>
              <a:rPr lang="en-US" dirty="0" smtClean="0"/>
              <a:t> </a:t>
            </a:r>
            <a:r>
              <a:rPr lang="en-US" b="1" dirty="0" smtClean="0"/>
              <a:t>this</a:t>
            </a:r>
            <a:r>
              <a:rPr lang="en-US" dirty="0" smtClean="0"/>
              <a:t> }); </a:t>
            </a:r>
            <a:endParaRPr lang="tr-TR" dirty="0" smtClean="0"/>
          </a:p>
          <a:p>
            <a:pPr marL="0" indent="0" defTabSz="808038">
              <a:buNone/>
              <a:tabLst>
                <a:tab pos="355600" algn="l"/>
                <a:tab pos="808038" algn="l"/>
              </a:tabLst>
            </a:pPr>
            <a:r>
              <a:rPr lang="tr-TR" i="1" dirty="0" smtClean="0"/>
              <a:t>	</a:t>
            </a:r>
            <a:r>
              <a:rPr lang="en-US" dirty="0" smtClean="0"/>
              <a:t> </a:t>
            </a:r>
            <a:r>
              <a:rPr lang="en-US" dirty="0" smtClean="0"/>
              <a:t>}, </a:t>
            </a:r>
            <a:endParaRPr lang="tr-TR" dirty="0" smtClean="0"/>
          </a:p>
          <a:p>
            <a:pPr marL="0" indent="0" defTabSz="808038">
              <a:buNone/>
              <a:tabLst>
                <a:tab pos="355600" algn="l"/>
                <a:tab pos="808038" algn="l"/>
              </a:tabLst>
            </a:pPr>
            <a:r>
              <a:rPr lang="tr-TR" dirty="0" smtClean="0"/>
              <a:t>	</a:t>
            </a:r>
            <a:r>
              <a:rPr lang="en-US" dirty="0" smtClean="0"/>
              <a:t>events</a:t>
            </a:r>
            <a:r>
              <a:rPr lang="en-US" b="1" dirty="0" smtClean="0"/>
              <a:t>:</a:t>
            </a:r>
            <a:r>
              <a:rPr lang="en-US" dirty="0" smtClean="0"/>
              <a:t> { </a:t>
            </a:r>
            <a:endParaRPr lang="tr-TR" dirty="0" smtClean="0"/>
          </a:p>
          <a:p>
            <a:pPr marL="0" indent="0" defTabSz="808038">
              <a:buNone/>
              <a:tabLst>
                <a:tab pos="355600" algn="l"/>
                <a:tab pos="808038" algn="l"/>
              </a:tabLst>
            </a:pPr>
            <a:r>
              <a:rPr lang="tr-TR" dirty="0" smtClean="0"/>
              <a:t>	</a:t>
            </a:r>
            <a:r>
              <a:rPr lang="tr-TR" dirty="0" smtClean="0"/>
              <a:t>	</a:t>
            </a:r>
            <a:r>
              <a:rPr lang="en-US" dirty="0" smtClean="0"/>
              <a:t>"</a:t>
            </a:r>
            <a:r>
              <a:rPr lang="en-US" dirty="0" smtClean="0"/>
              <a:t>click #add-friend"</a:t>
            </a:r>
            <a:r>
              <a:rPr lang="en-US" b="1" dirty="0" smtClean="0"/>
              <a:t>:</a:t>
            </a:r>
            <a:r>
              <a:rPr lang="en-US" dirty="0" smtClean="0"/>
              <a:t> "</a:t>
            </a:r>
            <a:r>
              <a:rPr lang="en-US" dirty="0" err="1" smtClean="0"/>
              <a:t>showPrompt</a:t>
            </a:r>
            <a:r>
              <a:rPr lang="en-US" dirty="0" smtClean="0"/>
              <a:t>", </a:t>
            </a:r>
            <a:endParaRPr lang="tr-TR" dirty="0" smtClean="0"/>
          </a:p>
          <a:p>
            <a:pPr marL="0" indent="0" defTabSz="808038">
              <a:buNone/>
              <a:tabLst>
                <a:tab pos="355600" algn="l"/>
                <a:tab pos="808038" algn="l"/>
              </a:tabLst>
            </a:pPr>
            <a:r>
              <a:rPr lang="tr-TR" dirty="0" smtClean="0"/>
              <a:t>	</a:t>
            </a:r>
            <a:r>
              <a:rPr lang="en-US" dirty="0" smtClean="0"/>
              <a:t>},</a:t>
            </a:r>
            <a:endParaRPr lang="tr-TR" dirty="0" smtClean="0"/>
          </a:p>
          <a:p>
            <a:pPr marL="0" indent="0" defTabSz="808038">
              <a:buNone/>
              <a:tabLst>
                <a:tab pos="355600" algn="l"/>
                <a:tab pos="808038" algn="l"/>
              </a:tabLst>
            </a:pPr>
            <a:r>
              <a:rPr lang="tr-TR" dirty="0" smtClean="0"/>
              <a:t>	</a:t>
            </a:r>
            <a:r>
              <a:rPr lang="en-US" dirty="0" err="1" smtClean="0"/>
              <a:t>showPrompt</a:t>
            </a:r>
            <a:r>
              <a:rPr lang="en-US" b="1" dirty="0" smtClean="0"/>
              <a:t>:</a:t>
            </a:r>
            <a:r>
              <a:rPr lang="en-US" dirty="0" smtClean="0"/>
              <a:t> </a:t>
            </a:r>
            <a:r>
              <a:rPr lang="en-US" b="1" dirty="0" smtClean="0"/>
              <a:t>function</a:t>
            </a:r>
            <a:r>
              <a:rPr lang="en-US" dirty="0" smtClean="0"/>
              <a:t> () { </a:t>
            </a:r>
            <a:endParaRPr lang="tr-TR" dirty="0" smtClean="0"/>
          </a:p>
          <a:p>
            <a:pPr marL="0" indent="0" defTabSz="808038">
              <a:buNone/>
              <a:tabLst>
                <a:tab pos="355600" algn="l"/>
                <a:tab pos="808038" algn="l"/>
              </a:tabLst>
            </a:pPr>
            <a:r>
              <a:rPr lang="tr-TR" b="1" dirty="0" smtClean="0"/>
              <a:t>	</a:t>
            </a:r>
            <a:r>
              <a:rPr lang="tr-TR" b="1" dirty="0" smtClean="0"/>
              <a:t>	</a:t>
            </a:r>
            <a:r>
              <a:rPr lang="en-US" b="1" dirty="0" err="1" smtClean="0"/>
              <a:t>var</a:t>
            </a:r>
            <a:r>
              <a:rPr lang="en-US" dirty="0" smtClean="0"/>
              <a:t> </a:t>
            </a:r>
            <a:r>
              <a:rPr lang="en-US" dirty="0" err="1" smtClean="0"/>
              <a:t>friend_name</a:t>
            </a:r>
            <a:r>
              <a:rPr lang="en-US" dirty="0" smtClean="0"/>
              <a:t> </a:t>
            </a:r>
            <a:r>
              <a:rPr lang="en-US" b="1" dirty="0" smtClean="0"/>
              <a:t>=</a:t>
            </a:r>
            <a:r>
              <a:rPr lang="en-US" dirty="0" smtClean="0"/>
              <a:t> prompt("Who is your friend?"); </a:t>
            </a:r>
            <a:endParaRPr lang="tr-TR" dirty="0" smtClean="0"/>
          </a:p>
          <a:p>
            <a:pPr marL="0" indent="0" defTabSz="808038">
              <a:buNone/>
              <a:tabLst>
                <a:tab pos="355600" algn="l"/>
                <a:tab pos="808038" algn="l"/>
              </a:tabLst>
            </a:pPr>
            <a:r>
              <a:rPr lang="tr-TR" b="1" dirty="0" smtClean="0"/>
              <a:t>	</a:t>
            </a:r>
            <a:r>
              <a:rPr lang="tr-TR" b="1" dirty="0" smtClean="0"/>
              <a:t>	</a:t>
            </a:r>
            <a:r>
              <a:rPr lang="en-US" b="1" dirty="0" err="1" smtClean="0"/>
              <a:t>var</a:t>
            </a:r>
            <a:r>
              <a:rPr lang="en-US" dirty="0" smtClean="0"/>
              <a:t> </a:t>
            </a:r>
            <a:r>
              <a:rPr lang="en-US" dirty="0" err="1" smtClean="0"/>
              <a:t>friend_model</a:t>
            </a:r>
            <a:r>
              <a:rPr lang="en-US" dirty="0" smtClean="0"/>
              <a:t> </a:t>
            </a:r>
            <a:r>
              <a:rPr lang="en-US" b="1" dirty="0" smtClean="0"/>
              <a:t>=</a:t>
            </a:r>
            <a:r>
              <a:rPr lang="en-US" dirty="0" smtClean="0"/>
              <a:t> </a:t>
            </a:r>
            <a:r>
              <a:rPr lang="en-US" b="1" dirty="0" smtClean="0"/>
              <a:t>new</a:t>
            </a:r>
            <a:r>
              <a:rPr lang="en-US" dirty="0" smtClean="0"/>
              <a:t> Friend({ name</a:t>
            </a:r>
            <a:r>
              <a:rPr lang="en-US" b="1" dirty="0" smtClean="0"/>
              <a:t>:</a:t>
            </a:r>
            <a:r>
              <a:rPr lang="en-US" dirty="0" smtClean="0"/>
              <a:t> </a:t>
            </a:r>
            <a:r>
              <a:rPr lang="en-US" dirty="0" err="1" smtClean="0"/>
              <a:t>friend_name</a:t>
            </a:r>
            <a:r>
              <a:rPr lang="en-US" dirty="0" smtClean="0"/>
              <a:t> </a:t>
            </a:r>
            <a:r>
              <a:rPr lang="en-US" dirty="0" smtClean="0"/>
              <a:t>});</a:t>
            </a:r>
            <a:endParaRPr lang="tr-TR" dirty="0" smtClean="0"/>
          </a:p>
          <a:p>
            <a:pPr marL="0" indent="0" defTabSz="808038">
              <a:buNone/>
              <a:tabLst>
                <a:tab pos="355600" algn="l"/>
                <a:tab pos="808038" algn="l"/>
              </a:tabLst>
            </a:pPr>
            <a:r>
              <a:rPr lang="tr-TR" b="1" dirty="0" smtClean="0"/>
              <a:t>	</a:t>
            </a:r>
            <a:r>
              <a:rPr lang="tr-TR" b="1" dirty="0" smtClean="0"/>
              <a:t>	</a:t>
            </a:r>
            <a:r>
              <a:rPr lang="en-US" b="1" dirty="0" err="1" smtClean="0"/>
              <a:t>this</a:t>
            </a:r>
            <a:r>
              <a:rPr lang="en-US" dirty="0" err="1" smtClean="0"/>
              <a:t>.friends.add</a:t>
            </a:r>
            <a:r>
              <a:rPr lang="en-US" dirty="0" smtClean="0"/>
              <a:t>( </a:t>
            </a:r>
            <a:r>
              <a:rPr lang="en-US" dirty="0" err="1" smtClean="0"/>
              <a:t>friend_model</a:t>
            </a:r>
            <a:r>
              <a:rPr lang="en-US" dirty="0" smtClean="0"/>
              <a:t> ); </a:t>
            </a:r>
            <a:endParaRPr lang="tr-TR" dirty="0" smtClean="0"/>
          </a:p>
          <a:p>
            <a:pPr marL="0" indent="0" defTabSz="808038">
              <a:buNone/>
              <a:tabLst>
                <a:tab pos="355600" algn="l"/>
                <a:tab pos="808038" algn="l"/>
              </a:tabLst>
            </a:pPr>
            <a:r>
              <a:rPr lang="tr-TR" dirty="0" smtClean="0"/>
              <a:t>	</a:t>
            </a:r>
            <a:r>
              <a:rPr lang="en-US" dirty="0" smtClean="0"/>
              <a:t>}, </a:t>
            </a:r>
            <a:endParaRPr lang="tr-TR" dirty="0" smtClean="0"/>
          </a:p>
          <a:p>
            <a:pPr marL="0" indent="0" defTabSz="808038">
              <a:buNone/>
              <a:tabLst>
                <a:tab pos="355600" algn="l"/>
                <a:tab pos="808038" algn="l"/>
              </a:tabLst>
            </a:pPr>
            <a:r>
              <a:rPr lang="tr-TR" dirty="0" smtClean="0"/>
              <a:t>	</a:t>
            </a:r>
            <a:r>
              <a:rPr lang="en-US" dirty="0" err="1" smtClean="0"/>
              <a:t>addFriendLi</a:t>
            </a:r>
            <a:r>
              <a:rPr lang="en-US" b="1" dirty="0" smtClean="0"/>
              <a:t>:</a:t>
            </a:r>
            <a:r>
              <a:rPr lang="en-US" dirty="0" smtClean="0"/>
              <a:t> </a:t>
            </a:r>
            <a:r>
              <a:rPr lang="en-US" b="1" dirty="0" smtClean="0"/>
              <a:t>function</a:t>
            </a:r>
            <a:r>
              <a:rPr lang="en-US" dirty="0" smtClean="0"/>
              <a:t> (model) </a:t>
            </a:r>
            <a:r>
              <a:rPr lang="en-US" dirty="0" smtClean="0"/>
              <a:t>{</a:t>
            </a:r>
            <a:endParaRPr lang="tr-TR" dirty="0" smtClean="0"/>
          </a:p>
          <a:p>
            <a:pPr marL="0" indent="0" defTabSz="808038">
              <a:buNone/>
              <a:tabLst>
                <a:tab pos="355600" algn="l"/>
                <a:tab pos="808038" algn="l"/>
              </a:tabLst>
            </a:pPr>
            <a:r>
              <a:rPr lang="tr-TR" dirty="0" smtClean="0"/>
              <a:t>	</a:t>
            </a:r>
            <a:r>
              <a:rPr lang="tr-TR" dirty="0" smtClean="0"/>
              <a:t>	</a:t>
            </a:r>
            <a:r>
              <a:rPr lang="en-US" dirty="0" smtClean="0"/>
              <a:t>$("#</a:t>
            </a:r>
            <a:r>
              <a:rPr lang="en-US" dirty="0" smtClean="0"/>
              <a:t>friends-list").append("&lt;</a:t>
            </a:r>
            <a:r>
              <a:rPr lang="en-US" dirty="0" err="1" smtClean="0"/>
              <a:t>li</a:t>
            </a:r>
            <a:r>
              <a:rPr lang="en-US" dirty="0" smtClean="0"/>
              <a:t>&gt;" </a:t>
            </a:r>
            <a:r>
              <a:rPr lang="en-US" b="1" dirty="0" smtClean="0"/>
              <a:t>+</a:t>
            </a:r>
            <a:r>
              <a:rPr lang="en-US" dirty="0" smtClean="0"/>
              <a:t> </a:t>
            </a:r>
            <a:r>
              <a:rPr lang="en-US" dirty="0" err="1" smtClean="0"/>
              <a:t>model.get</a:t>
            </a:r>
            <a:r>
              <a:rPr lang="en-US" dirty="0" smtClean="0"/>
              <a:t>('name') </a:t>
            </a:r>
            <a:r>
              <a:rPr lang="en-US" b="1" dirty="0" smtClean="0"/>
              <a:t>+</a:t>
            </a:r>
            <a:r>
              <a:rPr lang="en-US" dirty="0" smtClean="0"/>
              <a:t> "&lt;/</a:t>
            </a:r>
            <a:r>
              <a:rPr lang="en-US" dirty="0" err="1" smtClean="0"/>
              <a:t>li</a:t>
            </a:r>
            <a:r>
              <a:rPr lang="en-US" dirty="0" smtClean="0"/>
              <a:t>&gt;"); </a:t>
            </a:r>
            <a:endParaRPr lang="tr-TR" dirty="0" smtClean="0"/>
          </a:p>
          <a:p>
            <a:pPr marL="0" indent="0" defTabSz="808038">
              <a:buNone/>
              <a:tabLst>
                <a:tab pos="355600" algn="l"/>
                <a:tab pos="808038" algn="l"/>
              </a:tabLst>
            </a:pPr>
            <a:r>
              <a:rPr lang="tr-TR" dirty="0" smtClean="0"/>
              <a:t>	</a:t>
            </a:r>
            <a:r>
              <a:rPr lang="en-US" dirty="0" smtClean="0"/>
              <a:t>} </a:t>
            </a:r>
            <a:endParaRPr lang="tr-TR" dirty="0" smtClean="0"/>
          </a:p>
          <a:p>
            <a:pPr marL="0" indent="0" defTabSz="808038">
              <a:buNone/>
              <a:tabLst>
                <a:tab pos="355600" algn="l"/>
                <a:tab pos="808038" algn="l"/>
              </a:tabLst>
            </a:pPr>
            <a:r>
              <a:rPr lang="en-US" dirty="0" smtClean="0"/>
              <a:t>});</a:t>
            </a:r>
            <a:endParaRPr lang="tr-TR" dirty="0" smtClean="0"/>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6" name="TextBox 5"/>
          <p:cNvSpPr txBox="1"/>
          <p:nvPr/>
        </p:nvSpPr>
        <p:spPr>
          <a:xfrm>
            <a:off x="6400800" y="1981200"/>
            <a:ext cx="2514600" cy="923330"/>
          </a:xfrm>
          <a:prstGeom prst="rect">
            <a:avLst/>
          </a:prstGeom>
          <a:noFill/>
          <a:ln>
            <a:solidFill>
              <a:schemeClr val="bg1">
                <a:lumMod val="50000"/>
              </a:schemeClr>
            </a:solidFill>
          </a:ln>
        </p:spPr>
        <p:txBody>
          <a:bodyPr wrap="square" rtlCol="0">
            <a:spAutoFit/>
          </a:bodyPr>
          <a:lstStyle/>
          <a:p>
            <a:pPr marL="177800" indent="-177800">
              <a:buFont typeface="Arial" pitchFamily="34" charset="0"/>
              <a:buChar char="•"/>
            </a:pPr>
            <a:r>
              <a:rPr lang="tr-TR" dirty="0" smtClean="0"/>
              <a:t>Bir arkadaş listesini ayrlayan uygulamanın View nesnesi</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fontScale="85000" lnSpcReduction="10000"/>
          </a:bodyPr>
          <a:lstStyle/>
          <a:p>
            <a:r>
              <a:rPr lang="tr-TR" dirty="0" smtClean="0"/>
              <a:t>View</a:t>
            </a:r>
            <a:r>
              <a:rPr lang="tr-TR" dirty="0" smtClean="0"/>
              <a:t> nesnesinin en önemli özellikleri:</a:t>
            </a:r>
          </a:p>
          <a:p>
            <a:pPr lvl="1"/>
            <a:r>
              <a:rPr lang="tr-TR" dirty="0" smtClean="0"/>
              <a:t>.extend, view nesnesi üzerinde yeni view oluşturulması</a:t>
            </a:r>
          </a:p>
          <a:p>
            <a:pPr lvl="1"/>
            <a:r>
              <a:rPr lang="tr-TR" dirty="0" smtClean="0"/>
              <a:t>.el, bu view tarafından ayarlanan sayfanın HTML elemanı</a:t>
            </a:r>
          </a:p>
          <a:p>
            <a:pPr lvl="1"/>
            <a:r>
              <a:rPr lang="tr-TR" dirty="0" smtClean="0"/>
              <a:t>.initialize, oluşturulduğunda çalışacak yapıcı fonksiyonu</a:t>
            </a:r>
          </a:p>
          <a:p>
            <a:pPr lvl="1"/>
            <a:r>
              <a:rPr lang="tr-TR" dirty="0" smtClean="0"/>
              <a:t>.events, view tarafından ayarlanan olayları</a:t>
            </a:r>
          </a:p>
          <a:p>
            <a:pPr lvl="1"/>
            <a:r>
              <a:rPr lang="tr-TR" dirty="0" smtClean="0"/>
              <a:t>.template, view elemanında HTML şablonlama için kullanılacak şablonlama motoru</a:t>
            </a:r>
          </a:p>
          <a:p>
            <a:pPr lvl="1"/>
            <a:r>
              <a:rPr lang="tr-TR" dirty="0" smtClean="0"/>
              <a:t>.render, model verilere göre ilgili HTML elemanı oluşturan fonksiyonu</a:t>
            </a:r>
          </a:p>
          <a:p>
            <a:pPr lvl="1"/>
            <a:r>
              <a:rPr lang="tr-TR"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3" name="Content Placeholder 2"/>
          <p:cNvSpPr>
            <a:spLocks noGrp="1"/>
          </p:cNvSpPr>
          <p:nvPr>
            <p:ph idx="1"/>
          </p:nvPr>
        </p:nvSpPr>
        <p:spPr/>
        <p:txBody>
          <a:bodyPr>
            <a:normAutofit fontScale="70000" lnSpcReduction="20000"/>
          </a:bodyPr>
          <a:lstStyle/>
          <a:p>
            <a:r>
              <a:rPr lang="tr-TR" dirty="0" smtClean="0"/>
              <a:t>MVC çerçevesi şu ana problemlerine çözüm sağlamaya çalışır</a:t>
            </a:r>
          </a:p>
          <a:p>
            <a:pPr lvl="1"/>
            <a:r>
              <a:rPr lang="tr-TR" dirty="0" smtClean="0"/>
              <a:t>Yazılımın kullanıcı arayüzü, </a:t>
            </a:r>
            <a:r>
              <a:rPr lang="tr-TR" dirty="0" smtClean="0"/>
              <a:t>tipik olarak </a:t>
            </a:r>
            <a:r>
              <a:rPr lang="tr-TR" dirty="0" smtClean="0"/>
              <a:t>yazılımın iş mantığından daha hızlı ve daha sıkca değişir ve değişebilir</a:t>
            </a:r>
          </a:p>
          <a:p>
            <a:pPr lvl="1"/>
            <a:r>
              <a:rPr lang="tr-TR" dirty="0" smtClean="0"/>
              <a:t>Yazılım, tipik olarak aynı verileri birçok farklı şekilde göstermek zorunda ve bu tüm görünümler yazılımın verileri ile sync'te olmalı, yani verilerin değiştiğinde aynı zamanda güncelleştirilmelidir </a:t>
            </a:r>
          </a:p>
          <a:p>
            <a:pPr lvl="1"/>
            <a:r>
              <a:rPr lang="tr-TR" dirty="0" smtClean="0"/>
              <a:t>Kullanıcı arayüzlerinin geliştirilmesi</a:t>
            </a:r>
            <a:r>
              <a:rPr lang="tr-TR" dirty="0" smtClean="0"/>
              <a:t>, tipik olarak farklı </a:t>
            </a:r>
            <a:r>
              <a:rPr lang="tr-TR" dirty="0" smtClean="0"/>
              <a:t>becerileri gerektiriyor ve aslı programcıdan farklı olan tasarımcı tarafından geliştirilir</a:t>
            </a:r>
          </a:p>
          <a:p>
            <a:pPr lvl="1"/>
            <a:r>
              <a:rPr lang="tr-TR" dirty="0" smtClean="0"/>
              <a:t>Yazılımın ara yüzünün çalışması, tipik olarak iki faaliyetten oluşur – veri gösterme ve veri güncelleştirme</a:t>
            </a:r>
          </a:p>
          <a:p>
            <a:pPr lvl="1"/>
            <a:r>
              <a:rPr lang="tr-TR" dirty="0" smtClean="0"/>
              <a:t>Yazılımın ara yüzleri, tipik olarak farklı cıhazlar için yeniden geliştirilmeli fakat iş mantığı bu süreçte değişmez</a:t>
            </a:r>
          </a:p>
          <a:p>
            <a:pPr lvl="1"/>
            <a:r>
              <a:rPr lang="tr-TR" dirty="0" smtClean="0"/>
              <a:t>Yazılımın ara yüzü düzeltme, tipik olarak yazılımın iş mantığından daha zahmetli ve iş mantığından ayrıldığından faydalanır</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fontScale="92500"/>
          </a:bodyPr>
          <a:lstStyle/>
          <a:p>
            <a:r>
              <a:rPr lang="tr-TR" dirty="0" smtClean="0"/>
              <a:t>Backbone.js, RESTful arayüzleri üzerinde çalışan bir javascript çerçevesi</a:t>
            </a:r>
          </a:p>
          <a:p>
            <a:r>
              <a:rPr lang="tr-TR" dirty="0" smtClean="0"/>
              <a:t>RESTful arayüzü, </a:t>
            </a:r>
            <a:r>
              <a:rPr lang="en-US" dirty="0" smtClean="0"/>
              <a:t>"</a:t>
            </a:r>
            <a:r>
              <a:rPr lang="tr-TR" dirty="0" smtClean="0"/>
              <a:t>/</a:t>
            </a:r>
            <a:r>
              <a:rPr lang="en-US" dirty="0" smtClean="0"/>
              <a:t>#/action/</a:t>
            </a:r>
            <a:r>
              <a:rPr lang="en-US" dirty="0" err="1" smtClean="0"/>
              <a:t>param</a:t>
            </a:r>
            <a:r>
              <a:rPr lang="en-US" dirty="0" smtClean="0"/>
              <a:t>/</a:t>
            </a:r>
            <a:r>
              <a:rPr lang="en-US" dirty="0" err="1" smtClean="0"/>
              <a:t>param</a:t>
            </a:r>
            <a:r>
              <a:rPr lang="en-US" dirty="0" smtClean="0"/>
              <a:t>"</a:t>
            </a:r>
            <a:r>
              <a:rPr lang="tr-TR" dirty="0" smtClean="0"/>
              <a:t> URL kullanarak haberleştirilen eylemler kullanan RIA-RIA veya RIA-sunucu iletişim bir model</a:t>
            </a:r>
          </a:p>
          <a:p>
            <a:r>
              <a:rPr lang="tr-TR" dirty="0" smtClean="0"/>
              <a:t>RESTful isteklerinin örneği:</a:t>
            </a:r>
          </a:p>
          <a:p>
            <a:pPr lvl="1"/>
            <a:r>
              <a:rPr lang="en-US" dirty="0" smtClean="0"/>
              <a:t>#</a:t>
            </a:r>
            <a:r>
              <a:rPr lang="en-US" dirty="0" smtClean="0"/>
              <a:t>help</a:t>
            </a:r>
            <a:endParaRPr lang="tr-TR" dirty="0" smtClean="0"/>
          </a:p>
          <a:p>
            <a:pPr lvl="1"/>
            <a:r>
              <a:rPr lang="en-US" dirty="0" smtClean="0"/>
              <a:t>#</a:t>
            </a:r>
            <a:r>
              <a:rPr lang="en-US" dirty="0" smtClean="0"/>
              <a:t>search/kiwis</a:t>
            </a:r>
            <a:endParaRPr lang="tr-TR" dirty="0" smtClean="0"/>
          </a:p>
          <a:p>
            <a:pPr lvl="1"/>
            <a:r>
              <a:rPr lang="en-US" dirty="0" smtClean="0"/>
              <a:t>#search/kiwis/p7</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fontScale="92500"/>
          </a:bodyPr>
          <a:lstStyle/>
          <a:p>
            <a:r>
              <a:rPr lang="tr-TR" dirty="0" smtClean="0"/>
              <a:t>Backbone, sunucu ile iletişimde RESTful arayüzünün kullanılmasını varsayır, mesela verileri veritabanına depolamak için veya veritabanından elde etmek için</a:t>
            </a:r>
          </a:p>
          <a:p>
            <a:r>
              <a:rPr lang="tr-TR" dirty="0" smtClean="0"/>
              <a:t>Aynı zamanda Backbone, RIA içinde farklı işlemlerin başlatılması için </a:t>
            </a:r>
            <a:r>
              <a:rPr lang="en-US" dirty="0" smtClean="0"/>
              <a:t>#</a:t>
            </a:r>
            <a:r>
              <a:rPr lang="tr-TR" dirty="0" smtClean="0"/>
              <a:t>-adresler kullanarak </a:t>
            </a:r>
            <a:r>
              <a:rPr lang="tr-TR" dirty="0" smtClean="0"/>
              <a:t>RESTful isteklerinin kullanılmasına imkan sağlar</a:t>
            </a:r>
          </a:p>
          <a:p>
            <a:r>
              <a:rPr lang="tr-TR" dirty="0" smtClean="0"/>
              <a:t>Bu tür istekleri yonlendirmek ve işletmek için, Backbone Router nesnesi kullanılır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temelleri</a:t>
            </a:r>
            <a:endParaRPr lang="tr-TR" dirty="0" smtClean="0"/>
          </a:p>
        </p:txBody>
      </p:sp>
      <p:sp>
        <p:nvSpPr>
          <p:cNvPr id="3" name="Content Placeholder 2"/>
          <p:cNvSpPr>
            <a:spLocks noGrp="1"/>
          </p:cNvSpPr>
          <p:nvPr>
            <p:ph idx="1"/>
          </p:nvPr>
        </p:nvSpPr>
        <p:spPr/>
        <p:txBody>
          <a:bodyPr>
            <a:normAutofit/>
          </a:bodyPr>
          <a:lstStyle/>
          <a:p>
            <a:pPr marL="0" indent="0">
              <a:buNone/>
            </a:pPr>
            <a:r>
              <a:rPr lang="en-US" sz="2400" dirty="0" err="1" smtClean="0"/>
              <a:t>var</a:t>
            </a:r>
            <a:r>
              <a:rPr lang="en-US" sz="2400" dirty="0" smtClean="0"/>
              <a:t> Workspace = </a:t>
            </a:r>
            <a:r>
              <a:rPr lang="en-US" sz="2400" dirty="0" err="1" smtClean="0"/>
              <a:t>Backbone.Router.extend</a:t>
            </a:r>
            <a:r>
              <a:rPr lang="en-US" sz="2400" dirty="0" smtClean="0"/>
              <a:t>({ </a:t>
            </a:r>
            <a:endParaRPr lang="tr-TR" sz="2400" dirty="0" smtClean="0"/>
          </a:p>
          <a:p>
            <a:pPr marL="0" indent="0">
              <a:buNone/>
            </a:pPr>
            <a:r>
              <a:rPr lang="en-US" sz="2400" dirty="0" smtClean="0"/>
              <a:t>routes</a:t>
            </a:r>
            <a:r>
              <a:rPr lang="en-US" sz="2400" dirty="0" smtClean="0"/>
              <a:t>: { </a:t>
            </a:r>
            <a:endParaRPr lang="tr-TR" sz="2400" dirty="0" smtClean="0"/>
          </a:p>
          <a:p>
            <a:pPr marL="0" indent="0">
              <a:buNone/>
            </a:pPr>
            <a:r>
              <a:rPr lang="en-US" sz="2400" dirty="0" smtClean="0"/>
              <a:t>"</a:t>
            </a:r>
            <a:r>
              <a:rPr lang="en-US" sz="2400" dirty="0" smtClean="0"/>
              <a:t>help": "help", // #help </a:t>
            </a:r>
            <a:endParaRPr lang="tr-TR" sz="2400" dirty="0" smtClean="0"/>
          </a:p>
          <a:p>
            <a:pPr marL="0" indent="0">
              <a:buNone/>
            </a:pPr>
            <a:r>
              <a:rPr lang="en-US" sz="2400" dirty="0" smtClean="0"/>
              <a:t>"</a:t>
            </a:r>
            <a:r>
              <a:rPr lang="en-US" sz="2400" dirty="0" smtClean="0"/>
              <a:t>search/:query": "search", // #search/kiwis </a:t>
            </a:r>
            <a:endParaRPr lang="tr-TR" sz="2400" dirty="0" smtClean="0"/>
          </a:p>
          <a:p>
            <a:pPr marL="0" indent="0">
              <a:buNone/>
            </a:pPr>
            <a:r>
              <a:rPr lang="en-US" sz="2400" dirty="0" smtClean="0"/>
              <a:t>"</a:t>
            </a:r>
            <a:r>
              <a:rPr lang="en-US" sz="2400" dirty="0" smtClean="0"/>
              <a:t>search/:query/p:page": "search" // #search/kiwis/p7 }, </a:t>
            </a:r>
            <a:endParaRPr lang="tr-TR" sz="2400" dirty="0" smtClean="0"/>
          </a:p>
          <a:p>
            <a:pPr marL="0" indent="0">
              <a:buNone/>
            </a:pPr>
            <a:r>
              <a:rPr lang="en-US" sz="2400" dirty="0" smtClean="0"/>
              <a:t>help</a:t>
            </a:r>
            <a:r>
              <a:rPr lang="en-US" sz="2400" dirty="0" smtClean="0"/>
              <a:t>: function() { ... }, </a:t>
            </a:r>
            <a:endParaRPr lang="tr-TR" sz="2400" dirty="0" smtClean="0"/>
          </a:p>
          <a:p>
            <a:pPr marL="0" indent="0">
              <a:buNone/>
            </a:pPr>
            <a:r>
              <a:rPr lang="en-US" sz="2400" dirty="0" smtClean="0"/>
              <a:t>search</a:t>
            </a:r>
            <a:r>
              <a:rPr lang="en-US" sz="2400" dirty="0" smtClean="0"/>
              <a:t>: function(query, page) { ... } </a:t>
            </a:r>
            <a:endParaRPr lang="tr-TR" sz="2400" dirty="0" smtClean="0"/>
          </a:p>
          <a:p>
            <a:pPr marL="0" indent="0">
              <a:buNone/>
            </a:pPr>
            <a:r>
              <a:rPr lang="en-US" sz="2400" dirty="0" smtClean="0"/>
              <a:t>});</a:t>
            </a:r>
            <a:endParaRPr lang="tr-TR"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6" name="TextBox 5"/>
          <p:cNvSpPr txBox="1"/>
          <p:nvPr/>
        </p:nvSpPr>
        <p:spPr>
          <a:xfrm>
            <a:off x="5791200" y="4876800"/>
            <a:ext cx="3124200" cy="646331"/>
          </a:xfrm>
          <a:prstGeom prst="rect">
            <a:avLst/>
          </a:prstGeom>
          <a:noFill/>
          <a:ln>
            <a:solidFill>
              <a:schemeClr val="bg1">
                <a:lumMod val="50000"/>
              </a:schemeClr>
            </a:solidFill>
          </a:ln>
        </p:spPr>
        <p:txBody>
          <a:bodyPr wrap="square" rtlCol="0">
            <a:spAutoFit/>
          </a:bodyPr>
          <a:lstStyle/>
          <a:p>
            <a:pPr marL="177800" indent="-177800">
              <a:buFont typeface="Arial" pitchFamily="34" charset="0"/>
              <a:buChar char="•"/>
            </a:pPr>
            <a:r>
              <a:rPr lang="tr-TR" dirty="0" smtClean="0"/>
              <a:t>Backbone Router nesnesinin kullanımının örneği</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örneği</a:t>
            </a:r>
            <a:endParaRPr lang="tr-TR" dirty="0" smtClean="0"/>
          </a:p>
        </p:txBody>
      </p:sp>
      <p:sp>
        <p:nvSpPr>
          <p:cNvPr id="3" name="Content Placeholder 2"/>
          <p:cNvSpPr>
            <a:spLocks noGrp="1"/>
          </p:cNvSpPr>
          <p:nvPr>
            <p:ph idx="1"/>
          </p:nvPr>
        </p:nvSpPr>
        <p:spPr/>
        <p:txBody>
          <a:bodyPr>
            <a:normAutofit/>
          </a:bodyPr>
          <a:lstStyle/>
          <a:p>
            <a:r>
              <a:rPr lang="tr-TR" dirty="0" smtClean="0"/>
              <a:t>TODO listesi uygulama </a:t>
            </a:r>
            <a:r>
              <a:rPr lang="tr-TR" dirty="0" smtClean="0"/>
              <a:t>(</a:t>
            </a:r>
            <a:r>
              <a:rPr lang="tr-TR" sz="2800" dirty="0" smtClean="0">
                <a:hlinkClick r:id="rId2"/>
              </a:rPr>
              <a:t>http</a:t>
            </a:r>
            <a:r>
              <a:rPr lang="tr-TR" sz="2800" dirty="0" smtClean="0">
                <a:hlinkClick r:id="rId2"/>
              </a:rPr>
              <a:t>://</a:t>
            </a:r>
            <a:r>
              <a:rPr lang="tr-TR" sz="2800" dirty="0" smtClean="0">
                <a:hlinkClick r:id="rId2"/>
              </a:rPr>
              <a:t>backbonejs.org/examples/todos/index.html</a:t>
            </a:r>
            <a:r>
              <a:rPr lang="tr-TR" dirty="0" smtClean="0"/>
              <a:t>)</a:t>
            </a:r>
          </a:p>
          <a:p>
            <a:r>
              <a:rPr lang="tr-TR" dirty="0" smtClean="0"/>
              <a:t>Yapısı:</a:t>
            </a:r>
          </a:p>
          <a:p>
            <a:pPr lvl="1"/>
            <a:r>
              <a:rPr lang="tr-TR" dirty="0" smtClean="0"/>
              <a:t>Model: TODO listesinin elemanı</a:t>
            </a:r>
          </a:p>
          <a:p>
            <a:pPr lvl="1"/>
            <a:r>
              <a:rPr lang="tr-TR" dirty="0" smtClean="0"/>
              <a:t>Collection: TODO listesinin tüm elemanları</a:t>
            </a:r>
          </a:p>
          <a:p>
            <a:pPr lvl="1"/>
            <a:r>
              <a:rPr lang="tr-TR" dirty="0" smtClean="0"/>
              <a:t>View</a:t>
            </a:r>
          </a:p>
          <a:p>
            <a:pPr lvl="2"/>
            <a:r>
              <a:rPr lang="tr-TR" dirty="0" smtClean="0"/>
              <a:t>TODO listesinin elemanın görünümü</a:t>
            </a:r>
          </a:p>
          <a:p>
            <a:pPr lvl="2"/>
            <a:r>
              <a:rPr lang="tr-TR" dirty="0" smtClean="0"/>
              <a:t>TODO listesinin görünümü</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TODO listesinin eleman modeli</a:t>
            </a:r>
            <a:endParaRPr lang="tr-TR" dirty="0" smtClean="0"/>
          </a:p>
        </p:txBody>
      </p:sp>
      <p:sp>
        <p:nvSpPr>
          <p:cNvPr id="3" name="Content Placeholder 2"/>
          <p:cNvSpPr>
            <a:spLocks noGrp="1"/>
          </p:cNvSpPr>
          <p:nvPr>
            <p:ph idx="1"/>
          </p:nvPr>
        </p:nvSpPr>
        <p:spPr/>
        <p:txBody>
          <a:bodyPr>
            <a:normAutofit fontScale="70000" lnSpcReduction="20000"/>
          </a:bodyPr>
          <a:lstStyle/>
          <a:p>
            <a:pPr marL="0" indent="0" defTabSz="808038">
              <a:buNone/>
              <a:tabLst>
                <a:tab pos="355600" algn="l"/>
                <a:tab pos="808038" algn="l"/>
              </a:tabLst>
            </a:pPr>
            <a:r>
              <a:rPr lang="en-US" dirty="0" err="1" smtClean="0"/>
              <a:t>Todo</a:t>
            </a:r>
            <a:r>
              <a:rPr lang="en-US" dirty="0" smtClean="0"/>
              <a:t> </a:t>
            </a:r>
            <a:r>
              <a:rPr lang="en-US" dirty="0" smtClean="0"/>
              <a:t>= </a:t>
            </a:r>
            <a:r>
              <a:rPr lang="en-US" dirty="0" err="1" smtClean="0"/>
              <a:t>Backbone.Model.extend</a:t>
            </a:r>
            <a:r>
              <a:rPr lang="en-US" dirty="0" smtClean="0"/>
              <a:t>({ </a:t>
            </a:r>
            <a:endParaRPr lang="tr-TR" dirty="0" smtClean="0"/>
          </a:p>
          <a:p>
            <a:pPr marL="0" indent="0" defTabSz="808038">
              <a:buNone/>
              <a:tabLst>
                <a:tab pos="355600" algn="l"/>
                <a:tab pos="808038" algn="l"/>
              </a:tabLst>
            </a:pPr>
            <a:r>
              <a:rPr lang="en-US" dirty="0" smtClean="0"/>
              <a:t>defaults</a:t>
            </a:r>
            <a:r>
              <a:rPr lang="en-US" dirty="0" smtClean="0"/>
              <a:t>: function() { </a:t>
            </a:r>
            <a:endParaRPr lang="tr-TR" dirty="0" smtClean="0"/>
          </a:p>
          <a:p>
            <a:pPr marL="0" indent="0" defTabSz="808038">
              <a:buNone/>
              <a:tabLst>
                <a:tab pos="355600" algn="l"/>
                <a:tab pos="808038" algn="l"/>
              </a:tabLst>
            </a:pPr>
            <a:r>
              <a:rPr lang="tr-TR" dirty="0" smtClean="0"/>
              <a:t>	</a:t>
            </a:r>
            <a:r>
              <a:rPr lang="en-US" dirty="0" smtClean="0"/>
              <a:t>return </a:t>
            </a:r>
            <a:r>
              <a:rPr lang="en-US" dirty="0" smtClean="0"/>
              <a:t>{ </a:t>
            </a:r>
            <a:endParaRPr lang="tr-TR" dirty="0" smtClean="0"/>
          </a:p>
          <a:p>
            <a:pPr marL="0" indent="0" defTabSz="808038">
              <a:buNone/>
              <a:tabLst>
                <a:tab pos="355600" algn="l"/>
                <a:tab pos="808038" algn="l"/>
              </a:tabLst>
            </a:pPr>
            <a:r>
              <a:rPr lang="tr-TR" dirty="0" smtClean="0"/>
              <a:t>		</a:t>
            </a:r>
            <a:r>
              <a:rPr lang="en-US" dirty="0" smtClean="0"/>
              <a:t>title</a:t>
            </a:r>
            <a:r>
              <a:rPr lang="en-US" dirty="0" smtClean="0"/>
              <a:t>: </a:t>
            </a:r>
            <a:r>
              <a:rPr lang="en-US" dirty="0" smtClean="0"/>
              <a:t>"</a:t>
            </a:r>
            <a:r>
              <a:rPr lang="tr-TR" dirty="0" smtClean="0"/>
              <a:t>boş</a:t>
            </a:r>
            <a:r>
              <a:rPr lang="en-US" dirty="0" smtClean="0"/>
              <a:t> </a:t>
            </a:r>
            <a:r>
              <a:rPr lang="en-US" dirty="0" err="1" smtClean="0"/>
              <a:t>todo</a:t>
            </a:r>
            <a:r>
              <a:rPr lang="en-US" dirty="0" smtClean="0"/>
              <a:t>...", </a:t>
            </a:r>
            <a:endParaRPr lang="tr-TR" dirty="0" smtClean="0"/>
          </a:p>
          <a:p>
            <a:pPr marL="0" indent="0" defTabSz="808038">
              <a:buNone/>
              <a:tabLst>
                <a:tab pos="355600" algn="l"/>
                <a:tab pos="808038" algn="l"/>
              </a:tabLst>
            </a:pPr>
            <a:r>
              <a:rPr lang="tr-TR" dirty="0" smtClean="0"/>
              <a:t>		</a:t>
            </a:r>
            <a:r>
              <a:rPr lang="en-US" dirty="0" smtClean="0"/>
              <a:t>order</a:t>
            </a:r>
            <a:r>
              <a:rPr lang="en-US" dirty="0" smtClean="0"/>
              <a:t>: </a:t>
            </a:r>
            <a:r>
              <a:rPr lang="en-US" dirty="0" err="1" smtClean="0"/>
              <a:t>Todos.nextOrder</a:t>
            </a:r>
            <a:r>
              <a:rPr lang="en-US" dirty="0" smtClean="0"/>
              <a:t>(), </a:t>
            </a:r>
            <a:endParaRPr lang="tr-TR" dirty="0" smtClean="0"/>
          </a:p>
          <a:p>
            <a:pPr marL="0" indent="0" defTabSz="808038">
              <a:buNone/>
              <a:tabLst>
                <a:tab pos="355600" algn="l"/>
                <a:tab pos="808038" algn="l"/>
              </a:tabLst>
            </a:pPr>
            <a:r>
              <a:rPr lang="tr-TR" dirty="0" smtClean="0"/>
              <a:t>		</a:t>
            </a:r>
            <a:r>
              <a:rPr lang="en-US" dirty="0" smtClean="0"/>
              <a:t>done</a:t>
            </a:r>
            <a:r>
              <a:rPr lang="en-US" dirty="0" smtClean="0"/>
              <a:t>: false </a:t>
            </a:r>
            <a:endParaRPr lang="tr-TR" dirty="0" smtClean="0"/>
          </a:p>
          <a:p>
            <a:pPr marL="0" indent="0" defTabSz="808038">
              <a:buNone/>
              <a:tabLst>
                <a:tab pos="355600" algn="l"/>
                <a:tab pos="808038" algn="l"/>
              </a:tabLst>
            </a:pPr>
            <a:r>
              <a:rPr lang="tr-TR" dirty="0" smtClean="0"/>
              <a:t>	</a:t>
            </a:r>
            <a:r>
              <a:rPr lang="en-US" dirty="0" smtClean="0"/>
              <a:t>}; </a:t>
            </a:r>
            <a:endParaRPr lang="tr-TR" dirty="0" smtClean="0"/>
          </a:p>
          <a:p>
            <a:pPr marL="0" indent="0" defTabSz="808038">
              <a:buNone/>
              <a:tabLst>
                <a:tab pos="355600" algn="l"/>
                <a:tab pos="808038" algn="l"/>
              </a:tabLst>
            </a:pPr>
            <a:r>
              <a:rPr lang="en-US" dirty="0" smtClean="0"/>
              <a:t>},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toggle</a:t>
            </a:r>
            <a:r>
              <a:rPr lang="en-US" dirty="0" smtClean="0"/>
              <a:t>: function() { </a:t>
            </a:r>
            <a:endParaRPr lang="tr-TR" dirty="0" smtClean="0"/>
          </a:p>
          <a:p>
            <a:pPr marL="0" indent="0" defTabSz="808038">
              <a:buNone/>
              <a:tabLst>
                <a:tab pos="355600" algn="l"/>
                <a:tab pos="808038" algn="l"/>
              </a:tabLst>
            </a:pPr>
            <a:r>
              <a:rPr lang="tr-TR" dirty="0" smtClean="0"/>
              <a:t>	</a:t>
            </a:r>
            <a:r>
              <a:rPr lang="en-US" dirty="0" err="1" smtClean="0"/>
              <a:t>this.save</a:t>
            </a:r>
            <a:r>
              <a:rPr lang="en-US" dirty="0" smtClean="0"/>
              <a:t>({done: !</a:t>
            </a:r>
            <a:r>
              <a:rPr lang="en-US" dirty="0" err="1" smtClean="0"/>
              <a:t>this.get</a:t>
            </a:r>
            <a:r>
              <a:rPr lang="en-US" dirty="0" smtClean="0"/>
              <a:t>("done")}); </a:t>
            </a:r>
            <a:endParaRPr lang="tr-TR" dirty="0" smtClean="0"/>
          </a:p>
          <a:p>
            <a:pPr marL="0" indent="0" defTabSz="808038">
              <a:buNone/>
              <a:tabLst>
                <a:tab pos="355600" algn="l"/>
                <a:tab pos="808038" algn="l"/>
              </a:tabLst>
            </a:pPr>
            <a:r>
              <a:rPr lang="en-US" dirty="0" smtClean="0"/>
              <a:t>} </a:t>
            </a:r>
            <a:endParaRPr lang="tr-TR" dirty="0" smtClean="0"/>
          </a:p>
          <a:p>
            <a:pPr marL="0" indent="0" defTabSz="808038">
              <a:buNone/>
              <a:tabLst>
                <a:tab pos="355600" algn="l"/>
                <a:tab pos="8080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TODO listesinin elemanının koleksiyonu</a:t>
            </a:r>
            <a:endParaRPr lang="tr-TR" dirty="0" smtClean="0"/>
          </a:p>
        </p:txBody>
      </p:sp>
      <p:sp>
        <p:nvSpPr>
          <p:cNvPr id="3" name="Content Placeholder 2"/>
          <p:cNvSpPr>
            <a:spLocks noGrp="1"/>
          </p:cNvSpPr>
          <p:nvPr>
            <p:ph idx="1"/>
          </p:nvPr>
        </p:nvSpPr>
        <p:spPr/>
        <p:txBody>
          <a:bodyPr>
            <a:normAutofit fontScale="55000" lnSpcReduction="20000"/>
          </a:bodyPr>
          <a:lstStyle/>
          <a:p>
            <a:pPr marL="0" indent="0" defTabSz="808038">
              <a:buNone/>
              <a:tabLst>
                <a:tab pos="355600" algn="l"/>
                <a:tab pos="808038" algn="l"/>
              </a:tabLst>
            </a:pPr>
            <a:r>
              <a:rPr lang="en-US" dirty="0" err="1" smtClean="0"/>
              <a:t>TodoList</a:t>
            </a:r>
            <a:r>
              <a:rPr lang="en-US" dirty="0" smtClean="0"/>
              <a:t> </a:t>
            </a:r>
            <a:r>
              <a:rPr lang="en-US" dirty="0" smtClean="0"/>
              <a:t>= </a:t>
            </a:r>
            <a:r>
              <a:rPr lang="en-US" dirty="0" err="1" smtClean="0"/>
              <a:t>Backbone.Collection.extend</a:t>
            </a:r>
            <a:r>
              <a:rPr lang="en-US" dirty="0" smtClean="0"/>
              <a:t>({ </a:t>
            </a:r>
            <a:endParaRPr lang="tr-TR" dirty="0" smtClean="0"/>
          </a:p>
          <a:p>
            <a:pPr marL="0" indent="0" defTabSz="808038">
              <a:buNone/>
              <a:tabLst>
                <a:tab pos="355600" algn="l"/>
                <a:tab pos="808038" algn="l"/>
              </a:tabLst>
            </a:pPr>
            <a:r>
              <a:rPr lang="en-US" dirty="0" smtClean="0"/>
              <a:t>model</a:t>
            </a:r>
            <a:r>
              <a:rPr lang="en-US" dirty="0" smtClean="0"/>
              <a:t>: </a:t>
            </a:r>
            <a:r>
              <a:rPr lang="en-US" dirty="0" err="1" smtClean="0"/>
              <a:t>Todo</a:t>
            </a:r>
            <a:r>
              <a:rPr lang="en-US" dirty="0" smtClean="0"/>
              <a:t>,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localStorage</a:t>
            </a:r>
            <a:r>
              <a:rPr lang="en-US" dirty="0" smtClean="0"/>
              <a:t>: new </a:t>
            </a:r>
            <a:r>
              <a:rPr lang="en-US" dirty="0" err="1" smtClean="0"/>
              <a:t>Backbone.LocalStorage</a:t>
            </a:r>
            <a:r>
              <a:rPr lang="en-US" dirty="0" smtClean="0"/>
              <a:t>("</a:t>
            </a:r>
            <a:r>
              <a:rPr lang="en-US" dirty="0" err="1" smtClean="0"/>
              <a:t>todos</a:t>
            </a:r>
            <a:r>
              <a:rPr lang="en-US" dirty="0" smtClean="0"/>
              <a:t>-backbone"),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done</a:t>
            </a:r>
            <a:r>
              <a:rPr lang="en-US" dirty="0" smtClean="0"/>
              <a:t>: function() { return </a:t>
            </a:r>
            <a:r>
              <a:rPr lang="en-US" dirty="0" err="1" smtClean="0"/>
              <a:t>this.where</a:t>
            </a:r>
            <a:r>
              <a:rPr lang="en-US" dirty="0" smtClean="0"/>
              <a:t>({done: true});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remaining</a:t>
            </a:r>
            <a:r>
              <a:rPr lang="en-US" dirty="0" smtClean="0"/>
              <a:t>: function() { return </a:t>
            </a:r>
            <a:r>
              <a:rPr lang="en-US" dirty="0" err="1" smtClean="0"/>
              <a:t>this.where</a:t>
            </a:r>
            <a:r>
              <a:rPr lang="en-US" dirty="0" smtClean="0"/>
              <a:t>({done: false});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nextOrder</a:t>
            </a:r>
            <a:r>
              <a:rPr lang="en-US" dirty="0" smtClean="0"/>
              <a:t>: function() { </a:t>
            </a:r>
            <a:endParaRPr lang="tr-TR" dirty="0" smtClean="0"/>
          </a:p>
          <a:p>
            <a:pPr marL="0" indent="0" defTabSz="808038">
              <a:buNone/>
              <a:tabLst>
                <a:tab pos="355600" algn="l"/>
                <a:tab pos="808038" algn="l"/>
              </a:tabLst>
            </a:pPr>
            <a:r>
              <a:rPr lang="tr-TR" dirty="0" smtClean="0"/>
              <a:t>	</a:t>
            </a:r>
            <a:r>
              <a:rPr lang="en-US" dirty="0" smtClean="0"/>
              <a:t>if </a:t>
            </a:r>
            <a:r>
              <a:rPr lang="en-US" dirty="0" smtClean="0"/>
              <a:t>(!</a:t>
            </a:r>
            <a:r>
              <a:rPr lang="en-US" dirty="0" err="1" smtClean="0"/>
              <a:t>this.length</a:t>
            </a:r>
            <a:r>
              <a:rPr lang="en-US" dirty="0" smtClean="0"/>
              <a:t>) return 1; </a:t>
            </a:r>
            <a:r>
              <a:rPr lang="tr-TR" dirty="0" smtClean="0"/>
              <a:t> </a:t>
            </a:r>
            <a:r>
              <a:rPr lang="en-US" dirty="0" smtClean="0"/>
              <a:t>return </a:t>
            </a:r>
            <a:r>
              <a:rPr lang="en-US" dirty="0" err="1" smtClean="0"/>
              <a:t>this.last</a:t>
            </a:r>
            <a:r>
              <a:rPr lang="en-US" dirty="0" smtClean="0"/>
              <a:t>().get('order') + 1; </a:t>
            </a:r>
            <a:endParaRPr lang="tr-TR" dirty="0" smtClean="0"/>
          </a:p>
          <a:p>
            <a:pPr marL="0" indent="0" defTabSz="808038">
              <a:buNone/>
              <a:tabLst>
                <a:tab pos="355600" algn="l"/>
                <a:tab pos="808038" algn="l"/>
              </a:tabLst>
            </a:pPr>
            <a:r>
              <a:rPr lang="en-US" dirty="0" smtClean="0"/>
              <a:t>},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comparator</a:t>
            </a:r>
            <a:r>
              <a:rPr lang="en-US" dirty="0" smtClean="0"/>
              <a:t>: 'order' </a:t>
            </a:r>
            <a:endParaRPr lang="tr-TR" dirty="0" smtClean="0"/>
          </a:p>
          <a:p>
            <a:pPr marL="0" indent="0" defTabSz="808038">
              <a:buNone/>
              <a:tabLst>
                <a:tab pos="355600" algn="l"/>
                <a:tab pos="8080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TODO listesinin elemanının görünümü</a:t>
            </a:r>
            <a:endParaRPr lang="tr-TR" dirty="0" smtClean="0"/>
          </a:p>
        </p:txBody>
      </p:sp>
      <p:sp>
        <p:nvSpPr>
          <p:cNvPr id="3" name="Content Placeholder 2"/>
          <p:cNvSpPr>
            <a:spLocks noGrp="1"/>
          </p:cNvSpPr>
          <p:nvPr>
            <p:ph idx="1"/>
          </p:nvPr>
        </p:nvSpPr>
        <p:spPr>
          <a:xfrm>
            <a:off x="457200" y="1600200"/>
            <a:ext cx="8229600" cy="4953000"/>
          </a:xfrm>
        </p:spPr>
        <p:txBody>
          <a:bodyPr>
            <a:normAutofit fontScale="40000" lnSpcReduction="20000"/>
          </a:bodyPr>
          <a:lstStyle/>
          <a:p>
            <a:pPr marL="0" indent="0" defTabSz="808038">
              <a:buNone/>
              <a:tabLst>
                <a:tab pos="355600" algn="l"/>
                <a:tab pos="808038" algn="l"/>
              </a:tabLst>
            </a:pPr>
            <a:r>
              <a:rPr lang="en-US" dirty="0" err="1" smtClean="0"/>
              <a:t>TodoView</a:t>
            </a:r>
            <a:r>
              <a:rPr lang="en-US" dirty="0" smtClean="0"/>
              <a:t> </a:t>
            </a:r>
            <a:r>
              <a:rPr lang="en-US" dirty="0" smtClean="0"/>
              <a:t>= </a:t>
            </a:r>
            <a:r>
              <a:rPr lang="en-US" dirty="0" err="1" smtClean="0"/>
              <a:t>Backbone.View.extend</a:t>
            </a:r>
            <a:r>
              <a:rPr lang="en-US" dirty="0" smtClean="0"/>
              <a:t>({ </a:t>
            </a:r>
            <a:endParaRPr lang="tr-TR" dirty="0" smtClean="0"/>
          </a:p>
          <a:p>
            <a:pPr marL="0" indent="0" defTabSz="808038">
              <a:buNone/>
              <a:tabLst>
                <a:tab pos="355600" algn="l"/>
                <a:tab pos="808038" algn="l"/>
              </a:tabLst>
            </a:pPr>
            <a:r>
              <a:rPr lang="en-US" dirty="0" err="1" smtClean="0"/>
              <a:t>tagName</a:t>
            </a:r>
            <a:r>
              <a:rPr lang="en-US" dirty="0" smtClean="0"/>
              <a:t>: "</a:t>
            </a:r>
            <a:r>
              <a:rPr lang="en-US" dirty="0" err="1" smtClean="0"/>
              <a:t>li</a:t>
            </a:r>
            <a:r>
              <a:rPr lang="en-US" dirty="0" smtClean="0"/>
              <a:t>",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template</a:t>
            </a:r>
            <a:r>
              <a:rPr lang="en-US" dirty="0" smtClean="0"/>
              <a:t>: _.template($('#item-template').html()),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events</a:t>
            </a:r>
            <a:r>
              <a:rPr lang="en-US" dirty="0" smtClean="0"/>
              <a:t>: { "click .toggle" : "</a:t>
            </a:r>
            <a:r>
              <a:rPr lang="en-US" dirty="0" err="1" smtClean="0"/>
              <a:t>toggleDone</a:t>
            </a:r>
            <a:r>
              <a:rPr lang="en-US" dirty="0" smtClean="0"/>
              <a:t>", "</a:t>
            </a:r>
            <a:r>
              <a:rPr lang="en-US" dirty="0" err="1" smtClean="0"/>
              <a:t>dblclick</a:t>
            </a:r>
            <a:r>
              <a:rPr lang="en-US" dirty="0" smtClean="0"/>
              <a:t> .view" : "edit", "click </a:t>
            </a:r>
            <a:r>
              <a:rPr lang="en-US" dirty="0" err="1" smtClean="0"/>
              <a:t>a.destroy</a:t>
            </a:r>
            <a:r>
              <a:rPr lang="en-US" dirty="0" smtClean="0"/>
              <a:t>" : "clear", "</a:t>
            </a:r>
            <a:r>
              <a:rPr lang="en-US" dirty="0" err="1" smtClean="0"/>
              <a:t>keypress</a:t>
            </a:r>
            <a:r>
              <a:rPr lang="en-US" dirty="0" smtClean="0"/>
              <a:t> .edit" : "</a:t>
            </a:r>
            <a:r>
              <a:rPr lang="en-US" dirty="0" err="1" smtClean="0"/>
              <a:t>updateOnEnter</a:t>
            </a:r>
            <a:r>
              <a:rPr lang="en-US" dirty="0" smtClean="0"/>
              <a:t>", "blur .edit" : "close"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initialize</a:t>
            </a:r>
            <a:r>
              <a:rPr lang="en-US" dirty="0" smtClean="0"/>
              <a:t>: function() { </a:t>
            </a:r>
            <a:r>
              <a:rPr lang="en-US" dirty="0" err="1" smtClean="0"/>
              <a:t>this.listenTo</a:t>
            </a:r>
            <a:r>
              <a:rPr lang="en-US" dirty="0" smtClean="0"/>
              <a:t>(</a:t>
            </a:r>
            <a:r>
              <a:rPr lang="en-US" dirty="0" err="1" smtClean="0"/>
              <a:t>this.model</a:t>
            </a:r>
            <a:r>
              <a:rPr lang="en-US" dirty="0" smtClean="0"/>
              <a:t>, 'change', </a:t>
            </a:r>
            <a:r>
              <a:rPr lang="en-US" dirty="0" err="1" smtClean="0"/>
              <a:t>this.render</a:t>
            </a:r>
            <a:r>
              <a:rPr lang="en-US" dirty="0" smtClean="0"/>
              <a:t>); </a:t>
            </a:r>
            <a:r>
              <a:rPr lang="en-US" dirty="0" err="1" smtClean="0"/>
              <a:t>this.listenTo</a:t>
            </a:r>
            <a:r>
              <a:rPr lang="en-US" dirty="0" smtClean="0"/>
              <a:t>(</a:t>
            </a:r>
            <a:r>
              <a:rPr lang="en-US" dirty="0" err="1" smtClean="0"/>
              <a:t>this.model</a:t>
            </a:r>
            <a:r>
              <a:rPr lang="en-US" dirty="0" smtClean="0"/>
              <a:t>, 'destroy', </a:t>
            </a:r>
            <a:r>
              <a:rPr lang="en-US" dirty="0" err="1" smtClean="0"/>
              <a:t>this.remove</a:t>
            </a:r>
            <a:r>
              <a:rPr lang="en-US" dirty="0" smtClean="0"/>
              <a:t>);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render</a:t>
            </a:r>
            <a:r>
              <a:rPr lang="en-US" dirty="0" smtClean="0"/>
              <a:t>: function() { </a:t>
            </a:r>
            <a:r>
              <a:rPr lang="en-US" dirty="0" err="1" smtClean="0"/>
              <a:t>this.$el.html</a:t>
            </a:r>
            <a:r>
              <a:rPr lang="en-US" dirty="0" smtClean="0"/>
              <a:t>(</a:t>
            </a:r>
            <a:r>
              <a:rPr lang="en-US" dirty="0" err="1" smtClean="0"/>
              <a:t>this.template</a:t>
            </a:r>
            <a:r>
              <a:rPr lang="en-US" dirty="0" smtClean="0"/>
              <a:t>(</a:t>
            </a:r>
            <a:r>
              <a:rPr lang="en-US" dirty="0" err="1" smtClean="0"/>
              <a:t>this.model.toJSON</a:t>
            </a:r>
            <a:r>
              <a:rPr lang="en-US" dirty="0" smtClean="0"/>
              <a:t>())); </a:t>
            </a:r>
            <a:r>
              <a:rPr lang="en-US" dirty="0" err="1" smtClean="0"/>
              <a:t>this.$el.toggleClass</a:t>
            </a:r>
            <a:r>
              <a:rPr lang="en-US" dirty="0" smtClean="0"/>
              <a:t>('done', </a:t>
            </a:r>
            <a:r>
              <a:rPr lang="en-US" dirty="0" err="1" smtClean="0"/>
              <a:t>this.model.get</a:t>
            </a:r>
            <a:r>
              <a:rPr lang="en-US" dirty="0" smtClean="0"/>
              <a:t>('done')); </a:t>
            </a:r>
            <a:r>
              <a:rPr lang="en-US" dirty="0" err="1" smtClean="0"/>
              <a:t>this.input</a:t>
            </a:r>
            <a:r>
              <a:rPr lang="en-US" dirty="0" smtClean="0"/>
              <a:t> = this.$('.edit'); return this;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toggleDone</a:t>
            </a:r>
            <a:r>
              <a:rPr lang="en-US" dirty="0" smtClean="0"/>
              <a:t>: function() { </a:t>
            </a:r>
            <a:r>
              <a:rPr lang="en-US" dirty="0" err="1" smtClean="0"/>
              <a:t>this.model.toggle</a:t>
            </a:r>
            <a:r>
              <a:rPr lang="en-US" dirty="0" smtClean="0"/>
              <a:t>();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edit</a:t>
            </a:r>
            <a:r>
              <a:rPr lang="en-US" dirty="0" smtClean="0"/>
              <a:t>: function() { </a:t>
            </a:r>
            <a:r>
              <a:rPr lang="en-US" dirty="0" err="1" smtClean="0"/>
              <a:t>this.$el.addClass</a:t>
            </a:r>
            <a:r>
              <a:rPr lang="en-US" dirty="0" smtClean="0"/>
              <a:t>("editing"); </a:t>
            </a:r>
            <a:r>
              <a:rPr lang="en-US" dirty="0" err="1" smtClean="0"/>
              <a:t>this.input.focus</a:t>
            </a:r>
            <a:r>
              <a:rPr lang="en-US" dirty="0" smtClean="0"/>
              <a:t>();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close</a:t>
            </a:r>
            <a:r>
              <a:rPr lang="en-US" dirty="0" smtClean="0"/>
              <a:t>: function() { </a:t>
            </a:r>
            <a:r>
              <a:rPr lang="en-US" dirty="0" err="1" smtClean="0"/>
              <a:t>var</a:t>
            </a:r>
            <a:r>
              <a:rPr lang="en-US" dirty="0" smtClean="0"/>
              <a:t> value = </a:t>
            </a:r>
            <a:r>
              <a:rPr lang="en-US" dirty="0" err="1" smtClean="0"/>
              <a:t>this.input.val</a:t>
            </a:r>
            <a:r>
              <a:rPr lang="en-US" dirty="0" smtClean="0"/>
              <a:t>(); if (!value) </a:t>
            </a:r>
            <a:r>
              <a:rPr lang="en-US" dirty="0" err="1" smtClean="0"/>
              <a:t>this.clear</a:t>
            </a:r>
            <a:r>
              <a:rPr lang="en-US" dirty="0" smtClean="0"/>
              <a:t>();</a:t>
            </a:r>
            <a:r>
              <a:rPr lang="tr-TR" dirty="0" smtClean="0"/>
              <a:t> </a:t>
            </a:r>
            <a:r>
              <a:rPr lang="en-US" dirty="0" smtClean="0"/>
              <a:t>else </a:t>
            </a:r>
            <a:r>
              <a:rPr lang="en-US" dirty="0" smtClean="0"/>
              <a:t>{ </a:t>
            </a:r>
            <a:r>
              <a:rPr lang="en-US" dirty="0" err="1" smtClean="0"/>
              <a:t>this.model.save</a:t>
            </a:r>
            <a:r>
              <a:rPr lang="en-US" dirty="0" smtClean="0"/>
              <a:t>({title: value}); </a:t>
            </a:r>
            <a:r>
              <a:rPr lang="en-US" dirty="0" err="1" smtClean="0"/>
              <a:t>this.$el.removeClass</a:t>
            </a:r>
            <a:r>
              <a:rPr lang="en-US" dirty="0" smtClean="0"/>
              <a:t>("editing"); }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updateOnEnter</a:t>
            </a:r>
            <a:r>
              <a:rPr lang="en-US" dirty="0" smtClean="0"/>
              <a:t>: function(e) { if (</a:t>
            </a:r>
            <a:r>
              <a:rPr lang="en-US" dirty="0" err="1" smtClean="0"/>
              <a:t>e.keyCode</a:t>
            </a:r>
            <a:r>
              <a:rPr lang="en-US" dirty="0" smtClean="0"/>
              <a:t> == 13) </a:t>
            </a:r>
            <a:r>
              <a:rPr lang="en-US" dirty="0" err="1" smtClean="0"/>
              <a:t>this.close</a:t>
            </a:r>
            <a:r>
              <a:rPr lang="en-US" dirty="0" smtClean="0"/>
              <a:t>();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clear</a:t>
            </a:r>
            <a:r>
              <a:rPr lang="en-US" dirty="0" smtClean="0"/>
              <a:t>: function() { </a:t>
            </a:r>
            <a:r>
              <a:rPr lang="en-US" dirty="0" err="1" smtClean="0"/>
              <a:t>this.model.destroy</a:t>
            </a:r>
            <a:r>
              <a:rPr lang="en-US" dirty="0" smtClean="0"/>
              <a:t>(); } </a:t>
            </a:r>
            <a:endParaRPr lang="tr-TR" dirty="0" smtClean="0"/>
          </a:p>
          <a:p>
            <a:pPr marL="0" indent="0" defTabSz="808038">
              <a:buNone/>
              <a:tabLst>
                <a:tab pos="355600" algn="l"/>
                <a:tab pos="8080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TODO listesi görünümü</a:t>
            </a:r>
            <a:endParaRPr lang="tr-TR" dirty="0" smtClean="0"/>
          </a:p>
        </p:txBody>
      </p:sp>
      <p:sp>
        <p:nvSpPr>
          <p:cNvPr id="3" name="Content Placeholder 2"/>
          <p:cNvSpPr>
            <a:spLocks noGrp="1"/>
          </p:cNvSpPr>
          <p:nvPr>
            <p:ph idx="1"/>
          </p:nvPr>
        </p:nvSpPr>
        <p:spPr>
          <a:xfrm>
            <a:off x="457200" y="1219200"/>
            <a:ext cx="8229600" cy="5486400"/>
          </a:xfrm>
        </p:spPr>
        <p:txBody>
          <a:bodyPr>
            <a:normAutofit fontScale="40000" lnSpcReduction="20000"/>
          </a:bodyPr>
          <a:lstStyle/>
          <a:p>
            <a:pPr marL="0" indent="0" defTabSz="808038">
              <a:buNone/>
              <a:tabLst>
                <a:tab pos="355600" algn="l"/>
                <a:tab pos="808038" algn="l"/>
              </a:tabLst>
            </a:pPr>
            <a:r>
              <a:rPr lang="en-US" dirty="0" err="1" smtClean="0"/>
              <a:t>var</a:t>
            </a:r>
            <a:r>
              <a:rPr lang="en-US" dirty="0" smtClean="0"/>
              <a:t> </a:t>
            </a:r>
            <a:r>
              <a:rPr lang="en-US" dirty="0" err="1" smtClean="0"/>
              <a:t>AppView</a:t>
            </a:r>
            <a:r>
              <a:rPr lang="en-US" dirty="0" smtClean="0"/>
              <a:t> = </a:t>
            </a:r>
            <a:r>
              <a:rPr lang="en-US" dirty="0" err="1" smtClean="0"/>
              <a:t>Backbone.View.extend</a:t>
            </a:r>
            <a:r>
              <a:rPr lang="en-US" dirty="0" smtClean="0"/>
              <a:t>({ </a:t>
            </a:r>
            <a:endParaRPr lang="tr-TR" dirty="0" smtClean="0"/>
          </a:p>
          <a:p>
            <a:pPr marL="0" indent="0" defTabSz="808038">
              <a:buNone/>
              <a:tabLst>
                <a:tab pos="355600" algn="l"/>
                <a:tab pos="808038" algn="l"/>
              </a:tabLst>
            </a:pPr>
            <a:r>
              <a:rPr lang="en-US" dirty="0" smtClean="0"/>
              <a:t>el</a:t>
            </a:r>
            <a:r>
              <a:rPr lang="en-US" dirty="0" smtClean="0"/>
              <a:t>: $("#</a:t>
            </a:r>
            <a:r>
              <a:rPr lang="en-US" dirty="0" err="1" smtClean="0"/>
              <a:t>todoapp</a:t>
            </a:r>
            <a:r>
              <a:rPr lang="en-US" dirty="0" smtClean="0"/>
              <a:t>"), </a:t>
            </a:r>
            <a:endParaRPr lang="tr-TR" dirty="0" smtClean="0"/>
          </a:p>
          <a:p>
            <a:pPr marL="0" indent="0" defTabSz="808038">
              <a:buNone/>
              <a:tabLst>
                <a:tab pos="355600" algn="l"/>
                <a:tab pos="808038" algn="l"/>
              </a:tabLst>
            </a:pPr>
            <a:r>
              <a:rPr lang="en-US" dirty="0" err="1" smtClean="0"/>
              <a:t>statsTemplate</a:t>
            </a:r>
            <a:r>
              <a:rPr lang="en-US" dirty="0" smtClean="0"/>
              <a:t>: _.template($('#stats-template').html()),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events</a:t>
            </a:r>
            <a:r>
              <a:rPr lang="en-US" dirty="0" smtClean="0"/>
              <a:t>: { "</a:t>
            </a:r>
            <a:r>
              <a:rPr lang="en-US" dirty="0" err="1" smtClean="0"/>
              <a:t>keypress</a:t>
            </a:r>
            <a:r>
              <a:rPr lang="en-US" dirty="0" smtClean="0"/>
              <a:t> #new-</a:t>
            </a:r>
            <a:r>
              <a:rPr lang="en-US" dirty="0" err="1" smtClean="0"/>
              <a:t>todo</a:t>
            </a:r>
            <a:r>
              <a:rPr lang="en-US" dirty="0" smtClean="0"/>
              <a:t>": "</a:t>
            </a:r>
            <a:r>
              <a:rPr lang="en-US" dirty="0" err="1" smtClean="0"/>
              <a:t>createOnEnter</a:t>
            </a:r>
            <a:r>
              <a:rPr lang="en-US" dirty="0" smtClean="0"/>
              <a:t>", "click #clear-completed": "</a:t>
            </a:r>
            <a:r>
              <a:rPr lang="en-US" dirty="0" err="1" smtClean="0"/>
              <a:t>clearCompleted</a:t>
            </a:r>
            <a:r>
              <a:rPr lang="en-US" dirty="0" smtClean="0"/>
              <a:t>", "click #toggle-all": "</a:t>
            </a:r>
            <a:r>
              <a:rPr lang="en-US" dirty="0" err="1" smtClean="0"/>
              <a:t>toggleAllComplete</a:t>
            </a:r>
            <a:r>
              <a:rPr lang="en-US" dirty="0" smtClean="0"/>
              <a:t>"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initialize</a:t>
            </a:r>
            <a:r>
              <a:rPr lang="en-US" dirty="0" smtClean="0"/>
              <a:t>: function() { </a:t>
            </a:r>
            <a:r>
              <a:rPr lang="en-US" dirty="0" err="1" smtClean="0"/>
              <a:t>this.input</a:t>
            </a:r>
            <a:r>
              <a:rPr lang="en-US" dirty="0" smtClean="0"/>
              <a:t> = this.$("#new-</a:t>
            </a:r>
            <a:r>
              <a:rPr lang="en-US" dirty="0" err="1" smtClean="0"/>
              <a:t>todo</a:t>
            </a:r>
            <a:r>
              <a:rPr lang="en-US" dirty="0" smtClean="0"/>
              <a:t>"); </a:t>
            </a:r>
            <a:r>
              <a:rPr lang="en-US" dirty="0" err="1" smtClean="0"/>
              <a:t>this.allCheckbox</a:t>
            </a:r>
            <a:r>
              <a:rPr lang="en-US" dirty="0" smtClean="0"/>
              <a:t> = this.$("#toggle-all")[0]; </a:t>
            </a:r>
            <a:r>
              <a:rPr lang="en-US" dirty="0" err="1" smtClean="0"/>
              <a:t>this.listenTo</a:t>
            </a:r>
            <a:r>
              <a:rPr lang="en-US" dirty="0" smtClean="0"/>
              <a:t>(</a:t>
            </a:r>
            <a:r>
              <a:rPr lang="en-US" dirty="0" err="1" smtClean="0"/>
              <a:t>Todos</a:t>
            </a:r>
            <a:r>
              <a:rPr lang="en-US" dirty="0" smtClean="0"/>
              <a:t>, 'add', </a:t>
            </a:r>
            <a:r>
              <a:rPr lang="en-US" dirty="0" err="1" smtClean="0"/>
              <a:t>this.addOne</a:t>
            </a:r>
            <a:r>
              <a:rPr lang="en-US" dirty="0" smtClean="0"/>
              <a:t>); </a:t>
            </a:r>
            <a:r>
              <a:rPr lang="en-US" dirty="0" err="1" smtClean="0"/>
              <a:t>this.listenTo</a:t>
            </a:r>
            <a:r>
              <a:rPr lang="en-US" dirty="0" smtClean="0"/>
              <a:t>(</a:t>
            </a:r>
            <a:r>
              <a:rPr lang="en-US" dirty="0" err="1" smtClean="0"/>
              <a:t>Todos</a:t>
            </a:r>
            <a:r>
              <a:rPr lang="en-US" dirty="0" smtClean="0"/>
              <a:t>, 'reset', </a:t>
            </a:r>
            <a:r>
              <a:rPr lang="en-US" dirty="0" err="1" smtClean="0"/>
              <a:t>this.addAll</a:t>
            </a:r>
            <a:r>
              <a:rPr lang="en-US" dirty="0" smtClean="0"/>
              <a:t>); </a:t>
            </a:r>
            <a:r>
              <a:rPr lang="en-US" dirty="0" err="1" smtClean="0"/>
              <a:t>this.listenTo</a:t>
            </a:r>
            <a:r>
              <a:rPr lang="en-US" dirty="0" smtClean="0"/>
              <a:t>(</a:t>
            </a:r>
            <a:r>
              <a:rPr lang="en-US" dirty="0" err="1" smtClean="0"/>
              <a:t>Todos</a:t>
            </a:r>
            <a:r>
              <a:rPr lang="en-US" dirty="0" smtClean="0"/>
              <a:t>, 'all', </a:t>
            </a:r>
            <a:r>
              <a:rPr lang="en-US" dirty="0" err="1" smtClean="0"/>
              <a:t>this.render</a:t>
            </a:r>
            <a:r>
              <a:rPr lang="en-US" dirty="0" smtClean="0"/>
              <a:t>); </a:t>
            </a:r>
            <a:r>
              <a:rPr lang="en-US" dirty="0" err="1" smtClean="0"/>
              <a:t>this.footer</a:t>
            </a:r>
            <a:r>
              <a:rPr lang="en-US" dirty="0" smtClean="0"/>
              <a:t> = this.$('footer'); </a:t>
            </a:r>
            <a:r>
              <a:rPr lang="en-US" dirty="0" err="1" smtClean="0"/>
              <a:t>this.main</a:t>
            </a:r>
            <a:r>
              <a:rPr lang="en-US" dirty="0" smtClean="0"/>
              <a:t> = $('#main'); </a:t>
            </a:r>
            <a:r>
              <a:rPr lang="en-US" dirty="0" err="1" smtClean="0"/>
              <a:t>Todos.fetch</a:t>
            </a:r>
            <a:r>
              <a:rPr lang="en-US" dirty="0" smtClean="0"/>
              <a:t>();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render</a:t>
            </a:r>
            <a:r>
              <a:rPr lang="en-US" dirty="0" smtClean="0"/>
              <a:t>: function() { </a:t>
            </a:r>
            <a:r>
              <a:rPr lang="en-US" dirty="0" err="1" smtClean="0"/>
              <a:t>var</a:t>
            </a:r>
            <a:r>
              <a:rPr lang="en-US" dirty="0" smtClean="0"/>
              <a:t> done = </a:t>
            </a:r>
            <a:r>
              <a:rPr lang="en-US" dirty="0" err="1" smtClean="0"/>
              <a:t>Todos.done</a:t>
            </a:r>
            <a:r>
              <a:rPr lang="en-US" dirty="0" smtClean="0"/>
              <a:t>().length; </a:t>
            </a:r>
            <a:r>
              <a:rPr lang="en-US" dirty="0" err="1" smtClean="0"/>
              <a:t>var</a:t>
            </a:r>
            <a:r>
              <a:rPr lang="en-US" dirty="0" smtClean="0"/>
              <a:t> remaining = </a:t>
            </a:r>
            <a:r>
              <a:rPr lang="en-US" dirty="0" err="1" smtClean="0"/>
              <a:t>Todos.remaining</a:t>
            </a:r>
            <a:r>
              <a:rPr lang="en-US" dirty="0" smtClean="0"/>
              <a:t>().length; </a:t>
            </a:r>
            <a:r>
              <a:rPr lang="en-US" dirty="0" smtClean="0"/>
              <a:t>if </a:t>
            </a:r>
            <a:r>
              <a:rPr lang="en-US" dirty="0" smtClean="0"/>
              <a:t>(</a:t>
            </a:r>
            <a:r>
              <a:rPr lang="en-US" dirty="0" err="1" smtClean="0"/>
              <a:t>Todos.length</a:t>
            </a:r>
            <a:r>
              <a:rPr lang="en-US" dirty="0" smtClean="0"/>
              <a:t>) { </a:t>
            </a:r>
            <a:r>
              <a:rPr lang="en-US" dirty="0" err="1" smtClean="0"/>
              <a:t>this.main.show</a:t>
            </a:r>
            <a:r>
              <a:rPr lang="en-US" dirty="0" smtClean="0"/>
              <a:t>(); </a:t>
            </a:r>
            <a:r>
              <a:rPr lang="en-US" dirty="0" err="1" smtClean="0"/>
              <a:t>this.footer.show</a:t>
            </a:r>
            <a:r>
              <a:rPr lang="en-US" dirty="0" smtClean="0"/>
              <a:t>(); </a:t>
            </a:r>
            <a:r>
              <a:rPr lang="en-US" dirty="0" err="1" smtClean="0"/>
              <a:t>this.footer.html</a:t>
            </a:r>
            <a:r>
              <a:rPr lang="en-US" dirty="0" smtClean="0"/>
              <a:t>(</a:t>
            </a:r>
            <a:r>
              <a:rPr lang="en-US" dirty="0" err="1" smtClean="0"/>
              <a:t>this.statsTemplate</a:t>
            </a:r>
            <a:r>
              <a:rPr lang="en-US" dirty="0" smtClean="0"/>
              <a:t>({done: done, remaining: remaining})); } else { </a:t>
            </a:r>
            <a:r>
              <a:rPr lang="en-US" dirty="0" err="1" smtClean="0"/>
              <a:t>this.main.hide</a:t>
            </a:r>
            <a:r>
              <a:rPr lang="en-US" dirty="0" smtClean="0"/>
              <a:t>(); </a:t>
            </a:r>
            <a:r>
              <a:rPr lang="en-US" dirty="0" err="1" smtClean="0"/>
              <a:t>this.footer.hide</a:t>
            </a:r>
            <a:r>
              <a:rPr lang="en-US" dirty="0" smtClean="0"/>
              <a:t>(); } </a:t>
            </a:r>
            <a:r>
              <a:rPr lang="en-US" dirty="0" err="1" smtClean="0"/>
              <a:t>this.allCheckbox.checked</a:t>
            </a:r>
            <a:r>
              <a:rPr lang="en-US" dirty="0" smtClean="0"/>
              <a:t> </a:t>
            </a:r>
            <a:r>
              <a:rPr lang="en-US" dirty="0" smtClean="0"/>
              <a:t>= !remaining;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addOne</a:t>
            </a:r>
            <a:r>
              <a:rPr lang="en-US" dirty="0" smtClean="0"/>
              <a:t>: function(</a:t>
            </a:r>
            <a:r>
              <a:rPr lang="en-US" dirty="0" err="1" smtClean="0"/>
              <a:t>todo</a:t>
            </a:r>
            <a:r>
              <a:rPr lang="en-US" dirty="0" smtClean="0"/>
              <a:t>) { </a:t>
            </a:r>
            <a:r>
              <a:rPr lang="en-US" dirty="0" err="1" smtClean="0"/>
              <a:t>var</a:t>
            </a:r>
            <a:r>
              <a:rPr lang="en-US" dirty="0" smtClean="0"/>
              <a:t> view = new </a:t>
            </a:r>
            <a:r>
              <a:rPr lang="en-US" dirty="0" err="1" smtClean="0"/>
              <a:t>TodoView</a:t>
            </a:r>
            <a:r>
              <a:rPr lang="en-US" dirty="0" smtClean="0"/>
              <a:t>({model: </a:t>
            </a:r>
            <a:r>
              <a:rPr lang="en-US" dirty="0" err="1" smtClean="0"/>
              <a:t>todo</a:t>
            </a:r>
            <a:r>
              <a:rPr lang="en-US" dirty="0" smtClean="0"/>
              <a:t>}); this.$("#</a:t>
            </a:r>
            <a:r>
              <a:rPr lang="en-US" dirty="0" err="1" smtClean="0"/>
              <a:t>todo</a:t>
            </a:r>
            <a:r>
              <a:rPr lang="en-US" dirty="0" smtClean="0"/>
              <a:t>-list").append(</a:t>
            </a:r>
            <a:r>
              <a:rPr lang="en-US" dirty="0" err="1" smtClean="0"/>
              <a:t>view.render</a:t>
            </a:r>
            <a:r>
              <a:rPr lang="en-US" dirty="0" smtClean="0"/>
              <a:t>().el);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addAll</a:t>
            </a:r>
            <a:r>
              <a:rPr lang="en-US" dirty="0" smtClean="0"/>
              <a:t>: function() { </a:t>
            </a:r>
            <a:r>
              <a:rPr lang="en-US" dirty="0" err="1" smtClean="0"/>
              <a:t>Todos.each</a:t>
            </a:r>
            <a:r>
              <a:rPr lang="en-US" dirty="0" smtClean="0"/>
              <a:t>(</a:t>
            </a:r>
            <a:r>
              <a:rPr lang="en-US" dirty="0" err="1" smtClean="0"/>
              <a:t>this.addOne</a:t>
            </a:r>
            <a:r>
              <a:rPr lang="en-US" dirty="0" smtClean="0"/>
              <a:t>, this);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createOnEnter</a:t>
            </a:r>
            <a:r>
              <a:rPr lang="en-US" dirty="0" smtClean="0"/>
              <a:t>: function(e) { if (</a:t>
            </a:r>
            <a:r>
              <a:rPr lang="en-US" dirty="0" err="1" smtClean="0"/>
              <a:t>e.keyCode</a:t>
            </a:r>
            <a:r>
              <a:rPr lang="en-US" dirty="0" smtClean="0"/>
              <a:t> != 13) return; if (!</a:t>
            </a:r>
            <a:r>
              <a:rPr lang="en-US" dirty="0" err="1" smtClean="0"/>
              <a:t>this.input.val</a:t>
            </a:r>
            <a:r>
              <a:rPr lang="en-US" dirty="0" smtClean="0"/>
              <a:t>()) return; </a:t>
            </a:r>
            <a:r>
              <a:rPr lang="en-US" dirty="0" err="1" smtClean="0"/>
              <a:t>Todos.create</a:t>
            </a:r>
            <a:r>
              <a:rPr lang="en-US" dirty="0" smtClean="0"/>
              <a:t>({title: </a:t>
            </a:r>
            <a:r>
              <a:rPr lang="en-US" dirty="0" err="1" smtClean="0"/>
              <a:t>this.input.val</a:t>
            </a:r>
            <a:r>
              <a:rPr lang="en-US" dirty="0" smtClean="0"/>
              <a:t>()}); </a:t>
            </a:r>
            <a:r>
              <a:rPr lang="en-US" dirty="0" err="1" smtClean="0"/>
              <a:t>this.input.val</a:t>
            </a:r>
            <a:r>
              <a:rPr lang="en-US" dirty="0" smtClean="0"/>
              <a:t>('');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clearCompleted</a:t>
            </a:r>
            <a:r>
              <a:rPr lang="en-US" dirty="0" smtClean="0"/>
              <a:t>: function() { _.invoke(</a:t>
            </a:r>
            <a:r>
              <a:rPr lang="en-US" dirty="0" err="1" smtClean="0"/>
              <a:t>Todos.done</a:t>
            </a:r>
            <a:r>
              <a:rPr lang="en-US" dirty="0" smtClean="0"/>
              <a:t>(), 'destroy'); return false; }, </a:t>
            </a:r>
            <a:endParaRPr lang="tr-TR" dirty="0" smtClean="0"/>
          </a:p>
          <a:p>
            <a:pPr marL="0" indent="0" defTabSz="808038">
              <a:buNone/>
              <a:tabLst>
                <a:tab pos="355600" algn="l"/>
                <a:tab pos="808038" algn="l"/>
              </a:tabLst>
            </a:pPr>
            <a:r>
              <a:rPr lang="en-US" dirty="0" err="1" smtClean="0"/>
              <a:t>toggleAllComplete</a:t>
            </a:r>
            <a:r>
              <a:rPr lang="en-US" dirty="0" smtClean="0"/>
              <a:t>: function () { </a:t>
            </a:r>
            <a:r>
              <a:rPr lang="en-US" dirty="0" err="1" smtClean="0"/>
              <a:t>var</a:t>
            </a:r>
            <a:r>
              <a:rPr lang="en-US" dirty="0" smtClean="0"/>
              <a:t> done = </a:t>
            </a:r>
            <a:r>
              <a:rPr lang="en-US" dirty="0" err="1" smtClean="0"/>
              <a:t>this.allCheckbox.checked</a:t>
            </a:r>
            <a:r>
              <a:rPr lang="en-US" dirty="0" smtClean="0"/>
              <a:t>; </a:t>
            </a:r>
            <a:r>
              <a:rPr lang="en-US" dirty="0" err="1" smtClean="0"/>
              <a:t>Todos.each</a:t>
            </a:r>
            <a:r>
              <a:rPr lang="en-US" dirty="0" smtClean="0"/>
              <a:t>(function (</a:t>
            </a:r>
            <a:r>
              <a:rPr lang="en-US" dirty="0" err="1" smtClean="0"/>
              <a:t>todo</a:t>
            </a:r>
            <a:r>
              <a:rPr lang="en-US" dirty="0" smtClean="0"/>
              <a:t>) { </a:t>
            </a:r>
            <a:r>
              <a:rPr lang="en-US" dirty="0" err="1" smtClean="0"/>
              <a:t>todo.save</a:t>
            </a:r>
            <a:r>
              <a:rPr lang="en-US" dirty="0" smtClean="0"/>
              <a:t>({'done': done}); }); } </a:t>
            </a:r>
            <a:endParaRPr lang="tr-TR" dirty="0" smtClean="0"/>
          </a:p>
          <a:p>
            <a:pPr marL="0" indent="0" defTabSz="808038">
              <a:buNone/>
              <a:tabLst>
                <a:tab pos="355600" algn="l"/>
                <a:tab pos="8080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Backbone.js örneği</a:t>
            </a:r>
            <a:endParaRPr lang="tr-TR" dirty="0" smtClean="0"/>
          </a:p>
        </p:txBody>
      </p:sp>
      <p:sp>
        <p:nvSpPr>
          <p:cNvPr id="3" name="Content Placeholder 2"/>
          <p:cNvSpPr>
            <a:spLocks noGrp="1"/>
          </p:cNvSpPr>
          <p:nvPr>
            <p:ph idx="1"/>
          </p:nvPr>
        </p:nvSpPr>
        <p:spPr/>
        <p:txBody>
          <a:bodyPr>
            <a:normAutofit/>
          </a:bodyPr>
          <a:lstStyle/>
          <a:p>
            <a:r>
              <a:rPr lang="tr-TR" dirty="0" smtClean="0"/>
              <a:t>Arkadaş listesi </a:t>
            </a:r>
            <a:r>
              <a:rPr lang="tr-TR" dirty="0" smtClean="0"/>
              <a:t>uygulama </a:t>
            </a:r>
            <a:r>
              <a:rPr lang="tr-TR" dirty="0" smtClean="0"/>
              <a:t>(daha basit) (</a:t>
            </a:r>
            <a:r>
              <a:rPr lang="tr-TR" sz="2800" dirty="0" smtClean="0">
                <a:hlinkClick r:id="rId2"/>
              </a:rPr>
              <a:t>http</a:t>
            </a:r>
            <a:r>
              <a:rPr lang="tr-TR" sz="2800" dirty="0" smtClean="0">
                <a:hlinkClick r:id="rId2"/>
              </a:rPr>
              <a:t>://thomasdavis.github.io/2011/02/01/backbone-introduction.html</a:t>
            </a:r>
            <a:r>
              <a:rPr lang="tr-TR" dirty="0" smtClean="0"/>
              <a:t>)</a:t>
            </a:r>
          </a:p>
          <a:p>
            <a:r>
              <a:rPr lang="tr-TR" dirty="0" smtClean="0"/>
              <a:t>Yapısı:</a:t>
            </a:r>
          </a:p>
          <a:p>
            <a:pPr lvl="1"/>
            <a:r>
              <a:rPr lang="tr-TR" dirty="0" smtClean="0"/>
              <a:t>Model: Arkadaş kaydı</a:t>
            </a:r>
          </a:p>
          <a:p>
            <a:pPr lvl="1"/>
            <a:r>
              <a:rPr lang="tr-TR" dirty="0" smtClean="0"/>
              <a:t>Collection: Tüm arkadaşlar</a:t>
            </a:r>
          </a:p>
          <a:p>
            <a:pPr lvl="1"/>
            <a:r>
              <a:rPr lang="tr-TR" dirty="0" smtClean="0"/>
              <a:t>View: Arkadaş listesi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TODO listesinin eleman modeli</a:t>
            </a:r>
            <a:endParaRPr lang="tr-TR" dirty="0" smtClean="0"/>
          </a:p>
        </p:txBody>
      </p:sp>
      <p:sp>
        <p:nvSpPr>
          <p:cNvPr id="3" name="Content Placeholder 2"/>
          <p:cNvSpPr>
            <a:spLocks noGrp="1"/>
          </p:cNvSpPr>
          <p:nvPr>
            <p:ph idx="1"/>
          </p:nvPr>
        </p:nvSpPr>
        <p:spPr/>
        <p:txBody>
          <a:bodyPr>
            <a:normAutofit/>
          </a:bodyPr>
          <a:lstStyle/>
          <a:p>
            <a:pPr marL="0" indent="0" defTabSz="808038">
              <a:buNone/>
              <a:tabLst>
                <a:tab pos="355600" algn="l"/>
                <a:tab pos="808038" algn="l"/>
              </a:tabLst>
            </a:pPr>
            <a:r>
              <a:rPr lang="en-US" dirty="0" smtClean="0"/>
              <a:t>Friend </a:t>
            </a:r>
            <a:r>
              <a:rPr lang="en-US" b="1" dirty="0" smtClean="0"/>
              <a:t>=</a:t>
            </a:r>
            <a:r>
              <a:rPr lang="en-US" dirty="0" smtClean="0"/>
              <a:t> </a:t>
            </a:r>
            <a:r>
              <a:rPr lang="en-US" dirty="0" err="1" smtClean="0"/>
              <a:t>Backbone.Model.extend</a:t>
            </a:r>
            <a:r>
              <a:rPr lang="en-US" dirty="0" smtClean="0"/>
              <a:t>({ </a:t>
            </a:r>
            <a:endParaRPr lang="tr-TR" i="1" dirty="0" smtClean="0"/>
          </a:p>
          <a:p>
            <a:pPr marL="0" indent="0" defTabSz="808038">
              <a:buNone/>
              <a:tabLst>
                <a:tab pos="355600" algn="l"/>
                <a:tab pos="808038" algn="l"/>
              </a:tabLst>
            </a:pPr>
            <a:r>
              <a:rPr lang="en-US" dirty="0" smtClean="0"/>
              <a:t>name</a:t>
            </a:r>
            <a:r>
              <a:rPr lang="en-US" b="1" dirty="0" smtClean="0"/>
              <a:t>:</a:t>
            </a:r>
            <a:r>
              <a:rPr lang="en-US" dirty="0" smtClean="0"/>
              <a:t> </a:t>
            </a:r>
            <a:r>
              <a:rPr lang="en-US" b="1" dirty="0" smtClean="0"/>
              <a:t>null</a:t>
            </a:r>
            <a:r>
              <a:rPr lang="en-US" dirty="0" smtClean="0"/>
              <a:t> </a:t>
            </a:r>
            <a:endParaRPr lang="tr-TR" dirty="0" smtClean="0"/>
          </a:p>
          <a:p>
            <a:pPr marL="0" indent="0" defTabSz="808038">
              <a:buNone/>
              <a:tabLst>
                <a:tab pos="355600" algn="l"/>
                <a:tab pos="8080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3" name="Content Placeholder 2"/>
          <p:cNvSpPr>
            <a:spLocks noGrp="1"/>
          </p:cNvSpPr>
          <p:nvPr>
            <p:ph idx="1"/>
          </p:nvPr>
        </p:nvSpPr>
        <p:spPr/>
        <p:txBody>
          <a:bodyPr>
            <a:normAutofit/>
          </a:bodyPr>
          <a:lstStyle/>
          <a:p>
            <a:r>
              <a:rPr lang="tr-TR" dirty="0" smtClean="0"/>
              <a:t>Bu problemlerin çözümü önermek için, MVC çerçeve yazılımın tipik olan veri ve iş mantığı, kullanıcı ara yüzü ve ikisinin etkileşimini ayarlanan yönetici fonksiyonları açıkça ayrıyor</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TODO listesinin elemanının koleksiyonu</a:t>
            </a:r>
            <a:endParaRPr lang="tr-TR" dirty="0" smtClean="0"/>
          </a:p>
        </p:txBody>
      </p:sp>
      <p:sp>
        <p:nvSpPr>
          <p:cNvPr id="3" name="Content Placeholder 2"/>
          <p:cNvSpPr>
            <a:spLocks noGrp="1"/>
          </p:cNvSpPr>
          <p:nvPr>
            <p:ph idx="1"/>
          </p:nvPr>
        </p:nvSpPr>
        <p:spPr/>
        <p:txBody>
          <a:bodyPr>
            <a:normAutofit/>
          </a:bodyPr>
          <a:lstStyle/>
          <a:p>
            <a:pPr marL="0" indent="0" defTabSz="808038">
              <a:buNone/>
              <a:tabLst>
                <a:tab pos="355600" algn="l"/>
                <a:tab pos="808038" algn="l"/>
              </a:tabLst>
            </a:pPr>
            <a:r>
              <a:rPr lang="en-US" dirty="0" smtClean="0"/>
              <a:t>Friends </a:t>
            </a:r>
            <a:r>
              <a:rPr lang="en-US" b="1" dirty="0" smtClean="0"/>
              <a:t>=</a:t>
            </a:r>
            <a:r>
              <a:rPr lang="en-US" dirty="0" smtClean="0"/>
              <a:t> </a:t>
            </a:r>
            <a:r>
              <a:rPr lang="en-US" dirty="0" err="1" smtClean="0"/>
              <a:t>Backbone.Collection.extend</a:t>
            </a:r>
            <a:r>
              <a:rPr lang="en-US" dirty="0" smtClean="0"/>
              <a:t>({ </a:t>
            </a:r>
            <a:endParaRPr lang="tr-TR" i="1" dirty="0" smtClean="0"/>
          </a:p>
          <a:p>
            <a:pPr marL="0" indent="0" defTabSz="808038">
              <a:buNone/>
              <a:tabLst>
                <a:tab pos="355600" algn="l"/>
                <a:tab pos="808038" algn="l"/>
              </a:tabLst>
            </a:pPr>
            <a:r>
              <a:rPr lang="en-US" dirty="0" smtClean="0"/>
              <a:t>initialize</a:t>
            </a:r>
            <a:r>
              <a:rPr lang="en-US" b="1" dirty="0" smtClean="0"/>
              <a:t>:</a:t>
            </a:r>
            <a:r>
              <a:rPr lang="en-US" dirty="0" smtClean="0"/>
              <a:t> </a:t>
            </a:r>
            <a:r>
              <a:rPr lang="en-US" b="1" dirty="0" smtClean="0"/>
              <a:t>function</a:t>
            </a:r>
            <a:r>
              <a:rPr lang="en-US" dirty="0" smtClean="0"/>
              <a:t> (models, options) </a:t>
            </a:r>
            <a:r>
              <a:rPr lang="en-US" dirty="0" smtClean="0"/>
              <a:t>{</a:t>
            </a:r>
            <a:r>
              <a:rPr lang="tr-TR" dirty="0" smtClean="0"/>
              <a:t> </a:t>
            </a:r>
            <a:r>
              <a:rPr lang="en-US" b="1" dirty="0" err="1" smtClean="0"/>
              <a:t>this</a:t>
            </a:r>
            <a:r>
              <a:rPr lang="en-US" dirty="0" err="1" smtClean="0"/>
              <a:t>.bind</a:t>
            </a:r>
            <a:r>
              <a:rPr lang="en-US" dirty="0" smtClean="0"/>
              <a:t>("add", </a:t>
            </a:r>
            <a:r>
              <a:rPr lang="en-US" dirty="0" err="1" smtClean="0"/>
              <a:t>options.view.addFriendLi</a:t>
            </a:r>
            <a:r>
              <a:rPr lang="en-US" dirty="0" smtClean="0"/>
              <a:t>);} </a:t>
            </a:r>
            <a:endParaRPr lang="tr-TR" dirty="0" smtClean="0"/>
          </a:p>
          <a:p>
            <a:pPr marL="0" indent="0" defTabSz="808038">
              <a:buNone/>
              <a:tabLst>
                <a:tab pos="355600" algn="l"/>
                <a:tab pos="8080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TODO listesinin elemanının görünümü</a:t>
            </a:r>
            <a:endParaRPr lang="tr-TR" dirty="0" smtClean="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defTabSz="808038">
              <a:buNone/>
              <a:tabLst>
                <a:tab pos="355600" algn="l"/>
                <a:tab pos="808038" algn="l"/>
              </a:tabLst>
            </a:pPr>
            <a:r>
              <a:rPr lang="en-US" dirty="0" err="1" smtClean="0"/>
              <a:t>AppView</a:t>
            </a:r>
            <a:r>
              <a:rPr lang="en-US" dirty="0" smtClean="0"/>
              <a:t> </a:t>
            </a:r>
            <a:r>
              <a:rPr lang="en-US" b="1" dirty="0" smtClean="0"/>
              <a:t>=</a:t>
            </a:r>
            <a:r>
              <a:rPr lang="en-US" dirty="0" smtClean="0"/>
              <a:t> </a:t>
            </a:r>
            <a:r>
              <a:rPr lang="en-US" dirty="0" err="1" smtClean="0"/>
              <a:t>Backbone.View.extend</a:t>
            </a:r>
            <a:r>
              <a:rPr lang="en-US" dirty="0" smtClean="0"/>
              <a:t>({ </a:t>
            </a:r>
            <a:r>
              <a:rPr lang="tr-TR" dirty="0" smtClean="0"/>
              <a:t/>
            </a:r>
            <a:br>
              <a:rPr lang="tr-TR" dirty="0" smtClean="0"/>
            </a:br>
            <a:r>
              <a:rPr lang="en-US" dirty="0" smtClean="0"/>
              <a:t>el</a:t>
            </a:r>
            <a:r>
              <a:rPr lang="en-US" b="1" dirty="0" smtClean="0"/>
              <a:t>:</a:t>
            </a:r>
            <a:r>
              <a:rPr lang="en-US" dirty="0" smtClean="0"/>
              <a:t> $("body"),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initialize</a:t>
            </a:r>
            <a:r>
              <a:rPr lang="en-US" b="1" dirty="0" smtClean="0"/>
              <a:t>:</a:t>
            </a:r>
            <a:r>
              <a:rPr lang="en-US" dirty="0" smtClean="0"/>
              <a:t> </a:t>
            </a:r>
            <a:r>
              <a:rPr lang="en-US" b="1" dirty="0" smtClean="0"/>
              <a:t>function</a:t>
            </a:r>
            <a:r>
              <a:rPr lang="en-US" dirty="0" smtClean="0"/>
              <a:t> () { </a:t>
            </a:r>
            <a:r>
              <a:rPr lang="en-US" b="1" dirty="0" err="1" smtClean="0"/>
              <a:t>this</a:t>
            </a:r>
            <a:r>
              <a:rPr lang="en-US" dirty="0" err="1" smtClean="0"/>
              <a:t>.friends</a:t>
            </a:r>
            <a:r>
              <a:rPr lang="en-US" dirty="0" smtClean="0"/>
              <a:t> </a:t>
            </a:r>
            <a:r>
              <a:rPr lang="en-US" b="1" dirty="0" smtClean="0"/>
              <a:t>=</a:t>
            </a:r>
            <a:r>
              <a:rPr lang="en-US" dirty="0" smtClean="0"/>
              <a:t> </a:t>
            </a:r>
            <a:r>
              <a:rPr lang="en-US" b="1" dirty="0" smtClean="0"/>
              <a:t>new</a:t>
            </a:r>
            <a:r>
              <a:rPr lang="en-US" dirty="0" smtClean="0"/>
              <a:t> Friends( </a:t>
            </a:r>
            <a:r>
              <a:rPr lang="en-US" b="1" dirty="0" smtClean="0"/>
              <a:t>null</a:t>
            </a:r>
            <a:r>
              <a:rPr lang="en-US" dirty="0" smtClean="0"/>
              <a:t>, { view</a:t>
            </a:r>
            <a:r>
              <a:rPr lang="en-US" b="1" dirty="0" smtClean="0"/>
              <a:t>:</a:t>
            </a:r>
            <a:r>
              <a:rPr lang="en-US" dirty="0" smtClean="0"/>
              <a:t> </a:t>
            </a:r>
            <a:r>
              <a:rPr lang="en-US" b="1" dirty="0" smtClean="0"/>
              <a:t>this</a:t>
            </a:r>
            <a:r>
              <a:rPr lang="en-US" dirty="0" smtClean="0"/>
              <a:t> </a:t>
            </a:r>
            <a:r>
              <a:rPr lang="en-US" dirty="0" smtClean="0"/>
              <a:t>});},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smtClean="0"/>
              <a:t>events</a:t>
            </a:r>
            <a:r>
              <a:rPr lang="en-US" b="1" dirty="0" smtClean="0"/>
              <a:t>:</a:t>
            </a:r>
            <a:r>
              <a:rPr lang="en-US" dirty="0" smtClean="0"/>
              <a:t> { "click #add-friend"</a:t>
            </a:r>
            <a:r>
              <a:rPr lang="en-US" b="1" dirty="0" smtClean="0"/>
              <a:t>:</a:t>
            </a:r>
            <a:r>
              <a:rPr lang="en-US" dirty="0" smtClean="0"/>
              <a:t> "</a:t>
            </a:r>
            <a:r>
              <a:rPr lang="en-US" dirty="0" err="1" smtClean="0"/>
              <a:t>showPrompt</a:t>
            </a:r>
            <a:r>
              <a:rPr lang="en-US" dirty="0" smtClean="0"/>
              <a:t>",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showPrompt</a:t>
            </a:r>
            <a:r>
              <a:rPr lang="en-US" b="1" dirty="0" smtClean="0"/>
              <a:t>:</a:t>
            </a:r>
            <a:r>
              <a:rPr lang="en-US" dirty="0" smtClean="0"/>
              <a:t> </a:t>
            </a:r>
            <a:r>
              <a:rPr lang="en-US" b="1" dirty="0" smtClean="0"/>
              <a:t>function</a:t>
            </a:r>
            <a:r>
              <a:rPr lang="en-US" dirty="0" smtClean="0"/>
              <a:t> () { </a:t>
            </a:r>
            <a:r>
              <a:rPr lang="en-US" b="1" dirty="0" err="1" smtClean="0"/>
              <a:t>var</a:t>
            </a:r>
            <a:r>
              <a:rPr lang="en-US" dirty="0" smtClean="0"/>
              <a:t> </a:t>
            </a:r>
            <a:r>
              <a:rPr lang="en-US" dirty="0" err="1" smtClean="0"/>
              <a:t>friend_name</a:t>
            </a:r>
            <a:r>
              <a:rPr lang="en-US" dirty="0" smtClean="0"/>
              <a:t> </a:t>
            </a:r>
            <a:r>
              <a:rPr lang="en-US" b="1" dirty="0" smtClean="0"/>
              <a:t>=</a:t>
            </a:r>
            <a:r>
              <a:rPr lang="en-US" dirty="0" smtClean="0"/>
              <a:t> prompt("Who is your friend?"); </a:t>
            </a:r>
            <a:r>
              <a:rPr lang="tr-TR" dirty="0" smtClean="0"/>
              <a:t> </a:t>
            </a:r>
            <a:r>
              <a:rPr lang="en-US" b="1" dirty="0" err="1" smtClean="0"/>
              <a:t>var</a:t>
            </a:r>
            <a:r>
              <a:rPr lang="en-US" dirty="0" smtClean="0"/>
              <a:t> </a:t>
            </a:r>
            <a:r>
              <a:rPr lang="en-US" dirty="0" err="1" smtClean="0"/>
              <a:t>friend_model</a:t>
            </a:r>
            <a:r>
              <a:rPr lang="en-US" dirty="0" smtClean="0"/>
              <a:t> </a:t>
            </a:r>
            <a:r>
              <a:rPr lang="en-US" b="1" dirty="0" smtClean="0"/>
              <a:t>=</a:t>
            </a:r>
            <a:r>
              <a:rPr lang="en-US" dirty="0" smtClean="0"/>
              <a:t> </a:t>
            </a:r>
            <a:r>
              <a:rPr lang="en-US" b="1" dirty="0" smtClean="0"/>
              <a:t>new</a:t>
            </a:r>
            <a:r>
              <a:rPr lang="en-US" dirty="0" smtClean="0"/>
              <a:t> Friend({ name</a:t>
            </a:r>
            <a:r>
              <a:rPr lang="en-US" b="1" dirty="0" smtClean="0"/>
              <a:t>:</a:t>
            </a:r>
            <a:r>
              <a:rPr lang="en-US" dirty="0" smtClean="0"/>
              <a:t> </a:t>
            </a:r>
            <a:r>
              <a:rPr lang="en-US" dirty="0" err="1" smtClean="0"/>
              <a:t>friend_name</a:t>
            </a:r>
            <a:r>
              <a:rPr lang="en-US" dirty="0" smtClean="0"/>
              <a:t> </a:t>
            </a:r>
            <a:r>
              <a:rPr lang="en-US" dirty="0" smtClean="0"/>
              <a:t>});</a:t>
            </a:r>
            <a:r>
              <a:rPr lang="tr-TR" dirty="0" smtClean="0"/>
              <a:t> </a:t>
            </a:r>
            <a:r>
              <a:rPr lang="en-US" b="1" dirty="0" err="1" smtClean="0"/>
              <a:t>this</a:t>
            </a:r>
            <a:r>
              <a:rPr lang="en-US" dirty="0" err="1" smtClean="0"/>
              <a:t>.friends.add</a:t>
            </a:r>
            <a:r>
              <a:rPr lang="en-US" dirty="0" smtClean="0"/>
              <a:t>( </a:t>
            </a:r>
            <a:r>
              <a:rPr lang="en-US" dirty="0" err="1" smtClean="0"/>
              <a:t>friend_model</a:t>
            </a:r>
            <a:r>
              <a:rPr lang="en-US" dirty="0" smtClean="0"/>
              <a:t> ); }, </a:t>
            </a:r>
            <a:endParaRPr lang="tr-TR" dirty="0" smtClean="0"/>
          </a:p>
          <a:p>
            <a:pPr marL="0" indent="0" defTabSz="808038">
              <a:buNone/>
              <a:tabLst>
                <a:tab pos="355600" algn="l"/>
                <a:tab pos="808038" algn="l"/>
              </a:tabLst>
            </a:pPr>
            <a:endParaRPr lang="tr-TR" dirty="0" smtClean="0"/>
          </a:p>
          <a:p>
            <a:pPr marL="0" indent="0" defTabSz="808038">
              <a:buNone/>
              <a:tabLst>
                <a:tab pos="355600" algn="l"/>
                <a:tab pos="808038" algn="l"/>
              </a:tabLst>
            </a:pPr>
            <a:r>
              <a:rPr lang="en-US" dirty="0" err="1" smtClean="0"/>
              <a:t>addFriendLi</a:t>
            </a:r>
            <a:r>
              <a:rPr lang="en-US" b="1" dirty="0" smtClean="0"/>
              <a:t>:</a:t>
            </a:r>
            <a:r>
              <a:rPr lang="en-US" dirty="0" smtClean="0"/>
              <a:t> </a:t>
            </a:r>
            <a:r>
              <a:rPr lang="en-US" b="1" dirty="0" smtClean="0"/>
              <a:t>function</a:t>
            </a:r>
            <a:r>
              <a:rPr lang="en-US" dirty="0" smtClean="0"/>
              <a:t> (model) { </a:t>
            </a:r>
            <a:r>
              <a:rPr lang="en-US" dirty="0" smtClean="0"/>
              <a:t> </a:t>
            </a:r>
            <a:r>
              <a:rPr lang="en-US" dirty="0" smtClean="0"/>
              <a:t>$("#friends-list").append("&lt;</a:t>
            </a:r>
            <a:r>
              <a:rPr lang="en-US" dirty="0" err="1" smtClean="0"/>
              <a:t>li</a:t>
            </a:r>
            <a:r>
              <a:rPr lang="en-US" dirty="0" smtClean="0"/>
              <a:t>&gt;" </a:t>
            </a:r>
            <a:r>
              <a:rPr lang="en-US" b="1" dirty="0" smtClean="0"/>
              <a:t>+</a:t>
            </a:r>
            <a:r>
              <a:rPr lang="en-US" dirty="0" smtClean="0"/>
              <a:t> </a:t>
            </a:r>
            <a:r>
              <a:rPr lang="en-US" dirty="0" err="1" smtClean="0"/>
              <a:t>model.get</a:t>
            </a:r>
            <a:r>
              <a:rPr lang="en-US" dirty="0" smtClean="0"/>
              <a:t>('name') </a:t>
            </a:r>
            <a:r>
              <a:rPr lang="en-US" b="1" dirty="0" smtClean="0"/>
              <a:t>+</a:t>
            </a:r>
            <a:r>
              <a:rPr lang="en-US" dirty="0" smtClean="0"/>
              <a:t> "&lt;/</a:t>
            </a:r>
            <a:r>
              <a:rPr lang="en-US" dirty="0" err="1" smtClean="0"/>
              <a:t>li</a:t>
            </a:r>
            <a:r>
              <a:rPr lang="en-US" dirty="0" smtClean="0"/>
              <a:t>&gt;");} </a:t>
            </a:r>
            <a:endParaRPr lang="tr-TR" dirty="0" smtClean="0"/>
          </a:p>
          <a:p>
            <a:pPr marL="0" indent="0" defTabSz="808038">
              <a:buNone/>
              <a:tabLst>
                <a:tab pos="355600" algn="l"/>
                <a:tab pos="8080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Angular.js, şu anda daha az kullanılan ancak Google tarafından geliştirilen ve desteklenen jMVC çerçevesi dir</a:t>
            </a:r>
          </a:p>
          <a:p>
            <a:r>
              <a:rPr lang="tr-TR" dirty="0" smtClean="0"/>
              <a:t>Angular.js, HTML templating (HTML şablonlama) üzerinde temel olarak çalışır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fontScale="92500" lnSpcReduction="10000"/>
          </a:bodyPr>
          <a:lstStyle/>
          <a:p>
            <a:r>
              <a:rPr lang="tr-TR" dirty="0" smtClean="0"/>
              <a:t>HTML şablonlama, bir ayrıştırıcı (parser) uygulama tarafından okunacak HTML koduna özel komutların ve ifadelerin eklenmesi dir</a:t>
            </a:r>
          </a:p>
          <a:p>
            <a:r>
              <a:rPr lang="tr-TR" dirty="0" smtClean="0"/>
              <a:t>HTML şablonlama, birçok sunucu tarafı teknolojide zaten yaygın şekilde kullanılmakta, örneğin ASP, JSP, ve PHP (bir anlamda) hepsi HTML şablonlama kavramını kullanır</a:t>
            </a:r>
          </a:p>
          <a:p>
            <a:r>
              <a:rPr lang="tr-TR" dirty="0" smtClean="0"/>
              <a:t>Angular.js, benzer yaklaşım direkt olarak kullanıcı tarafında RIA tarafından HTML'i ayralanması için kullanır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HTML şablonlama</a:t>
            </a:r>
            <a:endParaRPr lang="tr-TR" dirty="0" smtClean="0"/>
          </a:p>
        </p:txBody>
      </p:sp>
      <p:sp>
        <p:nvSpPr>
          <p:cNvPr id="3" name="Content Placeholder 2"/>
          <p:cNvSpPr>
            <a:spLocks noGrp="1"/>
          </p:cNvSpPr>
          <p:nvPr>
            <p:ph idx="1"/>
          </p:nvPr>
        </p:nvSpPr>
        <p:spPr/>
        <p:txBody>
          <a:bodyPr>
            <a:normAutofit fontScale="47500" lnSpcReduction="20000"/>
          </a:bodyPr>
          <a:lstStyle/>
          <a:p>
            <a:pPr marL="0" indent="0">
              <a:buNone/>
              <a:tabLst>
                <a:tab pos="273050" algn="l"/>
                <a:tab pos="628650" algn="l"/>
                <a:tab pos="903288" algn="l"/>
              </a:tabLst>
            </a:pPr>
            <a:r>
              <a:rPr lang="en-US" dirty="0" smtClean="0"/>
              <a:t>&lt;body </a:t>
            </a:r>
            <a:r>
              <a:rPr lang="en-US" dirty="0" err="1" smtClean="0"/>
              <a:t>ng</a:t>
            </a:r>
            <a:r>
              <a:rPr lang="en-US" dirty="0" smtClean="0"/>
              <a:t>-app="F1FeederApp" </a:t>
            </a:r>
            <a:r>
              <a:rPr lang="en-US" dirty="0" err="1" smtClean="0"/>
              <a:t>ng</a:t>
            </a:r>
            <a:r>
              <a:rPr lang="en-US" dirty="0" smtClean="0"/>
              <a:t>-controller="</a:t>
            </a:r>
            <a:r>
              <a:rPr lang="en-US" dirty="0" err="1" smtClean="0"/>
              <a:t>driversController</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&gt;&lt;</a:t>
            </a:r>
            <a:r>
              <a:rPr lang="en-US" dirty="0" err="1" smtClean="0"/>
              <a:t>th</a:t>
            </a:r>
            <a:r>
              <a:rPr lang="en-US" dirty="0" smtClean="0"/>
              <a:t> </a:t>
            </a:r>
            <a:r>
              <a:rPr lang="en-US" dirty="0" err="1" smtClean="0"/>
              <a:t>colspan</a:t>
            </a:r>
            <a:r>
              <a:rPr lang="en-US" dirty="0" smtClean="0"/>
              <a:t>="4"&gt;Drivers Championship Standings&lt;/</a:t>
            </a:r>
            <a:r>
              <a:rPr lang="en-US" dirty="0" err="1" smtClean="0"/>
              <a:t>th</a:t>
            </a:r>
            <a:r>
              <a:rPr lang="en-US" dirty="0" smtClean="0"/>
              <a:t>&gt;&lt;/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 </a:t>
            </a:r>
            <a:r>
              <a:rPr lang="en-US" dirty="0" err="1" smtClean="0"/>
              <a:t>ng</a:t>
            </a:r>
            <a:r>
              <a:rPr lang="en-US" dirty="0" smtClean="0"/>
              <a:t>-repeat="driver in </a:t>
            </a:r>
            <a:r>
              <a:rPr lang="en-US" dirty="0" err="1" smtClean="0"/>
              <a:t>driversList</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td&gt;{{$index + 1}}&lt;/td&gt;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err="1" smtClean="0"/>
              <a:t>img</a:t>
            </a:r>
            <a:r>
              <a:rPr lang="en-US" dirty="0" smtClean="0"/>
              <a:t> </a:t>
            </a:r>
            <a:r>
              <a:rPr lang="en-US" dirty="0" err="1" smtClean="0"/>
              <a:t>src</a:t>
            </a:r>
            <a:r>
              <a:rPr lang="en-US" dirty="0" smtClean="0"/>
              <a:t>="</a:t>
            </a:r>
            <a:r>
              <a:rPr lang="en-US" dirty="0" err="1" smtClean="0"/>
              <a:t>img</a:t>
            </a:r>
            <a:r>
              <a:rPr lang="en-US" dirty="0" smtClean="0"/>
              <a:t>/flags/{{</a:t>
            </a:r>
            <a:r>
              <a:rPr lang="en-US" dirty="0" err="1" smtClean="0"/>
              <a:t>driver.Driver.nationality</a:t>
            </a:r>
            <a:r>
              <a:rPr lang="en-US" dirty="0" smtClean="0"/>
              <a:t>}}.</a:t>
            </a:r>
            <a:r>
              <a:rPr lang="en-US" dirty="0" err="1" smtClean="0"/>
              <a:t>png</a:t>
            </a:r>
            <a:r>
              <a:rPr lang="en-US" dirty="0" smtClean="0"/>
              <a:t>" </a:t>
            </a:r>
            <a:r>
              <a:rPr lang="en-US" dirty="0" smtClean="0"/>
              <a:t>/&gt;</a:t>
            </a:r>
            <a:r>
              <a:rPr lang="tr-TR" dirty="0" smtClean="0"/>
              <a:t> </a:t>
            </a:r>
          </a:p>
          <a:p>
            <a:pPr marL="0" indent="0">
              <a:buNone/>
              <a:tabLst>
                <a:tab pos="273050" algn="l"/>
                <a:tab pos="628650" algn="l"/>
                <a:tab pos="903288" algn="l"/>
              </a:tabLst>
            </a:pPr>
            <a:r>
              <a:rPr lang="tr-TR" dirty="0" smtClean="0"/>
              <a:t>	</a:t>
            </a:r>
            <a:r>
              <a:rPr lang="tr-TR" dirty="0" smtClean="0"/>
              <a:t>		</a:t>
            </a:r>
            <a:r>
              <a:rPr lang="en-US" dirty="0" smtClean="0"/>
              <a:t>{{</a:t>
            </a:r>
            <a:r>
              <a:rPr lang="en-US" dirty="0" err="1" smtClean="0"/>
              <a:t>driver.Driver.givenName</a:t>
            </a:r>
            <a:r>
              <a:rPr lang="en-US" dirty="0" smtClean="0"/>
              <a:t>}}&amp;</a:t>
            </a:r>
            <a:r>
              <a:rPr lang="en-US" dirty="0" err="1" smtClean="0"/>
              <a:t>nbsp</a:t>
            </a:r>
            <a:r>
              <a:rPr lang="en-US" dirty="0" smtClean="0"/>
              <a:t>;{{</a:t>
            </a:r>
            <a:r>
              <a:rPr lang="en-US" dirty="0" err="1" smtClean="0"/>
              <a:t>driver.Driver.familyName</a:t>
            </a:r>
            <a:r>
              <a:rPr lang="en-US" dirty="0" smtClean="0"/>
              <a: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err="1" smtClean="0"/>
              <a:t>driver.Constructors</a:t>
            </a:r>
            <a:r>
              <a:rPr lang="en-US" dirty="0" smtClean="0"/>
              <a:t>[0].name}}&lt;/td&gt;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err="1" smtClean="0"/>
              <a:t>driver.points</a:t>
            </a:r>
            <a:r>
              <a:rPr lang="en-US" dirty="0" smtClean="0"/>
              <a:t>}}&lt;/td&gt;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en-US" dirty="0" smtClean="0"/>
              <a:t>&lt;/</a:t>
            </a:r>
            <a:r>
              <a:rPr lang="en-US" dirty="0" smtClean="0"/>
              <a:t>body&gt;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HTML şablonlama</a:t>
            </a:r>
            <a:endParaRPr lang="tr-TR" dirty="0" smtClean="0"/>
          </a:p>
        </p:txBody>
      </p:sp>
      <p:sp>
        <p:nvSpPr>
          <p:cNvPr id="3" name="Content Placeholder 2"/>
          <p:cNvSpPr>
            <a:spLocks noGrp="1"/>
          </p:cNvSpPr>
          <p:nvPr>
            <p:ph idx="1"/>
          </p:nvPr>
        </p:nvSpPr>
        <p:spPr/>
        <p:txBody>
          <a:bodyPr>
            <a:normAutofit fontScale="47500" lnSpcReduction="20000"/>
          </a:bodyPr>
          <a:lstStyle/>
          <a:p>
            <a:pPr marL="0" indent="0">
              <a:buNone/>
              <a:tabLst>
                <a:tab pos="273050" algn="l"/>
                <a:tab pos="628650" algn="l"/>
                <a:tab pos="903288" algn="l"/>
              </a:tabLst>
            </a:pPr>
            <a:r>
              <a:rPr lang="en-US" dirty="0" smtClean="0"/>
              <a:t>&lt;body </a:t>
            </a:r>
            <a:r>
              <a:rPr lang="en-US" dirty="0" err="1" smtClean="0">
                <a:solidFill>
                  <a:srgbClr val="FF0000"/>
                </a:solidFill>
              </a:rPr>
              <a:t>ng</a:t>
            </a:r>
            <a:r>
              <a:rPr lang="en-US" dirty="0" smtClean="0">
                <a:solidFill>
                  <a:srgbClr val="FF0000"/>
                </a:solidFill>
              </a:rPr>
              <a:t>-app="F1FeederApp" </a:t>
            </a:r>
            <a:r>
              <a:rPr lang="en-US" dirty="0" err="1" smtClean="0">
                <a:solidFill>
                  <a:srgbClr val="FF0000"/>
                </a:solidFill>
              </a:rPr>
              <a:t>ng</a:t>
            </a:r>
            <a:r>
              <a:rPr lang="en-US" dirty="0" smtClean="0">
                <a:solidFill>
                  <a:srgbClr val="FF0000"/>
                </a:solidFill>
              </a:rPr>
              <a:t>-controller="</a:t>
            </a:r>
            <a:r>
              <a:rPr lang="en-US" dirty="0" err="1" smtClean="0">
                <a:solidFill>
                  <a:srgbClr val="FF0000"/>
                </a:solidFill>
              </a:rPr>
              <a:t>driversController</a:t>
            </a:r>
            <a:r>
              <a:rPr lang="en-US" dirty="0" smtClean="0">
                <a:solidFill>
                  <a:srgbClr val="FF0000"/>
                </a:solidFill>
              </a:rPr>
              <a:t>"</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&gt;&lt;</a:t>
            </a:r>
            <a:r>
              <a:rPr lang="en-US" dirty="0" err="1" smtClean="0"/>
              <a:t>th</a:t>
            </a:r>
            <a:r>
              <a:rPr lang="en-US" dirty="0" smtClean="0"/>
              <a:t> </a:t>
            </a:r>
            <a:r>
              <a:rPr lang="en-US" dirty="0" err="1" smtClean="0"/>
              <a:t>colspan</a:t>
            </a:r>
            <a:r>
              <a:rPr lang="en-US" dirty="0" smtClean="0"/>
              <a:t>="4"&gt;Drivers Championship Standings&lt;/</a:t>
            </a:r>
            <a:r>
              <a:rPr lang="en-US" dirty="0" err="1" smtClean="0"/>
              <a:t>th</a:t>
            </a:r>
            <a:r>
              <a:rPr lang="en-US" dirty="0" smtClean="0"/>
              <a:t>&gt;&lt;/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 </a:t>
            </a:r>
            <a:r>
              <a:rPr lang="en-US" dirty="0" err="1" smtClean="0">
                <a:solidFill>
                  <a:srgbClr val="FF0000"/>
                </a:solidFill>
              </a:rPr>
              <a:t>ng</a:t>
            </a:r>
            <a:r>
              <a:rPr lang="en-US" dirty="0" smtClean="0">
                <a:solidFill>
                  <a:srgbClr val="FF0000"/>
                </a:solidFill>
              </a:rPr>
              <a:t>-repeat="driver in </a:t>
            </a:r>
            <a:r>
              <a:rPr lang="en-US" dirty="0" err="1" smtClean="0">
                <a:solidFill>
                  <a:srgbClr val="FF0000"/>
                </a:solidFill>
              </a:rPr>
              <a:t>driversList</a:t>
            </a:r>
            <a:r>
              <a:rPr lang="en-US" dirty="0" smtClean="0">
                <a:solidFill>
                  <a:srgbClr val="FF0000"/>
                </a:solidFill>
              </a:rPr>
              <a:t>"</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{{$index + 1}}</a:t>
            </a:r>
            <a:r>
              <a:rPr lang="en-US" dirty="0" smtClean="0"/>
              <a:t>&lt;/td&gt;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err="1" smtClean="0"/>
              <a:t>img</a:t>
            </a:r>
            <a:r>
              <a:rPr lang="en-US" dirty="0" smtClean="0"/>
              <a:t> </a:t>
            </a:r>
            <a:r>
              <a:rPr lang="en-US" dirty="0" err="1" smtClean="0"/>
              <a:t>src</a:t>
            </a:r>
            <a:r>
              <a:rPr lang="en-US" dirty="0" smtClean="0"/>
              <a:t>="</a:t>
            </a:r>
            <a:r>
              <a:rPr lang="en-US" dirty="0" err="1" smtClean="0"/>
              <a:t>img</a:t>
            </a:r>
            <a:r>
              <a:rPr lang="en-US" dirty="0" smtClean="0"/>
              <a:t>/flags/</a:t>
            </a:r>
            <a:r>
              <a:rPr lang="en-US" dirty="0" smtClean="0">
                <a:solidFill>
                  <a:srgbClr val="FF0000"/>
                </a:solidFill>
              </a:rPr>
              <a:t>{{</a:t>
            </a:r>
            <a:r>
              <a:rPr lang="en-US" dirty="0" err="1" smtClean="0">
                <a:solidFill>
                  <a:srgbClr val="FF0000"/>
                </a:solidFill>
              </a:rPr>
              <a:t>driver.Driver.nationality</a:t>
            </a:r>
            <a:r>
              <a:rPr lang="en-US" dirty="0" smtClean="0">
                <a:solidFill>
                  <a:srgbClr val="FF0000"/>
                </a:solidFill>
              </a:rPr>
              <a:t>}}</a:t>
            </a:r>
            <a:r>
              <a:rPr lang="en-US" dirty="0" smtClean="0"/>
              <a:t>.</a:t>
            </a:r>
            <a:r>
              <a:rPr lang="en-US" dirty="0" err="1" smtClean="0"/>
              <a:t>png</a:t>
            </a:r>
            <a:r>
              <a:rPr lang="en-US" dirty="0" smtClean="0"/>
              <a:t>" </a:t>
            </a:r>
            <a:r>
              <a:rPr lang="en-US" dirty="0" smtClean="0"/>
              <a:t>/&gt;</a:t>
            </a:r>
            <a:r>
              <a:rPr lang="tr-TR" dirty="0" smtClean="0"/>
              <a:t> </a:t>
            </a:r>
          </a:p>
          <a:p>
            <a:pPr marL="0" indent="0">
              <a:buNone/>
              <a:tabLst>
                <a:tab pos="273050" algn="l"/>
                <a:tab pos="628650" algn="l"/>
                <a:tab pos="903288" algn="l"/>
              </a:tabLst>
            </a:pPr>
            <a:r>
              <a:rPr lang="tr-TR" dirty="0" smtClean="0"/>
              <a:t>	</a:t>
            </a:r>
            <a:r>
              <a:rPr lang="tr-TR" dirty="0" smtClean="0"/>
              <a:t>		</a:t>
            </a:r>
            <a:r>
              <a:rPr lang="en-US" dirty="0" smtClean="0">
                <a:solidFill>
                  <a:srgbClr val="FF0000"/>
                </a:solidFill>
              </a:rPr>
              <a:t>{{</a:t>
            </a:r>
            <a:r>
              <a:rPr lang="en-US" dirty="0" err="1" smtClean="0">
                <a:solidFill>
                  <a:srgbClr val="FF0000"/>
                </a:solidFill>
              </a:rPr>
              <a:t>driver.Driver.givenName</a:t>
            </a:r>
            <a:r>
              <a:rPr lang="en-US" dirty="0" smtClean="0">
                <a:solidFill>
                  <a:srgbClr val="FF0000"/>
                </a:solidFill>
              </a:rPr>
              <a:t>}}&amp;</a:t>
            </a:r>
            <a:r>
              <a:rPr lang="en-US" dirty="0" err="1" smtClean="0">
                <a:solidFill>
                  <a:srgbClr val="FF0000"/>
                </a:solidFill>
              </a:rPr>
              <a:t>nbsp</a:t>
            </a:r>
            <a:r>
              <a:rPr lang="en-US" dirty="0" smtClean="0">
                <a:solidFill>
                  <a:srgbClr val="FF0000"/>
                </a:solidFill>
              </a:rPr>
              <a:t>;{{</a:t>
            </a:r>
            <a:r>
              <a:rPr lang="en-US" dirty="0" err="1" smtClean="0">
                <a:solidFill>
                  <a:srgbClr val="FF0000"/>
                </a:solidFill>
              </a:rPr>
              <a:t>driver.Driver.familyName</a:t>
            </a:r>
            <a:r>
              <a:rPr lang="en-US" dirty="0" smtClean="0">
                <a:solidFill>
                  <a:srgbClr val="FF0000"/>
                </a:solidFill>
              </a:rPr>
              <a:t>}} </a:t>
            </a:r>
            <a:endParaRPr lang="tr-TR" dirty="0" smtClean="0">
              <a:solidFill>
                <a:srgbClr val="FF0000"/>
              </a:solidFill>
            </a:endParaRPr>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a:t>
            </a:r>
            <a:r>
              <a:rPr lang="en-US" dirty="0" err="1" smtClean="0">
                <a:solidFill>
                  <a:srgbClr val="FF0000"/>
                </a:solidFill>
              </a:rPr>
              <a:t>driver.Constructors</a:t>
            </a:r>
            <a:r>
              <a:rPr lang="en-US" dirty="0" smtClean="0">
                <a:solidFill>
                  <a:srgbClr val="FF0000"/>
                </a:solidFill>
              </a:rPr>
              <a:t>[0].name}}</a:t>
            </a:r>
            <a:r>
              <a:rPr lang="en-US" dirty="0" smtClean="0"/>
              <a:t>&lt;/td&gt;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a:t>
            </a:r>
            <a:r>
              <a:rPr lang="en-US" dirty="0" err="1" smtClean="0">
                <a:solidFill>
                  <a:srgbClr val="FF0000"/>
                </a:solidFill>
              </a:rPr>
              <a:t>driver.points</a:t>
            </a:r>
            <a:r>
              <a:rPr lang="en-US" dirty="0" smtClean="0">
                <a:solidFill>
                  <a:srgbClr val="FF0000"/>
                </a:solidFill>
              </a:rPr>
              <a:t>}}</a:t>
            </a:r>
            <a:r>
              <a:rPr lang="en-US" dirty="0" smtClean="0"/>
              <a:t>&lt;/td&gt;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en-US" dirty="0" smtClean="0"/>
              <a:t>&lt;/</a:t>
            </a:r>
            <a:r>
              <a:rPr lang="en-US" dirty="0" smtClean="0"/>
              <a:t>body&gt;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Angular'ın HTML şablonlama araçları, ifadeler (expressions) ve direktifler (directive) den oluşur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İfadeler, </a:t>
            </a:r>
            <a:r>
              <a:rPr lang="en-US" dirty="0" smtClean="0"/>
              <a:t>{{..}}</a:t>
            </a:r>
            <a:r>
              <a:rPr lang="tr-TR" dirty="0" smtClean="0"/>
              <a:t> arasında kapsanan javascript kodların parçalarıdır</a:t>
            </a:r>
          </a:p>
          <a:p>
            <a:r>
              <a:rPr lang="tr-TR" dirty="0" smtClean="0"/>
              <a:t>Şablon ayrıştırılması zaman Angular ifadeleri yerine ilgili javascript kodlarının çıkışı yazılır</a:t>
            </a:r>
          </a:p>
          <a:p>
            <a:r>
              <a:rPr lang="tr-TR" dirty="0" smtClean="0"/>
              <a:t>Bu şekilde oluşturulan HTML dosyası tarayıcı tarafından gösterilir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HTML şablonlama</a:t>
            </a:r>
            <a:endParaRPr lang="tr-TR" dirty="0" smtClean="0"/>
          </a:p>
        </p:txBody>
      </p:sp>
      <p:sp>
        <p:nvSpPr>
          <p:cNvPr id="3" name="Content Placeholder 2"/>
          <p:cNvSpPr>
            <a:spLocks noGrp="1"/>
          </p:cNvSpPr>
          <p:nvPr>
            <p:ph idx="1"/>
          </p:nvPr>
        </p:nvSpPr>
        <p:spPr/>
        <p:txBody>
          <a:bodyPr>
            <a:normAutofit fontScale="47500" lnSpcReduction="20000"/>
          </a:bodyPr>
          <a:lstStyle/>
          <a:p>
            <a:pPr marL="0" indent="0">
              <a:buNone/>
              <a:tabLst>
                <a:tab pos="273050" algn="l"/>
                <a:tab pos="628650" algn="l"/>
                <a:tab pos="903288" algn="l"/>
              </a:tabLst>
            </a:pPr>
            <a:r>
              <a:rPr lang="en-US" dirty="0" smtClean="0"/>
              <a:t>&lt;body </a:t>
            </a:r>
            <a:r>
              <a:rPr lang="en-US" dirty="0" err="1" smtClean="0"/>
              <a:t>ng</a:t>
            </a:r>
            <a:r>
              <a:rPr lang="en-US" dirty="0" smtClean="0"/>
              <a:t>-app="F1FeederApp" </a:t>
            </a:r>
            <a:r>
              <a:rPr lang="en-US" dirty="0" err="1" smtClean="0"/>
              <a:t>ng</a:t>
            </a:r>
            <a:r>
              <a:rPr lang="en-US" dirty="0" smtClean="0"/>
              <a:t>-controller="</a:t>
            </a:r>
            <a:r>
              <a:rPr lang="en-US" dirty="0" err="1" smtClean="0"/>
              <a:t>driversController</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&gt;&lt;</a:t>
            </a:r>
            <a:r>
              <a:rPr lang="en-US" dirty="0" err="1" smtClean="0"/>
              <a:t>th</a:t>
            </a:r>
            <a:r>
              <a:rPr lang="en-US" dirty="0" smtClean="0"/>
              <a:t> </a:t>
            </a:r>
            <a:r>
              <a:rPr lang="en-US" dirty="0" err="1" smtClean="0"/>
              <a:t>colspan</a:t>
            </a:r>
            <a:r>
              <a:rPr lang="en-US" dirty="0" smtClean="0"/>
              <a:t>="4"&gt;Drivers Championship Standings&lt;/</a:t>
            </a:r>
            <a:r>
              <a:rPr lang="en-US" dirty="0" err="1" smtClean="0"/>
              <a:t>th</a:t>
            </a:r>
            <a:r>
              <a:rPr lang="en-US" dirty="0" smtClean="0"/>
              <a:t>&gt;&lt;/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 </a:t>
            </a:r>
            <a:r>
              <a:rPr lang="en-US" dirty="0" err="1" smtClean="0"/>
              <a:t>ng</a:t>
            </a:r>
            <a:r>
              <a:rPr lang="en-US" dirty="0" smtClean="0"/>
              <a:t>-repeat="driver in </a:t>
            </a:r>
            <a:r>
              <a:rPr lang="en-US" dirty="0" err="1" smtClean="0"/>
              <a:t>driversList</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{{$index + 1}}</a:t>
            </a:r>
            <a:r>
              <a:rPr lang="en-US" dirty="0" smtClean="0"/>
              <a:t>&lt;/td&gt;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err="1" smtClean="0"/>
              <a:t>img</a:t>
            </a:r>
            <a:r>
              <a:rPr lang="en-US" dirty="0" smtClean="0"/>
              <a:t> </a:t>
            </a:r>
            <a:r>
              <a:rPr lang="en-US" dirty="0" err="1" smtClean="0"/>
              <a:t>src</a:t>
            </a:r>
            <a:r>
              <a:rPr lang="en-US" dirty="0" smtClean="0"/>
              <a:t>="</a:t>
            </a:r>
            <a:r>
              <a:rPr lang="en-US" dirty="0" err="1" smtClean="0"/>
              <a:t>img</a:t>
            </a:r>
            <a:r>
              <a:rPr lang="en-US" dirty="0" smtClean="0"/>
              <a:t>/flags/</a:t>
            </a:r>
            <a:r>
              <a:rPr lang="en-US" dirty="0" smtClean="0">
                <a:solidFill>
                  <a:srgbClr val="FF0000"/>
                </a:solidFill>
              </a:rPr>
              <a:t>{{</a:t>
            </a:r>
            <a:r>
              <a:rPr lang="en-US" dirty="0" err="1" smtClean="0">
                <a:solidFill>
                  <a:srgbClr val="FF0000"/>
                </a:solidFill>
              </a:rPr>
              <a:t>driver.Driver.nationality</a:t>
            </a:r>
            <a:r>
              <a:rPr lang="en-US" dirty="0" smtClean="0">
                <a:solidFill>
                  <a:srgbClr val="FF0000"/>
                </a:solidFill>
              </a:rPr>
              <a:t>}}</a:t>
            </a:r>
            <a:r>
              <a:rPr lang="en-US" dirty="0" smtClean="0"/>
              <a:t>.</a:t>
            </a:r>
            <a:r>
              <a:rPr lang="en-US" dirty="0" err="1" smtClean="0"/>
              <a:t>png</a:t>
            </a:r>
            <a:r>
              <a:rPr lang="en-US" dirty="0" smtClean="0"/>
              <a:t>" </a:t>
            </a:r>
            <a:r>
              <a:rPr lang="en-US" dirty="0" smtClean="0"/>
              <a:t>/&gt;</a:t>
            </a:r>
            <a:r>
              <a:rPr lang="tr-TR" dirty="0" smtClean="0"/>
              <a:t> </a:t>
            </a:r>
          </a:p>
          <a:p>
            <a:pPr marL="0" indent="0">
              <a:buNone/>
              <a:tabLst>
                <a:tab pos="273050" algn="l"/>
                <a:tab pos="628650" algn="l"/>
                <a:tab pos="903288" algn="l"/>
              </a:tabLst>
            </a:pPr>
            <a:r>
              <a:rPr lang="tr-TR" dirty="0" smtClean="0"/>
              <a:t>	</a:t>
            </a:r>
            <a:r>
              <a:rPr lang="tr-TR" dirty="0" smtClean="0"/>
              <a:t>		</a:t>
            </a:r>
            <a:r>
              <a:rPr lang="en-US" dirty="0" smtClean="0">
                <a:solidFill>
                  <a:srgbClr val="FF0000"/>
                </a:solidFill>
              </a:rPr>
              <a:t>{{</a:t>
            </a:r>
            <a:r>
              <a:rPr lang="en-US" dirty="0" err="1" smtClean="0">
                <a:solidFill>
                  <a:srgbClr val="FF0000"/>
                </a:solidFill>
              </a:rPr>
              <a:t>driver.Driver.givenName</a:t>
            </a:r>
            <a:r>
              <a:rPr lang="en-US" dirty="0" smtClean="0">
                <a:solidFill>
                  <a:srgbClr val="FF0000"/>
                </a:solidFill>
              </a:rPr>
              <a:t>}}&amp;</a:t>
            </a:r>
            <a:r>
              <a:rPr lang="en-US" dirty="0" err="1" smtClean="0">
                <a:solidFill>
                  <a:srgbClr val="FF0000"/>
                </a:solidFill>
              </a:rPr>
              <a:t>nbsp</a:t>
            </a:r>
            <a:r>
              <a:rPr lang="en-US" dirty="0" smtClean="0">
                <a:solidFill>
                  <a:srgbClr val="FF0000"/>
                </a:solidFill>
              </a:rPr>
              <a:t>;{{</a:t>
            </a:r>
            <a:r>
              <a:rPr lang="en-US" dirty="0" err="1" smtClean="0">
                <a:solidFill>
                  <a:srgbClr val="FF0000"/>
                </a:solidFill>
              </a:rPr>
              <a:t>driver.Driver.familyName</a:t>
            </a:r>
            <a:r>
              <a:rPr lang="en-US" dirty="0" smtClean="0">
                <a:solidFill>
                  <a:srgbClr val="FF0000"/>
                </a:solidFill>
              </a:rPr>
              <a:t>}} </a:t>
            </a:r>
            <a:endParaRPr lang="tr-TR" dirty="0" smtClean="0">
              <a:solidFill>
                <a:srgbClr val="FF0000"/>
              </a:solidFill>
            </a:endParaRPr>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a:t>
            </a:r>
            <a:r>
              <a:rPr lang="en-US" dirty="0" err="1" smtClean="0">
                <a:solidFill>
                  <a:srgbClr val="FF0000"/>
                </a:solidFill>
              </a:rPr>
              <a:t>driver.Constructors</a:t>
            </a:r>
            <a:r>
              <a:rPr lang="en-US" dirty="0" smtClean="0">
                <a:solidFill>
                  <a:srgbClr val="FF0000"/>
                </a:solidFill>
              </a:rPr>
              <a:t>[0].name}}</a:t>
            </a:r>
            <a:r>
              <a:rPr lang="en-US" dirty="0" smtClean="0"/>
              <a:t>&lt;/td&gt;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a:t>
            </a:r>
            <a:r>
              <a:rPr lang="en-US" dirty="0" err="1" smtClean="0">
                <a:solidFill>
                  <a:srgbClr val="FF0000"/>
                </a:solidFill>
              </a:rPr>
              <a:t>driver.points</a:t>
            </a:r>
            <a:r>
              <a:rPr lang="en-US" dirty="0" smtClean="0">
                <a:solidFill>
                  <a:srgbClr val="FF0000"/>
                </a:solidFill>
              </a:rPr>
              <a:t>}}</a:t>
            </a:r>
            <a:r>
              <a:rPr lang="en-US" dirty="0" smtClean="0"/>
              <a:t>&lt;/td&gt;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en-US" dirty="0" smtClean="0"/>
              <a:t>&lt;/</a:t>
            </a:r>
            <a:r>
              <a:rPr lang="en-US" dirty="0" smtClean="0"/>
              <a:t>body&gt;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Direktifler, ng-app, ng-repeat gibi özel Angular komutlarıdır</a:t>
            </a:r>
          </a:p>
          <a:p>
            <a:r>
              <a:rPr lang="tr-TR" dirty="0" smtClean="0"/>
              <a:t>Bunlar, ilgili HTML üzerinde belirli eylemin yapılması ortaya çıkar, örneğin </a:t>
            </a:r>
            <a:r>
              <a:rPr lang="en-US" i="1" dirty="0" err="1" smtClean="0"/>
              <a:t>ng</a:t>
            </a:r>
            <a:r>
              <a:rPr lang="en-US" i="1" dirty="0" smtClean="0"/>
              <a:t>-repeat="driver in </a:t>
            </a:r>
            <a:r>
              <a:rPr lang="en-US" i="1" dirty="0" err="1" smtClean="0"/>
              <a:t>driversList</a:t>
            </a:r>
            <a:r>
              <a:rPr lang="tr-TR" i="1" dirty="0" smtClean="0"/>
              <a:t>"</a:t>
            </a:r>
            <a:r>
              <a:rPr lang="tr-TR" dirty="0" smtClean="0"/>
              <a:t> direktifi bir </a:t>
            </a:r>
            <a:r>
              <a:rPr lang="tr-TR" i="1" dirty="0" smtClean="0"/>
              <a:t>driversList</a:t>
            </a:r>
            <a:r>
              <a:rPr lang="tr-TR" dirty="0" smtClean="0"/>
              <a:t> koleksiyonundaki tüm </a:t>
            </a:r>
            <a:r>
              <a:rPr lang="tr-TR" i="1" dirty="0" smtClean="0"/>
              <a:t>driver</a:t>
            </a:r>
            <a:r>
              <a:rPr lang="tr-TR" dirty="0" smtClean="0"/>
              <a:t> elemanları kullanarak tablonun satırlarını doldurur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3" name="Content Placeholder 2"/>
          <p:cNvSpPr>
            <a:spLocks noGrp="1"/>
          </p:cNvSpPr>
          <p:nvPr>
            <p:ph idx="1"/>
          </p:nvPr>
        </p:nvSpPr>
        <p:spPr/>
        <p:txBody>
          <a:bodyPr>
            <a:normAutofit/>
          </a:bodyPr>
          <a:lstStyle/>
          <a:p>
            <a:r>
              <a:rPr lang="tr-TR" dirty="0" smtClean="0"/>
              <a:t>Model, ilgili veri içeren, yöneten, dışarı sunan, ve dışardan gelen talimatlara göre tutarlı şekilde güncelleştiren yazılım projesinin bir mödülü dür</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fontScale="92500"/>
          </a:bodyPr>
          <a:lstStyle/>
          <a:p>
            <a:r>
              <a:rPr lang="tr-TR" dirty="0" smtClean="0"/>
              <a:t>MVC açısından, Angular.js Model için direkt olarak javascript kullanıyor, View olarak şablonlanmış HTML dosyasını kullanıyor, ve Controller olarak özel Controller nesnesini kullanıyor</a:t>
            </a:r>
          </a:p>
          <a:p>
            <a:r>
              <a:rPr lang="tr-TR" dirty="0" smtClean="0"/>
              <a:t>Ayrıca, Modeller ve Angular şablonlaması kullanarak oluşturulan görünüm arasında iki taraflı olay bağlantıları oluşturulur, yani modelin değiştiğinde ilgili tablo otomatik olarak güncelleştirilecek</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Angular'in yapılarının tartıştırmak için, </a:t>
            </a:r>
            <a:r>
              <a:rPr lang="tr-TR" dirty="0" smtClean="0">
                <a:hlinkClick r:id="rId2"/>
              </a:rPr>
              <a:t>http://</a:t>
            </a:r>
            <a:r>
              <a:rPr lang="tr-TR" dirty="0" smtClean="0">
                <a:hlinkClick r:id="rId2"/>
              </a:rPr>
              <a:t>www.toptal.com/angular-js/a-step-by-step-guide-to-your-first-angularjs-app</a:t>
            </a:r>
            <a:r>
              <a:rPr lang="tr-TR" dirty="0" smtClean="0"/>
              <a:t>' deki örneği kullanarak, formula 1 yarışcılarının durumlarını gösteren bir uygulamaya </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İlgili uygulama iki görünü tanımlar: tüm yarışcıların durum tablosu ve bir yarışçının detaylı bilgileri</a:t>
            </a:r>
          </a:p>
          <a:p>
            <a:r>
              <a:rPr lang="tr-TR" dirty="0" smtClean="0"/>
              <a:t>İlgili görünümleri iki Angular HTML şablonu ile tanımlanır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Yarışcılar tablosu görünümü</a:t>
            </a:r>
            <a:endParaRPr lang="tr-TR" dirty="0" smtClean="0"/>
          </a:p>
        </p:txBody>
      </p:sp>
      <p:sp>
        <p:nvSpPr>
          <p:cNvPr id="3" name="Content Placeholder 2"/>
          <p:cNvSpPr>
            <a:spLocks noGrp="1"/>
          </p:cNvSpPr>
          <p:nvPr>
            <p:ph idx="1"/>
          </p:nvPr>
        </p:nvSpPr>
        <p:spPr/>
        <p:txBody>
          <a:bodyPr>
            <a:normAutofit fontScale="47500" lnSpcReduction="20000"/>
          </a:bodyPr>
          <a:lstStyle/>
          <a:p>
            <a:pPr marL="0" indent="0">
              <a:buNone/>
              <a:tabLst>
                <a:tab pos="273050" algn="l"/>
                <a:tab pos="628650" algn="l"/>
                <a:tab pos="903288" algn="l"/>
              </a:tabLst>
            </a:pPr>
            <a:r>
              <a:rPr lang="en-US" dirty="0" smtClean="0"/>
              <a:t>&lt;body </a:t>
            </a:r>
            <a:r>
              <a:rPr lang="en-US" dirty="0" err="1" smtClean="0">
                <a:solidFill>
                  <a:srgbClr val="FF0000"/>
                </a:solidFill>
              </a:rPr>
              <a:t>ng</a:t>
            </a:r>
            <a:r>
              <a:rPr lang="en-US" dirty="0" smtClean="0">
                <a:solidFill>
                  <a:srgbClr val="FF0000"/>
                </a:solidFill>
              </a:rPr>
              <a:t>-app="F1FeederApp" </a:t>
            </a:r>
            <a:r>
              <a:rPr lang="en-US" dirty="0" err="1" smtClean="0">
                <a:solidFill>
                  <a:srgbClr val="FF0000"/>
                </a:solidFill>
              </a:rPr>
              <a:t>ng</a:t>
            </a:r>
            <a:r>
              <a:rPr lang="en-US" dirty="0" smtClean="0">
                <a:solidFill>
                  <a:srgbClr val="FF0000"/>
                </a:solidFill>
              </a:rPr>
              <a:t>-controller="</a:t>
            </a:r>
            <a:r>
              <a:rPr lang="en-US" dirty="0" err="1" smtClean="0">
                <a:solidFill>
                  <a:srgbClr val="FF0000"/>
                </a:solidFill>
              </a:rPr>
              <a:t>driversController</a:t>
            </a:r>
            <a:r>
              <a:rPr lang="en-US" dirty="0" smtClean="0">
                <a:solidFill>
                  <a:srgbClr val="FF0000"/>
                </a:solidFill>
              </a:rPr>
              <a:t>"</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&gt;&lt;</a:t>
            </a:r>
            <a:r>
              <a:rPr lang="en-US" dirty="0" err="1" smtClean="0"/>
              <a:t>th</a:t>
            </a:r>
            <a:r>
              <a:rPr lang="en-US" dirty="0" smtClean="0"/>
              <a:t> </a:t>
            </a:r>
            <a:r>
              <a:rPr lang="en-US" dirty="0" err="1" smtClean="0"/>
              <a:t>colspan</a:t>
            </a:r>
            <a:r>
              <a:rPr lang="en-US" dirty="0" smtClean="0"/>
              <a:t>="4"&gt;Drivers Championship Standings&lt;/</a:t>
            </a:r>
            <a:r>
              <a:rPr lang="en-US" dirty="0" err="1" smtClean="0"/>
              <a:t>th</a:t>
            </a:r>
            <a:r>
              <a:rPr lang="en-US" dirty="0" smtClean="0"/>
              <a:t>&gt;&lt;/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 </a:t>
            </a:r>
            <a:r>
              <a:rPr lang="en-US" dirty="0" err="1" smtClean="0">
                <a:solidFill>
                  <a:srgbClr val="FF0000"/>
                </a:solidFill>
              </a:rPr>
              <a:t>ng</a:t>
            </a:r>
            <a:r>
              <a:rPr lang="en-US" dirty="0" smtClean="0">
                <a:solidFill>
                  <a:srgbClr val="FF0000"/>
                </a:solidFill>
              </a:rPr>
              <a:t>-repeat="driver in </a:t>
            </a:r>
            <a:r>
              <a:rPr lang="en-US" dirty="0" err="1" smtClean="0">
                <a:solidFill>
                  <a:srgbClr val="FF0000"/>
                </a:solidFill>
              </a:rPr>
              <a:t>driversList</a:t>
            </a:r>
            <a:r>
              <a:rPr lang="en-US" dirty="0" smtClean="0">
                <a:solidFill>
                  <a:srgbClr val="FF0000"/>
                </a:solidFill>
              </a:rPr>
              <a:t>"</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{{$index + 1}}</a:t>
            </a:r>
            <a:r>
              <a:rPr lang="en-US" dirty="0" smtClean="0"/>
              <a:t>&lt;/td&gt;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err="1" smtClean="0"/>
              <a:t>img</a:t>
            </a:r>
            <a:r>
              <a:rPr lang="en-US" dirty="0" smtClean="0"/>
              <a:t> </a:t>
            </a:r>
            <a:r>
              <a:rPr lang="en-US" dirty="0" err="1" smtClean="0"/>
              <a:t>src</a:t>
            </a:r>
            <a:r>
              <a:rPr lang="en-US" dirty="0" smtClean="0"/>
              <a:t>="</a:t>
            </a:r>
            <a:r>
              <a:rPr lang="en-US" dirty="0" err="1" smtClean="0"/>
              <a:t>img</a:t>
            </a:r>
            <a:r>
              <a:rPr lang="en-US" dirty="0" smtClean="0"/>
              <a:t>/flags/</a:t>
            </a:r>
            <a:r>
              <a:rPr lang="en-US" dirty="0" smtClean="0">
                <a:solidFill>
                  <a:srgbClr val="FF0000"/>
                </a:solidFill>
              </a:rPr>
              <a:t>{{</a:t>
            </a:r>
            <a:r>
              <a:rPr lang="en-US" dirty="0" err="1" smtClean="0">
                <a:solidFill>
                  <a:srgbClr val="FF0000"/>
                </a:solidFill>
              </a:rPr>
              <a:t>driver.Driver.nationality</a:t>
            </a:r>
            <a:r>
              <a:rPr lang="en-US" dirty="0" smtClean="0">
                <a:solidFill>
                  <a:srgbClr val="FF0000"/>
                </a:solidFill>
              </a:rPr>
              <a:t>}}</a:t>
            </a:r>
            <a:r>
              <a:rPr lang="en-US" dirty="0" smtClean="0"/>
              <a:t>.</a:t>
            </a:r>
            <a:r>
              <a:rPr lang="en-US" dirty="0" err="1" smtClean="0"/>
              <a:t>png</a:t>
            </a:r>
            <a:r>
              <a:rPr lang="en-US" dirty="0" smtClean="0"/>
              <a:t>" </a:t>
            </a:r>
            <a:r>
              <a:rPr lang="en-US" dirty="0" smtClean="0"/>
              <a:t>/&gt;</a:t>
            </a:r>
            <a:r>
              <a:rPr lang="tr-TR" dirty="0" smtClean="0"/>
              <a:t> </a:t>
            </a:r>
          </a:p>
          <a:p>
            <a:pPr marL="0" indent="0">
              <a:buNone/>
              <a:tabLst>
                <a:tab pos="273050" algn="l"/>
                <a:tab pos="628650" algn="l"/>
                <a:tab pos="903288" algn="l"/>
              </a:tabLst>
            </a:pPr>
            <a:r>
              <a:rPr lang="tr-TR" dirty="0" smtClean="0"/>
              <a:t>	</a:t>
            </a:r>
            <a:r>
              <a:rPr lang="tr-TR" dirty="0" smtClean="0"/>
              <a:t>		</a:t>
            </a:r>
            <a:r>
              <a:rPr lang="en-US" dirty="0" smtClean="0">
                <a:solidFill>
                  <a:srgbClr val="FF0000"/>
                </a:solidFill>
              </a:rPr>
              <a:t>{{</a:t>
            </a:r>
            <a:r>
              <a:rPr lang="en-US" dirty="0" err="1" smtClean="0">
                <a:solidFill>
                  <a:srgbClr val="FF0000"/>
                </a:solidFill>
              </a:rPr>
              <a:t>driver.Driver.givenName</a:t>
            </a:r>
            <a:r>
              <a:rPr lang="en-US" dirty="0" smtClean="0">
                <a:solidFill>
                  <a:srgbClr val="FF0000"/>
                </a:solidFill>
              </a:rPr>
              <a:t>}}&amp;</a:t>
            </a:r>
            <a:r>
              <a:rPr lang="en-US" dirty="0" err="1" smtClean="0">
                <a:solidFill>
                  <a:srgbClr val="FF0000"/>
                </a:solidFill>
              </a:rPr>
              <a:t>nbsp</a:t>
            </a:r>
            <a:r>
              <a:rPr lang="en-US" dirty="0" smtClean="0">
                <a:solidFill>
                  <a:srgbClr val="FF0000"/>
                </a:solidFill>
              </a:rPr>
              <a:t>;{{</a:t>
            </a:r>
            <a:r>
              <a:rPr lang="en-US" dirty="0" err="1" smtClean="0">
                <a:solidFill>
                  <a:srgbClr val="FF0000"/>
                </a:solidFill>
              </a:rPr>
              <a:t>driver.Driver.familyName</a:t>
            </a:r>
            <a:r>
              <a:rPr lang="en-US" dirty="0" smtClean="0">
                <a:solidFill>
                  <a:srgbClr val="FF0000"/>
                </a:solidFill>
              </a:rPr>
              <a:t>}} </a:t>
            </a:r>
            <a:endParaRPr lang="tr-TR" dirty="0" smtClean="0">
              <a:solidFill>
                <a:srgbClr val="FF0000"/>
              </a:solidFill>
            </a:endParaRPr>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a:t>
            </a:r>
            <a:r>
              <a:rPr lang="en-US" dirty="0" err="1" smtClean="0">
                <a:solidFill>
                  <a:srgbClr val="FF0000"/>
                </a:solidFill>
              </a:rPr>
              <a:t>driver.Constructors</a:t>
            </a:r>
            <a:r>
              <a:rPr lang="en-US" dirty="0" smtClean="0">
                <a:solidFill>
                  <a:srgbClr val="FF0000"/>
                </a:solidFill>
              </a:rPr>
              <a:t>[0].name}}</a:t>
            </a:r>
            <a:r>
              <a:rPr lang="en-US" dirty="0" smtClean="0"/>
              <a:t>&lt;/td&gt;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a:t>
            </a:r>
            <a:r>
              <a:rPr lang="en-US" dirty="0" err="1" smtClean="0">
                <a:solidFill>
                  <a:srgbClr val="FF0000"/>
                </a:solidFill>
              </a:rPr>
              <a:t>driver.points</a:t>
            </a:r>
            <a:r>
              <a:rPr lang="en-US" dirty="0" smtClean="0">
                <a:solidFill>
                  <a:srgbClr val="FF0000"/>
                </a:solidFill>
              </a:rPr>
              <a:t>}}</a:t>
            </a:r>
            <a:r>
              <a:rPr lang="en-US" dirty="0" smtClean="0"/>
              <a:t>&lt;/td&gt;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en-US" dirty="0" smtClean="0"/>
              <a:t>&lt;/</a:t>
            </a:r>
            <a:r>
              <a:rPr lang="en-US" dirty="0" smtClean="0"/>
              <a:t>body&gt;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Yarışcılar tablosu görünümü</a:t>
            </a:r>
            <a:endParaRPr lang="tr-TR" dirty="0" smtClean="0"/>
          </a:p>
        </p:txBody>
      </p:sp>
      <p:sp>
        <p:nvSpPr>
          <p:cNvPr id="3" name="Content Placeholder 2"/>
          <p:cNvSpPr>
            <a:spLocks noGrp="1"/>
          </p:cNvSpPr>
          <p:nvPr>
            <p:ph idx="1"/>
          </p:nvPr>
        </p:nvSpPr>
        <p:spPr/>
        <p:txBody>
          <a:bodyPr>
            <a:normAutofit fontScale="47500" lnSpcReduction="20000"/>
          </a:bodyPr>
          <a:lstStyle/>
          <a:p>
            <a:pPr marL="0" indent="0">
              <a:buNone/>
              <a:tabLst>
                <a:tab pos="273050" algn="l"/>
                <a:tab pos="628650" algn="l"/>
                <a:tab pos="903288" algn="l"/>
              </a:tabLst>
            </a:pPr>
            <a:r>
              <a:rPr lang="en-US" dirty="0" smtClean="0"/>
              <a:t>&lt;body </a:t>
            </a:r>
            <a:r>
              <a:rPr lang="en-US" dirty="0" err="1" smtClean="0">
                <a:solidFill>
                  <a:srgbClr val="FF0000"/>
                </a:solidFill>
              </a:rPr>
              <a:t>ng</a:t>
            </a:r>
            <a:r>
              <a:rPr lang="en-US" dirty="0" smtClean="0">
                <a:solidFill>
                  <a:srgbClr val="FF0000"/>
                </a:solidFill>
              </a:rPr>
              <a:t>-app="F1FeederApp" </a:t>
            </a:r>
            <a:r>
              <a:rPr lang="en-US" dirty="0" err="1" smtClean="0">
                <a:solidFill>
                  <a:srgbClr val="FF0000"/>
                </a:solidFill>
              </a:rPr>
              <a:t>ng</a:t>
            </a:r>
            <a:r>
              <a:rPr lang="en-US" dirty="0" smtClean="0">
                <a:solidFill>
                  <a:srgbClr val="FF0000"/>
                </a:solidFill>
              </a:rPr>
              <a:t>-controller="</a:t>
            </a:r>
            <a:r>
              <a:rPr lang="en-US" dirty="0" err="1" smtClean="0">
                <a:solidFill>
                  <a:srgbClr val="FF0000"/>
                </a:solidFill>
              </a:rPr>
              <a:t>driversController</a:t>
            </a:r>
            <a:r>
              <a:rPr lang="en-US" dirty="0" smtClean="0">
                <a:solidFill>
                  <a:srgbClr val="FF0000"/>
                </a:solidFill>
              </a:rPr>
              <a:t>"</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&gt;&lt;</a:t>
            </a:r>
            <a:r>
              <a:rPr lang="en-US" dirty="0" err="1" smtClean="0"/>
              <a:t>th</a:t>
            </a:r>
            <a:r>
              <a:rPr lang="en-US" dirty="0" smtClean="0"/>
              <a:t> </a:t>
            </a:r>
            <a:r>
              <a:rPr lang="en-US" dirty="0" err="1" smtClean="0"/>
              <a:t>colspan</a:t>
            </a:r>
            <a:r>
              <a:rPr lang="en-US" dirty="0" smtClean="0"/>
              <a:t>="4"&gt;Drivers Championship Standings&lt;/</a:t>
            </a:r>
            <a:r>
              <a:rPr lang="en-US" dirty="0" err="1" smtClean="0"/>
              <a:t>th</a:t>
            </a:r>
            <a:r>
              <a:rPr lang="en-US" dirty="0" smtClean="0"/>
              <a:t>&gt;&lt;/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thead</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 </a:t>
            </a:r>
            <a:r>
              <a:rPr lang="en-US" dirty="0" err="1" smtClean="0">
                <a:solidFill>
                  <a:srgbClr val="FF0000"/>
                </a:solidFill>
              </a:rPr>
              <a:t>ng</a:t>
            </a:r>
            <a:r>
              <a:rPr lang="en-US" dirty="0" smtClean="0">
                <a:solidFill>
                  <a:srgbClr val="FF0000"/>
                </a:solidFill>
              </a:rPr>
              <a:t>-repeat="driver in </a:t>
            </a:r>
            <a:r>
              <a:rPr lang="en-US" dirty="0" err="1" smtClean="0">
                <a:solidFill>
                  <a:srgbClr val="FF0000"/>
                </a:solidFill>
              </a:rPr>
              <a:t>driversList</a:t>
            </a:r>
            <a:r>
              <a:rPr lang="en-US" dirty="0" smtClean="0">
                <a:solidFill>
                  <a:srgbClr val="FF0000"/>
                </a:solidFill>
              </a:rPr>
              <a:t>"</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{{$index + 1}}</a:t>
            </a:r>
            <a:r>
              <a:rPr lang="en-US" dirty="0" smtClean="0"/>
              <a:t>&lt;/td&gt;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err="1" smtClean="0"/>
              <a:t>img</a:t>
            </a:r>
            <a:r>
              <a:rPr lang="en-US" dirty="0" smtClean="0"/>
              <a:t> </a:t>
            </a:r>
            <a:r>
              <a:rPr lang="en-US" dirty="0" err="1" smtClean="0"/>
              <a:t>src</a:t>
            </a:r>
            <a:r>
              <a:rPr lang="en-US" dirty="0" smtClean="0"/>
              <a:t>="</a:t>
            </a:r>
            <a:r>
              <a:rPr lang="en-US" dirty="0" err="1" smtClean="0"/>
              <a:t>img</a:t>
            </a:r>
            <a:r>
              <a:rPr lang="en-US" dirty="0" smtClean="0"/>
              <a:t>/flags/</a:t>
            </a:r>
            <a:r>
              <a:rPr lang="en-US" dirty="0" smtClean="0">
                <a:solidFill>
                  <a:srgbClr val="FF0000"/>
                </a:solidFill>
              </a:rPr>
              <a:t>{{</a:t>
            </a:r>
            <a:r>
              <a:rPr lang="en-US" dirty="0" err="1" smtClean="0">
                <a:solidFill>
                  <a:srgbClr val="FF0000"/>
                </a:solidFill>
              </a:rPr>
              <a:t>driver.Driver.nationality</a:t>
            </a:r>
            <a:r>
              <a:rPr lang="en-US" dirty="0" smtClean="0">
                <a:solidFill>
                  <a:srgbClr val="FF0000"/>
                </a:solidFill>
              </a:rPr>
              <a:t>}}</a:t>
            </a:r>
            <a:r>
              <a:rPr lang="en-US" dirty="0" smtClean="0"/>
              <a:t>.</a:t>
            </a:r>
            <a:r>
              <a:rPr lang="en-US" dirty="0" err="1" smtClean="0"/>
              <a:t>png</a:t>
            </a:r>
            <a:r>
              <a:rPr lang="en-US" dirty="0" smtClean="0"/>
              <a:t>" </a:t>
            </a:r>
            <a:r>
              <a:rPr lang="en-US" dirty="0" smtClean="0"/>
              <a:t>/&gt;</a:t>
            </a:r>
            <a:r>
              <a:rPr lang="tr-TR" dirty="0" smtClean="0"/>
              <a:t> </a:t>
            </a:r>
          </a:p>
          <a:p>
            <a:pPr marL="0" indent="0">
              <a:buNone/>
              <a:tabLst>
                <a:tab pos="273050" algn="l"/>
                <a:tab pos="628650" algn="l"/>
                <a:tab pos="903288" algn="l"/>
              </a:tabLst>
            </a:pPr>
            <a:r>
              <a:rPr lang="tr-TR" dirty="0" smtClean="0"/>
              <a:t>	</a:t>
            </a:r>
            <a:r>
              <a:rPr lang="tr-TR" dirty="0" smtClean="0"/>
              <a:t>		</a:t>
            </a:r>
            <a:r>
              <a:rPr lang="en-US" dirty="0" smtClean="0">
                <a:solidFill>
                  <a:srgbClr val="FF0000"/>
                </a:solidFill>
              </a:rPr>
              <a:t>{{</a:t>
            </a:r>
            <a:r>
              <a:rPr lang="en-US" dirty="0" err="1" smtClean="0">
                <a:solidFill>
                  <a:srgbClr val="FF0000"/>
                </a:solidFill>
              </a:rPr>
              <a:t>driver.Driver.givenName</a:t>
            </a:r>
            <a:r>
              <a:rPr lang="en-US" dirty="0" smtClean="0">
                <a:solidFill>
                  <a:srgbClr val="FF0000"/>
                </a:solidFill>
              </a:rPr>
              <a:t>}}&amp;</a:t>
            </a:r>
            <a:r>
              <a:rPr lang="en-US" dirty="0" err="1" smtClean="0">
                <a:solidFill>
                  <a:srgbClr val="FF0000"/>
                </a:solidFill>
              </a:rPr>
              <a:t>nbsp</a:t>
            </a:r>
            <a:r>
              <a:rPr lang="en-US" dirty="0" smtClean="0">
                <a:solidFill>
                  <a:srgbClr val="FF0000"/>
                </a:solidFill>
              </a:rPr>
              <a:t>;{{</a:t>
            </a:r>
            <a:r>
              <a:rPr lang="en-US" dirty="0" err="1" smtClean="0">
                <a:solidFill>
                  <a:srgbClr val="FF0000"/>
                </a:solidFill>
              </a:rPr>
              <a:t>driver.Driver.familyName</a:t>
            </a:r>
            <a:r>
              <a:rPr lang="en-US" dirty="0" smtClean="0">
                <a:solidFill>
                  <a:srgbClr val="FF0000"/>
                </a:solidFill>
              </a:rPr>
              <a:t>}} </a:t>
            </a:r>
            <a:endParaRPr lang="tr-TR" dirty="0" smtClean="0">
              <a:solidFill>
                <a:srgbClr val="FF0000"/>
              </a:solidFill>
            </a:endParaRPr>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a:t>
            </a:r>
            <a:r>
              <a:rPr lang="en-US" dirty="0" err="1" smtClean="0">
                <a:solidFill>
                  <a:srgbClr val="FF0000"/>
                </a:solidFill>
              </a:rPr>
              <a:t>driver.Constructors</a:t>
            </a:r>
            <a:r>
              <a:rPr lang="en-US" dirty="0" smtClean="0">
                <a:solidFill>
                  <a:srgbClr val="FF0000"/>
                </a:solidFill>
              </a:rPr>
              <a:t>[0].name}}</a:t>
            </a:r>
            <a:r>
              <a:rPr lang="en-US" dirty="0" smtClean="0"/>
              <a:t>&lt;/td&gt;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td&gt;</a:t>
            </a:r>
            <a:r>
              <a:rPr lang="en-US" dirty="0" smtClean="0">
                <a:solidFill>
                  <a:srgbClr val="FF0000"/>
                </a:solidFill>
              </a:rPr>
              <a:t>{{</a:t>
            </a:r>
            <a:r>
              <a:rPr lang="en-US" dirty="0" err="1" smtClean="0">
                <a:solidFill>
                  <a:srgbClr val="FF0000"/>
                </a:solidFill>
              </a:rPr>
              <a:t>driver.points</a:t>
            </a:r>
            <a:r>
              <a:rPr lang="en-US" dirty="0" smtClean="0">
                <a:solidFill>
                  <a:srgbClr val="FF0000"/>
                </a:solidFill>
              </a:rPr>
              <a:t>}}</a:t>
            </a:r>
            <a:r>
              <a:rPr lang="en-US" dirty="0" smtClean="0"/>
              <a:t>&lt;/td&gt;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tbody</a:t>
            </a:r>
            <a:r>
              <a:rPr lang="en-US" dirty="0" smtClean="0"/>
              <a:t>&gt; </a:t>
            </a:r>
            <a:endParaRPr lang="tr-TR" dirty="0" smtClean="0"/>
          </a:p>
          <a:p>
            <a:pPr marL="0" indent="0">
              <a:buNone/>
              <a:tabLst>
                <a:tab pos="273050" algn="l"/>
                <a:tab pos="628650" algn="l"/>
                <a:tab pos="903288" algn="l"/>
              </a:tabLst>
            </a:pPr>
            <a:r>
              <a:rPr lang="en-US" dirty="0" smtClean="0"/>
              <a:t>&lt;/</a:t>
            </a:r>
            <a:r>
              <a:rPr lang="en-US" dirty="0" smtClean="0"/>
              <a:t>table&gt; </a:t>
            </a:r>
            <a:endParaRPr lang="tr-TR" dirty="0" smtClean="0"/>
          </a:p>
          <a:p>
            <a:pPr marL="0" indent="0">
              <a:buNone/>
              <a:tabLst>
                <a:tab pos="273050" algn="l"/>
                <a:tab pos="628650" algn="l"/>
                <a:tab pos="903288" algn="l"/>
              </a:tabLst>
            </a:pPr>
            <a:r>
              <a:rPr lang="en-US" dirty="0" smtClean="0"/>
              <a:t>&lt;/</a:t>
            </a:r>
            <a:r>
              <a:rPr lang="en-US" dirty="0" smtClean="0"/>
              <a:t>body&gt;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6" name="Line Callout 1 5"/>
          <p:cNvSpPr/>
          <p:nvPr/>
        </p:nvSpPr>
        <p:spPr>
          <a:xfrm>
            <a:off x="6019800" y="1981200"/>
            <a:ext cx="2667000" cy="533400"/>
          </a:xfrm>
          <a:prstGeom prst="borderCallout1">
            <a:avLst>
              <a:gd name="adj1" fmla="val 49919"/>
              <a:gd name="adj2" fmla="val -6552"/>
              <a:gd name="adj3" fmla="val -22194"/>
              <a:gd name="adj4" fmla="val -50477"/>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solidFill>
                  <a:schemeClr val="tx1"/>
                </a:solidFill>
              </a:rPr>
              <a:t>Şablonu ve olayları yöneten Controller nesnesi</a:t>
            </a:r>
            <a:endParaRPr lang="en-US" sz="1600" dirty="0">
              <a:solidFill>
                <a:schemeClr val="tx1"/>
              </a:solidFill>
            </a:endParaRPr>
          </a:p>
        </p:txBody>
      </p:sp>
      <p:sp>
        <p:nvSpPr>
          <p:cNvPr id="7" name="Line Callout 1 6"/>
          <p:cNvSpPr/>
          <p:nvPr/>
        </p:nvSpPr>
        <p:spPr>
          <a:xfrm>
            <a:off x="6172200" y="1219200"/>
            <a:ext cx="2667000" cy="533400"/>
          </a:xfrm>
          <a:prstGeom prst="borderCallout1">
            <a:avLst>
              <a:gd name="adj1" fmla="val 14297"/>
              <a:gd name="adj2" fmla="val -6107"/>
              <a:gd name="adj3" fmla="val 80218"/>
              <a:gd name="adj4" fmla="val -13864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solidFill>
                  <a:schemeClr val="tx1"/>
                </a:solidFill>
              </a:rPr>
              <a:t>Uygulama ismi</a:t>
            </a:r>
            <a:endParaRPr lang="en-US" sz="1600" dirty="0">
              <a:solidFill>
                <a:schemeClr val="tx1"/>
              </a:solidFill>
            </a:endParaRPr>
          </a:p>
        </p:txBody>
      </p:sp>
      <p:sp>
        <p:nvSpPr>
          <p:cNvPr id="8" name="Line Callout 1 7"/>
          <p:cNvSpPr/>
          <p:nvPr/>
        </p:nvSpPr>
        <p:spPr>
          <a:xfrm>
            <a:off x="6248400" y="3048000"/>
            <a:ext cx="2667000" cy="533400"/>
          </a:xfrm>
          <a:prstGeom prst="borderCallout1">
            <a:avLst>
              <a:gd name="adj1" fmla="val 81088"/>
              <a:gd name="adj2" fmla="val -4771"/>
              <a:gd name="adj3" fmla="val 26786"/>
              <a:gd name="adj4" fmla="val -107472"/>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solidFill>
                  <a:schemeClr val="tx1"/>
                </a:solidFill>
              </a:rPr>
              <a:t>Tablo dolduran direktif</a:t>
            </a:r>
            <a:endParaRPr lang="en-US" sz="1600" dirty="0">
              <a:solidFill>
                <a:schemeClr val="tx1"/>
              </a:solidFill>
            </a:endParaRPr>
          </a:p>
        </p:txBody>
      </p:sp>
      <p:sp>
        <p:nvSpPr>
          <p:cNvPr id="9" name="Line Callout 1 8"/>
          <p:cNvSpPr/>
          <p:nvPr/>
        </p:nvSpPr>
        <p:spPr>
          <a:xfrm>
            <a:off x="6172200" y="4953000"/>
            <a:ext cx="2667000" cy="533400"/>
          </a:xfrm>
          <a:prstGeom prst="borderCallout1">
            <a:avLst>
              <a:gd name="adj1" fmla="val 81088"/>
              <a:gd name="adj2" fmla="val -4771"/>
              <a:gd name="adj3" fmla="val -17741"/>
              <a:gd name="adj4" fmla="val -12083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solidFill>
                  <a:schemeClr val="tx1"/>
                </a:solidFill>
              </a:rPr>
              <a:t>İlgili doldurulacak ifadeler</a:t>
            </a:r>
            <a:endParaRPr lang="en-US" sz="1600" dirty="0">
              <a:solidFill>
                <a:schemeClr val="tx1"/>
              </a:solidFill>
            </a:endParaRPr>
          </a:p>
        </p:txBody>
      </p:sp>
      <p:cxnSp>
        <p:nvCxnSpPr>
          <p:cNvPr id="11" name="Straight Connector 10"/>
          <p:cNvCxnSpPr/>
          <p:nvPr/>
        </p:nvCxnSpPr>
        <p:spPr>
          <a:xfrm flipH="1" flipV="1">
            <a:off x="3657600" y="4572000"/>
            <a:ext cx="2362200" cy="762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4191000" y="4267200"/>
            <a:ext cx="1828800" cy="9906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4419600" y="3962400"/>
            <a:ext cx="1600200" cy="1143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Yarışcı bilgisi görünümü</a:t>
            </a:r>
            <a:endParaRPr lang="tr-TR" dirty="0" smtClean="0"/>
          </a:p>
        </p:txBody>
      </p:sp>
      <p:sp>
        <p:nvSpPr>
          <p:cNvPr id="3" name="Content Placeholder 2"/>
          <p:cNvSpPr>
            <a:spLocks noGrp="1"/>
          </p:cNvSpPr>
          <p:nvPr>
            <p:ph idx="1"/>
          </p:nvPr>
        </p:nvSpPr>
        <p:spPr/>
        <p:txBody>
          <a:bodyPr>
            <a:normAutofit fontScale="47500" lnSpcReduction="20000"/>
          </a:bodyPr>
          <a:lstStyle/>
          <a:p>
            <a:pPr marL="0" indent="0">
              <a:buNone/>
              <a:tabLst>
                <a:tab pos="273050" algn="l"/>
                <a:tab pos="628650" algn="l"/>
                <a:tab pos="903288" algn="l"/>
              </a:tabLst>
            </a:pPr>
            <a:r>
              <a:rPr lang="en-US" dirty="0" smtClean="0"/>
              <a:t>&lt;section id="main"&gt; </a:t>
            </a:r>
            <a:endParaRPr lang="tr-TR" dirty="0" smtClean="0"/>
          </a:p>
          <a:p>
            <a:pPr marL="0" indent="0">
              <a:buNone/>
              <a:tabLst>
                <a:tab pos="273050" algn="l"/>
                <a:tab pos="628650" algn="l"/>
                <a:tab pos="903288" algn="l"/>
              </a:tabLst>
            </a:pPr>
            <a:r>
              <a:rPr lang="en-US" dirty="0" smtClean="0"/>
              <a:t>&lt;</a:t>
            </a:r>
            <a:r>
              <a:rPr lang="en-US" dirty="0" err="1" smtClean="0"/>
              <a:t>nav</a:t>
            </a:r>
            <a:r>
              <a:rPr lang="en-US" dirty="0" smtClean="0"/>
              <a:t> id="secondary" class="main-</a:t>
            </a:r>
            <a:r>
              <a:rPr lang="en-US" dirty="0" err="1" smtClean="0"/>
              <a:t>nav</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div class="driver-picture"&gt; </a:t>
            </a:r>
            <a:endParaRPr lang="tr-TR" dirty="0" smtClean="0"/>
          </a:p>
          <a:p>
            <a:pPr marL="0" indent="0">
              <a:buNone/>
              <a:tabLst>
                <a:tab pos="273050" algn="l"/>
                <a:tab pos="628650" algn="l"/>
                <a:tab pos="903288" algn="l"/>
              </a:tabLst>
            </a:pPr>
            <a:r>
              <a:rPr lang="tr-TR" dirty="0" smtClean="0"/>
              <a:t>		</a:t>
            </a:r>
            <a:r>
              <a:rPr lang="en-US" dirty="0" smtClean="0"/>
              <a:t>&lt;div </a:t>
            </a:r>
            <a:r>
              <a:rPr lang="en-US" dirty="0" smtClean="0"/>
              <a:t>class="avatar"&gt;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img</a:t>
            </a:r>
            <a:r>
              <a:rPr lang="en-US" dirty="0" smtClean="0"/>
              <a:t> </a:t>
            </a:r>
            <a:r>
              <a:rPr lang="en-US" dirty="0" err="1" smtClean="0">
                <a:solidFill>
                  <a:srgbClr val="FF0000"/>
                </a:solidFill>
              </a:rPr>
              <a:t>ng</a:t>
            </a:r>
            <a:r>
              <a:rPr lang="en-US" dirty="0" smtClean="0">
                <a:solidFill>
                  <a:srgbClr val="FF0000"/>
                </a:solidFill>
              </a:rPr>
              <a:t>-show="driver"</a:t>
            </a:r>
            <a:r>
              <a:rPr lang="en-US" dirty="0" smtClean="0"/>
              <a:t> </a:t>
            </a:r>
            <a:r>
              <a:rPr lang="en-US" dirty="0" err="1" smtClean="0"/>
              <a:t>src</a:t>
            </a:r>
            <a:r>
              <a:rPr lang="en-US" dirty="0" smtClean="0"/>
              <a:t>="</a:t>
            </a:r>
            <a:r>
              <a:rPr lang="en-US" dirty="0" err="1" smtClean="0"/>
              <a:t>img</a:t>
            </a:r>
            <a:r>
              <a:rPr lang="en-US" dirty="0" smtClean="0"/>
              <a:t>/drivers/</a:t>
            </a:r>
            <a:r>
              <a:rPr lang="en-US" dirty="0" smtClean="0">
                <a:solidFill>
                  <a:srgbClr val="FF0000"/>
                </a:solidFill>
              </a:rPr>
              <a:t>{{</a:t>
            </a:r>
            <a:r>
              <a:rPr lang="en-US" dirty="0" err="1" smtClean="0">
                <a:solidFill>
                  <a:srgbClr val="FF0000"/>
                </a:solidFill>
              </a:rPr>
              <a:t>driver.Driver.driverId</a:t>
            </a:r>
            <a:r>
              <a:rPr lang="en-US" dirty="0" smtClean="0">
                <a:solidFill>
                  <a:srgbClr val="FF0000"/>
                </a:solidFill>
              </a:rPr>
              <a:t>}}</a:t>
            </a:r>
            <a:r>
              <a:rPr lang="en-US" dirty="0" smtClean="0"/>
              <a:t>.</a:t>
            </a:r>
            <a:r>
              <a:rPr lang="en-US" dirty="0" err="1" smtClean="0"/>
              <a:t>png</a:t>
            </a:r>
            <a:r>
              <a:rPr lang="en-US" dirty="0" smtClean="0"/>
              <a:t>" /&gt;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img</a:t>
            </a:r>
            <a:r>
              <a:rPr lang="en-US" dirty="0" smtClean="0"/>
              <a:t> </a:t>
            </a:r>
            <a:r>
              <a:rPr lang="en-US" dirty="0" err="1" smtClean="0">
                <a:solidFill>
                  <a:srgbClr val="FF0000"/>
                </a:solidFill>
              </a:rPr>
              <a:t>ng</a:t>
            </a:r>
            <a:r>
              <a:rPr lang="en-US" dirty="0" smtClean="0">
                <a:solidFill>
                  <a:srgbClr val="FF0000"/>
                </a:solidFill>
              </a:rPr>
              <a:t>-show="driver"</a:t>
            </a:r>
            <a:r>
              <a:rPr lang="en-US" dirty="0" smtClean="0"/>
              <a:t> </a:t>
            </a:r>
            <a:r>
              <a:rPr lang="en-US" dirty="0" err="1" smtClean="0"/>
              <a:t>src</a:t>
            </a:r>
            <a:r>
              <a:rPr lang="en-US" dirty="0" smtClean="0"/>
              <a:t>="</a:t>
            </a:r>
            <a:r>
              <a:rPr lang="en-US" dirty="0" err="1" smtClean="0"/>
              <a:t>img</a:t>
            </a:r>
            <a:r>
              <a:rPr lang="en-US" dirty="0" smtClean="0"/>
              <a:t>/flags/</a:t>
            </a:r>
            <a:r>
              <a:rPr lang="en-US" dirty="0" smtClean="0">
                <a:solidFill>
                  <a:srgbClr val="FF0000"/>
                </a:solidFill>
              </a:rPr>
              <a:t>{{</a:t>
            </a:r>
            <a:r>
              <a:rPr lang="en-US" dirty="0" err="1" smtClean="0">
                <a:solidFill>
                  <a:srgbClr val="FF0000"/>
                </a:solidFill>
              </a:rPr>
              <a:t>driver.Driver.nationality</a:t>
            </a:r>
            <a:r>
              <a:rPr lang="en-US" dirty="0" smtClean="0">
                <a:solidFill>
                  <a:srgbClr val="FF0000"/>
                </a:solidFill>
              </a:rPr>
              <a:t>}}</a:t>
            </a:r>
            <a:r>
              <a:rPr lang="en-US" dirty="0" smtClean="0"/>
              <a:t>.</a:t>
            </a:r>
            <a:r>
              <a:rPr lang="en-US" dirty="0" err="1" smtClean="0"/>
              <a:t>png</a:t>
            </a:r>
            <a:r>
              <a:rPr lang="en-US" dirty="0" smtClean="0"/>
              <a:t>" /&gt;&lt;</a:t>
            </a:r>
            <a:r>
              <a:rPr lang="en-US" dirty="0" err="1" smtClean="0"/>
              <a:t>br</a:t>
            </a:r>
            <a:r>
              <a:rPr lang="en-US" dirty="0" smtClean="0"/>
              <a:t>/&gt; </a:t>
            </a:r>
            <a:r>
              <a:rPr lang="tr-TR" dirty="0" smtClean="0"/>
              <a:t>				</a:t>
            </a:r>
            <a:r>
              <a:rPr lang="en-US" dirty="0" smtClean="0">
                <a:solidFill>
                  <a:srgbClr val="FF0000"/>
                </a:solidFill>
              </a:rPr>
              <a:t>{{</a:t>
            </a:r>
            <a:r>
              <a:rPr lang="en-US" dirty="0" err="1" smtClean="0">
                <a:solidFill>
                  <a:srgbClr val="FF0000"/>
                </a:solidFill>
              </a:rPr>
              <a:t>driver.Driver.givenName</a:t>
            </a:r>
            <a:r>
              <a:rPr lang="en-US" dirty="0" smtClean="0">
                <a:solidFill>
                  <a:srgbClr val="FF0000"/>
                </a:solidFill>
              </a:rPr>
              <a:t>}}</a:t>
            </a:r>
            <a:r>
              <a:rPr lang="en-US" dirty="0" smtClean="0"/>
              <a:t>&lt;</a:t>
            </a:r>
            <a:r>
              <a:rPr lang="en-US" dirty="0" err="1" smtClean="0"/>
              <a:t>br</a:t>
            </a:r>
            <a:r>
              <a:rPr lang="en-US" dirty="0" smtClean="0"/>
              <a:t>/&gt;</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solidFill>
                  <a:srgbClr val="FF0000"/>
                </a:solidFill>
              </a:rPr>
              <a:t>{{</a:t>
            </a:r>
            <a:r>
              <a:rPr lang="en-US" dirty="0" err="1" smtClean="0">
                <a:solidFill>
                  <a:srgbClr val="FF0000"/>
                </a:solidFill>
              </a:rPr>
              <a:t>driver.Driver.familyName</a:t>
            </a:r>
            <a:r>
              <a:rPr lang="en-US" dirty="0" smtClean="0">
                <a:solidFill>
                  <a:srgbClr val="FF0000"/>
                </a:solidFill>
              </a:rPr>
              <a:t>}}</a:t>
            </a:r>
            <a:r>
              <a:rPr lang="en-US" dirty="0" smtClean="0"/>
              <a: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div&gt;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div&gt;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div class="driver-status"&gt; </a:t>
            </a:r>
            <a:endParaRPr lang="tr-TR" dirty="0" smtClean="0"/>
          </a:p>
          <a:p>
            <a:pPr marL="0" indent="0">
              <a:buNone/>
              <a:tabLst>
                <a:tab pos="273050" algn="l"/>
                <a:tab pos="628650" algn="l"/>
                <a:tab pos="903288" algn="l"/>
              </a:tabLst>
            </a:pPr>
            <a:r>
              <a:rPr lang="tr-TR" dirty="0" smtClean="0"/>
              <a:t>		</a:t>
            </a:r>
            <a:r>
              <a:rPr lang="en-US" dirty="0" smtClean="0"/>
              <a:t>Country</a:t>
            </a:r>
            <a:r>
              <a:rPr lang="en-US" dirty="0" smtClean="0"/>
              <a:t>: </a:t>
            </a:r>
            <a:r>
              <a:rPr lang="en-US" dirty="0" smtClean="0">
                <a:solidFill>
                  <a:srgbClr val="FF0000"/>
                </a:solidFill>
              </a:rPr>
              <a:t>{{</a:t>
            </a:r>
            <a:r>
              <a:rPr lang="en-US" dirty="0" err="1" smtClean="0">
                <a:solidFill>
                  <a:srgbClr val="FF0000"/>
                </a:solidFill>
              </a:rPr>
              <a:t>driver.Driver.nationality</a:t>
            </a:r>
            <a:r>
              <a:rPr lang="en-US" dirty="0" smtClean="0">
                <a:solidFill>
                  <a:srgbClr val="FF0000"/>
                </a:solidFill>
              </a:rPr>
              <a:t>}}</a:t>
            </a:r>
            <a:r>
              <a:rPr lang="en-US" dirty="0" smtClean="0"/>
              <a:t> &lt;</a:t>
            </a:r>
            <a:r>
              <a:rPr lang="en-US" dirty="0" err="1" smtClean="0"/>
              <a:t>br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Team</a:t>
            </a:r>
            <a:r>
              <a:rPr lang="en-US" dirty="0" smtClean="0"/>
              <a:t>: </a:t>
            </a:r>
            <a:r>
              <a:rPr lang="en-US" dirty="0" smtClean="0">
                <a:solidFill>
                  <a:srgbClr val="FF0000"/>
                </a:solidFill>
              </a:rPr>
              <a:t>{{</a:t>
            </a:r>
            <a:r>
              <a:rPr lang="en-US" dirty="0" err="1" smtClean="0">
                <a:solidFill>
                  <a:srgbClr val="FF0000"/>
                </a:solidFill>
              </a:rPr>
              <a:t>driver.Constructors</a:t>
            </a:r>
            <a:r>
              <a:rPr lang="en-US" dirty="0" smtClean="0">
                <a:solidFill>
                  <a:srgbClr val="FF0000"/>
                </a:solidFill>
              </a:rPr>
              <a:t>[0].name}}</a:t>
            </a:r>
            <a:r>
              <a:rPr lang="en-US" dirty="0" smtClean="0"/>
              <a:t>&lt;</a:t>
            </a:r>
            <a:r>
              <a:rPr lang="en-US" dirty="0" err="1" smtClean="0"/>
              <a:t>br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Birth</a:t>
            </a:r>
            <a:r>
              <a:rPr lang="en-US" dirty="0" smtClean="0"/>
              <a:t>: </a:t>
            </a:r>
            <a:r>
              <a:rPr lang="en-US" dirty="0" smtClean="0">
                <a:solidFill>
                  <a:srgbClr val="FF0000"/>
                </a:solidFill>
              </a:rPr>
              <a:t>{{</a:t>
            </a:r>
            <a:r>
              <a:rPr lang="en-US" dirty="0" err="1" smtClean="0">
                <a:solidFill>
                  <a:srgbClr val="FF0000"/>
                </a:solidFill>
              </a:rPr>
              <a:t>driver.Driver.dateOfBirth</a:t>
            </a:r>
            <a:r>
              <a:rPr lang="en-US" dirty="0" smtClean="0">
                <a:solidFill>
                  <a:srgbClr val="FF0000"/>
                </a:solidFill>
              </a:rPr>
              <a:t>}}</a:t>
            </a:r>
            <a:r>
              <a:rPr lang="en-US" dirty="0" smtClean="0"/>
              <a:t>&lt;</a:t>
            </a:r>
            <a:r>
              <a:rPr lang="en-US" dirty="0" err="1" smtClean="0"/>
              <a:t>br</a:t>
            </a:r>
            <a:r>
              <a:rPr lang="en-US" dirty="0" smtClean="0"/>
              <a:t>/&gt; </a:t>
            </a:r>
            <a:endParaRPr lang="tr-TR" dirty="0" smtClean="0"/>
          </a:p>
          <a:p>
            <a:pPr marL="0" indent="0">
              <a:buNone/>
              <a:tabLst>
                <a:tab pos="273050" algn="l"/>
                <a:tab pos="628650" algn="l"/>
                <a:tab pos="903288" algn="l"/>
              </a:tabLst>
            </a:pPr>
            <a:r>
              <a:rPr lang="tr-TR" dirty="0" smtClean="0"/>
              <a:t>	</a:t>
            </a:r>
            <a:r>
              <a:rPr lang="tr-TR" dirty="0" smtClean="0"/>
              <a:t>	</a:t>
            </a:r>
            <a:r>
              <a:rPr lang="en-US" dirty="0" smtClean="0"/>
              <a:t>&lt;</a:t>
            </a:r>
            <a:r>
              <a:rPr lang="en-US" dirty="0" smtClean="0"/>
              <a:t>a </a:t>
            </a:r>
            <a:r>
              <a:rPr lang="en-US" dirty="0" err="1" smtClean="0"/>
              <a:t>href</a:t>
            </a:r>
            <a:r>
              <a:rPr lang="en-US" dirty="0" smtClean="0"/>
              <a:t>="</a:t>
            </a:r>
            <a:r>
              <a:rPr lang="en-US" dirty="0" smtClean="0">
                <a:solidFill>
                  <a:srgbClr val="FF0000"/>
                </a:solidFill>
              </a:rPr>
              <a:t>{{</a:t>
            </a:r>
            <a:r>
              <a:rPr lang="en-US" dirty="0" err="1" smtClean="0">
                <a:solidFill>
                  <a:srgbClr val="FF0000"/>
                </a:solidFill>
              </a:rPr>
              <a:t>driver.Driver.url</a:t>
            </a:r>
            <a:r>
              <a:rPr lang="en-US" dirty="0" smtClean="0">
                <a:solidFill>
                  <a:srgbClr val="FF0000"/>
                </a:solidFill>
              </a:rPr>
              <a:t>}}</a:t>
            </a:r>
            <a:r>
              <a:rPr lang="en-US" dirty="0" smtClean="0"/>
              <a:t>" target="_blank"&gt;Biography&lt;/a&gt;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div&gt; </a:t>
            </a:r>
            <a:endParaRPr lang="tr-TR" dirty="0" smtClean="0"/>
          </a:p>
          <a:p>
            <a:pPr marL="0" indent="0">
              <a:buNone/>
              <a:tabLst>
                <a:tab pos="273050" algn="l"/>
                <a:tab pos="628650" algn="l"/>
                <a:tab pos="903288" algn="l"/>
              </a:tabLst>
            </a:pPr>
            <a:r>
              <a:rPr lang="en-US" dirty="0" smtClean="0"/>
              <a:t>&lt;/</a:t>
            </a:r>
            <a:r>
              <a:rPr lang="en-US" dirty="0" err="1" smtClean="0"/>
              <a:t>nav</a:t>
            </a:r>
            <a:r>
              <a:rPr lang="en-US" dirty="0" smtClean="0"/>
              <a:t>&gt; </a:t>
            </a:r>
          </a:p>
          <a:p>
            <a:pPr marL="0" indent="0">
              <a:buNone/>
              <a:tabLst>
                <a:tab pos="273050" algn="l"/>
                <a:tab pos="628650" algn="l"/>
                <a:tab pos="903288" algn="l"/>
              </a:tabLst>
            </a:pPr>
            <a:r>
              <a:rPr lang="en-US" dirty="0" smtClean="0"/>
              <a:t>&lt;/section&gt;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Yarışcı bilgisi görünümü</a:t>
            </a:r>
            <a:endParaRPr lang="tr-TR" dirty="0" smtClean="0"/>
          </a:p>
        </p:txBody>
      </p:sp>
      <p:sp>
        <p:nvSpPr>
          <p:cNvPr id="3" name="Content Placeholder 2"/>
          <p:cNvSpPr>
            <a:spLocks noGrp="1"/>
          </p:cNvSpPr>
          <p:nvPr>
            <p:ph idx="1"/>
          </p:nvPr>
        </p:nvSpPr>
        <p:spPr/>
        <p:txBody>
          <a:bodyPr>
            <a:normAutofit fontScale="47500" lnSpcReduction="20000"/>
          </a:bodyPr>
          <a:lstStyle/>
          <a:p>
            <a:pPr marL="0" indent="0">
              <a:buNone/>
              <a:tabLst>
                <a:tab pos="273050" algn="l"/>
                <a:tab pos="628650" algn="l"/>
                <a:tab pos="903288" algn="l"/>
              </a:tabLst>
            </a:pPr>
            <a:r>
              <a:rPr lang="en-US" dirty="0" smtClean="0"/>
              <a:t>&lt;section id="main"&gt; </a:t>
            </a:r>
            <a:endParaRPr lang="tr-TR" dirty="0" smtClean="0"/>
          </a:p>
          <a:p>
            <a:pPr marL="0" indent="0">
              <a:buNone/>
              <a:tabLst>
                <a:tab pos="273050" algn="l"/>
                <a:tab pos="628650" algn="l"/>
                <a:tab pos="903288" algn="l"/>
              </a:tabLst>
            </a:pPr>
            <a:r>
              <a:rPr lang="en-US" dirty="0" smtClean="0"/>
              <a:t>&lt;</a:t>
            </a:r>
            <a:r>
              <a:rPr lang="en-US" dirty="0" err="1" smtClean="0"/>
              <a:t>nav</a:t>
            </a:r>
            <a:r>
              <a:rPr lang="en-US" dirty="0" smtClean="0"/>
              <a:t> id="secondary" class="main-</a:t>
            </a:r>
            <a:r>
              <a:rPr lang="en-US" dirty="0" err="1" smtClean="0"/>
              <a:t>nav</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&lt;div class="driver-picture"&gt; </a:t>
            </a:r>
            <a:endParaRPr lang="tr-TR" dirty="0" smtClean="0"/>
          </a:p>
          <a:p>
            <a:pPr marL="0" indent="0">
              <a:buNone/>
              <a:tabLst>
                <a:tab pos="273050" algn="l"/>
                <a:tab pos="628650" algn="l"/>
                <a:tab pos="903288" algn="l"/>
              </a:tabLst>
            </a:pPr>
            <a:r>
              <a:rPr lang="tr-TR" dirty="0" smtClean="0"/>
              <a:t>		</a:t>
            </a:r>
            <a:r>
              <a:rPr lang="en-US" dirty="0" smtClean="0"/>
              <a:t>&lt;div class="avatar"&gt;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img</a:t>
            </a:r>
            <a:r>
              <a:rPr lang="en-US" dirty="0" smtClean="0"/>
              <a:t> </a:t>
            </a:r>
            <a:r>
              <a:rPr lang="en-US" dirty="0" err="1" smtClean="0">
                <a:solidFill>
                  <a:srgbClr val="FF0000"/>
                </a:solidFill>
              </a:rPr>
              <a:t>ng</a:t>
            </a:r>
            <a:r>
              <a:rPr lang="en-US" dirty="0" smtClean="0">
                <a:solidFill>
                  <a:srgbClr val="FF0000"/>
                </a:solidFill>
              </a:rPr>
              <a:t>-show="driver"</a:t>
            </a:r>
            <a:r>
              <a:rPr lang="en-US" dirty="0" smtClean="0"/>
              <a:t> </a:t>
            </a:r>
            <a:r>
              <a:rPr lang="en-US" dirty="0" err="1" smtClean="0"/>
              <a:t>src</a:t>
            </a:r>
            <a:r>
              <a:rPr lang="en-US" dirty="0" smtClean="0"/>
              <a:t>="</a:t>
            </a:r>
            <a:r>
              <a:rPr lang="en-US" dirty="0" err="1" smtClean="0"/>
              <a:t>img</a:t>
            </a:r>
            <a:r>
              <a:rPr lang="en-US" dirty="0" smtClean="0"/>
              <a:t>/drivers/</a:t>
            </a:r>
            <a:r>
              <a:rPr lang="en-US" dirty="0" smtClean="0">
                <a:solidFill>
                  <a:srgbClr val="FF0000"/>
                </a:solidFill>
              </a:rPr>
              <a:t>{{</a:t>
            </a:r>
            <a:r>
              <a:rPr lang="en-US" dirty="0" err="1" smtClean="0">
                <a:solidFill>
                  <a:srgbClr val="FF0000"/>
                </a:solidFill>
              </a:rPr>
              <a:t>driver.Driver.driverId</a:t>
            </a:r>
            <a:r>
              <a:rPr lang="en-US" dirty="0" smtClean="0">
                <a:solidFill>
                  <a:srgbClr val="FF0000"/>
                </a:solidFill>
              </a:rPr>
              <a:t>}}</a:t>
            </a:r>
            <a:r>
              <a:rPr lang="en-US" dirty="0" smtClean="0"/>
              <a:t>.</a:t>
            </a:r>
            <a:r>
              <a:rPr lang="en-US" dirty="0" err="1" smtClean="0"/>
              <a:t>png</a:t>
            </a:r>
            <a:r>
              <a:rPr lang="en-US" dirty="0" smtClean="0"/>
              <a:t>" /&gt; </a:t>
            </a:r>
            <a:endParaRPr lang="tr-TR" dirty="0" smtClean="0"/>
          </a:p>
          <a:p>
            <a:pPr marL="0" indent="0">
              <a:buNone/>
              <a:tabLst>
                <a:tab pos="273050" algn="l"/>
                <a:tab pos="628650" algn="l"/>
                <a:tab pos="903288" algn="l"/>
              </a:tabLst>
            </a:pPr>
            <a:r>
              <a:rPr lang="tr-TR" dirty="0" smtClean="0"/>
              <a:t>			</a:t>
            </a:r>
            <a:r>
              <a:rPr lang="en-US" dirty="0" smtClean="0"/>
              <a:t>&lt;</a:t>
            </a:r>
            <a:r>
              <a:rPr lang="en-US" dirty="0" err="1" smtClean="0"/>
              <a:t>img</a:t>
            </a:r>
            <a:r>
              <a:rPr lang="en-US" dirty="0" smtClean="0"/>
              <a:t> </a:t>
            </a:r>
            <a:r>
              <a:rPr lang="en-US" dirty="0" err="1" smtClean="0">
                <a:solidFill>
                  <a:srgbClr val="FF0000"/>
                </a:solidFill>
              </a:rPr>
              <a:t>ng</a:t>
            </a:r>
            <a:r>
              <a:rPr lang="en-US" dirty="0" smtClean="0">
                <a:solidFill>
                  <a:srgbClr val="FF0000"/>
                </a:solidFill>
              </a:rPr>
              <a:t>-show="driver"</a:t>
            </a:r>
            <a:r>
              <a:rPr lang="en-US" dirty="0" smtClean="0"/>
              <a:t> </a:t>
            </a:r>
            <a:r>
              <a:rPr lang="en-US" dirty="0" err="1" smtClean="0"/>
              <a:t>src</a:t>
            </a:r>
            <a:r>
              <a:rPr lang="en-US" dirty="0" smtClean="0"/>
              <a:t>="</a:t>
            </a:r>
            <a:r>
              <a:rPr lang="en-US" dirty="0" err="1" smtClean="0"/>
              <a:t>img</a:t>
            </a:r>
            <a:r>
              <a:rPr lang="en-US" dirty="0" smtClean="0"/>
              <a:t>/flags/</a:t>
            </a:r>
            <a:r>
              <a:rPr lang="en-US" dirty="0" smtClean="0">
                <a:solidFill>
                  <a:srgbClr val="FF0000"/>
                </a:solidFill>
              </a:rPr>
              <a:t>{{</a:t>
            </a:r>
            <a:r>
              <a:rPr lang="en-US" dirty="0" err="1" smtClean="0">
                <a:solidFill>
                  <a:srgbClr val="FF0000"/>
                </a:solidFill>
              </a:rPr>
              <a:t>driver.Driver.nationality</a:t>
            </a:r>
            <a:r>
              <a:rPr lang="en-US" dirty="0" smtClean="0">
                <a:solidFill>
                  <a:srgbClr val="FF0000"/>
                </a:solidFill>
              </a:rPr>
              <a:t>}}</a:t>
            </a:r>
            <a:r>
              <a:rPr lang="en-US" dirty="0" smtClean="0"/>
              <a:t>.</a:t>
            </a:r>
            <a:r>
              <a:rPr lang="en-US" dirty="0" err="1" smtClean="0"/>
              <a:t>png</a:t>
            </a:r>
            <a:r>
              <a:rPr lang="en-US" dirty="0" smtClean="0"/>
              <a:t>" /&gt;&lt;</a:t>
            </a:r>
            <a:r>
              <a:rPr lang="en-US" dirty="0" err="1" smtClean="0"/>
              <a:t>br</a:t>
            </a:r>
            <a:r>
              <a:rPr lang="en-US" dirty="0" smtClean="0"/>
              <a:t>/&gt; </a:t>
            </a:r>
            <a:r>
              <a:rPr lang="tr-TR" dirty="0" smtClean="0"/>
              <a:t>				</a:t>
            </a:r>
            <a:r>
              <a:rPr lang="en-US" dirty="0" smtClean="0">
                <a:solidFill>
                  <a:srgbClr val="FF0000"/>
                </a:solidFill>
              </a:rPr>
              <a:t>{{</a:t>
            </a:r>
            <a:r>
              <a:rPr lang="en-US" dirty="0" err="1" smtClean="0">
                <a:solidFill>
                  <a:srgbClr val="FF0000"/>
                </a:solidFill>
              </a:rPr>
              <a:t>driver.Driver.givenName</a:t>
            </a:r>
            <a:r>
              <a:rPr lang="en-US" dirty="0" smtClean="0">
                <a:solidFill>
                  <a:srgbClr val="FF0000"/>
                </a:solidFill>
              </a:rPr>
              <a:t>}}</a:t>
            </a:r>
            <a:r>
              <a:rPr lang="en-US" dirty="0" smtClean="0"/>
              <a:t>&lt;</a:t>
            </a:r>
            <a:r>
              <a:rPr lang="en-US" dirty="0" err="1" smtClean="0"/>
              <a:t>br</a:t>
            </a:r>
            <a:r>
              <a:rPr lang="en-US" dirty="0" smtClean="0"/>
              <a:t>/&gt;</a:t>
            </a:r>
            <a:endParaRPr lang="tr-TR" dirty="0" smtClean="0"/>
          </a:p>
          <a:p>
            <a:pPr marL="0" indent="0">
              <a:buNone/>
              <a:tabLst>
                <a:tab pos="273050" algn="l"/>
                <a:tab pos="628650" algn="l"/>
                <a:tab pos="903288" algn="l"/>
              </a:tabLst>
            </a:pPr>
            <a:r>
              <a:rPr lang="tr-TR" dirty="0" smtClean="0"/>
              <a:t>			</a:t>
            </a:r>
            <a:r>
              <a:rPr lang="en-US" dirty="0" smtClean="0">
                <a:solidFill>
                  <a:srgbClr val="FF0000"/>
                </a:solidFill>
              </a:rPr>
              <a:t>{{</a:t>
            </a:r>
            <a:r>
              <a:rPr lang="en-US" dirty="0" err="1" smtClean="0">
                <a:solidFill>
                  <a:srgbClr val="FF0000"/>
                </a:solidFill>
              </a:rPr>
              <a:t>driver.Driver.familyName</a:t>
            </a:r>
            <a:r>
              <a:rPr lang="en-US" dirty="0" smtClean="0">
                <a:solidFill>
                  <a:srgbClr val="FF0000"/>
                </a:solidFill>
              </a:rPr>
              <a:t>}}</a:t>
            </a:r>
            <a:r>
              <a:rPr lang="en-US" dirty="0" smtClean="0"/>
              <a:t> </a:t>
            </a:r>
            <a:endParaRPr lang="tr-TR" dirty="0" smtClean="0"/>
          </a:p>
          <a:p>
            <a:pPr marL="0" indent="0">
              <a:buNone/>
              <a:tabLst>
                <a:tab pos="273050" algn="l"/>
                <a:tab pos="628650" algn="l"/>
                <a:tab pos="903288" algn="l"/>
              </a:tabLst>
            </a:pPr>
            <a:r>
              <a:rPr lang="tr-TR" dirty="0" smtClean="0"/>
              <a:t>		</a:t>
            </a:r>
            <a:r>
              <a:rPr lang="en-US" dirty="0" smtClean="0"/>
              <a:t>&lt;/div&gt; </a:t>
            </a:r>
            <a:endParaRPr lang="tr-TR" dirty="0" smtClean="0"/>
          </a:p>
          <a:p>
            <a:pPr marL="0" indent="0">
              <a:buNone/>
              <a:tabLst>
                <a:tab pos="273050" algn="l"/>
                <a:tab pos="628650" algn="l"/>
                <a:tab pos="903288" algn="l"/>
              </a:tabLst>
            </a:pPr>
            <a:r>
              <a:rPr lang="tr-TR" dirty="0" smtClean="0"/>
              <a:t>	</a:t>
            </a:r>
            <a:r>
              <a:rPr lang="en-US" dirty="0" smtClean="0"/>
              <a:t>&lt;/div&gt; </a:t>
            </a:r>
            <a:endParaRPr lang="tr-TR" dirty="0" smtClean="0"/>
          </a:p>
          <a:p>
            <a:pPr marL="0" indent="0">
              <a:buNone/>
              <a:tabLst>
                <a:tab pos="273050" algn="l"/>
                <a:tab pos="628650" algn="l"/>
                <a:tab pos="903288" algn="l"/>
              </a:tabLst>
            </a:pPr>
            <a:r>
              <a:rPr lang="tr-TR" dirty="0" smtClean="0"/>
              <a:t>	</a:t>
            </a:r>
            <a:r>
              <a:rPr lang="en-US" dirty="0" smtClean="0"/>
              <a:t>&lt;div class="driver-status"&gt; </a:t>
            </a:r>
            <a:endParaRPr lang="tr-TR" dirty="0" smtClean="0"/>
          </a:p>
          <a:p>
            <a:pPr marL="0" indent="0">
              <a:buNone/>
              <a:tabLst>
                <a:tab pos="273050" algn="l"/>
                <a:tab pos="628650" algn="l"/>
                <a:tab pos="903288" algn="l"/>
              </a:tabLst>
            </a:pPr>
            <a:r>
              <a:rPr lang="tr-TR" dirty="0" smtClean="0"/>
              <a:t>		</a:t>
            </a:r>
            <a:r>
              <a:rPr lang="en-US" dirty="0" smtClean="0"/>
              <a:t>Country: </a:t>
            </a:r>
            <a:r>
              <a:rPr lang="en-US" dirty="0" smtClean="0">
                <a:solidFill>
                  <a:srgbClr val="FF0000"/>
                </a:solidFill>
              </a:rPr>
              <a:t>{{</a:t>
            </a:r>
            <a:r>
              <a:rPr lang="en-US" dirty="0" err="1" smtClean="0">
                <a:solidFill>
                  <a:srgbClr val="FF0000"/>
                </a:solidFill>
              </a:rPr>
              <a:t>driver.Driver.nationality</a:t>
            </a:r>
            <a:r>
              <a:rPr lang="en-US" dirty="0" smtClean="0">
                <a:solidFill>
                  <a:srgbClr val="FF0000"/>
                </a:solidFill>
              </a:rPr>
              <a:t>}}</a:t>
            </a:r>
            <a:r>
              <a:rPr lang="en-US" dirty="0" smtClean="0"/>
              <a:t> &lt;</a:t>
            </a:r>
            <a:r>
              <a:rPr lang="en-US" dirty="0" err="1" smtClean="0"/>
              <a:t>br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Team: </a:t>
            </a:r>
            <a:r>
              <a:rPr lang="en-US" dirty="0" smtClean="0">
                <a:solidFill>
                  <a:srgbClr val="FF0000"/>
                </a:solidFill>
              </a:rPr>
              <a:t>{{</a:t>
            </a:r>
            <a:r>
              <a:rPr lang="en-US" dirty="0" err="1" smtClean="0">
                <a:solidFill>
                  <a:srgbClr val="FF0000"/>
                </a:solidFill>
              </a:rPr>
              <a:t>driver.Constructors</a:t>
            </a:r>
            <a:r>
              <a:rPr lang="en-US" dirty="0" smtClean="0">
                <a:solidFill>
                  <a:srgbClr val="FF0000"/>
                </a:solidFill>
              </a:rPr>
              <a:t>[0].name}}</a:t>
            </a:r>
            <a:r>
              <a:rPr lang="en-US" dirty="0" smtClean="0"/>
              <a:t>&lt;</a:t>
            </a:r>
            <a:r>
              <a:rPr lang="en-US" dirty="0" err="1" smtClean="0"/>
              <a:t>br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Birth: </a:t>
            </a:r>
            <a:r>
              <a:rPr lang="en-US" dirty="0" smtClean="0">
                <a:solidFill>
                  <a:srgbClr val="FF0000"/>
                </a:solidFill>
              </a:rPr>
              <a:t>{{</a:t>
            </a:r>
            <a:r>
              <a:rPr lang="en-US" dirty="0" err="1" smtClean="0">
                <a:solidFill>
                  <a:srgbClr val="FF0000"/>
                </a:solidFill>
              </a:rPr>
              <a:t>driver.Driver.dateOfBirth</a:t>
            </a:r>
            <a:r>
              <a:rPr lang="en-US" dirty="0" smtClean="0">
                <a:solidFill>
                  <a:srgbClr val="FF0000"/>
                </a:solidFill>
              </a:rPr>
              <a:t>}}</a:t>
            </a:r>
            <a:r>
              <a:rPr lang="en-US" dirty="0" smtClean="0"/>
              <a:t>&lt;</a:t>
            </a:r>
            <a:r>
              <a:rPr lang="en-US" dirty="0" err="1" smtClean="0"/>
              <a:t>br</a:t>
            </a:r>
            <a:r>
              <a:rPr lang="en-US" dirty="0" smtClean="0"/>
              <a:t>/&gt; </a:t>
            </a:r>
            <a:endParaRPr lang="tr-TR" dirty="0" smtClean="0"/>
          </a:p>
          <a:p>
            <a:pPr marL="0" indent="0">
              <a:buNone/>
              <a:tabLst>
                <a:tab pos="273050" algn="l"/>
                <a:tab pos="628650" algn="l"/>
                <a:tab pos="903288" algn="l"/>
              </a:tabLst>
            </a:pPr>
            <a:r>
              <a:rPr lang="tr-TR" dirty="0" smtClean="0"/>
              <a:t>		</a:t>
            </a:r>
            <a:r>
              <a:rPr lang="en-US" dirty="0" smtClean="0"/>
              <a:t>&lt;a </a:t>
            </a:r>
            <a:r>
              <a:rPr lang="en-US" dirty="0" err="1" smtClean="0"/>
              <a:t>href</a:t>
            </a:r>
            <a:r>
              <a:rPr lang="en-US" dirty="0" smtClean="0"/>
              <a:t>="</a:t>
            </a:r>
            <a:r>
              <a:rPr lang="en-US" dirty="0" smtClean="0">
                <a:solidFill>
                  <a:srgbClr val="FF0000"/>
                </a:solidFill>
              </a:rPr>
              <a:t>{{</a:t>
            </a:r>
            <a:r>
              <a:rPr lang="en-US" dirty="0" err="1" smtClean="0">
                <a:solidFill>
                  <a:srgbClr val="FF0000"/>
                </a:solidFill>
              </a:rPr>
              <a:t>driver.Driver.url</a:t>
            </a:r>
            <a:r>
              <a:rPr lang="en-US" dirty="0" smtClean="0">
                <a:solidFill>
                  <a:srgbClr val="FF0000"/>
                </a:solidFill>
              </a:rPr>
              <a:t>}}</a:t>
            </a:r>
            <a:r>
              <a:rPr lang="en-US" dirty="0" smtClean="0"/>
              <a:t>" target="_blank"&gt;Biography&lt;/a&gt; </a:t>
            </a:r>
            <a:endParaRPr lang="tr-TR" dirty="0" smtClean="0"/>
          </a:p>
          <a:p>
            <a:pPr marL="0" indent="0">
              <a:buNone/>
              <a:tabLst>
                <a:tab pos="273050" algn="l"/>
                <a:tab pos="628650" algn="l"/>
                <a:tab pos="903288" algn="l"/>
              </a:tabLst>
            </a:pPr>
            <a:r>
              <a:rPr lang="tr-TR" dirty="0" smtClean="0"/>
              <a:t>	</a:t>
            </a:r>
            <a:r>
              <a:rPr lang="en-US" dirty="0" smtClean="0"/>
              <a:t>&lt;/div&gt; </a:t>
            </a:r>
            <a:endParaRPr lang="tr-TR" dirty="0" smtClean="0"/>
          </a:p>
          <a:p>
            <a:pPr marL="0" indent="0">
              <a:buNone/>
              <a:tabLst>
                <a:tab pos="273050" algn="l"/>
                <a:tab pos="628650" algn="l"/>
                <a:tab pos="903288" algn="l"/>
              </a:tabLst>
            </a:pPr>
            <a:r>
              <a:rPr lang="en-US" dirty="0" smtClean="0"/>
              <a:t>&lt;/</a:t>
            </a:r>
            <a:r>
              <a:rPr lang="en-US" dirty="0" err="1" smtClean="0"/>
              <a:t>nav</a:t>
            </a:r>
            <a:r>
              <a:rPr lang="en-US" dirty="0" smtClean="0"/>
              <a:t>&gt; </a:t>
            </a:r>
          </a:p>
          <a:p>
            <a:pPr marL="0" indent="0">
              <a:buNone/>
              <a:tabLst>
                <a:tab pos="273050" algn="l"/>
                <a:tab pos="628650" algn="l"/>
                <a:tab pos="903288" algn="l"/>
              </a:tabLst>
            </a:pPr>
            <a:r>
              <a:rPr lang="en-US" dirty="0" smtClean="0"/>
              <a:t>&lt;/section&gt;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
        <p:nvSpPr>
          <p:cNvPr id="8" name="Line Callout 1 7"/>
          <p:cNvSpPr/>
          <p:nvPr/>
        </p:nvSpPr>
        <p:spPr>
          <a:xfrm>
            <a:off x="6248400" y="3048000"/>
            <a:ext cx="2667000" cy="533400"/>
          </a:xfrm>
          <a:prstGeom prst="borderCallout1">
            <a:avLst>
              <a:gd name="adj1" fmla="val 81088"/>
              <a:gd name="adj2" fmla="val -4771"/>
              <a:gd name="adj3" fmla="val -51136"/>
              <a:gd name="adj4" fmla="val -1261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solidFill>
                  <a:schemeClr val="tx1"/>
                </a:solidFill>
              </a:rPr>
              <a:t>Elemanı gösterme yöneten Angular direktifi</a:t>
            </a:r>
            <a:endParaRPr lang="en-US" sz="1600" dirty="0">
              <a:solidFill>
                <a:schemeClr val="tx1"/>
              </a:solidFill>
            </a:endParaRPr>
          </a:p>
        </p:txBody>
      </p:sp>
      <p:sp>
        <p:nvSpPr>
          <p:cNvPr id="9" name="Line Callout 1 8"/>
          <p:cNvSpPr/>
          <p:nvPr/>
        </p:nvSpPr>
        <p:spPr>
          <a:xfrm>
            <a:off x="6172200" y="4953000"/>
            <a:ext cx="2667000" cy="533400"/>
          </a:xfrm>
          <a:prstGeom prst="borderCallout1">
            <a:avLst>
              <a:gd name="adj1" fmla="val 81088"/>
              <a:gd name="adj2" fmla="val -4771"/>
              <a:gd name="adj3" fmla="val -17741"/>
              <a:gd name="adj4" fmla="val -12083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solidFill>
                  <a:schemeClr val="tx1"/>
                </a:solidFill>
              </a:rPr>
              <a:t>İlgili doldurulacak ifadeler</a:t>
            </a:r>
            <a:endParaRPr lang="en-US" sz="1600" dirty="0">
              <a:solidFill>
                <a:schemeClr val="tx1"/>
              </a:solidFill>
            </a:endParaRPr>
          </a:p>
        </p:txBody>
      </p:sp>
      <p:cxnSp>
        <p:nvCxnSpPr>
          <p:cNvPr id="11" name="Straight Connector 10"/>
          <p:cNvCxnSpPr/>
          <p:nvPr/>
        </p:nvCxnSpPr>
        <p:spPr>
          <a:xfrm flipH="1" flipV="1">
            <a:off x="3048000" y="4419600"/>
            <a:ext cx="2971800" cy="9144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3276600" y="3505200"/>
            <a:ext cx="2743200" cy="17526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4876800" y="3048000"/>
            <a:ext cx="1143000" cy="20574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Bizim Controller nesnesi, iki görünüm için verilerin sunucudan indirilmesini yönetir ve tabloda filtreme yönetir; aslında bu hedefler için iki ayrı controller tanımlanır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Yarışçı uygulamanın yönetici nesneleri</a:t>
            </a:r>
            <a:endParaRPr lang="tr-TR" dirty="0" smtClean="0"/>
          </a:p>
        </p:txBody>
      </p:sp>
      <p:sp>
        <p:nvSpPr>
          <p:cNvPr id="3" name="Content Placeholder 2"/>
          <p:cNvSpPr>
            <a:spLocks noGrp="1"/>
          </p:cNvSpPr>
          <p:nvPr>
            <p:ph idx="1"/>
          </p:nvPr>
        </p:nvSpPr>
        <p:spPr>
          <a:xfrm>
            <a:off x="457200" y="1600200"/>
            <a:ext cx="8229600" cy="4876800"/>
          </a:xfrm>
        </p:spPr>
        <p:txBody>
          <a:bodyPr>
            <a:normAutofit fontScale="40000" lnSpcReduction="20000"/>
          </a:bodyPr>
          <a:lstStyle/>
          <a:p>
            <a:pPr marL="0" indent="0">
              <a:buNone/>
              <a:tabLst>
                <a:tab pos="355600" algn="l"/>
                <a:tab pos="808038" algn="l"/>
                <a:tab pos="1163638" algn="l"/>
              </a:tabLst>
            </a:pPr>
            <a:r>
              <a:rPr lang="en-US" dirty="0" err="1" smtClean="0"/>
              <a:t>angular.module</a:t>
            </a:r>
            <a:r>
              <a:rPr lang="en-US" dirty="0" smtClean="0"/>
              <a:t>('F1FeederApp.controllers', </a:t>
            </a:r>
            <a:r>
              <a:rPr lang="en-US" dirty="0" smtClean="0"/>
              <a:t>[])</a:t>
            </a:r>
            <a:r>
              <a:rPr lang="en-US" b="1" dirty="0" smtClean="0">
                <a:solidFill>
                  <a:srgbClr val="FF0000"/>
                </a:solidFill>
              </a:rPr>
              <a:t>.controller</a:t>
            </a:r>
            <a:r>
              <a:rPr lang="en-US" b="1" dirty="0" smtClean="0">
                <a:solidFill>
                  <a:srgbClr val="FF0000"/>
                </a:solidFill>
              </a:rPr>
              <a:t>('</a:t>
            </a:r>
            <a:r>
              <a:rPr lang="en-US" b="1" dirty="0" err="1" smtClean="0">
                <a:solidFill>
                  <a:srgbClr val="FF0000"/>
                </a:solidFill>
              </a:rPr>
              <a:t>driversController</a:t>
            </a:r>
            <a:r>
              <a:rPr lang="en-US" b="1" dirty="0" smtClean="0">
                <a:solidFill>
                  <a:srgbClr val="FF0000"/>
                </a:solidFill>
              </a:rPr>
              <a:t>', </a:t>
            </a:r>
            <a:endParaRPr lang="tr-TR" b="1" dirty="0" smtClean="0">
              <a:solidFill>
                <a:srgbClr val="FF0000"/>
              </a:solidFill>
            </a:endParaRPr>
          </a:p>
          <a:p>
            <a:pPr marL="0" indent="0">
              <a:buNone/>
              <a:tabLst>
                <a:tab pos="355600" algn="l"/>
                <a:tab pos="808038" algn="l"/>
                <a:tab pos="1163638" algn="l"/>
              </a:tabLst>
            </a:pPr>
            <a:r>
              <a:rPr lang="en-US" dirty="0" smtClean="0"/>
              <a:t>function</a:t>
            </a:r>
            <a:r>
              <a:rPr lang="en-US" dirty="0" smtClean="0"/>
              <a:t>($scope, </a:t>
            </a:r>
            <a:r>
              <a:rPr lang="en-US" dirty="0" err="1" smtClean="0"/>
              <a:t>ergastAPIservice</a:t>
            </a:r>
            <a:r>
              <a:rPr lang="en-US" dirty="0" smtClean="0"/>
              <a:t>) {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scope.nameFilter</a:t>
            </a:r>
            <a:r>
              <a:rPr lang="en-US" dirty="0" smtClean="0"/>
              <a:t> = null;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scope.driversList</a:t>
            </a:r>
            <a:r>
              <a:rPr lang="en-US" dirty="0" smtClean="0"/>
              <a:t> = [];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scope.searchFilter</a:t>
            </a:r>
            <a:r>
              <a:rPr lang="en-US" dirty="0" smtClean="0"/>
              <a:t> = function (driver) { </a:t>
            </a:r>
            <a:endParaRPr lang="tr-TR" dirty="0" smtClean="0"/>
          </a:p>
          <a:p>
            <a:pPr marL="0" indent="0">
              <a:buNone/>
              <a:tabLst>
                <a:tab pos="355600" algn="l"/>
                <a:tab pos="808038" algn="l"/>
                <a:tab pos="1163638" algn="l"/>
              </a:tabLst>
            </a:pPr>
            <a:r>
              <a:rPr lang="tr-TR" dirty="0" smtClean="0"/>
              <a:t>	</a:t>
            </a:r>
            <a:r>
              <a:rPr lang="tr-TR" dirty="0" smtClean="0"/>
              <a:t>	</a:t>
            </a:r>
            <a:r>
              <a:rPr lang="en-US" dirty="0" err="1" smtClean="0"/>
              <a:t>var</a:t>
            </a:r>
            <a:r>
              <a:rPr lang="en-US" dirty="0" smtClean="0"/>
              <a:t> </a:t>
            </a:r>
            <a:r>
              <a:rPr lang="en-US" dirty="0" smtClean="0"/>
              <a:t>re = new </a:t>
            </a:r>
            <a:r>
              <a:rPr lang="en-US" dirty="0" err="1" smtClean="0"/>
              <a:t>RegExp</a:t>
            </a:r>
            <a:r>
              <a:rPr lang="en-US" dirty="0" smtClean="0"/>
              <a:t>($</a:t>
            </a:r>
            <a:r>
              <a:rPr lang="en-US" dirty="0" err="1" smtClean="0"/>
              <a:t>scope.nameFilter</a:t>
            </a:r>
            <a:r>
              <a:rPr lang="en-US" dirty="0" smtClean="0"/>
              <a:t>, '</a:t>
            </a:r>
            <a:r>
              <a:rPr lang="en-US" dirty="0" err="1" smtClean="0"/>
              <a:t>i</a:t>
            </a:r>
            <a:r>
              <a:rPr lang="en-US" dirty="0" smtClean="0"/>
              <a:t>'); </a:t>
            </a:r>
            <a:endParaRPr lang="tr-TR" dirty="0" smtClean="0"/>
          </a:p>
          <a:p>
            <a:pPr marL="0" indent="0">
              <a:buNone/>
              <a:tabLst>
                <a:tab pos="355600" algn="l"/>
                <a:tab pos="808038" algn="l"/>
                <a:tab pos="1163638" algn="l"/>
              </a:tabLst>
            </a:pPr>
            <a:r>
              <a:rPr lang="tr-TR" dirty="0" smtClean="0"/>
              <a:t>	</a:t>
            </a:r>
            <a:r>
              <a:rPr lang="tr-TR" dirty="0" smtClean="0"/>
              <a:t>	</a:t>
            </a:r>
            <a:r>
              <a:rPr lang="en-US" dirty="0" smtClean="0"/>
              <a:t>return </a:t>
            </a:r>
            <a:r>
              <a:rPr lang="en-US" dirty="0" smtClean="0"/>
              <a:t>!$</a:t>
            </a:r>
            <a:r>
              <a:rPr lang="en-US" dirty="0" err="1" smtClean="0"/>
              <a:t>scope.nameFilter</a:t>
            </a:r>
            <a:r>
              <a:rPr lang="en-US" dirty="0" smtClean="0"/>
              <a:t> || </a:t>
            </a:r>
            <a:r>
              <a:rPr lang="en-US" dirty="0" err="1" smtClean="0"/>
              <a:t>re.test</a:t>
            </a:r>
            <a:r>
              <a:rPr lang="en-US" dirty="0" smtClean="0"/>
              <a:t>(</a:t>
            </a:r>
            <a:r>
              <a:rPr lang="en-US" dirty="0" err="1" smtClean="0"/>
              <a:t>driver.Driver.givenName</a:t>
            </a:r>
            <a:r>
              <a:rPr lang="en-US" dirty="0" smtClean="0"/>
              <a:t>) || </a:t>
            </a:r>
            <a:r>
              <a:rPr lang="en-US" dirty="0" err="1" smtClean="0"/>
              <a:t>re.test</a:t>
            </a:r>
            <a:r>
              <a:rPr lang="en-US" dirty="0" smtClean="0"/>
              <a:t>(</a:t>
            </a:r>
            <a:r>
              <a:rPr lang="en-US" dirty="0" err="1" smtClean="0"/>
              <a:t>driver.Driver.familyName</a:t>
            </a:r>
            <a:r>
              <a:rPr lang="en-US" dirty="0" smtClean="0"/>
              <a:t>); </a:t>
            </a:r>
            <a:endParaRPr lang="tr-TR" dirty="0" smtClean="0"/>
          </a:p>
          <a:p>
            <a:pPr marL="0" indent="0">
              <a:buNone/>
              <a:tabLst>
                <a:tab pos="355600" algn="l"/>
                <a:tab pos="808038" algn="l"/>
                <a:tab pos="1163638" algn="l"/>
              </a:tabLst>
            </a:pPr>
            <a:r>
              <a:rPr lang="tr-TR" dirty="0" smtClean="0"/>
              <a:t>	</a:t>
            </a: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tr-TR" dirty="0" smtClean="0"/>
              <a:t>	</a:t>
            </a:r>
            <a:r>
              <a:rPr lang="en-US" dirty="0" err="1" smtClean="0"/>
              <a:t>ergastAPIservice.getDrivers</a:t>
            </a:r>
            <a:r>
              <a:rPr lang="en-US" dirty="0" smtClean="0"/>
              <a:t>().success(function (response) </a:t>
            </a:r>
            <a:r>
              <a:rPr lang="en-US" dirty="0" smtClean="0"/>
              <a:t>{</a:t>
            </a:r>
            <a:endParaRPr lang="tr-TR" dirty="0" smtClean="0"/>
          </a:p>
          <a:p>
            <a:pPr marL="0" indent="0">
              <a:buNone/>
              <a:tabLst>
                <a:tab pos="355600" algn="l"/>
                <a:tab pos="808038" algn="l"/>
                <a:tab pos="1163638" algn="l"/>
              </a:tabLst>
            </a:pPr>
            <a:r>
              <a:rPr lang="tr-TR" dirty="0" smtClean="0"/>
              <a:t>	</a:t>
            </a:r>
            <a:r>
              <a:rPr lang="tr-TR" dirty="0" smtClean="0"/>
              <a:t>	</a:t>
            </a:r>
            <a:r>
              <a:rPr lang="en-US" dirty="0" smtClean="0"/>
              <a:t>$</a:t>
            </a:r>
            <a:r>
              <a:rPr lang="en-US" dirty="0" err="1" smtClean="0"/>
              <a:t>scope.driversList</a:t>
            </a:r>
            <a:r>
              <a:rPr lang="en-US" dirty="0" smtClean="0"/>
              <a:t> = </a:t>
            </a:r>
            <a:r>
              <a:rPr lang="en-US" dirty="0" err="1" smtClean="0"/>
              <a:t>response.MRData.StandingsTable.StandingsLists</a:t>
            </a:r>
            <a:r>
              <a:rPr lang="en-US" dirty="0" smtClean="0"/>
              <a:t>[0].</a:t>
            </a:r>
            <a:r>
              <a:rPr lang="en-US" dirty="0" err="1" smtClean="0"/>
              <a:t>DriverStandings</a:t>
            </a:r>
            <a:r>
              <a:rPr lang="en-US" dirty="0" smtClean="0"/>
              <a:t>; </a:t>
            </a:r>
            <a:endParaRPr lang="tr-TR" dirty="0" smtClean="0"/>
          </a:p>
          <a:p>
            <a:pPr marL="0" indent="0">
              <a:buNone/>
              <a:tabLst>
                <a:tab pos="355600" algn="l"/>
                <a:tab pos="808038" algn="l"/>
                <a:tab pos="1163638" algn="l"/>
              </a:tabLst>
            </a:pPr>
            <a:r>
              <a:rPr lang="tr-TR" dirty="0" smtClean="0"/>
              <a:t>	</a:t>
            </a: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a:t>
            </a:r>
            <a:r>
              <a:rPr lang="en-US" b="1" dirty="0" smtClean="0">
                <a:solidFill>
                  <a:srgbClr val="FF0000"/>
                </a:solidFill>
              </a:rPr>
              <a:t>.controller</a:t>
            </a:r>
            <a:r>
              <a:rPr lang="en-US" b="1" dirty="0" smtClean="0">
                <a:solidFill>
                  <a:srgbClr val="FF0000"/>
                </a:solidFill>
              </a:rPr>
              <a:t>('</a:t>
            </a:r>
            <a:r>
              <a:rPr lang="en-US" b="1" dirty="0" err="1" smtClean="0">
                <a:solidFill>
                  <a:srgbClr val="FF0000"/>
                </a:solidFill>
              </a:rPr>
              <a:t>driverController</a:t>
            </a:r>
            <a:r>
              <a:rPr lang="en-US" b="1" dirty="0" smtClean="0">
                <a:solidFill>
                  <a:srgbClr val="FF0000"/>
                </a:solidFill>
              </a:rPr>
              <a:t>',</a:t>
            </a:r>
            <a:r>
              <a:rPr lang="en-US" dirty="0" smtClean="0"/>
              <a:t> </a:t>
            </a:r>
            <a:endParaRPr lang="tr-TR" dirty="0" smtClean="0"/>
          </a:p>
          <a:p>
            <a:pPr marL="0" indent="0">
              <a:buNone/>
              <a:tabLst>
                <a:tab pos="355600" algn="l"/>
                <a:tab pos="808038" algn="l"/>
                <a:tab pos="1163638" algn="l"/>
              </a:tabLst>
            </a:pPr>
            <a:r>
              <a:rPr lang="en-US" dirty="0" smtClean="0"/>
              <a:t>function</a:t>
            </a:r>
            <a:r>
              <a:rPr lang="en-US" dirty="0" smtClean="0"/>
              <a:t>($scope, $</a:t>
            </a:r>
            <a:r>
              <a:rPr lang="en-US" dirty="0" err="1" smtClean="0"/>
              <a:t>routeParams</a:t>
            </a:r>
            <a:r>
              <a:rPr lang="en-US" dirty="0" smtClean="0"/>
              <a:t>, </a:t>
            </a:r>
            <a:r>
              <a:rPr lang="en-US" dirty="0" err="1" smtClean="0"/>
              <a:t>ergastAPIservice</a:t>
            </a:r>
            <a:r>
              <a:rPr lang="en-US" dirty="0" smtClean="0"/>
              <a:t>) { </a:t>
            </a:r>
            <a:endParaRPr lang="tr-TR" dirty="0" smtClean="0"/>
          </a:p>
          <a:p>
            <a:pPr marL="0" indent="0">
              <a:buNone/>
              <a:tabLst>
                <a:tab pos="355600" algn="l"/>
                <a:tab pos="808038" algn="l"/>
                <a:tab pos="1163638" algn="l"/>
              </a:tabLst>
            </a:pPr>
            <a:r>
              <a:rPr lang="tr-TR" dirty="0" smtClean="0"/>
              <a:t>	</a:t>
            </a:r>
            <a:r>
              <a:rPr lang="en-US" dirty="0" smtClean="0"/>
              <a:t>$</a:t>
            </a:r>
            <a:r>
              <a:rPr lang="en-US" dirty="0" smtClean="0"/>
              <a:t>scope.id = $routeParams.id;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scope.races</a:t>
            </a:r>
            <a:r>
              <a:rPr lang="en-US" dirty="0" smtClean="0"/>
              <a:t> = [];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scope.driver</a:t>
            </a:r>
            <a:r>
              <a:rPr lang="en-US" dirty="0" smtClean="0"/>
              <a:t> = null; </a:t>
            </a:r>
            <a:endParaRPr lang="tr-TR" dirty="0" smtClean="0"/>
          </a:p>
          <a:p>
            <a:pPr marL="0" indent="0">
              <a:buNone/>
              <a:tabLst>
                <a:tab pos="355600" algn="l"/>
                <a:tab pos="808038" algn="l"/>
                <a:tab pos="1163638" algn="l"/>
              </a:tabLst>
            </a:pPr>
            <a:r>
              <a:rPr lang="tr-TR" dirty="0" smtClean="0"/>
              <a:t>	</a:t>
            </a:r>
            <a:endParaRPr lang="tr-TR" dirty="0" smtClean="0"/>
          </a:p>
          <a:p>
            <a:pPr marL="0" indent="0">
              <a:buNone/>
              <a:tabLst>
                <a:tab pos="355600" algn="l"/>
                <a:tab pos="808038" algn="l"/>
                <a:tab pos="1163638" algn="l"/>
              </a:tabLst>
            </a:pPr>
            <a:r>
              <a:rPr lang="tr-TR" dirty="0" smtClean="0"/>
              <a:t>	</a:t>
            </a:r>
            <a:r>
              <a:rPr lang="en-US" dirty="0" err="1" smtClean="0"/>
              <a:t>ergastAPIservice.getDriverDetails</a:t>
            </a:r>
            <a:r>
              <a:rPr lang="en-US" dirty="0" smtClean="0"/>
              <a:t>($scope.id).success(function (response) { </a:t>
            </a:r>
            <a:endParaRPr lang="tr-TR" dirty="0" smtClean="0"/>
          </a:p>
          <a:p>
            <a:pPr marL="0" indent="0">
              <a:buNone/>
              <a:tabLst>
                <a:tab pos="355600" algn="l"/>
                <a:tab pos="808038" algn="l"/>
                <a:tab pos="1163638" algn="l"/>
              </a:tabLst>
            </a:pPr>
            <a:r>
              <a:rPr lang="tr-TR" dirty="0" smtClean="0"/>
              <a:t>	</a:t>
            </a:r>
            <a:r>
              <a:rPr lang="tr-TR" dirty="0" smtClean="0"/>
              <a:t>	</a:t>
            </a:r>
            <a:r>
              <a:rPr lang="en-US" dirty="0" smtClean="0"/>
              <a:t>$</a:t>
            </a:r>
            <a:r>
              <a:rPr lang="en-US" dirty="0" err="1" smtClean="0"/>
              <a:t>scope.driver</a:t>
            </a:r>
            <a:r>
              <a:rPr lang="en-US" dirty="0" smtClean="0"/>
              <a:t> = </a:t>
            </a:r>
            <a:r>
              <a:rPr lang="en-US" dirty="0" err="1" smtClean="0"/>
              <a:t>response.MRData.StandingsTable.StandingsLists</a:t>
            </a:r>
            <a:r>
              <a:rPr lang="en-US" dirty="0" smtClean="0"/>
              <a:t>[0].</a:t>
            </a:r>
            <a:r>
              <a:rPr lang="en-US" dirty="0" err="1" smtClean="0"/>
              <a:t>DriverStandings</a:t>
            </a:r>
            <a:r>
              <a:rPr lang="en-US" dirty="0" smtClean="0"/>
              <a:t>[0]; </a:t>
            </a:r>
            <a:endParaRPr lang="tr-TR" dirty="0" smtClean="0"/>
          </a:p>
          <a:p>
            <a:pPr marL="0" indent="0">
              <a:buNone/>
              <a:tabLst>
                <a:tab pos="355600" algn="l"/>
                <a:tab pos="808038" algn="l"/>
                <a:tab pos="1163638" algn="l"/>
              </a:tabLst>
            </a:pPr>
            <a:r>
              <a:rPr lang="tr-TR" dirty="0" smtClean="0"/>
              <a:t>	</a:t>
            </a: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Angular'ın herhangi bir Controller nesnesi, özel bir veri yapısı üzerinde çalışıyor, default olarak </a:t>
            </a:r>
            <a:r>
              <a:rPr lang="en-US" i="1" dirty="0" smtClean="0">
                <a:solidFill>
                  <a:srgbClr val="FF0000"/>
                </a:solidFill>
              </a:rPr>
              <a:t>$scope</a:t>
            </a:r>
            <a:r>
              <a:rPr lang="tr-TR" dirty="0" smtClean="0"/>
              <a:t> diye adlandırılan.</a:t>
            </a:r>
          </a:p>
          <a:p>
            <a:r>
              <a:rPr lang="tr-TR" dirty="0" smtClean="0"/>
              <a:t>Bu veri yapısı, belirli RIA ile ilgili tüm verileri içerir</a:t>
            </a:r>
          </a:p>
          <a:p>
            <a:r>
              <a:rPr lang="tr-TR" dirty="0" smtClean="0"/>
              <a:t>Scope değişkenin kapsamı </a:t>
            </a:r>
            <a:r>
              <a:rPr lang="en-US" i="1" dirty="0" err="1" smtClean="0">
                <a:solidFill>
                  <a:srgbClr val="FF0000"/>
                </a:solidFill>
              </a:rPr>
              <a:t>ng</a:t>
            </a:r>
            <a:r>
              <a:rPr lang="en-US" i="1" dirty="0" smtClean="0">
                <a:solidFill>
                  <a:srgbClr val="FF0000"/>
                </a:solidFill>
              </a:rPr>
              <a:t>-app</a:t>
            </a:r>
            <a:r>
              <a:rPr lang="tr-TR" dirty="0" smtClean="0">
                <a:solidFill>
                  <a:srgbClr val="FF0000"/>
                </a:solidFill>
              </a:rPr>
              <a:t> </a:t>
            </a:r>
            <a:r>
              <a:rPr lang="tr-TR" dirty="0" smtClean="0"/>
              <a:t>direktif kullanarak belirtilir.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3" name="Content Placeholder 2"/>
          <p:cNvSpPr>
            <a:spLocks noGrp="1"/>
          </p:cNvSpPr>
          <p:nvPr>
            <p:ph idx="1"/>
          </p:nvPr>
        </p:nvSpPr>
        <p:spPr/>
        <p:txBody>
          <a:bodyPr>
            <a:normAutofit/>
          </a:bodyPr>
          <a:lstStyle/>
          <a:p>
            <a:r>
              <a:rPr lang="tr-TR" dirty="0" smtClean="0"/>
              <a:t>View veya Görünüm, bilgi kullanıcıya göstermeyi kontröl eden ve kullanıcı ile etkileşimi ayarlayan yazılım projesinin mödülü dür</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Yarışçı uygulamanın yönetici nesneleri</a:t>
            </a:r>
            <a:endParaRPr lang="tr-TR" dirty="0" smtClean="0"/>
          </a:p>
        </p:txBody>
      </p:sp>
      <p:sp>
        <p:nvSpPr>
          <p:cNvPr id="3" name="Content Placeholder 2"/>
          <p:cNvSpPr>
            <a:spLocks noGrp="1"/>
          </p:cNvSpPr>
          <p:nvPr>
            <p:ph idx="1"/>
          </p:nvPr>
        </p:nvSpPr>
        <p:spPr>
          <a:xfrm>
            <a:off x="457200" y="1600200"/>
            <a:ext cx="8229600" cy="4876800"/>
          </a:xfrm>
        </p:spPr>
        <p:txBody>
          <a:bodyPr>
            <a:normAutofit fontScale="40000" lnSpcReduction="20000"/>
          </a:bodyPr>
          <a:lstStyle/>
          <a:p>
            <a:pPr marL="0" indent="0">
              <a:buNone/>
              <a:tabLst>
                <a:tab pos="355600" algn="l"/>
                <a:tab pos="808038" algn="l"/>
                <a:tab pos="1163638" algn="l"/>
              </a:tabLst>
            </a:pPr>
            <a:r>
              <a:rPr lang="en-US" dirty="0" err="1" smtClean="0"/>
              <a:t>angular.module</a:t>
            </a:r>
            <a:r>
              <a:rPr lang="en-US" dirty="0" smtClean="0"/>
              <a:t>('F1FeederApp.controllers', </a:t>
            </a:r>
            <a:r>
              <a:rPr lang="en-US" dirty="0" smtClean="0"/>
              <a:t>[]).controller</a:t>
            </a:r>
            <a:r>
              <a:rPr lang="en-US" dirty="0" smtClean="0"/>
              <a:t>('</a:t>
            </a:r>
            <a:r>
              <a:rPr lang="en-US" dirty="0" err="1" smtClean="0"/>
              <a:t>driversController</a:t>
            </a:r>
            <a:r>
              <a:rPr lang="en-US" dirty="0" smtClean="0"/>
              <a:t>', </a:t>
            </a:r>
            <a:endParaRPr lang="tr-TR" dirty="0" smtClean="0"/>
          </a:p>
          <a:p>
            <a:pPr marL="0" indent="0">
              <a:buNone/>
              <a:tabLst>
                <a:tab pos="355600" algn="l"/>
                <a:tab pos="808038" algn="l"/>
                <a:tab pos="1163638" algn="l"/>
              </a:tabLst>
            </a:pPr>
            <a:r>
              <a:rPr lang="en-US" dirty="0" smtClean="0"/>
              <a:t>function</a:t>
            </a:r>
            <a:r>
              <a:rPr lang="en-US" dirty="0" smtClean="0"/>
              <a:t>($scope, </a:t>
            </a:r>
            <a:r>
              <a:rPr lang="en-US" dirty="0" err="1" smtClean="0"/>
              <a:t>ergastAPIservice</a:t>
            </a:r>
            <a:r>
              <a:rPr lang="en-US" dirty="0" smtClean="0"/>
              <a:t>) { </a:t>
            </a:r>
            <a:endParaRPr lang="tr-TR" dirty="0" smtClean="0"/>
          </a:p>
          <a:p>
            <a:pPr marL="0" indent="0">
              <a:buNone/>
              <a:tabLst>
                <a:tab pos="355600" algn="l"/>
                <a:tab pos="808038" algn="l"/>
                <a:tab pos="1163638" algn="l"/>
              </a:tabLst>
            </a:pPr>
            <a:r>
              <a:rPr lang="tr-TR" dirty="0" smtClean="0"/>
              <a:t>	</a:t>
            </a:r>
            <a:r>
              <a:rPr lang="en-US" dirty="0" smtClean="0">
                <a:solidFill>
                  <a:srgbClr val="FF0000"/>
                </a:solidFill>
              </a:rPr>
              <a:t>$</a:t>
            </a:r>
            <a:r>
              <a:rPr lang="en-US" dirty="0" err="1" smtClean="0">
                <a:solidFill>
                  <a:srgbClr val="FF0000"/>
                </a:solidFill>
              </a:rPr>
              <a:t>scope.nameFilter</a:t>
            </a:r>
            <a:r>
              <a:rPr lang="en-US" dirty="0" smtClean="0">
                <a:solidFill>
                  <a:srgbClr val="FF0000"/>
                </a:solidFill>
              </a:rPr>
              <a:t> = null; </a:t>
            </a:r>
            <a:endParaRPr lang="tr-TR" dirty="0" smtClean="0">
              <a:solidFill>
                <a:srgbClr val="FF0000"/>
              </a:solidFill>
            </a:endParaRPr>
          </a:p>
          <a:p>
            <a:pPr marL="0" indent="0">
              <a:buNone/>
              <a:tabLst>
                <a:tab pos="355600" algn="l"/>
                <a:tab pos="808038" algn="l"/>
                <a:tab pos="1163638" algn="l"/>
              </a:tabLst>
            </a:pPr>
            <a:r>
              <a:rPr lang="tr-TR" dirty="0" smtClean="0">
                <a:solidFill>
                  <a:srgbClr val="FF0000"/>
                </a:solidFill>
              </a:rPr>
              <a:t>	</a:t>
            </a:r>
            <a:r>
              <a:rPr lang="en-US" dirty="0" smtClean="0">
                <a:solidFill>
                  <a:srgbClr val="FF0000"/>
                </a:solidFill>
              </a:rPr>
              <a:t>$</a:t>
            </a:r>
            <a:r>
              <a:rPr lang="en-US" dirty="0" err="1" smtClean="0">
                <a:solidFill>
                  <a:srgbClr val="FF0000"/>
                </a:solidFill>
              </a:rPr>
              <a:t>scope.driversList</a:t>
            </a:r>
            <a:r>
              <a:rPr lang="en-US" dirty="0" smtClean="0">
                <a:solidFill>
                  <a:srgbClr val="FF0000"/>
                </a:solidFill>
              </a:rPr>
              <a:t> = []; </a:t>
            </a:r>
            <a:endParaRPr lang="tr-TR" dirty="0" smtClean="0">
              <a:solidFill>
                <a:srgbClr val="FF0000"/>
              </a:solidFill>
            </a:endParaRPr>
          </a:p>
          <a:p>
            <a:pPr marL="0" indent="0">
              <a:buNone/>
              <a:tabLst>
                <a:tab pos="355600" algn="l"/>
                <a:tab pos="808038" algn="l"/>
                <a:tab pos="1163638" algn="l"/>
              </a:tabLst>
            </a:pPr>
            <a:r>
              <a:rPr lang="tr-TR" dirty="0" smtClean="0"/>
              <a:t>	</a:t>
            </a:r>
            <a:r>
              <a:rPr lang="en-US" dirty="0" smtClean="0"/>
              <a:t>$</a:t>
            </a:r>
            <a:r>
              <a:rPr lang="en-US" dirty="0" err="1" smtClean="0"/>
              <a:t>scope.searchFilter</a:t>
            </a:r>
            <a:r>
              <a:rPr lang="en-US" dirty="0" smtClean="0"/>
              <a:t> = function (driver) { </a:t>
            </a:r>
            <a:endParaRPr lang="tr-TR" dirty="0" smtClean="0"/>
          </a:p>
          <a:p>
            <a:pPr marL="0" indent="0">
              <a:buNone/>
              <a:tabLst>
                <a:tab pos="355600" algn="l"/>
                <a:tab pos="808038" algn="l"/>
                <a:tab pos="1163638" algn="l"/>
              </a:tabLst>
            </a:pPr>
            <a:r>
              <a:rPr lang="tr-TR" dirty="0" smtClean="0"/>
              <a:t>	</a:t>
            </a:r>
            <a:r>
              <a:rPr lang="tr-TR" dirty="0" smtClean="0"/>
              <a:t>	</a:t>
            </a:r>
            <a:r>
              <a:rPr lang="en-US" dirty="0" err="1" smtClean="0"/>
              <a:t>var</a:t>
            </a:r>
            <a:r>
              <a:rPr lang="en-US" dirty="0" smtClean="0"/>
              <a:t> </a:t>
            </a:r>
            <a:r>
              <a:rPr lang="en-US" dirty="0" smtClean="0"/>
              <a:t>re = new </a:t>
            </a:r>
            <a:r>
              <a:rPr lang="en-US" dirty="0" err="1" smtClean="0"/>
              <a:t>RegExp</a:t>
            </a:r>
            <a:r>
              <a:rPr lang="en-US" dirty="0" smtClean="0"/>
              <a:t>($</a:t>
            </a:r>
            <a:r>
              <a:rPr lang="en-US" dirty="0" err="1" smtClean="0"/>
              <a:t>scope.nameFilter</a:t>
            </a:r>
            <a:r>
              <a:rPr lang="en-US" dirty="0" smtClean="0"/>
              <a:t>, '</a:t>
            </a:r>
            <a:r>
              <a:rPr lang="en-US" dirty="0" err="1" smtClean="0"/>
              <a:t>i</a:t>
            </a:r>
            <a:r>
              <a:rPr lang="en-US" dirty="0" smtClean="0"/>
              <a:t>'); </a:t>
            </a:r>
            <a:endParaRPr lang="tr-TR" dirty="0" smtClean="0"/>
          </a:p>
          <a:p>
            <a:pPr marL="0" indent="0">
              <a:buNone/>
              <a:tabLst>
                <a:tab pos="355600" algn="l"/>
                <a:tab pos="808038" algn="l"/>
                <a:tab pos="1163638" algn="l"/>
              </a:tabLst>
            </a:pPr>
            <a:r>
              <a:rPr lang="tr-TR" dirty="0" smtClean="0"/>
              <a:t>	</a:t>
            </a:r>
            <a:r>
              <a:rPr lang="tr-TR" dirty="0" smtClean="0"/>
              <a:t>	</a:t>
            </a:r>
            <a:r>
              <a:rPr lang="en-US" dirty="0" smtClean="0"/>
              <a:t>return </a:t>
            </a:r>
            <a:r>
              <a:rPr lang="en-US" dirty="0" smtClean="0"/>
              <a:t>!$</a:t>
            </a:r>
            <a:r>
              <a:rPr lang="en-US" dirty="0" err="1" smtClean="0"/>
              <a:t>scope.nameFilter</a:t>
            </a:r>
            <a:r>
              <a:rPr lang="en-US" dirty="0" smtClean="0"/>
              <a:t> || </a:t>
            </a:r>
            <a:r>
              <a:rPr lang="en-US" dirty="0" err="1" smtClean="0"/>
              <a:t>re.test</a:t>
            </a:r>
            <a:r>
              <a:rPr lang="en-US" dirty="0" smtClean="0"/>
              <a:t>(</a:t>
            </a:r>
            <a:r>
              <a:rPr lang="en-US" dirty="0" err="1" smtClean="0"/>
              <a:t>driver.Driver.givenName</a:t>
            </a:r>
            <a:r>
              <a:rPr lang="en-US" dirty="0" smtClean="0"/>
              <a:t>) || </a:t>
            </a:r>
            <a:r>
              <a:rPr lang="en-US" dirty="0" err="1" smtClean="0"/>
              <a:t>re.test</a:t>
            </a:r>
            <a:r>
              <a:rPr lang="en-US" dirty="0" smtClean="0"/>
              <a:t>(</a:t>
            </a:r>
            <a:r>
              <a:rPr lang="en-US" dirty="0" err="1" smtClean="0"/>
              <a:t>driver.Driver.familyName</a:t>
            </a:r>
            <a:r>
              <a:rPr lang="en-US" dirty="0" smtClean="0"/>
              <a:t>); </a:t>
            </a:r>
            <a:endParaRPr lang="tr-TR" dirty="0" smtClean="0"/>
          </a:p>
          <a:p>
            <a:pPr marL="0" indent="0">
              <a:buNone/>
              <a:tabLst>
                <a:tab pos="355600" algn="l"/>
                <a:tab pos="808038" algn="l"/>
                <a:tab pos="1163638" algn="l"/>
              </a:tabLst>
            </a:pPr>
            <a:r>
              <a:rPr lang="tr-TR" dirty="0" smtClean="0"/>
              <a:t>	</a:t>
            </a: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tr-TR" dirty="0" smtClean="0"/>
              <a:t>	</a:t>
            </a:r>
            <a:r>
              <a:rPr lang="en-US" dirty="0" err="1" smtClean="0"/>
              <a:t>ergastAPIservice.getDrivers</a:t>
            </a:r>
            <a:r>
              <a:rPr lang="en-US" dirty="0" smtClean="0"/>
              <a:t>().success(function (response) </a:t>
            </a:r>
            <a:r>
              <a:rPr lang="en-US" dirty="0" smtClean="0"/>
              <a:t>{</a:t>
            </a:r>
            <a:endParaRPr lang="tr-TR" dirty="0" smtClean="0"/>
          </a:p>
          <a:p>
            <a:pPr marL="0" indent="0">
              <a:buNone/>
              <a:tabLst>
                <a:tab pos="355600" algn="l"/>
                <a:tab pos="808038" algn="l"/>
                <a:tab pos="1163638" algn="l"/>
              </a:tabLst>
            </a:pPr>
            <a:r>
              <a:rPr lang="tr-TR" dirty="0" smtClean="0"/>
              <a:t>	</a:t>
            </a:r>
            <a:r>
              <a:rPr lang="tr-TR" dirty="0" smtClean="0"/>
              <a:t>	</a:t>
            </a:r>
            <a:r>
              <a:rPr lang="en-US" dirty="0" smtClean="0"/>
              <a:t>$</a:t>
            </a:r>
            <a:r>
              <a:rPr lang="en-US" dirty="0" err="1" smtClean="0"/>
              <a:t>scope.driversList</a:t>
            </a:r>
            <a:r>
              <a:rPr lang="en-US" dirty="0" smtClean="0"/>
              <a:t> = </a:t>
            </a:r>
            <a:r>
              <a:rPr lang="en-US" dirty="0" err="1" smtClean="0"/>
              <a:t>response.MRData.StandingsTable.StandingsLists</a:t>
            </a:r>
            <a:r>
              <a:rPr lang="en-US" dirty="0" smtClean="0"/>
              <a:t>[0].</a:t>
            </a:r>
            <a:r>
              <a:rPr lang="en-US" dirty="0" err="1" smtClean="0"/>
              <a:t>DriverStandings</a:t>
            </a:r>
            <a:r>
              <a:rPr lang="en-US" dirty="0" smtClean="0"/>
              <a:t>; </a:t>
            </a:r>
            <a:endParaRPr lang="tr-TR" dirty="0" smtClean="0"/>
          </a:p>
          <a:p>
            <a:pPr marL="0" indent="0">
              <a:buNone/>
              <a:tabLst>
                <a:tab pos="355600" algn="l"/>
                <a:tab pos="808038" algn="l"/>
                <a:tab pos="1163638" algn="l"/>
              </a:tabLst>
            </a:pPr>
            <a:r>
              <a:rPr lang="tr-TR" dirty="0" smtClean="0"/>
              <a:t>	</a:t>
            </a: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}).controller</a:t>
            </a:r>
            <a:r>
              <a:rPr lang="en-US" dirty="0" smtClean="0"/>
              <a:t>('</a:t>
            </a:r>
            <a:r>
              <a:rPr lang="en-US" dirty="0" err="1" smtClean="0"/>
              <a:t>driverController</a:t>
            </a:r>
            <a:r>
              <a:rPr lang="en-US" dirty="0" smtClean="0"/>
              <a:t>', </a:t>
            </a:r>
            <a:endParaRPr lang="tr-TR" dirty="0" smtClean="0"/>
          </a:p>
          <a:p>
            <a:pPr marL="0" indent="0">
              <a:buNone/>
              <a:tabLst>
                <a:tab pos="355600" algn="l"/>
                <a:tab pos="808038" algn="l"/>
                <a:tab pos="1163638" algn="l"/>
              </a:tabLst>
            </a:pPr>
            <a:r>
              <a:rPr lang="en-US" dirty="0" smtClean="0"/>
              <a:t>function</a:t>
            </a:r>
            <a:r>
              <a:rPr lang="en-US" dirty="0" smtClean="0"/>
              <a:t>($scope, $</a:t>
            </a:r>
            <a:r>
              <a:rPr lang="en-US" dirty="0" err="1" smtClean="0"/>
              <a:t>routeParams</a:t>
            </a:r>
            <a:r>
              <a:rPr lang="en-US" dirty="0" smtClean="0"/>
              <a:t>, </a:t>
            </a:r>
            <a:r>
              <a:rPr lang="en-US" dirty="0" err="1" smtClean="0"/>
              <a:t>ergastAPIservice</a:t>
            </a:r>
            <a:r>
              <a:rPr lang="en-US" dirty="0" smtClean="0"/>
              <a:t>) { </a:t>
            </a:r>
            <a:endParaRPr lang="tr-TR" dirty="0" smtClean="0"/>
          </a:p>
          <a:p>
            <a:pPr marL="0" indent="0">
              <a:buNone/>
              <a:tabLst>
                <a:tab pos="355600" algn="l"/>
                <a:tab pos="808038" algn="l"/>
                <a:tab pos="1163638" algn="l"/>
              </a:tabLst>
            </a:pPr>
            <a:r>
              <a:rPr lang="tr-TR" dirty="0" smtClean="0"/>
              <a:t>	</a:t>
            </a:r>
            <a:r>
              <a:rPr lang="en-US" dirty="0" smtClean="0"/>
              <a:t>$</a:t>
            </a:r>
            <a:r>
              <a:rPr lang="en-US" dirty="0" smtClean="0"/>
              <a:t>scope.id = $routeParams.id;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scope.races</a:t>
            </a:r>
            <a:r>
              <a:rPr lang="en-US" dirty="0" smtClean="0"/>
              <a:t> = [];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scope.driver</a:t>
            </a:r>
            <a:r>
              <a:rPr lang="en-US" dirty="0" smtClean="0"/>
              <a:t> = null; </a:t>
            </a:r>
            <a:endParaRPr lang="tr-TR" dirty="0" smtClean="0"/>
          </a:p>
          <a:p>
            <a:pPr marL="0" indent="0">
              <a:buNone/>
              <a:tabLst>
                <a:tab pos="355600" algn="l"/>
                <a:tab pos="808038" algn="l"/>
                <a:tab pos="1163638" algn="l"/>
              </a:tabLst>
            </a:pPr>
            <a:r>
              <a:rPr lang="tr-TR" dirty="0" smtClean="0"/>
              <a:t>	</a:t>
            </a:r>
            <a:endParaRPr lang="tr-TR" dirty="0" smtClean="0"/>
          </a:p>
          <a:p>
            <a:pPr marL="0" indent="0">
              <a:buNone/>
              <a:tabLst>
                <a:tab pos="355600" algn="l"/>
                <a:tab pos="808038" algn="l"/>
                <a:tab pos="1163638" algn="l"/>
              </a:tabLst>
            </a:pPr>
            <a:r>
              <a:rPr lang="tr-TR" dirty="0" smtClean="0"/>
              <a:t>	</a:t>
            </a:r>
            <a:r>
              <a:rPr lang="en-US" dirty="0" err="1" smtClean="0"/>
              <a:t>ergastAPIservice.getDriverDetails</a:t>
            </a:r>
            <a:r>
              <a:rPr lang="en-US" dirty="0" smtClean="0"/>
              <a:t>($scope.id).success(function (response) { </a:t>
            </a:r>
            <a:endParaRPr lang="tr-TR" dirty="0" smtClean="0"/>
          </a:p>
          <a:p>
            <a:pPr marL="0" indent="0">
              <a:buNone/>
              <a:tabLst>
                <a:tab pos="355600" algn="l"/>
                <a:tab pos="808038" algn="l"/>
                <a:tab pos="1163638" algn="l"/>
              </a:tabLst>
            </a:pPr>
            <a:r>
              <a:rPr lang="tr-TR" dirty="0" smtClean="0"/>
              <a:t>	</a:t>
            </a:r>
            <a:r>
              <a:rPr lang="tr-TR" dirty="0" smtClean="0"/>
              <a:t>	</a:t>
            </a:r>
            <a:r>
              <a:rPr lang="en-US" dirty="0" smtClean="0"/>
              <a:t>$</a:t>
            </a:r>
            <a:r>
              <a:rPr lang="en-US" dirty="0" err="1" smtClean="0"/>
              <a:t>scope.driver</a:t>
            </a:r>
            <a:r>
              <a:rPr lang="en-US" dirty="0" smtClean="0"/>
              <a:t> = </a:t>
            </a:r>
            <a:r>
              <a:rPr lang="en-US" dirty="0" err="1" smtClean="0"/>
              <a:t>response.MRData.StandingsTable.StandingsLists</a:t>
            </a:r>
            <a:r>
              <a:rPr lang="en-US" dirty="0" smtClean="0"/>
              <a:t>[0].</a:t>
            </a:r>
            <a:r>
              <a:rPr lang="en-US" dirty="0" err="1" smtClean="0"/>
              <a:t>DriverStandings</a:t>
            </a:r>
            <a:r>
              <a:rPr lang="en-US" dirty="0" smtClean="0"/>
              <a:t>[0]; </a:t>
            </a:r>
            <a:endParaRPr lang="tr-TR" dirty="0" smtClean="0"/>
          </a:p>
          <a:p>
            <a:pPr marL="0" indent="0">
              <a:buNone/>
              <a:tabLst>
                <a:tab pos="355600" algn="l"/>
                <a:tab pos="808038" algn="l"/>
                <a:tab pos="1163638" algn="l"/>
              </a:tabLst>
            </a:pPr>
            <a:r>
              <a:rPr lang="tr-TR" dirty="0" smtClean="0"/>
              <a:t>	</a:t>
            </a: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Controller verileri sunucudan, özel servisi kullanarak indirir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Yarışçı uygulamanın yönetici nesneleri</a:t>
            </a:r>
            <a:endParaRPr lang="tr-TR" dirty="0" smtClean="0"/>
          </a:p>
        </p:txBody>
      </p:sp>
      <p:sp>
        <p:nvSpPr>
          <p:cNvPr id="3" name="Content Placeholder 2"/>
          <p:cNvSpPr>
            <a:spLocks noGrp="1"/>
          </p:cNvSpPr>
          <p:nvPr>
            <p:ph idx="1"/>
          </p:nvPr>
        </p:nvSpPr>
        <p:spPr>
          <a:xfrm>
            <a:off x="457200" y="1600200"/>
            <a:ext cx="8229600" cy="4953000"/>
          </a:xfrm>
        </p:spPr>
        <p:txBody>
          <a:bodyPr>
            <a:normAutofit fontScale="40000" lnSpcReduction="20000"/>
          </a:bodyPr>
          <a:lstStyle/>
          <a:p>
            <a:pPr marL="0" indent="0">
              <a:buNone/>
              <a:tabLst>
                <a:tab pos="355600" algn="l"/>
                <a:tab pos="808038" algn="l"/>
                <a:tab pos="1163638" algn="l"/>
              </a:tabLst>
            </a:pPr>
            <a:r>
              <a:rPr lang="en-US" dirty="0" err="1" smtClean="0"/>
              <a:t>angular.module</a:t>
            </a:r>
            <a:r>
              <a:rPr lang="en-US" dirty="0" smtClean="0"/>
              <a:t>('F1FeederApp.controllers', </a:t>
            </a:r>
            <a:r>
              <a:rPr lang="en-US" dirty="0" smtClean="0"/>
              <a:t>[]).controller</a:t>
            </a:r>
            <a:r>
              <a:rPr lang="en-US" dirty="0" smtClean="0"/>
              <a:t>('</a:t>
            </a:r>
            <a:r>
              <a:rPr lang="en-US" dirty="0" err="1" smtClean="0"/>
              <a:t>driversController</a:t>
            </a:r>
            <a:r>
              <a:rPr lang="en-US" dirty="0" smtClean="0"/>
              <a:t>', </a:t>
            </a:r>
            <a:endParaRPr lang="tr-TR" dirty="0" smtClean="0"/>
          </a:p>
          <a:p>
            <a:pPr marL="0" indent="0">
              <a:buNone/>
              <a:tabLst>
                <a:tab pos="355600" algn="l"/>
                <a:tab pos="808038" algn="l"/>
                <a:tab pos="1163638" algn="l"/>
              </a:tabLst>
            </a:pPr>
            <a:r>
              <a:rPr lang="en-US" dirty="0" smtClean="0"/>
              <a:t>function</a:t>
            </a:r>
            <a:r>
              <a:rPr lang="en-US" dirty="0" smtClean="0"/>
              <a:t>($scope, </a:t>
            </a:r>
            <a:r>
              <a:rPr lang="en-US" dirty="0" err="1" smtClean="0"/>
              <a:t>ergastAPIservice</a:t>
            </a:r>
            <a:r>
              <a:rPr lang="en-US" dirty="0" smtClean="0"/>
              <a:t>) {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scope.nameFilter</a:t>
            </a:r>
            <a:r>
              <a:rPr lang="en-US" dirty="0" smtClean="0"/>
              <a:t> = null;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scope.driversList</a:t>
            </a:r>
            <a:r>
              <a:rPr lang="en-US" dirty="0" smtClean="0"/>
              <a:t> = [];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scope.searchFilter</a:t>
            </a:r>
            <a:r>
              <a:rPr lang="en-US" dirty="0" smtClean="0"/>
              <a:t> = function (driver) { </a:t>
            </a:r>
            <a:endParaRPr lang="tr-TR" dirty="0" smtClean="0"/>
          </a:p>
          <a:p>
            <a:pPr marL="0" indent="0">
              <a:buNone/>
              <a:tabLst>
                <a:tab pos="355600" algn="l"/>
                <a:tab pos="808038" algn="l"/>
                <a:tab pos="1163638" algn="l"/>
              </a:tabLst>
            </a:pPr>
            <a:r>
              <a:rPr lang="tr-TR" dirty="0" smtClean="0"/>
              <a:t>	</a:t>
            </a:r>
            <a:r>
              <a:rPr lang="tr-TR" dirty="0" smtClean="0"/>
              <a:t>	</a:t>
            </a:r>
            <a:r>
              <a:rPr lang="en-US" dirty="0" err="1" smtClean="0"/>
              <a:t>var</a:t>
            </a:r>
            <a:r>
              <a:rPr lang="en-US" dirty="0" smtClean="0"/>
              <a:t> </a:t>
            </a:r>
            <a:r>
              <a:rPr lang="en-US" dirty="0" smtClean="0"/>
              <a:t>re = new </a:t>
            </a:r>
            <a:r>
              <a:rPr lang="en-US" dirty="0" err="1" smtClean="0"/>
              <a:t>RegExp</a:t>
            </a:r>
            <a:r>
              <a:rPr lang="en-US" dirty="0" smtClean="0"/>
              <a:t>($</a:t>
            </a:r>
            <a:r>
              <a:rPr lang="en-US" dirty="0" err="1" smtClean="0"/>
              <a:t>scope.nameFilter</a:t>
            </a:r>
            <a:r>
              <a:rPr lang="en-US" dirty="0" smtClean="0"/>
              <a:t>, '</a:t>
            </a:r>
            <a:r>
              <a:rPr lang="en-US" dirty="0" err="1" smtClean="0"/>
              <a:t>i</a:t>
            </a:r>
            <a:r>
              <a:rPr lang="en-US" dirty="0" smtClean="0"/>
              <a:t>'); </a:t>
            </a:r>
            <a:endParaRPr lang="tr-TR" dirty="0" smtClean="0"/>
          </a:p>
          <a:p>
            <a:pPr marL="0" indent="0">
              <a:buNone/>
              <a:tabLst>
                <a:tab pos="355600" algn="l"/>
                <a:tab pos="808038" algn="l"/>
                <a:tab pos="1163638" algn="l"/>
              </a:tabLst>
            </a:pPr>
            <a:r>
              <a:rPr lang="tr-TR" dirty="0" smtClean="0"/>
              <a:t>	</a:t>
            </a:r>
            <a:r>
              <a:rPr lang="tr-TR" dirty="0" smtClean="0"/>
              <a:t>	</a:t>
            </a:r>
            <a:r>
              <a:rPr lang="en-US" dirty="0" smtClean="0"/>
              <a:t>return </a:t>
            </a:r>
            <a:r>
              <a:rPr lang="en-US" dirty="0" smtClean="0"/>
              <a:t>!$</a:t>
            </a:r>
            <a:r>
              <a:rPr lang="en-US" dirty="0" err="1" smtClean="0"/>
              <a:t>scope.nameFilter</a:t>
            </a:r>
            <a:r>
              <a:rPr lang="en-US" dirty="0" smtClean="0"/>
              <a:t> || </a:t>
            </a:r>
            <a:r>
              <a:rPr lang="en-US" dirty="0" err="1" smtClean="0"/>
              <a:t>re.test</a:t>
            </a:r>
            <a:r>
              <a:rPr lang="en-US" dirty="0" smtClean="0"/>
              <a:t>(</a:t>
            </a:r>
            <a:r>
              <a:rPr lang="en-US" dirty="0" err="1" smtClean="0"/>
              <a:t>driver.Driver.givenName</a:t>
            </a:r>
            <a:r>
              <a:rPr lang="en-US" dirty="0" smtClean="0"/>
              <a:t>) || </a:t>
            </a:r>
            <a:r>
              <a:rPr lang="en-US" dirty="0" err="1" smtClean="0"/>
              <a:t>re.test</a:t>
            </a:r>
            <a:r>
              <a:rPr lang="en-US" dirty="0" smtClean="0"/>
              <a:t>(</a:t>
            </a:r>
            <a:r>
              <a:rPr lang="en-US" dirty="0" err="1" smtClean="0"/>
              <a:t>driver.Driver.familyName</a:t>
            </a:r>
            <a:r>
              <a:rPr lang="en-US" dirty="0" smtClean="0"/>
              <a:t>); </a:t>
            </a:r>
            <a:endParaRPr lang="tr-TR" dirty="0" smtClean="0"/>
          </a:p>
          <a:p>
            <a:pPr marL="0" indent="0">
              <a:buNone/>
              <a:tabLst>
                <a:tab pos="355600" algn="l"/>
                <a:tab pos="808038" algn="l"/>
                <a:tab pos="1163638" algn="l"/>
              </a:tabLst>
            </a:pPr>
            <a:r>
              <a:rPr lang="tr-TR" dirty="0" smtClean="0"/>
              <a:t>	</a:t>
            </a: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tr-TR" dirty="0" smtClean="0"/>
              <a:t>	</a:t>
            </a:r>
            <a:r>
              <a:rPr lang="en-US" dirty="0" err="1" smtClean="0">
                <a:solidFill>
                  <a:srgbClr val="FF0000"/>
                </a:solidFill>
              </a:rPr>
              <a:t>ergastAPIservice.getDrivers</a:t>
            </a:r>
            <a:r>
              <a:rPr lang="en-US" dirty="0" smtClean="0">
                <a:solidFill>
                  <a:srgbClr val="FF0000"/>
                </a:solidFill>
              </a:rPr>
              <a:t>().success(function (response) </a:t>
            </a:r>
            <a:r>
              <a:rPr lang="en-US" dirty="0" smtClean="0">
                <a:solidFill>
                  <a:srgbClr val="FF0000"/>
                </a:solidFill>
              </a:rPr>
              <a:t>{$</a:t>
            </a:r>
            <a:r>
              <a:rPr lang="en-US" dirty="0" err="1" smtClean="0">
                <a:solidFill>
                  <a:srgbClr val="FF0000"/>
                </a:solidFill>
              </a:rPr>
              <a:t>scope.driversList</a:t>
            </a:r>
            <a:r>
              <a:rPr lang="en-US" dirty="0" smtClean="0">
                <a:solidFill>
                  <a:srgbClr val="FF0000"/>
                </a:solidFill>
              </a:rPr>
              <a:t> = </a:t>
            </a:r>
            <a:r>
              <a:rPr lang="en-US" dirty="0" err="1" smtClean="0">
                <a:solidFill>
                  <a:srgbClr val="FF0000"/>
                </a:solidFill>
              </a:rPr>
              <a:t>response.MRData.StandingsTable.StandingsLists</a:t>
            </a:r>
            <a:r>
              <a:rPr lang="en-US" dirty="0" smtClean="0">
                <a:solidFill>
                  <a:srgbClr val="FF0000"/>
                </a:solidFill>
              </a:rPr>
              <a:t>[0].</a:t>
            </a:r>
            <a:r>
              <a:rPr lang="en-US" dirty="0" err="1" smtClean="0">
                <a:solidFill>
                  <a:srgbClr val="FF0000"/>
                </a:solidFill>
              </a:rPr>
              <a:t>DriverStandings</a:t>
            </a:r>
            <a:r>
              <a:rPr lang="en-US" dirty="0" smtClean="0">
                <a:solidFill>
                  <a:srgbClr val="FF0000"/>
                </a:solidFill>
              </a:rPr>
              <a:t>; </a:t>
            </a:r>
            <a:r>
              <a:rPr lang="en-US" dirty="0" smtClean="0">
                <a:solidFill>
                  <a:srgbClr val="FF0000"/>
                </a:solidFill>
              </a:rPr>
              <a:t>}); </a:t>
            </a:r>
            <a:endParaRPr lang="tr-TR" dirty="0" smtClean="0">
              <a:solidFill>
                <a:srgbClr val="FF0000"/>
              </a:solidFill>
            </a:endParaRPr>
          </a:p>
          <a:p>
            <a:pPr marL="0" indent="0">
              <a:buNone/>
              <a:tabLst>
                <a:tab pos="355600" algn="l"/>
                <a:tab pos="808038" algn="l"/>
                <a:tab pos="1163638" algn="l"/>
              </a:tabLst>
            </a:pPr>
            <a:endParaRPr lang="tr-TR" dirty="0" smtClean="0">
              <a:solidFill>
                <a:srgbClr val="FF0000"/>
              </a:solidFill>
            </a:endParaRPr>
          </a:p>
          <a:p>
            <a:pPr marL="0" indent="0">
              <a:buNone/>
              <a:tabLst>
                <a:tab pos="355600" algn="l"/>
                <a:tab pos="808038" algn="l"/>
                <a:tab pos="1163638" algn="l"/>
              </a:tabLst>
            </a:pPr>
            <a:r>
              <a:rPr lang="en-US" dirty="0" smtClean="0"/>
              <a:t>}).controller</a:t>
            </a:r>
            <a:r>
              <a:rPr lang="en-US" dirty="0" smtClean="0"/>
              <a:t>('</a:t>
            </a:r>
            <a:r>
              <a:rPr lang="en-US" dirty="0" err="1" smtClean="0"/>
              <a:t>driverController</a:t>
            </a:r>
            <a:r>
              <a:rPr lang="en-US" dirty="0" smtClean="0"/>
              <a:t>', </a:t>
            </a:r>
            <a:endParaRPr lang="tr-TR" dirty="0" smtClean="0"/>
          </a:p>
          <a:p>
            <a:pPr marL="0" indent="0">
              <a:buNone/>
              <a:tabLst>
                <a:tab pos="355600" algn="l"/>
                <a:tab pos="808038" algn="l"/>
                <a:tab pos="1163638" algn="l"/>
              </a:tabLst>
            </a:pPr>
            <a:r>
              <a:rPr lang="en-US" dirty="0" smtClean="0"/>
              <a:t>function</a:t>
            </a:r>
            <a:r>
              <a:rPr lang="en-US" dirty="0" smtClean="0"/>
              <a:t>($scope, $</a:t>
            </a:r>
            <a:r>
              <a:rPr lang="en-US" dirty="0" err="1" smtClean="0"/>
              <a:t>routeParams</a:t>
            </a:r>
            <a:r>
              <a:rPr lang="en-US" dirty="0" smtClean="0"/>
              <a:t>, </a:t>
            </a:r>
            <a:r>
              <a:rPr lang="en-US" dirty="0" err="1" smtClean="0"/>
              <a:t>ergastAPIservice</a:t>
            </a:r>
            <a:r>
              <a:rPr lang="en-US" dirty="0" smtClean="0"/>
              <a:t>) { </a:t>
            </a:r>
            <a:endParaRPr lang="tr-TR" dirty="0" smtClean="0"/>
          </a:p>
          <a:p>
            <a:pPr marL="0" indent="0">
              <a:buNone/>
              <a:tabLst>
                <a:tab pos="355600" algn="l"/>
                <a:tab pos="808038" algn="l"/>
                <a:tab pos="1163638" algn="l"/>
              </a:tabLst>
            </a:pPr>
            <a:r>
              <a:rPr lang="tr-TR" dirty="0" smtClean="0"/>
              <a:t>	</a:t>
            </a:r>
            <a:r>
              <a:rPr lang="en-US" dirty="0" smtClean="0"/>
              <a:t>$</a:t>
            </a:r>
            <a:r>
              <a:rPr lang="en-US" dirty="0" smtClean="0"/>
              <a:t>scope.id = $routeParams.id;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scope.races</a:t>
            </a:r>
            <a:r>
              <a:rPr lang="en-US" dirty="0" smtClean="0"/>
              <a:t> = []; </a:t>
            </a:r>
            <a:endParaRPr lang="tr-TR" dirty="0" smtClean="0"/>
          </a:p>
          <a:p>
            <a:pPr marL="0" indent="0">
              <a:buNone/>
              <a:tabLst>
                <a:tab pos="355600" algn="l"/>
                <a:tab pos="808038" algn="l"/>
                <a:tab pos="1163638" algn="l"/>
              </a:tabLst>
            </a:pPr>
            <a:r>
              <a:rPr lang="tr-TR" dirty="0" smtClean="0"/>
              <a:t>	</a:t>
            </a:r>
            <a:r>
              <a:rPr lang="en-US" dirty="0" smtClean="0"/>
              <a:t>$</a:t>
            </a:r>
            <a:r>
              <a:rPr lang="en-US" dirty="0" err="1" smtClean="0"/>
              <a:t>scope.driver</a:t>
            </a:r>
            <a:r>
              <a:rPr lang="en-US" dirty="0" smtClean="0"/>
              <a:t> = null; </a:t>
            </a:r>
            <a:endParaRPr lang="tr-TR" dirty="0" smtClean="0"/>
          </a:p>
          <a:p>
            <a:pPr marL="0" indent="0">
              <a:buNone/>
              <a:tabLst>
                <a:tab pos="355600" algn="l"/>
                <a:tab pos="808038" algn="l"/>
                <a:tab pos="1163638" algn="l"/>
              </a:tabLst>
            </a:pPr>
            <a:r>
              <a:rPr lang="tr-TR" dirty="0" smtClean="0"/>
              <a:t>	</a:t>
            </a:r>
            <a:endParaRPr lang="tr-TR" dirty="0" smtClean="0"/>
          </a:p>
          <a:p>
            <a:pPr marL="0" indent="0">
              <a:buNone/>
              <a:tabLst>
                <a:tab pos="355600" algn="l"/>
                <a:tab pos="808038" algn="l"/>
                <a:tab pos="1163638" algn="l"/>
              </a:tabLst>
            </a:pPr>
            <a:r>
              <a:rPr lang="tr-TR" dirty="0" smtClean="0">
                <a:solidFill>
                  <a:srgbClr val="FF0000"/>
                </a:solidFill>
              </a:rPr>
              <a:t>	</a:t>
            </a:r>
            <a:r>
              <a:rPr lang="en-US" dirty="0" err="1" smtClean="0">
                <a:solidFill>
                  <a:srgbClr val="FF0000"/>
                </a:solidFill>
              </a:rPr>
              <a:t>ergastAPIservice.getDriverDetails</a:t>
            </a:r>
            <a:r>
              <a:rPr lang="en-US" dirty="0" smtClean="0">
                <a:solidFill>
                  <a:srgbClr val="FF0000"/>
                </a:solidFill>
              </a:rPr>
              <a:t>($scope.id).success(function (response) { </a:t>
            </a:r>
            <a:r>
              <a:rPr lang="tr-TR" dirty="0" smtClean="0">
                <a:solidFill>
                  <a:srgbClr val="FF0000"/>
                </a:solidFill>
              </a:rPr>
              <a:t> </a:t>
            </a:r>
            <a:r>
              <a:rPr lang="en-US" dirty="0" smtClean="0">
                <a:solidFill>
                  <a:srgbClr val="FF0000"/>
                </a:solidFill>
              </a:rPr>
              <a:t>$</a:t>
            </a:r>
            <a:r>
              <a:rPr lang="en-US" dirty="0" err="1" smtClean="0">
                <a:solidFill>
                  <a:srgbClr val="FF0000"/>
                </a:solidFill>
              </a:rPr>
              <a:t>scope.driver</a:t>
            </a:r>
            <a:r>
              <a:rPr lang="en-US" dirty="0" smtClean="0">
                <a:solidFill>
                  <a:srgbClr val="FF0000"/>
                </a:solidFill>
              </a:rPr>
              <a:t> = </a:t>
            </a:r>
            <a:r>
              <a:rPr lang="en-US" dirty="0" err="1" smtClean="0">
                <a:solidFill>
                  <a:srgbClr val="FF0000"/>
                </a:solidFill>
              </a:rPr>
              <a:t>response.MRData.StandingsTable.StandingsLists</a:t>
            </a:r>
            <a:r>
              <a:rPr lang="en-US" dirty="0" smtClean="0">
                <a:solidFill>
                  <a:srgbClr val="FF0000"/>
                </a:solidFill>
              </a:rPr>
              <a:t>[0].</a:t>
            </a:r>
            <a:r>
              <a:rPr lang="en-US" dirty="0" err="1" smtClean="0">
                <a:solidFill>
                  <a:srgbClr val="FF0000"/>
                </a:solidFill>
              </a:rPr>
              <a:t>DriverStandings</a:t>
            </a:r>
            <a:r>
              <a:rPr lang="en-US" dirty="0" smtClean="0">
                <a:solidFill>
                  <a:srgbClr val="FF0000"/>
                </a:solidFill>
              </a:rPr>
              <a:t>[0]; </a:t>
            </a:r>
            <a:r>
              <a:rPr lang="tr-TR" dirty="0" smtClean="0">
                <a:solidFill>
                  <a:srgbClr val="FF0000"/>
                </a:solidFill>
              </a:rPr>
              <a:t> </a:t>
            </a:r>
            <a:r>
              <a:rPr lang="en-US" dirty="0" smtClean="0">
                <a:solidFill>
                  <a:srgbClr val="FF0000"/>
                </a:solidFill>
              </a:rPr>
              <a:t>}); </a:t>
            </a:r>
            <a:endParaRPr lang="tr-TR" dirty="0" smtClean="0">
              <a:solidFill>
                <a:srgbClr val="FF0000"/>
              </a:solidFill>
            </a:endParaRPr>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Angular servisler, AJAX kullanan HTTP istek yapabilen araçlardır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Yarışçı uygulamanın yönetici nesneleri</a:t>
            </a:r>
            <a:endParaRPr lang="tr-TR" dirty="0" smtClean="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marL="0" indent="0">
              <a:buNone/>
              <a:tabLst>
                <a:tab pos="355600" algn="l"/>
                <a:tab pos="808038" algn="l"/>
                <a:tab pos="1163638" algn="l"/>
              </a:tabLst>
            </a:pPr>
            <a:r>
              <a:rPr lang="en-US" dirty="0" err="1" smtClean="0"/>
              <a:t>angular.module</a:t>
            </a:r>
            <a:r>
              <a:rPr lang="en-US" dirty="0" smtClean="0"/>
              <a:t>('F1FeederApp.services', </a:t>
            </a:r>
            <a:r>
              <a:rPr lang="en-US" dirty="0" smtClean="0"/>
              <a:t>[])</a:t>
            </a:r>
            <a:r>
              <a:rPr lang="en-US" b="1" dirty="0" smtClean="0">
                <a:solidFill>
                  <a:srgbClr val="FF0000"/>
                </a:solidFill>
              </a:rPr>
              <a:t>.</a:t>
            </a:r>
            <a:r>
              <a:rPr lang="en-US" b="1" dirty="0" smtClean="0">
                <a:solidFill>
                  <a:srgbClr val="FF0000"/>
                </a:solidFill>
              </a:rPr>
              <a:t>factory('</a:t>
            </a:r>
            <a:r>
              <a:rPr lang="en-US" b="1" dirty="0" err="1" smtClean="0">
                <a:solidFill>
                  <a:srgbClr val="FF0000"/>
                </a:solidFill>
              </a:rPr>
              <a:t>ergastAPIservice</a:t>
            </a:r>
            <a:r>
              <a:rPr lang="en-US" b="1" dirty="0" smtClean="0">
                <a:solidFill>
                  <a:srgbClr val="FF0000"/>
                </a:solidFill>
              </a:rPr>
              <a:t>', </a:t>
            </a:r>
            <a:endParaRPr lang="tr-TR" b="1" dirty="0" smtClean="0">
              <a:solidFill>
                <a:srgbClr val="FF0000"/>
              </a:solidFill>
            </a:endParaRPr>
          </a:p>
          <a:p>
            <a:pPr marL="0" indent="0">
              <a:buNone/>
              <a:tabLst>
                <a:tab pos="355600" algn="l"/>
                <a:tab pos="808038" algn="l"/>
                <a:tab pos="1163638" algn="l"/>
              </a:tabLst>
            </a:pPr>
            <a:r>
              <a:rPr lang="en-US" dirty="0" smtClean="0"/>
              <a:t>function</a:t>
            </a:r>
            <a:r>
              <a:rPr lang="en-US" dirty="0" smtClean="0"/>
              <a:t>($http) { </a:t>
            </a:r>
            <a:endParaRPr lang="tr-TR" dirty="0" smtClean="0"/>
          </a:p>
          <a:p>
            <a:pPr marL="0" indent="0">
              <a:buNone/>
              <a:tabLst>
                <a:tab pos="355600" algn="l"/>
                <a:tab pos="808038" algn="l"/>
                <a:tab pos="1163638" algn="l"/>
              </a:tabLst>
            </a:pPr>
            <a:r>
              <a:rPr lang="en-US" dirty="0" err="1" smtClean="0"/>
              <a:t>var</a:t>
            </a:r>
            <a:r>
              <a:rPr lang="en-US" dirty="0" smtClean="0"/>
              <a:t> </a:t>
            </a:r>
            <a:r>
              <a:rPr lang="en-US" dirty="0" err="1" smtClean="0"/>
              <a:t>ergastAPI</a:t>
            </a:r>
            <a:r>
              <a:rPr lang="en-US" dirty="0" smtClean="0"/>
              <a:t> = {}; </a:t>
            </a:r>
            <a:endParaRPr lang="tr-TR" dirty="0" smtClean="0"/>
          </a:p>
          <a:p>
            <a:pPr marL="0" indent="0">
              <a:buNone/>
              <a:tabLst>
                <a:tab pos="355600" algn="l"/>
                <a:tab pos="808038" algn="l"/>
                <a:tab pos="1163638" algn="l"/>
              </a:tabLst>
            </a:pPr>
            <a:r>
              <a:rPr lang="en-US" dirty="0" err="1" smtClean="0"/>
              <a:t>ergastAPI.getDrivers</a:t>
            </a:r>
            <a:r>
              <a:rPr lang="en-US" dirty="0" smtClean="0"/>
              <a:t> </a:t>
            </a:r>
            <a:r>
              <a:rPr lang="en-US" dirty="0" smtClean="0"/>
              <a:t>= function() { </a:t>
            </a:r>
            <a:endParaRPr lang="tr-TR" dirty="0" smtClean="0"/>
          </a:p>
          <a:p>
            <a:pPr marL="0" indent="0">
              <a:buNone/>
              <a:tabLst>
                <a:tab pos="355600" algn="l"/>
                <a:tab pos="808038" algn="l"/>
                <a:tab pos="1163638" algn="l"/>
              </a:tabLst>
            </a:pPr>
            <a:r>
              <a:rPr lang="tr-TR" dirty="0" smtClean="0"/>
              <a:t>	</a:t>
            </a:r>
            <a:r>
              <a:rPr lang="en-US" dirty="0" smtClean="0"/>
              <a:t>return </a:t>
            </a:r>
            <a:r>
              <a:rPr lang="en-US" dirty="0" smtClean="0"/>
              <a:t>$http({ method: 'JSONP', </a:t>
            </a:r>
            <a:r>
              <a:rPr lang="en-US" dirty="0" err="1" smtClean="0"/>
              <a:t>url</a:t>
            </a:r>
            <a:r>
              <a:rPr lang="en-US" dirty="0" smtClean="0"/>
              <a:t>: 'http://</a:t>
            </a:r>
            <a:r>
              <a:rPr lang="en-US" dirty="0" smtClean="0"/>
              <a:t>ergast.com/api/f1/2013/driverStandings.json}); </a:t>
            </a:r>
            <a:endParaRPr lang="tr-TR" dirty="0" smtClean="0"/>
          </a:p>
          <a:p>
            <a:pPr marL="0" indent="0">
              <a:buNone/>
              <a:tabLst>
                <a:tab pos="355600" algn="l"/>
                <a:tab pos="808038" algn="l"/>
                <a:tab pos="1163638" algn="l"/>
              </a:tabLst>
            </a:pP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err="1" smtClean="0"/>
              <a:t>ergastAPI.getDriverDetails</a:t>
            </a:r>
            <a:r>
              <a:rPr lang="en-US" dirty="0" smtClean="0"/>
              <a:t> </a:t>
            </a:r>
            <a:r>
              <a:rPr lang="en-US" dirty="0" smtClean="0"/>
              <a:t>= function(id) { </a:t>
            </a:r>
            <a:endParaRPr lang="tr-TR" dirty="0" smtClean="0"/>
          </a:p>
          <a:p>
            <a:pPr marL="0" indent="0">
              <a:buNone/>
              <a:tabLst>
                <a:tab pos="355600" algn="l"/>
                <a:tab pos="808038" algn="l"/>
                <a:tab pos="1163638" algn="l"/>
              </a:tabLst>
            </a:pPr>
            <a:r>
              <a:rPr lang="tr-TR" dirty="0" smtClean="0"/>
              <a:t>	</a:t>
            </a:r>
            <a:r>
              <a:rPr lang="en-US" dirty="0" smtClean="0"/>
              <a:t>return </a:t>
            </a:r>
            <a:r>
              <a:rPr lang="en-US" dirty="0" smtClean="0"/>
              <a:t>$http({ method: 'JSONP', </a:t>
            </a:r>
            <a:r>
              <a:rPr lang="en-US" dirty="0" err="1" smtClean="0"/>
              <a:t>url</a:t>
            </a:r>
            <a:r>
              <a:rPr lang="en-US" dirty="0" smtClean="0"/>
              <a:t>: 'http://ergast.com/api/f1/2013/drivers/'+ id +'/</a:t>
            </a:r>
            <a:r>
              <a:rPr lang="en-US" dirty="0" err="1" smtClean="0"/>
              <a:t>driverStandings.json</a:t>
            </a:r>
            <a:r>
              <a:rPr lang="en-US" dirty="0" smtClean="0"/>
              <a:t>' </a:t>
            </a:r>
            <a:r>
              <a:rPr lang="en-US" dirty="0" smtClean="0"/>
              <a:t>}); </a:t>
            </a:r>
            <a:endParaRPr lang="tr-TR" dirty="0" smtClean="0"/>
          </a:p>
          <a:p>
            <a:pPr marL="0" indent="0">
              <a:buNone/>
              <a:tabLst>
                <a:tab pos="355600" algn="l"/>
                <a:tab pos="808038" algn="l"/>
                <a:tab pos="1163638" algn="l"/>
              </a:tabLst>
            </a:pP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return </a:t>
            </a:r>
            <a:r>
              <a:rPr lang="en-US" dirty="0" err="1" smtClean="0"/>
              <a:t>ergastAPI</a:t>
            </a: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AJAX isteklerini uygulamak için, </a:t>
            </a:r>
            <a:r>
              <a:rPr lang="en-US" dirty="0" smtClean="0"/>
              <a:t>$http </a:t>
            </a:r>
            <a:r>
              <a:rPr lang="tr-TR" dirty="0" smtClean="0"/>
              <a:t>fonksiyonu kullanılır, ve iki veriler tipi indiren iki servis-fonksiyonu tanımlanır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Yarışçı uygulamanın yönetici nesneleri</a:t>
            </a:r>
            <a:endParaRPr lang="tr-TR" dirty="0" smtClean="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marL="0" indent="0">
              <a:buNone/>
              <a:tabLst>
                <a:tab pos="355600" algn="l"/>
                <a:tab pos="808038" algn="l"/>
                <a:tab pos="1163638" algn="l"/>
              </a:tabLst>
            </a:pPr>
            <a:r>
              <a:rPr lang="en-US" dirty="0" err="1" smtClean="0"/>
              <a:t>angular.module</a:t>
            </a:r>
            <a:r>
              <a:rPr lang="en-US" dirty="0" smtClean="0"/>
              <a:t>('F1FeederApp.services', </a:t>
            </a:r>
            <a:r>
              <a:rPr lang="en-US" dirty="0" smtClean="0"/>
              <a:t>[])</a:t>
            </a:r>
            <a:r>
              <a:rPr lang="en-US" b="1" dirty="0" smtClean="0"/>
              <a:t>.</a:t>
            </a:r>
            <a:r>
              <a:rPr lang="en-US" b="1" dirty="0" smtClean="0"/>
              <a:t>factory('</a:t>
            </a:r>
            <a:r>
              <a:rPr lang="en-US" b="1" dirty="0" err="1" smtClean="0"/>
              <a:t>ergastAPIservice</a:t>
            </a:r>
            <a:r>
              <a:rPr lang="en-US" b="1" dirty="0" smtClean="0"/>
              <a:t>', </a:t>
            </a:r>
            <a:endParaRPr lang="tr-TR" b="1" dirty="0" smtClean="0"/>
          </a:p>
          <a:p>
            <a:pPr marL="0" indent="0">
              <a:buNone/>
              <a:tabLst>
                <a:tab pos="355600" algn="l"/>
                <a:tab pos="808038" algn="l"/>
                <a:tab pos="1163638" algn="l"/>
              </a:tabLst>
            </a:pPr>
            <a:r>
              <a:rPr lang="en-US" dirty="0" smtClean="0"/>
              <a:t>function</a:t>
            </a:r>
            <a:r>
              <a:rPr lang="en-US" dirty="0" smtClean="0"/>
              <a:t>($http) { </a:t>
            </a:r>
            <a:endParaRPr lang="tr-TR" dirty="0" smtClean="0"/>
          </a:p>
          <a:p>
            <a:pPr marL="0" indent="0">
              <a:buNone/>
              <a:tabLst>
                <a:tab pos="355600" algn="l"/>
                <a:tab pos="808038" algn="l"/>
                <a:tab pos="1163638" algn="l"/>
              </a:tabLst>
            </a:pPr>
            <a:r>
              <a:rPr lang="en-US" dirty="0" err="1" smtClean="0"/>
              <a:t>var</a:t>
            </a:r>
            <a:r>
              <a:rPr lang="en-US" dirty="0" smtClean="0"/>
              <a:t> </a:t>
            </a:r>
            <a:r>
              <a:rPr lang="en-US" dirty="0" err="1" smtClean="0"/>
              <a:t>ergastAPI</a:t>
            </a:r>
            <a:r>
              <a:rPr lang="en-US" dirty="0" smtClean="0"/>
              <a:t> = {}; </a:t>
            </a:r>
            <a:endParaRPr lang="tr-TR" dirty="0" smtClean="0"/>
          </a:p>
          <a:p>
            <a:pPr marL="0" indent="0">
              <a:buNone/>
              <a:tabLst>
                <a:tab pos="355600" algn="l"/>
                <a:tab pos="808038" algn="l"/>
                <a:tab pos="1163638" algn="l"/>
              </a:tabLst>
            </a:pPr>
            <a:r>
              <a:rPr lang="en-US" dirty="0" err="1" smtClean="0">
                <a:solidFill>
                  <a:srgbClr val="FF0000"/>
                </a:solidFill>
              </a:rPr>
              <a:t>ergastAPI.getDrivers</a:t>
            </a:r>
            <a:r>
              <a:rPr lang="en-US" dirty="0" smtClean="0">
                <a:solidFill>
                  <a:srgbClr val="FF0000"/>
                </a:solidFill>
              </a:rPr>
              <a:t> </a:t>
            </a:r>
            <a:r>
              <a:rPr lang="en-US" dirty="0" smtClean="0">
                <a:solidFill>
                  <a:srgbClr val="FF0000"/>
                </a:solidFill>
              </a:rPr>
              <a:t>= function() { </a:t>
            </a:r>
            <a:endParaRPr lang="tr-TR" dirty="0" smtClean="0">
              <a:solidFill>
                <a:srgbClr val="FF0000"/>
              </a:solidFill>
            </a:endParaRPr>
          </a:p>
          <a:p>
            <a:pPr marL="0" indent="0">
              <a:buNone/>
              <a:tabLst>
                <a:tab pos="355600" algn="l"/>
                <a:tab pos="808038" algn="l"/>
                <a:tab pos="1163638" algn="l"/>
              </a:tabLst>
            </a:pPr>
            <a:r>
              <a:rPr lang="tr-TR" dirty="0" smtClean="0">
                <a:solidFill>
                  <a:srgbClr val="FF0000"/>
                </a:solidFill>
              </a:rPr>
              <a:t>	</a:t>
            </a:r>
            <a:r>
              <a:rPr lang="en-US" dirty="0" smtClean="0">
                <a:solidFill>
                  <a:srgbClr val="FF0000"/>
                </a:solidFill>
              </a:rPr>
              <a:t>return </a:t>
            </a:r>
            <a:r>
              <a:rPr lang="en-US" dirty="0" smtClean="0">
                <a:solidFill>
                  <a:srgbClr val="FF0000"/>
                </a:solidFill>
              </a:rPr>
              <a:t>$http({ method: 'JSONP', </a:t>
            </a:r>
            <a:r>
              <a:rPr lang="en-US" dirty="0" err="1" smtClean="0">
                <a:solidFill>
                  <a:srgbClr val="FF0000"/>
                </a:solidFill>
              </a:rPr>
              <a:t>url</a:t>
            </a:r>
            <a:r>
              <a:rPr lang="en-US" dirty="0" smtClean="0">
                <a:solidFill>
                  <a:srgbClr val="FF0000"/>
                </a:solidFill>
              </a:rPr>
              <a:t>: 'http://</a:t>
            </a:r>
            <a:r>
              <a:rPr lang="en-US" dirty="0" smtClean="0">
                <a:solidFill>
                  <a:srgbClr val="FF0000"/>
                </a:solidFill>
              </a:rPr>
              <a:t>ergast.com/api/f1/2013/driverStandings.json}); </a:t>
            </a:r>
            <a:endParaRPr lang="tr-TR" dirty="0" smtClean="0">
              <a:solidFill>
                <a:srgbClr val="FF0000"/>
              </a:solidFill>
            </a:endParaRPr>
          </a:p>
          <a:p>
            <a:pPr marL="0" indent="0">
              <a:buNone/>
              <a:tabLst>
                <a:tab pos="355600" algn="l"/>
                <a:tab pos="808038" algn="l"/>
                <a:tab pos="1163638" algn="l"/>
              </a:tabLst>
            </a:pPr>
            <a:r>
              <a:rPr lang="en-US" dirty="0" smtClean="0">
                <a:solidFill>
                  <a:srgbClr val="FF0000"/>
                </a:solidFill>
              </a:rPr>
              <a:t>} </a:t>
            </a:r>
            <a:endParaRPr lang="tr-TR" dirty="0" smtClean="0">
              <a:solidFill>
                <a:srgbClr val="FF0000"/>
              </a:solidFill>
            </a:endParaRPr>
          </a:p>
          <a:p>
            <a:pPr marL="0" indent="0">
              <a:buNone/>
              <a:tabLst>
                <a:tab pos="355600" algn="l"/>
                <a:tab pos="808038" algn="l"/>
                <a:tab pos="1163638" algn="l"/>
              </a:tabLst>
            </a:pPr>
            <a:endParaRPr lang="tr-TR" dirty="0" smtClean="0">
              <a:solidFill>
                <a:srgbClr val="FF0000"/>
              </a:solidFill>
            </a:endParaRPr>
          </a:p>
          <a:p>
            <a:pPr marL="0" indent="0">
              <a:buNone/>
              <a:tabLst>
                <a:tab pos="355600" algn="l"/>
                <a:tab pos="808038" algn="l"/>
                <a:tab pos="1163638" algn="l"/>
              </a:tabLst>
            </a:pPr>
            <a:r>
              <a:rPr lang="en-US" dirty="0" err="1" smtClean="0">
                <a:solidFill>
                  <a:srgbClr val="FF0000"/>
                </a:solidFill>
              </a:rPr>
              <a:t>ergastAPI.getDriverDetails</a:t>
            </a:r>
            <a:r>
              <a:rPr lang="en-US" dirty="0" smtClean="0">
                <a:solidFill>
                  <a:srgbClr val="FF0000"/>
                </a:solidFill>
              </a:rPr>
              <a:t> </a:t>
            </a:r>
            <a:r>
              <a:rPr lang="en-US" dirty="0" smtClean="0">
                <a:solidFill>
                  <a:srgbClr val="FF0000"/>
                </a:solidFill>
              </a:rPr>
              <a:t>= function(id) { </a:t>
            </a:r>
            <a:endParaRPr lang="tr-TR" dirty="0" smtClean="0">
              <a:solidFill>
                <a:srgbClr val="FF0000"/>
              </a:solidFill>
            </a:endParaRPr>
          </a:p>
          <a:p>
            <a:pPr marL="0" indent="0">
              <a:buNone/>
              <a:tabLst>
                <a:tab pos="355600" algn="l"/>
                <a:tab pos="808038" algn="l"/>
                <a:tab pos="1163638" algn="l"/>
              </a:tabLst>
            </a:pPr>
            <a:r>
              <a:rPr lang="tr-TR" dirty="0" smtClean="0">
                <a:solidFill>
                  <a:srgbClr val="FF0000"/>
                </a:solidFill>
              </a:rPr>
              <a:t>	</a:t>
            </a:r>
            <a:r>
              <a:rPr lang="en-US" dirty="0" smtClean="0">
                <a:solidFill>
                  <a:srgbClr val="FF0000"/>
                </a:solidFill>
              </a:rPr>
              <a:t>return </a:t>
            </a:r>
            <a:r>
              <a:rPr lang="en-US" dirty="0" smtClean="0">
                <a:solidFill>
                  <a:srgbClr val="FF0000"/>
                </a:solidFill>
              </a:rPr>
              <a:t>$http({ method: 'JSONP', </a:t>
            </a:r>
            <a:r>
              <a:rPr lang="en-US" dirty="0" err="1" smtClean="0">
                <a:solidFill>
                  <a:srgbClr val="FF0000"/>
                </a:solidFill>
              </a:rPr>
              <a:t>url</a:t>
            </a:r>
            <a:r>
              <a:rPr lang="en-US" dirty="0" smtClean="0">
                <a:solidFill>
                  <a:srgbClr val="FF0000"/>
                </a:solidFill>
              </a:rPr>
              <a:t>: 'http://ergast.com/api/f1/2013/drivers/'+ id +'/</a:t>
            </a:r>
            <a:r>
              <a:rPr lang="en-US" dirty="0" err="1" smtClean="0">
                <a:solidFill>
                  <a:srgbClr val="FF0000"/>
                </a:solidFill>
              </a:rPr>
              <a:t>driverStandings.json</a:t>
            </a:r>
            <a:r>
              <a:rPr lang="en-US" dirty="0" smtClean="0">
                <a:solidFill>
                  <a:srgbClr val="FF0000"/>
                </a:solidFill>
              </a:rPr>
              <a:t>' </a:t>
            </a:r>
            <a:r>
              <a:rPr lang="en-US" dirty="0" smtClean="0">
                <a:solidFill>
                  <a:srgbClr val="FF0000"/>
                </a:solidFill>
              </a:rPr>
              <a:t>}); </a:t>
            </a:r>
            <a:endParaRPr lang="tr-TR" dirty="0" smtClean="0">
              <a:solidFill>
                <a:srgbClr val="FF0000"/>
              </a:solidFill>
            </a:endParaRPr>
          </a:p>
          <a:p>
            <a:pPr marL="0" indent="0">
              <a:buNone/>
              <a:tabLst>
                <a:tab pos="355600" algn="l"/>
                <a:tab pos="808038" algn="l"/>
                <a:tab pos="1163638" algn="l"/>
              </a:tabLst>
            </a:pPr>
            <a:r>
              <a:rPr lang="en-US" dirty="0" smtClean="0">
                <a:solidFill>
                  <a:srgbClr val="FF0000"/>
                </a:solidFill>
              </a:rPr>
              <a:t>} </a:t>
            </a:r>
            <a:endParaRPr lang="tr-TR" dirty="0" smtClean="0">
              <a:solidFill>
                <a:srgbClr val="FF0000"/>
              </a:solidFill>
            </a:endParaRPr>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return </a:t>
            </a:r>
            <a:r>
              <a:rPr lang="en-US" dirty="0" err="1" smtClean="0"/>
              <a:t>ergastAPI</a:t>
            </a:r>
            <a:r>
              <a:rPr lang="en-US" dirty="0" smtClean="0"/>
              <a:t>; </a:t>
            </a:r>
            <a:endParaRPr lang="tr-TR" dirty="0" smtClean="0"/>
          </a:p>
          <a:p>
            <a:pPr marL="0" indent="0">
              <a:buNone/>
              <a:tabLst>
                <a:tab pos="355600" algn="l"/>
                <a:tab pos="808038" algn="l"/>
                <a:tab pos="1163638" algn="l"/>
              </a:tabLst>
            </a:pPr>
            <a:endParaRPr lang="tr-TR" dirty="0" smtClean="0"/>
          </a:p>
          <a:p>
            <a:pPr marL="0" indent="0">
              <a:buNone/>
              <a:tabLst>
                <a:tab pos="355600" algn="l"/>
                <a:tab pos="808038" algn="l"/>
                <a:tab pos="1163638" algn="l"/>
              </a:tabLst>
            </a:pPr>
            <a:r>
              <a:rPr lang="en-US" dirty="0" smtClean="0"/>
              <a:t>});</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a:bodyPr>
          <a:lstStyle/>
          <a:p>
            <a:r>
              <a:rPr lang="tr-TR" dirty="0" smtClean="0"/>
              <a:t>Backbone gibi, RIA içinde navigasyon için Angular RESTful kaynaklarının kullanımı önerir</a:t>
            </a:r>
          </a:p>
          <a:p>
            <a:r>
              <a:rPr lang="tr-TR" dirty="0" smtClean="0"/>
              <a:t>İlgili RIA RESTful kaynakları tanımlamak için, Angular router nesnesi kullanılır</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Yarışçı uygulamanın </a:t>
            </a:r>
            <a:r>
              <a:rPr lang="tr-TR" dirty="0" smtClean="0"/>
              <a:t>route tablosu</a:t>
            </a:r>
            <a:endParaRPr lang="tr-TR" dirty="0" smtClean="0"/>
          </a:p>
        </p:txBody>
      </p:sp>
      <p:sp>
        <p:nvSpPr>
          <p:cNvPr id="3" name="Content Placeholder 2"/>
          <p:cNvSpPr>
            <a:spLocks noGrp="1"/>
          </p:cNvSpPr>
          <p:nvPr>
            <p:ph idx="1"/>
          </p:nvPr>
        </p:nvSpPr>
        <p:spPr>
          <a:xfrm>
            <a:off x="457200" y="1600200"/>
            <a:ext cx="8229600" cy="4953000"/>
          </a:xfrm>
        </p:spPr>
        <p:txBody>
          <a:bodyPr>
            <a:normAutofit/>
          </a:bodyPr>
          <a:lstStyle/>
          <a:p>
            <a:pPr marL="0" indent="0">
              <a:buNone/>
              <a:tabLst>
                <a:tab pos="355600" algn="l"/>
                <a:tab pos="808038" algn="l"/>
                <a:tab pos="1163638" algn="l"/>
              </a:tabLst>
            </a:pPr>
            <a:r>
              <a:rPr lang="en-US" sz="2400" dirty="0" err="1" smtClean="0"/>
              <a:t>angular.config</a:t>
            </a:r>
            <a:r>
              <a:rPr lang="en-US" sz="2400" dirty="0" smtClean="0"/>
              <a:t>(['$</a:t>
            </a:r>
            <a:r>
              <a:rPr lang="en-US" sz="2400" dirty="0" err="1" smtClean="0"/>
              <a:t>routeProvider</a:t>
            </a:r>
            <a:r>
              <a:rPr lang="en-US" sz="2400" dirty="0" smtClean="0"/>
              <a:t>', </a:t>
            </a:r>
            <a:endParaRPr lang="tr-TR" sz="2400" dirty="0" smtClean="0"/>
          </a:p>
          <a:p>
            <a:pPr marL="0" indent="0">
              <a:buNone/>
              <a:tabLst>
                <a:tab pos="355600" algn="l"/>
                <a:tab pos="808038" algn="l"/>
                <a:tab pos="1163638" algn="l"/>
              </a:tabLst>
            </a:pPr>
            <a:r>
              <a:rPr lang="en-US" sz="2400" dirty="0" smtClean="0"/>
              <a:t>function</a:t>
            </a:r>
            <a:r>
              <a:rPr lang="en-US" sz="2400" dirty="0" smtClean="0"/>
              <a:t>($</a:t>
            </a:r>
            <a:r>
              <a:rPr lang="en-US" sz="2400" dirty="0" err="1" smtClean="0"/>
              <a:t>routeProvider</a:t>
            </a:r>
            <a:r>
              <a:rPr lang="en-US" sz="2400" dirty="0" smtClean="0"/>
              <a:t>) { </a:t>
            </a:r>
            <a:endParaRPr lang="tr-TR" sz="2400" dirty="0" smtClean="0"/>
          </a:p>
          <a:p>
            <a:pPr marL="0" indent="0">
              <a:buNone/>
              <a:tabLst>
                <a:tab pos="355600" algn="l"/>
                <a:tab pos="808038" algn="l"/>
                <a:tab pos="1163638" algn="l"/>
              </a:tabLst>
            </a:pPr>
            <a:r>
              <a:rPr lang="en-US" sz="2400" dirty="0" smtClean="0"/>
              <a:t>$</a:t>
            </a:r>
            <a:r>
              <a:rPr lang="en-US" sz="2400" dirty="0" err="1" smtClean="0"/>
              <a:t>routeProvider</a:t>
            </a:r>
            <a:r>
              <a:rPr lang="en-US" sz="2400" dirty="0" smtClean="0"/>
              <a:t>.</a:t>
            </a:r>
            <a:endParaRPr lang="tr-TR" sz="2400" dirty="0" smtClean="0"/>
          </a:p>
          <a:p>
            <a:pPr marL="0" indent="0">
              <a:buNone/>
              <a:tabLst>
                <a:tab pos="355600" algn="l"/>
                <a:tab pos="808038" algn="l"/>
                <a:tab pos="1163638" algn="l"/>
              </a:tabLst>
            </a:pPr>
            <a:r>
              <a:rPr lang="en-US" sz="2400" dirty="0" smtClean="0">
                <a:solidFill>
                  <a:srgbClr val="FF0000"/>
                </a:solidFill>
              </a:rPr>
              <a:t>when</a:t>
            </a:r>
            <a:r>
              <a:rPr lang="en-US" sz="2400" dirty="0" smtClean="0">
                <a:solidFill>
                  <a:srgbClr val="FF0000"/>
                </a:solidFill>
              </a:rPr>
              <a:t>("/drivers", {</a:t>
            </a:r>
            <a:r>
              <a:rPr lang="en-US" sz="2400" dirty="0" err="1" smtClean="0">
                <a:solidFill>
                  <a:srgbClr val="FF0000"/>
                </a:solidFill>
              </a:rPr>
              <a:t>templateUrl</a:t>
            </a:r>
            <a:r>
              <a:rPr lang="en-US" sz="2400" dirty="0" smtClean="0">
                <a:solidFill>
                  <a:srgbClr val="FF0000"/>
                </a:solidFill>
              </a:rPr>
              <a:t>: </a:t>
            </a:r>
            <a:r>
              <a:rPr lang="en-US" sz="2400" dirty="0" smtClean="0">
                <a:solidFill>
                  <a:srgbClr val="FF0000"/>
                </a:solidFill>
              </a:rPr>
              <a:t>"</a:t>
            </a:r>
            <a:r>
              <a:rPr lang="tr-TR" sz="2400" dirty="0" smtClean="0">
                <a:solidFill>
                  <a:srgbClr val="FF0000"/>
                </a:solidFill>
              </a:rPr>
              <a:t>yarıscı_tablosu</a:t>
            </a:r>
            <a:r>
              <a:rPr lang="en-US" sz="2400" dirty="0" smtClean="0">
                <a:solidFill>
                  <a:srgbClr val="FF0000"/>
                </a:solidFill>
              </a:rPr>
              <a:t>.html</a:t>
            </a:r>
            <a:r>
              <a:rPr lang="en-US" sz="2400" dirty="0" smtClean="0">
                <a:solidFill>
                  <a:srgbClr val="FF0000"/>
                </a:solidFill>
              </a:rPr>
              <a:t>", controller: "</a:t>
            </a:r>
            <a:r>
              <a:rPr lang="en-US" sz="2400" dirty="0" err="1" smtClean="0">
                <a:solidFill>
                  <a:srgbClr val="FF0000"/>
                </a:solidFill>
              </a:rPr>
              <a:t>driversController</a:t>
            </a:r>
            <a:r>
              <a:rPr lang="en-US" sz="2400" dirty="0" smtClean="0">
                <a:solidFill>
                  <a:srgbClr val="FF0000"/>
                </a:solidFill>
              </a:rPr>
              <a:t>"}).</a:t>
            </a:r>
            <a:endParaRPr lang="tr-TR" sz="2400" dirty="0" smtClean="0">
              <a:solidFill>
                <a:srgbClr val="FF0000"/>
              </a:solidFill>
            </a:endParaRPr>
          </a:p>
          <a:p>
            <a:pPr marL="0" indent="0">
              <a:buNone/>
              <a:tabLst>
                <a:tab pos="355600" algn="l"/>
                <a:tab pos="808038" algn="l"/>
                <a:tab pos="1163638" algn="l"/>
              </a:tabLst>
            </a:pPr>
            <a:r>
              <a:rPr lang="en-US" sz="2400" dirty="0" smtClean="0">
                <a:solidFill>
                  <a:srgbClr val="FF0000"/>
                </a:solidFill>
              </a:rPr>
              <a:t>when</a:t>
            </a:r>
            <a:r>
              <a:rPr lang="en-US" sz="2400" dirty="0" smtClean="0">
                <a:solidFill>
                  <a:srgbClr val="FF0000"/>
                </a:solidFill>
              </a:rPr>
              <a:t>("/drivers/:id", {</a:t>
            </a:r>
            <a:r>
              <a:rPr lang="en-US" sz="2400" dirty="0" err="1" smtClean="0">
                <a:solidFill>
                  <a:srgbClr val="FF0000"/>
                </a:solidFill>
              </a:rPr>
              <a:t>templateUrl</a:t>
            </a:r>
            <a:r>
              <a:rPr lang="en-US" sz="2400" dirty="0" smtClean="0">
                <a:solidFill>
                  <a:srgbClr val="FF0000"/>
                </a:solidFill>
              </a:rPr>
              <a:t>: </a:t>
            </a:r>
            <a:r>
              <a:rPr lang="en-US" sz="2400" dirty="0" smtClean="0">
                <a:solidFill>
                  <a:srgbClr val="FF0000"/>
                </a:solidFill>
              </a:rPr>
              <a:t>"</a:t>
            </a:r>
            <a:r>
              <a:rPr lang="tr-TR" sz="2400" dirty="0" smtClean="0">
                <a:solidFill>
                  <a:srgbClr val="FF0000"/>
                </a:solidFill>
              </a:rPr>
              <a:t>yarıscı_bilgileri</a:t>
            </a:r>
            <a:r>
              <a:rPr lang="en-US" sz="2400" dirty="0" smtClean="0">
                <a:solidFill>
                  <a:srgbClr val="FF0000"/>
                </a:solidFill>
              </a:rPr>
              <a:t>.html</a:t>
            </a:r>
            <a:r>
              <a:rPr lang="en-US" sz="2400" dirty="0" smtClean="0">
                <a:solidFill>
                  <a:srgbClr val="FF0000"/>
                </a:solidFill>
              </a:rPr>
              <a:t>", controller: "</a:t>
            </a:r>
            <a:r>
              <a:rPr lang="en-US" sz="2400" dirty="0" err="1" smtClean="0">
                <a:solidFill>
                  <a:srgbClr val="FF0000"/>
                </a:solidFill>
              </a:rPr>
              <a:t>driverController</a:t>
            </a:r>
            <a:r>
              <a:rPr lang="en-US" sz="2400" dirty="0" smtClean="0">
                <a:solidFill>
                  <a:srgbClr val="FF0000"/>
                </a:solidFill>
              </a:rPr>
              <a:t>"}).</a:t>
            </a:r>
            <a:endParaRPr lang="tr-TR" sz="2400" dirty="0" smtClean="0">
              <a:solidFill>
                <a:srgbClr val="FF0000"/>
              </a:solidFill>
            </a:endParaRPr>
          </a:p>
          <a:p>
            <a:pPr marL="0" indent="0">
              <a:buNone/>
              <a:tabLst>
                <a:tab pos="355600" algn="l"/>
                <a:tab pos="808038" algn="l"/>
                <a:tab pos="1163638" algn="l"/>
              </a:tabLst>
            </a:pPr>
            <a:r>
              <a:rPr lang="en-US" sz="2400" dirty="0" smtClean="0">
                <a:solidFill>
                  <a:srgbClr val="FF0000"/>
                </a:solidFill>
              </a:rPr>
              <a:t>otherwise</a:t>
            </a:r>
            <a:r>
              <a:rPr lang="en-US" sz="2400" dirty="0" smtClean="0">
                <a:solidFill>
                  <a:srgbClr val="FF0000"/>
                </a:solidFill>
              </a:rPr>
              <a:t>({</a:t>
            </a:r>
            <a:r>
              <a:rPr lang="en-US" sz="2400" dirty="0" err="1" smtClean="0">
                <a:solidFill>
                  <a:srgbClr val="FF0000"/>
                </a:solidFill>
              </a:rPr>
              <a:t>redirectTo</a:t>
            </a:r>
            <a:r>
              <a:rPr lang="en-US" sz="2400" dirty="0" smtClean="0">
                <a:solidFill>
                  <a:srgbClr val="FF0000"/>
                </a:solidFill>
              </a:rPr>
              <a:t>: </a:t>
            </a:r>
            <a:r>
              <a:rPr lang="en-US" sz="2400" dirty="0" smtClean="0">
                <a:solidFill>
                  <a:srgbClr val="FF0000"/>
                </a:solidFill>
              </a:rPr>
              <a:t>'/drivers'})</a:t>
            </a:r>
            <a:r>
              <a:rPr lang="en-US" sz="2400" dirty="0" smtClean="0"/>
              <a:t>; </a:t>
            </a:r>
            <a:endParaRPr lang="tr-TR" sz="2400" dirty="0" smtClean="0"/>
          </a:p>
          <a:p>
            <a:pPr marL="0" indent="0">
              <a:buNone/>
              <a:tabLst>
                <a:tab pos="355600" algn="l"/>
                <a:tab pos="808038" algn="l"/>
                <a:tab pos="1163638" algn="l"/>
              </a:tabLst>
            </a:pPr>
            <a:r>
              <a:rPr lang="en-US" sz="2400" dirty="0" smtClean="0"/>
              <a:t>}]</a:t>
            </a:r>
            <a:endParaRPr lang="tr-TR" sz="2400" dirty="0" smtClean="0"/>
          </a:p>
          <a:p>
            <a:pPr marL="0" indent="0">
              <a:buNone/>
              <a:tabLst>
                <a:tab pos="355600" algn="l"/>
                <a:tab pos="808038" algn="l"/>
                <a:tab pos="1163638" algn="l"/>
              </a:tabLst>
            </a:pPr>
            <a:r>
              <a:rPr lang="en-US" sz="2400" dirty="0" smtClean="0"/>
              <a:t>);</a:t>
            </a:r>
            <a:endParaRPr lang="tr-TR"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fontScale="92500" lnSpcReduction="20000"/>
          </a:bodyPr>
          <a:lstStyle/>
          <a:p>
            <a:r>
              <a:rPr lang="tr-TR" dirty="0" smtClean="0"/>
              <a:t>Tam olarak, Angular uygulaması bu şekilde oluşturuldu:</a:t>
            </a:r>
          </a:p>
          <a:p>
            <a:pPr lvl="1"/>
            <a:r>
              <a:rPr lang="tr-TR" dirty="0" smtClean="0">
                <a:solidFill>
                  <a:srgbClr val="FF0000"/>
                </a:solidFill>
              </a:rPr>
              <a:t>y</a:t>
            </a:r>
            <a:r>
              <a:rPr lang="tr-TR" dirty="0" smtClean="0">
                <a:solidFill>
                  <a:srgbClr val="FF0000"/>
                </a:solidFill>
              </a:rPr>
              <a:t>arıscı_tablosu</a:t>
            </a:r>
            <a:r>
              <a:rPr lang="en-US" dirty="0" smtClean="0">
                <a:solidFill>
                  <a:srgbClr val="FF0000"/>
                </a:solidFill>
              </a:rPr>
              <a:t>.html </a:t>
            </a:r>
            <a:r>
              <a:rPr lang="tr-TR" dirty="0" smtClean="0"/>
              <a:t>ve </a:t>
            </a:r>
            <a:r>
              <a:rPr lang="tr-TR" dirty="0" smtClean="0">
                <a:solidFill>
                  <a:srgbClr val="FF0000"/>
                </a:solidFill>
              </a:rPr>
              <a:t>yarıscı_bilgileri</a:t>
            </a:r>
            <a:r>
              <a:rPr lang="en-US" dirty="0" smtClean="0">
                <a:solidFill>
                  <a:srgbClr val="FF0000"/>
                </a:solidFill>
              </a:rPr>
              <a:t>.html </a:t>
            </a:r>
            <a:r>
              <a:rPr lang="tr-TR" dirty="0" smtClean="0"/>
              <a:t>ilgili şabonlanmış HTML dosyasını kullanarak belirtilmiş iki görünüm</a:t>
            </a:r>
          </a:p>
          <a:p>
            <a:pPr lvl="1"/>
            <a:r>
              <a:rPr lang="tr-TR" dirty="0" smtClean="0"/>
              <a:t>AJAX kullanarak sunucudan verileri okuyan ve kullanıcı tarafında ilgili veri yapıları ayarlayan iki görünüm için </a:t>
            </a:r>
            <a:r>
              <a:rPr lang="en-US" dirty="0" err="1" smtClean="0">
                <a:solidFill>
                  <a:srgbClr val="FF0000"/>
                </a:solidFill>
              </a:rPr>
              <a:t>driversController</a:t>
            </a:r>
            <a:r>
              <a:rPr lang="en-US" dirty="0" smtClean="0">
                <a:solidFill>
                  <a:srgbClr val="FF0000"/>
                </a:solidFill>
              </a:rPr>
              <a:t> </a:t>
            </a:r>
            <a:r>
              <a:rPr lang="tr-TR" dirty="0" smtClean="0"/>
              <a:t>ve </a:t>
            </a:r>
            <a:r>
              <a:rPr lang="en-US" dirty="0" err="1" smtClean="0">
                <a:solidFill>
                  <a:srgbClr val="FF0000"/>
                </a:solidFill>
              </a:rPr>
              <a:t>driverController</a:t>
            </a:r>
            <a:r>
              <a:rPr lang="en-US" dirty="0" smtClean="0">
                <a:solidFill>
                  <a:srgbClr val="FF0000"/>
                </a:solidFill>
              </a:rPr>
              <a:t> </a:t>
            </a:r>
            <a:r>
              <a:rPr lang="tr-TR" dirty="0" smtClean="0"/>
              <a:t>iki yönetici nesnesi</a:t>
            </a:r>
          </a:p>
          <a:p>
            <a:pPr lvl="1"/>
            <a:r>
              <a:rPr lang="tr-TR" dirty="0" smtClean="0"/>
              <a:t>Sunucu ile iletişimi ayarlayan </a:t>
            </a:r>
            <a:r>
              <a:rPr lang="en-US" i="1" dirty="0" err="1" smtClean="0">
                <a:solidFill>
                  <a:srgbClr val="FF0000"/>
                </a:solidFill>
              </a:rPr>
              <a:t>ergastAPIservice</a:t>
            </a:r>
            <a:r>
              <a:rPr lang="tr-TR" dirty="0" smtClean="0"/>
              <a:t> servis nesnesi</a:t>
            </a:r>
          </a:p>
          <a:p>
            <a:pPr lvl="1"/>
            <a:r>
              <a:rPr lang="tr-TR" dirty="0" smtClean="0"/>
              <a:t>RESTful route tablosu</a:t>
            </a:r>
            <a:endParaRPr lang="tr-TR"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3" name="Content Placeholder 2"/>
          <p:cNvSpPr>
            <a:spLocks noGrp="1"/>
          </p:cNvSpPr>
          <p:nvPr>
            <p:ph idx="1"/>
          </p:nvPr>
        </p:nvSpPr>
        <p:spPr/>
        <p:txBody>
          <a:bodyPr>
            <a:normAutofit/>
          </a:bodyPr>
          <a:lstStyle/>
          <a:p>
            <a:r>
              <a:rPr lang="tr-TR" dirty="0" smtClean="0"/>
              <a:t>Controller veya Yönetici, kullanıcının komutları yorumlayan ve modelde ve görünümde ilgili değişiklikleri yapmayı talep eden yazılım projesinin bir modülü dür</a:t>
            </a:r>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Angular.js temelleri</a:t>
            </a:r>
            <a:endParaRPr lang="tr-TR" dirty="0" smtClean="0"/>
          </a:p>
        </p:txBody>
      </p:sp>
      <p:sp>
        <p:nvSpPr>
          <p:cNvPr id="3" name="Content Placeholder 2"/>
          <p:cNvSpPr>
            <a:spLocks noGrp="1"/>
          </p:cNvSpPr>
          <p:nvPr>
            <p:ph idx="1"/>
          </p:nvPr>
        </p:nvSpPr>
        <p:spPr/>
        <p:txBody>
          <a:bodyPr>
            <a:normAutofit fontScale="55000" lnSpcReduction="20000"/>
          </a:bodyPr>
          <a:lstStyle/>
          <a:p>
            <a:r>
              <a:rPr lang="tr-TR" sz="4400" dirty="0" smtClean="0"/>
              <a:t>Bunlar toplu olarak şu şekilde tanımlanır </a:t>
            </a:r>
            <a:br>
              <a:rPr lang="tr-TR" sz="4400" dirty="0" smtClean="0"/>
            </a:br>
            <a:r>
              <a:rPr lang="tr-TR" sz="4400" dirty="0" smtClean="0"/>
              <a:t>– </a:t>
            </a:r>
            <a:r>
              <a:rPr lang="tr-TR" sz="4400" i="1" dirty="0" smtClean="0"/>
              <a:t>Modüllerin tanımı</a:t>
            </a:r>
            <a:r>
              <a:rPr lang="tr-TR" sz="4400" dirty="0" smtClean="0"/>
              <a:t>:</a:t>
            </a:r>
          </a:p>
          <a:p>
            <a:endParaRPr lang="tr-TR" dirty="0" smtClean="0"/>
          </a:p>
          <a:p>
            <a:pPr marL="450850" indent="0">
              <a:buNone/>
              <a:tabLst>
                <a:tab pos="808038" algn="l"/>
                <a:tab pos="1258888" algn="l"/>
                <a:tab pos="1614488" algn="l"/>
              </a:tabLst>
            </a:pPr>
            <a:r>
              <a:rPr lang="en-US" dirty="0" err="1" smtClean="0">
                <a:solidFill>
                  <a:schemeClr val="tx1">
                    <a:lumMod val="85000"/>
                    <a:lumOff val="15000"/>
                  </a:schemeClr>
                </a:solidFill>
              </a:rPr>
              <a:t>angular.module</a:t>
            </a:r>
            <a:r>
              <a:rPr lang="en-US" dirty="0" smtClean="0">
                <a:solidFill>
                  <a:schemeClr val="tx1">
                    <a:lumMod val="85000"/>
                    <a:lumOff val="15000"/>
                  </a:schemeClr>
                </a:solidFill>
              </a:rPr>
              <a:t>('F1FeederApp', [ </a:t>
            </a:r>
            <a:endParaRPr lang="tr-TR" dirty="0" smtClean="0">
              <a:solidFill>
                <a:schemeClr val="tx1">
                  <a:lumMod val="85000"/>
                  <a:lumOff val="15000"/>
                </a:schemeClr>
              </a:solidFill>
            </a:endParaRPr>
          </a:p>
          <a:p>
            <a:pPr marL="450850" indent="0">
              <a:buNone/>
              <a:tabLst>
                <a:tab pos="808038" algn="l"/>
                <a:tab pos="1258888" algn="l"/>
                <a:tab pos="16144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'F1FeederApp.services</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450850" indent="0">
              <a:buNone/>
              <a:tabLst>
                <a:tab pos="808038" algn="l"/>
                <a:tab pos="1258888" algn="l"/>
                <a:tab pos="16144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'F1FeederApp.controllers</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450850" indent="0">
              <a:buNone/>
              <a:tabLst>
                <a:tab pos="808038" algn="l"/>
                <a:tab pos="1258888" algn="l"/>
                <a:tab pos="16144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ngRoute</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450850" indent="0">
              <a:buNone/>
              <a:tabLst>
                <a:tab pos="808038" algn="l"/>
                <a:tab pos="1258888" algn="l"/>
                <a:tab pos="1614488" algn="l"/>
              </a:tabLst>
            </a:pP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450850" indent="0">
              <a:buNone/>
              <a:tabLst>
                <a:tab pos="808038" algn="l"/>
                <a:tab pos="1258888" algn="l"/>
                <a:tab pos="1614488" algn="l"/>
              </a:tabLst>
            </a:pPr>
            <a:r>
              <a:rPr lang="en-US" dirty="0" err="1" smtClean="0">
                <a:solidFill>
                  <a:schemeClr val="tx1">
                    <a:lumMod val="85000"/>
                    <a:lumOff val="15000"/>
                  </a:schemeClr>
                </a:solidFill>
              </a:rPr>
              <a:t>config</a:t>
            </a:r>
            <a:r>
              <a:rPr lang="en-US" dirty="0" smtClean="0">
                <a:solidFill>
                  <a:schemeClr val="tx1">
                    <a:lumMod val="85000"/>
                    <a:lumOff val="15000"/>
                  </a:schemeClr>
                </a:solidFill>
              </a:rPr>
              <a:t>(['$</a:t>
            </a:r>
            <a:r>
              <a:rPr lang="en-US" dirty="0" err="1" smtClean="0">
                <a:solidFill>
                  <a:schemeClr val="tx1">
                    <a:lumMod val="85000"/>
                    <a:lumOff val="15000"/>
                  </a:schemeClr>
                </a:solidFill>
              </a:rPr>
              <a:t>routeProvider</a:t>
            </a:r>
            <a:r>
              <a:rPr lang="en-US" dirty="0" smtClean="0">
                <a:solidFill>
                  <a:schemeClr val="tx1">
                    <a:lumMod val="85000"/>
                    <a:lumOff val="15000"/>
                  </a:schemeClr>
                </a:solidFill>
              </a:rPr>
              <a:t>', </a:t>
            </a:r>
            <a:r>
              <a:rPr lang="en-US" dirty="0" smtClean="0">
                <a:solidFill>
                  <a:schemeClr val="tx1">
                    <a:lumMod val="85000"/>
                    <a:lumOff val="15000"/>
                  </a:schemeClr>
                </a:solidFill>
              </a:rPr>
              <a:t>function</a:t>
            </a:r>
            <a:r>
              <a:rPr lang="en-US" dirty="0" smtClean="0">
                <a:solidFill>
                  <a:schemeClr val="tx1">
                    <a:lumMod val="85000"/>
                    <a:lumOff val="15000"/>
                  </a:schemeClr>
                </a:solidFill>
              </a:rPr>
              <a:t>($</a:t>
            </a:r>
            <a:r>
              <a:rPr lang="en-US" dirty="0" err="1" smtClean="0">
                <a:solidFill>
                  <a:schemeClr val="tx1">
                    <a:lumMod val="85000"/>
                    <a:lumOff val="15000"/>
                  </a:schemeClr>
                </a:solidFill>
              </a:rPr>
              <a:t>routeProvider</a:t>
            </a:r>
            <a:r>
              <a:rPr lang="en-US" dirty="0" smtClean="0">
                <a:solidFill>
                  <a:schemeClr val="tx1">
                    <a:lumMod val="85000"/>
                    <a:lumOff val="15000"/>
                  </a:schemeClr>
                </a:solidFill>
              </a:rPr>
              <a:t>) { </a:t>
            </a:r>
            <a:endParaRPr lang="tr-TR" dirty="0" smtClean="0">
              <a:solidFill>
                <a:schemeClr val="tx1">
                  <a:lumMod val="85000"/>
                  <a:lumOff val="15000"/>
                </a:schemeClr>
              </a:solidFill>
            </a:endParaRPr>
          </a:p>
          <a:p>
            <a:pPr marL="450850" indent="0">
              <a:buNone/>
              <a:tabLst>
                <a:tab pos="808038" algn="l"/>
                <a:tab pos="1258888" algn="l"/>
                <a:tab pos="16144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routeProvider</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450850" indent="0">
              <a:buNone/>
              <a:tabLst>
                <a:tab pos="808038" algn="l"/>
                <a:tab pos="1258888" algn="l"/>
                <a:tab pos="16144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when</a:t>
            </a:r>
            <a:r>
              <a:rPr lang="en-US" dirty="0" smtClean="0">
                <a:solidFill>
                  <a:schemeClr val="tx1">
                    <a:lumMod val="85000"/>
                    <a:lumOff val="15000"/>
                  </a:schemeClr>
                </a:solidFill>
              </a:rPr>
              <a:t>("/drivers", {</a:t>
            </a:r>
            <a:r>
              <a:rPr lang="en-US" dirty="0" err="1" smtClean="0">
                <a:solidFill>
                  <a:schemeClr val="tx1">
                    <a:lumMod val="85000"/>
                    <a:lumOff val="15000"/>
                  </a:schemeClr>
                </a:solidFill>
              </a:rPr>
              <a:t>templateUrl</a:t>
            </a:r>
            <a:r>
              <a:rPr lang="en-US" dirty="0" smtClean="0">
                <a:solidFill>
                  <a:schemeClr val="tx1">
                    <a:lumMod val="85000"/>
                    <a:lumOff val="15000"/>
                  </a:schemeClr>
                </a:solidFill>
              </a:rPr>
              <a:t>: "partials/drivers.html", controller</a:t>
            </a:r>
            <a:r>
              <a:rPr lang="en-US" dirty="0" smtClean="0">
                <a:solidFill>
                  <a:schemeClr val="tx1">
                    <a:lumMod val="85000"/>
                    <a:lumOff val="15000"/>
                  </a:schemeClr>
                </a:solidFill>
              </a:rPr>
              <a:t>: </a:t>
            </a: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driversController</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450850" indent="0">
              <a:buNone/>
              <a:tabLst>
                <a:tab pos="808038" algn="l"/>
                <a:tab pos="1258888" algn="l"/>
                <a:tab pos="16144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when</a:t>
            </a:r>
            <a:r>
              <a:rPr lang="en-US" dirty="0" smtClean="0">
                <a:solidFill>
                  <a:schemeClr val="tx1">
                    <a:lumMod val="85000"/>
                    <a:lumOff val="15000"/>
                  </a:schemeClr>
                </a:solidFill>
              </a:rPr>
              <a:t>("/drivers/:id", {</a:t>
            </a:r>
            <a:r>
              <a:rPr lang="en-US" dirty="0" err="1" smtClean="0">
                <a:solidFill>
                  <a:schemeClr val="tx1">
                    <a:lumMod val="85000"/>
                    <a:lumOff val="15000"/>
                  </a:schemeClr>
                </a:solidFill>
              </a:rPr>
              <a:t>templateUrl</a:t>
            </a:r>
            <a:r>
              <a:rPr lang="en-US" dirty="0" smtClean="0">
                <a:solidFill>
                  <a:schemeClr val="tx1">
                    <a:lumMod val="85000"/>
                    <a:lumOff val="15000"/>
                  </a:schemeClr>
                </a:solidFill>
              </a:rPr>
              <a:t>: "partials/driver.html", controller: "</a:t>
            </a:r>
            <a:r>
              <a:rPr lang="en-US" dirty="0" err="1" smtClean="0">
                <a:solidFill>
                  <a:schemeClr val="tx1">
                    <a:lumMod val="85000"/>
                    <a:lumOff val="15000"/>
                  </a:schemeClr>
                </a:solidFill>
              </a:rPr>
              <a:t>driverController</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450850" indent="0">
              <a:buNone/>
              <a:tabLst>
                <a:tab pos="808038" algn="l"/>
                <a:tab pos="1258888" algn="l"/>
                <a:tab pos="16144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otherwise</a:t>
            </a:r>
            <a:r>
              <a:rPr lang="en-US" dirty="0" smtClean="0">
                <a:solidFill>
                  <a:schemeClr val="tx1">
                    <a:lumMod val="85000"/>
                    <a:lumOff val="15000"/>
                  </a:schemeClr>
                </a:solidFill>
              </a:rPr>
              <a:t>({</a:t>
            </a:r>
            <a:r>
              <a:rPr lang="en-US" dirty="0" err="1" smtClean="0">
                <a:solidFill>
                  <a:schemeClr val="tx1">
                    <a:lumMod val="85000"/>
                    <a:lumOff val="15000"/>
                  </a:schemeClr>
                </a:solidFill>
              </a:rPr>
              <a:t>redirectTo</a:t>
            </a:r>
            <a:r>
              <a:rPr lang="en-US" dirty="0" smtClean="0">
                <a:solidFill>
                  <a:schemeClr val="tx1">
                    <a:lumMod val="85000"/>
                    <a:lumOff val="15000"/>
                  </a:schemeClr>
                </a:solidFill>
              </a:rPr>
              <a:t>: '/drivers'}); </a:t>
            </a:r>
            <a:endParaRPr lang="tr-TR" dirty="0" smtClean="0">
              <a:solidFill>
                <a:schemeClr val="tx1">
                  <a:lumMod val="85000"/>
                  <a:lumOff val="15000"/>
                </a:schemeClr>
              </a:solidFill>
            </a:endParaRPr>
          </a:p>
          <a:p>
            <a:pPr marL="450850" indent="0">
              <a:buNone/>
              <a:tabLst>
                <a:tab pos="808038" algn="l"/>
                <a:tab pos="1258888" algn="l"/>
                <a:tab pos="1614488" algn="l"/>
              </a:tabLst>
            </a:pPr>
            <a:r>
              <a:rPr lang="en-US" dirty="0" smtClean="0">
                <a:solidFill>
                  <a:schemeClr val="tx1">
                    <a:lumMod val="85000"/>
                    <a:lumOff val="15000"/>
                  </a:schemeClr>
                </a:solidFill>
              </a:rPr>
              <a:t>}]);</a:t>
            </a:r>
            <a:endParaRPr lang="tr-TR" dirty="0" smtClean="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Yarışçı uygulamanın </a:t>
            </a:r>
            <a:r>
              <a:rPr lang="tr-TR" dirty="0" smtClean="0"/>
              <a:t>yöneticisi</a:t>
            </a:r>
            <a:endParaRPr lang="tr-TR" dirty="0" smtClean="0"/>
          </a:p>
        </p:txBody>
      </p:sp>
      <p:sp>
        <p:nvSpPr>
          <p:cNvPr id="3" name="Content Placeholder 2"/>
          <p:cNvSpPr>
            <a:spLocks noGrp="1"/>
          </p:cNvSpPr>
          <p:nvPr>
            <p:ph idx="1"/>
          </p:nvPr>
        </p:nvSpPr>
        <p:spPr>
          <a:xfrm>
            <a:off x="838200" y="1295400"/>
            <a:ext cx="7848600" cy="5334000"/>
          </a:xfrm>
        </p:spPr>
        <p:txBody>
          <a:bodyPr>
            <a:normAutofit fontScale="47500" lnSpcReduction="20000"/>
          </a:bodyPr>
          <a:lstStyle/>
          <a:p>
            <a:pPr marL="0" indent="0">
              <a:buNone/>
              <a:tabLst>
                <a:tab pos="355600" algn="l"/>
                <a:tab pos="808038" algn="l"/>
                <a:tab pos="1163638" algn="l"/>
              </a:tabLst>
            </a:pPr>
            <a:r>
              <a:rPr lang="en-US" dirty="0" err="1" smtClean="0">
                <a:solidFill>
                  <a:schemeClr val="tx1">
                    <a:lumMod val="85000"/>
                    <a:lumOff val="15000"/>
                  </a:schemeClr>
                </a:solidFill>
              </a:rPr>
              <a:t>angular.module</a:t>
            </a:r>
            <a:r>
              <a:rPr lang="en-US" dirty="0" smtClean="0">
                <a:solidFill>
                  <a:schemeClr val="tx1">
                    <a:lumMod val="85000"/>
                    <a:lumOff val="15000"/>
                  </a:schemeClr>
                </a:solidFill>
              </a:rPr>
              <a:t>('F1FeederApp.controllers', </a:t>
            </a:r>
            <a:r>
              <a:rPr lang="en-US" dirty="0" smtClean="0">
                <a:solidFill>
                  <a:schemeClr val="tx1">
                    <a:lumMod val="85000"/>
                    <a:lumOff val="15000"/>
                  </a:schemeClr>
                </a:solidFill>
              </a:rPr>
              <a:t>[]).controller</a:t>
            </a:r>
            <a:r>
              <a:rPr lang="en-US" dirty="0" smtClean="0">
                <a:solidFill>
                  <a:schemeClr val="tx1">
                    <a:lumMod val="85000"/>
                    <a:lumOff val="15000"/>
                  </a:schemeClr>
                </a:solidFill>
              </a:rPr>
              <a:t>('</a:t>
            </a:r>
            <a:r>
              <a:rPr lang="en-US" dirty="0" err="1" smtClean="0">
                <a:solidFill>
                  <a:schemeClr val="tx1">
                    <a:lumMod val="85000"/>
                    <a:lumOff val="15000"/>
                  </a:schemeClr>
                </a:solidFill>
              </a:rPr>
              <a:t>driversController</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function</a:t>
            </a:r>
            <a:r>
              <a:rPr lang="en-US" dirty="0" smtClean="0">
                <a:solidFill>
                  <a:schemeClr val="tx1">
                    <a:lumMod val="85000"/>
                    <a:lumOff val="15000"/>
                  </a:schemeClr>
                </a:solidFill>
              </a:rPr>
              <a:t>($scope, </a:t>
            </a:r>
            <a:r>
              <a:rPr lang="en-US" dirty="0" err="1" smtClean="0">
                <a:solidFill>
                  <a:schemeClr val="tx1">
                    <a:lumMod val="85000"/>
                    <a:lumOff val="15000"/>
                  </a:schemeClr>
                </a:solidFill>
              </a:rPr>
              <a:t>ergastAPIservice</a:t>
            </a:r>
            <a:r>
              <a:rPr lang="en-US" dirty="0" smtClean="0">
                <a:solidFill>
                  <a:schemeClr val="tx1">
                    <a:lumMod val="85000"/>
                    <a:lumOff val="15000"/>
                  </a:schemeClr>
                </a:solidFill>
              </a:rPr>
              <a:t>) {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scope.nameFilter</a:t>
            </a:r>
            <a:r>
              <a:rPr lang="en-US" dirty="0" smtClean="0">
                <a:solidFill>
                  <a:schemeClr val="tx1">
                    <a:lumMod val="85000"/>
                    <a:lumOff val="15000"/>
                  </a:schemeClr>
                </a:solidFill>
              </a:rPr>
              <a:t> = null;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scope.driversList</a:t>
            </a:r>
            <a:r>
              <a:rPr lang="en-US" dirty="0" smtClean="0">
                <a:solidFill>
                  <a:schemeClr val="tx1">
                    <a:lumMod val="85000"/>
                    <a:lumOff val="15000"/>
                  </a:schemeClr>
                </a:solidFill>
              </a:rPr>
              <a:t> = [];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scope.searchFilter</a:t>
            </a:r>
            <a:r>
              <a:rPr lang="en-US" dirty="0" smtClean="0">
                <a:solidFill>
                  <a:schemeClr val="tx1">
                    <a:lumMod val="85000"/>
                    <a:lumOff val="15000"/>
                  </a:schemeClr>
                </a:solidFill>
              </a:rPr>
              <a:t> = function (driver) {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tr-TR" dirty="0" smtClean="0">
                <a:solidFill>
                  <a:schemeClr val="tx1">
                    <a:lumMod val="85000"/>
                    <a:lumOff val="15000"/>
                  </a:schemeClr>
                </a:solidFill>
              </a:rPr>
              <a:t>	</a:t>
            </a:r>
            <a:r>
              <a:rPr lang="en-US" dirty="0" err="1" smtClean="0">
                <a:solidFill>
                  <a:schemeClr val="tx1">
                    <a:lumMod val="85000"/>
                    <a:lumOff val="15000"/>
                  </a:schemeClr>
                </a:solidFill>
              </a:rPr>
              <a:t>var</a:t>
            </a:r>
            <a:r>
              <a:rPr lang="en-US" dirty="0" smtClean="0">
                <a:solidFill>
                  <a:schemeClr val="tx1">
                    <a:lumMod val="85000"/>
                    <a:lumOff val="15000"/>
                  </a:schemeClr>
                </a:solidFill>
              </a:rPr>
              <a:t> </a:t>
            </a:r>
            <a:r>
              <a:rPr lang="en-US" dirty="0" smtClean="0">
                <a:solidFill>
                  <a:schemeClr val="tx1">
                    <a:lumMod val="85000"/>
                    <a:lumOff val="15000"/>
                  </a:schemeClr>
                </a:solidFill>
              </a:rPr>
              <a:t>re = new </a:t>
            </a:r>
            <a:r>
              <a:rPr lang="en-US" dirty="0" err="1" smtClean="0">
                <a:solidFill>
                  <a:schemeClr val="tx1">
                    <a:lumMod val="85000"/>
                    <a:lumOff val="15000"/>
                  </a:schemeClr>
                </a:solidFill>
              </a:rPr>
              <a:t>RegExp</a:t>
            </a:r>
            <a:r>
              <a:rPr lang="en-US" dirty="0" smtClean="0">
                <a:solidFill>
                  <a:schemeClr val="tx1">
                    <a:lumMod val="85000"/>
                    <a:lumOff val="15000"/>
                  </a:schemeClr>
                </a:solidFill>
              </a:rPr>
              <a:t>($</a:t>
            </a:r>
            <a:r>
              <a:rPr lang="en-US" dirty="0" err="1" smtClean="0">
                <a:solidFill>
                  <a:schemeClr val="tx1">
                    <a:lumMod val="85000"/>
                    <a:lumOff val="15000"/>
                  </a:schemeClr>
                </a:solidFill>
              </a:rPr>
              <a:t>scope.nameFilter</a:t>
            </a:r>
            <a:r>
              <a:rPr lang="en-US" dirty="0" smtClean="0">
                <a:solidFill>
                  <a:schemeClr val="tx1">
                    <a:lumMod val="85000"/>
                    <a:lumOff val="15000"/>
                  </a:schemeClr>
                </a:solidFill>
              </a:rPr>
              <a:t>, '</a:t>
            </a:r>
            <a:r>
              <a:rPr lang="en-US" dirty="0" err="1" smtClean="0">
                <a:solidFill>
                  <a:schemeClr val="tx1">
                    <a:lumMod val="85000"/>
                    <a:lumOff val="15000"/>
                  </a:schemeClr>
                </a:solidFill>
              </a:rPr>
              <a:t>i</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tr-TR" dirty="0" smtClean="0">
                <a:solidFill>
                  <a:schemeClr val="tx1">
                    <a:lumMod val="85000"/>
                    <a:lumOff val="15000"/>
                  </a:schemeClr>
                </a:solidFill>
              </a:rPr>
              <a:t>	</a:t>
            </a:r>
            <a:r>
              <a:rPr lang="en-US" dirty="0" smtClean="0">
                <a:solidFill>
                  <a:schemeClr val="tx1">
                    <a:lumMod val="85000"/>
                    <a:lumOff val="15000"/>
                  </a:schemeClr>
                </a:solidFill>
              </a:rPr>
              <a:t>return </a:t>
            </a:r>
            <a:r>
              <a:rPr lang="en-US" dirty="0" smtClean="0">
                <a:solidFill>
                  <a:schemeClr val="tx1">
                    <a:lumMod val="85000"/>
                    <a:lumOff val="15000"/>
                  </a:schemeClr>
                </a:solidFill>
              </a:rPr>
              <a:t>!$</a:t>
            </a:r>
            <a:r>
              <a:rPr lang="en-US" dirty="0" err="1" smtClean="0">
                <a:solidFill>
                  <a:schemeClr val="tx1">
                    <a:lumMod val="85000"/>
                    <a:lumOff val="15000"/>
                  </a:schemeClr>
                </a:solidFill>
              </a:rPr>
              <a:t>scope.nameFilter</a:t>
            </a:r>
            <a:r>
              <a:rPr lang="en-US" dirty="0" smtClean="0">
                <a:solidFill>
                  <a:schemeClr val="tx1">
                    <a:lumMod val="85000"/>
                    <a:lumOff val="15000"/>
                  </a:schemeClr>
                </a:solidFill>
              </a:rPr>
              <a:t> || </a:t>
            </a:r>
            <a:r>
              <a:rPr lang="en-US" dirty="0" err="1" smtClean="0">
                <a:solidFill>
                  <a:schemeClr val="tx1">
                    <a:lumMod val="85000"/>
                    <a:lumOff val="15000"/>
                  </a:schemeClr>
                </a:solidFill>
              </a:rPr>
              <a:t>re.test</a:t>
            </a:r>
            <a:r>
              <a:rPr lang="en-US" dirty="0" smtClean="0">
                <a:solidFill>
                  <a:schemeClr val="tx1">
                    <a:lumMod val="85000"/>
                    <a:lumOff val="15000"/>
                  </a:schemeClr>
                </a:solidFill>
              </a:rPr>
              <a:t>(</a:t>
            </a:r>
            <a:r>
              <a:rPr lang="en-US" dirty="0" err="1" smtClean="0">
                <a:solidFill>
                  <a:schemeClr val="tx1">
                    <a:lumMod val="85000"/>
                    <a:lumOff val="15000"/>
                  </a:schemeClr>
                </a:solidFill>
              </a:rPr>
              <a:t>driver.Driver.givenName</a:t>
            </a:r>
            <a:r>
              <a:rPr lang="en-US" dirty="0" smtClean="0">
                <a:solidFill>
                  <a:schemeClr val="tx1">
                    <a:lumMod val="85000"/>
                    <a:lumOff val="15000"/>
                  </a:schemeClr>
                </a:solidFill>
              </a:rPr>
              <a:t>) || </a:t>
            </a:r>
            <a:r>
              <a:rPr lang="en-US" dirty="0" err="1" smtClean="0">
                <a:solidFill>
                  <a:schemeClr val="tx1">
                    <a:lumMod val="85000"/>
                    <a:lumOff val="15000"/>
                  </a:schemeClr>
                </a:solidFill>
              </a:rPr>
              <a:t>re.test</a:t>
            </a:r>
            <a:r>
              <a:rPr lang="en-US" dirty="0" smtClean="0">
                <a:solidFill>
                  <a:schemeClr val="tx1">
                    <a:lumMod val="85000"/>
                    <a:lumOff val="15000"/>
                  </a:schemeClr>
                </a:solidFill>
              </a:rPr>
              <a:t>(</a:t>
            </a:r>
            <a:r>
              <a:rPr lang="en-US" dirty="0" err="1" smtClean="0">
                <a:solidFill>
                  <a:schemeClr val="tx1">
                    <a:lumMod val="85000"/>
                    <a:lumOff val="15000"/>
                  </a:schemeClr>
                </a:solidFill>
              </a:rPr>
              <a:t>driver.Driver.familyName</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err="1" smtClean="0">
                <a:solidFill>
                  <a:schemeClr val="tx1">
                    <a:lumMod val="85000"/>
                    <a:lumOff val="15000"/>
                  </a:schemeClr>
                </a:solidFill>
              </a:rPr>
              <a:t>ergastAPIservice.getDrivers</a:t>
            </a:r>
            <a:r>
              <a:rPr lang="en-US" dirty="0" smtClean="0">
                <a:solidFill>
                  <a:schemeClr val="tx1">
                    <a:lumMod val="85000"/>
                    <a:lumOff val="15000"/>
                  </a:schemeClr>
                </a:solidFill>
              </a:rPr>
              <a:t>().success(function (response) </a:t>
            </a:r>
            <a:r>
              <a:rPr lang="en-US" dirty="0" smtClean="0">
                <a:solidFill>
                  <a:schemeClr val="tx1">
                    <a:lumMod val="85000"/>
                    <a:lumOff val="15000"/>
                  </a:schemeClr>
                </a:solidFill>
              </a:rPr>
              <a:t>{$</a:t>
            </a:r>
            <a:r>
              <a:rPr lang="en-US" dirty="0" err="1" smtClean="0">
                <a:solidFill>
                  <a:schemeClr val="tx1">
                    <a:lumMod val="85000"/>
                    <a:lumOff val="15000"/>
                  </a:schemeClr>
                </a:solidFill>
              </a:rPr>
              <a:t>scope.driversList</a:t>
            </a:r>
            <a:r>
              <a:rPr lang="en-US" dirty="0" smtClean="0">
                <a:solidFill>
                  <a:schemeClr val="tx1">
                    <a:lumMod val="85000"/>
                    <a:lumOff val="15000"/>
                  </a:schemeClr>
                </a:solidFill>
              </a:rPr>
              <a:t> = </a:t>
            </a:r>
            <a:r>
              <a:rPr lang="en-US" dirty="0" err="1" smtClean="0">
                <a:solidFill>
                  <a:schemeClr val="tx1">
                    <a:lumMod val="85000"/>
                    <a:lumOff val="15000"/>
                  </a:schemeClr>
                </a:solidFill>
              </a:rPr>
              <a:t>response.MRData.StandingsTable.StandingsLists</a:t>
            </a:r>
            <a:r>
              <a:rPr lang="en-US" dirty="0" smtClean="0">
                <a:solidFill>
                  <a:schemeClr val="tx1">
                    <a:lumMod val="85000"/>
                    <a:lumOff val="15000"/>
                  </a:schemeClr>
                </a:solidFill>
              </a:rPr>
              <a:t>[0].</a:t>
            </a:r>
            <a:r>
              <a:rPr lang="en-US" dirty="0" err="1" smtClean="0">
                <a:solidFill>
                  <a:schemeClr val="tx1">
                    <a:lumMod val="85000"/>
                    <a:lumOff val="15000"/>
                  </a:schemeClr>
                </a:solidFill>
              </a:rPr>
              <a:t>DriverStandings</a:t>
            </a:r>
            <a:r>
              <a:rPr lang="en-US" dirty="0" smtClean="0">
                <a:solidFill>
                  <a:schemeClr val="tx1">
                    <a:lumMod val="85000"/>
                    <a:lumOff val="15000"/>
                  </a:schemeClr>
                </a:solidFill>
              </a:rPr>
              <a:t>; </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}).controller</a:t>
            </a:r>
            <a:r>
              <a:rPr lang="en-US" dirty="0" smtClean="0">
                <a:solidFill>
                  <a:schemeClr val="tx1">
                    <a:lumMod val="85000"/>
                    <a:lumOff val="15000"/>
                  </a:schemeClr>
                </a:solidFill>
              </a:rPr>
              <a:t>('</a:t>
            </a:r>
            <a:r>
              <a:rPr lang="en-US" dirty="0" err="1" smtClean="0">
                <a:solidFill>
                  <a:schemeClr val="tx1">
                    <a:lumMod val="85000"/>
                    <a:lumOff val="15000"/>
                  </a:schemeClr>
                </a:solidFill>
              </a:rPr>
              <a:t>driverController</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function</a:t>
            </a:r>
            <a:r>
              <a:rPr lang="en-US" dirty="0" smtClean="0">
                <a:solidFill>
                  <a:schemeClr val="tx1">
                    <a:lumMod val="85000"/>
                    <a:lumOff val="15000"/>
                  </a:schemeClr>
                </a:solidFill>
              </a:rPr>
              <a:t>($scope, $</a:t>
            </a:r>
            <a:r>
              <a:rPr lang="en-US" dirty="0" err="1" smtClean="0">
                <a:solidFill>
                  <a:schemeClr val="tx1">
                    <a:lumMod val="85000"/>
                    <a:lumOff val="15000"/>
                  </a:schemeClr>
                </a:solidFill>
              </a:rPr>
              <a:t>routeParams</a:t>
            </a:r>
            <a:r>
              <a:rPr lang="en-US" dirty="0" smtClean="0">
                <a:solidFill>
                  <a:schemeClr val="tx1">
                    <a:lumMod val="85000"/>
                    <a:lumOff val="15000"/>
                  </a:schemeClr>
                </a:solidFill>
              </a:rPr>
              <a:t>, </a:t>
            </a:r>
            <a:r>
              <a:rPr lang="en-US" dirty="0" err="1" smtClean="0">
                <a:solidFill>
                  <a:schemeClr val="tx1">
                    <a:lumMod val="85000"/>
                    <a:lumOff val="15000"/>
                  </a:schemeClr>
                </a:solidFill>
              </a:rPr>
              <a:t>ergastAPIservice</a:t>
            </a:r>
            <a:r>
              <a:rPr lang="en-US" dirty="0" smtClean="0">
                <a:solidFill>
                  <a:schemeClr val="tx1">
                    <a:lumMod val="85000"/>
                    <a:lumOff val="15000"/>
                  </a:schemeClr>
                </a:solidFill>
              </a:rPr>
              <a:t>) {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smtClean="0">
                <a:solidFill>
                  <a:schemeClr val="tx1">
                    <a:lumMod val="85000"/>
                    <a:lumOff val="15000"/>
                  </a:schemeClr>
                </a:solidFill>
              </a:rPr>
              <a:t>scope.id = $routeParams.id;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scope.races</a:t>
            </a:r>
            <a:r>
              <a:rPr lang="en-US" dirty="0" smtClean="0">
                <a:solidFill>
                  <a:schemeClr val="tx1">
                    <a:lumMod val="85000"/>
                    <a:lumOff val="15000"/>
                  </a:schemeClr>
                </a:solidFill>
              </a:rPr>
              <a:t> = [];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scope.driver</a:t>
            </a:r>
            <a:r>
              <a:rPr lang="en-US" dirty="0" smtClean="0">
                <a:solidFill>
                  <a:schemeClr val="tx1">
                    <a:lumMod val="85000"/>
                    <a:lumOff val="15000"/>
                  </a:schemeClr>
                </a:solidFill>
              </a:rPr>
              <a:t> = null;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err="1" smtClean="0">
                <a:solidFill>
                  <a:schemeClr val="tx1">
                    <a:lumMod val="85000"/>
                    <a:lumOff val="15000"/>
                  </a:schemeClr>
                </a:solidFill>
              </a:rPr>
              <a:t>ergastAPIservice.getDriverDetails</a:t>
            </a:r>
            <a:r>
              <a:rPr lang="en-US" dirty="0" smtClean="0">
                <a:solidFill>
                  <a:schemeClr val="tx1">
                    <a:lumMod val="85000"/>
                    <a:lumOff val="15000"/>
                  </a:schemeClr>
                </a:solidFill>
              </a:rPr>
              <a:t>($scope.id).success(function (response) { </a:t>
            </a: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scope.driver</a:t>
            </a:r>
            <a:r>
              <a:rPr lang="en-US" dirty="0" smtClean="0">
                <a:solidFill>
                  <a:schemeClr val="tx1">
                    <a:lumMod val="85000"/>
                    <a:lumOff val="15000"/>
                  </a:schemeClr>
                </a:solidFill>
              </a:rPr>
              <a:t> = </a:t>
            </a:r>
            <a:r>
              <a:rPr lang="en-US" dirty="0" err="1" smtClean="0">
                <a:solidFill>
                  <a:schemeClr val="tx1">
                    <a:lumMod val="85000"/>
                    <a:lumOff val="15000"/>
                  </a:schemeClr>
                </a:solidFill>
              </a:rPr>
              <a:t>response.MRData.StandingsTable.StandingsLists</a:t>
            </a:r>
            <a:r>
              <a:rPr lang="en-US" dirty="0" smtClean="0">
                <a:solidFill>
                  <a:schemeClr val="tx1">
                    <a:lumMod val="85000"/>
                    <a:lumOff val="15000"/>
                  </a:schemeClr>
                </a:solidFill>
              </a:rPr>
              <a:t>[0].</a:t>
            </a:r>
            <a:r>
              <a:rPr lang="en-US" dirty="0" err="1" smtClean="0">
                <a:solidFill>
                  <a:schemeClr val="tx1">
                    <a:lumMod val="85000"/>
                    <a:lumOff val="15000"/>
                  </a:schemeClr>
                </a:solidFill>
              </a:rPr>
              <a:t>DriverStandings</a:t>
            </a:r>
            <a:r>
              <a:rPr lang="en-US" dirty="0" smtClean="0">
                <a:solidFill>
                  <a:schemeClr val="tx1">
                    <a:lumMod val="85000"/>
                    <a:lumOff val="15000"/>
                  </a:schemeClr>
                </a:solidFill>
              </a:rPr>
              <a:t>[0]; </a:t>
            </a:r>
            <a:r>
              <a:rPr lang="tr-TR" dirty="0" smtClean="0">
                <a:solidFill>
                  <a:schemeClr val="tx1">
                    <a:lumMod val="85000"/>
                    <a:lumOff val="15000"/>
                  </a:schemeClr>
                </a:solidFill>
              </a:rPr>
              <a:t> </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a:t>
            </a:r>
            <a:endParaRPr lang="tr-TR" dirty="0" smtClean="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Yarışçı uygulamanın </a:t>
            </a:r>
            <a:r>
              <a:rPr lang="tr-TR" dirty="0" smtClean="0"/>
              <a:t>AJAX servisi</a:t>
            </a:r>
            <a:endParaRPr lang="tr-TR" dirty="0" smtClean="0"/>
          </a:p>
        </p:txBody>
      </p:sp>
      <p:sp>
        <p:nvSpPr>
          <p:cNvPr id="3" name="Content Placeholder 2"/>
          <p:cNvSpPr>
            <a:spLocks noGrp="1"/>
          </p:cNvSpPr>
          <p:nvPr>
            <p:ph idx="1"/>
          </p:nvPr>
        </p:nvSpPr>
        <p:spPr>
          <a:xfrm>
            <a:off x="685800" y="1371600"/>
            <a:ext cx="8001000" cy="5181600"/>
          </a:xfrm>
        </p:spPr>
        <p:txBody>
          <a:bodyPr>
            <a:normAutofit fontScale="55000" lnSpcReduction="20000"/>
          </a:bodyPr>
          <a:lstStyle/>
          <a:p>
            <a:pPr marL="0" indent="0">
              <a:buNone/>
              <a:tabLst>
                <a:tab pos="355600" algn="l"/>
                <a:tab pos="808038" algn="l"/>
                <a:tab pos="1163638" algn="l"/>
              </a:tabLst>
            </a:pPr>
            <a:r>
              <a:rPr lang="en-US" dirty="0" err="1" smtClean="0">
                <a:solidFill>
                  <a:schemeClr val="tx1">
                    <a:lumMod val="85000"/>
                    <a:lumOff val="15000"/>
                  </a:schemeClr>
                </a:solidFill>
              </a:rPr>
              <a:t>angular.module</a:t>
            </a:r>
            <a:r>
              <a:rPr lang="en-US" dirty="0" smtClean="0">
                <a:solidFill>
                  <a:schemeClr val="tx1">
                    <a:lumMod val="85000"/>
                    <a:lumOff val="15000"/>
                  </a:schemeClr>
                </a:solidFill>
              </a:rPr>
              <a:t>('F1FeederApp.services', </a:t>
            </a:r>
            <a:r>
              <a:rPr lang="en-US" dirty="0" smtClean="0">
                <a:solidFill>
                  <a:schemeClr val="tx1">
                    <a:lumMod val="85000"/>
                    <a:lumOff val="15000"/>
                  </a:schemeClr>
                </a:solidFill>
              </a:rPr>
              <a:t>[]).</a:t>
            </a:r>
            <a:r>
              <a:rPr lang="en-US" dirty="0" smtClean="0">
                <a:solidFill>
                  <a:schemeClr val="tx1">
                    <a:lumMod val="85000"/>
                    <a:lumOff val="15000"/>
                  </a:schemeClr>
                </a:solidFill>
              </a:rPr>
              <a:t>factory('</a:t>
            </a:r>
            <a:r>
              <a:rPr lang="en-US" dirty="0" err="1" smtClean="0">
                <a:solidFill>
                  <a:schemeClr val="tx1">
                    <a:lumMod val="85000"/>
                    <a:lumOff val="15000"/>
                  </a:schemeClr>
                </a:solidFill>
              </a:rPr>
              <a:t>ergastAPIservice</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function</a:t>
            </a:r>
            <a:r>
              <a:rPr lang="en-US" dirty="0" smtClean="0">
                <a:solidFill>
                  <a:schemeClr val="tx1">
                    <a:lumMod val="85000"/>
                    <a:lumOff val="15000"/>
                  </a:schemeClr>
                </a:solidFill>
              </a:rPr>
              <a:t>($http) { </a:t>
            </a:r>
            <a:endParaRPr lang="tr-TR" dirty="0" smtClean="0">
              <a:solidFill>
                <a:schemeClr val="tx1">
                  <a:lumMod val="85000"/>
                  <a:lumOff val="15000"/>
                </a:schemeClr>
              </a:solidFill>
            </a:endParaRPr>
          </a:p>
          <a:p>
            <a:pPr marL="0" indent="0">
              <a:buNone/>
              <a:tabLst>
                <a:tab pos="355600" algn="l"/>
                <a:tab pos="808038" algn="l"/>
                <a:tab pos="1163638" algn="l"/>
              </a:tabLst>
            </a:pPr>
            <a:r>
              <a:rPr lang="en-US" dirty="0" err="1" smtClean="0">
                <a:solidFill>
                  <a:schemeClr val="tx1">
                    <a:lumMod val="85000"/>
                    <a:lumOff val="15000"/>
                  </a:schemeClr>
                </a:solidFill>
              </a:rPr>
              <a:t>var</a:t>
            </a:r>
            <a:r>
              <a:rPr lang="en-US" dirty="0" smtClean="0">
                <a:solidFill>
                  <a:schemeClr val="tx1">
                    <a:lumMod val="85000"/>
                    <a:lumOff val="15000"/>
                  </a:schemeClr>
                </a:solidFill>
              </a:rPr>
              <a:t> </a:t>
            </a:r>
            <a:r>
              <a:rPr lang="en-US" dirty="0" err="1" smtClean="0">
                <a:solidFill>
                  <a:schemeClr val="tx1">
                    <a:lumMod val="85000"/>
                    <a:lumOff val="15000"/>
                  </a:schemeClr>
                </a:solidFill>
              </a:rPr>
              <a:t>ergastAPI</a:t>
            </a:r>
            <a:r>
              <a:rPr lang="en-US" dirty="0" smtClean="0">
                <a:solidFill>
                  <a:schemeClr val="tx1">
                    <a:lumMod val="85000"/>
                    <a:lumOff val="15000"/>
                  </a:schemeClr>
                </a:solidFill>
              </a:rPr>
              <a:t> = {}; </a:t>
            </a:r>
            <a:endParaRPr lang="tr-TR" dirty="0" smtClean="0">
              <a:solidFill>
                <a:schemeClr val="tx1">
                  <a:lumMod val="85000"/>
                  <a:lumOff val="15000"/>
                </a:schemeClr>
              </a:solidFill>
            </a:endParaRPr>
          </a:p>
          <a:p>
            <a:pPr marL="0" indent="0">
              <a:buNone/>
              <a:tabLst>
                <a:tab pos="355600" algn="l"/>
                <a:tab pos="808038" algn="l"/>
                <a:tab pos="1163638" algn="l"/>
              </a:tabLst>
            </a:pPr>
            <a:endParaRPr lang="tr-TR" dirty="0" smtClean="0">
              <a:solidFill>
                <a:schemeClr val="tx1">
                  <a:lumMod val="85000"/>
                  <a:lumOff val="15000"/>
                </a:schemeClr>
              </a:solidFill>
            </a:endParaRPr>
          </a:p>
          <a:p>
            <a:pPr marL="0" indent="0">
              <a:buNone/>
              <a:tabLst>
                <a:tab pos="355600" algn="l"/>
                <a:tab pos="808038" algn="l"/>
                <a:tab pos="1163638" algn="l"/>
              </a:tabLst>
            </a:pPr>
            <a:r>
              <a:rPr lang="en-US" dirty="0" err="1" smtClean="0">
                <a:solidFill>
                  <a:schemeClr val="tx1">
                    <a:lumMod val="85000"/>
                    <a:lumOff val="15000"/>
                  </a:schemeClr>
                </a:solidFill>
              </a:rPr>
              <a:t>ergastAPI.getDrivers</a:t>
            </a:r>
            <a:r>
              <a:rPr lang="en-US" dirty="0" smtClean="0">
                <a:solidFill>
                  <a:schemeClr val="tx1">
                    <a:lumMod val="85000"/>
                    <a:lumOff val="15000"/>
                  </a:schemeClr>
                </a:solidFill>
              </a:rPr>
              <a:t> </a:t>
            </a:r>
            <a:r>
              <a:rPr lang="en-US" dirty="0" smtClean="0">
                <a:solidFill>
                  <a:schemeClr val="tx1">
                    <a:lumMod val="85000"/>
                    <a:lumOff val="15000"/>
                  </a:schemeClr>
                </a:solidFill>
              </a:rPr>
              <a:t>= function() {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return </a:t>
            </a:r>
            <a:r>
              <a:rPr lang="en-US" dirty="0" smtClean="0">
                <a:solidFill>
                  <a:schemeClr val="tx1">
                    <a:lumMod val="85000"/>
                    <a:lumOff val="15000"/>
                  </a:schemeClr>
                </a:solidFill>
              </a:rPr>
              <a:t>$http({ method: 'JSONP', </a:t>
            </a:r>
            <a:r>
              <a:rPr lang="en-US" dirty="0" err="1" smtClean="0">
                <a:solidFill>
                  <a:schemeClr val="tx1">
                    <a:lumMod val="85000"/>
                    <a:lumOff val="15000"/>
                  </a:schemeClr>
                </a:solidFill>
              </a:rPr>
              <a:t>url</a:t>
            </a:r>
            <a:r>
              <a:rPr lang="en-US" dirty="0" smtClean="0">
                <a:solidFill>
                  <a:schemeClr val="tx1">
                    <a:lumMod val="85000"/>
                    <a:lumOff val="15000"/>
                  </a:schemeClr>
                </a:solidFill>
              </a:rPr>
              <a:t>: 'http://</a:t>
            </a:r>
            <a:r>
              <a:rPr lang="en-US" dirty="0" smtClean="0">
                <a:solidFill>
                  <a:schemeClr val="tx1">
                    <a:lumMod val="85000"/>
                    <a:lumOff val="15000"/>
                  </a:schemeClr>
                </a:solidFill>
              </a:rPr>
              <a:t>ergast.com/api/f1/2013/driverStandings.json}); </a:t>
            </a: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endParaRPr lang="tr-TR" dirty="0" smtClean="0">
              <a:solidFill>
                <a:schemeClr val="tx1">
                  <a:lumMod val="85000"/>
                  <a:lumOff val="15000"/>
                </a:schemeClr>
              </a:solidFill>
            </a:endParaRPr>
          </a:p>
          <a:p>
            <a:pPr marL="0" indent="0">
              <a:buNone/>
              <a:tabLst>
                <a:tab pos="355600" algn="l"/>
                <a:tab pos="808038" algn="l"/>
                <a:tab pos="1163638" algn="l"/>
              </a:tabLst>
            </a:pPr>
            <a:r>
              <a:rPr lang="en-US" dirty="0" err="1" smtClean="0">
                <a:solidFill>
                  <a:schemeClr val="tx1">
                    <a:lumMod val="85000"/>
                    <a:lumOff val="15000"/>
                  </a:schemeClr>
                </a:solidFill>
              </a:rPr>
              <a:t>ergastAPI.getDriverDetails</a:t>
            </a:r>
            <a:r>
              <a:rPr lang="en-US" dirty="0" smtClean="0">
                <a:solidFill>
                  <a:schemeClr val="tx1">
                    <a:lumMod val="85000"/>
                    <a:lumOff val="15000"/>
                  </a:schemeClr>
                </a:solidFill>
              </a:rPr>
              <a:t> </a:t>
            </a:r>
            <a:r>
              <a:rPr lang="en-US" dirty="0" smtClean="0">
                <a:solidFill>
                  <a:schemeClr val="tx1">
                    <a:lumMod val="85000"/>
                    <a:lumOff val="15000"/>
                  </a:schemeClr>
                </a:solidFill>
              </a:rPr>
              <a:t>= function(id) { </a:t>
            </a:r>
            <a:endParaRPr lang="tr-TR" dirty="0" smtClean="0">
              <a:solidFill>
                <a:schemeClr val="tx1">
                  <a:lumMod val="85000"/>
                  <a:lumOff val="15000"/>
                </a:schemeClr>
              </a:solidFill>
            </a:endParaRPr>
          </a:p>
          <a:p>
            <a:pPr marL="0" indent="0">
              <a:buNone/>
              <a:tabLst>
                <a:tab pos="355600" algn="l"/>
                <a:tab pos="808038" algn="l"/>
                <a:tab pos="116363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return </a:t>
            </a:r>
            <a:r>
              <a:rPr lang="en-US" dirty="0" smtClean="0">
                <a:solidFill>
                  <a:schemeClr val="tx1">
                    <a:lumMod val="85000"/>
                    <a:lumOff val="15000"/>
                  </a:schemeClr>
                </a:solidFill>
              </a:rPr>
              <a:t>$http({ method: 'JSONP', </a:t>
            </a:r>
            <a:r>
              <a:rPr lang="en-US" dirty="0" err="1" smtClean="0">
                <a:solidFill>
                  <a:schemeClr val="tx1">
                    <a:lumMod val="85000"/>
                    <a:lumOff val="15000"/>
                  </a:schemeClr>
                </a:solidFill>
              </a:rPr>
              <a:t>url</a:t>
            </a:r>
            <a:r>
              <a:rPr lang="en-US" dirty="0" smtClean="0">
                <a:solidFill>
                  <a:schemeClr val="tx1">
                    <a:lumMod val="85000"/>
                    <a:lumOff val="15000"/>
                  </a:schemeClr>
                </a:solidFill>
              </a:rPr>
              <a:t>: 'http://ergast.com/api/f1/2013/drivers/'+ id +'/</a:t>
            </a:r>
            <a:r>
              <a:rPr lang="en-US" dirty="0" err="1" smtClean="0">
                <a:solidFill>
                  <a:schemeClr val="tx1">
                    <a:lumMod val="85000"/>
                    <a:lumOff val="15000"/>
                  </a:schemeClr>
                </a:solidFill>
              </a:rPr>
              <a:t>driverStandings.json</a:t>
            </a:r>
            <a:r>
              <a:rPr lang="en-US" dirty="0" smtClean="0">
                <a:solidFill>
                  <a:schemeClr val="tx1">
                    <a:lumMod val="85000"/>
                    <a:lumOff val="15000"/>
                  </a:schemeClr>
                </a:solidFill>
              </a:rPr>
              <a:t>' </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return </a:t>
            </a:r>
            <a:r>
              <a:rPr lang="en-US" dirty="0" err="1" smtClean="0">
                <a:solidFill>
                  <a:schemeClr val="tx1">
                    <a:lumMod val="85000"/>
                    <a:lumOff val="15000"/>
                  </a:schemeClr>
                </a:solidFill>
              </a:rPr>
              <a:t>ergastAPI</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355600" algn="l"/>
                <a:tab pos="808038" algn="l"/>
                <a:tab pos="1163638" algn="l"/>
              </a:tabLst>
            </a:pPr>
            <a:endParaRPr lang="tr-TR" dirty="0" smtClean="0">
              <a:solidFill>
                <a:schemeClr val="tx1">
                  <a:lumMod val="85000"/>
                  <a:lumOff val="15000"/>
                </a:schemeClr>
              </a:solidFill>
            </a:endParaRPr>
          </a:p>
          <a:p>
            <a:pPr marL="0" indent="0">
              <a:buNone/>
              <a:tabLst>
                <a:tab pos="355600" algn="l"/>
                <a:tab pos="808038" algn="l"/>
                <a:tab pos="1163638" algn="l"/>
              </a:tabLst>
            </a:pPr>
            <a:r>
              <a:rPr lang="en-US" dirty="0" smtClean="0">
                <a:solidFill>
                  <a:schemeClr val="tx1">
                    <a:lumMod val="85000"/>
                    <a:lumOff val="15000"/>
                  </a:schemeClr>
                </a:solidFill>
              </a:rPr>
              <a:t>});</a:t>
            </a:r>
            <a:endParaRPr lang="tr-TR" dirty="0" smtClean="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Uygulamanın ana dosyası</a:t>
            </a:r>
            <a:endParaRPr lang="tr-TR" dirty="0" smtClean="0"/>
          </a:p>
        </p:txBody>
      </p:sp>
      <p:sp>
        <p:nvSpPr>
          <p:cNvPr id="3" name="Content Placeholder 2"/>
          <p:cNvSpPr>
            <a:spLocks noGrp="1"/>
          </p:cNvSpPr>
          <p:nvPr>
            <p:ph idx="1"/>
          </p:nvPr>
        </p:nvSpPr>
        <p:spPr>
          <a:xfrm>
            <a:off x="685800" y="1600200"/>
            <a:ext cx="8001000" cy="4525963"/>
          </a:xfrm>
        </p:spPr>
        <p:txBody>
          <a:bodyPr>
            <a:normAutofit fontScale="70000" lnSpcReduction="20000"/>
          </a:bodyPr>
          <a:lstStyle/>
          <a:p>
            <a:pPr marL="0" indent="0">
              <a:buNone/>
              <a:tabLst>
                <a:tab pos="273050" algn="l"/>
                <a:tab pos="628650" algn="l"/>
                <a:tab pos="903288" algn="l"/>
              </a:tabLst>
            </a:pPr>
            <a:r>
              <a:rPr lang="en-US" dirty="0" smtClean="0"/>
              <a:t>&lt;!DOCTYPE html&gt; </a:t>
            </a:r>
            <a:endParaRPr lang="tr-TR" dirty="0" smtClean="0"/>
          </a:p>
          <a:p>
            <a:pPr marL="0" indent="0">
              <a:buNone/>
              <a:tabLst>
                <a:tab pos="273050" algn="l"/>
                <a:tab pos="628650" algn="l"/>
                <a:tab pos="903288" algn="l"/>
              </a:tabLst>
            </a:pPr>
            <a:r>
              <a:rPr lang="en-US" dirty="0" smtClean="0"/>
              <a:t>&lt;</a:t>
            </a:r>
            <a:r>
              <a:rPr lang="en-US" dirty="0" smtClean="0"/>
              <a:t>html&gt; </a:t>
            </a:r>
            <a:endParaRPr lang="tr-TR" dirty="0" smtClean="0"/>
          </a:p>
          <a:p>
            <a:pPr marL="0" indent="0">
              <a:buNone/>
              <a:tabLst>
                <a:tab pos="273050" algn="l"/>
                <a:tab pos="628650" algn="l"/>
                <a:tab pos="903288" algn="l"/>
              </a:tabLst>
            </a:pPr>
            <a:r>
              <a:rPr lang="en-US" dirty="0" smtClean="0"/>
              <a:t>&lt;</a:t>
            </a:r>
            <a:r>
              <a:rPr lang="en-US" dirty="0" smtClean="0"/>
              <a:t>head&gt; </a:t>
            </a:r>
            <a:endParaRPr lang="tr-TR" dirty="0" smtClean="0"/>
          </a:p>
          <a:p>
            <a:pPr marL="0" indent="0">
              <a:buNone/>
              <a:tabLst>
                <a:tab pos="273050" algn="l"/>
                <a:tab pos="628650" algn="l"/>
                <a:tab pos="903288" algn="l"/>
              </a:tabLst>
            </a:pPr>
            <a:r>
              <a:rPr lang="en-US" dirty="0" smtClean="0"/>
              <a:t>&lt;</a:t>
            </a:r>
            <a:r>
              <a:rPr lang="en-US" dirty="0" smtClean="0"/>
              <a:t>title&gt;F-1 Feeder&lt;/title&gt;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script </a:t>
            </a:r>
            <a:r>
              <a:rPr lang="en-US" dirty="0" err="1" smtClean="0"/>
              <a:t>src</a:t>
            </a:r>
            <a:r>
              <a:rPr lang="en-US" dirty="0" smtClean="0"/>
              <a:t>="lib/angular/angular.js"&gt;&lt;/script&gt;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script </a:t>
            </a:r>
            <a:r>
              <a:rPr lang="en-US" dirty="0" err="1" smtClean="0"/>
              <a:t>src</a:t>
            </a:r>
            <a:r>
              <a:rPr lang="en-US" dirty="0" smtClean="0"/>
              <a:t>="lib/angular/angular-route.js"&gt;&lt;/script&gt; </a:t>
            </a:r>
            <a:endParaRPr lang="tr-TR" dirty="0" smtClean="0"/>
          </a:p>
          <a:p>
            <a:pPr marL="0" indent="0">
              <a:buNone/>
              <a:tabLst>
                <a:tab pos="273050" algn="l"/>
                <a:tab pos="628650" algn="l"/>
                <a:tab pos="903288" algn="l"/>
              </a:tabLst>
            </a:pPr>
            <a:r>
              <a:rPr lang="tr-TR" dirty="0" smtClean="0"/>
              <a:t>	</a:t>
            </a:r>
            <a:r>
              <a:rPr lang="en-US" dirty="0" smtClean="0"/>
              <a:t>&lt;</a:t>
            </a:r>
            <a:r>
              <a:rPr lang="en-US" dirty="0" smtClean="0"/>
              <a: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/app.js"&gt;&lt;/script&gt; </a:t>
            </a:r>
            <a:endParaRPr lang="tr-TR" dirty="0" smtClean="0"/>
          </a:p>
          <a:p>
            <a:pPr marL="0" indent="0">
              <a:buNone/>
              <a:tabLst>
                <a:tab pos="273050" algn="l"/>
                <a:tab pos="628650" algn="l"/>
                <a:tab pos="903288" algn="l"/>
              </a:tabLst>
            </a:pPr>
            <a:r>
              <a:rPr lang="en-US" dirty="0" smtClean="0"/>
              <a:t>&lt;/</a:t>
            </a:r>
            <a:r>
              <a:rPr lang="en-US" dirty="0" smtClean="0"/>
              <a:t>head&gt; </a:t>
            </a:r>
            <a:endParaRPr lang="tr-TR" dirty="0" smtClean="0"/>
          </a:p>
          <a:p>
            <a:pPr marL="0" indent="0">
              <a:buNone/>
              <a:tabLst>
                <a:tab pos="273050" algn="l"/>
                <a:tab pos="628650" algn="l"/>
                <a:tab pos="903288" algn="l"/>
              </a:tabLst>
            </a:pPr>
            <a:r>
              <a:rPr lang="en-US" dirty="0" smtClean="0"/>
              <a:t>&lt;</a:t>
            </a:r>
            <a:r>
              <a:rPr lang="en-US" dirty="0" smtClean="0"/>
              <a:t>body </a:t>
            </a:r>
            <a:r>
              <a:rPr lang="en-US" dirty="0" err="1" smtClean="0"/>
              <a:t>ng</a:t>
            </a:r>
            <a:r>
              <a:rPr lang="en-US" dirty="0" smtClean="0"/>
              <a:t>-app="F1FeederApp"&gt; </a:t>
            </a:r>
            <a:endParaRPr lang="tr-TR" dirty="0" smtClean="0"/>
          </a:p>
          <a:p>
            <a:pPr marL="0" indent="0">
              <a:buNone/>
              <a:tabLst>
                <a:tab pos="273050" algn="l"/>
                <a:tab pos="628650" algn="l"/>
                <a:tab pos="903288" algn="l"/>
              </a:tabLst>
            </a:pPr>
            <a:r>
              <a:rPr lang="en-US" dirty="0" smtClean="0"/>
              <a:t>&lt;</a:t>
            </a:r>
            <a:r>
              <a:rPr lang="en-US" dirty="0" err="1" smtClean="0"/>
              <a:t>ng</a:t>
            </a:r>
            <a:r>
              <a:rPr lang="en-US" dirty="0" smtClean="0"/>
              <a:t>-view&gt;&lt;/</a:t>
            </a:r>
            <a:r>
              <a:rPr lang="en-US" dirty="0" err="1" smtClean="0"/>
              <a:t>ng</a:t>
            </a:r>
            <a:r>
              <a:rPr lang="en-US" dirty="0" smtClean="0"/>
              <a:t>-view&gt; </a:t>
            </a:r>
            <a:endParaRPr lang="tr-TR" dirty="0" smtClean="0"/>
          </a:p>
          <a:p>
            <a:pPr marL="0" indent="0">
              <a:buNone/>
              <a:tabLst>
                <a:tab pos="273050" algn="l"/>
                <a:tab pos="628650" algn="l"/>
                <a:tab pos="903288" algn="l"/>
              </a:tabLst>
            </a:pPr>
            <a:r>
              <a:rPr lang="en-US" dirty="0" smtClean="0"/>
              <a:t>&lt;/</a:t>
            </a:r>
            <a:r>
              <a:rPr lang="en-US" dirty="0" smtClean="0"/>
              <a:t>body&gt; </a:t>
            </a:r>
            <a:endParaRPr lang="tr-TR" dirty="0" smtClean="0"/>
          </a:p>
          <a:p>
            <a:pPr marL="0" indent="0">
              <a:buNone/>
              <a:tabLst>
                <a:tab pos="273050" algn="l"/>
                <a:tab pos="628650" algn="l"/>
                <a:tab pos="903288" algn="l"/>
              </a:tabLst>
            </a:pPr>
            <a:r>
              <a:rPr lang="en-US" dirty="0" smtClean="0"/>
              <a:t>&lt;/</a:t>
            </a:r>
            <a:r>
              <a:rPr lang="en-US" dirty="0" smtClean="0"/>
              <a:t>html&gt;</a:t>
            </a:r>
            <a:endParaRPr lang="tr-TR" dirty="0" smtClean="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Yarışcılar tablosu görünümü</a:t>
            </a:r>
            <a:endParaRPr lang="tr-TR" dirty="0" smtClean="0"/>
          </a:p>
        </p:txBody>
      </p:sp>
      <p:sp>
        <p:nvSpPr>
          <p:cNvPr id="3" name="Content Placeholder 2"/>
          <p:cNvSpPr>
            <a:spLocks noGrp="1"/>
          </p:cNvSpPr>
          <p:nvPr>
            <p:ph idx="1"/>
          </p:nvPr>
        </p:nvSpPr>
        <p:spPr>
          <a:xfrm>
            <a:off x="685800" y="1600200"/>
            <a:ext cx="8001000" cy="4525963"/>
          </a:xfrm>
        </p:spPr>
        <p:txBody>
          <a:bodyPr>
            <a:normAutofit fontScale="47500" lnSpcReduction="20000"/>
          </a:bodyPr>
          <a:lstStyle/>
          <a:p>
            <a:pPr marL="0" indent="0">
              <a:buNone/>
              <a:tabLst>
                <a:tab pos="273050" algn="l"/>
                <a:tab pos="628650" algn="l"/>
                <a:tab pos="903288" algn="l"/>
              </a:tabLst>
            </a:pPr>
            <a:r>
              <a:rPr lang="en-US" dirty="0" smtClean="0">
                <a:solidFill>
                  <a:schemeClr val="tx1">
                    <a:lumMod val="85000"/>
                    <a:lumOff val="15000"/>
                  </a:schemeClr>
                </a:solidFill>
              </a:rPr>
              <a:t>&lt;</a:t>
            </a:r>
            <a:r>
              <a:rPr lang="en-US" dirty="0" smtClean="0">
                <a:solidFill>
                  <a:schemeClr val="tx1">
                    <a:lumMod val="85000"/>
                    <a:lumOff val="15000"/>
                  </a:schemeClr>
                </a:solidFill>
              </a:rPr>
              <a:t>input type="text" </a:t>
            </a:r>
            <a:r>
              <a:rPr lang="en-US" dirty="0" err="1" smtClean="0">
                <a:solidFill>
                  <a:schemeClr val="tx1">
                    <a:lumMod val="85000"/>
                    <a:lumOff val="15000"/>
                  </a:schemeClr>
                </a:solidFill>
              </a:rPr>
              <a:t>ng</a:t>
            </a:r>
            <a:r>
              <a:rPr lang="en-US" dirty="0" smtClean="0">
                <a:solidFill>
                  <a:schemeClr val="tx1">
                    <a:lumMod val="85000"/>
                    <a:lumOff val="15000"/>
                  </a:schemeClr>
                </a:solidFill>
              </a:rPr>
              <a:t>-model="</a:t>
            </a:r>
            <a:r>
              <a:rPr lang="en-US" dirty="0" err="1" smtClean="0">
                <a:solidFill>
                  <a:schemeClr val="tx1">
                    <a:lumMod val="85000"/>
                    <a:lumOff val="15000"/>
                  </a:schemeClr>
                </a:solidFill>
              </a:rPr>
              <a:t>nameFilter</a:t>
            </a:r>
            <a:r>
              <a:rPr lang="en-US" dirty="0" smtClean="0">
                <a:solidFill>
                  <a:schemeClr val="tx1">
                    <a:lumMod val="85000"/>
                    <a:lumOff val="15000"/>
                  </a:schemeClr>
                </a:solidFill>
              </a:rPr>
              <a:t>" placeholder="Search..."/&gt;</a:t>
            </a:r>
            <a:endParaRPr lang="tr-TR" dirty="0" smtClean="0">
              <a:solidFill>
                <a:schemeClr val="tx1">
                  <a:lumMod val="85000"/>
                  <a:lumOff val="15000"/>
                </a:schemeClr>
              </a:solidFill>
            </a:endParaRPr>
          </a:p>
          <a:p>
            <a:pPr marL="0" indent="0">
              <a:buNone/>
              <a:tabLst>
                <a:tab pos="273050" algn="l"/>
                <a:tab pos="628650" algn="l"/>
                <a:tab pos="903288" algn="l"/>
              </a:tabLst>
            </a:pPr>
            <a:r>
              <a:rPr lang="en-US" dirty="0" smtClean="0">
                <a:solidFill>
                  <a:schemeClr val="tx1">
                    <a:lumMod val="85000"/>
                    <a:lumOff val="15000"/>
                  </a:schemeClr>
                </a:solidFill>
              </a:rPr>
              <a:t>&lt;</a:t>
            </a:r>
            <a:r>
              <a:rPr lang="en-US" dirty="0" smtClean="0">
                <a:solidFill>
                  <a:schemeClr val="tx1">
                    <a:lumMod val="85000"/>
                    <a:lumOff val="15000"/>
                  </a:schemeClr>
                </a:solidFill>
              </a:rPr>
              <a:t>table&gt;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thead</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tr</a:t>
            </a:r>
            <a:r>
              <a:rPr lang="en-US" dirty="0" smtClean="0">
                <a:solidFill>
                  <a:schemeClr val="tx1">
                    <a:lumMod val="85000"/>
                    <a:lumOff val="15000"/>
                  </a:schemeClr>
                </a:solidFill>
              </a:rPr>
              <a:t>&gt;&lt;</a:t>
            </a:r>
            <a:r>
              <a:rPr lang="en-US" dirty="0" err="1" smtClean="0">
                <a:solidFill>
                  <a:schemeClr val="tx1">
                    <a:lumMod val="85000"/>
                    <a:lumOff val="15000"/>
                  </a:schemeClr>
                </a:solidFill>
              </a:rPr>
              <a:t>th</a:t>
            </a:r>
            <a:r>
              <a:rPr lang="en-US" dirty="0" smtClean="0">
                <a:solidFill>
                  <a:schemeClr val="tx1">
                    <a:lumMod val="85000"/>
                    <a:lumOff val="15000"/>
                  </a:schemeClr>
                </a:solidFill>
              </a:rPr>
              <a:t> </a:t>
            </a:r>
            <a:r>
              <a:rPr lang="en-US" dirty="0" err="1" smtClean="0">
                <a:solidFill>
                  <a:schemeClr val="tx1">
                    <a:lumMod val="85000"/>
                    <a:lumOff val="15000"/>
                  </a:schemeClr>
                </a:solidFill>
              </a:rPr>
              <a:t>colspan</a:t>
            </a:r>
            <a:r>
              <a:rPr lang="en-US" dirty="0" smtClean="0">
                <a:solidFill>
                  <a:schemeClr val="tx1">
                    <a:lumMod val="85000"/>
                    <a:lumOff val="15000"/>
                  </a:schemeClr>
                </a:solidFill>
              </a:rPr>
              <a:t>="4"&gt;Drivers Championship Standings&lt;/</a:t>
            </a:r>
            <a:r>
              <a:rPr lang="en-US" dirty="0" err="1" smtClean="0">
                <a:solidFill>
                  <a:schemeClr val="tx1">
                    <a:lumMod val="85000"/>
                    <a:lumOff val="15000"/>
                  </a:schemeClr>
                </a:solidFill>
              </a:rPr>
              <a:t>th</a:t>
            </a:r>
            <a:r>
              <a:rPr lang="en-US" dirty="0" smtClean="0">
                <a:solidFill>
                  <a:schemeClr val="tx1">
                    <a:lumMod val="85000"/>
                    <a:lumOff val="15000"/>
                  </a:schemeClr>
                </a:solidFill>
              </a:rPr>
              <a:t>&gt;&lt;/</a:t>
            </a:r>
            <a:r>
              <a:rPr lang="en-US" dirty="0" err="1" smtClean="0">
                <a:solidFill>
                  <a:schemeClr val="tx1">
                    <a:lumMod val="85000"/>
                    <a:lumOff val="15000"/>
                  </a:schemeClr>
                </a:solidFill>
              </a:rPr>
              <a:t>tr</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thead</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tbody</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tr</a:t>
            </a:r>
            <a:r>
              <a:rPr lang="en-US" dirty="0" smtClean="0">
                <a:solidFill>
                  <a:schemeClr val="tx1">
                    <a:lumMod val="85000"/>
                    <a:lumOff val="15000"/>
                  </a:schemeClr>
                </a:solidFill>
              </a:rPr>
              <a:t> </a:t>
            </a:r>
            <a:r>
              <a:rPr lang="en-US" dirty="0" err="1" smtClean="0">
                <a:solidFill>
                  <a:schemeClr val="tx1">
                    <a:lumMod val="85000"/>
                    <a:lumOff val="15000"/>
                  </a:schemeClr>
                </a:solidFill>
              </a:rPr>
              <a:t>ng</a:t>
            </a:r>
            <a:r>
              <a:rPr lang="en-US" dirty="0" smtClean="0">
                <a:solidFill>
                  <a:schemeClr val="tx1">
                    <a:lumMod val="85000"/>
                    <a:lumOff val="15000"/>
                  </a:schemeClr>
                </a:solidFill>
              </a:rPr>
              <a:t>-repeat="driver in </a:t>
            </a:r>
            <a:r>
              <a:rPr lang="en-US" dirty="0" err="1" smtClean="0">
                <a:solidFill>
                  <a:schemeClr val="tx1">
                    <a:lumMod val="85000"/>
                    <a:lumOff val="15000"/>
                  </a:schemeClr>
                </a:solidFill>
              </a:rPr>
              <a:t>driversList</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td&gt;{{$index + 1}}&lt;/td&gt;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td&gt;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img</a:t>
            </a:r>
            <a:r>
              <a:rPr lang="en-US" dirty="0" smtClean="0">
                <a:solidFill>
                  <a:schemeClr val="tx1">
                    <a:lumMod val="85000"/>
                    <a:lumOff val="15000"/>
                  </a:schemeClr>
                </a:solidFill>
              </a:rPr>
              <a:t> </a:t>
            </a:r>
            <a:r>
              <a:rPr lang="en-US" dirty="0" err="1" smtClean="0">
                <a:solidFill>
                  <a:schemeClr val="tx1">
                    <a:lumMod val="85000"/>
                    <a:lumOff val="15000"/>
                  </a:schemeClr>
                </a:solidFill>
              </a:rPr>
              <a:t>src</a:t>
            </a:r>
            <a:r>
              <a:rPr lang="en-US" dirty="0" smtClean="0">
                <a:solidFill>
                  <a:schemeClr val="tx1">
                    <a:lumMod val="85000"/>
                    <a:lumOff val="15000"/>
                  </a:schemeClr>
                </a:solidFill>
              </a:rPr>
              <a:t>="</a:t>
            </a:r>
            <a:r>
              <a:rPr lang="en-US" dirty="0" err="1" smtClean="0">
                <a:solidFill>
                  <a:schemeClr val="tx1">
                    <a:lumMod val="85000"/>
                    <a:lumOff val="15000"/>
                  </a:schemeClr>
                </a:solidFill>
              </a:rPr>
              <a:t>img</a:t>
            </a:r>
            <a:r>
              <a:rPr lang="en-US" dirty="0" smtClean="0">
                <a:solidFill>
                  <a:schemeClr val="tx1">
                    <a:lumMod val="85000"/>
                    <a:lumOff val="15000"/>
                  </a:schemeClr>
                </a:solidFill>
              </a:rPr>
              <a:t>/flags/{{</a:t>
            </a:r>
            <a:r>
              <a:rPr lang="en-US" dirty="0" err="1" smtClean="0">
                <a:solidFill>
                  <a:schemeClr val="tx1">
                    <a:lumMod val="85000"/>
                    <a:lumOff val="15000"/>
                  </a:schemeClr>
                </a:solidFill>
              </a:rPr>
              <a:t>driver.Driver.nationality</a:t>
            </a:r>
            <a:r>
              <a:rPr lang="en-US" dirty="0" smtClean="0">
                <a:solidFill>
                  <a:schemeClr val="tx1">
                    <a:lumMod val="85000"/>
                    <a:lumOff val="15000"/>
                  </a:schemeClr>
                </a:solidFill>
              </a:rPr>
              <a:t>}}.</a:t>
            </a:r>
            <a:r>
              <a:rPr lang="en-US" dirty="0" err="1" smtClean="0">
                <a:solidFill>
                  <a:schemeClr val="tx1">
                    <a:lumMod val="85000"/>
                    <a:lumOff val="15000"/>
                  </a:schemeClr>
                </a:solidFill>
              </a:rPr>
              <a:t>png</a:t>
            </a:r>
            <a:r>
              <a:rPr lang="en-US" dirty="0" smtClean="0">
                <a:solidFill>
                  <a:schemeClr val="tx1">
                    <a:lumMod val="85000"/>
                    <a:lumOff val="15000"/>
                  </a:schemeClr>
                </a:solidFill>
              </a:rPr>
              <a:t>" </a:t>
            </a:r>
            <a:r>
              <a:rPr lang="en-US" dirty="0" smtClean="0">
                <a:solidFill>
                  <a:schemeClr val="tx1">
                    <a:lumMod val="85000"/>
                    <a:lumOff val="15000"/>
                  </a:schemeClr>
                </a:solidFill>
              </a:rPr>
              <a:t>/&gt;</a:t>
            </a:r>
            <a:r>
              <a:rPr lang="tr-TR" dirty="0" smtClean="0">
                <a:solidFill>
                  <a:schemeClr val="tx1">
                    <a:lumMod val="85000"/>
                    <a:lumOff val="15000"/>
                  </a:schemeClr>
                </a:solidFill>
              </a:rPr>
              <a:t> </a:t>
            </a:r>
          </a:p>
          <a:p>
            <a:pPr marL="0" indent="0">
              <a:buNone/>
              <a:tabLst>
                <a:tab pos="273050" algn="l"/>
                <a:tab pos="628650" algn="l"/>
                <a:tab pos="903288" algn="l"/>
              </a:tabLst>
            </a:pPr>
            <a:r>
              <a:rPr lang="tr-TR" dirty="0" smtClean="0">
                <a:solidFill>
                  <a:schemeClr val="tx1">
                    <a:lumMod val="85000"/>
                    <a:lumOff val="15000"/>
                  </a:schemeClr>
                </a:solidFill>
              </a:rPr>
              <a:t>	</a:t>
            </a: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driver.Driver.givenName</a:t>
            </a:r>
            <a:r>
              <a:rPr lang="en-US" dirty="0" smtClean="0">
                <a:solidFill>
                  <a:schemeClr val="tx1">
                    <a:lumMod val="85000"/>
                    <a:lumOff val="15000"/>
                  </a:schemeClr>
                </a:solidFill>
              </a:rPr>
              <a:t>}}&amp;</a:t>
            </a:r>
            <a:r>
              <a:rPr lang="en-US" dirty="0" err="1" smtClean="0">
                <a:solidFill>
                  <a:schemeClr val="tx1">
                    <a:lumMod val="85000"/>
                    <a:lumOff val="15000"/>
                  </a:schemeClr>
                </a:solidFill>
              </a:rPr>
              <a:t>nbsp</a:t>
            </a:r>
            <a:r>
              <a:rPr lang="en-US" dirty="0" smtClean="0">
                <a:solidFill>
                  <a:schemeClr val="tx1">
                    <a:lumMod val="85000"/>
                    <a:lumOff val="15000"/>
                  </a:schemeClr>
                </a:solidFill>
              </a:rPr>
              <a:t>;{{</a:t>
            </a:r>
            <a:r>
              <a:rPr lang="en-US" dirty="0" err="1" smtClean="0">
                <a:solidFill>
                  <a:schemeClr val="tx1">
                    <a:lumMod val="85000"/>
                    <a:lumOff val="15000"/>
                  </a:schemeClr>
                </a:solidFill>
              </a:rPr>
              <a:t>driver.Driver.familyName</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td&gt;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td&gt;{{</a:t>
            </a:r>
            <a:r>
              <a:rPr lang="en-US" dirty="0" err="1" smtClean="0">
                <a:solidFill>
                  <a:schemeClr val="tx1">
                    <a:lumMod val="85000"/>
                    <a:lumOff val="15000"/>
                  </a:schemeClr>
                </a:solidFill>
              </a:rPr>
              <a:t>driver.Constructors</a:t>
            </a:r>
            <a:r>
              <a:rPr lang="en-US" dirty="0" smtClean="0">
                <a:solidFill>
                  <a:schemeClr val="tx1">
                    <a:lumMod val="85000"/>
                    <a:lumOff val="15000"/>
                  </a:schemeClr>
                </a:solidFill>
              </a:rPr>
              <a:t>[0].name}}&lt;/td&gt;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td&gt;{{</a:t>
            </a:r>
            <a:r>
              <a:rPr lang="en-US" dirty="0" err="1" smtClean="0">
                <a:solidFill>
                  <a:schemeClr val="tx1">
                    <a:lumMod val="85000"/>
                    <a:lumOff val="15000"/>
                  </a:schemeClr>
                </a:solidFill>
              </a:rPr>
              <a:t>driver.points</a:t>
            </a:r>
            <a:r>
              <a:rPr lang="en-US" dirty="0" smtClean="0">
                <a:solidFill>
                  <a:schemeClr val="tx1">
                    <a:lumMod val="85000"/>
                    <a:lumOff val="15000"/>
                  </a:schemeClr>
                </a:solidFill>
              </a:rPr>
              <a:t>}}&lt;/td&gt;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tr</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tbody</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en-US" dirty="0" smtClean="0">
                <a:solidFill>
                  <a:schemeClr val="tx1">
                    <a:lumMod val="85000"/>
                    <a:lumOff val="15000"/>
                  </a:schemeClr>
                </a:solidFill>
              </a:rPr>
              <a:t>&lt;/</a:t>
            </a:r>
            <a:r>
              <a:rPr lang="en-US" dirty="0" smtClean="0">
                <a:solidFill>
                  <a:schemeClr val="tx1">
                    <a:lumMod val="85000"/>
                    <a:lumOff val="15000"/>
                  </a:schemeClr>
                </a:solidFill>
              </a:rPr>
              <a:t>table&gt;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Yarışcı bilgisi görünümü</a:t>
            </a:r>
            <a:endParaRPr lang="tr-TR" dirty="0" smtClean="0"/>
          </a:p>
        </p:txBody>
      </p:sp>
      <p:sp>
        <p:nvSpPr>
          <p:cNvPr id="3" name="Content Placeholder 2"/>
          <p:cNvSpPr>
            <a:spLocks noGrp="1"/>
          </p:cNvSpPr>
          <p:nvPr>
            <p:ph idx="1"/>
          </p:nvPr>
        </p:nvSpPr>
        <p:spPr>
          <a:xfrm>
            <a:off x="762000" y="1600200"/>
            <a:ext cx="7924800" cy="4525963"/>
          </a:xfrm>
        </p:spPr>
        <p:txBody>
          <a:bodyPr>
            <a:normAutofit fontScale="47500" lnSpcReduction="20000"/>
          </a:bodyPr>
          <a:lstStyle/>
          <a:p>
            <a:pPr marL="0" indent="0">
              <a:buNone/>
              <a:tabLst>
                <a:tab pos="273050" algn="l"/>
                <a:tab pos="628650" algn="l"/>
                <a:tab pos="903288" algn="l"/>
              </a:tabLst>
            </a:pPr>
            <a:r>
              <a:rPr lang="en-US" dirty="0" smtClean="0">
                <a:solidFill>
                  <a:schemeClr val="tx1">
                    <a:lumMod val="85000"/>
                    <a:lumOff val="15000"/>
                  </a:schemeClr>
                </a:solidFill>
              </a:rPr>
              <a:t>&lt;section id="main"&gt; </a:t>
            </a:r>
            <a:endParaRPr lang="tr-TR" dirty="0" smtClean="0">
              <a:solidFill>
                <a:schemeClr val="tx1">
                  <a:lumMod val="85000"/>
                  <a:lumOff val="15000"/>
                </a:schemeClr>
              </a:solidFill>
            </a:endParaRPr>
          </a:p>
          <a:p>
            <a:pPr marL="0" indent="0">
              <a:buNone/>
              <a:tabLst>
                <a:tab pos="273050" algn="l"/>
                <a:tab pos="628650" algn="l"/>
                <a:tab pos="903288" algn="l"/>
              </a:tabLst>
            </a:pPr>
            <a:r>
              <a:rPr lang="en-US" dirty="0" smtClean="0">
                <a:solidFill>
                  <a:schemeClr val="tx1">
                    <a:lumMod val="85000"/>
                    <a:lumOff val="15000"/>
                  </a:schemeClr>
                </a:solidFill>
              </a:rPr>
              <a:t>&lt;</a:t>
            </a:r>
            <a:r>
              <a:rPr lang="en-US" dirty="0" err="1" smtClean="0">
                <a:solidFill>
                  <a:schemeClr val="tx1">
                    <a:lumMod val="85000"/>
                    <a:lumOff val="15000"/>
                  </a:schemeClr>
                </a:solidFill>
              </a:rPr>
              <a:t>nav</a:t>
            </a:r>
            <a:r>
              <a:rPr lang="en-US" dirty="0" smtClean="0">
                <a:solidFill>
                  <a:schemeClr val="tx1">
                    <a:lumMod val="85000"/>
                    <a:lumOff val="15000"/>
                  </a:schemeClr>
                </a:solidFill>
              </a:rPr>
              <a:t> id="secondary" class="main-</a:t>
            </a:r>
            <a:r>
              <a:rPr lang="en-US" dirty="0" err="1" smtClean="0">
                <a:solidFill>
                  <a:schemeClr val="tx1">
                    <a:lumMod val="85000"/>
                    <a:lumOff val="15000"/>
                  </a:schemeClr>
                </a:solidFill>
              </a:rPr>
              <a:t>nav</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div class="driver-picture"&gt;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&lt;div </a:t>
            </a:r>
            <a:r>
              <a:rPr lang="en-US" dirty="0" smtClean="0">
                <a:solidFill>
                  <a:schemeClr val="tx1">
                    <a:lumMod val="85000"/>
                    <a:lumOff val="15000"/>
                  </a:schemeClr>
                </a:solidFill>
              </a:rPr>
              <a:t>class="avatar"&gt;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img</a:t>
            </a:r>
            <a:r>
              <a:rPr lang="en-US" dirty="0" smtClean="0">
                <a:solidFill>
                  <a:schemeClr val="tx1">
                    <a:lumMod val="85000"/>
                    <a:lumOff val="15000"/>
                  </a:schemeClr>
                </a:solidFill>
              </a:rPr>
              <a:t> </a:t>
            </a:r>
            <a:r>
              <a:rPr lang="en-US" dirty="0" err="1" smtClean="0">
                <a:solidFill>
                  <a:schemeClr val="tx1">
                    <a:lumMod val="85000"/>
                    <a:lumOff val="15000"/>
                  </a:schemeClr>
                </a:solidFill>
              </a:rPr>
              <a:t>ng</a:t>
            </a:r>
            <a:r>
              <a:rPr lang="en-US" dirty="0" smtClean="0">
                <a:solidFill>
                  <a:schemeClr val="tx1">
                    <a:lumMod val="85000"/>
                    <a:lumOff val="15000"/>
                  </a:schemeClr>
                </a:solidFill>
              </a:rPr>
              <a:t>-show="driver" </a:t>
            </a:r>
            <a:r>
              <a:rPr lang="en-US" dirty="0" err="1" smtClean="0">
                <a:solidFill>
                  <a:schemeClr val="tx1">
                    <a:lumMod val="85000"/>
                    <a:lumOff val="15000"/>
                  </a:schemeClr>
                </a:solidFill>
              </a:rPr>
              <a:t>src</a:t>
            </a:r>
            <a:r>
              <a:rPr lang="en-US" dirty="0" smtClean="0">
                <a:solidFill>
                  <a:schemeClr val="tx1">
                    <a:lumMod val="85000"/>
                    <a:lumOff val="15000"/>
                  </a:schemeClr>
                </a:solidFill>
              </a:rPr>
              <a:t>="</a:t>
            </a:r>
            <a:r>
              <a:rPr lang="en-US" dirty="0" err="1" smtClean="0">
                <a:solidFill>
                  <a:schemeClr val="tx1">
                    <a:lumMod val="85000"/>
                    <a:lumOff val="15000"/>
                  </a:schemeClr>
                </a:solidFill>
              </a:rPr>
              <a:t>img</a:t>
            </a:r>
            <a:r>
              <a:rPr lang="en-US" dirty="0" smtClean="0">
                <a:solidFill>
                  <a:schemeClr val="tx1">
                    <a:lumMod val="85000"/>
                    <a:lumOff val="15000"/>
                  </a:schemeClr>
                </a:solidFill>
              </a:rPr>
              <a:t>/drivers/{{</a:t>
            </a:r>
            <a:r>
              <a:rPr lang="en-US" dirty="0" err="1" smtClean="0">
                <a:solidFill>
                  <a:schemeClr val="tx1">
                    <a:lumMod val="85000"/>
                    <a:lumOff val="15000"/>
                  </a:schemeClr>
                </a:solidFill>
              </a:rPr>
              <a:t>driver.Driver.driverId</a:t>
            </a:r>
            <a:r>
              <a:rPr lang="en-US" dirty="0" smtClean="0">
                <a:solidFill>
                  <a:schemeClr val="tx1">
                    <a:lumMod val="85000"/>
                    <a:lumOff val="15000"/>
                  </a:schemeClr>
                </a:solidFill>
              </a:rPr>
              <a:t>}}.</a:t>
            </a:r>
            <a:r>
              <a:rPr lang="en-US" dirty="0" err="1" smtClean="0">
                <a:solidFill>
                  <a:schemeClr val="tx1">
                    <a:lumMod val="85000"/>
                    <a:lumOff val="15000"/>
                  </a:schemeClr>
                </a:solidFill>
              </a:rPr>
              <a:t>png</a:t>
            </a:r>
            <a:r>
              <a:rPr lang="en-US" dirty="0" smtClean="0">
                <a:solidFill>
                  <a:schemeClr val="tx1">
                    <a:lumMod val="85000"/>
                    <a:lumOff val="15000"/>
                  </a:schemeClr>
                </a:solidFill>
              </a:rPr>
              <a:t>" /&gt;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err="1" smtClean="0">
                <a:solidFill>
                  <a:schemeClr val="tx1">
                    <a:lumMod val="85000"/>
                    <a:lumOff val="15000"/>
                  </a:schemeClr>
                </a:solidFill>
              </a:rPr>
              <a:t>img</a:t>
            </a:r>
            <a:r>
              <a:rPr lang="en-US" dirty="0" smtClean="0">
                <a:solidFill>
                  <a:schemeClr val="tx1">
                    <a:lumMod val="85000"/>
                    <a:lumOff val="15000"/>
                  </a:schemeClr>
                </a:solidFill>
              </a:rPr>
              <a:t> </a:t>
            </a:r>
            <a:r>
              <a:rPr lang="en-US" dirty="0" err="1" smtClean="0">
                <a:solidFill>
                  <a:schemeClr val="tx1">
                    <a:lumMod val="85000"/>
                    <a:lumOff val="15000"/>
                  </a:schemeClr>
                </a:solidFill>
              </a:rPr>
              <a:t>ng</a:t>
            </a:r>
            <a:r>
              <a:rPr lang="en-US" dirty="0" smtClean="0">
                <a:solidFill>
                  <a:schemeClr val="tx1">
                    <a:lumMod val="85000"/>
                    <a:lumOff val="15000"/>
                  </a:schemeClr>
                </a:solidFill>
              </a:rPr>
              <a:t>-show="driver" </a:t>
            </a:r>
            <a:r>
              <a:rPr lang="en-US" dirty="0" err="1" smtClean="0">
                <a:solidFill>
                  <a:schemeClr val="tx1">
                    <a:lumMod val="85000"/>
                    <a:lumOff val="15000"/>
                  </a:schemeClr>
                </a:solidFill>
              </a:rPr>
              <a:t>src</a:t>
            </a:r>
            <a:r>
              <a:rPr lang="en-US" dirty="0" smtClean="0">
                <a:solidFill>
                  <a:schemeClr val="tx1">
                    <a:lumMod val="85000"/>
                    <a:lumOff val="15000"/>
                  </a:schemeClr>
                </a:solidFill>
              </a:rPr>
              <a:t>="</a:t>
            </a:r>
            <a:r>
              <a:rPr lang="en-US" dirty="0" err="1" smtClean="0">
                <a:solidFill>
                  <a:schemeClr val="tx1">
                    <a:lumMod val="85000"/>
                    <a:lumOff val="15000"/>
                  </a:schemeClr>
                </a:solidFill>
              </a:rPr>
              <a:t>img</a:t>
            </a:r>
            <a:r>
              <a:rPr lang="en-US" dirty="0" smtClean="0">
                <a:solidFill>
                  <a:schemeClr val="tx1">
                    <a:lumMod val="85000"/>
                    <a:lumOff val="15000"/>
                  </a:schemeClr>
                </a:solidFill>
              </a:rPr>
              <a:t>/flags/{{</a:t>
            </a:r>
            <a:r>
              <a:rPr lang="en-US" dirty="0" err="1" smtClean="0">
                <a:solidFill>
                  <a:schemeClr val="tx1">
                    <a:lumMod val="85000"/>
                    <a:lumOff val="15000"/>
                  </a:schemeClr>
                </a:solidFill>
              </a:rPr>
              <a:t>driver.Driver.nationality</a:t>
            </a:r>
            <a:r>
              <a:rPr lang="en-US" dirty="0" smtClean="0">
                <a:solidFill>
                  <a:schemeClr val="tx1">
                    <a:lumMod val="85000"/>
                    <a:lumOff val="15000"/>
                  </a:schemeClr>
                </a:solidFill>
              </a:rPr>
              <a:t>}}.</a:t>
            </a:r>
            <a:r>
              <a:rPr lang="en-US" dirty="0" err="1" smtClean="0">
                <a:solidFill>
                  <a:schemeClr val="tx1">
                    <a:lumMod val="85000"/>
                    <a:lumOff val="15000"/>
                  </a:schemeClr>
                </a:solidFill>
              </a:rPr>
              <a:t>png</a:t>
            </a:r>
            <a:r>
              <a:rPr lang="en-US" dirty="0" smtClean="0">
                <a:solidFill>
                  <a:schemeClr val="tx1">
                    <a:lumMod val="85000"/>
                    <a:lumOff val="15000"/>
                  </a:schemeClr>
                </a:solidFill>
              </a:rPr>
              <a:t>" /&gt;&lt;</a:t>
            </a:r>
            <a:r>
              <a:rPr lang="en-US" dirty="0" err="1" smtClean="0">
                <a:solidFill>
                  <a:schemeClr val="tx1">
                    <a:lumMod val="85000"/>
                    <a:lumOff val="15000"/>
                  </a:schemeClr>
                </a:solidFill>
              </a:rPr>
              <a:t>br</a:t>
            </a:r>
            <a:r>
              <a:rPr lang="en-US" dirty="0" smtClean="0">
                <a:solidFill>
                  <a:schemeClr val="tx1">
                    <a:lumMod val="85000"/>
                    <a:lumOff val="15000"/>
                  </a:schemeClr>
                </a:solidFill>
              </a:rPr>
              <a:t>/&gt; </a:t>
            </a: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driver.Driver.givenName</a:t>
            </a:r>
            <a:r>
              <a:rPr lang="en-US" dirty="0" smtClean="0">
                <a:solidFill>
                  <a:schemeClr val="tx1">
                    <a:lumMod val="85000"/>
                    <a:lumOff val="15000"/>
                  </a:schemeClr>
                </a:solidFill>
              </a:rPr>
              <a:t>}}&lt;</a:t>
            </a:r>
            <a:r>
              <a:rPr lang="en-US" dirty="0" err="1" smtClean="0">
                <a:solidFill>
                  <a:schemeClr val="tx1">
                    <a:lumMod val="85000"/>
                    <a:lumOff val="15000"/>
                  </a:schemeClr>
                </a:solidFill>
              </a:rPr>
              <a:t>br</a:t>
            </a:r>
            <a:r>
              <a:rPr lang="en-US" dirty="0" smtClean="0">
                <a:solidFill>
                  <a:schemeClr val="tx1">
                    <a:lumMod val="85000"/>
                    <a:lumOff val="15000"/>
                  </a:schemeClr>
                </a:solidFill>
              </a:rPr>
              <a:t>/&gt;</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tr-TR" dirty="0" smtClean="0">
                <a:solidFill>
                  <a:schemeClr val="tx1">
                    <a:lumMod val="85000"/>
                    <a:lumOff val="15000"/>
                  </a:schemeClr>
                </a:solidFill>
              </a:rPr>
              <a:t>		</a:t>
            </a:r>
            <a:r>
              <a:rPr lang="en-US" dirty="0" smtClean="0">
                <a:solidFill>
                  <a:schemeClr val="tx1">
                    <a:lumMod val="85000"/>
                    <a:lumOff val="15000"/>
                  </a:schemeClr>
                </a:solidFill>
              </a:rPr>
              <a:t>{{</a:t>
            </a:r>
            <a:r>
              <a:rPr lang="en-US" dirty="0" err="1" smtClean="0">
                <a:solidFill>
                  <a:schemeClr val="tx1">
                    <a:lumMod val="85000"/>
                    <a:lumOff val="15000"/>
                  </a:schemeClr>
                </a:solidFill>
              </a:rPr>
              <a:t>driver.Driver.familyName</a:t>
            </a:r>
            <a:r>
              <a:rPr lang="en-US" dirty="0" smtClean="0">
                <a:solidFill>
                  <a:schemeClr val="tx1">
                    <a:lumMod val="85000"/>
                    <a:lumOff val="15000"/>
                  </a:schemeClr>
                </a:solidFill>
              </a:rPr>
              <a: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div&gt;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div&gt;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div class="driver-status"&gt;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Country</a:t>
            </a:r>
            <a:r>
              <a:rPr lang="en-US" dirty="0" smtClean="0">
                <a:solidFill>
                  <a:schemeClr val="tx1">
                    <a:lumMod val="85000"/>
                    <a:lumOff val="15000"/>
                  </a:schemeClr>
                </a:solidFill>
              </a:rPr>
              <a:t>: {{</a:t>
            </a:r>
            <a:r>
              <a:rPr lang="en-US" dirty="0" err="1" smtClean="0">
                <a:solidFill>
                  <a:schemeClr val="tx1">
                    <a:lumMod val="85000"/>
                    <a:lumOff val="15000"/>
                  </a:schemeClr>
                </a:solidFill>
              </a:rPr>
              <a:t>driver.Driver.nationality</a:t>
            </a:r>
            <a:r>
              <a:rPr lang="en-US" dirty="0" smtClean="0">
                <a:solidFill>
                  <a:schemeClr val="tx1">
                    <a:lumMod val="85000"/>
                    <a:lumOff val="15000"/>
                  </a:schemeClr>
                </a:solidFill>
              </a:rPr>
              <a:t>}} &lt;</a:t>
            </a:r>
            <a:r>
              <a:rPr lang="en-US" dirty="0" err="1" smtClean="0">
                <a:solidFill>
                  <a:schemeClr val="tx1">
                    <a:lumMod val="85000"/>
                    <a:lumOff val="15000"/>
                  </a:schemeClr>
                </a:solidFill>
              </a:rPr>
              <a:t>br</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Team</a:t>
            </a:r>
            <a:r>
              <a:rPr lang="en-US" dirty="0" smtClean="0">
                <a:solidFill>
                  <a:schemeClr val="tx1">
                    <a:lumMod val="85000"/>
                    <a:lumOff val="15000"/>
                  </a:schemeClr>
                </a:solidFill>
              </a:rPr>
              <a:t>: {{</a:t>
            </a:r>
            <a:r>
              <a:rPr lang="en-US" dirty="0" err="1" smtClean="0">
                <a:solidFill>
                  <a:schemeClr val="tx1">
                    <a:lumMod val="85000"/>
                    <a:lumOff val="15000"/>
                  </a:schemeClr>
                </a:solidFill>
              </a:rPr>
              <a:t>driver.Constructors</a:t>
            </a:r>
            <a:r>
              <a:rPr lang="en-US" dirty="0" smtClean="0">
                <a:solidFill>
                  <a:schemeClr val="tx1">
                    <a:lumMod val="85000"/>
                    <a:lumOff val="15000"/>
                  </a:schemeClr>
                </a:solidFill>
              </a:rPr>
              <a:t>[0].name}}&lt;</a:t>
            </a:r>
            <a:r>
              <a:rPr lang="en-US" dirty="0" err="1" smtClean="0">
                <a:solidFill>
                  <a:schemeClr val="tx1">
                    <a:lumMod val="85000"/>
                    <a:lumOff val="15000"/>
                  </a:schemeClr>
                </a:solidFill>
              </a:rPr>
              <a:t>br</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Birth</a:t>
            </a:r>
            <a:r>
              <a:rPr lang="en-US" dirty="0" smtClean="0">
                <a:solidFill>
                  <a:schemeClr val="tx1">
                    <a:lumMod val="85000"/>
                    <a:lumOff val="15000"/>
                  </a:schemeClr>
                </a:solidFill>
              </a:rPr>
              <a:t>: {{</a:t>
            </a:r>
            <a:r>
              <a:rPr lang="en-US" dirty="0" err="1" smtClean="0">
                <a:solidFill>
                  <a:schemeClr val="tx1">
                    <a:lumMod val="85000"/>
                    <a:lumOff val="15000"/>
                  </a:schemeClr>
                </a:solidFill>
              </a:rPr>
              <a:t>driver.Driver.dateOfBirth</a:t>
            </a:r>
            <a:r>
              <a:rPr lang="en-US" dirty="0" smtClean="0">
                <a:solidFill>
                  <a:schemeClr val="tx1">
                    <a:lumMod val="85000"/>
                    <a:lumOff val="15000"/>
                  </a:schemeClr>
                </a:solidFill>
              </a:rPr>
              <a:t>}}&lt;</a:t>
            </a:r>
            <a:r>
              <a:rPr lang="en-US" dirty="0" err="1" smtClean="0">
                <a:solidFill>
                  <a:schemeClr val="tx1">
                    <a:lumMod val="85000"/>
                    <a:lumOff val="15000"/>
                  </a:schemeClr>
                </a:solidFill>
              </a:rPr>
              <a:t>br</a:t>
            </a:r>
            <a:r>
              <a:rPr lang="en-US" dirty="0" smtClean="0">
                <a:solidFill>
                  <a:schemeClr val="tx1">
                    <a:lumMod val="85000"/>
                    <a:lumOff val="15000"/>
                  </a:schemeClr>
                </a:solidFill>
              </a:rPr>
              <a:t>/&gt;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a </a:t>
            </a:r>
            <a:r>
              <a:rPr lang="en-US" dirty="0" err="1" smtClean="0">
                <a:solidFill>
                  <a:schemeClr val="tx1">
                    <a:lumMod val="85000"/>
                    <a:lumOff val="15000"/>
                  </a:schemeClr>
                </a:solidFill>
              </a:rPr>
              <a:t>href</a:t>
            </a:r>
            <a:r>
              <a:rPr lang="en-US" dirty="0" smtClean="0">
                <a:solidFill>
                  <a:schemeClr val="tx1">
                    <a:lumMod val="85000"/>
                    <a:lumOff val="15000"/>
                  </a:schemeClr>
                </a:solidFill>
              </a:rPr>
              <a:t>="{{</a:t>
            </a:r>
            <a:r>
              <a:rPr lang="en-US" dirty="0" err="1" smtClean="0">
                <a:solidFill>
                  <a:schemeClr val="tx1">
                    <a:lumMod val="85000"/>
                    <a:lumOff val="15000"/>
                  </a:schemeClr>
                </a:solidFill>
              </a:rPr>
              <a:t>driver.Driver.url</a:t>
            </a:r>
            <a:r>
              <a:rPr lang="en-US" dirty="0" smtClean="0">
                <a:solidFill>
                  <a:schemeClr val="tx1">
                    <a:lumMod val="85000"/>
                    <a:lumOff val="15000"/>
                  </a:schemeClr>
                </a:solidFill>
              </a:rPr>
              <a:t>}}" target="_blank"&gt;Biography&lt;/a&gt; </a:t>
            </a:r>
            <a:endParaRPr lang="tr-TR" dirty="0" smtClean="0">
              <a:solidFill>
                <a:schemeClr val="tx1">
                  <a:lumMod val="85000"/>
                  <a:lumOff val="15000"/>
                </a:schemeClr>
              </a:solidFill>
            </a:endParaRPr>
          </a:p>
          <a:p>
            <a:pPr marL="0" indent="0">
              <a:buNone/>
              <a:tabLst>
                <a:tab pos="273050" algn="l"/>
                <a:tab pos="628650" algn="l"/>
                <a:tab pos="903288" algn="l"/>
              </a:tabLst>
            </a:pPr>
            <a:r>
              <a:rPr lang="tr-TR" dirty="0" smtClean="0">
                <a:solidFill>
                  <a:schemeClr val="tx1">
                    <a:lumMod val="85000"/>
                    <a:lumOff val="15000"/>
                  </a:schemeClr>
                </a:solidFill>
              </a:rPr>
              <a:t>	</a:t>
            </a:r>
            <a:r>
              <a:rPr lang="en-US" dirty="0" smtClean="0">
                <a:solidFill>
                  <a:schemeClr val="tx1">
                    <a:lumMod val="85000"/>
                    <a:lumOff val="15000"/>
                  </a:schemeClr>
                </a:solidFill>
              </a:rPr>
              <a:t>&lt;/</a:t>
            </a:r>
            <a:r>
              <a:rPr lang="en-US" dirty="0" smtClean="0">
                <a:solidFill>
                  <a:schemeClr val="tx1">
                    <a:lumMod val="85000"/>
                    <a:lumOff val="15000"/>
                  </a:schemeClr>
                </a:solidFill>
              </a:rPr>
              <a:t>div&gt; </a:t>
            </a:r>
            <a:endParaRPr lang="tr-TR" dirty="0" smtClean="0">
              <a:solidFill>
                <a:schemeClr val="tx1">
                  <a:lumMod val="85000"/>
                  <a:lumOff val="15000"/>
                </a:schemeClr>
              </a:solidFill>
            </a:endParaRPr>
          </a:p>
          <a:p>
            <a:pPr marL="0" indent="0">
              <a:buNone/>
              <a:tabLst>
                <a:tab pos="273050" algn="l"/>
                <a:tab pos="628650" algn="l"/>
                <a:tab pos="903288" algn="l"/>
              </a:tabLst>
            </a:pPr>
            <a:r>
              <a:rPr lang="en-US" dirty="0" smtClean="0">
                <a:solidFill>
                  <a:schemeClr val="tx1">
                    <a:lumMod val="85000"/>
                    <a:lumOff val="15000"/>
                  </a:schemeClr>
                </a:solidFill>
              </a:rPr>
              <a:t>&lt;/</a:t>
            </a:r>
            <a:r>
              <a:rPr lang="en-US" dirty="0" err="1" smtClean="0">
                <a:solidFill>
                  <a:schemeClr val="tx1">
                    <a:lumMod val="85000"/>
                    <a:lumOff val="15000"/>
                  </a:schemeClr>
                </a:solidFill>
              </a:rPr>
              <a:t>nav</a:t>
            </a:r>
            <a:r>
              <a:rPr lang="en-US" dirty="0" smtClean="0">
                <a:solidFill>
                  <a:schemeClr val="tx1">
                    <a:lumMod val="85000"/>
                    <a:lumOff val="15000"/>
                  </a:schemeClr>
                </a:solidFill>
              </a:rPr>
              <a:t>&gt; </a:t>
            </a:r>
          </a:p>
          <a:p>
            <a:pPr marL="0" indent="0">
              <a:buNone/>
              <a:tabLst>
                <a:tab pos="273050" algn="l"/>
                <a:tab pos="628650" algn="l"/>
                <a:tab pos="903288" algn="l"/>
              </a:tabLst>
            </a:pPr>
            <a:r>
              <a:rPr lang="en-US" dirty="0" smtClean="0">
                <a:solidFill>
                  <a:schemeClr val="tx1">
                    <a:lumMod val="85000"/>
                    <a:lumOff val="15000"/>
                  </a:schemeClr>
                </a:solidFill>
              </a:rPr>
              <a:t>&lt;/section&gt;</a:t>
            </a:r>
            <a:endParaRPr lang="tr-TR" dirty="0" smtClean="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5" name="Footer Placeholder 4"/>
          <p:cNvSpPr>
            <a:spLocks noGrp="1"/>
          </p:cNvSpPr>
          <p:nvPr>
            <p:ph type="ftr" sz="quarter" idx="11"/>
          </p:nvPr>
        </p:nvSpPr>
        <p:spPr/>
        <p:txBody>
          <a:bodyPr/>
          <a:lstStyle/>
          <a:p>
            <a:r>
              <a:rPr lang="en-US" smtClean="0"/>
              <a:t>http://www.scinetcentral.com/~mishchenko/MIT504.html</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pic>
        <p:nvPicPr>
          <p:cNvPr id="28674" name="Picture 2" descr="http://www.toptal.com/uploads/blog/image/170/toptal-blog-image-3.png"/>
          <p:cNvPicPr>
            <a:picLocks noChangeAspect="1" noChangeArrowheads="1"/>
          </p:cNvPicPr>
          <p:nvPr/>
        </p:nvPicPr>
        <p:blipFill>
          <a:blip r:embed="rId2" cstate="print"/>
          <a:srcRect/>
          <a:stretch>
            <a:fillRect/>
          </a:stretch>
        </p:blipFill>
        <p:spPr bwMode="auto">
          <a:xfrm>
            <a:off x="838200" y="685800"/>
            <a:ext cx="7543800" cy="522130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t>
            </a:r>
            <a:r>
              <a:rPr lang="tr-TR" dirty="0" smtClean="0"/>
              <a:t>nedir?</a:t>
            </a:r>
            <a:endParaRPr lang="en-US" dirty="0"/>
          </a:p>
        </p:txBody>
      </p:sp>
      <p:sp>
        <p:nvSpPr>
          <p:cNvPr id="4" name="Footer Placeholder 3"/>
          <p:cNvSpPr>
            <a:spLocks noGrp="1"/>
          </p:cNvSpPr>
          <p:nvPr>
            <p:ph type="ftr" sz="quarter" idx="11"/>
          </p:nvPr>
        </p:nvSpPr>
        <p:spPr/>
        <p:txBody>
          <a:bodyPr/>
          <a:lstStyle/>
          <a:p>
            <a:r>
              <a:rPr lang="en-US" smtClean="0"/>
              <a:t>http://www.scinetcentral.com/~mishchenko/MIT504.html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6"/>
          <p:cNvSpPr/>
          <p:nvPr/>
        </p:nvSpPr>
        <p:spPr>
          <a:xfrm>
            <a:off x="990600" y="39624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Model</a:t>
            </a:r>
            <a:endParaRPr lang="en-US" dirty="0"/>
          </a:p>
        </p:txBody>
      </p:sp>
      <p:sp>
        <p:nvSpPr>
          <p:cNvPr id="8" name="Rectangle 7"/>
          <p:cNvSpPr/>
          <p:nvPr/>
        </p:nvSpPr>
        <p:spPr>
          <a:xfrm>
            <a:off x="4876800" y="39624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View</a:t>
            </a:r>
            <a:endParaRPr lang="en-US" dirty="0"/>
          </a:p>
        </p:txBody>
      </p:sp>
      <p:sp>
        <p:nvSpPr>
          <p:cNvPr id="9" name="Rectangle 8"/>
          <p:cNvSpPr/>
          <p:nvPr/>
        </p:nvSpPr>
        <p:spPr>
          <a:xfrm>
            <a:off x="2895600" y="1981200"/>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Controller</a:t>
            </a:r>
            <a:endParaRPr lang="en-US" dirty="0"/>
          </a:p>
        </p:txBody>
      </p:sp>
      <p:cxnSp>
        <p:nvCxnSpPr>
          <p:cNvPr id="11" name="Shape 10"/>
          <p:cNvCxnSpPr>
            <a:stCxn id="9" idx="1"/>
            <a:endCxn id="7" idx="0"/>
          </p:cNvCxnSpPr>
          <p:nvPr/>
        </p:nvCxnSpPr>
        <p:spPr>
          <a:xfrm rot="10800000" flipV="1">
            <a:off x="2171700" y="2438400"/>
            <a:ext cx="723900" cy="1524000"/>
          </a:xfrm>
          <a:prstGeom prst="bentConnector2">
            <a:avLst/>
          </a:prstGeom>
          <a:ln w="127000">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9" idx="3"/>
            <a:endCxn id="8" idx="0"/>
          </p:cNvCxnSpPr>
          <p:nvPr/>
        </p:nvCxnSpPr>
        <p:spPr>
          <a:xfrm>
            <a:off x="5257800" y="2438400"/>
            <a:ext cx="800100" cy="1524000"/>
          </a:xfrm>
          <a:prstGeom prst="bentConnector2">
            <a:avLst/>
          </a:prstGeom>
          <a:ln w="1270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8" idx="1"/>
          </p:cNvCxnSpPr>
          <p:nvPr/>
        </p:nvCxnSpPr>
        <p:spPr>
          <a:xfrm>
            <a:off x="3352800" y="4419600"/>
            <a:ext cx="1524000" cy="0"/>
          </a:xfrm>
          <a:prstGeom prst="straightConnector1">
            <a:avLst/>
          </a:prstGeom>
          <a:ln w="1270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6200</TotalTime>
  <Words>3745</Words>
  <Application>Microsoft Office PowerPoint</Application>
  <PresentationFormat>On-screen Show (4:3)</PresentationFormat>
  <Paragraphs>999</Paragraphs>
  <Slides>86</Slides>
  <Notes>1</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IT504 Javascript MVC çerçeveleri</vt:lpstr>
      <vt:lpstr>Plan</vt:lpstr>
      <vt:lpstr>MVC nedir?</vt:lpstr>
      <vt:lpstr>MVC nedir?</vt:lpstr>
      <vt:lpstr>MVC nedir?</vt:lpstr>
      <vt:lpstr>MVC nedir?</vt:lpstr>
      <vt:lpstr>MVC nedir?</vt:lpstr>
      <vt:lpstr>MVC nedir?</vt:lpstr>
      <vt:lpstr>MVC nedir?</vt:lpstr>
      <vt:lpstr>MVC nedir?</vt:lpstr>
      <vt:lpstr>MVC nedir?</vt:lpstr>
      <vt:lpstr>MVC nedir?</vt:lpstr>
      <vt:lpstr>MVC nedir?</vt:lpstr>
      <vt:lpstr>MVC nedir?</vt:lpstr>
      <vt:lpstr>MVC nedir?</vt:lpstr>
      <vt:lpstr>MVC Örneği: Öğrenci kayıt sistemi</vt:lpstr>
      <vt:lpstr>MVC Örneği: Öğrenci kayıt sistemi</vt:lpstr>
      <vt:lpstr>MVC Örneği: Öğrenci kayıt sistemi</vt:lpstr>
      <vt:lpstr>MVC Örneği: Öğrenci kayıt sistemi</vt:lpstr>
      <vt:lpstr>MVC Örneği: Öğrenci kayıt sistemi</vt:lpstr>
      <vt:lpstr>MVC Örneği: Öğrenci kayıt sistemi</vt:lpstr>
      <vt:lpstr>Javascript MVC çerçeveleri</vt:lpstr>
      <vt:lpstr>Javascript MVC çerçeveleri</vt:lpstr>
      <vt:lpstr>Javascript MVC çerçeveleri</vt:lpstr>
      <vt:lpstr>Javascript MVC çerçeveleri</vt:lpstr>
      <vt:lpstr>Javascript MVC çerçeveleri nedir?</vt:lpstr>
      <vt:lpstr>Javascript MVC çerçeveleri nedir?</vt:lpstr>
      <vt:lpstr>Javascript MVC çerçeveleri nedir?</vt:lpstr>
      <vt:lpstr>Backbone.js temelleri</vt:lpstr>
      <vt:lpstr>Backbone.js temelleri</vt:lpstr>
      <vt:lpstr>Backbone.js temelleri</vt:lpstr>
      <vt:lpstr>Backbone.js temelleri</vt:lpstr>
      <vt:lpstr>Backbone.js temelleri</vt:lpstr>
      <vt:lpstr>Backbone.js temelleri</vt:lpstr>
      <vt:lpstr>Backbone.js temelleri</vt:lpstr>
      <vt:lpstr>Backbone.js temelleri</vt:lpstr>
      <vt:lpstr>Backbone.js temelleri</vt:lpstr>
      <vt:lpstr>Backbone.js temelleri</vt:lpstr>
      <vt:lpstr>Backbone.js temelleri</vt:lpstr>
      <vt:lpstr>Backbone.js temelleri</vt:lpstr>
      <vt:lpstr>Backbone.js temelleri</vt:lpstr>
      <vt:lpstr>Backbone.js temelleri</vt:lpstr>
      <vt:lpstr>Backbone.js örneği</vt:lpstr>
      <vt:lpstr>TODO listesinin eleman modeli</vt:lpstr>
      <vt:lpstr>TODO listesinin elemanının koleksiyonu</vt:lpstr>
      <vt:lpstr>TODO listesinin elemanının görünümü</vt:lpstr>
      <vt:lpstr>TODO listesi görünümü</vt:lpstr>
      <vt:lpstr>Backbone.js örneği</vt:lpstr>
      <vt:lpstr>TODO listesinin eleman modeli</vt:lpstr>
      <vt:lpstr>TODO listesinin elemanının koleksiyonu</vt:lpstr>
      <vt:lpstr>TODO listesinin elemanının görünümü</vt:lpstr>
      <vt:lpstr>Angular.js temelleri</vt:lpstr>
      <vt:lpstr>Angular.js temelleri</vt:lpstr>
      <vt:lpstr>Angular.js HTML şablonlama</vt:lpstr>
      <vt:lpstr>Angular.js HTML şablonlama</vt:lpstr>
      <vt:lpstr>Angular.js temelleri</vt:lpstr>
      <vt:lpstr>Angular.js temelleri</vt:lpstr>
      <vt:lpstr>Angular.js HTML şablonlama</vt:lpstr>
      <vt:lpstr>Angular.js temelleri</vt:lpstr>
      <vt:lpstr>Angular.js temelleri</vt:lpstr>
      <vt:lpstr>Angular.js temelleri</vt:lpstr>
      <vt:lpstr>Angular.js temelleri</vt:lpstr>
      <vt:lpstr>Yarışcılar tablosu görünümü</vt:lpstr>
      <vt:lpstr>Yarışcılar tablosu görünümü</vt:lpstr>
      <vt:lpstr>Yarışcı bilgisi görünümü</vt:lpstr>
      <vt:lpstr>Yarışcı bilgisi görünümü</vt:lpstr>
      <vt:lpstr>Angular.js temelleri</vt:lpstr>
      <vt:lpstr>Yarışçı uygulamanın yönetici nesneleri</vt:lpstr>
      <vt:lpstr>Angular.js temelleri</vt:lpstr>
      <vt:lpstr>Yarışçı uygulamanın yönetici nesneleri</vt:lpstr>
      <vt:lpstr>Angular.js temelleri</vt:lpstr>
      <vt:lpstr>Yarışçı uygulamanın yönetici nesneleri</vt:lpstr>
      <vt:lpstr>Angular.js temelleri</vt:lpstr>
      <vt:lpstr>Yarışçı uygulamanın yönetici nesneleri</vt:lpstr>
      <vt:lpstr>Angular.js temelleri</vt:lpstr>
      <vt:lpstr>Yarışçı uygulamanın yönetici nesneleri</vt:lpstr>
      <vt:lpstr>Angular.js temelleri</vt:lpstr>
      <vt:lpstr>Yarışçı uygulamanın route tablosu</vt:lpstr>
      <vt:lpstr>Angular.js temelleri</vt:lpstr>
      <vt:lpstr>Angular.js temelleri</vt:lpstr>
      <vt:lpstr>Yarışçı uygulamanın yöneticisi</vt:lpstr>
      <vt:lpstr>Yarışçı uygulamanın AJAX servisi</vt:lpstr>
      <vt:lpstr>Uygulamanın ana dosyası</vt:lpstr>
      <vt:lpstr>Yarışcılar tablosu görünümü</vt:lpstr>
      <vt:lpstr>Yarışcı bilgisi görünümü</vt:lpstr>
      <vt:lpstr>Slide 86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MIT503 Veri Yapıları ve algoritmalar</dc:title>
  <dc:creator>gmyuriy</dc:creator>
  <cp:lastModifiedBy>gmyuriy</cp:lastModifiedBy>
  <cp:revision>3022</cp:revision>
  <dcterms:created xsi:type="dcterms:W3CDTF">2006-08-16T00:00:00Z</dcterms:created>
  <dcterms:modified xsi:type="dcterms:W3CDTF">2014-05-14T14:37:46Z</dcterms:modified>
</cp:coreProperties>
</file>