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97" r:id="rId4"/>
    <p:sldId id="298" r:id="rId5"/>
    <p:sldId id="258" r:id="rId6"/>
    <p:sldId id="259" r:id="rId7"/>
    <p:sldId id="260" r:id="rId8"/>
    <p:sldId id="261" r:id="rId9"/>
    <p:sldId id="287" r:id="rId10"/>
    <p:sldId id="262" r:id="rId11"/>
    <p:sldId id="288" r:id="rId12"/>
    <p:sldId id="289" r:id="rId13"/>
    <p:sldId id="290" r:id="rId14"/>
    <p:sldId id="292" r:id="rId15"/>
    <p:sldId id="291" r:id="rId16"/>
    <p:sldId id="263" r:id="rId17"/>
    <p:sldId id="293" r:id="rId18"/>
    <p:sldId id="294" r:id="rId19"/>
    <p:sldId id="295" r:id="rId20"/>
    <p:sldId id="264" r:id="rId21"/>
    <p:sldId id="265" r:id="rId22"/>
    <p:sldId id="296" r:id="rId23"/>
    <p:sldId id="302" r:id="rId24"/>
    <p:sldId id="318" r:id="rId25"/>
    <p:sldId id="303" r:id="rId26"/>
    <p:sldId id="266" r:id="rId27"/>
    <p:sldId id="305" r:id="rId28"/>
    <p:sldId id="304" r:id="rId29"/>
    <p:sldId id="268" r:id="rId30"/>
    <p:sldId id="306" r:id="rId31"/>
    <p:sldId id="307" r:id="rId32"/>
    <p:sldId id="308" r:id="rId33"/>
    <p:sldId id="269" r:id="rId34"/>
    <p:sldId id="270" r:id="rId35"/>
    <p:sldId id="309" r:id="rId36"/>
    <p:sldId id="310" r:id="rId37"/>
    <p:sldId id="271" r:id="rId38"/>
    <p:sldId id="272" r:id="rId39"/>
    <p:sldId id="273" r:id="rId40"/>
    <p:sldId id="274" r:id="rId41"/>
    <p:sldId id="311" r:id="rId42"/>
    <p:sldId id="276" r:id="rId43"/>
    <p:sldId id="313" r:id="rId44"/>
    <p:sldId id="319" r:id="rId45"/>
    <p:sldId id="277" r:id="rId46"/>
    <p:sldId id="278" r:id="rId47"/>
    <p:sldId id="315" r:id="rId48"/>
    <p:sldId id="314" r:id="rId49"/>
    <p:sldId id="279" r:id="rId50"/>
    <p:sldId id="282" r:id="rId51"/>
    <p:sldId id="316" r:id="rId52"/>
    <p:sldId id="281" r:id="rId53"/>
    <p:sldId id="283" r:id="rId54"/>
    <p:sldId id="284" r:id="rId55"/>
    <p:sldId id="299" r:id="rId56"/>
    <p:sldId id="285" r:id="rId57"/>
    <p:sldId id="317" r:id="rId58"/>
    <p:sldId id="300" r:id="rId59"/>
    <p:sldId id="286" r:id="rId6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0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447800"/>
            <a:ext cx="8458200" cy="2152651"/>
          </a:xfrm>
        </p:spPr>
        <p:txBody>
          <a:bodyPr>
            <a:normAutofit fontScale="90000"/>
          </a:bodyPr>
          <a:lstStyle/>
          <a:p>
            <a:r>
              <a:rPr lang="tr-TR" dirty="0" smtClean="0"/>
              <a:t>IT</a:t>
            </a:r>
            <a:r>
              <a:rPr lang="en-US" dirty="0" smtClean="0"/>
              <a:t> </a:t>
            </a:r>
            <a:r>
              <a:rPr lang="tr-TR" dirty="0" smtClean="0"/>
              <a:t>5</a:t>
            </a:r>
            <a:r>
              <a:rPr lang="en-US" dirty="0" smtClean="0"/>
              <a:t>6</a:t>
            </a:r>
            <a:r>
              <a:rPr lang="tr-TR" dirty="0" smtClean="0"/>
              <a:t>3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sz="4000" dirty="0" smtClean="0"/>
              <a:t>Artificial Intelligence and Machine Learning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4000" dirty="0" smtClean="0"/>
              <a:t>(</a:t>
            </a:r>
            <a:r>
              <a:rPr lang="tr-TR" sz="4000" dirty="0" smtClean="0"/>
              <a:t>Yapay </a:t>
            </a:r>
            <a:r>
              <a:rPr lang="tr-TR" sz="4000" dirty="0" smtClean="0"/>
              <a:t>Zeka ve Makine </a:t>
            </a:r>
            <a:r>
              <a:rPr lang="tr-TR" sz="4000" dirty="0" smtClean="0"/>
              <a:t>Öğrenmesi</a:t>
            </a:r>
            <a:r>
              <a:rPr lang="en-US" sz="4000" dirty="0" smtClean="0"/>
              <a:t>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smtClean="0"/>
              <a:t>Y</a:t>
            </a:r>
            <a:r>
              <a:rPr lang="en-US" dirty="0" smtClean="0"/>
              <a:t>rd</a:t>
            </a:r>
            <a:r>
              <a:rPr lang="tr-TR" dirty="0" smtClean="0"/>
              <a:t>. </a:t>
            </a:r>
            <a:r>
              <a:rPr lang="tr-TR" dirty="0" smtClean="0"/>
              <a:t>Doç. Yuriy Mishchenko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Yapay Zeka’nın Erken Dönemi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tr-TR" sz="3600" b="1" dirty="0" smtClean="0"/>
              <a:t>Yeni </a:t>
            </a:r>
            <a:r>
              <a:rPr lang="tr-TR" sz="3600" b="1" dirty="0" smtClean="0"/>
              <a:t>nörolojideki buluşlar</a:t>
            </a:r>
            <a:endParaRPr lang="tr-TR" sz="3600" b="1" dirty="0" smtClean="0"/>
          </a:p>
          <a:p>
            <a:r>
              <a:rPr lang="tr-TR" dirty="0" smtClean="0"/>
              <a:t>Aynı dönemde, nörolojide beyin </a:t>
            </a:r>
            <a:r>
              <a:rPr lang="tr-TR" dirty="0" smtClean="0"/>
              <a:t>yapısı hakkında birkaç önemli yeni </a:t>
            </a:r>
            <a:r>
              <a:rPr lang="tr-TR" dirty="0" smtClean="0"/>
              <a:t>buluşlar </a:t>
            </a:r>
            <a:r>
              <a:rPr lang="tr-TR" dirty="0" smtClean="0"/>
              <a:t>oldu</a:t>
            </a:r>
          </a:p>
          <a:p>
            <a:r>
              <a:rPr lang="tr-TR" dirty="0" smtClean="0"/>
              <a:t>Beyin, bizim bilişsel işlevlerimizden </a:t>
            </a:r>
            <a:r>
              <a:rPr lang="tr-TR" dirty="0" smtClean="0"/>
              <a:t>sorumludur; görme</a:t>
            </a:r>
            <a:r>
              <a:rPr lang="tr-TR" dirty="0" smtClean="0"/>
              <a:t>, dil, soyut düşünme, hepsi </a:t>
            </a:r>
            <a:r>
              <a:rPr lang="tr-TR" dirty="0" smtClean="0"/>
              <a:t>beyinimizde bulunur</a:t>
            </a:r>
            <a:endParaRPr lang="tr-TR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Yapay Zeka’nın Erken Dönemi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tr-TR" sz="3900" b="1" dirty="0" smtClean="0"/>
              <a:t>Yeni </a:t>
            </a:r>
            <a:r>
              <a:rPr lang="tr-TR" sz="3900" b="1" dirty="0" smtClean="0"/>
              <a:t>nörolojideki buluşlar</a:t>
            </a:r>
            <a:endParaRPr lang="tr-TR" sz="3900" b="1" dirty="0" smtClean="0"/>
          </a:p>
          <a:p>
            <a:r>
              <a:rPr lang="tr-TR" dirty="0" smtClean="0"/>
              <a:t>Önceden beyinin birçok nörondan yapıldığı </a:t>
            </a:r>
            <a:r>
              <a:rPr lang="tr-TR" dirty="0" smtClean="0"/>
              <a:t>bilgi varmış, </a:t>
            </a:r>
            <a:r>
              <a:rPr lang="tr-TR" dirty="0" smtClean="0"/>
              <a:t>ama nöronların çeşitliliği dışında </a:t>
            </a:r>
            <a:r>
              <a:rPr lang="tr-TR" dirty="0" smtClean="0"/>
              <a:t>onların </a:t>
            </a:r>
            <a:r>
              <a:rPr lang="tr-TR" dirty="0" smtClean="0"/>
              <a:t>çalışması hakkında çok az </a:t>
            </a:r>
            <a:r>
              <a:rPr lang="tr-TR" dirty="0" smtClean="0"/>
              <a:t>biliniyormuş</a:t>
            </a:r>
            <a:endParaRPr lang="tr-TR" dirty="0" smtClean="0"/>
          </a:p>
          <a:p>
            <a:r>
              <a:rPr lang="tr-TR" dirty="0" smtClean="0"/>
              <a:t>1940-1950 </a:t>
            </a:r>
            <a:r>
              <a:rPr lang="tr-TR" dirty="0" smtClean="0"/>
              <a:t>yıllarda, nöronların </a:t>
            </a:r>
            <a:r>
              <a:rPr lang="tr-TR" dirty="0" smtClean="0"/>
              <a:t>elektriksel özellikleri açıklanmaya başladı</a:t>
            </a:r>
          </a:p>
          <a:p>
            <a:r>
              <a:rPr lang="tr-TR" dirty="0" smtClean="0"/>
              <a:t>Rushton (1946) ve Davis ve Lorente de No (1947), nöronların elektriksel çalışmasını </a:t>
            </a:r>
            <a:r>
              <a:rPr lang="tr-TR" dirty="0" smtClean="0"/>
              <a:t>ilk kez göstereb</a:t>
            </a:r>
            <a:r>
              <a:rPr lang="tr-TR" dirty="0" smtClean="0"/>
              <a:t>ildi</a:t>
            </a:r>
            <a:endParaRPr lang="tr-TR"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Yapay Zeka’nın Erken Dönemi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tr-TR" sz="3600" b="1" dirty="0" smtClean="0"/>
              <a:t>Yeni </a:t>
            </a:r>
            <a:r>
              <a:rPr lang="tr-TR" sz="3600" b="1" dirty="0" smtClean="0"/>
              <a:t>nörolojideki buluşlar</a:t>
            </a:r>
            <a:endParaRPr lang="tr-TR" sz="3600" b="1" dirty="0" smtClean="0"/>
          </a:p>
          <a:p>
            <a:r>
              <a:rPr lang="tr-TR" dirty="0" smtClean="0"/>
              <a:t>Bu buluşlara göre, beyin birçok nörondan oluşan </a:t>
            </a:r>
            <a:r>
              <a:rPr lang="tr-TR" dirty="0" smtClean="0"/>
              <a:t>dev bir ağ olması bulunmuştur</a:t>
            </a:r>
            <a:endParaRPr lang="tr-TR" dirty="0" smtClean="0"/>
          </a:p>
          <a:p>
            <a:r>
              <a:rPr lang="tr-TR" dirty="0" smtClean="0"/>
              <a:t>Nöronlar, </a:t>
            </a:r>
            <a:r>
              <a:rPr lang="tr-TR" dirty="0" smtClean="0"/>
              <a:t>birbirlerine </a:t>
            </a:r>
            <a:r>
              <a:rPr lang="tr-TR" dirty="0" smtClean="0"/>
              <a:t>elektro-kimiyasal bağlantılar, “synapse”, </a:t>
            </a:r>
            <a:r>
              <a:rPr lang="tr-TR" dirty="0" smtClean="0"/>
              <a:t>kullanarak </a:t>
            </a:r>
            <a:r>
              <a:rPr lang="tr-TR" dirty="0" smtClean="0"/>
              <a:t>bağlanmıştır</a:t>
            </a:r>
          </a:p>
          <a:p>
            <a:r>
              <a:rPr lang="tr-TR" dirty="0" smtClean="0"/>
              <a:t>Nöronlar, normal elektriksel </a:t>
            </a:r>
            <a:r>
              <a:rPr lang="tr-TR" dirty="0" smtClean="0"/>
              <a:t>sinyaller kullanarak birbiriyle </a:t>
            </a:r>
            <a:r>
              <a:rPr lang="tr-TR" dirty="0" smtClean="0"/>
              <a:t>konuşup bütün ileri davranmaları oluşturmuştur</a:t>
            </a:r>
            <a:endParaRPr lang="tr-TR" dirty="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Yapay Zeka’nın Erken Dönemi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tr-TR" sz="3600" b="1" dirty="0" smtClean="0"/>
              <a:t>Yeni nörolojideki </a:t>
            </a:r>
            <a:r>
              <a:rPr lang="tr-TR" sz="3600" b="1" dirty="0" smtClean="0"/>
              <a:t>buluşlar</a:t>
            </a:r>
            <a:endParaRPr lang="tr-TR" sz="3600" b="1" dirty="0" smtClean="0"/>
          </a:p>
          <a:p>
            <a:r>
              <a:rPr lang="tr-TR" dirty="0" smtClean="0"/>
              <a:t>Nöronlar, </a:t>
            </a:r>
            <a:r>
              <a:rPr lang="tr-TR" dirty="0" smtClean="0"/>
              <a:t>elektriksel olarak çok basit bir </a:t>
            </a:r>
            <a:r>
              <a:rPr lang="tr-TR" dirty="0" smtClean="0"/>
              <a:t>çihaz </a:t>
            </a:r>
            <a:r>
              <a:rPr lang="tr-TR" dirty="0" smtClean="0"/>
              <a:t>gibi görünmüştür:</a:t>
            </a:r>
          </a:p>
          <a:p>
            <a:pPr lvl="1"/>
            <a:r>
              <a:rPr lang="tr-TR" dirty="0" smtClean="0"/>
              <a:t>Nöronlar bütün giren sinyalleri </a:t>
            </a:r>
            <a:r>
              <a:rPr lang="tr-TR" dirty="0" smtClean="0"/>
              <a:t>toplamışlar </a:t>
            </a:r>
            <a:endParaRPr lang="tr-TR" dirty="0" smtClean="0"/>
          </a:p>
          <a:p>
            <a:pPr lvl="1"/>
            <a:r>
              <a:rPr lang="tr-TR" dirty="0" smtClean="0"/>
              <a:t>Eğer </a:t>
            </a:r>
            <a:r>
              <a:rPr lang="tr-TR" dirty="0" smtClean="0"/>
              <a:t>giren toplam sinyal </a:t>
            </a:r>
            <a:r>
              <a:rPr lang="tr-TR" dirty="0" smtClean="0"/>
              <a:t>bir değerin üstüne çıkmışsa, nöron </a:t>
            </a:r>
            <a:r>
              <a:rPr lang="tr-TR" dirty="0" smtClean="0"/>
              <a:t>ikili </a:t>
            </a:r>
            <a:r>
              <a:rPr lang="tr-TR" dirty="0" smtClean="0"/>
              <a:t>elektriksel sinyal </a:t>
            </a:r>
            <a:r>
              <a:rPr lang="tr-TR" dirty="0" smtClean="0"/>
              <a:t>oluşturup onu diğer </a:t>
            </a:r>
            <a:r>
              <a:rPr lang="tr-TR" dirty="0" smtClean="0"/>
              <a:t>nöronlara </a:t>
            </a:r>
            <a:r>
              <a:rPr lang="tr-TR" dirty="0" smtClean="0"/>
              <a:t>göndermişler</a:t>
            </a:r>
            <a:endParaRPr lang="tr-TR" dirty="0" smtClean="0"/>
          </a:p>
          <a:p>
            <a:pPr lvl="1"/>
            <a:r>
              <a:rPr lang="tr-TR" dirty="0" smtClean="0"/>
              <a:t>Yanı, çok basit Topla-ve-Ateşle (Sum-and-Fire</a:t>
            </a:r>
            <a:r>
              <a:rPr lang="tr-TR" dirty="0" smtClean="0"/>
              <a:t>) nöron </a:t>
            </a:r>
            <a:r>
              <a:rPr lang="tr-TR" dirty="0" smtClean="0"/>
              <a:t>modeli, nöronların gerçek davranışını iyi temsil edebilmiştir</a:t>
            </a:r>
            <a:endParaRPr lang="tr-T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Yapay Zeka’nın Erken Dönemi</a:t>
            </a:r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1295400" y="2743200"/>
            <a:ext cx="3352800" cy="1447800"/>
            <a:chOff x="2133600" y="2438400"/>
            <a:chExt cx="3657600" cy="1600200"/>
          </a:xfrm>
        </p:grpSpPr>
        <p:sp>
          <p:nvSpPr>
            <p:cNvPr id="4" name="Oval 3"/>
            <p:cNvSpPr/>
            <p:nvPr/>
          </p:nvSpPr>
          <p:spPr>
            <a:xfrm>
              <a:off x="3505200" y="2819400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g(z)</a:t>
              </a:r>
              <a:endParaRPr lang="en-US" dirty="0"/>
            </a:p>
          </p:txBody>
        </p:sp>
        <p:cxnSp>
          <p:nvCxnSpPr>
            <p:cNvPr id="6" name="Straight Connector 5"/>
            <p:cNvCxnSpPr>
              <a:endCxn id="4" idx="1"/>
            </p:cNvCxnSpPr>
            <p:nvPr/>
          </p:nvCxnSpPr>
          <p:spPr>
            <a:xfrm>
              <a:off x="2133600" y="2438400"/>
              <a:ext cx="1505511" cy="514911"/>
            </a:xfrm>
            <a:prstGeom prst="line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>
              <a:endCxn id="4" idx="2"/>
            </p:cNvCxnSpPr>
            <p:nvPr/>
          </p:nvCxnSpPr>
          <p:spPr>
            <a:xfrm>
              <a:off x="2133600" y="3276600"/>
              <a:ext cx="1371600" cy="0"/>
            </a:xfrm>
            <a:prstGeom prst="line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endCxn id="4" idx="3"/>
            </p:cNvCxnSpPr>
            <p:nvPr/>
          </p:nvCxnSpPr>
          <p:spPr>
            <a:xfrm flipV="1">
              <a:off x="2209800" y="3599889"/>
              <a:ext cx="1429311" cy="438711"/>
            </a:xfrm>
            <a:prstGeom prst="line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4" idx="6"/>
            </p:cNvCxnSpPr>
            <p:nvPr/>
          </p:nvCxnSpPr>
          <p:spPr>
            <a:xfrm>
              <a:off x="4419600" y="3276600"/>
              <a:ext cx="1371600" cy="0"/>
            </a:xfrm>
            <a:prstGeom prst="line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 rot="16200000">
            <a:off x="161287" y="2962915"/>
            <a:ext cx="10534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b="1" dirty="0" smtClean="0"/>
              <a:t>girişler</a:t>
            </a:r>
            <a:endParaRPr lang="en-US" sz="2400" b="1" dirty="0"/>
          </a:p>
        </p:txBody>
      </p:sp>
      <p:sp>
        <p:nvSpPr>
          <p:cNvPr id="17" name="TextBox 16"/>
          <p:cNvSpPr txBox="1"/>
          <p:nvPr/>
        </p:nvSpPr>
        <p:spPr>
          <a:xfrm rot="16200000">
            <a:off x="5029269" y="2819332"/>
            <a:ext cx="10711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b="1" dirty="0" smtClean="0"/>
              <a:t>çıkışlar</a:t>
            </a:r>
            <a:endParaRPr lang="en-US" sz="2400" b="1" dirty="0"/>
          </a:p>
        </p:txBody>
      </p:sp>
      <p:grpSp>
        <p:nvGrpSpPr>
          <p:cNvPr id="19" name="Group 18"/>
          <p:cNvGrpSpPr/>
          <p:nvPr/>
        </p:nvGrpSpPr>
        <p:grpSpPr>
          <a:xfrm>
            <a:off x="1447800" y="3352800"/>
            <a:ext cx="3352800" cy="1447800"/>
            <a:chOff x="2133600" y="2438400"/>
            <a:chExt cx="3657600" cy="1600200"/>
          </a:xfrm>
        </p:grpSpPr>
        <p:sp>
          <p:nvSpPr>
            <p:cNvPr id="20" name="Oval 19"/>
            <p:cNvSpPr/>
            <p:nvPr/>
          </p:nvSpPr>
          <p:spPr>
            <a:xfrm>
              <a:off x="3505200" y="2819400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g(z)</a:t>
              </a:r>
              <a:endParaRPr lang="en-US" dirty="0"/>
            </a:p>
          </p:txBody>
        </p:sp>
        <p:cxnSp>
          <p:nvCxnSpPr>
            <p:cNvPr id="21" name="Straight Connector 20"/>
            <p:cNvCxnSpPr>
              <a:endCxn id="20" idx="1"/>
            </p:cNvCxnSpPr>
            <p:nvPr/>
          </p:nvCxnSpPr>
          <p:spPr>
            <a:xfrm>
              <a:off x="2133600" y="2438400"/>
              <a:ext cx="1505511" cy="514911"/>
            </a:xfrm>
            <a:prstGeom prst="line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endCxn id="20" idx="2"/>
            </p:cNvCxnSpPr>
            <p:nvPr/>
          </p:nvCxnSpPr>
          <p:spPr>
            <a:xfrm>
              <a:off x="2133600" y="3276600"/>
              <a:ext cx="1371600" cy="0"/>
            </a:xfrm>
            <a:prstGeom prst="line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endCxn id="20" idx="3"/>
            </p:cNvCxnSpPr>
            <p:nvPr/>
          </p:nvCxnSpPr>
          <p:spPr>
            <a:xfrm flipV="1">
              <a:off x="2209800" y="3599889"/>
              <a:ext cx="1429311" cy="438711"/>
            </a:xfrm>
            <a:prstGeom prst="line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20" idx="6"/>
            </p:cNvCxnSpPr>
            <p:nvPr/>
          </p:nvCxnSpPr>
          <p:spPr>
            <a:xfrm>
              <a:off x="4419600" y="3276600"/>
              <a:ext cx="1371600" cy="0"/>
            </a:xfrm>
            <a:prstGeom prst="line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1600200" y="3962400"/>
            <a:ext cx="3429000" cy="1447800"/>
            <a:chOff x="2133600" y="2438400"/>
            <a:chExt cx="3657600" cy="1600200"/>
          </a:xfrm>
        </p:grpSpPr>
        <p:sp>
          <p:nvSpPr>
            <p:cNvPr id="26" name="Oval 25"/>
            <p:cNvSpPr/>
            <p:nvPr/>
          </p:nvSpPr>
          <p:spPr>
            <a:xfrm>
              <a:off x="3505200" y="2819400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g(z)</a:t>
              </a:r>
              <a:endParaRPr lang="en-US" dirty="0"/>
            </a:p>
          </p:txBody>
        </p:sp>
        <p:cxnSp>
          <p:nvCxnSpPr>
            <p:cNvPr id="27" name="Straight Connector 26"/>
            <p:cNvCxnSpPr>
              <a:endCxn id="26" idx="1"/>
            </p:cNvCxnSpPr>
            <p:nvPr/>
          </p:nvCxnSpPr>
          <p:spPr>
            <a:xfrm>
              <a:off x="2133600" y="2438400"/>
              <a:ext cx="1505511" cy="514911"/>
            </a:xfrm>
            <a:prstGeom prst="line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endCxn id="26" idx="2"/>
            </p:cNvCxnSpPr>
            <p:nvPr/>
          </p:nvCxnSpPr>
          <p:spPr>
            <a:xfrm>
              <a:off x="2133600" y="3276600"/>
              <a:ext cx="1371600" cy="0"/>
            </a:xfrm>
            <a:prstGeom prst="line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endCxn id="26" idx="3"/>
            </p:cNvCxnSpPr>
            <p:nvPr/>
          </p:nvCxnSpPr>
          <p:spPr>
            <a:xfrm flipV="1">
              <a:off x="2209800" y="3599889"/>
              <a:ext cx="1429311" cy="438711"/>
            </a:xfrm>
            <a:prstGeom prst="line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26" idx="6"/>
            </p:cNvCxnSpPr>
            <p:nvPr/>
          </p:nvCxnSpPr>
          <p:spPr>
            <a:xfrm>
              <a:off x="4419600" y="3276600"/>
              <a:ext cx="1371600" cy="0"/>
            </a:xfrm>
            <a:prstGeom prst="line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1752600" y="4648200"/>
            <a:ext cx="3276600" cy="1447800"/>
            <a:chOff x="2590800" y="1676400"/>
            <a:chExt cx="3657600" cy="1600200"/>
          </a:xfrm>
        </p:grpSpPr>
        <p:sp>
          <p:nvSpPr>
            <p:cNvPr id="32" name="Oval 31"/>
            <p:cNvSpPr/>
            <p:nvPr/>
          </p:nvSpPr>
          <p:spPr>
            <a:xfrm>
              <a:off x="3962400" y="2057400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g(z)</a:t>
              </a:r>
              <a:endParaRPr lang="en-US" dirty="0"/>
            </a:p>
          </p:txBody>
        </p:sp>
        <p:cxnSp>
          <p:nvCxnSpPr>
            <p:cNvPr id="33" name="Straight Connector 32"/>
            <p:cNvCxnSpPr>
              <a:endCxn id="32" idx="1"/>
            </p:cNvCxnSpPr>
            <p:nvPr/>
          </p:nvCxnSpPr>
          <p:spPr>
            <a:xfrm>
              <a:off x="2590800" y="1676400"/>
              <a:ext cx="1505511" cy="514911"/>
            </a:xfrm>
            <a:prstGeom prst="line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endCxn id="32" idx="2"/>
            </p:cNvCxnSpPr>
            <p:nvPr/>
          </p:nvCxnSpPr>
          <p:spPr>
            <a:xfrm>
              <a:off x="2590800" y="2514600"/>
              <a:ext cx="1371600" cy="0"/>
            </a:xfrm>
            <a:prstGeom prst="line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endCxn id="32" idx="3"/>
            </p:cNvCxnSpPr>
            <p:nvPr/>
          </p:nvCxnSpPr>
          <p:spPr>
            <a:xfrm flipV="1">
              <a:off x="2667000" y="2837889"/>
              <a:ext cx="1429311" cy="438711"/>
            </a:xfrm>
            <a:prstGeom prst="line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stCxn id="32" idx="6"/>
            </p:cNvCxnSpPr>
            <p:nvPr/>
          </p:nvCxnSpPr>
          <p:spPr>
            <a:xfrm>
              <a:off x="4876800" y="2514600"/>
              <a:ext cx="1371600" cy="0"/>
            </a:xfrm>
            <a:prstGeom prst="line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/>
          <p:cNvGrpSpPr/>
          <p:nvPr/>
        </p:nvGrpSpPr>
        <p:grpSpPr>
          <a:xfrm>
            <a:off x="6172200" y="3429000"/>
            <a:ext cx="2286000" cy="1905000"/>
            <a:chOff x="6477000" y="3200400"/>
            <a:chExt cx="2286000" cy="1905000"/>
          </a:xfrm>
        </p:grpSpPr>
        <p:sp>
          <p:nvSpPr>
            <p:cNvPr id="38" name="Oval 37"/>
            <p:cNvSpPr/>
            <p:nvPr/>
          </p:nvSpPr>
          <p:spPr>
            <a:xfrm>
              <a:off x="7162800" y="3505200"/>
              <a:ext cx="914400" cy="914400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g(z)</a:t>
              </a:r>
              <a:endParaRPr lang="en-US" dirty="0"/>
            </a:p>
          </p:txBody>
        </p:sp>
        <p:cxnSp>
          <p:nvCxnSpPr>
            <p:cNvPr id="39" name="Straight Connector 38"/>
            <p:cNvCxnSpPr>
              <a:endCxn id="38" idx="1"/>
            </p:cNvCxnSpPr>
            <p:nvPr/>
          </p:nvCxnSpPr>
          <p:spPr>
            <a:xfrm>
              <a:off x="6477000" y="3200400"/>
              <a:ext cx="819711" cy="438711"/>
            </a:xfrm>
            <a:prstGeom prst="line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endCxn id="38" idx="2"/>
            </p:cNvCxnSpPr>
            <p:nvPr/>
          </p:nvCxnSpPr>
          <p:spPr>
            <a:xfrm>
              <a:off x="6477000" y="3962400"/>
              <a:ext cx="685800" cy="0"/>
            </a:xfrm>
            <a:prstGeom prst="line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V="1">
              <a:off x="6477000" y="4114800"/>
              <a:ext cx="762000" cy="381001"/>
            </a:xfrm>
            <a:prstGeom prst="line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>
              <a:stCxn id="38" idx="6"/>
            </p:cNvCxnSpPr>
            <p:nvPr/>
          </p:nvCxnSpPr>
          <p:spPr>
            <a:xfrm>
              <a:off x="8077200" y="3962400"/>
              <a:ext cx="685800" cy="0"/>
            </a:xfrm>
            <a:prstGeom prst="line">
              <a:avLst/>
            </a:prstGeom>
            <a:ln w="635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endCxn id="38" idx="3"/>
            </p:cNvCxnSpPr>
            <p:nvPr/>
          </p:nvCxnSpPr>
          <p:spPr>
            <a:xfrm flipV="1">
              <a:off x="6553200" y="4285689"/>
              <a:ext cx="743511" cy="819711"/>
            </a:xfrm>
            <a:prstGeom prst="line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Box 36"/>
          <p:cNvSpPr txBox="1"/>
          <p:nvPr/>
        </p:nvSpPr>
        <p:spPr>
          <a:xfrm rot="16200000">
            <a:off x="194949" y="5215251"/>
            <a:ext cx="9861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b="1" dirty="0" smtClean="0"/>
              <a:t>inputs</a:t>
            </a:r>
            <a:endParaRPr lang="en-US" sz="2400" b="1" dirty="0"/>
          </a:p>
        </p:txBody>
      </p:sp>
      <p:sp>
        <p:nvSpPr>
          <p:cNvPr id="43" name="TextBox 42"/>
          <p:cNvSpPr txBox="1"/>
          <p:nvPr/>
        </p:nvSpPr>
        <p:spPr>
          <a:xfrm rot="16200000">
            <a:off x="5049366" y="5443851"/>
            <a:ext cx="11833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b="1" dirty="0" smtClean="0"/>
              <a:t>outputs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37" grpId="0"/>
      <p:bldP spid="4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Yapay Zeka’nın Erken Dönemi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tr-TR" sz="3600" b="1" dirty="0" smtClean="0"/>
              <a:t>Yeni nörolojideki </a:t>
            </a:r>
            <a:r>
              <a:rPr lang="tr-TR" sz="3600" b="1" dirty="0" smtClean="0"/>
              <a:t>buluşlar</a:t>
            </a:r>
            <a:endParaRPr lang="tr-TR" sz="3600" b="1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tr-TR" sz="3200" dirty="0" smtClean="0"/>
              <a:t>Bu anlamda, beyin çalışmaları temel seviyede </a:t>
            </a:r>
            <a:r>
              <a:rPr lang="tr-TR" sz="3200" dirty="0" smtClean="0"/>
              <a:t>basit </a:t>
            </a:r>
            <a:r>
              <a:rPr lang="tr-TR" sz="3200" dirty="0" smtClean="0"/>
              <a:t>görünüyormuş (</a:t>
            </a:r>
            <a:r>
              <a:rPr lang="tr-TR" sz="3200" i="1" dirty="0" smtClean="0"/>
              <a:t>birçok modern nörobilim buluşlarına karşı</a:t>
            </a:r>
            <a:r>
              <a:rPr lang="tr-TR" sz="3200" dirty="0" smtClean="0"/>
              <a:t>)</a:t>
            </a:r>
            <a:endParaRPr lang="tr-TR" sz="3200" dirty="0" smtClean="0"/>
          </a:p>
          <a:p>
            <a:r>
              <a:rPr lang="tr-TR" dirty="0" smtClean="0"/>
              <a:t>Dolasıyla, Zeka – insanın temel ana özelliği – temel seviyede basit ve matematiksel ve sayısal modellemeye açık gibi görünüyormuş</a:t>
            </a:r>
            <a:endParaRPr lang="tr-T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Yapay Zeka’nın Erken Dönemi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tr-TR" sz="3600" b="1" dirty="0" smtClean="0"/>
              <a:t>Matematiksel gelişmeler</a:t>
            </a:r>
            <a:endParaRPr lang="tr-TR" sz="3600" dirty="0" smtClean="0"/>
          </a:p>
          <a:p>
            <a:r>
              <a:rPr lang="tr-TR" dirty="0" smtClean="0"/>
              <a:t>Bu gelişmelerle beraber, matematikte birkaç </a:t>
            </a:r>
            <a:r>
              <a:rPr lang="tr-TR" dirty="0" smtClean="0"/>
              <a:t>önemli </a:t>
            </a:r>
            <a:r>
              <a:rPr lang="tr-TR" dirty="0" smtClean="0"/>
              <a:t>gelişmeler </a:t>
            </a:r>
            <a:r>
              <a:rPr lang="tr-TR" dirty="0" smtClean="0"/>
              <a:t>olmuştu</a:t>
            </a:r>
          </a:p>
          <a:p>
            <a:r>
              <a:rPr lang="tr-TR" dirty="0" smtClean="0"/>
              <a:t>1940-1950 </a:t>
            </a:r>
            <a:r>
              <a:rPr lang="tr-TR" dirty="0" smtClean="0"/>
              <a:t>yıllarda, Von </a:t>
            </a:r>
            <a:r>
              <a:rPr lang="tr-TR" dirty="0" smtClean="0"/>
              <a:t>Neuman ve Alan Türing, </a:t>
            </a:r>
            <a:r>
              <a:rPr lang="tr-TR" dirty="0" smtClean="0"/>
              <a:t>programlar </a:t>
            </a:r>
            <a:r>
              <a:rPr lang="tr-TR" dirty="0" smtClean="0"/>
              <a:t>kullanan </a:t>
            </a:r>
            <a:r>
              <a:rPr lang="tr-TR" dirty="0" smtClean="0"/>
              <a:t>bilgisayarların </a:t>
            </a:r>
            <a:r>
              <a:rPr lang="tr-TR" dirty="0" smtClean="0"/>
              <a:t>herhangi bir hesaplamayı yapabileceğini </a:t>
            </a:r>
            <a:r>
              <a:rPr lang="tr-TR" dirty="0" smtClean="0"/>
              <a:t>göstermişti</a:t>
            </a:r>
            <a:endParaRPr lang="tr-T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Yapay Zeka’nın Erken Dönemi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tr-TR" sz="3600" b="1" dirty="0" smtClean="0"/>
              <a:t>Matematiksel gelişmeleri</a:t>
            </a:r>
            <a:endParaRPr lang="tr-TR" sz="3600" dirty="0" smtClean="0"/>
          </a:p>
          <a:p>
            <a:r>
              <a:rPr lang="tr-TR" dirty="0" smtClean="0"/>
              <a:t>1957, Kolmogorov, </a:t>
            </a:r>
            <a:r>
              <a:rPr lang="tr-TR" dirty="0" smtClean="0"/>
              <a:t>Kolmogorov çakıştırma teoremini göstermişti</a:t>
            </a:r>
          </a:p>
          <a:p>
            <a:r>
              <a:rPr lang="tr-TR" dirty="0" smtClean="0"/>
              <a:t>Bu teoreme göre, herhangi </a:t>
            </a:r>
            <a:r>
              <a:rPr lang="tr-TR" dirty="0" smtClean="0"/>
              <a:t>karmaşık bir fonksiyon her zaman basit </a:t>
            </a:r>
            <a:r>
              <a:rPr lang="tr-TR" dirty="0" smtClean="0"/>
              <a:t>lineer </a:t>
            </a:r>
            <a:r>
              <a:rPr lang="tr-TR" dirty="0" smtClean="0"/>
              <a:t>şekil kullanarak </a:t>
            </a:r>
            <a:r>
              <a:rPr lang="tr-TR" dirty="0" smtClean="0"/>
              <a:t>yazılabilir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4986338"/>
            <a:ext cx="6174788" cy="1338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Yapay Zeka’nın Erken Dönemi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 smtClean="0"/>
              <a:t>Tesadüfen, bu şekil genel nöron ağların çalışma yapısına benzermiş</a:t>
            </a:r>
            <a:endParaRPr lang="tr-TR" dirty="0" smtClean="0"/>
          </a:p>
        </p:txBody>
      </p:sp>
      <p:grpSp>
        <p:nvGrpSpPr>
          <p:cNvPr id="43" name="Group 42"/>
          <p:cNvGrpSpPr/>
          <p:nvPr/>
        </p:nvGrpSpPr>
        <p:grpSpPr>
          <a:xfrm>
            <a:off x="228600" y="3810000"/>
            <a:ext cx="6502292" cy="2971800"/>
            <a:chOff x="503349" y="3048000"/>
            <a:chExt cx="7726251" cy="3657600"/>
          </a:xfrm>
        </p:grpSpPr>
        <p:grpSp>
          <p:nvGrpSpPr>
            <p:cNvPr id="5" name="Group 17"/>
            <p:cNvGrpSpPr/>
            <p:nvPr/>
          </p:nvGrpSpPr>
          <p:grpSpPr>
            <a:xfrm>
              <a:off x="1600200" y="3048000"/>
              <a:ext cx="3657600" cy="1600200"/>
              <a:chOff x="2133600" y="2438400"/>
              <a:chExt cx="3657600" cy="1600200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3505200" y="2819400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tr-TR" sz="1600" dirty="0" smtClean="0">
                    <a:latin typeface="Symbol" pitchFamily="18" charset="2"/>
                    <a:sym typeface="Symbol"/>
                  </a:rPr>
                  <a:t></a:t>
                </a:r>
                <a:r>
                  <a:rPr lang="tr-TR" sz="1600" dirty="0" smtClean="0"/>
                  <a:t>(z)</a:t>
                </a:r>
                <a:endParaRPr lang="en-US" sz="1600" dirty="0"/>
              </a:p>
            </p:txBody>
          </p:sp>
          <p:cxnSp>
            <p:nvCxnSpPr>
              <p:cNvPr id="6" name="Straight Connector 5"/>
              <p:cNvCxnSpPr>
                <a:endCxn id="4" idx="1"/>
              </p:cNvCxnSpPr>
              <p:nvPr/>
            </p:nvCxnSpPr>
            <p:spPr>
              <a:xfrm>
                <a:off x="2133600" y="2438400"/>
                <a:ext cx="1505511" cy="514911"/>
              </a:xfrm>
              <a:prstGeom prst="line">
                <a:avLst/>
              </a:prstGeom>
              <a:ln w="635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>
                <a:endCxn id="4" idx="2"/>
              </p:cNvCxnSpPr>
              <p:nvPr/>
            </p:nvCxnSpPr>
            <p:spPr>
              <a:xfrm>
                <a:off x="2133600" y="3276600"/>
                <a:ext cx="1371600" cy="0"/>
              </a:xfrm>
              <a:prstGeom prst="line">
                <a:avLst/>
              </a:prstGeom>
              <a:ln w="635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>
                <a:endCxn id="4" idx="3"/>
              </p:cNvCxnSpPr>
              <p:nvPr/>
            </p:nvCxnSpPr>
            <p:spPr>
              <a:xfrm flipV="1">
                <a:off x="2209800" y="3599889"/>
                <a:ext cx="1429311" cy="438711"/>
              </a:xfrm>
              <a:prstGeom prst="line">
                <a:avLst/>
              </a:prstGeom>
              <a:ln w="635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>
                <a:stCxn id="4" idx="6"/>
              </p:cNvCxnSpPr>
              <p:nvPr/>
            </p:nvCxnSpPr>
            <p:spPr>
              <a:xfrm>
                <a:off x="4419600" y="3276600"/>
                <a:ext cx="1371600" cy="0"/>
              </a:xfrm>
              <a:prstGeom prst="line">
                <a:avLst/>
              </a:prstGeom>
              <a:ln w="635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 rot="16200000">
              <a:off x="-315350" y="4444815"/>
              <a:ext cx="2405392" cy="7679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3600" dirty="0" smtClean="0">
                  <a:latin typeface="Gabriola" pitchFamily="82" charset="0"/>
                </a:rPr>
                <a:t>x</a:t>
              </a:r>
              <a:r>
                <a:rPr lang="tr-TR" sz="3200" baseline="-25000" dirty="0" smtClean="0"/>
                <a:t>1</a:t>
              </a:r>
              <a:r>
                <a:rPr lang="tr-TR" sz="3200" dirty="0" smtClean="0"/>
                <a:t>,</a:t>
              </a:r>
              <a:r>
                <a:rPr lang="tr-TR" sz="3200" dirty="0" smtClean="0">
                  <a:latin typeface="Brush Script MT" pitchFamily="66" charset="0"/>
                </a:rPr>
                <a:t> </a:t>
              </a:r>
              <a:r>
                <a:rPr lang="tr-TR" sz="3200" dirty="0" smtClean="0">
                  <a:latin typeface="Gabriola" pitchFamily="82" charset="0"/>
                </a:rPr>
                <a:t>x</a:t>
              </a:r>
              <a:r>
                <a:rPr lang="tr-TR" sz="3200" baseline="-25000" dirty="0" smtClean="0"/>
                <a:t>2</a:t>
              </a:r>
              <a:r>
                <a:rPr lang="tr-TR" sz="3200" dirty="0" smtClean="0"/>
                <a:t>,...,</a:t>
              </a:r>
              <a:r>
                <a:rPr lang="tr-TR" sz="3200" dirty="0" smtClean="0">
                  <a:latin typeface="Brush Script MT" pitchFamily="66" charset="0"/>
                </a:rPr>
                <a:t> </a:t>
              </a:r>
              <a:r>
                <a:rPr lang="tr-TR" sz="3200" dirty="0" smtClean="0">
                  <a:latin typeface="Gabriola" pitchFamily="82" charset="0"/>
                </a:rPr>
                <a:t>x</a:t>
              </a:r>
              <a:r>
                <a:rPr lang="tr-TR" sz="3200" baseline="-25000" dirty="0" smtClean="0"/>
                <a:t>n</a:t>
              </a:r>
              <a:endParaRPr lang="en-US" sz="3200" baseline="-25000" dirty="0"/>
            </a:p>
          </p:txBody>
        </p:sp>
        <p:grpSp>
          <p:nvGrpSpPr>
            <p:cNvPr id="7" name="Group 18"/>
            <p:cNvGrpSpPr/>
            <p:nvPr/>
          </p:nvGrpSpPr>
          <p:grpSpPr>
            <a:xfrm>
              <a:off x="1828800" y="3733800"/>
              <a:ext cx="3657600" cy="1600200"/>
              <a:chOff x="2133600" y="2438400"/>
              <a:chExt cx="3657600" cy="1600200"/>
            </a:xfrm>
          </p:grpSpPr>
          <p:sp>
            <p:nvSpPr>
              <p:cNvPr id="20" name="Oval 19"/>
              <p:cNvSpPr/>
              <p:nvPr/>
            </p:nvSpPr>
            <p:spPr>
              <a:xfrm>
                <a:off x="3505200" y="2819400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tr-TR" sz="1600" dirty="0" smtClean="0">
                    <a:latin typeface="Symbol" pitchFamily="18" charset="2"/>
                    <a:sym typeface="Symbol"/>
                  </a:rPr>
                  <a:t></a:t>
                </a:r>
                <a:r>
                  <a:rPr lang="tr-TR" sz="1600" dirty="0" smtClean="0"/>
                  <a:t>(z)</a:t>
                </a:r>
                <a:endParaRPr lang="en-US" sz="1600" dirty="0"/>
              </a:p>
            </p:txBody>
          </p:sp>
          <p:cxnSp>
            <p:nvCxnSpPr>
              <p:cNvPr id="21" name="Straight Connector 20"/>
              <p:cNvCxnSpPr>
                <a:endCxn id="20" idx="1"/>
              </p:cNvCxnSpPr>
              <p:nvPr/>
            </p:nvCxnSpPr>
            <p:spPr>
              <a:xfrm>
                <a:off x="2133600" y="2438400"/>
                <a:ext cx="1505511" cy="514911"/>
              </a:xfrm>
              <a:prstGeom prst="line">
                <a:avLst/>
              </a:prstGeom>
              <a:ln w="635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>
                <a:endCxn id="20" idx="2"/>
              </p:cNvCxnSpPr>
              <p:nvPr/>
            </p:nvCxnSpPr>
            <p:spPr>
              <a:xfrm>
                <a:off x="2133600" y="3276600"/>
                <a:ext cx="1371600" cy="0"/>
              </a:xfrm>
              <a:prstGeom prst="line">
                <a:avLst/>
              </a:prstGeom>
              <a:ln w="635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>
                <a:endCxn id="20" idx="3"/>
              </p:cNvCxnSpPr>
              <p:nvPr/>
            </p:nvCxnSpPr>
            <p:spPr>
              <a:xfrm flipV="1">
                <a:off x="2209800" y="3599889"/>
                <a:ext cx="1429311" cy="438711"/>
              </a:xfrm>
              <a:prstGeom prst="line">
                <a:avLst/>
              </a:prstGeom>
              <a:ln w="635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>
                <a:stCxn id="20" idx="6"/>
              </p:cNvCxnSpPr>
              <p:nvPr/>
            </p:nvCxnSpPr>
            <p:spPr>
              <a:xfrm>
                <a:off x="4419600" y="3276600"/>
                <a:ext cx="1371600" cy="0"/>
              </a:xfrm>
              <a:prstGeom prst="line">
                <a:avLst/>
              </a:prstGeom>
              <a:ln w="635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24"/>
            <p:cNvGrpSpPr/>
            <p:nvPr/>
          </p:nvGrpSpPr>
          <p:grpSpPr>
            <a:xfrm>
              <a:off x="2057400" y="4419600"/>
              <a:ext cx="3657600" cy="1600200"/>
              <a:chOff x="2133600" y="2438400"/>
              <a:chExt cx="3657600" cy="1600200"/>
            </a:xfrm>
          </p:grpSpPr>
          <p:sp>
            <p:nvSpPr>
              <p:cNvPr id="26" name="Oval 25"/>
              <p:cNvSpPr/>
              <p:nvPr/>
            </p:nvSpPr>
            <p:spPr>
              <a:xfrm>
                <a:off x="3505200" y="2819400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tr-TR" sz="1600" dirty="0" smtClean="0">
                    <a:latin typeface="Symbol" pitchFamily="18" charset="2"/>
                    <a:sym typeface="Symbol"/>
                  </a:rPr>
                  <a:t></a:t>
                </a:r>
                <a:r>
                  <a:rPr lang="tr-TR" sz="1600" dirty="0" smtClean="0"/>
                  <a:t>(z)</a:t>
                </a:r>
                <a:endParaRPr lang="en-US" sz="1600" dirty="0"/>
              </a:p>
            </p:txBody>
          </p:sp>
          <p:cxnSp>
            <p:nvCxnSpPr>
              <p:cNvPr id="27" name="Straight Connector 26"/>
              <p:cNvCxnSpPr>
                <a:endCxn id="26" idx="1"/>
              </p:cNvCxnSpPr>
              <p:nvPr/>
            </p:nvCxnSpPr>
            <p:spPr>
              <a:xfrm>
                <a:off x="2133600" y="2438400"/>
                <a:ext cx="1505511" cy="514911"/>
              </a:xfrm>
              <a:prstGeom prst="line">
                <a:avLst/>
              </a:prstGeom>
              <a:ln w="635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>
                <a:endCxn id="26" idx="2"/>
              </p:cNvCxnSpPr>
              <p:nvPr/>
            </p:nvCxnSpPr>
            <p:spPr>
              <a:xfrm>
                <a:off x="2133600" y="3276600"/>
                <a:ext cx="1371600" cy="0"/>
              </a:xfrm>
              <a:prstGeom prst="line">
                <a:avLst/>
              </a:prstGeom>
              <a:ln w="635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>
                <a:endCxn id="26" idx="3"/>
              </p:cNvCxnSpPr>
              <p:nvPr/>
            </p:nvCxnSpPr>
            <p:spPr>
              <a:xfrm flipV="1">
                <a:off x="2209800" y="3599889"/>
                <a:ext cx="1429311" cy="438711"/>
              </a:xfrm>
              <a:prstGeom prst="line">
                <a:avLst/>
              </a:prstGeom>
              <a:ln w="635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>
                <a:stCxn id="26" idx="6"/>
              </p:cNvCxnSpPr>
              <p:nvPr/>
            </p:nvCxnSpPr>
            <p:spPr>
              <a:xfrm>
                <a:off x="4419600" y="3276600"/>
                <a:ext cx="1371600" cy="0"/>
              </a:xfrm>
              <a:prstGeom prst="line">
                <a:avLst/>
              </a:prstGeom>
              <a:ln w="635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30"/>
            <p:cNvGrpSpPr/>
            <p:nvPr/>
          </p:nvGrpSpPr>
          <p:grpSpPr>
            <a:xfrm>
              <a:off x="2286000" y="5105400"/>
              <a:ext cx="3657600" cy="1600200"/>
              <a:chOff x="2590800" y="1676400"/>
              <a:chExt cx="3657600" cy="1600200"/>
            </a:xfrm>
          </p:grpSpPr>
          <p:sp>
            <p:nvSpPr>
              <p:cNvPr id="32" name="Oval 31"/>
              <p:cNvSpPr/>
              <p:nvPr/>
            </p:nvSpPr>
            <p:spPr>
              <a:xfrm>
                <a:off x="3962400" y="2057400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tr-TR" sz="1600" dirty="0" smtClean="0">
                    <a:latin typeface="Symbol" pitchFamily="18" charset="2"/>
                    <a:sym typeface="Symbol"/>
                  </a:rPr>
                  <a:t></a:t>
                </a:r>
                <a:r>
                  <a:rPr lang="tr-TR" sz="1600" dirty="0" smtClean="0"/>
                  <a:t>(z)</a:t>
                </a:r>
                <a:endParaRPr lang="en-US" sz="1600" dirty="0"/>
              </a:p>
            </p:txBody>
          </p:sp>
          <p:cxnSp>
            <p:nvCxnSpPr>
              <p:cNvPr id="33" name="Straight Connector 32"/>
              <p:cNvCxnSpPr>
                <a:endCxn id="32" idx="1"/>
              </p:cNvCxnSpPr>
              <p:nvPr/>
            </p:nvCxnSpPr>
            <p:spPr>
              <a:xfrm>
                <a:off x="2590800" y="1676400"/>
                <a:ext cx="1505511" cy="514911"/>
              </a:xfrm>
              <a:prstGeom prst="line">
                <a:avLst/>
              </a:prstGeom>
              <a:ln w="635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>
                <a:endCxn id="32" idx="2"/>
              </p:cNvCxnSpPr>
              <p:nvPr/>
            </p:nvCxnSpPr>
            <p:spPr>
              <a:xfrm>
                <a:off x="2590800" y="2514600"/>
                <a:ext cx="1371600" cy="0"/>
              </a:xfrm>
              <a:prstGeom prst="line">
                <a:avLst/>
              </a:prstGeom>
              <a:ln w="635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>
                <a:endCxn id="32" idx="3"/>
              </p:cNvCxnSpPr>
              <p:nvPr/>
            </p:nvCxnSpPr>
            <p:spPr>
              <a:xfrm flipV="1">
                <a:off x="2667000" y="2837889"/>
                <a:ext cx="1429311" cy="438711"/>
              </a:xfrm>
              <a:prstGeom prst="line">
                <a:avLst/>
              </a:prstGeom>
              <a:ln w="635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>
                <a:stCxn id="32" idx="6"/>
              </p:cNvCxnSpPr>
              <p:nvPr/>
            </p:nvCxnSpPr>
            <p:spPr>
              <a:xfrm>
                <a:off x="4876800" y="2514600"/>
                <a:ext cx="1371600" cy="0"/>
              </a:xfrm>
              <a:prstGeom prst="line">
                <a:avLst/>
              </a:prstGeom>
              <a:ln w="635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55"/>
            <p:cNvGrpSpPr/>
            <p:nvPr/>
          </p:nvGrpSpPr>
          <p:grpSpPr>
            <a:xfrm>
              <a:off x="5943600" y="3810000"/>
              <a:ext cx="2286000" cy="1981201"/>
              <a:chOff x="6477000" y="3200400"/>
              <a:chExt cx="2286000" cy="1981201"/>
            </a:xfrm>
          </p:grpSpPr>
          <p:sp>
            <p:nvSpPr>
              <p:cNvPr id="38" name="Oval 37"/>
              <p:cNvSpPr/>
              <p:nvPr/>
            </p:nvSpPr>
            <p:spPr>
              <a:xfrm>
                <a:off x="7162800" y="3505200"/>
                <a:ext cx="914400" cy="914400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tr-TR" sz="1600" dirty="0" smtClean="0"/>
                  <a:t>g(z)</a:t>
                </a:r>
                <a:endParaRPr lang="en-US" sz="1600" dirty="0"/>
              </a:p>
            </p:txBody>
          </p:sp>
          <p:cxnSp>
            <p:nvCxnSpPr>
              <p:cNvPr id="39" name="Straight Connector 38"/>
              <p:cNvCxnSpPr>
                <a:endCxn id="38" idx="1"/>
              </p:cNvCxnSpPr>
              <p:nvPr/>
            </p:nvCxnSpPr>
            <p:spPr>
              <a:xfrm>
                <a:off x="6629400" y="3200400"/>
                <a:ext cx="667311" cy="438711"/>
              </a:xfrm>
              <a:prstGeom prst="line">
                <a:avLst/>
              </a:prstGeom>
              <a:ln w="635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>
                <a:endCxn id="38" idx="2"/>
              </p:cNvCxnSpPr>
              <p:nvPr/>
            </p:nvCxnSpPr>
            <p:spPr>
              <a:xfrm>
                <a:off x="6477000" y="3962400"/>
                <a:ext cx="685800" cy="0"/>
              </a:xfrm>
              <a:prstGeom prst="line">
                <a:avLst/>
              </a:prstGeom>
              <a:ln w="635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>
                <a:endCxn id="38" idx="3"/>
              </p:cNvCxnSpPr>
              <p:nvPr/>
            </p:nvCxnSpPr>
            <p:spPr>
              <a:xfrm flipV="1">
                <a:off x="6629400" y="4285689"/>
                <a:ext cx="667311" cy="286311"/>
              </a:xfrm>
              <a:prstGeom prst="line">
                <a:avLst/>
              </a:prstGeom>
              <a:ln w="635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>
                <a:stCxn id="38" idx="6"/>
              </p:cNvCxnSpPr>
              <p:nvPr/>
            </p:nvCxnSpPr>
            <p:spPr>
              <a:xfrm>
                <a:off x="8077200" y="3962400"/>
                <a:ext cx="685800" cy="0"/>
              </a:xfrm>
              <a:prstGeom prst="line">
                <a:avLst/>
              </a:prstGeom>
              <a:ln w="635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 flipV="1">
                <a:off x="6858000" y="4407877"/>
                <a:ext cx="607338" cy="773724"/>
              </a:xfrm>
              <a:prstGeom prst="line">
                <a:avLst/>
              </a:prstGeom>
              <a:ln w="635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3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86200" y="2286000"/>
            <a:ext cx="4953000" cy="1073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" name="Equal 43"/>
          <p:cNvSpPr/>
          <p:nvPr/>
        </p:nvSpPr>
        <p:spPr>
          <a:xfrm rot="7310767">
            <a:off x="5354013" y="3449014"/>
            <a:ext cx="914400" cy="914400"/>
          </a:xfrm>
          <a:prstGeom prst="mathEqual">
            <a:avLst>
              <a:gd name="adj1" fmla="val 12897"/>
              <a:gd name="adj2" fmla="val 1176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Yapay Zeka’nın Erken Dönemi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2000"/>
          </a:xfrm>
        </p:spPr>
        <p:txBody>
          <a:bodyPr>
            <a:normAutofit/>
          </a:bodyPr>
          <a:lstStyle/>
          <a:p>
            <a:r>
              <a:rPr lang="tr-TR" dirty="0" smtClean="0"/>
              <a:t>Yeni </a:t>
            </a:r>
            <a:r>
              <a:rPr lang="tr-TR" dirty="0" smtClean="0"/>
              <a:t>elektronik bilgisayarlar</a:t>
            </a:r>
          </a:p>
          <a:p>
            <a:pPr lvl="1"/>
            <a:r>
              <a:rPr lang="tr-TR" dirty="0" smtClean="0"/>
              <a:t>Sadece 5-10 yıl önce inanılmaz olan hesaplamalar erişilebilir </a:t>
            </a:r>
            <a:r>
              <a:rPr lang="tr-TR" dirty="0" smtClean="0"/>
              <a:t>olmuş</a:t>
            </a:r>
            <a:endParaRPr lang="tr-TR" dirty="0" smtClean="0"/>
          </a:p>
          <a:p>
            <a:r>
              <a:rPr lang="tr-TR" dirty="0" smtClean="0"/>
              <a:t>Yeni </a:t>
            </a:r>
            <a:r>
              <a:rPr lang="tr-TR" dirty="0" smtClean="0"/>
              <a:t>nörolojideki buluşlar</a:t>
            </a:r>
            <a:endParaRPr lang="tr-TR" dirty="0" smtClean="0"/>
          </a:p>
          <a:p>
            <a:pPr lvl="1"/>
            <a:r>
              <a:rPr lang="tr-TR" dirty="0" smtClean="0"/>
              <a:t>Beyin temel seviyede basit </a:t>
            </a:r>
            <a:r>
              <a:rPr lang="tr-TR" dirty="0" smtClean="0"/>
              <a:t>görünüyormuş</a:t>
            </a:r>
            <a:endParaRPr lang="tr-TR" dirty="0" smtClean="0"/>
          </a:p>
          <a:p>
            <a:r>
              <a:rPr lang="tr-TR" dirty="0" smtClean="0"/>
              <a:t>Yeni matematiksel gelişmeler</a:t>
            </a:r>
          </a:p>
          <a:p>
            <a:pPr lvl="1"/>
            <a:r>
              <a:rPr lang="tr-TR" dirty="0" smtClean="0"/>
              <a:t>Hesaplama teorisi </a:t>
            </a:r>
            <a:r>
              <a:rPr lang="tr-TR" dirty="0" smtClean="0"/>
              <a:t>geliştirilmiş</a:t>
            </a:r>
            <a:endParaRPr lang="tr-TR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tr-TR" dirty="0" smtClean="0"/>
              <a:t>Ders planı</a:t>
            </a:r>
          </a:p>
          <a:p>
            <a:r>
              <a:rPr lang="tr-TR" dirty="0" smtClean="0"/>
              <a:t>Yapay Zeka nedir</a:t>
            </a:r>
          </a:p>
          <a:p>
            <a:r>
              <a:rPr lang="tr-TR" dirty="0" smtClean="0"/>
              <a:t>Yapay zekanin erken dönemi</a:t>
            </a:r>
          </a:p>
          <a:p>
            <a:r>
              <a:rPr lang="tr-TR" dirty="0" smtClean="0"/>
              <a:t>Yapay zekanin uzman sistemleri</a:t>
            </a:r>
          </a:p>
          <a:p>
            <a:r>
              <a:rPr lang="tr-TR" dirty="0" smtClean="0"/>
              <a:t>Yapay zekanin geçerli durumu </a:t>
            </a:r>
            <a:r>
              <a:rPr lang="tr-TR" dirty="0" smtClean="0"/>
              <a:t>ve makine öğrenmesi</a:t>
            </a:r>
            <a:endParaRPr lang="tr-TR" dirty="0" smtClean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Yapay Zeka’nın Erken Dönemi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b="1" dirty="0" smtClean="0">
                <a:latin typeface="Arial" pitchFamily="34" charset="0"/>
                <a:cs typeface="Arial" pitchFamily="34" charset="0"/>
              </a:rPr>
              <a:t>Sonuç olarak, </a:t>
            </a:r>
            <a:r>
              <a:rPr lang="tr-TR" b="1" dirty="0" smtClean="0">
                <a:latin typeface="Arial" pitchFamily="34" charset="0"/>
                <a:cs typeface="Arial" pitchFamily="34" charset="0"/>
              </a:rPr>
              <a:t>o zamanlardaki bilim adamlarının yapay zeka hakkında çok </a:t>
            </a:r>
            <a:r>
              <a:rPr lang="tr-TR" b="1" i="1" dirty="0" smtClean="0">
                <a:latin typeface="Arial" pitchFamily="34" charset="0"/>
                <a:cs typeface="Arial" pitchFamily="34" charset="0"/>
              </a:rPr>
              <a:t>iyimser hisleri </a:t>
            </a:r>
            <a:r>
              <a:rPr lang="tr-TR" b="1" dirty="0" smtClean="0">
                <a:latin typeface="Arial" pitchFamily="34" charset="0"/>
                <a:cs typeface="Arial" pitchFamily="34" charset="0"/>
              </a:rPr>
              <a:t>vardı</a:t>
            </a:r>
            <a:endParaRPr lang="tr-TR" dirty="0" smtClean="0"/>
          </a:p>
          <a:p>
            <a:pPr marL="1543050">
              <a:spcBef>
                <a:spcPts val="1800"/>
              </a:spcBef>
              <a:buFont typeface="Wingdings" pitchFamily="2" charset="2"/>
              <a:buChar char="Ø"/>
            </a:pPr>
            <a:r>
              <a:rPr lang="tr-TR" i="1" dirty="0" smtClean="0"/>
              <a:t>Yeni ufuklar </a:t>
            </a:r>
            <a:r>
              <a:rPr lang="tr-TR" i="1" dirty="0" smtClean="0"/>
              <a:t>hissi varmış</a:t>
            </a:r>
            <a:endParaRPr lang="tr-TR" i="1" dirty="0" smtClean="0"/>
          </a:p>
          <a:p>
            <a:pPr marL="1543050">
              <a:spcBef>
                <a:spcPts val="1800"/>
              </a:spcBef>
              <a:buFont typeface="Wingdings" pitchFamily="2" charset="2"/>
              <a:buChar char="Ø"/>
            </a:pPr>
            <a:r>
              <a:rPr lang="tr-TR" i="1" dirty="0" smtClean="0"/>
              <a:t>Radikal olarak yeni </a:t>
            </a:r>
            <a:r>
              <a:rPr lang="tr-TR" i="1" dirty="0" smtClean="0"/>
              <a:t>başarılar olmuş</a:t>
            </a:r>
            <a:endParaRPr lang="tr-TR" i="1" dirty="0" smtClean="0"/>
          </a:p>
          <a:p>
            <a:pPr marL="1543050">
              <a:spcBef>
                <a:spcPts val="1800"/>
              </a:spcBef>
              <a:buFont typeface="Wingdings" pitchFamily="2" charset="2"/>
              <a:buChar char="Ø"/>
            </a:pPr>
            <a:r>
              <a:rPr lang="tr-TR" i="1" dirty="0" smtClean="0"/>
              <a:t>Çok BÜYÜK </a:t>
            </a:r>
            <a:r>
              <a:rPr lang="tr-TR" i="1" dirty="0" smtClean="0"/>
              <a:t>beklentiler varmış</a:t>
            </a:r>
            <a:endParaRPr lang="tr-TR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Yapay Zeka’nın Erken Dönemi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tr-TR" sz="3900" b="1" dirty="0" smtClean="0"/>
              <a:t>Yapay Zekanın Doğum Günü</a:t>
            </a:r>
          </a:p>
          <a:p>
            <a:r>
              <a:rPr lang="tr-TR" dirty="0" smtClean="0"/>
              <a:t>Dartsmouth konferans (1956) Yapay Zekanın Doğumu olarak düşünülür</a:t>
            </a:r>
          </a:p>
          <a:p>
            <a:r>
              <a:rPr lang="tr-TR" i="1" dirty="0" smtClean="0"/>
              <a:t>Marvin Minsky</a:t>
            </a:r>
            <a:r>
              <a:rPr lang="tr-TR" dirty="0" smtClean="0"/>
              <a:t>, </a:t>
            </a:r>
            <a:r>
              <a:rPr lang="tr-TR" i="1" dirty="0" smtClean="0"/>
              <a:t>John McCarthy</a:t>
            </a:r>
            <a:r>
              <a:rPr lang="tr-TR" dirty="0" smtClean="0"/>
              <a:t>, ve IBM’deki </a:t>
            </a:r>
            <a:r>
              <a:rPr lang="tr-TR" i="1" dirty="0" smtClean="0"/>
              <a:t>Claude Shannon </a:t>
            </a:r>
            <a:r>
              <a:rPr lang="tr-TR" dirty="0" smtClean="0"/>
              <a:t>ve </a:t>
            </a:r>
            <a:r>
              <a:rPr lang="tr-TR" i="1" dirty="0" smtClean="0"/>
              <a:t>Nathan Rochester </a:t>
            </a:r>
            <a:r>
              <a:rPr lang="tr-TR" dirty="0" smtClean="0"/>
              <a:t>tarafından oluşturulan konferans, o </a:t>
            </a:r>
            <a:r>
              <a:rPr lang="tr-TR" dirty="0" smtClean="0"/>
              <a:t>zamanda </a:t>
            </a:r>
            <a:r>
              <a:rPr lang="tr-TR" dirty="0" smtClean="0"/>
              <a:t>en güçlü “Bilgisayar Bilimi” araştırmacılarını topladı</a:t>
            </a:r>
          </a:p>
          <a:p>
            <a:r>
              <a:rPr lang="tr-TR" dirty="0" smtClean="0"/>
              <a:t>Bu konferansta, yapay zekanın gelecek 20 yıl için geliştirme yönleri belirtildi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Yapay Zeka’nın Erken Dönemi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tr-TR" b="1" dirty="0" smtClean="0"/>
              <a:t>İlk gelişmeler: Logic Theorist (Mantık Kuramcı)</a:t>
            </a:r>
            <a:endParaRPr lang="tr-TR" dirty="0" smtClean="0"/>
          </a:p>
          <a:p>
            <a:r>
              <a:rPr lang="tr-TR" dirty="0" smtClean="0"/>
              <a:t>Logic Theorist, yapay zekanın ilk programı idi (Newell, Simon, Shaw, 1955)</a:t>
            </a:r>
          </a:p>
          <a:p>
            <a:r>
              <a:rPr lang="tr-TR" dirty="0" smtClean="0"/>
              <a:t>Logic Theorist ana özelliği, matematiksel teoremler ispatlayabildiği </a:t>
            </a:r>
            <a:r>
              <a:rPr lang="tr-TR" dirty="0" smtClean="0"/>
              <a:t>idi</a:t>
            </a:r>
          </a:p>
          <a:p>
            <a:endParaRPr lang="tr-TR" dirty="0" smtClean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Yapay Zeka’nın Erken Dönemi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Logic </a:t>
            </a:r>
            <a:r>
              <a:rPr lang="tr-TR" dirty="0" smtClean="0"/>
              <a:t>Theorist, teoremler ispatlamak için mantık ifadeleri ve mantık adımları kullandı</a:t>
            </a:r>
          </a:p>
          <a:p>
            <a:r>
              <a:rPr lang="tr-TR" dirty="0" smtClean="0"/>
              <a:t>Teorem ispatlamak için, aksiyomlar ve ön koşullarla belirtilen bir mantıksal baş noktasından bir hedef noktasına “doğru” bir yol bulmasına </a:t>
            </a:r>
            <a:r>
              <a:rPr lang="tr-TR" dirty="0" smtClean="0"/>
              <a:t>çalişiyordu</a:t>
            </a:r>
            <a:endParaRPr lang="tr-TR" dirty="0" smtClean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Yapay Zeka’nın Erken Dönemi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Teorem </a:t>
            </a:r>
            <a:r>
              <a:rPr lang="tr-TR" dirty="0" smtClean="0"/>
              <a:t>ispatlaması, mantıksal ilişkiler ağında bir yol bulması yada bir inceleme olarak </a:t>
            </a:r>
            <a:r>
              <a:rPr lang="tr-TR" dirty="0" smtClean="0"/>
              <a:t>düşünülmüştü</a:t>
            </a:r>
          </a:p>
          <a:p>
            <a:r>
              <a:rPr lang="tr-TR" dirty="0" smtClean="0"/>
              <a:t>Bu şekilde, zeka, bir arama sorunu olarak düşünülmüştü</a:t>
            </a:r>
          </a:p>
          <a:p>
            <a:r>
              <a:rPr lang="tr-TR" dirty="0" smtClean="0"/>
              <a:t>Böyle yapay zeka yaklaşımlarına bazen “arama yaklaşımı” denir</a:t>
            </a:r>
            <a:endParaRPr lang="tr-TR" dirty="0" smtClean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Yapay Zeka’nın Erken Dönemi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Logic </a:t>
            </a:r>
            <a:r>
              <a:rPr lang="tr-TR" dirty="0" smtClean="0"/>
              <a:t>Theorist, mantık ifadelerini değiştirmek için ifade listelerini kullandı</a:t>
            </a:r>
          </a:p>
          <a:p>
            <a:r>
              <a:rPr lang="tr-TR" dirty="0" smtClean="0"/>
              <a:t>Mantık </a:t>
            </a:r>
            <a:r>
              <a:rPr lang="tr-TR" dirty="0" smtClean="0"/>
              <a:t>ifadelerini adım adım değiştirerek sonuç ifadesine ulaşmaya çalıştı</a:t>
            </a:r>
          </a:p>
          <a:p>
            <a:r>
              <a:rPr lang="tr-TR" dirty="0" smtClean="0"/>
              <a:t>Bu yaklaşım </a:t>
            </a:r>
            <a:r>
              <a:rPr lang="tr-TR" dirty="0" smtClean="0"/>
              <a:t>kullanarak </a:t>
            </a:r>
            <a:r>
              <a:rPr lang="tr-TR" dirty="0" smtClean="0"/>
              <a:t>Logic Theorist </a:t>
            </a:r>
            <a:r>
              <a:rPr lang="tr-TR" dirty="0" smtClean="0"/>
              <a:t>ilk </a:t>
            </a:r>
            <a:r>
              <a:rPr lang="tr-TR" dirty="0" smtClean="0"/>
              <a:t>defa matematik derskitabından temel 52 </a:t>
            </a:r>
            <a:r>
              <a:rPr lang="tr-TR" dirty="0" smtClean="0"/>
              <a:t>teoremden 38 teorem </a:t>
            </a:r>
            <a:r>
              <a:rPr lang="tr-TR" dirty="0" smtClean="0"/>
              <a:t>ispatlayabildi</a:t>
            </a:r>
            <a:endParaRPr lang="tr-TR" dirty="0" smtClean="0"/>
          </a:p>
          <a:p>
            <a:endParaRPr lang="tr-TR" dirty="0" smtClean="0"/>
          </a:p>
          <a:p>
            <a:endParaRPr lang="tr-TR" dirty="0" smtClean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Yapay Zeka’nın Erken Dönemi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Logic </a:t>
            </a:r>
            <a:r>
              <a:rPr lang="tr-TR" dirty="0" smtClean="0"/>
              <a:t>Theorist ilk yapay zeka </a:t>
            </a:r>
            <a:r>
              <a:rPr lang="tr-TR" dirty="0" smtClean="0"/>
              <a:t>çalışmalarda </a:t>
            </a:r>
            <a:r>
              <a:rPr lang="tr-TR" dirty="0" smtClean="0"/>
              <a:t>çok </a:t>
            </a:r>
            <a:r>
              <a:rPr lang="tr-TR" dirty="0" smtClean="0"/>
              <a:t>etkili gelişmeydi</a:t>
            </a:r>
            <a:endParaRPr lang="tr-TR" dirty="0" smtClean="0"/>
          </a:p>
          <a:p>
            <a:r>
              <a:rPr lang="tr-TR" dirty="0" smtClean="0"/>
              <a:t>Sonuçta, yapay </a:t>
            </a:r>
            <a:r>
              <a:rPr lang="tr-TR" dirty="0" smtClean="0"/>
              <a:t>zeka programların </a:t>
            </a:r>
            <a:r>
              <a:rPr lang="tr-TR" dirty="0" smtClean="0"/>
              <a:t>birçoğu bu </a:t>
            </a:r>
            <a:r>
              <a:rPr lang="tr-TR" dirty="0" smtClean="0"/>
              <a:t>yaklaşımı kullandı</a:t>
            </a:r>
          </a:p>
          <a:p>
            <a:pPr lvl="1"/>
            <a:r>
              <a:rPr lang="tr-TR" dirty="0" smtClean="0"/>
              <a:t>Zekanın sorun olarak mantıksal </a:t>
            </a:r>
            <a:r>
              <a:rPr lang="tr-TR" dirty="0" smtClean="0"/>
              <a:t>ispatlamaya </a:t>
            </a:r>
            <a:r>
              <a:rPr lang="tr-TR" dirty="0" smtClean="0"/>
              <a:t>bakıyordu</a:t>
            </a:r>
            <a:endParaRPr lang="tr-TR" dirty="0" smtClean="0"/>
          </a:p>
          <a:p>
            <a:pPr lvl="1"/>
            <a:r>
              <a:rPr lang="tr-TR" dirty="0" smtClean="0"/>
              <a:t>Bu ispatlamalar, </a:t>
            </a:r>
            <a:r>
              <a:rPr lang="tr-TR" dirty="0" smtClean="0"/>
              <a:t>bir </a:t>
            </a:r>
            <a:r>
              <a:rPr lang="tr-TR" dirty="0" smtClean="0"/>
              <a:t>karmaşık mantıksal-ilişki ağıda yol arama olarak düşünülüyordu</a:t>
            </a:r>
            <a:endParaRPr lang="tr-TR" dirty="0" smtClean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Yapay Zeka’nın Erken Dönemi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Logic </a:t>
            </a:r>
            <a:r>
              <a:rPr lang="tr-TR" dirty="0" smtClean="0"/>
              <a:t>Theorist’a benzeyen ilk yapay zeka programları </a:t>
            </a:r>
          </a:p>
          <a:p>
            <a:pPr lvl="1"/>
            <a:r>
              <a:rPr lang="tr-TR" dirty="0" smtClean="0"/>
              <a:t>General Problem Solver (Genel Problem Çözücü; Newell, Simon, 1959), </a:t>
            </a:r>
          </a:p>
          <a:p>
            <a:pPr lvl="1"/>
            <a:r>
              <a:rPr lang="tr-TR" dirty="0" smtClean="0"/>
              <a:t>Geometry Theorem Prover (Geometri Teorem İstatlacı; Gelernter, 1958), </a:t>
            </a:r>
          </a:p>
          <a:p>
            <a:pPr lvl="1"/>
            <a:r>
              <a:rPr lang="tr-TR" dirty="0" smtClean="0"/>
              <a:t>SAINT (Slagle, 1961)</a:t>
            </a:r>
          </a:p>
          <a:p>
            <a:pPr lvl="1"/>
            <a:r>
              <a:rPr lang="tr-TR" dirty="0" smtClean="0"/>
              <a:t>STRIPS (Stanford Ün., 1971)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Yapay Zeka’nın Erken Dönemi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Logic </a:t>
            </a:r>
            <a:r>
              <a:rPr lang="tr-TR" dirty="0" smtClean="0"/>
              <a:t>Theorist, mantık </a:t>
            </a:r>
            <a:r>
              <a:rPr lang="tr-TR" dirty="0" smtClean="0"/>
              <a:t>ifade </a:t>
            </a:r>
            <a:r>
              <a:rPr lang="tr-TR" dirty="0" smtClean="0"/>
              <a:t>listelerini </a:t>
            </a:r>
            <a:r>
              <a:rPr lang="tr-TR" dirty="0" smtClean="0"/>
              <a:t>kullandığından yapay zekanın LISP </a:t>
            </a:r>
            <a:r>
              <a:rPr lang="tr-TR" dirty="0" smtClean="0"/>
              <a:t>programlama dili (LİSt Processing, bir yapay zeka programlama dili) </a:t>
            </a:r>
            <a:r>
              <a:rPr lang="tr-TR" dirty="0" smtClean="0"/>
              <a:t>daha sonra </a:t>
            </a:r>
            <a:r>
              <a:rPr lang="tr-TR" dirty="0" smtClean="0"/>
              <a:t>geliştirilmişti</a:t>
            </a:r>
            <a:endParaRPr lang="tr-TR" dirty="0" smtClean="0"/>
          </a:p>
          <a:p>
            <a:endParaRPr lang="tr-TR" dirty="0" smtClean="0"/>
          </a:p>
          <a:p>
            <a:endParaRPr lang="tr-TR" dirty="0" smtClean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Yapay Zeka’nın Erken Dönemi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tr-TR" b="1" dirty="0" smtClean="0"/>
              <a:t>İlk Gelişmeler: STUDENT/ELIZA</a:t>
            </a:r>
            <a:endParaRPr lang="tr-TR" dirty="0" smtClean="0"/>
          </a:p>
          <a:p>
            <a:r>
              <a:rPr lang="tr-TR" dirty="0" smtClean="0"/>
              <a:t>Diğer yapay zeka geliştirme dalında doğal dil anlayan programlar idi</a:t>
            </a:r>
          </a:p>
          <a:p>
            <a:r>
              <a:rPr lang="tr-TR" dirty="0" smtClean="0"/>
              <a:t>Bu programlarla, araştırmacılar doğal dil anlama ve konuşmaya çalıştı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Yapay Zeka</a:t>
            </a:r>
            <a:r>
              <a:rPr lang="en-US" dirty="0" smtClean="0"/>
              <a:t> </a:t>
            </a:r>
            <a:r>
              <a:rPr lang="tr-TR" dirty="0" smtClean="0"/>
              <a:t>nedir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Normal Zeka </a:t>
            </a:r>
            <a:r>
              <a:rPr lang="tr-TR" dirty="0" smtClean="0"/>
              <a:t>gibi, </a:t>
            </a:r>
            <a:r>
              <a:rPr lang="tr-TR" dirty="0" smtClean="0"/>
              <a:t>Yapay Zekanın </a:t>
            </a:r>
            <a:r>
              <a:rPr lang="tr-TR" dirty="0" smtClean="0"/>
              <a:t>belli </a:t>
            </a:r>
            <a:r>
              <a:rPr lang="tr-TR" dirty="0" smtClean="0"/>
              <a:t>bir </a:t>
            </a:r>
            <a:r>
              <a:rPr lang="tr-TR" dirty="0" smtClean="0"/>
              <a:t>tanımlanması da olamaz</a:t>
            </a:r>
            <a:endParaRPr lang="tr-TR" dirty="0" smtClean="0"/>
          </a:p>
          <a:p>
            <a:r>
              <a:rPr lang="tr-TR" dirty="0" smtClean="0"/>
              <a:t>Yapay </a:t>
            </a:r>
            <a:r>
              <a:rPr lang="tr-TR" dirty="0" smtClean="0"/>
              <a:t>Zeka </a:t>
            </a:r>
            <a:r>
              <a:rPr lang="tr-TR" dirty="0" smtClean="0"/>
              <a:t>deyerek, </a:t>
            </a:r>
            <a:r>
              <a:rPr lang="tr-TR" dirty="0" smtClean="0"/>
              <a:t>kendi kendine öğrenebilen ve insanlar gibi sorunlar </a:t>
            </a:r>
            <a:r>
              <a:rPr lang="tr-TR" dirty="0" smtClean="0"/>
              <a:t>yada benzer </a:t>
            </a:r>
            <a:r>
              <a:rPr lang="tr-TR" dirty="0" smtClean="0"/>
              <a:t>işler çözebilen bir </a:t>
            </a:r>
            <a:r>
              <a:rPr lang="tr-TR" dirty="0" smtClean="0"/>
              <a:t>bilgisayar </a:t>
            </a:r>
            <a:r>
              <a:rPr lang="tr-TR" dirty="0" smtClean="0"/>
              <a:t>sistemini anlıyoruz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Yapay Zeka’nın Erken Dönemi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tr-TR" b="1" dirty="0" smtClean="0"/>
              <a:t>İlk Gelişmeler: STUDENT (Bobrow, 1964)</a:t>
            </a:r>
          </a:p>
          <a:p>
            <a:r>
              <a:rPr lang="tr-TR" dirty="0" smtClean="0"/>
              <a:t>STUDENT yapay zeka programı, doğal dil kullanarak basit (okuldaki) cebir sorunları çözüyordu</a:t>
            </a:r>
          </a:p>
          <a:p>
            <a:r>
              <a:rPr lang="tr-TR" dirty="0" smtClean="0"/>
              <a:t>Örneğin: “Eğer benim 5 tane elma vardı ve siz benden 2 tane aldıysanız, bende kaç tane elma kaldı?” gibi sorular için cevab </a:t>
            </a:r>
            <a:r>
              <a:rPr lang="tr-TR" dirty="0" smtClean="0"/>
              <a:t>verebiliyordu</a:t>
            </a:r>
            <a:endParaRPr lang="tr-TR" dirty="0" smtClean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Yapay Zeka’nın Erken Dönemi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tr-TR" b="1" dirty="0" smtClean="0"/>
              <a:t>İlk Gelişmeler: ELIZA (Weizenbaum, 1964)</a:t>
            </a:r>
          </a:p>
          <a:p>
            <a:r>
              <a:rPr lang="tr-TR" dirty="0" smtClean="0"/>
              <a:t>ELIZA programı, doğal dil kullanarak kullanıcı ile basit bir konuşma </a:t>
            </a:r>
            <a:r>
              <a:rPr lang="tr-TR" dirty="0" smtClean="0"/>
              <a:t>yapabildi</a:t>
            </a:r>
            <a:endParaRPr lang="tr-TR" dirty="0" smtClean="0"/>
          </a:p>
          <a:p>
            <a:r>
              <a:rPr lang="tr-TR" dirty="0" smtClean="0"/>
              <a:t>ELIZA’da kullanılan programlama yaklaşımı </a:t>
            </a:r>
            <a:r>
              <a:rPr lang="tr-TR" dirty="0" smtClean="0"/>
              <a:t>çok basit idi</a:t>
            </a:r>
          </a:p>
          <a:p>
            <a:pPr lvl="1"/>
            <a:r>
              <a:rPr lang="tr-TR" dirty="0" smtClean="0"/>
              <a:t>Doğal </a:t>
            </a:r>
            <a:r>
              <a:rPr lang="tr-TR" dirty="0" smtClean="0"/>
              <a:t>dili </a:t>
            </a:r>
            <a:r>
              <a:rPr lang="tr-TR" dirty="0" smtClean="0"/>
              <a:t>gerçekten hiç </a:t>
            </a:r>
            <a:r>
              <a:rPr lang="tr-TR" dirty="0" smtClean="0"/>
              <a:t>anlamıyordu</a:t>
            </a:r>
          </a:p>
          <a:p>
            <a:pPr lvl="1"/>
            <a:r>
              <a:rPr lang="tr-TR" dirty="0" smtClean="0"/>
              <a:t>Giren ifadeler için önce belirtilen bir çok desenin bulunabildiğine bakıyordu</a:t>
            </a:r>
          </a:p>
          <a:p>
            <a:pPr lvl="1"/>
            <a:r>
              <a:rPr lang="tr-TR" dirty="0" smtClean="0"/>
              <a:t>Buna göre yeni cevabı oluşturuyordu</a:t>
            </a:r>
          </a:p>
          <a:p>
            <a:pPr lvl="1"/>
            <a:r>
              <a:rPr lang="tr-TR" dirty="0" smtClean="0"/>
              <a:t>Örneğin: eğer siz “başım ağrıyor” dediyseniz, ELIZA “ağrıyor” kelime bakınca bu cevabı oluşturabilirdi </a:t>
            </a:r>
            <a:r>
              <a:rPr lang="tr-TR" dirty="0" smtClean="0"/>
              <a:t>– </a:t>
            </a:r>
            <a:br>
              <a:rPr lang="tr-TR" dirty="0" smtClean="0"/>
            </a:br>
            <a:r>
              <a:rPr lang="tr-TR" dirty="0" smtClean="0"/>
              <a:t>“neden </a:t>
            </a:r>
            <a:r>
              <a:rPr lang="tr-TR" dirty="0" smtClean="0"/>
              <a:t>başın ağrıyor?”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Yapay Zeka’nın Erken Dönemi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tr-TR" b="1" dirty="0" smtClean="0"/>
              <a:t>İlk Gelişmeler: STUDENT/ELIZA</a:t>
            </a:r>
          </a:p>
          <a:p>
            <a:r>
              <a:rPr lang="tr-TR" dirty="0" smtClean="0"/>
              <a:t>STUDENT/ELIZA ilk “chatterbot” (konuşma robotu) programları idi</a:t>
            </a:r>
          </a:p>
          <a:p>
            <a:r>
              <a:rPr lang="tr-TR" dirty="0" smtClean="0"/>
              <a:t>Bu programlar, gerçek gibi görünen konuşma oluşturabilirdi ama kullanıcıyı hiç anlamıyordu</a:t>
            </a:r>
          </a:p>
          <a:p>
            <a:r>
              <a:rPr lang="tr-TR" dirty="0" smtClean="0"/>
              <a:t>Sadece basit desen eşleştirme kullanıyordu</a:t>
            </a:r>
          </a:p>
          <a:p>
            <a:r>
              <a:rPr lang="tr-TR" dirty="0" smtClean="0"/>
              <a:t>Bugün daha çok akılı chatterbot programları vardır (</a:t>
            </a:r>
            <a:r>
              <a:rPr lang="en-US" dirty="0" smtClean="0"/>
              <a:t>simonlaven.com</a:t>
            </a:r>
            <a:r>
              <a:rPr lang="tr-TR" dirty="0" smtClean="0"/>
              <a:t>)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Yapay Zeka’nın Erken Dönemi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tr-TR" b="1" dirty="0" smtClean="0"/>
              <a:t>İlk Gelişmeler: SHRDLU (Winograd, 1970)</a:t>
            </a:r>
            <a:endParaRPr lang="tr-TR" dirty="0" smtClean="0"/>
          </a:p>
          <a:p>
            <a:r>
              <a:rPr lang="tr-TR" dirty="0" smtClean="0"/>
              <a:t>İlk yapay zeka programlarının arasında, SHRDLU en ileri </a:t>
            </a:r>
            <a:r>
              <a:rPr lang="tr-TR" dirty="0" smtClean="0"/>
              <a:t>programlardan biri </a:t>
            </a:r>
            <a:r>
              <a:rPr lang="tr-TR" dirty="0" smtClean="0"/>
              <a:t>idi</a:t>
            </a:r>
          </a:p>
          <a:p>
            <a:pPr lvl="1"/>
            <a:r>
              <a:rPr lang="tr-TR" dirty="0" smtClean="0"/>
              <a:t>(ETAOIN) </a:t>
            </a:r>
            <a:r>
              <a:rPr lang="tr-TR" dirty="0" smtClean="0"/>
              <a:t>SHRDLU, eski </a:t>
            </a:r>
            <a:r>
              <a:rPr lang="tr-TR" dirty="0" smtClean="0"/>
              <a:t>klavyeler yapısından </a:t>
            </a:r>
            <a:r>
              <a:rPr lang="tr-TR" dirty="0" smtClean="0"/>
              <a:t>ad olarak geliyor</a:t>
            </a:r>
            <a:endParaRPr lang="tr-TR" dirty="0" smtClean="0"/>
          </a:p>
          <a:p>
            <a:r>
              <a:rPr lang="tr-TR" dirty="0" smtClean="0"/>
              <a:t>SHRDLU yapay </a:t>
            </a:r>
            <a:r>
              <a:rPr lang="tr-TR" dirty="0" smtClean="0"/>
              <a:t>zekası, </a:t>
            </a:r>
            <a:r>
              <a:rPr lang="tr-TR" dirty="0" smtClean="0"/>
              <a:t>kendin özel bir “dünyada” yaşıyordu</a:t>
            </a:r>
          </a:p>
          <a:p>
            <a:pPr lvl="1"/>
            <a:r>
              <a:rPr lang="tr-TR" dirty="0" smtClean="0"/>
              <a:t>Bu dünyada birçok </a:t>
            </a:r>
            <a:r>
              <a:rPr lang="tr-TR" dirty="0" smtClean="0"/>
              <a:t>şekilli </a:t>
            </a:r>
            <a:r>
              <a:rPr lang="tr-TR" dirty="0" smtClean="0"/>
              <a:t>kutu varmış</a:t>
            </a:r>
          </a:p>
          <a:p>
            <a:pPr lvl="1"/>
            <a:r>
              <a:rPr lang="tr-TR" dirty="0" smtClean="0"/>
              <a:t>SHRDLU, kullanıcı ile doğal dil ile etkilişerek bu kutular birbirinin üstüne, altında, içerine </a:t>
            </a:r>
            <a:r>
              <a:rPr lang="tr-TR" dirty="0" smtClean="0"/>
              <a:t>koyabiliyordu</a:t>
            </a:r>
            <a:endParaRPr lang="tr-TR" dirty="0" smtClean="0"/>
          </a:p>
          <a:p>
            <a:pPr lvl="1"/>
            <a:r>
              <a:rPr lang="tr-TR" dirty="0" smtClean="0"/>
              <a:t>Ayrıca, SHRDLU dünyanın durumunu doğal dil kullanarak da </a:t>
            </a:r>
            <a:r>
              <a:rPr lang="tr-TR" dirty="0" smtClean="0"/>
              <a:t>anlatabiliyordu</a:t>
            </a:r>
            <a:endParaRPr lang="tr-TR" dirty="0" smtClean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Yapay Zeka’nın Erken Dönemi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tr-TR" b="1" dirty="0" smtClean="0"/>
              <a:t>İlk Gelişmeler: Frames Logic (Mantık Çerçeveleri)</a:t>
            </a:r>
            <a:endParaRPr lang="tr-TR" dirty="0" smtClean="0"/>
          </a:p>
          <a:p>
            <a:r>
              <a:rPr lang="tr-TR" dirty="0" smtClean="0"/>
              <a:t>İlk yapay zeka problemlerinin arasında bu problem vardı:</a:t>
            </a:r>
          </a:p>
          <a:p>
            <a:pPr lvl="1"/>
            <a:r>
              <a:rPr lang="tr-TR" dirty="0" smtClean="0"/>
              <a:t>Mantıksal ispatlama genellikle çok kesin ve belirli ifadeler kullanmayı </a:t>
            </a:r>
            <a:r>
              <a:rPr lang="tr-TR" dirty="0" smtClean="0"/>
              <a:t>gerektirir</a:t>
            </a:r>
            <a:endParaRPr lang="tr-TR" dirty="0" smtClean="0"/>
          </a:p>
          <a:p>
            <a:pPr lvl="1"/>
            <a:r>
              <a:rPr lang="tr-TR" dirty="0" smtClean="0"/>
              <a:t>Gerçek </a:t>
            </a:r>
            <a:r>
              <a:rPr lang="tr-TR" dirty="0" smtClean="0"/>
              <a:t>hayatta, </a:t>
            </a:r>
            <a:r>
              <a:rPr lang="tr-TR" dirty="0" smtClean="0"/>
              <a:t>çok az durumda gerçekten </a:t>
            </a:r>
            <a:r>
              <a:rPr lang="tr-TR" dirty="0" smtClean="0"/>
              <a:t>belirli </a:t>
            </a:r>
            <a:r>
              <a:rPr lang="tr-TR" dirty="0" smtClean="0"/>
              <a:t>bilgi var</a:t>
            </a:r>
          </a:p>
          <a:p>
            <a:pPr lvl="1"/>
            <a:r>
              <a:rPr lang="tr-TR" dirty="0" smtClean="0"/>
              <a:t>Normal insanlar birçok durum için </a:t>
            </a:r>
            <a:r>
              <a:rPr lang="tr-TR" dirty="0" smtClean="0"/>
              <a:t>belirsiz ifadeler </a:t>
            </a:r>
            <a:r>
              <a:rPr lang="tr-TR" dirty="0" smtClean="0"/>
              <a:t>kullanmakta</a:t>
            </a:r>
            <a:endParaRPr lang="tr-TR" dirty="0" smtClean="0"/>
          </a:p>
          <a:p>
            <a:pPr lvl="1"/>
            <a:r>
              <a:rPr lang="tr-TR" dirty="0" smtClean="0"/>
              <a:t>İlk yapay </a:t>
            </a:r>
            <a:r>
              <a:rPr lang="tr-TR" dirty="0" smtClean="0"/>
              <a:t>zeka daki mantıksal arama da </a:t>
            </a:r>
            <a:r>
              <a:rPr lang="tr-TR" dirty="0" smtClean="0"/>
              <a:t>böyle ifadeler kullanılamaz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Yapay Zeka’nın Erken Dönemi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tr-TR" b="1" dirty="0" smtClean="0"/>
              <a:t>İlk Gelişmeler: Frames Logic (Mantık Çerçeveleri)</a:t>
            </a:r>
            <a:endParaRPr lang="tr-TR" dirty="0" smtClean="0"/>
          </a:p>
          <a:p>
            <a:r>
              <a:rPr lang="tr-TR" dirty="0" smtClean="0"/>
              <a:t>Örneğin: </a:t>
            </a:r>
          </a:p>
          <a:p>
            <a:pPr lvl="1"/>
            <a:r>
              <a:rPr lang="tr-TR" dirty="0" smtClean="0"/>
              <a:t>Varsayalım sokakta bir araba var</a:t>
            </a:r>
          </a:p>
          <a:p>
            <a:pPr lvl="1"/>
            <a:r>
              <a:rPr lang="tr-TR" dirty="0" smtClean="0"/>
              <a:t>Bu arabanın </a:t>
            </a:r>
            <a:r>
              <a:rPr lang="tr-TR" dirty="0" smtClean="0"/>
              <a:t>bir yere gidebileceğini </a:t>
            </a:r>
            <a:r>
              <a:rPr lang="tr-TR" dirty="0" smtClean="0"/>
              <a:t>varsayabiliriz</a:t>
            </a:r>
            <a:endParaRPr lang="tr-TR" dirty="0" smtClean="0"/>
          </a:p>
          <a:p>
            <a:pPr lvl="1"/>
            <a:r>
              <a:rPr lang="tr-TR" dirty="0" smtClean="0"/>
              <a:t>Mantıksal anlamda bu ifade </a:t>
            </a:r>
            <a:r>
              <a:rPr lang="tr-TR" dirty="0" smtClean="0"/>
              <a:t>doğru </a:t>
            </a:r>
            <a:r>
              <a:rPr lang="tr-TR" dirty="0" smtClean="0"/>
              <a:t>olamaz:</a:t>
            </a:r>
            <a:endParaRPr lang="tr-TR" dirty="0" smtClean="0"/>
          </a:p>
          <a:p>
            <a:pPr lvl="2"/>
            <a:r>
              <a:rPr lang="tr-TR" dirty="0" smtClean="0"/>
              <a:t>Araba kırılmış olabilir</a:t>
            </a:r>
          </a:p>
          <a:p>
            <a:pPr lvl="2"/>
            <a:r>
              <a:rPr lang="tr-TR" dirty="0" smtClean="0"/>
              <a:t>Arabada benzin olmayabilir</a:t>
            </a:r>
          </a:p>
          <a:p>
            <a:pPr lvl="2"/>
            <a:r>
              <a:rPr lang="tr-TR" dirty="0" smtClean="0"/>
              <a:t>Araba bizim </a:t>
            </a:r>
            <a:r>
              <a:rPr lang="tr-TR" dirty="0" smtClean="0"/>
              <a:t>olmayabilir</a:t>
            </a:r>
            <a:endParaRPr lang="tr-TR" dirty="0" smtClean="0"/>
          </a:p>
          <a:p>
            <a:pPr lvl="1"/>
            <a:r>
              <a:rPr lang="tr-TR" dirty="0" smtClean="0"/>
              <a:t>Normal “zeka” böyle ifadeler işleyebilir, ama mantıksal analiz yapılamaz</a:t>
            </a:r>
            <a:endParaRPr lang="tr-TR" dirty="0" smtClean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Yapay Zeka’nın Erken Dönemi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tr-TR" sz="2800" b="1" dirty="0" smtClean="0"/>
              <a:t>İlk Gelişmeler: Frames Logic (Mantıksal Çerçeveleri)</a:t>
            </a:r>
            <a:endParaRPr lang="tr-TR" sz="2800" dirty="0" smtClean="0"/>
          </a:p>
          <a:p>
            <a:r>
              <a:rPr lang="tr-TR" sz="2800" dirty="0" smtClean="0"/>
              <a:t>Bu </a:t>
            </a:r>
            <a:r>
              <a:rPr lang="tr-TR" sz="2800" dirty="0" smtClean="0"/>
              <a:t>soruna cevap vermek için, “frames logic” yada “mantıksal çerçeveleri” kullanılmıştı</a:t>
            </a:r>
            <a:endParaRPr lang="tr-TR" sz="2800" dirty="0" smtClean="0"/>
          </a:p>
          <a:p>
            <a:r>
              <a:rPr lang="tr-TR" sz="2800" dirty="0" smtClean="0"/>
              <a:t>Mantıksal </a:t>
            </a:r>
            <a:r>
              <a:rPr lang="tr-TR" sz="2800" dirty="0" smtClean="0"/>
              <a:t>çerçeveleri, </a:t>
            </a:r>
            <a:r>
              <a:rPr lang="tr-TR" sz="2800" dirty="0" smtClean="0"/>
              <a:t>böyle belirsiz durumlar için </a:t>
            </a:r>
            <a:r>
              <a:rPr lang="tr-TR" sz="2800" dirty="0" smtClean="0"/>
              <a:t>bir şekilde temsil </a:t>
            </a:r>
            <a:r>
              <a:rPr lang="tr-TR" sz="2800" dirty="0" smtClean="0"/>
              <a:t>ediyordu</a:t>
            </a:r>
          </a:p>
          <a:p>
            <a:r>
              <a:rPr lang="tr-TR" sz="2800" dirty="0" smtClean="0"/>
              <a:t>Belirsiz </a:t>
            </a:r>
            <a:r>
              <a:rPr lang="tr-TR" sz="2800" dirty="0" smtClean="0"/>
              <a:t>“ifadelere</a:t>
            </a:r>
            <a:r>
              <a:rPr lang="tr-TR" sz="2800" dirty="0" smtClean="0"/>
              <a:t>”, bu anlamda “çerçeve</a:t>
            </a:r>
            <a:r>
              <a:rPr lang="tr-TR" sz="2800" dirty="0" smtClean="0"/>
              <a:t>” deniyordu</a:t>
            </a:r>
          </a:p>
          <a:p>
            <a:r>
              <a:rPr lang="tr-TR" sz="2800" dirty="0" smtClean="0"/>
              <a:t>Bu </a:t>
            </a:r>
            <a:r>
              <a:rPr lang="tr-TR" sz="2800" dirty="0" smtClean="0"/>
              <a:t>metod, mantıksal </a:t>
            </a:r>
            <a:r>
              <a:rPr lang="tr-TR" sz="2800" dirty="0" smtClean="0"/>
              <a:t>analizi daha </a:t>
            </a:r>
            <a:r>
              <a:rPr lang="tr-TR" sz="2800" dirty="0" smtClean="0"/>
              <a:t>geniş “gerçek hayattaki” gibi </a:t>
            </a:r>
            <a:r>
              <a:rPr lang="tr-TR" sz="2800" dirty="0" smtClean="0"/>
              <a:t>belirsiz bilgilerin analize genişlemişti</a:t>
            </a:r>
            <a:endParaRPr lang="tr-TR" sz="2800" dirty="0" smtClean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Yapay Zeka’nın Erken Dönemi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tr-TR" sz="3900" b="1" dirty="0" smtClean="0"/>
              <a:t>İlk </a:t>
            </a:r>
            <a:r>
              <a:rPr lang="tr-TR" sz="3900" b="1" dirty="0" smtClean="0"/>
              <a:t>g</a:t>
            </a:r>
            <a:r>
              <a:rPr lang="tr-TR" sz="3900" b="1" dirty="0" smtClean="0"/>
              <a:t>elişmelerin en önemli özellikleri:</a:t>
            </a:r>
            <a:endParaRPr lang="tr-TR" sz="3900" dirty="0" smtClean="0"/>
          </a:p>
          <a:p>
            <a:r>
              <a:rPr lang="tr-TR" dirty="0" smtClean="0"/>
              <a:t>Erken yapay zeka programları, </a:t>
            </a:r>
            <a:r>
              <a:rPr lang="tr-TR" dirty="0" smtClean="0"/>
              <a:t>çoğunlukla mantıksal ispatlama soruna </a:t>
            </a:r>
            <a:r>
              <a:rPr lang="tr-TR" dirty="0" smtClean="0"/>
              <a:t>odaklanmıştı</a:t>
            </a:r>
          </a:p>
          <a:p>
            <a:r>
              <a:rPr lang="tr-TR" dirty="0" smtClean="0"/>
              <a:t>Çoğunlukla, programcı tarafından geliştirilmiş sabit programlama çözümlerini kullanmıştı</a:t>
            </a:r>
            <a:endParaRPr lang="tr-TR" dirty="0" smtClean="0"/>
          </a:p>
          <a:p>
            <a:r>
              <a:rPr lang="tr-TR" dirty="0" smtClean="0"/>
              <a:t>Yüksek bir derece buluşsal çözümlere </a:t>
            </a:r>
            <a:r>
              <a:rPr lang="tr-TR" dirty="0" smtClean="0"/>
              <a:t>bağlımıştı </a:t>
            </a:r>
            <a:r>
              <a:rPr lang="tr-TR" dirty="0" smtClean="0"/>
              <a:t>– </a:t>
            </a:r>
            <a:r>
              <a:rPr lang="tr-TR" dirty="0" smtClean="0"/>
              <a:t>yanı programcı kendi tarafından sıfırdan bir şekilde bulunmuş kurallara bağlımıştı</a:t>
            </a:r>
            <a:endParaRPr lang="tr-TR" dirty="0" smtClean="0"/>
          </a:p>
          <a:p>
            <a:r>
              <a:rPr lang="tr-TR" dirty="0" smtClean="0"/>
              <a:t>İspatlama sorununu mantıksal </a:t>
            </a:r>
            <a:r>
              <a:rPr lang="tr-TR" dirty="0" smtClean="0"/>
              <a:t>ilişki ağıda arama olarak düşünmüştü</a:t>
            </a:r>
            <a:endParaRPr lang="tr-TR" dirty="0" smtClean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Yapay Zeka’nın Erken Dönemi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50292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tr-TR" sz="4600" b="1" dirty="0" smtClean="0"/>
              <a:t>İlk Gelişmeler: Başarılar ve Sorunlar</a:t>
            </a:r>
            <a:endParaRPr lang="tr-TR" sz="4600" dirty="0" smtClean="0"/>
          </a:p>
          <a:p>
            <a:r>
              <a:rPr lang="tr-TR" dirty="0" smtClean="0"/>
              <a:t>Mantıksal </a:t>
            </a:r>
            <a:r>
              <a:rPr lang="tr-TR" dirty="0" smtClean="0"/>
              <a:t>ispatlama, </a:t>
            </a:r>
            <a:r>
              <a:rPr lang="tr-TR" dirty="0" smtClean="0"/>
              <a:t>en yüksek </a:t>
            </a:r>
            <a:r>
              <a:rPr lang="tr-TR" dirty="0" smtClean="0"/>
              <a:t>derecede çözülmüş olmuştu</a:t>
            </a:r>
            <a:endParaRPr lang="tr-TR" dirty="0" smtClean="0"/>
          </a:p>
          <a:p>
            <a:r>
              <a:rPr lang="tr-TR" dirty="0" smtClean="0"/>
              <a:t>İleri doğal dil interaktif algoritmaları geliştirilmişti</a:t>
            </a:r>
            <a:endParaRPr lang="tr-TR" dirty="0" smtClean="0"/>
          </a:p>
          <a:p>
            <a:endParaRPr lang="tr-TR" dirty="0" smtClean="0"/>
          </a:p>
          <a:p>
            <a:r>
              <a:rPr lang="tr-TR" dirty="0" smtClean="0"/>
              <a:t>Gerçek </a:t>
            </a:r>
            <a:r>
              <a:rPr lang="tr-TR" dirty="0" smtClean="0"/>
              <a:t>hayata bağlı </a:t>
            </a:r>
            <a:r>
              <a:rPr lang="tr-TR" dirty="0" smtClean="0"/>
              <a:t>problemler için </a:t>
            </a:r>
            <a:r>
              <a:rPr lang="tr-TR" dirty="0" smtClean="0"/>
              <a:t>çözümler bulunmamıştı</a:t>
            </a:r>
          </a:p>
          <a:p>
            <a:pPr lvl="1"/>
            <a:r>
              <a:rPr lang="tr-TR" dirty="0" smtClean="0"/>
              <a:t>Navigasyon </a:t>
            </a:r>
            <a:r>
              <a:rPr lang="tr-TR" dirty="0" smtClean="0"/>
              <a:t>sorunu çözülmemişti</a:t>
            </a:r>
            <a:endParaRPr lang="tr-TR" dirty="0" smtClean="0"/>
          </a:p>
          <a:p>
            <a:pPr lvl="1"/>
            <a:r>
              <a:rPr lang="tr-TR" dirty="0" smtClean="0"/>
              <a:t>Görme anlama </a:t>
            </a:r>
            <a:r>
              <a:rPr lang="tr-TR" dirty="0" smtClean="0"/>
              <a:t>sorunu çözülmemişti</a:t>
            </a:r>
            <a:endParaRPr lang="tr-TR" dirty="0" smtClean="0"/>
          </a:p>
          <a:p>
            <a:pPr lvl="1"/>
            <a:r>
              <a:rPr lang="tr-TR" dirty="0" smtClean="0"/>
              <a:t>Konuşma anlama </a:t>
            </a:r>
            <a:r>
              <a:rPr lang="tr-TR" dirty="0" smtClean="0"/>
              <a:t>sorunu çözülmemişti</a:t>
            </a:r>
            <a:endParaRPr lang="tr-TR" dirty="0" smtClean="0"/>
          </a:p>
          <a:p>
            <a:pPr lvl="1"/>
            <a:r>
              <a:rPr lang="tr-TR" dirty="0" smtClean="0"/>
              <a:t>Anlamlı </a:t>
            </a:r>
            <a:r>
              <a:rPr lang="tr-TR" dirty="0" smtClean="0"/>
              <a:t>doğal dil etkileşim </a:t>
            </a:r>
            <a:r>
              <a:rPr lang="tr-TR" dirty="0" smtClean="0"/>
              <a:t>sorunu çözülmemişti</a:t>
            </a:r>
            <a:endParaRPr lang="tr-TR" dirty="0" smtClean="0"/>
          </a:p>
          <a:p>
            <a:endParaRPr lang="tr-TR" dirty="0" smtClean="0"/>
          </a:p>
          <a:p>
            <a:pPr marL="0" indent="0">
              <a:buNone/>
            </a:pPr>
            <a:r>
              <a:rPr lang="tr-TR" sz="3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Aslında, o zamandaki sabit </a:t>
            </a:r>
            <a:r>
              <a:rPr lang="tr-TR" sz="3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şekilde geliştirilen </a:t>
            </a:r>
            <a:r>
              <a:rPr lang="tr-TR" sz="3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algoritmaların </a:t>
            </a:r>
            <a:r>
              <a:rPr lang="tr-TR" sz="3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gerçek hayat </a:t>
            </a:r>
            <a:r>
              <a:rPr lang="tr-TR" sz="3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durumlarında neredeyse </a:t>
            </a:r>
            <a:r>
              <a:rPr lang="tr-TR" sz="3600" u="sng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hiçbir </a:t>
            </a:r>
            <a:r>
              <a:rPr lang="tr-TR" sz="3600" u="sng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zaman uygulanamaması</a:t>
            </a:r>
            <a:r>
              <a:rPr lang="tr-TR" sz="3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açıklanmıştı</a:t>
            </a:r>
            <a:endParaRPr lang="tr-TR" sz="36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Yapay Zeka’nın Erken Dönemi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tr-TR" sz="3600" b="1" dirty="0" smtClean="0"/>
              <a:t>Lighthill Raporu</a:t>
            </a:r>
            <a:endParaRPr lang="tr-TR" sz="3600" dirty="0" smtClean="0"/>
          </a:p>
          <a:p>
            <a:r>
              <a:rPr lang="tr-TR" dirty="0" smtClean="0"/>
              <a:t>James Lighthill tarafından 1973 İngiltere Bilimsel Araştırma Kurulum için hazırlanmış bir </a:t>
            </a:r>
            <a:r>
              <a:rPr lang="tr-TR" dirty="0" smtClean="0"/>
              <a:t>rapor idi</a:t>
            </a:r>
            <a:endParaRPr lang="tr-TR" dirty="0" smtClean="0"/>
          </a:p>
          <a:p>
            <a:r>
              <a:rPr lang="tr-TR" dirty="0" smtClean="0"/>
              <a:t>O zamandaki yapay zeka araştırmaları için değerlendirme ve eleştirmen vermişti</a:t>
            </a:r>
          </a:p>
          <a:p>
            <a:r>
              <a:rPr lang="tr-TR" dirty="0" smtClean="0"/>
              <a:t>Yapay zeka geçen ve sağlanabilecek durumlar için çok kötümser değer tahmini verilmişti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Yapay Zeka</a:t>
            </a:r>
            <a:r>
              <a:rPr lang="en-US" dirty="0" smtClean="0"/>
              <a:t> </a:t>
            </a:r>
            <a:r>
              <a:rPr lang="tr-TR" dirty="0" smtClean="0"/>
              <a:t>nedir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Yapay Zeka yeni bir bilim alanı değil</a:t>
            </a:r>
          </a:p>
          <a:p>
            <a:r>
              <a:rPr lang="tr-TR" dirty="0" smtClean="0"/>
              <a:t>Bilim alanı </a:t>
            </a:r>
            <a:r>
              <a:rPr lang="tr-TR" dirty="0" smtClean="0"/>
              <a:t>olarak, </a:t>
            </a:r>
            <a:r>
              <a:rPr lang="tr-TR" dirty="0" smtClean="0"/>
              <a:t>Yapay Zeka 1950 yıllarında </a:t>
            </a:r>
            <a:r>
              <a:rPr lang="tr-TR" dirty="0" smtClean="0"/>
              <a:t>başladı hala </a:t>
            </a:r>
            <a:r>
              <a:rPr lang="tr-TR" dirty="0" smtClean="0"/>
              <a:t>çok ünlü </a:t>
            </a:r>
            <a:r>
              <a:rPr lang="tr-TR" dirty="0" smtClean="0"/>
              <a:t>ve bilinen bilim alanı </a:t>
            </a:r>
            <a:r>
              <a:rPr lang="tr-TR" dirty="0" smtClean="0"/>
              <a:t>olmamıştı</a:t>
            </a:r>
          </a:p>
          <a:p>
            <a:endParaRPr lang="tr-TR" dirty="0" smtClean="0"/>
          </a:p>
          <a:p>
            <a:r>
              <a:rPr lang="tr-TR" dirty="0" smtClean="0"/>
              <a:t>Neden ?</a:t>
            </a:r>
            <a:endParaRPr lang="tr-TR" dirty="0" smtClean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Yapay Zeka’nın Erken Dönemi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3340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tr-TR" sz="4600" b="1" dirty="0" smtClean="0"/>
              <a:t>Açıklanmış </a:t>
            </a:r>
            <a:r>
              <a:rPr lang="tr-TR" sz="4600" b="1" dirty="0" smtClean="0"/>
              <a:t>problemleri</a:t>
            </a:r>
            <a:endParaRPr lang="tr-TR" sz="4600" dirty="0" smtClean="0"/>
          </a:p>
          <a:p>
            <a:r>
              <a:rPr lang="tr-TR" dirty="0" smtClean="0"/>
              <a:t>İmkansızlık sorunu</a:t>
            </a:r>
          </a:p>
          <a:p>
            <a:pPr lvl="1"/>
            <a:r>
              <a:rPr lang="tr-TR" dirty="0" smtClean="0"/>
              <a:t>Herhangi bir gerçek durumunda, olasılıkların “kombinatoryal patlaması” yüzden mantıksal ispatlama/arama algoritmalarının uygulanması imkansız oluyor </a:t>
            </a:r>
            <a:r>
              <a:rPr lang="tr-TR" dirty="0" smtClean="0"/>
              <a:t>(</a:t>
            </a:r>
            <a:r>
              <a:rPr lang="tr-TR" sz="3100" dirty="0" smtClean="0"/>
              <a:t>yanı “gerçek </a:t>
            </a:r>
            <a:r>
              <a:rPr lang="tr-TR" sz="3100" dirty="0" smtClean="0"/>
              <a:t>hayatta bütün olasılıklar </a:t>
            </a:r>
            <a:r>
              <a:rPr lang="tr-TR" sz="3100" dirty="0" smtClean="0"/>
              <a:t>arama olarak incelenemez” sorunu</a:t>
            </a:r>
            <a:r>
              <a:rPr lang="tr-TR" dirty="0" smtClean="0"/>
              <a:t>)</a:t>
            </a:r>
            <a:endParaRPr lang="tr-TR" dirty="0" smtClean="0"/>
          </a:p>
          <a:p>
            <a:r>
              <a:rPr lang="tr-TR" dirty="0" smtClean="0"/>
              <a:t>Genel bilgi sorunu </a:t>
            </a:r>
          </a:p>
          <a:p>
            <a:pPr lvl="1"/>
            <a:r>
              <a:rPr lang="tr-TR" dirty="0" smtClean="0"/>
              <a:t>İnsanların düşünmesi genellikle çok fazla “genel bilgi” kullanır; fark etmeden bile gerçek hayat “durumları” için “genel bilgi” çok kullanırız (</a:t>
            </a:r>
            <a:r>
              <a:rPr lang="tr-TR" dirty="0" smtClean="0"/>
              <a:t>örneğin </a:t>
            </a:r>
            <a:r>
              <a:rPr lang="tr-TR" dirty="0" smtClean="0"/>
              <a:t>görme </a:t>
            </a:r>
            <a:r>
              <a:rPr lang="tr-TR" dirty="0" smtClean="0"/>
              <a:t>anlamamız olarak bebek </a:t>
            </a:r>
            <a:r>
              <a:rPr lang="tr-TR" dirty="0" smtClean="0"/>
              <a:t>zamanından “görme işleme”ye </a:t>
            </a:r>
            <a:r>
              <a:rPr lang="tr-TR" dirty="0" smtClean="0"/>
              <a:t>çalışıyoruz). Gelişmiş bile yapay </a:t>
            </a:r>
            <a:r>
              <a:rPr lang="tr-TR" dirty="0" smtClean="0"/>
              <a:t>zeka </a:t>
            </a:r>
            <a:r>
              <a:rPr lang="tr-TR" dirty="0" smtClean="0"/>
              <a:t>algoritmalarına bu </a:t>
            </a:r>
            <a:r>
              <a:rPr lang="tr-TR" dirty="0" smtClean="0"/>
              <a:t>bilgi </a:t>
            </a:r>
            <a:r>
              <a:rPr lang="tr-TR" dirty="0" smtClean="0"/>
              <a:t>verilemez.</a:t>
            </a:r>
            <a:endParaRPr lang="tr-TR" dirty="0" smtClean="0"/>
          </a:p>
          <a:p>
            <a:r>
              <a:rPr lang="tr-TR" dirty="0" smtClean="0"/>
              <a:t>Gerçek işler son derece </a:t>
            </a:r>
            <a:r>
              <a:rPr lang="tr-TR" dirty="0" smtClean="0"/>
              <a:t>zordur</a:t>
            </a:r>
            <a:endParaRPr lang="tr-TR" dirty="0" smtClean="0"/>
          </a:p>
          <a:p>
            <a:pPr lvl="1"/>
            <a:r>
              <a:rPr lang="tr-TR" dirty="0" smtClean="0"/>
              <a:t>Doğal dil, görme, duygu, konuşma anlama, gerçek durumda </a:t>
            </a:r>
            <a:r>
              <a:rPr lang="tr-TR" dirty="0" smtClean="0"/>
              <a:t>navigasyon, </a:t>
            </a:r>
            <a:r>
              <a:rPr lang="tr-TR" dirty="0" smtClean="0"/>
              <a:t>hepsi imkansız gibi sorunlar görünüyordu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Yapay Zeka’nın Erken Dönemi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tr-TR" sz="3600" b="1" dirty="0" smtClean="0"/>
              <a:t>1. yapay </a:t>
            </a:r>
            <a:r>
              <a:rPr lang="tr-TR" sz="3600" b="1" dirty="0" smtClean="0"/>
              <a:t>zeka </a:t>
            </a:r>
            <a:r>
              <a:rPr lang="tr-TR" sz="3600" b="1" dirty="0" smtClean="0"/>
              <a:t>krizi (yapay zeka kışı)</a:t>
            </a:r>
            <a:endParaRPr lang="tr-TR" sz="3600" dirty="0" smtClean="0"/>
          </a:p>
          <a:p>
            <a:r>
              <a:rPr lang="tr-TR" dirty="0" smtClean="0"/>
              <a:t>1970 yıllardaki Lighthill Raporu ve ona benzeyen diğer ülkelerin değerlendirmeleri üniform olarak yapay zekanın sağlanmış ve sağlanabilecek durumuna kötü bir değer tahminini vermişti</a:t>
            </a:r>
          </a:p>
          <a:p>
            <a:r>
              <a:rPr lang="tr-TR" dirty="0" smtClean="0"/>
              <a:t>Böylece, yapay zeka araştırmasına devlet desteği kesilmiş ve aynı zamanda bilim adamların ilgisi radikal olarak </a:t>
            </a:r>
            <a:r>
              <a:rPr lang="tr-TR" dirty="0" smtClean="0"/>
              <a:t>azaltmış</a:t>
            </a:r>
            <a:endParaRPr lang="tr-TR" dirty="0" smtClean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Yapay Zeka’nın İkinci Dönemi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sz="3600" b="1" dirty="0" smtClean="0"/>
              <a:t>İkinci dönem – </a:t>
            </a:r>
            <a:r>
              <a:rPr lang="tr-TR" sz="3600" b="1" dirty="0" smtClean="0"/>
              <a:t>Uzman Sistemleri </a:t>
            </a:r>
            <a:br>
              <a:rPr lang="tr-TR" sz="3600" b="1" dirty="0" smtClean="0"/>
            </a:br>
            <a:r>
              <a:rPr lang="tr-TR" sz="3600" b="1" dirty="0" smtClean="0"/>
              <a:t>(Expert Systems)</a:t>
            </a:r>
            <a:endParaRPr lang="tr-TR" sz="3600" dirty="0" smtClean="0"/>
          </a:p>
          <a:p>
            <a:r>
              <a:rPr lang="tr-TR" dirty="0" smtClean="0"/>
              <a:t>Yapay zeka </a:t>
            </a:r>
            <a:r>
              <a:rPr lang="tr-TR" dirty="0" smtClean="0"/>
              <a:t>1. </a:t>
            </a:r>
            <a:r>
              <a:rPr lang="tr-TR" dirty="0" smtClean="0"/>
              <a:t>renesans 1980 yıllarda başladı</a:t>
            </a:r>
          </a:p>
          <a:p>
            <a:r>
              <a:rPr lang="tr-TR" dirty="0" smtClean="0"/>
              <a:t>1980’deki yapay zekanın geri gelmesi uzman sistemlerinin başarısına bağlı </a:t>
            </a:r>
            <a:r>
              <a:rPr lang="tr-TR" dirty="0" smtClean="0"/>
              <a:t>idi</a:t>
            </a:r>
          </a:p>
          <a:p>
            <a:r>
              <a:rPr lang="tr-TR" dirty="0" smtClean="0"/>
              <a:t>Bu yapay zeka yaklaşımlarına “logic programming” yada “mantıksal programlama” bazen denir</a:t>
            </a:r>
            <a:endParaRPr lang="tr-TR" dirty="0" smtClean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Yapay Zeka’nın İkinci Dönemi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Uzman </a:t>
            </a:r>
            <a:r>
              <a:rPr lang="tr-TR" dirty="0" smtClean="0"/>
              <a:t>sistemleri nedir?</a:t>
            </a:r>
          </a:p>
          <a:p>
            <a:pPr lvl="1"/>
            <a:r>
              <a:rPr lang="tr-TR" dirty="0" smtClean="0"/>
              <a:t>Uzman sistemleri, bir alanın uzman bilgisi içeren ve ona göre bu alanla ilgili istekler veya sorular için cevap verebilen </a:t>
            </a:r>
            <a:r>
              <a:rPr lang="tr-TR" dirty="0" smtClean="0"/>
              <a:t>bir sistemlerdir</a:t>
            </a:r>
            <a:endParaRPr lang="tr-TR" dirty="0" smtClean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Yapay Zeka’nın İkinci Dönemi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1980 </a:t>
            </a:r>
            <a:r>
              <a:rPr lang="tr-TR" dirty="0" smtClean="0"/>
              <a:t>yıllarda uzman sistemleri birçok şirkette uzman tavsiye için geliştirilip kurulmuştu</a:t>
            </a:r>
          </a:p>
          <a:p>
            <a:r>
              <a:rPr lang="tr-TR" dirty="0" smtClean="0"/>
              <a:t>Böylece, uzman sistemleriyle ilgli yapay zeka araştırma çok popüler ve </a:t>
            </a:r>
            <a:r>
              <a:rPr lang="tr-TR" dirty="0" smtClean="0"/>
              <a:t>çok karlı bir iş oldu</a:t>
            </a:r>
            <a:endParaRPr lang="tr-TR" dirty="0" smtClean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Yapay Zeka’nın İkinci Dönemi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Bugüne </a:t>
            </a:r>
            <a:r>
              <a:rPr lang="tr-TR" dirty="0" smtClean="0"/>
              <a:t>kadar uzman, yada bugün “bilgi tabanı” adında geçen, sistemleri birçok şirkette müşteri destek ve sorun giderme için kullanılır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Yapay Zeka’nın İkinci Dönemi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r-TR" dirty="0" smtClean="0"/>
              <a:t>Uzman </a:t>
            </a:r>
            <a:r>
              <a:rPr lang="tr-TR" dirty="0" smtClean="0"/>
              <a:t>sistemleri, yapay zeka özel bir mimarisi idi</a:t>
            </a:r>
          </a:p>
          <a:p>
            <a:r>
              <a:rPr lang="tr-TR" dirty="0" smtClean="0"/>
              <a:t>Uzman sistemi, </a:t>
            </a:r>
            <a:r>
              <a:rPr lang="tr-TR" dirty="0" smtClean="0"/>
              <a:t>“doğru” uzman </a:t>
            </a:r>
            <a:r>
              <a:rPr lang="tr-TR" dirty="0" smtClean="0"/>
              <a:t>bilgi (yani </a:t>
            </a:r>
            <a:r>
              <a:rPr lang="tr-TR" dirty="0" smtClean="0"/>
              <a:t>bir özel alan ile ilgili bilinmiş mantıksal ifadeler ve durumlar</a:t>
            </a:r>
            <a:r>
              <a:rPr lang="tr-TR" dirty="0" smtClean="0"/>
              <a:t>) ve bir mantık sistemi içerir</a:t>
            </a:r>
          </a:p>
          <a:p>
            <a:r>
              <a:rPr lang="tr-TR" dirty="0" smtClean="0"/>
              <a:t>Kullanıcı </a:t>
            </a:r>
            <a:r>
              <a:rPr lang="tr-TR" dirty="0" smtClean="0"/>
              <a:t>istekleri için, uzman </a:t>
            </a:r>
            <a:r>
              <a:rPr lang="tr-TR" dirty="0" smtClean="0"/>
              <a:t>sistemleri var olan </a:t>
            </a:r>
            <a:r>
              <a:rPr lang="tr-TR" dirty="0" smtClean="0"/>
              <a:t>“doğru” </a:t>
            </a:r>
            <a:r>
              <a:rPr lang="tr-TR" dirty="0" smtClean="0"/>
              <a:t>mantıksal ifadeler </a:t>
            </a:r>
            <a:r>
              <a:rPr lang="tr-TR" dirty="0" smtClean="0"/>
              <a:t>ve </a:t>
            </a:r>
            <a:r>
              <a:rPr lang="tr-TR" dirty="0" smtClean="0"/>
              <a:t>mantıksal türetme kuralları </a:t>
            </a:r>
            <a:r>
              <a:rPr lang="tr-TR" dirty="0" smtClean="0"/>
              <a:t>kullanarak </a:t>
            </a:r>
            <a:r>
              <a:rPr lang="tr-TR" dirty="0" smtClean="0"/>
              <a:t>bütün “doğru” cevaplar hesaplıyormuş</a:t>
            </a:r>
            <a:endParaRPr lang="tr-TR" dirty="0" smtClean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Yapay Zeka’nın İkinci Dönemi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tr-TR" dirty="0" smtClean="0"/>
              <a:t>Örneğin </a:t>
            </a:r>
            <a:r>
              <a:rPr lang="tr-TR" dirty="0" smtClean="0"/>
              <a:t>– bir sorun giderme bilgi tabanı</a:t>
            </a:r>
          </a:p>
          <a:p>
            <a:pPr lvl="1"/>
            <a:r>
              <a:rPr lang="tr-TR" dirty="0" smtClean="0"/>
              <a:t>Uzman bilgisi</a:t>
            </a:r>
          </a:p>
          <a:p>
            <a:pPr lvl="2"/>
            <a:r>
              <a:rPr lang="tr-TR" dirty="0" smtClean="0"/>
              <a:t>Eğer modem kırılmışsa, İnternet olmayacak.</a:t>
            </a:r>
          </a:p>
          <a:p>
            <a:pPr lvl="2"/>
            <a:r>
              <a:rPr lang="tr-TR" dirty="0" smtClean="0"/>
              <a:t>Eğer modem yeniden çalıştırılması gerekirsa, İnternet olmayacak.</a:t>
            </a:r>
          </a:p>
          <a:p>
            <a:pPr lvl="2"/>
            <a:r>
              <a:rPr lang="tr-TR" dirty="0" smtClean="0"/>
              <a:t>Eğer ağ ayarlarında DHCP yoksa, İnternet olmayacak.</a:t>
            </a:r>
          </a:p>
          <a:p>
            <a:pPr lvl="2"/>
            <a:r>
              <a:rPr lang="tr-TR" dirty="0" smtClean="0"/>
              <a:t>Eğer elektrik kesilmişse, İnternet olmayacak</a:t>
            </a:r>
            <a:r>
              <a:rPr lang="tr-TR" dirty="0" smtClean="0"/>
              <a:t>.</a:t>
            </a:r>
          </a:p>
          <a:p>
            <a:pPr lvl="2"/>
            <a:r>
              <a:rPr lang="tr-TR" dirty="0" smtClean="0"/>
              <a:t>Eğer elektrik kesilmişse, hiç elektrik eşye çalışmayacak.</a:t>
            </a:r>
            <a:endParaRPr lang="tr-TR" dirty="0" smtClean="0"/>
          </a:p>
          <a:p>
            <a:r>
              <a:rPr lang="tr-TR" dirty="0" smtClean="0"/>
              <a:t>“Bende internet </a:t>
            </a:r>
            <a:r>
              <a:rPr lang="tr-TR" dirty="0" smtClean="0"/>
              <a:t>çalışmıyor ve evde bütün elektrik eşyalar </a:t>
            </a:r>
            <a:r>
              <a:rPr lang="tr-TR" dirty="0" smtClean="0"/>
              <a:t>çalışmıyor” kullanıcı soru </a:t>
            </a:r>
            <a:r>
              <a:rPr lang="tr-TR" dirty="0" smtClean="0"/>
              <a:t>için “Elektrik kesilmiş” diyer uzman cevabı </a:t>
            </a:r>
            <a:r>
              <a:rPr lang="tr-TR" dirty="0" smtClean="0"/>
              <a:t>oluşturulabilir</a:t>
            </a:r>
            <a:endParaRPr lang="tr-TR" dirty="0" smtClean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Yapay Zeka’nın İkinci Dönemi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r-TR" dirty="0" smtClean="0"/>
              <a:t>Bu </a:t>
            </a:r>
            <a:r>
              <a:rPr lang="tr-TR" dirty="0" smtClean="0"/>
              <a:t>anlamda, uzman sistemleri önceki mantıksal ispatlama sistemlerine benzer ve aslında onlarından geliştirilmişti ... </a:t>
            </a:r>
            <a:r>
              <a:rPr lang="tr-TR" u="sng" dirty="0" smtClean="0"/>
              <a:t>ama </a:t>
            </a:r>
          </a:p>
          <a:p>
            <a:r>
              <a:rPr lang="tr-TR" dirty="0" smtClean="0"/>
              <a:t>Önemli bir fark </a:t>
            </a:r>
            <a:r>
              <a:rPr lang="tr-TR" dirty="0" smtClean="0"/>
              <a:t>olan, uzman </a:t>
            </a:r>
            <a:r>
              <a:rPr lang="tr-TR" dirty="0" smtClean="0"/>
              <a:t>sistemleri “üniversal yapay </a:t>
            </a:r>
            <a:r>
              <a:rPr lang="tr-TR" dirty="0" smtClean="0"/>
              <a:t>zeka”yı sağlamak istememişler, </a:t>
            </a:r>
            <a:r>
              <a:rPr lang="tr-TR" dirty="0" smtClean="0"/>
              <a:t>sadece </a:t>
            </a:r>
            <a:r>
              <a:rPr lang="tr-TR" dirty="0" smtClean="0"/>
              <a:t>kesin bir bilgi alanında dar </a:t>
            </a:r>
            <a:r>
              <a:rPr lang="tr-TR" dirty="0" smtClean="0"/>
              <a:t>bir uzman bilgisini temsil etmek </a:t>
            </a:r>
            <a:r>
              <a:rPr lang="tr-TR" dirty="0" smtClean="0"/>
              <a:t>istemişler</a:t>
            </a:r>
          </a:p>
          <a:p>
            <a:r>
              <a:rPr lang="tr-TR" dirty="0" smtClean="0"/>
              <a:t>“Genel bilgi sorunu” ve “imkansızlık sorunu” bu şekilde atlatmaya çalıştı</a:t>
            </a:r>
            <a:endParaRPr lang="tr-TR" dirty="0" smtClean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Yapay Zeka’nın İkinci Dönemi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tr-TR" dirty="0" smtClean="0"/>
              <a:t>Uzman </a:t>
            </a:r>
            <a:r>
              <a:rPr lang="tr-TR" dirty="0" smtClean="0"/>
              <a:t>sistemleri, gerçek uzmanların bilgisi kullanarak </a:t>
            </a:r>
            <a:r>
              <a:rPr lang="tr-TR" dirty="0" smtClean="0"/>
              <a:t>gerçek iş uygulamalar için geliştirildi</a:t>
            </a:r>
            <a:endParaRPr lang="tr-TR" dirty="0" smtClean="0"/>
          </a:p>
          <a:p>
            <a:r>
              <a:rPr lang="tr-TR" dirty="0" smtClean="0"/>
              <a:t>Uzmanlar, kendi kendine yada yazılım yardımla sistemin bilgisini dolduruyordu</a:t>
            </a:r>
          </a:p>
          <a:p>
            <a:r>
              <a:rPr lang="tr-TR" dirty="0" smtClean="0"/>
              <a:t>Mantık </a:t>
            </a:r>
            <a:r>
              <a:rPr lang="tr-TR" dirty="0" smtClean="0"/>
              <a:t>için, </a:t>
            </a:r>
            <a:r>
              <a:rPr lang="tr-TR" dirty="0" smtClean="0"/>
              <a:t>birkaç mantık sistemleri </a:t>
            </a:r>
            <a:r>
              <a:rPr lang="tr-TR" dirty="0" smtClean="0"/>
              <a:t>kullanılmıştı: önerme mantığı (propositional logic), </a:t>
            </a:r>
            <a:r>
              <a:rPr lang="tr-TR" dirty="0" smtClean="0"/>
              <a:t>yüklemler </a:t>
            </a:r>
            <a:r>
              <a:rPr lang="tr-TR" dirty="0" smtClean="0"/>
              <a:t>mantığı (predicate logic), </a:t>
            </a:r>
            <a:r>
              <a:rPr lang="tr-TR" dirty="0" smtClean="0"/>
              <a:t>bulanık </a:t>
            </a:r>
            <a:r>
              <a:rPr lang="tr-TR" dirty="0" smtClean="0"/>
              <a:t>mantık (fuzzy logic), </a:t>
            </a:r>
            <a:r>
              <a:rPr lang="tr-TR" dirty="0" smtClean="0"/>
              <a:t>zamansal </a:t>
            </a:r>
            <a:r>
              <a:rPr lang="tr-TR" dirty="0" smtClean="0"/>
              <a:t>mantığı (temporal logic), </a:t>
            </a:r>
            <a:r>
              <a:rPr lang="tr-TR" dirty="0" smtClean="0"/>
              <a:t>modal </a:t>
            </a:r>
            <a:r>
              <a:rPr lang="tr-TR" dirty="0" smtClean="0"/>
              <a:t>lojik (modal logic) –sistemin </a:t>
            </a:r>
            <a:r>
              <a:rPr lang="tr-TR" dirty="0" smtClean="0"/>
              <a:t>üreticisi karar </a:t>
            </a:r>
            <a:r>
              <a:rPr lang="tr-TR" dirty="0" smtClean="0"/>
              <a:t>veriyormuş</a:t>
            </a:r>
            <a:endParaRPr lang="tr-TR" dirty="0" smtClean="0"/>
          </a:p>
          <a:p>
            <a:r>
              <a:rPr lang="tr-TR" dirty="0" smtClean="0"/>
              <a:t>Yapay zekanın PROLOG </a:t>
            </a:r>
            <a:r>
              <a:rPr lang="tr-TR" dirty="0" smtClean="0"/>
              <a:t>programlama </a:t>
            </a:r>
            <a:r>
              <a:rPr lang="tr-TR" dirty="0" smtClean="0"/>
              <a:t>dili, </a:t>
            </a:r>
            <a:r>
              <a:rPr lang="tr-TR" dirty="0" smtClean="0"/>
              <a:t>uzman sistemlerinin bilgi ve mantığı belirtmek için </a:t>
            </a:r>
            <a:r>
              <a:rPr lang="tr-TR" dirty="0" smtClean="0"/>
              <a:t>bunlarından geliştirildi</a:t>
            </a:r>
            <a:endParaRPr lang="tr-TR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Yapay Zeka’nın Tarihi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tr-TR" dirty="0" smtClean="0"/>
              <a:t>Bu soruna </a:t>
            </a:r>
            <a:r>
              <a:rPr lang="tr-TR" dirty="0" smtClean="0"/>
              <a:t>cevaplamak için </a:t>
            </a:r>
            <a:r>
              <a:rPr lang="tr-TR" dirty="0" smtClean="0"/>
              <a:t>Yapay Zekanın tarihine </a:t>
            </a:r>
            <a:r>
              <a:rPr lang="tr-TR" dirty="0" smtClean="0"/>
              <a:t>bakmak zorundayız</a:t>
            </a:r>
            <a:r>
              <a:rPr lang="tr-TR" dirty="0" smtClean="0"/>
              <a:t>;</a:t>
            </a:r>
            <a:r>
              <a:rPr lang="tr-TR" dirty="0" smtClean="0"/>
              <a:t> </a:t>
            </a:r>
            <a:endParaRPr lang="tr-TR" dirty="0" smtClean="0"/>
          </a:p>
          <a:p>
            <a:r>
              <a:rPr lang="tr-TR" dirty="0" smtClean="0"/>
              <a:t>Yapay Zeka ne olduğunu daha iyi </a:t>
            </a:r>
            <a:r>
              <a:rPr lang="tr-TR" dirty="0" smtClean="0"/>
              <a:t>anlayabileceğiz</a:t>
            </a:r>
            <a:endParaRPr lang="tr-TR" dirty="0" smtClean="0"/>
          </a:p>
          <a:p>
            <a:r>
              <a:rPr lang="tr-TR" dirty="0" smtClean="0"/>
              <a:t>Yapay Zeka alanındaki </a:t>
            </a:r>
            <a:r>
              <a:rPr lang="tr-TR" dirty="0" smtClean="0"/>
              <a:t>önceki </a:t>
            </a:r>
            <a:r>
              <a:rPr lang="tr-TR" dirty="0" smtClean="0"/>
              <a:t>ve bugünkü </a:t>
            </a:r>
            <a:r>
              <a:rPr lang="tr-TR" dirty="0" smtClean="0"/>
              <a:t>sorunları açıklayabileceğiz</a:t>
            </a:r>
            <a:endParaRPr lang="tr-TR" dirty="0" smtClean="0"/>
          </a:p>
          <a:p>
            <a:r>
              <a:rPr lang="tr-TR" dirty="0" smtClean="0"/>
              <a:t>Yapay </a:t>
            </a:r>
            <a:r>
              <a:rPr lang="tr-TR" dirty="0" smtClean="0"/>
              <a:t>Zeka geçerli zamanda nereden, nereye ve nasıl geldiğini </a:t>
            </a:r>
            <a:r>
              <a:rPr lang="tr-TR" dirty="0" smtClean="0"/>
              <a:t>görebileceğiz</a:t>
            </a:r>
            <a:endParaRPr lang="tr-TR" dirty="0" smtClean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Yapay Zeka’nın İkinci Dönemi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1980 </a:t>
            </a:r>
            <a:r>
              <a:rPr lang="tr-TR" dirty="0" smtClean="0"/>
              <a:t>yıllarda uzman sistemleri çok başarlı ve popülar idi, ve büyük ekonomi sektörü onlarla ilgili yapay zeka araştırma ve programlama için </a:t>
            </a:r>
            <a:r>
              <a:rPr lang="tr-TR" dirty="0" smtClean="0"/>
              <a:t>gerçekleşmiş</a:t>
            </a:r>
            <a:endParaRPr lang="tr-TR" dirty="0" smtClean="0"/>
          </a:p>
          <a:p>
            <a:r>
              <a:rPr lang="tr-TR" dirty="0" smtClean="0"/>
              <a:t>1980 yılların sonunda </a:t>
            </a:r>
            <a:r>
              <a:rPr lang="tr-TR" dirty="0" smtClean="0"/>
              <a:t>birçok pratik problem </a:t>
            </a:r>
            <a:r>
              <a:rPr lang="tr-TR" dirty="0" smtClean="0"/>
              <a:t>yüzden bu </a:t>
            </a:r>
            <a:r>
              <a:rPr lang="tr-TR" dirty="0" smtClean="0"/>
              <a:t>hızlı gelişme aniden sonuna </a:t>
            </a:r>
            <a:r>
              <a:rPr lang="tr-TR" dirty="0" smtClean="0"/>
              <a:t>erdi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Yapay Zeka’nın İkinci Dönemi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tr-TR" dirty="0" smtClean="0"/>
              <a:t>Uzman </a:t>
            </a:r>
            <a:r>
              <a:rPr lang="tr-TR" dirty="0" smtClean="0"/>
              <a:t>sistemlerinin </a:t>
            </a:r>
            <a:r>
              <a:rPr lang="tr-TR" dirty="0" smtClean="0"/>
              <a:t>problemleri:</a:t>
            </a:r>
            <a:endParaRPr lang="tr-TR" dirty="0" smtClean="0"/>
          </a:p>
          <a:p>
            <a:pPr lvl="1"/>
            <a:r>
              <a:rPr lang="tr-TR" dirty="0" smtClean="0"/>
              <a:t>Kötü genelleme</a:t>
            </a:r>
          </a:p>
          <a:p>
            <a:pPr lvl="2"/>
            <a:r>
              <a:rPr lang="tr-TR" dirty="0" smtClean="0"/>
              <a:t>Verilen bilgi </a:t>
            </a:r>
            <a:r>
              <a:rPr lang="tr-TR" dirty="0" smtClean="0"/>
              <a:t>dışında, </a:t>
            </a:r>
            <a:r>
              <a:rPr lang="tr-TR" dirty="0" smtClean="0"/>
              <a:t>uzman sistemleri çok iyi </a:t>
            </a:r>
            <a:r>
              <a:rPr lang="tr-TR" dirty="0" smtClean="0"/>
              <a:t>çalışma gösterdiğine rağmen, herhangi yeni durumda </a:t>
            </a:r>
            <a:r>
              <a:rPr lang="tr-TR" dirty="0" smtClean="0"/>
              <a:t>bu </a:t>
            </a:r>
            <a:r>
              <a:rPr lang="tr-TR" dirty="0" smtClean="0"/>
              <a:t>sistemler gerçekten saçma tavsiyeler verebiliyordu</a:t>
            </a:r>
            <a:endParaRPr lang="tr-TR" dirty="0" smtClean="0"/>
          </a:p>
          <a:p>
            <a:pPr lvl="1"/>
            <a:r>
              <a:rPr lang="tr-TR" dirty="0" smtClean="0"/>
              <a:t>Geliştirme maliyetleri</a:t>
            </a:r>
          </a:p>
          <a:p>
            <a:pPr lvl="2"/>
            <a:r>
              <a:rPr lang="tr-TR" dirty="0" smtClean="0"/>
              <a:t>Uzman bilgisi toplama ve programlama, ve mantık sistemi </a:t>
            </a:r>
            <a:r>
              <a:rPr lang="tr-TR" dirty="0" smtClean="0"/>
              <a:t>uygulanması </a:t>
            </a:r>
            <a:r>
              <a:rPr lang="tr-TR" dirty="0" smtClean="0"/>
              <a:t>çok pahalı problemler idi</a:t>
            </a:r>
          </a:p>
          <a:p>
            <a:pPr lvl="1"/>
            <a:r>
              <a:rPr lang="tr-TR" dirty="0" smtClean="0"/>
              <a:t>Modifikasyon ve güncellenmesi maliyetleri</a:t>
            </a:r>
          </a:p>
          <a:p>
            <a:pPr lvl="2"/>
            <a:r>
              <a:rPr lang="tr-TR" dirty="0" smtClean="0"/>
              <a:t>Uzman </a:t>
            </a:r>
            <a:r>
              <a:rPr lang="tr-TR" dirty="0" smtClean="0"/>
              <a:t>sistemleri, oluşturulduğundan </a:t>
            </a:r>
            <a:r>
              <a:rPr lang="tr-TR" dirty="0" smtClean="0"/>
              <a:t>sonra </a:t>
            </a:r>
            <a:r>
              <a:rPr lang="tr-TR" dirty="0" smtClean="0"/>
              <a:t>herhangi pratik şekilde değiştirilemezdi, yani böyle sistemlerin </a:t>
            </a:r>
            <a:r>
              <a:rPr lang="tr-TR" dirty="0" smtClean="0"/>
              <a:t>içerikleri güncellemek çok zor ve </a:t>
            </a:r>
            <a:r>
              <a:rPr lang="tr-TR" dirty="0" smtClean="0"/>
              <a:t>çok pahalı bir iş idi</a:t>
            </a:r>
            <a:endParaRPr lang="tr-TR" dirty="0" smtClean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Yapay Zeka’nın İkinci Dönemi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tr-TR" sz="3900" dirty="0" smtClean="0"/>
              <a:t>Yapay nöral/sinir ağları </a:t>
            </a:r>
            <a:br>
              <a:rPr lang="tr-TR" sz="3900" dirty="0" smtClean="0"/>
            </a:br>
            <a:r>
              <a:rPr lang="tr-TR" sz="3900" dirty="0" smtClean="0"/>
              <a:t>(Artificial Neural Networks):</a:t>
            </a:r>
            <a:endParaRPr lang="tr-TR" sz="4300" dirty="0" smtClean="0"/>
          </a:p>
          <a:p>
            <a:r>
              <a:rPr lang="tr-TR" dirty="0" smtClean="0"/>
              <a:t>Aynı zamanda yapay nöral ağları çok </a:t>
            </a:r>
            <a:r>
              <a:rPr lang="tr-TR" dirty="0" smtClean="0"/>
              <a:t>gelişiyordu </a:t>
            </a:r>
            <a:r>
              <a:rPr lang="tr-TR" dirty="0" smtClean="0"/>
              <a:t>(ama hala yaygın business uygulama </a:t>
            </a:r>
            <a:r>
              <a:rPr lang="tr-TR" dirty="0" smtClean="0"/>
              <a:t>bulamamıştı)</a:t>
            </a:r>
            <a:endParaRPr lang="tr-TR" dirty="0" smtClean="0"/>
          </a:p>
          <a:p>
            <a:r>
              <a:rPr lang="tr-TR" dirty="0" smtClean="0"/>
              <a:t>1980 yıllarda geri yayılım (backpropagation) algoritması yaygın kullanılmaya </a:t>
            </a:r>
            <a:r>
              <a:rPr lang="tr-TR" dirty="0" smtClean="0"/>
              <a:t>başladı</a:t>
            </a:r>
          </a:p>
          <a:p>
            <a:r>
              <a:rPr lang="tr-TR" dirty="0" smtClean="0"/>
              <a:t>Bu </a:t>
            </a:r>
            <a:r>
              <a:rPr lang="tr-TR" dirty="0" smtClean="0"/>
              <a:t>algoritma </a:t>
            </a:r>
            <a:r>
              <a:rPr lang="tr-TR" dirty="0" smtClean="0"/>
              <a:t>kullanarak, </a:t>
            </a:r>
            <a:r>
              <a:rPr lang="tr-TR" dirty="0" smtClean="0"/>
              <a:t>büyük </a:t>
            </a:r>
            <a:r>
              <a:rPr lang="tr-TR" dirty="0" smtClean="0"/>
              <a:t>ve çok güçlü yapay </a:t>
            </a:r>
            <a:r>
              <a:rPr lang="tr-TR" dirty="0" smtClean="0"/>
              <a:t>nöral ağları </a:t>
            </a:r>
            <a:r>
              <a:rPr lang="tr-TR" dirty="0" smtClean="0"/>
              <a:t>verimli </a:t>
            </a:r>
            <a:r>
              <a:rPr lang="tr-TR" dirty="0" smtClean="0"/>
              <a:t>bir şekilde </a:t>
            </a:r>
            <a:r>
              <a:rPr lang="tr-TR" dirty="0" smtClean="0"/>
              <a:t>oluşturulup farklı pratik sorunlara uygulanabilmiş</a:t>
            </a:r>
            <a:endParaRPr lang="tr-TR" dirty="0" smtClean="0"/>
          </a:p>
          <a:p>
            <a:endParaRPr lang="tr-TR" dirty="0" smtClean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Yapay Zeka Geçerli Zamanı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tr-TR" sz="3500" b="1" dirty="0" smtClean="0"/>
              <a:t>Geçerli </a:t>
            </a:r>
            <a:r>
              <a:rPr lang="tr-TR" sz="3500" b="1" dirty="0" smtClean="0"/>
              <a:t>zaman, Makine </a:t>
            </a:r>
            <a:r>
              <a:rPr lang="tr-TR" sz="3500" b="1" dirty="0" smtClean="0"/>
              <a:t>Öğrenmesi Dönemi</a:t>
            </a:r>
            <a:endParaRPr lang="tr-TR" sz="3500" dirty="0" smtClean="0"/>
          </a:p>
          <a:p>
            <a:r>
              <a:rPr lang="tr-TR" dirty="0" smtClean="0"/>
              <a:t>Neden makine öğrenmesi?</a:t>
            </a:r>
          </a:p>
          <a:p>
            <a:pPr lvl="1"/>
            <a:r>
              <a:rPr lang="tr-TR" dirty="0" smtClean="0"/>
              <a:t>Geçen birçok zamanda, </a:t>
            </a:r>
            <a:r>
              <a:rPr lang="tr-TR" dirty="0" smtClean="0"/>
              <a:t>yapay zeka </a:t>
            </a:r>
            <a:r>
              <a:rPr lang="tr-TR" dirty="0" smtClean="0"/>
              <a:t>çok </a:t>
            </a:r>
            <a:r>
              <a:rPr lang="tr-TR" dirty="0" smtClean="0"/>
              <a:t>iyimser ve birçok umut ile </a:t>
            </a:r>
            <a:r>
              <a:rPr lang="tr-TR" dirty="0" smtClean="0"/>
              <a:t>başlıyormuş </a:t>
            </a:r>
            <a:r>
              <a:rPr lang="tr-TR" dirty="0" smtClean="0"/>
              <a:t>ama çok kötümser ve bütün umutlar bozuk şekilde ile </a:t>
            </a:r>
            <a:r>
              <a:rPr lang="tr-TR" dirty="0" smtClean="0"/>
              <a:t>bitiyormuş</a:t>
            </a:r>
            <a:endParaRPr lang="tr-TR" dirty="0" smtClean="0"/>
          </a:p>
          <a:p>
            <a:pPr lvl="1"/>
            <a:r>
              <a:rPr lang="tr-TR" dirty="0" smtClean="0"/>
              <a:t>Bu </a:t>
            </a:r>
            <a:r>
              <a:rPr lang="tr-TR" dirty="0" smtClean="0"/>
              <a:t>durum </a:t>
            </a:r>
            <a:r>
              <a:rPr lang="tr-TR" dirty="0" smtClean="0"/>
              <a:t>bir kaç defa </a:t>
            </a:r>
            <a:r>
              <a:rPr lang="tr-TR" dirty="0" smtClean="0"/>
              <a:t>tekrarlanınca yapay </a:t>
            </a:r>
            <a:r>
              <a:rPr lang="tr-TR" dirty="0" smtClean="0"/>
              <a:t>zeka araştırma </a:t>
            </a:r>
            <a:r>
              <a:rPr lang="tr-TR" dirty="0" smtClean="0"/>
              <a:t>bilim adamların arasında “</a:t>
            </a:r>
            <a:r>
              <a:rPr lang="tr-TR" dirty="0" smtClean="0"/>
              <a:t>kötü” görünümü </a:t>
            </a:r>
            <a:r>
              <a:rPr lang="tr-TR" dirty="0" smtClean="0"/>
              <a:t>almıştı</a:t>
            </a:r>
            <a:endParaRPr lang="tr-TR" dirty="0" smtClean="0"/>
          </a:p>
          <a:p>
            <a:pPr lvl="1"/>
            <a:r>
              <a:rPr lang="tr-TR" dirty="0" smtClean="0"/>
              <a:t>İlgili </a:t>
            </a:r>
            <a:r>
              <a:rPr lang="tr-TR" dirty="0" smtClean="0"/>
              <a:t>ve devam eden araştırma </a:t>
            </a:r>
            <a:r>
              <a:rPr lang="tr-TR" dirty="0" smtClean="0"/>
              <a:t>projeler </a:t>
            </a:r>
            <a:r>
              <a:rPr lang="tr-TR" dirty="0" smtClean="0"/>
              <a:t>için, yapay </a:t>
            </a:r>
            <a:r>
              <a:rPr lang="tr-TR" dirty="0" smtClean="0"/>
              <a:t>zeka </a:t>
            </a:r>
            <a:r>
              <a:rPr lang="tr-TR" dirty="0" smtClean="0"/>
              <a:t>isminin </a:t>
            </a:r>
            <a:r>
              <a:rPr lang="tr-TR" dirty="0" smtClean="0"/>
              <a:t>yerine yeni </a:t>
            </a:r>
            <a:r>
              <a:rPr lang="tr-TR" dirty="0" smtClean="0"/>
              <a:t>isimler kullanmaya başladı</a:t>
            </a:r>
            <a:endParaRPr lang="tr-TR" dirty="0" smtClean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Yapay Zeka Geçerli Zamanı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tr-TR" b="1" dirty="0" smtClean="0"/>
              <a:t>Bugün yapay zeka birçok alt alanları </a:t>
            </a:r>
            <a:r>
              <a:rPr lang="tr-TR" b="1" dirty="0" smtClean="0"/>
              <a:t>içermiş şekilde bulunmaktadır; </a:t>
            </a:r>
            <a:r>
              <a:rPr lang="tr-TR" b="1" dirty="0" smtClean="0"/>
              <a:t>b</a:t>
            </a:r>
            <a:r>
              <a:rPr lang="tr-TR" b="1" dirty="0" smtClean="0"/>
              <a:t>ugün yapay zeka,</a:t>
            </a:r>
            <a:endParaRPr lang="tr-TR" b="1" dirty="0" smtClean="0"/>
          </a:p>
          <a:p>
            <a:pPr marL="574675"/>
            <a:r>
              <a:rPr lang="tr-TR" dirty="0" smtClean="0"/>
              <a:t>Yapay </a:t>
            </a:r>
            <a:r>
              <a:rPr lang="tr-TR" dirty="0" smtClean="0"/>
              <a:t>görme altalanı</a:t>
            </a:r>
            <a:endParaRPr lang="tr-TR" dirty="0" smtClean="0"/>
          </a:p>
          <a:p>
            <a:pPr marL="574675"/>
            <a:r>
              <a:rPr lang="tr-TR" dirty="0" smtClean="0"/>
              <a:t>Konuşma </a:t>
            </a:r>
            <a:r>
              <a:rPr lang="tr-TR" dirty="0" smtClean="0"/>
              <a:t>tanıma altalanı</a:t>
            </a:r>
            <a:endParaRPr lang="tr-TR" dirty="0" smtClean="0"/>
          </a:p>
          <a:p>
            <a:pPr marL="574675"/>
            <a:r>
              <a:rPr lang="tr-TR" dirty="0" smtClean="0"/>
              <a:t>Optik Karakter </a:t>
            </a:r>
            <a:r>
              <a:rPr lang="tr-TR" dirty="0" smtClean="0"/>
              <a:t>Tanıma altalanı</a:t>
            </a:r>
            <a:endParaRPr lang="tr-TR" dirty="0" smtClean="0"/>
          </a:p>
          <a:p>
            <a:pPr marL="574675"/>
            <a:r>
              <a:rPr lang="tr-TR" dirty="0" smtClean="0"/>
              <a:t>Doğal dil </a:t>
            </a:r>
            <a:r>
              <a:rPr lang="tr-TR" dirty="0" smtClean="0"/>
              <a:t>çevirme altalanı</a:t>
            </a:r>
            <a:endParaRPr lang="tr-TR" dirty="0" smtClean="0"/>
          </a:p>
          <a:p>
            <a:pPr marL="574675"/>
            <a:r>
              <a:rPr lang="tr-TR" dirty="0" smtClean="0"/>
              <a:t>Doğal dil anlama ve interaktif </a:t>
            </a:r>
            <a:r>
              <a:rPr lang="tr-TR" dirty="0" smtClean="0"/>
              <a:t>sistemler altalanı</a:t>
            </a:r>
            <a:endParaRPr lang="tr-TR" dirty="0" smtClean="0"/>
          </a:p>
          <a:p>
            <a:pPr marL="574675"/>
            <a:r>
              <a:rPr lang="tr-TR" dirty="0" smtClean="0"/>
              <a:t>Robot navigasyonu ve robotik </a:t>
            </a:r>
            <a:r>
              <a:rPr lang="tr-TR" dirty="0" smtClean="0"/>
              <a:t>uygulamalar altalanı</a:t>
            </a:r>
          </a:p>
          <a:p>
            <a:pPr>
              <a:buNone/>
            </a:pPr>
            <a:r>
              <a:rPr lang="tr-TR" b="1" dirty="0" smtClean="0"/>
              <a:t>demektir.</a:t>
            </a:r>
            <a:endParaRPr lang="tr-TR" b="1" dirty="0" smtClean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Yapay Zeka Geçerli Zamanı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tr-TR" b="1" dirty="0" smtClean="0"/>
              <a:t>Bugünkü yapay zeka </a:t>
            </a:r>
            <a:r>
              <a:rPr lang="tr-TR" b="1" dirty="0" smtClean="0"/>
              <a:t>yaklaşımları:</a:t>
            </a:r>
            <a:endParaRPr lang="tr-TR" b="1" dirty="0" smtClean="0"/>
          </a:p>
          <a:p>
            <a:r>
              <a:rPr lang="tr-TR" dirty="0" smtClean="0"/>
              <a:t>Kendi kendine öğrenebilen sistemleri kullanmaya dayalı </a:t>
            </a:r>
            <a:r>
              <a:rPr lang="tr-TR" dirty="0" smtClean="0"/>
              <a:t>(yanı – makine öğrenmesi</a:t>
            </a:r>
            <a:r>
              <a:rPr lang="tr-TR" dirty="0" smtClean="0"/>
              <a:t>)</a:t>
            </a:r>
          </a:p>
          <a:p>
            <a:r>
              <a:rPr lang="tr-TR" dirty="0" smtClean="0"/>
              <a:t>Güçlü </a:t>
            </a:r>
            <a:r>
              <a:rPr lang="tr-TR" dirty="0" smtClean="0"/>
              <a:t>ve esnek bir </a:t>
            </a:r>
            <a:r>
              <a:rPr lang="tr-TR" dirty="0" smtClean="0"/>
              <a:t>makine öğrenme sistemi </a:t>
            </a:r>
            <a:r>
              <a:rPr lang="tr-TR" dirty="0" smtClean="0"/>
              <a:t>oluşturup sorunların </a:t>
            </a:r>
            <a:r>
              <a:rPr lang="tr-TR" dirty="0" smtClean="0"/>
              <a:t>mümkün çözümlerini bu sistemin kendi kendine öğrenmesine fırsat </a:t>
            </a:r>
            <a:r>
              <a:rPr lang="tr-TR" dirty="0" smtClean="0"/>
              <a:t>verilir</a:t>
            </a:r>
            <a:endParaRPr lang="tr-TR" dirty="0" smtClean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Yapay Zeka Geçerli Zamanı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tr-TR" b="1" dirty="0" smtClean="0"/>
              <a:t>Bugünkü yapay zeka </a:t>
            </a:r>
            <a:r>
              <a:rPr lang="tr-TR" b="1" dirty="0" smtClean="0"/>
              <a:t>yaklaşımları:</a:t>
            </a:r>
            <a:endParaRPr lang="tr-TR" b="1" dirty="0" smtClean="0"/>
          </a:p>
          <a:p>
            <a:r>
              <a:rPr lang="tr-TR" dirty="0" smtClean="0"/>
              <a:t>İstatistiksel </a:t>
            </a:r>
            <a:r>
              <a:rPr lang="tr-TR" dirty="0" smtClean="0"/>
              <a:t>öğrenme teorisi ve bilgisayarların </a:t>
            </a:r>
            <a:r>
              <a:rPr lang="tr-TR" dirty="0" smtClean="0"/>
              <a:t>gelişmeleri </a:t>
            </a:r>
            <a:r>
              <a:rPr lang="tr-TR" dirty="0" smtClean="0"/>
              <a:t>bu </a:t>
            </a:r>
            <a:r>
              <a:rPr lang="tr-TR" dirty="0" smtClean="0"/>
              <a:t>yaklaşıma </a:t>
            </a:r>
            <a:r>
              <a:rPr lang="tr-TR" dirty="0" smtClean="0"/>
              <a:t>yol açtı</a:t>
            </a:r>
          </a:p>
          <a:p>
            <a:r>
              <a:rPr lang="tr-TR" dirty="0" smtClean="0"/>
              <a:t>İstatistiksel öğrenme teorisi, genel durumda istatistiksel olarak doğru esas ilişki bulma yada öğrenmeye yöntemleri sunuyor</a:t>
            </a:r>
          </a:p>
          <a:p>
            <a:r>
              <a:rPr lang="tr-TR" dirty="0" smtClean="0"/>
              <a:t>Bu teorik gelişmelere </a:t>
            </a:r>
            <a:r>
              <a:rPr lang="tr-TR" dirty="0" smtClean="0"/>
              <a:t>dayalı birçok güçlü makine öğrenmesi </a:t>
            </a:r>
            <a:r>
              <a:rPr lang="tr-TR" dirty="0" smtClean="0"/>
              <a:t>pratik metodu geliştirilmişti</a:t>
            </a:r>
            <a:endParaRPr lang="tr-TR" dirty="0" smtClean="0"/>
          </a:p>
          <a:p>
            <a:r>
              <a:rPr lang="tr-TR" dirty="0" smtClean="0"/>
              <a:t>Bugünkü güçlü bilgisayarlar kullanarak </a:t>
            </a:r>
            <a:r>
              <a:rPr lang="tr-TR" dirty="0" smtClean="0"/>
              <a:t>bu </a:t>
            </a:r>
            <a:r>
              <a:rPr lang="tr-TR" dirty="0" smtClean="0"/>
              <a:t>metotlar </a:t>
            </a:r>
            <a:r>
              <a:rPr lang="tr-TR" dirty="0" smtClean="0"/>
              <a:t>gerçek </a:t>
            </a:r>
            <a:r>
              <a:rPr lang="tr-TR" dirty="0" smtClean="0"/>
              <a:t>hayattaki yapay zeka sorunlarını çözebilir</a:t>
            </a:r>
            <a:endParaRPr lang="tr-TR" dirty="0" smtClean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Yapay Zeka Geçerli Zamanı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tr-TR" dirty="0" smtClean="0"/>
              <a:t>Bugünkü </a:t>
            </a:r>
            <a:r>
              <a:rPr lang="tr-TR" dirty="0" smtClean="0"/>
              <a:t>makine öğrenme </a:t>
            </a:r>
            <a:r>
              <a:rPr lang="tr-TR" dirty="0" smtClean="0"/>
              <a:t>yaklaşımlarının </a:t>
            </a:r>
            <a:r>
              <a:rPr lang="tr-TR" dirty="0" smtClean="0"/>
              <a:t>birçok </a:t>
            </a:r>
            <a:r>
              <a:rPr lang="tr-TR" dirty="0" smtClean="0"/>
              <a:t>iş uygulamaları var</a:t>
            </a:r>
            <a:endParaRPr lang="tr-TR" dirty="0" smtClean="0"/>
          </a:p>
          <a:p>
            <a:pPr lvl="1"/>
            <a:r>
              <a:rPr lang="tr-TR" dirty="0" smtClean="0"/>
              <a:t>kredi kartındaki sahtekarlık algılama</a:t>
            </a:r>
          </a:p>
          <a:p>
            <a:pPr lvl="1"/>
            <a:r>
              <a:rPr lang="tr-TR" dirty="0" smtClean="0"/>
              <a:t>hepsiburadaki önerme sistemi </a:t>
            </a:r>
          </a:p>
          <a:p>
            <a:pPr lvl="1"/>
            <a:r>
              <a:rPr lang="tr-TR" dirty="0" smtClean="0"/>
              <a:t>müşteri davranma analizi </a:t>
            </a:r>
          </a:p>
          <a:p>
            <a:pPr lvl="1"/>
            <a:r>
              <a:rPr lang="tr-TR" dirty="0" smtClean="0"/>
              <a:t>iş yönlerin </a:t>
            </a:r>
            <a:r>
              <a:rPr lang="tr-TR" dirty="0" smtClean="0"/>
              <a:t>analizi </a:t>
            </a:r>
          </a:p>
          <a:p>
            <a:pPr lvl="1"/>
            <a:r>
              <a:rPr lang="tr-TR" dirty="0" smtClean="0"/>
              <a:t>optik karakter tanıma </a:t>
            </a:r>
          </a:p>
          <a:p>
            <a:pPr lvl="1"/>
            <a:r>
              <a:rPr lang="tr-TR" dirty="0" smtClean="0"/>
              <a:t>mektup sıralama </a:t>
            </a:r>
          </a:p>
          <a:p>
            <a:pPr lvl="1"/>
            <a:r>
              <a:rPr lang="tr-TR" dirty="0" smtClean="0"/>
              <a:t>konuşma işleme </a:t>
            </a:r>
          </a:p>
          <a:p>
            <a:pPr lvl="1"/>
            <a:r>
              <a:rPr lang="tr-TR" dirty="0" smtClean="0"/>
              <a:t>akılı cevap makineleri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Yapay Zeka Geçerli Zamanı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tr-TR" b="1" dirty="0" smtClean="0"/>
              <a:t>Bugünkü yapay </a:t>
            </a:r>
            <a:r>
              <a:rPr lang="tr-TR" b="1" dirty="0" smtClean="0"/>
              <a:t>zeka ana yöntemleri:</a:t>
            </a:r>
            <a:endParaRPr lang="tr-TR" b="1" dirty="0" smtClean="0"/>
          </a:p>
          <a:p>
            <a:r>
              <a:rPr lang="tr-TR" dirty="0" smtClean="0"/>
              <a:t>Yapay Nöral </a:t>
            </a:r>
            <a:r>
              <a:rPr lang="tr-TR" dirty="0" smtClean="0"/>
              <a:t>Ağları </a:t>
            </a:r>
            <a:br>
              <a:rPr lang="tr-TR" dirty="0" smtClean="0"/>
            </a:br>
            <a:r>
              <a:rPr lang="tr-TR" dirty="0" smtClean="0"/>
              <a:t>(Artificial Neural Networks)</a:t>
            </a:r>
            <a:endParaRPr lang="tr-TR" dirty="0" smtClean="0"/>
          </a:p>
          <a:p>
            <a:r>
              <a:rPr lang="tr-TR" dirty="0" smtClean="0"/>
              <a:t>Destek Vektör </a:t>
            </a:r>
            <a:r>
              <a:rPr lang="tr-TR" dirty="0" smtClean="0"/>
              <a:t>Makineleri </a:t>
            </a:r>
            <a:br>
              <a:rPr lang="tr-TR" dirty="0" smtClean="0"/>
            </a:br>
            <a:r>
              <a:rPr lang="tr-TR" dirty="0" smtClean="0"/>
              <a:t>(Support Vector Machines)</a:t>
            </a:r>
            <a:endParaRPr lang="tr-TR" dirty="0" smtClean="0"/>
          </a:p>
          <a:p>
            <a:r>
              <a:rPr lang="tr-TR" dirty="0" smtClean="0"/>
              <a:t>ADABoost </a:t>
            </a:r>
            <a:r>
              <a:rPr lang="tr-TR" dirty="0" smtClean="0"/>
              <a:t>Metodu </a:t>
            </a:r>
            <a:br>
              <a:rPr lang="tr-TR" dirty="0" smtClean="0"/>
            </a:br>
            <a:r>
              <a:rPr lang="tr-TR" dirty="0" smtClean="0"/>
              <a:t>(ADAboost method)</a:t>
            </a:r>
            <a:endParaRPr lang="tr-TR" dirty="0" smtClean="0"/>
          </a:p>
          <a:p>
            <a:r>
              <a:rPr lang="tr-TR" dirty="0" smtClean="0"/>
              <a:t>Karar Ağaçları ve Karar </a:t>
            </a:r>
            <a:r>
              <a:rPr lang="tr-TR" dirty="0" smtClean="0"/>
              <a:t>Ormanları </a:t>
            </a:r>
            <a:br>
              <a:rPr lang="tr-TR" dirty="0" smtClean="0"/>
            </a:br>
            <a:r>
              <a:rPr lang="tr-TR" dirty="0" smtClean="0"/>
              <a:t>(Decision Trees and Decision Forests)</a:t>
            </a:r>
            <a:endParaRPr lang="tr-TR" dirty="0" smtClean="0"/>
          </a:p>
          <a:p>
            <a:r>
              <a:rPr lang="tr-TR" dirty="0" smtClean="0"/>
              <a:t>Bayes Öğrenme ve Bayes </a:t>
            </a:r>
            <a:r>
              <a:rPr lang="tr-TR" dirty="0" smtClean="0"/>
              <a:t>Ağları </a:t>
            </a:r>
            <a:br>
              <a:rPr lang="tr-TR" dirty="0" smtClean="0"/>
            </a:br>
            <a:r>
              <a:rPr lang="tr-TR" dirty="0" smtClean="0"/>
              <a:t>(Bayes learning and Bayes/Belief networks)</a:t>
            </a:r>
            <a:endParaRPr lang="en-US" dirty="0" smtClean="0"/>
          </a:p>
          <a:p>
            <a:r>
              <a:rPr lang="tr-TR" dirty="0" smtClean="0"/>
              <a:t>Kümeleme (K-means</a:t>
            </a:r>
            <a:r>
              <a:rPr lang="tr-TR" dirty="0" smtClean="0"/>
              <a:t>) </a:t>
            </a:r>
            <a:br>
              <a:rPr lang="tr-TR" dirty="0" smtClean="0"/>
            </a:br>
            <a:r>
              <a:rPr lang="tr-TR" dirty="0" smtClean="0"/>
              <a:t>(Clustering approaches, K-means clustering)</a:t>
            </a:r>
            <a:endParaRPr lang="tr-TR" dirty="0" smtClean="0"/>
          </a:p>
          <a:p>
            <a:pPr>
              <a:buNone/>
            </a:pPr>
            <a:endParaRPr lang="tr-TR" dirty="0" smtClean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Yapay Zeka Geçerli Zamanı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tr-TR" b="1" dirty="0" smtClean="0"/>
              <a:t>Yapay Zeka </a:t>
            </a:r>
            <a:r>
              <a:rPr lang="tr-TR" b="1" dirty="0" smtClean="0"/>
              <a:t>Tarih Ana </a:t>
            </a:r>
            <a:r>
              <a:rPr lang="tr-TR" b="1" dirty="0" smtClean="0"/>
              <a:t>Dersleri</a:t>
            </a:r>
          </a:p>
          <a:p>
            <a:r>
              <a:rPr lang="tr-TR" u="sng" dirty="0" smtClean="0"/>
              <a:t>Uzmanlaşma</a:t>
            </a:r>
            <a:r>
              <a:rPr lang="tr-TR" dirty="0" smtClean="0"/>
              <a:t>: </a:t>
            </a:r>
            <a:r>
              <a:rPr lang="tr-TR" dirty="0" smtClean="0"/>
              <a:t>pratik yapay zeka sorunları için özel çözümler </a:t>
            </a:r>
            <a:r>
              <a:rPr lang="tr-TR" dirty="0" smtClean="0"/>
              <a:t>genel algoritmalardan daha </a:t>
            </a:r>
            <a:r>
              <a:rPr lang="tr-TR" dirty="0" smtClean="0"/>
              <a:t>etkindir (Erken Dönemden Ders)</a:t>
            </a:r>
            <a:endParaRPr lang="tr-TR" dirty="0" smtClean="0"/>
          </a:p>
          <a:p>
            <a:r>
              <a:rPr lang="tr-TR" u="sng" dirty="0" smtClean="0"/>
              <a:t>Herşey </a:t>
            </a:r>
            <a:r>
              <a:rPr lang="tr-TR" u="sng" dirty="0" smtClean="0"/>
              <a:t>bilenemez</a:t>
            </a:r>
            <a:r>
              <a:rPr lang="tr-TR" dirty="0" smtClean="0"/>
              <a:t>: </a:t>
            </a:r>
            <a:r>
              <a:rPr lang="tr-TR" dirty="0" smtClean="0"/>
              <a:t>önemli olan ilişkiler algoritma </a:t>
            </a:r>
            <a:r>
              <a:rPr lang="tr-TR" dirty="0" smtClean="0"/>
              <a:t>kendi kendine </a:t>
            </a:r>
            <a:r>
              <a:rPr lang="tr-TR" dirty="0" smtClean="0"/>
              <a:t>öğrenmek zorunda </a:t>
            </a:r>
            <a:br>
              <a:rPr lang="tr-TR" dirty="0" smtClean="0"/>
            </a:br>
            <a:r>
              <a:rPr lang="tr-TR" dirty="0" smtClean="0"/>
              <a:t>(</a:t>
            </a:r>
            <a:r>
              <a:rPr lang="tr-TR" dirty="0" smtClean="0"/>
              <a:t>Uzman </a:t>
            </a:r>
            <a:r>
              <a:rPr lang="tr-TR" dirty="0" smtClean="0"/>
              <a:t>Sistemleri Döneminden Ders)</a:t>
            </a:r>
            <a:endParaRPr lang="tr-TR" dirty="0" smtClean="0"/>
          </a:p>
          <a:p>
            <a:r>
              <a:rPr lang="tr-TR" u="sng" dirty="0" smtClean="0"/>
              <a:t>Matematik </a:t>
            </a:r>
            <a:r>
              <a:rPr lang="tr-TR" u="sng" dirty="0" smtClean="0"/>
              <a:t>felsefe den </a:t>
            </a:r>
            <a:r>
              <a:rPr lang="tr-TR" u="sng" dirty="0" smtClean="0"/>
              <a:t>daha </a:t>
            </a:r>
            <a:r>
              <a:rPr lang="tr-TR" u="sng" dirty="0" smtClean="0"/>
              <a:t>etkin</a:t>
            </a:r>
            <a:r>
              <a:rPr lang="tr-TR" dirty="0" smtClean="0"/>
              <a:t>: </a:t>
            </a:r>
            <a:r>
              <a:rPr lang="tr-TR" dirty="0" smtClean="0"/>
              <a:t>istatistiksel öğrenme </a:t>
            </a:r>
            <a:r>
              <a:rPr lang="tr-TR" dirty="0" smtClean="0"/>
              <a:t>teoresi </a:t>
            </a:r>
            <a:r>
              <a:rPr lang="tr-TR" dirty="0" smtClean="0"/>
              <a:t>gelişmeleri, </a:t>
            </a:r>
            <a:r>
              <a:rPr lang="tr-TR" dirty="0" smtClean="0"/>
              <a:t>önceki yapay </a:t>
            </a:r>
            <a:r>
              <a:rPr lang="tr-TR" dirty="0" smtClean="0"/>
              <a:t>zeka daki “zekayı </a:t>
            </a:r>
            <a:r>
              <a:rPr lang="tr-TR" dirty="0" smtClean="0"/>
              <a:t>taklit </a:t>
            </a:r>
            <a:r>
              <a:rPr lang="tr-TR" dirty="0" smtClean="0"/>
              <a:t>etme” metodlarından daha büyük </a:t>
            </a:r>
            <a:r>
              <a:rPr lang="tr-TR" dirty="0" smtClean="0"/>
              <a:t>ilerlemeye </a:t>
            </a:r>
            <a:r>
              <a:rPr lang="tr-TR" smtClean="0"/>
              <a:t>yol açabildi </a:t>
            </a:r>
            <a:r>
              <a:rPr lang="tr-TR" dirty="0" smtClean="0"/>
              <a:t/>
            </a:r>
            <a:br>
              <a:rPr lang="tr-TR" dirty="0" smtClean="0"/>
            </a:br>
            <a:r>
              <a:rPr lang="tr-TR" dirty="0" smtClean="0"/>
              <a:t>(Modern Dönemden Ders)</a:t>
            </a:r>
            <a:endParaRPr lang="tr-TR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Yapay Zeka’nın Tarihi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tr-TR" dirty="0" smtClean="0"/>
              <a:t>Yapay Zeka’nın Tarihi Üç </a:t>
            </a:r>
            <a:r>
              <a:rPr lang="tr-TR" dirty="0" smtClean="0"/>
              <a:t>Dönemi:</a:t>
            </a:r>
            <a:endParaRPr lang="tr-TR" dirty="0" smtClean="0"/>
          </a:p>
          <a:p>
            <a:r>
              <a:rPr lang="tr-TR" i="1" dirty="0" smtClean="0"/>
              <a:t>Erken Dönemi</a:t>
            </a:r>
          </a:p>
          <a:p>
            <a:pPr lvl="1"/>
            <a:r>
              <a:rPr lang="tr-TR" i="1" dirty="0" smtClean="0"/>
              <a:t>1950-1970, ilk </a:t>
            </a:r>
            <a:r>
              <a:rPr lang="tr-TR" i="1" dirty="0" smtClean="0"/>
              <a:t>araştırma ve buluşlar</a:t>
            </a:r>
          </a:p>
          <a:p>
            <a:r>
              <a:rPr lang="tr-TR" i="1" dirty="0" smtClean="0"/>
              <a:t>Uzman </a:t>
            </a:r>
            <a:r>
              <a:rPr lang="tr-TR" i="1" dirty="0" smtClean="0"/>
              <a:t>Sistemleri Dönemi</a:t>
            </a:r>
            <a:endParaRPr lang="tr-TR" i="1" dirty="0" smtClean="0"/>
          </a:p>
          <a:p>
            <a:pPr lvl="1"/>
            <a:r>
              <a:rPr lang="tr-TR" i="1" dirty="0" smtClean="0"/>
              <a:t>1980-1990, business </a:t>
            </a:r>
            <a:r>
              <a:rPr lang="tr-TR" i="1" dirty="0" smtClean="0"/>
              <a:t>uygulamaları</a:t>
            </a:r>
          </a:p>
          <a:p>
            <a:r>
              <a:rPr lang="tr-TR" i="1" dirty="0" smtClean="0"/>
              <a:t>Makine </a:t>
            </a:r>
            <a:r>
              <a:rPr lang="tr-TR" i="1" dirty="0" smtClean="0"/>
              <a:t>Öğrenmesi Dönemi</a:t>
            </a:r>
            <a:endParaRPr lang="tr-TR" i="1" dirty="0" smtClean="0"/>
          </a:p>
          <a:p>
            <a:pPr lvl="1"/>
            <a:r>
              <a:rPr lang="tr-TR" i="1" dirty="0" smtClean="0"/>
              <a:t>2000-bugüne </a:t>
            </a:r>
            <a:r>
              <a:rPr lang="tr-TR" i="1" dirty="0" smtClean="0"/>
              <a:t>kadar, istatistiksel öğretme </a:t>
            </a:r>
            <a:r>
              <a:rPr lang="tr-TR" i="1" dirty="0" smtClean="0"/>
              <a:t>yaklaşımları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Yapay Zeka’nın Erken Dönemi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tr-TR" b="1" dirty="0" smtClean="0"/>
              <a:t>Yapay </a:t>
            </a:r>
            <a:r>
              <a:rPr lang="tr-TR" b="1" dirty="0" smtClean="0"/>
              <a:t>Zekanın fikri nereden geldi?</a:t>
            </a:r>
          </a:p>
          <a:p>
            <a:pPr marL="1598613">
              <a:buNone/>
            </a:pPr>
            <a:endParaRPr lang="tr-TR" b="1" dirty="0" smtClean="0"/>
          </a:p>
          <a:p>
            <a:pPr marL="1206500" indent="-742950">
              <a:buFont typeface="+mj-lt"/>
              <a:buAutoNum type="arabicPeriod"/>
            </a:pPr>
            <a:r>
              <a:rPr lang="tr-TR" sz="4000" dirty="0" smtClean="0"/>
              <a:t>Yeni elektronik bilgisayarlar</a:t>
            </a:r>
          </a:p>
          <a:p>
            <a:pPr marL="1206500" indent="-742950">
              <a:buFont typeface="+mj-lt"/>
              <a:buAutoNum type="arabicPeriod"/>
            </a:pPr>
            <a:r>
              <a:rPr lang="tr-TR" sz="4000" dirty="0" smtClean="0"/>
              <a:t>Yeni nörolojideki buluşlar</a:t>
            </a:r>
          </a:p>
          <a:p>
            <a:pPr marL="1206500" indent="-742950">
              <a:buFont typeface="+mj-lt"/>
              <a:buAutoNum type="arabicPeriod"/>
            </a:pPr>
            <a:r>
              <a:rPr lang="tr-TR" sz="4000" dirty="0" smtClean="0"/>
              <a:t>Yeni matematiksel gelişmeler</a:t>
            </a:r>
            <a:endParaRPr lang="tr-TR" sz="4000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Yapay Zeka’nın Erken Dönemi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tr-TR" sz="3600" b="1" dirty="0" smtClean="0"/>
              <a:t>İlk </a:t>
            </a:r>
            <a:r>
              <a:rPr lang="tr-TR" sz="3600" b="1" dirty="0" smtClean="0"/>
              <a:t>Elektronik Bilgisayarlar</a:t>
            </a:r>
            <a:endParaRPr lang="tr-TR" sz="3600" b="1" dirty="0" smtClean="0"/>
          </a:p>
          <a:p>
            <a:r>
              <a:rPr lang="tr-TR" dirty="0" smtClean="0"/>
              <a:t>İlk elektronik </a:t>
            </a:r>
            <a:r>
              <a:rPr lang="tr-TR" dirty="0" smtClean="0"/>
              <a:t>bilgisayarlar, </a:t>
            </a:r>
            <a:r>
              <a:rPr lang="tr-TR" dirty="0" smtClean="0"/>
              <a:t>ENIAC (1946, ABD ordusu), SSEM (1948, İlgiltere), EDSAC (1949, Cambridge), EDVAC (1951, ABD)</a:t>
            </a:r>
          </a:p>
          <a:p>
            <a:r>
              <a:rPr lang="tr-TR" dirty="0" smtClean="0"/>
              <a:t>Elektronik bilgisayarların aynı </a:t>
            </a:r>
            <a:r>
              <a:rPr lang="tr-TR" dirty="0" smtClean="0"/>
              <a:t>zamanda var olan hesaplama makinelerinden önemli </a:t>
            </a:r>
            <a:r>
              <a:rPr lang="tr-TR" dirty="0" smtClean="0"/>
              <a:t>farkı</a:t>
            </a:r>
            <a:r>
              <a:rPr lang="tr-TR" dirty="0" smtClean="0"/>
              <a:t>, bugünkü bilgisayarlar gibi </a:t>
            </a:r>
            <a:r>
              <a:rPr lang="tr-TR" i="1" u="sng" dirty="0" smtClean="0"/>
              <a:t>bellek</a:t>
            </a:r>
            <a:r>
              <a:rPr lang="tr-TR" i="1" dirty="0" smtClean="0"/>
              <a:t> </a:t>
            </a:r>
            <a:r>
              <a:rPr lang="tr-TR" dirty="0" smtClean="0"/>
              <a:t>ve </a:t>
            </a:r>
            <a:r>
              <a:rPr lang="tr-TR" i="1" u="sng" dirty="0" smtClean="0"/>
              <a:t>değişebilir programları kullanabilmesi</a:t>
            </a:r>
            <a:r>
              <a:rPr lang="tr-TR" dirty="0" smtClean="0"/>
              <a:t> </a:t>
            </a:r>
            <a:r>
              <a:rPr lang="tr-TR" dirty="0" smtClean="0"/>
              <a:t>idi</a:t>
            </a:r>
          </a:p>
          <a:p>
            <a:r>
              <a:rPr lang="tr-TR" dirty="0" smtClean="0"/>
              <a:t>Daha önce şu özelliklere sahip olan bilgisayarlar yoktu</a:t>
            </a:r>
            <a:endParaRPr lang="tr-TR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Yapay Zeka’nın Erken Dönemi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tr-TR" sz="4000" b="1" dirty="0" smtClean="0"/>
              <a:t>İlk Elektronik Bilgisayarlar</a:t>
            </a:r>
            <a:endParaRPr lang="tr-TR" sz="3900" b="1" dirty="0" smtClean="0"/>
          </a:p>
          <a:p>
            <a:r>
              <a:rPr lang="tr-TR" dirty="0" smtClean="0"/>
              <a:t>İlk elektronik bilgisayarlar </a:t>
            </a:r>
            <a:r>
              <a:rPr lang="tr-TR" dirty="0" smtClean="0"/>
              <a:t>aynı zamanda </a:t>
            </a:r>
            <a:r>
              <a:rPr lang="tr-TR" dirty="0" smtClean="0"/>
              <a:t>var olan diğer bilgisayarlardan daha çok güçlü </a:t>
            </a:r>
            <a:r>
              <a:rPr lang="tr-TR" dirty="0" smtClean="0"/>
              <a:t>idi, daha </a:t>
            </a:r>
            <a:r>
              <a:rPr lang="tr-TR" dirty="0" smtClean="0"/>
              <a:t>ileri tasarım ve hesaplama gücü sayesinde radikal olarak yeni hesaplamalara yol açmıştı </a:t>
            </a:r>
          </a:p>
          <a:p>
            <a:r>
              <a:rPr lang="tr-TR" dirty="0" smtClean="0"/>
              <a:t>Daha önceden yapılamayan </a:t>
            </a:r>
            <a:r>
              <a:rPr lang="tr-TR" dirty="0" smtClean="0"/>
              <a:t>problemler </a:t>
            </a:r>
            <a:r>
              <a:rPr lang="tr-TR" dirty="0" smtClean="0"/>
              <a:t>aniden çözülebilir oldu</a:t>
            </a:r>
          </a:p>
          <a:p>
            <a:r>
              <a:rPr lang="tr-TR" dirty="0" smtClean="0"/>
              <a:t>Bu gelişmeler </a:t>
            </a:r>
            <a:r>
              <a:rPr lang="tr-TR" dirty="0" smtClean="0"/>
              <a:t>birçok </a:t>
            </a:r>
            <a:r>
              <a:rPr lang="tr-TR" dirty="0" smtClean="0"/>
              <a:t>insana güçlenme hissi vermişti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1240</TotalTime>
  <Words>2622</Words>
  <Application>Microsoft Office PowerPoint</Application>
  <PresentationFormat>On-screen Show (4:3)</PresentationFormat>
  <Paragraphs>326</Paragraphs>
  <Slides>59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0" baseType="lpstr">
      <vt:lpstr>Office Theme</vt:lpstr>
      <vt:lpstr>IT 563  Artificial Intelligence and Machine Learning (Yapay Zeka ve Makine Öğrenmesi)</vt:lpstr>
      <vt:lpstr>Slide 2</vt:lpstr>
      <vt:lpstr>Yapay Zeka nedir ?</vt:lpstr>
      <vt:lpstr>Yapay Zeka nedir</vt:lpstr>
      <vt:lpstr>Yapay Zeka’nın Tarihi</vt:lpstr>
      <vt:lpstr>Yapay Zeka’nın Tarihi</vt:lpstr>
      <vt:lpstr>Yapay Zeka’nın Erken Dönemi</vt:lpstr>
      <vt:lpstr>Yapay Zeka’nın Erken Dönemi</vt:lpstr>
      <vt:lpstr>Yapay Zeka’nın Erken Dönemi</vt:lpstr>
      <vt:lpstr>Yapay Zeka’nın Erken Dönemi</vt:lpstr>
      <vt:lpstr>Yapay Zeka’nın Erken Dönemi</vt:lpstr>
      <vt:lpstr>Yapay Zeka’nın Erken Dönemi</vt:lpstr>
      <vt:lpstr>Yapay Zeka’nın Erken Dönemi</vt:lpstr>
      <vt:lpstr>Yapay Zeka’nın Erken Dönemi</vt:lpstr>
      <vt:lpstr>Yapay Zeka’nın Erken Dönemi</vt:lpstr>
      <vt:lpstr>Yapay Zeka’nın Erken Dönemi</vt:lpstr>
      <vt:lpstr>Yapay Zeka’nın Erken Dönemi</vt:lpstr>
      <vt:lpstr>Yapay Zeka’nın Erken Dönemi</vt:lpstr>
      <vt:lpstr>Yapay Zeka’nın Erken Dönemi</vt:lpstr>
      <vt:lpstr>Yapay Zeka’nın Erken Dönemi</vt:lpstr>
      <vt:lpstr>Yapay Zeka’nın Erken Dönemi</vt:lpstr>
      <vt:lpstr>Yapay Zeka’nın Erken Dönemi</vt:lpstr>
      <vt:lpstr>Yapay Zeka’nın Erken Dönemi</vt:lpstr>
      <vt:lpstr>Yapay Zeka’nın Erken Dönemi</vt:lpstr>
      <vt:lpstr>Yapay Zeka’nın Erken Dönemi</vt:lpstr>
      <vt:lpstr>Yapay Zeka’nın Erken Dönemi</vt:lpstr>
      <vt:lpstr>Yapay Zeka’nın Erken Dönemi</vt:lpstr>
      <vt:lpstr>Yapay Zeka’nın Erken Dönemi</vt:lpstr>
      <vt:lpstr>Yapay Zeka’nın Erken Dönemi</vt:lpstr>
      <vt:lpstr>Yapay Zeka’nın Erken Dönemi</vt:lpstr>
      <vt:lpstr>Yapay Zeka’nın Erken Dönemi</vt:lpstr>
      <vt:lpstr>Yapay Zeka’nın Erken Dönemi</vt:lpstr>
      <vt:lpstr>Yapay Zeka’nın Erken Dönemi</vt:lpstr>
      <vt:lpstr>Yapay Zeka’nın Erken Dönemi</vt:lpstr>
      <vt:lpstr>Yapay Zeka’nın Erken Dönemi</vt:lpstr>
      <vt:lpstr>Yapay Zeka’nın Erken Dönemi</vt:lpstr>
      <vt:lpstr>Yapay Zeka’nın Erken Dönemi</vt:lpstr>
      <vt:lpstr>Yapay Zeka’nın Erken Dönemi</vt:lpstr>
      <vt:lpstr>Yapay Zeka’nın Erken Dönemi</vt:lpstr>
      <vt:lpstr>Yapay Zeka’nın Erken Dönemi</vt:lpstr>
      <vt:lpstr>Yapay Zeka’nın Erken Dönemi</vt:lpstr>
      <vt:lpstr>Yapay Zeka’nın İkinci Dönemi</vt:lpstr>
      <vt:lpstr>Yapay Zeka’nın İkinci Dönemi</vt:lpstr>
      <vt:lpstr>Yapay Zeka’nın İkinci Dönemi</vt:lpstr>
      <vt:lpstr>Yapay Zeka’nın İkinci Dönemi</vt:lpstr>
      <vt:lpstr>Yapay Zeka’nın İkinci Dönemi</vt:lpstr>
      <vt:lpstr>Yapay Zeka’nın İkinci Dönemi</vt:lpstr>
      <vt:lpstr>Yapay Zeka’nın İkinci Dönemi</vt:lpstr>
      <vt:lpstr>Yapay Zeka’nın İkinci Dönemi</vt:lpstr>
      <vt:lpstr>Yapay Zeka’nın İkinci Dönemi</vt:lpstr>
      <vt:lpstr>Yapay Zeka’nın İkinci Dönemi</vt:lpstr>
      <vt:lpstr>Yapay Zeka’nın İkinci Dönemi</vt:lpstr>
      <vt:lpstr>Yapay Zeka Geçerli Zamanı</vt:lpstr>
      <vt:lpstr>Yapay Zeka Geçerli Zamanı</vt:lpstr>
      <vt:lpstr>Yapay Zeka Geçerli Zamanı</vt:lpstr>
      <vt:lpstr>Yapay Zeka Geçerli Zamanı</vt:lpstr>
      <vt:lpstr>Yapay Zeka Geçerli Zamanı</vt:lpstr>
      <vt:lpstr>Yapay Zeka Geçerli Zamanı</vt:lpstr>
      <vt:lpstr>Yapay Zeka Geçerli Zamanı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MIT503 Veri Yapıları ve algoritmalar</dc:title>
  <dc:creator>gmyuriy</dc:creator>
  <cp:lastModifiedBy>gmyuriy</cp:lastModifiedBy>
  <cp:revision>972</cp:revision>
  <dcterms:created xsi:type="dcterms:W3CDTF">2006-08-16T00:00:00Z</dcterms:created>
  <dcterms:modified xsi:type="dcterms:W3CDTF">2013-03-06T13:31:06Z</dcterms:modified>
</cp:coreProperties>
</file>