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9" r:id="rId4"/>
    <p:sldId id="318" r:id="rId5"/>
    <p:sldId id="340" r:id="rId6"/>
    <p:sldId id="341" r:id="rId7"/>
    <p:sldId id="319" r:id="rId8"/>
    <p:sldId id="322" r:id="rId9"/>
    <p:sldId id="401" r:id="rId10"/>
    <p:sldId id="402" r:id="rId11"/>
    <p:sldId id="403" r:id="rId12"/>
    <p:sldId id="400" r:id="rId13"/>
    <p:sldId id="345" r:id="rId14"/>
    <p:sldId id="346" r:id="rId15"/>
    <p:sldId id="347" r:id="rId16"/>
    <p:sldId id="348" r:id="rId17"/>
    <p:sldId id="342" r:id="rId18"/>
    <p:sldId id="404" r:id="rId19"/>
    <p:sldId id="323" r:id="rId20"/>
    <p:sldId id="351" r:id="rId21"/>
    <p:sldId id="352" r:id="rId22"/>
    <p:sldId id="353" r:id="rId23"/>
    <p:sldId id="354" r:id="rId24"/>
    <p:sldId id="355" r:id="rId25"/>
    <p:sldId id="356" r:id="rId26"/>
    <p:sldId id="349" r:id="rId27"/>
    <p:sldId id="393" r:id="rId28"/>
    <p:sldId id="350" r:id="rId29"/>
    <p:sldId id="405" r:id="rId30"/>
    <p:sldId id="324" r:id="rId31"/>
    <p:sldId id="358" r:id="rId32"/>
    <p:sldId id="406" r:id="rId33"/>
    <p:sldId id="359" r:id="rId34"/>
    <p:sldId id="357" r:id="rId35"/>
    <p:sldId id="360" r:id="rId36"/>
    <p:sldId id="394" r:id="rId37"/>
    <p:sldId id="361" r:id="rId38"/>
    <p:sldId id="362" r:id="rId39"/>
    <p:sldId id="363" r:id="rId40"/>
    <p:sldId id="407" r:id="rId41"/>
    <p:sldId id="364" r:id="rId42"/>
    <p:sldId id="365" r:id="rId43"/>
    <p:sldId id="409" r:id="rId44"/>
    <p:sldId id="367" r:id="rId45"/>
    <p:sldId id="408" r:id="rId46"/>
    <p:sldId id="410" r:id="rId47"/>
    <p:sldId id="326" r:id="rId48"/>
    <p:sldId id="368" r:id="rId49"/>
    <p:sldId id="327" r:id="rId50"/>
    <p:sldId id="328" r:id="rId51"/>
    <p:sldId id="370" r:id="rId52"/>
    <p:sldId id="369" r:id="rId53"/>
    <p:sldId id="411" r:id="rId54"/>
    <p:sldId id="395" r:id="rId55"/>
    <p:sldId id="412" r:id="rId56"/>
    <p:sldId id="371" r:id="rId57"/>
    <p:sldId id="329" r:id="rId58"/>
    <p:sldId id="413" r:id="rId59"/>
    <p:sldId id="373" r:id="rId60"/>
    <p:sldId id="372" r:id="rId61"/>
    <p:sldId id="374" r:id="rId62"/>
    <p:sldId id="331" r:id="rId63"/>
    <p:sldId id="330" r:id="rId64"/>
    <p:sldId id="375" r:id="rId65"/>
    <p:sldId id="414" r:id="rId66"/>
    <p:sldId id="376" r:id="rId67"/>
    <p:sldId id="332" r:id="rId68"/>
    <p:sldId id="377" r:id="rId69"/>
    <p:sldId id="333" r:id="rId70"/>
    <p:sldId id="379" r:id="rId71"/>
    <p:sldId id="380" r:id="rId72"/>
    <p:sldId id="415" r:id="rId73"/>
    <p:sldId id="334" r:id="rId74"/>
    <p:sldId id="381" r:id="rId75"/>
    <p:sldId id="387" r:id="rId76"/>
    <p:sldId id="382" r:id="rId77"/>
    <p:sldId id="383" r:id="rId78"/>
    <p:sldId id="384" r:id="rId79"/>
    <p:sldId id="385" r:id="rId80"/>
    <p:sldId id="386" r:id="rId81"/>
    <p:sldId id="335" r:id="rId82"/>
    <p:sldId id="336" r:id="rId83"/>
    <p:sldId id="390" r:id="rId84"/>
    <p:sldId id="391" r:id="rId85"/>
    <p:sldId id="392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MIT5</a:t>
            </a:r>
            <a:r>
              <a:rPr lang="en-US" dirty="0" smtClean="0"/>
              <a:t>6</a:t>
            </a:r>
            <a:r>
              <a:rPr lang="tr-TR" dirty="0" smtClean="0"/>
              <a:t>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Yapay Zeka ve Makine Öğrenmesi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Regresyon problemi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öğrenmenin modellerin iki genel tür vardır:</a:t>
            </a:r>
          </a:p>
          <a:p>
            <a:pPr lvl="1"/>
            <a:r>
              <a:rPr lang="tr-TR" dirty="0" smtClean="0"/>
              <a:t>Regresyon model/problemi</a:t>
            </a:r>
          </a:p>
          <a:p>
            <a:pPr lvl="1"/>
            <a:r>
              <a:rPr lang="tr-TR" dirty="0" smtClean="0"/>
              <a:t>Sınıflandırma model/problemi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Regresyon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Regresyon probleminde, olayın modeli sürekli bir modeldir, yani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3200" dirty="0" smtClean="0"/>
              <a:t>Modellenecek değişkenler </a:t>
            </a:r>
            <a:r>
              <a:rPr lang="tr-TR" sz="3200" dirty="0" smtClean="0">
                <a:solidFill>
                  <a:srgbClr val="FF0000"/>
                </a:solidFill>
              </a:rPr>
              <a:t>sürekli </a:t>
            </a:r>
            <a:r>
              <a:rPr lang="tr-TR" sz="3200" dirty="0" smtClean="0"/>
              <a:t>şekilde değişmesi gerekiyor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tr-TR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3200" dirty="0" smtClean="0"/>
              <a:t>Makine öğrenme problemi, bu modellenecek değişkenlerin değişimi için karar verme için uygun modeli oluşturmak</a:t>
            </a:r>
            <a:endParaRPr lang="tr-TR" sz="3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Regresyon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Örnek: </a:t>
            </a:r>
            <a:r>
              <a:rPr lang="tr-TR" dirty="0" smtClean="0">
                <a:solidFill>
                  <a:srgbClr val="FF0000"/>
                </a:solidFill>
              </a:rPr>
              <a:t>reklama harcamalara </a:t>
            </a:r>
            <a:r>
              <a:rPr lang="tr-TR" dirty="0" smtClean="0"/>
              <a:t>bağlı </a:t>
            </a:r>
            <a:r>
              <a:rPr lang="tr-TR" dirty="0" smtClean="0">
                <a:solidFill>
                  <a:srgbClr val="FF0000"/>
                </a:solidFill>
              </a:rPr>
              <a:t>gelecek öğrenci sayısını </a:t>
            </a:r>
            <a:r>
              <a:rPr lang="tr-TR" dirty="0" smtClean="0"/>
              <a:t>modeli</a:t>
            </a:r>
            <a:endParaRPr lang="tr-TR" dirty="0" smtClean="0"/>
          </a:p>
        </p:txBody>
      </p:sp>
      <p:pic>
        <p:nvPicPr>
          <p:cNvPr id="1026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19400"/>
            <a:ext cx="4724400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Regresyon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Reklama harcamalar - Gelecek </a:t>
            </a:r>
            <a:r>
              <a:rPr lang="tr-TR" dirty="0" smtClean="0"/>
              <a:t>öğrenci </a:t>
            </a:r>
            <a:r>
              <a:rPr lang="tr-TR" dirty="0" smtClean="0"/>
              <a:t>sayısını</a:t>
            </a:r>
            <a:endParaRPr lang="tr-TR" dirty="0" smtClean="0"/>
          </a:p>
        </p:txBody>
      </p:sp>
      <p:pic>
        <p:nvPicPr>
          <p:cNvPr id="1026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19400"/>
            <a:ext cx="4724400" cy="35433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886200" y="5943600"/>
            <a:ext cx="1676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>
            <a:off x="6248400" y="6096000"/>
            <a:ext cx="2819400" cy="533400"/>
          </a:xfrm>
          <a:prstGeom prst="borderCallout2">
            <a:avLst>
              <a:gd name="adj1" fmla="val 72482"/>
              <a:gd name="adj2" fmla="val -2538"/>
              <a:gd name="adj3" fmla="val 69923"/>
              <a:gd name="adj4" fmla="val -14034"/>
              <a:gd name="adj5" fmla="val 46295"/>
              <a:gd name="adj6" fmla="val -254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Geçen seneler/benzeyen kurumlarda reklam harcamaları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Regresyon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Reklama harcamalar - Gelecek öğrenci sayısını</a:t>
            </a:r>
          </a:p>
        </p:txBody>
      </p:sp>
      <p:pic>
        <p:nvPicPr>
          <p:cNvPr id="1026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19400"/>
            <a:ext cx="4724400" cy="35433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 rot="16200000">
            <a:off x="1676400" y="4191000"/>
            <a:ext cx="1676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>
            <a:off x="213360" y="6019800"/>
            <a:ext cx="2529840" cy="533400"/>
          </a:xfrm>
          <a:prstGeom prst="borderCallout2">
            <a:avLst>
              <a:gd name="adj1" fmla="val -11953"/>
              <a:gd name="adj2" fmla="val 70684"/>
              <a:gd name="adj3" fmla="val -75919"/>
              <a:gd name="adj4" fmla="val 70778"/>
              <a:gd name="adj5" fmla="val -176306"/>
              <a:gd name="adj6" fmla="val 867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Geçen seneler/benzeyen kurumlara gelen öğrenciler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Regresyon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Reklama harcamalar - Gelecek öğrenci sayısını</a:t>
            </a:r>
          </a:p>
        </p:txBody>
      </p:sp>
      <p:pic>
        <p:nvPicPr>
          <p:cNvPr id="1026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19400"/>
            <a:ext cx="4724400" cy="35433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 rot="16200000">
            <a:off x="1676400" y="4191000"/>
            <a:ext cx="1676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86200" y="5943600"/>
            <a:ext cx="1676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2286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Arasındaki  ilişki göstermek için bir doğru çizgi çizebiliriz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124200" y="3581400"/>
            <a:ext cx="3429000" cy="21336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Regresyon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Reklama harcamalar - Gelecek öğrenci sayısını</a:t>
            </a:r>
          </a:p>
        </p:txBody>
      </p:sp>
      <p:pic>
        <p:nvPicPr>
          <p:cNvPr id="1026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19400"/>
            <a:ext cx="4724400" cy="35433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2895600"/>
            <a:ext cx="289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rgbClr val="FF0000"/>
                </a:solidFill>
              </a:rPr>
              <a:t>Bir reklam harcaması için beklenen öğrenci sayısını bulabiliriz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124200" y="3581400"/>
            <a:ext cx="3429000" cy="21336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65008" y="4925704"/>
            <a:ext cx="0" cy="10058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14936" y="4925704"/>
            <a:ext cx="146304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21480" y="480060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365008" y="6019800"/>
            <a:ext cx="0" cy="609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Sonuç olarak...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Beli bir reklam harcalamaları için, beklenecek sürekli değişken olan beklenebilir öğrenci sayısını modellemek gerekiyor</a:t>
            </a:r>
          </a:p>
          <a:p>
            <a:r>
              <a:rPr lang="tr-TR" dirty="0" smtClean="0"/>
              <a:t>Bunun </a:t>
            </a:r>
            <a:r>
              <a:rPr lang="tr-TR" dirty="0" smtClean="0"/>
              <a:t>gibi sorunlara “</a:t>
            </a:r>
            <a:r>
              <a:rPr lang="tr-TR" dirty="0" smtClean="0">
                <a:solidFill>
                  <a:srgbClr val="FF0000"/>
                </a:solidFill>
              </a:rPr>
              <a:t>regresyon</a:t>
            </a:r>
            <a:r>
              <a:rPr lang="tr-TR" dirty="0" smtClean="0"/>
              <a:t>” </a:t>
            </a:r>
            <a:r>
              <a:rPr lang="tr-TR" dirty="0" smtClean="0"/>
              <a:t>diyoruz</a:t>
            </a:r>
            <a:endParaRPr lang="tr-TR" dirty="0" smtClean="0"/>
          </a:p>
          <a:p>
            <a:pPr lvl="1"/>
            <a:r>
              <a:rPr lang="tr-TR" dirty="0" smtClean="0"/>
              <a:t>Var olan verileri kullanarak bir yeni durum için </a:t>
            </a:r>
            <a:r>
              <a:rPr lang="tr-TR" dirty="0" smtClean="0"/>
              <a:t>uygun model oluşturmak gerekiyor</a:t>
            </a:r>
            <a:endParaRPr lang="tr-TR" dirty="0" smtClean="0"/>
          </a:p>
          <a:p>
            <a:pPr lvl="1"/>
            <a:r>
              <a:rPr lang="tr-TR" dirty="0" smtClean="0"/>
              <a:t>Modellenen </a:t>
            </a:r>
            <a:r>
              <a:rPr lang="tr-TR" dirty="0" smtClean="0"/>
              <a:t>değişkenin </a:t>
            </a:r>
            <a:r>
              <a:rPr lang="tr-TR" dirty="0" smtClean="0">
                <a:solidFill>
                  <a:srgbClr val="FF0000"/>
                </a:solidFill>
              </a:rPr>
              <a:t>sürekli </a:t>
            </a:r>
            <a:r>
              <a:rPr lang="tr-TR" dirty="0" smtClean="0"/>
              <a:t>olması gerekir </a:t>
            </a:r>
          </a:p>
          <a:p>
            <a:pPr lvl="1"/>
            <a:r>
              <a:rPr lang="tr-TR" i="1" dirty="0" smtClean="0"/>
              <a:t>Örneğin,</a:t>
            </a:r>
            <a:r>
              <a:rPr lang="tr-TR" dirty="0" smtClean="0"/>
              <a:t> </a:t>
            </a:r>
            <a:r>
              <a:rPr lang="tr-TR" i="1" dirty="0" smtClean="0"/>
              <a:t>reklama bağlı gelecek öğrenci </a:t>
            </a:r>
            <a:r>
              <a:rPr lang="tr-TR" i="1" dirty="0" smtClean="0"/>
              <a:t>sayısı; </a:t>
            </a:r>
            <a:r>
              <a:rPr lang="tr-TR" i="1" dirty="0" smtClean="0"/>
              <a:t>öğrenci </a:t>
            </a:r>
            <a:r>
              <a:rPr lang="tr-TR" i="1" dirty="0" smtClean="0"/>
              <a:t>sayısı </a:t>
            </a:r>
            <a:r>
              <a:rPr lang="tr-TR" i="1" dirty="0" smtClean="0"/>
              <a:t>birçok değerde bulunabilmesi için sürekli değişkendir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probleminde, olayın modeli sürekli bir model değildir, yani ayrık modeldir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3200" dirty="0" smtClean="0"/>
              <a:t>Modellenecek değişkenler sadece birkaç </a:t>
            </a:r>
            <a:r>
              <a:rPr lang="tr-TR" sz="3200" dirty="0" smtClean="0">
                <a:solidFill>
                  <a:srgbClr val="FF0000"/>
                </a:solidFill>
              </a:rPr>
              <a:t>ayrık </a:t>
            </a:r>
            <a:r>
              <a:rPr lang="tr-TR" sz="3200" dirty="0" smtClean="0"/>
              <a:t>değerde (sınıfta) bulunabilmesi gerekiyor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tr-TR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3200" dirty="0" smtClean="0"/>
              <a:t>Makine öğrenme problemi, bu modellenecek değişkenlerin olabilir değerleri için </a:t>
            </a:r>
            <a:r>
              <a:rPr lang="tr-TR" sz="3200" dirty="0" smtClean="0"/>
              <a:t>uygun </a:t>
            </a:r>
            <a:r>
              <a:rPr lang="tr-TR" sz="3200" dirty="0" smtClean="0"/>
              <a:t>karar verme modeli oluşturmak</a:t>
            </a:r>
            <a:endParaRPr lang="tr-TR" sz="32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Örnek: </a:t>
            </a:r>
            <a:r>
              <a:rPr lang="tr-TR" dirty="0" smtClean="0"/>
              <a:t>bir iş için uygun işçi bulmak</a:t>
            </a:r>
          </a:p>
          <a:p>
            <a:pPr lvl="1"/>
            <a:endParaRPr lang="tr-TR" dirty="0" smtClean="0"/>
          </a:p>
        </p:txBody>
      </p:sp>
      <p:pic>
        <p:nvPicPr>
          <p:cNvPr id="5" name="Picture 2" descr="E:\MyDocuments\Professional\Courses\Artificial Intelligence and Machine Learning\lec2ill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5334000" cy="4000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324600" y="2667000"/>
            <a:ext cx="877163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başarılı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5345668"/>
            <a:ext cx="1003801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başarısız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Ders planı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Makine </a:t>
            </a:r>
            <a:r>
              <a:rPr lang="tr-TR" dirty="0" smtClean="0"/>
              <a:t>öğrenmesi problemi ve yaklaşımı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Regresyon ve sınıflandırma </a:t>
            </a:r>
            <a:r>
              <a:rPr lang="tr-TR" dirty="0" smtClean="0"/>
              <a:t>problemi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Makine öğrenme, denetimle </a:t>
            </a:r>
            <a:r>
              <a:rPr lang="tr-TR" dirty="0" smtClean="0"/>
              <a:t>ve denetimsiz öğrenme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Lineer regresyonu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Maliyet fonksiyonu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Maliyet fonksiyonunun azaltılması, d</a:t>
            </a:r>
            <a:r>
              <a:rPr lang="tr-TR" dirty="0" smtClean="0"/>
              <a:t>ereceli </a:t>
            </a:r>
            <a:r>
              <a:rPr lang="tr-TR" dirty="0" smtClean="0"/>
              <a:t>azaltma metodu (gradient </a:t>
            </a:r>
            <a:r>
              <a:rPr lang="tr-TR" dirty="0" smtClean="0"/>
              <a:t>descent method)</a:t>
            </a:r>
            <a:endParaRPr lang="tr-T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MyDocuments\Professional\Courses\Artificial Intelligence and Machine Learning\lec2ill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533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İ</a:t>
            </a:r>
            <a:r>
              <a:rPr lang="tr-TR" dirty="0" smtClean="0"/>
              <a:t>ş tecrübesi - Adayın uygun olabilmesi</a:t>
            </a:r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5" name="Oval 4"/>
          <p:cNvSpPr/>
          <p:nvPr/>
        </p:nvSpPr>
        <p:spPr>
          <a:xfrm>
            <a:off x="2895600" y="5867400"/>
            <a:ext cx="2514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6172200" y="6172200"/>
            <a:ext cx="2895600" cy="533400"/>
          </a:xfrm>
          <a:prstGeom prst="borderCallout2">
            <a:avLst>
              <a:gd name="adj1" fmla="val 72482"/>
              <a:gd name="adj2" fmla="val -2538"/>
              <a:gd name="adj3" fmla="val 69923"/>
              <a:gd name="adj4" fmla="val -14034"/>
              <a:gd name="adj5" fmla="val 38619"/>
              <a:gd name="adj6" fmla="val -375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Geçen seneler/benzeyen durumda olan adayın teçrübesi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2667000"/>
            <a:ext cx="877163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başarılı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5345668"/>
            <a:ext cx="1003801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başarısız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MyDocuments\Professional\Courses\Artificial Intelligence and Machine Learning\lec2ill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533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İş tecrübesi - Adayın uygun olabilmesi</a:t>
            </a:r>
          </a:p>
        </p:txBody>
      </p:sp>
      <p:sp>
        <p:nvSpPr>
          <p:cNvPr id="8" name="Oval 7"/>
          <p:cNvSpPr/>
          <p:nvPr/>
        </p:nvSpPr>
        <p:spPr>
          <a:xfrm rot="5400000">
            <a:off x="685800" y="3886200"/>
            <a:ext cx="1981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152400" y="5867400"/>
            <a:ext cx="2133600" cy="533400"/>
          </a:xfrm>
          <a:prstGeom prst="borderCallout2">
            <a:avLst>
              <a:gd name="adj1" fmla="val 5957"/>
              <a:gd name="adj2" fmla="val 27630"/>
              <a:gd name="adj3" fmla="val -81036"/>
              <a:gd name="adj4" fmla="val 27724"/>
              <a:gd name="adj5" fmla="val -207010"/>
              <a:gd name="adj6" fmla="val 591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Adayın başarılı olduğu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2667000"/>
            <a:ext cx="877163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başarılı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5345668"/>
            <a:ext cx="1003801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başarısız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MyDocuments\Professional\Courses\Artificial Intelligence and Machine Learning\lec2ill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533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İş tecrübesi - Adayın uygun olabilmesi</a:t>
            </a:r>
          </a:p>
        </p:txBody>
      </p:sp>
      <p:sp>
        <p:nvSpPr>
          <p:cNvPr id="8" name="Oval 7"/>
          <p:cNvSpPr/>
          <p:nvPr/>
        </p:nvSpPr>
        <p:spPr>
          <a:xfrm rot="5400000">
            <a:off x="685800" y="3886200"/>
            <a:ext cx="1981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24600" y="2667000"/>
            <a:ext cx="877163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başarılı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5345668"/>
            <a:ext cx="1003801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başarısız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4572000"/>
            <a:ext cx="2004716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Kemal: başarısız idi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1400" y="4953000"/>
            <a:ext cx="2286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12"/>
          <p:cNvSpPr/>
          <p:nvPr/>
        </p:nvSpPr>
        <p:spPr>
          <a:xfrm>
            <a:off x="152400" y="5867400"/>
            <a:ext cx="2133600" cy="533400"/>
          </a:xfrm>
          <a:prstGeom prst="borderCallout2">
            <a:avLst>
              <a:gd name="adj1" fmla="val 5957"/>
              <a:gd name="adj2" fmla="val 27630"/>
              <a:gd name="adj3" fmla="val -81036"/>
              <a:gd name="adj4" fmla="val 27724"/>
              <a:gd name="adj5" fmla="val -207010"/>
              <a:gd name="adj6" fmla="val 591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Adayın başarılı olduğu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MyDocuments\Professional\Courses\Artificial Intelligence and Machine Learning\lec2ill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533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İş tecrübesi - Adayın uygun olabilmesi</a:t>
            </a:r>
          </a:p>
        </p:txBody>
      </p:sp>
      <p:sp>
        <p:nvSpPr>
          <p:cNvPr id="8" name="Oval 7"/>
          <p:cNvSpPr/>
          <p:nvPr/>
        </p:nvSpPr>
        <p:spPr>
          <a:xfrm rot="5400000">
            <a:off x="685800" y="3886200"/>
            <a:ext cx="1981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24600" y="2667000"/>
            <a:ext cx="877163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başarılı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5345668"/>
            <a:ext cx="1003801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başarısız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4572000"/>
            <a:ext cx="2004716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Kemal: başarısız idi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1400" y="4953000"/>
            <a:ext cx="2286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8600" y="3429000"/>
            <a:ext cx="1825180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Seren: başarılı idi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76800" y="2819400"/>
            <a:ext cx="3810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Callout 2 16"/>
          <p:cNvSpPr/>
          <p:nvPr/>
        </p:nvSpPr>
        <p:spPr>
          <a:xfrm>
            <a:off x="152400" y="5867400"/>
            <a:ext cx="2133600" cy="533400"/>
          </a:xfrm>
          <a:prstGeom prst="borderCallout2">
            <a:avLst>
              <a:gd name="adj1" fmla="val 5957"/>
              <a:gd name="adj2" fmla="val 27630"/>
              <a:gd name="adj3" fmla="val -81036"/>
              <a:gd name="adj4" fmla="val 27724"/>
              <a:gd name="adj5" fmla="val -207010"/>
              <a:gd name="adj6" fmla="val 591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Adayın başarılı olduğu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MyDocuments\Professional\Courses\Artificial Intelligence and Machine Learning\lec2ill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533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İş tecrübesi - Adayın uygun olabilmesi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2667000"/>
            <a:ext cx="877163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başarılı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5345668"/>
            <a:ext cx="1003801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başarısız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4572000"/>
            <a:ext cx="2004716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Kemal: başarısız idi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1400" y="4953000"/>
            <a:ext cx="2286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8600" y="3429000"/>
            <a:ext cx="1825180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Seren: başarılı idi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76800" y="2819400"/>
            <a:ext cx="3810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72000" y="5562600"/>
            <a:ext cx="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8200" y="6336268"/>
            <a:ext cx="4211089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Yeni işçi: başarılı olacak olasılığı ne acaba?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MyDocuments\Professional\Courses\Artificial Intelligence and Machine Learning\lec2ill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533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İş tecrübesi - Adayın uygun olabilmesi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2667000"/>
            <a:ext cx="877163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başarılı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5345668"/>
            <a:ext cx="1003801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başarısız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3352800"/>
            <a:ext cx="3810001" cy="15696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İşçinin tecrübe süresini kullanarak işçinin başarılı olabileceğini tahmin etmek isteriz (</a:t>
            </a:r>
            <a:r>
              <a:rPr lang="tr-TR" sz="2400" b="1" i="1" dirty="0" smtClean="0"/>
              <a:t>bu veri kullanarak</a:t>
            </a:r>
            <a:r>
              <a:rPr lang="tr-TR" sz="2400" b="1" dirty="0" smtClean="0"/>
              <a:t>)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5562600"/>
            <a:ext cx="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6336268"/>
            <a:ext cx="4211089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Yeni işçi: başarılı olacak olasılığı ne acaba?</a:t>
            </a: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Sonuç olarak...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Beli bir </a:t>
            </a:r>
            <a:r>
              <a:rPr lang="tr-TR" dirty="0" smtClean="0"/>
              <a:t>iş tecrübesi </a:t>
            </a:r>
            <a:r>
              <a:rPr lang="tr-TR" dirty="0" smtClean="0"/>
              <a:t>için, </a:t>
            </a:r>
            <a:r>
              <a:rPr lang="tr-TR" dirty="0" smtClean="0"/>
              <a:t>sadece iki değerde olabilir adayın başarılı yada başarısız olabileceğini modellemek gerekiyor</a:t>
            </a:r>
            <a:endParaRPr lang="tr-TR" dirty="0" smtClean="0"/>
          </a:p>
          <a:p>
            <a:r>
              <a:rPr lang="tr-TR" dirty="0" smtClean="0"/>
              <a:t>Bunun </a:t>
            </a:r>
            <a:r>
              <a:rPr lang="tr-TR" dirty="0" smtClean="0"/>
              <a:t>gibi sorunlara “</a:t>
            </a:r>
            <a:r>
              <a:rPr lang="tr-TR" dirty="0" smtClean="0">
                <a:solidFill>
                  <a:srgbClr val="FF0000"/>
                </a:solidFill>
              </a:rPr>
              <a:t>sınıflandırma</a:t>
            </a:r>
            <a:r>
              <a:rPr lang="tr-TR" dirty="0" smtClean="0"/>
              <a:t>” </a:t>
            </a:r>
            <a:r>
              <a:rPr lang="tr-TR" dirty="0" smtClean="0"/>
              <a:t>diyoruz</a:t>
            </a:r>
            <a:endParaRPr lang="tr-TR" dirty="0" smtClean="0"/>
          </a:p>
          <a:p>
            <a:pPr lvl="1"/>
            <a:r>
              <a:rPr lang="tr-TR" dirty="0" smtClean="0"/>
              <a:t>Var olan verileri kullanarak bir yeni durum için uygun model oluşturmak </a:t>
            </a:r>
            <a:r>
              <a:rPr lang="tr-TR" dirty="0" smtClean="0"/>
              <a:t>gerekiyor</a:t>
            </a:r>
            <a:endParaRPr lang="tr-TR" dirty="0" smtClean="0"/>
          </a:p>
          <a:p>
            <a:pPr lvl="1"/>
            <a:r>
              <a:rPr lang="tr-TR" dirty="0" smtClean="0"/>
              <a:t>Modellenecek </a:t>
            </a:r>
            <a:r>
              <a:rPr lang="tr-TR" dirty="0" smtClean="0"/>
              <a:t>değişkenin </a:t>
            </a:r>
            <a:r>
              <a:rPr lang="tr-TR" dirty="0" smtClean="0">
                <a:solidFill>
                  <a:srgbClr val="FF0000"/>
                </a:solidFill>
              </a:rPr>
              <a:t>ayrık </a:t>
            </a:r>
            <a:r>
              <a:rPr lang="tr-TR" dirty="0" smtClean="0"/>
              <a:t>olması gerekir</a:t>
            </a:r>
          </a:p>
          <a:p>
            <a:pPr lvl="1"/>
            <a:r>
              <a:rPr lang="tr-TR" i="1" dirty="0" smtClean="0"/>
              <a:t>Örneğin</a:t>
            </a:r>
            <a:r>
              <a:rPr lang="tr-TR" i="1" dirty="0" smtClean="0"/>
              <a:t>, işçinin başarılı </a:t>
            </a:r>
            <a:r>
              <a:rPr lang="tr-TR" i="1" dirty="0" smtClean="0"/>
              <a:t>olabileceği</a:t>
            </a:r>
            <a:r>
              <a:rPr lang="tr-TR" dirty="0" smtClean="0"/>
              <a:t>, sonuç, </a:t>
            </a:r>
            <a:r>
              <a:rPr lang="tr-TR" i="1" dirty="0" smtClean="0"/>
              <a:t>başarılı olabilir olamaz </a:t>
            </a:r>
            <a:r>
              <a:rPr lang="tr-TR" i="1" dirty="0" smtClean="0"/>
              <a:t>sadece </a:t>
            </a:r>
            <a:r>
              <a:rPr lang="tr-TR" i="1" dirty="0" smtClean="0"/>
              <a:t>iki değerde bulunabilir (ayrık)</a:t>
            </a:r>
            <a:endParaRPr lang="tr-TR" i="1" dirty="0" smtClean="0"/>
          </a:p>
          <a:p>
            <a:pPr lvl="1"/>
            <a:endParaRPr lang="tr-TR" i="1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>
                <a:solidFill>
                  <a:srgbClr val="FF0000"/>
                </a:solidFill>
              </a:rPr>
              <a:t>Diğer sınıflandırma örneği, </a:t>
            </a:r>
            <a:r>
              <a:rPr lang="tr-TR" dirty="0" smtClean="0">
                <a:solidFill>
                  <a:srgbClr val="FF0000"/>
                </a:solidFill>
              </a:rPr>
              <a:t>spam </a:t>
            </a:r>
            <a:r>
              <a:rPr lang="tr-TR" dirty="0" smtClean="0">
                <a:solidFill>
                  <a:srgbClr val="FF0000"/>
                </a:solidFill>
              </a:rPr>
              <a:t>mesajlar bulup silmedir</a:t>
            </a: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Neden ?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Öğrenme süreci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Bunun gibi </a:t>
            </a:r>
            <a:r>
              <a:rPr lang="tr-TR" dirty="0" smtClean="0"/>
              <a:t>karar verme modelleri nasıl oluşturulabilir ?</a:t>
            </a:r>
          </a:p>
          <a:p>
            <a:r>
              <a:rPr lang="tr-TR" dirty="0" smtClean="0"/>
              <a:t>Makine öğrenme için, böyle karar modeli oluşturma sürecine öğrenme diyoruz</a:t>
            </a:r>
            <a:endParaRPr lang="tr-T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Öğrenme süreci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Karar modellerinin öğrenilmesi için birkaç </a:t>
            </a:r>
            <a:r>
              <a:rPr lang="tr-TR" dirty="0" smtClean="0"/>
              <a:t>olasılık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İki </a:t>
            </a:r>
            <a:r>
              <a:rPr lang="tr-TR" dirty="0" smtClean="0"/>
              <a:t>en </a:t>
            </a:r>
            <a:r>
              <a:rPr lang="tr-TR" dirty="0" smtClean="0"/>
              <a:t>önemli öğrenme yöntemi, </a:t>
            </a:r>
            <a:r>
              <a:rPr lang="tr-TR" dirty="0" smtClean="0">
                <a:solidFill>
                  <a:srgbClr val="FF0000"/>
                </a:solidFill>
              </a:rPr>
              <a:t>denetimli ve denetimsiz </a:t>
            </a:r>
            <a:r>
              <a:rPr lang="tr-TR" dirty="0" smtClean="0">
                <a:solidFill>
                  <a:srgbClr val="FF0000"/>
                </a:solidFill>
              </a:rPr>
              <a:t>öğrenme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Son derste yapay zeka </a:t>
            </a:r>
            <a:r>
              <a:rPr lang="tr-TR" dirty="0" smtClean="0"/>
              <a:t>tarihi vardı</a:t>
            </a:r>
            <a:endParaRPr lang="tr-TR" dirty="0" smtClean="0"/>
          </a:p>
          <a:p>
            <a:pPr lvl="1"/>
            <a:r>
              <a:rPr lang="tr-TR" dirty="0" smtClean="0"/>
              <a:t>Bugün, yapay </a:t>
            </a:r>
            <a:r>
              <a:rPr lang="tr-TR" dirty="0" smtClean="0"/>
              <a:t>zeka </a:t>
            </a:r>
            <a:r>
              <a:rPr lang="tr-TR" dirty="0" smtClean="0">
                <a:solidFill>
                  <a:srgbClr val="FF0000"/>
                </a:solidFill>
              </a:rPr>
              <a:t>tek </a:t>
            </a:r>
            <a:r>
              <a:rPr lang="tr-TR" dirty="0" smtClean="0">
                <a:solidFill>
                  <a:srgbClr val="FF0000"/>
                </a:solidFill>
              </a:rPr>
              <a:t>bilim alanı </a:t>
            </a:r>
            <a:r>
              <a:rPr lang="tr-TR" dirty="0" smtClean="0"/>
              <a:t>artık değil</a:t>
            </a:r>
            <a:endParaRPr lang="tr-TR" dirty="0" smtClean="0"/>
          </a:p>
          <a:p>
            <a:pPr lvl="1"/>
            <a:r>
              <a:rPr lang="tr-TR" dirty="0" smtClean="0"/>
              <a:t>Birçok, daha odaklanmış </a:t>
            </a:r>
            <a:r>
              <a:rPr lang="tr-TR" dirty="0" smtClean="0"/>
              <a:t>alan </a:t>
            </a:r>
            <a:r>
              <a:rPr lang="tr-TR" dirty="0" smtClean="0"/>
              <a:t>var (örneğin, makine </a:t>
            </a:r>
            <a:r>
              <a:rPr lang="tr-TR" dirty="0" smtClean="0"/>
              <a:t>görme, konuşma anlama, robotik ayarlama, vb)</a:t>
            </a:r>
          </a:p>
          <a:p>
            <a:pPr lvl="1"/>
            <a:r>
              <a:rPr lang="tr-TR" dirty="0" smtClean="0"/>
              <a:t>Hala bu bütün </a:t>
            </a:r>
            <a:r>
              <a:rPr lang="tr-TR" dirty="0" smtClean="0"/>
              <a:t>alanlar </a:t>
            </a:r>
            <a:r>
              <a:rPr lang="tr-TR" dirty="0" smtClean="0">
                <a:solidFill>
                  <a:srgbClr val="FF0000"/>
                </a:solidFill>
              </a:rPr>
              <a:t>benzer </a:t>
            </a:r>
            <a:r>
              <a:rPr lang="tr-TR" dirty="0" smtClean="0">
                <a:solidFill>
                  <a:srgbClr val="FF0000"/>
                </a:solidFill>
              </a:rPr>
              <a:t>yaklaşımı </a:t>
            </a:r>
            <a:r>
              <a:rPr lang="tr-TR" dirty="0" smtClean="0">
                <a:solidFill>
                  <a:srgbClr val="FF0000"/>
                </a:solidFill>
              </a:rPr>
              <a:t>kullanmakta:</a:t>
            </a:r>
            <a:endParaRPr lang="tr-TR" dirty="0" smtClean="0">
              <a:solidFill>
                <a:srgbClr val="FF0000"/>
              </a:solidFill>
            </a:endParaRPr>
          </a:p>
          <a:p>
            <a:pPr lvl="2"/>
            <a:r>
              <a:rPr lang="tr-TR" i="1" dirty="0" smtClean="0"/>
              <a:t>Kendi kendine öğrenebilen sistemi kullanarak, bu </a:t>
            </a:r>
            <a:r>
              <a:rPr lang="tr-TR" i="1" dirty="0" smtClean="0"/>
              <a:t>sistemin </a:t>
            </a:r>
            <a:r>
              <a:rPr lang="tr-TR" i="1" dirty="0" smtClean="0"/>
              <a:t>problemler </a:t>
            </a:r>
            <a:r>
              <a:rPr lang="tr-TR" i="1" dirty="0" smtClean="0"/>
              <a:t>kendi </a:t>
            </a:r>
            <a:r>
              <a:rPr lang="tr-TR" i="1" dirty="0" smtClean="0"/>
              <a:t>kendine </a:t>
            </a:r>
            <a:r>
              <a:rPr lang="tr-TR" i="1" dirty="0" smtClean="0"/>
              <a:t>inceleyip çözümleri kendi </a:t>
            </a:r>
            <a:r>
              <a:rPr lang="tr-TR" i="1" dirty="0" smtClean="0"/>
              <a:t>kendine </a:t>
            </a:r>
            <a:r>
              <a:rPr lang="tr-TR" i="1" dirty="0" smtClean="0"/>
              <a:t>bulması istenmektedir</a:t>
            </a:r>
            <a:endParaRPr lang="tr-TR" i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Denetimli öğrenme</a:t>
            </a:r>
            <a:endParaRPr lang="en-US" dirty="0"/>
          </a:p>
        </p:txBody>
      </p:sp>
      <p:pic>
        <p:nvPicPr>
          <p:cNvPr id="5" name="Content Placeholder 4" descr="lec2ill3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sp>
        <p:nvSpPr>
          <p:cNvPr id="6" name="Rectangle 5"/>
          <p:cNvSpPr/>
          <p:nvPr/>
        </p:nvSpPr>
        <p:spPr>
          <a:xfrm>
            <a:off x="6858001" y="4648200"/>
            <a:ext cx="2285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Olayların örnekleri </a:t>
            </a:r>
            <a:r>
              <a:rPr lang="tr-TR" sz="2800" dirty="0" smtClean="0">
                <a:solidFill>
                  <a:srgbClr val="FF0000"/>
                </a:solidFill>
              </a:rPr>
              <a:t>var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715001" y="3657600"/>
            <a:ext cx="1143000" cy="146765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114801" y="4648200"/>
            <a:ext cx="2743200" cy="47705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Denetimli öğrenme</a:t>
            </a:r>
            <a:endParaRPr lang="en-US" dirty="0"/>
          </a:p>
        </p:txBody>
      </p:sp>
      <p:pic>
        <p:nvPicPr>
          <p:cNvPr id="5" name="Content Placeholder 4" descr="lec2ill3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sp>
        <p:nvSpPr>
          <p:cNvPr id="7" name="Rectangle 6"/>
          <p:cNvSpPr/>
          <p:nvPr/>
        </p:nvSpPr>
        <p:spPr>
          <a:xfrm>
            <a:off x="228600" y="2438400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Sınıflar bilinir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330457" y="2700010"/>
            <a:ext cx="2546343" cy="500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2330457" y="2700010"/>
            <a:ext cx="946143" cy="1338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1" y="4648200"/>
            <a:ext cx="2285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Olayların örnekleri </a:t>
            </a:r>
            <a:r>
              <a:rPr lang="tr-TR" sz="2800" dirty="0" smtClean="0"/>
              <a:t>var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5715001" y="3657600"/>
            <a:ext cx="1143000" cy="146765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114801" y="4648200"/>
            <a:ext cx="2743200" cy="47705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Denetimli öğrenme</a:t>
            </a:r>
            <a:endParaRPr lang="en-US" dirty="0"/>
          </a:p>
        </p:txBody>
      </p:sp>
      <p:pic>
        <p:nvPicPr>
          <p:cNvPr id="5" name="Content Placeholder 4" descr="lec2ill3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sp>
        <p:nvSpPr>
          <p:cNvPr id="7" name="Rectangle 6"/>
          <p:cNvSpPr/>
          <p:nvPr/>
        </p:nvSpPr>
        <p:spPr>
          <a:xfrm>
            <a:off x="228601" y="2438400"/>
            <a:ext cx="22097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Bir mümkün karar</a:t>
            </a:r>
            <a:r>
              <a:rPr lang="tr-TR" sz="2800" dirty="0" smtClean="0">
                <a:solidFill>
                  <a:srgbClr val="FF0000"/>
                </a:solidFill>
              </a:rPr>
              <a:t> modeli – bu çizgi</a:t>
            </a:r>
            <a:endParaRPr lang="tr-TR" sz="2800" dirty="0" smtClean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2590800"/>
            <a:ext cx="3124200" cy="259080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438400" y="3130898"/>
            <a:ext cx="1295400" cy="1457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Denetimli öğrenme</a:t>
            </a:r>
            <a:endParaRPr lang="en-US" dirty="0"/>
          </a:p>
        </p:txBody>
      </p:sp>
      <p:pic>
        <p:nvPicPr>
          <p:cNvPr id="5" name="Content Placeholder 4" descr="lec2ill3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sp>
        <p:nvSpPr>
          <p:cNvPr id="7" name="Rectangle 6"/>
          <p:cNvSpPr/>
          <p:nvPr/>
        </p:nvSpPr>
        <p:spPr>
          <a:xfrm>
            <a:off x="228601" y="2438400"/>
            <a:ext cx="22097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Bir mümkün karar</a:t>
            </a:r>
            <a:r>
              <a:rPr lang="tr-TR" sz="2800" dirty="0" smtClean="0">
                <a:solidFill>
                  <a:srgbClr val="FF0000"/>
                </a:solidFill>
              </a:rPr>
              <a:t> modeli – bu çizgi</a:t>
            </a:r>
            <a:endParaRPr lang="tr-TR" sz="2800" dirty="0" smtClean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2590800"/>
            <a:ext cx="3124200" cy="259080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438400" y="3130898"/>
            <a:ext cx="1295400" cy="1457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0" y="2286000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kırmızı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724400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mavi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Denetimli öğrenme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Denetimli öğrenme en </a:t>
            </a:r>
            <a:r>
              <a:rPr lang="tr-TR" dirty="0" smtClean="0"/>
              <a:t>çok yaygın öğrenme </a:t>
            </a:r>
            <a:r>
              <a:rPr lang="tr-TR" dirty="0" smtClean="0"/>
              <a:t>durumudur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Olayların verileri</a:t>
            </a:r>
            <a:r>
              <a:rPr lang="tr-TR" dirty="0" smtClean="0"/>
              <a:t> </a:t>
            </a:r>
            <a:r>
              <a:rPr lang="tr-TR" dirty="0" smtClean="0"/>
              <a:t>ve bu verilere </a:t>
            </a:r>
            <a:r>
              <a:rPr lang="tr-TR" dirty="0" smtClean="0">
                <a:solidFill>
                  <a:srgbClr val="FF0000"/>
                </a:solidFill>
              </a:rPr>
              <a:t>karşılık gelen </a:t>
            </a:r>
            <a:r>
              <a:rPr lang="tr-TR" dirty="0" smtClean="0">
                <a:solidFill>
                  <a:srgbClr val="FF0000"/>
                </a:solidFill>
              </a:rPr>
              <a:t>çıktılar, sonuçlar, yada kararlar</a:t>
            </a:r>
            <a:r>
              <a:rPr lang="tr-TR" dirty="0" smtClean="0"/>
              <a:t> </a:t>
            </a:r>
            <a:r>
              <a:rPr lang="tr-TR" dirty="0" smtClean="0"/>
              <a:t>örnekleri </a:t>
            </a:r>
            <a:r>
              <a:rPr lang="tr-TR" dirty="0" smtClean="0"/>
              <a:t>bulunmaktadır</a:t>
            </a:r>
            <a:endParaRPr lang="tr-TR" dirty="0" smtClean="0"/>
          </a:p>
          <a:p>
            <a:pPr lvl="1"/>
            <a:r>
              <a:rPr lang="tr-TR" dirty="0" smtClean="0"/>
              <a:t>Var olan </a:t>
            </a:r>
            <a:r>
              <a:rPr lang="tr-TR" dirty="0" smtClean="0"/>
              <a:t>olayların örnekleri </a:t>
            </a:r>
            <a:r>
              <a:rPr lang="tr-TR" dirty="0" smtClean="0"/>
              <a:t>kullanarak </a:t>
            </a:r>
            <a:r>
              <a:rPr lang="tr-TR" dirty="0" smtClean="0"/>
              <a:t>makine öğrenme sistemi </a:t>
            </a:r>
            <a:r>
              <a:rPr lang="tr-TR" dirty="0" smtClean="0">
                <a:solidFill>
                  <a:srgbClr val="FF0000"/>
                </a:solidFill>
              </a:rPr>
              <a:t>genellemeye çalışmaktadır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Önceden görülen olayın örnekleri</a:t>
            </a:r>
            <a:r>
              <a:rPr lang="tr-TR" dirty="0" smtClean="0"/>
              <a:t> </a:t>
            </a:r>
            <a:r>
              <a:rPr lang="tr-TR" dirty="0" smtClean="0"/>
              <a:t>kullanarak </a:t>
            </a:r>
            <a:r>
              <a:rPr lang="tr-TR" dirty="0" smtClean="0">
                <a:solidFill>
                  <a:srgbClr val="FF0000"/>
                </a:solidFill>
              </a:rPr>
              <a:t>gelecek durumlar </a:t>
            </a:r>
            <a:r>
              <a:rPr lang="tr-TR" dirty="0" smtClean="0"/>
              <a:t>için sonuçlarını tahmin etmeye çalışmaktadır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Denetimsiz öğrenme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Denetimli öğrenme</a:t>
            </a:r>
            <a:endParaRPr lang="en-US" dirty="0"/>
          </a:p>
        </p:txBody>
      </p:sp>
      <p:pic>
        <p:nvPicPr>
          <p:cNvPr id="8" name="Content Placeholder 7" descr="lec2ill3.t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5448"/>
            <a:ext cx="4040188" cy="303014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Denetimsiz öğrenme</a:t>
            </a:r>
            <a:endParaRPr lang="en-US" dirty="0"/>
          </a:p>
        </p:txBody>
      </p:sp>
      <p:pic>
        <p:nvPicPr>
          <p:cNvPr id="9" name="Content Placeholder 8" descr="lec2ill4.tif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  <p:sp>
        <p:nvSpPr>
          <p:cNvPr id="10" name="Rectangle 9"/>
          <p:cNvSpPr/>
          <p:nvPr/>
        </p:nvSpPr>
        <p:spPr>
          <a:xfrm>
            <a:off x="685800" y="2286000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Sınıflar </a:t>
            </a:r>
            <a:r>
              <a:rPr lang="tr-TR" sz="2800" dirty="0" smtClean="0">
                <a:solidFill>
                  <a:srgbClr val="FF0000"/>
                </a:solidFill>
              </a:rPr>
              <a:t>bilinir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2286000"/>
            <a:ext cx="249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Sınıflar </a:t>
            </a:r>
            <a:r>
              <a:rPr lang="tr-TR" sz="2800" dirty="0" smtClean="0"/>
              <a:t>bilinmez</a:t>
            </a:r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Denetimsiz öğrenme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Denetimli öğrenme</a:t>
            </a:r>
            <a:endParaRPr lang="en-US" dirty="0"/>
          </a:p>
        </p:txBody>
      </p:sp>
      <p:pic>
        <p:nvPicPr>
          <p:cNvPr id="8" name="Content Placeholder 7" descr="lec2ill3.t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5448"/>
            <a:ext cx="4040188" cy="303014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Denetimsiz öğrenme</a:t>
            </a:r>
            <a:endParaRPr lang="en-US" dirty="0"/>
          </a:p>
        </p:txBody>
      </p:sp>
      <p:pic>
        <p:nvPicPr>
          <p:cNvPr id="9" name="Content Placeholder 8" descr="lec2ill4.tif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  <p:sp>
        <p:nvSpPr>
          <p:cNvPr id="10" name="Rectangle 9"/>
          <p:cNvSpPr/>
          <p:nvPr/>
        </p:nvSpPr>
        <p:spPr>
          <a:xfrm>
            <a:off x="685800" y="2286000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Sınıflar </a:t>
            </a:r>
            <a:r>
              <a:rPr lang="tr-TR" sz="2800" dirty="0" smtClean="0"/>
              <a:t>bilinir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286000"/>
            <a:ext cx="249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Sınıflar </a:t>
            </a:r>
            <a:r>
              <a:rPr lang="tr-TR" sz="2800" dirty="0" smtClean="0">
                <a:solidFill>
                  <a:srgbClr val="FF0000"/>
                </a:solidFill>
              </a:rPr>
              <a:t>bilinmez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lec2ill4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Denetimsiz öğrenme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305580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Olayların örnekler bilinir, </a:t>
            </a:r>
            <a:r>
              <a:rPr lang="tr-TR" sz="2800" dirty="0" smtClean="0">
                <a:solidFill>
                  <a:srgbClr val="FF0000"/>
                </a:solidFill>
              </a:rPr>
              <a:t>ama </a:t>
            </a:r>
            <a:r>
              <a:rPr lang="tr-TR" sz="2800" dirty="0" smtClean="0">
                <a:solidFill>
                  <a:srgbClr val="FF0000"/>
                </a:solidFill>
              </a:rPr>
              <a:t>onlara karşı gelen sonuçları bilinmez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lec2ill4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Denetimsiz öğrenme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179493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Makine kendi kendine çalışarak verilerin var olan </a:t>
            </a:r>
            <a:r>
              <a:rPr lang="tr-TR" sz="2800" dirty="0" smtClean="0"/>
              <a:t>yapısını </a:t>
            </a:r>
            <a:r>
              <a:rPr lang="tr-TR" sz="2800" dirty="0" smtClean="0"/>
              <a:t>bulmasını </a:t>
            </a:r>
            <a:r>
              <a:rPr lang="tr-TR" sz="2800" dirty="0" smtClean="0"/>
              <a:t>gerekiyor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lec2ill4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552700"/>
            <a:ext cx="5334000" cy="4000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Denetimsiz öğrenme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19600" y="2975769"/>
            <a:ext cx="22860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3200" y="4271169"/>
            <a:ext cx="2286000" cy="1676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3280569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1. sınıf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033169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</a:rPr>
              <a:t>2. sınıf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1179493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Bu sorunlara bazen “kümeleme” yada “clustring” denir, yani var olan olayların birkaç uygun küme/sınıfa konulması gerekiyor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Tanımlama</a:t>
            </a:r>
          </a:p>
          <a:p>
            <a:pPr lvl="1"/>
            <a:r>
              <a:rPr lang="tr-TR" dirty="0" smtClean="0"/>
              <a:t>Makine öğrenme sistemi, bir problem özel bir şekilde programlan</a:t>
            </a:r>
            <a:r>
              <a:rPr lang="tr-TR" u="sng" dirty="0" smtClean="0">
                <a:solidFill>
                  <a:srgbClr val="FF0000"/>
                </a:solidFill>
              </a:rPr>
              <a:t>ma</a:t>
            </a:r>
            <a:r>
              <a:rPr lang="tr-TR" dirty="0" smtClean="0"/>
              <a:t>yan, bu problemin çözümlerini kendi kendine </a:t>
            </a:r>
            <a:r>
              <a:rPr lang="tr-TR" u="sng" dirty="0" smtClean="0">
                <a:solidFill>
                  <a:srgbClr val="FF0000"/>
                </a:solidFill>
              </a:rPr>
              <a:t>öğrenebilen</a:t>
            </a:r>
            <a:r>
              <a:rPr lang="tr-TR" dirty="0" smtClean="0"/>
              <a:t> bilgisayar sistemidir</a:t>
            </a:r>
          </a:p>
          <a:p>
            <a:pPr lvl="1"/>
            <a:r>
              <a:rPr lang="tr-TR" dirty="0" smtClean="0"/>
              <a:t>Makine </a:t>
            </a:r>
            <a:r>
              <a:rPr lang="tr-TR" dirty="0" smtClean="0"/>
              <a:t>öğrenme </a:t>
            </a:r>
            <a:r>
              <a:rPr lang="tr-TR" dirty="0" smtClean="0"/>
              <a:t>ana problemi</a:t>
            </a:r>
            <a:r>
              <a:rPr lang="tr-TR" dirty="0" smtClean="0"/>
              <a:t>, </a:t>
            </a:r>
            <a:r>
              <a:rPr lang="tr-TR" dirty="0" smtClean="0"/>
              <a:t>bu anlamdaki kendi kendine öğrenebilen bilgisayar sistemlerine yaklaşımları </a:t>
            </a:r>
            <a:r>
              <a:rPr lang="tr-TR" dirty="0" smtClean="0"/>
              <a:t>incelemek, </a:t>
            </a:r>
            <a:r>
              <a:rPr lang="tr-TR" dirty="0" smtClean="0"/>
              <a:t>öyle sistemleri </a:t>
            </a:r>
            <a:r>
              <a:rPr lang="tr-TR" dirty="0" smtClean="0"/>
              <a:t>geliştirmek, ve </a:t>
            </a:r>
            <a:r>
              <a:rPr lang="tr-TR" dirty="0" smtClean="0"/>
              <a:t>öyle</a:t>
            </a:r>
            <a:r>
              <a:rPr lang="tr-TR" dirty="0" smtClean="0"/>
              <a:t> sistemleri </a:t>
            </a:r>
            <a:r>
              <a:rPr lang="tr-TR" dirty="0" smtClean="0"/>
              <a:t>uygulamaktır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lec2ill4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552700"/>
            <a:ext cx="5334000" cy="4000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Denetimsiz öğrenme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19600" y="2975769"/>
            <a:ext cx="22860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3200" y="4271169"/>
            <a:ext cx="2286000" cy="1676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3280569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1. sınıf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033169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</a:rPr>
              <a:t>2. sınıf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1179493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AYNI ZAMANDA uygun olabilir kümeler/sınıfları kendi kendimiz bulmamız gerekiyor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Denetimsiz öğrenme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Var olan verilerde karşılık gelen çıktılar </a:t>
            </a:r>
            <a:r>
              <a:rPr lang="tr-TR" dirty="0" smtClean="0">
                <a:solidFill>
                  <a:srgbClr val="FF0000"/>
                </a:solidFill>
              </a:rPr>
              <a:t>yok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/>
              <a:t>Algoritmanın kendi kendine </a:t>
            </a:r>
            <a:r>
              <a:rPr lang="tr-TR" dirty="0" smtClean="0">
                <a:solidFill>
                  <a:srgbClr val="FF0000"/>
                </a:solidFill>
              </a:rPr>
              <a:t>verilerde </a:t>
            </a:r>
            <a:r>
              <a:rPr lang="tr-TR" dirty="0" smtClean="0">
                <a:solidFill>
                  <a:srgbClr val="FF0000"/>
                </a:solidFill>
              </a:rPr>
              <a:t>var olan yapısını </a:t>
            </a:r>
            <a:r>
              <a:rPr lang="tr-TR" dirty="0" smtClean="0"/>
              <a:t>bulmasını gerekiyor</a:t>
            </a:r>
            <a:endParaRPr lang="tr-TR" dirty="0" smtClean="0"/>
          </a:p>
          <a:p>
            <a:pPr lvl="1"/>
            <a:r>
              <a:rPr lang="tr-TR" dirty="0" smtClean="0"/>
              <a:t>“</a:t>
            </a:r>
            <a:r>
              <a:rPr lang="tr-TR" dirty="0" smtClean="0"/>
              <a:t>Verilerde yapı </a:t>
            </a:r>
            <a:r>
              <a:rPr lang="tr-TR" dirty="0" smtClean="0"/>
              <a:t>bulma” == </a:t>
            </a:r>
            <a:br>
              <a:rPr lang="tr-TR" dirty="0" smtClean="0"/>
            </a:br>
            <a:r>
              <a:rPr lang="tr-TR" dirty="0" smtClean="0"/>
              <a:t>“Kümeleme </a:t>
            </a:r>
            <a:r>
              <a:rPr lang="tr-TR" dirty="0" smtClean="0"/>
              <a:t>sorunu” (“</a:t>
            </a:r>
            <a:r>
              <a:rPr lang="tr-TR" i="1" dirty="0" smtClean="0"/>
              <a:t>clustering problemi</a:t>
            </a:r>
            <a:r>
              <a:rPr lang="tr-TR" dirty="0" smtClean="0"/>
              <a:t>”)</a:t>
            </a:r>
          </a:p>
          <a:p>
            <a:pPr lvl="2"/>
            <a:r>
              <a:rPr lang="tr-TR" dirty="0" smtClean="0"/>
              <a:t>Ö</a:t>
            </a:r>
            <a:r>
              <a:rPr lang="tr-TR" dirty="0" smtClean="0"/>
              <a:t>rnekleri </a:t>
            </a:r>
            <a:r>
              <a:rPr lang="tr-TR" dirty="0" smtClean="0"/>
              <a:t>ne gibi </a:t>
            </a:r>
            <a:r>
              <a:rPr lang="tr-TR" dirty="0" smtClean="0"/>
              <a:t>uygun kümelere bölünebilir, veriler </a:t>
            </a:r>
            <a:r>
              <a:rPr lang="tr-TR" dirty="0" smtClean="0"/>
              <a:t>bu kümelere nasıl </a:t>
            </a:r>
            <a:r>
              <a:rPr lang="tr-TR" dirty="0" smtClean="0"/>
              <a:t>konulabilir, vb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Denetimsiz öğrenme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z="3600" dirty="0" smtClean="0"/>
              <a:t>Uygulamalar,</a:t>
            </a:r>
            <a:endParaRPr lang="tr-TR" sz="3600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otomatik </a:t>
            </a:r>
            <a:r>
              <a:rPr lang="tr-TR" dirty="0" smtClean="0">
                <a:solidFill>
                  <a:srgbClr val="FF0000"/>
                </a:solidFill>
              </a:rPr>
              <a:t>olarak </a:t>
            </a:r>
            <a:r>
              <a:rPr lang="tr-TR" dirty="0" smtClean="0">
                <a:solidFill>
                  <a:srgbClr val="FF0000"/>
                </a:solidFill>
              </a:rPr>
              <a:t>haber sınıflandırma (örneğin </a:t>
            </a:r>
            <a:r>
              <a:rPr lang="tr-TR" dirty="0" smtClean="0">
                <a:solidFill>
                  <a:srgbClr val="FF0000"/>
                </a:solidFill>
              </a:rPr>
              <a:t>news.google.com)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/>
              <a:t>benzer </a:t>
            </a:r>
            <a:r>
              <a:rPr lang="tr-TR" dirty="0" smtClean="0"/>
              <a:t>haberleri </a:t>
            </a:r>
            <a:r>
              <a:rPr lang="tr-TR" dirty="0" smtClean="0"/>
              <a:t>aynı kümelere </a:t>
            </a:r>
            <a:r>
              <a:rPr lang="tr-TR" dirty="0" smtClean="0"/>
              <a:t>koyup aynı başlanğıçtan </a:t>
            </a:r>
            <a:r>
              <a:rPr lang="tr-TR" dirty="0" smtClean="0"/>
              <a:t>kullanıcılara sunmak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Sosyal ağlar analizi</a:t>
            </a:r>
            <a:r>
              <a:rPr lang="tr-TR" dirty="0" smtClean="0"/>
              <a:t>; </a:t>
            </a:r>
            <a:r>
              <a:rPr lang="tr-TR" dirty="0" smtClean="0"/>
              <a:t>facebookta ilişki grafikler vb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Pazar </a:t>
            </a:r>
            <a:r>
              <a:rPr lang="tr-TR" dirty="0" smtClean="0">
                <a:solidFill>
                  <a:srgbClr val="FF0000"/>
                </a:solidFill>
              </a:rPr>
              <a:t>analizi</a:t>
            </a:r>
            <a:r>
              <a:rPr lang="tr-TR" dirty="0" smtClean="0"/>
              <a:t>;</a:t>
            </a:r>
            <a:r>
              <a:rPr lang="tr-TR" dirty="0" smtClean="0"/>
              <a:t> müşterilerin tercihleri açıklama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Doğal veriler </a:t>
            </a:r>
            <a:r>
              <a:rPr lang="tr-TR" dirty="0" smtClean="0">
                <a:solidFill>
                  <a:srgbClr val="FF0000"/>
                </a:solidFill>
              </a:rPr>
              <a:t>anlama</a:t>
            </a:r>
            <a:r>
              <a:rPr lang="tr-TR" dirty="0" smtClean="0"/>
              <a:t>;</a:t>
            </a:r>
            <a:r>
              <a:rPr lang="tr-TR" dirty="0" smtClean="0"/>
              <a:t> </a:t>
            </a:r>
            <a:r>
              <a:rPr lang="tr-TR" dirty="0" smtClean="0"/>
              <a:t>ekonomi</a:t>
            </a:r>
            <a:r>
              <a:rPr lang="tr-TR" dirty="0" smtClean="0"/>
              <a:t>, bioloji, </a:t>
            </a:r>
            <a:r>
              <a:rPr lang="tr-TR" dirty="0" smtClean="0"/>
              <a:t>vb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Lineer Regresyonu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Bütün makine öğrenme uygulamaları aynı genel yöntemi takip eder:</a:t>
            </a:r>
          </a:p>
          <a:p>
            <a:pPr lvl="1"/>
            <a:r>
              <a:rPr lang="tr-TR" dirty="0" smtClean="0"/>
              <a:t>Bir olayın modeli için ve bir başarı ölçümü için, önceden var olan verilerden olayın uygun modeli bulmak, ve gelecekteki kararlar için bu modeli kullanmak</a:t>
            </a:r>
          </a:p>
          <a:p>
            <a:r>
              <a:rPr lang="tr-TR" dirty="0" smtClean="0"/>
              <a:t>Farklı makine öğrenme yöntemleri, farklı olay modelleri kullanabilmektedir</a:t>
            </a:r>
          </a:p>
          <a:p>
            <a:r>
              <a:rPr lang="tr-TR" dirty="0" smtClean="0"/>
              <a:t>Bunlardan, </a:t>
            </a:r>
            <a:r>
              <a:rPr lang="tr-TR" dirty="0" smtClean="0">
                <a:solidFill>
                  <a:srgbClr val="FF0000"/>
                </a:solidFill>
              </a:rPr>
              <a:t>lineer regresyon modeli </a:t>
            </a:r>
            <a:r>
              <a:rPr lang="tr-TR" dirty="0" smtClean="0"/>
              <a:t>en basit makine öğrenme modelidir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Lineer Regresyonu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 modelinde, neden ve sonuç arasında lineer ilişki varsayılmaktadır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4724400" cy="35433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Lineer Regresyonu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Reklam harcamalarına bağlı gelecek öğrenci sayısı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4724400" cy="35433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Reklam harcamalarına bağlı gelecek öğrenci sayısı</a:t>
            </a:r>
          </a:p>
          <a:p>
            <a:pPr lvl="1"/>
            <a:endParaRPr lang="tr-TR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0800" y="3657600"/>
            <a:ext cx="4724400" cy="28956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43600" y="2667000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Lineer ilişki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r-TR" dirty="0" smtClean="0"/>
              <a:t>Bu model için mümkün makine öğrenme amaçları:</a:t>
            </a:r>
            <a:endParaRPr lang="tr-TR" dirty="0" smtClean="0"/>
          </a:p>
          <a:p>
            <a:r>
              <a:rPr lang="tr-TR" dirty="0" smtClean="0"/>
              <a:t>Gelecek öğrenci sayısını tahmin etmek</a:t>
            </a:r>
          </a:p>
          <a:p>
            <a:r>
              <a:rPr lang="tr-TR" dirty="0" smtClean="0"/>
              <a:t>Gereken reklam harcamasını belirtmek</a:t>
            </a:r>
          </a:p>
          <a:p>
            <a:pPr lvl="1"/>
            <a:endParaRPr lang="tr-TR" dirty="0" smtClean="0"/>
          </a:p>
        </p:txBody>
      </p:sp>
      <p:pic>
        <p:nvPicPr>
          <p:cNvPr id="5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4724400" cy="35433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flipV="1">
            <a:off x="990600" y="4343400"/>
            <a:ext cx="6781800" cy="76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72200" y="4343400"/>
            <a:ext cx="0" cy="1981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90800" y="3657600"/>
            <a:ext cx="4724400" cy="28956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4724400" cy="35433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Geçen </a:t>
            </a:r>
            <a:r>
              <a:rPr lang="tr-TR" dirty="0" smtClean="0"/>
              <a:t>senelerden </a:t>
            </a:r>
            <a:r>
              <a:rPr lang="tr-TR" dirty="0" smtClean="0"/>
              <a:t>yada </a:t>
            </a:r>
            <a:r>
              <a:rPr lang="tr-TR" dirty="0" smtClean="0"/>
              <a:t>benzer </a:t>
            </a:r>
            <a:r>
              <a:rPr lang="tr-TR" dirty="0" smtClean="0"/>
              <a:t>kurumlardan veriler </a:t>
            </a:r>
            <a:r>
              <a:rPr lang="tr-TR" dirty="0" smtClean="0"/>
              <a:t>var, yani hem de reklam harcamaları hem de sonuç olarak geldiği öğrenci sayısı var;</a:t>
            </a:r>
            <a:endParaRPr lang="tr-TR" dirty="0" smtClean="0"/>
          </a:p>
          <a:p>
            <a:r>
              <a:rPr lang="tr-TR" dirty="0" smtClean="0"/>
              <a:t>Bu karar modeli, denetimli </a:t>
            </a:r>
            <a:r>
              <a:rPr lang="tr-TR" dirty="0" smtClean="0"/>
              <a:t>öğrenme </a:t>
            </a:r>
            <a:r>
              <a:rPr lang="tr-TR" dirty="0" smtClean="0"/>
              <a:t>kullanarak öğrenebilir</a:t>
            </a:r>
            <a:endParaRPr lang="tr-TR" dirty="0" smtClean="0"/>
          </a:p>
          <a:p>
            <a:pPr lvl="1"/>
            <a:endParaRPr lang="tr-TR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0800" y="3657600"/>
            <a:ext cx="4724400" cy="28956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Notasyon (burada ve daha sonra </a:t>
            </a:r>
            <a:r>
              <a:rPr lang="tr-TR" dirty="0" smtClean="0"/>
              <a:t>sürekli kullanılır olacak)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“m”,</a:t>
            </a:r>
            <a:r>
              <a:rPr lang="tr-TR" dirty="0" smtClean="0"/>
              <a:t> önceden var olan örneklerin sayısı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Önceden bütün var olan örneklere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“</a:t>
            </a:r>
            <a:r>
              <a:rPr lang="tr-TR" dirty="0" smtClean="0">
                <a:solidFill>
                  <a:srgbClr val="FF0000"/>
                </a:solidFill>
              </a:rPr>
              <a:t>eğitim kümesi</a:t>
            </a:r>
            <a:r>
              <a:rPr lang="tr-TR" dirty="0" smtClean="0">
                <a:solidFill>
                  <a:srgbClr val="FF0000"/>
                </a:solidFill>
              </a:rPr>
              <a:t>” diyoruz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“x”</a:t>
            </a:r>
            <a:r>
              <a:rPr lang="tr-TR" dirty="0" smtClean="0"/>
              <a:t>,</a:t>
            </a:r>
            <a:r>
              <a:rPr lang="tr-TR" dirty="0" smtClean="0"/>
              <a:t> girdi değişkeni, bağımsız </a:t>
            </a:r>
            <a:r>
              <a:rPr lang="tr-TR" dirty="0" smtClean="0"/>
              <a:t>değişken, </a:t>
            </a:r>
            <a:r>
              <a:rPr lang="tr-TR" dirty="0" smtClean="0"/>
              <a:t>açıklayıcı </a:t>
            </a:r>
            <a:r>
              <a:rPr lang="tr-TR" dirty="0" smtClean="0"/>
              <a:t>değişken, </a:t>
            </a:r>
            <a:r>
              <a:rPr lang="tr-TR" dirty="0" smtClean="0"/>
              <a:t>yada neden faktörü, örneğin – </a:t>
            </a:r>
            <a:r>
              <a:rPr lang="tr-TR" dirty="0" smtClean="0"/>
              <a:t>reklam </a:t>
            </a:r>
            <a:r>
              <a:rPr lang="tr-TR" dirty="0" smtClean="0"/>
              <a:t>harcamaları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“y”</a:t>
            </a:r>
            <a:r>
              <a:rPr lang="tr-TR" dirty="0" smtClean="0"/>
              <a:t>, çıktı değişkeni, bağımlı </a:t>
            </a:r>
            <a:r>
              <a:rPr lang="tr-TR" dirty="0" smtClean="0"/>
              <a:t>değişken, </a:t>
            </a:r>
            <a:r>
              <a:rPr lang="tr-TR" dirty="0" smtClean="0"/>
              <a:t>yada sonuç, örneğin – geldiği öğrenci sayısı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(x,y)</a:t>
            </a:r>
            <a:r>
              <a:rPr lang="tr-TR" dirty="0" smtClean="0"/>
              <a:t> – bir </a:t>
            </a:r>
            <a:r>
              <a:rPr lang="tr-TR" dirty="0" smtClean="0"/>
              <a:t>örnek, yani “x” </a:t>
            </a:r>
            <a:r>
              <a:rPr lang="tr-TR" dirty="0" smtClean="0"/>
              <a:t>ve </a:t>
            </a:r>
            <a:r>
              <a:rPr lang="tr-TR" dirty="0" smtClean="0"/>
              <a:t>“y” çifti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,y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 – </a:t>
            </a:r>
            <a:r>
              <a:rPr lang="tr-TR" dirty="0" smtClean="0"/>
              <a:t>eğitim kümesindeki </a:t>
            </a:r>
            <a:r>
              <a:rPr lang="tr-TR" dirty="0" smtClean="0"/>
              <a:t>“</a:t>
            </a:r>
            <a:r>
              <a:rPr lang="tr-TR" i="1" dirty="0" smtClean="0"/>
              <a:t>i</a:t>
            </a:r>
            <a:r>
              <a:rPr lang="tr-TR" dirty="0" smtClean="0"/>
              <a:t>” numaralı </a:t>
            </a:r>
            <a:r>
              <a:rPr lang="tr-TR" dirty="0" smtClean="0"/>
              <a:t>bir tane örnek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“Problem </a:t>
            </a:r>
            <a:r>
              <a:rPr lang="tr-TR" dirty="0" smtClean="0"/>
              <a:t>özel bir şekilde programlanmayan, </a:t>
            </a:r>
            <a:r>
              <a:rPr lang="tr-TR" dirty="0" smtClean="0"/>
              <a:t>problemin </a:t>
            </a:r>
            <a:r>
              <a:rPr lang="tr-TR" dirty="0" smtClean="0"/>
              <a:t>çözümlerini kendi kendine </a:t>
            </a:r>
            <a:r>
              <a:rPr lang="tr-TR" dirty="0" smtClean="0"/>
              <a:t>öğrenebilen” </a:t>
            </a:r>
            <a:r>
              <a:rPr lang="tr-TR" dirty="0" smtClean="0"/>
              <a:t>ne  demektir?</a:t>
            </a:r>
          </a:p>
          <a:p>
            <a:r>
              <a:rPr lang="tr-TR" dirty="0" smtClean="0"/>
              <a:t>Örnek: spam </a:t>
            </a:r>
            <a:r>
              <a:rPr lang="tr-TR" dirty="0" smtClean="0"/>
              <a:t>filtresi </a:t>
            </a:r>
            <a:r>
              <a:rPr lang="tr-TR" dirty="0" smtClean="0"/>
              <a:t>(yanı email)</a:t>
            </a:r>
          </a:p>
          <a:p>
            <a:pPr lvl="1"/>
            <a:r>
              <a:rPr lang="tr-TR" dirty="0" smtClean="0"/>
              <a:t>Amaç</a:t>
            </a:r>
            <a:r>
              <a:rPr lang="tr-TR" dirty="0" smtClean="0"/>
              <a:t>: gelen kutusundan spam </a:t>
            </a:r>
            <a:r>
              <a:rPr lang="tr-TR" dirty="0" smtClean="0"/>
              <a:t>mesajlarını bulup </a:t>
            </a:r>
            <a:r>
              <a:rPr lang="tr-TR" dirty="0" smtClean="0"/>
              <a:t>silmek </a:t>
            </a:r>
          </a:p>
          <a:p>
            <a:pPr lvl="1"/>
            <a:r>
              <a:rPr lang="tr-TR" dirty="0" smtClean="0"/>
              <a:t>Böyle </a:t>
            </a:r>
            <a:r>
              <a:rPr lang="tr-TR" dirty="0" smtClean="0"/>
              <a:t>bilgisayar sistemlerine “spam filtresi” denir</a:t>
            </a:r>
            <a:endParaRPr lang="tr-TR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sorunu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371600"/>
            <a:ext cx="3657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/>
              <a:t>Eğitim kümesi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895600" y="2895600"/>
            <a:ext cx="3657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/>
              <a:t>Öğrenme </a:t>
            </a:r>
            <a:r>
              <a:rPr lang="tr-TR" sz="3200" dirty="0" smtClean="0"/>
              <a:t>süreci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895600" y="4419600"/>
            <a:ext cx="3657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/>
              <a:t>Olay modeli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267200" y="5638800"/>
            <a:ext cx="12682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h(x)</a:t>
            </a:r>
            <a:endParaRPr lang="en-US" sz="5400" dirty="0"/>
          </a:p>
        </p:txBody>
      </p:sp>
      <p:sp>
        <p:nvSpPr>
          <p:cNvPr id="9" name="Down Arrow 8"/>
          <p:cNvSpPr/>
          <p:nvPr/>
        </p:nvSpPr>
        <p:spPr>
          <a:xfrm>
            <a:off x="4495800" y="2438400"/>
            <a:ext cx="38100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572000" y="3962400"/>
            <a:ext cx="38100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58000" y="1295400"/>
            <a:ext cx="1905000" cy="1638300"/>
            <a:chOff x="2362200" y="3200400"/>
            <a:chExt cx="4953000" cy="3543300"/>
          </a:xfrm>
        </p:grpSpPr>
        <p:pic>
          <p:nvPicPr>
            <p:cNvPr id="11" name="Picture 2" descr="E:\MyDocuments\Professional\Courses\Artificial Intelligence and Machine Learning\lec2ill1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2200" y="3200400"/>
              <a:ext cx="4724400" cy="35433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2590800" y="3657600"/>
              <a:ext cx="4724400" cy="289560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371600"/>
            <a:ext cx="3657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/>
              <a:t>Eğitim kümesi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895600" y="2895600"/>
            <a:ext cx="3657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/>
              <a:t>Öğrenme </a:t>
            </a:r>
            <a:r>
              <a:rPr lang="tr-TR" sz="3200" dirty="0" smtClean="0"/>
              <a:t>süreci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895600" y="4419600"/>
            <a:ext cx="3657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/>
              <a:t>Olay modeli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864069" y="5638800"/>
            <a:ext cx="19271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5400" dirty="0" smtClean="0"/>
              <a:t>y=</a:t>
            </a:r>
            <a:r>
              <a:rPr lang="en-US" sz="5400" dirty="0" smtClean="0"/>
              <a:t>h(x)</a:t>
            </a:r>
            <a:endParaRPr lang="en-US" sz="5400" dirty="0"/>
          </a:p>
        </p:txBody>
      </p:sp>
      <p:sp>
        <p:nvSpPr>
          <p:cNvPr id="9" name="Down Arrow 8"/>
          <p:cNvSpPr/>
          <p:nvPr/>
        </p:nvSpPr>
        <p:spPr>
          <a:xfrm>
            <a:off x="4495800" y="2438400"/>
            <a:ext cx="38100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572000" y="3962400"/>
            <a:ext cx="38100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2324100" y="47625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4648200"/>
            <a:ext cx="1447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tx1"/>
                </a:solidFill>
              </a:rPr>
              <a:t>Durum, 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46482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tx1"/>
                </a:solidFill>
              </a:rPr>
              <a:t>Tahmin, 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6200000">
            <a:off x="6716404" y="47625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858000" y="1295400"/>
            <a:ext cx="1905000" cy="1638300"/>
            <a:chOff x="2362200" y="3200400"/>
            <a:chExt cx="4953000" cy="3543300"/>
          </a:xfrm>
        </p:grpSpPr>
        <p:pic>
          <p:nvPicPr>
            <p:cNvPr id="16" name="Picture 2" descr="E:\MyDocuments\Professional\Courses\Artificial Intelligence and Machine Learning\lec2ill1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2200" y="3200400"/>
              <a:ext cx="4724400" cy="3543300"/>
            </a:xfrm>
            <a:prstGeom prst="rect">
              <a:avLst/>
            </a:prstGeom>
            <a:noFill/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2590800" y="3657600"/>
              <a:ext cx="4724400" cy="289560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6096000" y="6172200"/>
            <a:ext cx="2237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400" b="1" dirty="0" smtClean="0"/>
              <a:t>ilişki </a:t>
            </a:r>
            <a:r>
              <a:rPr lang="tr-TR" sz="2400" b="1" dirty="0" smtClean="0"/>
              <a:t>fonksiyonu</a:t>
            </a:r>
            <a:endParaRPr lang="en-US" sz="24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</a:t>
            </a:r>
            <a:r>
              <a:rPr lang="tr-TR" dirty="0" smtClean="0">
                <a:solidFill>
                  <a:srgbClr val="FF0000"/>
                </a:solidFill>
              </a:rPr>
              <a:t>h(x)</a:t>
            </a:r>
            <a:r>
              <a:rPr lang="tr-TR" dirty="0" smtClean="0"/>
              <a:t>” </a:t>
            </a:r>
            <a:r>
              <a:rPr lang="tr-TR" dirty="0" smtClean="0"/>
              <a:t>fonksiyonuna </a:t>
            </a:r>
            <a:r>
              <a:rPr lang="tr-TR" dirty="0" smtClean="0">
                <a:solidFill>
                  <a:srgbClr val="FF0000"/>
                </a:solidFill>
              </a:rPr>
              <a:t>hipotez </a:t>
            </a:r>
            <a:r>
              <a:rPr lang="tr-TR" dirty="0" smtClean="0"/>
              <a:t>denir</a:t>
            </a:r>
          </a:p>
          <a:p>
            <a:r>
              <a:rPr lang="tr-TR" dirty="0" smtClean="0"/>
              <a:t>Demek ki, olayın modeli yada x ve y arasında olabilir ilişki fonksiyonu için beli bir  şekili hipotez olarak varsayıyoruz</a:t>
            </a:r>
            <a:endParaRPr lang="tr-TR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Örneğin</a:t>
            </a:r>
            <a:r>
              <a:rPr lang="tr-TR" dirty="0" smtClean="0"/>
              <a:t>, en </a:t>
            </a:r>
            <a:r>
              <a:rPr lang="tr-TR" dirty="0" smtClean="0"/>
              <a:t>basit model/hipotezi,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(</a:t>
            </a:r>
            <a:r>
              <a:rPr lang="tr-TR" dirty="0" smtClean="0"/>
              <a:t>bu </a:t>
            </a:r>
            <a:r>
              <a:rPr lang="tr-TR" dirty="0" smtClean="0"/>
              <a:t>model/hipoteze </a:t>
            </a:r>
            <a:r>
              <a:rPr lang="tr-TR" dirty="0" smtClean="0">
                <a:solidFill>
                  <a:srgbClr val="FF0000"/>
                </a:solidFill>
              </a:rPr>
              <a:t>lineer </a:t>
            </a:r>
            <a:r>
              <a:rPr lang="tr-TR" dirty="0" smtClean="0">
                <a:solidFill>
                  <a:srgbClr val="FF0000"/>
                </a:solidFill>
              </a:rPr>
              <a:t>model/hipotezi </a:t>
            </a:r>
            <a:r>
              <a:rPr lang="tr-TR" dirty="0" smtClean="0"/>
              <a:t>denir)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2971800"/>
          <a:ext cx="4849586" cy="838200"/>
        </p:xfrm>
        <a:graphic>
          <a:graphicData uri="http://schemas.openxmlformats.org/presentationml/2006/ole">
            <p:oleObj spid="_x0000_s100354" name="Equation" r:id="rId3" imgW="102852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Hipotez </a:t>
            </a:r>
            <a:r>
              <a:rPr lang="tr-TR" dirty="0" smtClean="0">
                <a:solidFill>
                  <a:srgbClr val="FF0000"/>
                </a:solidFill>
              </a:rPr>
              <a:t>fonksiyonu </a:t>
            </a:r>
            <a:r>
              <a:rPr lang="tr-TR" dirty="0" smtClean="0"/>
              <a:t>birkaç </a:t>
            </a:r>
            <a:r>
              <a:rPr lang="tr-TR" dirty="0" smtClean="0"/>
              <a:t>ya da birçok </a:t>
            </a:r>
            <a:r>
              <a:rPr lang="tr-TR" dirty="0" smtClean="0">
                <a:solidFill>
                  <a:srgbClr val="FF0000"/>
                </a:solidFill>
              </a:rPr>
              <a:t>parametreye</a:t>
            </a:r>
            <a:r>
              <a:rPr lang="tr-TR" dirty="0" smtClean="0"/>
              <a:t> bağlı olmalıdır</a:t>
            </a:r>
            <a:endParaRPr lang="tr-TR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3682425"/>
          <a:ext cx="4849586" cy="838200"/>
        </p:xfrm>
        <a:graphic>
          <a:graphicData uri="http://schemas.openxmlformats.org/presentationml/2006/ole">
            <p:oleObj spid="_x0000_s84994" name="Equation" r:id="rId3" imgW="1028520" imgH="177480" progId="Equation.3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4953000" y="4444425"/>
            <a:ext cx="990600" cy="1143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715000" y="4292025"/>
            <a:ext cx="2286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7800" y="5587425"/>
            <a:ext cx="243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parametreler</a:t>
            </a:r>
            <a:endParaRPr lang="en-US" sz="3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Öğrenme </a:t>
            </a:r>
            <a:r>
              <a:rPr lang="tr-TR" dirty="0" smtClean="0"/>
              <a:t>sürecinin uygun modeli oluşturması, eğitim kümesini </a:t>
            </a:r>
            <a:r>
              <a:rPr lang="tr-TR" dirty="0" smtClean="0"/>
              <a:t>kullanarak hipotez fonksiyonunun uygun parametrelerini </a:t>
            </a:r>
            <a:r>
              <a:rPr lang="tr-TR" dirty="0" smtClean="0"/>
              <a:t>seçmek demektir</a:t>
            </a:r>
            <a:endParaRPr lang="tr-TR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3682425"/>
          <a:ext cx="4849586" cy="838200"/>
        </p:xfrm>
        <a:graphic>
          <a:graphicData uri="http://schemas.openxmlformats.org/presentationml/2006/ole">
            <p:oleObj spid="_x0000_s102402" name="Equation" r:id="rId3" imgW="1028520" imgH="177480" progId="Equation.3">
              <p:embed/>
            </p:oleObj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953000" y="4444425"/>
            <a:ext cx="990600" cy="1143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715000" y="4292025"/>
            <a:ext cx="2286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5587425"/>
            <a:ext cx="243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parametreler</a:t>
            </a:r>
            <a:endParaRPr 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Önceden var olan verilere göre </a:t>
            </a:r>
            <a:r>
              <a:rPr lang="tr-TR" dirty="0" smtClean="0"/>
              <a:t>hipotezdeki </a:t>
            </a:r>
            <a:r>
              <a:rPr lang="tr-TR" dirty="0" smtClean="0"/>
              <a:t>uygun </a:t>
            </a:r>
            <a:r>
              <a:rPr lang="tr-TR" dirty="0" smtClean="0"/>
              <a:t>parametreleri </a:t>
            </a:r>
            <a:r>
              <a:rPr lang="tr-TR" dirty="0" smtClean="0"/>
              <a:t>seçince, olayın modeli belirli olup gelecekte </a:t>
            </a:r>
            <a:r>
              <a:rPr lang="tr-TR" dirty="0" smtClean="0"/>
              <a:t>farklı kararlar için sonuçlarının tahmin edileceği için kullanılabilir</a:t>
            </a:r>
            <a:endParaRPr lang="tr-TR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3682425"/>
          <a:ext cx="4849586" cy="838200"/>
        </p:xfrm>
        <a:graphic>
          <a:graphicData uri="http://schemas.openxmlformats.org/presentationml/2006/ole">
            <p:oleObj spid="_x0000_s89089" name="Equation" r:id="rId3" imgW="1028520" imgH="177480" progId="Equation.3">
              <p:embed/>
            </p:oleObj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2133600" y="4267200"/>
            <a:ext cx="990600" cy="1143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6400800" y="4267200"/>
            <a:ext cx="2286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5435025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Kararın sonucu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867400" y="548640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Mümkün karar</a:t>
            </a:r>
            <a:endParaRPr lang="en-US" sz="3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Maliyet fonksiyonu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</a:t>
            </a:r>
            <a:r>
              <a:rPr lang="tr-TR" dirty="0" smtClean="0"/>
              <a:t>ipotez parametreleri iyi şekilde nasıl seçilebilir?</a:t>
            </a:r>
          </a:p>
          <a:p>
            <a:r>
              <a:rPr lang="tr-TR" dirty="0" smtClean="0"/>
              <a:t>Öncelikle, </a:t>
            </a:r>
            <a:r>
              <a:rPr lang="tr-TR" dirty="0" smtClean="0"/>
              <a:t>“</a:t>
            </a:r>
            <a:r>
              <a:rPr lang="tr-TR" dirty="0" smtClean="0"/>
              <a:t>iyi </a:t>
            </a:r>
            <a:r>
              <a:rPr lang="tr-TR" dirty="0" smtClean="0"/>
              <a:t>parametre seçilmesi” </a:t>
            </a:r>
            <a:r>
              <a:rPr lang="tr-TR" dirty="0" smtClean="0"/>
              <a:t>ne demektir</a:t>
            </a:r>
            <a:r>
              <a:rPr lang="tr-TR" dirty="0" smtClean="0"/>
              <a:t>???</a:t>
            </a:r>
            <a:endParaRPr lang="tr-TR" dirty="0" smtClean="0"/>
          </a:p>
          <a:p>
            <a:r>
              <a:rPr lang="tr-TR" dirty="0" smtClean="0"/>
              <a:t>Bunun için bir </a:t>
            </a:r>
            <a:r>
              <a:rPr lang="tr-TR" dirty="0" smtClean="0">
                <a:solidFill>
                  <a:srgbClr val="FF0000"/>
                </a:solidFill>
              </a:rPr>
              <a:t>maliyet fonksiyonu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Bizim sorunumuza tekrar bakalım</a:t>
            </a:r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Maliyet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Farklı modellerin uygunluğu kesinleştirmek için, </a:t>
            </a:r>
            <a:r>
              <a:rPr lang="tr-TR" dirty="0" smtClean="0">
                <a:solidFill>
                  <a:srgbClr val="FF0000"/>
                </a:solidFill>
              </a:rPr>
              <a:t>maliyet </a:t>
            </a:r>
            <a:r>
              <a:rPr lang="tr-TR" dirty="0" smtClean="0">
                <a:solidFill>
                  <a:srgbClr val="FF0000"/>
                </a:solidFill>
              </a:rPr>
              <a:t>fonksiyonu </a:t>
            </a:r>
            <a:r>
              <a:rPr lang="tr-TR" dirty="0" smtClean="0"/>
              <a:t>kullanılmaktadır</a:t>
            </a:r>
          </a:p>
          <a:p>
            <a:r>
              <a:rPr lang="tr-TR" dirty="0" smtClean="0"/>
              <a:t>Maliyet fonksiyonu, bir modelin var olan verilere uygunluğu yada iyiliği belirtir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Maliyet fonksiyonu</a:t>
            </a:r>
            <a:endParaRPr lang="en-US" dirty="0"/>
          </a:p>
        </p:txBody>
      </p:sp>
      <p:pic>
        <p:nvPicPr>
          <p:cNvPr id="5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2800"/>
            <a:ext cx="3200400" cy="24003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411069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/>
              <a:t>Aynı eğitim kümesi için birkaç hipotez denilebilir: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38200" y="22098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2400" i="1" baseline="-25000" dirty="0" smtClean="0">
                <a:solidFill>
                  <a:srgbClr val="FF0000"/>
                </a:solidFill>
                <a:sym typeface="Symbol"/>
              </a:rPr>
              <a:t>0</a:t>
            </a:r>
            <a:r>
              <a:rPr lang="tr-TR" sz="2400" dirty="0" smtClean="0">
                <a:solidFill>
                  <a:srgbClr val="FF0000"/>
                </a:solidFill>
                <a:sym typeface="Symbol"/>
              </a:rPr>
              <a:t>=10 </a:t>
            </a:r>
            <a:r>
              <a:rPr lang="tr-TR" sz="24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2400" i="1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tr-TR" sz="2400" dirty="0" smtClean="0">
                <a:solidFill>
                  <a:srgbClr val="FF0000"/>
                </a:solidFill>
                <a:sym typeface="Symbol"/>
              </a:rPr>
              <a:t>=0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5304" y="3352800"/>
            <a:ext cx="3200400" cy="2400300"/>
          </a:xfrm>
          <a:prstGeom prst="rect">
            <a:avLst/>
          </a:prstGeom>
          <a:noFill/>
        </p:spPr>
      </p:pic>
      <p:pic>
        <p:nvPicPr>
          <p:cNvPr id="8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352800"/>
            <a:ext cx="3200400" cy="24003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914400" y="27432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ym typeface="Symbol"/>
              </a:rPr>
              <a:t>y=h(x)=10</a:t>
            </a:r>
            <a:r>
              <a:rPr lang="tr-TR" sz="2400" i="1" baseline="-25000" dirty="0" smtClean="0">
                <a:sym typeface="Symbol"/>
              </a:rPr>
              <a:t> 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6256" y="5312392"/>
            <a:ext cx="2590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8674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ym typeface="Symbol"/>
              </a:rPr>
              <a:t>model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952500" y="5334000"/>
            <a:ext cx="5715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57600" y="22098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2400" i="1" baseline="-25000" dirty="0" smtClean="0">
                <a:solidFill>
                  <a:srgbClr val="FF0000"/>
                </a:solidFill>
                <a:sym typeface="Symbol"/>
              </a:rPr>
              <a:t>0</a:t>
            </a:r>
            <a:r>
              <a:rPr lang="tr-TR" sz="2400" dirty="0" smtClean="0">
                <a:solidFill>
                  <a:srgbClr val="FF0000"/>
                </a:solidFill>
                <a:sym typeface="Symbol"/>
              </a:rPr>
              <a:t>=0 </a:t>
            </a:r>
            <a:r>
              <a:rPr lang="tr-TR" sz="24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2400" i="1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tr-TR" sz="2400" dirty="0" smtClean="0">
                <a:solidFill>
                  <a:srgbClr val="FF0000"/>
                </a:solidFill>
                <a:sym typeface="Symbol"/>
              </a:rPr>
              <a:t>=10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3800" y="27432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ym typeface="Symbol"/>
              </a:rPr>
              <a:t>y=h(x)=10*x</a:t>
            </a:r>
            <a:r>
              <a:rPr lang="tr-TR" sz="2400" i="1" baseline="-25000" dirty="0" smtClean="0">
                <a:sym typeface="Symbol"/>
              </a:rPr>
              <a:t> 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429000" y="3581400"/>
            <a:ext cx="228600" cy="1905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5200" y="59436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ym typeface="Symbol"/>
              </a:rPr>
              <a:t>model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505200" y="5181600"/>
            <a:ext cx="533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53200" y="2240591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2400" i="1" baseline="-25000" dirty="0" smtClean="0">
                <a:solidFill>
                  <a:srgbClr val="FF0000"/>
                </a:solidFill>
                <a:sym typeface="Symbol"/>
              </a:rPr>
              <a:t>0</a:t>
            </a:r>
            <a:r>
              <a:rPr lang="tr-TR" sz="2400" dirty="0" smtClean="0">
                <a:solidFill>
                  <a:srgbClr val="FF0000"/>
                </a:solidFill>
                <a:sym typeface="Symbol"/>
              </a:rPr>
              <a:t>=0 </a:t>
            </a:r>
            <a:r>
              <a:rPr lang="tr-TR" sz="24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2400" i="1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tr-TR" sz="2400" dirty="0" smtClean="0">
                <a:solidFill>
                  <a:srgbClr val="FF0000"/>
                </a:solidFill>
                <a:sym typeface="Symbol"/>
              </a:rPr>
              <a:t>=1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2760343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ym typeface="Symbol"/>
              </a:rPr>
              <a:t>y=h(x)=1*x</a:t>
            </a:r>
            <a:r>
              <a:rPr lang="tr-TR" sz="2400" i="1" baseline="-25000" dirty="0" smtClean="0">
                <a:sym typeface="Symbol"/>
              </a:rPr>
              <a:t> 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324600" y="3886200"/>
            <a:ext cx="2514600" cy="1600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81800" y="59436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ym typeface="Symbol"/>
              </a:rPr>
              <a:t>model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781800" y="5181600"/>
            <a:ext cx="533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Bugünkü spam filreleri nasıl çalışır ?</a:t>
            </a:r>
          </a:p>
          <a:p>
            <a:pPr lvl="1"/>
            <a:r>
              <a:rPr lang="tr-TR" dirty="0" smtClean="0"/>
              <a:t>Spam filtresi, </a:t>
            </a:r>
            <a:r>
              <a:rPr lang="tr-TR" dirty="0" smtClean="0"/>
              <a:t>önceden spam </a:t>
            </a:r>
            <a:r>
              <a:rPr lang="tr-TR" dirty="0" smtClean="0"/>
              <a:t>mesajlarını belirtmenizi gözleyerek, spam mesajlarının nasıl </a:t>
            </a:r>
            <a:r>
              <a:rPr lang="tr-TR" dirty="0" smtClean="0"/>
              <a:t>sınıflandırılabilmesini öğreniyor </a:t>
            </a:r>
          </a:p>
          <a:p>
            <a:pPr lvl="1"/>
            <a:r>
              <a:rPr lang="tr-TR" dirty="0" smtClean="0"/>
              <a:t>Sonunda spam </a:t>
            </a:r>
            <a:r>
              <a:rPr lang="tr-TR" dirty="0" smtClean="0"/>
              <a:t>mesajlarını </a:t>
            </a:r>
            <a:r>
              <a:rPr lang="tr-TR" dirty="0" smtClean="0"/>
              <a:t>bulup </a:t>
            </a:r>
            <a:r>
              <a:rPr lang="tr-TR" dirty="0" smtClean="0"/>
              <a:t>silmeyi </a:t>
            </a:r>
            <a:r>
              <a:rPr lang="tr-TR" dirty="0" smtClean="0"/>
              <a:t>otomatik olarak başarılı yapabilir</a:t>
            </a:r>
          </a:p>
          <a:p>
            <a:pPr lvl="1"/>
            <a:r>
              <a:rPr lang="tr-TR" dirty="0" smtClean="0"/>
              <a:t>En ileri spam fitre sistemi bugün Gmail’da bulunmaktadır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Maliyet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İyi hipotez </a:t>
            </a:r>
            <a:r>
              <a:rPr lang="tr-TR" dirty="0" smtClean="0"/>
              <a:t>için, </a:t>
            </a:r>
            <a:r>
              <a:rPr lang="tr-TR" dirty="0" smtClean="0"/>
              <a:t>model olan </a:t>
            </a:r>
            <a:r>
              <a:rPr lang="tr-TR" dirty="0" smtClean="0"/>
              <a:t>y’ler </a:t>
            </a:r>
            <a:r>
              <a:rPr lang="tr-TR" dirty="0" smtClean="0"/>
              <a:t>eğitim </a:t>
            </a:r>
            <a:r>
              <a:rPr lang="tr-TR" dirty="0" smtClean="0"/>
              <a:t>kümedeki </a:t>
            </a:r>
            <a:r>
              <a:rPr lang="tr-TR" dirty="0" smtClean="0"/>
              <a:t>y’lere </a:t>
            </a:r>
            <a:r>
              <a:rPr lang="tr-TR" dirty="0" smtClean="0">
                <a:solidFill>
                  <a:srgbClr val="FF0000"/>
                </a:solidFill>
              </a:rPr>
              <a:t>yakın olacağını</a:t>
            </a:r>
            <a:r>
              <a:rPr lang="tr-TR" dirty="0" smtClean="0"/>
              <a:t> </a:t>
            </a:r>
            <a:r>
              <a:rPr lang="tr-TR" dirty="0" smtClean="0"/>
              <a:t>istemekteyiz</a:t>
            </a:r>
            <a:endParaRPr lang="tr-TR" dirty="0" smtClean="0"/>
          </a:p>
          <a:p>
            <a:r>
              <a:rPr lang="tr-TR" dirty="0" smtClean="0">
                <a:sym typeface="Symbol"/>
              </a:rPr>
              <a:t>Bu ölçüde, (</a:t>
            </a:r>
            <a:r>
              <a:rPr lang="tr-TR" i="1" dirty="0" smtClean="0">
                <a:sym typeface="Symbol"/>
              </a:rPr>
              <a:t></a:t>
            </a:r>
            <a:r>
              <a:rPr lang="tr-TR" i="1" baseline="-25000" dirty="0" smtClean="0">
                <a:sym typeface="Symbol"/>
              </a:rPr>
              <a:t>0</a:t>
            </a:r>
            <a:r>
              <a:rPr lang="tr-TR" dirty="0" smtClean="0">
                <a:sym typeface="Symbol"/>
              </a:rPr>
              <a:t>,</a:t>
            </a:r>
            <a:r>
              <a:rPr lang="tr-TR" i="1" dirty="0" smtClean="0">
                <a:sym typeface="Symbol"/>
              </a:rPr>
              <a:t></a:t>
            </a:r>
            <a:r>
              <a:rPr lang="tr-TR" i="1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) </a:t>
            </a:r>
            <a:r>
              <a:rPr lang="tr-TR" dirty="0" smtClean="0">
                <a:sym typeface="Symbol"/>
              </a:rPr>
              <a:t>model</a:t>
            </a:r>
            <a:r>
              <a:rPr lang="tr-TR" dirty="0" smtClean="0"/>
              <a:t> parametreleri, model y’lerinin </a:t>
            </a:r>
            <a:r>
              <a:rPr lang="tr-TR" dirty="0" smtClean="0"/>
              <a:t>gerçek </a:t>
            </a:r>
            <a:r>
              <a:rPr lang="tr-TR" dirty="0" smtClean="0"/>
              <a:t>var olan verilere </a:t>
            </a:r>
            <a:r>
              <a:rPr lang="tr-TR" dirty="0" smtClean="0"/>
              <a:t>en yakın olacağını </a:t>
            </a:r>
            <a:r>
              <a:rPr lang="tr-TR" dirty="0" smtClean="0"/>
              <a:t>sağlamak zorundadır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Maliyet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Model</a:t>
            </a:r>
            <a:r>
              <a:rPr lang="tr-TR" dirty="0" smtClean="0"/>
              <a:t> y’lerinin </a:t>
            </a:r>
            <a:r>
              <a:rPr lang="tr-TR" dirty="0" smtClean="0"/>
              <a:t>gerçek </a:t>
            </a:r>
            <a:r>
              <a:rPr lang="tr-TR" dirty="0" smtClean="0"/>
              <a:t>verilerden uzaklığı ölçmek için, şu fonksiyon kullanılabilir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436813" y="3352800"/>
          <a:ext cx="4119562" cy="1230313"/>
        </p:xfrm>
        <a:graphic>
          <a:graphicData uri="http://schemas.openxmlformats.org/presentationml/2006/ole">
            <p:oleObj spid="_x0000_s8194" name="Equation" r:id="rId3" imgW="135864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Maliyet fonksiyonu</a:t>
            </a:r>
            <a:endParaRPr lang="en-US" dirty="0"/>
          </a:p>
        </p:txBody>
      </p:sp>
      <p:pic>
        <p:nvPicPr>
          <p:cNvPr id="9218" name="Picture 2" descr="E:\MyDocuments\Professional\Courses\Artificial Intelligence and Machine Learning\lec2ill5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5181600" cy="38862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685800" y="4738048"/>
            <a:ext cx="396240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53340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94296" y="449580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84896" y="3733800"/>
            <a:ext cx="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257800" y="1956392"/>
          <a:ext cx="1990162" cy="786808"/>
        </p:xfrm>
        <a:graphic>
          <a:graphicData uri="http://schemas.openxmlformats.org/presentationml/2006/ole">
            <p:oleObj spid="_x0000_s9219" name="Equation" r:id="rId4" imgW="545760" imgH="215640" progId="Equation.3">
              <p:embed/>
            </p:oleObj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3810000" y="2743200"/>
            <a:ext cx="1905000" cy="152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886200"/>
            <a:ext cx="327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ym typeface="Symbol"/>
              </a:rPr>
              <a:t>Aralıklar </a:t>
            </a:r>
            <a:r>
              <a:rPr lang="tr-TR" sz="2800" dirty="0" smtClean="0">
                <a:sym typeface="Symbol"/>
              </a:rPr>
              <a:t>büyük ise, </a:t>
            </a:r>
            <a:r>
              <a:rPr lang="tr-TR" sz="2800" dirty="0" smtClean="0">
                <a:sym typeface="Symbol"/>
              </a:rPr>
              <a:t>model kötü demektir, ve </a:t>
            </a:r>
            <a:r>
              <a:rPr lang="tr-TR" sz="2800" i="1" dirty="0" smtClean="0">
                <a:sym typeface="Symbol"/>
              </a:rPr>
              <a:t>J</a:t>
            </a:r>
            <a:r>
              <a:rPr lang="tr-TR" sz="2800" dirty="0" smtClean="0">
                <a:sym typeface="Symbol"/>
              </a:rPr>
              <a:t> maliyeti de </a:t>
            </a:r>
            <a:r>
              <a:rPr lang="tr-TR" sz="2800" dirty="0" smtClean="0">
                <a:sym typeface="Symbol"/>
              </a:rPr>
              <a:t>çok büyük olacaktır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36896" y="2971800"/>
            <a:ext cx="1039504" cy="3151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5800" y="2971800"/>
            <a:ext cx="396240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81600" y="1600200"/>
            <a:ext cx="3152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ym typeface="Symbol"/>
              </a:rPr>
              <a:t>Bir örnek için aralığı: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0" y="2667000"/>
            <a:ext cx="175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Maliyet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Bu durumda, </a:t>
            </a:r>
            <a:r>
              <a:rPr lang="tr-TR" i="1" dirty="0" smtClean="0">
                <a:sym typeface="Symbol"/>
              </a:rPr>
              <a:t>J </a:t>
            </a:r>
            <a:r>
              <a:rPr lang="tr-TR" dirty="0" smtClean="0">
                <a:sym typeface="Symbol"/>
              </a:rPr>
              <a:t>fonksiyonuna </a:t>
            </a:r>
            <a:r>
              <a:rPr lang="tr-TR" dirty="0" smtClean="0">
                <a:sym typeface="Symbol"/>
              </a:rPr>
              <a:t>“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maliyet fonksiyonu</a:t>
            </a:r>
            <a:r>
              <a:rPr lang="tr-TR" dirty="0" smtClean="0">
                <a:sym typeface="Symbol"/>
              </a:rPr>
              <a:t>” </a:t>
            </a:r>
            <a:r>
              <a:rPr lang="tr-TR" dirty="0" smtClean="0">
                <a:sym typeface="Symbol"/>
              </a:rPr>
              <a:t>diyoruz</a:t>
            </a:r>
            <a:endParaRPr lang="tr-TR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tr-TR" dirty="0" smtClean="0"/>
              <a:t>Maliyet fonksiyonu, </a:t>
            </a:r>
            <a:r>
              <a:rPr lang="tr-TR" dirty="0" smtClean="0"/>
              <a:t>farklı modellerin </a:t>
            </a:r>
            <a:r>
              <a:rPr lang="tr-TR" dirty="0" smtClean="0"/>
              <a:t>gerçek verilere ne kadar yakın olduğunu tanımlıyor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rgbClr val="FF0000"/>
                </a:solidFill>
              </a:rPr>
              <a:t>Büyük </a:t>
            </a:r>
            <a:r>
              <a:rPr lang="tr-TR" i="1" dirty="0" smtClean="0">
                <a:solidFill>
                  <a:srgbClr val="FF0000"/>
                </a:solidFill>
              </a:rPr>
              <a:t>J</a:t>
            </a:r>
            <a:r>
              <a:rPr lang="tr-TR" dirty="0" smtClean="0">
                <a:solidFill>
                  <a:srgbClr val="FF0000"/>
                </a:solidFill>
              </a:rPr>
              <a:t>’nin </a:t>
            </a:r>
            <a:r>
              <a:rPr lang="tr-TR" dirty="0" smtClean="0">
                <a:solidFill>
                  <a:srgbClr val="FF0000"/>
                </a:solidFill>
              </a:rPr>
              <a:t>değerleri, </a:t>
            </a:r>
            <a:r>
              <a:rPr lang="tr-TR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dirty="0" smtClean="0"/>
              <a:t>(x</a:t>
            </a:r>
            <a:r>
              <a:rPr lang="tr-TR" dirty="0" smtClean="0"/>
              <a:t>) değerlerinin </a:t>
            </a:r>
            <a:r>
              <a:rPr lang="tr-TR" dirty="0" smtClean="0"/>
              <a:t>gerçek </a:t>
            </a:r>
            <a:r>
              <a:rPr lang="tr-TR" dirty="0" smtClean="0"/>
              <a:t>verilerden </a:t>
            </a:r>
            <a:r>
              <a:rPr lang="tr-TR" dirty="0" smtClean="0">
                <a:solidFill>
                  <a:srgbClr val="FF0000"/>
                </a:solidFill>
              </a:rPr>
              <a:t>çok uzak olduğunu </a:t>
            </a:r>
            <a:r>
              <a:rPr lang="tr-TR" dirty="0" smtClean="0"/>
              <a:t>demektetir</a:t>
            </a:r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Maliyet fonksiyonu</a:t>
            </a:r>
            <a:endParaRPr lang="en-US" dirty="0"/>
          </a:p>
        </p:txBody>
      </p:sp>
      <p:pic>
        <p:nvPicPr>
          <p:cNvPr id="9218" name="Picture 2" descr="E:\MyDocuments\Professional\Courses\Artificial Intelligence and Machine Learning\lec2ill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5181600" cy="38862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685800" y="4738048"/>
            <a:ext cx="396240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5334000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94296" y="449580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84896" y="3733800"/>
            <a:ext cx="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36896" y="2971800"/>
            <a:ext cx="1039504" cy="3151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5800" y="2971800"/>
            <a:ext cx="396240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95400" y="152400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ym typeface="Symbol"/>
              </a:rPr>
              <a:t>En iyi model, gerçek verilere en yakın model, böylece en </a:t>
            </a:r>
            <a:r>
              <a:rPr lang="tr-TR" sz="2800" dirty="0" smtClean="0">
                <a:sym typeface="Symbol"/>
              </a:rPr>
              <a:t>küçük </a:t>
            </a:r>
            <a:r>
              <a:rPr lang="tr-TR" sz="2800" i="1" dirty="0" smtClean="0">
                <a:sym typeface="Symbol"/>
              </a:rPr>
              <a:t>J</a:t>
            </a:r>
            <a:r>
              <a:rPr lang="tr-TR" sz="2800" dirty="0" smtClean="0">
                <a:sym typeface="Symbol"/>
              </a:rPr>
              <a:t> değeri </a:t>
            </a:r>
            <a:r>
              <a:rPr lang="tr-TR" sz="2800" dirty="0" smtClean="0">
                <a:sym typeface="Symbol"/>
              </a:rPr>
              <a:t>demektir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029200" y="3314700"/>
            <a:ext cx="3911600" cy="3200400"/>
            <a:chOff x="5029200" y="3314700"/>
            <a:chExt cx="3911600" cy="3200400"/>
          </a:xfrm>
        </p:grpSpPr>
        <p:pic>
          <p:nvPicPr>
            <p:cNvPr id="10244" name="Picture 4" descr="E:\MyDocuments\Professional\Courses\Artificial Intelligence and Machine Learning\lec2ill6.t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29200" y="3581400"/>
              <a:ext cx="3911600" cy="2933700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 flipH="1">
              <a:off x="7058024" y="4267200"/>
              <a:ext cx="28576" cy="1866900"/>
            </a:xfrm>
            <a:prstGeom prst="line">
              <a:avLst/>
            </a:prstGeom>
            <a:ln w="1270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705600" y="3314700"/>
              <a:ext cx="838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2400" i="1" dirty="0" smtClean="0">
                  <a:sym typeface="Symbol"/>
                </a:rPr>
                <a:t>J</a:t>
              </a:r>
              <a:r>
                <a:rPr lang="tr-TR" sz="2400" dirty="0" smtClean="0">
                  <a:sym typeface="Symbol"/>
                </a:rPr>
                <a:t>(</a:t>
              </a:r>
              <a:r>
                <a:rPr lang="tr-TR" sz="2400" i="1" dirty="0" smtClean="0">
                  <a:sym typeface="Symbol"/>
                </a:rPr>
                <a:t></a:t>
              </a:r>
              <a:r>
                <a:rPr lang="tr-TR" sz="2400" i="1" baseline="-25000" dirty="0" smtClean="0">
                  <a:sym typeface="Symbol"/>
                </a:rPr>
                <a:t>1</a:t>
              </a:r>
              <a:r>
                <a:rPr lang="tr-TR" sz="2400" dirty="0" smtClean="0">
                  <a:sym typeface="Symbol"/>
                </a:rPr>
                <a:t>)</a:t>
              </a:r>
              <a:endParaRPr lang="en-US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53160" y="5532120"/>
            <a:ext cx="182880" cy="182880"/>
            <a:chOff x="6324600" y="5486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6324600" y="5486400"/>
              <a:ext cx="2286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324600" y="5486400"/>
              <a:ext cx="2286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665720" y="5517832"/>
            <a:ext cx="182880" cy="182880"/>
            <a:chOff x="6324600" y="5486400"/>
            <a:chExt cx="228600" cy="304800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6324600" y="5486400"/>
              <a:ext cx="2286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324600" y="5486400"/>
              <a:ext cx="2286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977064" y="6048376"/>
            <a:ext cx="182880" cy="182880"/>
            <a:chOff x="6324600" y="5486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6324600" y="5486400"/>
              <a:ext cx="2286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324600" y="5486400"/>
              <a:ext cx="2286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7772400" y="4495800"/>
            <a:ext cx="0" cy="10287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24600" y="4495800"/>
            <a:ext cx="0" cy="10287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Maliyet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ym typeface="Symbol"/>
              </a:rPr>
              <a:t>Modelin</a:t>
            </a:r>
            <a:r>
              <a:rPr lang="tr-TR" dirty="0" smtClean="0"/>
              <a:t> </a:t>
            </a:r>
            <a:r>
              <a:rPr lang="tr-TR" dirty="0" smtClean="0"/>
              <a:t>gerçek </a:t>
            </a:r>
            <a:r>
              <a:rPr lang="tr-TR" dirty="0" smtClean="0"/>
              <a:t>verilere en </a:t>
            </a:r>
            <a:r>
              <a:rPr lang="tr-TR" dirty="0" smtClean="0"/>
              <a:t>yakın olacağını </a:t>
            </a:r>
            <a:r>
              <a:rPr lang="tr-TR" dirty="0" smtClean="0"/>
              <a:t>sağlamak, </a:t>
            </a:r>
            <a:r>
              <a:rPr lang="tr-TR" dirty="0" smtClean="0">
                <a:sym typeface="Symbol"/>
              </a:rPr>
              <a:t>(</a:t>
            </a:r>
            <a:r>
              <a:rPr lang="tr-TR" i="1" dirty="0" smtClean="0">
                <a:sym typeface="Symbol"/>
              </a:rPr>
              <a:t></a:t>
            </a:r>
            <a:r>
              <a:rPr lang="tr-TR" i="1" baseline="-25000" dirty="0" smtClean="0">
                <a:sym typeface="Symbol"/>
              </a:rPr>
              <a:t>0</a:t>
            </a:r>
            <a:r>
              <a:rPr lang="tr-TR" dirty="0" smtClean="0">
                <a:sym typeface="Symbol"/>
              </a:rPr>
              <a:t>,</a:t>
            </a:r>
            <a:r>
              <a:rPr lang="tr-TR" i="1" dirty="0" smtClean="0">
                <a:sym typeface="Symbol"/>
              </a:rPr>
              <a:t></a:t>
            </a:r>
            <a:r>
              <a:rPr lang="tr-TR" i="1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)  </a:t>
            </a:r>
            <a:r>
              <a:rPr lang="tr-TR" dirty="0" smtClean="0">
                <a:sym typeface="Symbol"/>
              </a:rPr>
              <a:t>için bu optimizasyon problemi demektedir</a:t>
            </a:r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pPr>
              <a:buNone/>
            </a:pPr>
            <a:endParaRPr lang="tr-TR" dirty="0" smtClean="0">
              <a:sym typeface="Symbol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612900" y="3371850"/>
          <a:ext cx="5313363" cy="1231900"/>
        </p:xfrm>
        <a:graphic>
          <a:graphicData uri="http://schemas.openxmlformats.org/presentationml/2006/ole">
            <p:oleObj spid="_x0000_s103426" name="Equation" r:id="rId3" imgW="1752480" imgH="4060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267200" y="5341203"/>
            <a:ext cx="426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Modeldeki sonuçların gerçek verilerden ortalama </a:t>
            </a:r>
            <a:r>
              <a:rPr lang="tr-TR" sz="2400" u="sng" dirty="0" smtClean="0"/>
              <a:t>mesafesi</a:t>
            </a:r>
            <a:endParaRPr lang="en-US" sz="2400" u="sng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0" y="5036403"/>
            <a:ext cx="30480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5027676" y="3351276"/>
            <a:ext cx="536448" cy="2667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Maliyet fonksiyonu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7200" y="1600201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ym typeface="Symbol"/>
              </a:rPr>
              <a:t>Gerçek lineer regresyon maliyet iki parametreye bağlı, yani 2 </a:t>
            </a:r>
            <a:r>
              <a:rPr lang="tr-TR" sz="2800" dirty="0" smtClean="0">
                <a:sym typeface="Symbol"/>
              </a:rPr>
              <a:t>boyutlu </a:t>
            </a:r>
            <a:r>
              <a:rPr lang="tr-TR" sz="2800" dirty="0" smtClean="0">
                <a:sym typeface="Symbol"/>
              </a:rPr>
              <a:t>fonksiyondur</a:t>
            </a:r>
            <a:endParaRPr lang="en-US" sz="2800" dirty="0"/>
          </a:p>
        </p:txBody>
      </p:sp>
      <p:pic>
        <p:nvPicPr>
          <p:cNvPr id="11267" name="Picture 3" descr="E:\MyDocuments\Professional\Courses\Artificial Intelligence and Machine Learning\lec2ill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90800"/>
            <a:ext cx="5334000" cy="4000500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4800600" y="3886200"/>
            <a:ext cx="0" cy="10287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Dereceli azaltma metodu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iyi olay modeli, en iyi model parametreleri, en düşük maliyet değeri demektedir</a:t>
            </a:r>
          </a:p>
          <a:p>
            <a:r>
              <a:rPr lang="tr-TR" dirty="0" smtClean="0"/>
              <a:t>Maliyetin </a:t>
            </a:r>
            <a:r>
              <a:rPr lang="tr-TR" dirty="0" smtClean="0">
                <a:solidFill>
                  <a:srgbClr val="FF0000"/>
                </a:solidFill>
              </a:rPr>
              <a:t>minimumunu </a:t>
            </a:r>
            <a:r>
              <a:rPr lang="tr-TR" dirty="0" smtClean="0"/>
              <a:t>nasıl buluyoruz?</a:t>
            </a:r>
            <a:endParaRPr lang="en-US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Dereceli </a:t>
            </a:r>
            <a:r>
              <a:rPr lang="tr-TR" dirty="0" smtClean="0">
                <a:solidFill>
                  <a:srgbClr val="FF0000"/>
                </a:solidFill>
              </a:rPr>
              <a:t>azaltma </a:t>
            </a:r>
            <a:r>
              <a:rPr lang="tr-TR" dirty="0" smtClean="0"/>
              <a:t>(gradient descent) metodu, çok güclü ve çok genel </a:t>
            </a:r>
            <a:r>
              <a:rPr lang="tr-TR" dirty="0" smtClean="0">
                <a:solidFill>
                  <a:srgbClr val="FF0000"/>
                </a:solidFill>
              </a:rPr>
              <a:t>optimizasyon </a:t>
            </a:r>
            <a:r>
              <a:rPr lang="tr-TR" dirty="0" smtClean="0">
                <a:solidFill>
                  <a:srgbClr val="FF0000"/>
                </a:solidFill>
              </a:rPr>
              <a:t>metodudur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/>
              <a:t>Bir </a:t>
            </a:r>
            <a:r>
              <a:rPr lang="tr-TR" dirty="0" smtClean="0">
                <a:sym typeface="Symbol"/>
              </a:rPr>
              <a:t>(</a:t>
            </a:r>
            <a:r>
              <a:rPr lang="tr-TR" i="1" dirty="0" smtClean="0">
                <a:sym typeface="Symbol"/>
              </a:rPr>
              <a:t></a:t>
            </a:r>
            <a:r>
              <a:rPr lang="tr-TR" i="1" baseline="-25000" dirty="0" smtClean="0">
                <a:sym typeface="Symbol"/>
              </a:rPr>
              <a:t>0</a:t>
            </a:r>
            <a:r>
              <a:rPr lang="tr-TR" dirty="0" smtClean="0">
                <a:sym typeface="Symbol"/>
              </a:rPr>
              <a:t>,</a:t>
            </a:r>
            <a:r>
              <a:rPr lang="tr-TR" i="1" dirty="0" smtClean="0">
                <a:sym typeface="Symbol"/>
              </a:rPr>
              <a:t></a:t>
            </a:r>
            <a:r>
              <a:rPr lang="tr-TR" i="1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)  noktasında</a:t>
            </a:r>
            <a:r>
              <a:rPr lang="tr-TR" dirty="0" smtClean="0"/>
              <a:t> </a:t>
            </a:r>
            <a:r>
              <a:rPr lang="tr-TR" dirty="0" smtClean="0"/>
              <a:t>başlıyoruz</a:t>
            </a:r>
            <a:endParaRPr lang="en-US" dirty="0" smtClean="0"/>
          </a:p>
          <a:p>
            <a:pPr lvl="1"/>
            <a:r>
              <a:rPr lang="tr-TR" dirty="0" smtClean="0"/>
              <a:t>Devamlı, </a:t>
            </a:r>
            <a:r>
              <a:rPr lang="tr-TR" i="1" dirty="0" smtClean="0"/>
              <a:t>J</a:t>
            </a:r>
            <a:r>
              <a:rPr lang="tr-TR" dirty="0" smtClean="0"/>
              <a:t>’nin </a:t>
            </a:r>
            <a:r>
              <a:rPr lang="tr-TR" dirty="0" smtClean="0"/>
              <a:t>değerlerini azaltmak için </a:t>
            </a:r>
            <a:r>
              <a:rPr lang="tr-TR" dirty="0" smtClean="0">
                <a:sym typeface="Symbol"/>
              </a:rPr>
              <a:t>(</a:t>
            </a:r>
            <a:r>
              <a:rPr lang="tr-TR" i="1" dirty="0" smtClean="0">
                <a:sym typeface="Symbol"/>
              </a:rPr>
              <a:t></a:t>
            </a:r>
            <a:r>
              <a:rPr lang="tr-TR" i="1" baseline="-25000" dirty="0" smtClean="0">
                <a:sym typeface="Symbol"/>
              </a:rPr>
              <a:t>0</a:t>
            </a:r>
            <a:r>
              <a:rPr lang="tr-TR" dirty="0" smtClean="0">
                <a:sym typeface="Symbol"/>
              </a:rPr>
              <a:t>,</a:t>
            </a:r>
            <a:r>
              <a:rPr lang="tr-TR" i="1" dirty="0" smtClean="0">
                <a:sym typeface="Symbol"/>
              </a:rPr>
              <a:t></a:t>
            </a:r>
            <a:r>
              <a:rPr lang="tr-TR" i="1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) </a:t>
            </a:r>
            <a:r>
              <a:rPr lang="tr-TR" dirty="0" smtClean="0">
                <a:sym typeface="Symbol"/>
              </a:rPr>
              <a:t>uzayda </a:t>
            </a:r>
            <a:r>
              <a:rPr lang="tr-TR" dirty="0" smtClean="0"/>
              <a:t>küçük adımlarını yapıyoruz</a:t>
            </a:r>
            <a:endParaRPr lang="tr-TR" dirty="0" smtClean="0"/>
          </a:p>
          <a:p>
            <a:pPr lvl="1"/>
            <a:r>
              <a:rPr lang="tr-TR" i="1" dirty="0" smtClean="0"/>
              <a:t>J</a:t>
            </a:r>
            <a:r>
              <a:rPr lang="tr-TR" dirty="0" smtClean="0"/>
              <a:t>’nin değerleri sürekli düşmek zorunda</a:t>
            </a:r>
          </a:p>
          <a:p>
            <a:pPr lvl="1" algn="just"/>
            <a:r>
              <a:rPr lang="tr-TR" dirty="0" smtClean="0"/>
              <a:t>Çünkü </a:t>
            </a:r>
            <a:r>
              <a:rPr lang="tr-TR" i="1" dirty="0" smtClean="0"/>
              <a:t>J </a:t>
            </a:r>
            <a:r>
              <a:rPr lang="tr-TR" dirty="0" smtClean="0">
                <a:sym typeface="Symbol"/>
              </a:rPr>
              <a:t> 0, bu süreç s</a:t>
            </a:r>
            <a:r>
              <a:rPr lang="tr-TR" dirty="0" smtClean="0"/>
              <a:t>onunda </a:t>
            </a:r>
            <a:r>
              <a:rPr lang="tr-TR" dirty="0" smtClean="0"/>
              <a:t>bir </a:t>
            </a:r>
            <a:r>
              <a:rPr lang="tr-TR" dirty="0" smtClean="0"/>
              <a:t>noktaya gelmek zorundadır (sonsuz devam edemez yani)</a:t>
            </a:r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pic>
        <p:nvPicPr>
          <p:cNvPr id="5" name="Content Placeholder 4" descr="lec2ill8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sp>
        <p:nvSpPr>
          <p:cNvPr id="4" name="Rectangle 3"/>
          <p:cNvSpPr/>
          <p:nvPr/>
        </p:nvSpPr>
        <p:spPr>
          <a:xfrm>
            <a:off x="228600" y="16764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/>
            <a:r>
              <a:rPr lang="tr-TR" sz="2400" b="1" dirty="0" smtClean="0"/>
              <a:t>A</a:t>
            </a:r>
            <a:r>
              <a:rPr lang="tr-TR" sz="2400" b="1" dirty="0" smtClean="0">
                <a:sym typeface="Symbol"/>
              </a:rPr>
              <a:t>zaltılacak fonksiyon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</a:t>
            </a:r>
            <a:r>
              <a:rPr lang="tr-TR" dirty="0" smtClean="0"/>
              <a:t>genel temel </a:t>
            </a:r>
            <a:r>
              <a:rPr lang="tr-TR" dirty="0" smtClean="0">
                <a:solidFill>
                  <a:srgbClr val="FF0000"/>
                </a:solidFill>
              </a:rPr>
              <a:t>aşamaları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:</a:t>
            </a:r>
            <a:r>
              <a:rPr lang="tr-TR" dirty="0" smtClean="0">
                <a:solidFill>
                  <a:srgbClr val="FF0000"/>
                </a:solidFill>
              </a:rPr>
              <a:t>Problem tanımı: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gelen kutusundan </a:t>
            </a:r>
            <a:r>
              <a:rPr lang="tr-TR" dirty="0" smtClean="0"/>
              <a:t>spam </a:t>
            </a:r>
            <a:r>
              <a:rPr lang="tr-TR" dirty="0" smtClean="0"/>
              <a:t>mesajlarını bulup </a:t>
            </a:r>
            <a:r>
              <a:rPr lang="tr-TR" dirty="0" smtClean="0"/>
              <a:t>silmek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:Başarı Ölçüsü: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gerçek silenen spam </a:t>
            </a:r>
            <a:r>
              <a:rPr lang="tr-TR" dirty="0" smtClean="0"/>
              <a:t>mesajlarının üzdesi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:Öğrenme Süreci: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spam </a:t>
            </a:r>
            <a:r>
              <a:rPr lang="tr-TR" dirty="0" smtClean="0"/>
              <a:t>mesajlarını bulup belirtmenizi </a:t>
            </a:r>
            <a:r>
              <a:rPr lang="tr-TR" dirty="0" smtClean="0"/>
              <a:t>gözleyerek, başarı ölçüsü </a:t>
            </a:r>
            <a:r>
              <a:rPr lang="tr-TR" dirty="0" smtClean="0"/>
              <a:t>artmaya </a:t>
            </a:r>
            <a:r>
              <a:rPr lang="tr-TR" dirty="0" smtClean="0"/>
              <a:t>çalışmak</a:t>
            </a:r>
            <a:endParaRPr lang="tr-TR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pic>
        <p:nvPicPr>
          <p:cNvPr id="5" name="Content Placeholder 4" descr="lec2ill8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4191000" y="3352800"/>
            <a:ext cx="152400" cy="3048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43400" y="3657600"/>
            <a:ext cx="76200" cy="3810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01152" y="3989696"/>
            <a:ext cx="304800" cy="3048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10000" y="4267200"/>
            <a:ext cx="304800" cy="2286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81400" y="4495800"/>
            <a:ext cx="228600" cy="152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16764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/>
            <a:r>
              <a:rPr lang="tr-TR" dirty="0" smtClean="0"/>
              <a:t>Bir </a:t>
            </a:r>
            <a:r>
              <a:rPr lang="tr-TR" dirty="0" smtClean="0">
                <a:sym typeface="Symbol"/>
              </a:rPr>
              <a:t>noktada </a:t>
            </a:r>
            <a:r>
              <a:rPr lang="tr-TR" dirty="0" smtClean="0"/>
              <a:t>başladık </a:t>
            </a:r>
            <a:r>
              <a:rPr lang="tr-TR" dirty="0" smtClean="0"/>
              <a:t>...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28600" y="26670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/>
            <a:r>
              <a:rPr lang="tr-TR" i="1" dirty="0" smtClean="0"/>
              <a:t>... J</a:t>
            </a:r>
            <a:r>
              <a:rPr lang="tr-TR" dirty="0" smtClean="0"/>
              <a:t> değerini </a:t>
            </a:r>
            <a:r>
              <a:rPr lang="tr-TR" dirty="0" smtClean="0"/>
              <a:t>azaltan </a:t>
            </a:r>
            <a:r>
              <a:rPr lang="tr-TR" dirty="0" smtClean="0">
                <a:sym typeface="Symbol"/>
              </a:rPr>
              <a:t>küçük </a:t>
            </a:r>
            <a:r>
              <a:rPr lang="tr-TR" dirty="0" smtClean="0"/>
              <a:t>adımları </a:t>
            </a:r>
            <a:r>
              <a:rPr lang="tr-TR" dirty="0" smtClean="0"/>
              <a:t>yapıyoruz </a:t>
            </a:r>
            <a:r>
              <a:rPr lang="tr-TR" dirty="0" smtClean="0"/>
              <a:t>...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56020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dirty="0" smtClean="0"/>
              <a:t>... </a:t>
            </a:r>
            <a:r>
              <a:rPr lang="tr-TR" dirty="0" smtClean="0"/>
              <a:t>minimum </a:t>
            </a:r>
            <a:r>
              <a:rPr lang="tr-TR" dirty="0" smtClean="0"/>
              <a:t>noktasına </a:t>
            </a:r>
            <a:r>
              <a:rPr lang="tr-TR" dirty="0" smtClean="0"/>
              <a:t>gelmek zorundayız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81400" y="3581400"/>
            <a:ext cx="0" cy="10287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pic>
        <p:nvPicPr>
          <p:cNvPr id="5" name="Content Placeholder 4" descr="lec2ill8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4343400" y="3200400"/>
            <a:ext cx="228600" cy="152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3352800"/>
            <a:ext cx="228600" cy="152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0600" y="3505200"/>
            <a:ext cx="304800" cy="762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05400" y="3581400"/>
            <a:ext cx="228600" cy="762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33600" y="1219200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/>
            <a:r>
              <a:rPr lang="tr-TR" sz="2400" dirty="0" smtClean="0"/>
              <a:t>Sadece </a:t>
            </a:r>
            <a:r>
              <a:rPr lang="tr-TR" sz="2400" dirty="0" smtClean="0">
                <a:solidFill>
                  <a:srgbClr val="FF0000"/>
                </a:solidFill>
              </a:rPr>
              <a:t>lokal olarak bir </a:t>
            </a:r>
            <a:r>
              <a:rPr lang="tr-TR" sz="2400" dirty="0" smtClean="0">
                <a:solidFill>
                  <a:srgbClr val="FF0000"/>
                </a:solidFill>
              </a:rPr>
              <a:t>minimumdur</a:t>
            </a:r>
            <a:r>
              <a:rPr lang="tr-TR" sz="2400" dirty="0" smtClean="0"/>
              <a:t>: </a:t>
            </a:r>
            <a:r>
              <a:rPr lang="tr-TR" sz="2400" dirty="0" smtClean="0"/>
              <a:t>başka noktadan başlayınca başka </a:t>
            </a:r>
            <a:r>
              <a:rPr lang="tr-TR" sz="2400" dirty="0" smtClean="0"/>
              <a:t>noktaya gelmek mümkündür</a:t>
            </a:r>
            <a:endParaRPr lang="en-US" sz="24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91000" y="3352800"/>
            <a:ext cx="152400" cy="3048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43400" y="3657600"/>
            <a:ext cx="76200" cy="3810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01152" y="3989696"/>
            <a:ext cx="304800" cy="3048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10000" y="4267200"/>
            <a:ext cx="304800" cy="2286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400" y="4495800"/>
            <a:ext cx="228600" cy="152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1400" y="3581400"/>
            <a:ext cx="0" cy="10287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2590800"/>
            <a:ext cx="0" cy="10287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pic>
        <p:nvPicPr>
          <p:cNvPr id="5" name="Content Placeholder 4" descr="lec2ill8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4343400" y="3200400"/>
            <a:ext cx="228600" cy="152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3352800"/>
            <a:ext cx="228600" cy="152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0600" y="3505200"/>
            <a:ext cx="304800" cy="762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05400" y="3581400"/>
            <a:ext cx="228600" cy="762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33600" y="1219200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/>
            <a:r>
              <a:rPr lang="tr-TR" sz="2400" dirty="0" smtClean="0"/>
              <a:t>Genellikle, bu metot birkaç rastgele başlangıç nokta ile çalıştırılmalı, ve en iyi minimum seçilmeli</a:t>
            </a:r>
            <a:endParaRPr lang="en-US" sz="24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91000" y="3352800"/>
            <a:ext cx="152400" cy="3048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43400" y="3657600"/>
            <a:ext cx="76200" cy="3810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01152" y="3989696"/>
            <a:ext cx="304800" cy="3048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10000" y="4267200"/>
            <a:ext cx="304800" cy="2286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400" y="4495800"/>
            <a:ext cx="228600" cy="152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1400" y="3581400"/>
            <a:ext cx="0" cy="10287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2590800"/>
            <a:ext cx="0" cy="10287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Ortadaki adımları, </a:t>
            </a:r>
            <a:r>
              <a:rPr lang="tr-TR" i="1" dirty="0" smtClean="0"/>
              <a:t>J </a:t>
            </a:r>
            <a:r>
              <a:rPr lang="tr-TR" dirty="0" smtClean="0"/>
              <a:t>değerini en çok azaltması isteriz</a:t>
            </a:r>
            <a:endParaRPr lang="tr-TR" i="1" dirty="0" smtClean="0"/>
          </a:p>
          <a:p>
            <a:r>
              <a:rPr lang="tr-TR" dirty="0" smtClean="0"/>
              <a:t>Bunun için, adımları “</a:t>
            </a:r>
            <a:r>
              <a:rPr lang="tr-TR" dirty="0" smtClean="0">
                <a:solidFill>
                  <a:srgbClr val="FF0000"/>
                </a:solidFill>
              </a:rPr>
              <a:t>gradient</a:t>
            </a:r>
            <a:r>
              <a:rPr lang="tr-TR" dirty="0" smtClean="0"/>
              <a:t>” </a:t>
            </a:r>
            <a:r>
              <a:rPr lang="tr-TR" dirty="0" smtClean="0"/>
              <a:t>(yani eğim</a:t>
            </a:r>
            <a:r>
              <a:rPr lang="tr-TR" dirty="0" smtClean="0"/>
              <a:t>) yönünde </a:t>
            </a:r>
            <a:r>
              <a:rPr lang="tr-TR" dirty="0" smtClean="0"/>
              <a:t>yapılmaktadır</a:t>
            </a:r>
            <a:endParaRPr lang="tr-TR" dirty="0" smtClean="0"/>
          </a:p>
          <a:p>
            <a:r>
              <a:rPr lang="tr-TR" dirty="0" smtClean="0">
                <a:sym typeface="Symbol"/>
              </a:rPr>
              <a:t>Dereceli </a:t>
            </a:r>
            <a:r>
              <a:rPr lang="tr-TR" dirty="0" smtClean="0">
                <a:sym typeface="Symbol"/>
              </a:rPr>
              <a:t>azaltma </a:t>
            </a:r>
            <a:r>
              <a:rPr lang="tr-TR" dirty="0" smtClean="0">
                <a:sym typeface="Symbol"/>
              </a:rPr>
              <a:t>algoritması:</a:t>
            </a:r>
            <a:endParaRPr lang="tr-TR" dirty="0" smtClean="0">
              <a:sym typeface="Symbol"/>
            </a:endParaRPr>
          </a:p>
          <a:p>
            <a:pPr lvl="1">
              <a:lnSpc>
                <a:spcPct val="150000"/>
              </a:lnSpc>
            </a:pPr>
            <a:r>
              <a:rPr lang="tr-TR" dirty="0" smtClean="0">
                <a:solidFill>
                  <a:srgbClr val="FF0000"/>
                </a:solidFill>
                <a:sym typeface="Symbol"/>
              </a:rPr>
              <a:t>Yakınsamaya kadar </a:t>
            </a:r>
            <a:r>
              <a:rPr lang="tr-TR" dirty="0" smtClean="0">
                <a:sym typeface="Symbol"/>
              </a:rPr>
              <a:t>tekrarlama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</a:t>
            </a:r>
            <a:r>
              <a:rPr lang="tr-TR" i="1" dirty="0" smtClean="0"/>
              <a:t>j</a:t>
            </a:r>
            <a:r>
              <a:rPr lang="tr-TR" dirty="0" smtClean="0"/>
              <a:t>=1,2 </a:t>
            </a:r>
            <a:r>
              <a:rPr lang="tr-TR" dirty="0" smtClean="0"/>
              <a:t>için;</a:t>
            </a:r>
            <a:endParaRPr lang="en-US" dirty="0" smtClean="0"/>
          </a:p>
          <a:p>
            <a:pPr marL="1023938"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752600" y="4495800"/>
          <a:ext cx="3912099" cy="1398587"/>
        </p:xfrm>
        <a:graphic>
          <a:graphicData uri="http://schemas.openxmlformats.org/presentationml/2006/ole">
            <p:oleObj spid="_x0000_s67586" name="Equation" r:id="rId3" imgW="888840" imgH="317160" progId="Equation.3">
              <p:embed/>
            </p:oleObj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</a:t>
            </a:r>
            <a:r>
              <a:rPr lang="tr-TR" i="1" dirty="0" smtClean="0"/>
              <a:t>j</a:t>
            </a:r>
            <a:r>
              <a:rPr lang="tr-TR" dirty="0" smtClean="0"/>
              <a:t>=1,2 için;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676400" y="2182504"/>
          <a:ext cx="3912099" cy="1398587"/>
        </p:xfrm>
        <a:graphic>
          <a:graphicData uri="http://schemas.openxmlformats.org/presentationml/2006/ole">
            <p:oleObj spid="_x0000_s68610" name="Equation" r:id="rId3" imgW="888840" imgH="317160" progId="Equation.3">
              <p:embed/>
            </p:oleObj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Bu formülde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</a:t>
            </a: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676400" y="2182504"/>
          <a:ext cx="3912099" cy="1398587"/>
        </p:xfrm>
        <a:graphic>
          <a:graphicData uri="http://schemas.openxmlformats.org/presentationml/2006/ole">
            <p:oleObj spid="_x0000_s74754" name="Equation" r:id="rId3" imgW="888840" imgH="31716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676400" y="2895600"/>
            <a:ext cx="685800" cy="1143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4038600"/>
            <a:ext cx="274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Değer güncelleştirilmesi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62400" y="3352800"/>
            <a:ext cx="6858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3400" y="4419600"/>
            <a:ext cx="345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Maliyet fonksiyonununtürevleri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3276607" y="3124200"/>
            <a:ext cx="794174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0200" y="4876800"/>
            <a:ext cx="4941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Özel bir </a:t>
            </a:r>
            <a:r>
              <a:rPr lang="tr-TR" sz="2000" i="1" dirty="0" smtClean="0">
                <a:solidFill>
                  <a:srgbClr val="FF0000"/>
                </a:solidFill>
              </a:rPr>
              <a:t>parametre (öğrenme </a:t>
            </a:r>
            <a:r>
              <a:rPr lang="tr-TR" sz="2000" i="1" dirty="0" smtClean="0">
                <a:solidFill>
                  <a:srgbClr val="FF0000"/>
                </a:solidFill>
              </a:rPr>
              <a:t>hız parametresi)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</a:t>
            </a:r>
            <a:r>
              <a:rPr lang="tr-TR" i="1" dirty="0" smtClean="0"/>
              <a:t>j</a:t>
            </a:r>
            <a:r>
              <a:rPr lang="tr-TR" dirty="0" smtClean="0"/>
              <a:t>=1,2 için;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676400" y="2182504"/>
          <a:ext cx="3912099" cy="1398587"/>
        </p:xfrm>
        <a:graphic>
          <a:graphicData uri="http://schemas.openxmlformats.org/presentationml/2006/ole">
            <p:oleObj spid="_x0000_s69634" name="Equation" r:id="rId3" imgW="888840" imgH="31716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3886200"/>
            <a:ext cx="807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Önemli Not:</a:t>
            </a:r>
          </a:p>
          <a:p>
            <a:pPr marL="109538"/>
            <a:r>
              <a:rPr lang="tr-TR" sz="2000" dirty="0" smtClean="0">
                <a:sym typeface="Symbol"/>
              </a:rPr>
              <a:t>Türevler, </a:t>
            </a:r>
            <a:r>
              <a:rPr lang="tr-TR" sz="2000" dirty="0" smtClean="0"/>
              <a:t>şu andaki </a:t>
            </a:r>
            <a:r>
              <a:rPr lang="tr-TR" sz="2000" dirty="0" smtClean="0">
                <a:sym typeface="Symbol"/>
              </a:rPr>
              <a:t>(</a:t>
            </a:r>
            <a:r>
              <a:rPr lang="tr-TR" sz="2000" i="1" dirty="0" smtClean="0">
                <a:sym typeface="Symbol"/>
              </a:rPr>
              <a:t></a:t>
            </a:r>
            <a:r>
              <a:rPr lang="tr-TR" sz="2000" i="1" baseline="-25000" dirty="0" smtClean="0">
                <a:sym typeface="Symbol"/>
              </a:rPr>
              <a:t>0</a:t>
            </a:r>
            <a:r>
              <a:rPr lang="tr-TR" sz="2000" dirty="0" smtClean="0">
                <a:sym typeface="Symbol"/>
              </a:rPr>
              <a:t>,</a:t>
            </a:r>
            <a:r>
              <a:rPr lang="tr-TR" sz="2000" i="1" dirty="0" smtClean="0">
                <a:sym typeface="Symbol"/>
              </a:rPr>
              <a:t></a:t>
            </a:r>
            <a:r>
              <a:rPr lang="tr-TR" sz="2000" i="1" baseline="-25000" dirty="0" smtClean="0">
                <a:sym typeface="Symbol"/>
              </a:rPr>
              <a:t>1</a:t>
            </a:r>
            <a:r>
              <a:rPr lang="tr-TR" sz="2000" dirty="0" smtClean="0">
                <a:sym typeface="Symbol"/>
              </a:rPr>
              <a:t>) </a:t>
            </a:r>
            <a:r>
              <a:rPr lang="tr-TR" sz="2000" dirty="0" smtClean="0">
                <a:sym typeface="Symbol"/>
              </a:rPr>
              <a:t>noktası için hepsi döngüden önce </a:t>
            </a:r>
            <a:r>
              <a:rPr lang="tr-TR" sz="2000" dirty="0" smtClean="0">
                <a:sym typeface="Symbol"/>
              </a:rPr>
              <a:t>h</a:t>
            </a:r>
            <a:r>
              <a:rPr lang="tr-TR" sz="2000" dirty="0" smtClean="0">
                <a:sym typeface="Symbol"/>
              </a:rPr>
              <a:t>esaplanmalı</a:t>
            </a:r>
            <a:r>
              <a:rPr lang="tr-TR" sz="2000" dirty="0" smtClean="0">
                <a:sym typeface="Symbol"/>
              </a:rPr>
              <a:t>.</a:t>
            </a:r>
            <a:r>
              <a:rPr lang="tr-TR" sz="2000" dirty="0" smtClean="0">
                <a:sym typeface="Symbol"/>
              </a:rPr>
              <a:t> Sonra, </a:t>
            </a:r>
            <a:r>
              <a:rPr lang="tr-TR" sz="2000" i="1" dirty="0" smtClean="0">
                <a:sym typeface="Symbol"/>
              </a:rPr>
              <a:t></a:t>
            </a:r>
            <a:r>
              <a:rPr lang="tr-TR" sz="2000" i="1" baseline="-25000" dirty="0" smtClean="0">
                <a:sym typeface="Symbol"/>
              </a:rPr>
              <a:t>0</a:t>
            </a:r>
            <a:r>
              <a:rPr lang="tr-TR" sz="2000" dirty="0" smtClean="0">
                <a:sym typeface="Symbol"/>
              </a:rPr>
              <a:t> </a:t>
            </a:r>
            <a:r>
              <a:rPr lang="tr-TR" sz="2000" dirty="0" smtClean="0">
                <a:sym typeface="Symbol"/>
              </a:rPr>
              <a:t>v</a:t>
            </a:r>
            <a:r>
              <a:rPr lang="tr-TR" sz="2000" dirty="0" smtClean="0">
                <a:sym typeface="Symbol"/>
              </a:rPr>
              <a:t>e </a:t>
            </a:r>
            <a:r>
              <a:rPr lang="tr-TR" sz="2000" i="1" dirty="0" smtClean="0">
                <a:sym typeface="Symbol"/>
              </a:rPr>
              <a:t></a:t>
            </a:r>
            <a:r>
              <a:rPr lang="tr-TR" sz="2000" i="1" baseline="-25000" dirty="0" smtClean="0">
                <a:sym typeface="Symbol"/>
              </a:rPr>
              <a:t>1</a:t>
            </a:r>
            <a:r>
              <a:rPr lang="tr-TR" sz="2000" dirty="0" smtClean="0">
                <a:sym typeface="Symbol"/>
              </a:rPr>
              <a:t> değerleri güncelleştirilmesi gerekiyor</a:t>
            </a:r>
            <a:r>
              <a:rPr lang="tr-TR" sz="2000" dirty="0" smtClean="0">
                <a:sym typeface="Symbol"/>
              </a:rPr>
              <a:t>. </a:t>
            </a:r>
            <a:r>
              <a:rPr lang="tr-TR" sz="2000" dirty="0" smtClean="0">
                <a:sym typeface="Symbol"/>
              </a:rPr>
              <a:t/>
            </a:r>
            <a:br>
              <a:rPr lang="tr-TR" sz="2000" dirty="0" smtClean="0">
                <a:sym typeface="Symbol"/>
              </a:rPr>
            </a:br>
            <a:r>
              <a:rPr lang="tr-TR" sz="2000" dirty="0" smtClean="0">
                <a:sym typeface="Symbol"/>
              </a:rPr>
              <a:t/>
            </a:r>
            <a:br>
              <a:rPr lang="tr-TR" sz="2000" dirty="0" smtClean="0">
                <a:sym typeface="Symbol"/>
              </a:rPr>
            </a:br>
            <a:r>
              <a:rPr lang="tr-TR" sz="2000" i="1" dirty="0" smtClean="0">
                <a:sym typeface="Symbol"/>
              </a:rPr>
              <a:t></a:t>
            </a:r>
            <a:r>
              <a:rPr lang="tr-TR" sz="2000" i="1" baseline="-25000" dirty="0" smtClean="0">
                <a:sym typeface="Symbol"/>
              </a:rPr>
              <a:t>0</a:t>
            </a:r>
            <a:r>
              <a:rPr lang="tr-TR" sz="2000" dirty="0" smtClean="0">
                <a:sym typeface="Symbol"/>
              </a:rPr>
              <a:t>,</a:t>
            </a:r>
            <a:r>
              <a:rPr lang="tr-TR" sz="2000" i="1" dirty="0" smtClean="0">
                <a:sym typeface="Symbol"/>
              </a:rPr>
              <a:t></a:t>
            </a:r>
            <a:r>
              <a:rPr lang="tr-TR" sz="2000" i="1" baseline="-25000" dirty="0" smtClean="0">
                <a:sym typeface="Symbol"/>
              </a:rPr>
              <a:t>1</a:t>
            </a:r>
            <a:r>
              <a:rPr lang="tr-TR" sz="2000" dirty="0" smtClean="0">
                <a:sym typeface="Symbol"/>
              </a:rPr>
              <a:t>’nin </a:t>
            </a:r>
            <a:r>
              <a:rPr lang="tr-TR" sz="2000" dirty="0" smtClean="0">
                <a:sym typeface="Symbol"/>
              </a:rPr>
              <a:t>güncelleştirilmesi türevler hesaplanmasıyla aynı zamanda yapılmaz</a:t>
            </a:r>
            <a:r>
              <a:rPr lang="tr-TR" sz="2000" dirty="0" smtClean="0"/>
              <a:t> ! yani, </a:t>
            </a:r>
            <a:r>
              <a:rPr lang="tr-TR" sz="2000" dirty="0" smtClean="0">
                <a:sym typeface="Symbol"/>
              </a:rPr>
              <a:t>(</a:t>
            </a:r>
            <a:r>
              <a:rPr lang="tr-TR" sz="2000" i="1" dirty="0" smtClean="0">
                <a:sym typeface="Symbol"/>
              </a:rPr>
              <a:t></a:t>
            </a:r>
            <a:r>
              <a:rPr lang="tr-TR" sz="2000" i="1" baseline="-25000" dirty="0" smtClean="0">
                <a:sym typeface="Symbol"/>
              </a:rPr>
              <a:t>0</a:t>
            </a:r>
            <a:r>
              <a:rPr lang="tr-TR" sz="2000" dirty="0" smtClean="0">
                <a:sym typeface="Symbol"/>
              </a:rPr>
              <a:t>,</a:t>
            </a:r>
            <a:r>
              <a:rPr lang="tr-TR" sz="2000" i="1" dirty="0" smtClean="0">
                <a:sym typeface="Symbol"/>
              </a:rPr>
              <a:t></a:t>
            </a:r>
            <a:r>
              <a:rPr lang="tr-TR" sz="2000" i="1" baseline="-25000" dirty="0" smtClean="0">
                <a:sym typeface="Symbol"/>
              </a:rPr>
              <a:t>1</a:t>
            </a:r>
            <a:r>
              <a:rPr lang="tr-TR" sz="2000" dirty="0" smtClean="0">
                <a:sym typeface="Symbol"/>
              </a:rPr>
              <a:t>)  </a:t>
            </a:r>
            <a:r>
              <a:rPr lang="tr-TR" sz="2000" dirty="0" smtClean="0"/>
              <a:t>parça-parça  şekilde </a:t>
            </a:r>
            <a:r>
              <a:rPr lang="tr-TR" sz="2000" dirty="0" smtClean="0"/>
              <a:t>güncelleştirilmez!</a:t>
            </a:r>
            <a:endParaRPr lang="en-US" sz="2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</a:t>
            </a:r>
            <a:r>
              <a:rPr lang="tr-TR" i="1" dirty="0" smtClean="0"/>
              <a:t>j</a:t>
            </a:r>
            <a:r>
              <a:rPr lang="tr-TR" dirty="0" smtClean="0"/>
              <a:t>=1,2 için;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676400" y="2182504"/>
          <a:ext cx="3912099" cy="1398587"/>
        </p:xfrm>
        <a:graphic>
          <a:graphicData uri="http://schemas.openxmlformats.org/presentationml/2006/ole">
            <p:oleObj spid="_x0000_s70658" name="Equation" r:id="rId3" imgW="888840" imgH="31716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762000" y="4343400"/>
          <a:ext cx="3124200" cy="1073150"/>
        </p:xfrm>
        <a:graphic>
          <a:graphicData uri="http://schemas.openxmlformats.org/presentationml/2006/ole">
            <p:oleObj spid="_x0000_s70659" name="Equation" r:id="rId4" imgW="888840" imgH="30456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22280" y="5071754"/>
          <a:ext cx="2990850" cy="1073150"/>
        </p:xfrm>
        <a:graphic>
          <a:graphicData uri="http://schemas.openxmlformats.org/presentationml/2006/ole">
            <p:oleObj spid="_x0000_s70660" name="Equation" r:id="rId5" imgW="850680" imgH="30456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3886200"/>
            <a:ext cx="410580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olidFill>
                  <a:srgbClr val="FF0000"/>
                </a:solidFill>
                <a:sym typeface="Symbol"/>
              </a:rPr>
              <a:t>Yakınsamaya kadar tekrarlayın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{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862935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tr-TR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</a:t>
            </a:r>
            <a:r>
              <a:rPr lang="tr-TR" i="1" dirty="0" smtClean="0"/>
              <a:t>j</a:t>
            </a:r>
            <a:r>
              <a:rPr lang="tr-TR" dirty="0" smtClean="0"/>
              <a:t>=1,2 için;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676400" y="2182504"/>
          <a:ext cx="3912099" cy="1398587"/>
        </p:xfrm>
        <a:graphic>
          <a:graphicData uri="http://schemas.openxmlformats.org/presentationml/2006/ole">
            <p:oleObj spid="_x0000_s71682" name="Equation" r:id="rId3" imgW="888840" imgH="31716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762000" y="4343400"/>
          <a:ext cx="3124200" cy="1073150"/>
        </p:xfrm>
        <a:graphic>
          <a:graphicData uri="http://schemas.openxmlformats.org/presentationml/2006/ole">
            <p:oleObj spid="_x0000_s71683" name="Equation" r:id="rId4" imgW="888840" imgH="30456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22280" y="5071754"/>
          <a:ext cx="2990850" cy="1073150"/>
        </p:xfrm>
        <a:graphic>
          <a:graphicData uri="http://schemas.openxmlformats.org/presentationml/2006/ole">
            <p:oleObj spid="_x0000_s71684" name="Equation" r:id="rId5" imgW="850680" imgH="30456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3886200"/>
            <a:ext cx="410580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ym typeface="Symbol"/>
              </a:rPr>
              <a:t>Yakınsamaya kadar tekrarlayın </a:t>
            </a:r>
            <a:r>
              <a:rPr lang="en-US" sz="2400" dirty="0" smtClean="0">
                <a:sym typeface="Symbol"/>
              </a:rPr>
              <a:t>{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81000" y="5862935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}</a:t>
            </a:r>
            <a:endParaRPr lang="tr-TR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343400" y="4724400"/>
            <a:ext cx="1521442" cy="11887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4400" b="1" dirty="0" smtClean="0">
                <a:solidFill>
                  <a:srgbClr val="FF0000"/>
                </a:solidFill>
                <a:sym typeface="Symbol"/>
              </a:rPr>
              <a:t>Yanlış</a:t>
            </a:r>
            <a:endParaRPr lang="en-US" sz="44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124200" y="5791200"/>
            <a:ext cx="2286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52800" y="6096000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olidFill>
                  <a:srgbClr val="FF0000"/>
                </a:solidFill>
                <a:sym typeface="Symbol"/>
              </a:rPr>
              <a:t>İlk adımda değişmiş oldu !!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</a:t>
            </a:r>
            <a:r>
              <a:rPr lang="tr-TR" i="1" dirty="0" smtClean="0"/>
              <a:t>j</a:t>
            </a:r>
            <a:r>
              <a:rPr lang="tr-TR" dirty="0" smtClean="0"/>
              <a:t>=1,2 için;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676400" y="2182504"/>
          <a:ext cx="3912099" cy="1398587"/>
        </p:xfrm>
        <a:graphic>
          <a:graphicData uri="http://schemas.openxmlformats.org/presentationml/2006/ole">
            <p:oleObj spid="_x0000_s72706" name="Equation" r:id="rId3" imgW="888840" imgH="31716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762000" y="4343400"/>
          <a:ext cx="3124200" cy="1073150"/>
        </p:xfrm>
        <a:graphic>
          <a:graphicData uri="http://schemas.openxmlformats.org/presentationml/2006/ole">
            <p:oleObj spid="_x0000_s72707" name="Equation" r:id="rId4" imgW="888840" imgH="30456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22280" y="5071754"/>
          <a:ext cx="2990850" cy="1073150"/>
        </p:xfrm>
        <a:graphic>
          <a:graphicData uri="http://schemas.openxmlformats.org/presentationml/2006/ole">
            <p:oleObj spid="_x0000_s72708" name="Equation" r:id="rId5" imgW="850680" imgH="30456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3886200"/>
            <a:ext cx="410580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ym typeface="Symbol"/>
              </a:rPr>
              <a:t>Yakınsamaya kadar tekrarlayın </a:t>
            </a:r>
            <a:r>
              <a:rPr lang="en-US" sz="2400" dirty="0" smtClean="0">
                <a:sym typeface="Symbol"/>
              </a:rPr>
              <a:t>{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81000" y="5862935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}</a:t>
            </a:r>
            <a:endParaRPr lang="tr-TR" sz="2400" dirty="0" smtClean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285758" y="4038600"/>
          <a:ext cx="3570288" cy="1073150"/>
        </p:xfrm>
        <a:graphic>
          <a:graphicData uri="http://schemas.openxmlformats.org/presentationml/2006/ole">
            <p:oleObj spid="_x0000_s72709" name="Equation" r:id="rId6" imgW="1015920" imgH="304560" progId="Equation.3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257800" y="4697104"/>
          <a:ext cx="3436938" cy="1073150"/>
        </p:xfrm>
        <a:graphic>
          <a:graphicData uri="http://schemas.openxmlformats.org/presentationml/2006/ole">
            <p:oleObj spid="_x0000_s72710" name="Equation" r:id="rId7" imgW="977760" imgH="30456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4724400" y="3581400"/>
            <a:ext cx="410580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ym typeface="Symbol"/>
              </a:rPr>
              <a:t>Yakınsamaya kadar tekrarlayın </a:t>
            </a:r>
            <a:r>
              <a:rPr lang="en-US" sz="2400" dirty="0" smtClean="0">
                <a:sym typeface="Symbol"/>
              </a:rPr>
              <a:t>{</a:t>
            </a:r>
            <a:endParaRPr lang="en-US" sz="2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76800" y="6320135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}</a:t>
            </a:r>
            <a:endParaRPr lang="tr-TR" sz="2400" dirty="0" smtClean="0"/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5257800" y="5410200"/>
          <a:ext cx="1473200" cy="625475"/>
        </p:xfrm>
        <a:graphic>
          <a:graphicData uri="http://schemas.openxmlformats.org/presentationml/2006/ole">
            <p:oleObj spid="_x0000_s72711" name="Equation" r:id="rId8" imgW="419040" imgH="177480" progId="Equation.3">
              <p:embed/>
            </p:oleObj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5280025" y="5881048"/>
          <a:ext cx="1428750" cy="625475"/>
        </p:xfrm>
        <a:graphic>
          <a:graphicData uri="http://schemas.openxmlformats.org/presentationml/2006/ole">
            <p:oleObj spid="_x0000_s72712" name="Equation" r:id="rId9" imgW="406080" imgH="177480" progId="Equation.3">
              <p:embed/>
            </p:oleObj>
          </a:graphicData>
        </a:graphic>
      </p:graphicFrame>
      <p:cxnSp>
        <p:nvCxnSpPr>
          <p:cNvPr id="26" name="Straight Connector 25"/>
          <p:cNvCxnSpPr/>
          <p:nvPr/>
        </p:nvCxnSpPr>
        <p:spPr>
          <a:xfrm flipH="1">
            <a:off x="1371600" y="3657600"/>
            <a:ext cx="2209800" cy="29718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" y="3810000"/>
            <a:ext cx="3276600" cy="27432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problemi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Makine öğrenme sistemleri, bu program gerçekleştirmek için genellikle öğrenecek problemin bir bilgisayar modeli kullanmaktadır</a:t>
            </a:r>
          </a:p>
          <a:p>
            <a:pPr lvl="1"/>
            <a:r>
              <a:rPr lang="tr-TR" dirty="0" smtClean="0"/>
              <a:t>Örneğin, spam mesajının modeli, içeren kelimeler, ifadeler, gönderen adresi, vb. </a:t>
            </a:r>
            <a:r>
              <a:rPr lang="tr-TR" dirty="0" smtClean="0"/>
              <a:t>t</a:t>
            </a:r>
            <a:r>
              <a:rPr lang="tr-TR" dirty="0" smtClean="0"/>
              <a:t>emsil edebiliyor</a:t>
            </a:r>
          </a:p>
          <a:p>
            <a:r>
              <a:rPr lang="tr-TR" dirty="0" smtClean="0"/>
              <a:t>Bu bilgisayar modeli kullanarak, ilişkili kararlar verilebilir</a:t>
            </a:r>
          </a:p>
          <a:p>
            <a:pPr lvl="1"/>
            <a:r>
              <a:rPr lang="tr-TR" dirty="0" smtClean="0"/>
              <a:t>Örnegin, gelen kutusundan mesajı silmek yada silmemek</a:t>
            </a:r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</a:t>
            </a:r>
            <a:r>
              <a:rPr lang="tr-TR" i="1" dirty="0" smtClean="0"/>
              <a:t>j</a:t>
            </a:r>
            <a:r>
              <a:rPr lang="tr-TR" dirty="0" smtClean="0"/>
              <a:t>=1,2 için;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676400" y="2182504"/>
          <a:ext cx="3912099" cy="1398587"/>
        </p:xfrm>
        <a:graphic>
          <a:graphicData uri="http://schemas.openxmlformats.org/presentationml/2006/ole">
            <p:oleObj spid="_x0000_s73730" name="Equation" r:id="rId3" imgW="888840" imgH="31716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762000" y="4343400"/>
          <a:ext cx="3124200" cy="1073150"/>
        </p:xfrm>
        <a:graphic>
          <a:graphicData uri="http://schemas.openxmlformats.org/presentationml/2006/ole">
            <p:oleObj spid="_x0000_s73731" name="Equation" r:id="rId4" imgW="888840" imgH="30456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22280" y="5071754"/>
          <a:ext cx="2990850" cy="1073150"/>
        </p:xfrm>
        <a:graphic>
          <a:graphicData uri="http://schemas.openxmlformats.org/presentationml/2006/ole">
            <p:oleObj spid="_x0000_s73732" name="Equation" r:id="rId5" imgW="850680" imgH="30456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3886200"/>
            <a:ext cx="410580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ym typeface="Symbol"/>
              </a:rPr>
              <a:t>Yakınsamaya kadar tekrarlayın </a:t>
            </a:r>
            <a:r>
              <a:rPr lang="en-US" sz="2400" dirty="0" smtClean="0">
                <a:sym typeface="Symbol"/>
              </a:rPr>
              <a:t>{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81000" y="5862935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}</a:t>
            </a:r>
            <a:endParaRPr lang="tr-TR" sz="2400" dirty="0" smtClean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285758" y="4038600"/>
          <a:ext cx="3570288" cy="1073150"/>
        </p:xfrm>
        <a:graphic>
          <a:graphicData uri="http://schemas.openxmlformats.org/presentationml/2006/ole">
            <p:oleObj spid="_x0000_s73733" name="Equation" r:id="rId6" imgW="1015920" imgH="304560" progId="Equation.3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257800" y="4697104"/>
          <a:ext cx="3436938" cy="1073150"/>
        </p:xfrm>
        <a:graphic>
          <a:graphicData uri="http://schemas.openxmlformats.org/presentationml/2006/ole">
            <p:oleObj spid="_x0000_s73734" name="Equation" r:id="rId7" imgW="977760" imgH="30456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4724400" y="3581400"/>
            <a:ext cx="410580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ym typeface="Symbol"/>
              </a:rPr>
              <a:t>Yakınsamaya kadar tekrarlayın </a:t>
            </a:r>
            <a:r>
              <a:rPr lang="en-US" sz="2400" dirty="0" smtClean="0">
                <a:sym typeface="Symbol"/>
              </a:rPr>
              <a:t>{</a:t>
            </a:r>
            <a:endParaRPr lang="en-US" sz="2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76800" y="6320135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}</a:t>
            </a:r>
            <a:endParaRPr lang="tr-TR" sz="2400" dirty="0" smtClean="0"/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5257800" y="5410200"/>
          <a:ext cx="1473200" cy="625475"/>
        </p:xfrm>
        <a:graphic>
          <a:graphicData uri="http://schemas.openxmlformats.org/presentationml/2006/ole">
            <p:oleObj spid="_x0000_s73735" name="Equation" r:id="rId8" imgW="419040" imgH="177480" progId="Equation.3">
              <p:embed/>
            </p:oleObj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5280025" y="5881048"/>
          <a:ext cx="1428750" cy="625475"/>
        </p:xfrm>
        <a:graphic>
          <a:graphicData uri="http://schemas.openxmlformats.org/presentationml/2006/ole">
            <p:oleObj spid="_x0000_s73736" name="Equation" r:id="rId9" imgW="406080" imgH="177480" progId="Equation.3">
              <p:embed/>
            </p:oleObj>
          </a:graphicData>
        </a:graphic>
      </p:graphicFrame>
      <p:cxnSp>
        <p:nvCxnSpPr>
          <p:cNvPr id="18" name="Straight Arrow Connector 17"/>
          <p:cNvCxnSpPr>
            <a:stCxn id="24" idx="2"/>
          </p:cNvCxnSpPr>
          <p:nvPr/>
        </p:nvCxnSpPr>
        <p:spPr>
          <a:xfrm flipH="1">
            <a:off x="8153400" y="3810000"/>
            <a:ext cx="381203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</p:cNvCxnSpPr>
          <p:nvPr/>
        </p:nvCxnSpPr>
        <p:spPr>
          <a:xfrm flipH="1">
            <a:off x="8077200" y="3810000"/>
            <a:ext cx="457403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371600" y="3657600"/>
            <a:ext cx="2209800" cy="29718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600" y="3810000"/>
            <a:ext cx="3276600" cy="27432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925205" y="3225225"/>
            <a:ext cx="1218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cap="all" dirty="0" smtClean="0">
                <a:solidFill>
                  <a:srgbClr val="FF0000"/>
                </a:solidFill>
                <a:sym typeface="Symbol"/>
              </a:rPr>
              <a:t>AynI </a:t>
            </a:r>
            <a:r>
              <a:rPr lang="tr-TR" sz="3200" b="1" dirty="0" smtClean="0">
                <a:solidFill>
                  <a:srgbClr val="FF0000"/>
                </a:solidFill>
                <a:sym typeface="Symbol"/>
              </a:rPr>
              <a:t>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5200" y="4724400"/>
            <a:ext cx="1828800" cy="11079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4400" b="1" dirty="0" smtClean="0">
                <a:solidFill>
                  <a:srgbClr val="FF0000"/>
                </a:solidFill>
                <a:sym typeface="Symbol"/>
              </a:rPr>
              <a:t>Doğru</a:t>
            </a:r>
            <a:endParaRPr lang="en-US" sz="4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Lineer regresyonu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066800" y="2895600"/>
          <a:ext cx="4897437" cy="1506447"/>
        </p:xfrm>
        <a:graphic>
          <a:graphicData uri="http://schemas.openxmlformats.org/presentationml/2006/ole">
            <p:oleObj spid="_x0000_s75778" name="Equation" r:id="rId3" imgW="1117440" imgH="34272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074760" y="4343399"/>
          <a:ext cx="5334000" cy="1519721"/>
        </p:xfrm>
        <a:graphic>
          <a:graphicData uri="http://schemas.openxmlformats.org/presentationml/2006/ole">
            <p:oleObj spid="_x0000_s75779" name="Equation" r:id="rId4" imgW="1206360" imgH="342720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4724400" y="1752600"/>
          <a:ext cx="3613150" cy="1024267"/>
        </p:xfrm>
        <a:graphic>
          <a:graphicData uri="http://schemas.openxmlformats.org/presentationml/2006/ole">
            <p:oleObj spid="_x0000_s75780" name="Equation" r:id="rId5" imgW="143496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Alpha</a:t>
            </a:r>
            <a:r>
              <a:rPr lang="tr-TR" dirty="0" smtClean="0">
                <a:solidFill>
                  <a:srgbClr val="FF0000"/>
                </a:solidFill>
              </a:rPr>
              <a:t> seçme (biraz dikkat edilmeli)</a:t>
            </a:r>
          </a:p>
          <a:p>
            <a:pPr lvl="1"/>
            <a:r>
              <a:rPr lang="tr-TR" dirty="0" smtClean="0"/>
              <a:t>Küçük alpha – </a:t>
            </a:r>
            <a:r>
              <a:rPr lang="tr-TR" dirty="0" smtClean="0">
                <a:solidFill>
                  <a:srgbClr val="FF0000"/>
                </a:solidFill>
              </a:rPr>
              <a:t>yavaş yakınsama</a:t>
            </a:r>
          </a:p>
          <a:p>
            <a:pPr lvl="1"/>
            <a:r>
              <a:rPr lang="tr-TR" dirty="0" smtClean="0"/>
              <a:t>Büyük alpha </a:t>
            </a:r>
            <a:r>
              <a:rPr lang="tr-TR" dirty="0" smtClean="0"/>
              <a:t>–</a:t>
            </a:r>
            <a:r>
              <a:rPr lang="tr-TR" dirty="0" smtClean="0">
                <a:solidFill>
                  <a:srgbClr val="FF0000"/>
                </a:solidFill>
              </a:rPr>
              <a:t>ilerli </a:t>
            </a:r>
            <a:r>
              <a:rPr lang="tr-TR" dirty="0" smtClean="0">
                <a:solidFill>
                  <a:srgbClr val="FF0000"/>
                </a:solidFill>
              </a:rPr>
              <a:t>geri </a:t>
            </a:r>
            <a:r>
              <a:rPr lang="tr-TR" dirty="0" smtClean="0"/>
              <a:t>yakınsama</a:t>
            </a:r>
            <a:endParaRPr lang="en-US" dirty="0" smtClean="0"/>
          </a:p>
          <a:p>
            <a:endParaRPr lang="tr-TR" dirty="0" smtClean="0"/>
          </a:p>
        </p:txBody>
      </p:sp>
      <p:pic>
        <p:nvPicPr>
          <p:cNvPr id="5" name="Picture 4" descr="E:\MyDocuments\Professional\Courses\Artificial Intelligence and Machine Learning\lec2ill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314700"/>
            <a:ext cx="3911600" cy="293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</a:t>
            </a:r>
            <a:r>
              <a:rPr lang="tr-TR" dirty="0" smtClean="0"/>
              <a:t> seçme</a:t>
            </a:r>
          </a:p>
          <a:p>
            <a:pPr lvl="1"/>
            <a:r>
              <a:rPr lang="tr-TR" u="sng" dirty="0" smtClean="0">
                <a:solidFill>
                  <a:srgbClr val="FF0000"/>
                </a:solidFill>
              </a:rPr>
              <a:t>Küçük alpha </a:t>
            </a:r>
            <a:r>
              <a:rPr lang="tr-TR" dirty="0" smtClean="0"/>
              <a:t>– yavaş yakınsama</a:t>
            </a:r>
          </a:p>
          <a:p>
            <a:pPr lvl="1"/>
            <a:r>
              <a:rPr lang="tr-TR" dirty="0" smtClean="0"/>
              <a:t>Büyük alpha </a:t>
            </a:r>
            <a:r>
              <a:rPr lang="tr-TR" dirty="0" smtClean="0"/>
              <a:t>–ilerli </a:t>
            </a:r>
            <a:r>
              <a:rPr lang="tr-TR" dirty="0" smtClean="0"/>
              <a:t>geri </a:t>
            </a:r>
            <a:r>
              <a:rPr lang="tr-TR" dirty="0" smtClean="0"/>
              <a:t>yakınsama</a:t>
            </a:r>
            <a:endParaRPr lang="en-US" dirty="0" smtClean="0"/>
          </a:p>
          <a:p>
            <a:endParaRPr lang="tr-TR" dirty="0" smtClean="0"/>
          </a:p>
        </p:txBody>
      </p:sp>
      <p:pic>
        <p:nvPicPr>
          <p:cNvPr id="5" name="Picture 4" descr="E:\MyDocuments\Professional\Courses\Artificial Intelligence and Machine Learning\lec2ill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314700"/>
            <a:ext cx="3911600" cy="29337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>
            <a:off x="6324600" y="3962400"/>
            <a:ext cx="76200" cy="2286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248400" y="4191000"/>
            <a:ext cx="76200" cy="2286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4419600"/>
            <a:ext cx="76200" cy="2286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19800" y="4648200"/>
            <a:ext cx="138752" cy="2286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94696" y="4876800"/>
            <a:ext cx="138752" cy="2286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77552" y="5105400"/>
            <a:ext cx="138752" cy="2286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25152" y="5334000"/>
            <a:ext cx="138752" cy="2286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10200" y="5562600"/>
            <a:ext cx="228600" cy="1524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81600" y="5715000"/>
            <a:ext cx="214952" cy="762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4419600"/>
            <a:ext cx="991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yavaş!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</a:t>
            </a:r>
            <a:r>
              <a:rPr lang="tr-TR" dirty="0" smtClean="0"/>
              <a:t> seçme</a:t>
            </a:r>
          </a:p>
          <a:p>
            <a:pPr lvl="1"/>
            <a:r>
              <a:rPr lang="tr-TR" dirty="0" smtClean="0"/>
              <a:t>Küçük alpha – yavaş yakınsama</a:t>
            </a:r>
          </a:p>
          <a:p>
            <a:pPr lvl="1"/>
            <a:r>
              <a:rPr lang="tr-TR" u="sng" dirty="0" smtClean="0">
                <a:solidFill>
                  <a:srgbClr val="FF0000"/>
                </a:solidFill>
              </a:rPr>
              <a:t>Büyük alpha</a:t>
            </a:r>
            <a:r>
              <a:rPr lang="tr-TR" dirty="0" smtClean="0"/>
              <a:t> </a:t>
            </a:r>
            <a:r>
              <a:rPr lang="tr-TR" dirty="0" smtClean="0"/>
              <a:t>–ilerli </a:t>
            </a:r>
            <a:r>
              <a:rPr lang="tr-TR" dirty="0" smtClean="0"/>
              <a:t>geri </a:t>
            </a:r>
            <a:r>
              <a:rPr lang="tr-TR" dirty="0" smtClean="0"/>
              <a:t>yakınsama</a:t>
            </a:r>
            <a:endParaRPr lang="en-US" dirty="0" smtClean="0"/>
          </a:p>
          <a:p>
            <a:endParaRPr lang="tr-TR" dirty="0" smtClean="0"/>
          </a:p>
        </p:txBody>
      </p:sp>
      <p:pic>
        <p:nvPicPr>
          <p:cNvPr id="5" name="Picture 4" descr="E:\MyDocuments\Professional\Courses\Artificial Intelligence and Machine Learning\lec2ill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314700"/>
            <a:ext cx="3911600" cy="29337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04800" y="4191000"/>
            <a:ext cx="2831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İleri geri </a:t>
            </a:r>
            <a:r>
              <a:rPr lang="tr-TR" sz="2400" b="1" dirty="0" smtClean="0">
                <a:solidFill>
                  <a:srgbClr val="FF0000"/>
                </a:solidFill>
              </a:rPr>
              <a:t>yakınsama </a:t>
            </a:r>
            <a:r>
              <a:rPr lang="tr-TR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33800" y="4038600"/>
            <a:ext cx="2590800" cy="3048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038600" y="4343400"/>
            <a:ext cx="2209800" cy="4572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14800" y="4800600"/>
            <a:ext cx="1828800" cy="3048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419600" y="5105400"/>
            <a:ext cx="1524000" cy="3810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95800" y="5486400"/>
            <a:ext cx="990600" cy="1524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876800" y="5638800"/>
            <a:ext cx="609600" cy="1524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Dereceli azaltma metodu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Alpha</a:t>
            </a:r>
            <a:r>
              <a:rPr lang="tr-TR" dirty="0" smtClean="0"/>
              <a:t> seçme</a:t>
            </a:r>
          </a:p>
          <a:p>
            <a:pPr lvl="1"/>
            <a:r>
              <a:rPr lang="tr-TR" dirty="0" smtClean="0"/>
              <a:t>Küçük alpha – yavaş yakınsama</a:t>
            </a:r>
          </a:p>
          <a:p>
            <a:pPr lvl="1"/>
            <a:r>
              <a:rPr lang="tr-TR" dirty="0" smtClean="0"/>
              <a:t>Büyük alpha </a:t>
            </a:r>
            <a:r>
              <a:rPr lang="tr-TR" dirty="0" smtClean="0"/>
              <a:t>–ilerli </a:t>
            </a:r>
            <a:r>
              <a:rPr lang="tr-TR" dirty="0" smtClean="0"/>
              <a:t>geri </a:t>
            </a:r>
            <a:r>
              <a:rPr lang="tr-TR" dirty="0" smtClean="0"/>
              <a:t>yakınsama</a:t>
            </a:r>
            <a:endParaRPr lang="tr-TR" dirty="0" smtClean="0"/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İyi </a:t>
            </a:r>
            <a:r>
              <a:rPr lang="tr-TR" dirty="0" smtClean="0">
                <a:solidFill>
                  <a:srgbClr val="FF0000"/>
                </a:solidFill>
              </a:rPr>
              <a:t>bir alpha seçmek </a:t>
            </a:r>
            <a:r>
              <a:rPr lang="tr-TR" dirty="0" smtClean="0">
                <a:solidFill>
                  <a:srgbClr val="FF0000"/>
                </a:solidFill>
              </a:rPr>
              <a:t>için, </a:t>
            </a:r>
            <a:r>
              <a:rPr lang="tr-TR" dirty="0" smtClean="0">
                <a:solidFill>
                  <a:srgbClr val="FF0000"/>
                </a:solidFill>
              </a:rPr>
              <a:t>birkaç alpha </a:t>
            </a:r>
            <a:r>
              <a:rPr lang="tr-TR" dirty="0" smtClean="0">
                <a:solidFill>
                  <a:srgbClr val="FF0000"/>
                </a:solidFill>
              </a:rPr>
              <a:t>değerini </a:t>
            </a:r>
            <a:r>
              <a:rPr lang="tr-TR" dirty="0" smtClean="0">
                <a:solidFill>
                  <a:srgbClr val="FF0000"/>
                </a:solidFill>
              </a:rPr>
              <a:t>denemek </a:t>
            </a:r>
            <a:r>
              <a:rPr lang="tr-TR" dirty="0" smtClean="0">
                <a:solidFill>
                  <a:srgbClr val="FF0000"/>
                </a:solidFill>
              </a:rPr>
              <a:t>lazım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Bu </a:t>
            </a:r>
            <a:r>
              <a:rPr lang="tr-TR" dirty="0" smtClean="0">
                <a:solidFill>
                  <a:srgbClr val="FF0000"/>
                </a:solidFill>
              </a:rPr>
              <a:t>değerler </a:t>
            </a:r>
            <a:r>
              <a:rPr lang="tr-TR" dirty="0" smtClean="0">
                <a:solidFill>
                  <a:srgbClr val="FF0000"/>
                </a:solidFill>
              </a:rPr>
              <a:t>için, </a:t>
            </a:r>
            <a:r>
              <a:rPr lang="tr-TR" dirty="0" smtClean="0">
                <a:solidFill>
                  <a:srgbClr val="FF0000"/>
                </a:solidFill>
              </a:rPr>
              <a:t>dereceli azaltma </a:t>
            </a:r>
            <a:r>
              <a:rPr lang="tr-TR" dirty="0" smtClean="0">
                <a:solidFill>
                  <a:srgbClr val="FF0000"/>
                </a:solidFill>
              </a:rPr>
              <a:t>metodunu çalıştırıp </a:t>
            </a:r>
            <a:r>
              <a:rPr lang="tr-TR" dirty="0" smtClean="0">
                <a:solidFill>
                  <a:srgbClr val="FF0000"/>
                </a:solidFill>
              </a:rPr>
              <a:t>performansını incelemek lazım</a:t>
            </a:r>
          </a:p>
          <a:p>
            <a:endParaRPr lang="tr-TR" dirty="0" smtClean="0"/>
          </a:p>
          <a:p>
            <a:pPr>
              <a:spcAft>
                <a:spcPts val="1200"/>
              </a:spcAft>
              <a:buNone/>
            </a:pPr>
            <a:r>
              <a:rPr lang="tr-TR" dirty="0" smtClean="0"/>
              <a:t>Tipik </a:t>
            </a:r>
            <a:r>
              <a:rPr lang="tr-TR" dirty="0" smtClean="0"/>
              <a:t>denenecek alpha </a:t>
            </a:r>
            <a:r>
              <a:rPr lang="tr-TR" dirty="0" smtClean="0"/>
              <a:t>değerleri</a:t>
            </a:r>
            <a:r>
              <a:rPr lang="tr-TR" dirty="0" smtClean="0"/>
              <a:t>:</a:t>
            </a:r>
            <a:endParaRPr lang="tr-TR" dirty="0" smtClean="0"/>
          </a:p>
          <a:p>
            <a:pPr>
              <a:spcAft>
                <a:spcPts val="1200"/>
              </a:spcAft>
              <a:buNone/>
            </a:pPr>
            <a:endParaRPr lang="en-US" sz="3000" i="1" dirty="0" smtClean="0"/>
          </a:p>
          <a:p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28800" y="6172200"/>
            <a:ext cx="864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u="sng" dirty="0" smtClean="0"/>
              <a:t>yavaş</a:t>
            </a:r>
            <a:endParaRPr lang="en-US" sz="2400" u="sng" dirty="0"/>
          </a:p>
        </p:txBody>
      </p:sp>
      <p:sp>
        <p:nvSpPr>
          <p:cNvPr id="5" name="Rectangle 4"/>
          <p:cNvSpPr/>
          <p:nvPr/>
        </p:nvSpPr>
        <p:spPr>
          <a:xfrm>
            <a:off x="2743200" y="6172200"/>
            <a:ext cx="864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u="sng" dirty="0" smtClean="0"/>
              <a:t>yavaş</a:t>
            </a:r>
            <a:endParaRPr lang="en-US" sz="2400" u="sng" dirty="0"/>
          </a:p>
        </p:txBody>
      </p:sp>
      <p:sp>
        <p:nvSpPr>
          <p:cNvPr id="6" name="Rectangle 5"/>
          <p:cNvSpPr/>
          <p:nvPr/>
        </p:nvSpPr>
        <p:spPr>
          <a:xfrm>
            <a:off x="7315200" y="6172200"/>
            <a:ext cx="1741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u="sng" dirty="0" smtClean="0"/>
              <a:t>ilerli geri hkt</a:t>
            </a:r>
            <a:endParaRPr lang="en-US" sz="2400" u="sng" dirty="0"/>
          </a:p>
        </p:txBody>
      </p:sp>
      <p:sp>
        <p:nvSpPr>
          <p:cNvPr id="7" name="Rectangle 6"/>
          <p:cNvSpPr/>
          <p:nvPr/>
        </p:nvSpPr>
        <p:spPr>
          <a:xfrm>
            <a:off x="5638800" y="6172200"/>
            <a:ext cx="1270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u="sng" dirty="0" smtClean="0"/>
              <a:t>ilerli geri</a:t>
            </a:r>
            <a:endParaRPr lang="en-US" sz="2400" u="sng" dirty="0"/>
          </a:p>
        </p:txBody>
      </p:sp>
      <p:sp>
        <p:nvSpPr>
          <p:cNvPr id="8" name="Rectangle 7"/>
          <p:cNvSpPr/>
          <p:nvPr/>
        </p:nvSpPr>
        <p:spPr>
          <a:xfrm>
            <a:off x="4640208" y="6320135"/>
            <a:ext cx="46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iyi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00600" y="6019800"/>
            <a:ext cx="0" cy="36576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541020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i="1" dirty="0" smtClean="0"/>
              <a:t>alpha=0.001, 0.003, 0.01, 0.03, 0.1, 0.3, 1, 3, 10,...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problemi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öğrenmenin ana amacı, o zaman, öğrenme süreç içinde, başarı ölçüleri artarak, karar verme için uygun problem modelini oluşturmak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2145</Words>
  <Application>Microsoft Office PowerPoint</Application>
  <PresentationFormat>On-screen Show (4:3)</PresentationFormat>
  <Paragraphs>393</Paragraphs>
  <Slides>85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88" baseType="lpstr">
      <vt:lpstr>Office Theme</vt:lpstr>
      <vt:lpstr>Equation</vt:lpstr>
      <vt:lpstr>Microsoft Equation 3.0</vt:lpstr>
      <vt:lpstr>MIT563  Yapay Zeka ve Makine Öğrenmesi</vt:lpstr>
      <vt:lpstr>Ders planı</vt:lpstr>
      <vt:lpstr>Makine öğrenme problemi</vt:lpstr>
      <vt:lpstr>Makine öğrenme problemi</vt:lpstr>
      <vt:lpstr>Makine öğrenme problemi</vt:lpstr>
      <vt:lpstr>Makine öğrenme problemi</vt:lpstr>
      <vt:lpstr>Makine öğrenme problemi</vt:lpstr>
      <vt:lpstr>Makine öğrenme problemi</vt:lpstr>
      <vt:lpstr>Makine öğrenme problemi</vt:lpstr>
      <vt:lpstr>Regresyon problemi</vt:lpstr>
      <vt:lpstr>Regresyon problemi</vt:lpstr>
      <vt:lpstr>Regresyon problemi</vt:lpstr>
      <vt:lpstr>Regresyon problemi</vt:lpstr>
      <vt:lpstr>Regresyon problemi</vt:lpstr>
      <vt:lpstr>Regresyon problemi</vt:lpstr>
      <vt:lpstr>Regresyon problemi</vt:lpstr>
      <vt:lpstr>Sonuç olarak...</vt:lpstr>
      <vt:lpstr>Sınıflandırma problemi</vt:lpstr>
      <vt:lpstr>Sınıflandırma problemi</vt:lpstr>
      <vt:lpstr>Sınıflandırma problemi</vt:lpstr>
      <vt:lpstr>Sınıflandırma problemi</vt:lpstr>
      <vt:lpstr>Sınıflandırma problemi</vt:lpstr>
      <vt:lpstr>Sınıflandırma problemi</vt:lpstr>
      <vt:lpstr>Sınıflandırma problemi</vt:lpstr>
      <vt:lpstr>Sınıflandırma problemi</vt:lpstr>
      <vt:lpstr>Sonuç olarak...</vt:lpstr>
      <vt:lpstr>Sınıflandırma problemi</vt:lpstr>
      <vt:lpstr>Öğrenme süreci</vt:lpstr>
      <vt:lpstr>Öğrenme süreci</vt:lpstr>
      <vt:lpstr>Denetimli öğrenme</vt:lpstr>
      <vt:lpstr>Denetimli öğrenme</vt:lpstr>
      <vt:lpstr>Denetimli öğrenme</vt:lpstr>
      <vt:lpstr>Denetimli öğrenme</vt:lpstr>
      <vt:lpstr>Denetimli öğrenme</vt:lpstr>
      <vt:lpstr>Denetimsiz öğrenme</vt:lpstr>
      <vt:lpstr>Denetimsiz öğrenme</vt:lpstr>
      <vt:lpstr>Denetimsiz öğrenme</vt:lpstr>
      <vt:lpstr>Denetimsiz öğrenme</vt:lpstr>
      <vt:lpstr>Denetimsiz öğrenme</vt:lpstr>
      <vt:lpstr>Denetimsiz öğrenme</vt:lpstr>
      <vt:lpstr>Denetimsiz öğrenme</vt:lpstr>
      <vt:lpstr>Denetimsiz öğrenme</vt:lpstr>
      <vt:lpstr>Lineer Regresyonu</vt:lpstr>
      <vt:lpstr>Lineer Regresyonu</vt:lpstr>
      <vt:lpstr>Lineer Regresyonu</vt:lpstr>
      <vt:lpstr>Lineer Regresyonu</vt:lpstr>
      <vt:lpstr>Lineer Regresyonu</vt:lpstr>
      <vt:lpstr>Lineer Regresyonu</vt:lpstr>
      <vt:lpstr>Lineer Regresyonu</vt:lpstr>
      <vt:lpstr>Makine öğrenme sorunu</vt:lpstr>
      <vt:lpstr>Lineer Regresyonu</vt:lpstr>
      <vt:lpstr>Lineer Regresyonu</vt:lpstr>
      <vt:lpstr>Lineer Regresyonu</vt:lpstr>
      <vt:lpstr>Lineer Regresyonu</vt:lpstr>
      <vt:lpstr>Lineer Regresyonu</vt:lpstr>
      <vt:lpstr>Lineer Regresyonu</vt:lpstr>
      <vt:lpstr>Maliyet fonksiyonu</vt:lpstr>
      <vt:lpstr>Maliyet fonksiyonu</vt:lpstr>
      <vt:lpstr>Maliyet fonksiyonu</vt:lpstr>
      <vt:lpstr>Maliyet fonksiyonu</vt:lpstr>
      <vt:lpstr>Maliyet fonksiyonu</vt:lpstr>
      <vt:lpstr>Maliyet fonksiyonu</vt:lpstr>
      <vt:lpstr>Maliyet fonksiyonu</vt:lpstr>
      <vt:lpstr>Maliyet fonksiyonu</vt:lpstr>
      <vt:lpstr>Maliyet fonksiyonu</vt:lpstr>
      <vt:lpstr>Maliyet fonksiyonu</vt:lpstr>
      <vt:lpstr>Dereceli azaltma metodu</vt:lpstr>
      <vt:lpstr>Dereceli azaltma metodu</vt:lpstr>
      <vt:lpstr>Dereceli azaltma metodu</vt:lpstr>
      <vt:lpstr>Dereceli azaltma metodu</vt:lpstr>
      <vt:lpstr>Dereceli azaltma metodu</vt:lpstr>
      <vt:lpstr>Dereceli azaltma metodu</vt:lpstr>
      <vt:lpstr>Dereceli azaltma metodu</vt:lpstr>
      <vt:lpstr>Dereceli azaltma metodu</vt:lpstr>
      <vt:lpstr>Dereceli azaltma metodu</vt:lpstr>
      <vt:lpstr>Dereceli azaltma metodu</vt:lpstr>
      <vt:lpstr>Dereceli azaltma metodu</vt:lpstr>
      <vt:lpstr>Dereceli azaltma metodu</vt:lpstr>
      <vt:lpstr>Gradient descent method</vt:lpstr>
      <vt:lpstr>Dereceli azaltma metodu</vt:lpstr>
      <vt:lpstr>Dereceli azaltma metodu</vt:lpstr>
      <vt:lpstr>Dereceli azaltma metodu</vt:lpstr>
      <vt:lpstr>Dereceli azaltma metodu</vt:lpstr>
      <vt:lpstr>Dereceli azaltma metodu</vt:lpstr>
      <vt:lpstr>Dereceli azaltma metodu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1356</cp:revision>
  <dcterms:created xsi:type="dcterms:W3CDTF">2006-08-16T00:00:00Z</dcterms:created>
  <dcterms:modified xsi:type="dcterms:W3CDTF">2013-03-27T12:09:02Z</dcterms:modified>
</cp:coreProperties>
</file>