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tiff" ContentType="image/tiff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7" r:id="rId4"/>
    <p:sldId id="400" r:id="rId5"/>
    <p:sldId id="401" r:id="rId6"/>
    <p:sldId id="541" r:id="rId7"/>
    <p:sldId id="402" r:id="rId8"/>
    <p:sldId id="403" r:id="rId9"/>
    <p:sldId id="322" r:id="rId10"/>
    <p:sldId id="538" r:id="rId11"/>
    <p:sldId id="404" r:id="rId12"/>
    <p:sldId id="405" r:id="rId13"/>
    <p:sldId id="406" r:id="rId14"/>
    <p:sldId id="408" r:id="rId15"/>
    <p:sldId id="410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20" r:id="rId24"/>
    <p:sldId id="421" r:id="rId25"/>
    <p:sldId id="422" r:id="rId26"/>
    <p:sldId id="431" r:id="rId27"/>
    <p:sldId id="428" r:id="rId28"/>
    <p:sldId id="429" r:id="rId29"/>
    <p:sldId id="430" r:id="rId30"/>
    <p:sldId id="427" r:id="rId31"/>
    <p:sldId id="432" r:id="rId32"/>
    <p:sldId id="433" r:id="rId33"/>
    <p:sldId id="524" r:id="rId34"/>
    <p:sldId id="539" r:id="rId35"/>
    <p:sldId id="434" r:id="rId36"/>
    <p:sldId id="435" r:id="rId37"/>
    <p:sldId id="525" r:id="rId38"/>
    <p:sldId id="436" r:id="rId39"/>
    <p:sldId id="440" r:id="rId40"/>
    <p:sldId id="441" r:id="rId41"/>
    <p:sldId id="442" r:id="rId42"/>
    <p:sldId id="443" r:id="rId43"/>
    <p:sldId id="540" r:id="rId44"/>
    <p:sldId id="438" r:id="rId45"/>
    <p:sldId id="439" r:id="rId46"/>
    <p:sldId id="444" r:id="rId47"/>
    <p:sldId id="461" r:id="rId48"/>
    <p:sldId id="465" r:id="rId49"/>
    <p:sldId id="464" r:id="rId50"/>
    <p:sldId id="466" r:id="rId51"/>
    <p:sldId id="468" r:id="rId52"/>
    <p:sldId id="469" r:id="rId53"/>
    <p:sldId id="470" r:id="rId54"/>
    <p:sldId id="527" r:id="rId55"/>
    <p:sldId id="487" r:id="rId56"/>
    <p:sldId id="488" r:id="rId57"/>
    <p:sldId id="537" r:id="rId58"/>
    <p:sldId id="528" r:id="rId59"/>
    <p:sldId id="542" r:id="rId60"/>
    <p:sldId id="543" r:id="rId61"/>
    <p:sldId id="489" r:id="rId62"/>
    <p:sldId id="490" r:id="rId63"/>
    <p:sldId id="492" r:id="rId64"/>
    <p:sldId id="493" r:id="rId65"/>
    <p:sldId id="494" r:id="rId66"/>
    <p:sldId id="463" r:id="rId67"/>
    <p:sldId id="496" r:id="rId68"/>
    <p:sldId id="497" r:id="rId69"/>
    <p:sldId id="544" r:id="rId70"/>
    <p:sldId id="512" r:id="rId71"/>
    <p:sldId id="499" r:id="rId72"/>
    <p:sldId id="500" r:id="rId73"/>
    <p:sldId id="513" r:id="rId74"/>
    <p:sldId id="546" r:id="rId75"/>
    <p:sldId id="501" r:id="rId76"/>
    <p:sldId id="545" r:id="rId77"/>
    <p:sldId id="502" r:id="rId78"/>
    <p:sldId id="503" r:id="rId79"/>
    <p:sldId id="504" r:id="rId80"/>
    <p:sldId id="506" r:id="rId81"/>
    <p:sldId id="531" r:id="rId82"/>
    <p:sldId id="507" r:id="rId83"/>
    <p:sldId id="508" r:id="rId84"/>
    <p:sldId id="509" r:id="rId85"/>
    <p:sldId id="547" r:id="rId86"/>
    <p:sldId id="510" r:id="rId87"/>
    <p:sldId id="511" r:id="rId88"/>
    <p:sldId id="516" r:id="rId89"/>
    <p:sldId id="517" r:id="rId90"/>
    <p:sldId id="518" r:id="rId91"/>
    <p:sldId id="532" r:id="rId92"/>
    <p:sldId id="548" r:id="rId93"/>
    <p:sldId id="533" r:id="rId94"/>
    <p:sldId id="519" r:id="rId95"/>
    <p:sldId id="520" r:id="rId96"/>
    <p:sldId id="521" r:id="rId97"/>
    <p:sldId id="549" r:id="rId98"/>
    <p:sldId id="515" r:id="rId99"/>
    <p:sldId id="471" r:id="rId100"/>
    <p:sldId id="472" r:id="rId101"/>
    <p:sldId id="473" r:id="rId102"/>
    <p:sldId id="474" r:id="rId103"/>
    <p:sldId id="475" r:id="rId104"/>
    <p:sldId id="534" r:id="rId105"/>
    <p:sldId id="478" r:id="rId106"/>
    <p:sldId id="484" r:id="rId107"/>
    <p:sldId id="485" r:id="rId108"/>
    <p:sldId id="523" r:id="rId10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4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3.wmf"/><Relationship Id="rId4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3.wmf"/><Relationship Id="rId4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3.wmf"/><Relationship Id="rId6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3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9.wmf"/><Relationship Id="rId1" Type="http://schemas.openxmlformats.org/officeDocument/2006/relationships/image" Target="../media/image2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9.wmf"/><Relationship Id="rId1" Type="http://schemas.openxmlformats.org/officeDocument/2006/relationships/image" Target="../media/image2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1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0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0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6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0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oleObject" Target="../embeddings/oleObject100.bin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oleObject" Target="../embeddings/oleObject102.bin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oleObject" Target="../embeddings/oleObject104.bin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4" Type="http://schemas.openxmlformats.org/officeDocument/2006/relationships/oleObject" Target="../embeddings/oleObject106.bin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2.tif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image" Target="../media/image22.tif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tiff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6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6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iff"/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iff"/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iff"/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if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if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if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70.bin"/><Relationship Id="rId4" Type="http://schemas.openxmlformats.org/officeDocument/2006/relationships/image" Target="../media/image37.tif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if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5" Type="http://schemas.openxmlformats.org/officeDocument/2006/relationships/oleObject" Target="../embeddings/oleObject71.bin"/><Relationship Id="rId4" Type="http://schemas.openxmlformats.org/officeDocument/2006/relationships/image" Target="../media/image37.tif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73.bin"/><Relationship Id="rId5" Type="http://schemas.openxmlformats.org/officeDocument/2006/relationships/oleObject" Target="../embeddings/oleObject72.bin"/><Relationship Id="rId4" Type="http://schemas.openxmlformats.org/officeDocument/2006/relationships/image" Target="../media/image37.tif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image" Target="../media/image37.tif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image" Target="../media/image37.tif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oleObject" Target="../embeddings/oleObject78.bin"/><Relationship Id="rId4" Type="http://schemas.openxmlformats.org/officeDocument/2006/relationships/image" Target="../media/image37.tif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oleObject" Target="../embeddings/oleObject79.bin"/><Relationship Id="rId4" Type="http://schemas.openxmlformats.org/officeDocument/2006/relationships/image" Target="../media/image37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81.bin"/><Relationship Id="rId5" Type="http://schemas.openxmlformats.org/officeDocument/2006/relationships/oleObject" Target="../embeddings/oleObject80.bin"/><Relationship Id="rId4" Type="http://schemas.openxmlformats.org/officeDocument/2006/relationships/image" Target="../media/image37.tif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oleObject" Target="../embeddings/oleObject84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oleObject" Target="../embeddings/oleObject86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4" Type="http://schemas.openxmlformats.org/officeDocument/2006/relationships/oleObject" Target="../embeddings/oleObject88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oleObject" Target="../embeddings/oleObject90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oleObject" Target="../embeddings/oleObject96.bin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MIT5</a:t>
            </a:r>
            <a:r>
              <a:rPr lang="en-US" dirty="0" smtClean="0"/>
              <a:t>6</a:t>
            </a:r>
            <a:r>
              <a:rPr lang="tr-TR" dirty="0" smtClean="0"/>
              <a:t>3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tr-TR" dirty="0" smtClean="0"/>
              <a:t>Yapay Zeka ve Makine Öğrenmesi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Y. Doç. Yuriy Mishchenko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sorun çok basit idi – bir açıklayıcı değişken (reklam harcaması) ve bir bağımlı değişken (öğrenci sayısı) sadece vardı</a:t>
            </a:r>
          </a:p>
          <a:p>
            <a:r>
              <a:rPr lang="tr-TR" dirty="0" smtClean="0"/>
              <a:t>Bilgisayar kullanmadan belki uygun şekilde doğrusal çizgi çizebilirseniz</a:t>
            </a:r>
          </a:p>
        </p:txBody>
      </p:sp>
      <p:pic>
        <p:nvPicPr>
          <p:cNvPr id="4" name="Picture 2" descr="E:\MyDocuments\Professional\Courses\Artificial Intelligence and Machine Learning\lec2ill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733800"/>
            <a:ext cx="3810000" cy="2857500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V="1">
            <a:off x="5867400" y="4343400"/>
            <a:ext cx="3048000" cy="1828800"/>
          </a:xfrm>
          <a:prstGeom prst="line">
            <a:avLst/>
          </a:prstGeom>
          <a:ln w="28575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 rot="19456664">
            <a:off x="6305593" y="4435340"/>
            <a:ext cx="609600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</a:t>
            </a:r>
            <a:r>
              <a:rPr lang="tr-TR" dirty="0" smtClean="0"/>
              <a:t>ormal </a:t>
            </a:r>
            <a:r>
              <a:rPr lang="tr-TR" dirty="0" smtClean="0"/>
              <a:t>denklemleri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Dereceli </a:t>
            </a:r>
            <a:r>
              <a:rPr lang="tr-TR" dirty="0" smtClean="0"/>
              <a:t>azaltma </a:t>
            </a:r>
            <a:r>
              <a:rPr lang="tr-TR" dirty="0" smtClean="0"/>
              <a:t>ne </a:t>
            </a:r>
            <a:r>
              <a:rPr lang="tr-TR" dirty="0" smtClean="0"/>
              <a:t>zaman çalışmasını bitiriyor ?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Normal </a:t>
            </a:r>
            <a:r>
              <a:rPr lang="tr-TR" dirty="0" smtClean="0"/>
              <a:t>denklemleri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Dereceli </a:t>
            </a:r>
            <a:r>
              <a:rPr lang="tr-TR" dirty="0" smtClean="0"/>
              <a:t>azaltma metodu ne zaman çalışmasını bitiriyor ?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0" y="2667000"/>
            <a:ext cx="3200400" cy="18928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ym typeface="Symbol"/>
              </a:rPr>
              <a:t>Tekrarlayın </a:t>
            </a:r>
            <a:r>
              <a:rPr lang="en-US" dirty="0" smtClean="0">
                <a:sym typeface="Symbol"/>
              </a:rPr>
              <a:t>{</a:t>
            </a:r>
            <a:endParaRPr lang="en-US" dirty="0" smtClean="0"/>
          </a:p>
          <a:p>
            <a:pPr>
              <a:buNone/>
            </a:pPr>
            <a:r>
              <a:rPr lang="tr-TR" dirty="0" smtClean="0"/>
              <a:t>       bütün </a:t>
            </a:r>
            <a:r>
              <a:rPr lang="tr-TR" i="1" dirty="0" smtClean="0"/>
              <a:t>j</a:t>
            </a:r>
            <a:r>
              <a:rPr lang="tr-TR" dirty="0" smtClean="0"/>
              <a:t>’ler için;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tr-TR" dirty="0" smtClean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6235700" y="3429000"/>
          <a:ext cx="1981200" cy="827088"/>
        </p:xfrm>
        <a:graphic>
          <a:graphicData uri="http://schemas.openxmlformats.org/presentationml/2006/ole">
            <p:oleObj spid="_x0000_s232450" name="Equation" r:id="rId3" imgW="761760" imgH="317160" progId="Equation.3">
              <p:embed/>
            </p:oleObj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Normal </a:t>
            </a:r>
            <a:r>
              <a:rPr lang="tr-TR" dirty="0" smtClean="0"/>
              <a:t>denklemleri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Dereceli </a:t>
            </a:r>
            <a:r>
              <a:rPr lang="tr-TR" dirty="0" smtClean="0"/>
              <a:t>azaltma metodu ne zaman çalışmasını bitiriyor ?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i="1" dirty="0" smtClean="0">
                <a:solidFill>
                  <a:srgbClr val="FF0000"/>
                </a:solidFill>
                <a:sym typeface="Symbol"/>
              </a:rPr>
              <a:t>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 artık değişmiyorsa, türevleri                 sıfıra 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eşit 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olması lazım</a:t>
            </a:r>
            <a:endParaRPr lang="tr-TR" dirty="0" smtClean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0" y="2667000"/>
            <a:ext cx="3200400" cy="18928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ym typeface="Symbol"/>
              </a:rPr>
              <a:t>Tekrarlayın </a:t>
            </a:r>
            <a:r>
              <a:rPr lang="en-US" dirty="0" smtClean="0">
                <a:sym typeface="Symbol"/>
              </a:rPr>
              <a:t>{</a:t>
            </a:r>
            <a:endParaRPr lang="en-US" dirty="0" smtClean="0"/>
          </a:p>
          <a:p>
            <a:pPr>
              <a:buNone/>
            </a:pPr>
            <a:r>
              <a:rPr lang="tr-TR" dirty="0" smtClean="0"/>
              <a:t>       bütün </a:t>
            </a:r>
            <a:r>
              <a:rPr lang="tr-TR" i="1" dirty="0" smtClean="0"/>
              <a:t>j</a:t>
            </a:r>
            <a:r>
              <a:rPr lang="tr-TR" dirty="0" smtClean="0"/>
              <a:t>’ler için;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tr-TR" dirty="0" smtClean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6235700" y="3429000"/>
          <a:ext cx="1981200" cy="827088"/>
        </p:xfrm>
        <a:graphic>
          <a:graphicData uri="http://schemas.openxmlformats.org/presentationml/2006/ole">
            <p:oleObj spid="_x0000_s233474" name="Equation" r:id="rId3" imgW="761760" imgH="317160" progId="Equation.3">
              <p:embed/>
            </p:oleObj>
          </a:graphicData>
        </a:graphic>
      </p:graphicFrame>
      <p:graphicFrame>
        <p:nvGraphicFramePr>
          <p:cNvPr id="144387" name="Object 3"/>
          <p:cNvGraphicFramePr>
            <a:graphicFrameLocks noChangeAspect="1"/>
          </p:cNvGraphicFramePr>
          <p:nvPr/>
        </p:nvGraphicFramePr>
        <p:xfrm>
          <a:off x="5791200" y="4876800"/>
          <a:ext cx="1155700" cy="831850"/>
        </p:xfrm>
        <a:graphic>
          <a:graphicData uri="http://schemas.openxmlformats.org/presentationml/2006/ole">
            <p:oleObj spid="_x0000_s233475" name="Equation" r:id="rId4" imgW="406080" imgH="291960" progId="Equation.3">
              <p:embed/>
            </p:oleObj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Normal </a:t>
            </a:r>
            <a:r>
              <a:rPr lang="tr-TR" dirty="0" smtClean="0"/>
              <a:t>denklemleri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Türevler </a:t>
            </a:r>
            <a:r>
              <a:rPr lang="tr-TR" dirty="0" smtClean="0"/>
              <a:t>sıfıra </a:t>
            </a:r>
            <a:r>
              <a:rPr lang="tr-TR" dirty="0" smtClean="0"/>
              <a:t>eşitliği: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== </a:t>
            </a:r>
            <a:r>
              <a:rPr lang="tr-TR" dirty="0" smtClean="0">
                <a:solidFill>
                  <a:srgbClr val="FF0000"/>
                </a:solidFill>
              </a:rPr>
              <a:t>lineer denklem sistemi</a:t>
            </a:r>
            <a:endParaRPr lang="tr-TR" dirty="0" smtClean="0"/>
          </a:p>
        </p:txBody>
      </p:sp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971550" y="2514600"/>
          <a:ext cx="4905375" cy="1289050"/>
        </p:xfrm>
        <a:graphic>
          <a:graphicData uri="http://schemas.openxmlformats.org/presentationml/2006/ole">
            <p:oleObj spid="_x0000_s234498" name="Equation" r:id="rId3" imgW="1307880" imgH="342720" progId="Equation.3">
              <p:embed/>
            </p:oleObj>
          </a:graphicData>
        </a:graphic>
      </p:graphicFrame>
      <p:graphicFrame>
        <p:nvGraphicFramePr>
          <p:cNvPr id="145413" name="Object 5"/>
          <p:cNvGraphicFramePr>
            <a:graphicFrameLocks noChangeAspect="1"/>
          </p:cNvGraphicFramePr>
          <p:nvPr/>
        </p:nvGraphicFramePr>
        <p:xfrm>
          <a:off x="962025" y="3657600"/>
          <a:ext cx="6810375" cy="1289050"/>
        </p:xfrm>
        <a:graphic>
          <a:graphicData uri="http://schemas.openxmlformats.org/presentationml/2006/ole">
            <p:oleObj spid="_x0000_s234499" name="Equation" r:id="rId4" imgW="1815840" imgH="342720" progId="Equation.3">
              <p:embed/>
            </p:oleObj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Normal </a:t>
            </a:r>
            <a:r>
              <a:rPr lang="tr-TR" dirty="0" smtClean="0"/>
              <a:t>denklemleri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Türevler </a:t>
            </a:r>
            <a:r>
              <a:rPr lang="tr-TR" dirty="0" smtClean="0"/>
              <a:t>sıfıra </a:t>
            </a:r>
            <a:r>
              <a:rPr lang="tr-TR" dirty="0" smtClean="0"/>
              <a:t>eşitliği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Dereceli </a:t>
            </a:r>
            <a:r>
              <a:rPr lang="tr-TR" dirty="0" smtClean="0"/>
              <a:t>azaltma duracak </a:t>
            </a:r>
            <a:r>
              <a:rPr lang="tr-TR" dirty="0" smtClean="0"/>
              <a:t>noktası bulmak için lineer </a:t>
            </a:r>
            <a:r>
              <a:rPr lang="tr-TR" dirty="0" smtClean="0"/>
              <a:t>denklem </a:t>
            </a:r>
            <a:r>
              <a:rPr lang="tr-TR" dirty="0" smtClean="0"/>
              <a:t>sistemi çözülebilir</a:t>
            </a:r>
            <a:endParaRPr lang="tr-TR" dirty="0" smtClean="0"/>
          </a:p>
        </p:txBody>
      </p:sp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971550" y="2514600"/>
          <a:ext cx="4905375" cy="1289050"/>
        </p:xfrm>
        <a:graphic>
          <a:graphicData uri="http://schemas.openxmlformats.org/presentationml/2006/ole">
            <p:oleObj spid="_x0000_s336898" name="Equation" r:id="rId3" imgW="1307880" imgH="342720" progId="Equation.3">
              <p:embed/>
            </p:oleObj>
          </a:graphicData>
        </a:graphic>
      </p:graphicFrame>
      <p:graphicFrame>
        <p:nvGraphicFramePr>
          <p:cNvPr id="145413" name="Object 5"/>
          <p:cNvGraphicFramePr>
            <a:graphicFrameLocks noChangeAspect="1"/>
          </p:cNvGraphicFramePr>
          <p:nvPr/>
        </p:nvGraphicFramePr>
        <p:xfrm>
          <a:off x="962025" y="3657600"/>
          <a:ext cx="6810375" cy="1289050"/>
        </p:xfrm>
        <a:graphic>
          <a:graphicData uri="http://schemas.openxmlformats.org/presentationml/2006/ole">
            <p:oleObj spid="_x0000_s336899" name="Equation" r:id="rId4" imgW="1815840" imgH="342720" progId="Equation.3">
              <p:embed/>
            </p:oleObj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Normal </a:t>
            </a:r>
            <a:r>
              <a:rPr lang="tr-TR" dirty="0" smtClean="0"/>
              <a:t>denklemleri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Lineer </a:t>
            </a:r>
            <a:r>
              <a:rPr lang="tr-TR" dirty="0" smtClean="0"/>
              <a:t>regresyonun </a:t>
            </a:r>
            <a:r>
              <a:rPr lang="tr-TR" dirty="0" smtClean="0">
                <a:solidFill>
                  <a:srgbClr val="FF0000"/>
                </a:solidFill>
              </a:rPr>
              <a:t>normal denklem </a:t>
            </a:r>
            <a:r>
              <a:rPr lang="tr-TR" dirty="0" smtClean="0">
                <a:solidFill>
                  <a:srgbClr val="FF0000"/>
                </a:solidFill>
              </a:rPr>
              <a:t>sistemi</a:t>
            </a:r>
            <a:r>
              <a:rPr lang="tr-TR" dirty="0" smtClean="0"/>
              <a:t>: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  <a:p>
            <a:endParaRPr lang="tr-TR" dirty="0" smtClean="0"/>
          </a:p>
        </p:txBody>
      </p:sp>
      <p:sp>
        <p:nvSpPr>
          <p:cNvPr id="7" name="Rectangle 6"/>
          <p:cNvSpPr/>
          <p:nvPr/>
        </p:nvSpPr>
        <p:spPr>
          <a:xfrm>
            <a:off x="1143000" y="5511225"/>
            <a:ext cx="3199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n+1 </a:t>
            </a:r>
            <a:r>
              <a:rPr lang="tr-TR" sz="3200" dirty="0" smtClean="0">
                <a:solidFill>
                  <a:srgbClr val="FF0000"/>
                </a:solidFill>
              </a:rPr>
              <a:t>tane denklem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237572" name="Object 4"/>
          <p:cNvGraphicFramePr>
            <a:graphicFrameLocks noChangeAspect="1"/>
          </p:cNvGraphicFramePr>
          <p:nvPr/>
        </p:nvGraphicFramePr>
        <p:xfrm>
          <a:off x="1143000" y="2362200"/>
          <a:ext cx="4286250" cy="1336675"/>
        </p:xfrm>
        <a:graphic>
          <a:graphicData uri="http://schemas.openxmlformats.org/presentationml/2006/ole">
            <p:oleObj spid="_x0000_s237572" name="Equation" r:id="rId3" imgW="1143000" imgH="355320" progId="Equation.3">
              <p:embed/>
            </p:oleObj>
          </a:graphicData>
        </a:graphic>
      </p:graphicFrame>
      <p:graphicFrame>
        <p:nvGraphicFramePr>
          <p:cNvPr id="237573" name="Object 5"/>
          <p:cNvGraphicFramePr>
            <a:graphicFrameLocks noChangeAspect="1"/>
          </p:cNvGraphicFramePr>
          <p:nvPr/>
        </p:nvGraphicFramePr>
        <p:xfrm>
          <a:off x="1143000" y="3886200"/>
          <a:ext cx="7429500" cy="1338263"/>
        </p:xfrm>
        <a:graphic>
          <a:graphicData uri="http://schemas.openxmlformats.org/presentationml/2006/ole">
            <p:oleObj spid="_x0000_s237573" name="Equation" r:id="rId4" imgW="1981080" imgH="35532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5181600" y="5486400"/>
            <a:ext cx="37378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n+1 </a:t>
            </a:r>
            <a:r>
              <a:rPr lang="tr-TR" sz="3200" dirty="0" smtClean="0">
                <a:solidFill>
                  <a:srgbClr val="FF0000"/>
                </a:solidFill>
              </a:rPr>
              <a:t>tane </a:t>
            </a:r>
            <a:r>
              <a:rPr lang="tr-TR" sz="3200" dirty="0" smtClean="0">
                <a:solidFill>
                  <a:srgbClr val="FF0000"/>
                </a:solidFill>
                <a:sym typeface="Symbol"/>
              </a:rPr>
              <a:t>bilinmeyen </a:t>
            </a:r>
            <a:r>
              <a:rPr lang="tr-TR" sz="3200" i="1" dirty="0" smtClean="0">
                <a:solidFill>
                  <a:srgbClr val="FF0000"/>
                </a:solidFill>
                <a:sym typeface="Symbol"/>
              </a:rPr>
              <a:t></a:t>
            </a:r>
            <a:r>
              <a:rPr lang="tr-TR" sz="3200" dirty="0" smtClean="0">
                <a:solidFill>
                  <a:srgbClr val="FF0000"/>
                </a:solidFill>
                <a:sym typeface="Symbol"/>
              </a:rPr>
              <a:t>-değişken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7200" y="6457890"/>
            <a:ext cx="1061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dirty="0" smtClean="0">
                <a:solidFill>
                  <a:srgbClr val="FF0000"/>
                </a:solidFill>
              </a:rPr>
              <a:t>referans</a:t>
            </a:r>
            <a:endParaRPr lang="en-US" sz="2000" b="1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Normal </a:t>
            </a:r>
            <a:r>
              <a:rPr lang="tr-TR" dirty="0" smtClean="0"/>
              <a:t>denklemleri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Ne zaman normal </a:t>
            </a:r>
            <a:r>
              <a:rPr lang="tr-TR" dirty="0" smtClean="0"/>
              <a:t>denklemleri </a:t>
            </a:r>
            <a:r>
              <a:rPr lang="tr-TR" dirty="0" smtClean="0"/>
              <a:t>kullanılabilir, ne zaman dereceli azaltma metodu </a:t>
            </a:r>
            <a:r>
              <a:rPr lang="tr-TR" dirty="0" smtClean="0"/>
              <a:t>kullanılabilir </a:t>
            </a:r>
            <a:r>
              <a:rPr lang="tr-TR" dirty="0" smtClean="0"/>
              <a:t>?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Az özellik varsa</a:t>
            </a:r>
            <a:r>
              <a:rPr lang="tr-TR" dirty="0" smtClean="0"/>
              <a:t> (1-50), normal </a:t>
            </a:r>
            <a:r>
              <a:rPr lang="tr-TR" dirty="0" smtClean="0"/>
              <a:t>denklemleri </a:t>
            </a:r>
            <a:r>
              <a:rPr lang="tr-TR" dirty="0" smtClean="0"/>
              <a:t>kullanılabilir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Çok özellik varsa</a:t>
            </a:r>
            <a:r>
              <a:rPr lang="tr-TR" dirty="0" smtClean="0"/>
              <a:t> (</a:t>
            </a:r>
            <a:r>
              <a:rPr lang="en-US" dirty="0" smtClean="0"/>
              <a:t>&gt;</a:t>
            </a:r>
            <a:r>
              <a:rPr lang="tr-TR" dirty="0" smtClean="0"/>
              <a:t>50-</a:t>
            </a:r>
            <a:r>
              <a:rPr lang="en-US" dirty="0" smtClean="0"/>
              <a:t>100</a:t>
            </a:r>
            <a:r>
              <a:rPr lang="en-US" dirty="0" smtClean="0"/>
              <a:t>)</a:t>
            </a:r>
            <a:r>
              <a:rPr lang="tr-TR" dirty="0" smtClean="0"/>
              <a:t>, normal </a:t>
            </a:r>
            <a:r>
              <a:rPr lang="tr-TR" dirty="0" smtClean="0"/>
              <a:t>denklemleri kullanılamaz çünkü hesaplama ve bellek gereksinimleri çok yüksek oluyor, </a:t>
            </a:r>
            <a:r>
              <a:rPr lang="tr-TR" dirty="0" smtClean="0"/>
              <a:t>dereceli azaltma ya da </a:t>
            </a:r>
            <a:r>
              <a:rPr lang="tr-TR" dirty="0" smtClean="0"/>
              <a:t>benzer optimizasyon </a:t>
            </a:r>
            <a:r>
              <a:rPr lang="tr-TR" dirty="0" smtClean="0"/>
              <a:t>metodu kullanılmalı</a:t>
            </a:r>
            <a:endParaRPr lang="en-US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Lineer bağımlı özellikler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 smtClean="0"/>
              <a:t>Bazen durumda, normal </a:t>
            </a:r>
            <a:r>
              <a:rPr lang="tr-TR" dirty="0" smtClean="0"/>
              <a:t>denklem sisteminin çözümü bulunamaz çünkü </a:t>
            </a:r>
            <a:r>
              <a:rPr lang="tr-TR" dirty="0" smtClean="0"/>
              <a:t>denklemlerin </a:t>
            </a:r>
            <a:r>
              <a:rPr lang="tr-TR" dirty="0" smtClean="0"/>
              <a:t>arasında birkaç lineer bağımlı </a:t>
            </a:r>
            <a:r>
              <a:rPr lang="tr-TR" dirty="0" smtClean="0"/>
              <a:t>denklem var</a:t>
            </a:r>
          </a:p>
          <a:p>
            <a:r>
              <a:rPr lang="tr-TR" dirty="0" smtClean="0"/>
              <a:t>Bu durumda, çözmeye direkt olarak yaklaşımları hata verecekler</a:t>
            </a:r>
          </a:p>
          <a:p>
            <a:r>
              <a:rPr lang="tr-TR" dirty="0" smtClean="0"/>
              <a:t>Bu </a:t>
            </a:r>
            <a:r>
              <a:rPr lang="tr-TR" dirty="0" smtClean="0"/>
              <a:t>durum varsa, özellikleri inceleyip lineer bağımlı özellikleri </a:t>
            </a:r>
            <a:r>
              <a:rPr lang="tr-TR" dirty="0" smtClean="0"/>
              <a:t>sisteminden çıkartılması gerekiyor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Örneğin: öğrencin yaş ve aynı zamanda doğum yılı lineer bağımlı özellikleri </a:t>
            </a:r>
            <a:r>
              <a:rPr lang="tr-TR" dirty="0" smtClean="0"/>
              <a:t>yapar, yani öğrencinin yaş doğum yılından hesaplanabilir</a:t>
            </a:r>
            <a:endParaRPr lang="tr-TR" dirty="0" smtClean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Come again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Gerçek </a:t>
            </a:r>
            <a:r>
              <a:rPr lang="tr-TR" dirty="0" smtClean="0"/>
              <a:t>uygulamalarda, </a:t>
            </a:r>
            <a:r>
              <a:rPr lang="tr-TR" dirty="0" smtClean="0"/>
              <a:t>makine öğrenme sorunları bu kadar basit </a:t>
            </a:r>
            <a:r>
              <a:rPr lang="tr-TR" dirty="0" smtClean="0"/>
              <a:t>değiller tabi</a:t>
            </a:r>
            <a:endParaRPr lang="tr-TR" dirty="0" smtClean="0"/>
          </a:p>
          <a:p>
            <a:r>
              <a:rPr lang="tr-TR" dirty="0" smtClean="0"/>
              <a:t>Sonuç </a:t>
            </a:r>
            <a:r>
              <a:rPr lang="tr-TR" dirty="0" smtClean="0"/>
              <a:t>birçok </a:t>
            </a:r>
            <a:r>
              <a:rPr lang="tr-TR" dirty="0" smtClean="0"/>
              <a:t>faktörlere bağlı olabilir</a:t>
            </a:r>
            <a:endParaRPr lang="tr-TR" dirty="0" smtClean="0"/>
          </a:p>
          <a:p>
            <a:r>
              <a:rPr lang="tr-TR" dirty="0" smtClean="0"/>
              <a:t>Aslında, üzlerce </a:t>
            </a:r>
            <a:r>
              <a:rPr lang="tr-TR" dirty="0" smtClean="0"/>
              <a:t>ve binlerce </a:t>
            </a:r>
            <a:r>
              <a:rPr lang="tr-TR" dirty="0" smtClean="0"/>
              <a:t>faktörlere bağlı olabilir !!!</a:t>
            </a:r>
            <a:endParaRPr lang="tr-T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Documents\Professional\Courses\Artificial Intelligence and Machine Learning\lec2ill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733800"/>
            <a:ext cx="3810000" cy="2857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>
            <a:normAutofit/>
          </a:bodyPr>
          <a:lstStyle/>
          <a:p>
            <a:pPr marL="231775" indent="-231775">
              <a:buNone/>
            </a:pPr>
            <a:r>
              <a:rPr lang="tr-TR" i="1" dirty="0" smtClean="0"/>
              <a:t>“Gelecek öğrenci sayısını tahmin etmek”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3000" y="2362200"/>
            <a:ext cx="555549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87338">
              <a:buFont typeface="Arial" pitchFamily="34" charset="0"/>
              <a:buChar char="•"/>
            </a:pPr>
            <a:r>
              <a:rPr lang="tr-TR" sz="3000" i="1" dirty="0" smtClean="0"/>
              <a:t>Reklam harcamaları </a:t>
            </a:r>
            <a:r>
              <a:rPr lang="tr-TR" sz="3000" i="1" dirty="0" smtClean="0"/>
              <a:t>(bir </a:t>
            </a:r>
            <a:r>
              <a:rPr lang="tr-TR" sz="3000" i="1" dirty="0" smtClean="0"/>
              <a:t>faktör)</a:t>
            </a:r>
            <a:endParaRPr lang="en-US" sz="3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Documents\Professional\Courses\Artificial Intelligence and Machine Learning\lec2ill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4857750"/>
            <a:ext cx="2667000" cy="20002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>
            <a:normAutofit/>
          </a:bodyPr>
          <a:lstStyle/>
          <a:p>
            <a:pPr marL="231775" indent="-231775">
              <a:buNone/>
            </a:pPr>
            <a:r>
              <a:rPr lang="tr-TR" i="1" dirty="0" smtClean="0"/>
              <a:t>“Gelecek öğrenci sayısını tahmin etmek”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3000" y="2362200"/>
            <a:ext cx="5822620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87338">
              <a:buFont typeface="Arial" pitchFamily="34" charset="0"/>
              <a:buChar char="•"/>
            </a:pPr>
            <a:r>
              <a:rPr lang="tr-TR" sz="3000" i="1" dirty="0" smtClean="0">
                <a:solidFill>
                  <a:schemeClr val="bg1">
                    <a:lumMod val="50000"/>
                  </a:schemeClr>
                </a:solidFill>
              </a:rPr>
              <a:t>Reklam harcamaları</a:t>
            </a:r>
          </a:p>
          <a:p>
            <a:pPr indent="287338">
              <a:buFont typeface="Arial" pitchFamily="34" charset="0"/>
              <a:buChar char="•"/>
            </a:pPr>
            <a:r>
              <a:rPr lang="tr-TR" sz="3000" i="1" dirty="0" smtClean="0"/>
              <a:t>Okuldan mezun olan öğrenci sayısı</a:t>
            </a:r>
          </a:p>
          <a:p>
            <a:pPr indent="287338">
              <a:buFont typeface="Arial" pitchFamily="34" charset="0"/>
              <a:buChar char="•"/>
            </a:pPr>
            <a:r>
              <a:rPr lang="tr-TR" sz="3000" i="1" dirty="0" smtClean="0"/>
              <a:t>Öğrencilerin ortalama notu</a:t>
            </a:r>
          </a:p>
          <a:p>
            <a:pPr indent="287338">
              <a:buFont typeface="Arial" pitchFamily="34" charset="0"/>
              <a:buChar char="•"/>
            </a:pPr>
            <a:r>
              <a:rPr lang="tr-TR" sz="3000" i="1" dirty="0" smtClean="0"/>
              <a:t>Kayıt günündeki hava sıcaklığı</a:t>
            </a:r>
          </a:p>
          <a:p>
            <a:pPr indent="287338">
              <a:buFont typeface="Arial" pitchFamily="34" charset="0"/>
              <a:buChar char="•"/>
            </a:pPr>
            <a:r>
              <a:rPr lang="tr-TR" sz="3000" i="1" dirty="0" smtClean="0"/>
              <a:t>Bizim programımızın ücreti</a:t>
            </a:r>
          </a:p>
          <a:p>
            <a:pPr indent="287338">
              <a:buFont typeface="Arial" pitchFamily="34" charset="0"/>
              <a:buChar char="•"/>
            </a:pPr>
            <a:r>
              <a:rPr lang="tr-TR" sz="3000" i="1" dirty="0" smtClean="0"/>
              <a:t>Diğer üniversitelerin ücretleri</a:t>
            </a:r>
          </a:p>
          <a:p>
            <a:pPr indent="287338">
              <a:buFont typeface="Arial" pitchFamily="34" charset="0"/>
              <a:buChar char="•"/>
            </a:pPr>
            <a:r>
              <a:rPr lang="tr-TR" sz="3000" i="1" dirty="0" smtClean="0"/>
              <a:t>...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7543800" y="4995952"/>
            <a:ext cx="867545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500" b="1" dirty="0" smtClean="0"/>
              <a:t>?</a:t>
            </a:r>
            <a:endParaRPr lang="en-US" sz="115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>
            <a:normAutofit/>
          </a:bodyPr>
          <a:lstStyle/>
          <a:p>
            <a:pPr marL="231775" indent="-231775">
              <a:buNone/>
            </a:pPr>
            <a:r>
              <a:rPr lang="tr-TR" i="1" dirty="0" smtClean="0"/>
              <a:t>“Gelecek öğrenci sayısını tahmin etmek”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427744"/>
            <a:ext cx="5943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87338">
              <a:buFont typeface="Arial" pitchFamily="34" charset="0"/>
              <a:buChar char="•"/>
            </a:pPr>
            <a:r>
              <a:rPr lang="tr-TR" sz="2400" i="1" dirty="0" smtClean="0">
                <a:solidFill>
                  <a:schemeClr val="bg1">
                    <a:lumMod val="50000"/>
                  </a:schemeClr>
                </a:solidFill>
              </a:rPr>
              <a:t>Reklam harcamaları</a:t>
            </a:r>
          </a:p>
          <a:p>
            <a:pPr indent="287338">
              <a:buFont typeface="Arial" pitchFamily="34" charset="0"/>
              <a:buChar char="•"/>
            </a:pPr>
            <a:r>
              <a:rPr lang="tr-TR" sz="2400" i="1" dirty="0" smtClean="0"/>
              <a:t>Okuldan mezun olan öğrenci sayısı</a:t>
            </a:r>
          </a:p>
          <a:p>
            <a:pPr indent="287338">
              <a:buFont typeface="Arial" pitchFamily="34" charset="0"/>
              <a:buChar char="•"/>
            </a:pPr>
            <a:r>
              <a:rPr lang="tr-TR" sz="2400" i="1" dirty="0" smtClean="0"/>
              <a:t>Öğrencilerin ortalama notu</a:t>
            </a:r>
          </a:p>
          <a:p>
            <a:pPr indent="287338">
              <a:buFont typeface="Arial" pitchFamily="34" charset="0"/>
              <a:buChar char="•"/>
            </a:pPr>
            <a:r>
              <a:rPr lang="tr-TR" sz="2400" i="1" dirty="0" smtClean="0"/>
              <a:t>Kayıt günündeki hava sıcaklığı</a:t>
            </a:r>
          </a:p>
          <a:p>
            <a:pPr indent="287338">
              <a:buFont typeface="Arial" pitchFamily="34" charset="0"/>
              <a:buChar char="•"/>
            </a:pPr>
            <a:r>
              <a:rPr lang="tr-TR" sz="2400" i="1" dirty="0" smtClean="0"/>
              <a:t>Bizim programımızın ücreti</a:t>
            </a:r>
          </a:p>
          <a:p>
            <a:pPr indent="287338">
              <a:buFont typeface="Arial" pitchFamily="34" charset="0"/>
              <a:buChar char="•"/>
            </a:pPr>
            <a:r>
              <a:rPr lang="tr-TR" sz="2400" i="1" dirty="0" smtClean="0"/>
              <a:t>Diğer üniversitelerin ücretleri</a:t>
            </a:r>
          </a:p>
          <a:p>
            <a:pPr indent="287338">
              <a:buFont typeface="Arial" pitchFamily="34" charset="0"/>
              <a:buChar char="•"/>
            </a:pPr>
            <a:r>
              <a:rPr lang="tr-TR" sz="2400" i="1" dirty="0" smtClean="0"/>
              <a:t>...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5334000"/>
            <a:ext cx="5334000" cy="1142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 bütün</a:t>
            </a:r>
            <a:r>
              <a:rPr kumimoji="0" lang="tr-TR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faktörler sonucumuzu etkileyebilirler</a:t>
            </a:r>
            <a:endParaRPr kumimoji="0" lang="tr-TR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 descr="E:\MyDocuments\Professional\Courses\Artificial Intelligence and Machine Learning\lec2ill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4857750"/>
            <a:ext cx="2667000" cy="200025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543800" y="4995952"/>
            <a:ext cx="867545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500" b="1" dirty="0" smtClean="0"/>
              <a:t>?</a:t>
            </a:r>
            <a:endParaRPr lang="en-US" sz="115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Ø"/>
              <a:defRPr/>
            </a:pPr>
            <a:r>
              <a:rPr lang="tr-TR" i="1" dirty="0" smtClean="0"/>
              <a:t>Bunun gibi problemlere </a:t>
            </a:r>
            <a:r>
              <a:rPr lang="tr-TR" i="1" dirty="0" smtClean="0">
                <a:solidFill>
                  <a:srgbClr val="FF0000"/>
                </a:solidFill>
              </a:rPr>
              <a:t>birçok boyutlu </a:t>
            </a:r>
            <a:r>
              <a:rPr lang="tr-TR" i="1" dirty="0" smtClean="0">
                <a:solidFill>
                  <a:srgbClr val="FF0000"/>
                </a:solidFill>
              </a:rPr>
              <a:t>lineer regresyon </a:t>
            </a:r>
            <a:r>
              <a:rPr lang="tr-TR" i="1" dirty="0" smtClean="0"/>
              <a:t>diyoruz</a:t>
            </a:r>
            <a:endParaRPr lang="tr-TR" i="1" dirty="0" smtClean="0"/>
          </a:p>
          <a:p>
            <a:pPr lvl="0">
              <a:buFont typeface="Wingdings" pitchFamily="2" charset="2"/>
              <a:buChar char="Ø"/>
              <a:defRPr/>
            </a:pPr>
            <a:r>
              <a:rPr lang="tr-TR" i="1" dirty="0" smtClean="0"/>
              <a:t>Sonuç, </a:t>
            </a:r>
            <a:r>
              <a:rPr lang="tr-TR" i="1" dirty="0" smtClean="0">
                <a:solidFill>
                  <a:srgbClr val="FF0000"/>
                </a:solidFill>
              </a:rPr>
              <a:t>birçok faktöre</a:t>
            </a:r>
            <a:r>
              <a:rPr lang="tr-TR" i="1" dirty="0" smtClean="0"/>
              <a:t> </a:t>
            </a:r>
            <a:r>
              <a:rPr lang="tr-TR" i="1" dirty="0" smtClean="0"/>
              <a:t>bağlıdır</a:t>
            </a:r>
            <a:endParaRPr lang="tr-TR" i="1" dirty="0" smtClean="0"/>
          </a:p>
          <a:p>
            <a:pPr lvl="0">
              <a:buFont typeface="Wingdings" pitchFamily="2" charset="2"/>
              <a:buChar char="Ø"/>
              <a:defRPr/>
            </a:pPr>
            <a:r>
              <a:rPr lang="tr-TR" i="1" dirty="0" smtClean="0"/>
              <a:t>Bu bütün faktörlere, makine öğrenme uygulamalarında </a:t>
            </a:r>
            <a:r>
              <a:rPr lang="tr-TR" i="1" dirty="0" smtClean="0">
                <a:solidFill>
                  <a:srgbClr val="FF0000"/>
                </a:solidFill>
              </a:rPr>
              <a:t>özellikler </a:t>
            </a:r>
            <a:r>
              <a:rPr lang="tr-TR" i="1" dirty="0" smtClean="0"/>
              <a:t>diyoruz</a:t>
            </a:r>
            <a:endParaRPr lang="tr-TR" i="1" dirty="0" smtClean="0"/>
          </a:p>
          <a:p>
            <a:pPr lvl="0">
              <a:buNone/>
              <a:defRPr/>
            </a:pPr>
            <a:endParaRPr lang="tr-TR" i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8610600" cy="3276599"/>
          </a:xfrm>
        </p:spPr>
        <p:txBody>
          <a:bodyPr>
            <a:normAutofit/>
          </a:bodyPr>
          <a:lstStyle/>
          <a:p>
            <a:pPr marL="231775" indent="-231775">
              <a:buNone/>
            </a:pPr>
            <a:r>
              <a:rPr lang="tr-TR" dirty="0" smtClean="0"/>
              <a:t>Bu sorun çözmek için programımız</a:t>
            </a:r>
            <a:r>
              <a:rPr lang="tr-TR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tr-TR" i="1" dirty="0" smtClean="0"/>
              <a:t>Hipotez/modeli belirtmek</a:t>
            </a:r>
          </a:p>
          <a:p>
            <a:pPr marL="514350" indent="-514350">
              <a:buFont typeface="+mj-lt"/>
              <a:buAutoNum type="arabicPeriod"/>
            </a:pPr>
            <a:r>
              <a:rPr lang="tr-TR" i="1" dirty="0" smtClean="0"/>
              <a:t>Maliyet fonksiyonu </a:t>
            </a:r>
            <a:r>
              <a:rPr lang="tr-TR" i="1" dirty="0" smtClean="0"/>
              <a:t>belirtmek</a:t>
            </a:r>
            <a:endParaRPr lang="tr-TR" i="1" dirty="0" smtClean="0"/>
          </a:p>
          <a:p>
            <a:pPr marL="514350" indent="-514350">
              <a:buFont typeface="+mj-lt"/>
              <a:buAutoNum type="arabicPeriod"/>
            </a:pPr>
            <a:r>
              <a:rPr lang="tr-TR" i="1" dirty="0" smtClean="0"/>
              <a:t>Minimizasyon problemini </a:t>
            </a:r>
            <a:r>
              <a:rPr lang="tr-TR" i="1" dirty="0" smtClean="0"/>
              <a:t>förmülleştirip çözmek</a:t>
            </a:r>
            <a:endParaRPr lang="tr-TR" i="1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tr-TR" u="sng" dirty="0" smtClean="0"/>
              <a:t>1. Birçok </a:t>
            </a:r>
            <a:r>
              <a:rPr lang="tr-TR" u="sng" dirty="0" smtClean="0"/>
              <a:t>boyutlu lineer regresyon modeli</a:t>
            </a:r>
          </a:p>
          <a:p>
            <a:endParaRPr lang="tr-TR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Önce:</a:t>
            </a:r>
          </a:p>
          <a:p>
            <a:pPr lvl="1"/>
            <a:endParaRPr lang="tr-TR" dirty="0" smtClean="0">
              <a:solidFill>
                <a:srgbClr val="FF0000"/>
              </a:solidFill>
            </a:endParaRP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Şimdi:</a:t>
            </a:r>
            <a:endParaRPr lang="tr-TR" dirty="0" smtClean="0"/>
          </a:p>
          <a:p>
            <a:endParaRPr lang="tr-TR" dirty="0" smtClean="0"/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1828800" y="3124200"/>
          <a:ext cx="4232275" cy="731837"/>
        </p:xfrm>
        <a:graphic>
          <a:graphicData uri="http://schemas.openxmlformats.org/presentationml/2006/ole">
            <p:oleObj spid="_x0000_s110596" name="Equation" r:id="rId3" imgW="1028520" imgH="177480" progId="Equation.3">
              <p:embed/>
            </p:oleObj>
          </a:graphicData>
        </a:graphic>
      </p:graphicFrame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1841500" y="4313237"/>
          <a:ext cx="6845300" cy="731838"/>
        </p:xfrm>
        <a:graphic>
          <a:graphicData uri="http://schemas.openxmlformats.org/presentationml/2006/ole">
            <p:oleObj spid="_x0000_s110597" name="Equation" r:id="rId4" imgW="1663560" imgH="177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Birçok boyutlu lineer regresyon modeli</a:t>
            </a:r>
          </a:p>
          <a:p>
            <a:endParaRPr lang="tr-TR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Önce:</a:t>
            </a:r>
          </a:p>
          <a:p>
            <a:pPr lvl="1"/>
            <a:endParaRPr lang="tr-TR" dirty="0" smtClean="0">
              <a:solidFill>
                <a:srgbClr val="FF0000"/>
              </a:solidFill>
            </a:endParaRP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Şimdi: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</p:txBody>
      </p:sp>
      <p:cxnSp>
        <p:nvCxnSpPr>
          <p:cNvPr id="6" name="Straight Arrow Connector 5"/>
          <p:cNvCxnSpPr>
            <a:stCxn id="9" idx="0"/>
          </p:cNvCxnSpPr>
          <p:nvPr/>
        </p:nvCxnSpPr>
        <p:spPr>
          <a:xfrm flipV="1">
            <a:off x="5143500" y="4876800"/>
            <a:ext cx="647700" cy="12954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" idx="0"/>
          </p:cNvCxnSpPr>
          <p:nvPr/>
        </p:nvCxnSpPr>
        <p:spPr>
          <a:xfrm flipV="1">
            <a:off x="5143500" y="4876800"/>
            <a:ext cx="2247900" cy="12954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05200" y="6172200"/>
            <a:ext cx="327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bütün özellikler</a:t>
            </a:r>
            <a:endParaRPr lang="en-US" sz="3200" dirty="0"/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1828800" y="3154363"/>
          <a:ext cx="4232275" cy="731837"/>
        </p:xfrm>
        <a:graphic>
          <a:graphicData uri="http://schemas.openxmlformats.org/presentationml/2006/ole">
            <p:oleObj spid="_x0000_s111620" name="Equation" r:id="rId3" imgW="1028520" imgH="177480" progId="Equation.3">
              <p:embed/>
            </p:oleObj>
          </a:graphicData>
        </a:graphic>
      </p:graphicFrame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1841500" y="4343400"/>
          <a:ext cx="6845300" cy="731838"/>
        </p:xfrm>
        <a:graphic>
          <a:graphicData uri="http://schemas.openxmlformats.org/presentationml/2006/ole">
            <p:oleObj spid="_x0000_s111621" name="Equation" r:id="rId4" imgW="1663560" imgH="177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Birçok boyutlu lineer regresyon modeli</a:t>
            </a:r>
          </a:p>
          <a:p>
            <a:endParaRPr lang="tr-TR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Önce:</a:t>
            </a:r>
          </a:p>
          <a:p>
            <a:pPr lvl="1"/>
            <a:endParaRPr lang="tr-TR" dirty="0" smtClean="0">
              <a:solidFill>
                <a:srgbClr val="FF0000"/>
              </a:solidFill>
            </a:endParaRP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Şimdi:</a:t>
            </a:r>
            <a:endParaRPr lang="tr-TR" dirty="0" smtClean="0"/>
          </a:p>
          <a:p>
            <a:endParaRPr lang="tr-TR" dirty="0" smtClean="0"/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1828800" y="3001963"/>
          <a:ext cx="4232275" cy="731837"/>
        </p:xfrm>
        <a:graphic>
          <a:graphicData uri="http://schemas.openxmlformats.org/presentationml/2006/ole">
            <p:oleObj spid="_x0000_s112644" name="Equation" r:id="rId3" imgW="1028520" imgH="177480" progId="Equation.3">
              <p:embed/>
            </p:oleObj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1905000" y="4724400"/>
          <a:ext cx="6845300" cy="731838"/>
        </p:xfrm>
        <a:graphic>
          <a:graphicData uri="http://schemas.openxmlformats.org/presentationml/2006/ole">
            <p:oleObj spid="_x0000_s112645" name="Equation" r:id="rId4" imgW="1663560" imgH="177480" progId="Equation.3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1066800" y="1676400"/>
            <a:ext cx="563880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287338">
              <a:buFont typeface="Arial" pitchFamily="34" charset="0"/>
              <a:buChar char="•"/>
            </a:pPr>
            <a:r>
              <a:rPr lang="tr-TR" sz="2400" i="1" dirty="0" smtClean="0"/>
              <a:t>Reklam harcamaları (x</a:t>
            </a:r>
            <a:r>
              <a:rPr lang="tr-TR" sz="2400" i="1" baseline="-25000" dirty="0" smtClean="0"/>
              <a:t>1</a:t>
            </a:r>
            <a:r>
              <a:rPr lang="tr-TR" sz="2400" i="1" dirty="0" smtClean="0"/>
              <a:t>)</a:t>
            </a:r>
          </a:p>
          <a:p>
            <a:pPr indent="287338">
              <a:buFont typeface="Arial" pitchFamily="34" charset="0"/>
              <a:buChar char="•"/>
            </a:pPr>
            <a:r>
              <a:rPr lang="tr-TR" sz="2400" i="1" dirty="0" smtClean="0"/>
              <a:t>Okuldan mezun olan öğrenci sayısı (x</a:t>
            </a:r>
            <a:r>
              <a:rPr lang="tr-TR" sz="2400" i="1" baseline="-25000" dirty="0" smtClean="0"/>
              <a:t>2</a:t>
            </a:r>
            <a:r>
              <a:rPr lang="tr-TR" sz="2400" i="1" dirty="0" smtClean="0"/>
              <a:t>)</a:t>
            </a:r>
          </a:p>
          <a:p>
            <a:pPr indent="287338">
              <a:buFont typeface="Arial" pitchFamily="34" charset="0"/>
              <a:buChar char="•"/>
            </a:pPr>
            <a:r>
              <a:rPr lang="tr-TR" sz="2400" i="1" dirty="0" smtClean="0"/>
              <a:t>Lisans programımızın ücreti (x</a:t>
            </a:r>
            <a:r>
              <a:rPr lang="tr-TR" sz="2400" i="1" baseline="-25000" dirty="0" smtClean="0"/>
              <a:t>3</a:t>
            </a:r>
            <a:r>
              <a:rPr lang="tr-TR" sz="2400" i="1" dirty="0" smtClean="0"/>
              <a:t>)</a:t>
            </a:r>
          </a:p>
          <a:p>
            <a:pPr indent="287338">
              <a:buFont typeface="Arial" pitchFamily="34" charset="0"/>
              <a:buChar char="•"/>
            </a:pPr>
            <a:r>
              <a:rPr lang="tr-TR" sz="2400" i="1" dirty="0" smtClean="0"/>
              <a:t>Diğer üniversitelerin ücretleri (x</a:t>
            </a:r>
            <a:r>
              <a:rPr lang="tr-TR" sz="2400" i="1" baseline="-25000" dirty="0" smtClean="0"/>
              <a:t>4</a:t>
            </a:r>
            <a:r>
              <a:rPr lang="tr-TR" sz="2400" i="1" dirty="0" smtClean="0"/>
              <a:t>)</a:t>
            </a:r>
          </a:p>
          <a:p>
            <a:pPr indent="287338">
              <a:buFont typeface="Arial" pitchFamily="34" charset="0"/>
              <a:buChar char="•"/>
            </a:pPr>
            <a:r>
              <a:rPr lang="tr-TR" sz="2400" i="1" dirty="0" smtClean="0"/>
              <a:t>Öğrencilerin ortalama notu (x</a:t>
            </a:r>
            <a:r>
              <a:rPr lang="tr-TR" sz="2400" i="1" baseline="-25000" dirty="0" smtClean="0"/>
              <a:t>5</a:t>
            </a:r>
            <a:r>
              <a:rPr lang="tr-TR" sz="2400" i="1" dirty="0" smtClean="0"/>
              <a:t>)</a:t>
            </a:r>
          </a:p>
          <a:p>
            <a:pPr indent="287338">
              <a:buFont typeface="Arial" pitchFamily="34" charset="0"/>
              <a:buChar char="•"/>
            </a:pPr>
            <a:r>
              <a:rPr lang="tr-TR" sz="2400" i="1" dirty="0" smtClean="0"/>
              <a:t>Kayıt günündeki hava sıcaklığı (x</a:t>
            </a:r>
            <a:r>
              <a:rPr lang="tr-TR" sz="2400" i="1" baseline="-25000" dirty="0" smtClean="0"/>
              <a:t>6</a:t>
            </a:r>
            <a:r>
              <a:rPr lang="tr-TR" sz="2400" i="1" dirty="0" smtClean="0"/>
              <a:t>)</a:t>
            </a:r>
          </a:p>
          <a:p>
            <a:pPr indent="287338">
              <a:buFont typeface="Arial" pitchFamily="34" charset="0"/>
              <a:buChar char="•"/>
            </a:pPr>
            <a:r>
              <a:rPr lang="tr-TR" sz="2400" i="1" dirty="0" smtClean="0"/>
              <a:t>...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1981200"/>
            <a:ext cx="1295400" cy="28194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48400" y="2362200"/>
            <a:ext cx="1143000" cy="24384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Ders planı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Birçok boyutlu lineer regresyon</a:t>
            </a:r>
          </a:p>
          <a:p>
            <a:r>
              <a:rPr lang="tr-TR" dirty="0" smtClean="0"/>
              <a:t>Bileşik özellikler, lineer olmayan </a:t>
            </a:r>
            <a:r>
              <a:rPr lang="tr-TR" dirty="0" smtClean="0"/>
              <a:t>ilişki</a:t>
            </a:r>
            <a:r>
              <a:rPr lang="en-US" dirty="0" smtClean="0"/>
              <a:t> </a:t>
            </a:r>
            <a:r>
              <a:rPr lang="tr-TR" dirty="0" smtClean="0"/>
              <a:t>modelleme</a:t>
            </a:r>
            <a:endParaRPr lang="tr-TR" dirty="0" smtClean="0"/>
          </a:p>
          <a:p>
            <a:r>
              <a:rPr lang="tr-TR" dirty="0" smtClean="0"/>
              <a:t>Model </a:t>
            </a:r>
            <a:r>
              <a:rPr lang="tr-TR" dirty="0" smtClean="0"/>
              <a:t>oluşturma</a:t>
            </a:r>
            <a:endParaRPr lang="tr-TR" dirty="0" smtClean="0"/>
          </a:p>
          <a:p>
            <a:r>
              <a:rPr lang="tr-TR" dirty="0" smtClean="0"/>
              <a:t>Ek: </a:t>
            </a:r>
            <a:r>
              <a:rPr lang="tr-TR" i="1" dirty="0" smtClean="0"/>
              <a:t>lineer regresyon normal denklemleri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Birçok boyutlu lineer regresyon modeli</a:t>
            </a:r>
          </a:p>
          <a:p>
            <a:endParaRPr lang="tr-TR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Önce:</a:t>
            </a:r>
          </a:p>
          <a:p>
            <a:pPr lvl="1"/>
            <a:endParaRPr lang="tr-TR" dirty="0" smtClean="0">
              <a:solidFill>
                <a:srgbClr val="FF0000"/>
              </a:solidFill>
            </a:endParaRP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Şimdi:</a:t>
            </a:r>
            <a:endParaRPr lang="tr-TR" dirty="0" smtClean="0"/>
          </a:p>
          <a:p>
            <a:endParaRPr lang="tr-TR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495800" y="4876800"/>
            <a:ext cx="533400" cy="139642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819400" y="6096000"/>
            <a:ext cx="388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model parametreleri</a:t>
            </a:r>
            <a:endParaRPr lang="en-US" sz="32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029200" y="4800600"/>
            <a:ext cx="228600" cy="147262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029200" y="4800600"/>
            <a:ext cx="1600200" cy="147262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1828800" y="3032125"/>
          <a:ext cx="4232275" cy="731837"/>
        </p:xfrm>
        <a:graphic>
          <a:graphicData uri="http://schemas.openxmlformats.org/presentationml/2006/ole">
            <p:oleObj spid="_x0000_s113670" name="Equation" r:id="rId3" imgW="1028520" imgH="177480" progId="Equation.3">
              <p:embed/>
            </p:oleObj>
          </a:graphicData>
        </a:graphic>
      </p:graphicFrame>
      <p:graphicFrame>
        <p:nvGraphicFramePr>
          <p:cNvPr id="113671" name="Object 7"/>
          <p:cNvGraphicFramePr>
            <a:graphicFrameLocks noChangeAspect="1"/>
          </p:cNvGraphicFramePr>
          <p:nvPr/>
        </p:nvGraphicFramePr>
        <p:xfrm>
          <a:off x="1841500" y="4221162"/>
          <a:ext cx="6845300" cy="731838"/>
        </p:xfrm>
        <a:graphic>
          <a:graphicData uri="http://schemas.openxmlformats.org/presentationml/2006/ole">
            <p:oleObj spid="_x0000_s113671" name="Equation" r:id="rId4" imgW="1663560" imgH="177480" progId="Equation.3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Birçok boyutlu lineer regresyon modeli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Önce: bir özellik (x</a:t>
            </a:r>
            <a:r>
              <a:rPr lang="tr-TR" dirty="0" smtClean="0">
                <a:solidFill>
                  <a:srgbClr val="FF0000"/>
                </a:solidFill>
              </a:rPr>
              <a:t>), </a:t>
            </a:r>
            <a:r>
              <a:rPr lang="tr-TR" dirty="0" smtClean="0">
                <a:solidFill>
                  <a:srgbClr val="FF0000"/>
                </a:solidFill>
              </a:rPr>
              <a:t>iki parametre 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tr-TR" i="1" dirty="0" smtClean="0">
                <a:solidFill>
                  <a:srgbClr val="FF0000"/>
                </a:solidFill>
                <a:sym typeface="Symbol"/>
              </a:rPr>
              <a:t></a:t>
            </a:r>
            <a:r>
              <a:rPr lang="tr-TR" i="1" baseline="-25000" dirty="0" smtClean="0">
                <a:solidFill>
                  <a:srgbClr val="FF0000"/>
                </a:solidFill>
                <a:sym typeface="Symbol"/>
              </a:rPr>
              <a:t>0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,</a:t>
            </a:r>
            <a:r>
              <a:rPr lang="tr-TR" i="1" dirty="0" smtClean="0">
                <a:solidFill>
                  <a:srgbClr val="FF0000"/>
                </a:solidFill>
                <a:sym typeface="Symbol"/>
              </a:rPr>
              <a:t></a:t>
            </a:r>
            <a:r>
              <a:rPr lang="tr-TR" i="1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)</a:t>
            </a:r>
            <a:endParaRPr lang="tr-TR" dirty="0" smtClean="0">
              <a:solidFill>
                <a:srgbClr val="FF0000"/>
              </a:solidFill>
            </a:endParaRP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Şimdi: n özellik (x</a:t>
            </a:r>
            <a:r>
              <a:rPr lang="tr-TR" baseline="-25000" dirty="0" smtClean="0">
                <a:solidFill>
                  <a:srgbClr val="FF0000"/>
                </a:solidFill>
              </a:rPr>
              <a:t>i</a:t>
            </a:r>
            <a:r>
              <a:rPr lang="tr-TR" dirty="0" smtClean="0">
                <a:solidFill>
                  <a:srgbClr val="FF0000"/>
                </a:solidFill>
              </a:rPr>
              <a:t>), </a:t>
            </a:r>
            <a:r>
              <a:rPr lang="tr-TR" dirty="0" smtClean="0">
                <a:solidFill>
                  <a:srgbClr val="FF0000"/>
                </a:solidFill>
              </a:rPr>
              <a:t>n+1 parametre 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tr-TR" i="1" dirty="0" smtClean="0">
                <a:solidFill>
                  <a:srgbClr val="FF0000"/>
                </a:solidFill>
                <a:sym typeface="Symbol"/>
              </a:rPr>
              <a:t></a:t>
            </a:r>
            <a:r>
              <a:rPr lang="tr-TR" i="1" baseline="-25000" dirty="0" smtClean="0">
                <a:solidFill>
                  <a:srgbClr val="FF0000"/>
                </a:solidFill>
                <a:sym typeface="Symbol"/>
              </a:rPr>
              <a:t>0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,</a:t>
            </a:r>
            <a:r>
              <a:rPr lang="tr-TR" i="1" dirty="0" smtClean="0">
                <a:solidFill>
                  <a:srgbClr val="FF0000"/>
                </a:solidFill>
                <a:sym typeface="Symbol"/>
              </a:rPr>
              <a:t></a:t>
            </a:r>
            <a:r>
              <a:rPr lang="tr-TR" i="1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tr-TR" i="1" dirty="0" smtClean="0">
                <a:solidFill>
                  <a:srgbClr val="FF0000"/>
                </a:solidFill>
                <a:sym typeface="Symbol"/>
              </a:rPr>
              <a:t>,</a:t>
            </a:r>
            <a:r>
              <a:rPr lang="tr-TR" i="1" baseline="-25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tr-TR" i="1" dirty="0" smtClean="0">
                <a:solidFill>
                  <a:srgbClr val="FF0000"/>
                </a:solidFill>
                <a:sym typeface="Symbol"/>
              </a:rPr>
              <a:t>, ...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)</a:t>
            </a:r>
            <a:endParaRPr lang="tr-TR" dirty="0" smtClean="0">
              <a:solidFill>
                <a:srgbClr val="FF0000"/>
              </a:solidFill>
            </a:endParaRPr>
          </a:p>
          <a:p>
            <a:endParaRPr lang="tr-TR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14600" y="4343400"/>
            <a:ext cx="1206500" cy="12192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4800" y="5638800"/>
            <a:ext cx="388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model parametreleri</a:t>
            </a:r>
            <a:endParaRPr lang="en-US" sz="32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14600" y="4267200"/>
            <a:ext cx="1968500" cy="12954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514600" y="4267200"/>
            <a:ext cx="3340100" cy="12954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1066800" y="3657600"/>
          <a:ext cx="6845300" cy="731838"/>
        </p:xfrm>
        <a:graphic>
          <a:graphicData uri="http://schemas.openxmlformats.org/presentationml/2006/ole">
            <p:oleObj spid="_x0000_s114692" name="Equation" r:id="rId3" imgW="1663560" imgH="177480" progId="Equation.3">
              <p:embed/>
            </p:oleObj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H="1" flipV="1">
            <a:off x="5105400" y="4267200"/>
            <a:ext cx="1828800" cy="12954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629400" y="4267200"/>
            <a:ext cx="304800" cy="12954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86400" y="5638800"/>
            <a:ext cx="327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model özellikleri</a:t>
            </a:r>
            <a:endParaRPr lang="en-US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 marL="341313" indent="-341313">
              <a:buNone/>
            </a:pPr>
            <a:r>
              <a:rPr lang="tr-TR" dirty="0" smtClean="0"/>
              <a:t>Bu model daha </a:t>
            </a:r>
            <a:r>
              <a:rPr lang="tr-TR" dirty="0" smtClean="0"/>
              <a:t>kısaca matriks </a:t>
            </a:r>
            <a:r>
              <a:rPr lang="tr-TR" dirty="0" smtClean="0"/>
              <a:t>şeklinde </a:t>
            </a:r>
            <a:r>
              <a:rPr lang="tr-TR" dirty="0" smtClean="0"/>
              <a:t>yazılır</a:t>
            </a:r>
            <a:endParaRPr lang="tr-TR" dirty="0" smtClean="0"/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1447800" y="4495800"/>
          <a:ext cx="6845300" cy="731838"/>
        </p:xfrm>
        <a:graphic>
          <a:graphicData uri="http://schemas.openxmlformats.org/presentationml/2006/ole">
            <p:oleObj spid="_x0000_s115714" name="Equation" r:id="rId3" imgW="1663560" imgH="177480" progId="Equation.3">
              <p:embed/>
            </p:oleObj>
          </a:graphicData>
        </a:graphic>
      </p:graphicFrame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1600200" y="2819400"/>
          <a:ext cx="4389437" cy="887413"/>
        </p:xfrm>
        <a:graphic>
          <a:graphicData uri="http://schemas.openxmlformats.org/presentationml/2006/ole">
            <p:oleObj spid="_x0000_s115715" name="Equation" r:id="rId4" imgW="1066680" imgH="215640" progId="Equation.3">
              <p:embed/>
            </p:oleObj>
          </a:graphicData>
        </a:graphic>
      </p:graphicFrame>
      <p:sp>
        <p:nvSpPr>
          <p:cNvPr id="9" name="Equal 8"/>
          <p:cNvSpPr/>
          <p:nvPr/>
        </p:nvSpPr>
        <p:spPr>
          <a:xfrm rot="4107205">
            <a:off x="5165161" y="3564961"/>
            <a:ext cx="914400" cy="914400"/>
          </a:xfrm>
          <a:prstGeom prst="mathEqual">
            <a:avLst>
              <a:gd name="adj1" fmla="val 11658"/>
              <a:gd name="adj2" fmla="val 1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16200000">
            <a:off x="6210300" y="3695700"/>
            <a:ext cx="609600" cy="3429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914400" y="2667000"/>
          <a:ext cx="4075113" cy="731838"/>
        </p:xfrm>
        <a:graphic>
          <a:graphicData uri="http://schemas.openxmlformats.org/presentationml/2006/ole">
            <p:oleObj spid="_x0000_s117762" name="Equation" r:id="rId3" imgW="990360" imgH="177480" progId="Equation.3">
              <p:embed/>
            </p:oleObj>
          </a:graphicData>
        </a:graphic>
      </p:graphicFrame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457200" y="1371600"/>
          <a:ext cx="4389437" cy="887413"/>
        </p:xfrm>
        <a:graphic>
          <a:graphicData uri="http://schemas.openxmlformats.org/presentationml/2006/ole">
            <p:oleObj spid="_x0000_s117763" name="Equation" r:id="rId4" imgW="1066680" imgH="215640" progId="Equation.3">
              <p:embed/>
            </p:oleObj>
          </a:graphicData>
        </a:graphic>
      </p:graphicFrame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914400" y="3611562"/>
          <a:ext cx="4075113" cy="731838"/>
        </p:xfrm>
        <a:graphic>
          <a:graphicData uri="http://schemas.openxmlformats.org/presentationml/2006/ole">
            <p:oleObj spid="_x0000_s117764" name="Equation" r:id="rId5" imgW="990360" imgH="177480" progId="Equation.3">
              <p:embed/>
            </p:oleObj>
          </a:graphicData>
        </a:graphic>
      </p:graphicFrame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815975" y="4881563"/>
          <a:ext cx="6478588" cy="1671637"/>
        </p:xfrm>
        <a:graphic>
          <a:graphicData uri="http://schemas.openxmlformats.org/presentationml/2006/ole">
            <p:oleObj spid="_x0000_s117765" name="Equation" r:id="rId6" imgW="1574640" imgH="40608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5105400" y="2667000"/>
            <a:ext cx="381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Parametre vektörü </a:t>
            </a:r>
            <a:r>
              <a:rPr lang="tr-TR" sz="2400" dirty="0" smtClean="0">
                <a:solidFill>
                  <a:srgbClr val="FF0000"/>
                </a:solidFill>
              </a:rPr>
              <a:t>denir </a:t>
            </a:r>
            <a:r>
              <a:rPr lang="tr-TR" sz="2400" dirty="0" smtClean="0"/>
              <a:t>– 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 smtClean="0"/>
              <a:t>bütün parametreler (n tane)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105400" y="3733800"/>
            <a:ext cx="342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Özellik vektörü </a:t>
            </a:r>
            <a:r>
              <a:rPr lang="tr-TR" sz="2400" dirty="0" smtClean="0">
                <a:solidFill>
                  <a:srgbClr val="FF0000"/>
                </a:solidFill>
              </a:rPr>
              <a:t>denir </a:t>
            </a:r>
            <a:r>
              <a:rPr lang="tr-TR" sz="2400" dirty="0" smtClean="0"/>
              <a:t>– 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 smtClean="0"/>
              <a:t>bütün özellikler (n tane)</a:t>
            </a:r>
            <a:endParaRPr lang="en-US" sz="2400" dirty="0"/>
          </a:p>
        </p:txBody>
      </p:sp>
      <p:sp>
        <p:nvSpPr>
          <p:cNvPr id="11" name="Down Arrow 10"/>
          <p:cNvSpPr/>
          <p:nvPr/>
        </p:nvSpPr>
        <p:spPr>
          <a:xfrm>
            <a:off x="3558034" y="4572000"/>
            <a:ext cx="484632" cy="609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533400" y="1447800"/>
          <a:ext cx="1984375" cy="1409700"/>
        </p:xfrm>
        <a:graphic>
          <a:graphicData uri="http://schemas.openxmlformats.org/presentationml/2006/ole">
            <p:oleObj spid="_x0000_s118789" name="Equation" r:id="rId3" imgW="482400" imgH="342720" progId="Equation.3">
              <p:embed/>
            </p:oleObj>
          </a:graphicData>
        </a:graphic>
      </p:graphicFrame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3505200" y="1752600"/>
          <a:ext cx="1931988" cy="784225"/>
        </p:xfrm>
        <a:graphic>
          <a:graphicData uri="http://schemas.openxmlformats.org/presentationml/2006/ole">
            <p:oleObj spid="_x0000_s118790" name="Equation" r:id="rId4" imgW="469800" imgH="190440" progId="Equation.3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533400" y="1447800"/>
          <a:ext cx="1984375" cy="1409700"/>
        </p:xfrm>
        <a:graphic>
          <a:graphicData uri="http://schemas.openxmlformats.org/presentationml/2006/ole">
            <p:oleObj spid="_x0000_s119810" name="Equation" r:id="rId3" imgW="482400" imgH="342720" progId="Equation.3">
              <p:embed/>
            </p:oleObj>
          </a:graphicData>
        </a:graphic>
      </p:graphicFrame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3476625" y="1752600"/>
          <a:ext cx="4752975" cy="836613"/>
        </p:xfrm>
        <a:graphic>
          <a:graphicData uri="http://schemas.openxmlformats.org/presentationml/2006/ole">
            <p:oleObj spid="_x0000_s119811" name="Equation" r:id="rId4" imgW="115560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533400" y="1447800"/>
          <a:ext cx="1984375" cy="1409700"/>
        </p:xfrm>
        <a:graphic>
          <a:graphicData uri="http://schemas.openxmlformats.org/presentationml/2006/ole">
            <p:oleObj spid="_x0000_s131074" name="Equation" r:id="rId3" imgW="482400" imgH="342720" progId="Equation.3">
              <p:embed/>
            </p:oleObj>
          </a:graphicData>
        </a:graphic>
      </p:graphicFrame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3476625" y="1752600"/>
          <a:ext cx="4752975" cy="836613"/>
        </p:xfrm>
        <a:graphic>
          <a:graphicData uri="http://schemas.openxmlformats.org/presentationml/2006/ole">
            <p:oleObj spid="_x0000_s131075" name="Equation" r:id="rId4" imgW="1155600" imgH="203040" progId="Equation.3">
              <p:embed/>
            </p:oleObj>
          </a:graphicData>
        </a:graphic>
      </p:graphicFrame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533400" y="3162300"/>
          <a:ext cx="2297113" cy="1409700"/>
        </p:xfrm>
        <a:graphic>
          <a:graphicData uri="http://schemas.openxmlformats.org/presentationml/2006/ole">
            <p:oleObj spid="_x0000_s131076" name="Equation" r:id="rId5" imgW="558720" imgH="342720" progId="Equation.3">
              <p:embed/>
            </p:oleObj>
          </a:graphicData>
        </a:graphic>
      </p:graphicFrame>
      <p:graphicFrame>
        <p:nvGraphicFramePr>
          <p:cNvPr id="119813" name="Object 5"/>
          <p:cNvGraphicFramePr>
            <a:graphicFrameLocks noChangeAspect="1"/>
          </p:cNvGraphicFramePr>
          <p:nvPr/>
        </p:nvGraphicFramePr>
        <p:xfrm>
          <a:off x="3429000" y="3469327"/>
          <a:ext cx="1931988" cy="784225"/>
        </p:xfrm>
        <a:graphic>
          <a:graphicData uri="http://schemas.openxmlformats.org/presentationml/2006/ole">
            <p:oleObj spid="_x0000_s131077" name="Equation" r:id="rId6" imgW="469800" imgH="190440" progId="Equation.3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533400" y="1447800"/>
          <a:ext cx="1984375" cy="1409700"/>
        </p:xfrm>
        <a:graphic>
          <a:graphicData uri="http://schemas.openxmlformats.org/presentationml/2006/ole">
            <p:oleObj spid="_x0000_s125954" name="Equation" r:id="rId3" imgW="482400" imgH="342720" progId="Equation.3">
              <p:embed/>
            </p:oleObj>
          </a:graphicData>
        </a:graphic>
      </p:graphicFrame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3476625" y="1752600"/>
          <a:ext cx="4752975" cy="836613"/>
        </p:xfrm>
        <a:graphic>
          <a:graphicData uri="http://schemas.openxmlformats.org/presentationml/2006/ole">
            <p:oleObj spid="_x0000_s125955" name="Equation" r:id="rId4" imgW="1155600" imgH="203040" progId="Equation.3">
              <p:embed/>
            </p:oleObj>
          </a:graphicData>
        </a:graphic>
      </p:graphicFrame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533400" y="3162300"/>
          <a:ext cx="2297113" cy="1409700"/>
        </p:xfrm>
        <a:graphic>
          <a:graphicData uri="http://schemas.openxmlformats.org/presentationml/2006/ole">
            <p:oleObj spid="_x0000_s125956" name="Equation" r:id="rId5" imgW="558720" imgH="342720" progId="Equation.3">
              <p:embed/>
            </p:oleObj>
          </a:graphicData>
        </a:graphic>
      </p:graphicFrame>
      <p:graphicFrame>
        <p:nvGraphicFramePr>
          <p:cNvPr id="125959" name="Object 7"/>
          <p:cNvGraphicFramePr>
            <a:graphicFrameLocks noChangeAspect="1"/>
          </p:cNvGraphicFramePr>
          <p:nvPr/>
        </p:nvGraphicFramePr>
        <p:xfrm>
          <a:off x="3429000" y="3456296"/>
          <a:ext cx="5170487" cy="836613"/>
        </p:xfrm>
        <a:graphic>
          <a:graphicData uri="http://schemas.openxmlformats.org/presentationml/2006/ole">
            <p:oleObj spid="_x0000_s125959" name="Equation" r:id="rId6" imgW="125712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533400" y="1447800"/>
          <a:ext cx="1984375" cy="1409700"/>
        </p:xfrm>
        <a:graphic>
          <a:graphicData uri="http://schemas.openxmlformats.org/presentationml/2006/ole">
            <p:oleObj spid="_x0000_s126978" name="Equation" r:id="rId3" imgW="482400" imgH="342720" progId="Equation.3">
              <p:embed/>
            </p:oleObj>
          </a:graphicData>
        </a:graphic>
      </p:graphicFrame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3476625" y="1752600"/>
          <a:ext cx="4752975" cy="836613"/>
        </p:xfrm>
        <a:graphic>
          <a:graphicData uri="http://schemas.openxmlformats.org/presentationml/2006/ole">
            <p:oleObj spid="_x0000_s126979" name="Equation" r:id="rId4" imgW="1155600" imgH="203040" progId="Equation.3">
              <p:embed/>
            </p:oleObj>
          </a:graphicData>
        </a:graphic>
      </p:graphicFrame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533400" y="3162300"/>
          <a:ext cx="2297113" cy="1409700"/>
        </p:xfrm>
        <a:graphic>
          <a:graphicData uri="http://schemas.openxmlformats.org/presentationml/2006/ole">
            <p:oleObj spid="_x0000_s126980" name="Equation" r:id="rId5" imgW="558720" imgH="342720" progId="Equation.3">
              <p:embed/>
            </p:oleObj>
          </a:graphicData>
        </a:graphic>
      </p:graphicFrame>
      <p:graphicFrame>
        <p:nvGraphicFramePr>
          <p:cNvPr id="125959" name="Object 7"/>
          <p:cNvGraphicFramePr>
            <a:graphicFrameLocks noChangeAspect="1"/>
          </p:cNvGraphicFramePr>
          <p:nvPr/>
        </p:nvGraphicFramePr>
        <p:xfrm>
          <a:off x="3429000" y="3456296"/>
          <a:ext cx="5170487" cy="836613"/>
        </p:xfrm>
        <a:graphic>
          <a:graphicData uri="http://schemas.openxmlformats.org/presentationml/2006/ole">
            <p:oleObj spid="_x0000_s126981" name="Equation" r:id="rId6" imgW="1257120" imgH="203040" progId="Equation.3">
              <p:embed/>
            </p:oleObj>
          </a:graphicData>
        </a:graphic>
      </p:graphicFrame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533400" y="4914900"/>
          <a:ext cx="2089150" cy="1409700"/>
        </p:xfrm>
        <a:graphic>
          <a:graphicData uri="http://schemas.openxmlformats.org/presentationml/2006/ole">
            <p:oleObj spid="_x0000_s126982" name="Equation" r:id="rId7" imgW="507960" imgH="342720" progId="Equation.3">
              <p:embed/>
            </p:oleObj>
          </a:graphicData>
        </a:graphic>
      </p:graphicFrame>
      <p:graphicFrame>
        <p:nvGraphicFramePr>
          <p:cNvPr id="126985" name="Object 9"/>
          <p:cNvGraphicFramePr>
            <a:graphicFrameLocks noChangeAspect="1"/>
          </p:cNvGraphicFramePr>
          <p:nvPr/>
        </p:nvGraphicFramePr>
        <p:xfrm>
          <a:off x="3429000" y="5029200"/>
          <a:ext cx="1931988" cy="784225"/>
        </p:xfrm>
        <a:graphic>
          <a:graphicData uri="http://schemas.openxmlformats.org/presentationml/2006/ole">
            <p:oleObj spid="_x0000_s126985" name="Equation" r:id="rId8" imgW="469800" imgH="190440" progId="Equation.3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533400" y="1447800"/>
          <a:ext cx="1984375" cy="1409700"/>
        </p:xfrm>
        <a:graphic>
          <a:graphicData uri="http://schemas.openxmlformats.org/presentationml/2006/ole">
            <p:oleObj spid="_x0000_s128002" name="Equation" r:id="rId3" imgW="482400" imgH="342720" progId="Equation.3">
              <p:embed/>
            </p:oleObj>
          </a:graphicData>
        </a:graphic>
      </p:graphicFrame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3476625" y="1752600"/>
          <a:ext cx="4752975" cy="836613"/>
        </p:xfrm>
        <a:graphic>
          <a:graphicData uri="http://schemas.openxmlformats.org/presentationml/2006/ole">
            <p:oleObj spid="_x0000_s128003" name="Equation" r:id="rId4" imgW="1155600" imgH="203040" progId="Equation.3">
              <p:embed/>
            </p:oleObj>
          </a:graphicData>
        </a:graphic>
      </p:graphicFrame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533400" y="3162300"/>
          <a:ext cx="2297113" cy="1409700"/>
        </p:xfrm>
        <a:graphic>
          <a:graphicData uri="http://schemas.openxmlformats.org/presentationml/2006/ole">
            <p:oleObj spid="_x0000_s128004" name="Equation" r:id="rId5" imgW="558720" imgH="342720" progId="Equation.3">
              <p:embed/>
            </p:oleObj>
          </a:graphicData>
        </a:graphic>
      </p:graphicFrame>
      <p:graphicFrame>
        <p:nvGraphicFramePr>
          <p:cNvPr id="125959" name="Object 7"/>
          <p:cNvGraphicFramePr>
            <a:graphicFrameLocks noChangeAspect="1"/>
          </p:cNvGraphicFramePr>
          <p:nvPr/>
        </p:nvGraphicFramePr>
        <p:xfrm>
          <a:off x="3429000" y="3456296"/>
          <a:ext cx="5170487" cy="836613"/>
        </p:xfrm>
        <a:graphic>
          <a:graphicData uri="http://schemas.openxmlformats.org/presentationml/2006/ole">
            <p:oleObj spid="_x0000_s128005" name="Equation" r:id="rId6" imgW="1257120" imgH="203040" progId="Equation.3">
              <p:embed/>
            </p:oleObj>
          </a:graphicData>
        </a:graphic>
      </p:graphicFrame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533400" y="4914900"/>
          <a:ext cx="2089150" cy="1409700"/>
        </p:xfrm>
        <a:graphic>
          <a:graphicData uri="http://schemas.openxmlformats.org/presentationml/2006/ole">
            <p:oleObj spid="_x0000_s128006" name="Equation" r:id="rId7" imgW="507960" imgH="342720" progId="Equation.3">
              <p:embed/>
            </p:oleObj>
          </a:graphicData>
        </a:graphic>
      </p:graphicFrame>
      <p:graphicFrame>
        <p:nvGraphicFramePr>
          <p:cNvPr id="126984" name="Object 8"/>
          <p:cNvGraphicFramePr>
            <a:graphicFrameLocks noChangeAspect="1"/>
          </p:cNvGraphicFramePr>
          <p:nvPr/>
        </p:nvGraphicFramePr>
        <p:xfrm>
          <a:off x="3429000" y="5029200"/>
          <a:ext cx="4648200" cy="784225"/>
        </p:xfrm>
        <a:graphic>
          <a:graphicData uri="http://schemas.openxmlformats.org/presentationml/2006/ole">
            <p:oleObj spid="_x0000_s128007" name="Equation" r:id="rId8" imgW="1130040" imgH="19044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Documents\Professional\Courses\Artificial Intelligence and Machine Learning\lec2ill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124200"/>
            <a:ext cx="4724400" cy="35433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1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r-TR" dirty="0" smtClean="0"/>
              <a:t>Son defa basit </a:t>
            </a:r>
            <a:r>
              <a:rPr lang="tr-TR" dirty="0" smtClean="0">
                <a:solidFill>
                  <a:srgbClr val="FF0000"/>
                </a:solidFill>
              </a:rPr>
              <a:t>regresyon problemine </a:t>
            </a:r>
            <a:r>
              <a:rPr lang="tr-TR" dirty="0" smtClean="0"/>
              <a:t>baktık</a:t>
            </a:r>
          </a:p>
          <a:p>
            <a:r>
              <a:rPr lang="tr-TR" i="1" dirty="0" smtClean="0"/>
              <a:t>“Reklam harcamalarına bağlı gelecek öğrenci sayısını tahmin etmek”</a:t>
            </a:r>
          </a:p>
        </p:txBody>
      </p:sp>
      <p:sp>
        <p:nvSpPr>
          <p:cNvPr id="5" name="Oval 4"/>
          <p:cNvSpPr/>
          <p:nvPr/>
        </p:nvSpPr>
        <p:spPr>
          <a:xfrm>
            <a:off x="3886200" y="6248400"/>
            <a:ext cx="1676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6200000">
            <a:off x="1539240" y="4495800"/>
            <a:ext cx="1676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762000" y="5867400"/>
            <a:ext cx="1539240" cy="381000"/>
          </a:xfrm>
          <a:prstGeom prst="borderCallout2">
            <a:avLst>
              <a:gd name="adj1" fmla="val -11953"/>
              <a:gd name="adj2" fmla="val 70684"/>
              <a:gd name="adj3" fmla="val -75919"/>
              <a:gd name="adj4" fmla="val 70778"/>
              <a:gd name="adj5" fmla="val -176306"/>
              <a:gd name="adj6" fmla="val 8674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chemeClr val="tx1"/>
                </a:solidFill>
              </a:rPr>
              <a:t>Var olan veriler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endCxn id="5" idx="2"/>
          </p:cNvCxnSpPr>
          <p:nvPr/>
        </p:nvCxnSpPr>
        <p:spPr>
          <a:xfrm>
            <a:off x="1905000" y="6324600"/>
            <a:ext cx="1981200" cy="228600"/>
          </a:xfrm>
          <a:prstGeom prst="bentConnector3">
            <a:avLst>
              <a:gd name="adj1" fmla="val 402"/>
            </a:avLst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Birçok boyutlu lineer regresyon modeli</a:t>
            </a:r>
          </a:p>
          <a:p>
            <a:pPr>
              <a:buNone/>
            </a:pPr>
            <a:endParaRPr lang="tr-TR" dirty="0" smtClean="0"/>
          </a:p>
        </p:txBody>
      </p:sp>
      <p:graphicFrame>
        <p:nvGraphicFramePr>
          <p:cNvPr id="124931" name="Object 3"/>
          <p:cNvGraphicFramePr>
            <a:graphicFrameLocks noChangeAspect="1"/>
          </p:cNvGraphicFramePr>
          <p:nvPr/>
        </p:nvGraphicFramePr>
        <p:xfrm>
          <a:off x="1371600" y="3429000"/>
          <a:ext cx="3564174" cy="640080"/>
        </p:xfrm>
        <a:graphic>
          <a:graphicData uri="http://schemas.openxmlformats.org/presentationml/2006/ole">
            <p:oleObj spid="_x0000_s124931" name="Equation" r:id="rId3" imgW="990360" imgH="177480" progId="Equation.3">
              <p:embed/>
            </p:oleObj>
          </a:graphicData>
        </a:graphic>
      </p:graphicFrame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914400" y="2362200"/>
          <a:ext cx="4389438" cy="887413"/>
        </p:xfrm>
        <a:graphic>
          <a:graphicData uri="http://schemas.openxmlformats.org/presentationml/2006/ole">
            <p:oleObj spid="_x0000_s124932" name="Equation" r:id="rId4" imgW="1066680" imgH="215640" progId="Equation.3">
              <p:embed/>
            </p:oleObj>
          </a:graphicData>
        </a:graphic>
      </p:graphicFrame>
      <p:graphicFrame>
        <p:nvGraphicFramePr>
          <p:cNvPr id="124933" name="Object 5"/>
          <p:cNvGraphicFramePr>
            <a:graphicFrameLocks noChangeAspect="1"/>
          </p:cNvGraphicFramePr>
          <p:nvPr/>
        </p:nvGraphicFramePr>
        <p:xfrm>
          <a:off x="1371600" y="4236720"/>
          <a:ext cx="3564180" cy="640080"/>
        </p:xfrm>
        <a:graphic>
          <a:graphicData uri="http://schemas.openxmlformats.org/presentationml/2006/ole">
            <p:oleObj spid="_x0000_s124933" name="Equation" r:id="rId5" imgW="990360" imgH="177480" progId="Equation.3">
              <p:embed/>
            </p:oleObj>
          </a:graphicData>
        </a:graphic>
      </p:graphicFrame>
      <p:sp>
        <p:nvSpPr>
          <p:cNvPr id="19" name="Rectangle 18"/>
          <p:cNvSpPr/>
          <p:nvPr/>
        </p:nvSpPr>
        <p:spPr>
          <a:xfrm>
            <a:off x="5257800" y="3429000"/>
            <a:ext cx="3429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parametre vektörü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57800" y="4277380"/>
            <a:ext cx="3429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özellik vektörü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5800" y="5323582"/>
            <a:ext cx="7696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dirty="0" smtClean="0"/>
              <a:t>Bu bir </a:t>
            </a:r>
            <a:r>
              <a:rPr lang="tr-TR" sz="3200" dirty="0" smtClean="0">
                <a:solidFill>
                  <a:srgbClr val="FF0000"/>
                </a:solidFill>
              </a:rPr>
              <a:t>lineer model </a:t>
            </a:r>
            <a:r>
              <a:rPr lang="tr-TR" sz="3200" dirty="0" smtClean="0"/>
              <a:t>– sonuç özelliklere hala </a:t>
            </a:r>
            <a:r>
              <a:rPr lang="tr-TR" sz="3200" dirty="0" smtClean="0">
                <a:solidFill>
                  <a:srgbClr val="FF0000"/>
                </a:solidFill>
              </a:rPr>
              <a:t>lineer şekilde bağlıdır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u="sng" dirty="0" smtClean="0">
                <a:sym typeface="Symbol"/>
              </a:rPr>
              <a:t>2. Maliyet </a:t>
            </a:r>
            <a:r>
              <a:rPr lang="tr-TR" u="sng" dirty="0" smtClean="0">
                <a:sym typeface="Symbol"/>
              </a:rPr>
              <a:t>fonksiyonu</a:t>
            </a: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pPr>
              <a:buNone/>
            </a:pPr>
            <a:endParaRPr lang="tr-TR" dirty="0" smtClean="0">
              <a:sym typeface="Symbol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752599" y="2488799"/>
          <a:ext cx="5029201" cy="2616601"/>
        </p:xfrm>
        <a:graphic>
          <a:graphicData uri="http://schemas.openxmlformats.org/presentationml/2006/ole">
            <p:oleObj spid="_x0000_s132098" name="Equation" r:id="rId3" imgW="1562040" imgH="812520" progId="Equation.3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>
                <a:sym typeface="Symbol"/>
              </a:rPr>
              <a:t>Maliyet fonksiyonu</a:t>
            </a: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pPr>
              <a:buNone/>
            </a:pPr>
            <a:endParaRPr lang="tr-TR" dirty="0" smtClean="0">
              <a:sym typeface="Symbo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5953780"/>
            <a:ext cx="3429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parametre </a:t>
            </a:r>
            <a:r>
              <a:rPr lang="tr-TR" sz="2800" u="sng" dirty="0" smtClean="0">
                <a:solidFill>
                  <a:srgbClr val="FF0000"/>
                </a:solidFill>
              </a:rPr>
              <a:t>vektörü</a:t>
            </a:r>
            <a:endParaRPr lang="en-US" sz="2800" u="sng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2600" y="5953780"/>
            <a:ext cx="3429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özellik </a:t>
            </a:r>
            <a:r>
              <a:rPr lang="tr-TR" sz="2800" u="sng" dirty="0" smtClean="0">
                <a:solidFill>
                  <a:srgbClr val="FF0000"/>
                </a:solidFill>
              </a:rPr>
              <a:t>vektörü</a:t>
            </a:r>
            <a:endParaRPr lang="en-US" sz="2800" u="sng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67000" y="4658380"/>
            <a:ext cx="2133600" cy="12192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410200" y="4658380"/>
            <a:ext cx="1676400" cy="13716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1752600" y="2489200"/>
          <a:ext cx="5029200" cy="2616200"/>
        </p:xfrm>
        <a:graphic>
          <a:graphicData uri="http://schemas.openxmlformats.org/presentationml/2006/ole">
            <p:oleObj spid="_x0000_s133123" name="Equation" r:id="rId3" imgW="1562040" imgH="812520" progId="Equation.3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>
                <a:sym typeface="Symbol"/>
              </a:rPr>
              <a:t>Maliyet fonksiyonu</a:t>
            </a: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pPr>
              <a:buNone/>
            </a:pPr>
            <a:endParaRPr lang="tr-TR" dirty="0" smtClean="0">
              <a:sym typeface="Symbo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600" y="5410200"/>
            <a:ext cx="5791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Model ve </a:t>
            </a:r>
            <a:r>
              <a:rPr lang="tr-TR" sz="2800" dirty="0" smtClean="0">
                <a:solidFill>
                  <a:srgbClr val="FF0000"/>
                </a:solidFill>
              </a:rPr>
              <a:t>var olan </a:t>
            </a:r>
            <a:r>
              <a:rPr lang="tr-TR" sz="2800" dirty="0" smtClean="0">
                <a:solidFill>
                  <a:srgbClr val="FF0000"/>
                </a:solidFill>
              </a:rPr>
              <a:t>veriler arasındaki ortalama mesafesi</a:t>
            </a:r>
            <a:endParaRPr lang="en-US" sz="2800" u="sng" dirty="0">
              <a:solidFill>
                <a:srgbClr val="FF0000"/>
              </a:solidFill>
            </a:endParaRPr>
          </a:p>
        </p:txBody>
      </p:sp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1752600" y="2489200"/>
          <a:ext cx="5029200" cy="2616200"/>
        </p:xfrm>
        <a:graphic>
          <a:graphicData uri="http://schemas.openxmlformats.org/presentationml/2006/ole">
            <p:oleObj spid="_x0000_s279554" name="Equation" r:id="rId3" imgW="1562040" imgH="812520" progId="Equation.3">
              <p:embed/>
            </p:oleObj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6400800" y="1600200"/>
            <a:ext cx="2743200" cy="2286000"/>
            <a:chOff x="0" y="2667000"/>
            <a:chExt cx="5181600" cy="3886200"/>
          </a:xfrm>
        </p:grpSpPr>
        <p:pic>
          <p:nvPicPr>
            <p:cNvPr id="9" name="Picture 2" descr="E:\MyDocuments\Professional\Courses\Artificial Intelligence and Machine Learning\lec2ill5.t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2667000"/>
              <a:ext cx="5181600" cy="3886200"/>
            </a:xfrm>
            <a:prstGeom prst="rect">
              <a:avLst/>
            </a:prstGeom>
            <a:noFill/>
          </p:spPr>
        </p:pic>
        <p:cxnSp>
          <p:nvCxnSpPr>
            <p:cNvPr id="10" name="Straight Connector 9"/>
            <p:cNvCxnSpPr/>
            <p:nvPr/>
          </p:nvCxnSpPr>
          <p:spPr>
            <a:xfrm flipV="1">
              <a:off x="685800" y="4738048"/>
              <a:ext cx="3962400" cy="137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6400" y="5334000"/>
              <a:ext cx="0" cy="457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694296" y="4495800"/>
              <a:ext cx="0" cy="914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4896" y="3733800"/>
              <a:ext cx="0" cy="1371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6896" y="2971800"/>
              <a:ext cx="1039504" cy="3151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85800" y="2971800"/>
              <a:ext cx="3962400" cy="3124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6629400" y="1219200"/>
            <a:ext cx="220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Son ders resmi:</a:t>
            </a:r>
            <a:endParaRPr lang="en-US" sz="2400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>
                <a:sym typeface="Symbol"/>
              </a:rPr>
              <a:t>Maliyet fonksiyonu</a:t>
            </a: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endParaRPr lang="tr-TR" dirty="0" smtClean="0">
              <a:sym typeface="Symbol"/>
            </a:endParaRPr>
          </a:p>
          <a:p>
            <a:pPr>
              <a:buNone/>
            </a:pPr>
            <a:endParaRPr lang="tr-TR" dirty="0" smtClean="0">
              <a:sym typeface="Symbo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600" y="5410200"/>
            <a:ext cx="5791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Model ve var olan veriler arasındaki ortalama mesafesi</a:t>
            </a:r>
            <a:endParaRPr lang="en-US" sz="2800" u="sng" dirty="0">
              <a:solidFill>
                <a:srgbClr val="FF0000"/>
              </a:solidFill>
            </a:endParaRPr>
          </a:p>
        </p:txBody>
      </p:sp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1752600" y="2489200"/>
          <a:ext cx="5029200" cy="2616200"/>
        </p:xfrm>
        <a:graphic>
          <a:graphicData uri="http://schemas.openxmlformats.org/presentationml/2006/ole">
            <p:oleObj spid="_x0000_s410626" name="Equation" r:id="rId3" imgW="1562040" imgH="812520" progId="Equation.3">
              <p:embed/>
            </p:oleObj>
          </a:graphicData>
        </a:graphic>
      </p:graphicFrame>
      <p:grpSp>
        <p:nvGrpSpPr>
          <p:cNvPr id="4" name="Group 15"/>
          <p:cNvGrpSpPr/>
          <p:nvPr/>
        </p:nvGrpSpPr>
        <p:grpSpPr>
          <a:xfrm>
            <a:off x="6400800" y="1600200"/>
            <a:ext cx="2743200" cy="2286000"/>
            <a:chOff x="0" y="2667000"/>
            <a:chExt cx="5181600" cy="3886200"/>
          </a:xfrm>
        </p:grpSpPr>
        <p:pic>
          <p:nvPicPr>
            <p:cNvPr id="9" name="Picture 2" descr="E:\MyDocuments\Professional\Courses\Artificial Intelligence and Machine Learning\lec2ill5.t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2667000"/>
              <a:ext cx="5181600" cy="3886200"/>
            </a:xfrm>
            <a:prstGeom prst="rect">
              <a:avLst/>
            </a:prstGeom>
            <a:noFill/>
          </p:spPr>
        </p:pic>
        <p:cxnSp>
          <p:nvCxnSpPr>
            <p:cNvPr id="10" name="Straight Connector 9"/>
            <p:cNvCxnSpPr/>
            <p:nvPr/>
          </p:nvCxnSpPr>
          <p:spPr>
            <a:xfrm flipV="1">
              <a:off x="685800" y="4738048"/>
              <a:ext cx="3962400" cy="137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6400" y="5334000"/>
              <a:ext cx="0" cy="457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694296" y="4495800"/>
              <a:ext cx="0" cy="914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4896" y="3733800"/>
              <a:ext cx="0" cy="1371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6896" y="2971800"/>
              <a:ext cx="1039504" cy="3151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85800" y="2971800"/>
              <a:ext cx="3962400" cy="3124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6629400" y="1219200"/>
            <a:ext cx="220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</a:rPr>
              <a:t>Son ders resmi: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7467600" y="3248167"/>
            <a:ext cx="1157785" cy="2804615"/>
          </a:xfrm>
          <a:custGeom>
            <a:avLst/>
            <a:gdLst>
              <a:gd name="connsiteX0" fmla="*/ 72788 w 1724167"/>
              <a:gd name="connsiteY0" fmla="*/ 2702257 h 2804615"/>
              <a:gd name="connsiteX1" fmla="*/ 168322 w 1724167"/>
              <a:gd name="connsiteY1" fmla="*/ 2688609 h 2804615"/>
              <a:gd name="connsiteX2" fmla="*/ 1082722 w 1724167"/>
              <a:gd name="connsiteY2" fmla="*/ 2006221 h 2804615"/>
              <a:gd name="connsiteX3" fmla="*/ 1628633 w 1724167"/>
              <a:gd name="connsiteY3" fmla="*/ 1091821 h 2804615"/>
              <a:gd name="connsiteX4" fmla="*/ 1655928 w 1724167"/>
              <a:gd name="connsiteY4" fmla="*/ 0 h 280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167" h="2804615">
                <a:moveTo>
                  <a:pt x="72788" y="2702257"/>
                </a:moveTo>
                <a:cubicBezTo>
                  <a:pt x="36394" y="2753436"/>
                  <a:pt x="0" y="2804615"/>
                  <a:pt x="168322" y="2688609"/>
                </a:cubicBezTo>
                <a:cubicBezTo>
                  <a:pt x="336644" y="2572603"/>
                  <a:pt x="839337" y="2272352"/>
                  <a:pt x="1082722" y="2006221"/>
                </a:cubicBezTo>
                <a:cubicBezTo>
                  <a:pt x="1326107" y="1740090"/>
                  <a:pt x="1533099" y="1426191"/>
                  <a:pt x="1628633" y="1091821"/>
                </a:cubicBezTo>
                <a:cubicBezTo>
                  <a:pt x="1724167" y="757451"/>
                  <a:pt x="1690047" y="378725"/>
                  <a:pt x="1655928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8458200" y="2164080"/>
            <a:ext cx="228600" cy="73152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9555" name="Object 3"/>
          <p:cNvGraphicFramePr>
            <a:graphicFrameLocks noChangeAspect="1"/>
          </p:cNvGraphicFramePr>
          <p:nvPr/>
        </p:nvGraphicFramePr>
        <p:xfrm>
          <a:off x="7543800" y="1524000"/>
          <a:ext cx="457200" cy="665018"/>
        </p:xfrm>
        <a:graphic>
          <a:graphicData uri="http://schemas.openxmlformats.org/presentationml/2006/ole">
            <p:oleObj spid="_x0000_s410627" name="Equation" r:id="rId5" imgW="139680" imgH="203040" progId="Equation.3">
              <p:embed/>
            </p:oleObj>
          </a:graphicData>
        </a:graphic>
      </p:graphicFrame>
      <p:graphicFrame>
        <p:nvGraphicFramePr>
          <p:cNvPr id="279556" name="Object 4"/>
          <p:cNvGraphicFramePr>
            <a:graphicFrameLocks noChangeAspect="1"/>
          </p:cNvGraphicFramePr>
          <p:nvPr/>
        </p:nvGraphicFramePr>
        <p:xfrm>
          <a:off x="7543800" y="4267200"/>
          <a:ext cx="968189" cy="609600"/>
        </p:xfrm>
        <a:graphic>
          <a:graphicData uri="http://schemas.openxmlformats.org/presentationml/2006/ole">
            <p:oleObj spid="_x0000_s410628" name="Equation" r:id="rId6" imgW="342720" imgH="215640" progId="Equation.3">
              <p:embed/>
            </p:oleObj>
          </a:graphicData>
        </a:graphic>
      </p:graphicFrame>
      <p:sp>
        <p:nvSpPr>
          <p:cNvPr id="24" name="Freeform 23"/>
          <p:cNvSpPr/>
          <p:nvPr/>
        </p:nvSpPr>
        <p:spPr>
          <a:xfrm>
            <a:off x="5181600" y="1935706"/>
            <a:ext cx="2971799" cy="883693"/>
          </a:xfrm>
          <a:custGeom>
            <a:avLst/>
            <a:gdLst>
              <a:gd name="connsiteX0" fmla="*/ 2524836 w 2524836"/>
              <a:gd name="connsiteY0" fmla="*/ 398060 h 643720"/>
              <a:gd name="connsiteX1" fmla="*/ 1528550 w 2524836"/>
              <a:gd name="connsiteY1" fmla="*/ 43218 h 643720"/>
              <a:gd name="connsiteX2" fmla="*/ 873457 w 2524836"/>
              <a:gd name="connsiteY2" fmla="*/ 138753 h 643720"/>
              <a:gd name="connsiteX3" fmla="*/ 0 w 2524836"/>
              <a:gd name="connsiteY3" fmla="*/ 643720 h 64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836" h="643720">
                <a:moveTo>
                  <a:pt x="2524836" y="398060"/>
                </a:moveTo>
                <a:cubicBezTo>
                  <a:pt x="2164308" y="242248"/>
                  <a:pt x="1803780" y="86436"/>
                  <a:pt x="1528550" y="43218"/>
                </a:cubicBezTo>
                <a:cubicBezTo>
                  <a:pt x="1253320" y="0"/>
                  <a:pt x="1128215" y="38669"/>
                  <a:pt x="873457" y="138753"/>
                </a:cubicBezTo>
                <a:cubicBezTo>
                  <a:pt x="618699" y="238837"/>
                  <a:pt x="0" y="643720"/>
                  <a:pt x="0" y="64372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u="sng" dirty="0" smtClean="0"/>
              <a:t>3. Dereceli </a:t>
            </a:r>
            <a:r>
              <a:rPr lang="tr-TR" u="sng" dirty="0" smtClean="0"/>
              <a:t>azaltma </a:t>
            </a:r>
            <a:r>
              <a:rPr lang="tr-TR" u="sng" dirty="0" smtClean="0"/>
              <a:t>metodu</a:t>
            </a:r>
            <a:endParaRPr lang="tr-TR" u="sng" dirty="0" smtClean="0"/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642938" y="2514600"/>
          <a:ext cx="4524375" cy="1289050"/>
        </p:xfrm>
        <a:graphic>
          <a:graphicData uri="http://schemas.openxmlformats.org/presentationml/2006/ole">
            <p:oleObj spid="_x0000_s134146" name="Equation" r:id="rId3" imgW="1206360" imgH="34272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5638800" y="1917174"/>
            <a:ext cx="3200400" cy="18928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ym typeface="Symbol"/>
              </a:rPr>
              <a:t>Yakınsamaya kadar tekrarlayın </a:t>
            </a:r>
            <a:r>
              <a:rPr lang="en-US" dirty="0" smtClean="0">
                <a:sym typeface="Symbol"/>
              </a:rPr>
              <a:t>{</a:t>
            </a:r>
            <a:endParaRPr lang="en-US" dirty="0" smtClean="0"/>
          </a:p>
          <a:p>
            <a:pPr>
              <a:buNone/>
            </a:pPr>
            <a:r>
              <a:rPr lang="tr-TR" dirty="0" smtClean="0"/>
              <a:t>       bütün </a:t>
            </a:r>
            <a:r>
              <a:rPr lang="tr-TR" i="1" dirty="0" smtClean="0"/>
              <a:t>j</a:t>
            </a:r>
            <a:r>
              <a:rPr lang="tr-TR" dirty="0" smtClean="0"/>
              <a:t>’ler için;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tr-TR" dirty="0" smtClean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6540500" y="2679174"/>
          <a:ext cx="1981200" cy="827088"/>
        </p:xfrm>
        <a:graphic>
          <a:graphicData uri="http://schemas.openxmlformats.org/presentationml/2006/ole">
            <p:oleObj spid="_x0000_s134149" name="Equation" r:id="rId4" imgW="761760" imgH="317160" progId="Equation.3">
              <p:embed/>
            </p:oleObj>
          </a:graphicData>
        </a:graphic>
      </p:graphicFrame>
      <p:graphicFrame>
        <p:nvGraphicFramePr>
          <p:cNvPr id="134150" name="Object 6"/>
          <p:cNvGraphicFramePr>
            <a:graphicFrameLocks noChangeAspect="1"/>
          </p:cNvGraphicFramePr>
          <p:nvPr/>
        </p:nvGraphicFramePr>
        <p:xfrm>
          <a:off x="685800" y="3657600"/>
          <a:ext cx="4857750" cy="1289050"/>
        </p:xfrm>
        <a:graphic>
          <a:graphicData uri="http://schemas.openxmlformats.org/presentationml/2006/ole">
            <p:oleObj spid="_x0000_s134150" name="Equation" r:id="rId5" imgW="1295280" imgH="34272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8077200" y="6457890"/>
            <a:ext cx="1061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dirty="0" smtClean="0">
                <a:solidFill>
                  <a:srgbClr val="FF0000"/>
                </a:solidFill>
              </a:rPr>
              <a:t>referans</a:t>
            </a:r>
            <a:endParaRPr lang="en-US" sz="2000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Dereceli azaltma metodu:</a:t>
            </a:r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642938" y="2514600"/>
          <a:ext cx="4524375" cy="1289050"/>
        </p:xfrm>
        <a:graphic>
          <a:graphicData uri="http://schemas.openxmlformats.org/presentationml/2006/ole">
            <p:oleObj spid="_x0000_s135170" name="Equation" r:id="rId3" imgW="1206360" imgH="34272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5638800" y="1917174"/>
            <a:ext cx="3200400" cy="18928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ym typeface="Symbol"/>
              </a:rPr>
              <a:t>Yakınsamaya kadar tekrarlayın </a:t>
            </a:r>
            <a:r>
              <a:rPr lang="en-US" dirty="0" smtClean="0">
                <a:sym typeface="Symbol"/>
              </a:rPr>
              <a:t>{</a:t>
            </a:r>
            <a:endParaRPr lang="en-US" dirty="0" smtClean="0"/>
          </a:p>
          <a:p>
            <a:pPr>
              <a:buNone/>
            </a:pPr>
            <a:r>
              <a:rPr lang="tr-TR" dirty="0" smtClean="0"/>
              <a:t>       bütün </a:t>
            </a:r>
            <a:r>
              <a:rPr lang="tr-TR" i="1" dirty="0" smtClean="0"/>
              <a:t>j</a:t>
            </a:r>
            <a:r>
              <a:rPr lang="tr-TR" dirty="0" smtClean="0"/>
              <a:t>’ler için;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tr-TR" dirty="0" smtClean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6540500" y="2679174"/>
          <a:ext cx="1981200" cy="827088"/>
        </p:xfrm>
        <a:graphic>
          <a:graphicData uri="http://schemas.openxmlformats.org/presentationml/2006/ole">
            <p:oleObj spid="_x0000_s135171" name="Equation" r:id="rId4" imgW="761760" imgH="317160" progId="Equation.3">
              <p:embed/>
            </p:oleObj>
          </a:graphicData>
        </a:graphic>
      </p:graphicFrame>
      <p:graphicFrame>
        <p:nvGraphicFramePr>
          <p:cNvPr id="134150" name="Object 6"/>
          <p:cNvGraphicFramePr>
            <a:graphicFrameLocks noChangeAspect="1"/>
          </p:cNvGraphicFramePr>
          <p:nvPr/>
        </p:nvGraphicFramePr>
        <p:xfrm>
          <a:off x="685800" y="3657600"/>
          <a:ext cx="4857750" cy="1289050"/>
        </p:xfrm>
        <a:graphic>
          <a:graphicData uri="http://schemas.openxmlformats.org/presentationml/2006/ole">
            <p:oleObj spid="_x0000_s135172" name="Equation" r:id="rId5" imgW="1295280" imgH="34272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914400" y="5334000"/>
            <a:ext cx="781714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i="1" dirty="0" smtClean="0"/>
              <a:t>x</a:t>
            </a:r>
            <a:r>
              <a:rPr lang="tr-TR" sz="3200" i="1" baseline="30000" dirty="0" smtClean="0">
                <a:solidFill>
                  <a:srgbClr val="FF0000"/>
                </a:solidFill>
              </a:rPr>
              <a:t>i</a:t>
            </a:r>
            <a:r>
              <a:rPr lang="tr-TR" sz="3200" i="1" baseline="-25000" dirty="0" smtClean="0">
                <a:solidFill>
                  <a:srgbClr val="00B050"/>
                </a:solidFill>
              </a:rPr>
              <a:t>j</a:t>
            </a:r>
            <a:r>
              <a:rPr lang="tr-TR" sz="3200" dirty="0" smtClean="0"/>
              <a:t> – </a:t>
            </a:r>
            <a:r>
              <a:rPr lang="tr-TR" sz="3200" i="1" dirty="0" smtClean="0">
                <a:solidFill>
                  <a:srgbClr val="FF0000"/>
                </a:solidFill>
              </a:rPr>
              <a:t>i</a:t>
            </a:r>
            <a:r>
              <a:rPr lang="tr-TR" sz="3200" dirty="0" smtClean="0">
                <a:solidFill>
                  <a:srgbClr val="FF0000"/>
                </a:solidFill>
              </a:rPr>
              <a:t>. </a:t>
            </a:r>
            <a:r>
              <a:rPr lang="tr-TR" sz="3200" dirty="0" smtClean="0">
                <a:solidFill>
                  <a:srgbClr val="FF0000"/>
                </a:solidFill>
              </a:rPr>
              <a:t>örneğin (olay)</a:t>
            </a:r>
            <a:r>
              <a:rPr lang="tr-TR" sz="3200" dirty="0" smtClean="0">
                <a:solidFill>
                  <a:srgbClr val="FF0000"/>
                </a:solidFill>
              </a:rPr>
              <a:t> </a:t>
            </a:r>
            <a:r>
              <a:rPr lang="tr-TR" sz="3200" i="1" dirty="0" smtClean="0">
                <a:solidFill>
                  <a:srgbClr val="00B050"/>
                </a:solidFill>
              </a:rPr>
              <a:t>j</a:t>
            </a:r>
            <a:r>
              <a:rPr lang="tr-TR" sz="3200" dirty="0" smtClean="0">
                <a:solidFill>
                  <a:srgbClr val="00B050"/>
                </a:solidFill>
              </a:rPr>
              <a:t>. </a:t>
            </a:r>
            <a:r>
              <a:rPr lang="tr-TR" sz="3200" dirty="0" smtClean="0">
                <a:solidFill>
                  <a:srgbClr val="00B050"/>
                </a:solidFill>
              </a:rPr>
              <a:t>özelliği (neden faktörü)</a:t>
            </a:r>
            <a:r>
              <a:rPr lang="tr-TR" sz="3200" dirty="0" smtClean="0"/>
              <a:t>,</a:t>
            </a:r>
            <a:r>
              <a:rPr lang="tr-TR" sz="3200" dirty="0" smtClean="0"/>
              <a:t/>
            </a:r>
            <a:br>
              <a:rPr lang="tr-TR" sz="3200" dirty="0" smtClean="0"/>
            </a:br>
            <a:r>
              <a:rPr lang="tr-TR" sz="3200" dirty="0" smtClean="0">
                <a:solidFill>
                  <a:srgbClr val="FF0000"/>
                </a:solidFill>
              </a:rPr>
              <a:t>m</a:t>
            </a:r>
            <a:r>
              <a:rPr lang="tr-TR" sz="3200" dirty="0" smtClean="0"/>
              <a:t> </a:t>
            </a:r>
            <a:r>
              <a:rPr lang="tr-TR" sz="3200" i="1" dirty="0" smtClean="0"/>
              <a:t>örnek,</a:t>
            </a:r>
            <a:r>
              <a:rPr lang="tr-TR" sz="3200" dirty="0" smtClean="0"/>
              <a:t> </a:t>
            </a:r>
            <a:r>
              <a:rPr lang="tr-TR" sz="3200" dirty="0" smtClean="0">
                <a:solidFill>
                  <a:srgbClr val="00B050"/>
                </a:solidFill>
              </a:rPr>
              <a:t>n</a:t>
            </a:r>
            <a:r>
              <a:rPr lang="tr-TR" sz="3200" dirty="0" smtClean="0"/>
              <a:t> </a:t>
            </a:r>
            <a:r>
              <a:rPr lang="tr-TR" sz="3200" i="1" dirty="0" smtClean="0"/>
              <a:t>özellik</a:t>
            </a:r>
            <a:r>
              <a:rPr lang="tr-TR" sz="3200" dirty="0" smtClean="0"/>
              <a:t> !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2667000" y="3810000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7200" y="6457890"/>
            <a:ext cx="1061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dirty="0" smtClean="0">
                <a:solidFill>
                  <a:srgbClr val="FF0000"/>
                </a:solidFill>
              </a:rPr>
              <a:t>referans</a:t>
            </a:r>
            <a:endParaRPr lang="en-US" sz="20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Dereceli azaltma metodu:</a:t>
            </a:r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642938" y="2514600"/>
          <a:ext cx="4524375" cy="1289050"/>
        </p:xfrm>
        <a:graphic>
          <a:graphicData uri="http://schemas.openxmlformats.org/presentationml/2006/ole">
            <p:oleObj spid="_x0000_s280578" name="Equation" r:id="rId3" imgW="1206360" imgH="34272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5638800" y="1917174"/>
            <a:ext cx="3200400" cy="18928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ym typeface="Symbol"/>
              </a:rPr>
              <a:t>Yakınsamaya kadar </a:t>
            </a:r>
            <a:r>
              <a:rPr lang="tr-TR" dirty="0" smtClean="0">
                <a:sym typeface="Symbol"/>
              </a:rPr>
              <a:t>tekrarlayın </a:t>
            </a:r>
            <a:r>
              <a:rPr lang="en-US" dirty="0" smtClean="0">
                <a:sym typeface="Symbol"/>
              </a:rPr>
              <a:t>{</a:t>
            </a:r>
            <a:endParaRPr lang="en-US" dirty="0" smtClean="0"/>
          </a:p>
          <a:p>
            <a:pPr>
              <a:buNone/>
            </a:pPr>
            <a:r>
              <a:rPr lang="tr-TR" dirty="0" smtClean="0"/>
              <a:t>       bütün </a:t>
            </a:r>
            <a:r>
              <a:rPr lang="tr-TR" i="1" dirty="0" smtClean="0"/>
              <a:t>j</a:t>
            </a:r>
            <a:r>
              <a:rPr lang="tr-TR" dirty="0" smtClean="0"/>
              <a:t>’ler için;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tr-TR" dirty="0" smtClean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6540500" y="2679174"/>
          <a:ext cx="1981200" cy="827088"/>
        </p:xfrm>
        <a:graphic>
          <a:graphicData uri="http://schemas.openxmlformats.org/presentationml/2006/ole">
            <p:oleObj spid="_x0000_s280579" name="Equation" r:id="rId4" imgW="761760" imgH="317160" progId="Equation.3">
              <p:embed/>
            </p:oleObj>
          </a:graphicData>
        </a:graphic>
      </p:graphicFrame>
      <p:graphicFrame>
        <p:nvGraphicFramePr>
          <p:cNvPr id="134150" name="Object 6"/>
          <p:cNvGraphicFramePr>
            <a:graphicFrameLocks noChangeAspect="1"/>
          </p:cNvGraphicFramePr>
          <p:nvPr/>
        </p:nvGraphicFramePr>
        <p:xfrm>
          <a:off x="685800" y="3657600"/>
          <a:ext cx="4857750" cy="1289050"/>
        </p:xfrm>
        <a:graphic>
          <a:graphicData uri="http://schemas.openxmlformats.org/presentationml/2006/ole">
            <p:oleObj spid="_x0000_s280580" name="Equation" r:id="rId5" imgW="1295280" imgH="34272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2438400" y="5029200"/>
            <a:ext cx="518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== n+1 denklem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7200" y="6457890"/>
            <a:ext cx="1061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dirty="0" smtClean="0">
                <a:solidFill>
                  <a:srgbClr val="FF0000"/>
                </a:solidFill>
              </a:rPr>
              <a:t>referans</a:t>
            </a:r>
            <a:endParaRPr lang="en-US" sz="2000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599"/>
          </a:xfrm>
        </p:spPr>
        <p:txBody>
          <a:bodyPr>
            <a:normAutofit/>
          </a:bodyPr>
          <a:lstStyle/>
          <a:p>
            <a:pPr marL="231775" indent="-231775">
              <a:buNone/>
            </a:pPr>
            <a:r>
              <a:rPr lang="tr-TR" i="1" dirty="0" smtClean="0"/>
              <a:t>Programımız:</a:t>
            </a:r>
          </a:p>
          <a:p>
            <a:pPr marL="914400" lvl="1" indent="-514350">
              <a:buFont typeface="+mj-lt"/>
              <a:buAutoNum type="arabicPeriod"/>
            </a:pPr>
            <a:r>
              <a:rPr lang="tr-TR" i="1" dirty="0" smtClean="0"/>
              <a:t>Hipotez/model</a:t>
            </a:r>
          </a:p>
          <a:p>
            <a:pPr marL="914400" lvl="1" indent="-514350">
              <a:buFont typeface="+mj-lt"/>
              <a:buAutoNum type="arabicPeriod"/>
            </a:pPr>
            <a:r>
              <a:rPr lang="tr-TR" i="1" dirty="0" smtClean="0"/>
              <a:t>Maliyet fonksiyonu</a:t>
            </a:r>
          </a:p>
          <a:p>
            <a:pPr marL="914400" lvl="1" indent="-514350">
              <a:buFont typeface="+mj-lt"/>
              <a:buAutoNum type="arabicPeriod"/>
            </a:pPr>
            <a:r>
              <a:rPr lang="tr-TR" i="1" dirty="0" smtClean="0"/>
              <a:t>Dereceli azaltma metodu</a:t>
            </a:r>
          </a:p>
          <a:p>
            <a:pPr marL="231775" indent="-231775"/>
            <a:endParaRPr lang="tr-TR" i="1" dirty="0" smtClean="0"/>
          </a:p>
        </p:txBody>
      </p:sp>
      <p:pic>
        <p:nvPicPr>
          <p:cNvPr id="7" name="Picture 2" descr="E:\MyDocuments\Professional\Courses\Artificial Intelligence and Machine Learning\lec2ill1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343400"/>
            <a:ext cx="3048000" cy="2286000"/>
          </a:xfrm>
          <a:prstGeom prst="rect">
            <a:avLst/>
          </a:prstGeom>
          <a:noFill/>
        </p:spPr>
      </p:pic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4495800" y="1752600"/>
          <a:ext cx="2713756" cy="548640"/>
        </p:xfrm>
        <a:graphic>
          <a:graphicData uri="http://schemas.openxmlformats.org/presentationml/2006/ole">
            <p:oleObj spid="_x0000_s136194" name="Equation" r:id="rId4" imgW="1066680" imgH="215640" progId="Equation.3">
              <p:embed/>
            </p:oleObj>
          </a:graphicData>
        </a:graphic>
      </p:graphicFrame>
      <p:graphicFrame>
        <p:nvGraphicFramePr>
          <p:cNvPr id="136195" name="Object 3"/>
          <p:cNvGraphicFramePr>
            <a:graphicFrameLocks noChangeAspect="1"/>
          </p:cNvGraphicFramePr>
          <p:nvPr/>
        </p:nvGraphicFramePr>
        <p:xfrm>
          <a:off x="5181600" y="2362200"/>
          <a:ext cx="3057820" cy="914400"/>
        </p:xfrm>
        <a:graphic>
          <a:graphicData uri="http://schemas.openxmlformats.org/presentationml/2006/ole">
            <p:oleObj spid="_x0000_s136195" name="Equation" r:id="rId5" imgW="1358640" imgH="406080" progId="Equation.3">
              <p:embed/>
            </p:oleObj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181600" y="3581400"/>
            <a:ext cx="3276600" cy="2286000"/>
            <a:chOff x="1905000" y="1862931"/>
            <a:chExt cx="5334000" cy="4000500"/>
          </a:xfrm>
        </p:grpSpPr>
        <p:pic>
          <p:nvPicPr>
            <p:cNvPr id="11" name="Content Placeholder 4" descr="lec2ill8.t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5000" y="1862931"/>
              <a:ext cx="5334000" cy="4000500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4191000" y="3352800"/>
              <a:ext cx="152400" cy="3048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343400" y="3657600"/>
              <a:ext cx="76200" cy="3810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4101152" y="3989696"/>
              <a:ext cx="304800" cy="3048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810000" y="4267200"/>
              <a:ext cx="304800" cy="2286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581400" y="4495800"/>
              <a:ext cx="228600" cy="1524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Özellik normalleştirilmesi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ÖNEMLİ NOT</a:t>
            </a:r>
            <a:endParaRPr lang="tr-TR" dirty="0" smtClean="0"/>
          </a:p>
          <a:p>
            <a:pPr lvl="1"/>
            <a:r>
              <a:rPr lang="tr-TR" dirty="0" smtClean="0"/>
              <a:t>Dereceli azaltma metodu çalıştırmadan önce </a:t>
            </a:r>
            <a:r>
              <a:rPr lang="tr-TR" dirty="0" smtClean="0"/>
              <a:t>genellikle </a:t>
            </a:r>
            <a:r>
              <a:rPr lang="tr-TR" dirty="0" smtClean="0">
                <a:solidFill>
                  <a:srgbClr val="FF0000"/>
                </a:solidFill>
              </a:rPr>
              <a:t>özellik normalleştirilmesi yapılmalıdır</a:t>
            </a:r>
            <a:endParaRPr lang="tr-TR" dirty="0" smtClean="0">
              <a:solidFill>
                <a:srgbClr val="FF0000"/>
              </a:solidFill>
            </a:endParaRP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2"/>
            <a:r>
              <a:rPr lang="tr-TR" i="1" dirty="0" smtClean="0"/>
              <a:t>m</a:t>
            </a:r>
            <a:r>
              <a:rPr lang="tr-TR" i="1" baseline="-25000" dirty="0" smtClean="0"/>
              <a:t>j</a:t>
            </a:r>
            <a:r>
              <a:rPr lang="tr-TR" i="1" dirty="0" smtClean="0"/>
              <a:t>, </a:t>
            </a:r>
            <a:r>
              <a:rPr lang="tr-TR" dirty="0" smtClean="0"/>
              <a:t>bütün var olan örneklerdeki </a:t>
            </a:r>
            <a:r>
              <a:rPr lang="tr-TR" i="1" dirty="0" smtClean="0"/>
              <a:t>j</a:t>
            </a:r>
            <a:r>
              <a:rPr lang="tr-TR" dirty="0" smtClean="0"/>
              <a:t>. </a:t>
            </a:r>
            <a:r>
              <a:rPr lang="tr-TR" dirty="0" smtClean="0"/>
              <a:t>özelliklerin ortalaması </a:t>
            </a:r>
          </a:p>
          <a:p>
            <a:pPr lvl="2"/>
            <a:r>
              <a:rPr lang="tr-TR" i="1" dirty="0" smtClean="0"/>
              <a:t>s</a:t>
            </a:r>
            <a:r>
              <a:rPr lang="tr-TR" i="1" baseline="-25000" dirty="0" smtClean="0"/>
              <a:t>j</a:t>
            </a:r>
            <a:r>
              <a:rPr lang="tr-TR" dirty="0" smtClean="0"/>
              <a:t>, bütün var olan örneklerdeki </a:t>
            </a:r>
            <a:r>
              <a:rPr lang="tr-TR" i="1" dirty="0" smtClean="0"/>
              <a:t>j</a:t>
            </a:r>
            <a:r>
              <a:rPr lang="tr-TR" dirty="0" smtClean="0"/>
              <a:t>. özelliklerin </a:t>
            </a:r>
            <a:r>
              <a:rPr lang="tr-TR" dirty="0" smtClean="0"/>
              <a:t>varyans gibi değişim ölçümü</a:t>
            </a:r>
            <a:endParaRPr lang="tr-TR" dirty="0" smtClean="0"/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2833688" y="3059113"/>
          <a:ext cx="2949575" cy="1673225"/>
        </p:xfrm>
        <a:graphic>
          <a:graphicData uri="http://schemas.openxmlformats.org/presentationml/2006/ole">
            <p:oleObj spid="_x0000_s138242" name="Equation" r:id="rId3" imgW="672840" imgH="38088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Bir nedeni</a:t>
            </a:r>
            <a:r>
              <a:rPr lang="tr-TR" dirty="0" smtClean="0"/>
              <a:t> “x” (yani reklam harcamaları) </a:t>
            </a:r>
            <a:r>
              <a:rPr lang="tr-TR" dirty="0" smtClean="0"/>
              <a:t>ve sonucu </a:t>
            </a:r>
            <a:r>
              <a:rPr lang="tr-TR" dirty="0" smtClean="0"/>
              <a:t>“y” (yani gelen öğrenci sayısı) </a:t>
            </a:r>
            <a:r>
              <a:rPr lang="tr-TR" dirty="0" smtClean="0"/>
              <a:t>bağlamak için bir “h(x)” </a:t>
            </a:r>
            <a:r>
              <a:rPr lang="tr-TR" dirty="0" smtClean="0">
                <a:solidFill>
                  <a:srgbClr val="FF0000"/>
                </a:solidFill>
              </a:rPr>
              <a:t>ilişki </a:t>
            </a:r>
            <a:r>
              <a:rPr lang="tr-TR" dirty="0" smtClean="0">
                <a:solidFill>
                  <a:srgbClr val="FF0000"/>
                </a:solidFill>
              </a:rPr>
              <a:t>fonksiyonu/hipotez/modeli </a:t>
            </a:r>
            <a:r>
              <a:rPr lang="tr-TR" dirty="0" smtClean="0"/>
              <a:t>kullandık</a:t>
            </a:r>
          </a:p>
          <a:p>
            <a:endParaRPr lang="tr-TR" dirty="0" smtClean="0"/>
          </a:p>
          <a:p>
            <a:endParaRPr lang="tr-TR" dirty="0" smtClean="0"/>
          </a:p>
          <a:p>
            <a:pPr>
              <a:buNone/>
            </a:pPr>
            <a:r>
              <a:rPr lang="tr-TR" dirty="0" smtClean="0"/>
              <a:t>(</a:t>
            </a:r>
            <a:r>
              <a:rPr lang="tr-TR" dirty="0" smtClean="0">
                <a:solidFill>
                  <a:srgbClr val="FF0000"/>
                </a:solidFill>
              </a:rPr>
              <a:t>lineer </a:t>
            </a:r>
            <a:r>
              <a:rPr lang="tr-TR" dirty="0" smtClean="0">
                <a:solidFill>
                  <a:srgbClr val="FF0000"/>
                </a:solidFill>
              </a:rPr>
              <a:t>hipotez/model</a:t>
            </a:r>
            <a:r>
              <a:rPr lang="tr-TR" dirty="0" smtClean="0"/>
              <a:t>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81200" y="3810000"/>
          <a:ext cx="4849586" cy="838200"/>
        </p:xfrm>
        <a:graphic>
          <a:graphicData uri="http://schemas.openxmlformats.org/presentationml/2006/ole">
            <p:oleObj spid="_x0000_s107522" name="Equation" r:id="rId3" imgW="1028520" imgH="177480" progId="Equation.3">
              <p:embed/>
            </p:oleObj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Özellik normalleştirilmesi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Özellik normalleştirilmesi</a:t>
            </a:r>
            <a:endParaRPr lang="tr-TR" dirty="0" smtClean="0"/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1676400" y="2209800"/>
          <a:ext cx="2590800" cy="1567309"/>
        </p:xfrm>
        <a:graphic>
          <a:graphicData uri="http://schemas.openxmlformats.org/presentationml/2006/ole">
            <p:oleObj spid="_x0000_s139266" name="Equation" r:id="rId3" imgW="672840" imgH="40608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4648200" y="2627293"/>
            <a:ext cx="4267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j</a:t>
            </a:r>
            <a:r>
              <a:rPr lang="tr-TR" sz="2800" dirty="0" smtClean="0"/>
              <a:t>. özelliklerin ortalaması </a:t>
            </a:r>
            <a:r>
              <a:rPr lang="tr-TR" sz="2800" dirty="0" smtClean="0"/>
              <a:t/>
            </a:r>
            <a:br>
              <a:rPr lang="tr-TR" sz="2800" dirty="0" smtClean="0"/>
            </a:br>
            <a:r>
              <a:rPr lang="tr-TR" sz="2800" dirty="0" smtClean="0"/>
              <a:t>(j. </a:t>
            </a:r>
            <a:r>
              <a:rPr lang="tr-TR" sz="2800" dirty="0" smtClean="0"/>
              <a:t>ö</a:t>
            </a:r>
            <a:r>
              <a:rPr lang="tr-TR" sz="2800" dirty="0" smtClean="0"/>
              <a:t>zelliğin merkezi)</a:t>
            </a:r>
            <a:endParaRPr lang="en-US" sz="2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Özellik normalleştirilmesi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Özellik normalleştirilmesi</a:t>
            </a:r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1676400" y="2209800"/>
          <a:ext cx="2590800" cy="1567309"/>
        </p:xfrm>
        <a:graphic>
          <a:graphicData uri="http://schemas.openxmlformats.org/presentationml/2006/ole">
            <p:oleObj spid="_x0000_s140290" name="Equation" r:id="rId3" imgW="672840" imgH="406080" progId="Equation.3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620838" y="3962400"/>
          <a:ext cx="4398962" cy="1077913"/>
        </p:xfrm>
        <a:graphic>
          <a:graphicData uri="http://schemas.openxmlformats.org/presentationml/2006/ole">
            <p:oleObj spid="_x0000_s140291" name="Equation" r:id="rId4" imgW="1143000" imgH="27936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0" y="5334000"/>
            <a:ext cx="403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j</a:t>
            </a:r>
            <a:r>
              <a:rPr lang="tr-TR" sz="2800" dirty="0" smtClean="0"/>
              <a:t>. özelliklerin </a:t>
            </a:r>
            <a:r>
              <a:rPr lang="tr-TR" sz="2800" dirty="0" smtClean="0"/>
              <a:t>değişimi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648200" y="2627293"/>
            <a:ext cx="419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j. özelliklerin ortalaması </a:t>
            </a:r>
            <a:br>
              <a:rPr lang="tr-TR" sz="2800" dirty="0" smtClean="0"/>
            </a:br>
            <a:r>
              <a:rPr lang="tr-TR" sz="2800" dirty="0" smtClean="0"/>
              <a:t>(j. özelliğin merkezi)</a:t>
            </a:r>
            <a:endParaRPr lang="en-US" sz="2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Özellik normalleştirilmesi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Özellik normalleştirilmesi</a:t>
            </a:r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1676400" y="2209800"/>
          <a:ext cx="2590800" cy="1567309"/>
        </p:xfrm>
        <a:graphic>
          <a:graphicData uri="http://schemas.openxmlformats.org/presentationml/2006/ole">
            <p:oleObj spid="_x0000_s141314" name="Equation" r:id="rId3" imgW="672840" imgH="406080" progId="Equation.3">
              <p:embed/>
            </p:oleObj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1676400" y="4038600"/>
          <a:ext cx="3733800" cy="1548433"/>
        </p:xfrm>
        <a:graphic>
          <a:graphicData uri="http://schemas.openxmlformats.org/presentationml/2006/ole">
            <p:oleObj spid="_x0000_s141316" name="Equation" r:id="rId4" imgW="1104840" imgH="45720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5638800" y="4267200"/>
            <a:ext cx="335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j</a:t>
            </a:r>
            <a:r>
              <a:rPr lang="tr-TR" sz="2800" dirty="0" smtClean="0"/>
              <a:t>. özelliklerin varyansı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33400" y="3733800"/>
            <a:ext cx="106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600" dirty="0" smtClean="0"/>
              <a:t>yada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4648200" y="2627293"/>
            <a:ext cx="419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j. özelliklerin ortalaması </a:t>
            </a:r>
            <a:br>
              <a:rPr lang="tr-TR" sz="2800" dirty="0" smtClean="0"/>
            </a:br>
            <a:r>
              <a:rPr lang="tr-TR" sz="2800" dirty="0" smtClean="0"/>
              <a:t>(j. özelliğin merkezi)</a:t>
            </a:r>
            <a:endParaRPr lang="en-US" sz="2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Özellik normalleştirilmesi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şekilde, önceden ne gibi veriler varsaydı, normalleştirilmiş veriler, sıfır-merkezinde ve </a:t>
            </a:r>
            <a:br>
              <a:rPr lang="tr-TR" dirty="0" smtClean="0"/>
            </a:br>
            <a:r>
              <a:rPr lang="tr-TR" dirty="0" smtClean="0"/>
              <a:t>1-varyansta olacaktır</a:t>
            </a:r>
            <a:endParaRPr lang="tr-TR" dirty="0" smtClean="0"/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2667000" y="3200400"/>
          <a:ext cx="2949575" cy="1673225"/>
        </p:xfrm>
        <a:graphic>
          <a:graphicData uri="http://schemas.openxmlformats.org/presentationml/2006/ole">
            <p:oleObj spid="_x0000_s411650" name="Equation" r:id="rId3" imgW="672840" imgH="380880" progId="Equation.3">
              <p:embed/>
            </p:oleObj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Özellik normalleştirilmesi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Neden </a:t>
            </a:r>
            <a:r>
              <a:rPr lang="tr-TR" dirty="0" smtClean="0"/>
              <a:t>şunu yapıyoruz ?</a:t>
            </a:r>
            <a:endParaRPr lang="tr-TR" dirty="0" smtClean="0"/>
          </a:p>
          <a:p>
            <a:pPr lvl="1"/>
            <a:r>
              <a:rPr lang="tr-TR" dirty="0" smtClean="0"/>
              <a:t>Özellikler çok farklı </a:t>
            </a:r>
            <a:r>
              <a:rPr lang="tr-TR" dirty="0" smtClean="0"/>
              <a:t>ise, birçok boyutlu dereceli </a:t>
            </a:r>
            <a:r>
              <a:rPr lang="tr-TR" dirty="0" smtClean="0"/>
              <a:t>azaltma metodu </a:t>
            </a:r>
            <a:r>
              <a:rPr lang="tr-TR" dirty="0" smtClean="0"/>
              <a:t>iyi çalışmayabilir</a:t>
            </a:r>
            <a:endParaRPr lang="tr-TR" dirty="0" smtClean="0"/>
          </a:p>
        </p:txBody>
      </p:sp>
      <p:pic>
        <p:nvPicPr>
          <p:cNvPr id="77827" name="Picture 3" descr="E:\MyDocuments\Professional\Courses\Artificial Intelligence and Machine Learning\lec2ill10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3124200"/>
            <a:ext cx="1719217" cy="3505200"/>
          </a:xfrm>
          <a:prstGeom prst="rect">
            <a:avLst/>
          </a:prstGeom>
          <a:noFill/>
        </p:spPr>
      </p:pic>
      <p:pic>
        <p:nvPicPr>
          <p:cNvPr id="77829" name="Picture 5" descr="E:\MyDocuments\Professional\Courses\Artificial Intelligence and Machine Learning\lec2ill9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200400"/>
            <a:ext cx="3316514" cy="304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219200" y="6248400"/>
            <a:ext cx="3511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farklı yönler arasında çok fark yoksa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70036" y="6400800"/>
            <a:ext cx="347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farklı yönler arasında çok fark varsa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86904" y="3040040"/>
            <a:ext cx="1719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dereceli azaltma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52600" y="3048000"/>
            <a:ext cx="1719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dereceli azaltma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33600" y="37338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62200" y="39624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90800" y="41910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819400" y="4419600"/>
            <a:ext cx="152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90600" y="4572000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hızlı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Özellik normalleştirilmesi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Neden şunu yapıyoruz ?</a:t>
            </a:r>
          </a:p>
          <a:p>
            <a:pPr lvl="1"/>
            <a:r>
              <a:rPr lang="tr-TR" dirty="0" smtClean="0"/>
              <a:t>Özellikler çok farklı ise, birçok </a:t>
            </a:r>
            <a:r>
              <a:rPr lang="tr-TR" dirty="0" smtClean="0"/>
              <a:t>boyutta,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ilerli geri </a:t>
            </a:r>
            <a:r>
              <a:rPr lang="tr-TR" dirty="0" smtClean="0">
                <a:solidFill>
                  <a:srgbClr val="FF0000"/>
                </a:solidFill>
              </a:rPr>
              <a:t>hareket olabilir</a:t>
            </a:r>
            <a:endParaRPr lang="tr-TR" dirty="0" smtClean="0">
              <a:solidFill>
                <a:srgbClr val="FF0000"/>
              </a:solidFill>
            </a:endParaRPr>
          </a:p>
        </p:txBody>
      </p:sp>
      <p:pic>
        <p:nvPicPr>
          <p:cNvPr id="77827" name="Picture 3" descr="E:\MyDocuments\Professional\Courses\Artificial Intelligence and Machine Learning\lec2ill10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3124200"/>
            <a:ext cx="1719217" cy="3505200"/>
          </a:xfrm>
          <a:prstGeom prst="rect">
            <a:avLst/>
          </a:prstGeom>
          <a:noFill/>
        </p:spPr>
      </p:pic>
      <p:pic>
        <p:nvPicPr>
          <p:cNvPr id="77829" name="Picture 5" descr="E:\MyDocuments\Professional\Courses\Artificial Intelligence and Machine Learning\lec2ill9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200400"/>
            <a:ext cx="3316514" cy="30480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6386904" y="3040040"/>
            <a:ext cx="161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derece azaltma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52600" y="3048000"/>
            <a:ext cx="161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derece azaltma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33600" y="37338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62200" y="39624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90800" y="41910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819400" y="4419600"/>
            <a:ext cx="152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90600" y="4572000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hızlı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629400" y="3581400"/>
            <a:ext cx="4572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086600" y="3733800"/>
            <a:ext cx="4572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858000" y="3886200"/>
            <a:ext cx="6858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934200" y="4065896"/>
            <a:ext cx="4572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010400" y="4114800"/>
            <a:ext cx="3810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086600" y="4267200"/>
            <a:ext cx="3048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086600" y="4343400"/>
            <a:ext cx="3048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162800" y="4495800"/>
            <a:ext cx="228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086600" y="4572000"/>
            <a:ext cx="3048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572000" y="4495800"/>
            <a:ext cx="1803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smtClean="0">
                <a:solidFill>
                  <a:srgbClr val="FF0000"/>
                </a:solidFill>
              </a:rPr>
              <a:t>ileri-geri hk 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162800" y="4648200"/>
            <a:ext cx="228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219200" y="6248400"/>
            <a:ext cx="3511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farklı yönler arasında çok fark yoksa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670036" y="6412468"/>
            <a:ext cx="347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farklı yönler arasında çok fark varsa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Özellik normalleştirilmesi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Neden şunu yapıyoruz ?</a:t>
            </a:r>
          </a:p>
          <a:p>
            <a:pPr lvl="1"/>
            <a:r>
              <a:rPr lang="tr-TR" dirty="0" smtClean="0"/>
              <a:t>Bütün </a:t>
            </a:r>
            <a:r>
              <a:rPr lang="tr-TR" dirty="0" smtClean="0"/>
              <a:t>özelliklerin benzer olmasını istiyoruz </a:t>
            </a:r>
          </a:p>
        </p:txBody>
      </p:sp>
      <p:pic>
        <p:nvPicPr>
          <p:cNvPr id="77827" name="Picture 3" descr="E:\MyDocuments\Professional\Courses\Artificial Intelligence and Machine Learning\lec2ill10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3124200"/>
            <a:ext cx="1719217" cy="3505200"/>
          </a:xfrm>
          <a:prstGeom prst="rect">
            <a:avLst/>
          </a:prstGeom>
          <a:noFill/>
        </p:spPr>
      </p:pic>
      <p:pic>
        <p:nvPicPr>
          <p:cNvPr id="77829" name="Picture 5" descr="E:\MyDocuments\Professional\Courses\Artificial Intelligence and Machine Learning\lec2ill9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200400"/>
            <a:ext cx="3316514" cy="30480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6386904" y="3040040"/>
            <a:ext cx="161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derece azaltma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52600" y="3048000"/>
            <a:ext cx="161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derece azaltma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33600" y="37338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62200" y="39624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90800" y="41910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819400" y="4419600"/>
            <a:ext cx="152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02573" y="4572000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smtClean="0">
                <a:solidFill>
                  <a:srgbClr val="FF0000"/>
                </a:solidFill>
              </a:rPr>
              <a:t>hızlı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629400" y="3581400"/>
            <a:ext cx="4572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086600" y="3733800"/>
            <a:ext cx="4572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858000" y="3886200"/>
            <a:ext cx="6858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934200" y="4065896"/>
            <a:ext cx="4572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010400" y="4114800"/>
            <a:ext cx="3810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086600" y="4267200"/>
            <a:ext cx="3048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086600" y="4343400"/>
            <a:ext cx="3048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162800" y="4495800"/>
            <a:ext cx="228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086600" y="4572000"/>
            <a:ext cx="3048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410200" y="4495800"/>
            <a:ext cx="834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FF0000"/>
                </a:solidFill>
              </a:rPr>
              <a:t>yavaş!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162800" y="4648200"/>
            <a:ext cx="228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5800" y="2819400"/>
            <a:ext cx="4343400" cy="38862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219200" y="6248400"/>
            <a:ext cx="3511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farklı yönler arasında çok fark yoksa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670036" y="6400800"/>
            <a:ext cx="347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farklı yönler arasında çok fark varsa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Bileşik özellikler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Birçok boyutlu lineer </a:t>
            </a:r>
            <a:r>
              <a:rPr lang="tr-TR" dirty="0" smtClean="0"/>
              <a:t>regresyon, 10,000 gibi özellikle modern uygulamalarda yapılabilir </a:t>
            </a:r>
            <a:r>
              <a:rPr lang="tr-TR" dirty="0" smtClean="0"/>
              <a:t>– çok </a:t>
            </a:r>
            <a:r>
              <a:rPr lang="tr-TR" dirty="0" smtClean="0">
                <a:solidFill>
                  <a:srgbClr val="FF0000"/>
                </a:solidFill>
              </a:rPr>
              <a:t>verimli model </a:t>
            </a:r>
            <a:r>
              <a:rPr lang="tr-TR" dirty="0" smtClean="0"/>
              <a:t>ve </a:t>
            </a:r>
            <a:r>
              <a:rPr lang="tr-TR" dirty="0" smtClean="0">
                <a:solidFill>
                  <a:srgbClr val="FF0000"/>
                </a:solidFill>
              </a:rPr>
              <a:t>verimli </a:t>
            </a:r>
            <a:r>
              <a:rPr lang="tr-TR" dirty="0" smtClean="0">
                <a:solidFill>
                  <a:srgbClr val="FF0000"/>
                </a:solidFill>
              </a:rPr>
              <a:t>şekilde çözülebilir </a:t>
            </a:r>
            <a:r>
              <a:rPr lang="tr-TR" dirty="0" smtClean="0">
                <a:solidFill>
                  <a:srgbClr val="FF0000"/>
                </a:solidFill>
              </a:rPr>
              <a:t>algoritmaları </a:t>
            </a:r>
            <a:r>
              <a:rPr lang="tr-TR" dirty="0" smtClean="0"/>
              <a:t>var</a:t>
            </a:r>
            <a:endParaRPr lang="tr-TR" dirty="0" smtClean="0"/>
          </a:p>
          <a:p>
            <a:r>
              <a:rPr lang="tr-TR" u="sng" dirty="0" smtClean="0"/>
              <a:t>Çok güçlü bir yaklaşımıdır</a:t>
            </a:r>
          </a:p>
          <a:p>
            <a:endParaRPr lang="tr-TR" dirty="0" smtClean="0"/>
          </a:p>
          <a:p>
            <a:r>
              <a:rPr lang="tr-TR" dirty="0" smtClean="0"/>
              <a:t>Neden-sonuç </a:t>
            </a:r>
            <a:r>
              <a:rPr lang="tr-TR" dirty="0" smtClean="0"/>
              <a:t>ilişki lineer değilse, ne </a:t>
            </a:r>
            <a:r>
              <a:rPr lang="tr-TR" dirty="0" smtClean="0"/>
              <a:t>yapabiliriz?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Bileşik özellikler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Lineer olmayan neden-sonuç ilişki</a:t>
            </a:r>
            <a:endParaRPr lang="en-US" dirty="0"/>
          </a:p>
        </p:txBody>
      </p:sp>
      <p:pic>
        <p:nvPicPr>
          <p:cNvPr id="230402" name="Picture 2" descr="E:\MyDocuments\Professional\Courses\Artificial Intelligence and Machine Learning\lec3-fig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667000"/>
            <a:ext cx="5334000" cy="40005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629400" y="2514600"/>
            <a:ext cx="2514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 smtClean="0">
                <a:solidFill>
                  <a:srgbClr val="FF0000"/>
                </a:solidFill>
              </a:rPr>
              <a:t>Lineer olmayan </a:t>
            </a:r>
            <a:r>
              <a:rPr lang="tr-TR" sz="2800" b="1" dirty="0" smtClean="0">
                <a:solidFill>
                  <a:srgbClr val="FF0000"/>
                </a:solidFill>
              </a:rPr>
              <a:t>ilişki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Bileşik özellikler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Birkaç çözüm </a:t>
            </a:r>
            <a:r>
              <a:rPr lang="tr-TR" dirty="0" smtClean="0"/>
              <a:t>var:</a:t>
            </a:r>
            <a:endParaRPr lang="tr-TR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Başından </a:t>
            </a:r>
            <a:r>
              <a:rPr lang="tr-TR" dirty="0" smtClean="0">
                <a:solidFill>
                  <a:srgbClr val="FF0000"/>
                </a:solidFill>
              </a:rPr>
              <a:t>lineer olmayan modeli </a:t>
            </a:r>
            <a:r>
              <a:rPr lang="tr-TR" dirty="0" smtClean="0">
                <a:solidFill>
                  <a:srgbClr val="FF0000"/>
                </a:solidFill>
              </a:rPr>
              <a:t>yazmak</a:t>
            </a:r>
            <a:endParaRPr lang="tr-TR" dirty="0" smtClean="0">
              <a:solidFill>
                <a:srgbClr val="FF0000"/>
              </a:solidFill>
            </a:endParaRPr>
          </a:p>
          <a:p>
            <a:pPr lvl="1"/>
            <a:r>
              <a:rPr lang="tr-TR" dirty="0" smtClean="0"/>
              <a:t>Bu yaklaşımın problemi: parametreler bulma son derece zor olabilir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r>
              <a:rPr lang="tr-TR" i="1" dirty="0" smtClean="0"/>
              <a:t>Yapay Sınır Ağları, özel bir durum (daha sonra)</a:t>
            </a:r>
            <a:endParaRPr lang="tr-TR" i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dirty="0" smtClean="0">
                <a:sym typeface="Symbol"/>
              </a:rPr>
              <a:t>İyi modeli </a:t>
            </a:r>
            <a:r>
              <a:rPr lang="tr-TR" dirty="0" smtClean="0">
                <a:sym typeface="Symbol"/>
              </a:rPr>
              <a:t>seçilmsi gerekiyor; bunun </a:t>
            </a:r>
            <a:r>
              <a:rPr lang="tr-TR" dirty="0" smtClean="0">
                <a:sym typeface="Symbol"/>
              </a:rPr>
              <a:t>için </a:t>
            </a:r>
            <a:r>
              <a:rPr lang="tr-TR" dirty="0" smtClean="0">
                <a:sym typeface="Symbol"/>
              </a:rPr>
              <a:t>modelin 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maliyetini </a:t>
            </a:r>
            <a:r>
              <a:rPr lang="tr-TR" dirty="0" smtClean="0">
                <a:sym typeface="Symbol"/>
              </a:rPr>
              <a:t>tanımladık</a:t>
            </a:r>
            <a:endParaRPr lang="tr-TR" dirty="0" smtClean="0"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tr-TR" dirty="0" smtClean="0">
                <a:sym typeface="Symbol"/>
              </a:rPr>
              <a:t>                                            , maliyet fonksiyonu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sym typeface="Symbol"/>
              </a:rPr>
              <a:t>Maliyet fonksiyonu, model ve var olan veriler arasındaki ortalama mesafesi ölçüyor</a:t>
            </a:r>
            <a:endParaRPr lang="tr-TR" dirty="0" smtClean="0">
              <a:sym typeface="Symbol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990600" y="3048000"/>
          <a:ext cx="3849687" cy="1152525"/>
        </p:xfrm>
        <a:graphic>
          <a:graphicData uri="http://schemas.openxmlformats.org/presentationml/2006/ole">
            <p:oleObj spid="_x0000_s108546" name="Equation" r:id="rId3" imgW="1358640" imgH="406080" progId="Equation.3">
              <p:embed/>
            </p:oleObj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Bileşik özellikler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2. çözüm</a:t>
            </a:r>
          </a:p>
          <a:p>
            <a:pPr lvl="1"/>
            <a:r>
              <a:rPr lang="tr-TR" dirty="0" smtClean="0"/>
              <a:t>“Lineer olmayan” özellikler </a:t>
            </a:r>
            <a:r>
              <a:rPr lang="tr-TR" dirty="0" smtClean="0"/>
              <a:t>ile birlikte, verimli birçok boyutlu lineer modeli </a:t>
            </a:r>
            <a:r>
              <a:rPr lang="tr-TR" dirty="0" smtClean="0"/>
              <a:t>kullanmak</a:t>
            </a:r>
          </a:p>
          <a:p>
            <a:pPr lvl="1"/>
            <a:endParaRPr lang="tr-TR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Bileşik özellikler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2. çözüm</a:t>
            </a:r>
          </a:p>
          <a:p>
            <a:pPr lvl="1"/>
            <a:r>
              <a:rPr lang="tr-TR" dirty="0" smtClean="0"/>
              <a:t>“Lineer olmayan” özellikler ile birlikte, verimli birçok boyutlu lineer modeli kullanmak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Demek ki, yeni lineer </a:t>
            </a:r>
            <a:r>
              <a:rPr lang="tr-TR" dirty="0" smtClean="0">
                <a:solidFill>
                  <a:srgbClr val="FF0000"/>
                </a:solidFill>
              </a:rPr>
              <a:t>olmayan </a:t>
            </a:r>
            <a:r>
              <a:rPr lang="tr-TR" dirty="0" smtClean="0">
                <a:solidFill>
                  <a:srgbClr val="FF0000"/>
                </a:solidFill>
              </a:rPr>
              <a:t>özelliklerle hala </a:t>
            </a:r>
            <a:r>
              <a:rPr lang="tr-TR" dirty="0" smtClean="0">
                <a:solidFill>
                  <a:srgbClr val="FF0000"/>
                </a:solidFill>
              </a:rPr>
              <a:t>lineer regresyon </a:t>
            </a:r>
            <a:r>
              <a:rPr lang="tr-TR" dirty="0" smtClean="0">
                <a:solidFill>
                  <a:srgbClr val="FF0000"/>
                </a:solidFill>
              </a:rPr>
              <a:t>yönteminin kapsamında olan bir modeli oluşturup kullanmak</a:t>
            </a:r>
            <a:endParaRPr lang="tr-TR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Bileşik özellikler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Yeni </a:t>
            </a:r>
            <a:r>
              <a:rPr lang="tr-TR" dirty="0" smtClean="0">
                <a:solidFill>
                  <a:srgbClr val="FF0000"/>
                </a:solidFill>
              </a:rPr>
              <a:t>lineer </a:t>
            </a:r>
            <a:r>
              <a:rPr lang="tr-TR" dirty="0" smtClean="0">
                <a:solidFill>
                  <a:srgbClr val="FF0000"/>
                </a:solidFill>
              </a:rPr>
              <a:t>olmayan </a:t>
            </a:r>
            <a:r>
              <a:rPr lang="tr-TR" dirty="0" smtClean="0"/>
              <a:t>özelliklerle hala </a:t>
            </a:r>
            <a:r>
              <a:rPr lang="tr-TR" dirty="0" smtClean="0">
                <a:solidFill>
                  <a:srgbClr val="FF0000"/>
                </a:solidFill>
              </a:rPr>
              <a:t>lineer regresyon kapsamında </a:t>
            </a:r>
            <a:r>
              <a:rPr lang="tr-TR" dirty="0" smtClean="0">
                <a:solidFill>
                  <a:srgbClr val="FF0000"/>
                </a:solidFill>
              </a:rPr>
              <a:t>olan </a:t>
            </a:r>
            <a:r>
              <a:rPr lang="tr-TR" dirty="0" smtClean="0"/>
              <a:t>model ???</a:t>
            </a:r>
          </a:p>
        </p:txBody>
      </p:sp>
      <p:pic>
        <p:nvPicPr>
          <p:cNvPr id="4" name="Picture 2" descr="E:\MyDocuments\Professional\Courses\Artificial Intelligence and Machine Learning\lec3-fig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3124200"/>
            <a:ext cx="4419600" cy="3314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28" name="Picture 4" descr="E:\MyDocuments\Professional\Courses\Artificial Intelligence and Machine Learning\lec3-fig2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038600"/>
            <a:ext cx="3352800" cy="25146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Bileşik özellikler</a:t>
            </a:r>
            <a:endParaRPr lang="en-US" dirty="0"/>
          </a:p>
        </p:txBody>
      </p:sp>
      <p:pic>
        <p:nvPicPr>
          <p:cNvPr id="4" name="Picture 2" descr="E:\MyDocuments\Professional\Courses\Artificial Intelligence and Machine Learning\lec3-fig1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3429000"/>
            <a:ext cx="4419600" cy="3314700"/>
          </a:xfrm>
          <a:prstGeom prst="rect">
            <a:avLst/>
          </a:prstGeom>
          <a:noFill/>
        </p:spPr>
      </p:pic>
      <p:graphicFrame>
        <p:nvGraphicFramePr>
          <p:cNvPr id="231427" name="Object 3"/>
          <p:cNvGraphicFramePr>
            <a:graphicFrameLocks noChangeAspect="1"/>
          </p:cNvGraphicFramePr>
          <p:nvPr/>
        </p:nvGraphicFramePr>
        <p:xfrm>
          <a:off x="838200" y="4267200"/>
          <a:ext cx="1981200" cy="396606"/>
        </p:xfrm>
        <a:graphic>
          <a:graphicData uri="http://schemas.openxmlformats.org/presentationml/2006/ole">
            <p:oleObj spid="_x0000_s231427" name="Equation" r:id="rId5" imgW="1015920" imgH="20304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1600200" y="1981200"/>
            <a:ext cx="365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i="1" dirty="0" smtClean="0">
                <a:solidFill>
                  <a:srgbClr val="FF0000"/>
                </a:solidFill>
              </a:rPr>
              <a:t>Burada lineer olmayan  ilişki var gibi görünüyor ...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>
            <a:off x="3429000" y="2812197"/>
            <a:ext cx="1905000" cy="13788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</p:cNvCxnSpPr>
          <p:nvPr/>
        </p:nvCxnSpPr>
        <p:spPr>
          <a:xfrm flipH="1">
            <a:off x="1905000" y="2812197"/>
            <a:ext cx="1524000" cy="14550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28" name="Picture 4" descr="E:\MyDocuments\Professional\Courses\Artificial Intelligence and Machine Learning\lec3-fig2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038600"/>
            <a:ext cx="3352800" cy="25146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Bileşik özellikler</a:t>
            </a:r>
            <a:endParaRPr lang="en-US" dirty="0"/>
          </a:p>
        </p:txBody>
      </p:sp>
      <p:pic>
        <p:nvPicPr>
          <p:cNvPr id="4" name="Picture 2" descr="E:\MyDocuments\Professional\Courses\Artificial Intelligence and Machine Learning\lec3-fig1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3429000"/>
            <a:ext cx="4419600" cy="3314700"/>
          </a:xfrm>
          <a:prstGeom prst="rect">
            <a:avLst/>
          </a:prstGeom>
          <a:noFill/>
        </p:spPr>
      </p:pic>
      <p:graphicFrame>
        <p:nvGraphicFramePr>
          <p:cNvPr id="231427" name="Object 3"/>
          <p:cNvGraphicFramePr>
            <a:graphicFrameLocks noChangeAspect="1"/>
          </p:cNvGraphicFramePr>
          <p:nvPr/>
        </p:nvGraphicFramePr>
        <p:xfrm>
          <a:off x="838200" y="4267200"/>
          <a:ext cx="1981200" cy="396606"/>
        </p:xfrm>
        <a:graphic>
          <a:graphicData uri="http://schemas.openxmlformats.org/presentationml/2006/ole">
            <p:oleObj spid="_x0000_s330754" name="Equation" r:id="rId5" imgW="1015920" imgH="203040" progId="Equation.3">
              <p:embed/>
            </p:oleObj>
          </a:graphicData>
        </a:graphic>
      </p:graphicFrame>
      <p:sp>
        <p:nvSpPr>
          <p:cNvPr id="8" name="Right Arrow 7"/>
          <p:cNvSpPr/>
          <p:nvPr/>
        </p:nvSpPr>
        <p:spPr>
          <a:xfrm>
            <a:off x="152400" y="4282440"/>
            <a:ext cx="548640" cy="3657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1981200"/>
            <a:ext cx="365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i="1" dirty="0" smtClean="0">
                <a:solidFill>
                  <a:srgbClr val="FF0000"/>
                </a:solidFill>
              </a:rPr>
              <a:t>Burada lineer olmayan  ilişki var gibi görünüyor ...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3429000" y="2812197"/>
            <a:ext cx="1905000" cy="13788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</p:cNvCxnSpPr>
          <p:nvPr/>
        </p:nvCxnSpPr>
        <p:spPr>
          <a:xfrm flipH="1">
            <a:off x="1905000" y="2812197"/>
            <a:ext cx="1524000" cy="14550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200" y="3657600"/>
            <a:ext cx="18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i="1" dirty="0" smtClean="0">
                <a:solidFill>
                  <a:srgbClr val="FF0000"/>
                </a:solidFill>
              </a:rPr>
              <a:t>guess this ...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28" name="Picture 4" descr="E:\MyDocuments\Professional\Courses\Artificial Intelligence and Machine Learning\lec3-fig2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876799"/>
            <a:ext cx="2540000" cy="1905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Bileşik özellikler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Orijinal x</a:t>
            </a:r>
            <a:r>
              <a:rPr lang="tr-TR" baseline="-25000" dirty="0" smtClean="0"/>
              <a:t>1</a:t>
            </a:r>
            <a:r>
              <a:rPr lang="tr-TR" dirty="0" smtClean="0"/>
              <a:t> özelliğine ek olarak, </a:t>
            </a:r>
          </a:p>
          <a:p>
            <a:r>
              <a:rPr lang="tr-TR" dirty="0" smtClean="0"/>
              <a:t>Yeni </a:t>
            </a:r>
            <a:r>
              <a:rPr lang="tr-TR" dirty="0" smtClean="0"/>
              <a:t>x</a:t>
            </a:r>
            <a:r>
              <a:rPr lang="tr-TR" baseline="-25000" dirty="0" smtClean="0"/>
              <a:t>2 </a:t>
            </a:r>
            <a:r>
              <a:rPr lang="tr-TR" dirty="0" smtClean="0"/>
              <a:t>özelliği </a:t>
            </a:r>
            <a:r>
              <a:rPr lang="tr-TR" dirty="0" smtClean="0"/>
              <a:t>bu şekilde tanımlayalım</a:t>
            </a:r>
            <a:r>
              <a:rPr lang="tr-TR" dirty="0" smtClean="0"/>
              <a:t>:</a:t>
            </a:r>
          </a:p>
          <a:p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x</a:t>
            </a:r>
            <a:r>
              <a:rPr lang="tr-TR" baseline="-25000" dirty="0" smtClean="0">
                <a:solidFill>
                  <a:srgbClr val="FF0000"/>
                </a:solidFill>
              </a:rPr>
              <a:t>1 </a:t>
            </a:r>
            <a:r>
              <a:rPr lang="tr-TR" dirty="0" smtClean="0">
                <a:solidFill>
                  <a:srgbClr val="FF0000"/>
                </a:solidFill>
              </a:rPr>
              <a:t>ve x</a:t>
            </a:r>
            <a:r>
              <a:rPr lang="tr-TR" baseline="-25000" dirty="0" smtClean="0">
                <a:solidFill>
                  <a:srgbClr val="FF0000"/>
                </a:solidFill>
              </a:rPr>
              <a:t>2 </a:t>
            </a:r>
            <a:r>
              <a:rPr lang="tr-TR" dirty="0" smtClean="0"/>
              <a:t>yeni </a:t>
            </a:r>
            <a:r>
              <a:rPr lang="tr-TR" dirty="0" smtClean="0"/>
              <a:t>özellikleri kullanarak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iki boyutlu </a:t>
            </a:r>
            <a:r>
              <a:rPr lang="tr-TR" dirty="0" smtClean="0"/>
              <a:t>lineer </a:t>
            </a:r>
            <a:r>
              <a:rPr lang="tr-TR" dirty="0" smtClean="0"/>
              <a:t>regresyonu yazalım</a:t>
            </a:r>
          </a:p>
        </p:txBody>
      </p:sp>
      <p:pic>
        <p:nvPicPr>
          <p:cNvPr id="4" name="Picture 2" descr="E:\MyDocuments\Professional\Courses\Artificial Intelligence and Machine Learning\lec3-fig1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400550"/>
            <a:ext cx="3276600" cy="2457450"/>
          </a:xfrm>
          <a:prstGeom prst="rect">
            <a:avLst/>
          </a:prstGeom>
          <a:noFill/>
        </p:spPr>
      </p:pic>
      <p:graphicFrame>
        <p:nvGraphicFramePr>
          <p:cNvPr id="231427" name="Object 3"/>
          <p:cNvGraphicFramePr>
            <a:graphicFrameLocks noChangeAspect="1"/>
          </p:cNvGraphicFramePr>
          <p:nvPr/>
        </p:nvGraphicFramePr>
        <p:xfrm>
          <a:off x="3733800" y="5029200"/>
          <a:ext cx="1600200" cy="320336"/>
        </p:xfrm>
        <a:graphic>
          <a:graphicData uri="http://schemas.openxmlformats.org/presentationml/2006/ole">
            <p:oleObj spid="_x0000_s244738" name="Equation" r:id="rId5" imgW="1015920" imgH="203040" progId="Equation.3">
              <p:embed/>
            </p:oleObj>
          </a:graphicData>
        </a:graphic>
      </p:graphicFrame>
      <p:graphicFrame>
        <p:nvGraphicFramePr>
          <p:cNvPr id="244740" name="Object 4"/>
          <p:cNvGraphicFramePr>
            <a:graphicFrameLocks noChangeAspect="1"/>
          </p:cNvGraphicFramePr>
          <p:nvPr/>
        </p:nvGraphicFramePr>
        <p:xfrm>
          <a:off x="2667000" y="2743200"/>
          <a:ext cx="2148839" cy="731520"/>
        </p:xfrm>
        <a:graphic>
          <a:graphicData uri="http://schemas.openxmlformats.org/presentationml/2006/ole">
            <p:oleObj spid="_x0000_s244740" name="Equation" r:id="rId6" imgW="67284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28" name="Picture 4" descr="E:\MyDocuments\Professional\Courses\Artificial Intelligence and Machine Learning\lec3-fig2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876799"/>
            <a:ext cx="2540000" cy="1905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Bileşik özellikler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Yeni iki boyutlu lineer </a:t>
            </a:r>
            <a:r>
              <a:rPr lang="tr-TR" dirty="0" smtClean="0"/>
              <a:t>regresyon modeli – yani model lineer dir</a:t>
            </a:r>
            <a:endParaRPr lang="tr-TR" dirty="0" smtClean="0"/>
          </a:p>
        </p:txBody>
      </p:sp>
      <p:pic>
        <p:nvPicPr>
          <p:cNvPr id="4" name="Picture 2" descr="E:\MyDocuments\Professional\Courses\Artificial Intelligence and Machine Learning\lec3-fig1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400550"/>
            <a:ext cx="3276600" cy="2457450"/>
          </a:xfrm>
          <a:prstGeom prst="rect">
            <a:avLst/>
          </a:prstGeom>
          <a:noFill/>
        </p:spPr>
      </p:pic>
      <p:graphicFrame>
        <p:nvGraphicFramePr>
          <p:cNvPr id="231427" name="Object 3"/>
          <p:cNvGraphicFramePr>
            <a:graphicFrameLocks noChangeAspect="1"/>
          </p:cNvGraphicFramePr>
          <p:nvPr/>
        </p:nvGraphicFramePr>
        <p:xfrm>
          <a:off x="3733800" y="5029200"/>
          <a:ext cx="1600200" cy="320336"/>
        </p:xfrm>
        <a:graphic>
          <a:graphicData uri="http://schemas.openxmlformats.org/presentationml/2006/ole">
            <p:oleObj spid="_x0000_s245762" name="Equation" r:id="rId5" imgW="1015920" imgH="203040" progId="Equation.3">
              <p:embed/>
            </p:oleObj>
          </a:graphicData>
        </a:graphic>
      </p:graphicFrame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1981200" y="3352800"/>
          <a:ext cx="4841697" cy="762000"/>
        </p:xfrm>
        <a:graphic>
          <a:graphicData uri="http://schemas.openxmlformats.org/presentationml/2006/ole">
            <p:oleObj spid="_x0000_s245764" name="Equation" r:id="rId6" imgW="1130040" imgH="177480" progId="Equation.3">
              <p:embed/>
            </p:oleObj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28" name="Picture 4" descr="E:\MyDocuments\Professional\Courses\Artificial Intelligence and Machine Learning\lec3-fig2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876799"/>
            <a:ext cx="2540000" cy="1905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Bileşik özellikler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Orijinal değişkene göre, model lineer değildir!</a:t>
            </a:r>
            <a:endParaRPr lang="tr-TR" dirty="0" smtClean="0"/>
          </a:p>
        </p:txBody>
      </p:sp>
      <p:pic>
        <p:nvPicPr>
          <p:cNvPr id="4" name="Picture 2" descr="E:\MyDocuments\Professional\Courses\Artificial Intelligence and Machine Learning\lec3-fig1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400550"/>
            <a:ext cx="3276600" cy="2457450"/>
          </a:xfrm>
          <a:prstGeom prst="rect">
            <a:avLst/>
          </a:prstGeom>
          <a:noFill/>
        </p:spPr>
      </p:pic>
      <p:graphicFrame>
        <p:nvGraphicFramePr>
          <p:cNvPr id="231427" name="Object 3"/>
          <p:cNvGraphicFramePr>
            <a:graphicFrameLocks noChangeAspect="1"/>
          </p:cNvGraphicFramePr>
          <p:nvPr/>
        </p:nvGraphicFramePr>
        <p:xfrm>
          <a:off x="3733800" y="5029200"/>
          <a:ext cx="1600200" cy="320336"/>
        </p:xfrm>
        <a:graphic>
          <a:graphicData uri="http://schemas.openxmlformats.org/presentationml/2006/ole">
            <p:oleObj spid="_x0000_s378882" name="Equation" r:id="rId5" imgW="1015920" imgH="203040" progId="Equation.3">
              <p:embed/>
            </p:oleObj>
          </a:graphicData>
        </a:graphic>
      </p:graphicFrame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1752600" y="2667000"/>
          <a:ext cx="5944090" cy="1633537"/>
        </p:xfrm>
        <a:graphic>
          <a:graphicData uri="http://schemas.openxmlformats.org/presentationml/2006/ole">
            <p:oleObj spid="_x0000_s378883" name="Equation" r:id="rId6" imgW="1434960" imgH="393480" progId="Equation.3">
              <p:embed/>
            </p:oleObj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5562600" y="4343400"/>
            <a:ext cx="2133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28" name="Picture 4" descr="E:\MyDocuments\Professional\Courses\Artificial Intelligence and Machine Learning\lec3-fig2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876799"/>
            <a:ext cx="2540000" cy="1905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Bileşik özellikler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x</a:t>
            </a:r>
            <a:r>
              <a:rPr lang="tr-TR" baseline="-25000" dirty="0" smtClean="0"/>
              <a:t>1 </a:t>
            </a:r>
            <a:r>
              <a:rPr lang="tr-TR" dirty="0" smtClean="0"/>
              <a:t>ve x</a:t>
            </a:r>
            <a:r>
              <a:rPr lang="tr-TR" baseline="-25000" dirty="0" smtClean="0"/>
              <a:t>2  </a:t>
            </a:r>
            <a:r>
              <a:rPr lang="tr-TR" dirty="0" smtClean="0"/>
              <a:t>için, </a:t>
            </a:r>
            <a:r>
              <a:rPr lang="tr-TR" i="1" dirty="0" smtClean="0">
                <a:sym typeface="Symbol"/>
              </a:rPr>
              <a:t></a:t>
            </a:r>
            <a:r>
              <a:rPr lang="tr-TR" i="1" baseline="-25000" dirty="0" smtClean="0">
                <a:sym typeface="Symbol"/>
              </a:rPr>
              <a:t>1 </a:t>
            </a:r>
            <a:r>
              <a:rPr lang="tr-TR" dirty="0" smtClean="0">
                <a:sym typeface="Symbol"/>
              </a:rPr>
              <a:t>ve</a:t>
            </a:r>
            <a:r>
              <a:rPr lang="tr-TR" i="1" dirty="0" smtClean="0">
                <a:sym typeface="Symbol"/>
              </a:rPr>
              <a:t> </a:t>
            </a:r>
            <a:r>
              <a:rPr lang="tr-TR" i="1" baseline="-25000" dirty="0" smtClean="0">
                <a:sym typeface="Symbol"/>
              </a:rPr>
              <a:t>2</a:t>
            </a:r>
            <a:r>
              <a:rPr lang="tr-TR" dirty="0" smtClean="0">
                <a:sym typeface="Symbol"/>
              </a:rPr>
              <a:t> </a:t>
            </a:r>
            <a:r>
              <a:rPr lang="tr-TR" dirty="0" smtClean="0">
                <a:sym typeface="Symbol"/>
              </a:rPr>
              <a:t>parametreleri lineer regresyon yöntemini kullanarak bulunabilir</a:t>
            </a:r>
            <a:endParaRPr lang="tr-TR" dirty="0" smtClean="0"/>
          </a:p>
        </p:txBody>
      </p:sp>
      <p:pic>
        <p:nvPicPr>
          <p:cNvPr id="4" name="Picture 2" descr="E:\MyDocuments\Professional\Courses\Artificial Intelligence and Machine Learning\lec3-fig1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400550"/>
            <a:ext cx="3276600" cy="2457450"/>
          </a:xfrm>
          <a:prstGeom prst="rect">
            <a:avLst/>
          </a:prstGeom>
          <a:noFill/>
        </p:spPr>
      </p:pic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990600" y="3216275"/>
          <a:ext cx="3589338" cy="687388"/>
        </p:xfrm>
        <a:graphic>
          <a:graphicData uri="http://schemas.openxmlformats.org/presentationml/2006/ole">
            <p:oleObj spid="_x0000_s331779" name="Equation" r:id="rId5" imgW="113004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28" name="Picture 4" descr="E:\MyDocuments\Professional\Courses\Artificial Intelligence and Machine Learning\lec3-fig2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876799"/>
            <a:ext cx="2540000" cy="1905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Bileşik özellikler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Hala, bu şekilde orijinal ilişki için lineer olmayan modeli oluşturulacaktır</a:t>
            </a:r>
            <a:endParaRPr lang="tr-TR" dirty="0" smtClean="0"/>
          </a:p>
        </p:txBody>
      </p:sp>
      <p:pic>
        <p:nvPicPr>
          <p:cNvPr id="4" name="Picture 2" descr="E:\MyDocuments\Professional\Courses\Artificial Intelligence and Machine Learning\lec3-fig1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400550"/>
            <a:ext cx="3276600" cy="2457450"/>
          </a:xfrm>
          <a:prstGeom prst="rect">
            <a:avLst/>
          </a:prstGeom>
          <a:noFill/>
        </p:spPr>
      </p:pic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4114800" y="3200400"/>
          <a:ext cx="4516438" cy="727075"/>
        </p:xfrm>
        <a:graphic>
          <a:graphicData uri="http://schemas.openxmlformats.org/presentationml/2006/ole">
            <p:oleObj spid="_x0000_s461826" name="Equation" r:id="rId5" imgW="142236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ym typeface="Symbol"/>
              </a:rPr>
              <a:t>Küçük maliyet, model ve var olan verilerin yakın olduğu demektedir, iyi model demektedir</a:t>
            </a:r>
            <a:endParaRPr lang="tr-TR" dirty="0" smtClean="0"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tr-TR" dirty="0" smtClean="0">
                <a:sym typeface="Symbol"/>
              </a:rPr>
              <a:t>En </a:t>
            </a:r>
            <a:r>
              <a:rPr lang="tr-TR" dirty="0" smtClean="0">
                <a:sym typeface="Symbol"/>
              </a:rPr>
              <a:t>küçük </a:t>
            </a:r>
            <a:r>
              <a:rPr lang="tr-TR" dirty="0" smtClean="0">
                <a:sym typeface="Symbol"/>
              </a:rPr>
              <a:t>maliyet, </a:t>
            </a:r>
            <a:r>
              <a:rPr lang="tr-TR" dirty="0" smtClean="0">
                <a:sym typeface="Symbol"/>
              </a:rPr>
              <a:t>en iyi </a:t>
            </a:r>
            <a:r>
              <a:rPr lang="tr-TR" dirty="0" smtClean="0">
                <a:sym typeface="Symbol"/>
              </a:rPr>
              <a:t>model demektedir </a:t>
            </a:r>
            <a:endParaRPr lang="tr-TR" dirty="0" smtClean="0"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tr-TR" dirty="0" smtClean="0">
                <a:sym typeface="Symbol"/>
              </a:rPr>
              <a:t>Model seçmek için, minimizasyon problemi çözülmesi gerekiyor</a:t>
            </a:r>
            <a:endParaRPr lang="tr-TR" dirty="0" smtClean="0">
              <a:sym typeface="Symbo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28" name="Picture 4" descr="E:\MyDocuments\Professional\Courses\Artificial Intelligence and Machine Learning\lec3-fig2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876799"/>
            <a:ext cx="2540000" cy="1905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Bileşik özellikler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Yanı, parametreler aynı</a:t>
            </a:r>
            <a:endParaRPr lang="tr-TR" dirty="0" smtClean="0"/>
          </a:p>
        </p:txBody>
      </p:sp>
      <p:pic>
        <p:nvPicPr>
          <p:cNvPr id="4" name="Picture 2" descr="E:\MyDocuments\Professional\Courses\Artificial Intelligence and Machine Learning\lec3-fig1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400550"/>
            <a:ext cx="3276600" cy="2457450"/>
          </a:xfrm>
          <a:prstGeom prst="rect">
            <a:avLst/>
          </a:prstGeom>
          <a:noFill/>
        </p:spPr>
      </p:pic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4627562" y="3200400"/>
          <a:ext cx="4516438" cy="727075"/>
        </p:xfrm>
        <a:graphic>
          <a:graphicData uri="http://schemas.openxmlformats.org/presentationml/2006/ole">
            <p:oleObj spid="_x0000_s462850" name="Equation" r:id="rId5" imgW="1422360" imgH="228600" progId="Equation.3">
              <p:embed/>
            </p:oleObj>
          </a:graphicData>
        </a:graphic>
      </p:graphicFrame>
      <p:graphicFrame>
        <p:nvGraphicFramePr>
          <p:cNvPr id="462851" name="Object 3"/>
          <p:cNvGraphicFramePr>
            <a:graphicFrameLocks noChangeAspect="1"/>
          </p:cNvGraphicFramePr>
          <p:nvPr/>
        </p:nvGraphicFramePr>
        <p:xfrm>
          <a:off x="304800" y="3200400"/>
          <a:ext cx="3589338" cy="687388"/>
        </p:xfrm>
        <a:graphic>
          <a:graphicData uri="http://schemas.openxmlformats.org/presentationml/2006/ole">
            <p:oleObj spid="_x0000_s462851" name="Equation" r:id="rId6" imgW="113004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Bileşik özellikler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599"/>
          </a:xfrm>
        </p:spPr>
        <p:txBody>
          <a:bodyPr>
            <a:normAutofit fontScale="92500"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Lineer olmayan </a:t>
            </a:r>
            <a:r>
              <a:rPr lang="tr-TR" dirty="0" smtClean="0">
                <a:solidFill>
                  <a:srgbClr val="FF0000"/>
                </a:solidFill>
              </a:rPr>
              <a:t>özellikler </a:t>
            </a:r>
            <a:r>
              <a:rPr lang="tr-TR" dirty="0" smtClean="0">
                <a:solidFill>
                  <a:srgbClr val="FF0000"/>
                </a:solidFill>
              </a:rPr>
              <a:t>kullanan lineer model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Yeni (bileşik</a:t>
            </a:r>
            <a:r>
              <a:rPr lang="tr-TR" dirty="0" smtClean="0"/>
              <a:t>) özellikler, </a:t>
            </a:r>
          </a:p>
          <a:p>
            <a:pPr lvl="1"/>
            <a:r>
              <a:rPr lang="tr-TR" dirty="0" smtClean="0"/>
              <a:t>Lineer parametreler,</a:t>
            </a:r>
          </a:p>
          <a:p>
            <a:pPr lvl="1"/>
            <a:r>
              <a:rPr lang="tr-TR" dirty="0" smtClean="0"/>
              <a:t> Parametreler </a:t>
            </a:r>
            <a:r>
              <a:rPr lang="tr-TR" dirty="0" smtClean="0"/>
              <a:t>bulmak için </a:t>
            </a:r>
            <a:br>
              <a:rPr lang="tr-TR" dirty="0" smtClean="0"/>
            </a:br>
            <a:r>
              <a:rPr lang="tr-TR" u="sng" dirty="0" smtClean="0"/>
              <a:t>lineer regresyon</a:t>
            </a:r>
            <a:r>
              <a:rPr lang="tr-TR" dirty="0" smtClean="0"/>
              <a:t> </a:t>
            </a:r>
            <a:r>
              <a:rPr lang="tr-TR" dirty="0" smtClean="0"/>
              <a:t>yöntemi kullanılabilir</a:t>
            </a:r>
            <a:endParaRPr lang="tr-TR" dirty="0" smtClean="0"/>
          </a:p>
          <a:p>
            <a:pPr lvl="1"/>
            <a:r>
              <a:rPr lang="tr-TR" dirty="0" smtClean="0"/>
              <a:t>Orijinal ilişki için l</a:t>
            </a:r>
            <a:r>
              <a:rPr lang="tr-TR" u="sng" dirty="0" smtClean="0"/>
              <a:t>ineer </a:t>
            </a:r>
            <a:r>
              <a:rPr lang="tr-TR" u="sng" dirty="0" smtClean="0"/>
              <a:t>olmayan</a:t>
            </a:r>
            <a:r>
              <a:rPr lang="tr-TR" dirty="0" smtClean="0"/>
              <a:t> </a:t>
            </a:r>
            <a:r>
              <a:rPr lang="tr-TR" dirty="0" smtClean="0"/>
              <a:t>model aynı zamanda bulunuyor</a:t>
            </a:r>
            <a:endParaRPr lang="tr-TR" dirty="0" smtClean="0"/>
          </a:p>
        </p:txBody>
      </p:sp>
      <p:pic>
        <p:nvPicPr>
          <p:cNvPr id="4" name="Picture 2" descr="E:\MyDocuments\Professional\Courses\Artificial Intelligence and Machine Learning\lec3-fig1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4400550"/>
            <a:ext cx="3276600" cy="2457450"/>
          </a:xfrm>
          <a:prstGeom prst="rect">
            <a:avLst/>
          </a:prstGeom>
          <a:noFill/>
        </p:spPr>
      </p:pic>
      <p:graphicFrame>
        <p:nvGraphicFramePr>
          <p:cNvPr id="246790" name="Object 6"/>
          <p:cNvGraphicFramePr>
            <a:graphicFrameLocks noChangeAspect="1"/>
          </p:cNvGraphicFramePr>
          <p:nvPr/>
        </p:nvGraphicFramePr>
        <p:xfrm>
          <a:off x="5305425" y="2057400"/>
          <a:ext cx="2624138" cy="639763"/>
        </p:xfrm>
        <a:graphic>
          <a:graphicData uri="http://schemas.openxmlformats.org/presentationml/2006/ole">
            <p:oleObj spid="_x0000_s246790" name="Equation" r:id="rId4" imgW="939600" imgH="228600" progId="Equation.3">
              <p:embed/>
            </p:oleObj>
          </a:graphicData>
        </a:graphic>
      </p:graphicFrame>
      <p:graphicFrame>
        <p:nvGraphicFramePr>
          <p:cNvPr id="246791" name="Object 7"/>
          <p:cNvGraphicFramePr>
            <a:graphicFrameLocks noChangeAspect="1"/>
          </p:cNvGraphicFramePr>
          <p:nvPr/>
        </p:nvGraphicFramePr>
        <p:xfrm>
          <a:off x="5867400" y="2667000"/>
          <a:ext cx="1204912" cy="496887"/>
        </p:xfrm>
        <a:graphic>
          <a:graphicData uri="http://schemas.openxmlformats.org/presentationml/2006/ole">
            <p:oleObj spid="_x0000_s246791" name="Equation" r:id="rId5" imgW="431640" imgH="177480" progId="Equation.3">
              <p:embed/>
            </p:oleObj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Bileşik özellikler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599"/>
          </a:xfrm>
        </p:spPr>
        <p:txBody>
          <a:bodyPr>
            <a:normAutofit/>
          </a:bodyPr>
          <a:lstStyle/>
          <a:p>
            <a:r>
              <a:rPr lang="tr-TR" dirty="0" smtClean="0"/>
              <a:t>Bu </a:t>
            </a:r>
            <a:r>
              <a:rPr lang="tr-TR" dirty="0" smtClean="0"/>
              <a:t>yöntem, </a:t>
            </a:r>
            <a:r>
              <a:rPr lang="tr-TR" dirty="0" smtClean="0">
                <a:solidFill>
                  <a:srgbClr val="FF0000"/>
                </a:solidFill>
              </a:rPr>
              <a:t>gerçek durumda </a:t>
            </a:r>
            <a:r>
              <a:rPr lang="tr-TR" dirty="0" smtClean="0"/>
              <a:t>da çok </a:t>
            </a:r>
            <a:r>
              <a:rPr lang="tr-TR" dirty="0" smtClean="0"/>
              <a:t>kullanılır</a:t>
            </a:r>
            <a:endParaRPr lang="tr-TR" dirty="0" smtClean="0"/>
          </a:p>
          <a:p>
            <a:r>
              <a:rPr lang="tr-TR" dirty="0" smtClean="0"/>
              <a:t>Lineer regresyon çok büyük özelliklerin sayısıyla yapabilmesi </a:t>
            </a:r>
            <a:r>
              <a:rPr lang="tr-TR" dirty="0" smtClean="0"/>
              <a:t>için, </a:t>
            </a:r>
            <a:r>
              <a:rPr lang="tr-TR" dirty="0" smtClean="0"/>
              <a:t>birçok mümkün </a:t>
            </a:r>
            <a:r>
              <a:rPr lang="tr-TR" dirty="0" smtClean="0"/>
              <a:t>ilişkiler için </a:t>
            </a:r>
            <a:r>
              <a:rPr lang="tr-TR" dirty="0" smtClean="0">
                <a:solidFill>
                  <a:srgbClr val="FF0000"/>
                </a:solidFill>
              </a:rPr>
              <a:t>çok </a:t>
            </a:r>
            <a:r>
              <a:rPr lang="tr-TR" dirty="0" smtClean="0">
                <a:solidFill>
                  <a:srgbClr val="FF0000"/>
                </a:solidFill>
              </a:rPr>
              <a:t>karmaşık lineer olmayan modeller </a:t>
            </a:r>
            <a:r>
              <a:rPr lang="tr-TR" dirty="0" smtClean="0">
                <a:solidFill>
                  <a:srgbClr val="FF0000"/>
                </a:solidFill>
              </a:rPr>
              <a:t>da </a:t>
            </a:r>
            <a:r>
              <a:rPr lang="tr-TR" dirty="0" smtClean="0"/>
              <a:t>oluşturulabilip çözülebilir</a:t>
            </a:r>
            <a:endParaRPr lang="tr-TR" dirty="0" smtClean="0"/>
          </a:p>
        </p:txBody>
      </p:sp>
      <p:pic>
        <p:nvPicPr>
          <p:cNvPr id="4" name="Picture 2" descr="E:\MyDocuments\Professional\Courses\Artificial Intelligence and Machine Learning\lec3-fig1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4400550"/>
            <a:ext cx="3276600" cy="2457450"/>
          </a:xfrm>
          <a:prstGeom prst="rect">
            <a:avLst/>
          </a:prstGeom>
          <a:noFill/>
        </p:spPr>
      </p:pic>
      <p:graphicFrame>
        <p:nvGraphicFramePr>
          <p:cNvPr id="247815" name="Object 7"/>
          <p:cNvGraphicFramePr>
            <a:graphicFrameLocks noChangeAspect="1"/>
          </p:cNvGraphicFramePr>
          <p:nvPr/>
        </p:nvGraphicFramePr>
        <p:xfrm>
          <a:off x="990600" y="4876800"/>
          <a:ext cx="4748212" cy="639763"/>
        </p:xfrm>
        <a:graphic>
          <a:graphicData uri="http://schemas.openxmlformats.org/presentationml/2006/ole">
            <p:oleObj spid="_x0000_s247815" name="Equation" r:id="rId4" imgW="1320480" imgH="177480" progId="Equation.3">
              <p:embed/>
            </p:oleObj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Bileşik özellikler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7999"/>
          </a:xfrm>
        </p:spPr>
        <p:txBody>
          <a:bodyPr>
            <a:normAutofit/>
          </a:bodyPr>
          <a:lstStyle/>
          <a:p>
            <a:r>
              <a:rPr lang="tr-TR" dirty="0" smtClean="0"/>
              <a:t>İyi bileşik </a:t>
            </a:r>
            <a:r>
              <a:rPr lang="tr-TR" dirty="0" smtClean="0"/>
              <a:t>özellikler </a:t>
            </a:r>
            <a:r>
              <a:rPr lang="tr-TR" dirty="0" smtClean="0"/>
              <a:t>önermek için, içgüdü kullanılması gerekiyor – yani iyi yöntem yok</a:t>
            </a:r>
            <a:endParaRPr lang="tr-TR" dirty="0" smtClean="0"/>
          </a:p>
          <a:p>
            <a:r>
              <a:rPr lang="tr-TR" dirty="0" smtClean="0"/>
              <a:t>Çok sık kullanılır bileşik özelliklerin bir türü, </a:t>
            </a:r>
            <a:r>
              <a:rPr lang="tr-TR" dirty="0" smtClean="0">
                <a:solidFill>
                  <a:srgbClr val="FF0000"/>
                </a:solidFill>
              </a:rPr>
              <a:t>polinom özellikleridir</a:t>
            </a:r>
            <a:endParaRPr lang="tr-TR" dirty="0" smtClean="0"/>
          </a:p>
        </p:txBody>
      </p:sp>
      <p:graphicFrame>
        <p:nvGraphicFramePr>
          <p:cNvPr id="249858" name="Object 2"/>
          <p:cNvGraphicFramePr>
            <a:graphicFrameLocks noChangeAspect="1"/>
          </p:cNvGraphicFramePr>
          <p:nvPr/>
        </p:nvGraphicFramePr>
        <p:xfrm>
          <a:off x="723900" y="4768850"/>
          <a:ext cx="4152900" cy="565150"/>
        </p:xfrm>
        <a:graphic>
          <a:graphicData uri="http://schemas.openxmlformats.org/presentationml/2006/ole">
            <p:oleObj spid="_x0000_s249858" name="Equation" r:id="rId3" imgW="1307880" imgH="177480" progId="Equation.3">
              <p:embed/>
            </p:oleObj>
          </a:graphicData>
        </a:graphic>
      </p:graphicFrame>
      <p:graphicFrame>
        <p:nvGraphicFramePr>
          <p:cNvPr id="249859" name="Object 3"/>
          <p:cNvGraphicFramePr>
            <a:graphicFrameLocks noChangeAspect="1"/>
          </p:cNvGraphicFramePr>
          <p:nvPr/>
        </p:nvGraphicFramePr>
        <p:xfrm>
          <a:off x="762000" y="5638800"/>
          <a:ext cx="8185150" cy="687388"/>
        </p:xfrm>
        <a:graphic>
          <a:graphicData uri="http://schemas.openxmlformats.org/presentationml/2006/ole">
            <p:oleObj spid="_x0000_s249859" name="Equation" r:id="rId4" imgW="2577960" imgH="215640" progId="Equation.3">
              <p:embed/>
            </p:oleObj>
          </a:graphicData>
        </a:graphic>
      </p:graphicFrame>
      <p:sp>
        <p:nvSpPr>
          <p:cNvPr id="6" name="Down Arrow 5"/>
          <p:cNvSpPr/>
          <p:nvPr/>
        </p:nvSpPr>
        <p:spPr>
          <a:xfrm rot="19543490">
            <a:off x="4308173" y="5278710"/>
            <a:ext cx="313679" cy="5486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Bileşik özellikler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38700" y="2165350"/>
            <a:ext cx="3014864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tr-TR" sz="2800" b="1" dirty="0" smtClean="0">
                <a:solidFill>
                  <a:srgbClr val="FF0000"/>
                </a:solidFill>
              </a:rPr>
              <a:t>polinom özellikleri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43500" y="2774950"/>
            <a:ext cx="228600" cy="2286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057900" y="2774950"/>
            <a:ext cx="228600" cy="2286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200900" y="2774950"/>
            <a:ext cx="228600" cy="2286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600201"/>
            <a:ext cx="8229600" cy="449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457200" y="1905000"/>
          <a:ext cx="4152900" cy="565150"/>
        </p:xfrm>
        <a:graphic>
          <a:graphicData uri="http://schemas.openxmlformats.org/presentationml/2006/ole">
            <p:oleObj spid="_x0000_s250884" name="Equation" r:id="rId3" imgW="1307880" imgH="177480" progId="Equation.3">
              <p:embed/>
            </p:oleObj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762000" y="2971800"/>
          <a:ext cx="7823200" cy="1335088"/>
        </p:xfrm>
        <a:graphic>
          <a:graphicData uri="http://schemas.openxmlformats.org/presentationml/2006/ole">
            <p:oleObj spid="_x0000_s250885" name="Equation" r:id="rId4" imgW="2463480" imgH="419040" progId="Equation.3">
              <p:embed/>
            </p:oleObj>
          </a:graphicData>
        </a:graphic>
      </p:graphicFrame>
      <p:sp>
        <p:nvSpPr>
          <p:cNvPr id="16" name="Down Arrow 15"/>
          <p:cNvSpPr/>
          <p:nvPr/>
        </p:nvSpPr>
        <p:spPr>
          <a:xfrm rot="19543490">
            <a:off x="2946651" y="2402889"/>
            <a:ext cx="313679" cy="5486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105400" y="3657600"/>
            <a:ext cx="3352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71600" y="4343400"/>
            <a:ext cx="5181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Bileşik özellikler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7999"/>
          </a:xfrm>
        </p:spPr>
        <p:txBody>
          <a:bodyPr>
            <a:normAutofit/>
          </a:bodyPr>
          <a:lstStyle/>
          <a:p>
            <a:r>
              <a:rPr lang="tr-TR" dirty="0" smtClean="0"/>
              <a:t>Bu yaklaşıma aynı zamanda </a:t>
            </a:r>
            <a:r>
              <a:rPr lang="tr-TR" dirty="0" smtClean="0">
                <a:solidFill>
                  <a:srgbClr val="FF0000"/>
                </a:solidFill>
              </a:rPr>
              <a:t>polinom regresyonu </a:t>
            </a:r>
            <a:r>
              <a:rPr lang="tr-TR" dirty="0" smtClean="0"/>
              <a:t>denir</a:t>
            </a:r>
            <a:endParaRPr lang="tr-TR" dirty="0" smtClean="0"/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723900" y="4768850"/>
          <a:ext cx="4152900" cy="565150"/>
        </p:xfrm>
        <a:graphic>
          <a:graphicData uri="http://schemas.openxmlformats.org/presentationml/2006/ole">
            <p:oleObj spid="_x0000_s251910" name="Equation" r:id="rId3" imgW="1307880" imgH="177480" progId="Equation.3">
              <p:embed/>
            </p:oleObj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762000" y="5638800"/>
          <a:ext cx="8185150" cy="687388"/>
        </p:xfrm>
        <a:graphic>
          <a:graphicData uri="http://schemas.openxmlformats.org/presentationml/2006/ole">
            <p:oleObj spid="_x0000_s251911" name="Equation" r:id="rId4" imgW="2577960" imgH="215640" progId="Equation.3">
              <p:embed/>
            </p:oleObj>
          </a:graphicData>
        </a:graphic>
      </p:graphicFrame>
      <p:sp>
        <p:nvSpPr>
          <p:cNvPr id="18" name="Down Arrow 17"/>
          <p:cNvSpPr/>
          <p:nvPr/>
        </p:nvSpPr>
        <p:spPr>
          <a:xfrm rot="19543490">
            <a:off x="4308173" y="5278710"/>
            <a:ext cx="313679" cy="5486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Model </a:t>
            </a:r>
            <a:r>
              <a:rPr lang="tr-TR" dirty="0" smtClean="0">
                <a:solidFill>
                  <a:srgbClr val="FF0000"/>
                </a:solidFill>
              </a:rPr>
              <a:t>oluşturma sorunu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Önceki anlatılan </a:t>
            </a:r>
            <a:r>
              <a:rPr lang="tr-TR" dirty="0" smtClean="0"/>
              <a:t>yöntem, birçok boyutlu lineer model ve lineer olmayan bileşik özellikler, gerçek karar </a:t>
            </a:r>
            <a:r>
              <a:rPr lang="tr-TR" dirty="0" smtClean="0"/>
              <a:t>verme </a:t>
            </a:r>
            <a:r>
              <a:rPr lang="tr-TR" dirty="0" smtClean="0"/>
              <a:t>çok uygulaması var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 smtClean="0"/>
              <a:t>yaklaşımı </a:t>
            </a:r>
            <a:r>
              <a:rPr lang="tr-TR" dirty="0" smtClean="0"/>
              <a:t>başarılı </a:t>
            </a:r>
            <a:r>
              <a:rPr lang="tr-TR" dirty="0" smtClean="0"/>
              <a:t>uygulamak için, </a:t>
            </a:r>
            <a:r>
              <a:rPr lang="tr-TR" dirty="0" smtClean="0"/>
              <a:t>özelliklerin doğru şekilde seçilmesi </a:t>
            </a:r>
            <a:r>
              <a:rPr lang="tr-TR" dirty="0" smtClean="0"/>
              <a:t>çok önemli</a:t>
            </a:r>
            <a:endParaRPr lang="tr-TR" dirty="0" smtClean="0"/>
          </a:p>
          <a:p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Bir örnek kullanarak bu soruyu inceleyeceğiz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Model </a:t>
            </a:r>
            <a:r>
              <a:rPr lang="tr-TR" dirty="0" smtClean="0"/>
              <a:t>oluşturma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Sorun: Banka kredi vermek için, “default” (kredi temerrüt) riski belirtilmesi</a:t>
            </a:r>
          </a:p>
          <a:p>
            <a:pPr lvl="1"/>
            <a:r>
              <a:rPr lang="tr-TR" dirty="0" smtClean="0"/>
              <a:t>Yeni aday için, kredi temerrüt riski tahmin etmek gerekiyor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Model </a:t>
            </a:r>
            <a:r>
              <a:rPr lang="tr-TR" dirty="0" smtClean="0"/>
              <a:t>oluşturma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Öncelikle, açıklayıcı değişkenleri, yada neden faktörleri belirtilmesi gerekiyor</a:t>
            </a:r>
          </a:p>
          <a:p>
            <a:r>
              <a:rPr lang="tr-TR" dirty="0" smtClean="0"/>
              <a:t>Makine öğrenmesinin çok büyük modelleri hesaplayabilmesi için, böyle birçok faktör seçilebilir; bütün faktörler özellik kümesine eklenebilir aslında</a:t>
            </a:r>
            <a:endParaRPr lang="tr-TR" dirty="0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Model </a:t>
            </a:r>
            <a:r>
              <a:rPr lang="tr-TR" dirty="0" smtClean="0"/>
              <a:t>oluşturma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Burada, örnek olarak, kredi temerrüt riskini etkileyebilir bu faktörleri sayayalım</a:t>
            </a:r>
            <a:endParaRPr lang="tr-TR" dirty="0" smtClean="0"/>
          </a:p>
          <a:p>
            <a:pPr lvl="1"/>
            <a:r>
              <a:rPr lang="tr-TR" dirty="0" smtClean="0"/>
              <a:t>Adayın ilçe/bölge</a:t>
            </a:r>
            <a:endParaRPr lang="tr-TR" dirty="0" smtClean="0"/>
          </a:p>
          <a:p>
            <a:pPr lvl="1"/>
            <a:r>
              <a:rPr lang="tr-TR" dirty="0" smtClean="0"/>
              <a:t>Adayın geliri</a:t>
            </a:r>
            <a:endParaRPr lang="tr-TR" dirty="0" smtClean="0"/>
          </a:p>
          <a:p>
            <a:pPr lvl="1"/>
            <a:r>
              <a:rPr lang="tr-TR" dirty="0" smtClean="0"/>
              <a:t>Adayın önceden kredi tarihi</a:t>
            </a:r>
            <a:endParaRPr lang="tr-T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114800" y="3280569"/>
            <a:ext cx="4724400" cy="3577431"/>
            <a:chOff x="1905000" y="1862931"/>
            <a:chExt cx="5334000" cy="4000500"/>
          </a:xfrm>
        </p:grpSpPr>
        <p:pic>
          <p:nvPicPr>
            <p:cNvPr id="6" name="Content Placeholder 4" descr="lec2ill8.t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5000" y="1862931"/>
              <a:ext cx="5334000" cy="400050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4191000" y="3352800"/>
              <a:ext cx="152400" cy="3048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343400" y="3657600"/>
              <a:ext cx="76200" cy="3810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4101152" y="3989696"/>
              <a:ext cx="304800" cy="3048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3810000" y="4267200"/>
              <a:ext cx="304800" cy="2286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3581400" y="4495800"/>
              <a:ext cx="228600" cy="1524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199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Maliyeti</a:t>
            </a:r>
            <a:r>
              <a:rPr lang="tr-TR" dirty="0" smtClean="0"/>
              <a:t>nin en </a:t>
            </a:r>
            <a:r>
              <a:rPr lang="tr-TR" dirty="0" smtClean="0"/>
              <a:t>küçük değerini bulmak için 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dereceli azaltma algoritması </a:t>
            </a:r>
            <a:r>
              <a:rPr lang="tr-TR" dirty="0" smtClean="0">
                <a:sym typeface="Symbol"/>
              </a:rPr>
              <a:t>kullanılabilir</a:t>
            </a:r>
            <a:endParaRPr lang="tr-TR" dirty="0" smtClean="0">
              <a:sym typeface="Symbol"/>
            </a:endParaRPr>
          </a:p>
          <a:p>
            <a:pPr lvl="1"/>
            <a:r>
              <a:rPr lang="tr-TR" dirty="0" smtClean="0">
                <a:sym typeface="Symbol"/>
              </a:rPr>
              <a:t>Her zaman </a:t>
            </a:r>
            <a:r>
              <a:rPr lang="tr-TR" i="1" dirty="0" smtClean="0">
                <a:sym typeface="Symbol"/>
              </a:rPr>
              <a:t>J</a:t>
            </a:r>
            <a:r>
              <a:rPr lang="tr-TR" dirty="0" smtClean="0">
                <a:sym typeface="Symbol"/>
              </a:rPr>
              <a:t>’nin </a:t>
            </a:r>
            <a:r>
              <a:rPr lang="tr-TR" dirty="0" smtClean="0">
                <a:sym typeface="Symbol"/>
              </a:rPr>
              <a:t>değeri </a:t>
            </a:r>
            <a:r>
              <a:rPr lang="tr-TR" dirty="0" smtClean="0">
                <a:sym typeface="Symbol"/>
              </a:rPr>
              <a:t>en hızlı azaltan </a:t>
            </a:r>
            <a:r>
              <a:rPr lang="tr-TR" dirty="0" smtClean="0">
                <a:sym typeface="Symbol"/>
              </a:rPr>
              <a:t>yönünde </a:t>
            </a:r>
            <a:r>
              <a:rPr lang="tr-TR" dirty="0" smtClean="0">
                <a:sym typeface="Symbol"/>
              </a:rPr>
              <a:t>küçük adımları </a:t>
            </a:r>
            <a:r>
              <a:rPr lang="tr-TR" dirty="0" smtClean="0">
                <a:sym typeface="Symbol"/>
              </a:rPr>
              <a:t>yaparak, </a:t>
            </a:r>
            <a:r>
              <a:rPr lang="tr-TR" i="1" dirty="0" smtClean="0">
                <a:sym typeface="Symbol"/>
              </a:rPr>
              <a:t>J</a:t>
            </a:r>
            <a:r>
              <a:rPr lang="tr-TR" dirty="0" smtClean="0">
                <a:sym typeface="Symbol"/>
              </a:rPr>
              <a:t>’nin en küçük değerine </a:t>
            </a:r>
            <a:r>
              <a:rPr lang="tr-TR" dirty="0" smtClean="0">
                <a:sym typeface="Symbol"/>
              </a:rPr>
              <a:t>gidiyoruz</a:t>
            </a:r>
            <a:endParaRPr lang="tr-TR" dirty="0" smtClean="0">
              <a:sym typeface="Symbo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1000" y="3822174"/>
            <a:ext cx="3810000" cy="18928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ym typeface="Symbol"/>
              </a:rPr>
              <a:t>Yakınsamaya kadar tekrarlayın </a:t>
            </a:r>
            <a:r>
              <a:rPr lang="en-US" dirty="0" smtClean="0">
                <a:sym typeface="Symbol"/>
              </a:rPr>
              <a:t>{</a:t>
            </a:r>
            <a:endParaRPr lang="en-US" dirty="0" smtClean="0"/>
          </a:p>
          <a:p>
            <a:pPr>
              <a:buNone/>
            </a:pPr>
            <a:r>
              <a:rPr lang="tr-TR" dirty="0" smtClean="0"/>
              <a:t>       </a:t>
            </a:r>
            <a:r>
              <a:rPr lang="tr-TR" i="1" dirty="0" smtClean="0"/>
              <a:t>j</a:t>
            </a:r>
            <a:r>
              <a:rPr lang="tr-TR" dirty="0" smtClean="0"/>
              <a:t>=1,2 için</a:t>
            </a:r>
            <a:r>
              <a:rPr lang="tr-TR" dirty="0" smtClean="0"/>
              <a:t>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tr-TR" dirty="0" smtClean="0"/>
          </a:p>
        </p:txBody>
      </p:sp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1066800" y="4570526"/>
          <a:ext cx="2311400" cy="826438"/>
        </p:xfrm>
        <a:graphic>
          <a:graphicData uri="http://schemas.openxmlformats.org/presentationml/2006/ole">
            <p:oleObj spid="_x0000_s109573" name="Equation" r:id="rId4" imgW="888840" imgH="317160" progId="Equation.3">
              <p:embed/>
            </p:oleObj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Model </a:t>
            </a:r>
            <a:r>
              <a:rPr lang="tr-TR" dirty="0" smtClean="0"/>
              <a:t>oluşturma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Model olarak, kredi temerrüt riski sayısal ölçümü tahmin etmek isteyelim (</a:t>
            </a:r>
            <a:r>
              <a:rPr lang="tr-TR" u="sng" dirty="0" smtClean="0"/>
              <a:t>sürekli</a:t>
            </a:r>
            <a:r>
              <a:rPr lang="tr-TR" dirty="0" smtClean="0"/>
              <a:t>)</a:t>
            </a:r>
            <a:endParaRPr lang="tr-TR" dirty="0" smtClean="0"/>
          </a:p>
          <a:p>
            <a:pPr lvl="1"/>
            <a:r>
              <a:rPr lang="tr-TR" dirty="0" smtClean="0"/>
              <a:t>Birçok boyutlu lineer </a:t>
            </a:r>
            <a:r>
              <a:rPr lang="tr-TR" dirty="0" smtClean="0"/>
              <a:t>regresyon kullanacağız</a:t>
            </a:r>
          </a:p>
          <a:p>
            <a:pPr lvl="1"/>
            <a:r>
              <a:rPr lang="tr-TR" dirty="0" smtClean="0"/>
              <a:t>Daha yüksek </a:t>
            </a:r>
            <a:r>
              <a:rPr lang="tr-TR" dirty="0" smtClean="0"/>
              <a:t>model değeri daha yüksek risk olsun</a:t>
            </a:r>
            <a:endParaRPr lang="tr-TR" dirty="0" smtClean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Model </a:t>
            </a:r>
            <a:r>
              <a:rPr lang="tr-TR" dirty="0" smtClean="0"/>
              <a:t>oluşturma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Adayın </a:t>
            </a:r>
            <a:r>
              <a:rPr lang="tr-TR" dirty="0" smtClean="0"/>
              <a:t>geldiği ilçe</a:t>
            </a:r>
            <a:r>
              <a:rPr lang="en-US" dirty="0" smtClean="0"/>
              <a:t> </a:t>
            </a:r>
            <a:r>
              <a:rPr lang="tr-TR" dirty="0" smtClean="0"/>
              <a:t>– özeliğin olabilir değerleri:</a:t>
            </a:r>
            <a:endParaRPr lang="tr-TR" dirty="0" smtClean="0"/>
          </a:p>
          <a:p>
            <a:pPr lvl="1"/>
            <a:r>
              <a:rPr lang="tr-TR" dirty="0" smtClean="0"/>
              <a:t>Akdeniz</a:t>
            </a:r>
          </a:p>
          <a:p>
            <a:pPr lvl="1"/>
            <a:r>
              <a:rPr lang="tr-TR" dirty="0" smtClean="0"/>
              <a:t>Toroslar</a:t>
            </a:r>
          </a:p>
          <a:p>
            <a:pPr lvl="1"/>
            <a:r>
              <a:rPr lang="tr-TR" dirty="0" smtClean="0"/>
              <a:t>Yenişehir</a:t>
            </a:r>
          </a:p>
          <a:p>
            <a:pPr lvl="1"/>
            <a:r>
              <a:rPr lang="tr-TR" dirty="0" smtClean="0"/>
              <a:t>Çiftlikköy</a:t>
            </a:r>
          </a:p>
          <a:p>
            <a:pPr lvl="1"/>
            <a:r>
              <a:rPr lang="tr-TR" dirty="0" smtClean="0"/>
              <a:t>Mezitli</a:t>
            </a:r>
          </a:p>
          <a:p>
            <a:pPr lvl="1"/>
            <a:r>
              <a:rPr lang="tr-TR" dirty="0" smtClean="0"/>
              <a:t>...</a:t>
            </a:r>
            <a:endParaRPr lang="tr-TR" dirty="0" smtClean="0"/>
          </a:p>
        </p:txBody>
      </p:sp>
      <p:pic>
        <p:nvPicPr>
          <p:cNvPr id="272386" name="Picture 2" descr="E:\MyDocuments\Professional\Courses\Artificial Intelligence and Machine Learning\mersinsehirharitasior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4216" y="3200400"/>
            <a:ext cx="4734983" cy="33098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Model </a:t>
            </a:r>
            <a:r>
              <a:rPr lang="tr-TR" dirty="0" smtClean="0"/>
              <a:t>oluşturma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r-TR" dirty="0" smtClean="0"/>
              <a:t>Adayın geldiği ilçe</a:t>
            </a:r>
            <a:endParaRPr lang="tr-TR" dirty="0" smtClean="0"/>
          </a:p>
          <a:p>
            <a:pPr lvl="1"/>
            <a:r>
              <a:rPr lang="tr-TR" dirty="0" smtClean="0"/>
              <a:t>Akdeniz</a:t>
            </a:r>
          </a:p>
          <a:p>
            <a:pPr lvl="1"/>
            <a:r>
              <a:rPr lang="tr-TR" dirty="0" smtClean="0"/>
              <a:t>Toroslar</a:t>
            </a:r>
          </a:p>
          <a:p>
            <a:pPr lvl="1"/>
            <a:r>
              <a:rPr lang="tr-TR" dirty="0" smtClean="0"/>
              <a:t>Yenişehir</a:t>
            </a:r>
          </a:p>
          <a:p>
            <a:pPr lvl="1"/>
            <a:r>
              <a:rPr lang="tr-TR" dirty="0" smtClean="0"/>
              <a:t>Çiftlikköy</a:t>
            </a:r>
          </a:p>
          <a:p>
            <a:pPr lvl="1"/>
            <a:r>
              <a:rPr lang="tr-TR" dirty="0" smtClean="0"/>
              <a:t>Mezitli</a:t>
            </a:r>
          </a:p>
          <a:p>
            <a:pPr lvl="1"/>
            <a:r>
              <a:rPr lang="tr-TR" dirty="0" smtClean="0"/>
              <a:t>...</a:t>
            </a:r>
            <a:endParaRPr lang="tr-TR" dirty="0" smtClean="0"/>
          </a:p>
          <a:p>
            <a:endParaRPr lang="tr-TR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Bunun </a:t>
            </a:r>
            <a:r>
              <a:rPr lang="tr-TR" dirty="0" smtClean="0">
                <a:solidFill>
                  <a:srgbClr val="FF0000"/>
                </a:solidFill>
              </a:rPr>
              <a:t>gibi bilgiyi </a:t>
            </a:r>
            <a:r>
              <a:rPr lang="tr-TR" dirty="0" smtClean="0">
                <a:solidFill>
                  <a:srgbClr val="FF0000"/>
                </a:solidFill>
              </a:rPr>
              <a:t>modelde nasıl </a:t>
            </a:r>
            <a:r>
              <a:rPr lang="tr-TR" dirty="0" smtClean="0">
                <a:solidFill>
                  <a:srgbClr val="FF0000"/>
                </a:solidFill>
              </a:rPr>
              <a:t>temsil ediyoruz ?</a:t>
            </a:r>
            <a:r>
              <a:rPr lang="tr-TR" dirty="0" smtClean="0"/>
              <a:t>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Model </a:t>
            </a:r>
            <a:r>
              <a:rPr lang="tr-TR" dirty="0" smtClean="0"/>
              <a:t>oluşturma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Adayın </a:t>
            </a:r>
            <a:r>
              <a:rPr lang="tr-TR" dirty="0" smtClean="0"/>
              <a:t>geldiği ilçe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Bunun gibi değişkenlere “kategorik” değişken diyoruz; demek ki, bu değişken birkaç kategori belirtiyor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Bunun </a:t>
            </a:r>
            <a:r>
              <a:rPr lang="tr-TR" dirty="0" smtClean="0">
                <a:solidFill>
                  <a:srgbClr val="FF0000"/>
                </a:solidFill>
              </a:rPr>
              <a:t>gibi </a:t>
            </a:r>
            <a:r>
              <a:rPr lang="tr-TR" dirty="0" smtClean="0">
                <a:solidFill>
                  <a:srgbClr val="FF0000"/>
                </a:solidFill>
              </a:rPr>
              <a:t>özellikleri modellerde temsil </a:t>
            </a:r>
            <a:r>
              <a:rPr lang="tr-TR" dirty="0" smtClean="0">
                <a:solidFill>
                  <a:srgbClr val="FF0000"/>
                </a:solidFill>
              </a:rPr>
              <a:t>etmek </a:t>
            </a:r>
            <a:r>
              <a:rPr lang="tr-TR" dirty="0" smtClean="0">
                <a:solidFill>
                  <a:srgbClr val="FF0000"/>
                </a:solidFill>
              </a:rPr>
              <a:t>için, farklı </a:t>
            </a:r>
            <a:r>
              <a:rPr lang="tr-TR" dirty="0" smtClean="0">
                <a:solidFill>
                  <a:srgbClr val="FF0000"/>
                </a:solidFill>
              </a:rPr>
              <a:t>mümkün </a:t>
            </a:r>
            <a:r>
              <a:rPr lang="tr-TR" dirty="0" smtClean="0">
                <a:solidFill>
                  <a:srgbClr val="FF0000"/>
                </a:solidFill>
              </a:rPr>
              <a:t>kategoriler </a:t>
            </a:r>
            <a:r>
              <a:rPr lang="tr-TR" dirty="0" smtClean="0">
                <a:solidFill>
                  <a:srgbClr val="FF0000"/>
                </a:solidFill>
              </a:rPr>
              <a:t>için </a:t>
            </a:r>
            <a:r>
              <a:rPr lang="tr-TR" dirty="0" smtClean="0">
                <a:solidFill>
                  <a:srgbClr val="FF0000"/>
                </a:solidFill>
              </a:rPr>
              <a:t>birkaç ayrı ayrı 0-1 değerinde olabilir ikili x-özelliği tanımlıyoruz</a:t>
            </a:r>
            <a:endParaRPr lang="tr-TR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Model </a:t>
            </a:r>
            <a:r>
              <a:rPr lang="tr-TR" dirty="0" smtClean="0"/>
              <a:t>oluşturma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Adayın </a:t>
            </a:r>
            <a:r>
              <a:rPr lang="tr-TR" dirty="0" smtClean="0"/>
              <a:t>geldiği ilçe</a:t>
            </a:r>
          </a:p>
          <a:p>
            <a:r>
              <a:rPr lang="tr-TR" dirty="0" smtClean="0"/>
              <a:t>Burada, bütün ilçeler için ayrı x-özellik olacak, ve bu özellik yada 0 yada 1 değerini alabilir</a:t>
            </a:r>
          </a:p>
          <a:p>
            <a:r>
              <a:rPr lang="tr-TR" dirty="0" smtClean="0"/>
              <a:t>1 değeri, adayın ilişkili </a:t>
            </a:r>
            <a:r>
              <a:rPr lang="tr-TR" dirty="0" smtClean="0"/>
              <a:t>ilçeden geldiğini </a:t>
            </a:r>
            <a:r>
              <a:rPr lang="tr-TR" dirty="0" smtClean="0"/>
              <a:t>deyecek, </a:t>
            </a:r>
            <a:r>
              <a:rPr lang="tr-TR" dirty="0" smtClean="0"/>
              <a:t>0 – gelmediğini </a:t>
            </a:r>
            <a:r>
              <a:rPr lang="tr-TR" dirty="0" smtClean="0"/>
              <a:t>deyecektir</a:t>
            </a:r>
            <a:endParaRPr lang="tr-TR" dirty="0" smtClean="0"/>
          </a:p>
          <a:p>
            <a:pPr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Model </a:t>
            </a:r>
            <a:r>
              <a:rPr lang="tr-TR" dirty="0" smtClean="0"/>
              <a:t>oluşturma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r-TR" dirty="0" smtClean="0"/>
              <a:t>Öğrencinin geldiği ilçe (10 ilçe)</a:t>
            </a:r>
          </a:p>
          <a:p>
            <a:pPr lvl="1">
              <a:tabLst>
                <a:tab pos="3262313" algn="l"/>
              </a:tabLst>
            </a:pPr>
            <a:r>
              <a:rPr lang="tr-TR" dirty="0" smtClean="0"/>
              <a:t>Akdeniz 	</a:t>
            </a:r>
            <a:r>
              <a:rPr lang="tr-TR" dirty="0" smtClean="0">
                <a:solidFill>
                  <a:srgbClr val="FF0000"/>
                </a:solidFill>
              </a:rPr>
              <a:t>(x</a:t>
            </a:r>
            <a:r>
              <a:rPr lang="tr-TR" baseline="-25000" dirty="0" smtClean="0">
                <a:solidFill>
                  <a:srgbClr val="FF0000"/>
                </a:solidFill>
              </a:rPr>
              <a:t>1</a:t>
            </a:r>
            <a:r>
              <a:rPr lang="tr-TR" dirty="0" smtClean="0">
                <a:solidFill>
                  <a:srgbClr val="FF0000"/>
                </a:solidFill>
              </a:rPr>
              <a:t> 0 veya 1 olabilir)</a:t>
            </a:r>
          </a:p>
          <a:p>
            <a:pPr lvl="1">
              <a:tabLst>
                <a:tab pos="3262313" algn="l"/>
              </a:tabLst>
            </a:pPr>
            <a:r>
              <a:rPr lang="tr-TR" dirty="0" smtClean="0"/>
              <a:t>Toroslar 	</a:t>
            </a:r>
            <a:r>
              <a:rPr lang="tr-TR" dirty="0" smtClean="0">
                <a:solidFill>
                  <a:srgbClr val="FF0000"/>
                </a:solidFill>
              </a:rPr>
              <a:t>(x</a:t>
            </a:r>
            <a:r>
              <a:rPr lang="tr-TR" baseline="-25000" dirty="0" smtClean="0">
                <a:solidFill>
                  <a:srgbClr val="FF0000"/>
                </a:solidFill>
              </a:rPr>
              <a:t>2</a:t>
            </a:r>
            <a:r>
              <a:rPr lang="tr-TR" dirty="0" smtClean="0">
                <a:solidFill>
                  <a:srgbClr val="FF0000"/>
                </a:solidFill>
              </a:rPr>
              <a:t> 0 veya 1 olabilir)</a:t>
            </a:r>
          </a:p>
          <a:p>
            <a:pPr lvl="1">
              <a:tabLst>
                <a:tab pos="3262313" algn="l"/>
              </a:tabLst>
            </a:pPr>
            <a:r>
              <a:rPr lang="tr-TR" dirty="0" smtClean="0"/>
              <a:t>Yenişehir 	</a:t>
            </a:r>
            <a:r>
              <a:rPr lang="tr-TR" dirty="0" smtClean="0">
                <a:solidFill>
                  <a:srgbClr val="FF0000"/>
                </a:solidFill>
              </a:rPr>
              <a:t>(x</a:t>
            </a:r>
            <a:r>
              <a:rPr lang="tr-TR" baseline="-25000" dirty="0" smtClean="0">
                <a:solidFill>
                  <a:srgbClr val="FF0000"/>
                </a:solidFill>
              </a:rPr>
              <a:t>3</a:t>
            </a:r>
            <a:r>
              <a:rPr lang="tr-TR" dirty="0" smtClean="0">
                <a:solidFill>
                  <a:srgbClr val="FF0000"/>
                </a:solidFill>
              </a:rPr>
              <a:t> 0 veya 1 olabilir)</a:t>
            </a:r>
          </a:p>
          <a:p>
            <a:pPr lvl="1">
              <a:tabLst>
                <a:tab pos="3262313" algn="l"/>
              </a:tabLst>
            </a:pPr>
            <a:r>
              <a:rPr lang="tr-TR" dirty="0" smtClean="0"/>
              <a:t>Çiftlikköy 	</a:t>
            </a:r>
            <a:r>
              <a:rPr lang="tr-TR" dirty="0" smtClean="0">
                <a:solidFill>
                  <a:srgbClr val="FF0000"/>
                </a:solidFill>
              </a:rPr>
              <a:t>(x</a:t>
            </a:r>
            <a:r>
              <a:rPr lang="tr-TR" baseline="-25000" dirty="0" smtClean="0">
                <a:solidFill>
                  <a:srgbClr val="FF0000"/>
                </a:solidFill>
              </a:rPr>
              <a:t>4</a:t>
            </a:r>
            <a:r>
              <a:rPr lang="tr-TR" dirty="0" smtClean="0">
                <a:solidFill>
                  <a:srgbClr val="FF0000"/>
                </a:solidFill>
              </a:rPr>
              <a:t> 0 veya 1 olabilir)</a:t>
            </a:r>
          </a:p>
          <a:p>
            <a:pPr lvl="1">
              <a:tabLst>
                <a:tab pos="3262313" algn="l"/>
              </a:tabLst>
            </a:pPr>
            <a:r>
              <a:rPr lang="tr-TR" dirty="0" smtClean="0"/>
              <a:t>Mezitli 	</a:t>
            </a:r>
            <a:r>
              <a:rPr lang="tr-TR" dirty="0" smtClean="0">
                <a:solidFill>
                  <a:srgbClr val="FF0000"/>
                </a:solidFill>
              </a:rPr>
              <a:t>(x</a:t>
            </a:r>
            <a:r>
              <a:rPr lang="tr-TR" baseline="-25000" dirty="0" smtClean="0">
                <a:solidFill>
                  <a:srgbClr val="FF0000"/>
                </a:solidFill>
              </a:rPr>
              <a:t>5</a:t>
            </a:r>
            <a:r>
              <a:rPr lang="tr-TR" dirty="0" smtClean="0">
                <a:solidFill>
                  <a:srgbClr val="FF0000"/>
                </a:solidFill>
              </a:rPr>
              <a:t> 0 veya 1 olabilir)</a:t>
            </a:r>
          </a:p>
          <a:p>
            <a:pPr lvl="1">
              <a:tabLst>
                <a:tab pos="3262313" algn="l"/>
              </a:tabLst>
            </a:pPr>
            <a:r>
              <a:rPr lang="tr-TR" dirty="0" smtClean="0"/>
              <a:t>Tece 	</a:t>
            </a:r>
            <a:r>
              <a:rPr lang="tr-TR" dirty="0" smtClean="0">
                <a:solidFill>
                  <a:srgbClr val="FF0000"/>
                </a:solidFill>
              </a:rPr>
              <a:t>(x</a:t>
            </a:r>
            <a:r>
              <a:rPr lang="tr-TR" baseline="-25000" dirty="0" smtClean="0">
                <a:solidFill>
                  <a:srgbClr val="FF0000"/>
                </a:solidFill>
              </a:rPr>
              <a:t>6</a:t>
            </a:r>
            <a:r>
              <a:rPr lang="tr-TR" dirty="0" smtClean="0">
                <a:solidFill>
                  <a:srgbClr val="FF0000"/>
                </a:solidFill>
              </a:rPr>
              <a:t> 0 veya 1 olabilir)</a:t>
            </a:r>
          </a:p>
          <a:p>
            <a:pPr lvl="1">
              <a:tabLst>
                <a:tab pos="3262313" algn="l"/>
              </a:tabLst>
            </a:pPr>
            <a:r>
              <a:rPr lang="tr-TR" dirty="0" smtClean="0"/>
              <a:t>Gözne 	</a:t>
            </a:r>
            <a:r>
              <a:rPr lang="tr-TR" dirty="0" smtClean="0">
                <a:solidFill>
                  <a:srgbClr val="FF0000"/>
                </a:solidFill>
              </a:rPr>
              <a:t>(x</a:t>
            </a:r>
            <a:r>
              <a:rPr lang="tr-TR" baseline="-25000" dirty="0" smtClean="0">
                <a:solidFill>
                  <a:srgbClr val="FF0000"/>
                </a:solidFill>
              </a:rPr>
              <a:t>7</a:t>
            </a:r>
            <a:r>
              <a:rPr lang="tr-TR" dirty="0" smtClean="0">
                <a:solidFill>
                  <a:srgbClr val="FF0000"/>
                </a:solidFill>
              </a:rPr>
              <a:t> 0 veya 1 olabilir)</a:t>
            </a:r>
          </a:p>
          <a:p>
            <a:pPr lvl="1">
              <a:tabLst>
                <a:tab pos="3262313" algn="l"/>
              </a:tabLst>
            </a:pPr>
            <a:r>
              <a:rPr lang="tr-TR" dirty="0" smtClean="0"/>
              <a:t>Davultepe 	</a:t>
            </a:r>
            <a:r>
              <a:rPr lang="tr-TR" dirty="0" smtClean="0">
                <a:solidFill>
                  <a:srgbClr val="FF0000"/>
                </a:solidFill>
              </a:rPr>
              <a:t>(x</a:t>
            </a:r>
            <a:r>
              <a:rPr lang="tr-TR" baseline="-25000" dirty="0" smtClean="0">
                <a:solidFill>
                  <a:srgbClr val="FF0000"/>
                </a:solidFill>
              </a:rPr>
              <a:t>8</a:t>
            </a:r>
            <a:r>
              <a:rPr lang="tr-TR" dirty="0" smtClean="0">
                <a:solidFill>
                  <a:srgbClr val="FF0000"/>
                </a:solidFill>
              </a:rPr>
              <a:t> 0 veya 1 olabilir)</a:t>
            </a:r>
          </a:p>
          <a:p>
            <a:pPr lvl="1">
              <a:tabLst>
                <a:tab pos="3262313" algn="l"/>
              </a:tabLst>
            </a:pPr>
            <a:r>
              <a:rPr lang="tr-TR" dirty="0" smtClean="0"/>
              <a:t>Bahçeli 	</a:t>
            </a:r>
            <a:r>
              <a:rPr lang="tr-TR" dirty="0" smtClean="0">
                <a:solidFill>
                  <a:srgbClr val="FF0000"/>
                </a:solidFill>
              </a:rPr>
              <a:t>(x</a:t>
            </a:r>
            <a:r>
              <a:rPr lang="tr-TR" baseline="-25000" dirty="0" smtClean="0">
                <a:solidFill>
                  <a:srgbClr val="FF0000"/>
                </a:solidFill>
              </a:rPr>
              <a:t>9</a:t>
            </a:r>
            <a:r>
              <a:rPr lang="tr-TR" dirty="0" smtClean="0">
                <a:solidFill>
                  <a:srgbClr val="FF0000"/>
                </a:solidFill>
              </a:rPr>
              <a:t> 0 veya 1 olabilir)</a:t>
            </a:r>
          </a:p>
          <a:p>
            <a:pPr lvl="1">
              <a:tabLst>
                <a:tab pos="3262313" algn="l"/>
              </a:tabLst>
            </a:pPr>
            <a:r>
              <a:rPr lang="tr-TR" dirty="0" smtClean="0"/>
              <a:t>Adanalıoğlu 	</a:t>
            </a:r>
            <a:r>
              <a:rPr lang="tr-TR" dirty="0" smtClean="0">
                <a:solidFill>
                  <a:srgbClr val="FF0000"/>
                </a:solidFill>
              </a:rPr>
              <a:t>(x</a:t>
            </a:r>
            <a:r>
              <a:rPr lang="tr-TR" baseline="-25000" dirty="0" smtClean="0">
                <a:solidFill>
                  <a:srgbClr val="FF0000"/>
                </a:solidFill>
              </a:rPr>
              <a:t>10</a:t>
            </a:r>
            <a:r>
              <a:rPr lang="tr-TR" dirty="0" smtClean="0">
                <a:solidFill>
                  <a:srgbClr val="FF0000"/>
                </a:solidFill>
              </a:rPr>
              <a:t> 0 veya 1 olabilir)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Model </a:t>
            </a:r>
            <a:r>
              <a:rPr lang="tr-TR" dirty="0" smtClean="0"/>
              <a:t>oluşturma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Adayın </a:t>
            </a:r>
            <a:r>
              <a:rPr lang="tr-TR" dirty="0" smtClean="0"/>
              <a:t>geldiği ilçe</a:t>
            </a:r>
          </a:p>
          <a:p>
            <a:r>
              <a:rPr lang="tr-TR" dirty="0" smtClean="0"/>
              <a:t>Bu bütün özelliklerden </a:t>
            </a:r>
            <a:r>
              <a:rPr lang="tr-TR" dirty="0" smtClean="0"/>
              <a:t>sadece bir tane 0’dan farklı </a:t>
            </a:r>
            <a:r>
              <a:rPr lang="tr-TR" dirty="0" smtClean="0"/>
              <a:t>olabilir </a:t>
            </a:r>
          </a:p>
          <a:p>
            <a:r>
              <a:rPr lang="tr-TR" dirty="0" smtClean="0"/>
              <a:t>Sıfır değerinde olmayan özellik, adayın ilçesini belirtecek</a:t>
            </a:r>
            <a:endParaRPr lang="tr-TR" dirty="0" smtClean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Model </a:t>
            </a:r>
            <a:r>
              <a:rPr lang="tr-TR" dirty="0" smtClean="0"/>
              <a:t>oluşturma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r-TR" dirty="0" smtClean="0"/>
              <a:t>Adayın </a:t>
            </a:r>
            <a:r>
              <a:rPr lang="tr-TR" dirty="0" smtClean="0"/>
              <a:t>geldiği ilçe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Akdeniz (x</a:t>
            </a:r>
            <a:r>
              <a:rPr lang="tr-TR" baseline="-25000" dirty="0" smtClean="0">
                <a:solidFill>
                  <a:srgbClr val="FF0000"/>
                </a:solidFill>
              </a:rPr>
              <a:t>1</a:t>
            </a:r>
            <a:r>
              <a:rPr lang="tr-TR" dirty="0" smtClean="0">
                <a:solidFill>
                  <a:srgbClr val="FF0000"/>
                </a:solidFill>
              </a:rPr>
              <a:t>): öğrenci Akdeniz’den geliyorsa, x</a:t>
            </a:r>
            <a:r>
              <a:rPr lang="tr-TR" baseline="-25000" dirty="0" smtClean="0">
                <a:solidFill>
                  <a:srgbClr val="FF0000"/>
                </a:solidFill>
              </a:rPr>
              <a:t>1 </a:t>
            </a:r>
            <a:r>
              <a:rPr lang="tr-TR" dirty="0" smtClean="0">
                <a:solidFill>
                  <a:srgbClr val="FF0000"/>
                </a:solidFill>
              </a:rPr>
              <a:t>=1</a:t>
            </a:r>
          </a:p>
          <a:p>
            <a:pPr lvl="1"/>
            <a:r>
              <a:rPr lang="tr-TR" dirty="0" smtClean="0"/>
              <a:t>Toroslar (x</a:t>
            </a:r>
            <a:r>
              <a:rPr lang="tr-TR" baseline="-25000" dirty="0" smtClean="0"/>
              <a:t>2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Yenişehir(x</a:t>
            </a:r>
            <a:r>
              <a:rPr lang="tr-TR" baseline="-25000" dirty="0" smtClean="0"/>
              <a:t>3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Çiftlikköy (x</a:t>
            </a:r>
            <a:r>
              <a:rPr lang="tr-TR" baseline="-25000" dirty="0" smtClean="0"/>
              <a:t>4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Mezitli (x</a:t>
            </a:r>
            <a:r>
              <a:rPr lang="tr-TR" baseline="-25000" dirty="0" smtClean="0"/>
              <a:t>5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Tece (x</a:t>
            </a:r>
            <a:r>
              <a:rPr lang="tr-TR" baseline="-25000" dirty="0" smtClean="0"/>
              <a:t>6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Gözne (x</a:t>
            </a:r>
            <a:r>
              <a:rPr lang="tr-TR" baseline="-25000" dirty="0" smtClean="0"/>
              <a:t>7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Davultepe (x</a:t>
            </a:r>
            <a:r>
              <a:rPr lang="tr-TR" baseline="-25000" dirty="0" smtClean="0"/>
              <a:t>8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Bahçeli (x</a:t>
            </a:r>
            <a:r>
              <a:rPr lang="tr-TR" baseline="-25000" dirty="0" smtClean="0"/>
              <a:t>9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Adanalıoğlu (x</a:t>
            </a:r>
            <a:r>
              <a:rPr lang="tr-TR" baseline="-25000" dirty="0" smtClean="0"/>
              <a:t>10</a:t>
            </a:r>
            <a:r>
              <a:rPr lang="tr-TR" dirty="0" smtClean="0"/>
              <a:t>)</a:t>
            </a:r>
          </a:p>
          <a:p>
            <a:pPr lvl="1"/>
            <a:endParaRPr lang="tr-TR" dirty="0" smtClean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Model </a:t>
            </a:r>
            <a:r>
              <a:rPr lang="tr-TR" dirty="0" smtClean="0"/>
              <a:t>oluşturma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r-TR" dirty="0" smtClean="0"/>
              <a:t>Adayın </a:t>
            </a:r>
            <a:r>
              <a:rPr lang="tr-TR" dirty="0" smtClean="0"/>
              <a:t>geldiği ilçe</a:t>
            </a:r>
          </a:p>
          <a:p>
            <a:pPr lvl="1"/>
            <a:r>
              <a:rPr lang="tr-TR" dirty="0" smtClean="0"/>
              <a:t>Akdeniz (x</a:t>
            </a:r>
            <a:r>
              <a:rPr lang="tr-TR" baseline="-25000" dirty="0" smtClean="0"/>
              <a:t>1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Toroslar (x</a:t>
            </a:r>
            <a:r>
              <a:rPr lang="tr-TR" baseline="-25000" dirty="0" smtClean="0">
                <a:solidFill>
                  <a:srgbClr val="FF0000"/>
                </a:solidFill>
              </a:rPr>
              <a:t>2</a:t>
            </a:r>
            <a:r>
              <a:rPr lang="tr-TR" dirty="0" smtClean="0">
                <a:solidFill>
                  <a:srgbClr val="FF0000"/>
                </a:solidFill>
              </a:rPr>
              <a:t>): öğrenci Toroslar’dan geliyorsa, x</a:t>
            </a:r>
            <a:r>
              <a:rPr lang="tr-TR" baseline="-25000" dirty="0" smtClean="0">
                <a:solidFill>
                  <a:srgbClr val="FF0000"/>
                </a:solidFill>
              </a:rPr>
              <a:t>2 </a:t>
            </a:r>
            <a:r>
              <a:rPr lang="tr-TR" dirty="0" smtClean="0">
                <a:solidFill>
                  <a:srgbClr val="FF0000"/>
                </a:solidFill>
              </a:rPr>
              <a:t>=1</a:t>
            </a:r>
          </a:p>
          <a:p>
            <a:pPr lvl="1"/>
            <a:r>
              <a:rPr lang="tr-TR" dirty="0" smtClean="0"/>
              <a:t>Yenişehir(x</a:t>
            </a:r>
            <a:r>
              <a:rPr lang="tr-TR" baseline="-25000" dirty="0" smtClean="0"/>
              <a:t>3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Çiftlikköy (x</a:t>
            </a:r>
            <a:r>
              <a:rPr lang="tr-TR" baseline="-25000" dirty="0" smtClean="0"/>
              <a:t>4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Mezitli (x</a:t>
            </a:r>
            <a:r>
              <a:rPr lang="tr-TR" baseline="-25000" dirty="0" smtClean="0"/>
              <a:t>5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Tece (x</a:t>
            </a:r>
            <a:r>
              <a:rPr lang="tr-TR" baseline="-25000" dirty="0" smtClean="0"/>
              <a:t>6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Gözne (x</a:t>
            </a:r>
            <a:r>
              <a:rPr lang="tr-TR" baseline="-25000" dirty="0" smtClean="0"/>
              <a:t>7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Davultepe (x</a:t>
            </a:r>
            <a:r>
              <a:rPr lang="tr-TR" baseline="-25000" dirty="0" smtClean="0"/>
              <a:t>8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Bahçeli (x</a:t>
            </a:r>
            <a:r>
              <a:rPr lang="tr-TR" baseline="-25000" dirty="0" smtClean="0"/>
              <a:t>9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Adanalıoğlu (x</a:t>
            </a:r>
            <a:r>
              <a:rPr lang="tr-TR" baseline="-25000" dirty="0" smtClean="0"/>
              <a:t>10</a:t>
            </a:r>
            <a:r>
              <a:rPr lang="tr-TR" dirty="0" smtClean="0"/>
              <a:t>)</a:t>
            </a:r>
          </a:p>
          <a:p>
            <a:pPr lvl="1"/>
            <a:endParaRPr lang="tr-TR" dirty="0" smtClean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Model </a:t>
            </a:r>
            <a:r>
              <a:rPr lang="tr-TR" dirty="0" smtClean="0"/>
              <a:t>oluşturma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r-TR" dirty="0" smtClean="0"/>
              <a:t>Adayın </a:t>
            </a:r>
            <a:r>
              <a:rPr lang="tr-TR" dirty="0" smtClean="0"/>
              <a:t>geldiği ilçe</a:t>
            </a:r>
          </a:p>
          <a:p>
            <a:pPr lvl="1"/>
            <a:r>
              <a:rPr lang="tr-TR" dirty="0" smtClean="0"/>
              <a:t>Akdeniz (x</a:t>
            </a:r>
            <a:r>
              <a:rPr lang="tr-TR" baseline="-25000" dirty="0" smtClean="0"/>
              <a:t>1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Toroslar (x</a:t>
            </a:r>
            <a:r>
              <a:rPr lang="tr-TR" baseline="-25000" dirty="0" smtClean="0"/>
              <a:t>2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Yenişehir(x</a:t>
            </a:r>
            <a:r>
              <a:rPr lang="tr-TR" baseline="-25000" dirty="0" smtClean="0">
                <a:solidFill>
                  <a:srgbClr val="FF0000"/>
                </a:solidFill>
              </a:rPr>
              <a:t>3</a:t>
            </a:r>
            <a:r>
              <a:rPr lang="tr-TR" dirty="0" smtClean="0">
                <a:solidFill>
                  <a:srgbClr val="FF0000"/>
                </a:solidFill>
              </a:rPr>
              <a:t>): öğrenci Yenişehir’den geliyorsa, x</a:t>
            </a:r>
            <a:r>
              <a:rPr lang="tr-TR" baseline="-25000" dirty="0" smtClean="0">
                <a:solidFill>
                  <a:srgbClr val="FF0000"/>
                </a:solidFill>
              </a:rPr>
              <a:t>3</a:t>
            </a:r>
            <a:r>
              <a:rPr lang="tr-TR" dirty="0" smtClean="0">
                <a:solidFill>
                  <a:srgbClr val="FF0000"/>
                </a:solidFill>
              </a:rPr>
              <a:t>=1</a:t>
            </a:r>
          </a:p>
          <a:p>
            <a:pPr lvl="1"/>
            <a:r>
              <a:rPr lang="tr-TR" dirty="0" smtClean="0"/>
              <a:t>Çiftlikköy (x</a:t>
            </a:r>
            <a:r>
              <a:rPr lang="tr-TR" baseline="-25000" dirty="0" smtClean="0"/>
              <a:t>4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Mezitli (x</a:t>
            </a:r>
            <a:r>
              <a:rPr lang="tr-TR" baseline="-25000" dirty="0" smtClean="0"/>
              <a:t>5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Tece (x</a:t>
            </a:r>
            <a:r>
              <a:rPr lang="tr-TR" baseline="-25000" dirty="0" smtClean="0"/>
              <a:t>6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Gözne (x</a:t>
            </a:r>
            <a:r>
              <a:rPr lang="tr-TR" baseline="-25000" dirty="0" smtClean="0"/>
              <a:t>7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Davultepe (x</a:t>
            </a:r>
            <a:r>
              <a:rPr lang="tr-TR" baseline="-25000" dirty="0" smtClean="0"/>
              <a:t>8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Bahçeli (x</a:t>
            </a:r>
            <a:r>
              <a:rPr lang="tr-TR" baseline="-25000" dirty="0" smtClean="0"/>
              <a:t>9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Adanalıoğlu (x</a:t>
            </a:r>
            <a:r>
              <a:rPr lang="tr-TR" baseline="-25000" dirty="0" smtClean="0"/>
              <a:t>10</a:t>
            </a:r>
            <a:r>
              <a:rPr lang="tr-TR" dirty="0" smtClean="0"/>
              <a:t>)</a:t>
            </a:r>
          </a:p>
          <a:p>
            <a:pPr lvl="1"/>
            <a:endParaRPr lang="tr-T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Notasyon hatırlatma</a:t>
            </a:r>
            <a:endParaRPr lang="tr-TR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m</a:t>
            </a:r>
            <a:r>
              <a:rPr lang="tr-TR" dirty="0" smtClean="0"/>
              <a:t> – </a:t>
            </a:r>
            <a:r>
              <a:rPr lang="tr-TR" dirty="0" smtClean="0"/>
              <a:t>önceden var olan olay örneklerinin sayısı</a:t>
            </a:r>
          </a:p>
          <a:p>
            <a:pPr lvl="1"/>
            <a:r>
              <a:rPr lang="tr-TR" dirty="0" smtClean="0"/>
              <a:t>Bütün var olan örnekler, eğitim kümesidir</a:t>
            </a:r>
            <a:endParaRPr lang="tr-TR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“x”</a:t>
            </a:r>
            <a:r>
              <a:rPr lang="tr-TR" dirty="0" smtClean="0"/>
              <a:t>, girdi, bağımsız, açıklayıcı, yada neden değişkeni, örneğin </a:t>
            </a:r>
            <a:r>
              <a:rPr lang="tr-TR" dirty="0" smtClean="0"/>
              <a:t>– reklam </a:t>
            </a:r>
            <a:r>
              <a:rPr lang="tr-TR" dirty="0" smtClean="0"/>
              <a:t>harcaması</a:t>
            </a:r>
            <a:endParaRPr lang="tr-TR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“y”</a:t>
            </a:r>
            <a:r>
              <a:rPr lang="tr-TR" dirty="0" smtClean="0"/>
              <a:t>,çıktı, bağımlı, yada sonuç değişkeni, örneğin </a:t>
            </a:r>
            <a:r>
              <a:rPr lang="tr-TR" dirty="0" smtClean="0"/>
              <a:t>– öğrenci </a:t>
            </a:r>
            <a:r>
              <a:rPr lang="tr-TR" dirty="0" smtClean="0"/>
              <a:t>sayısı</a:t>
            </a:r>
            <a:endParaRPr lang="tr-TR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(x,y)</a:t>
            </a:r>
            <a:r>
              <a:rPr lang="tr-TR" dirty="0" smtClean="0"/>
              <a:t> – bir </a:t>
            </a:r>
            <a:r>
              <a:rPr lang="tr-TR" dirty="0" smtClean="0"/>
              <a:t>örnek, x </a:t>
            </a:r>
            <a:r>
              <a:rPr lang="tr-TR" dirty="0" smtClean="0"/>
              <a:t>ve y </a:t>
            </a:r>
            <a:r>
              <a:rPr lang="tr-TR" dirty="0" smtClean="0"/>
              <a:t>çifti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(x</a:t>
            </a:r>
            <a:r>
              <a:rPr lang="tr-TR" baseline="30000" dirty="0" smtClean="0">
                <a:solidFill>
                  <a:srgbClr val="FF0000"/>
                </a:solidFill>
              </a:rPr>
              <a:t>i</a:t>
            </a:r>
            <a:r>
              <a:rPr lang="tr-TR" dirty="0" smtClean="0">
                <a:solidFill>
                  <a:srgbClr val="FF0000"/>
                </a:solidFill>
              </a:rPr>
              <a:t>,y</a:t>
            </a:r>
            <a:r>
              <a:rPr lang="tr-TR" baseline="30000" dirty="0" smtClean="0">
                <a:solidFill>
                  <a:srgbClr val="FF0000"/>
                </a:solidFill>
              </a:rPr>
              <a:t>i</a:t>
            </a:r>
            <a:r>
              <a:rPr lang="tr-TR" dirty="0" smtClean="0">
                <a:solidFill>
                  <a:srgbClr val="FF0000"/>
                </a:solidFill>
              </a:rPr>
              <a:t>)</a:t>
            </a:r>
            <a:r>
              <a:rPr lang="tr-TR" dirty="0" smtClean="0"/>
              <a:t> – </a:t>
            </a:r>
            <a:r>
              <a:rPr lang="tr-TR" dirty="0" smtClean="0"/>
              <a:t>eğitim kümesindeki </a:t>
            </a:r>
            <a:r>
              <a:rPr lang="tr-TR" dirty="0" smtClean="0"/>
              <a:t>“</a:t>
            </a:r>
            <a:r>
              <a:rPr lang="tr-TR" i="1" dirty="0" smtClean="0"/>
              <a:t>i</a:t>
            </a:r>
            <a:r>
              <a:rPr lang="tr-TR" dirty="0" smtClean="0"/>
              <a:t>” numaralı </a:t>
            </a:r>
            <a:r>
              <a:rPr lang="tr-TR" dirty="0" smtClean="0"/>
              <a:t>bir örnek</a:t>
            </a:r>
            <a:endParaRPr lang="tr-TR" dirty="0" smtClean="0"/>
          </a:p>
          <a:p>
            <a:pPr lvl="1"/>
            <a:endParaRPr lang="tr-TR" dirty="0" smtClean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Model </a:t>
            </a:r>
            <a:r>
              <a:rPr lang="tr-TR" dirty="0" smtClean="0"/>
              <a:t>oluşturma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Adayın </a:t>
            </a:r>
            <a:r>
              <a:rPr lang="tr-TR" dirty="0" smtClean="0"/>
              <a:t>geliri:</a:t>
            </a:r>
            <a:endParaRPr lang="tr-TR" dirty="0" smtClean="0"/>
          </a:p>
          <a:p>
            <a:r>
              <a:rPr lang="tr-TR" dirty="0" smtClean="0"/>
              <a:t>Adayın </a:t>
            </a:r>
            <a:r>
              <a:rPr lang="tr-TR" dirty="0" smtClean="0"/>
              <a:t>geliri </a:t>
            </a:r>
            <a:r>
              <a:rPr lang="tr-TR" dirty="0" smtClean="0"/>
              <a:t>sürekli bir değişkendir </a:t>
            </a:r>
            <a:r>
              <a:rPr lang="tr-TR" dirty="0" smtClean="0"/>
              <a:t>(</a:t>
            </a:r>
            <a:r>
              <a:rPr lang="tr-TR" dirty="0" smtClean="0"/>
              <a:t>örneğin – ayda </a:t>
            </a:r>
            <a:r>
              <a:rPr lang="tr-TR" dirty="0" smtClean="0"/>
              <a:t>500TL, 1000 </a:t>
            </a:r>
            <a:r>
              <a:rPr lang="tr-TR" dirty="0" smtClean="0"/>
              <a:t>TL, </a:t>
            </a:r>
            <a:r>
              <a:rPr lang="tr-TR" dirty="0" smtClean="0"/>
              <a:t>1500 </a:t>
            </a:r>
            <a:r>
              <a:rPr lang="tr-TR" dirty="0" smtClean="0"/>
              <a:t>TL, </a:t>
            </a:r>
            <a:r>
              <a:rPr lang="tr-TR" dirty="0" smtClean="0"/>
              <a:t>2000 </a:t>
            </a:r>
            <a:r>
              <a:rPr lang="tr-TR" dirty="0" smtClean="0"/>
              <a:t>TL, </a:t>
            </a:r>
            <a:r>
              <a:rPr lang="tr-TR" dirty="0" smtClean="0"/>
              <a:t>2500 TL, </a:t>
            </a:r>
            <a:r>
              <a:rPr lang="tr-TR" dirty="0" smtClean="0"/>
              <a:t>vb) </a:t>
            </a:r>
          </a:p>
          <a:p>
            <a:r>
              <a:rPr lang="tr-TR" dirty="0" smtClean="0"/>
              <a:t>Bu </a:t>
            </a:r>
            <a:r>
              <a:rPr lang="tr-TR" dirty="0" smtClean="0"/>
              <a:t>şekilde</a:t>
            </a:r>
            <a:r>
              <a:rPr lang="tr-TR" dirty="0" smtClean="0"/>
              <a:t>, </a:t>
            </a:r>
            <a:r>
              <a:rPr lang="tr-TR" dirty="0" smtClean="0"/>
              <a:t>adayın </a:t>
            </a:r>
            <a:r>
              <a:rPr lang="tr-TR" dirty="0" smtClean="0"/>
              <a:t>geliri modelde </a:t>
            </a:r>
            <a:r>
              <a:rPr lang="tr-TR" dirty="0" smtClean="0"/>
              <a:t>orijinal şekilde </a:t>
            </a:r>
            <a:r>
              <a:rPr lang="tr-TR" dirty="0" smtClean="0"/>
              <a:t>kullanılması düşünülebilir</a:t>
            </a:r>
            <a:endParaRPr lang="tr-TR" dirty="0" smtClean="0"/>
          </a:p>
          <a:p>
            <a:r>
              <a:rPr lang="tr-TR" dirty="0" smtClean="0"/>
              <a:t>AMA...</a:t>
            </a:r>
            <a:endParaRPr lang="tr-TR" dirty="0" smtClean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Model </a:t>
            </a:r>
            <a:r>
              <a:rPr lang="tr-TR" dirty="0" smtClean="0"/>
              <a:t>oluşturma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tr-TR" dirty="0" smtClean="0"/>
              <a:t>Bizim kullanılacak modeli</a:t>
            </a:r>
          </a:p>
          <a:p>
            <a:pPr>
              <a:buFont typeface="Calibri" pitchFamily="34" charset="0"/>
              <a:buChar char="?"/>
            </a:pPr>
            <a:endParaRPr lang="tr-TR" dirty="0" smtClean="0"/>
          </a:p>
          <a:p>
            <a:pPr>
              <a:buFont typeface="Calibri" pitchFamily="34" charset="0"/>
              <a:buChar char="?"/>
            </a:pPr>
            <a:endParaRPr lang="tr-TR" dirty="0" smtClean="0"/>
          </a:p>
          <a:p>
            <a:r>
              <a:rPr lang="tr-TR" dirty="0" smtClean="0"/>
              <a:t>Eğer biz x olarak doğrudan adayın geliri kullanacaksak, gelirin kredi temerrüt riski “</a:t>
            </a:r>
            <a:r>
              <a:rPr lang="en-US" dirty="0" smtClean="0"/>
              <a:t>+</a:t>
            </a:r>
            <a:r>
              <a:rPr lang="en-US" dirty="0" smtClean="0">
                <a:sym typeface="Symbol"/>
              </a:rPr>
              <a:t>x</a:t>
            </a:r>
            <a:r>
              <a:rPr lang="tr-TR" dirty="0" smtClean="0">
                <a:sym typeface="Symbol"/>
              </a:rPr>
              <a:t>”</a:t>
            </a:r>
            <a:r>
              <a:rPr lang="en-US" dirty="0" smtClean="0">
                <a:sym typeface="Symbol"/>
              </a:rPr>
              <a:t> </a:t>
            </a:r>
            <a:r>
              <a:rPr lang="tr-TR" dirty="0" smtClean="0">
                <a:sym typeface="Symbol"/>
              </a:rPr>
              <a:t>şeklinde varsayacağız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Bu iyi mi fikir? </a:t>
            </a:r>
          </a:p>
          <a:p>
            <a:r>
              <a:rPr lang="tr-TR" dirty="0" smtClean="0"/>
              <a:t>Eğer adayın geliri iki kat daha yüksek, onun kredi temerrüt riski iki kat daha düşük mü? </a:t>
            </a:r>
          </a:p>
          <a:p>
            <a:r>
              <a:rPr lang="tr-TR" dirty="0" smtClean="0"/>
              <a:t>Bu mantıklı mı?</a:t>
            </a:r>
            <a:endParaRPr lang="tr-TR" dirty="0" smtClean="0"/>
          </a:p>
          <a:p>
            <a:endParaRPr lang="tr-TR" dirty="0" smtClean="0"/>
          </a:p>
        </p:txBody>
      </p:sp>
      <p:graphicFrame>
        <p:nvGraphicFramePr>
          <p:cNvPr id="435201" name="Object 1"/>
          <p:cNvGraphicFramePr>
            <a:graphicFrameLocks noChangeAspect="1"/>
          </p:cNvGraphicFramePr>
          <p:nvPr/>
        </p:nvGraphicFramePr>
        <p:xfrm>
          <a:off x="2030413" y="2133600"/>
          <a:ext cx="5068887" cy="731838"/>
        </p:xfrm>
        <a:graphic>
          <a:graphicData uri="http://schemas.openxmlformats.org/presentationml/2006/ole">
            <p:oleObj spid="_x0000_s435201" name="Equation" r:id="rId3" imgW="1231560" imgH="177480" progId="Equation.3">
              <p:embed/>
            </p:oleObj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Model </a:t>
            </a:r>
            <a:r>
              <a:rPr lang="tr-TR" dirty="0" smtClean="0"/>
              <a:t>oluşturma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tr-TR" dirty="0" smtClean="0"/>
              <a:t>Bunun gibi </a:t>
            </a:r>
            <a:r>
              <a:rPr lang="tr-TR" dirty="0" smtClean="0"/>
              <a:t>durumda, daha </a:t>
            </a:r>
            <a:r>
              <a:rPr lang="tr-TR" dirty="0" smtClean="0"/>
              <a:t>mantıklı yaklaşım adayın geliri için yeni </a:t>
            </a:r>
            <a:r>
              <a:rPr lang="tr-TR" dirty="0" smtClean="0">
                <a:solidFill>
                  <a:srgbClr val="FF0000"/>
                </a:solidFill>
              </a:rPr>
              <a:t>kategorik özelliği </a:t>
            </a:r>
            <a:r>
              <a:rPr lang="tr-TR" dirty="0" smtClean="0"/>
              <a:t>belirtmektir</a:t>
            </a:r>
            <a:endParaRPr lang="tr-TR" dirty="0" smtClean="0"/>
          </a:p>
          <a:p>
            <a:pPr lvl="1"/>
            <a:r>
              <a:rPr lang="tr-TR" sz="2400" dirty="0" smtClean="0"/>
              <a:t>Düşük </a:t>
            </a:r>
            <a:r>
              <a:rPr lang="tr-TR" sz="2400" dirty="0" smtClean="0"/>
              <a:t>gelir</a:t>
            </a:r>
            <a:endParaRPr lang="tr-TR" sz="2400" dirty="0" smtClean="0"/>
          </a:p>
          <a:p>
            <a:pPr lvl="1"/>
            <a:r>
              <a:rPr lang="tr-TR" sz="2400" dirty="0" smtClean="0"/>
              <a:t>Orta-düşük </a:t>
            </a:r>
            <a:r>
              <a:rPr lang="tr-TR" sz="2400" dirty="0" smtClean="0"/>
              <a:t>gelir</a:t>
            </a:r>
            <a:endParaRPr lang="tr-TR" sz="2400" dirty="0" smtClean="0"/>
          </a:p>
          <a:p>
            <a:pPr lvl="1"/>
            <a:r>
              <a:rPr lang="tr-TR" sz="2400" dirty="0" smtClean="0"/>
              <a:t>Orta </a:t>
            </a:r>
            <a:r>
              <a:rPr lang="tr-TR" sz="2400" dirty="0" smtClean="0"/>
              <a:t>gelir</a:t>
            </a:r>
            <a:endParaRPr lang="tr-TR" sz="2400" dirty="0" smtClean="0"/>
          </a:p>
          <a:p>
            <a:pPr lvl="1"/>
            <a:r>
              <a:rPr lang="tr-TR" sz="2400" dirty="0" smtClean="0"/>
              <a:t>Orta-yüksek </a:t>
            </a:r>
            <a:r>
              <a:rPr lang="tr-TR" sz="2400" dirty="0" smtClean="0"/>
              <a:t>gelir</a:t>
            </a:r>
            <a:endParaRPr lang="tr-TR" sz="2400" dirty="0" smtClean="0"/>
          </a:p>
          <a:p>
            <a:pPr lvl="1"/>
            <a:r>
              <a:rPr lang="tr-TR" sz="2400" dirty="0" smtClean="0"/>
              <a:t>Yüksek </a:t>
            </a:r>
            <a:r>
              <a:rPr lang="tr-TR" sz="2400" dirty="0" smtClean="0"/>
              <a:t>gelir</a:t>
            </a:r>
            <a:endParaRPr lang="tr-TR" sz="2400" dirty="0" smtClean="0"/>
          </a:p>
          <a:p>
            <a:pPr lvl="1"/>
            <a:r>
              <a:rPr lang="tr-TR" sz="2400" dirty="0" smtClean="0"/>
              <a:t>Çok yüksek </a:t>
            </a:r>
            <a:r>
              <a:rPr lang="tr-TR" sz="2400" dirty="0" smtClean="0"/>
              <a:t>gelir</a:t>
            </a:r>
            <a:endParaRPr lang="tr-TR" sz="2400" dirty="0" smtClean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Model </a:t>
            </a:r>
            <a:r>
              <a:rPr lang="tr-TR" dirty="0" smtClean="0"/>
              <a:t>oluşturma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Bu kategorik özellik, ilçe örneği </a:t>
            </a:r>
            <a:r>
              <a:rPr lang="tr-TR" dirty="0" smtClean="0"/>
              <a:t>gibi, </a:t>
            </a:r>
            <a:r>
              <a:rPr lang="tr-TR" dirty="0" smtClean="0">
                <a:solidFill>
                  <a:srgbClr val="FF0000"/>
                </a:solidFill>
              </a:rPr>
              <a:t>bütün birkaç farklı 0-1 </a:t>
            </a:r>
            <a:r>
              <a:rPr lang="tr-TR" dirty="0" smtClean="0">
                <a:solidFill>
                  <a:srgbClr val="FF0000"/>
                </a:solidFill>
              </a:rPr>
              <a:t>özellikleri </a:t>
            </a:r>
            <a:r>
              <a:rPr lang="tr-TR" dirty="0" smtClean="0">
                <a:solidFill>
                  <a:srgbClr val="FF0000"/>
                </a:solidFill>
              </a:rPr>
              <a:t>ile </a:t>
            </a:r>
            <a:r>
              <a:rPr lang="tr-TR" dirty="0" smtClean="0">
                <a:solidFill>
                  <a:srgbClr val="FF0000"/>
                </a:solidFill>
              </a:rPr>
              <a:t>temsil edilebilir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/>
              <a:t>0’dan farklı olan özellik </a:t>
            </a:r>
            <a:r>
              <a:rPr lang="tr-TR" dirty="0" smtClean="0"/>
              <a:t>adayın geliri grubunu bu şekilde belirtecek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Model </a:t>
            </a:r>
            <a:r>
              <a:rPr lang="tr-TR" dirty="0" smtClean="0"/>
              <a:t>oluşturma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Adayın gelir grupları</a:t>
            </a:r>
            <a:r>
              <a:rPr lang="tr-TR" dirty="0" smtClean="0"/>
              <a:t>:</a:t>
            </a:r>
            <a:endParaRPr lang="tr-TR" dirty="0" smtClean="0"/>
          </a:p>
          <a:p>
            <a:pPr>
              <a:tabLst>
                <a:tab pos="4518025" algn="l"/>
              </a:tabLst>
            </a:pPr>
            <a:r>
              <a:rPr lang="tr-TR" dirty="0" smtClean="0"/>
              <a:t>Düşük gelir  	</a:t>
            </a:r>
            <a:r>
              <a:rPr lang="tr-TR" dirty="0" smtClean="0">
                <a:solidFill>
                  <a:srgbClr val="FF0000"/>
                </a:solidFill>
              </a:rPr>
              <a:t>(x</a:t>
            </a:r>
            <a:r>
              <a:rPr lang="tr-TR" baseline="-25000" dirty="0" smtClean="0">
                <a:solidFill>
                  <a:srgbClr val="FF0000"/>
                </a:solidFill>
              </a:rPr>
              <a:t>11</a:t>
            </a:r>
            <a:r>
              <a:rPr lang="tr-TR" dirty="0" smtClean="0">
                <a:solidFill>
                  <a:srgbClr val="FF0000"/>
                </a:solidFill>
              </a:rPr>
              <a:t>=0 veya 1)</a:t>
            </a:r>
          </a:p>
          <a:p>
            <a:pPr>
              <a:tabLst>
                <a:tab pos="4518025" algn="l"/>
              </a:tabLst>
            </a:pPr>
            <a:r>
              <a:rPr lang="tr-TR" dirty="0" smtClean="0"/>
              <a:t>Orta-düşük gelir  	</a:t>
            </a:r>
            <a:r>
              <a:rPr lang="tr-TR" dirty="0" smtClean="0">
                <a:solidFill>
                  <a:srgbClr val="FF0000"/>
                </a:solidFill>
              </a:rPr>
              <a:t>(x</a:t>
            </a:r>
            <a:r>
              <a:rPr lang="tr-TR" baseline="-25000" dirty="0" smtClean="0">
                <a:solidFill>
                  <a:srgbClr val="FF0000"/>
                </a:solidFill>
              </a:rPr>
              <a:t>12</a:t>
            </a:r>
            <a:r>
              <a:rPr lang="tr-TR" dirty="0" smtClean="0">
                <a:solidFill>
                  <a:srgbClr val="FF0000"/>
                </a:solidFill>
              </a:rPr>
              <a:t>=0 veya 1)</a:t>
            </a:r>
          </a:p>
          <a:p>
            <a:pPr>
              <a:tabLst>
                <a:tab pos="4518025" algn="l"/>
              </a:tabLst>
            </a:pPr>
            <a:r>
              <a:rPr lang="tr-TR" dirty="0" smtClean="0"/>
              <a:t>Orta gelir 	</a:t>
            </a:r>
            <a:r>
              <a:rPr lang="tr-TR" dirty="0" smtClean="0">
                <a:solidFill>
                  <a:srgbClr val="FF0000"/>
                </a:solidFill>
              </a:rPr>
              <a:t>(x</a:t>
            </a:r>
            <a:r>
              <a:rPr lang="tr-TR" baseline="-25000" dirty="0" smtClean="0">
                <a:solidFill>
                  <a:srgbClr val="FF0000"/>
                </a:solidFill>
              </a:rPr>
              <a:t>13</a:t>
            </a:r>
            <a:r>
              <a:rPr lang="tr-TR" dirty="0" smtClean="0">
                <a:solidFill>
                  <a:srgbClr val="FF0000"/>
                </a:solidFill>
              </a:rPr>
              <a:t>=0 veya 1)</a:t>
            </a:r>
          </a:p>
          <a:p>
            <a:pPr>
              <a:tabLst>
                <a:tab pos="4518025" algn="l"/>
              </a:tabLst>
            </a:pPr>
            <a:r>
              <a:rPr lang="tr-TR" dirty="0" smtClean="0"/>
              <a:t>Orta-yüksek gelir 	</a:t>
            </a:r>
            <a:r>
              <a:rPr lang="tr-TR" dirty="0" smtClean="0">
                <a:solidFill>
                  <a:srgbClr val="FF0000"/>
                </a:solidFill>
              </a:rPr>
              <a:t>(x</a:t>
            </a:r>
            <a:r>
              <a:rPr lang="tr-TR" baseline="-25000" dirty="0" smtClean="0">
                <a:solidFill>
                  <a:srgbClr val="FF0000"/>
                </a:solidFill>
              </a:rPr>
              <a:t>14</a:t>
            </a:r>
            <a:r>
              <a:rPr lang="tr-TR" dirty="0" smtClean="0">
                <a:solidFill>
                  <a:srgbClr val="FF0000"/>
                </a:solidFill>
              </a:rPr>
              <a:t>=0 veya 1)</a:t>
            </a:r>
          </a:p>
          <a:p>
            <a:pPr>
              <a:tabLst>
                <a:tab pos="4518025" algn="l"/>
              </a:tabLst>
            </a:pPr>
            <a:r>
              <a:rPr lang="tr-TR" dirty="0" smtClean="0"/>
              <a:t>Yüksek gelir 	</a:t>
            </a:r>
            <a:r>
              <a:rPr lang="tr-TR" dirty="0" smtClean="0">
                <a:solidFill>
                  <a:srgbClr val="FF0000"/>
                </a:solidFill>
              </a:rPr>
              <a:t>(x</a:t>
            </a:r>
            <a:r>
              <a:rPr lang="tr-TR" baseline="-25000" dirty="0" smtClean="0">
                <a:solidFill>
                  <a:srgbClr val="FF0000"/>
                </a:solidFill>
              </a:rPr>
              <a:t>15</a:t>
            </a:r>
            <a:r>
              <a:rPr lang="tr-TR" dirty="0" smtClean="0">
                <a:solidFill>
                  <a:srgbClr val="FF0000"/>
                </a:solidFill>
              </a:rPr>
              <a:t>=0 veya 1)</a:t>
            </a:r>
          </a:p>
          <a:p>
            <a:pPr>
              <a:tabLst>
                <a:tab pos="4518025" algn="l"/>
              </a:tabLst>
            </a:pPr>
            <a:r>
              <a:rPr lang="tr-TR" dirty="0" smtClean="0"/>
              <a:t>Çok yüksek gelir 	</a:t>
            </a:r>
            <a:r>
              <a:rPr lang="tr-TR" dirty="0" smtClean="0">
                <a:solidFill>
                  <a:srgbClr val="FF0000"/>
                </a:solidFill>
              </a:rPr>
              <a:t>(x</a:t>
            </a:r>
            <a:r>
              <a:rPr lang="tr-TR" baseline="-25000" dirty="0" smtClean="0">
                <a:solidFill>
                  <a:srgbClr val="FF0000"/>
                </a:solidFill>
              </a:rPr>
              <a:t>16</a:t>
            </a:r>
            <a:r>
              <a:rPr lang="tr-TR" dirty="0" smtClean="0">
                <a:solidFill>
                  <a:srgbClr val="FF0000"/>
                </a:solidFill>
              </a:rPr>
              <a:t>=0 veya 1)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Model </a:t>
            </a:r>
            <a:r>
              <a:rPr lang="tr-TR" dirty="0" smtClean="0"/>
              <a:t>oluşturma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Adayın gelirin modeldeki kredi temerrüt riskine etkisi bu şekilde olacak “</a:t>
            </a:r>
            <a:r>
              <a:rPr lang="en-US" dirty="0" smtClean="0"/>
              <a:t>+</a:t>
            </a:r>
            <a:r>
              <a:rPr lang="en-US" dirty="0" smtClean="0">
                <a:sym typeface="Symbol"/>
              </a:rPr>
              <a:t></a:t>
            </a:r>
            <a:r>
              <a:rPr lang="tr-TR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x</a:t>
            </a:r>
            <a:r>
              <a:rPr lang="tr-TR" baseline="-25000" dirty="0" smtClean="0">
                <a:sym typeface="Symbol"/>
              </a:rPr>
              <a:t>1</a:t>
            </a:r>
            <a:r>
              <a:rPr lang="en-US" dirty="0" smtClean="0"/>
              <a:t> +</a:t>
            </a:r>
            <a:r>
              <a:rPr lang="en-US" dirty="0" smtClean="0">
                <a:sym typeface="Symbol"/>
              </a:rPr>
              <a:t></a:t>
            </a:r>
            <a:r>
              <a:rPr lang="tr-TR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x</a:t>
            </a:r>
            <a:r>
              <a:rPr lang="tr-TR" baseline="-25000" dirty="0" smtClean="0">
                <a:sym typeface="Symbol"/>
              </a:rPr>
              <a:t>2</a:t>
            </a:r>
            <a:r>
              <a:rPr lang="en-US" dirty="0" smtClean="0"/>
              <a:t> </a:t>
            </a:r>
            <a:r>
              <a:rPr lang="en-US" dirty="0" smtClean="0"/>
              <a:t>+</a:t>
            </a:r>
            <a:r>
              <a:rPr lang="en-US" dirty="0" smtClean="0">
                <a:sym typeface="Symbol"/>
              </a:rPr>
              <a:t></a:t>
            </a:r>
            <a:r>
              <a:rPr lang="tr-TR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x</a:t>
            </a:r>
            <a:r>
              <a:rPr lang="tr-TR" baseline="-25000" dirty="0" smtClean="0">
                <a:sym typeface="Symbol"/>
              </a:rPr>
              <a:t>3</a:t>
            </a:r>
            <a:r>
              <a:rPr lang="en-US" dirty="0" smtClean="0"/>
              <a:t> </a:t>
            </a:r>
            <a:r>
              <a:rPr lang="en-US" dirty="0" smtClean="0"/>
              <a:t>+</a:t>
            </a:r>
            <a:r>
              <a:rPr lang="en-US" dirty="0" smtClean="0">
                <a:sym typeface="Symbol"/>
              </a:rPr>
              <a:t></a:t>
            </a:r>
            <a:r>
              <a:rPr lang="tr-TR" baseline="-25000" dirty="0" smtClean="0">
                <a:sym typeface="Symbol"/>
              </a:rPr>
              <a:t>4</a:t>
            </a:r>
            <a:r>
              <a:rPr lang="en-US" dirty="0" smtClean="0">
                <a:sym typeface="Symbol"/>
              </a:rPr>
              <a:t>x</a:t>
            </a:r>
            <a:r>
              <a:rPr lang="tr-TR" baseline="-25000" dirty="0" smtClean="0">
                <a:sym typeface="Symbol"/>
              </a:rPr>
              <a:t>4</a:t>
            </a:r>
            <a:r>
              <a:rPr lang="tr-TR" dirty="0" smtClean="0">
                <a:sym typeface="Symbol"/>
              </a:rPr>
              <a:t>”</a:t>
            </a:r>
          </a:p>
          <a:p>
            <a:r>
              <a:rPr lang="tr-TR" dirty="0" smtClean="0">
                <a:sym typeface="Symbol"/>
              </a:rPr>
              <a:t>Yani farklı gelir grupların kredi temerrüt riskine etkileri bağımsız şekilde belirtilecek</a:t>
            </a:r>
          </a:p>
          <a:p>
            <a:pPr lvl="1"/>
            <a:r>
              <a:rPr lang="tr-TR" dirty="0" smtClean="0">
                <a:sym typeface="Symbol"/>
              </a:rPr>
              <a:t>Düşük gelir grübün (</a:t>
            </a:r>
            <a:r>
              <a:rPr lang="en-US" dirty="0" smtClean="0">
                <a:sym typeface="Symbol"/>
              </a:rPr>
              <a:t>x</a:t>
            </a:r>
            <a:r>
              <a:rPr lang="tr-TR" baseline="-25000" dirty="0" smtClean="0">
                <a:sym typeface="Symbol"/>
              </a:rPr>
              <a:t>1</a:t>
            </a:r>
            <a:r>
              <a:rPr lang="tr-TR" dirty="0" smtClean="0">
                <a:sym typeface="Symbol"/>
              </a:rPr>
              <a:t>=1</a:t>
            </a:r>
            <a:r>
              <a:rPr lang="tr-TR" dirty="0" smtClean="0">
                <a:sym typeface="Symbol"/>
              </a:rPr>
              <a:t>) riske etkisi </a:t>
            </a:r>
            <a:r>
              <a:rPr lang="en-US" dirty="0" smtClean="0">
                <a:sym typeface="Symbol"/>
              </a:rPr>
              <a:t></a:t>
            </a:r>
            <a:r>
              <a:rPr lang="tr-TR" baseline="-25000" dirty="0" smtClean="0">
                <a:sym typeface="Symbol"/>
              </a:rPr>
              <a:t>1 </a:t>
            </a:r>
            <a:r>
              <a:rPr lang="tr-TR" baseline="-25000" dirty="0" smtClean="0">
                <a:sym typeface="Symbol"/>
              </a:rPr>
              <a:t> </a:t>
            </a:r>
            <a:r>
              <a:rPr lang="tr-TR" dirty="0" smtClean="0">
                <a:sym typeface="Symbol"/>
              </a:rPr>
              <a:t>olacak</a:t>
            </a:r>
          </a:p>
          <a:p>
            <a:pPr lvl="1"/>
            <a:r>
              <a:rPr lang="tr-TR" dirty="0" smtClean="0">
                <a:sym typeface="Symbol"/>
              </a:rPr>
              <a:t>Düşük-orta </a:t>
            </a:r>
            <a:r>
              <a:rPr lang="tr-TR" dirty="0" smtClean="0">
                <a:sym typeface="Symbol"/>
              </a:rPr>
              <a:t>gelir grübün (</a:t>
            </a:r>
            <a:r>
              <a:rPr lang="en-US" dirty="0" smtClean="0">
                <a:sym typeface="Symbol"/>
              </a:rPr>
              <a:t>x</a:t>
            </a:r>
            <a:r>
              <a:rPr lang="tr-TR" baseline="-25000" dirty="0" smtClean="0">
                <a:sym typeface="Symbol"/>
              </a:rPr>
              <a:t>2</a:t>
            </a:r>
            <a:r>
              <a:rPr lang="tr-TR" dirty="0" smtClean="0">
                <a:sym typeface="Symbol"/>
              </a:rPr>
              <a:t>=1</a:t>
            </a:r>
            <a:r>
              <a:rPr lang="tr-TR" dirty="0" smtClean="0">
                <a:sym typeface="Symbol"/>
              </a:rPr>
              <a:t>) </a:t>
            </a:r>
            <a:r>
              <a:rPr lang="tr-TR" dirty="0" smtClean="0">
                <a:sym typeface="Symbol"/>
              </a:rPr>
              <a:t>riske etkisi </a:t>
            </a:r>
            <a:r>
              <a:rPr lang="en-US" dirty="0" smtClean="0">
                <a:sym typeface="Symbol"/>
              </a:rPr>
              <a:t></a:t>
            </a:r>
            <a:r>
              <a:rPr lang="tr-TR" baseline="-25000" dirty="0" smtClean="0">
                <a:sym typeface="Symbol"/>
              </a:rPr>
              <a:t>2  </a:t>
            </a:r>
            <a:r>
              <a:rPr lang="tr-TR" dirty="0" smtClean="0">
                <a:sym typeface="Symbol"/>
              </a:rPr>
              <a:t>olacak</a:t>
            </a:r>
          </a:p>
          <a:p>
            <a:pPr lvl="1"/>
            <a:r>
              <a:rPr lang="tr-TR" dirty="0" smtClean="0">
                <a:sym typeface="Symbol"/>
              </a:rPr>
              <a:t>...</a:t>
            </a:r>
          </a:p>
          <a:p>
            <a:r>
              <a:rPr lang="tr-TR" dirty="0" smtClean="0">
                <a:sym typeface="Symbol"/>
              </a:rPr>
              <a:t>Bu şekilde, modelimiz daha eğik olup düşük-orta gelir grübünün riske etkisi 2 kat daha büyük olacağını başından varsaymayacak; onu verilere göre belirtilmesine fırsatı sağlayacak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Model </a:t>
            </a:r>
            <a:r>
              <a:rPr lang="tr-TR" dirty="0" smtClean="0"/>
              <a:t>oluşturma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Adayın kredi tarihi:</a:t>
            </a:r>
            <a:endParaRPr lang="tr-TR" dirty="0" smtClean="0"/>
          </a:p>
          <a:p>
            <a:r>
              <a:rPr lang="tr-TR" dirty="0" smtClean="0"/>
              <a:t>Adayın kredi tarihi, burada </a:t>
            </a:r>
            <a:r>
              <a:rPr lang="tr-TR" dirty="0" smtClean="0"/>
              <a:t>aday tarafından alınan </a:t>
            </a:r>
            <a:r>
              <a:rPr lang="tr-TR" dirty="0" smtClean="0"/>
              <a:t>ve ödenmiş </a:t>
            </a:r>
            <a:r>
              <a:rPr lang="tr-TR" dirty="0" smtClean="0"/>
              <a:t>ve </a:t>
            </a:r>
            <a:r>
              <a:rPr lang="tr-TR" dirty="0" smtClean="0"/>
              <a:t>alınan ve </a:t>
            </a:r>
            <a:r>
              <a:rPr lang="tr-TR" dirty="0" smtClean="0"/>
              <a:t>ödenmemiş kredilerin sayısı deyecektir</a:t>
            </a:r>
            <a:endParaRPr lang="tr-TR" dirty="0" smtClean="0"/>
          </a:p>
          <a:p>
            <a:r>
              <a:rPr lang="tr-TR" dirty="0" smtClean="0"/>
              <a:t>Adayın önceki kredi tarihinin kredi temerrüt riskine lineer </a:t>
            </a:r>
            <a:r>
              <a:rPr lang="tr-TR" dirty="0" smtClean="0"/>
              <a:t>olarak etkisini bekleyebiliriz</a:t>
            </a:r>
          </a:p>
          <a:p>
            <a:r>
              <a:rPr lang="tr-TR" dirty="0" smtClean="0"/>
              <a:t>Bu </a:t>
            </a:r>
            <a:r>
              <a:rPr lang="tr-TR" dirty="0" smtClean="0"/>
              <a:t>şekilde, </a:t>
            </a:r>
            <a:r>
              <a:rPr lang="tr-TR" dirty="0" smtClean="0"/>
              <a:t>bu </a:t>
            </a:r>
            <a:r>
              <a:rPr lang="tr-TR" dirty="0" smtClean="0"/>
              <a:t>faktör modelimizde </a:t>
            </a:r>
            <a:r>
              <a:rPr lang="tr-TR" dirty="0" smtClean="0">
                <a:solidFill>
                  <a:srgbClr val="FF0000"/>
                </a:solidFill>
              </a:rPr>
              <a:t>sürekli </a:t>
            </a:r>
            <a:r>
              <a:rPr lang="tr-TR" dirty="0" smtClean="0">
                <a:solidFill>
                  <a:srgbClr val="FF0000"/>
                </a:solidFill>
              </a:rPr>
              <a:t>özellikler </a:t>
            </a:r>
            <a:r>
              <a:rPr lang="tr-TR" dirty="0" smtClean="0"/>
              <a:t>olarak </a:t>
            </a:r>
            <a:r>
              <a:rPr lang="tr-TR" dirty="0" smtClean="0"/>
              <a:t>temsil </a:t>
            </a:r>
            <a:r>
              <a:rPr lang="tr-TR" dirty="0" smtClean="0"/>
              <a:t>edilebilir</a:t>
            </a:r>
            <a:endParaRPr lang="tr-TR" dirty="0" smtClean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Model </a:t>
            </a:r>
            <a:r>
              <a:rPr lang="tr-TR" dirty="0" smtClean="0"/>
              <a:t>oluşturma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Sonuçta oluşturulan risk modeli:</a:t>
            </a:r>
            <a:endParaRPr lang="tr-TR" dirty="0" smtClean="0"/>
          </a:p>
        </p:txBody>
      </p:sp>
      <p:graphicFrame>
        <p:nvGraphicFramePr>
          <p:cNvPr id="273410" name="Object 2"/>
          <p:cNvGraphicFramePr>
            <a:graphicFrameLocks noChangeAspect="1"/>
          </p:cNvGraphicFramePr>
          <p:nvPr/>
        </p:nvGraphicFramePr>
        <p:xfrm>
          <a:off x="1752600" y="2590800"/>
          <a:ext cx="5378450" cy="1268412"/>
        </p:xfrm>
        <a:graphic>
          <a:graphicData uri="http://schemas.openxmlformats.org/presentationml/2006/ole">
            <p:oleObj spid="_x0000_s273410" name="Equation" r:id="rId3" imgW="1777680" imgH="41904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762000" y="3962400"/>
            <a:ext cx="796741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7113" indent="-1027113">
              <a:spcAft>
                <a:spcPts val="600"/>
              </a:spcAft>
              <a:tabLst>
                <a:tab pos="1027113" algn="l"/>
              </a:tabLst>
            </a:pPr>
            <a:r>
              <a:rPr lang="tr-TR" sz="2500" dirty="0" smtClean="0"/>
              <a:t>x</a:t>
            </a:r>
            <a:r>
              <a:rPr lang="tr-TR" sz="2500" baseline="-25000" dirty="0" smtClean="0"/>
              <a:t>1</a:t>
            </a:r>
            <a:r>
              <a:rPr lang="tr-TR" sz="2500" dirty="0" smtClean="0"/>
              <a:t>- x</a:t>
            </a:r>
            <a:r>
              <a:rPr lang="tr-TR" sz="2500" baseline="-25000" dirty="0" smtClean="0"/>
              <a:t>10</a:t>
            </a:r>
            <a:r>
              <a:rPr lang="tr-TR" sz="2500" dirty="0" smtClean="0"/>
              <a:t> 	</a:t>
            </a:r>
            <a:r>
              <a:rPr lang="tr-TR" sz="2500" dirty="0" smtClean="0"/>
              <a:t>adayın </a:t>
            </a:r>
            <a:r>
              <a:rPr lang="tr-TR" sz="2500" dirty="0" smtClean="0"/>
              <a:t>geldiği ilçe </a:t>
            </a:r>
            <a:r>
              <a:rPr lang="tr-TR" sz="2500" dirty="0" smtClean="0"/>
              <a:t>(birkaç kategorik ikili özellik, </a:t>
            </a:r>
            <a:r>
              <a:rPr lang="tr-TR" sz="2500" dirty="0" smtClean="0"/>
              <a:t> </a:t>
            </a:r>
            <a:br>
              <a:rPr lang="tr-TR" sz="2500" dirty="0" smtClean="0"/>
            </a:br>
            <a:r>
              <a:rPr lang="tr-TR" sz="2500" dirty="0" smtClean="0"/>
              <a:t>0 </a:t>
            </a:r>
            <a:r>
              <a:rPr lang="tr-TR" sz="2500" dirty="0" smtClean="0"/>
              <a:t>veya 1)</a:t>
            </a:r>
          </a:p>
          <a:p>
            <a:pPr marL="1027113" indent="-1027113">
              <a:spcAft>
                <a:spcPts val="600"/>
              </a:spcAft>
              <a:tabLst>
                <a:tab pos="1027113" algn="l"/>
              </a:tabLst>
            </a:pPr>
            <a:r>
              <a:rPr lang="tr-TR" sz="2500" dirty="0" smtClean="0"/>
              <a:t> x</a:t>
            </a:r>
            <a:r>
              <a:rPr lang="tr-TR" sz="2500" baseline="-25000" dirty="0" smtClean="0"/>
              <a:t>11</a:t>
            </a:r>
            <a:r>
              <a:rPr lang="tr-TR" sz="2500" dirty="0" smtClean="0"/>
              <a:t>- x</a:t>
            </a:r>
            <a:r>
              <a:rPr lang="tr-TR" sz="2500" baseline="-25000" dirty="0" smtClean="0"/>
              <a:t>16</a:t>
            </a:r>
            <a:r>
              <a:rPr lang="tr-TR" sz="2500" dirty="0" smtClean="0"/>
              <a:t> 	</a:t>
            </a:r>
            <a:r>
              <a:rPr lang="tr-TR" sz="2500" dirty="0" smtClean="0"/>
              <a:t>adayın gelir </a:t>
            </a:r>
            <a:r>
              <a:rPr lang="tr-TR" sz="2500" dirty="0" smtClean="0"/>
              <a:t>grubu </a:t>
            </a:r>
            <a:r>
              <a:rPr lang="tr-TR" sz="2500" dirty="0" smtClean="0"/>
              <a:t>(birkaç ikili özellik, 0 </a:t>
            </a:r>
            <a:r>
              <a:rPr lang="tr-TR" sz="2500" dirty="0" smtClean="0"/>
              <a:t>veya 1)</a:t>
            </a:r>
          </a:p>
          <a:p>
            <a:pPr marL="1027113" indent="-1027113">
              <a:spcAft>
                <a:spcPts val="600"/>
              </a:spcAft>
              <a:tabLst>
                <a:tab pos="1027113" algn="l"/>
              </a:tabLst>
            </a:pPr>
            <a:r>
              <a:rPr lang="tr-TR" sz="2500" dirty="0" smtClean="0"/>
              <a:t> </a:t>
            </a:r>
            <a:r>
              <a:rPr lang="tr-TR" sz="2500" dirty="0" smtClean="0"/>
              <a:t>x</a:t>
            </a:r>
            <a:r>
              <a:rPr lang="tr-TR" sz="2500" baseline="-25000" dirty="0" smtClean="0"/>
              <a:t>17</a:t>
            </a:r>
            <a:r>
              <a:rPr lang="tr-TR" sz="2500" dirty="0" smtClean="0"/>
              <a:t>- </a:t>
            </a:r>
            <a:r>
              <a:rPr lang="tr-TR" sz="2500" dirty="0" smtClean="0"/>
              <a:t>x</a:t>
            </a:r>
            <a:r>
              <a:rPr lang="tr-TR" sz="2500" baseline="-25000" dirty="0" smtClean="0"/>
              <a:t>18 </a:t>
            </a:r>
            <a:r>
              <a:rPr lang="tr-TR" sz="2500" dirty="0" smtClean="0"/>
              <a:t>	</a:t>
            </a:r>
            <a:r>
              <a:rPr lang="tr-TR" sz="2500" dirty="0" smtClean="0"/>
              <a:t>adayın ödenmiş ve ödenmemiş kredi sayısı </a:t>
            </a:r>
            <a:br>
              <a:rPr lang="tr-TR" sz="2500" dirty="0" smtClean="0"/>
            </a:br>
            <a:r>
              <a:rPr lang="tr-TR" sz="2500" dirty="0" smtClean="0"/>
              <a:t>(iki sürekli özellik)</a:t>
            </a:r>
            <a:endParaRPr lang="tr-TR" sz="2500" dirty="0" smtClean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Model </a:t>
            </a:r>
            <a:r>
              <a:rPr lang="tr-TR" dirty="0" smtClean="0"/>
              <a:t>oluşturma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Bu </a:t>
            </a:r>
            <a:r>
              <a:rPr lang="tr-TR" dirty="0" smtClean="0"/>
              <a:t>model için, </a:t>
            </a:r>
            <a:r>
              <a:rPr lang="tr-TR" dirty="0" smtClean="0"/>
              <a:t>önceden var olan veriler </a:t>
            </a:r>
            <a:r>
              <a:rPr lang="tr-TR" dirty="0" smtClean="0"/>
              <a:t>kullanarak iyi parametreler maliyet azaltarak bulunabilir</a:t>
            </a:r>
          </a:p>
          <a:p>
            <a:r>
              <a:rPr lang="tr-TR" dirty="0" smtClean="0"/>
              <a:t>Yani, farklı faktörlerin kredi temerrüt riskine gerçek etkileri tahmin edilebilir</a:t>
            </a:r>
          </a:p>
          <a:p>
            <a:r>
              <a:rPr lang="tr-TR" dirty="0" smtClean="0"/>
              <a:t>Yeni aday için, tahmin edilmiş risk modelini kullanarak risk değeri hesaplanabilir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Ortak </a:t>
            </a:r>
            <a:r>
              <a:rPr lang="tr-TR" dirty="0" smtClean="0">
                <a:solidFill>
                  <a:srgbClr val="FF0000"/>
                </a:solidFill>
              </a:rPr>
              <a:t>etkiler</a:t>
            </a:r>
            <a:endParaRPr lang="tr-TR" dirty="0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“Ortak etkiler” modellemede özel bir durum</a:t>
            </a:r>
          </a:p>
          <a:p>
            <a:r>
              <a:rPr lang="tr-TR" dirty="0" smtClean="0"/>
              <a:t>Ortak etkisi demek ki, iki yada daha çok faktör, birlikte çalışır ise, sonuca daha çok farklı etki edebilirler</a:t>
            </a:r>
            <a:endParaRPr lang="tr-TR" dirty="0" smtClean="0"/>
          </a:p>
          <a:p>
            <a:r>
              <a:rPr lang="tr-TR" dirty="0" smtClean="0"/>
              <a:t>Örneğin: </a:t>
            </a:r>
            <a:endParaRPr lang="tr-TR" dirty="0" smtClean="0"/>
          </a:p>
          <a:p>
            <a:pPr lvl="1"/>
            <a:r>
              <a:rPr lang="tr-TR" u="sng" dirty="0" smtClean="0"/>
              <a:t>İçel</a:t>
            </a:r>
            <a:r>
              <a:rPr lang="tr-TR" dirty="0" smtClean="0"/>
              <a:t> ve </a:t>
            </a:r>
            <a:r>
              <a:rPr lang="tr-TR" u="sng" dirty="0" smtClean="0"/>
              <a:t>gelir grubu</a:t>
            </a:r>
            <a:r>
              <a:rPr lang="tr-TR" dirty="0" smtClean="0"/>
              <a:t> etkileri lineer şekilde sayılmıştı</a:t>
            </a:r>
          </a:p>
          <a:p>
            <a:pPr lvl="1"/>
            <a:r>
              <a:rPr lang="tr-TR" dirty="0" smtClean="0"/>
              <a:t>Bu, gelir grubunun etkisi içel arasında sabit olduğu varsayıyor</a:t>
            </a:r>
            <a:endParaRPr lang="tr-TR" dirty="0" smtClean="0"/>
          </a:p>
          <a:p>
            <a:pPr lvl="1"/>
            <a:r>
              <a:rPr lang="tr-TR" dirty="0" smtClean="0"/>
              <a:t>Aynı zamanda, iki içel arasında gelir grubu kredi riskine çok farklı etki edebilir</a:t>
            </a:r>
          </a:p>
          <a:p>
            <a:pPr lvl="1"/>
            <a:r>
              <a:rPr lang="tr-TR" dirty="0" smtClean="0"/>
              <a:t>Bu durumda biz diyoruz ki, içel ve gelir ortak etkide olabilir, yani bu faktörler birlikte çalışırken ayrı ayrı </a:t>
            </a:r>
            <a:r>
              <a:rPr lang="tr-TR" dirty="0" smtClean="0"/>
              <a:t>çalışmasından kredi riskine çok çok farklı </a:t>
            </a:r>
            <a:r>
              <a:rPr lang="tr-TR" dirty="0" smtClean="0"/>
              <a:t>etki sağlayabilir</a:t>
            </a:r>
            <a:endParaRPr lang="tr-T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Lineer Regresyon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sorun çok basit idi – bir açıklayıcı değişken (reklam harcaması) ve bir bağımlı değişken (öğrenci sayısı) </a:t>
            </a:r>
            <a:r>
              <a:rPr lang="tr-TR" dirty="0" smtClean="0"/>
              <a:t>sadece vardı</a:t>
            </a:r>
            <a:endParaRPr lang="tr-TR" dirty="0" smtClean="0"/>
          </a:p>
          <a:p>
            <a:r>
              <a:rPr lang="tr-TR" dirty="0" smtClean="0"/>
              <a:t>Bilgisayar kullanmadan belki </a:t>
            </a:r>
            <a:r>
              <a:rPr lang="tr-TR" dirty="0" smtClean="0"/>
              <a:t>uygun şekilde doğrusal çizgi çizebilirseniz</a:t>
            </a:r>
            <a:endParaRPr lang="tr-TR" dirty="0" smtClean="0"/>
          </a:p>
        </p:txBody>
      </p:sp>
      <p:pic>
        <p:nvPicPr>
          <p:cNvPr id="4" name="Picture 2" descr="E:\MyDocuments\Professional\Courses\Artificial Intelligence and Machine Learning\lec2ill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733800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Ortak etkiler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Ortak </a:t>
            </a:r>
            <a:r>
              <a:rPr lang="tr-TR" dirty="0" smtClean="0">
                <a:solidFill>
                  <a:srgbClr val="FF0000"/>
                </a:solidFill>
              </a:rPr>
              <a:t>etkileri temsil etmek </a:t>
            </a:r>
            <a:r>
              <a:rPr lang="tr-TR" dirty="0" smtClean="0">
                <a:solidFill>
                  <a:srgbClr val="FF0000"/>
                </a:solidFill>
              </a:rPr>
              <a:t>için modellerde </a:t>
            </a:r>
            <a:r>
              <a:rPr lang="tr-TR" dirty="0" smtClean="0">
                <a:solidFill>
                  <a:srgbClr val="FF0000"/>
                </a:solidFill>
              </a:rPr>
              <a:t>bileşik (polinom) özellikleri </a:t>
            </a:r>
            <a:r>
              <a:rPr lang="tr-TR" dirty="0" smtClean="0">
                <a:solidFill>
                  <a:srgbClr val="FF0000"/>
                </a:solidFill>
              </a:rPr>
              <a:t>kullanılabilir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/>
              <a:t>Örneğin, gelir grubu ve geldiği içelin ortak etkisini temsil etmek </a:t>
            </a:r>
            <a:r>
              <a:rPr lang="tr-TR" dirty="0" smtClean="0"/>
              <a:t>için, </a:t>
            </a:r>
            <a:r>
              <a:rPr lang="tr-TR" dirty="0" smtClean="0"/>
              <a:t>x</a:t>
            </a:r>
            <a:r>
              <a:rPr lang="tr-TR" baseline="-25000" dirty="0" smtClean="0"/>
              <a:t>1</a:t>
            </a:r>
            <a:r>
              <a:rPr lang="tr-TR" dirty="0" smtClean="0"/>
              <a:t>x</a:t>
            </a:r>
            <a:r>
              <a:rPr lang="tr-TR" baseline="-25000" dirty="0" smtClean="0"/>
              <a:t>11</a:t>
            </a:r>
            <a:r>
              <a:rPr lang="tr-TR" dirty="0" smtClean="0"/>
              <a:t>, x</a:t>
            </a:r>
            <a:r>
              <a:rPr lang="tr-TR" baseline="-25000" dirty="0" smtClean="0"/>
              <a:t>1</a:t>
            </a:r>
            <a:r>
              <a:rPr lang="tr-TR" dirty="0" smtClean="0"/>
              <a:t>x</a:t>
            </a:r>
            <a:r>
              <a:rPr lang="tr-TR" baseline="-25000" dirty="0" smtClean="0"/>
              <a:t>12</a:t>
            </a:r>
            <a:r>
              <a:rPr lang="tr-TR" dirty="0" smtClean="0"/>
              <a:t>, x</a:t>
            </a:r>
            <a:r>
              <a:rPr lang="tr-TR" baseline="-25000" dirty="0" smtClean="0"/>
              <a:t>2</a:t>
            </a:r>
            <a:r>
              <a:rPr lang="tr-TR" dirty="0" smtClean="0"/>
              <a:t>x</a:t>
            </a:r>
            <a:r>
              <a:rPr lang="tr-TR" baseline="-25000" dirty="0" smtClean="0"/>
              <a:t>11 </a:t>
            </a:r>
            <a:br>
              <a:rPr lang="tr-TR" baseline="-25000" dirty="0" smtClean="0"/>
            </a:br>
            <a:r>
              <a:rPr lang="tr-TR" dirty="0" smtClean="0"/>
              <a:t>gibi yeni özellikleri </a:t>
            </a:r>
            <a:r>
              <a:rPr lang="tr-TR" dirty="0" smtClean="0"/>
              <a:t>tanımlanıp modele eklenebilir</a:t>
            </a:r>
            <a:endParaRPr lang="tr-TR" dirty="0" smtClean="0"/>
          </a:p>
        </p:txBody>
      </p:sp>
      <p:graphicFrame>
        <p:nvGraphicFramePr>
          <p:cNvPr id="257025" name="Object 1"/>
          <p:cNvGraphicFramePr>
            <a:graphicFrameLocks noChangeAspect="1"/>
          </p:cNvGraphicFramePr>
          <p:nvPr/>
        </p:nvGraphicFramePr>
        <p:xfrm>
          <a:off x="744538" y="5335587"/>
          <a:ext cx="8094662" cy="684213"/>
        </p:xfrm>
        <a:graphic>
          <a:graphicData uri="http://schemas.openxmlformats.org/presentationml/2006/ole">
            <p:oleObj spid="_x0000_s275458" name="Equation" r:id="rId3" imgW="2108160" imgH="17748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3276600" y="4419600"/>
            <a:ext cx="518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x</a:t>
            </a:r>
            <a:r>
              <a:rPr lang="tr-TR" sz="3200" baseline="-25000" dirty="0" smtClean="0">
                <a:solidFill>
                  <a:srgbClr val="FF0000"/>
                </a:solidFill>
              </a:rPr>
              <a:t>111</a:t>
            </a:r>
            <a:r>
              <a:rPr lang="tr-TR" sz="3200" dirty="0" smtClean="0">
                <a:solidFill>
                  <a:srgbClr val="FF0000"/>
                </a:solidFill>
              </a:rPr>
              <a:t>=x</a:t>
            </a:r>
            <a:r>
              <a:rPr lang="tr-TR" sz="3200" baseline="-25000" dirty="0" smtClean="0">
                <a:solidFill>
                  <a:srgbClr val="FF0000"/>
                </a:solidFill>
              </a:rPr>
              <a:t>1</a:t>
            </a:r>
            <a:r>
              <a:rPr lang="tr-TR" sz="3200" dirty="0" smtClean="0">
                <a:solidFill>
                  <a:srgbClr val="FF0000"/>
                </a:solidFill>
              </a:rPr>
              <a:t>x</a:t>
            </a:r>
            <a:r>
              <a:rPr lang="tr-TR" sz="3200" baseline="-25000" dirty="0" smtClean="0">
                <a:solidFill>
                  <a:srgbClr val="FF0000"/>
                </a:solidFill>
              </a:rPr>
              <a:t>11</a:t>
            </a:r>
            <a:r>
              <a:rPr lang="tr-TR" sz="3200" dirty="0" smtClean="0">
                <a:solidFill>
                  <a:srgbClr val="FF0000"/>
                </a:solidFill>
              </a:rPr>
              <a:t> yeni </a:t>
            </a:r>
            <a:r>
              <a:rPr lang="tr-TR" sz="3200" dirty="0" smtClean="0">
                <a:solidFill>
                  <a:srgbClr val="FF0000"/>
                </a:solidFill>
              </a:rPr>
              <a:t>(ortak) </a:t>
            </a:r>
            <a:r>
              <a:rPr lang="tr-TR" sz="3200" dirty="0" smtClean="0">
                <a:solidFill>
                  <a:srgbClr val="FF0000"/>
                </a:solidFill>
              </a:rPr>
              <a:t>etki</a:t>
            </a:r>
            <a:r>
              <a:rPr lang="tr-TR" sz="3200" dirty="0" smtClean="0">
                <a:solidFill>
                  <a:srgbClr val="FF0000"/>
                </a:solidFill>
              </a:rPr>
              <a:t>dir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19800" y="5105400"/>
            <a:ext cx="1066800" cy="3810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Ortak etkiler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Bu nasıl çalışıyor:</a:t>
            </a:r>
            <a:endParaRPr lang="tr-TR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71600" y="3098800"/>
          <a:ext cx="685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838200"/>
                <a:gridCol w="1295400"/>
                <a:gridCol w="403860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x</a:t>
                      </a:r>
                      <a:r>
                        <a:rPr lang="tr-TR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x</a:t>
                      </a:r>
                      <a:r>
                        <a:rPr lang="tr-TR" baseline="-25000" dirty="0" smtClean="0"/>
                        <a:t>11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x</a:t>
                      </a:r>
                      <a:r>
                        <a:rPr lang="tr-TR" baseline="-25000" dirty="0" smtClean="0"/>
                        <a:t>111</a:t>
                      </a:r>
                      <a:r>
                        <a:rPr lang="tr-TR" dirty="0" smtClean="0"/>
                        <a:t>=x</a:t>
                      </a:r>
                      <a:r>
                        <a:rPr lang="tr-TR" baseline="-25000" dirty="0" smtClean="0"/>
                        <a:t>1</a:t>
                      </a:r>
                      <a:r>
                        <a:rPr lang="tr-TR" dirty="0" smtClean="0"/>
                        <a:t>x</a:t>
                      </a:r>
                      <a:r>
                        <a:rPr lang="tr-TR" baseline="-25000" dirty="0" smtClean="0"/>
                        <a:t>11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aseline="-25000" dirty="0" smtClean="0"/>
                        <a:t>Açıklama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Akdeniz’den olmayan yüksek gelir ailesi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Akdeniz’den yüksek gelir ailesi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Akdeniz’den olmayan düşük gelir ailesi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Akdeniz’den düşük gelir ailesi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Ortak etkiler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x</a:t>
            </a:r>
            <a:r>
              <a:rPr lang="tr-TR" baseline="-25000" dirty="0" smtClean="0">
                <a:solidFill>
                  <a:srgbClr val="FF0000"/>
                </a:solidFill>
              </a:rPr>
              <a:t>111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yeni özellik sadece </a:t>
            </a:r>
            <a:r>
              <a:rPr lang="tr-TR" dirty="0" smtClean="0">
                <a:solidFill>
                  <a:srgbClr val="FF0000"/>
                </a:solidFill>
              </a:rPr>
              <a:t>“akdeniz” </a:t>
            </a:r>
            <a:r>
              <a:rPr lang="tr-TR" dirty="0" smtClean="0">
                <a:solidFill>
                  <a:srgbClr val="FF0000"/>
                </a:solidFill>
              </a:rPr>
              <a:t>ve </a:t>
            </a:r>
            <a:r>
              <a:rPr lang="tr-TR" dirty="0" smtClean="0">
                <a:solidFill>
                  <a:srgbClr val="FF0000"/>
                </a:solidFill>
              </a:rPr>
              <a:t>“düşük gelir” durumda 0’dan </a:t>
            </a:r>
            <a:r>
              <a:rPr lang="tr-TR" dirty="0" smtClean="0">
                <a:solidFill>
                  <a:srgbClr val="FF0000"/>
                </a:solidFill>
              </a:rPr>
              <a:t>farklı </a:t>
            </a:r>
            <a:r>
              <a:rPr lang="tr-TR" dirty="0" smtClean="0">
                <a:solidFill>
                  <a:srgbClr val="FF0000"/>
                </a:solidFill>
              </a:rPr>
              <a:t>oluyor</a:t>
            </a:r>
            <a:endParaRPr lang="tr-TR" dirty="0" smtClean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71600" y="3098800"/>
          <a:ext cx="685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838200"/>
                <a:gridCol w="1295400"/>
                <a:gridCol w="403860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x</a:t>
                      </a:r>
                      <a:r>
                        <a:rPr lang="tr-TR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x</a:t>
                      </a:r>
                      <a:r>
                        <a:rPr lang="tr-TR" baseline="-25000" dirty="0" smtClean="0"/>
                        <a:t>11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x</a:t>
                      </a:r>
                      <a:r>
                        <a:rPr lang="tr-TR" baseline="-25000" dirty="0" smtClean="0"/>
                        <a:t>111</a:t>
                      </a:r>
                      <a:r>
                        <a:rPr lang="tr-TR" dirty="0" smtClean="0"/>
                        <a:t>=x</a:t>
                      </a:r>
                      <a:r>
                        <a:rPr lang="tr-TR" baseline="-25000" dirty="0" smtClean="0"/>
                        <a:t>1</a:t>
                      </a:r>
                      <a:r>
                        <a:rPr lang="tr-TR" dirty="0" smtClean="0"/>
                        <a:t>x</a:t>
                      </a:r>
                      <a:r>
                        <a:rPr lang="tr-TR" baseline="-25000" dirty="0" smtClean="0"/>
                        <a:t>11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aseline="-25000" dirty="0" smtClean="0"/>
                        <a:t>Açıklama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Akdenizdan olmayan yüksek gelir ailesi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Akdenizdan yüksek gelir ailesi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Akdenizdan olmayan düşük gelir ailesi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Akdenizdan düşük gelir ailesi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Ortak etkiler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Yanı bu modelde, 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</a:t>
            </a:r>
            <a:r>
              <a:rPr lang="tr-TR" baseline="-25000" dirty="0" smtClean="0">
                <a:solidFill>
                  <a:srgbClr val="FF0000"/>
                </a:solidFill>
                <a:sym typeface="Symbol"/>
              </a:rPr>
              <a:t>111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 sadece </a:t>
            </a:r>
            <a:r>
              <a:rPr lang="tr-TR" dirty="0" smtClean="0">
                <a:solidFill>
                  <a:srgbClr val="FF0000"/>
                </a:solidFill>
              </a:rPr>
              <a:t>“akdeniz” ve “düşük gelir</a:t>
            </a:r>
            <a:r>
              <a:rPr lang="tr-TR" dirty="0" smtClean="0">
                <a:solidFill>
                  <a:srgbClr val="FF0000"/>
                </a:solidFill>
              </a:rPr>
              <a:t>” durumunda riske etkide bulunur, ve bu şekilde ilişkili etki temsil edebilir</a:t>
            </a:r>
            <a:r>
              <a:rPr lang="tr-TR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endParaRPr lang="tr-TR" dirty="0" smtClean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71600" y="3327400"/>
          <a:ext cx="685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838200"/>
                <a:gridCol w="1295400"/>
                <a:gridCol w="403860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x</a:t>
                      </a:r>
                      <a:r>
                        <a:rPr lang="tr-TR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x</a:t>
                      </a:r>
                      <a:r>
                        <a:rPr lang="tr-TR" baseline="-25000" dirty="0" smtClean="0"/>
                        <a:t>11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x</a:t>
                      </a:r>
                      <a:r>
                        <a:rPr lang="tr-TR" baseline="-25000" dirty="0" smtClean="0"/>
                        <a:t>111</a:t>
                      </a:r>
                      <a:r>
                        <a:rPr lang="tr-TR" dirty="0" smtClean="0"/>
                        <a:t>=x</a:t>
                      </a:r>
                      <a:r>
                        <a:rPr lang="tr-TR" baseline="-25000" dirty="0" smtClean="0"/>
                        <a:t>1</a:t>
                      </a:r>
                      <a:r>
                        <a:rPr lang="tr-TR" dirty="0" smtClean="0"/>
                        <a:t>x</a:t>
                      </a:r>
                      <a:r>
                        <a:rPr lang="tr-TR" baseline="-25000" dirty="0" smtClean="0"/>
                        <a:t>11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aseline="-25000" dirty="0" smtClean="0"/>
                        <a:t>Açıklama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Akdenizdan olmayan yüksek gelir ailesi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Akdenizdan yüksek gelir ailesi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Akdenizdan olmayan düşük gelir ailesi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Akdenizdan düşük gelir ailesi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7729" name="Object 1"/>
          <p:cNvGraphicFramePr>
            <a:graphicFrameLocks noChangeAspect="1"/>
          </p:cNvGraphicFramePr>
          <p:nvPr/>
        </p:nvGraphicFramePr>
        <p:xfrm>
          <a:off x="533400" y="5715000"/>
          <a:ext cx="8094662" cy="684212"/>
        </p:xfrm>
        <a:graphic>
          <a:graphicData uri="http://schemas.openxmlformats.org/presentationml/2006/ole">
            <p:oleObj spid="_x0000_s457729" name="Equation" r:id="rId3" imgW="2108160" imgH="17748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5867400" y="5486400"/>
            <a:ext cx="19050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Etki kopyalama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Gelir </a:t>
            </a:r>
            <a:r>
              <a:rPr lang="tr-TR" dirty="0" smtClean="0"/>
              <a:t>grubu ve </a:t>
            </a:r>
            <a:r>
              <a:rPr lang="tr-TR" dirty="0" smtClean="0"/>
              <a:t>içelin </a:t>
            </a:r>
            <a:r>
              <a:rPr lang="tr-TR" dirty="0" smtClean="0"/>
              <a:t>ortak etkisini temsil etmek </a:t>
            </a:r>
            <a:r>
              <a:rPr lang="tr-TR" dirty="0" smtClean="0"/>
              <a:t>için, x</a:t>
            </a:r>
            <a:r>
              <a:rPr lang="tr-TR" baseline="-25000" dirty="0" smtClean="0"/>
              <a:t>1</a:t>
            </a:r>
            <a:r>
              <a:rPr lang="tr-TR" dirty="0" smtClean="0"/>
              <a:t>x</a:t>
            </a:r>
            <a:r>
              <a:rPr lang="tr-TR" baseline="-25000" dirty="0" smtClean="0"/>
              <a:t>11 </a:t>
            </a:r>
            <a:r>
              <a:rPr lang="tr-TR" dirty="0" smtClean="0"/>
              <a:t>özelliği kullanarsak, </a:t>
            </a:r>
            <a:r>
              <a:rPr lang="tr-TR" dirty="0" smtClean="0">
                <a:solidFill>
                  <a:srgbClr val="FF0000"/>
                </a:solidFill>
              </a:rPr>
              <a:t>aynı </a:t>
            </a:r>
            <a:r>
              <a:rPr lang="tr-TR" dirty="0" smtClean="0">
                <a:solidFill>
                  <a:srgbClr val="FF0000"/>
                </a:solidFill>
              </a:rPr>
              <a:t>etkiyi </a:t>
            </a:r>
            <a:r>
              <a:rPr lang="tr-TR" dirty="0" smtClean="0"/>
              <a:t>temsil etmek için modelimizde </a:t>
            </a:r>
            <a:r>
              <a:rPr lang="tr-TR" dirty="0" smtClean="0">
                <a:solidFill>
                  <a:srgbClr val="FF0000"/>
                </a:solidFill>
              </a:rPr>
              <a:t>iki terim </a:t>
            </a:r>
            <a:r>
              <a:rPr lang="tr-TR" dirty="0" smtClean="0"/>
              <a:t>oluyor, yani </a:t>
            </a:r>
            <a:r>
              <a:rPr lang="tr-TR" dirty="0" smtClean="0"/>
              <a:t>x</a:t>
            </a:r>
            <a:r>
              <a:rPr lang="tr-TR" baseline="-25000" dirty="0" smtClean="0"/>
              <a:t>1</a:t>
            </a:r>
            <a:r>
              <a:rPr lang="tr-TR" dirty="0" smtClean="0"/>
              <a:t> ve </a:t>
            </a:r>
            <a:r>
              <a:rPr lang="tr-TR" dirty="0" smtClean="0"/>
              <a:t>x</a:t>
            </a:r>
            <a:r>
              <a:rPr lang="tr-TR" baseline="-25000" dirty="0" smtClean="0"/>
              <a:t>1</a:t>
            </a:r>
            <a:r>
              <a:rPr lang="tr-TR" dirty="0" smtClean="0"/>
              <a:t>x</a:t>
            </a:r>
            <a:r>
              <a:rPr lang="tr-TR" baseline="-25000" dirty="0" smtClean="0"/>
              <a:t>11</a:t>
            </a:r>
            <a:endParaRPr lang="tr-TR" dirty="0" smtClean="0"/>
          </a:p>
          <a:p>
            <a:r>
              <a:rPr lang="tr-TR" dirty="0" smtClean="0"/>
              <a:t>Bu yüzden </a:t>
            </a:r>
            <a:r>
              <a:rPr lang="tr-TR" dirty="0" smtClean="0"/>
              <a:t>modellememizde bir </a:t>
            </a:r>
            <a:r>
              <a:rPr lang="tr-TR" dirty="0" smtClean="0"/>
              <a:t>sorun çıkabilir </a:t>
            </a:r>
            <a:r>
              <a:rPr lang="tr-TR" dirty="0" smtClean="0"/>
              <a:t>mi?</a:t>
            </a:r>
            <a:endParaRPr lang="tr-TR" dirty="0" smtClean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Etki kopyalama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Bu soru </a:t>
            </a:r>
            <a:r>
              <a:rPr lang="tr-TR" dirty="0" smtClean="0"/>
              <a:t>için genel </a:t>
            </a:r>
            <a:r>
              <a:rPr lang="tr-TR" dirty="0" smtClean="0"/>
              <a:t>cevap, </a:t>
            </a:r>
            <a:r>
              <a:rPr lang="tr-TR" dirty="0" smtClean="0"/>
              <a:t>“</a:t>
            </a:r>
            <a:r>
              <a:rPr lang="tr-TR" dirty="0" smtClean="0">
                <a:solidFill>
                  <a:srgbClr val="FF0000"/>
                </a:solidFill>
              </a:rPr>
              <a:t>Hair</a:t>
            </a:r>
            <a:r>
              <a:rPr lang="tr-TR" dirty="0" smtClean="0"/>
              <a:t>”dır</a:t>
            </a:r>
            <a:endParaRPr lang="tr-TR" dirty="0" smtClean="0"/>
          </a:p>
          <a:p>
            <a:r>
              <a:rPr lang="tr-TR" dirty="0" smtClean="0"/>
              <a:t>İki benzer </a:t>
            </a:r>
            <a:r>
              <a:rPr lang="tr-TR" dirty="0" smtClean="0"/>
              <a:t>etki </a:t>
            </a:r>
            <a:r>
              <a:rPr lang="tr-TR" dirty="0" smtClean="0"/>
              <a:t>faktörü varsa, </a:t>
            </a:r>
            <a:r>
              <a:rPr lang="tr-TR" dirty="0" smtClean="0"/>
              <a:t>birçok boyutlu lineer model yöntemi </a:t>
            </a:r>
            <a:r>
              <a:rPr lang="tr-TR" dirty="0" smtClean="0">
                <a:solidFill>
                  <a:srgbClr val="FF0000"/>
                </a:solidFill>
              </a:rPr>
              <a:t>sonuçları </a:t>
            </a:r>
            <a:r>
              <a:rPr lang="tr-TR" dirty="0" smtClean="0">
                <a:solidFill>
                  <a:srgbClr val="FF0000"/>
                </a:solidFill>
              </a:rPr>
              <a:t>daha iyi anlatabilecek </a:t>
            </a:r>
            <a:r>
              <a:rPr lang="tr-TR" dirty="0" smtClean="0">
                <a:solidFill>
                  <a:srgbClr val="FF0000"/>
                </a:solidFill>
              </a:rPr>
              <a:t>faktörü </a:t>
            </a:r>
            <a:r>
              <a:rPr lang="tr-TR" dirty="0" smtClean="0">
                <a:solidFill>
                  <a:srgbClr val="FF0000"/>
                </a:solidFill>
              </a:rPr>
              <a:t>seçip </a:t>
            </a:r>
            <a:r>
              <a:rPr lang="tr-TR" dirty="0" smtClean="0"/>
              <a:t>modele ekleyecek; diğer faktörünün </a:t>
            </a:r>
            <a:r>
              <a:rPr lang="tr-TR" i="1" dirty="0" smtClean="0">
                <a:sym typeface="Symbol"/>
              </a:rPr>
              <a:t></a:t>
            </a:r>
            <a:r>
              <a:rPr lang="tr-TR" dirty="0" smtClean="0">
                <a:sym typeface="Symbol"/>
              </a:rPr>
              <a:t>-parametresi sıfıra yakın bir değere atanacaktır</a:t>
            </a:r>
            <a:endParaRPr lang="tr-TR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Etki kopyalama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x</a:t>
            </a:r>
            <a:r>
              <a:rPr lang="tr-TR" baseline="-25000" dirty="0" smtClean="0">
                <a:solidFill>
                  <a:srgbClr val="FF0000"/>
                </a:solidFill>
              </a:rPr>
              <a:t>1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ve x</a:t>
            </a:r>
            <a:r>
              <a:rPr lang="tr-TR" baseline="-25000" dirty="0" smtClean="0">
                <a:solidFill>
                  <a:srgbClr val="FF0000"/>
                </a:solidFill>
              </a:rPr>
              <a:t>1</a:t>
            </a:r>
            <a:r>
              <a:rPr lang="tr-TR" dirty="0" smtClean="0">
                <a:solidFill>
                  <a:srgbClr val="FF0000"/>
                </a:solidFill>
              </a:rPr>
              <a:t>x</a:t>
            </a:r>
            <a:r>
              <a:rPr lang="tr-TR" baseline="-25000" dirty="0" smtClean="0">
                <a:solidFill>
                  <a:srgbClr val="FF0000"/>
                </a:solidFill>
              </a:rPr>
              <a:t>11  </a:t>
            </a:r>
            <a:r>
              <a:rPr lang="tr-TR" dirty="0" smtClean="0"/>
              <a:t>özellikleri </a:t>
            </a:r>
            <a:r>
              <a:rPr lang="tr-TR" dirty="0" smtClean="0"/>
              <a:t>için, eğer x</a:t>
            </a:r>
            <a:r>
              <a:rPr lang="tr-TR" baseline="-25000" dirty="0" smtClean="0"/>
              <a:t>1</a:t>
            </a:r>
            <a:r>
              <a:rPr lang="tr-TR" dirty="0" smtClean="0"/>
              <a:t>x</a:t>
            </a:r>
            <a:r>
              <a:rPr lang="tr-TR" baseline="-25000" dirty="0" smtClean="0"/>
              <a:t>11</a:t>
            </a:r>
            <a:r>
              <a:rPr lang="tr-TR" dirty="0" smtClean="0"/>
              <a:t> sonuçları </a:t>
            </a:r>
            <a:r>
              <a:rPr lang="tr-TR" dirty="0" smtClean="0">
                <a:solidFill>
                  <a:srgbClr val="FF0000"/>
                </a:solidFill>
              </a:rPr>
              <a:t>daha iyi </a:t>
            </a:r>
            <a:r>
              <a:rPr lang="tr-TR" dirty="0" smtClean="0">
                <a:solidFill>
                  <a:srgbClr val="FF0000"/>
                </a:solidFill>
              </a:rPr>
              <a:t>anlatıyorsa</a:t>
            </a:r>
            <a:r>
              <a:rPr lang="tr-TR" dirty="0" smtClean="0"/>
              <a:t>, </a:t>
            </a:r>
            <a:r>
              <a:rPr lang="tr-TR" dirty="0" smtClean="0"/>
              <a:t>lineer regresyon </a:t>
            </a:r>
            <a:r>
              <a:rPr lang="tr-TR" dirty="0" smtClean="0">
                <a:solidFill>
                  <a:srgbClr val="FF0000"/>
                </a:solidFill>
              </a:rPr>
              <a:t>x</a:t>
            </a:r>
            <a:r>
              <a:rPr lang="tr-TR" baseline="-25000" dirty="0" smtClean="0">
                <a:solidFill>
                  <a:srgbClr val="FF0000"/>
                </a:solidFill>
              </a:rPr>
              <a:t>1</a:t>
            </a:r>
            <a:r>
              <a:rPr lang="tr-TR" dirty="0" smtClean="0">
                <a:solidFill>
                  <a:srgbClr val="FF0000"/>
                </a:solidFill>
              </a:rPr>
              <a:t>x</a:t>
            </a:r>
            <a:r>
              <a:rPr lang="tr-TR" baseline="-25000" dirty="0" smtClean="0">
                <a:solidFill>
                  <a:srgbClr val="FF0000"/>
                </a:solidFill>
              </a:rPr>
              <a:t>11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faktörü </a:t>
            </a:r>
            <a:r>
              <a:rPr lang="tr-TR" dirty="0" smtClean="0">
                <a:solidFill>
                  <a:srgbClr val="FF0000"/>
                </a:solidFill>
              </a:rPr>
              <a:t>kendi kendine </a:t>
            </a:r>
            <a:r>
              <a:rPr lang="tr-TR" dirty="0" smtClean="0"/>
              <a:t>seçip </a:t>
            </a:r>
            <a:r>
              <a:rPr lang="tr-TR" dirty="0" smtClean="0"/>
              <a:t>ona </a:t>
            </a:r>
            <a:r>
              <a:rPr lang="tr-TR" dirty="0" smtClean="0"/>
              <a:t>yüksek </a:t>
            </a:r>
            <a:r>
              <a:rPr lang="tr-TR" i="1" dirty="0" smtClean="0">
                <a:sym typeface="Symbol"/>
              </a:rPr>
              <a:t></a:t>
            </a:r>
            <a:r>
              <a:rPr lang="tr-TR" dirty="0" smtClean="0">
                <a:sym typeface="Symbol"/>
              </a:rPr>
              <a:t>-</a:t>
            </a:r>
            <a:r>
              <a:rPr lang="tr-TR" dirty="0" smtClean="0">
                <a:sym typeface="Symbol"/>
              </a:rPr>
              <a:t>parametresi ve </a:t>
            </a:r>
            <a:r>
              <a:rPr lang="tr-TR" dirty="0" smtClean="0">
                <a:solidFill>
                  <a:srgbClr val="FF0000"/>
                </a:solidFill>
              </a:rPr>
              <a:t>x</a:t>
            </a:r>
            <a:r>
              <a:rPr lang="tr-TR" baseline="-25000" dirty="0" smtClean="0">
                <a:solidFill>
                  <a:srgbClr val="FF0000"/>
                </a:solidFill>
              </a:rPr>
              <a:t>1</a:t>
            </a:r>
            <a:r>
              <a:rPr lang="tr-TR" dirty="0" smtClean="0">
                <a:sym typeface="Symbol"/>
              </a:rPr>
              <a:t> daha düşük </a:t>
            </a:r>
            <a:r>
              <a:rPr lang="tr-TR" i="1" dirty="0" smtClean="0">
                <a:sym typeface="Symbol"/>
              </a:rPr>
              <a:t></a:t>
            </a:r>
            <a:r>
              <a:rPr lang="tr-TR" dirty="0" smtClean="0">
                <a:sym typeface="Symbol"/>
              </a:rPr>
              <a:t>-</a:t>
            </a:r>
            <a:r>
              <a:rPr lang="tr-TR" dirty="0" smtClean="0">
                <a:sym typeface="Symbol"/>
              </a:rPr>
              <a:t>parametresini atayacak</a:t>
            </a:r>
            <a:endParaRPr lang="tr-TR" dirty="0" smtClean="0">
              <a:solidFill>
                <a:srgbClr val="FF0000"/>
              </a:solidFill>
              <a:sym typeface="Symbol"/>
            </a:endParaRPr>
          </a:p>
        </p:txBody>
      </p:sp>
      <p:graphicFrame>
        <p:nvGraphicFramePr>
          <p:cNvPr id="454657" name="Object 1"/>
          <p:cNvGraphicFramePr>
            <a:graphicFrameLocks noChangeAspect="1"/>
          </p:cNvGraphicFramePr>
          <p:nvPr/>
        </p:nvGraphicFramePr>
        <p:xfrm>
          <a:off x="1782763" y="4267200"/>
          <a:ext cx="5900737" cy="684213"/>
        </p:xfrm>
        <a:graphic>
          <a:graphicData uri="http://schemas.openxmlformats.org/presentationml/2006/ole">
            <p:oleObj spid="_x0000_s454657" name="Equation" r:id="rId3" imgW="1536480" imgH="177480" progId="Equation.3">
              <p:embed/>
            </p:oleObj>
          </a:graphicData>
        </a:graphic>
      </p:graphicFrame>
      <p:graphicFrame>
        <p:nvGraphicFramePr>
          <p:cNvPr id="454658" name="Object 2"/>
          <p:cNvGraphicFramePr>
            <a:graphicFrameLocks noChangeAspect="1"/>
          </p:cNvGraphicFramePr>
          <p:nvPr/>
        </p:nvGraphicFramePr>
        <p:xfrm>
          <a:off x="1687513" y="5715000"/>
          <a:ext cx="6242050" cy="684213"/>
        </p:xfrm>
        <a:graphic>
          <a:graphicData uri="http://schemas.openxmlformats.org/presentationml/2006/ole">
            <p:oleObj spid="_x0000_s454658" name="Equation" r:id="rId4" imgW="1625400" imgH="17748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4267200" y="5029200"/>
            <a:ext cx="9751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 smtClean="0">
                <a:sym typeface="Symbol"/>
              </a:rPr>
              <a:t>yada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3946902" y="4099302"/>
            <a:ext cx="1295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0" y="5562600"/>
            <a:ext cx="19050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Lineer olmayan ilişkiler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Modelde açık olan lineer olmayan etkiler bulunmaktaysa, lineer olmayan bileşik özellikleri modele eklenebilir</a:t>
            </a:r>
            <a:endParaRPr lang="tr-TR" dirty="0" smtClean="0"/>
          </a:p>
        </p:txBody>
      </p:sp>
      <p:graphicFrame>
        <p:nvGraphicFramePr>
          <p:cNvPr id="463874" name="Object 2"/>
          <p:cNvGraphicFramePr>
            <a:graphicFrameLocks noChangeAspect="1"/>
          </p:cNvGraphicFramePr>
          <p:nvPr/>
        </p:nvGraphicFramePr>
        <p:xfrm>
          <a:off x="688975" y="3810000"/>
          <a:ext cx="8251825" cy="528638"/>
        </p:xfrm>
        <a:graphic>
          <a:graphicData uri="http://schemas.openxmlformats.org/presentationml/2006/ole">
            <p:oleObj spid="_x0000_s463874" name="Equation" r:id="rId3" imgW="2781000" imgH="17748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4419600" y="3702804"/>
            <a:ext cx="3886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000" y="5334000"/>
            <a:ext cx="518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Lineer olmayan etkilerdir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029200" y="4572000"/>
            <a:ext cx="1371600" cy="6858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Referans konu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Referans</a:t>
            </a:r>
            <a:r>
              <a:rPr lang="tr-TR" dirty="0" smtClean="0"/>
              <a:t> </a:t>
            </a:r>
            <a:r>
              <a:rPr lang="tr-TR" dirty="0" smtClean="0"/>
              <a:t>konu: normal denklemleri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Dereceli azaltma metodunu </a:t>
            </a:r>
            <a:r>
              <a:rPr lang="tr-TR" dirty="0" smtClean="0"/>
              <a:t>kullanarak, </a:t>
            </a:r>
            <a:r>
              <a:rPr lang="tr-TR" dirty="0" smtClean="0"/>
              <a:t>model bulmak </a:t>
            </a:r>
            <a:r>
              <a:rPr lang="tr-TR" dirty="0" smtClean="0"/>
              <a:t>için, </a:t>
            </a:r>
            <a:r>
              <a:rPr lang="tr-TR" dirty="0" smtClean="0"/>
              <a:t>birçok </a:t>
            </a:r>
            <a:r>
              <a:rPr lang="tr-TR" dirty="0" smtClean="0"/>
              <a:t>azaltma adımı yapılması gerekiyor – </a:t>
            </a:r>
            <a:r>
              <a:rPr lang="tr-TR" dirty="0" smtClean="0"/>
              <a:t>b</a:t>
            </a:r>
            <a:r>
              <a:rPr lang="tr-TR" dirty="0" smtClean="0"/>
              <a:t>u anlamda, dereceli azaltma metodu “iterative” metodudur</a:t>
            </a:r>
            <a:endParaRPr lang="tr-TR" dirty="0" smtClean="0"/>
          </a:p>
          <a:p>
            <a:r>
              <a:rPr lang="tr-TR" dirty="0" smtClean="0"/>
              <a:t>Lineer regresyon </a:t>
            </a:r>
            <a:r>
              <a:rPr lang="tr-TR" dirty="0" smtClean="0"/>
              <a:t>modelleri için, parametreleri </a:t>
            </a:r>
            <a:r>
              <a:rPr lang="tr-TR" dirty="0" smtClean="0"/>
              <a:t>bazen </a:t>
            </a:r>
            <a:r>
              <a:rPr lang="tr-TR" dirty="0" smtClean="0"/>
              <a:t>cebir olarak bulunabilir</a:t>
            </a:r>
            <a:endParaRPr lang="tr-T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2331</TotalTime>
  <Words>2787</Words>
  <Application>Microsoft Office PowerPoint</Application>
  <PresentationFormat>On-screen Show (4:3)</PresentationFormat>
  <Paragraphs>618</Paragraphs>
  <Slides>108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108</vt:i4>
      </vt:variant>
    </vt:vector>
  </HeadingPairs>
  <TitlesOfParts>
    <vt:vector size="111" baseType="lpstr">
      <vt:lpstr>Office Theme</vt:lpstr>
      <vt:lpstr>Equation</vt:lpstr>
      <vt:lpstr>Microsoft Equation 3.0</vt:lpstr>
      <vt:lpstr>MIT563  Yapay Zeka ve Makine Öğrenmesi</vt:lpstr>
      <vt:lpstr>Ders planı</vt:lpstr>
      <vt:lpstr>Lineer Regresyon</vt:lpstr>
      <vt:lpstr>Lineer Regresyon</vt:lpstr>
      <vt:lpstr>Lineer Regresyon</vt:lpstr>
      <vt:lpstr>Lineer Regresyon</vt:lpstr>
      <vt:lpstr>Lineer Regresyon</vt:lpstr>
      <vt:lpstr>Lineer Regresyon</vt:lpstr>
      <vt:lpstr>Lineer Regresyon</vt:lpstr>
      <vt:lpstr>Lineer Regresyon</vt:lpstr>
      <vt:lpstr>Lineer Regresyon</vt:lpstr>
      <vt:lpstr>Lineer Regresyon</vt:lpstr>
      <vt:lpstr>Lineer Regresyon</vt:lpstr>
      <vt:lpstr>Lineer Regresyon</vt:lpstr>
      <vt:lpstr>Lineer Regresyon</vt:lpstr>
      <vt:lpstr>Lineer Regresyon</vt:lpstr>
      <vt:lpstr>Lineer Regresyon</vt:lpstr>
      <vt:lpstr>Lineer Regresyon</vt:lpstr>
      <vt:lpstr>Lineer Regresyon</vt:lpstr>
      <vt:lpstr>Lineer Regresyon</vt:lpstr>
      <vt:lpstr>Lineer Regresyon</vt:lpstr>
      <vt:lpstr>Lineer Regresyon</vt:lpstr>
      <vt:lpstr>Lineer Regresyon</vt:lpstr>
      <vt:lpstr>Lineer Regresyon</vt:lpstr>
      <vt:lpstr>Lineer Regresyon</vt:lpstr>
      <vt:lpstr>Lineer Regresyon</vt:lpstr>
      <vt:lpstr>Lineer Regresyon</vt:lpstr>
      <vt:lpstr>Lineer Regresyon</vt:lpstr>
      <vt:lpstr>Lineer Regresyon</vt:lpstr>
      <vt:lpstr>Lineer Regresyon</vt:lpstr>
      <vt:lpstr>Lineer Regresyon</vt:lpstr>
      <vt:lpstr>Lineer Regresyon</vt:lpstr>
      <vt:lpstr>Lineer Regresyon</vt:lpstr>
      <vt:lpstr>Lineer Regresyon</vt:lpstr>
      <vt:lpstr>Lineer Regresyon</vt:lpstr>
      <vt:lpstr>Lineer Regresyon</vt:lpstr>
      <vt:lpstr>Lineer Regresyon</vt:lpstr>
      <vt:lpstr>Lineer Regresyon</vt:lpstr>
      <vt:lpstr>Özellik normalleştirilmesi</vt:lpstr>
      <vt:lpstr>Özellik normalleştirilmesi</vt:lpstr>
      <vt:lpstr>Özellik normalleştirilmesi</vt:lpstr>
      <vt:lpstr>Özellik normalleştirilmesi</vt:lpstr>
      <vt:lpstr>Özellik normalleştirilmesi</vt:lpstr>
      <vt:lpstr>Özellik normalleştirilmesi</vt:lpstr>
      <vt:lpstr>Özellik normalleştirilmesi</vt:lpstr>
      <vt:lpstr>Özellik normalleştirilmesi</vt:lpstr>
      <vt:lpstr>Bileşik özellikler</vt:lpstr>
      <vt:lpstr>Bileşik özellikler</vt:lpstr>
      <vt:lpstr>Bileşik özellikler</vt:lpstr>
      <vt:lpstr>Bileşik özellikler</vt:lpstr>
      <vt:lpstr>Bileşik özellikler</vt:lpstr>
      <vt:lpstr>Bileşik özellikler</vt:lpstr>
      <vt:lpstr>Bileşik özellikler</vt:lpstr>
      <vt:lpstr>Bileşik özellikler</vt:lpstr>
      <vt:lpstr>Bileşik özellikler</vt:lpstr>
      <vt:lpstr>Bileşik özellikler</vt:lpstr>
      <vt:lpstr>Bileşik özellikler</vt:lpstr>
      <vt:lpstr>Bileşik özellikler</vt:lpstr>
      <vt:lpstr>Bileşik özellikler</vt:lpstr>
      <vt:lpstr>Bileşik özellikler</vt:lpstr>
      <vt:lpstr>Bileşik özellikler</vt:lpstr>
      <vt:lpstr>Bileşik özellikler</vt:lpstr>
      <vt:lpstr>Bileşik özellikler</vt:lpstr>
      <vt:lpstr>Bileşik özellikler</vt:lpstr>
      <vt:lpstr>Bileşik özellikler</vt:lpstr>
      <vt:lpstr>Model oluşturma sorunu</vt:lpstr>
      <vt:lpstr>Model oluşturma</vt:lpstr>
      <vt:lpstr>Model oluşturma</vt:lpstr>
      <vt:lpstr>Model oluşturma</vt:lpstr>
      <vt:lpstr>Model oluşturma</vt:lpstr>
      <vt:lpstr>Model oluşturma</vt:lpstr>
      <vt:lpstr>Model oluşturma</vt:lpstr>
      <vt:lpstr>Model oluşturma</vt:lpstr>
      <vt:lpstr>Model oluşturma</vt:lpstr>
      <vt:lpstr>Model oluşturma</vt:lpstr>
      <vt:lpstr>Model oluşturma</vt:lpstr>
      <vt:lpstr>Model oluşturma</vt:lpstr>
      <vt:lpstr>Model oluşturma</vt:lpstr>
      <vt:lpstr>Model oluşturma</vt:lpstr>
      <vt:lpstr>Model oluşturma</vt:lpstr>
      <vt:lpstr>Model oluşturma</vt:lpstr>
      <vt:lpstr>Model oluşturma</vt:lpstr>
      <vt:lpstr>Model oluşturma</vt:lpstr>
      <vt:lpstr>Model oluşturma</vt:lpstr>
      <vt:lpstr>Model oluşturma</vt:lpstr>
      <vt:lpstr>Model oluşturma</vt:lpstr>
      <vt:lpstr>Model oluşturma</vt:lpstr>
      <vt:lpstr>Model oluşturma</vt:lpstr>
      <vt:lpstr>Ortak etkiler</vt:lpstr>
      <vt:lpstr>Ortak etkiler</vt:lpstr>
      <vt:lpstr>Ortak etkiler</vt:lpstr>
      <vt:lpstr>Ortak etkiler</vt:lpstr>
      <vt:lpstr>Ortak etkiler</vt:lpstr>
      <vt:lpstr>Etki kopyalama</vt:lpstr>
      <vt:lpstr>Etki kopyalama</vt:lpstr>
      <vt:lpstr>Etki kopyalama</vt:lpstr>
      <vt:lpstr>Lineer olmayan ilişkiler</vt:lpstr>
      <vt:lpstr>Referans konu</vt:lpstr>
      <vt:lpstr>Referans konu: normal denklemleri</vt:lpstr>
      <vt:lpstr>Normal denklemleri</vt:lpstr>
      <vt:lpstr>Normal denklemleri</vt:lpstr>
      <vt:lpstr>Normal denklemleri</vt:lpstr>
      <vt:lpstr>Normal denklemleri</vt:lpstr>
      <vt:lpstr>Normal denklemleri</vt:lpstr>
      <vt:lpstr>Normal denklemleri</vt:lpstr>
      <vt:lpstr>Normal denklemleri</vt:lpstr>
      <vt:lpstr>Lineer bağımlı özellikler</vt:lpstr>
      <vt:lpstr>Come again 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MIT503 Veri Yapıları ve algoritmalar</dc:title>
  <dc:creator>gmyuriy</dc:creator>
  <cp:lastModifiedBy>gmyuriy</cp:lastModifiedBy>
  <cp:revision>1645</cp:revision>
  <dcterms:created xsi:type="dcterms:W3CDTF">2006-08-16T00:00:00Z</dcterms:created>
  <dcterms:modified xsi:type="dcterms:W3CDTF">2013-03-27T14:18:24Z</dcterms:modified>
</cp:coreProperties>
</file>