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56" r:id="rId4"/>
    <p:sldId id="559" r:id="rId5"/>
    <p:sldId id="560" r:id="rId6"/>
    <p:sldId id="562" r:id="rId7"/>
    <p:sldId id="563" r:id="rId8"/>
    <p:sldId id="564" r:id="rId9"/>
    <p:sldId id="565" r:id="rId10"/>
    <p:sldId id="566" r:id="rId11"/>
    <p:sldId id="627" r:id="rId12"/>
    <p:sldId id="541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628" r:id="rId27"/>
    <p:sldId id="544" r:id="rId28"/>
    <p:sldId id="582" r:id="rId29"/>
    <p:sldId id="585" r:id="rId30"/>
    <p:sldId id="629" r:id="rId31"/>
    <p:sldId id="630" r:id="rId32"/>
    <p:sldId id="586" r:id="rId33"/>
    <p:sldId id="587" r:id="rId34"/>
    <p:sldId id="588" r:id="rId35"/>
    <p:sldId id="545" r:id="rId36"/>
    <p:sldId id="631" r:id="rId37"/>
    <p:sldId id="632" r:id="rId38"/>
    <p:sldId id="589" r:id="rId39"/>
    <p:sldId id="633" r:id="rId40"/>
    <p:sldId id="591" r:id="rId41"/>
    <p:sldId id="592" r:id="rId42"/>
    <p:sldId id="546" r:id="rId43"/>
    <p:sldId id="593" r:id="rId44"/>
    <p:sldId id="634" r:id="rId45"/>
    <p:sldId id="548" r:id="rId46"/>
    <p:sldId id="594" r:id="rId47"/>
    <p:sldId id="595" r:id="rId48"/>
    <p:sldId id="596" r:id="rId49"/>
    <p:sldId id="597" r:id="rId50"/>
    <p:sldId id="598" r:id="rId51"/>
    <p:sldId id="599" r:id="rId52"/>
    <p:sldId id="600" r:id="rId53"/>
    <p:sldId id="603" r:id="rId54"/>
    <p:sldId id="604" r:id="rId55"/>
    <p:sldId id="549" r:id="rId56"/>
    <p:sldId id="605" r:id="rId57"/>
    <p:sldId id="606" r:id="rId58"/>
    <p:sldId id="607" r:id="rId59"/>
    <p:sldId id="608" r:id="rId60"/>
    <p:sldId id="609" r:id="rId61"/>
    <p:sldId id="610" r:id="rId62"/>
    <p:sldId id="611" r:id="rId63"/>
    <p:sldId id="612" r:id="rId64"/>
    <p:sldId id="613" r:id="rId65"/>
    <p:sldId id="614" r:id="rId66"/>
    <p:sldId id="551" r:id="rId67"/>
    <p:sldId id="615" r:id="rId68"/>
    <p:sldId id="616" r:id="rId69"/>
    <p:sldId id="617" r:id="rId70"/>
    <p:sldId id="618" r:id="rId71"/>
    <p:sldId id="620" r:id="rId72"/>
    <p:sldId id="621" r:id="rId73"/>
    <p:sldId id="623" r:id="rId74"/>
    <p:sldId id="626" r:id="rId75"/>
    <p:sldId id="624" r:id="rId76"/>
    <p:sldId id="625" r:id="rId77"/>
    <p:sldId id="523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tif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8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MIT5</a:t>
            </a:r>
            <a:r>
              <a:rPr lang="en-US" dirty="0" smtClean="0"/>
              <a:t>6</a:t>
            </a:r>
            <a:r>
              <a:rPr lang="tr-TR" dirty="0" smtClean="0"/>
              <a:t>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Yapay Zeka ve Makine Öğrenmesi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“Tüm karşı bir” </a:t>
            </a:r>
            <a:r>
              <a:rPr lang="tr-TR" dirty="0" smtClean="0"/>
              <a:t>sınıflandırma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243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4400" y="29718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14400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14400" y="4572000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4400" y="4038600"/>
            <a:ext cx="457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1" y="5410200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u="sng" dirty="0" smtClean="0"/>
              <a:t>Birkaç sınıflı sınıflandırma</a:t>
            </a:r>
            <a:endParaRPr lang="en-US" sz="2400" u="sng" dirty="0"/>
          </a:p>
        </p:txBody>
      </p:sp>
      <p:sp>
        <p:nvSpPr>
          <p:cNvPr id="10" name="Oval 9"/>
          <p:cNvSpPr/>
          <p:nvPr/>
        </p:nvSpPr>
        <p:spPr>
          <a:xfrm>
            <a:off x="3124199" y="24384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24199" y="29718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24199" y="35052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24199" y="45720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124199" y="40386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4600" y="5410200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“A mı?” İkili </a:t>
            </a:r>
            <a:r>
              <a:rPr lang="tr-TR" sz="2400" dirty="0" smtClean="0"/>
              <a:t>soru, evet/hair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5257799" y="24384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57799" y="29718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257799" y="35052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257799" y="45720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57799" y="40386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48200" y="5410200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“B mı?” İkili </a:t>
            </a:r>
            <a:r>
              <a:rPr lang="tr-TR" sz="2400" dirty="0" smtClean="0"/>
              <a:t>soru, evet/hair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10400" y="3581400"/>
            <a:ext cx="106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...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2800" y="5562600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vb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Notasyon hatırlatma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m</a:t>
            </a:r>
            <a:r>
              <a:rPr lang="tr-TR" dirty="0" smtClean="0"/>
              <a:t> – önceden var olan olay örneklerinin sayısı</a:t>
            </a:r>
          </a:p>
          <a:p>
            <a:pPr lvl="1"/>
            <a:r>
              <a:rPr lang="tr-TR" dirty="0" smtClean="0"/>
              <a:t>Bütün var olan örnekler, eğitim kümesidir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“x”</a:t>
            </a:r>
            <a:r>
              <a:rPr lang="tr-TR" dirty="0" smtClean="0"/>
              <a:t>, girdi, bağımsız, açıklayıcı, yada neden değişkeni, örneğin – reklam harcaması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“y”</a:t>
            </a:r>
            <a:r>
              <a:rPr lang="tr-TR" dirty="0" smtClean="0"/>
              <a:t>,çıktı, bağımlı, yada sonuç değişkeni, örneğin – öğrenci sayısı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(x,y)</a:t>
            </a:r>
            <a:r>
              <a:rPr lang="tr-TR" dirty="0" smtClean="0"/>
              <a:t> – bir örnek, x ve y çifti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,y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 – eğitim kümesindeki “</a:t>
            </a:r>
            <a:r>
              <a:rPr lang="tr-TR" i="1" dirty="0" smtClean="0"/>
              <a:t>i</a:t>
            </a:r>
            <a:r>
              <a:rPr lang="tr-TR" dirty="0" smtClean="0"/>
              <a:t>” numaralı bir örnek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Sınıflandırma sorunu: </a:t>
            </a:r>
            <a:r>
              <a:rPr lang="tr-TR" dirty="0" smtClean="0">
                <a:solidFill>
                  <a:srgbClr val="FF0000"/>
                </a:solidFill>
              </a:rPr>
              <a:t>durumunun </a:t>
            </a:r>
            <a:r>
              <a:rPr lang="tr-TR" dirty="0" smtClean="0">
                <a:solidFill>
                  <a:srgbClr val="FF0000"/>
                </a:solidFill>
              </a:rPr>
              <a:t>y=0 yada y=1 sınıfının üyeliğini </a:t>
            </a:r>
            <a:r>
              <a:rPr lang="tr-TR" dirty="0" smtClean="0">
                <a:solidFill>
                  <a:srgbClr val="FF0000"/>
                </a:solidFill>
              </a:rPr>
              <a:t>belirtmek</a:t>
            </a:r>
            <a:endParaRPr lang="tr-TR" dirty="0" smtClean="0"/>
          </a:p>
          <a:p>
            <a:pPr marL="231775" indent="-231775">
              <a:buNone/>
            </a:pPr>
            <a:endParaRPr lang="tr-TR" dirty="0" smtClean="0"/>
          </a:p>
          <a:p>
            <a:pPr marL="231775" indent="-231775">
              <a:buNone/>
            </a:pPr>
            <a:r>
              <a:rPr lang="tr-TR" dirty="0" smtClean="0"/>
              <a:t>Programımız (tipik makine öğrenme programı):</a:t>
            </a:r>
            <a:endParaRPr lang="tr-TR" dirty="0" smtClean="0"/>
          </a:p>
          <a:p>
            <a:pPr marL="231775" indent="-231775"/>
            <a:r>
              <a:rPr lang="tr-TR" i="1" dirty="0" smtClean="0"/>
              <a:t>Hipotez/modeli belirtmek</a:t>
            </a:r>
          </a:p>
          <a:p>
            <a:pPr marL="231775" indent="-231775"/>
            <a:r>
              <a:rPr lang="tr-TR" i="1" dirty="0" smtClean="0"/>
              <a:t>Maliyet fonksiyonu belirtmek</a:t>
            </a:r>
          </a:p>
          <a:p>
            <a:pPr marL="231775" indent="-231775"/>
            <a:r>
              <a:rPr lang="tr-TR" i="1" dirty="0" smtClean="0"/>
              <a:t>Minimizasyon problemini belirtip çözmek</a:t>
            </a:r>
          </a:p>
          <a:p>
            <a:pPr marL="0" indent="0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Lojistik regresyon modeli:</a:t>
            </a:r>
            <a:endParaRPr lang="tr-TR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 smtClean="0"/>
          </a:p>
        </p:txBody>
      </p:sp>
      <p:graphicFrame>
        <p:nvGraphicFramePr>
          <p:cNvPr id="463874" name="Object 2"/>
          <p:cNvGraphicFramePr>
            <a:graphicFrameLocks noChangeAspect="1"/>
          </p:cNvGraphicFramePr>
          <p:nvPr/>
        </p:nvGraphicFramePr>
        <p:xfrm>
          <a:off x="762000" y="2514600"/>
          <a:ext cx="2357438" cy="673100"/>
        </p:xfrm>
        <a:graphic>
          <a:graphicData uri="http://schemas.openxmlformats.org/presentationml/2006/ole">
            <p:oleObj spid="_x0000_s463874" name="Equation" r:id="rId3" imgW="622080" imgH="177480" progId="Equation.3">
              <p:embed/>
            </p:oleObj>
          </a:graphicData>
        </a:graphic>
      </p:graphicFrame>
      <p:graphicFrame>
        <p:nvGraphicFramePr>
          <p:cNvPr id="463875" name="Object 3"/>
          <p:cNvGraphicFramePr>
            <a:graphicFrameLocks noChangeAspect="1"/>
          </p:cNvGraphicFramePr>
          <p:nvPr/>
        </p:nvGraphicFramePr>
        <p:xfrm>
          <a:off x="747713" y="3124200"/>
          <a:ext cx="3944937" cy="817563"/>
        </p:xfrm>
        <a:graphic>
          <a:graphicData uri="http://schemas.openxmlformats.org/presentationml/2006/ole">
            <p:oleObj spid="_x0000_s463875" name="Equation" r:id="rId4" imgW="1041120" imgH="215640" progId="Equation.3">
              <p:embed/>
            </p:oleObj>
          </a:graphicData>
        </a:graphic>
      </p:graphicFrame>
      <p:pic>
        <p:nvPicPr>
          <p:cNvPr id="463878" name="Picture 6" descr="E:\MyDocuments\Professional\Courses\Artificial Intelligence and Machine Learning\d4eg1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8712" y="3886200"/>
            <a:ext cx="3671888" cy="275391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257800" y="3276600"/>
            <a:ext cx="34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/>
              <a:t>g</a:t>
            </a:r>
            <a:r>
              <a:rPr lang="tr-TR" sz="2800" dirty="0" smtClean="0"/>
              <a:t>(</a:t>
            </a:r>
            <a:r>
              <a:rPr lang="tr-TR" sz="2800" i="1" dirty="0" smtClean="0"/>
              <a:t>z</a:t>
            </a:r>
            <a:r>
              <a:rPr lang="tr-TR" sz="2800" dirty="0" smtClean="0"/>
              <a:t>): </a:t>
            </a:r>
            <a:r>
              <a:rPr lang="tr-TR" sz="2800" i="1" dirty="0" smtClean="0"/>
              <a:t>lojistik </a:t>
            </a:r>
            <a:r>
              <a:rPr lang="tr-TR" sz="2800" i="1" dirty="0" smtClean="0"/>
              <a:t>fonksiyonu</a:t>
            </a:r>
            <a:endParaRPr lang="en-US" sz="2800" i="1" dirty="0"/>
          </a:p>
        </p:txBody>
      </p:sp>
      <p:sp>
        <p:nvSpPr>
          <p:cNvPr id="10" name="Rectangle 9"/>
          <p:cNvSpPr/>
          <p:nvPr/>
        </p:nvSpPr>
        <p:spPr>
          <a:xfrm>
            <a:off x="5257800" y="1676400"/>
            <a:ext cx="388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i="1" dirty="0" smtClean="0"/>
              <a:t>İlişki/hipotez fonksiyonu, yada model</a:t>
            </a:r>
            <a:endParaRPr lang="en-US" sz="2800" i="1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505200" y="2153454"/>
            <a:ext cx="1752600" cy="6659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3876" name="Object 4"/>
          <p:cNvGraphicFramePr>
            <a:graphicFrameLocks noChangeAspect="1"/>
          </p:cNvGraphicFramePr>
          <p:nvPr/>
        </p:nvGraphicFramePr>
        <p:xfrm>
          <a:off x="7262812" y="6400800"/>
          <a:ext cx="1804988" cy="436589"/>
        </p:xfrm>
        <a:graphic>
          <a:graphicData uri="http://schemas.openxmlformats.org/presentationml/2006/ole">
            <p:oleObj spid="_x0000_s463876" name="Equation" r:id="rId6" imgW="83808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Lojistik fonksiyonu:</a:t>
            </a:r>
            <a:endParaRPr lang="tr-TR" dirty="0" smtClean="0"/>
          </a:p>
          <a:p>
            <a:pPr marL="0" indent="231775"/>
            <a:r>
              <a:rPr lang="tr-TR" i="1" dirty="0" smtClean="0">
                <a:solidFill>
                  <a:srgbClr val="FF0000"/>
                </a:solidFill>
              </a:rPr>
              <a:t>0’dan 1’e kadar değişir</a:t>
            </a:r>
            <a:endParaRPr lang="tr-TR" i="1" dirty="0" smtClean="0">
              <a:solidFill>
                <a:srgbClr val="FF0000"/>
              </a:solidFill>
            </a:endParaRPr>
          </a:p>
          <a:p>
            <a:pPr marL="0" indent="231775"/>
            <a:r>
              <a:rPr lang="tr-TR" dirty="0" smtClean="0">
                <a:solidFill>
                  <a:srgbClr val="FF0000"/>
                </a:solidFill>
              </a:rPr>
              <a:t>İçindeki </a:t>
            </a:r>
            <a:r>
              <a:rPr lang="tr-TR" i="1" dirty="0" smtClean="0">
                <a:solidFill>
                  <a:srgbClr val="FF0000"/>
                </a:solidFill>
              </a:rPr>
              <a:t>z</a:t>
            </a:r>
            <a:r>
              <a:rPr lang="tr-TR" i="1" dirty="0" smtClean="0">
                <a:solidFill>
                  <a:srgbClr val="FF0000"/>
                </a:solidFill>
              </a:rPr>
              <a:t>,</a:t>
            </a:r>
            <a:r>
              <a:rPr lang="tr-TR" i="1" dirty="0" smtClean="0">
                <a:solidFill>
                  <a:srgbClr val="FF0000"/>
                </a:solidFill>
              </a:rPr>
              <a:t> </a:t>
            </a:r>
            <a:r>
              <a:rPr lang="tr-TR" i="1" dirty="0" smtClean="0">
                <a:solidFill>
                  <a:srgbClr val="FF0000"/>
                </a:solidFill>
              </a:rPr>
              <a:t>x özelliklerine lineer şekilde </a:t>
            </a:r>
            <a:r>
              <a:rPr lang="tr-TR" i="1" dirty="0" smtClean="0">
                <a:solidFill>
                  <a:srgbClr val="FF0000"/>
                </a:solidFill>
              </a:rPr>
              <a:t>bağlıdır</a:t>
            </a:r>
            <a:endParaRPr lang="tr-TR" i="1" dirty="0" smtClean="0">
              <a:solidFill>
                <a:srgbClr val="FF0000"/>
              </a:solidFill>
            </a:endParaRPr>
          </a:p>
          <a:p>
            <a:pPr marL="0" indent="231775"/>
            <a:r>
              <a:rPr lang="tr-TR" i="1" dirty="0" smtClean="0">
                <a:solidFill>
                  <a:srgbClr val="FF0000"/>
                </a:solidFill>
              </a:rPr>
              <a:t>Büyük pozitif z için, </a:t>
            </a:r>
            <a:r>
              <a:rPr lang="tr-TR" i="1" dirty="0" smtClean="0">
                <a:solidFill>
                  <a:srgbClr val="FF0000"/>
                </a:solidFill>
              </a:rPr>
              <a:t>h-model </a:t>
            </a:r>
            <a:r>
              <a:rPr lang="tr-TR" i="1" dirty="0" smtClean="0">
                <a:solidFill>
                  <a:srgbClr val="FF0000"/>
                </a:solidFill>
              </a:rPr>
              <a:t>1 </a:t>
            </a:r>
            <a:r>
              <a:rPr lang="tr-TR" i="1" dirty="0" smtClean="0">
                <a:solidFill>
                  <a:srgbClr val="FF0000"/>
                </a:solidFill>
              </a:rPr>
              <a:t>yakındadır</a:t>
            </a:r>
            <a:endParaRPr lang="tr-TR" i="1" dirty="0" smtClean="0">
              <a:solidFill>
                <a:srgbClr val="FF0000"/>
              </a:solidFill>
            </a:endParaRPr>
          </a:p>
          <a:p>
            <a:pPr marL="0" indent="231775"/>
            <a:r>
              <a:rPr lang="tr-TR" i="1" dirty="0" smtClean="0">
                <a:solidFill>
                  <a:srgbClr val="FF0000"/>
                </a:solidFill>
              </a:rPr>
              <a:t>Büyük negatif z için, </a:t>
            </a:r>
            <a:r>
              <a:rPr lang="tr-TR" i="1" dirty="0" smtClean="0">
                <a:solidFill>
                  <a:srgbClr val="FF0000"/>
                </a:solidFill>
              </a:rPr>
              <a:t>h-model </a:t>
            </a:r>
            <a:r>
              <a:rPr lang="tr-TR" i="1" dirty="0" smtClean="0">
                <a:solidFill>
                  <a:srgbClr val="FF0000"/>
                </a:solidFill>
              </a:rPr>
              <a:t>0 </a:t>
            </a:r>
            <a:r>
              <a:rPr lang="tr-TR" i="1" dirty="0" smtClean="0">
                <a:solidFill>
                  <a:srgbClr val="FF0000"/>
                </a:solidFill>
              </a:rPr>
              <a:t>yakındadır</a:t>
            </a:r>
            <a:endParaRPr lang="tr-TR" i="1" dirty="0" smtClean="0">
              <a:solidFill>
                <a:srgbClr val="FF0000"/>
              </a:solidFill>
            </a:endParaRPr>
          </a:p>
          <a:p>
            <a:pPr marL="0" indent="231775"/>
            <a:endParaRPr lang="tr-TR" i="1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463878" name="Picture 6" descr="E:\MyDocuments\Professional\Courses\Artificial Intelligence and Machine Learning\d4eg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4191000"/>
            <a:ext cx="3265488" cy="2449116"/>
          </a:xfrm>
          <a:prstGeom prst="rect">
            <a:avLst/>
          </a:prstGeom>
          <a:noFill/>
        </p:spPr>
      </p:pic>
      <p:graphicFrame>
        <p:nvGraphicFramePr>
          <p:cNvPr id="464901" name="Object 5"/>
          <p:cNvGraphicFramePr>
            <a:graphicFrameLocks noChangeAspect="1"/>
          </p:cNvGraphicFramePr>
          <p:nvPr/>
        </p:nvGraphicFramePr>
        <p:xfrm>
          <a:off x="914400" y="4745037"/>
          <a:ext cx="3944937" cy="817563"/>
        </p:xfrm>
        <a:graphic>
          <a:graphicData uri="http://schemas.openxmlformats.org/presentationml/2006/ole">
            <p:oleObj spid="_x0000_s464901" name="Equation" r:id="rId4" imgW="1041120" imgH="215640" progId="Equation.3">
              <p:embed/>
            </p:oleObj>
          </a:graphicData>
        </a:graphic>
      </p:graphicFrame>
      <p:graphicFrame>
        <p:nvGraphicFramePr>
          <p:cNvPr id="464902" name="Object 6"/>
          <p:cNvGraphicFramePr>
            <a:graphicFrameLocks noChangeAspect="1"/>
          </p:cNvGraphicFramePr>
          <p:nvPr/>
        </p:nvGraphicFramePr>
        <p:xfrm>
          <a:off x="7262813" y="6400800"/>
          <a:ext cx="1804987" cy="436563"/>
        </p:xfrm>
        <a:graphic>
          <a:graphicData uri="http://schemas.openxmlformats.org/presentationml/2006/ole">
            <p:oleObj spid="_x0000_s464902" name="Equation" r:id="rId5" imgW="83808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i="1" dirty="0" smtClean="0">
                <a:solidFill>
                  <a:srgbClr val="FF0000"/>
                </a:solidFill>
              </a:rPr>
              <a:t>Lojistik “h</a:t>
            </a:r>
            <a:r>
              <a:rPr lang="tr-TR" i="1" dirty="0" smtClean="0">
                <a:solidFill>
                  <a:srgbClr val="FF0000"/>
                </a:solidFill>
              </a:rPr>
              <a:t>” </a:t>
            </a:r>
            <a:r>
              <a:rPr lang="tr-TR" i="1" dirty="0" smtClean="0">
                <a:solidFill>
                  <a:srgbClr val="FF0000"/>
                </a:solidFill>
              </a:rPr>
              <a:t>fonksiyonu ne demektir?</a:t>
            </a:r>
            <a:endParaRPr lang="tr-TR" i="1" dirty="0" smtClean="0">
              <a:solidFill>
                <a:srgbClr val="FF0000"/>
              </a:solidFill>
            </a:endParaRPr>
          </a:p>
          <a:p>
            <a:pPr marL="341313" indent="-341313"/>
            <a:r>
              <a:rPr lang="tr-TR" i="1" dirty="0" smtClean="0"/>
              <a:t>Önceden, lineer regresyonun </a:t>
            </a:r>
            <a:r>
              <a:rPr lang="tr-TR" i="1" dirty="0" smtClean="0"/>
              <a:t>h-modeli </a:t>
            </a:r>
            <a:r>
              <a:rPr lang="tr-TR" i="1" dirty="0" smtClean="0"/>
              <a:t>y-sonucunun </a:t>
            </a:r>
            <a:r>
              <a:rPr lang="tr-TR" i="1" dirty="0" smtClean="0"/>
              <a:t>değerlerini </a:t>
            </a:r>
            <a:r>
              <a:rPr lang="tr-TR" i="1" dirty="0" smtClean="0"/>
              <a:t>direkt olarak veriyordu</a:t>
            </a:r>
            <a:endParaRPr lang="tr-TR" i="1" dirty="0" smtClean="0"/>
          </a:p>
          <a:p>
            <a:pPr marL="341313" indent="-341313"/>
            <a:r>
              <a:rPr lang="tr-TR" i="1" dirty="0" smtClean="0"/>
              <a:t>Burada öyle yorumlama olamaz: </a:t>
            </a:r>
            <a:endParaRPr lang="tr-TR" i="1" dirty="0" smtClean="0"/>
          </a:p>
          <a:p>
            <a:pPr marL="741363" lvl="1" indent="-341313"/>
            <a:r>
              <a:rPr lang="tr-TR" i="1" dirty="0" smtClean="0"/>
              <a:t>çıktılar y=0 </a:t>
            </a:r>
            <a:r>
              <a:rPr lang="tr-TR" i="1" dirty="0" smtClean="0"/>
              <a:t>yada y=1 </a:t>
            </a:r>
            <a:r>
              <a:rPr lang="tr-TR" i="1" dirty="0" smtClean="0"/>
              <a:t>değerinde olmalıydı</a:t>
            </a:r>
          </a:p>
          <a:p>
            <a:pPr marL="741363" lvl="1" indent="-341313"/>
            <a:r>
              <a:rPr lang="tr-TR" i="1" dirty="0" smtClean="0"/>
              <a:t>“h” fonksiyonunun değerleri, 0’dan </a:t>
            </a:r>
            <a:r>
              <a:rPr lang="tr-TR" i="1" dirty="0" smtClean="0"/>
              <a:t>1’e kadar </a:t>
            </a:r>
            <a:r>
              <a:rPr lang="tr-TR" i="1" dirty="0" smtClean="0">
                <a:solidFill>
                  <a:srgbClr val="FF0000"/>
                </a:solidFill>
              </a:rPr>
              <a:t>sürekli şekilde </a:t>
            </a:r>
            <a:r>
              <a:rPr lang="tr-TR" i="1" dirty="0" smtClean="0"/>
              <a:t>değişir</a:t>
            </a:r>
            <a:endParaRPr lang="tr-TR" i="1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i="1" dirty="0" smtClean="0">
                <a:solidFill>
                  <a:srgbClr val="FF0000"/>
                </a:solidFill>
              </a:rPr>
              <a:t>Lojistik </a:t>
            </a:r>
            <a:r>
              <a:rPr lang="tr-TR" i="1" dirty="0" smtClean="0">
                <a:solidFill>
                  <a:srgbClr val="FF0000"/>
                </a:solidFill>
              </a:rPr>
              <a:t>“h” fonksiyonu ne demektir</a:t>
            </a:r>
            <a:r>
              <a:rPr lang="tr-TR" i="1" dirty="0" smtClean="0">
                <a:solidFill>
                  <a:srgbClr val="FF0000"/>
                </a:solidFill>
              </a:rPr>
              <a:t>?</a:t>
            </a:r>
          </a:p>
          <a:p>
            <a:pPr marL="231775" indent="-231775"/>
            <a:r>
              <a:rPr lang="tr-TR" i="1" dirty="0" smtClean="0"/>
              <a:t>yorumlama olarak</a:t>
            </a:r>
            <a:r>
              <a:rPr lang="tr-TR" i="1" dirty="0" smtClean="0"/>
              <a:t>, </a:t>
            </a:r>
            <a:r>
              <a:rPr lang="tr-TR" i="1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(x)’in x özellikle durumun 1-sınıfında olması olasılığı anlamı var</a:t>
            </a:r>
          </a:p>
          <a:p>
            <a:pPr marL="231775" indent="-231775"/>
            <a:r>
              <a:rPr lang="tr-TR" i="1" dirty="0" smtClean="0">
                <a:sym typeface="Symbol"/>
              </a:rPr>
              <a:t>“1” sınıfından durumlar için, </a:t>
            </a:r>
            <a:r>
              <a:rPr lang="tr-TR" i="1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</a:t>
            </a:r>
            <a:r>
              <a:rPr lang="tr-TR" i="1" dirty="0" smtClean="0">
                <a:sym typeface="Symbol"/>
              </a:rPr>
              <a:t>)=1 lazım, ve “0” sınıfından durumlar için </a:t>
            </a:r>
            <a:r>
              <a:rPr lang="tr-TR" i="1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</a:t>
            </a:r>
            <a:r>
              <a:rPr lang="tr-TR" i="1" dirty="0" smtClean="0">
                <a:sym typeface="Symbol"/>
              </a:rPr>
              <a:t>)=0 lazım</a:t>
            </a:r>
          </a:p>
          <a:p>
            <a:pPr marL="231775" indent="-231775">
              <a:tabLst>
                <a:tab pos="2517775" algn="l"/>
              </a:tabLst>
            </a:pPr>
            <a:r>
              <a:rPr lang="tr-TR" i="1" dirty="0" smtClean="0">
                <a:sym typeface="Symbol"/>
              </a:rPr>
              <a:t>Bütün diğer durumlar için, </a:t>
            </a:r>
            <a:r>
              <a:rPr lang="tr-TR" i="1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</a:t>
            </a:r>
            <a:r>
              <a:rPr lang="tr-TR" i="1" dirty="0" smtClean="0">
                <a:sym typeface="Symbol"/>
              </a:rPr>
              <a:t>) durumun “1” sınıfından olduğu belirtmektedir</a:t>
            </a:r>
            <a:br>
              <a:rPr lang="tr-TR" i="1" dirty="0" smtClean="0">
                <a:sym typeface="Symbol"/>
              </a:rPr>
            </a:br>
            <a:r>
              <a:rPr lang="tr-TR" i="1" dirty="0" smtClean="0">
                <a:sym typeface="Symbol"/>
              </a:rPr>
              <a:t>	</a:t>
            </a:r>
            <a:br>
              <a:rPr lang="tr-TR" i="1" dirty="0" smtClean="0">
                <a:sym typeface="Symbol"/>
              </a:rPr>
            </a:br>
            <a:r>
              <a:rPr lang="tr-TR" i="1" dirty="0" smtClean="0">
                <a:sym typeface="Symbol"/>
              </a:rPr>
              <a:t>	</a:t>
            </a:r>
            <a:r>
              <a:rPr lang="tr-TR" i="1" dirty="0" smtClean="0">
                <a:solidFill>
                  <a:srgbClr val="FF0000"/>
                </a:solidFill>
              </a:rPr>
              <a:t>h</a:t>
            </a:r>
            <a:r>
              <a:rPr lang="tr-TR" i="1" baseline="-25000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(x)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=P(y=1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|x)</a:t>
            </a:r>
            <a:endParaRPr lang="tr-T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878" name="Picture 6" descr="E:\MyDocuments\Professional\Courses\Artificial Intelligence and Machine Learning\d4e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0" y="4724400"/>
            <a:ext cx="2844800" cy="2133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276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i="1" dirty="0" smtClean="0">
                <a:solidFill>
                  <a:srgbClr val="FF0000"/>
                </a:solidFill>
              </a:rPr>
              <a:t>Lojistik karar sınırı:</a:t>
            </a:r>
            <a:endParaRPr lang="tr-TR" i="1" dirty="0" smtClean="0">
              <a:solidFill>
                <a:srgbClr val="FF0000"/>
              </a:solidFill>
            </a:endParaRPr>
          </a:p>
          <a:p>
            <a:pPr marL="231775" indent="-231775"/>
            <a:r>
              <a:rPr lang="tr-TR" i="1" dirty="0" smtClean="0"/>
              <a:t>Kesin bir durum </a:t>
            </a:r>
            <a:r>
              <a:rPr lang="tr-TR" i="1" dirty="0" smtClean="0"/>
              <a:t>için, </a:t>
            </a:r>
            <a:r>
              <a:rPr lang="tr-TR" i="1" dirty="0" smtClean="0">
                <a:solidFill>
                  <a:srgbClr val="FF0000"/>
                </a:solidFill>
              </a:rPr>
              <a:t>karar </a:t>
            </a:r>
            <a:r>
              <a:rPr lang="tr-TR" i="1" dirty="0" smtClean="0">
                <a:solidFill>
                  <a:srgbClr val="FF0000"/>
                </a:solidFill>
              </a:rPr>
              <a:t>vermek için h-olasılığı kullanıyoruz</a:t>
            </a:r>
            <a:endParaRPr lang="tr-TR" i="1" dirty="0" smtClean="0">
              <a:solidFill>
                <a:srgbClr val="FF0000"/>
              </a:solidFill>
            </a:endParaRPr>
          </a:p>
          <a:p>
            <a:pPr marL="231775" indent="-231775"/>
            <a:r>
              <a:rPr lang="tr-TR" i="1" dirty="0" smtClean="0"/>
              <a:t>Örğenin, eğer </a:t>
            </a:r>
            <a:r>
              <a:rPr lang="tr-TR" i="1" dirty="0" smtClean="0"/>
              <a:t>olasılık </a:t>
            </a:r>
            <a:r>
              <a:rPr lang="tr-TR" i="1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(x)</a:t>
            </a:r>
            <a:r>
              <a:rPr lang="en-US" i="1" dirty="0" smtClean="0"/>
              <a:t>&gt;</a:t>
            </a:r>
            <a:r>
              <a:rPr lang="ru-RU" i="1" dirty="0" smtClean="0"/>
              <a:t>0.5</a:t>
            </a:r>
            <a:r>
              <a:rPr lang="tr-TR" i="1" dirty="0" smtClean="0"/>
              <a:t>, </a:t>
            </a:r>
            <a:r>
              <a:rPr lang="tr-TR" i="1" dirty="0" smtClean="0"/>
              <a:t>durumun </a:t>
            </a:r>
            <a:r>
              <a:rPr lang="tr-TR" i="1" dirty="0" smtClean="0"/>
              <a:t>y=1 </a:t>
            </a:r>
            <a:r>
              <a:rPr lang="tr-TR" i="1" dirty="0" smtClean="0"/>
              <a:t>olduğunu diyoruz</a:t>
            </a:r>
            <a:endParaRPr lang="tr-TR" i="1" dirty="0" smtClean="0"/>
          </a:p>
          <a:p>
            <a:pPr marL="231775" indent="-231775"/>
            <a:r>
              <a:rPr lang="tr-TR" i="1" dirty="0" smtClean="0"/>
              <a:t>Yoksa </a:t>
            </a:r>
            <a:r>
              <a:rPr lang="tr-TR" i="1" dirty="0" smtClean="0"/>
              <a:t>(h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(x)</a:t>
            </a:r>
            <a:r>
              <a:rPr lang="en-US" i="1" dirty="0" smtClean="0"/>
              <a:t>&lt;</a:t>
            </a:r>
            <a:r>
              <a:rPr lang="en-US" i="1" dirty="0" smtClean="0"/>
              <a:t>0.5</a:t>
            </a:r>
            <a:r>
              <a:rPr lang="tr-TR" i="1" dirty="0" smtClean="0"/>
              <a:t>), </a:t>
            </a:r>
            <a:r>
              <a:rPr lang="tr-TR" i="1" dirty="0" smtClean="0"/>
              <a:t>durumun y=0 </a:t>
            </a:r>
            <a:r>
              <a:rPr lang="tr-TR" i="1" dirty="0" smtClean="0"/>
              <a:t>olduğu </a:t>
            </a:r>
            <a:r>
              <a:rPr lang="tr-TR" i="1" dirty="0" smtClean="0"/>
              <a:t>diyoruz</a:t>
            </a:r>
            <a:endParaRPr lang="tr-TR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86200" y="5791200"/>
            <a:ext cx="388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5029200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y=1 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311696" y="6015335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y=0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pPr marL="231775" indent="-231775"/>
            <a:r>
              <a:rPr lang="tr-TR" i="1" dirty="0" smtClean="0"/>
              <a:t>Bu yöntemi kullanarak</a:t>
            </a:r>
            <a:r>
              <a:rPr lang="tr-TR" i="1" dirty="0" smtClean="0"/>
              <a:t>, bütün mümkün </a:t>
            </a:r>
            <a:r>
              <a:rPr lang="tr-TR" i="1" dirty="0" smtClean="0"/>
              <a:t>durumlar x’lere göre </a:t>
            </a:r>
            <a:r>
              <a:rPr lang="tr-TR" i="1" dirty="0" smtClean="0">
                <a:solidFill>
                  <a:srgbClr val="FF0000"/>
                </a:solidFill>
              </a:rPr>
              <a:t>iki </a:t>
            </a:r>
            <a:r>
              <a:rPr lang="tr-TR" i="1" dirty="0" smtClean="0">
                <a:solidFill>
                  <a:srgbClr val="FF0000"/>
                </a:solidFill>
              </a:rPr>
              <a:t>sınıfa bölünecek</a:t>
            </a:r>
            <a:r>
              <a:rPr lang="tr-TR" i="1" dirty="0" smtClean="0"/>
              <a:t>, </a:t>
            </a:r>
            <a:r>
              <a:rPr lang="tr-TR" i="1" dirty="0" smtClean="0"/>
              <a:t>y=1 </a:t>
            </a:r>
            <a:r>
              <a:rPr lang="tr-TR" i="1" dirty="0" smtClean="0"/>
              <a:t>sınıfı </a:t>
            </a:r>
            <a:r>
              <a:rPr lang="tr-TR" i="1" dirty="0" smtClean="0"/>
              <a:t>ve y=0 </a:t>
            </a:r>
            <a:r>
              <a:rPr lang="tr-TR" i="1" dirty="0" smtClean="0"/>
              <a:t>sınıfı</a:t>
            </a:r>
            <a:endParaRPr lang="tr-TR" i="1" dirty="0" smtClean="0"/>
          </a:p>
          <a:p>
            <a:pPr marL="231775" indent="-231775"/>
            <a:r>
              <a:rPr lang="tr-TR" i="1" dirty="0" smtClean="0"/>
              <a:t>Bu iki sınıf arasındaki sınıra, </a:t>
            </a:r>
            <a:r>
              <a:rPr lang="tr-TR" i="1" dirty="0" smtClean="0"/>
              <a:t>“</a:t>
            </a:r>
            <a:r>
              <a:rPr lang="tr-TR" i="1" dirty="0" smtClean="0">
                <a:solidFill>
                  <a:srgbClr val="FF0000"/>
                </a:solidFill>
              </a:rPr>
              <a:t>karar sınırı</a:t>
            </a:r>
            <a:r>
              <a:rPr lang="tr-TR" i="1" dirty="0" smtClean="0"/>
              <a:t>” </a:t>
            </a:r>
            <a:r>
              <a:rPr lang="tr-TR" i="1" dirty="0" smtClean="0"/>
              <a:t>denir</a:t>
            </a:r>
            <a:endParaRPr lang="tr-TR" i="1" dirty="0" smtClean="0"/>
          </a:p>
          <a:p>
            <a:pPr marL="231775" indent="-231775"/>
            <a:r>
              <a:rPr lang="tr-TR" i="1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</a:t>
            </a:r>
            <a:r>
              <a:rPr lang="tr-TR" i="1" dirty="0" smtClean="0">
                <a:sym typeface="Symbol"/>
              </a:rPr>
              <a:t>)’deki z’nin şekli yüzden, lojistik regresiyondaki karar sınırı 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lineer </a:t>
            </a:r>
            <a:r>
              <a:rPr lang="tr-TR" i="1" dirty="0" smtClean="0">
                <a:sym typeface="Symbol"/>
              </a:rPr>
              <a:t>çizgidir</a:t>
            </a:r>
            <a:endParaRPr lang="tr-TR" i="1" dirty="0" smtClean="0"/>
          </a:p>
          <a:p>
            <a:pPr marL="231775" indent="-231775"/>
            <a:endParaRPr lang="tr-TR" dirty="0" smtClean="0"/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2819400" y="5932124"/>
          <a:ext cx="3886200" cy="1002076"/>
        </p:xfrm>
        <a:graphic>
          <a:graphicData uri="http://schemas.openxmlformats.org/presentationml/2006/ole">
            <p:oleObj spid="_x0000_s468996" name="Equation" r:id="rId3" imgW="1574640" imgH="406080" progId="Equation.3">
              <p:embed/>
            </p:oleObj>
          </a:graphicData>
        </a:graphic>
      </p:graphicFrame>
      <p:graphicFrame>
        <p:nvGraphicFramePr>
          <p:cNvPr id="468997" name="Object 5"/>
          <p:cNvGraphicFramePr>
            <a:graphicFrameLocks noChangeAspect="1"/>
          </p:cNvGraphicFramePr>
          <p:nvPr/>
        </p:nvGraphicFramePr>
        <p:xfrm>
          <a:off x="1828800" y="5202237"/>
          <a:ext cx="3944937" cy="817563"/>
        </p:xfrm>
        <a:graphic>
          <a:graphicData uri="http://schemas.openxmlformats.org/presentationml/2006/ole">
            <p:oleObj spid="_x0000_s468997" name="Equation" r:id="rId4" imgW="1041120" imgH="2156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127991" y="4495800"/>
            <a:ext cx="901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b="1" i="1" dirty="0" smtClean="0">
                <a:solidFill>
                  <a:srgbClr val="FF0000"/>
                </a:solidFill>
                <a:sym typeface="Symbol"/>
              </a:rPr>
              <a:t>“z”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4419600" y="4724400"/>
            <a:ext cx="228600" cy="1143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Karar sınırı</a:t>
            </a:r>
          </a:p>
        </p:txBody>
      </p:sp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00400" y="3090069"/>
            <a:ext cx="3124200" cy="25908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37304" y="4267200"/>
            <a:ext cx="883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y=1 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4876800" y="5253335"/>
            <a:ext cx="790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y=0</a:t>
            </a:r>
            <a:endParaRPr lang="en-US" sz="3200" b="1" dirty="0"/>
          </a:p>
        </p:txBody>
      </p:sp>
      <p:sp>
        <p:nvSpPr>
          <p:cNvPr id="11" name="Down Arrow 10"/>
          <p:cNvSpPr/>
          <p:nvPr/>
        </p:nvSpPr>
        <p:spPr>
          <a:xfrm rot="19038318">
            <a:off x="2530967" y="218118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Ders planı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Lineer sınıflandırma sorunu </a:t>
            </a:r>
            <a:br>
              <a:rPr lang="tr-TR" dirty="0" smtClean="0"/>
            </a:br>
            <a:r>
              <a:rPr lang="tr-TR" dirty="0" smtClean="0"/>
              <a:t>(Lojistik regresyon)</a:t>
            </a:r>
          </a:p>
          <a:p>
            <a:r>
              <a:rPr lang="tr-TR" dirty="0" smtClean="0"/>
              <a:t>Aşırı uyum ve düzenlileştirme</a:t>
            </a:r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231775" indent="-231775"/>
            <a:r>
              <a:rPr lang="tr-TR" i="1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</a:t>
            </a:r>
            <a:r>
              <a:rPr lang="tr-TR" i="1" dirty="0" smtClean="0">
                <a:sym typeface="Symbol"/>
              </a:rPr>
              <a:t>)’nin </a:t>
            </a:r>
            <a:r>
              <a:rPr lang="tr-TR" i="1" dirty="0" smtClean="0">
                <a:sym typeface="Symbol"/>
              </a:rPr>
              <a:t>karar </a:t>
            </a:r>
            <a:r>
              <a:rPr lang="tr-TR" i="1" dirty="0" smtClean="0">
                <a:sym typeface="Symbol"/>
              </a:rPr>
              <a:t>sınırının </a:t>
            </a:r>
            <a:r>
              <a:rPr lang="tr-TR" i="1" dirty="0" smtClean="0">
                <a:sym typeface="Symbol"/>
              </a:rPr>
              <a:t>lineer olduğu nedeniyle, lojistik regresyona 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lineer sınıflandırma </a:t>
            </a:r>
            <a:r>
              <a:rPr lang="tr-TR" i="1" dirty="0" smtClean="0">
                <a:sym typeface="Symbol"/>
              </a:rPr>
              <a:t>da deyebiliriz</a:t>
            </a:r>
          </a:p>
          <a:p>
            <a:pPr marL="231775" indent="-231775"/>
            <a:r>
              <a:rPr lang="tr-TR" i="1" dirty="0" smtClean="0">
                <a:sym typeface="Symbol"/>
              </a:rPr>
              <a:t>Bu anlamda, lojistik regresyon en basit sınıflandırma </a:t>
            </a:r>
            <a:r>
              <a:rPr lang="tr-TR" i="1" dirty="0" smtClean="0">
                <a:sym typeface="Symbol"/>
              </a:rPr>
              <a:t>yaklaşımıdır</a:t>
            </a:r>
            <a:endParaRPr lang="tr-TR" i="1" dirty="0" smtClean="0"/>
          </a:p>
          <a:p>
            <a:pPr marL="231775" indent="-231775"/>
            <a:endParaRPr lang="tr-T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231775" indent="-231775"/>
            <a:r>
              <a:rPr lang="tr-TR" i="1" dirty="0" smtClean="0"/>
              <a:t>Birçok </a:t>
            </a:r>
            <a:r>
              <a:rPr lang="tr-TR" i="1" dirty="0" smtClean="0"/>
              <a:t>boyutlu lineer regresyon </a:t>
            </a:r>
            <a:r>
              <a:rPr lang="tr-TR" i="1" dirty="0" smtClean="0"/>
              <a:t>gibi, </a:t>
            </a:r>
            <a:r>
              <a:rPr lang="tr-TR" i="1" dirty="0" smtClean="0"/>
              <a:t>burada da </a:t>
            </a:r>
            <a:r>
              <a:rPr lang="tr-TR" i="1" dirty="0" smtClean="0">
                <a:solidFill>
                  <a:srgbClr val="FF0000"/>
                </a:solidFill>
              </a:rPr>
              <a:t>lineer olmayan </a:t>
            </a:r>
            <a:r>
              <a:rPr lang="tr-TR" i="1" dirty="0" smtClean="0">
                <a:solidFill>
                  <a:srgbClr val="FF0000"/>
                </a:solidFill>
              </a:rPr>
              <a:t>ilişkiler modellenebilir</a:t>
            </a:r>
            <a:endParaRPr lang="tr-TR" i="1" dirty="0" smtClean="0">
              <a:sym typeface="Symbol"/>
            </a:endParaRPr>
          </a:p>
          <a:p>
            <a:pPr marL="231775" indent="-231775"/>
            <a:r>
              <a:rPr lang="tr-TR" i="1" dirty="0" smtClean="0">
                <a:solidFill>
                  <a:srgbClr val="FF0000"/>
                </a:solidFill>
              </a:rPr>
              <a:t>Lineer </a:t>
            </a:r>
            <a:r>
              <a:rPr lang="tr-TR" i="1" dirty="0" smtClean="0">
                <a:solidFill>
                  <a:srgbClr val="FF0000"/>
                </a:solidFill>
              </a:rPr>
              <a:t>olmayan </a:t>
            </a:r>
            <a:r>
              <a:rPr lang="tr-TR" i="1" dirty="0" smtClean="0">
                <a:solidFill>
                  <a:srgbClr val="FF0000"/>
                </a:solidFill>
              </a:rPr>
              <a:t>özellikleri </a:t>
            </a:r>
            <a:r>
              <a:rPr lang="tr-TR" i="1" dirty="0" smtClean="0"/>
              <a:t>kullanarak, </a:t>
            </a:r>
            <a:r>
              <a:rPr lang="tr-TR" i="1" dirty="0" smtClean="0"/>
              <a:t>yeni özelliklere göre lineer </a:t>
            </a:r>
            <a:r>
              <a:rPr lang="tr-TR" i="1" dirty="0" smtClean="0"/>
              <a:t>olan</a:t>
            </a:r>
            <a:r>
              <a:rPr lang="tr-TR" i="1" dirty="0" smtClean="0"/>
              <a:t>, aynı zamanda orijinal </a:t>
            </a:r>
            <a:r>
              <a:rPr lang="tr-TR" i="1" dirty="0" smtClean="0"/>
              <a:t>özelliklere </a:t>
            </a:r>
            <a:r>
              <a:rPr lang="tr-TR" i="1" dirty="0" smtClean="0"/>
              <a:t>göre </a:t>
            </a:r>
            <a:r>
              <a:rPr lang="tr-TR" i="1" u="sng" dirty="0" smtClean="0"/>
              <a:t>lineer </a:t>
            </a:r>
            <a:r>
              <a:rPr lang="tr-TR" i="1" u="sng" dirty="0" smtClean="0"/>
              <a:t>olmayan</a:t>
            </a:r>
            <a:r>
              <a:rPr lang="tr-TR" i="1" dirty="0" smtClean="0"/>
              <a:t> karar </a:t>
            </a:r>
            <a:r>
              <a:rPr lang="tr-TR" i="1" dirty="0" smtClean="0"/>
              <a:t>sınırı da oluşturulabilir</a:t>
            </a:r>
            <a:endParaRPr lang="tr-TR" i="1" dirty="0" smtClean="0"/>
          </a:p>
          <a:p>
            <a:pPr marL="231775" indent="-231775"/>
            <a:endParaRPr lang="tr-T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Lineer </a:t>
            </a:r>
            <a:r>
              <a:rPr lang="tr-TR" dirty="0" smtClean="0">
                <a:solidFill>
                  <a:srgbClr val="FF0000"/>
                </a:solidFill>
              </a:rPr>
              <a:t>olmayan ilişki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(kırmızı – y=1 örnekleri, mavi – y=0 örnekleri)</a:t>
            </a:r>
          </a:p>
        </p:txBody>
      </p:sp>
      <p:pic>
        <p:nvPicPr>
          <p:cNvPr id="472066" name="Picture 2" descr="E:\MyDocuments\Professional\Courses\Artificial Intelligence and Machine Learning\d4eg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908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Model:</a:t>
            </a:r>
            <a:endParaRPr lang="tr-TR" dirty="0" smtClean="0"/>
          </a:p>
        </p:txBody>
      </p:sp>
      <p:pic>
        <p:nvPicPr>
          <p:cNvPr id="472066" name="Picture 2" descr="E:\MyDocuments\Professional\Courses\Artificial Intelligence and Machine Learning\d4e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590800"/>
            <a:ext cx="5334000" cy="4000500"/>
          </a:xfrm>
          <a:prstGeom prst="rect">
            <a:avLst/>
          </a:prstGeom>
          <a:noFill/>
        </p:spPr>
      </p:pic>
      <p:graphicFrame>
        <p:nvGraphicFramePr>
          <p:cNvPr id="473090" name="Object 2"/>
          <p:cNvGraphicFramePr>
            <a:graphicFrameLocks noChangeAspect="1"/>
          </p:cNvGraphicFramePr>
          <p:nvPr/>
        </p:nvGraphicFramePr>
        <p:xfrm>
          <a:off x="2286000" y="1676400"/>
          <a:ext cx="4341812" cy="838200"/>
        </p:xfrm>
        <a:graphic>
          <a:graphicData uri="http://schemas.openxmlformats.org/presentationml/2006/ole">
            <p:oleObj spid="_x0000_s473090" name="Equation" r:id="rId4" imgW="1117440" imgH="215640" progId="Equation.3">
              <p:embed/>
            </p:oleObj>
          </a:graphicData>
        </a:graphic>
      </p:graphicFrame>
      <p:graphicFrame>
        <p:nvGraphicFramePr>
          <p:cNvPr id="473091" name="Object 3"/>
          <p:cNvGraphicFramePr>
            <a:graphicFrameLocks noChangeAspect="1"/>
          </p:cNvGraphicFramePr>
          <p:nvPr/>
        </p:nvGraphicFramePr>
        <p:xfrm>
          <a:off x="6477000" y="6244874"/>
          <a:ext cx="2590800" cy="536926"/>
        </p:xfrm>
        <a:graphic>
          <a:graphicData uri="http://schemas.openxmlformats.org/presentationml/2006/ole">
            <p:oleObj spid="_x0000_s473091" name="Equation" r:id="rId5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Lineer </a:t>
            </a:r>
            <a:r>
              <a:rPr lang="tr-TR" dirty="0" smtClean="0">
                <a:solidFill>
                  <a:srgbClr val="FF0000"/>
                </a:solidFill>
              </a:rPr>
              <a:t>olmayan </a:t>
            </a:r>
            <a:r>
              <a:rPr lang="tr-TR" dirty="0" smtClean="0">
                <a:solidFill>
                  <a:srgbClr val="FF0000"/>
                </a:solidFill>
              </a:rPr>
              <a:t>yeni özellik:</a:t>
            </a:r>
            <a:endParaRPr lang="tr-TR" dirty="0" smtClean="0">
              <a:solidFill>
                <a:srgbClr val="FF0000"/>
              </a:solidFill>
            </a:endParaRPr>
          </a:p>
        </p:txBody>
      </p:sp>
      <p:pic>
        <p:nvPicPr>
          <p:cNvPr id="472066" name="Picture 2" descr="E:\MyDocuments\Professional\Courses\Artificial Intelligence and Machine Learning\d4e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590800"/>
            <a:ext cx="5334000" cy="4000500"/>
          </a:xfrm>
          <a:prstGeom prst="rect">
            <a:avLst/>
          </a:prstGeom>
          <a:noFill/>
        </p:spPr>
      </p:pic>
      <p:graphicFrame>
        <p:nvGraphicFramePr>
          <p:cNvPr id="473090" name="Object 2"/>
          <p:cNvGraphicFramePr>
            <a:graphicFrameLocks noChangeAspect="1"/>
          </p:cNvGraphicFramePr>
          <p:nvPr/>
        </p:nvGraphicFramePr>
        <p:xfrm>
          <a:off x="3116263" y="2057400"/>
          <a:ext cx="2614612" cy="838200"/>
        </p:xfrm>
        <a:graphic>
          <a:graphicData uri="http://schemas.openxmlformats.org/presentationml/2006/ole">
            <p:oleObj spid="_x0000_s474114" name="Equation" r:id="rId4" imgW="672840" imgH="215640" progId="Equation.3">
              <p:embed/>
            </p:oleObj>
          </a:graphicData>
        </a:graphic>
      </p:graphicFrame>
      <p:sp>
        <p:nvSpPr>
          <p:cNvPr id="6" name="Oval 5"/>
          <p:cNvSpPr/>
          <p:nvPr/>
        </p:nvSpPr>
        <p:spPr>
          <a:xfrm>
            <a:off x="3505200" y="3733800"/>
            <a:ext cx="2057400" cy="17526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3257974">
            <a:off x="5630360" y="311724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4343400"/>
            <a:ext cx="875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y=1 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667000" y="5410200"/>
            <a:ext cx="790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y=0</a:t>
            </a:r>
            <a:endParaRPr lang="en-US" sz="32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9" name="Picture 3" descr="E:\MyDocuments\Professional\Courses\Artificial Intelligence and Machine Learning\d4eg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590800"/>
            <a:ext cx="533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Genişlenmiş yeni lineer model: </a:t>
            </a: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73090" name="Object 2"/>
          <p:cNvGraphicFramePr>
            <a:graphicFrameLocks noChangeAspect="1"/>
          </p:cNvGraphicFramePr>
          <p:nvPr/>
        </p:nvGraphicFramePr>
        <p:xfrm>
          <a:off x="1066800" y="3276600"/>
          <a:ext cx="1295400" cy="442307"/>
        </p:xfrm>
        <a:graphic>
          <a:graphicData uri="http://schemas.openxmlformats.org/presentationml/2006/ole">
            <p:oleObj spid="_x0000_s475138" name="Equation" r:id="rId4" imgW="520560" imgH="177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276600" y="5467064"/>
            <a:ext cx="875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y=1 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3048000" y="4419600"/>
            <a:ext cx="790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y=0</a:t>
            </a:r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2316163"/>
          <a:ext cx="5095875" cy="503237"/>
        </p:xfrm>
        <a:graphic>
          <a:graphicData uri="http://schemas.openxmlformats.org/presentationml/2006/ole">
            <p:oleObj spid="_x0000_s475139" name="Equation" r:id="rId5" imgW="180324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9" name="Picture 3" descr="E:\MyDocuments\Professional\Courses\Artificial Intelligence and Machine Learning\d4eg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590800"/>
            <a:ext cx="533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Üç boyutta ilişki yeni de lineer oluyor!</a:t>
            </a:r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3257974">
            <a:off x="7230558" y="456505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5521656"/>
            <a:ext cx="4953000" cy="0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76600" y="5467064"/>
            <a:ext cx="875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y=1 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3048000" y="4419600"/>
            <a:ext cx="790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y=0</a:t>
            </a:r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2316163"/>
          <a:ext cx="5095875" cy="503237"/>
        </p:xfrm>
        <a:graphic>
          <a:graphicData uri="http://schemas.openxmlformats.org/presentationml/2006/ole">
            <p:oleObj spid="_x0000_s555011" name="Equation" r:id="rId4" imgW="180324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tr-TR" dirty="0" smtClean="0"/>
              <a:t>Modeli </a:t>
            </a:r>
            <a:r>
              <a:rPr lang="tr-TR" dirty="0" smtClean="0"/>
              <a:t>nasıl buluyoruz </a:t>
            </a:r>
            <a:r>
              <a:rPr lang="tr-TR" dirty="0" smtClean="0"/>
              <a:t>? – Bir maliyeti azaltarak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Önceden bunun gibi bir </a:t>
            </a:r>
            <a:r>
              <a:rPr lang="tr-TR" dirty="0" smtClean="0">
                <a:solidFill>
                  <a:srgbClr val="FF0000"/>
                </a:solidFill>
              </a:rPr>
              <a:t>maliyet </a:t>
            </a:r>
            <a:r>
              <a:rPr lang="tr-TR" dirty="0" smtClean="0">
                <a:solidFill>
                  <a:srgbClr val="FF0000"/>
                </a:solidFill>
              </a:rPr>
              <a:t>fonksiyonu kullandık</a:t>
            </a: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2133600" y="4038600"/>
          <a:ext cx="4375150" cy="1308100"/>
        </p:xfrm>
        <a:graphic>
          <a:graphicData uri="http://schemas.openxmlformats.org/presentationml/2006/ole">
            <p:oleObj spid="_x0000_s158721" name="Equation" r:id="rId3" imgW="135864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tr-TR" dirty="0" smtClean="0"/>
              <a:t>Lojistik </a:t>
            </a:r>
            <a:r>
              <a:rPr lang="tr-TR" dirty="0" smtClean="0"/>
              <a:t>regresyon için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bu </a:t>
            </a:r>
            <a:r>
              <a:rPr lang="tr-TR" dirty="0" smtClean="0">
                <a:solidFill>
                  <a:srgbClr val="FF0000"/>
                </a:solidFill>
              </a:rPr>
              <a:t>maliyet fonksiyonu </a:t>
            </a:r>
            <a:r>
              <a:rPr lang="tr-TR" dirty="0" smtClean="0">
                <a:solidFill>
                  <a:srgbClr val="FF0000"/>
                </a:solidFill>
              </a:rPr>
              <a:t>kötüdür, </a:t>
            </a:r>
            <a:r>
              <a:rPr lang="tr-TR" dirty="0" smtClean="0"/>
              <a:t>azaltma zordur</a:t>
            </a:r>
            <a:endParaRPr lang="tr-TR" dirty="0" smtClean="0"/>
          </a:p>
          <a:p>
            <a:r>
              <a:rPr lang="tr-TR" dirty="0" smtClean="0"/>
              <a:t>Onun yerine </a:t>
            </a:r>
            <a:r>
              <a:rPr lang="tr-TR" dirty="0" smtClean="0"/>
              <a:t>farklı maliyeti kullanılır (lojistik maliyeti):</a:t>
            </a:r>
            <a:endParaRPr lang="tr-TR" dirty="0" smtClean="0"/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685800" y="4267200"/>
          <a:ext cx="8137525" cy="1308100"/>
        </p:xfrm>
        <a:graphic>
          <a:graphicData uri="http://schemas.openxmlformats.org/presentationml/2006/ole">
            <p:oleObj spid="_x0000_s476162" name="Equation" r:id="rId3" imgW="252720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tr-TR" dirty="0" smtClean="0"/>
              <a:t>Bu maliyette, </a:t>
            </a:r>
            <a:r>
              <a:rPr lang="tr-TR" dirty="0" smtClean="0"/>
              <a:t>y</a:t>
            </a:r>
            <a:r>
              <a:rPr lang="tr-TR" baseline="30000" dirty="0" smtClean="0"/>
              <a:t>i</a:t>
            </a:r>
            <a:r>
              <a:rPr lang="tr-TR" dirty="0" smtClean="0"/>
              <a:t> sadece 0 ya da 1 </a:t>
            </a:r>
            <a:r>
              <a:rPr lang="tr-TR" dirty="0" smtClean="0"/>
              <a:t>olabilir</a:t>
            </a:r>
          </a:p>
          <a:p>
            <a:r>
              <a:rPr lang="tr-TR" dirty="0" smtClean="0"/>
              <a:t>D</a:t>
            </a:r>
            <a:r>
              <a:rPr lang="tr-TR" dirty="0" smtClean="0"/>
              <a:t>emek ki, </a:t>
            </a:r>
            <a:r>
              <a:rPr lang="tr-TR" dirty="0" smtClean="0"/>
              <a:t>bu formülde her zaman sadece </a:t>
            </a:r>
            <a:r>
              <a:rPr lang="tr-TR" dirty="0" smtClean="0"/>
              <a:t>birinci </a:t>
            </a:r>
            <a:r>
              <a:rPr lang="tr-TR" dirty="0" smtClean="0"/>
              <a:t>yada ikinci terim </a:t>
            </a:r>
            <a:r>
              <a:rPr lang="tr-TR" dirty="0" smtClean="0"/>
              <a:t>var, ikisi de birlikte hiç zaman yok</a:t>
            </a:r>
            <a:endParaRPr lang="tr-TR" dirty="0" smtClean="0"/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609600" y="4800600"/>
          <a:ext cx="8137525" cy="1308100"/>
        </p:xfrm>
        <a:graphic>
          <a:graphicData uri="http://schemas.openxmlformats.org/presentationml/2006/ole">
            <p:oleObj spid="_x0000_s479234" name="Equation" r:id="rId3" imgW="252720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124200"/>
            <a:ext cx="4724400" cy="35433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Son derste </a:t>
            </a:r>
            <a:r>
              <a:rPr lang="tr-TR" dirty="0" smtClean="0">
                <a:solidFill>
                  <a:srgbClr val="FF0000"/>
                </a:solidFill>
              </a:rPr>
              <a:t>regresyon problemine </a:t>
            </a:r>
            <a:r>
              <a:rPr lang="tr-TR" dirty="0" smtClean="0"/>
              <a:t>baktık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>
                <a:solidFill>
                  <a:srgbClr val="FF0000"/>
                </a:solidFill>
              </a:rPr>
              <a:t>Sürekli değerli ilişkileri</a:t>
            </a:r>
            <a:r>
              <a:rPr lang="tr-TR" dirty="0" smtClean="0"/>
              <a:t> modelleme için kullanılır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tr-TR" dirty="0" smtClean="0"/>
          </a:p>
          <a:p>
            <a:endParaRPr lang="tr-TR" i="1" dirty="0" smtClean="0"/>
          </a:p>
        </p:txBody>
      </p:sp>
      <p:sp>
        <p:nvSpPr>
          <p:cNvPr id="5" name="Oval 4"/>
          <p:cNvSpPr/>
          <p:nvPr/>
        </p:nvSpPr>
        <p:spPr>
          <a:xfrm>
            <a:off x="3886200" y="6248400"/>
            <a:ext cx="1676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6200000">
            <a:off x="1539240" y="4495800"/>
            <a:ext cx="1676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762000" y="5867400"/>
            <a:ext cx="1539240" cy="381000"/>
          </a:xfrm>
          <a:prstGeom prst="borderCallout2">
            <a:avLst>
              <a:gd name="adj1" fmla="val -11953"/>
              <a:gd name="adj2" fmla="val 70684"/>
              <a:gd name="adj3" fmla="val -75919"/>
              <a:gd name="adj4" fmla="val 70778"/>
              <a:gd name="adj5" fmla="val -176306"/>
              <a:gd name="adj6" fmla="val 867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Var olan veriler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endCxn id="5" idx="2"/>
          </p:cNvCxnSpPr>
          <p:nvPr/>
        </p:nvCxnSpPr>
        <p:spPr>
          <a:xfrm>
            <a:off x="1905000" y="6324600"/>
            <a:ext cx="1981200" cy="228600"/>
          </a:xfrm>
          <a:prstGeom prst="bentConnector3">
            <a:avLst>
              <a:gd name="adj1" fmla="val 402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4600" y="3657600"/>
            <a:ext cx="4343400" cy="27432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Callout 2 10"/>
          <p:cNvSpPr/>
          <p:nvPr/>
        </p:nvSpPr>
        <p:spPr>
          <a:xfrm>
            <a:off x="7162800" y="4876800"/>
            <a:ext cx="1447800" cy="609600"/>
          </a:xfrm>
          <a:prstGeom prst="borderCallout2">
            <a:avLst>
              <a:gd name="adj1" fmla="val 3785"/>
              <a:gd name="adj2" fmla="val 31729"/>
              <a:gd name="adj3" fmla="val -49854"/>
              <a:gd name="adj4" fmla="val 31823"/>
              <a:gd name="adj5" fmla="val -167454"/>
              <a:gd name="adj6" fmla="val -34682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açıklanacak/</a:t>
            </a:r>
            <a:br>
              <a:rPr lang="tr-TR" sz="1600" dirty="0" smtClean="0">
                <a:solidFill>
                  <a:schemeClr val="tx1"/>
                </a:solidFill>
              </a:rPr>
            </a:br>
            <a:r>
              <a:rPr lang="tr-TR" sz="1600" dirty="0" smtClean="0">
                <a:solidFill>
                  <a:schemeClr val="tx1"/>
                </a:solidFill>
              </a:rPr>
              <a:t>öğrenecek ilişki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tr-TR" dirty="0" smtClean="0"/>
              <a:t>Bu maliyette, </a:t>
            </a:r>
            <a:r>
              <a:rPr lang="tr-TR" dirty="0" smtClean="0"/>
              <a:t>y</a:t>
            </a:r>
            <a:r>
              <a:rPr lang="tr-TR" baseline="30000" dirty="0" smtClean="0"/>
              <a:t>i</a:t>
            </a:r>
            <a:r>
              <a:rPr lang="tr-TR" dirty="0" smtClean="0"/>
              <a:t> sadece 0 ya da 1 </a:t>
            </a:r>
            <a:r>
              <a:rPr lang="tr-TR" dirty="0" smtClean="0"/>
              <a:t>olabilir</a:t>
            </a:r>
          </a:p>
          <a:p>
            <a:r>
              <a:rPr lang="tr-TR" dirty="0" smtClean="0"/>
              <a:t>D</a:t>
            </a:r>
            <a:r>
              <a:rPr lang="tr-TR" dirty="0" smtClean="0"/>
              <a:t>emek ki, </a:t>
            </a:r>
            <a:r>
              <a:rPr lang="tr-TR" dirty="0" smtClean="0"/>
              <a:t>bu formülde her zaman </a:t>
            </a:r>
            <a:r>
              <a:rPr lang="tr-TR" smtClean="0"/>
              <a:t>sadece </a:t>
            </a:r>
            <a:r>
              <a:rPr lang="tr-TR" smtClean="0"/>
              <a:t>birinci </a:t>
            </a:r>
            <a:r>
              <a:rPr lang="tr-TR" dirty="0" smtClean="0"/>
              <a:t>yada ikinci </a:t>
            </a:r>
            <a:r>
              <a:rPr lang="tr-TR" smtClean="0"/>
              <a:t>terim </a:t>
            </a:r>
            <a:r>
              <a:rPr lang="tr-TR" smtClean="0"/>
              <a:t>var, ikisi de birlikte hiç zaman yok</a:t>
            </a:r>
            <a:endParaRPr lang="tr-TR" dirty="0" smtClean="0"/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609600" y="4800600"/>
          <a:ext cx="8137525" cy="1308100"/>
        </p:xfrm>
        <a:graphic>
          <a:graphicData uri="http://schemas.openxmlformats.org/presentationml/2006/ole">
            <p:oleObj spid="_x0000_s556034" name="Equation" r:id="rId3" imgW="2527200" imgH="406080" progId="Equation.3">
              <p:embed/>
            </p:oleObj>
          </a:graphicData>
        </a:graphic>
      </p:graphicFrame>
      <p:sp>
        <p:nvSpPr>
          <p:cNvPr id="5" name="Down Arrow 4"/>
          <p:cNvSpPr/>
          <p:nvPr/>
        </p:nvSpPr>
        <p:spPr>
          <a:xfrm>
            <a:off x="3733800" y="41148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y</a:t>
            </a:r>
            <a:r>
              <a:rPr lang="tr-TR" sz="2800" baseline="30000" dirty="0" smtClean="0"/>
              <a:t>i</a:t>
            </a:r>
            <a:r>
              <a:rPr lang="tr-TR" sz="2800" dirty="0" smtClean="0"/>
              <a:t>=1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86400" y="4114800"/>
            <a:ext cx="236220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tr-TR" dirty="0" smtClean="0"/>
              <a:t>Bu maliyette, </a:t>
            </a:r>
            <a:r>
              <a:rPr lang="tr-TR" dirty="0" smtClean="0"/>
              <a:t>y</a:t>
            </a:r>
            <a:r>
              <a:rPr lang="tr-TR" baseline="30000" dirty="0" smtClean="0"/>
              <a:t>i</a:t>
            </a:r>
            <a:r>
              <a:rPr lang="tr-TR" dirty="0" smtClean="0"/>
              <a:t> sadece 0 ya da 1 </a:t>
            </a:r>
            <a:r>
              <a:rPr lang="tr-TR" dirty="0" smtClean="0"/>
              <a:t>olabilir</a:t>
            </a:r>
          </a:p>
          <a:p>
            <a:r>
              <a:rPr lang="tr-TR" dirty="0" smtClean="0"/>
              <a:t>D</a:t>
            </a:r>
            <a:r>
              <a:rPr lang="tr-TR" dirty="0" smtClean="0"/>
              <a:t>emek ki, </a:t>
            </a:r>
            <a:r>
              <a:rPr lang="tr-TR" dirty="0" smtClean="0"/>
              <a:t>bu formülde her zaman </a:t>
            </a:r>
            <a:r>
              <a:rPr lang="tr-TR" smtClean="0"/>
              <a:t>sadece </a:t>
            </a:r>
            <a:r>
              <a:rPr lang="tr-TR" smtClean="0"/>
              <a:t>birinci </a:t>
            </a:r>
            <a:r>
              <a:rPr lang="tr-TR" dirty="0" smtClean="0"/>
              <a:t>yada ikinci </a:t>
            </a:r>
            <a:r>
              <a:rPr lang="tr-TR" smtClean="0"/>
              <a:t>terim </a:t>
            </a:r>
            <a:r>
              <a:rPr lang="tr-TR" smtClean="0"/>
              <a:t>var, ikisi de birlikte hiç zaman yok</a:t>
            </a:r>
            <a:endParaRPr lang="tr-TR" dirty="0" smtClean="0"/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609600" y="4800600"/>
          <a:ext cx="8137525" cy="1308100"/>
        </p:xfrm>
        <a:graphic>
          <a:graphicData uri="http://schemas.openxmlformats.org/presentationml/2006/ole">
            <p:oleObj spid="_x0000_s557058" name="Equation" r:id="rId3" imgW="2527200" imgH="406080" progId="Equation.3">
              <p:embed/>
            </p:oleObj>
          </a:graphicData>
        </a:graphic>
      </p:graphicFrame>
      <p:sp>
        <p:nvSpPr>
          <p:cNvPr id="5" name="Down Arrow 4"/>
          <p:cNvSpPr/>
          <p:nvPr/>
        </p:nvSpPr>
        <p:spPr>
          <a:xfrm>
            <a:off x="6934200" y="4191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4419600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y</a:t>
            </a:r>
            <a:r>
              <a:rPr lang="tr-TR" sz="2800" baseline="30000" dirty="0" smtClean="0"/>
              <a:t>i</a:t>
            </a:r>
            <a:r>
              <a:rPr lang="tr-TR" sz="2800" dirty="0" smtClean="0"/>
              <a:t>=0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0" y="4343400"/>
            <a:ext cx="2133600" cy="2209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tr-TR" dirty="0" smtClean="0"/>
              <a:t>Bunun sonucu olarak, lojistik </a:t>
            </a:r>
            <a:r>
              <a:rPr lang="tr-TR" dirty="0" smtClean="0"/>
              <a:t>maliyet fonksiyonu </a:t>
            </a:r>
            <a:r>
              <a:rPr lang="tr-TR" dirty="0" smtClean="0">
                <a:solidFill>
                  <a:srgbClr val="FF0000"/>
                </a:solidFill>
              </a:rPr>
              <a:t>konvekstir</a:t>
            </a:r>
            <a:r>
              <a:rPr lang="tr-TR" dirty="0" smtClean="0"/>
              <a:t> ve </a:t>
            </a:r>
            <a:r>
              <a:rPr lang="tr-TR" dirty="0" smtClean="0">
                <a:solidFill>
                  <a:srgbClr val="FF0000"/>
                </a:solidFill>
              </a:rPr>
              <a:t>kolayca dereceli azaltma metotlarıyla azaltılabilir</a:t>
            </a: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609600" y="4800600"/>
          <a:ext cx="8137525" cy="1308100"/>
        </p:xfrm>
        <a:graphic>
          <a:graphicData uri="http://schemas.openxmlformats.org/presentationml/2006/ole">
            <p:oleObj spid="_x0000_s480258" name="Equation" r:id="rId3" imgW="252720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609600" y="4800600"/>
          <a:ext cx="8137525" cy="1308100"/>
        </p:xfrm>
        <a:graphic>
          <a:graphicData uri="http://schemas.openxmlformats.org/presentationml/2006/ole">
            <p:oleObj spid="_x0000_s481282" name="Equation" r:id="rId3" imgW="2527200" imgH="406080" progId="Equation.3">
              <p:embed/>
            </p:oleObj>
          </a:graphicData>
        </a:graphic>
      </p:graphicFrame>
      <p:pic>
        <p:nvPicPr>
          <p:cNvPr id="481283" name="Picture 3" descr="E:\MyDocuments\Professional\Courses\Artificial Intelligence and Machine Learning\d4eg4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09800"/>
            <a:ext cx="3657600" cy="2743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114800" y="1981200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y</a:t>
            </a:r>
            <a:r>
              <a:rPr lang="tr-TR" sz="2800" baseline="30000" dirty="0" smtClean="0"/>
              <a:t>i</a:t>
            </a:r>
            <a:r>
              <a:rPr lang="tr-TR" sz="2800" dirty="0" smtClean="0"/>
              <a:t>=1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486400" y="4114800"/>
            <a:ext cx="236220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609600" y="4800600"/>
          <a:ext cx="8137525" cy="1308100"/>
        </p:xfrm>
        <a:graphic>
          <a:graphicData uri="http://schemas.openxmlformats.org/presentationml/2006/ole">
            <p:oleObj spid="_x0000_s482306" name="Equation" r:id="rId3" imgW="2527200" imgH="40608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114800" y="1981200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y</a:t>
            </a:r>
            <a:r>
              <a:rPr lang="tr-TR" sz="2800" baseline="30000" dirty="0" smtClean="0"/>
              <a:t>i</a:t>
            </a:r>
            <a:r>
              <a:rPr lang="tr-TR" sz="2800" dirty="0" smtClean="0"/>
              <a:t>=0</a:t>
            </a:r>
            <a:endParaRPr lang="en-US" sz="2800" dirty="0"/>
          </a:p>
        </p:txBody>
      </p:sp>
      <p:pic>
        <p:nvPicPr>
          <p:cNvPr id="482307" name="Picture 3" descr="E:\MyDocuments\Professional\Courses\Artificial Intelligence and Machine Learning\d4eg5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09800"/>
            <a:ext cx="3657600" cy="2743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343400" y="2590800"/>
            <a:ext cx="434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-Bunun gibi fonksiyonlar </a:t>
            </a:r>
            <a:r>
              <a:rPr lang="tr-TR" sz="3200" dirty="0" smtClean="0">
                <a:solidFill>
                  <a:srgbClr val="FF0000"/>
                </a:solidFill>
              </a:rPr>
              <a:t>azaltmak </a:t>
            </a:r>
            <a:r>
              <a:rPr lang="tr-TR" sz="3200" dirty="0" smtClean="0">
                <a:solidFill>
                  <a:srgbClr val="FF0000"/>
                </a:solidFill>
              </a:rPr>
              <a:t>kolaydır!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429000" y="4114800"/>
            <a:ext cx="2057400" cy="1981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19600" y="3280569"/>
            <a:ext cx="4724400" cy="3577431"/>
            <a:chOff x="1905000" y="1862931"/>
            <a:chExt cx="5334000" cy="4000500"/>
          </a:xfrm>
        </p:grpSpPr>
        <p:pic>
          <p:nvPicPr>
            <p:cNvPr id="5" name="Content Placeholder 4" descr="lec2ill8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1862931"/>
              <a:ext cx="5334000" cy="40005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4191000" y="3352800"/>
              <a:ext cx="1524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43400" y="3657600"/>
              <a:ext cx="76200" cy="3810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101152" y="3989696"/>
              <a:ext cx="3048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810000" y="4267200"/>
              <a:ext cx="304800" cy="2286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581400" y="4495800"/>
              <a:ext cx="228600" cy="1524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381000" y="3593574"/>
            <a:ext cx="38100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rgbClr val="FF0000"/>
                </a:solidFill>
                <a:sym typeface="Symbol"/>
              </a:rPr>
              <a:t>Yakınsamaya kadar </a:t>
            </a:r>
            <a:r>
              <a:rPr lang="tr-TR" dirty="0" smtClean="0">
                <a:sym typeface="Symbol"/>
              </a:rPr>
              <a:t>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066800" y="4341926"/>
          <a:ext cx="2311400" cy="826438"/>
        </p:xfrm>
        <a:graphic>
          <a:graphicData uri="http://schemas.openxmlformats.org/presentationml/2006/ole">
            <p:oleObj spid="_x0000_s157697" name="Equation" r:id="rId4" imgW="888840" imgH="31716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8458200" y="3429000"/>
            <a:ext cx="298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/>
              <a:t>J</a:t>
            </a:r>
            <a:endParaRPr lang="en-US" sz="2800" i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En düşük maliyeti bulmak </a:t>
            </a:r>
            <a:r>
              <a:rPr lang="tr-TR" dirty="0" smtClean="0"/>
              <a:t>için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dereceli azaltma algoritması </a:t>
            </a:r>
            <a:r>
              <a:rPr lang="tr-TR" dirty="0" smtClean="0">
                <a:sym typeface="Symbol"/>
              </a:rPr>
              <a:t>yeni de kullanılabilir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smtClean="0">
                <a:sym typeface="Symbol"/>
              </a:rPr>
              <a:t>Her zaman en hızlı </a:t>
            </a:r>
            <a:r>
              <a:rPr lang="tr-TR" i="1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’nin azaltan yönünde küçük adımları yaparak en küçük </a:t>
            </a:r>
            <a:r>
              <a:rPr lang="tr-TR" i="1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’nin değerini </a:t>
            </a:r>
            <a:r>
              <a:rPr lang="tr-TR" dirty="0" smtClean="0">
                <a:sym typeface="Symbol"/>
              </a:rPr>
              <a:t>buluyoruz</a:t>
            </a:r>
            <a:endParaRPr lang="tr-TR" dirty="0" smtClean="0">
              <a:sym typeface="Symbo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4419600" y="3280569"/>
            <a:ext cx="4724400" cy="3577431"/>
            <a:chOff x="1905000" y="1862931"/>
            <a:chExt cx="5334000" cy="4000500"/>
          </a:xfrm>
        </p:grpSpPr>
        <p:pic>
          <p:nvPicPr>
            <p:cNvPr id="5" name="Content Placeholder 4" descr="lec2ill8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1862931"/>
              <a:ext cx="5334000" cy="40005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4191000" y="3352800"/>
              <a:ext cx="1524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43400" y="3657600"/>
              <a:ext cx="76200" cy="3810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101152" y="3989696"/>
              <a:ext cx="3048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810000" y="4267200"/>
              <a:ext cx="304800" cy="2286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581400" y="4495800"/>
              <a:ext cx="228600" cy="1524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381000" y="3593574"/>
            <a:ext cx="38100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rgbClr val="FF0000"/>
                </a:solidFill>
                <a:sym typeface="Symbol"/>
              </a:rPr>
              <a:t>Yakınsamaya kadar </a:t>
            </a:r>
            <a:r>
              <a:rPr lang="tr-TR" dirty="0" smtClean="0">
                <a:sym typeface="Symbol"/>
              </a:rPr>
              <a:t>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066800" y="4341926"/>
          <a:ext cx="2311400" cy="826438"/>
        </p:xfrm>
        <a:graphic>
          <a:graphicData uri="http://schemas.openxmlformats.org/presentationml/2006/ole">
            <p:oleObj spid="_x0000_s558082" name="Equation" r:id="rId4" imgW="888840" imgH="31716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8458200" y="3429000"/>
            <a:ext cx="298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/>
              <a:t>J</a:t>
            </a:r>
            <a:endParaRPr lang="en-US" sz="2800" i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tr-TR" dirty="0" smtClean="0"/>
              <a:t>J’nin konveks olması için, 2. minimum olamaz, bu yöntem her zaman en düşük noktaya gelecek</a:t>
            </a:r>
            <a:endParaRPr lang="tr-TR" dirty="0" smtClean="0">
              <a:sym typeface="Symbo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162800" y="4267200"/>
            <a:ext cx="8382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010400" y="4343400"/>
            <a:ext cx="114300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7200" y="1600201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ym typeface="Symbol"/>
              </a:rPr>
              <a:t>Konveks maliyet:</a:t>
            </a:r>
            <a:endParaRPr lang="en-US" sz="2800" dirty="0"/>
          </a:p>
        </p:txBody>
      </p:sp>
      <p:pic>
        <p:nvPicPr>
          <p:cNvPr id="11267" name="Picture 3" descr="E:\MyDocuments\Professional\Courses\Artificial Intelligence and Machine Learning\lec2ill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908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019800" y="4343400"/>
            <a:ext cx="3048000" cy="2438400"/>
            <a:chOff x="1905000" y="1862931"/>
            <a:chExt cx="5334000" cy="4000500"/>
          </a:xfrm>
        </p:grpSpPr>
        <p:pic>
          <p:nvPicPr>
            <p:cNvPr id="23" name="Content Placeholder 4" descr="lec2ill8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1862931"/>
              <a:ext cx="5334000" cy="4000500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4191000" y="3352800"/>
              <a:ext cx="1524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43400" y="3657600"/>
              <a:ext cx="76200" cy="3810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101152" y="3989696"/>
              <a:ext cx="3048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10000" y="4267200"/>
              <a:ext cx="304800" cy="2286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581400" y="4495800"/>
              <a:ext cx="228600" cy="1524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Lojistik regresyon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-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güncelleştirme denklemleri</a:t>
            </a:r>
          </a:p>
        </p:txBody>
      </p:sp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609600" y="2895600"/>
          <a:ext cx="3924300" cy="1308100"/>
        </p:xfrm>
        <a:graphic>
          <a:graphicData uri="http://schemas.openxmlformats.org/presentationml/2006/ole">
            <p:oleObj spid="_x0000_s483331" name="Equation" r:id="rId4" imgW="1218960" imgH="406080" progId="Equation.3">
              <p:embed/>
            </p:oleObj>
          </a:graphicData>
        </a:graphic>
      </p:graphicFrame>
      <p:graphicFrame>
        <p:nvGraphicFramePr>
          <p:cNvPr id="483332" name="Object 4"/>
          <p:cNvGraphicFramePr>
            <a:graphicFrameLocks noChangeAspect="1"/>
          </p:cNvGraphicFramePr>
          <p:nvPr/>
        </p:nvGraphicFramePr>
        <p:xfrm>
          <a:off x="609600" y="4114800"/>
          <a:ext cx="4292600" cy="1308100"/>
        </p:xfrm>
        <a:graphic>
          <a:graphicData uri="http://schemas.openxmlformats.org/presentationml/2006/ole">
            <p:oleObj spid="_x0000_s483332" name="Equation" r:id="rId5" imgW="1333440" imgH="406080" progId="Equation.3">
              <p:embed/>
            </p:oleObj>
          </a:graphicData>
        </a:graphic>
      </p:graphicFrame>
      <p:sp>
        <p:nvSpPr>
          <p:cNvPr id="17" name="Rectangle 16"/>
          <p:cNvSpPr/>
          <p:nvPr/>
        </p:nvSpPr>
        <p:spPr>
          <a:xfrm>
            <a:off x="5638800" y="2526774"/>
            <a:ext cx="32004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6540500" y="3288774"/>
          <a:ext cx="1981200" cy="827088"/>
        </p:xfrm>
        <a:graphic>
          <a:graphicData uri="http://schemas.openxmlformats.org/presentationml/2006/ole">
            <p:oleObj spid="_x0000_s483333" name="Equation" r:id="rId6" imgW="761760" imgH="317160" progId="Equation.3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8077200" y="6457890"/>
            <a:ext cx="106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referans</a:t>
            </a:r>
            <a:endParaRPr lang="en-US" sz="20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Lojistik regresyon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-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güncelleştirme denklemleri</a:t>
            </a:r>
          </a:p>
        </p:txBody>
      </p:sp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609600" y="2895600"/>
          <a:ext cx="3924300" cy="1308100"/>
        </p:xfrm>
        <a:graphic>
          <a:graphicData uri="http://schemas.openxmlformats.org/presentationml/2006/ole">
            <p:oleObj spid="_x0000_s559106" name="Equation" r:id="rId3" imgW="1218960" imgH="406080" progId="Equation.3">
              <p:embed/>
            </p:oleObj>
          </a:graphicData>
        </a:graphic>
      </p:graphicFrame>
      <p:graphicFrame>
        <p:nvGraphicFramePr>
          <p:cNvPr id="483332" name="Object 4"/>
          <p:cNvGraphicFramePr>
            <a:graphicFrameLocks noChangeAspect="1"/>
          </p:cNvGraphicFramePr>
          <p:nvPr/>
        </p:nvGraphicFramePr>
        <p:xfrm>
          <a:off x="609600" y="4114800"/>
          <a:ext cx="4292600" cy="1308100"/>
        </p:xfrm>
        <a:graphic>
          <a:graphicData uri="http://schemas.openxmlformats.org/presentationml/2006/ole">
            <p:oleObj spid="_x0000_s559107" name="Equation" r:id="rId4" imgW="1333440" imgH="406080" progId="Equation.3">
              <p:embed/>
            </p:oleObj>
          </a:graphicData>
        </a:graphic>
      </p:graphicFrame>
      <p:sp>
        <p:nvSpPr>
          <p:cNvPr id="17" name="Rectangle 16"/>
          <p:cNvSpPr/>
          <p:nvPr/>
        </p:nvSpPr>
        <p:spPr>
          <a:xfrm>
            <a:off x="5638800" y="2526774"/>
            <a:ext cx="32004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6540500" y="3288774"/>
          <a:ext cx="1981200" cy="827088"/>
        </p:xfrm>
        <a:graphic>
          <a:graphicData uri="http://schemas.openxmlformats.org/presentationml/2006/ole">
            <p:oleObj spid="_x0000_s559108" name="Equation" r:id="rId5" imgW="761760" imgH="317160" progId="Equation.3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8077200" y="6457890"/>
            <a:ext cx="106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referans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3059843" y="5334000"/>
            <a:ext cx="41791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dirty="0" smtClean="0"/>
              <a:t>x</a:t>
            </a:r>
            <a:r>
              <a:rPr lang="tr-TR" sz="3200" i="1" baseline="30000" dirty="0" smtClean="0"/>
              <a:t>i</a:t>
            </a:r>
            <a:r>
              <a:rPr lang="tr-TR" sz="3200" i="1" baseline="-25000" dirty="0" smtClean="0"/>
              <a:t>j</a:t>
            </a:r>
            <a:r>
              <a:rPr lang="tr-TR" sz="3200" dirty="0" smtClean="0"/>
              <a:t> – </a:t>
            </a:r>
            <a:r>
              <a:rPr lang="tr-TR" sz="3200" i="1" dirty="0" smtClean="0"/>
              <a:t>i</a:t>
            </a:r>
            <a:r>
              <a:rPr lang="tr-TR" sz="3200" dirty="0" smtClean="0"/>
              <a:t>. örnekteki </a:t>
            </a:r>
            <a:r>
              <a:rPr lang="tr-TR" sz="3200" i="1" dirty="0" smtClean="0"/>
              <a:t>j</a:t>
            </a:r>
            <a:r>
              <a:rPr lang="tr-TR" sz="3200" dirty="0" smtClean="0"/>
              <a:t>. özellik</a:t>
            </a:r>
            <a:br>
              <a:rPr lang="tr-TR" sz="3200" dirty="0" smtClean="0"/>
            </a:br>
            <a:r>
              <a:rPr lang="tr-TR" sz="3200" dirty="0" smtClean="0">
                <a:solidFill>
                  <a:srgbClr val="FF0000"/>
                </a:solidFill>
              </a:rPr>
              <a:t>m</a:t>
            </a:r>
            <a:r>
              <a:rPr lang="tr-TR" sz="3200" dirty="0" smtClean="0"/>
              <a:t> </a:t>
            </a:r>
            <a:r>
              <a:rPr lang="tr-TR" sz="3200" i="1" dirty="0" smtClean="0"/>
              <a:t>örnek</a:t>
            </a:r>
            <a:r>
              <a:rPr lang="tr-TR" sz="3200" dirty="0" smtClean="0"/>
              <a:t> ve </a:t>
            </a:r>
            <a:r>
              <a:rPr lang="tr-TR" sz="3200" dirty="0" smtClean="0">
                <a:solidFill>
                  <a:srgbClr val="FF0000"/>
                </a:solidFill>
              </a:rPr>
              <a:t>n</a:t>
            </a:r>
            <a:r>
              <a:rPr lang="tr-TR" sz="3200" dirty="0" smtClean="0"/>
              <a:t> </a:t>
            </a:r>
            <a:r>
              <a:rPr lang="tr-TR" sz="3200" i="1" dirty="0" smtClean="0"/>
              <a:t>özellik</a:t>
            </a:r>
            <a:r>
              <a:rPr lang="tr-TR" sz="3200" dirty="0" smtClean="0"/>
              <a:t> !</a:t>
            </a:r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4191000" y="4343400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>
                <a:solidFill>
                  <a:srgbClr val="FF0000"/>
                </a:solidFill>
              </a:rPr>
              <a:t>Birçok </a:t>
            </a:r>
            <a:r>
              <a:rPr lang="tr-TR" dirty="0" smtClean="0">
                <a:solidFill>
                  <a:srgbClr val="FF0000"/>
                </a:solidFill>
              </a:rPr>
              <a:t>boyutlu lineer regresyon </a:t>
            </a:r>
            <a:r>
              <a:rPr lang="tr-TR" dirty="0" smtClean="0"/>
              <a:t>metodu</a:t>
            </a:r>
          </a:p>
          <a:p>
            <a:pPr marL="742950" lvl="2" indent="-342900"/>
            <a:r>
              <a:rPr lang="tr-TR" dirty="0" smtClean="0"/>
              <a:t>Birçok faktörlere bağlı ilişki modellemeye yol açar</a:t>
            </a:r>
          </a:p>
          <a:p>
            <a:pPr marL="742950" lvl="2" indent="-342900"/>
            <a:r>
              <a:rPr lang="tr-TR" dirty="0" smtClean="0"/>
              <a:t>Hem lineer hem </a:t>
            </a:r>
            <a:r>
              <a:rPr lang="tr-TR" dirty="0" smtClean="0"/>
              <a:t>de lineer </a:t>
            </a:r>
            <a:r>
              <a:rPr lang="tr-TR" dirty="0" smtClean="0"/>
              <a:t>olmayan ilişkileri temsil </a:t>
            </a:r>
            <a:r>
              <a:rPr lang="tr-TR" dirty="0" smtClean="0"/>
              <a:t>edebilir (lineer </a:t>
            </a:r>
            <a:r>
              <a:rPr lang="tr-TR" dirty="0" smtClean="0"/>
              <a:t>olmayan özellikleri </a:t>
            </a:r>
            <a:r>
              <a:rPr lang="tr-TR" dirty="0" smtClean="0"/>
              <a:t>kullanırsak)</a:t>
            </a:r>
            <a:endParaRPr lang="tr-TR" dirty="0" smtClean="0"/>
          </a:p>
          <a:p>
            <a:pPr marL="742950" lvl="2" indent="-342900"/>
            <a:r>
              <a:rPr lang="tr-TR" dirty="0" smtClean="0"/>
              <a:t>Verimli çözme metodları </a:t>
            </a:r>
            <a:r>
              <a:rPr lang="tr-TR" dirty="0" smtClean="0"/>
              <a:t>var, dereceli </a:t>
            </a:r>
            <a:r>
              <a:rPr lang="tr-TR" dirty="0" smtClean="0"/>
              <a:t>azaltma </a:t>
            </a:r>
            <a:r>
              <a:rPr lang="tr-TR" dirty="0" smtClean="0"/>
              <a:t>metodu vb</a:t>
            </a:r>
            <a:endParaRPr lang="tr-TR" dirty="0" smtClean="0"/>
          </a:p>
          <a:p>
            <a:pPr marL="342900" lvl="1" indent="-342900">
              <a:buNone/>
            </a:pPr>
            <a:endParaRPr lang="tr-TR" dirty="0" smtClean="0"/>
          </a:p>
          <a:p>
            <a:endParaRPr lang="tr-TR" i="1" dirty="0" smtClean="0"/>
          </a:p>
        </p:txBody>
      </p:sp>
      <p:graphicFrame>
        <p:nvGraphicFramePr>
          <p:cNvPr id="461826" name="Object 2"/>
          <p:cNvGraphicFramePr>
            <a:graphicFrameLocks noChangeAspect="1"/>
          </p:cNvGraphicFramePr>
          <p:nvPr/>
        </p:nvGraphicFramePr>
        <p:xfrm>
          <a:off x="2362200" y="4648200"/>
          <a:ext cx="3368675" cy="817314"/>
        </p:xfrm>
        <a:graphic>
          <a:graphicData uri="http://schemas.openxmlformats.org/presentationml/2006/ole">
            <p:oleObj spid="_x0000_s461826" name="Equation" r:id="rId3" imgW="88884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ÖNEMLİ NOT</a:t>
            </a:r>
            <a:endParaRPr lang="tr-TR" dirty="0" smtClean="0"/>
          </a:p>
          <a:p>
            <a:pPr lvl="1"/>
            <a:r>
              <a:rPr lang="tr-TR" dirty="0" smtClean="0"/>
              <a:t>Lojistik regresyonunda da </a:t>
            </a:r>
            <a:r>
              <a:rPr lang="tr-TR" dirty="0" smtClean="0">
                <a:solidFill>
                  <a:srgbClr val="FF0000"/>
                </a:solidFill>
              </a:rPr>
              <a:t>özelliği normalleşilmesine ihtiyaç var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Bütün (j) </a:t>
            </a:r>
            <a:r>
              <a:rPr lang="tr-TR" dirty="0" smtClean="0"/>
              <a:t>özelliklerin </a:t>
            </a:r>
            <a:r>
              <a:rPr lang="tr-TR" dirty="0" smtClean="0">
                <a:solidFill>
                  <a:srgbClr val="FF0000"/>
                </a:solidFill>
              </a:rPr>
              <a:t>benzer şekilde </a:t>
            </a:r>
            <a:r>
              <a:rPr lang="tr-TR" dirty="0" smtClean="0"/>
              <a:t>görünmesi gerekiyor </a:t>
            </a:r>
            <a:r>
              <a:rPr lang="tr-TR" dirty="0" smtClean="0"/>
              <a:t>(aynı merkezi </a:t>
            </a:r>
            <a:r>
              <a:rPr lang="tr-TR" dirty="0" smtClean="0"/>
              <a:t>ve aynı varians)</a:t>
            </a:r>
            <a:endParaRPr lang="tr-TR" dirty="0" smtClean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833688" y="3059113"/>
          <a:ext cx="2949575" cy="1673225"/>
        </p:xfrm>
        <a:graphic>
          <a:graphicData uri="http://schemas.openxmlformats.org/presentationml/2006/ole">
            <p:oleObj spid="_x0000_s486402" name="Equation" r:id="rId3" imgW="672840" imgH="380880" progId="Equation.3">
              <p:embed/>
            </p:oleObj>
          </a:graphicData>
        </a:graphic>
      </p:graphicFrame>
      <p:sp>
        <p:nvSpPr>
          <p:cNvPr id="5" name="Down Arrow 4"/>
          <p:cNvSpPr/>
          <p:nvPr/>
        </p:nvSpPr>
        <p:spPr>
          <a:xfrm rot="5662900">
            <a:off x="6283770" y="3523578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smtClean="0"/>
              <a:t>?</a:t>
            </a:r>
            <a:endParaRPr lang="tr-TR" dirty="0" smtClean="0"/>
          </a:p>
        </p:txBody>
      </p:sp>
      <p:pic>
        <p:nvPicPr>
          <p:cNvPr id="77827" name="Picture 3" descr="E:\MyDocuments\Professional\Courses\Artificial Intelligence and Machine Learning\lec2ill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124200"/>
            <a:ext cx="1719217" cy="3505200"/>
          </a:xfrm>
          <a:prstGeom prst="rect">
            <a:avLst/>
          </a:prstGeom>
          <a:noFill/>
        </p:spPr>
      </p:pic>
      <p:pic>
        <p:nvPicPr>
          <p:cNvPr id="77829" name="Picture 5" descr="E:\MyDocuments\Professional\Courses\Artificial Intelligence and Machine Learning\lec2ill9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3316514" cy="3048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386904" y="3040040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derece azaltma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2600" y="3048000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derece azaltma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37338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2200" y="3962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1910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19400" y="4419600"/>
            <a:ext cx="152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62000" y="4572000"/>
            <a:ext cx="798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hızlı!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29400" y="35814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6600" y="37338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8000" y="38862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34200" y="4065896"/>
            <a:ext cx="457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010400" y="4114800"/>
            <a:ext cx="381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6600" y="4267200"/>
            <a:ext cx="304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086600" y="43434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162800" y="44958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086600" y="4572000"/>
            <a:ext cx="304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10200" y="4495800"/>
            <a:ext cx="85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yavaş!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162800" y="46482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5800" y="2819400"/>
            <a:ext cx="4343400" cy="3886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6248400"/>
            <a:ext cx="351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farklı yönler arasında çok fark yoksa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70036" y="6400800"/>
            <a:ext cx="347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farklı yönler arasında çok fark varsa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Lineer regresyonunu karar </a:t>
            </a:r>
            <a:r>
              <a:rPr lang="tr-TR" dirty="0" smtClean="0"/>
              <a:t>vermek için </a:t>
            </a:r>
            <a:r>
              <a:rPr lang="tr-TR" dirty="0" smtClean="0"/>
              <a:t>kullanmak için bir </a:t>
            </a:r>
            <a:r>
              <a:rPr lang="tr-TR" dirty="0" smtClean="0">
                <a:solidFill>
                  <a:srgbClr val="FF0000"/>
                </a:solidFill>
              </a:rPr>
              <a:t>eşik değeri 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smtClean="0">
                <a:solidFill>
                  <a:srgbClr val="FF0000"/>
                </a:solidFill>
              </a:rPr>
              <a:t>threshold, </a:t>
            </a:r>
            <a:r>
              <a:rPr lang="tr-TR" dirty="0" smtClean="0">
                <a:solidFill>
                  <a:srgbClr val="FF0000"/>
                </a:solidFill>
              </a:rPr>
              <a:t>“T</a:t>
            </a:r>
            <a:r>
              <a:rPr lang="tr-TR" dirty="0" smtClean="0">
                <a:solidFill>
                  <a:srgbClr val="FF0000"/>
                </a:solidFill>
              </a:rPr>
              <a:t>”) </a:t>
            </a:r>
            <a:r>
              <a:rPr lang="tr-TR" dirty="0" smtClean="0">
                <a:solidFill>
                  <a:srgbClr val="FF0000"/>
                </a:solidFill>
              </a:rPr>
              <a:t>seçmek</a:t>
            </a:r>
            <a:r>
              <a:rPr lang="tr-TR" dirty="0" smtClean="0"/>
              <a:t> gerekiyor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i="1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(x)</a:t>
            </a:r>
            <a:r>
              <a:rPr lang="tr-TR" dirty="0" smtClean="0"/>
              <a:t> </a:t>
            </a:r>
            <a:r>
              <a:rPr lang="tr-TR" dirty="0" smtClean="0"/>
              <a:t>T’den daha büyükse, </a:t>
            </a:r>
            <a:r>
              <a:rPr lang="tr-TR" dirty="0" smtClean="0"/>
              <a:t>y=1 atıyoruz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i="1" dirty="0" smtClean="0"/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i="1" dirty="0" smtClean="0">
                <a:sym typeface="Symbol"/>
              </a:rPr>
              <a:t>(x) </a:t>
            </a:r>
            <a:r>
              <a:rPr lang="tr-TR" dirty="0" smtClean="0"/>
              <a:t>T’den </a:t>
            </a:r>
            <a:r>
              <a:rPr lang="tr-TR" dirty="0" smtClean="0"/>
              <a:t>daha küçükse, </a:t>
            </a:r>
            <a:r>
              <a:rPr lang="tr-TR" dirty="0" smtClean="0"/>
              <a:t>y=0 atıyoruz</a:t>
            </a:r>
            <a:endParaRPr lang="tr-TR" dirty="0" smtClean="0"/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İyi bir T </a:t>
            </a:r>
            <a:r>
              <a:rPr lang="tr-TR" dirty="0" smtClean="0">
                <a:solidFill>
                  <a:srgbClr val="FF0000"/>
                </a:solidFill>
              </a:rPr>
              <a:t>nasıl seçilebilir</a:t>
            </a:r>
            <a:r>
              <a:rPr lang="tr-TR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“T” seçmek için, önceden var </a:t>
            </a:r>
            <a:r>
              <a:rPr lang="tr-TR" dirty="0" smtClean="0"/>
              <a:t>olan örneklere göre en büyük </a:t>
            </a:r>
            <a:r>
              <a:rPr lang="tr-TR" dirty="0" smtClean="0">
                <a:solidFill>
                  <a:srgbClr val="FF0000"/>
                </a:solidFill>
              </a:rPr>
              <a:t>doğruluk sağlayan </a:t>
            </a:r>
            <a:r>
              <a:rPr lang="tr-TR" dirty="0" smtClean="0">
                <a:solidFill>
                  <a:srgbClr val="FF0000"/>
                </a:solidFill>
              </a:rPr>
              <a:t>T-değeri</a:t>
            </a:r>
            <a:r>
              <a:rPr lang="tr-TR" dirty="0" smtClean="0"/>
              <a:t> genellikle seçikir</a:t>
            </a:r>
          </a:p>
          <a:p>
            <a:r>
              <a:rPr lang="tr-TR" dirty="0" smtClean="0"/>
              <a:t>Doğruluk değeri, bir T kullanan seçme sürecinin ortalama hata oranı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graphicFrame>
        <p:nvGraphicFramePr>
          <p:cNvPr id="487426" name="Object 2"/>
          <p:cNvGraphicFramePr>
            <a:graphicFrameLocks noChangeAspect="1"/>
          </p:cNvGraphicFramePr>
          <p:nvPr/>
        </p:nvGraphicFramePr>
        <p:xfrm>
          <a:off x="1905000" y="4724400"/>
          <a:ext cx="4537075" cy="1390650"/>
        </p:xfrm>
        <a:graphic>
          <a:graphicData uri="http://schemas.openxmlformats.org/presentationml/2006/ole">
            <p:oleObj spid="_x0000_s487426" name="Equation" r:id="rId3" imgW="14094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D’nin minimumunu sağlayan </a:t>
            </a:r>
            <a:r>
              <a:rPr lang="tr-TR" dirty="0" smtClean="0"/>
              <a:t>T, </a:t>
            </a:r>
            <a:r>
              <a:rPr lang="tr-TR" dirty="0" smtClean="0"/>
              <a:t>en yüksek doğrululuğu </a:t>
            </a:r>
            <a:r>
              <a:rPr lang="tr-TR" dirty="0" smtClean="0"/>
              <a:t>sağlayan </a:t>
            </a:r>
            <a:r>
              <a:rPr lang="tr-TR" dirty="0" smtClean="0"/>
              <a:t>T’değeri demek ki</a:t>
            </a:r>
          </a:p>
          <a:p>
            <a:pPr>
              <a:buNone/>
            </a:pPr>
            <a:endParaRPr lang="tr-TR" dirty="0" smtClean="0"/>
          </a:p>
          <a:p>
            <a:endParaRPr lang="en-US" dirty="0"/>
          </a:p>
        </p:txBody>
      </p:sp>
      <p:graphicFrame>
        <p:nvGraphicFramePr>
          <p:cNvPr id="487426" name="Object 2"/>
          <p:cNvGraphicFramePr>
            <a:graphicFrameLocks noChangeAspect="1"/>
          </p:cNvGraphicFramePr>
          <p:nvPr/>
        </p:nvGraphicFramePr>
        <p:xfrm>
          <a:off x="2362200" y="2133600"/>
          <a:ext cx="4537075" cy="1390650"/>
        </p:xfrm>
        <a:graphic>
          <a:graphicData uri="http://schemas.openxmlformats.org/presentationml/2006/ole">
            <p:oleObj spid="_x0000_s560130" name="Equation" r:id="rId3" imgW="14094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/>
              <a:t>Bazen bu </a:t>
            </a:r>
            <a:r>
              <a:rPr lang="tr-TR" dirty="0" smtClean="0"/>
              <a:t>opsiyon iyi </a:t>
            </a:r>
            <a:r>
              <a:rPr lang="tr-TR" dirty="0" smtClean="0"/>
              <a:t>çalışmaz</a:t>
            </a:r>
            <a:endParaRPr lang="tr-TR" dirty="0" smtClean="0"/>
          </a:p>
          <a:p>
            <a:r>
              <a:rPr lang="tr-TR" dirty="0" smtClean="0"/>
              <a:t>Örneğin: birinci </a:t>
            </a:r>
            <a:r>
              <a:rPr lang="tr-TR" dirty="0" smtClean="0"/>
              <a:t>sınıfın (y=1) örneklerin az </a:t>
            </a:r>
            <a:r>
              <a:rPr lang="tr-TR" dirty="0" smtClean="0"/>
              <a:t>var:</a:t>
            </a:r>
            <a:endParaRPr lang="tr-TR" dirty="0" smtClean="0"/>
          </a:p>
          <a:p>
            <a:pPr lvl="1"/>
            <a:r>
              <a:rPr lang="tr-TR" dirty="0" smtClean="0"/>
              <a:t>hastanın </a:t>
            </a:r>
            <a:r>
              <a:rPr lang="tr-TR" dirty="0" smtClean="0"/>
              <a:t>kanser hastalığı belirtmek için, </a:t>
            </a:r>
            <a:r>
              <a:rPr lang="tr-TR" dirty="0" smtClean="0"/>
              <a:t>önceden </a:t>
            </a:r>
            <a:r>
              <a:rPr lang="tr-TR" dirty="0" smtClean="0"/>
              <a:t>kanser alan </a:t>
            </a:r>
            <a:r>
              <a:rPr lang="tr-TR" dirty="0" smtClean="0"/>
              <a:t>çok hastalar yok </a:t>
            </a:r>
            <a:r>
              <a:rPr lang="tr-TR" dirty="0" smtClean="0"/>
              <a:t>– </a:t>
            </a:r>
            <a:r>
              <a:rPr lang="tr-TR" dirty="0" smtClean="0">
                <a:solidFill>
                  <a:srgbClr val="FF0000"/>
                </a:solidFill>
              </a:rPr>
              <a:t>hasta </a:t>
            </a:r>
            <a:r>
              <a:rPr lang="tr-TR" dirty="0" smtClean="0">
                <a:solidFill>
                  <a:srgbClr val="FF0000"/>
                </a:solidFill>
              </a:rPr>
              <a:t>olanlar için az</a:t>
            </a:r>
            <a:r>
              <a:rPr lang="tr-TR" dirty="0" smtClean="0"/>
              <a:t>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0000"/>
                </a:solidFill>
              </a:rPr>
              <a:t>hasta </a:t>
            </a:r>
            <a:r>
              <a:rPr lang="tr-TR" dirty="0" smtClean="0">
                <a:solidFill>
                  <a:srgbClr val="FF0000"/>
                </a:solidFill>
              </a:rPr>
              <a:t>olmayanlar için çok </a:t>
            </a:r>
            <a:r>
              <a:rPr lang="tr-TR" dirty="0" smtClean="0"/>
              <a:t>verilerimiz </a:t>
            </a:r>
            <a:r>
              <a:rPr lang="tr-TR" dirty="0" smtClean="0"/>
              <a:t>var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durumlara </a:t>
            </a:r>
            <a:r>
              <a:rPr lang="tr-TR" dirty="0" smtClean="0">
                <a:solidFill>
                  <a:srgbClr val="FF0000"/>
                </a:solidFill>
              </a:rPr>
              <a:t>çarpık </a:t>
            </a:r>
            <a:r>
              <a:rPr lang="tr-TR" dirty="0" smtClean="0">
                <a:solidFill>
                  <a:srgbClr val="FF0000"/>
                </a:solidFill>
              </a:rPr>
              <a:t>sınıflar (skewed classes) durumu </a:t>
            </a:r>
            <a:r>
              <a:rPr lang="tr-TR" dirty="0" smtClean="0"/>
              <a:t>denir 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durumda doğrululuk </a:t>
            </a:r>
            <a:r>
              <a:rPr lang="tr-TR" dirty="0" smtClean="0"/>
              <a:t>D iyi </a:t>
            </a:r>
            <a:r>
              <a:rPr lang="tr-TR" dirty="0" smtClean="0"/>
              <a:t>performansı ölçümü değildir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Neden ?</a:t>
            </a:r>
          </a:p>
          <a:p>
            <a:r>
              <a:rPr lang="tr-TR" dirty="0" smtClean="0"/>
              <a:t>Örneğin</a:t>
            </a:r>
            <a:r>
              <a:rPr lang="tr-TR" dirty="0" smtClean="0"/>
              <a:t>, hasta olan </a:t>
            </a:r>
            <a:r>
              <a:rPr lang="tr-TR" dirty="0" smtClean="0"/>
              <a:t>10 </a:t>
            </a:r>
            <a:r>
              <a:rPr lang="tr-TR" dirty="0" smtClean="0"/>
              <a:t>ve </a:t>
            </a:r>
            <a:r>
              <a:rPr lang="tr-TR" dirty="0" smtClean="0"/>
              <a:t>hasta </a:t>
            </a:r>
            <a:r>
              <a:rPr lang="tr-TR" dirty="0" smtClean="0"/>
              <a:t>olmayan 990 </a:t>
            </a:r>
            <a:r>
              <a:rPr lang="tr-TR" dirty="0" smtClean="0"/>
              <a:t>kişimiz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y=1 sınıfının sadece </a:t>
            </a:r>
            <a:r>
              <a:rPr lang="tr-TR" dirty="0" smtClean="0">
                <a:solidFill>
                  <a:srgbClr val="FF0000"/>
                </a:solidFill>
              </a:rPr>
              <a:t>%1 </a:t>
            </a:r>
            <a:r>
              <a:rPr lang="tr-TR" dirty="0" smtClean="0">
                <a:solidFill>
                  <a:srgbClr val="FF0000"/>
                </a:solidFill>
              </a:rPr>
              <a:t>örneğimiz </a:t>
            </a:r>
            <a:r>
              <a:rPr lang="tr-TR" dirty="0" smtClean="0">
                <a:solidFill>
                  <a:srgbClr val="FF0000"/>
                </a:solidFill>
              </a:rPr>
              <a:t>var</a:t>
            </a:r>
          </a:p>
          <a:p>
            <a:pPr lvl="1"/>
            <a:r>
              <a:rPr lang="tr-TR" dirty="0" smtClean="0"/>
              <a:t>Eğer bizim algoritmamız her </a:t>
            </a:r>
            <a:r>
              <a:rPr lang="tr-TR" dirty="0" smtClean="0"/>
              <a:t>zaman y=0 cevabı </a:t>
            </a:r>
            <a:r>
              <a:rPr lang="tr-TR" dirty="0" smtClean="0"/>
              <a:t>verirse, </a:t>
            </a:r>
            <a:r>
              <a:rPr lang="tr-TR" dirty="0" smtClean="0">
                <a:solidFill>
                  <a:srgbClr val="FF0000"/>
                </a:solidFill>
              </a:rPr>
              <a:t>%</a:t>
            </a:r>
            <a:r>
              <a:rPr lang="tr-TR" dirty="0" smtClean="0">
                <a:solidFill>
                  <a:srgbClr val="FF0000"/>
                </a:solidFill>
              </a:rPr>
              <a:t>99 doğrululuk </a:t>
            </a:r>
            <a:r>
              <a:rPr lang="tr-TR" dirty="0" smtClean="0">
                <a:solidFill>
                  <a:srgbClr val="FF0000"/>
                </a:solidFill>
              </a:rPr>
              <a:t>sağlanmış oldu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/>
              <a:t>Aslında, herhangi </a:t>
            </a:r>
            <a:r>
              <a:rPr lang="tr-TR" dirty="0" smtClean="0"/>
              <a:t>başka </a:t>
            </a:r>
            <a:r>
              <a:rPr lang="tr-TR" dirty="0" smtClean="0"/>
              <a:t>bir seçenek daha kötü doğrululuk </a:t>
            </a:r>
            <a:r>
              <a:rPr lang="tr-TR" dirty="0" smtClean="0"/>
              <a:t>vermektedir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Örneğin, T=0.5 seçeneği, %49 </a:t>
            </a:r>
            <a:r>
              <a:rPr lang="tr-TR" dirty="0" smtClean="0"/>
              <a:t>doğrululuk </a:t>
            </a:r>
            <a:r>
              <a:rPr lang="tr-TR" dirty="0" smtClean="0"/>
              <a:t>vermektedir; saçma </a:t>
            </a:r>
            <a:r>
              <a:rPr lang="tr-TR" dirty="0" smtClean="0"/>
              <a:t>bir </a:t>
            </a:r>
            <a:r>
              <a:rPr lang="tr-TR" dirty="0" smtClean="0"/>
              <a:t>algorirma oldu</a:t>
            </a:r>
            <a:endParaRPr lang="tr-TR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Çarpık sınıfları durumunda diğer performans ölcümleri </a:t>
            </a:r>
            <a:r>
              <a:rPr lang="tr-TR" dirty="0" smtClean="0"/>
              <a:t>gerekiyor</a:t>
            </a:r>
            <a:endParaRPr lang="tr-TR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Precision-Recall (PR)-eğrileri</a:t>
            </a:r>
            <a:endParaRPr lang="tr-TR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Precision</a:t>
            </a:r>
            <a:r>
              <a:rPr lang="tr-TR" dirty="0" smtClean="0"/>
              <a:t>: modelimize göre y=1 tahminlerin </a:t>
            </a:r>
            <a:r>
              <a:rPr lang="tr-TR" dirty="0" smtClean="0"/>
              <a:t>gerçekten </a:t>
            </a:r>
            <a:r>
              <a:rPr lang="tr-TR" dirty="0" smtClean="0"/>
              <a:t>1-sınıfından </a:t>
            </a:r>
            <a:r>
              <a:rPr lang="tr-TR" dirty="0" smtClean="0"/>
              <a:t>olan üzdesi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100 kanser olacağını tahmin edilen hastalarından </a:t>
            </a:r>
            <a:r>
              <a:rPr lang="tr-TR" dirty="0" smtClean="0"/>
              <a:t>gerçekten 10 kanser </a:t>
            </a:r>
            <a:r>
              <a:rPr lang="tr-TR" dirty="0" smtClean="0"/>
              <a:t>alanlar varsaydı </a:t>
            </a:r>
            <a:r>
              <a:rPr lang="tr-TR" dirty="0" smtClean="0"/>
              <a:t>– </a:t>
            </a:r>
            <a:r>
              <a:rPr lang="tr-TR" dirty="0" smtClean="0"/>
              <a:t>“precision” </a:t>
            </a:r>
            <a:r>
              <a:rPr lang="tr-TR" dirty="0" smtClean="0"/>
              <a:t>%10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14400" y="2895600"/>
            <a:ext cx="7848600" cy="923330"/>
            <a:chOff x="838200" y="3424535"/>
            <a:chExt cx="7848600" cy="923330"/>
          </a:xfrm>
        </p:grpSpPr>
        <p:sp>
          <p:nvSpPr>
            <p:cNvPr id="5" name="Rectangle 4"/>
            <p:cNvSpPr/>
            <p:nvPr/>
          </p:nvSpPr>
          <p:spPr>
            <a:xfrm>
              <a:off x="838200" y="3581400"/>
              <a:ext cx="1905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3200" dirty="0" smtClean="0"/>
                <a:t>Precision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3424535"/>
              <a:ext cx="5181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2400" dirty="0" smtClean="0"/>
                <a:t>Doğru y=1 tahmini alan örneklerin sayısı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5200" y="3886200"/>
              <a:ext cx="5181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2400" dirty="0" smtClean="0"/>
                <a:t>Bütün y=1 tahmini alan örneklerin sayısı</a:t>
              </a:r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581400" y="3886200"/>
              <a:ext cx="5105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qual 12"/>
            <p:cNvSpPr/>
            <p:nvPr/>
          </p:nvSpPr>
          <p:spPr>
            <a:xfrm>
              <a:off x="2667000" y="3657600"/>
              <a:ext cx="731520" cy="457200"/>
            </a:xfrm>
            <a:prstGeom prst="mathEqual">
              <a:avLst>
                <a:gd name="adj1" fmla="val 7520"/>
                <a:gd name="adj2" fmla="val 117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Recall</a:t>
            </a:r>
            <a:r>
              <a:rPr lang="tr-TR" dirty="0" smtClean="0"/>
              <a:t>: modelimize göre bütün 1-sınıfından </a:t>
            </a:r>
            <a:r>
              <a:rPr lang="tr-TR" dirty="0" smtClean="0"/>
              <a:t>örneklerin y=1 </a:t>
            </a:r>
            <a:r>
              <a:rPr lang="tr-TR" dirty="0" smtClean="0"/>
              <a:t>tahmin </a:t>
            </a:r>
            <a:r>
              <a:rPr lang="tr-TR" dirty="0" smtClean="0"/>
              <a:t>edilen yüzdesi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100 kanser alan </a:t>
            </a:r>
            <a:r>
              <a:rPr lang="tr-TR" dirty="0" smtClean="0"/>
              <a:t>hastalar için 25 kişide kanser </a:t>
            </a:r>
            <a:r>
              <a:rPr lang="tr-TR" dirty="0" smtClean="0"/>
              <a:t>olabileceğini </a:t>
            </a:r>
            <a:r>
              <a:rPr lang="tr-TR" dirty="0" smtClean="0"/>
              <a:t>çıktıysa </a:t>
            </a:r>
            <a:r>
              <a:rPr lang="tr-TR" dirty="0" smtClean="0"/>
              <a:t>– </a:t>
            </a:r>
            <a:r>
              <a:rPr lang="tr-TR" dirty="0" smtClean="0"/>
              <a:t>“recall” </a:t>
            </a:r>
            <a:r>
              <a:rPr lang="tr-TR" dirty="0" smtClean="0"/>
              <a:t>%25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914400" y="2895600"/>
            <a:ext cx="8229600" cy="923330"/>
            <a:chOff x="838200" y="3424535"/>
            <a:chExt cx="8229600" cy="923330"/>
          </a:xfrm>
        </p:grpSpPr>
        <p:sp>
          <p:nvSpPr>
            <p:cNvPr id="5" name="Rectangle 4"/>
            <p:cNvSpPr/>
            <p:nvPr/>
          </p:nvSpPr>
          <p:spPr>
            <a:xfrm>
              <a:off x="838200" y="3581400"/>
              <a:ext cx="1295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3200" dirty="0" smtClean="0"/>
                <a:t>Recall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0800" y="3424535"/>
              <a:ext cx="6477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2400" dirty="0" smtClean="0"/>
                <a:t>Bütün y=1 örneklerinden y=1 tahmin edilen sayısı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5200" y="3886200"/>
              <a:ext cx="5181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2400" dirty="0" smtClean="0"/>
                <a:t>Bütün y=1 örneklerinin sayısı</a:t>
              </a:r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67000" y="3881735"/>
              <a:ext cx="6019800" cy="4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qual 10"/>
          <p:cNvSpPr/>
          <p:nvPr/>
        </p:nvSpPr>
        <p:spPr>
          <a:xfrm>
            <a:off x="1981200" y="3124200"/>
            <a:ext cx="731520" cy="457200"/>
          </a:xfrm>
          <a:prstGeom prst="mathEqual">
            <a:avLst>
              <a:gd name="adj1" fmla="val 7520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</a:t>
            </a:r>
            <a:r>
              <a:rPr lang="tr-TR" dirty="0" smtClean="0">
                <a:solidFill>
                  <a:srgbClr val="FF0000"/>
                </a:solidFill>
              </a:rPr>
              <a:t>Sınıflandırma</a:t>
            </a:r>
            <a:r>
              <a:rPr lang="tr-TR" dirty="0" smtClean="0"/>
              <a:t>” ne </a:t>
            </a:r>
            <a:r>
              <a:rPr lang="tr-TR" dirty="0" smtClean="0"/>
              <a:t>demek:</a:t>
            </a:r>
            <a:endParaRPr lang="tr-TR" dirty="0" smtClean="0"/>
          </a:p>
          <a:p>
            <a:pPr lvl="1"/>
            <a:r>
              <a:rPr lang="tr-TR" dirty="0" smtClean="0"/>
              <a:t>Modellenecek </a:t>
            </a:r>
            <a:r>
              <a:rPr lang="tr-TR" dirty="0" smtClean="0"/>
              <a:t>değişkenler </a:t>
            </a:r>
            <a:r>
              <a:rPr lang="tr-TR" dirty="0" smtClean="0"/>
              <a:t>sadece </a:t>
            </a:r>
            <a:r>
              <a:rPr lang="tr-TR" dirty="0" smtClean="0">
                <a:solidFill>
                  <a:srgbClr val="FF0000"/>
                </a:solidFill>
              </a:rPr>
              <a:t>ayrık değerlerde </a:t>
            </a:r>
            <a:r>
              <a:rPr lang="tr-TR" dirty="0" smtClean="0"/>
              <a:t>bulunabilir</a:t>
            </a:r>
            <a:endParaRPr lang="tr-TR" dirty="0" smtClean="0"/>
          </a:p>
          <a:p>
            <a:pPr lvl="1"/>
            <a:r>
              <a:rPr lang="tr-TR" dirty="0" smtClean="0"/>
              <a:t>Genellikle </a:t>
            </a:r>
            <a:r>
              <a:rPr lang="tr-TR" dirty="0" smtClean="0"/>
              <a:t>iki olabilir değeri var </a:t>
            </a:r>
            <a:r>
              <a:rPr lang="tr-TR" dirty="0" smtClean="0"/>
              <a:t>(</a:t>
            </a:r>
            <a:r>
              <a:rPr lang="tr-TR" dirty="0" smtClean="0"/>
              <a:t>başarılı/başarısız, var/yok, vb)</a:t>
            </a:r>
            <a:endParaRPr lang="tr-TR" dirty="0" smtClean="0"/>
          </a:p>
          <a:p>
            <a:pPr lvl="1"/>
            <a:r>
              <a:rPr lang="tr-TR" dirty="0" smtClean="0"/>
              <a:t>Gelecek durumlar/olaylar, onların özelliklerine göre, bu iki sınıfa konulması gerekiyor – </a:t>
            </a:r>
            <a:r>
              <a:rPr lang="tr-TR" i="1" dirty="0" smtClean="0"/>
              <a:t>sınıflandırma problemi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Eşik değeri hem Precision hemde Recall etkiliyor</a:t>
            </a:r>
            <a:r>
              <a:rPr lang="tr-TR" dirty="0" smtClean="0"/>
              <a:t>; </a:t>
            </a:r>
            <a:r>
              <a:rPr lang="tr-TR" dirty="0" smtClean="0"/>
              <a:t>bu nedenle “</a:t>
            </a:r>
            <a:r>
              <a:rPr lang="tr-TR" dirty="0" smtClean="0">
                <a:solidFill>
                  <a:srgbClr val="FF0000"/>
                </a:solidFill>
              </a:rPr>
              <a:t>PR-eğrileri</a:t>
            </a:r>
            <a:r>
              <a:rPr lang="tr-TR" dirty="0" smtClean="0"/>
              <a:t>” deiyoruz</a:t>
            </a:r>
            <a:endParaRPr lang="tr-TR" dirty="0" smtClean="0"/>
          </a:p>
        </p:txBody>
      </p:sp>
      <p:pic>
        <p:nvPicPr>
          <p:cNvPr id="488450" name="Picture 2" descr="E:\MyDocuments\Professional\Courses\Artificial Intelligence and Machine Learning\d4eg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657600"/>
            <a:ext cx="42672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İyi karar algoritması için, hem “Precision” </a:t>
            </a:r>
            <a:r>
              <a:rPr lang="tr-TR" dirty="0" smtClean="0"/>
              <a:t>hem </a:t>
            </a:r>
            <a:r>
              <a:rPr lang="tr-TR" dirty="0" smtClean="0"/>
              <a:t>de “Recall” </a:t>
            </a:r>
            <a:r>
              <a:rPr lang="tr-TR" dirty="0" smtClean="0"/>
              <a:t>yüksek </a:t>
            </a:r>
            <a:r>
              <a:rPr lang="tr-TR" dirty="0" smtClean="0"/>
              <a:t>olmasını istiyoruz</a:t>
            </a:r>
            <a:endParaRPr lang="tr-TR" dirty="0" smtClean="0"/>
          </a:p>
        </p:txBody>
      </p:sp>
      <p:pic>
        <p:nvPicPr>
          <p:cNvPr id="488450" name="Picture 2" descr="E:\MyDocuments\Professional\Courses\Artificial Intelligence and Machine Learning\d4eg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657600"/>
            <a:ext cx="42672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Tahminlarimizin </a:t>
            </a:r>
            <a:r>
              <a:rPr lang="tr-TR" dirty="0" smtClean="0"/>
              <a:t>çok </a:t>
            </a:r>
            <a:r>
              <a:rPr lang="tr-TR" dirty="0" smtClean="0"/>
              <a:t>iyi </a:t>
            </a:r>
            <a:r>
              <a:rPr lang="tr-TR" dirty="0" smtClean="0"/>
              <a:t>olmasını istiyoruz </a:t>
            </a:r>
            <a:r>
              <a:rPr lang="tr-TR" dirty="0" smtClean="0"/>
              <a:t>(yüksek “Precision”) ve bütün hastaların bulunmasını (yüksek “Recall”) </a:t>
            </a:r>
            <a:r>
              <a:rPr lang="tr-TR" dirty="0" smtClean="0"/>
              <a:t>istiyoruz </a:t>
            </a:r>
          </a:p>
        </p:txBody>
      </p:sp>
      <p:pic>
        <p:nvPicPr>
          <p:cNvPr id="488450" name="Picture 2" descr="E:\MyDocuments\Professional\Courses\Artificial Intelligence and Machine Learning\d4eg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657600"/>
            <a:ext cx="4267200" cy="320040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7153101">
            <a:off x="6170329" y="37710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800600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Bu koşede </a:t>
            </a:r>
            <a:r>
              <a:rPr lang="tr-TR" sz="2400" dirty="0" smtClean="0"/>
              <a:t>bulunmak </a:t>
            </a:r>
            <a:r>
              <a:rPr lang="tr-TR" sz="2400" dirty="0" smtClean="0"/>
              <a:t>istiyoruz</a:t>
            </a:r>
            <a:endParaRPr 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 seçmek için bu noktayı </a:t>
            </a:r>
            <a:r>
              <a:rPr lang="tr-TR" dirty="0" smtClean="0">
                <a:solidFill>
                  <a:srgbClr val="FF0000"/>
                </a:solidFill>
              </a:rPr>
              <a:t>seçiyoruz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E</a:t>
            </a:r>
            <a:r>
              <a:rPr lang="tr-TR" dirty="0" smtClean="0">
                <a:solidFill>
                  <a:srgbClr val="FF0000"/>
                </a:solidFill>
              </a:rPr>
              <a:t>n </a:t>
            </a:r>
            <a:r>
              <a:rPr lang="tr-TR" dirty="0" smtClean="0">
                <a:solidFill>
                  <a:srgbClr val="FF0000"/>
                </a:solidFill>
              </a:rPr>
              <a:t>yüksen </a:t>
            </a:r>
            <a:r>
              <a:rPr lang="tr-TR" dirty="0" smtClean="0">
                <a:solidFill>
                  <a:srgbClr val="FF0000"/>
                </a:solidFill>
              </a:rPr>
              <a:t>“Precision” </a:t>
            </a:r>
            <a:r>
              <a:rPr lang="tr-TR" dirty="0" smtClean="0">
                <a:solidFill>
                  <a:srgbClr val="FF0000"/>
                </a:solidFill>
              </a:rPr>
              <a:t>ve </a:t>
            </a:r>
            <a:r>
              <a:rPr lang="tr-TR" dirty="0" smtClean="0">
                <a:solidFill>
                  <a:srgbClr val="FF0000"/>
                </a:solidFill>
              </a:rPr>
              <a:t>“Recall” </a:t>
            </a:r>
            <a:r>
              <a:rPr lang="tr-TR" dirty="0" smtClean="0">
                <a:solidFill>
                  <a:srgbClr val="FF0000"/>
                </a:solidFill>
              </a:rPr>
              <a:t>aynı </a:t>
            </a:r>
            <a:r>
              <a:rPr lang="tr-TR" dirty="0" smtClean="0">
                <a:solidFill>
                  <a:srgbClr val="FF0000"/>
                </a:solidFill>
              </a:rPr>
              <a:t>zamanda sağlayan noktayı seçiyoruz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88450" name="Picture 2" descr="E:\MyDocuments\Professional\Courses\Artificial Intelligence and Machine Learning\d4eg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657600"/>
            <a:ext cx="4267200" cy="320040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2483733">
            <a:off x="5825549" y="3238411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Sınıflandırma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Daha </a:t>
            </a:r>
            <a:r>
              <a:rPr lang="tr-TR" dirty="0" smtClean="0"/>
              <a:t>belirli konuşarak, </a:t>
            </a:r>
            <a:r>
              <a:rPr lang="tr-TR" dirty="0" smtClean="0"/>
              <a:t>T </a:t>
            </a:r>
            <a:r>
              <a:rPr lang="tr-TR" dirty="0" smtClean="0"/>
              <a:t>değeri seçmek için, </a:t>
            </a:r>
            <a:r>
              <a:rPr lang="tr-TR" dirty="0" smtClean="0"/>
              <a:t>F</a:t>
            </a:r>
            <a:r>
              <a:rPr lang="tr-TR" baseline="-25000" dirty="0" smtClean="0"/>
              <a:t>1</a:t>
            </a:r>
            <a:r>
              <a:rPr lang="tr-TR" dirty="0" smtClean="0"/>
              <a:t>-değeri </a:t>
            </a:r>
            <a:r>
              <a:rPr lang="tr-TR" dirty="0" smtClean="0"/>
              <a:t>bu şekilde tanımlıyoruz: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İyi T </a:t>
            </a:r>
            <a:r>
              <a:rPr lang="tr-TR" dirty="0" smtClean="0"/>
              <a:t>değeri</a:t>
            </a:r>
            <a:r>
              <a:rPr lang="tr-TR" dirty="0" smtClean="0"/>
              <a:t>, </a:t>
            </a:r>
            <a:r>
              <a:rPr lang="tr-TR" dirty="0" smtClean="0"/>
              <a:t>en yüksek </a:t>
            </a:r>
            <a:r>
              <a:rPr lang="tr-TR" dirty="0" smtClean="0"/>
              <a:t>F</a:t>
            </a:r>
            <a:r>
              <a:rPr lang="tr-TR" baseline="-25000" dirty="0" smtClean="0"/>
              <a:t>1</a:t>
            </a:r>
            <a:r>
              <a:rPr lang="tr-TR" dirty="0" smtClean="0"/>
              <a:t>-değerini demektedir</a:t>
            </a:r>
            <a:endParaRPr lang="en-US" dirty="0"/>
          </a:p>
        </p:txBody>
      </p:sp>
      <p:pic>
        <p:nvPicPr>
          <p:cNvPr id="488450" name="Picture 2" descr="E:\MyDocuments\Professional\Courses\Artificial Intelligence and Machine Learning\d4eg6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572000"/>
            <a:ext cx="3048000" cy="2286000"/>
          </a:xfrm>
          <a:prstGeom prst="rect">
            <a:avLst/>
          </a:prstGeom>
          <a:noFill/>
        </p:spPr>
      </p:pic>
      <p:graphicFrame>
        <p:nvGraphicFramePr>
          <p:cNvPr id="489474" name="Object 2"/>
          <p:cNvGraphicFramePr>
            <a:graphicFrameLocks noChangeAspect="1"/>
          </p:cNvGraphicFramePr>
          <p:nvPr/>
        </p:nvGraphicFramePr>
        <p:xfrm>
          <a:off x="3276600" y="2743200"/>
          <a:ext cx="1798638" cy="1022350"/>
        </p:xfrm>
        <a:graphic>
          <a:graphicData uri="http://schemas.openxmlformats.org/presentationml/2006/ole">
            <p:oleObj spid="_x0000_s489474" name="Equation" r:id="rId4" imgW="558720" imgH="317160" progId="Equation.3">
              <p:embed/>
            </p:oleObj>
          </a:graphicData>
        </a:graphic>
      </p:graphicFrame>
      <p:sp>
        <p:nvSpPr>
          <p:cNvPr id="7" name="Down Arrow 6"/>
          <p:cNvSpPr/>
          <p:nvPr/>
        </p:nvSpPr>
        <p:spPr>
          <a:xfrm rot="2483733">
            <a:off x="5298869" y="4405397"/>
            <a:ext cx="375062" cy="496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9475" name="Object 3"/>
          <p:cNvGraphicFramePr>
            <a:graphicFrameLocks noChangeAspect="1"/>
          </p:cNvGraphicFramePr>
          <p:nvPr/>
        </p:nvGraphicFramePr>
        <p:xfrm>
          <a:off x="5867400" y="4572000"/>
          <a:ext cx="719137" cy="358775"/>
        </p:xfrm>
        <a:graphic>
          <a:graphicData uri="http://schemas.openxmlformats.org/presentationml/2006/ole">
            <p:oleObj spid="_x0000_s489475" name="Equation" r:id="rId5" imgW="35532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Bazen, çok karmaşık ve birçok özellik </a:t>
            </a:r>
            <a:r>
              <a:rPr lang="tr-TR" dirty="0" smtClean="0"/>
              <a:t>kullanan model kendini </a:t>
            </a:r>
            <a:r>
              <a:rPr lang="tr-TR" dirty="0" smtClean="0">
                <a:solidFill>
                  <a:srgbClr val="FF0000"/>
                </a:solidFill>
              </a:rPr>
              <a:t>aşırı uyum durumunda </a:t>
            </a:r>
            <a:r>
              <a:rPr lang="tr-TR" dirty="0" smtClean="0"/>
              <a:t>bulabilir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Aşırı </a:t>
            </a:r>
            <a:r>
              <a:rPr lang="tr-TR" dirty="0" smtClean="0"/>
              <a:t>uyum demek </a:t>
            </a:r>
            <a:r>
              <a:rPr lang="tr-TR" dirty="0" smtClean="0"/>
              <a:t>ki, bir model </a:t>
            </a:r>
            <a:r>
              <a:rPr lang="tr-TR" dirty="0" smtClean="0"/>
              <a:t>var olan örneklerle harika perfomans gösteriyor ama yeni </a:t>
            </a:r>
            <a:r>
              <a:rPr lang="tr-TR" dirty="0" smtClean="0"/>
              <a:t>örnekler için </a:t>
            </a:r>
            <a:r>
              <a:rPr lang="tr-TR" dirty="0" smtClean="0"/>
              <a:t>çok kötü </a:t>
            </a:r>
            <a:r>
              <a:rPr lang="tr-TR" dirty="0" smtClean="0"/>
              <a:t>tahminleri </a:t>
            </a:r>
            <a:r>
              <a:rPr lang="tr-TR" dirty="0" smtClean="0"/>
              <a:t>veriyor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Polinom </a:t>
            </a:r>
            <a:r>
              <a:rPr lang="tr-TR" dirty="0" smtClean="0">
                <a:solidFill>
                  <a:srgbClr val="FF0000"/>
                </a:solidFill>
              </a:rPr>
              <a:t>uydurma </a:t>
            </a:r>
            <a:r>
              <a:rPr lang="tr-TR" dirty="0" smtClean="0"/>
              <a:t>örneği: </a:t>
            </a:r>
            <a:r>
              <a:rPr lang="tr-TR" dirty="0" smtClean="0"/>
              <a:t>lineer polinomler genellikle </a:t>
            </a:r>
            <a:r>
              <a:rPr lang="tr-TR" dirty="0" smtClean="0"/>
              <a:t>kötü </a:t>
            </a:r>
            <a:r>
              <a:rPr lang="tr-TR" dirty="0" smtClean="0"/>
              <a:t>uyum sağlıyorlar, karesel polinom daha iyi uyum sağlayabilir, </a:t>
            </a:r>
            <a:r>
              <a:rPr lang="tr-TR" dirty="0" smtClean="0"/>
              <a:t>hala </a:t>
            </a:r>
            <a:r>
              <a:rPr lang="tr-TR" dirty="0" smtClean="0"/>
              <a:t>daha yüksek </a:t>
            </a:r>
            <a:r>
              <a:rPr lang="tr-TR" dirty="0" smtClean="0"/>
              <a:t>derece </a:t>
            </a:r>
            <a:r>
              <a:rPr lang="tr-TR" dirty="0" smtClean="0"/>
              <a:t>polinomler </a:t>
            </a:r>
            <a:r>
              <a:rPr lang="tr-TR" dirty="0" smtClean="0"/>
              <a:t>daha </a:t>
            </a:r>
            <a:r>
              <a:rPr lang="tr-TR" dirty="0" smtClean="0"/>
              <a:t>kötü </a:t>
            </a:r>
            <a:r>
              <a:rPr lang="tr-TR" dirty="0" smtClean="0"/>
              <a:t>uyum </a:t>
            </a:r>
            <a:r>
              <a:rPr lang="tr-TR" dirty="0" smtClean="0"/>
              <a:t>sağlayabiliyorlar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501" name="Picture 5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6745"/>
          <a:stretch>
            <a:fillRect/>
          </a:stretch>
        </p:blipFill>
        <p:spPr bwMode="auto">
          <a:xfrm>
            <a:off x="5983224" y="3962400"/>
            <a:ext cx="3160776" cy="254203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polinom–kötü uyum</a:t>
            </a:r>
          </a:p>
          <a:p>
            <a:r>
              <a:rPr lang="tr-TR" dirty="0" smtClean="0"/>
              <a:t>Karesel polinom–daha iyi uyum </a:t>
            </a:r>
          </a:p>
          <a:p>
            <a:r>
              <a:rPr lang="tr-TR" dirty="0" smtClean="0"/>
              <a:t>Daha yüksek derece polinomler–gerçekten kötü uyum </a:t>
            </a:r>
            <a:r>
              <a:rPr lang="tr-TR" dirty="0" smtClean="0"/>
              <a:t>(</a:t>
            </a:r>
            <a:r>
              <a:rPr lang="tr-TR" u="sng" dirty="0" smtClean="0">
                <a:solidFill>
                  <a:srgbClr val="FF0000"/>
                </a:solidFill>
              </a:rPr>
              <a:t>aşırı uyum</a:t>
            </a:r>
            <a:r>
              <a:rPr lang="tr-TR" dirty="0" smtClean="0"/>
              <a:t>)!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501" name="Picture 5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6745"/>
          <a:stretch>
            <a:fillRect/>
          </a:stretch>
        </p:blipFill>
        <p:spPr bwMode="auto">
          <a:xfrm>
            <a:off x="5983224" y="3962400"/>
            <a:ext cx="3160776" cy="254203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Şuna benzer, makine </a:t>
            </a:r>
            <a:r>
              <a:rPr lang="tr-TR" dirty="0" smtClean="0"/>
              <a:t>öğrenme </a:t>
            </a:r>
            <a:r>
              <a:rPr lang="tr-TR" dirty="0" smtClean="0"/>
              <a:t>metodları kendini üç durumda </a:t>
            </a:r>
            <a:r>
              <a:rPr lang="tr-TR" dirty="0" smtClean="0"/>
              <a:t>bulabiliyorlar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39624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Şuna benzer, makine öğrenme metodları kendini üç durumda bulabiliyorlar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5007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Önyargı durumu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35052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Varyans durumu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35052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Normal durumu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Sınıflandırma örnekleri: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Spam </a:t>
            </a:r>
            <a:r>
              <a:rPr lang="tr-TR" dirty="0" smtClean="0">
                <a:solidFill>
                  <a:srgbClr val="FF0000"/>
                </a:solidFill>
              </a:rPr>
              <a:t>e-posta sınıflandırma</a:t>
            </a:r>
            <a:endParaRPr lang="tr-TR" dirty="0" smtClean="0">
              <a:solidFill>
                <a:srgbClr val="FF0000"/>
              </a:solidFill>
            </a:endParaRPr>
          </a:p>
          <a:p>
            <a:pPr lvl="2"/>
            <a:r>
              <a:rPr lang="tr-TR" dirty="0" smtClean="0"/>
              <a:t>Mesajının içerine göre spam </a:t>
            </a:r>
            <a:r>
              <a:rPr lang="tr-TR" dirty="0" smtClean="0"/>
              <a:t>olduğu </a:t>
            </a:r>
            <a:r>
              <a:rPr lang="tr-TR" dirty="0" smtClean="0"/>
              <a:t>olmadığını </a:t>
            </a:r>
            <a:r>
              <a:rPr lang="tr-TR" dirty="0" smtClean="0"/>
              <a:t>belirtmek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Ciddi </a:t>
            </a:r>
            <a:r>
              <a:rPr lang="tr-TR" dirty="0" smtClean="0">
                <a:solidFill>
                  <a:srgbClr val="FF0000"/>
                </a:solidFill>
              </a:rPr>
              <a:t>hastalıklar belirtmek</a:t>
            </a:r>
            <a:endParaRPr lang="tr-TR" dirty="0" smtClean="0">
              <a:solidFill>
                <a:srgbClr val="FF0000"/>
              </a:solidFill>
            </a:endParaRPr>
          </a:p>
          <a:p>
            <a:pPr lvl="2"/>
            <a:r>
              <a:rPr lang="tr-TR" dirty="0" smtClean="0"/>
              <a:t>Var </a:t>
            </a:r>
            <a:r>
              <a:rPr lang="tr-TR" dirty="0" smtClean="0"/>
              <a:t>olan test sonuçlarına göre ciddi hastalık olabileceğini </a:t>
            </a:r>
            <a:r>
              <a:rPr lang="tr-TR" dirty="0" smtClean="0"/>
              <a:t>belirtmek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Adayın uygunluğu belirtmek</a:t>
            </a:r>
          </a:p>
          <a:p>
            <a:pPr lvl="2"/>
            <a:r>
              <a:rPr lang="tr-TR" dirty="0" smtClean="0"/>
              <a:t>Adayın test sonuçlarına göre </a:t>
            </a:r>
            <a:r>
              <a:rPr lang="tr-TR" dirty="0" smtClean="0"/>
              <a:t>işte başarılı </a:t>
            </a:r>
            <a:r>
              <a:rPr lang="tr-TR" dirty="0" smtClean="0"/>
              <a:t>olabileceğini </a:t>
            </a:r>
            <a:r>
              <a:rPr lang="tr-TR" dirty="0" smtClean="0"/>
              <a:t>belirtmek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39624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Önyargı durumu </a:t>
            </a:r>
            <a:r>
              <a:rPr lang="tr-TR" dirty="0" smtClean="0"/>
              <a:t>demek </a:t>
            </a:r>
            <a:r>
              <a:rPr lang="tr-TR" dirty="0" smtClean="0"/>
              <a:t>ki, model </a:t>
            </a:r>
            <a:r>
              <a:rPr lang="tr-TR" dirty="0" smtClean="0"/>
              <a:t>çok fazla basit ve </a:t>
            </a:r>
            <a:r>
              <a:rPr lang="tr-TR" dirty="0" smtClean="0"/>
              <a:t>eğilmez, ve modelde </a:t>
            </a:r>
            <a:r>
              <a:rPr lang="tr-TR" dirty="0" smtClean="0"/>
              <a:t>çok fazla önyargı </a:t>
            </a:r>
            <a:r>
              <a:rPr lang="tr-TR" dirty="0" smtClean="0"/>
              <a:t>bilgi konulmuş oldu 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5007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Önyargı durumu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35052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Varyans durumu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35052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Normal durumu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3352800"/>
            <a:ext cx="32004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39624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gerçekten var </a:t>
            </a:r>
            <a:r>
              <a:rPr lang="tr-TR" dirty="0" smtClean="0"/>
              <a:t>olan </a:t>
            </a:r>
            <a:r>
              <a:rPr lang="tr-TR" dirty="0" smtClean="0"/>
              <a:t>verileri ve ilişkileri  </a:t>
            </a:r>
            <a:r>
              <a:rPr lang="tr-TR" dirty="0" smtClean="0"/>
              <a:t>iyi bir şekilde temsil </a:t>
            </a:r>
            <a:r>
              <a:rPr lang="tr-TR" dirty="0" smtClean="0"/>
              <a:t>edemez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5007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Önyargı durumu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35052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Varyans durumu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35052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Normal durumu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3352800"/>
            <a:ext cx="32004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39624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Varyans durumu </a:t>
            </a:r>
            <a:r>
              <a:rPr lang="tr-TR" dirty="0" smtClean="0"/>
              <a:t>demek </a:t>
            </a:r>
            <a:r>
              <a:rPr lang="tr-TR" dirty="0" smtClean="0"/>
              <a:t>ki, model </a:t>
            </a:r>
            <a:r>
              <a:rPr lang="tr-TR" dirty="0" smtClean="0"/>
              <a:t>çok fazla karmaşık ve </a:t>
            </a:r>
            <a:r>
              <a:rPr lang="tr-TR" dirty="0" smtClean="0"/>
              <a:t>esnek, </a:t>
            </a:r>
            <a:r>
              <a:rPr lang="tr-TR" dirty="0" smtClean="0"/>
              <a:t>ve </a:t>
            </a:r>
            <a:r>
              <a:rPr lang="tr-TR" dirty="0" smtClean="0"/>
              <a:t>bütün </a:t>
            </a:r>
            <a:r>
              <a:rPr lang="tr-TR" dirty="0" smtClean="0"/>
              <a:t>gürültüleri temsil ederek doğru modeli </a:t>
            </a:r>
            <a:r>
              <a:rPr lang="tr-TR" dirty="0" smtClean="0"/>
              <a:t>kaybediyor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5007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Önyargı durumu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35052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Varyans durumu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35052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Normal durumu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943600" y="3352800"/>
            <a:ext cx="32004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39624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Normalde </a:t>
            </a:r>
            <a:r>
              <a:rPr lang="tr-TR" dirty="0" smtClean="0"/>
              <a:t>ikisini </a:t>
            </a:r>
            <a:r>
              <a:rPr lang="tr-TR" dirty="0" smtClean="0"/>
              <a:t>de istemiyoruz, </a:t>
            </a:r>
            <a:r>
              <a:rPr lang="tr-TR" dirty="0" smtClean="0"/>
              <a:t>modelimizin </a:t>
            </a:r>
            <a:r>
              <a:rPr lang="tr-TR" dirty="0" smtClean="0"/>
              <a:t>ortadaki bir noktada </a:t>
            </a:r>
            <a:r>
              <a:rPr lang="tr-TR" dirty="0" smtClean="0"/>
              <a:t>bulunmasını </a:t>
            </a:r>
            <a:r>
              <a:rPr lang="tr-TR" dirty="0" smtClean="0"/>
              <a:t>istiyoruz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5007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Önyargı durumu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35052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Varyans durumu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35052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Normal durumu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352800"/>
            <a:ext cx="32004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39624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Önyargı durumu varsa, </a:t>
            </a:r>
            <a:r>
              <a:rPr lang="tr-TR" dirty="0" smtClean="0"/>
              <a:t>daha </a:t>
            </a:r>
            <a:r>
              <a:rPr lang="tr-TR" dirty="0" smtClean="0"/>
              <a:t>zengin ve esnek modele </a:t>
            </a:r>
            <a:r>
              <a:rPr lang="tr-TR" dirty="0" smtClean="0"/>
              <a:t>gerek var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5007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Önyargı durumu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35052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Varyans durumu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35052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Normal durumu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3276600"/>
            <a:ext cx="3200400" cy="3352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39624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Varyans durumu varsa, iki opsiyon var:</a:t>
            </a:r>
          </a:p>
          <a:p>
            <a:pPr lvl="1"/>
            <a:r>
              <a:rPr lang="tr-TR" dirty="0" smtClean="0"/>
              <a:t>Görültülü </a:t>
            </a:r>
            <a:r>
              <a:rPr lang="tr-TR" dirty="0" smtClean="0"/>
              <a:t>özellikleri ellerimizle bulup çıkartmak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Düzenlileştirme </a:t>
            </a:r>
            <a:r>
              <a:rPr lang="tr-TR" dirty="0" smtClean="0">
                <a:solidFill>
                  <a:srgbClr val="FF0000"/>
                </a:solidFill>
              </a:rPr>
              <a:t>yaklaşımı uygulamak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5007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Önyargı durumu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35052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Varyans durumu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35052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Normal durumu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943600" y="3341424"/>
            <a:ext cx="3200400" cy="3352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Düzenlileştirme </a:t>
            </a:r>
            <a:r>
              <a:rPr lang="tr-TR" dirty="0" smtClean="0">
                <a:solidFill>
                  <a:srgbClr val="FF0000"/>
                </a:solidFill>
              </a:rPr>
              <a:t>yaklaşımının ana fikri: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Gereksiz veya </a:t>
            </a:r>
            <a:r>
              <a:rPr lang="tr-TR" dirty="0" smtClean="0"/>
              <a:t>gürültülü </a:t>
            </a:r>
            <a:r>
              <a:rPr lang="tr-TR" dirty="0" smtClean="0"/>
              <a:t>özellikleri modelimizden çıkartmak </a:t>
            </a:r>
            <a:r>
              <a:rPr lang="tr-TR" dirty="0" smtClean="0"/>
              <a:t>lazım, </a:t>
            </a:r>
            <a:r>
              <a:rPr lang="tr-TR" dirty="0" smtClean="0"/>
              <a:t>ama</a:t>
            </a:r>
          </a:p>
          <a:p>
            <a:r>
              <a:rPr lang="tr-TR" dirty="0" smtClean="0"/>
              <a:t>Ellerimizle </a:t>
            </a:r>
            <a:r>
              <a:rPr lang="tr-TR" dirty="0" smtClean="0"/>
              <a:t>bunu </a:t>
            </a:r>
            <a:r>
              <a:rPr lang="tr-TR" dirty="0" smtClean="0"/>
              <a:t>yapmak </a:t>
            </a:r>
            <a:r>
              <a:rPr lang="tr-TR" dirty="0" smtClean="0"/>
              <a:t>istemioruz, otomatik </a:t>
            </a:r>
            <a:r>
              <a:rPr lang="tr-TR" dirty="0" smtClean="0"/>
              <a:t>olarak </a:t>
            </a:r>
            <a:r>
              <a:rPr lang="tr-TR" dirty="0" smtClean="0"/>
              <a:t>şunu </a:t>
            </a:r>
            <a:r>
              <a:rPr lang="tr-TR" dirty="0" smtClean="0"/>
              <a:t>yapmak istiyoruz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Düzenlileştirme yaklaşımının ana fikri:</a:t>
            </a:r>
            <a:endParaRPr lang="tr-TR" dirty="0" smtClean="0"/>
          </a:p>
          <a:p>
            <a:r>
              <a:rPr lang="tr-TR" dirty="0" smtClean="0"/>
              <a:t>Modelden </a:t>
            </a:r>
            <a:r>
              <a:rPr lang="tr-TR" dirty="0" smtClean="0">
                <a:solidFill>
                  <a:srgbClr val="FF0000"/>
                </a:solidFill>
              </a:rPr>
              <a:t>özellileri çıkartmak</a:t>
            </a:r>
            <a:r>
              <a:rPr lang="tr-TR" dirty="0" smtClean="0"/>
              <a:t>,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bu özelliklerin </a:t>
            </a:r>
            <a:r>
              <a:rPr lang="tr-TR" dirty="0" smtClean="0">
                <a:sym typeface="Symbol"/>
              </a:rPr>
              <a:t>-parametrelerini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sıfıra koymak </a:t>
            </a:r>
            <a:r>
              <a:rPr lang="tr-TR" dirty="0" smtClean="0">
                <a:sym typeface="Symbol"/>
              </a:rPr>
              <a:t>deyebilir</a:t>
            </a:r>
            <a:endParaRPr lang="tr-TR" dirty="0" smtClean="0"/>
          </a:p>
        </p:txBody>
      </p:sp>
      <p:graphicFrame>
        <p:nvGraphicFramePr>
          <p:cNvPr id="492546" name="Object 2"/>
          <p:cNvGraphicFramePr>
            <a:graphicFrameLocks noChangeAspect="1"/>
          </p:cNvGraphicFramePr>
          <p:nvPr/>
        </p:nvGraphicFramePr>
        <p:xfrm>
          <a:off x="1066800" y="5105400"/>
          <a:ext cx="6783387" cy="673100"/>
        </p:xfrm>
        <a:graphic>
          <a:graphicData uri="http://schemas.openxmlformats.org/presentationml/2006/ole">
            <p:oleObj spid="_x0000_s492546" name="Equation" r:id="rId3" imgW="1790640" imgH="17748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429000" y="4572000"/>
            <a:ext cx="1066800" cy="1752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71600" y="4267200"/>
            <a:ext cx="6556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ym typeface="Symbol"/>
              </a:rPr>
              <a:t>Bu parametre sıfıra eşitse, </a:t>
            </a:r>
            <a:r>
              <a:rPr lang="tr-TR" sz="2400" dirty="0" smtClean="0">
                <a:sym typeface="Symbol"/>
              </a:rPr>
              <a:t>x1 modeli </a:t>
            </a:r>
            <a:r>
              <a:rPr lang="tr-TR" sz="2400" dirty="0" smtClean="0">
                <a:sym typeface="Symbol"/>
              </a:rPr>
              <a:t>etkilemez</a:t>
            </a:r>
            <a:endParaRPr lang="en-US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Gereksiz </a:t>
            </a:r>
            <a:r>
              <a:rPr lang="tr-TR" dirty="0" smtClean="0">
                <a:sym typeface="Symbol"/>
              </a:rPr>
              <a:t>-parametrelerini </a:t>
            </a:r>
            <a:r>
              <a:rPr lang="tr-TR" dirty="0" smtClean="0">
                <a:sym typeface="Symbol"/>
              </a:rPr>
              <a:t>sıfıra </a:t>
            </a:r>
            <a:r>
              <a:rPr lang="tr-TR" dirty="0" smtClean="0">
                <a:sym typeface="Symbol"/>
              </a:rPr>
              <a:t>çekmek </a:t>
            </a:r>
            <a:r>
              <a:rPr lang="tr-TR" dirty="0" smtClean="0">
                <a:sym typeface="Symbol"/>
              </a:rPr>
              <a:t>için,</a:t>
            </a:r>
            <a:r>
              <a:rPr lang="tr-TR" dirty="0" smtClean="0">
                <a:sym typeface="Symbol"/>
              </a:rPr>
              <a:t> b</a:t>
            </a:r>
            <a:r>
              <a:rPr lang="tr-TR" dirty="0" smtClean="0">
                <a:sym typeface="Symbol"/>
              </a:rPr>
              <a:t>üyük </a:t>
            </a:r>
            <a:r>
              <a:rPr lang="tr-TR" dirty="0" smtClean="0">
                <a:sym typeface="Symbol"/>
              </a:rPr>
              <a:t>-</a:t>
            </a:r>
            <a:r>
              <a:rPr lang="tr-TR" dirty="0" smtClean="0">
                <a:sym typeface="Symbol"/>
              </a:rPr>
              <a:t>değerleri için </a:t>
            </a:r>
            <a:r>
              <a:rPr lang="tr-TR" dirty="0" smtClean="0">
                <a:sym typeface="Symbol"/>
              </a:rPr>
              <a:t>maliyet </a:t>
            </a:r>
            <a:r>
              <a:rPr lang="tr-TR" dirty="0" smtClean="0">
                <a:sym typeface="Symbol"/>
              </a:rPr>
              <a:t>fonksiyonuna </a:t>
            </a:r>
            <a:r>
              <a:rPr lang="tr-TR" dirty="0" smtClean="0">
                <a:sym typeface="Symbol"/>
              </a:rPr>
              <a:t>büyük </a:t>
            </a:r>
            <a:r>
              <a:rPr lang="tr-TR" dirty="0" smtClean="0">
                <a:sym typeface="Symbol"/>
              </a:rPr>
              <a:t>maliyeti koyuyoruz</a:t>
            </a:r>
          </a:p>
          <a:p>
            <a:r>
              <a:rPr lang="tr-TR" dirty="0" smtClean="0">
                <a:sym typeface="Symbol"/>
              </a:rPr>
              <a:t>Demek ki, 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gerçek neden almadan bu parametreleri sıfırdan çekmemeli</a:t>
            </a:r>
            <a:r>
              <a:rPr lang="tr-TR" dirty="0" smtClean="0">
                <a:sym typeface="Symbol"/>
              </a:rPr>
              <a:t> </a:t>
            </a:r>
            <a:br>
              <a:rPr lang="tr-TR" dirty="0" smtClean="0">
                <a:sym typeface="Symbol"/>
              </a:rPr>
            </a:br>
            <a:r>
              <a:rPr lang="tr-TR" dirty="0" smtClean="0">
                <a:sym typeface="Symbol"/>
              </a:rPr>
              <a:t>(yoksa maliyet artar!)</a:t>
            </a:r>
            <a:endParaRPr lang="tr-TR" dirty="0" smtClean="0"/>
          </a:p>
        </p:txBody>
      </p:sp>
      <p:graphicFrame>
        <p:nvGraphicFramePr>
          <p:cNvPr id="493571" name="Object 3"/>
          <p:cNvGraphicFramePr>
            <a:graphicFrameLocks noChangeAspect="1"/>
          </p:cNvGraphicFramePr>
          <p:nvPr/>
        </p:nvGraphicFramePr>
        <p:xfrm>
          <a:off x="0" y="4867275"/>
          <a:ext cx="4375150" cy="1022350"/>
        </p:xfrm>
        <a:graphic>
          <a:graphicData uri="http://schemas.openxmlformats.org/presentationml/2006/ole">
            <p:oleObj spid="_x0000_s493571" name="Equation" r:id="rId3" imgW="1358640" imgH="317160" progId="Equation.3">
              <p:embed/>
            </p:oleObj>
          </a:graphicData>
        </a:graphic>
      </p:graphicFrame>
      <p:sp>
        <p:nvSpPr>
          <p:cNvPr id="8" name="Right Arrow 7"/>
          <p:cNvSpPr/>
          <p:nvPr/>
        </p:nvSpPr>
        <p:spPr>
          <a:xfrm>
            <a:off x="1993392" y="586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3133725" y="5673725"/>
          <a:ext cx="6010275" cy="1020763"/>
        </p:xfrm>
        <a:graphic>
          <a:graphicData uri="http://schemas.openxmlformats.org/presentationml/2006/ole">
            <p:oleObj spid="_x0000_s493572" name="Equation" r:id="rId4" imgW="1866600" imgH="317160" progId="Equation.3">
              <p:embed/>
            </p:oleObj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Buradaki son </a:t>
            </a:r>
            <a:r>
              <a:rPr lang="tr-TR" dirty="0" smtClean="0"/>
              <a:t>terime </a:t>
            </a:r>
            <a:r>
              <a:rPr lang="tr-TR" dirty="0" smtClean="0">
                <a:solidFill>
                  <a:srgbClr val="FF0000"/>
                </a:solidFill>
              </a:rPr>
              <a:t>düzenlileştirme terimi </a:t>
            </a:r>
            <a:r>
              <a:rPr lang="tr-TR" dirty="0" smtClean="0"/>
              <a:t>denir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-parametresine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düzenlileştirme parametresi </a:t>
            </a:r>
            <a:r>
              <a:rPr lang="tr-TR" dirty="0" smtClean="0">
                <a:sym typeface="Symbol"/>
              </a:rPr>
              <a:t>denir</a:t>
            </a:r>
            <a:endParaRPr lang="tr-TR" dirty="0" smtClean="0"/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1447800" y="4419600"/>
          <a:ext cx="6010275" cy="1347788"/>
        </p:xfrm>
        <a:graphic>
          <a:graphicData uri="http://schemas.openxmlformats.org/presentationml/2006/ole">
            <p:oleObj spid="_x0000_s495619" name="Equation" r:id="rId3" imgW="1866600" imgH="419040" progId="Equation.3">
              <p:embed/>
            </p:oleObj>
          </a:graphicData>
        </a:graphic>
      </p:graphicFrame>
      <p:sp>
        <p:nvSpPr>
          <p:cNvPr id="7" name="Oval 6"/>
          <p:cNvSpPr/>
          <p:nvPr/>
        </p:nvSpPr>
        <p:spPr>
          <a:xfrm>
            <a:off x="5846762" y="4210050"/>
            <a:ext cx="1828800" cy="16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494077">
            <a:off x="7228434" y="372654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Daha ileri sınıflandırma </a:t>
            </a:r>
            <a:r>
              <a:rPr lang="tr-TR" dirty="0" smtClean="0"/>
              <a:t>örnekleri: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Bir harf resmi </a:t>
            </a:r>
            <a:r>
              <a:rPr lang="tr-TR" dirty="0" smtClean="0">
                <a:solidFill>
                  <a:srgbClr val="FF0000"/>
                </a:solidFill>
              </a:rPr>
              <a:t>için gösterilen harf </a:t>
            </a:r>
            <a:r>
              <a:rPr lang="tr-TR" dirty="0" smtClean="0">
                <a:solidFill>
                  <a:srgbClr val="FF0000"/>
                </a:solidFill>
              </a:rPr>
              <a:t>belirtmek </a:t>
            </a:r>
            <a:r>
              <a:rPr lang="tr-TR" dirty="0" smtClean="0"/>
              <a:t>(karakter tanıma)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Bır mektup için yazılan </a:t>
            </a:r>
            <a:r>
              <a:rPr lang="tr-TR" dirty="0" smtClean="0">
                <a:solidFill>
                  <a:srgbClr val="FF0000"/>
                </a:solidFill>
              </a:rPr>
              <a:t>adresine göre şehir kodunu </a:t>
            </a:r>
            <a:r>
              <a:rPr lang="tr-TR" dirty="0" smtClean="0">
                <a:solidFill>
                  <a:srgbClr val="FF0000"/>
                </a:solidFill>
              </a:rPr>
              <a:t>belirtmek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dirty="0" smtClean="0"/>
              <a:t>posta sınıflandırma)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Canlı </a:t>
            </a:r>
            <a:r>
              <a:rPr lang="tr-TR" dirty="0" smtClean="0">
                <a:solidFill>
                  <a:srgbClr val="FF0000"/>
                </a:solidFill>
              </a:rPr>
              <a:t>güvenlik </a:t>
            </a:r>
            <a:r>
              <a:rPr lang="tr-TR" dirty="0" smtClean="0">
                <a:solidFill>
                  <a:srgbClr val="FF0000"/>
                </a:solidFill>
              </a:rPr>
              <a:t>videoda beklenmeyen </a:t>
            </a:r>
            <a:r>
              <a:rPr lang="tr-TR" dirty="0" smtClean="0">
                <a:solidFill>
                  <a:srgbClr val="FF0000"/>
                </a:solidFill>
              </a:rPr>
              <a:t>insan silueti belirtmek </a:t>
            </a:r>
            <a:r>
              <a:rPr lang="tr-TR" dirty="0" smtClean="0"/>
              <a:t>(</a:t>
            </a:r>
            <a:r>
              <a:rPr lang="tr-TR" dirty="0" smtClean="0"/>
              <a:t>hırsız alarm sistemi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...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 lnSpcReduction="10000"/>
          </a:bodyPr>
          <a:lstStyle/>
          <a:p>
            <a:r>
              <a:rPr lang="tr-TR" dirty="0" smtClean="0">
                <a:sym typeface="Symbol"/>
              </a:rPr>
              <a:t></a:t>
            </a:r>
            <a:r>
              <a:rPr lang="tr-TR" dirty="0" smtClean="0">
                <a:sym typeface="Symbol"/>
              </a:rPr>
              <a:t>-parametresi, </a:t>
            </a:r>
            <a:r>
              <a:rPr lang="tr-TR" dirty="0" smtClean="0">
                <a:sym typeface="Symbol"/>
              </a:rPr>
              <a:t>parametrelerin </a:t>
            </a:r>
            <a:r>
              <a:rPr lang="tr-TR" dirty="0" smtClean="0">
                <a:sym typeface="Symbol"/>
              </a:rPr>
              <a:t>sıfıra çekilmesinin güçlüğünü </a:t>
            </a:r>
            <a:r>
              <a:rPr lang="tr-TR" dirty="0" smtClean="0">
                <a:sym typeface="Symbol"/>
              </a:rPr>
              <a:t>belirtiyor</a:t>
            </a:r>
          </a:p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Büyük </a:t>
            </a:r>
            <a:r>
              <a:rPr lang="tr-TR" dirty="0" smtClean="0">
                <a:sym typeface="Symbol"/>
              </a:rPr>
              <a:t>, daha az sayıda büyük </a:t>
            </a:r>
            <a:r>
              <a:rPr lang="tr-TR" dirty="0" smtClean="0">
                <a:sym typeface="Symbol"/>
              </a:rPr>
              <a:t> </a:t>
            </a:r>
            <a:r>
              <a:rPr lang="tr-TR" dirty="0" smtClean="0">
                <a:sym typeface="Symbol"/>
              </a:rPr>
              <a:t>üretip daha </a:t>
            </a:r>
            <a:r>
              <a:rPr lang="tr-TR" dirty="0" smtClean="0">
                <a:sym typeface="Symbol"/>
              </a:rPr>
              <a:t>basit </a:t>
            </a:r>
            <a:r>
              <a:rPr lang="tr-TR" dirty="0" smtClean="0">
                <a:sym typeface="Symbol"/>
              </a:rPr>
              <a:t>modeli sağlar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Küçük </a:t>
            </a:r>
            <a:r>
              <a:rPr lang="tr-TR" dirty="0" smtClean="0">
                <a:sym typeface="Symbol"/>
              </a:rPr>
              <a:t>, daha çok sayıda büyük  üretip daha </a:t>
            </a:r>
            <a:r>
              <a:rPr lang="tr-TR" dirty="0" smtClean="0">
                <a:sym typeface="Symbol"/>
              </a:rPr>
              <a:t>karmaşık ve esnek model </a:t>
            </a:r>
            <a:r>
              <a:rPr lang="tr-TR" dirty="0" smtClean="0">
                <a:sym typeface="Symbol"/>
              </a:rPr>
              <a:t>sağlar</a:t>
            </a:r>
            <a:endParaRPr lang="tr-TR" dirty="0" smtClean="0"/>
          </a:p>
          <a:p>
            <a:endParaRPr lang="tr-TR" dirty="0" smtClean="0">
              <a:sym typeface="Symbol"/>
            </a:endParaRPr>
          </a:p>
          <a:p>
            <a:endParaRPr lang="tr-TR" dirty="0" smtClean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447800" y="5257800"/>
          <a:ext cx="6010275" cy="1347788"/>
        </p:xfrm>
        <a:graphic>
          <a:graphicData uri="http://schemas.openxmlformats.org/presentationml/2006/ole">
            <p:oleObj spid="_x0000_s496644" name="Equation" r:id="rId3" imgW="1866600" imgH="419040" progId="Equation.3">
              <p:embed/>
            </p:oleObj>
          </a:graphicData>
        </a:graphic>
      </p:graphicFrame>
      <p:sp>
        <p:nvSpPr>
          <p:cNvPr id="9" name="Oval 8"/>
          <p:cNvSpPr/>
          <p:nvPr/>
        </p:nvSpPr>
        <p:spPr>
          <a:xfrm>
            <a:off x="5867400" y="5562600"/>
            <a:ext cx="731520" cy="7315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515503">
            <a:off x="6446134" y="5126925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Önemli not: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baseline="-25000" dirty="0" smtClean="0">
                <a:solidFill>
                  <a:srgbClr val="FF0000"/>
                </a:solidFill>
                <a:sym typeface="Symbol"/>
              </a:rPr>
              <a:t>0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 için düzenlileştirme yapılmaz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(düzenlileştirme terimide j-toplamı birden başlar!)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1524000" y="4495800"/>
          <a:ext cx="6010275" cy="1347788"/>
        </p:xfrm>
        <a:graphic>
          <a:graphicData uri="http://schemas.openxmlformats.org/presentationml/2006/ole">
            <p:oleObj spid="_x0000_s498691" name="Equation" r:id="rId3" imgW="1866600" imgH="419040" progId="Equation.3">
              <p:embed/>
            </p:oleObj>
          </a:graphicData>
        </a:graphic>
      </p:graphicFrame>
      <p:sp>
        <p:nvSpPr>
          <p:cNvPr id="7" name="Oval 6"/>
          <p:cNvSpPr/>
          <p:nvPr/>
        </p:nvSpPr>
        <p:spPr>
          <a:xfrm>
            <a:off x="6227762" y="5353050"/>
            <a:ext cx="914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  <a:sym typeface="Symbol"/>
              </a:rPr>
              <a:t> parametresini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seçmek için:</a:t>
            </a:r>
            <a:endParaRPr lang="tr-TR" dirty="0" smtClean="0">
              <a:solidFill>
                <a:srgbClr val="FF0000"/>
              </a:solidFill>
              <a:sym typeface="Symbol"/>
            </a:endParaRPr>
          </a:p>
          <a:p>
            <a:r>
              <a:rPr lang="tr-TR" dirty="0" smtClean="0">
                <a:sym typeface="Symbol"/>
              </a:rPr>
              <a:t>Genellikle, </a:t>
            </a:r>
            <a:r>
              <a:rPr lang="tr-TR" dirty="0" smtClean="0">
                <a:sym typeface="Symbol"/>
              </a:rPr>
              <a:t>yeni örnekler alıp </a:t>
            </a:r>
            <a:r>
              <a:rPr lang="tr-TR" dirty="0" smtClean="0">
                <a:sym typeface="Symbol"/>
              </a:rPr>
              <a:t>modelin maliyeti bu</a:t>
            </a:r>
            <a:r>
              <a:rPr lang="tr-TR" dirty="0" smtClean="0">
                <a:sym typeface="Symbol"/>
              </a:rPr>
              <a:t> yeni örnekler kullanarak hesaplanır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Eğer  </a:t>
            </a:r>
            <a:r>
              <a:rPr lang="tr-TR" dirty="0" smtClean="0">
                <a:sym typeface="Symbol"/>
              </a:rPr>
              <a:t>fazla büyük, </a:t>
            </a:r>
            <a:r>
              <a:rPr lang="tr-TR" dirty="0" smtClean="0">
                <a:sym typeface="Symbol"/>
              </a:rPr>
              <a:t>ve modelde çok önyargı </a:t>
            </a:r>
            <a:r>
              <a:rPr lang="tr-TR" dirty="0" smtClean="0">
                <a:sym typeface="Symbol"/>
              </a:rPr>
              <a:t>var ise</a:t>
            </a:r>
            <a:r>
              <a:rPr lang="tr-TR" dirty="0" smtClean="0">
                <a:sym typeface="Symbol"/>
              </a:rPr>
              <a:t>, </a:t>
            </a:r>
            <a:r>
              <a:rPr lang="tr-TR" dirty="0" smtClean="0">
                <a:sym typeface="Symbol"/>
              </a:rPr>
              <a:t>makine öğrenme algoritması yeni </a:t>
            </a:r>
            <a:r>
              <a:rPr lang="tr-TR" dirty="0" smtClean="0">
                <a:sym typeface="Symbol"/>
              </a:rPr>
              <a:t>örneklerle kötü performans </a:t>
            </a:r>
            <a:r>
              <a:rPr lang="tr-TR" dirty="0" smtClean="0">
                <a:sym typeface="Symbol"/>
              </a:rPr>
              <a:t>gösterecek</a:t>
            </a:r>
          </a:p>
          <a:p>
            <a:r>
              <a:rPr lang="tr-TR" dirty="0" smtClean="0">
                <a:sym typeface="Symbol"/>
              </a:rPr>
              <a:t>Benzer şekilde, eğer  fazla küçük ve modelde çok varyans var ise, makine öğrenme algoritması yeni örneklerle yeni de kötü performans </a:t>
            </a:r>
            <a:r>
              <a:rPr lang="tr-TR" dirty="0" smtClean="0">
                <a:sym typeface="Symbol"/>
              </a:rPr>
              <a:t>gösterecek</a:t>
            </a:r>
            <a:endParaRPr lang="tr-TR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Ortadaki </a:t>
            </a:r>
            <a:r>
              <a:rPr lang="tr-TR" dirty="0" smtClean="0">
                <a:sym typeface="Symbol"/>
              </a:rPr>
              <a:t>bir -değeri </a:t>
            </a:r>
            <a:r>
              <a:rPr lang="tr-TR" dirty="0" smtClean="0">
                <a:sym typeface="Symbol"/>
              </a:rPr>
              <a:t>için, makine öğrenme algoritma en iyi performans gösterecek</a:t>
            </a:r>
          </a:p>
          <a:p>
            <a:r>
              <a:rPr lang="tr-TR" dirty="0" smtClean="0">
                <a:sym typeface="Symbol"/>
              </a:rPr>
              <a:t>Bu şekilde </a:t>
            </a:r>
            <a:r>
              <a:rPr lang="tr-TR" dirty="0" smtClean="0">
                <a:sym typeface="Symbol"/>
              </a:rPr>
              <a:t>seçilir</a:t>
            </a:r>
            <a:endParaRPr lang="tr-TR" dirty="0" smtClean="0">
              <a:sym typeface="Symbol"/>
            </a:endParaRPr>
          </a:p>
        </p:txBody>
      </p:sp>
      <p:pic>
        <p:nvPicPr>
          <p:cNvPr id="5" name="Picture 2" descr="E:\MyDocuments\Professional\Courses\Artificial Intelligence and Machine Learning\eg7fi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82713"/>
            <a:ext cx="4572000" cy="342288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791200"/>
            <a:ext cx="2462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Yeni örneklere genelleme </a:t>
            </a:r>
            <a:r>
              <a:rPr lang="tr-TR" sz="2400" b="1" dirty="0" smtClean="0"/>
              <a:t>hatası</a:t>
            </a:r>
            <a:endParaRPr lang="en-US" sz="2400" b="1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462597" y="5562600"/>
            <a:ext cx="1118803" cy="644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2438400" y="41910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5181600" y="49530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2400" y="4724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3352800"/>
            <a:ext cx="18288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v</a:t>
            </a:r>
            <a:r>
              <a:rPr lang="tr-TR" sz="2400" b="1" dirty="0" smtClean="0"/>
              <a:t>aryans (</a:t>
            </a:r>
            <a:r>
              <a:rPr lang="tr-TR" sz="2400" dirty="0" smtClean="0">
                <a:sym typeface="Symbol"/>
              </a:rPr>
              <a:t> </a:t>
            </a:r>
            <a:r>
              <a:rPr lang="tr-TR" sz="2400" b="1" dirty="0" smtClean="0">
                <a:sym typeface="Symbol"/>
              </a:rPr>
              <a:t>fazla </a:t>
            </a:r>
            <a:r>
              <a:rPr lang="tr-TR" sz="2400" b="1" dirty="0" smtClean="0">
                <a:sym typeface="Symbol"/>
              </a:rPr>
              <a:t>küçük</a:t>
            </a:r>
            <a:r>
              <a:rPr lang="tr-TR" sz="2400" b="1" dirty="0" smtClean="0"/>
              <a:t>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715000"/>
            <a:ext cx="17526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önyargı (</a:t>
            </a:r>
            <a:r>
              <a:rPr lang="tr-TR" sz="2400" dirty="0" smtClean="0">
                <a:sym typeface="Symbol"/>
              </a:rPr>
              <a:t> </a:t>
            </a:r>
            <a:r>
              <a:rPr lang="tr-TR" sz="2400" b="1" dirty="0" smtClean="0">
                <a:sym typeface="Symbol"/>
              </a:rPr>
              <a:t>fazla büyük</a:t>
            </a:r>
            <a:r>
              <a:rPr lang="tr-TR" sz="2400" b="1" dirty="0" smtClean="0"/>
              <a:t>)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6320135"/>
            <a:ext cx="685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ym typeface="Symbol"/>
              </a:rPr>
              <a:t> 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3810000"/>
            <a:ext cx="16764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Bu noktayı isteriz !</a:t>
            </a:r>
            <a:endParaRPr lang="en-US" sz="2400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Önemli Not: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yeni örnekler ve öğretme için kullanılmış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örnekler </a:t>
            </a:r>
            <a:r>
              <a:rPr lang="tr-TR" u="sng" dirty="0" smtClean="0">
                <a:solidFill>
                  <a:srgbClr val="FF0000"/>
                </a:solidFill>
                <a:sym typeface="Symbol"/>
              </a:rPr>
              <a:t>tam </a:t>
            </a:r>
            <a:r>
              <a:rPr lang="tr-TR" u="sng" dirty="0" smtClean="0">
                <a:solidFill>
                  <a:srgbClr val="FF0000"/>
                </a:solidFill>
                <a:sym typeface="Symbol"/>
              </a:rPr>
              <a:t>tam farklı olmalıdır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!</a:t>
            </a:r>
            <a:br>
              <a:rPr lang="tr-TR" dirty="0" smtClean="0">
                <a:solidFill>
                  <a:srgbClr val="FF0000"/>
                </a:solidFill>
                <a:sym typeface="Symbol"/>
              </a:rPr>
            </a:br>
            <a:r>
              <a:rPr lang="tr-TR" dirty="0" smtClean="0">
                <a:solidFill>
                  <a:srgbClr val="FF0000"/>
                </a:solidFill>
                <a:sym typeface="Symbol"/>
              </a:rPr>
              <a:t> </a:t>
            </a:r>
            <a:br>
              <a:rPr lang="tr-TR" dirty="0" smtClean="0">
                <a:solidFill>
                  <a:srgbClr val="FF0000"/>
                </a:solidFill>
                <a:sym typeface="Symbol"/>
              </a:rPr>
            </a:br>
            <a:r>
              <a:rPr lang="tr-TR" dirty="0" smtClean="0">
                <a:sym typeface="Symbol"/>
              </a:rPr>
              <a:t>Böyle yeni örneklere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“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test kümesi” </a:t>
            </a:r>
            <a:r>
              <a:rPr lang="tr-TR" dirty="0" smtClean="0">
                <a:sym typeface="Symbol"/>
              </a:rPr>
              <a:t>denir; bunlar öğretilmiş modellerin test yapılması için kullanılır, öğrenmede hiç kullanılmamalı</a:t>
            </a:r>
            <a:endParaRPr lang="tr-TR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Düzenlileştirmeyle  lineer </a:t>
            </a:r>
            <a:r>
              <a:rPr lang="tr-TR" dirty="0" smtClean="0">
                <a:solidFill>
                  <a:srgbClr val="FF0000"/>
                </a:solidFill>
              </a:rPr>
              <a:t>regresyon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güncelleştirme denklemleri;</a:t>
            </a: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685800" y="3657600"/>
          <a:ext cx="4800600" cy="1289050"/>
        </p:xfrm>
        <a:graphic>
          <a:graphicData uri="http://schemas.openxmlformats.org/presentationml/2006/ole">
            <p:oleObj spid="_x0000_s502786" name="Equation" r:id="rId3" imgW="1206360" imgH="34272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791200" y="2286000"/>
            <a:ext cx="32004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692900" y="3048000"/>
          <a:ext cx="1981200" cy="827088"/>
        </p:xfrm>
        <a:graphic>
          <a:graphicData uri="http://schemas.openxmlformats.org/presentationml/2006/ole">
            <p:oleObj spid="_x0000_s502787" name="Equation" r:id="rId4" imgW="761760" imgH="317160" progId="Equation.3">
              <p:embed/>
            </p:oleObj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85800" y="4800600"/>
          <a:ext cx="6096000" cy="1289050"/>
        </p:xfrm>
        <a:graphic>
          <a:graphicData uri="http://schemas.openxmlformats.org/presentationml/2006/ole">
            <p:oleObj spid="_x0000_s502788" name="Equation" r:id="rId5" imgW="1511280" imgH="34272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8077200" y="6457890"/>
            <a:ext cx="106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referans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5867400" y="495300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Aşırı uyum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Düzenlileştirmeyle  </a:t>
            </a:r>
            <a:r>
              <a:rPr lang="tr-TR" dirty="0" smtClean="0">
                <a:solidFill>
                  <a:srgbClr val="FF0000"/>
                </a:solidFill>
              </a:rPr>
              <a:t>lojistik </a:t>
            </a:r>
            <a:r>
              <a:rPr lang="tr-TR" dirty="0" smtClean="0">
                <a:solidFill>
                  <a:srgbClr val="FF0000"/>
                </a:solidFill>
              </a:rPr>
              <a:t>regresyon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güncelleştirme denklemleri;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77200" y="6457890"/>
            <a:ext cx="106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referans</a:t>
            </a:r>
            <a:endParaRPr lang="en-US" sz="2000" b="1" dirty="0"/>
          </a:p>
        </p:txBody>
      </p:sp>
      <p:graphicFrame>
        <p:nvGraphicFramePr>
          <p:cNvPr id="503813" name="Object 5"/>
          <p:cNvGraphicFramePr>
            <a:graphicFrameLocks noChangeAspect="1"/>
          </p:cNvGraphicFramePr>
          <p:nvPr/>
        </p:nvGraphicFramePr>
        <p:xfrm>
          <a:off x="727075" y="3657600"/>
          <a:ext cx="4235450" cy="1189038"/>
        </p:xfrm>
        <a:graphic>
          <a:graphicData uri="http://schemas.openxmlformats.org/presentationml/2006/ole">
            <p:oleObj spid="_x0000_s503813" name="Equation" r:id="rId3" imgW="1447560" imgH="406080" progId="Equation.3">
              <p:embed/>
            </p:oleObj>
          </a:graphicData>
        </a:graphic>
      </p:graphicFrame>
      <p:graphicFrame>
        <p:nvGraphicFramePr>
          <p:cNvPr id="503814" name="Object 6"/>
          <p:cNvGraphicFramePr>
            <a:graphicFrameLocks noChangeAspect="1"/>
          </p:cNvGraphicFramePr>
          <p:nvPr/>
        </p:nvGraphicFramePr>
        <p:xfrm>
          <a:off x="711200" y="4800600"/>
          <a:ext cx="5461000" cy="1189038"/>
        </p:xfrm>
        <a:graphic>
          <a:graphicData uri="http://schemas.openxmlformats.org/presentationml/2006/ole">
            <p:oleObj spid="_x0000_s503814" name="Equation" r:id="rId4" imgW="1866600" imgH="40608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791200" y="2286000"/>
            <a:ext cx="32004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6692900" y="3048000"/>
          <a:ext cx="1981200" cy="827088"/>
        </p:xfrm>
        <a:graphic>
          <a:graphicData uri="http://schemas.openxmlformats.org/presentationml/2006/ole">
            <p:oleObj spid="_x0000_s503815" name="Equation" r:id="rId5" imgW="761760" imgH="317160" progId="Equation.3">
              <p:embed/>
            </p:oleObj>
          </a:graphicData>
        </a:graphic>
      </p:graphicFrame>
      <p:sp>
        <p:nvSpPr>
          <p:cNvPr id="12" name="Oval 11"/>
          <p:cNvSpPr/>
          <p:nvPr/>
        </p:nvSpPr>
        <p:spPr>
          <a:xfrm>
            <a:off x="5257800" y="495300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3816" name="Object 8"/>
          <p:cNvGraphicFramePr>
            <a:graphicFrameLocks noChangeAspect="1"/>
          </p:cNvGraphicFramePr>
          <p:nvPr/>
        </p:nvGraphicFramePr>
        <p:xfrm>
          <a:off x="5562600" y="6324600"/>
          <a:ext cx="2497138" cy="517515"/>
        </p:xfrm>
        <a:graphic>
          <a:graphicData uri="http://schemas.openxmlformats.org/presentationml/2006/ole">
            <p:oleObj spid="_x0000_s503816" name="Equation" r:id="rId6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Come again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sorunu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Sınıflandırma sorunu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Durumu iki yada birkaç sınıfa </a:t>
            </a:r>
            <a:r>
              <a:rPr lang="tr-TR" dirty="0" smtClean="0"/>
              <a:t>konulması gerekir (</a:t>
            </a:r>
            <a:r>
              <a:rPr lang="tr-TR" u="sng" dirty="0" smtClean="0"/>
              <a:t>sınıflandırma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Çıktılar – sınıf harfi </a:t>
            </a:r>
            <a:r>
              <a:rPr lang="tr-TR" dirty="0" smtClean="0"/>
              <a:t>– </a:t>
            </a:r>
            <a:br>
              <a:rPr lang="tr-TR" dirty="0" smtClean="0"/>
            </a:br>
            <a:r>
              <a:rPr lang="tr-TR" dirty="0" smtClean="0"/>
              <a:t>ayrık değeri</a:t>
            </a:r>
          </a:p>
          <a:p>
            <a:r>
              <a:rPr lang="tr-TR" i="1" dirty="0" smtClean="0"/>
              <a:t>Test sonuçlarına göre ciddi hastalık var olduğu olmadığını soylemek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Regresyon sorunu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 smtClean="0"/>
              <a:t>Duruma göre sürekli değerli sonucu tahmin etmek lazım (</a:t>
            </a:r>
            <a:r>
              <a:rPr lang="tr-TR" u="sng" dirty="0" smtClean="0"/>
              <a:t>regresyon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Çıktılar – sonuç değişkeni </a:t>
            </a:r>
            <a:r>
              <a:rPr lang="tr-TR" dirty="0" smtClean="0"/>
              <a:t>– </a:t>
            </a:r>
            <a:br>
              <a:rPr lang="tr-TR" dirty="0" smtClean="0"/>
            </a:br>
            <a:r>
              <a:rPr lang="tr-TR" dirty="0" smtClean="0"/>
              <a:t>sürekli değeri </a:t>
            </a:r>
          </a:p>
          <a:p>
            <a:r>
              <a:rPr lang="tr-TR" i="1" dirty="0" smtClean="0"/>
              <a:t>Ev özelliklerine göre </a:t>
            </a:r>
            <a:r>
              <a:rPr lang="tr-TR" i="1" dirty="0" smtClean="0"/>
              <a:t>satılabilecek </a:t>
            </a:r>
            <a:r>
              <a:rPr lang="tr-TR" i="1" dirty="0" smtClean="0"/>
              <a:t>fiyatını </a:t>
            </a:r>
            <a:br>
              <a:rPr lang="tr-TR" i="1" dirty="0" smtClean="0"/>
            </a:br>
            <a:r>
              <a:rPr lang="tr-TR" i="1" dirty="0" smtClean="0"/>
              <a:t>tahmin etmek </a:t>
            </a: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“Sınıflandırma” için genellikle iki sınıf </a:t>
            </a:r>
            <a:r>
              <a:rPr lang="tr-TR" dirty="0" smtClean="0"/>
              <a:t>kullanılır, onlara </a:t>
            </a:r>
            <a:r>
              <a:rPr lang="tr-TR" dirty="0" smtClean="0"/>
              <a:t>y=0 (</a:t>
            </a:r>
            <a:r>
              <a:rPr lang="tr-TR" dirty="0" smtClean="0"/>
              <a:t>0-sınıfı, negatif sınıf, </a:t>
            </a:r>
            <a:r>
              <a:rPr lang="tr-TR" dirty="0" smtClean="0"/>
              <a:t>yanlış, başarısız) ve y=1 (1-sınıfı, </a:t>
            </a:r>
            <a:r>
              <a:rPr lang="tr-TR" dirty="0" smtClean="0"/>
              <a:t>pozitif sınıfı, doğru</a:t>
            </a:r>
            <a:r>
              <a:rPr lang="tr-TR" dirty="0" smtClean="0"/>
              <a:t>, başarılı) </a:t>
            </a:r>
            <a:r>
              <a:rPr lang="tr-TR" dirty="0" smtClean="0"/>
              <a:t>denir</a:t>
            </a:r>
            <a:endParaRPr lang="tr-TR" dirty="0" smtClean="0"/>
          </a:p>
          <a:p>
            <a:r>
              <a:rPr lang="tr-TR" dirty="0" smtClean="0"/>
              <a:t>Daha çok sınıf varsa, </a:t>
            </a:r>
            <a:r>
              <a:rPr lang="tr-TR" dirty="0" smtClean="0">
                <a:solidFill>
                  <a:srgbClr val="FF0000"/>
                </a:solidFill>
              </a:rPr>
              <a:t>tüm karşı bir </a:t>
            </a:r>
            <a:r>
              <a:rPr lang="tr-TR" dirty="0" smtClean="0">
                <a:solidFill>
                  <a:srgbClr val="FF0000"/>
                </a:solidFill>
              </a:rPr>
              <a:t>metodu</a:t>
            </a:r>
            <a:r>
              <a:rPr lang="tr-TR" dirty="0" smtClean="0"/>
              <a:t> </a:t>
            </a:r>
            <a:r>
              <a:rPr lang="tr-TR" dirty="0" smtClean="0"/>
              <a:t>kullanılır</a:t>
            </a:r>
            <a:endParaRPr lang="tr-T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2111</Words>
  <Application>Microsoft Office PowerPoint</Application>
  <PresentationFormat>On-screen Show (4:3)</PresentationFormat>
  <Paragraphs>390</Paragraphs>
  <Slides>77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0" baseType="lpstr">
      <vt:lpstr>Office Theme</vt:lpstr>
      <vt:lpstr>Equation</vt:lpstr>
      <vt:lpstr>Microsoft Equation 3.0</vt:lpstr>
      <vt:lpstr>MIT563  Yapay Zeka ve Makine Öğrenmesi</vt:lpstr>
      <vt:lpstr>Ders planı</vt:lpstr>
      <vt:lpstr>Lineer Regresyon</vt:lpstr>
      <vt:lpstr>Lineer Regresyon</vt:lpstr>
      <vt:lpstr>Sınıflandırma sorunu</vt:lpstr>
      <vt:lpstr>Sınıflandırma sorunu</vt:lpstr>
      <vt:lpstr>Sınıflandırma sorunu</vt:lpstr>
      <vt:lpstr>Sınıflandırma sorunu</vt:lpstr>
      <vt:lpstr>Sınıflandırma sorunu</vt:lpstr>
      <vt:lpstr>Sınıflandırma sorunu</vt:lpstr>
      <vt:lpstr>Sınıflandırma sorunu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Precision-Recall (PR)-eğrileri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Lineer Sınıflandırma 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Aşırı uyum</vt:lpstr>
      <vt:lpstr>Come again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1835</cp:revision>
  <dcterms:created xsi:type="dcterms:W3CDTF">2006-08-16T00:00:00Z</dcterms:created>
  <dcterms:modified xsi:type="dcterms:W3CDTF">2013-04-03T12:59:38Z</dcterms:modified>
</cp:coreProperties>
</file>