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tiff" ContentType="image/tiff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560" r:id="rId4"/>
    <p:sldId id="626" r:id="rId5"/>
    <p:sldId id="724" r:id="rId6"/>
    <p:sldId id="627" r:id="rId7"/>
    <p:sldId id="628" r:id="rId8"/>
    <p:sldId id="725" r:id="rId9"/>
    <p:sldId id="630" r:id="rId10"/>
    <p:sldId id="632" r:id="rId11"/>
    <p:sldId id="633" r:id="rId12"/>
    <p:sldId id="634" r:id="rId13"/>
    <p:sldId id="636" r:id="rId14"/>
    <p:sldId id="702" r:id="rId15"/>
    <p:sldId id="635" r:id="rId16"/>
    <p:sldId id="708" r:id="rId17"/>
    <p:sldId id="637" r:id="rId18"/>
    <p:sldId id="638" r:id="rId19"/>
    <p:sldId id="639" r:id="rId20"/>
    <p:sldId id="640" r:id="rId21"/>
    <p:sldId id="726" r:id="rId22"/>
    <p:sldId id="727" r:id="rId23"/>
    <p:sldId id="729" r:id="rId24"/>
    <p:sldId id="728" r:id="rId25"/>
    <p:sldId id="730" r:id="rId26"/>
    <p:sldId id="641" r:id="rId27"/>
    <p:sldId id="643" r:id="rId28"/>
    <p:sldId id="644" r:id="rId29"/>
    <p:sldId id="646" r:id="rId30"/>
    <p:sldId id="645" r:id="rId31"/>
    <p:sldId id="647" r:id="rId32"/>
    <p:sldId id="648" r:id="rId33"/>
    <p:sldId id="649" r:id="rId34"/>
    <p:sldId id="650" r:id="rId35"/>
    <p:sldId id="651" r:id="rId36"/>
    <p:sldId id="653" r:id="rId37"/>
    <p:sldId id="652" r:id="rId38"/>
    <p:sldId id="654" r:id="rId39"/>
    <p:sldId id="695" r:id="rId40"/>
    <p:sldId id="655" r:id="rId41"/>
    <p:sldId id="656" r:id="rId42"/>
    <p:sldId id="663" r:id="rId43"/>
    <p:sldId id="711" r:id="rId44"/>
    <p:sldId id="710" r:id="rId45"/>
    <p:sldId id="712" r:id="rId46"/>
    <p:sldId id="659" r:id="rId47"/>
    <p:sldId id="660" r:id="rId48"/>
    <p:sldId id="657" r:id="rId49"/>
    <p:sldId id="731" r:id="rId50"/>
    <p:sldId id="732" r:id="rId51"/>
    <p:sldId id="658" r:id="rId52"/>
    <p:sldId id="696" r:id="rId53"/>
    <p:sldId id="664" r:id="rId54"/>
    <p:sldId id="715" r:id="rId55"/>
    <p:sldId id="713" r:id="rId56"/>
    <p:sldId id="665" r:id="rId57"/>
    <p:sldId id="666" r:id="rId58"/>
    <p:sldId id="716" r:id="rId59"/>
    <p:sldId id="714" r:id="rId60"/>
    <p:sldId id="667" r:id="rId61"/>
    <p:sldId id="668" r:id="rId62"/>
    <p:sldId id="717" r:id="rId63"/>
    <p:sldId id="669" r:id="rId64"/>
    <p:sldId id="700" r:id="rId65"/>
    <p:sldId id="701" r:id="rId66"/>
    <p:sldId id="718" r:id="rId67"/>
    <p:sldId id="662" r:id="rId68"/>
    <p:sldId id="672" r:id="rId69"/>
    <p:sldId id="671" r:id="rId70"/>
    <p:sldId id="697" r:id="rId71"/>
    <p:sldId id="733" r:id="rId72"/>
    <p:sldId id="673" r:id="rId73"/>
    <p:sldId id="670" r:id="rId74"/>
    <p:sldId id="719" r:id="rId75"/>
    <p:sldId id="675" r:id="rId76"/>
    <p:sldId id="734" r:id="rId77"/>
    <p:sldId id="735" r:id="rId78"/>
    <p:sldId id="736" r:id="rId79"/>
    <p:sldId id="737" r:id="rId80"/>
    <p:sldId id="674" r:id="rId81"/>
    <p:sldId id="676" r:id="rId82"/>
    <p:sldId id="677" r:id="rId83"/>
    <p:sldId id="738" r:id="rId84"/>
    <p:sldId id="678" r:id="rId85"/>
    <p:sldId id="682" r:id="rId86"/>
    <p:sldId id="683" r:id="rId87"/>
    <p:sldId id="685" r:id="rId88"/>
    <p:sldId id="703" r:id="rId89"/>
    <p:sldId id="687" r:id="rId90"/>
    <p:sldId id="739" r:id="rId91"/>
    <p:sldId id="686" r:id="rId92"/>
    <p:sldId id="684" r:id="rId93"/>
    <p:sldId id="705" r:id="rId94"/>
    <p:sldId id="698" r:id="rId95"/>
    <p:sldId id="740" r:id="rId96"/>
    <p:sldId id="679" r:id="rId97"/>
    <p:sldId id="680" r:id="rId98"/>
    <p:sldId id="720" r:id="rId99"/>
    <p:sldId id="688" r:id="rId100"/>
    <p:sldId id="689" r:id="rId101"/>
    <p:sldId id="690" r:id="rId102"/>
    <p:sldId id="699" r:id="rId103"/>
    <p:sldId id="721" r:id="rId104"/>
    <p:sldId id="722" r:id="rId105"/>
    <p:sldId id="691" r:id="rId106"/>
    <p:sldId id="692" r:id="rId107"/>
    <p:sldId id="693" r:id="rId108"/>
    <p:sldId id="723" r:id="rId109"/>
    <p:sldId id="523" r:id="rId1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4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28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1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41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41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41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4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51.wmf"/><Relationship Id="rId4" Type="http://schemas.openxmlformats.org/officeDocument/2006/relationships/image" Target="../media/image49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1.wmf"/><Relationship Id="rId1" Type="http://schemas.openxmlformats.org/officeDocument/2006/relationships/image" Target="../media/image52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1.wmf"/><Relationship Id="rId1" Type="http://schemas.openxmlformats.org/officeDocument/2006/relationships/image" Target="../media/image53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35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38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40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7.tiff"/><Relationship Id="rId4" Type="http://schemas.openxmlformats.org/officeDocument/2006/relationships/oleObject" Target="../embeddings/oleObject42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7.tiff"/><Relationship Id="rId4" Type="http://schemas.openxmlformats.org/officeDocument/2006/relationships/oleObject" Target="../embeddings/oleObject44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7.tiff"/><Relationship Id="rId4" Type="http://schemas.openxmlformats.org/officeDocument/2006/relationships/oleObject" Target="../embeddings/oleObject46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48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50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52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oleObject5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56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oleObject" Target="../embeddings/oleObject58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oleObject" Target="../embeddings/oleObject60.bin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oleObject" Target="../embeddings/oleObject62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oleObject" Target="../embeddings/oleObject64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oleObject" Target="../embeddings/oleObject66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oleObject" Target="../embeddings/oleObject68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oleObject" Target="../embeddings/oleObject70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79.bin"/><Relationship Id="rId5" Type="http://schemas.openxmlformats.org/officeDocument/2006/relationships/oleObject" Target="../embeddings/oleObject78.bin"/><Relationship Id="rId4" Type="http://schemas.openxmlformats.org/officeDocument/2006/relationships/oleObject" Target="../embeddings/oleObject77.bin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83.bin"/><Relationship Id="rId5" Type="http://schemas.openxmlformats.org/officeDocument/2006/relationships/oleObject" Target="../embeddings/oleObject82.bin"/><Relationship Id="rId4" Type="http://schemas.openxmlformats.org/officeDocument/2006/relationships/oleObject" Target="../embeddings/oleObject81.bin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87.bin"/><Relationship Id="rId5" Type="http://schemas.openxmlformats.org/officeDocument/2006/relationships/oleObject" Target="../embeddings/oleObject86.bin"/><Relationship Id="rId4" Type="http://schemas.openxmlformats.org/officeDocument/2006/relationships/oleObject" Target="../embeddings/oleObject85.bin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92.bin"/><Relationship Id="rId5" Type="http://schemas.openxmlformats.org/officeDocument/2006/relationships/oleObject" Target="../embeddings/oleObject91.bin"/><Relationship Id="rId4" Type="http://schemas.openxmlformats.org/officeDocument/2006/relationships/oleObject" Target="../embeddings/oleObject90.bin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96.bin"/><Relationship Id="rId5" Type="http://schemas.openxmlformats.org/officeDocument/2006/relationships/oleObject" Target="../embeddings/oleObject95.bin"/><Relationship Id="rId4" Type="http://schemas.openxmlformats.org/officeDocument/2006/relationships/oleObject" Target="../embeddings/oleObject94.bin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100.bin"/><Relationship Id="rId5" Type="http://schemas.openxmlformats.org/officeDocument/2006/relationships/oleObject" Target="../embeddings/oleObject99.bin"/><Relationship Id="rId4" Type="http://schemas.openxmlformats.org/officeDocument/2006/relationships/oleObject" Target="../embeddings/oleObject98.bin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104.bin"/><Relationship Id="rId5" Type="http://schemas.openxmlformats.org/officeDocument/2006/relationships/oleObject" Target="../embeddings/oleObject103.bin"/><Relationship Id="rId4" Type="http://schemas.openxmlformats.org/officeDocument/2006/relationships/oleObject" Target="../embeddings/oleObject102.bin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109.bin"/><Relationship Id="rId5" Type="http://schemas.openxmlformats.org/officeDocument/2006/relationships/oleObject" Target="../embeddings/oleObject108.bin"/><Relationship Id="rId4" Type="http://schemas.openxmlformats.org/officeDocument/2006/relationships/oleObject" Target="../embeddings/oleObject107.bin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114.bin"/><Relationship Id="rId5" Type="http://schemas.openxmlformats.org/officeDocument/2006/relationships/oleObject" Target="../embeddings/oleObject113.bin"/><Relationship Id="rId4" Type="http://schemas.openxmlformats.org/officeDocument/2006/relationships/oleObject" Target="../embeddings/oleObject1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MIT5</a:t>
            </a:r>
            <a:r>
              <a:rPr lang="en-US" dirty="0" smtClean="0"/>
              <a:t>6</a:t>
            </a:r>
            <a:r>
              <a:rPr lang="tr-TR" dirty="0" smtClean="0"/>
              <a:t>3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tr-TR" dirty="0" smtClean="0"/>
              <a:t>Yapay Zeka ve Makine Öğrenmesi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Yrd. Doç. Yuriy Mishchenko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</a:t>
            </a:r>
            <a:r>
              <a:rPr lang="tr-TR" dirty="0" smtClean="0"/>
              <a:t>Sinir </a:t>
            </a:r>
            <a:r>
              <a:rPr lang="tr-TR" dirty="0" smtClean="0"/>
              <a:t>Ağlarında, </a:t>
            </a:r>
            <a:r>
              <a:rPr lang="tr-TR" dirty="0" smtClean="0">
                <a:solidFill>
                  <a:srgbClr val="FF0000"/>
                </a:solidFill>
              </a:rPr>
              <a:t>temel </a:t>
            </a:r>
            <a:r>
              <a:rPr lang="tr-TR" dirty="0" smtClean="0">
                <a:solidFill>
                  <a:srgbClr val="FF0000"/>
                </a:solidFill>
              </a:rPr>
              <a:t>eleman </a:t>
            </a:r>
            <a:r>
              <a:rPr lang="tr-TR" dirty="0" smtClean="0"/>
              <a:t>bu şekilde tanımlanır:</a:t>
            </a:r>
          </a:p>
          <a:p>
            <a:pPr lvl="1"/>
            <a:r>
              <a:rPr lang="tr-TR" dirty="0" smtClean="0"/>
              <a:t>“Lineer-lineer olmayan” toplama cıhazıdır, yani </a:t>
            </a:r>
          </a:p>
          <a:p>
            <a:pPr lvl="2"/>
            <a:r>
              <a:rPr lang="tr-TR" dirty="0" smtClean="0"/>
              <a:t>girişler lineer şekilde topluyor </a:t>
            </a:r>
          </a:p>
          <a:p>
            <a:pPr lvl="2"/>
            <a:r>
              <a:rPr lang="tr-TR" dirty="0" smtClean="0"/>
              <a:t>ona göre lineer olmayan bir çıkışı atıyor</a:t>
            </a:r>
          </a:p>
          <a:p>
            <a:pPr lvl="1"/>
            <a:r>
              <a:rPr lang="tr-TR" dirty="0" smtClean="0"/>
              <a:t>Birkaç girişe sahip olabilir</a:t>
            </a:r>
          </a:p>
          <a:p>
            <a:pPr lvl="1"/>
            <a:r>
              <a:rPr lang="tr-TR" dirty="0" smtClean="0"/>
              <a:t>Bir çıkışa sahiptir</a:t>
            </a:r>
            <a:endParaRPr lang="tr-TR" dirty="0" smtClean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1313" indent="-341313"/>
            <a:r>
              <a:rPr lang="tr-TR" sz="5100" dirty="0" smtClean="0">
                <a:cs typeface="Arial" pitchFamily="34" charset="0"/>
                <a:sym typeface="Symbol"/>
              </a:rPr>
              <a:t>Notasyon açıklama:</a:t>
            </a:r>
          </a:p>
          <a:p>
            <a:pPr marL="741363" lvl="1" indent="-341313"/>
            <a:r>
              <a:rPr lang="tr-TR" sz="4700" i="1" dirty="0" smtClean="0">
                <a:latin typeface="Brush Script MT" pitchFamily="66" charset="0"/>
                <a:cs typeface="Arial" pitchFamily="34" charset="0"/>
                <a:sym typeface="Symbol"/>
              </a:rPr>
              <a:t>l</a:t>
            </a:r>
            <a:r>
              <a:rPr lang="tr-TR" sz="4700" dirty="0" smtClean="0">
                <a:cs typeface="Arial" pitchFamily="34" charset="0"/>
                <a:sym typeface="Symbol"/>
              </a:rPr>
              <a:t>,</a:t>
            </a:r>
            <a:r>
              <a:rPr lang="en-US" sz="4700" dirty="0" smtClean="0">
                <a:cs typeface="Arial" pitchFamily="34" charset="0"/>
                <a:sym typeface="Symbol"/>
              </a:rPr>
              <a:t> </a:t>
            </a:r>
            <a:r>
              <a:rPr lang="tr-TR" sz="4700" dirty="0" smtClean="0">
                <a:cs typeface="Arial" pitchFamily="34" charset="0"/>
                <a:sym typeface="Symbol"/>
              </a:rPr>
              <a:t>ağdaki </a:t>
            </a:r>
            <a:r>
              <a:rPr lang="tr-TR" sz="4700" dirty="0" smtClean="0">
                <a:cs typeface="Arial" pitchFamily="34" charset="0"/>
                <a:sym typeface="Symbol"/>
              </a:rPr>
              <a:t>katman</a:t>
            </a:r>
            <a:r>
              <a:rPr lang="tr-TR" sz="4700" dirty="0" smtClean="0">
                <a:cs typeface="Arial" pitchFamily="34" charset="0"/>
                <a:sym typeface="Symbol"/>
              </a:rPr>
              <a:t>, </a:t>
            </a:r>
            <a:r>
              <a:rPr lang="tr-TR" sz="4700" dirty="0" smtClean="0">
                <a:cs typeface="Arial" pitchFamily="34" charset="0"/>
                <a:sym typeface="Symbol"/>
              </a:rPr>
              <a:t>toplam </a:t>
            </a:r>
            <a:r>
              <a:rPr lang="tr-TR" sz="4700" i="1" dirty="0" smtClean="0">
                <a:cs typeface="Arial" pitchFamily="34" charset="0"/>
                <a:sym typeface="Symbol"/>
              </a:rPr>
              <a:t>L</a:t>
            </a:r>
            <a:r>
              <a:rPr lang="tr-TR" sz="4700" dirty="0" smtClean="0">
                <a:cs typeface="Arial" pitchFamily="34" charset="0"/>
                <a:sym typeface="Symbol"/>
              </a:rPr>
              <a:t> </a:t>
            </a:r>
            <a:r>
              <a:rPr lang="tr-TR" sz="4700" dirty="0" smtClean="0">
                <a:cs typeface="Arial" pitchFamily="34" charset="0"/>
                <a:sym typeface="Symbol"/>
              </a:rPr>
              <a:t>katman; </a:t>
            </a:r>
          </a:p>
          <a:p>
            <a:pPr marL="741363" lvl="1" indent="-341313"/>
            <a:r>
              <a:rPr lang="tr-TR" sz="4700" dirty="0" smtClean="0">
                <a:cs typeface="Arial" pitchFamily="34" charset="0"/>
                <a:sym typeface="Symbol"/>
              </a:rPr>
              <a:t></a:t>
            </a:r>
            <a:r>
              <a:rPr lang="tr-TR" sz="4700" baseline="30000" dirty="0" smtClean="0">
                <a:cs typeface="Arial" pitchFamily="34" charset="0"/>
                <a:sym typeface="Symbol"/>
              </a:rPr>
              <a:t>(</a:t>
            </a:r>
            <a:r>
              <a:rPr lang="tr-TR" sz="4700" baseline="30000" dirty="0" smtClean="0">
                <a:latin typeface="Brush Script MT" pitchFamily="66" charset="0"/>
                <a:cs typeface="Arial" pitchFamily="34" charset="0"/>
                <a:sym typeface="Symbol"/>
              </a:rPr>
              <a:t>l</a:t>
            </a:r>
            <a:r>
              <a:rPr lang="tr-TR" sz="4700" baseline="30000" dirty="0" smtClean="0">
                <a:cs typeface="Arial" pitchFamily="34" charset="0"/>
                <a:sym typeface="Symbol"/>
              </a:rPr>
              <a:t>)</a:t>
            </a:r>
            <a:r>
              <a:rPr lang="tr-TR" sz="4700" dirty="0" smtClean="0">
                <a:cs typeface="Arial" pitchFamily="34" charset="0"/>
                <a:sym typeface="Symbol"/>
              </a:rPr>
              <a:t>, (</a:t>
            </a:r>
            <a:r>
              <a:rPr lang="tr-TR" sz="4700" dirty="0" smtClean="0">
                <a:latin typeface="Brush Script MT" pitchFamily="66" charset="0"/>
                <a:cs typeface="Arial" pitchFamily="34" charset="0"/>
                <a:sym typeface="Symbol"/>
              </a:rPr>
              <a:t>l</a:t>
            </a:r>
            <a:r>
              <a:rPr lang="tr-TR" sz="4700" dirty="0" smtClean="0">
                <a:cs typeface="Arial" pitchFamily="34" charset="0"/>
                <a:sym typeface="Symbol"/>
              </a:rPr>
              <a:t>) katmanın ağırlık matriksidir;</a:t>
            </a:r>
          </a:p>
          <a:p>
            <a:pPr marL="741363" lvl="1" indent="-341313"/>
            <a:r>
              <a:rPr lang="tr-TR" sz="4700" dirty="0" smtClean="0">
                <a:cs typeface="Arial" pitchFamily="34" charset="0"/>
                <a:sym typeface="Symbol"/>
              </a:rPr>
              <a:t></a:t>
            </a:r>
            <a:r>
              <a:rPr lang="tr-TR" sz="4700" baseline="-25000" dirty="0" smtClean="0">
                <a:cs typeface="Arial" pitchFamily="34" charset="0"/>
                <a:sym typeface="Symbol"/>
              </a:rPr>
              <a:t>ij</a:t>
            </a:r>
            <a:r>
              <a:rPr lang="tr-TR" sz="4700" baseline="30000" dirty="0" smtClean="0">
                <a:cs typeface="Arial" pitchFamily="34" charset="0"/>
                <a:sym typeface="Symbol"/>
              </a:rPr>
              <a:t>(</a:t>
            </a:r>
            <a:r>
              <a:rPr lang="tr-TR" sz="4700" baseline="30000" dirty="0" smtClean="0">
                <a:latin typeface="Brush Script MT" pitchFamily="66" charset="0"/>
                <a:cs typeface="Arial" pitchFamily="34" charset="0"/>
                <a:sym typeface="Symbol"/>
              </a:rPr>
              <a:t>l</a:t>
            </a:r>
            <a:r>
              <a:rPr lang="tr-TR" sz="4700" baseline="30000" dirty="0" smtClean="0">
                <a:cs typeface="Arial" pitchFamily="34" charset="0"/>
                <a:sym typeface="Symbol"/>
              </a:rPr>
              <a:t>)</a:t>
            </a:r>
            <a:r>
              <a:rPr lang="tr-TR" sz="4700" dirty="0" smtClean="0">
                <a:cs typeface="Arial" pitchFamily="34" charset="0"/>
                <a:sym typeface="Symbol"/>
              </a:rPr>
              <a:t>, (</a:t>
            </a:r>
            <a:r>
              <a:rPr lang="tr-TR" sz="4700" dirty="0" smtClean="0">
                <a:latin typeface="Brush Script MT" pitchFamily="66" charset="0"/>
                <a:cs typeface="Arial" pitchFamily="34" charset="0"/>
                <a:sym typeface="Symbol"/>
              </a:rPr>
              <a:t>l</a:t>
            </a:r>
            <a:r>
              <a:rPr lang="tr-TR" sz="4700" dirty="0" smtClean="0">
                <a:latin typeface="+mj-lt"/>
                <a:cs typeface="Arial" pitchFamily="34" charset="0"/>
                <a:sym typeface="Symbol"/>
              </a:rPr>
              <a:t>-1</a:t>
            </a:r>
            <a:r>
              <a:rPr lang="tr-TR" sz="4700" dirty="0" smtClean="0">
                <a:cs typeface="Arial" pitchFamily="34" charset="0"/>
                <a:sym typeface="Symbol"/>
              </a:rPr>
              <a:t>) katmanın j. </a:t>
            </a:r>
            <a:r>
              <a:rPr lang="tr-TR" sz="4700" dirty="0" smtClean="0">
                <a:cs typeface="Arial" pitchFamily="34" charset="0"/>
                <a:sym typeface="Symbol"/>
              </a:rPr>
              <a:t>nörondan </a:t>
            </a:r>
            <a:r>
              <a:rPr lang="tr-TR" sz="4700" dirty="0" smtClean="0">
                <a:cs typeface="Arial" pitchFamily="34" charset="0"/>
                <a:sym typeface="Symbol"/>
              </a:rPr>
              <a:t>(</a:t>
            </a:r>
            <a:r>
              <a:rPr lang="tr-TR" sz="4700" dirty="0" smtClean="0">
                <a:latin typeface="Brush Script MT" pitchFamily="66" charset="0"/>
                <a:cs typeface="Arial" pitchFamily="34" charset="0"/>
                <a:sym typeface="Symbol"/>
              </a:rPr>
              <a:t>l</a:t>
            </a:r>
            <a:r>
              <a:rPr lang="tr-TR" sz="4700" dirty="0" smtClean="0">
                <a:cs typeface="Arial" pitchFamily="34" charset="0"/>
                <a:sym typeface="Symbol"/>
              </a:rPr>
              <a:t>) katmanın i. </a:t>
            </a:r>
            <a:r>
              <a:rPr lang="tr-TR" sz="4700" dirty="0" smtClean="0">
                <a:cs typeface="Arial" pitchFamily="34" charset="0"/>
                <a:sym typeface="Symbol"/>
              </a:rPr>
              <a:t>nörona giriş ağırlığıdır</a:t>
            </a:r>
            <a:endParaRPr lang="tr-TR" sz="4700" dirty="0" smtClean="0">
              <a:cs typeface="Arial" pitchFamily="34" charset="0"/>
              <a:sym typeface="Symbol"/>
            </a:endParaRPr>
          </a:p>
          <a:p>
            <a:pPr marL="741363" lvl="1" indent="-341313"/>
            <a:r>
              <a:rPr lang="tr-TR" sz="4700" dirty="0" smtClean="0">
                <a:cs typeface="Arial" pitchFamily="34" charset="0"/>
                <a:sym typeface="Symbol"/>
              </a:rPr>
              <a:t>a</a:t>
            </a:r>
            <a:r>
              <a:rPr lang="tr-TR" sz="4700" baseline="30000" dirty="0" smtClean="0">
                <a:cs typeface="Arial" pitchFamily="34" charset="0"/>
                <a:sym typeface="Symbol"/>
              </a:rPr>
              <a:t>(</a:t>
            </a:r>
            <a:r>
              <a:rPr lang="tr-TR" sz="4700" baseline="30000" dirty="0" smtClean="0">
                <a:latin typeface="Brush Script MT" pitchFamily="66" charset="0"/>
                <a:cs typeface="Arial" pitchFamily="34" charset="0"/>
                <a:sym typeface="Symbol"/>
              </a:rPr>
              <a:t>l</a:t>
            </a:r>
            <a:r>
              <a:rPr lang="tr-TR" sz="4700" baseline="30000" dirty="0" smtClean="0">
                <a:cs typeface="Arial" pitchFamily="34" charset="0"/>
                <a:sym typeface="Symbol"/>
              </a:rPr>
              <a:t>)</a:t>
            </a:r>
            <a:r>
              <a:rPr lang="tr-TR" sz="4700" dirty="0" smtClean="0">
                <a:cs typeface="Arial" pitchFamily="34" charset="0"/>
                <a:sym typeface="Symbol"/>
              </a:rPr>
              <a:t>, bütün (</a:t>
            </a:r>
            <a:r>
              <a:rPr lang="tr-TR" sz="4700" dirty="0" smtClean="0">
                <a:latin typeface="Brush Script MT" pitchFamily="66" charset="0"/>
                <a:cs typeface="Arial" pitchFamily="34" charset="0"/>
                <a:sym typeface="Symbol"/>
              </a:rPr>
              <a:t>l</a:t>
            </a:r>
            <a:r>
              <a:rPr lang="tr-TR" sz="4700" dirty="0" smtClean="0">
                <a:cs typeface="Arial" pitchFamily="34" charset="0"/>
                <a:sym typeface="Symbol"/>
              </a:rPr>
              <a:t>) katmanın aktivasyon </a:t>
            </a:r>
            <a:r>
              <a:rPr lang="tr-TR" sz="4700" dirty="0" smtClean="0">
                <a:cs typeface="Arial" pitchFamily="34" charset="0"/>
                <a:sym typeface="Symbol"/>
              </a:rPr>
              <a:t>vektörüdür</a:t>
            </a:r>
            <a:endParaRPr lang="tr-TR" sz="4700" dirty="0" smtClean="0">
              <a:cs typeface="Arial" pitchFamily="34" charset="0"/>
              <a:sym typeface="Symbol"/>
            </a:endParaRPr>
          </a:p>
          <a:p>
            <a:pPr marL="631825" lvl="1" indent="-231775"/>
            <a:r>
              <a:rPr lang="tr-TR" sz="4700" dirty="0" smtClean="0">
                <a:cs typeface="Arial" pitchFamily="34" charset="0"/>
                <a:sym typeface="Symbol"/>
              </a:rPr>
              <a:t>Çarpımlar, yada matriks-vektör yada “element-wise” vektör çarpımı anlamındadır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62500" lnSpcReduction="20000"/>
          </a:bodyPr>
          <a:lstStyle/>
          <a:p>
            <a:pPr marL="341313" indent="-341313">
              <a:spcBef>
                <a:spcPts val="1200"/>
              </a:spcBef>
            </a:pPr>
            <a:r>
              <a:rPr lang="tr-TR" sz="5100" dirty="0" smtClean="0">
                <a:cs typeface="Arial" pitchFamily="34" charset="0"/>
                <a:sym typeface="Symbol"/>
              </a:rPr>
              <a:t>Geri yayılım </a:t>
            </a:r>
            <a:r>
              <a:rPr lang="tr-TR" sz="5100" dirty="0" smtClean="0">
                <a:cs typeface="Arial" pitchFamily="34" charset="0"/>
                <a:sym typeface="Symbol"/>
              </a:rPr>
              <a:t>algoritmasının </a:t>
            </a:r>
            <a:r>
              <a:rPr lang="tr-TR" sz="5100" dirty="0" smtClean="0">
                <a:cs typeface="Arial" pitchFamily="34" charset="0"/>
                <a:sym typeface="Symbol"/>
              </a:rPr>
              <a:t>zor olduğu nedeniyle, </a:t>
            </a:r>
            <a:r>
              <a:rPr lang="tr-TR" sz="5100" dirty="0" smtClean="0">
                <a:cs typeface="Arial" pitchFamily="34" charset="0"/>
                <a:sym typeface="Symbol"/>
              </a:rPr>
              <a:t>onu uyguladıktan </a:t>
            </a:r>
            <a:r>
              <a:rPr lang="tr-TR" sz="5100" dirty="0" smtClean="0">
                <a:cs typeface="Arial" pitchFamily="34" charset="0"/>
                <a:sym typeface="Symbol"/>
              </a:rPr>
              <a:t>sonra çalışmasının kontrol edilmesi </a:t>
            </a:r>
            <a:r>
              <a:rPr lang="tr-TR" sz="5100" dirty="0" smtClean="0">
                <a:cs typeface="Arial" pitchFamily="34" charset="0"/>
                <a:sym typeface="Symbol"/>
              </a:rPr>
              <a:t>gerekiyor</a:t>
            </a:r>
            <a:endParaRPr lang="tr-TR" sz="5100" dirty="0" smtClean="0">
              <a:cs typeface="Arial" pitchFamily="34" charset="0"/>
              <a:sym typeface="Symbol"/>
            </a:endParaRPr>
          </a:p>
          <a:p>
            <a:pPr marL="741363" lvl="1" indent="-341313">
              <a:spcBef>
                <a:spcPts val="1200"/>
              </a:spcBef>
            </a:pPr>
            <a:r>
              <a:rPr lang="tr-TR" sz="4700" dirty="0" smtClean="0">
                <a:cs typeface="Arial" pitchFamily="34" charset="0"/>
                <a:sym typeface="Symbol"/>
              </a:rPr>
              <a:t>Türevler direkt olarak </a:t>
            </a:r>
            <a:r>
              <a:rPr lang="tr-TR" sz="4700" dirty="0" smtClean="0">
                <a:cs typeface="Arial" pitchFamily="34" charset="0"/>
                <a:sym typeface="Symbol"/>
              </a:rPr>
              <a:t>hesaplayabilir, </a:t>
            </a:r>
            <a:r>
              <a:rPr lang="tr-TR" sz="4700" dirty="0" smtClean="0">
                <a:cs typeface="Arial" pitchFamily="34" charset="0"/>
                <a:sym typeface="Symbol"/>
              </a:rPr>
              <a:t>yani </a:t>
            </a:r>
            <a:r>
              <a:rPr lang="tr-TR" sz="4700" baseline="-25000" dirty="0" smtClean="0">
                <a:cs typeface="Arial" pitchFamily="34" charset="0"/>
                <a:sym typeface="Symbol"/>
              </a:rPr>
              <a:t>ij</a:t>
            </a:r>
            <a:r>
              <a:rPr lang="tr-TR" sz="4700" baseline="30000" dirty="0" smtClean="0">
                <a:cs typeface="Arial" pitchFamily="34" charset="0"/>
                <a:sym typeface="Symbol"/>
              </a:rPr>
              <a:t>(</a:t>
            </a:r>
            <a:r>
              <a:rPr lang="tr-TR" sz="4700" baseline="30000" dirty="0" smtClean="0">
                <a:latin typeface="Brush Script MT" pitchFamily="66" charset="0"/>
                <a:cs typeface="Arial" pitchFamily="34" charset="0"/>
                <a:sym typeface="Symbol"/>
              </a:rPr>
              <a:t>l</a:t>
            </a:r>
            <a:r>
              <a:rPr lang="tr-TR" sz="4700" baseline="30000" dirty="0" smtClean="0">
                <a:cs typeface="Arial" pitchFamily="34" charset="0"/>
                <a:sym typeface="Symbol"/>
              </a:rPr>
              <a:t>)</a:t>
            </a:r>
            <a:r>
              <a:rPr lang="tr-TR" sz="4700" dirty="0" smtClean="0">
                <a:cs typeface="Arial" pitchFamily="34" charset="0"/>
                <a:sym typeface="Symbol"/>
              </a:rPr>
              <a:t>‘i yeni yakın değere değiştirip J/ </a:t>
            </a:r>
            <a:r>
              <a:rPr lang="tr-TR" sz="4700" baseline="-25000" dirty="0" smtClean="0">
                <a:cs typeface="Arial" pitchFamily="34" charset="0"/>
                <a:sym typeface="Symbol"/>
              </a:rPr>
              <a:t>ij</a:t>
            </a:r>
            <a:r>
              <a:rPr lang="tr-TR" sz="4700" baseline="30000" dirty="0" smtClean="0">
                <a:cs typeface="Arial" pitchFamily="34" charset="0"/>
                <a:sym typeface="Symbol"/>
              </a:rPr>
              <a:t>(</a:t>
            </a:r>
            <a:r>
              <a:rPr lang="tr-TR" sz="4700" baseline="30000" dirty="0" smtClean="0">
                <a:latin typeface="Brush Script MT" pitchFamily="66" charset="0"/>
                <a:cs typeface="Arial" pitchFamily="34" charset="0"/>
                <a:sym typeface="Symbol"/>
              </a:rPr>
              <a:t>l</a:t>
            </a:r>
            <a:r>
              <a:rPr lang="tr-TR" sz="4700" baseline="30000" dirty="0" smtClean="0">
                <a:cs typeface="Arial" pitchFamily="34" charset="0"/>
                <a:sym typeface="Symbol"/>
              </a:rPr>
              <a:t>)</a:t>
            </a:r>
            <a:r>
              <a:rPr lang="tr-TR" sz="4700" dirty="0" smtClean="0">
                <a:cs typeface="Arial" pitchFamily="34" charset="0"/>
                <a:sym typeface="Symbol"/>
              </a:rPr>
              <a:t> direkt olarak </a:t>
            </a:r>
            <a:r>
              <a:rPr lang="tr-TR" sz="4700" dirty="0" smtClean="0">
                <a:cs typeface="Arial" pitchFamily="34" charset="0"/>
                <a:sym typeface="Symbol"/>
              </a:rPr>
              <a:t>hesaplanabilir</a:t>
            </a:r>
            <a:endParaRPr lang="tr-TR" sz="4700" dirty="0" smtClean="0">
              <a:cs typeface="Arial" pitchFamily="34" charset="0"/>
              <a:sym typeface="Symbol"/>
            </a:endParaRPr>
          </a:p>
          <a:p>
            <a:pPr marL="741363" lvl="1" indent="-341313">
              <a:spcBef>
                <a:spcPts val="1200"/>
              </a:spcBef>
            </a:pPr>
            <a:r>
              <a:rPr lang="tr-TR" sz="4700" dirty="0" smtClean="0">
                <a:cs typeface="Arial" pitchFamily="34" charset="0"/>
                <a:sym typeface="Symbol"/>
              </a:rPr>
              <a:t>Böyle (yaklaşık) sayısal hesaplama </a:t>
            </a:r>
            <a:r>
              <a:rPr lang="tr-TR" sz="4700" dirty="0" smtClean="0">
                <a:cs typeface="Arial" pitchFamily="34" charset="0"/>
                <a:sym typeface="Symbol"/>
              </a:rPr>
              <a:t>sonuçlarını </a:t>
            </a:r>
            <a:r>
              <a:rPr lang="tr-TR" sz="4700" dirty="0" smtClean="0">
                <a:cs typeface="Arial" pitchFamily="34" charset="0"/>
                <a:sym typeface="Symbol"/>
              </a:rPr>
              <a:t>geri yayılım algoritmasının </a:t>
            </a:r>
            <a:r>
              <a:rPr lang="tr-TR" sz="4700" dirty="0" smtClean="0">
                <a:cs typeface="Arial" pitchFamily="34" charset="0"/>
                <a:sym typeface="Symbol"/>
              </a:rPr>
              <a:t>sonuçlarıyla karşılaştırabilir, algoritma </a:t>
            </a:r>
            <a:r>
              <a:rPr lang="tr-TR" sz="4700" dirty="0" smtClean="0">
                <a:cs typeface="Arial" pitchFamily="34" charset="0"/>
                <a:sym typeface="Symbol"/>
              </a:rPr>
              <a:t>uygulanmasının doğrululuğu kontrol edilebilir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95599"/>
          </a:xfrm>
        </p:spPr>
        <p:txBody>
          <a:bodyPr>
            <a:normAutofit/>
          </a:bodyPr>
          <a:lstStyle/>
          <a:p>
            <a:pPr marL="463550" indent="-463550"/>
            <a:r>
              <a:rPr lang="tr-TR" sz="2800" dirty="0" smtClean="0">
                <a:cs typeface="Arial" pitchFamily="34" charset="0"/>
                <a:sym typeface="Symbol"/>
              </a:rPr>
              <a:t>Uygulamalarda </a:t>
            </a:r>
            <a:r>
              <a:rPr lang="tr-TR" sz="2800" dirty="0" smtClean="0">
                <a:cs typeface="Arial" pitchFamily="34" charset="0"/>
                <a:sym typeface="Symbol"/>
              </a:rPr>
              <a:t>YSA’nın </a:t>
            </a:r>
            <a:r>
              <a:rPr lang="tr-TR" sz="2800" dirty="0" smtClean="0">
                <a:cs typeface="Arial" pitchFamily="34" charset="0"/>
                <a:sym typeface="Symbol"/>
              </a:rPr>
              <a:t>yapısını </a:t>
            </a:r>
            <a:r>
              <a:rPr lang="tr-TR" sz="2800" dirty="0" smtClean="0">
                <a:cs typeface="Arial" pitchFamily="34" charset="0"/>
                <a:sym typeface="Symbol"/>
              </a:rPr>
              <a:t>belirtmek </a:t>
            </a:r>
            <a:r>
              <a:rPr lang="tr-TR" sz="2800" dirty="0" smtClean="0">
                <a:cs typeface="Arial" pitchFamily="34" charset="0"/>
                <a:sym typeface="Symbol"/>
              </a:rPr>
              <a:t>lazım:</a:t>
            </a:r>
            <a:endParaRPr lang="tr-TR" sz="2800" dirty="0" smtClean="0">
              <a:cs typeface="Arial" pitchFamily="34" charset="0"/>
              <a:sym typeface="Symbol"/>
            </a:endParaRPr>
          </a:p>
          <a:p>
            <a:pPr marL="863600" lvl="1" indent="-463550"/>
            <a:r>
              <a:rPr lang="tr-TR" dirty="0" smtClean="0">
                <a:cs typeface="Arial" pitchFamily="34" charset="0"/>
                <a:sym typeface="Symbol"/>
              </a:rPr>
              <a:t>Kaç </a:t>
            </a:r>
            <a:r>
              <a:rPr lang="tr-TR" dirty="0" smtClean="0">
                <a:cs typeface="Arial" pitchFamily="34" charset="0"/>
                <a:sym typeface="Symbol"/>
              </a:rPr>
              <a:t>nöron</a:t>
            </a:r>
            <a:endParaRPr lang="tr-TR" dirty="0" smtClean="0">
              <a:cs typeface="Arial" pitchFamily="34" charset="0"/>
              <a:sym typeface="Symbol"/>
            </a:endParaRPr>
          </a:p>
          <a:p>
            <a:pPr marL="863600" lvl="1" indent="-463550"/>
            <a:r>
              <a:rPr lang="tr-TR" dirty="0" smtClean="0">
                <a:cs typeface="Arial" pitchFamily="34" charset="0"/>
                <a:sym typeface="Symbol"/>
              </a:rPr>
              <a:t>Kaç </a:t>
            </a:r>
            <a:r>
              <a:rPr lang="tr-TR" dirty="0" smtClean="0">
                <a:cs typeface="Arial" pitchFamily="34" charset="0"/>
                <a:sym typeface="Symbol"/>
              </a:rPr>
              <a:t>katman</a:t>
            </a:r>
            <a:endParaRPr lang="tr-TR" dirty="0" smtClean="0">
              <a:cs typeface="Arial" pitchFamily="34" charset="0"/>
              <a:sym typeface="Symbol"/>
            </a:endParaRPr>
          </a:p>
          <a:p>
            <a:pPr marL="863600" lvl="1" indent="-463550"/>
            <a:r>
              <a:rPr lang="tr-TR" dirty="0" smtClean="0">
                <a:cs typeface="Arial" pitchFamily="34" charset="0"/>
                <a:sym typeface="Symbol"/>
              </a:rPr>
              <a:t>Katmanlarda</a:t>
            </a:r>
            <a:r>
              <a:rPr lang="tr-TR" dirty="0" smtClean="0">
                <a:cs typeface="Arial" pitchFamily="34" charset="0"/>
                <a:sym typeface="Symbol"/>
              </a:rPr>
              <a:t> </a:t>
            </a:r>
            <a:r>
              <a:rPr lang="tr-TR" dirty="0" smtClean="0">
                <a:cs typeface="Arial" pitchFamily="34" charset="0"/>
                <a:sym typeface="Symbol"/>
              </a:rPr>
              <a:t>kaç </a:t>
            </a:r>
            <a:r>
              <a:rPr lang="tr-TR" dirty="0" smtClean="0">
                <a:cs typeface="Arial" pitchFamily="34" charset="0"/>
                <a:sym typeface="Symbol"/>
              </a:rPr>
              <a:t>nöron</a:t>
            </a:r>
            <a:endParaRPr lang="tr-TR" dirty="0" smtClean="0">
              <a:cs typeface="Arial" pitchFamily="34" charset="0"/>
              <a:sym typeface="Symbol"/>
            </a:endParaRPr>
          </a:p>
          <a:p>
            <a:pPr marL="863600" lvl="1" indent="-463550"/>
            <a:r>
              <a:rPr lang="tr-TR" dirty="0" smtClean="0">
                <a:cs typeface="Arial" pitchFamily="34" charset="0"/>
                <a:sym typeface="Symbol"/>
              </a:rPr>
              <a:t>Böyle sorulara “YSA </a:t>
            </a:r>
            <a:r>
              <a:rPr lang="tr-TR" dirty="0" smtClean="0">
                <a:cs typeface="Arial" pitchFamily="34" charset="0"/>
                <a:sym typeface="Symbol"/>
              </a:rPr>
              <a:t>mimarısı” </a:t>
            </a:r>
            <a:r>
              <a:rPr lang="tr-TR" dirty="0" smtClean="0">
                <a:cs typeface="Arial" pitchFamily="34" charset="0"/>
                <a:sym typeface="Symbol"/>
              </a:rPr>
              <a:t>denir</a:t>
            </a:r>
          </a:p>
        </p:txBody>
      </p:sp>
      <p:sp>
        <p:nvSpPr>
          <p:cNvPr id="59" name="Oval 58"/>
          <p:cNvSpPr/>
          <p:nvPr/>
        </p:nvSpPr>
        <p:spPr>
          <a:xfrm>
            <a:off x="914400" y="50292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prstClr val="black"/>
                </a:solidFill>
                <a:cs typeface="Arial" pitchFamily="34" charset="0"/>
                <a:sym typeface="Symbol"/>
              </a:rPr>
              <a:t>x</a:t>
            </a:r>
            <a:r>
              <a:rPr lang="tr-TR" sz="1600" baseline="-25000" dirty="0" smtClean="0">
                <a:solidFill>
                  <a:prstClr val="black"/>
                </a:solidFill>
                <a:cs typeface="Arial" pitchFamily="34" charset="0"/>
                <a:sym typeface="Symbol"/>
              </a:rPr>
              <a:t>1</a:t>
            </a:r>
            <a:endParaRPr lang="en-US" sz="16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914400" y="57912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prstClr val="black"/>
                </a:solidFill>
                <a:cs typeface="Arial" pitchFamily="34" charset="0"/>
                <a:sym typeface="Symbol"/>
              </a:rPr>
              <a:t>x</a:t>
            </a:r>
            <a:r>
              <a:rPr lang="tr-TR" sz="1600" baseline="-25000" dirty="0" smtClean="0">
                <a:solidFill>
                  <a:prstClr val="black"/>
                </a:solidFill>
                <a:cs typeface="Arial" pitchFamily="34" charset="0"/>
                <a:sym typeface="Symbol"/>
              </a:rPr>
              <a:t>2</a:t>
            </a:r>
            <a:endParaRPr lang="en-US" sz="16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2590800" y="45720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30000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2590800" y="53340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30000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2590800" y="60960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30000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7239000" y="48768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 smtClean="0">
                <a:solidFill>
                  <a:prstClr val="black"/>
                </a:solidFill>
                <a:cs typeface="Arial" pitchFamily="34" charset="0"/>
                <a:sym typeface="Symbol"/>
              </a:rPr>
              <a:t>s</a:t>
            </a:r>
            <a:r>
              <a:rPr lang="tr-TR" sz="2000" baseline="-25000" dirty="0" smtClean="0">
                <a:solidFill>
                  <a:prstClr val="black"/>
                </a:solidFill>
                <a:cs typeface="Arial" pitchFamily="34" charset="0"/>
                <a:sym typeface="Symbol"/>
              </a:rPr>
              <a:t>1</a:t>
            </a:r>
            <a:endParaRPr lang="en-US" sz="2000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Straight Arrow Connector 66"/>
          <p:cNvCxnSpPr>
            <a:stCxn id="59" idx="6"/>
            <a:endCxn id="64" idx="2"/>
          </p:cNvCxnSpPr>
          <p:nvPr/>
        </p:nvCxnSpPr>
        <p:spPr>
          <a:xfrm>
            <a:off x="1600200" y="5372100"/>
            <a:ext cx="990600" cy="1066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6"/>
            <a:endCxn id="63" idx="2"/>
          </p:cNvCxnSpPr>
          <p:nvPr/>
        </p:nvCxnSpPr>
        <p:spPr>
          <a:xfrm>
            <a:off x="1600200" y="5372100"/>
            <a:ext cx="9906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6"/>
            <a:endCxn id="62" idx="2"/>
          </p:cNvCxnSpPr>
          <p:nvPr/>
        </p:nvCxnSpPr>
        <p:spPr>
          <a:xfrm flipV="1">
            <a:off x="1600200" y="4914900"/>
            <a:ext cx="9906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0" idx="6"/>
            <a:endCxn id="62" idx="2"/>
          </p:cNvCxnSpPr>
          <p:nvPr/>
        </p:nvCxnSpPr>
        <p:spPr>
          <a:xfrm flipV="1">
            <a:off x="1600200" y="4914900"/>
            <a:ext cx="9906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0" idx="6"/>
            <a:endCxn id="63" idx="2"/>
          </p:cNvCxnSpPr>
          <p:nvPr/>
        </p:nvCxnSpPr>
        <p:spPr>
          <a:xfrm flipV="1">
            <a:off x="1600200" y="5676900"/>
            <a:ext cx="9906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0" idx="6"/>
            <a:endCxn id="64" idx="2"/>
          </p:cNvCxnSpPr>
          <p:nvPr/>
        </p:nvCxnSpPr>
        <p:spPr>
          <a:xfrm>
            <a:off x="1600200" y="6134100"/>
            <a:ext cx="9906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2" idx="6"/>
            <a:endCxn id="66" idx="2"/>
          </p:cNvCxnSpPr>
          <p:nvPr/>
        </p:nvCxnSpPr>
        <p:spPr>
          <a:xfrm>
            <a:off x="3276600" y="49149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3" idx="6"/>
            <a:endCxn id="80" idx="2"/>
          </p:cNvCxnSpPr>
          <p:nvPr/>
        </p:nvCxnSpPr>
        <p:spPr>
          <a:xfrm>
            <a:off x="3276600" y="56769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4" idx="6"/>
            <a:endCxn id="81" idx="2"/>
          </p:cNvCxnSpPr>
          <p:nvPr/>
        </p:nvCxnSpPr>
        <p:spPr>
          <a:xfrm>
            <a:off x="3276600" y="64389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5" idx="6"/>
          </p:cNvCxnSpPr>
          <p:nvPr/>
        </p:nvCxnSpPr>
        <p:spPr>
          <a:xfrm>
            <a:off x="7924800" y="5219700"/>
            <a:ext cx="2743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657600" y="45720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30000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3657600" y="53340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30000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3657600" y="60960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30000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4759656" y="45720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30000" dirty="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4759656" y="53340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30000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4759656" y="60960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30000" dirty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5812808" y="45720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30000" dirty="0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5812808" y="53340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30000" dirty="0">
              <a:solidFill>
                <a:schemeClr val="tx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5812808" y="60960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30000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/>
          <p:cNvCxnSpPr>
            <a:stCxn id="64" idx="6"/>
            <a:endCxn id="80" idx="2"/>
          </p:cNvCxnSpPr>
          <p:nvPr/>
        </p:nvCxnSpPr>
        <p:spPr>
          <a:xfrm flipV="1">
            <a:off x="3276600" y="5676900"/>
            <a:ext cx="3810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4" idx="6"/>
            <a:endCxn id="66" idx="2"/>
          </p:cNvCxnSpPr>
          <p:nvPr/>
        </p:nvCxnSpPr>
        <p:spPr>
          <a:xfrm flipV="1">
            <a:off x="3276600" y="4914900"/>
            <a:ext cx="381000" cy="152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63" idx="6"/>
            <a:endCxn id="66" idx="2"/>
          </p:cNvCxnSpPr>
          <p:nvPr/>
        </p:nvCxnSpPr>
        <p:spPr>
          <a:xfrm flipV="1">
            <a:off x="3276600" y="4914900"/>
            <a:ext cx="3810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3" idx="6"/>
            <a:endCxn id="81" idx="2"/>
          </p:cNvCxnSpPr>
          <p:nvPr/>
        </p:nvCxnSpPr>
        <p:spPr>
          <a:xfrm>
            <a:off x="3276600" y="5676900"/>
            <a:ext cx="3810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2" idx="6"/>
            <a:endCxn id="81" idx="2"/>
          </p:cNvCxnSpPr>
          <p:nvPr/>
        </p:nvCxnSpPr>
        <p:spPr>
          <a:xfrm>
            <a:off x="3276600" y="4914900"/>
            <a:ext cx="381000" cy="152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62" idx="6"/>
            <a:endCxn id="66" idx="2"/>
          </p:cNvCxnSpPr>
          <p:nvPr/>
        </p:nvCxnSpPr>
        <p:spPr>
          <a:xfrm>
            <a:off x="3276600" y="49149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357048" y="491205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4357048" y="567405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4357048" y="643605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4357048" y="5674056"/>
            <a:ext cx="3810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4357048" y="4912056"/>
            <a:ext cx="381000" cy="152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4357048" y="4912056"/>
            <a:ext cx="3810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4357048" y="5674056"/>
            <a:ext cx="3810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4357048" y="4912056"/>
            <a:ext cx="381000" cy="152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357048" y="491205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5431808" y="4917744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5431808" y="5679744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5431808" y="6441744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5431808" y="5679744"/>
            <a:ext cx="3810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5431808" y="4917744"/>
            <a:ext cx="381000" cy="152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5431808" y="4917744"/>
            <a:ext cx="3810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5431808" y="5679744"/>
            <a:ext cx="3810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5431808" y="4917744"/>
            <a:ext cx="381000" cy="152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431808" y="4917744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62" idx="6"/>
            <a:endCxn id="80" idx="2"/>
          </p:cNvCxnSpPr>
          <p:nvPr/>
        </p:nvCxnSpPr>
        <p:spPr>
          <a:xfrm>
            <a:off x="3276600" y="4914900"/>
            <a:ext cx="3810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66" idx="6"/>
            <a:endCxn id="83" idx="2"/>
          </p:cNvCxnSpPr>
          <p:nvPr/>
        </p:nvCxnSpPr>
        <p:spPr>
          <a:xfrm>
            <a:off x="4343400" y="4914900"/>
            <a:ext cx="416256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82" idx="6"/>
            <a:endCxn id="87" idx="2"/>
          </p:cNvCxnSpPr>
          <p:nvPr/>
        </p:nvCxnSpPr>
        <p:spPr>
          <a:xfrm>
            <a:off x="5445456" y="4914900"/>
            <a:ext cx="367352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86" idx="6"/>
            <a:endCxn id="65" idx="2"/>
          </p:cNvCxnSpPr>
          <p:nvPr/>
        </p:nvCxnSpPr>
        <p:spPr>
          <a:xfrm>
            <a:off x="6498608" y="4914900"/>
            <a:ext cx="740392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87" idx="6"/>
            <a:endCxn id="65" idx="2"/>
          </p:cNvCxnSpPr>
          <p:nvPr/>
        </p:nvCxnSpPr>
        <p:spPr>
          <a:xfrm flipV="1">
            <a:off x="6498608" y="5219700"/>
            <a:ext cx="740392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88" idx="6"/>
            <a:endCxn id="65" idx="2"/>
          </p:cNvCxnSpPr>
          <p:nvPr/>
        </p:nvCxnSpPr>
        <p:spPr>
          <a:xfrm flipV="1">
            <a:off x="6498608" y="5219700"/>
            <a:ext cx="740392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/>
          <p:cNvSpPr/>
          <p:nvPr/>
        </p:nvSpPr>
        <p:spPr>
          <a:xfrm>
            <a:off x="7239000" y="57150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 smtClean="0">
                <a:solidFill>
                  <a:prstClr val="black"/>
                </a:solidFill>
                <a:cs typeface="Arial" pitchFamily="34" charset="0"/>
                <a:sym typeface="Symbol"/>
              </a:rPr>
              <a:t>s</a:t>
            </a:r>
            <a:r>
              <a:rPr lang="tr-TR" sz="2000" baseline="-25000" dirty="0" smtClean="0">
                <a:solidFill>
                  <a:prstClr val="black"/>
                </a:solidFill>
                <a:cs typeface="Arial" pitchFamily="34" charset="0"/>
                <a:sym typeface="Symbol"/>
              </a:rPr>
              <a:t>2</a:t>
            </a:r>
            <a:endParaRPr lang="en-US" sz="2000" baseline="30000" dirty="0">
              <a:solidFill>
                <a:sysClr val="windowText" lastClr="000000"/>
              </a:solidFill>
            </a:endParaRPr>
          </a:p>
        </p:txBody>
      </p:sp>
      <p:cxnSp>
        <p:nvCxnSpPr>
          <p:cNvPr id="174" name="Straight Arrow Connector 173"/>
          <p:cNvCxnSpPr>
            <a:stCxn id="86" idx="6"/>
            <a:endCxn id="173" idx="2"/>
          </p:cNvCxnSpPr>
          <p:nvPr/>
        </p:nvCxnSpPr>
        <p:spPr>
          <a:xfrm>
            <a:off x="6498608" y="4914900"/>
            <a:ext cx="740392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87" idx="6"/>
            <a:endCxn id="173" idx="2"/>
          </p:cNvCxnSpPr>
          <p:nvPr/>
        </p:nvCxnSpPr>
        <p:spPr>
          <a:xfrm>
            <a:off x="6498608" y="5676900"/>
            <a:ext cx="740392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88" idx="6"/>
            <a:endCxn id="173" idx="2"/>
          </p:cNvCxnSpPr>
          <p:nvPr/>
        </p:nvCxnSpPr>
        <p:spPr>
          <a:xfrm flipV="1">
            <a:off x="6498608" y="6057900"/>
            <a:ext cx="740392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73" idx="6"/>
          </p:cNvCxnSpPr>
          <p:nvPr/>
        </p:nvCxnSpPr>
        <p:spPr>
          <a:xfrm flipV="1">
            <a:off x="7924800" y="6019800"/>
            <a:ext cx="2743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799"/>
          </a:xfrm>
        </p:spPr>
        <p:txBody>
          <a:bodyPr>
            <a:normAutofit/>
          </a:bodyPr>
          <a:lstStyle/>
          <a:p>
            <a:pPr marL="463550" indent="-463550"/>
            <a:r>
              <a:rPr lang="tr-TR" sz="2800" dirty="0" smtClean="0">
                <a:cs typeface="Arial" pitchFamily="34" charset="0"/>
                <a:sym typeface="Symbol"/>
              </a:rPr>
              <a:t>YSA mimarısı seçmeyle ilgili, bu genel kurallar </a:t>
            </a:r>
            <a:r>
              <a:rPr lang="tr-TR" sz="2800" dirty="0" smtClean="0">
                <a:cs typeface="Arial" pitchFamily="34" charset="0"/>
                <a:sym typeface="Symbol"/>
              </a:rPr>
              <a:t>var:</a:t>
            </a:r>
            <a:endParaRPr lang="tr-TR" sz="2800" dirty="0" smtClean="0">
              <a:cs typeface="Arial" pitchFamily="34" charset="0"/>
              <a:sym typeface="Symbol"/>
            </a:endParaRPr>
          </a:p>
          <a:p>
            <a:pPr marL="863600" lvl="1" indent="-463550"/>
            <a:r>
              <a:rPr lang="tr-TR" dirty="0" smtClean="0">
                <a:cs typeface="Arial" pitchFamily="34" charset="0"/>
                <a:sym typeface="Symbol"/>
              </a:rPr>
              <a:t>Daha çok nöron varsa, </a:t>
            </a:r>
            <a:r>
              <a:rPr lang="tr-TR" dirty="0" smtClean="0">
                <a:cs typeface="Arial" pitchFamily="34" charset="0"/>
                <a:sym typeface="Symbol"/>
              </a:rPr>
              <a:t>sonuç daha </a:t>
            </a:r>
            <a:r>
              <a:rPr lang="tr-TR" dirty="0" smtClean="0">
                <a:cs typeface="Arial" pitchFamily="34" charset="0"/>
                <a:sym typeface="Symbol"/>
              </a:rPr>
              <a:t>iyi </a:t>
            </a:r>
            <a:r>
              <a:rPr lang="tr-TR" dirty="0" smtClean="0">
                <a:cs typeface="Arial" pitchFamily="34" charset="0"/>
                <a:sym typeface="Symbol"/>
              </a:rPr>
              <a:t>olacak</a:t>
            </a:r>
            <a:endParaRPr lang="tr-TR" dirty="0" smtClean="0">
              <a:cs typeface="Arial" pitchFamily="34" charset="0"/>
              <a:sym typeface="Symbol"/>
            </a:endParaRPr>
          </a:p>
          <a:p>
            <a:pPr marL="863600" lvl="1" indent="-463550"/>
            <a:r>
              <a:rPr lang="tr-TR" dirty="0" smtClean="0">
                <a:cs typeface="Arial" pitchFamily="34" charset="0"/>
                <a:sym typeface="Symbol"/>
              </a:rPr>
              <a:t>Daha çok gızlı katman varsa, </a:t>
            </a:r>
            <a:r>
              <a:rPr lang="tr-TR" dirty="0" smtClean="0">
                <a:cs typeface="Arial" pitchFamily="34" charset="0"/>
                <a:sym typeface="Symbol"/>
              </a:rPr>
              <a:t>sonuç daha </a:t>
            </a:r>
            <a:r>
              <a:rPr lang="tr-TR" dirty="0" smtClean="0">
                <a:cs typeface="Arial" pitchFamily="34" charset="0"/>
                <a:sym typeface="Symbol"/>
              </a:rPr>
              <a:t>iyi </a:t>
            </a:r>
            <a:r>
              <a:rPr lang="tr-TR" dirty="0" smtClean="0">
                <a:cs typeface="Arial" pitchFamily="34" charset="0"/>
                <a:sym typeface="Symbol"/>
              </a:rPr>
              <a:t>olacak</a:t>
            </a:r>
            <a:endParaRPr lang="tr-TR" dirty="0" smtClean="0">
              <a:cs typeface="Arial" pitchFamily="34" charset="0"/>
              <a:sym typeface="Symbo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914400" y="50292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prstClr val="black"/>
                </a:solidFill>
                <a:cs typeface="Arial" pitchFamily="34" charset="0"/>
                <a:sym typeface="Symbol"/>
              </a:rPr>
              <a:t>x</a:t>
            </a:r>
            <a:r>
              <a:rPr lang="tr-TR" sz="1600" baseline="-25000" dirty="0" smtClean="0">
                <a:solidFill>
                  <a:prstClr val="black"/>
                </a:solidFill>
                <a:cs typeface="Arial" pitchFamily="34" charset="0"/>
                <a:sym typeface="Symbol"/>
              </a:rPr>
              <a:t>1</a:t>
            </a:r>
            <a:endParaRPr lang="en-US" sz="16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914400" y="57912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prstClr val="black"/>
                </a:solidFill>
                <a:cs typeface="Arial" pitchFamily="34" charset="0"/>
                <a:sym typeface="Symbol"/>
              </a:rPr>
              <a:t>x</a:t>
            </a:r>
            <a:r>
              <a:rPr lang="tr-TR" sz="1600" baseline="-25000" dirty="0" smtClean="0">
                <a:solidFill>
                  <a:prstClr val="black"/>
                </a:solidFill>
                <a:cs typeface="Arial" pitchFamily="34" charset="0"/>
                <a:sym typeface="Symbol"/>
              </a:rPr>
              <a:t>2</a:t>
            </a:r>
            <a:endParaRPr lang="en-US" sz="16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2590800" y="45720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30000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2590800" y="53340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30000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2590800" y="60960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30000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7239000" y="48768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 smtClean="0">
                <a:solidFill>
                  <a:prstClr val="black"/>
                </a:solidFill>
                <a:cs typeface="Arial" pitchFamily="34" charset="0"/>
                <a:sym typeface="Symbol"/>
              </a:rPr>
              <a:t>s</a:t>
            </a:r>
            <a:r>
              <a:rPr lang="tr-TR" sz="2000" baseline="-25000" dirty="0" smtClean="0">
                <a:solidFill>
                  <a:prstClr val="black"/>
                </a:solidFill>
                <a:cs typeface="Arial" pitchFamily="34" charset="0"/>
                <a:sym typeface="Symbol"/>
              </a:rPr>
              <a:t>1</a:t>
            </a:r>
            <a:endParaRPr lang="en-US" sz="2000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Straight Arrow Connector 66"/>
          <p:cNvCxnSpPr>
            <a:stCxn id="59" idx="6"/>
            <a:endCxn id="64" idx="2"/>
          </p:cNvCxnSpPr>
          <p:nvPr/>
        </p:nvCxnSpPr>
        <p:spPr>
          <a:xfrm>
            <a:off x="1600200" y="5372100"/>
            <a:ext cx="990600" cy="1066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6"/>
            <a:endCxn id="63" idx="2"/>
          </p:cNvCxnSpPr>
          <p:nvPr/>
        </p:nvCxnSpPr>
        <p:spPr>
          <a:xfrm>
            <a:off x="1600200" y="5372100"/>
            <a:ext cx="9906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6"/>
            <a:endCxn id="62" idx="2"/>
          </p:cNvCxnSpPr>
          <p:nvPr/>
        </p:nvCxnSpPr>
        <p:spPr>
          <a:xfrm flipV="1">
            <a:off x="1600200" y="4914900"/>
            <a:ext cx="9906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0" idx="6"/>
            <a:endCxn id="62" idx="2"/>
          </p:cNvCxnSpPr>
          <p:nvPr/>
        </p:nvCxnSpPr>
        <p:spPr>
          <a:xfrm flipV="1">
            <a:off x="1600200" y="4914900"/>
            <a:ext cx="9906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0" idx="6"/>
            <a:endCxn id="63" idx="2"/>
          </p:cNvCxnSpPr>
          <p:nvPr/>
        </p:nvCxnSpPr>
        <p:spPr>
          <a:xfrm flipV="1">
            <a:off x="1600200" y="5676900"/>
            <a:ext cx="9906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0" idx="6"/>
            <a:endCxn id="64" idx="2"/>
          </p:cNvCxnSpPr>
          <p:nvPr/>
        </p:nvCxnSpPr>
        <p:spPr>
          <a:xfrm>
            <a:off x="1600200" y="6134100"/>
            <a:ext cx="9906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2" idx="6"/>
            <a:endCxn id="66" idx="2"/>
          </p:cNvCxnSpPr>
          <p:nvPr/>
        </p:nvCxnSpPr>
        <p:spPr>
          <a:xfrm>
            <a:off x="3276600" y="49149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3" idx="6"/>
            <a:endCxn id="80" idx="2"/>
          </p:cNvCxnSpPr>
          <p:nvPr/>
        </p:nvCxnSpPr>
        <p:spPr>
          <a:xfrm>
            <a:off x="3276600" y="56769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4" idx="6"/>
            <a:endCxn id="81" idx="2"/>
          </p:cNvCxnSpPr>
          <p:nvPr/>
        </p:nvCxnSpPr>
        <p:spPr>
          <a:xfrm>
            <a:off x="3276600" y="64389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5" idx="6"/>
          </p:cNvCxnSpPr>
          <p:nvPr/>
        </p:nvCxnSpPr>
        <p:spPr>
          <a:xfrm>
            <a:off x="7924800" y="5219700"/>
            <a:ext cx="2743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657600" y="45720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30000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3657600" y="53340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30000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3657600" y="60960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30000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4759656" y="45720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30000" dirty="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4759656" y="53340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30000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4759656" y="60960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30000" dirty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5812808" y="45720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30000" dirty="0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5812808" y="53340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30000" dirty="0">
              <a:solidFill>
                <a:schemeClr val="tx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5812808" y="60960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30000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/>
          <p:cNvCxnSpPr>
            <a:stCxn id="64" idx="6"/>
            <a:endCxn id="80" idx="2"/>
          </p:cNvCxnSpPr>
          <p:nvPr/>
        </p:nvCxnSpPr>
        <p:spPr>
          <a:xfrm flipV="1">
            <a:off x="3276600" y="5676900"/>
            <a:ext cx="3810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4" idx="6"/>
            <a:endCxn id="66" idx="2"/>
          </p:cNvCxnSpPr>
          <p:nvPr/>
        </p:nvCxnSpPr>
        <p:spPr>
          <a:xfrm flipV="1">
            <a:off x="3276600" y="4914900"/>
            <a:ext cx="381000" cy="152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63" idx="6"/>
            <a:endCxn id="66" idx="2"/>
          </p:cNvCxnSpPr>
          <p:nvPr/>
        </p:nvCxnSpPr>
        <p:spPr>
          <a:xfrm flipV="1">
            <a:off x="3276600" y="4914900"/>
            <a:ext cx="3810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3" idx="6"/>
            <a:endCxn id="81" idx="2"/>
          </p:cNvCxnSpPr>
          <p:nvPr/>
        </p:nvCxnSpPr>
        <p:spPr>
          <a:xfrm>
            <a:off x="3276600" y="5676900"/>
            <a:ext cx="3810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2" idx="6"/>
            <a:endCxn id="81" idx="2"/>
          </p:cNvCxnSpPr>
          <p:nvPr/>
        </p:nvCxnSpPr>
        <p:spPr>
          <a:xfrm>
            <a:off x="3276600" y="4914900"/>
            <a:ext cx="381000" cy="152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62" idx="6"/>
            <a:endCxn id="66" idx="2"/>
          </p:cNvCxnSpPr>
          <p:nvPr/>
        </p:nvCxnSpPr>
        <p:spPr>
          <a:xfrm>
            <a:off x="3276600" y="49149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357048" y="491205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4357048" y="567405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4357048" y="643605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4357048" y="5674056"/>
            <a:ext cx="3810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4357048" y="4912056"/>
            <a:ext cx="381000" cy="152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4357048" y="4912056"/>
            <a:ext cx="3810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4357048" y="5674056"/>
            <a:ext cx="3810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4357048" y="4912056"/>
            <a:ext cx="381000" cy="152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357048" y="491205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5431808" y="4917744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5431808" y="5679744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5431808" y="6441744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5431808" y="5679744"/>
            <a:ext cx="3810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5431808" y="4917744"/>
            <a:ext cx="381000" cy="152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5431808" y="4917744"/>
            <a:ext cx="3810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5431808" y="5679744"/>
            <a:ext cx="3810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5431808" y="4917744"/>
            <a:ext cx="381000" cy="152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431808" y="4917744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62" idx="6"/>
            <a:endCxn id="80" idx="2"/>
          </p:cNvCxnSpPr>
          <p:nvPr/>
        </p:nvCxnSpPr>
        <p:spPr>
          <a:xfrm>
            <a:off x="3276600" y="4914900"/>
            <a:ext cx="3810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66" idx="6"/>
            <a:endCxn id="83" idx="2"/>
          </p:cNvCxnSpPr>
          <p:nvPr/>
        </p:nvCxnSpPr>
        <p:spPr>
          <a:xfrm>
            <a:off x="4343400" y="4914900"/>
            <a:ext cx="416256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82" idx="6"/>
            <a:endCxn id="87" idx="2"/>
          </p:cNvCxnSpPr>
          <p:nvPr/>
        </p:nvCxnSpPr>
        <p:spPr>
          <a:xfrm>
            <a:off x="5445456" y="4914900"/>
            <a:ext cx="367352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86" idx="6"/>
            <a:endCxn id="65" idx="2"/>
          </p:cNvCxnSpPr>
          <p:nvPr/>
        </p:nvCxnSpPr>
        <p:spPr>
          <a:xfrm>
            <a:off x="6498608" y="4914900"/>
            <a:ext cx="740392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87" idx="6"/>
            <a:endCxn id="65" idx="2"/>
          </p:cNvCxnSpPr>
          <p:nvPr/>
        </p:nvCxnSpPr>
        <p:spPr>
          <a:xfrm flipV="1">
            <a:off x="6498608" y="5219700"/>
            <a:ext cx="740392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88" idx="6"/>
            <a:endCxn id="65" idx="2"/>
          </p:cNvCxnSpPr>
          <p:nvPr/>
        </p:nvCxnSpPr>
        <p:spPr>
          <a:xfrm flipV="1">
            <a:off x="6498608" y="5219700"/>
            <a:ext cx="740392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/>
          <p:cNvSpPr/>
          <p:nvPr/>
        </p:nvSpPr>
        <p:spPr>
          <a:xfrm>
            <a:off x="7239000" y="57150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 smtClean="0">
                <a:solidFill>
                  <a:prstClr val="black"/>
                </a:solidFill>
                <a:cs typeface="Arial" pitchFamily="34" charset="0"/>
                <a:sym typeface="Symbol"/>
              </a:rPr>
              <a:t>s</a:t>
            </a:r>
            <a:r>
              <a:rPr lang="tr-TR" sz="2000" baseline="-25000" dirty="0" smtClean="0">
                <a:solidFill>
                  <a:prstClr val="black"/>
                </a:solidFill>
                <a:cs typeface="Arial" pitchFamily="34" charset="0"/>
                <a:sym typeface="Symbol"/>
              </a:rPr>
              <a:t>2</a:t>
            </a:r>
            <a:endParaRPr lang="en-US" sz="2000" baseline="30000" dirty="0">
              <a:solidFill>
                <a:sysClr val="windowText" lastClr="000000"/>
              </a:solidFill>
            </a:endParaRPr>
          </a:p>
        </p:txBody>
      </p:sp>
      <p:cxnSp>
        <p:nvCxnSpPr>
          <p:cNvPr id="174" name="Straight Arrow Connector 173"/>
          <p:cNvCxnSpPr>
            <a:stCxn id="86" idx="6"/>
            <a:endCxn id="173" idx="2"/>
          </p:cNvCxnSpPr>
          <p:nvPr/>
        </p:nvCxnSpPr>
        <p:spPr>
          <a:xfrm>
            <a:off x="6498608" y="4914900"/>
            <a:ext cx="740392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87" idx="6"/>
            <a:endCxn id="173" idx="2"/>
          </p:cNvCxnSpPr>
          <p:nvPr/>
        </p:nvCxnSpPr>
        <p:spPr>
          <a:xfrm>
            <a:off x="6498608" y="5676900"/>
            <a:ext cx="740392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88" idx="6"/>
            <a:endCxn id="173" idx="2"/>
          </p:cNvCxnSpPr>
          <p:nvPr/>
        </p:nvCxnSpPr>
        <p:spPr>
          <a:xfrm flipV="1">
            <a:off x="6498608" y="6057900"/>
            <a:ext cx="740392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73" idx="6"/>
          </p:cNvCxnSpPr>
          <p:nvPr/>
        </p:nvCxnSpPr>
        <p:spPr>
          <a:xfrm flipV="1">
            <a:off x="7924800" y="6019800"/>
            <a:ext cx="2743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799"/>
          </a:xfrm>
        </p:spPr>
        <p:txBody>
          <a:bodyPr>
            <a:normAutofit/>
          </a:bodyPr>
          <a:lstStyle/>
          <a:p>
            <a:pPr marL="863600" lvl="1" indent="-463550"/>
            <a:r>
              <a:rPr lang="tr-TR" dirty="0" smtClean="0">
                <a:cs typeface="Arial" pitchFamily="34" charset="0"/>
                <a:sym typeface="Symbol"/>
              </a:rPr>
              <a:t>Nöronları </a:t>
            </a:r>
            <a:r>
              <a:rPr lang="tr-TR" dirty="0" smtClean="0">
                <a:cs typeface="Arial" pitchFamily="34" charset="0"/>
                <a:sym typeface="Symbol"/>
              </a:rPr>
              <a:t>genellikle </a:t>
            </a:r>
            <a:r>
              <a:rPr lang="tr-TR" dirty="0" smtClean="0">
                <a:solidFill>
                  <a:srgbClr val="00B050"/>
                </a:solidFill>
                <a:cs typeface="Arial" pitchFamily="34" charset="0"/>
                <a:sym typeface="Symbol"/>
              </a:rPr>
              <a:t>eş gızlı katmanlara</a:t>
            </a:r>
            <a:r>
              <a:rPr lang="tr-TR" dirty="0" smtClean="0">
                <a:cs typeface="Arial" pitchFamily="34" charset="0"/>
                <a:sym typeface="Symbol"/>
              </a:rPr>
              <a:t> </a:t>
            </a:r>
            <a:r>
              <a:rPr lang="tr-TR" dirty="0" smtClean="0">
                <a:cs typeface="Arial" pitchFamily="34" charset="0"/>
                <a:sym typeface="Symbol"/>
              </a:rPr>
              <a:t>yerleştirir</a:t>
            </a:r>
            <a:endParaRPr lang="tr-TR" dirty="0" smtClean="0">
              <a:cs typeface="Arial" pitchFamily="34" charset="0"/>
              <a:sym typeface="Symbol"/>
            </a:endParaRPr>
          </a:p>
          <a:p>
            <a:pPr marL="863600" lvl="1" indent="-463550"/>
            <a:r>
              <a:rPr lang="tr-TR" dirty="0" smtClean="0">
                <a:cs typeface="Arial" pitchFamily="34" charset="0"/>
                <a:sym typeface="Symbol"/>
              </a:rPr>
              <a:t>Birçok sınıflı sınıflandırma </a:t>
            </a:r>
            <a:r>
              <a:rPr lang="tr-TR" dirty="0" smtClean="0">
                <a:cs typeface="Arial" pitchFamily="34" charset="0"/>
                <a:sym typeface="Symbol"/>
              </a:rPr>
              <a:t>için, ağı </a:t>
            </a:r>
            <a:r>
              <a:rPr lang="tr-TR" dirty="0" smtClean="0">
                <a:solidFill>
                  <a:srgbClr val="FF0000"/>
                </a:solidFill>
                <a:cs typeface="Arial" pitchFamily="34" charset="0"/>
                <a:sym typeface="Symbol"/>
              </a:rPr>
              <a:t>birkaç çıkış </a:t>
            </a:r>
            <a:r>
              <a:rPr lang="tr-TR" dirty="0" smtClean="0">
                <a:solidFill>
                  <a:srgbClr val="FF0000"/>
                </a:solidFill>
                <a:cs typeface="Arial" pitchFamily="34" charset="0"/>
                <a:sym typeface="Symbol"/>
              </a:rPr>
              <a:t>nöron </a:t>
            </a:r>
            <a:r>
              <a:rPr lang="tr-TR" dirty="0" smtClean="0">
                <a:cs typeface="Arial" pitchFamily="34" charset="0"/>
                <a:sym typeface="Symbol"/>
              </a:rPr>
              <a:t>içerebilir</a:t>
            </a:r>
            <a:r>
              <a:rPr lang="tr-TR" dirty="0" smtClean="0">
                <a:cs typeface="Arial" pitchFamily="34" charset="0"/>
                <a:sym typeface="Symbol"/>
              </a:rPr>
              <a:t>, bir çıkış </a:t>
            </a:r>
            <a:r>
              <a:rPr lang="tr-TR" dirty="0" smtClean="0">
                <a:cs typeface="Arial" pitchFamily="34" charset="0"/>
                <a:sym typeface="Symbol"/>
              </a:rPr>
              <a:t>nöronun çıktıları belirli bir </a:t>
            </a:r>
            <a:r>
              <a:rPr lang="tr-TR" dirty="0" smtClean="0">
                <a:cs typeface="Arial" pitchFamily="34" charset="0"/>
                <a:sym typeface="Symbol"/>
              </a:rPr>
              <a:t>sınıf </a:t>
            </a:r>
            <a:r>
              <a:rPr lang="tr-TR" dirty="0" smtClean="0">
                <a:cs typeface="Arial" pitchFamily="34" charset="0"/>
                <a:sym typeface="Symbol"/>
              </a:rPr>
              <a:t>belirtiyor</a:t>
            </a:r>
            <a:endParaRPr lang="tr-TR" dirty="0" smtClean="0">
              <a:cs typeface="Arial" pitchFamily="34" charset="0"/>
              <a:sym typeface="Symbo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914400" y="50292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prstClr val="black"/>
                </a:solidFill>
                <a:cs typeface="Arial" pitchFamily="34" charset="0"/>
                <a:sym typeface="Symbol"/>
              </a:rPr>
              <a:t>x</a:t>
            </a:r>
            <a:r>
              <a:rPr lang="tr-TR" sz="1600" baseline="-25000" dirty="0" smtClean="0">
                <a:solidFill>
                  <a:prstClr val="black"/>
                </a:solidFill>
                <a:cs typeface="Arial" pitchFamily="34" charset="0"/>
                <a:sym typeface="Symbol"/>
              </a:rPr>
              <a:t>1</a:t>
            </a:r>
            <a:endParaRPr lang="en-US" sz="16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914400" y="57912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prstClr val="black"/>
                </a:solidFill>
                <a:cs typeface="Arial" pitchFamily="34" charset="0"/>
                <a:sym typeface="Symbol"/>
              </a:rPr>
              <a:t>x</a:t>
            </a:r>
            <a:r>
              <a:rPr lang="tr-TR" sz="1600" baseline="-25000" dirty="0" smtClean="0">
                <a:solidFill>
                  <a:prstClr val="black"/>
                </a:solidFill>
                <a:cs typeface="Arial" pitchFamily="34" charset="0"/>
                <a:sym typeface="Symbol"/>
              </a:rPr>
              <a:t>2</a:t>
            </a:r>
            <a:endParaRPr lang="en-US" sz="16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2590800" y="45720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30000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2590800" y="53340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30000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2590800" y="60960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30000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7239000" y="48768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 smtClean="0">
                <a:solidFill>
                  <a:prstClr val="black"/>
                </a:solidFill>
                <a:cs typeface="Arial" pitchFamily="34" charset="0"/>
                <a:sym typeface="Symbol"/>
              </a:rPr>
              <a:t>s</a:t>
            </a:r>
            <a:r>
              <a:rPr lang="tr-TR" sz="2000" baseline="-25000" dirty="0" smtClean="0">
                <a:solidFill>
                  <a:prstClr val="black"/>
                </a:solidFill>
                <a:cs typeface="Arial" pitchFamily="34" charset="0"/>
                <a:sym typeface="Symbol"/>
              </a:rPr>
              <a:t>1</a:t>
            </a:r>
            <a:endParaRPr lang="en-US" sz="2000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Straight Arrow Connector 66"/>
          <p:cNvCxnSpPr>
            <a:stCxn id="59" idx="6"/>
            <a:endCxn id="64" idx="2"/>
          </p:cNvCxnSpPr>
          <p:nvPr/>
        </p:nvCxnSpPr>
        <p:spPr>
          <a:xfrm>
            <a:off x="1600200" y="5372100"/>
            <a:ext cx="990600" cy="1066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6"/>
            <a:endCxn id="63" idx="2"/>
          </p:cNvCxnSpPr>
          <p:nvPr/>
        </p:nvCxnSpPr>
        <p:spPr>
          <a:xfrm>
            <a:off x="1600200" y="5372100"/>
            <a:ext cx="9906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6"/>
            <a:endCxn id="62" idx="2"/>
          </p:cNvCxnSpPr>
          <p:nvPr/>
        </p:nvCxnSpPr>
        <p:spPr>
          <a:xfrm flipV="1">
            <a:off x="1600200" y="4914900"/>
            <a:ext cx="9906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0" idx="6"/>
            <a:endCxn id="62" idx="2"/>
          </p:cNvCxnSpPr>
          <p:nvPr/>
        </p:nvCxnSpPr>
        <p:spPr>
          <a:xfrm flipV="1">
            <a:off x="1600200" y="4914900"/>
            <a:ext cx="9906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0" idx="6"/>
            <a:endCxn id="63" idx="2"/>
          </p:cNvCxnSpPr>
          <p:nvPr/>
        </p:nvCxnSpPr>
        <p:spPr>
          <a:xfrm flipV="1">
            <a:off x="1600200" y="5676900"/>
            <a:ext cx="9906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0" idx="6"/>
            <a:endCxn id="64" idx="2"/>
          </p:cNvCxnSpPr>
          <p:nvPr/>
        </p:nvCxnSpPr>
        <p:spPr>
          <a:xfrm>
            <a:off x="1600200" y="6134100"/>
            <a:ext cx="9906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2" idx="6"/>
            <a:endCxn id="66" idx="2"/>
          </p:cNvCxnSpPr>
          <p:nvPr/>
        </p:nvCxnSpPr>
        <p:spPr>
          <a:xfrm>
            <a:off x="3276600" y="49149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3" idx="6"/>
            <a:endCxn id="80" idx="2"/>
          </p:cNvCxnSpPr>
          <p:nvPr/>
        </p:nvCxnSpPr>
        <p:spPr>
          <a:xfrm>
            <a:off x="3276600" y="56769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4" idx="6"/>
            <a:endCxn id="81" idx="2"/>
          </p:cNvCxnSpPr>
          <p:nvPr/>
        </p:nvCxnSpPr>
        <p:spPr>
          <a:xfrm>
            <a:off x="3276600" y="64389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5" idx="6"/>
          </p:cNvCxnSpPr>
          <p:nvPr/>
        </p:nvCxnSpPr>
        <p:spPr>
          <a:xfrm>
            <a:off x="7924800" y="5219700"/>
            <a:ext cx="2743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657600" y="45720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30000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3657600" y="53340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30000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3657600" y="60960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30000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4759656" y="45720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30000" dirty="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4759656" y="53340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30000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4759656" y="60960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30000" dirty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5812808" y="45720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30000" dirty="0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5812808" y="53340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30000" dirty="0">
              <a:solidFill>
                <a:schemeClr val="tx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5812808" y="60960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30000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/>
          <p:cNvCxnSpPr>
            <a:stCxn id="64" idx="6"/>
            <a:endCxn id="80" idx="2"/>
          </p:cNvCxnSpPr>
          <p:nvPr/>
        </p:nvCxnSpPr>
        <p:spPr>
          <a:xfrm flipV="1">
            <a:off x="3276600" y="5676900"/>
            <a:ext cx="3810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4" idx="6"/>
            <a:endCxn id="66" idx="2"/>
          </p:cNvCxnSpPr>
          <p:nvPr/>
        </p:nvCxnSpPr>
        <p:spPr>
          <a:xfrm flipV="1">
            <a:off x="3276600" y="4914900"/>
            <a:ext cx="381000" cy="152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63" idx="6"/>
            <a:endCxn id="66" idx="2"/>
          </p:cNvCxnSpPr>
          <p:nvPr/>
        </p:nvCxnSpPr>
        <p:spPr>
          <a:xfrm flipV="1">
            <a:off x="3276600" y="4914900"/>
            <a:ext cx="3810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3" idx="6"/>
            <a:endCxn id="81" idx="2"/>
          </p:cNvCxnSpPr>
          <p:nvPr/>
        </p:nvCxnSpPr>
        <p:spPr>
          <a:xfrm>
            <a:off x="3276600" y="5676900"/>
            <a:ext cx="3810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2" idx="6"/>
            <a:endCxn id="81" idx="2"/>
          </p:cNvCxnSpPr>
          <p:nvPr/>
        </p:nvCxnSpPr>
        <p:spPr>
          <a:xfrm>
            <a:off x="3276600" y="4914900"/>
            <a:ext cx="381000" cy="152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62" idx="6"/>
            <a:endCxn id="66" idx="2"/>
          </p:cNvCxnSpPr>
          <p:nvPr/>
        </p:nvCxnSpPr>
        <p:spPr>
          <a:xfrm>
            <a:off x="3276600" y="49149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357048" y="491205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4357048" y="567405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4357048" y="643605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4357048" y="5674056"/>
            <a:ext cx="3810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4357048" y="4912056"/>
            <a:ext cx="381000" cy="152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4357048" y="4912056"/>
            <a:ext cx="3810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4357048" y="5674056"/>
            <a:ext cx="3810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4357048" y="4912056"/>
            <a:ext cx="381000" cy="152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357048" y="491205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5431808" y="4917744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5431808" y="5679744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5431808" y="6441744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5431808" y="5679744"/>
            <a:ext cx="3810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5431808" y="4917744"/>
            <a:ext cx="381000" cy="152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5431808" y="4917744"/>
            <a:ext cx="3810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5431808" y="5679744"/>
            <a:ext cx="3810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5431808" y="4917744"/>
            <a:ext cx="381000" cy="152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431808" y="4917744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62" idx="6"/>
            <a:endCxn id="80" idx="2"/>
          </p:cNvCxnSpPr>
          <p:nvPr/>
        </p:nvCxnSpPr>
        <p:spPr>
          <a:xfrm>
            <a:off x="3276600" y="4914900"/>
            <a:ext cx="3810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66" idx="6"/>
            <a:endCxn id="83" idx="2"/>
          </p:cNvCxnSpPr>
          <p:nvPr/>
        </p:nvCxnSpPr>
        <p:spPr>
          <a:xfrm>
            <a:off x="4343400" y="4914900"/>
            <a:ext cx="416256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82" idx="6"/>
            <a:endCxn id="87" idx="2"/>
          </p:cNvCxnSpPr>
          <p:nvPr/>
        </p:nvCxnSpPr>
        <p:spPr>
          <a:xfrm>
            <a:off x="5445456" y="4914900"/>
            <a:ext cx="367352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86" idx="6"/>
            <a:endCxn id="65" idx="2"/>
          </p:cNvCxnSpPr>
          <p:nvPr/>
        </p:nvCxnSpPr>
        <p:spPr>
          <a:xfrm>
            <a:off x="6498608" y="4914900"/>
            <a:ext cx="740392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87" idx="6"/>
            <a:endCxn id="65" idx="2"/>
          </p:cNvCxnSpPr>
          <p:nvPr/>
        </p:nvCxnSpPr>
        <p:spPr>
          <a:xfrm flipV="1">
            <a:off x="6498608" y="5219700"/>
            <a:ext cx="740392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88" idx="6"/>
            <a:endCxn id="65" idx="2"/>
          </p:cNvCxnSpPr>
          <p:nvPr/>
        </p:nvCxnSpPr>
        <p:spPr>
          <a:xfrm flipV="1">
            <a:off x="6498608" y="5219700"/>
            <a:ext cx="740392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/>
          <p:cNvSpPr/>
          <p:nvPr/>
        </p:nvSpPr>
        <p:spPr>
          <a:xfrm>
            <a:off x="7239000" y="57150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 smtClean="0">
                <a:solidFill>
                  <a:prstClr val="black"/>
                </a:solidFill>
                <a:cs typeface="Arial" pitchFamily="34" charset="0"/>
                <a:sym typeface="Symbol"/>
              </a:rPr>
              <a:t>s</a:t>
            </a:r>
            <a:r>
              <a:rPr lang="tr-TR" sz="2000" baseline="-25000" dirty="0" smtClean="0">
                <a:solidFill>
                  <a:prstClr val="black"/>
                </a:solidFill>
                <a:cs typeface="Arial" pitchFamily="34" charset="0"/>
                <a:sym typeface="Symbol"/>
              </a:rPr>
              <a:t>2</a:t>
            </a:r>
            <a:endParaRPr lang="en-US" sz="2000" baseline="30000" dirty="0">
              <a:solidFill>
                <a:sysClr val="windowText" lastClr="000000"/>
              </a:solidFill>
            </a:endParaRPr>
          </a:p>
        </p:txBody>
      </p:sp>
      <p:cxnSp>
        <p:nvCxnSpPr>
          <p:cNvPr id="174" name="Straight Arrow Connector 173"/>
          <p:cNvCxnSpPr>
            <a:stCxn id="86" idx="6"/>
            <a:endCxn id="173" idx="2"/>
          </p:cNvCxnSpPr>
          <p:nvPr/>
        </p:nvCxnSpPr>
        <p:spPr>
          <a:xfrm>
            <a:off x="6498608" y="4914900"/>
            <a:ext cx="740392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87" idx="6"/>
            <a:endCxn id="173" idx="2"/>
          </p:cNvCxnSpPr>
          <p:nvPr/>
        </p:nvCxnSpPr>
        <p:spPr>
          <a:xfrm>
            <a:off x="6498608" y="5676900"/>
            <a:ext cx="740392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88" idx="6"/>
            <a:endCxn id="173" idx="2"/>
          </p:cNvCxnSpPr>
          <p:nvPr/>
        </p:nvCxnSpPr>
        <p:spPr>
          <a:xfrm flipV="1">
            <a:off x="6498608" y="6057900"/>
            <a:ext cx="740392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73" idx="6"/>
          </p:cNvCxnSpPr>
          <p:nvPr/>
        </p:nvCxnSpPr>
        <p:spPr>
          <a:xfrm flipV="1">
            <a:off x="7924800" y="6019800"/>
            <a:ext cx="2743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2743200"/>
          </a:xfrm>
        </p:spPr>
        <p:txBody>
          <a:bodyPr>
            <a:normAutofit fontScale="62500" lnSpcReduction="20000"/>
          </a:bodyPr>
          <a:lstStyle/>
          <a:p>
            <a:pPr marL="463550" indent="-463550">
              <a:spcBef>
                <a:spcPts val="1800"/>
              </a:spcBef>
            </a:pPr>
            <a:r>
              <a:rPr lang="tr-TR" sz="5100" dirty="0" smtClean="0">
                <a:cs typeface="Arial" pitchFamily="34" charset="0"/>
                <a:sym typeface="Symbol"/>
              </a:rPr>
              <a:t>YSA simetri sorunu: gızlı elemanların numaralandırma herhangi bir şekilde </a:t>
            </a:r>
            <a:r>
              <a:rPr lang="tr-TR" sz="5100" dirty="0" smtClean="0">
                <a:cs typeface="Arial" pitchFamily="34" charset="0"/>
                <a:sym typeface="Symbol"/>
              </a:rPr>
              <a:t>olabilir</a:t>
            </a:r>
            <a:endParaRPr lang="tr-TR" sz="5100" dirty="0" smtClean="0">
              <a:cs typeface="Arial" pitchFamily="34" charset="0"/>
              <a:sym typeface="Symbol"/>
            </a:endParaRPr>
          </a:p>
          <a:p>
            <a:pPr marL="463550" indent="-463550">
              <a:spcBef>
                <a:spcPts val="1800"/>
              </a:spcBef>
            </a:pPr>
            <a:r>
              <a:rPr lang="tr-TR" sz="5100" dirty="0" smtClean="0">
                <a:cs typeface="Arial" pitchFamily="34" charset="0"/>
                <a:sym typeface="Symbol"/>
              </a:rPr>
              <a:t>Farklı </a:t>
            </a:r>
            <a:r>
              <a:rPr lang="tr-TR" sz="5100" dirty="0" smtClean="0">
                <a:cs typeface="Arial" pitchFamily="34" charset="0"/>
                <a:sym typeface="Symbol"/>
              </a:rPr>
              <a:t>numaralandırma sonuca </a:t>
            </a:r>
            <a:r>
              <a:rPr lang="tr-TR" sz="5100" dirty="0" smtClean="0">
                <a:cs typeface="Arial" pitchFamily="34" charset="0"/>
                <a:sym typeface="Symbol"/>
              </a:rPr>
              <a:t>hiç </a:t>
            </a:r>
            <a:r>
              <a:rPr lang="tr-TR" sz="5100" dirty="0" smtClean="0">
                <a:cs typeface="Arial" pitchFamily="34" charset="0"/>
                <a:sym typeface="Symbol"/>
              </a:rPr>
              <a:t>bir şekilde </a:t>
            </a:r>
            <a:r>
              <a:rPr lang="tr-TR" sz="5100" dirty="0" smtClean="0">
                <a:cs typeface="Arial" pitchFamily="34" charset="0"/>
                <a:sym typeface="Symbol"/>
              </a:rPr>
              <a:t>etki </a:t>
            </a:r>
            <a:r>
              <a:rPr lang="tr-TR" sz="5100" dirty="0" smtClean="0">
                <a:cs typeface="Arial" pitchFamily="34" charset="0"/>
                <a:sym typeface="Symbol"/>
              </a:rPr>
              <a:t>edemez;</a:t>
            </a:r>
            <a:r>
              <a:rPr lang="tr-TR" sz="5100" dirty="0" smtClean="0">
                <a:cs typeface="Arial" pitchFamily="34" charset="0"/>
                <a:sym typeface="Symbol"/>
              </a:rPr>
              <a:t> sadece nöronların sayıları değiştiyse, YSA değişmez</a:t>
            </a:r>
            <a:endParaRPr lang="tr-TR" sz="5100" dirty="0" smtClean="0">
              <a:cs typeface="Arial" pitchFamily="34" charset="0"/>
              <a:sym typeface="Symbol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5212080" y="4114800"/>
            <a:ext cx="3703320" cy="2514600"/>
            <a:chOff x="5090160" y="4114800"/>
            <a:chExt cx="3703320" cy="2514600"/>
          </a:xfrm>
        </p:grpSpPr>
        <p:sp>
          <p:nvSpPr>
            <p:cNvPr id="5" name="Oval 4"/>
            <p:cNvSpPr/>
            <p:nvPr/>
          </p:nvSpPr>
          <p:spPr>
            <a:xfrm>
              <a:off x="5090160" y="44196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5090160" y="51816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090160" y="59436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040880" y="59436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583680" y="41148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2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583680" y="50292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3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833360" y="51816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5" idx="6"/>
              <a:endCxn id="10" idx="2"/>
            </p:cNvCxnSpPr>
            <p:nvPr/>
          </p:nvCxnSpPr>
          <p:spPr>
            <a:xfrm>
              <a:off x="5775960" y="4762500"/>
              <a:ext cx="807720" cy="609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6"/>
              <a:endCxn id="9" idx="2"/>
            </p:cNvCxnSpPr>
            <p:nvPr/>
          </p:nvCxnSpPr>
          <p:spPr>
            <a:xfrm flipV="1">
              <a:off x="5775960" y="4457700"/>
              <a:ext cx="80772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6"/>
              <a:endCxn id="8" idx="2"/>
            </p:cNvCxnSpPr>
            <p:nvPr/>
          </p:nvCxnSpPr>
          <p:spPr>
            <a:xfrm>
              <a:off x="5775960" y="4762500"/>
              <a:ext cx="126492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6"/>
              <a:endCxn id="8" idx="2"/>
            </p:cNvCxnSpPr>
            <p:nvPr/>
          </p:nvCxnSpPr>
          <p:spPr>
            <a:xfrm>
              <a:off x="5775960" y="5524500"/>
              <a:ext cx="126492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6"/>
              <a:endCxn id="9" idx="2"/>
            </p:cNvCxnSpPr>
            <p:nvPr/>
          </p:nvCxnSpPr>
          <p:spPr>
            <a:xfrm flipV="1">
              <a:off x="5775960" y="4457700"/>
              <a:ext cx="807720" cy="1066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6"/>
              <a:endCxn id="10" idx="2"/>
            </p:cNvCxnSpPr>
            <p:nvPr/>
          </p:nvCxnSpPr>
          <p:spPr>
            <a:xfrm flipV="1">
              <a:off x="5775960" y="5372100"/>
              <a:ext cx="80772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6"/>
              <a:endCxn id="8" idx="2"/>
            </p:cNvCxnSpPr>
            <p:nvPr/>
          </p:nvCxnSpPr>
          <p:spPr>
            <a:xfrm>
              <a:off x="5775960" y="6286500"/>
              <a:ext cx="12649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6"/>
              <a:endCxn id="9" idx="2"/>
            </p:cNvCxnSpPr>
            <p:nvPr/>
          </p:nvCxnSpPr>
          <p:spPr>
            <a:xfrm flipV="1">
              <a:off x="5775960" y="4457700"/>
              <a:ext cx="807720" cy="1828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6"/>
              <a:endCxn id="10" idx="2"/>
            </p:cNvCxnSpPr>
            <p:nvPr/>
          </p:nvCxnSpPr>
          <p:spPr>
            <a:xfrm flipV="1">
              <a:off x="5775960" y="5372100"/>
              <a:ext cx="807720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6"/>
              <a:endCxn id="11" idx="2"/>
            </p:cNvCxnSpPr>
            <p:nvPr/>
          </p:nvCxnSpPr>
          <p:spPr>
            <a:xfrm flipV="1">
              <a:off x="7726680" y="5524500"/>
              <a:ext cx="10668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6"/>
              <a:endCxn id="11" idx="2"/>
            </p:cNvCxnSpPr>
            <p:nvPr/>
          </p:nvCxnSpPr>
          <p:spPr>
            <a:xfrm>
              <a:off x="7269480" y="4457700"/>
              <a:ext cx="563880" cy="1066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6"/>
              <a:endCxn id="11" idx="2"/>
            </p:cNvCxnSpPr>
            <p:nvPr/>
          </p:nvCxnSpPr>
          <p:spPr>
            <a:xfrm>
              <a:off x="7269480" y="5372100"/>
              <a:ext cx="56388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1" idx="6"/>
            </p:cNvCxnSpPr>
            <p:nvPr/>
          </p:nvCxnSpPr>
          <p:spPr>
            <a:xfrm>
              <a:off x="8519160" y="5524500"/>
              <a:ext cx="274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3"/>
          <p:cNvGrpSpPr/>
          <p:nvPr/>
        </p:nvGrpSpPr>
        <p:grpSpPr>
          <a:xfrm>
            <a:off x="304800" y="4419600"/>
            <a:ext cx="3703320" cy="2209800"/>
            <a:chOff x="1066800" y="2667000"/>
            <a:chExt cx="3703320" cy="2209800"/>
          </a:xfrm>
        </p:grpSpPr>
        <p:sp>
          <p:nvSpPr>
            <p:cNvPr id="59" name="Oval 58"/>
            <p:cNvSpPr/>
            <p:nvPr/>
          </p:nvSpPr>
          <p:spPr>
            <a:xfrm>
              <a:off x="10668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10668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10668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25146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25146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2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25146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3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38100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7" name="Straight Arrow Connector 66"/>
            <p:cNvCxnSpPr>
              <a:stCxn id="59" idx="6"/>
              <a:endCxn id="64" idx="2"/>
            </p:cNvCxnSpPr>
            <p:nvPr/>
          </p:nvCxnSpPr>
          <p:spPr>
            <a:xfrm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9" idx="6"/>
              <a:endCxn id="63" idx="2"/>
            </p:cNvCxnSpPr>
            <p:nvPr/>
          </p:nvCxnSpPr>
          <p:spPr>
            <a:xfrm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9" idx="6"/>
              <a:endCxn id="62" idx="2"/>
            </p:cNvCxnSpPr>
            <p:nvPr/>
          </p:nvCxnSpPr>
          <p:spPr>
            <a:xfrm>
              <a:off x="1752600" y="3009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0" idx="6"/>
              <a:endCxn id="62" idx="2"/>
            </p:cNvCxnSpPr>
            <p:nvPr/>
          </p:nvCxnSpPr>
          <p:spPr>
            <a:xfrm flipV="1"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0" idx="6"/>
              <a:endCxn id="63" idx="2"/>
            </p:cNvCxnSpPr>
            <p:nvPr/>
          </p:nvCxnSpPr>
          <p:spPr>
            <a:xfrm>
              <a:off x="1752600" y="3771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0" idx="6"/>
              <a:endCxn id="64" idx="2"/>
            </p:cNvCxnSpPr>
            <p:nvPr/>
          </p:nvCxnSpPr>
          <p:spPr>
            <a:xfrm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1" idx="6"/>
              <a:endCxn id="62" idx="2"/>
            </p:cNvCxnSpPr>
            <p:nvPr/>
          </p:nvCxnSpPr>
          <p:spPr>
            <a:xfrm flipV="1"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61" idx="6"/>
              <a:endCxn id="63" idx="2"/>
            </p:cNvCxnSpPr>
            <p:nvPr/>
          </p:nvCxnSpPr>
          <p:spPr>
            <a:xfrm flipV="1"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1" idx="6"/>
              <a:endCxn id="64" idx="2"/>
            </p:cNvCxnSpPr>
            <p:nvPr/>
          </p:nvCxnSpPr>
          <p:spPr>
            <a:xfrm>
              <a:off x="1752600" y="4533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2" idx="6"/>
              <a:endCxn id="65" idx="2"/>
            </p:cNvCxnSpPr>
            <p:nvPr/>
          </p:nvCxnSpPr>
          <p:spPr>
            <a:xfrm>
              <a:off x="3200400" y="3009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63" idx="6"/>
              <a:endCxn id="65" idx="2"/>
            </p:cNvCxnSpPr>
            <p:nvPr/>
          </p:nvCxnSpPr>
          <p:spPr>
            <a:xfrm>
              <a:off x="3200400" y="3771900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64" idx="6"/>
              <a:endCxn id="65" idx="2"/>
            </p:cNvCxnSpPr>
            <p:nvPr/>
          </p:nvCxnSpPr>
          <p:spPr>
            <a:xfrm flipV="1">
              <a:off x="3200400" y="3771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65" idx="6"/>
            </p:cNvCxnSpPr>
            <p:nvPr/>
          </p:nvCxnSpPr>
          <p:spPr>
            <a:xfrm>
              <a:off x="4495800" y="3771900"/>
              <a:ext cx="274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Left-Right Arrow 83"/>
          <p:cNvSpPr/>
          <p:nvPr/>
        </p:nvSpPr>
        <p:spPr>
          <a:xfrm>
            <a:off x="4267200" y="5334000"/>
            <a:ext cx="762000" cy="408432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599"/>
          </a:xfrm>
        </p:spPr>
        <p:txBody>
          <a:bodyPr>
            <a:normAutofit fontScale="62500" lnSpcReduction="20000"/>
          </a:bodyPr>
          <a:lstStyle/>
          <a:p>
            <a:pPr marL="463550" indent="-463550"/>
            <a:r>
              <a:rPr lang="tr-TR" sz="5100" dirty="0" smtClean="0">
                <a:cs typeface="Arial" pitchFamily="34" charset="0"/>
                <a:sym typeface="Symbol"/>
              </a:rPr>
              <a:t>Farklı şekilde numaralandırılmış gızlı nöronlar, ve dolasıyla -</a:t>
            </a:r>
            <a:r>
              <a:rPr lang="tr-TR" sz="5100" dirty="0" smtClean="0">
                <a:cs typeface="Arial" pitchFamily="34" charset="0"/>
                <a:sym typeface="Symbol"/>
              </a:rPr>
              <a:t>matriksleri, eş </a:t>
            </a:r>
            <a:r>
              <a:rPr lang="tr-TR" sz="5100" dirty="0" smtClean="0">
                <a:cs typeface="Arial" pitchFamily="34" charset="0"/>
                <a:sym typeface="Symbol"/>
              </a:rPr>
              <a:t>YSA’nı belirtirler</a:t>
            </a:r>
          </a:p>
        </p:txBody>
      </p:sp>
      <p:grpSp>
        <p:nvGrpSpPr>
          <p:cNvPr id="12" name="Group 53"/>
          <p:cNvGrpSpPr/>
          <p:nvPr/>
        </p:nvGrpSpPr>
        <p:grpSpPr>
          <a:xfrm>
            <a:off x="304800" y="4419600"/>
            <a:ext cx="3703320" cy="2209800"/>
            <a:chOff x="1066800" y="2667000"/>
            <a:chExt cx="3703320" cy="2209800"/>
          </a:xfrm>
        </p:grpSpPr>
        <p:sp>
          <p:nvSpPr>
            <p:cNvPr id="59" name="Oval 58"/>
            <p:cNvSpPr/>
            <p:nvPr/>
          </p:nvSpPr>
          <p:spPr>
            <a:xfrm>
              <a:off x="10668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10668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10668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25146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25146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2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25146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3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38100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7" name="Straight Arrow Connector 66"/>
            <p:cNvCxnSpPr>
              <a:stCxn id="59" idx="6"/>
              <a:endCxn id="64" idx="2"/>
            </p:cNvCxnSpPr>
            <p:nvPr/>
          </p:nvCxnSpPr>
          <p:spPr>
            <a:xfrm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9" idx="6"/>
              <a:endCxn id="63" idx="2"/>
            </p:cNvCxnSpPr>
            <p:nvPr/>
          </p:nvCxnSpPr>
          <p:spPr>
            <a:xfrm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9" idx="6"/>
              <a:endCxn id="62" idx="2"/>
            </p:cNvCxnSpPr>
            <p:nvPr/>
          </p:nvCxnSpPr>
          <p:spPr>
            <a:xfrm>
              <a:off x="1752600" y="3009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0" idx="6"/>
              <a:endCxn id="62" idx="2"/>
            </p:cNvCxnSpPr>
            <p:nvPr/>
          </p:nvCxnSpPr>
          <p:spPr>
            <a:xfrm flipV="1"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0" idx="6"/>
              <a:endCxn id="63" idx="2"/>
            </p:cNvCxnSpPr>
            <p:nvPr/>
          </p:nvCxnSpPr>
          <p:spPr>
            <a:xfrm>
              <a:off x="1752600" y="3771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0" idx="6"/>
              <a:endCxn id="64" idx="2"/>
            </p:cNvCxnSpPr>
            <p:nvPr/>
          </p:nvCxnSpPr>
          <p:spPr>
            <a:xfrm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1" idx="6"/>
              <a:endCxn id="62" idx="2"/>
            </p:cNvCxnSpPr>
            <p:nvPr/>
          </p:nvCxnSpPr>
          <p:spPr>
            <a:xfrm flipV="1"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61" idx="6"/>
              <a:endCxn id="63" idx="2"/>
            </p:cNvCxnSpPr>
            <p:nvPr/>
          </p:nvCxnSpPr>
          <p:spPr>
            <a:xfrm flipV="1"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1" idx="6"/>
              <a:endCxn id="64" idx="2"/>
            </p:cNvCxnSpPr>
            <p:nvPr/>
          </p:nvCxnSpPr>
          <p:spPr>
            <a:xfrm>
              <a:off x="1752600" y="4533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2" idx="6"/>
              <a:endCxn id="65" idx="2"/>
            </p:cNvCxnSpPr>
            <p:nvPr/>
          </p:nvCxnSpPr>
          <p:spPr>
            <a:xfrm>
              <a:off x="3200400" y="3009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63" idx="6"/>
              <a:endCxn id="65" idx="2"/>
            </p:cNvCxnSpPr>
            <p:nvPr/>
          </p:nvCxnSpPr>
          <p:spPr>
            <a:xfrm>
              <a:off x="3200400" y="3771900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64" idx="6"/>
              <a:endCxn id="65" idx="2"/>
            </p:cNvCxnSpPr>
            <p:nvPr/>
          </p:nvCxnSpPr>
          <p:spPr>
            <a:xfrm flipV="1">
              <a:off x="3200400" y="3771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65" idx="6"/>
            </p:cNvCxnSpPr>
            <p:nvPr/>
          </p:nvCxnSpPr>
          <p:spPr>
            <a:xfrm>
              <a:off x="4495800" y="3771900"/>
              <a:ext cx="274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Left-Right Arrow 83"/>
          <p:cNvSpPr/>
          <p:nvPr/>
        </p:nvSpPr>
        <p:spPr>
          <a:xfrm>
            <a:off x="4267200" y="5334000"/>
            <a:ext cx="762000" cy="408432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5212080" y="4114800"/>
            <a:ext cx="3703320" cy="2514600"/>
            <a:chOff x="5090160" y="4114800"/>
            <a:chExt cx="3703320" cy="2514600"/>
          </a:xfrm>
        </p:grpSpPr>
        <p:sp>
          <p:nvSpPr>
            <p:cNvPr id="48" name="Oval 47"/>
            <p:cNvSpPr/>
            <p:nvPr/>
          </p:nvSpPr>
          <p:spPr>
            <a:xfrm>
              <a:off x="5090160" y="44196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5090160" y="51816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5090160" y="59436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7040880" y="59436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6583680" y="41148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2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6583680" y="50292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3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7833360" y="51816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5" name="Straight Arrow Connector 54"/>
            <p:cNvCxnSpPr>
              <a:stCxn id="48" idx="6"/>
              <a:endCxn id="53" idx="2"/>
            </p:cNvCxnSpPr>
            <p:nvPr/>
          </p:nvCxnSpPr>
          <p:spPr>
            <a:xfrm>
              <a:off x="5775960" y="4762500"/>
              <a:ext cx="807720" cy="609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8" idx="6"/>
              <a:endCxn id="52" idx="2"/>
            </p:cNvCxnSpPr>
            <p:nvPr/>
          </p:nvCxnSpPr>
          <p:spPr>
            <a:xfrm flipV="1">
              <a:off x="5775960" y="4457700"/>
              <a:ext cx="80772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8" idx="6"/>
              <a:endCxn id="51" idx="2"/>
            </p:cNvCxnSpPr>
            <p:nvPr/>
          </p:nvCxnSpPr>
          <p:spPr>
            <a:xfrm>
              <a:off x="5775960" y="4762500"/>
              <a:ext cx="126492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9" idx="6"/>
              <a:endCxn id="51" idx="2"/>
            </p:cNvCxnSpPr>
            <p:nvPr/>
          </p:nvCxnSpPr>
          <p:spPr>
            <a:xfrm>
              <a:off x="5775960" y="5524500"/>
              <a:ext cx="126492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9" idx="6"/>
              <a:endCxn id="52" idx="2"/>
            </p:cNvCxnSpPr>
            <p:nvPr/>
          </p:nvCxnSpPr>
          <p:spPr>
            <a:xfrm flipV="1">
              <a:off x="5775960" y="4457700"/>
              <a:ext cx="807720" cy="1066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49" idx="6"/>
              <a:endCxn id="53" idx="2"/>
            </p:cNvCxnSpPr>
            <p:nvPr/>
          </p:nvCxnSpPr>
          <p:spPr>
            <a:xfrm flipV="1">
              <a:off x="5775960" y="5372100"/>
              <a:ext cx="80772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50" idx="6"/>
              <a:endCxn id="51" idx="2"/>
            </p:cNvCxnSpPr>
            <p:nvPr/>
          </p:nvCxnSpPr>
          <p:spPr>
            <a:xfrm>
              <a:off x="5775960" y="6286500"/>
              <a:ext cx="12649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50" idx="6"/>
              <a:endCxn id="52" idx="2"/>
            </p:cNvCxnSpPr>
            <p:nvPr/>
          </p:nvCxnSpPr>
          <p:spPr>
            <a:xfrm flipV="1">
              <a:off x="5775960" y="4457700"/>
              <a:ext cx="807720" cy="1828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50" idx="6"/>
              <a:endCxn id="53" idx="2"/>
            </p:cNvCxnSpPr>
            <p:nvPr/>
          </p:nvCxnSpPr>
          <p:spPr>
            <a:xfrm flipV="1">
              <a:off x="5775960" y="5372100"/>
              <a:ext cx="807720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51" idx="6"/>
              <a:endCxn id="54" idx="2"/>
            </p:cNvCxnSpPr>
            <p:nvPr/>
          </p:nvCxnSpPr>
          <p:spPr>
            <a:xfrm flipV="1">
              <a:off x="7726680" y="5524500"/>
              <a:ext cx="10668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52" idx="6"/>
              <a:endCxn id="54" idx="2"/>
            </p:cNvCxnSpPr>
            <p:nvPr/>
          </p:nvCxnSpPr>
          <p:spPr>
            <a:xfrm>
              <a:off x="7269480" y="4457700"/>
              <a:ext cx="563880" cy="1066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53" idx="6"/>
              <a:endCxn id="54" idx="2"/>
            </p:cNvCxnSpPr>
            <p:nvPr/>
          </p:nvCxnSpPr>
          <p:spPr>
            <a:xfrm>
              <a:off x="7269480" y="5372100"/>
              <a:ext cx="56388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54" idx="6"/>
            </p:cNvCxnSpPr>
            <p:nvPr/>
          </p:nvCxnSpPr>
          <p:spPr>
            <a:xfrm>
              <a:off x="8519160" y="5524500"/>
              <a:ext cx="274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799"/>
          </a:xfrm>
        </p:spPr>
        <p:txBody>
          <a:bodyPr>
            <a:normAutofit/>
          </a:bodyPr>
          <a:lstStyle/>
          <a:p>
            <a:pPr marL="463550" indent="-463550"/>
            <a:r>
              <a:rPr lang="tr-TR" dirty="0" smtClean="0">
                <a:cs typeface="Arial" pitchFamily="34" charset="0"/>
                <a:sym typeface="Symbol"/>
              </a:rPr>
              <a:t>Bu simetrinin </a:t>
            </a:r>
            <a:r>
              <a:rPr lang="tr-TR" dirty="0" smtClean="0">
                <a:cs typeface="Arial" pitchFamily="34" charset="0"/>
                <a:sym typeface="Symbol"/>
              </a:rPr>
              <a:t>önemli bir sonucu var: </a:t>
            </a:r>
            <a:r>
              <a:rPr lang="tr-TR" dirty="0" smtClean="0">
                <a:cs typeface="Arial" pitchFamily="34" charset="0"/>
                <a:sym typeface="Symbol"/>
              </a:rPr>
              <a:t/>
            </a:r>
            <a:br>
              <a:rPr lang="tr-TR" dirty="0" smtClean="0">
                <a:cs typeface="Arial" pitchFamily="34" charset="0"/>
                <a:sym typeface="Symbol"/>
              </a:rPr>
            </a:br>
            <a:r>
              <a:rPr lang="tr-TR" dirty="0" smtClean="0">
                <a:solidFill>
                  <a:srgbClr val="FF0000"/>
                </a:solidFill>
                <a:cs typeface="Arial" pitchFamily="34" charset="0"/>
                <a:sym typeface="Symbol"/>
              </a:rPr>
              <a:t>Dereceli </a:t>
            </a:r>
            <a:r>
              <a:rPr lang="tr-TR" dirty="0" smtClean="0">
                <a:solidFill>
                  <a:srgbClr val="FF0000"/>
                </a:solidFill>
                <a:cs typeface="Arial" pitchFamily="34" charset="0"/>
                <a:sym typeface="Symbol"/>
              </a:rPr>
              <a:t>azaltma metodu simetrik </a:t>
            </a:r>
            <a:r>
              <a:rPr lang="tr-TR" dirty="0" smtClean="0">
                <a:solidFill>
                  <a:srgbClr val="FF0000"/>
                </a:solidFill>
                <a:cs typeface="Arial" pitchFamily="34" charset="0"/>
                <a:sym typeface="Symbol"/>
              </a:rPr>
              <a:t></a:t>
            </a:r>
            <a:r>
              <a:rPr lang="tr-TR" dirty="0" smtClean="0">
                <a:solidFill>
                  <a:srgbClr val="FF0000"/>
                </a:solidFill>
                <a:cs typeface="Arial" pitchFamily="34" charset="0"/>
                <a:sym typeface="Symbol"/>
              </a:rPr>
              <a:t>-parametresi</a:t>
            </a:r>
            <a:r>
              <a:rPr lang="tr-TR" dirty="0" smtClean="0">
                <a:cs typeface="Arial" pitchFamily="34" charset="0"/>
                <a:sym typeface="Symbol"/>
              </a:rPr>
              <a:t> </a:t>
            </a:r>
            <a:r>
              <a:rPr lang="tr-TR" dirty="0" smtClean="0">
                <a:solidFill>
                  <a:srgbClr val="FF0000"/>
                </a:solidFill>
                <a:cs typeface="Arial" pitchFamily="34" charset="0"/>
                <a:sym typeface="Symbol"/>
              </a:rPr>
              <a:t>noktasından </a:t>
            </a:r>
            <a:r>
              <a:rPr lang="tr-TR" dirty="0" smtClean="0">
                <a:solidFill>
                  <a:srgbClr val="FF0000"/>
                </a:solidFill>
                <a:cs typeface="Arial" pitchFamily="34" charset="0"/>
                <a:sym typeface="Symbol"/>
              </a:rPr>
              <a:t>başlatılamaz </a:t>
            </a:r>
          </a:p>
        </p:txBody>
      </p:sp>
      <p:grpSp>
        <p:nvGrpSpPr>
          <p:cNvPr id="12" name="Group 53"/>
          <p:cNvGrpSpPr/>
          <p:nvPr/>
        </p:nvGrpSpPr>
        <p:grpSpPr>
          <a:xfrm>
            <a:off x="304800" y="4572000"/>
            <a:ext cx="3429000" cy="2209800"/>
            <a:chOff x="1066800" y="2667000"/>
            <a:chExt cx="3429000" cy="2209800"/>
          </a:xfrm>
        </p:grpSpPr>
        <p:sp>
          <p:nvSpPr>
            <p:cNvPr id="59" name="Oval 58"/>
            <p:cNvSpPr/>
            <p:nvPr/>
          </p:nvSpPr>
          <p:spPr>
            <a:xfrm>
              <a:off x="10668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10668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10668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25146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25146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2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25146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3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38100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7" name="Straight Arrow Connector 66"/>
            <p:cNvCxnSpPr>
              <a:stCxn id="59" idx="6"/>
              <a:endCxn id="64" idx="2"/>
            </p:cNvCxnSpPr>
            <p:nvPr/>
          </p:nvCxnSpPr>
          <p:spPr>
            <a:xfrm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9" idx="6"/>
              <a:endCxn id="63" idx="2"/>
            </p:cNvCxnSpPr>
            <p:nvPr/>
          </p:nvCxnSpPr>
          <p:spPr>
            <a:xfrm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9" idx="6"/>
              <a:endCxn id="62" idx="2"/>
            </p:cNvCxnSpPr>
            <p:nvPr/>
          </p:nvCxnSpPr>
          <p:spPr>
            <a:xfrm>
              <a:off x="1752600" y="3009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0" idx="6"/>
              <a:endCxn id="62" idx="2"/>
            </p:cNvCxnSpPr>
            <p:nvPr/>
          </p:nvCxnSpPr>
          <p:spPr>
            <a:xfrm flipV="1"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0" idx="6"/>
              <a:endCxn id="63" idx="2"/>
            </p:cNvCxnSpPr>
            <p:nvPr/>
          </p:nvCxnSpPr>
          <p:spPr>
            <a:xfrm>
              <a:off x="1752600" y="3771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0" idx="6"/>
              <a:endCxn id="64" idx="2"/>
            </p:cNvCxnSpPr>
            <p:nvPr/>
          </p:nvCxnSpPr>
          <p:spPr>
            <a:xfrm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1" idx="6"/>
              <a:endCxn id="62" idx="2"/>
            </p:cNvCxnSpPr>
            <p:nvPr/>
          </p:nvCxnSpPr>
          <p:spPr>
            <a:xfrm flipV="1"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61" idx="6"/>
              <a:endCxn id="63" idx="2"/>
            </p:cNvCxnSpPr>
            <p:nvPr/>
          </p:nvCxnSpPr>
          <p:spPr>
            <a:xfrm flipV="1"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1" idx="6"/>
              <a:endCxn id="64" idx="2"/>
            </p:cNvCxnSpPr>
            <p:nvPr/>
          </p:nvCxnSpPr>
          <p:spPr>
            <a:xfrm>
              <a:off x="1752600" y="4533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2" idx="6"/>
              <a:endCxn id="65" idx="2"/>
            </p:cNvCxnSpPr>
            <p:nvPr/>
          </p:nvCxnSpPr>
          <p:spPr>
            <a:xfrm>
              <a:off x="3200400" y="3009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63" idx="6"/>
              <a:endCxn id="65" idx="2"/>
            </p:cNvCxnSpPr>
            <p:nvPr/>
          </p:nvCxnSpPr>
          <p:spPr>
            <a:xfrm>
              <a:off x="3200400" y="3771900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64" idx="6"/>
              <a:endCxn id="65" idx="2"/>
            </p:cNvCxnSpPr>
            <p:nvPr/>
          </p:nvCxnSpPr>
          <p:spPr>
            <a:xfrm flipV="1">
              <a:off x="3200400" y="3771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Left-Right Arrow 83"/>
          <p:cNvSpPr/>
          <p:nvPr/>
        </p:nvSpPr>
        <p:spPr>
          <a:xfrm>
            <a:off x="4267200" y="5486400"/>
            <a:ext cx="762000" cy="408432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5212080" y="4114800"/>
            <a:ext cx="3703320" cy="2514600"/>
            <a:chOff x="5090160" y="4114800"/>
            <a:chExt cx="3703320" cy="2514600"/>
          </a:xfrm>
        </p:grpSpPr>
        <p:sp>
          <p:nvSpPr>
            <p:cNvPr id="46" name="Oval 45"/>
            <p:cNvSpPr/>
            <p:nvPr/>
          </p:nvSpPr>
          <p:spPr>
            <a:xfrm>
              <a:off x="5090160" y="44196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5090160" y="51816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090160" y="59436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7040880" y="59436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583680" y="41148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2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583680" y="50292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3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7833360" y="51816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3" name="Straight Arrow Connector 52"/>
            <p:cNvCxnSpPr>
              <a:stCxn id="46" idx="6"/>
              <a:endCxn id="51" idx="2"/>
            </p:cNvCxnSpPr>
            <p:nvPr/>
          </p:nvCxnSpPr>
          <p:spPr>
            <a:xfrm>
              <a:off x="5775960" y="4762500"/>
              <a:ext cx="807720" cy="609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6" idx="6"/>
              <a:endCxn id="50" idx="2"/>
            </p:cNvCxnSpPr>
            <p:nvPr/>
          </p:nvCxnSpPr>
          <p:spPr>
            <a:xfrm flipV="1">
              <a:off x="5775960" y="4457700"/>
              <a:ext cx="80772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6" idx="6"/>
              <a:endCxn id="49" idx="2"/>
            </p:cNvCxnSpPr>
            <p:nvPr/>
          </p:nvCxnSpPr>
          <p:spPr>
            <a:xfrm>
              <a:off x="5775960" y="4762500"/>
              <a:ext cx="126492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7" idx="6"/>
              <a:endCxn id="49" idx="2"/>
            </p:cNvCxnSpPr>
            <p:nvPr/>
          </p:nvCxnSpPr>
          <p:spPr>
            <a:xfrm>
              <a:off x="5775960" y="5524500"/>
              <a:ext cx="126492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7" idx="6"/>
              <a:endCxn id="50" idx="2"/>
            </p:cNvCxnSpPr>
            <p:nvPr/>
          </p:nvCxnSpPr>
          <p:spPr>
            <a:xfrm flipV="1">
              <a:off x="5775960" y="4457700"/>
              <a:ext cx="807720" cy="1066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7" idx="6"/>
              <a:endCxn id="51" idx="2"/>
            </p:cNvCxnSpPr>
            <p:nvPr/>
          </p:nvCxnSpPr>
          <p:spPr>
            <a:xfrm flipV="1">
              <a:off x="5775960" y="5372100"/>
              <a:ext cx="80772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8" idx="6"/>
              <a:endCxn id="49" idx="2"/>
            </p:cNvCxnSpPr>
            <p:nvPr/>
          </p:nvCxnSpPr>
          <p:spPr>
            <a:xfrm>
              <a:off x="5775960" y="6286500"/>
              <a:ext cx="12649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48" idx="6"/>
              <a:endCxn id="50" idx="2"/>
            </p:cNvCxnSpPr>
            <p:nvPr/>
          </p:nvCxnSpPr>
          <p:spPr>
            <a:xfrm flipV="1">
              <a:off x="5775960" y="4457700"/>
              <a:ext cx="807720" cy="1828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48" idx="6"/>
              <a:endCxn id="51" idx="2"/>
            </p:cNvCxnSpPr>
            <p:nvPr/>
          </p:nvCxnSpPr>
          <p:spPr>
            <a:xfrm flipV="1">
              <a:off x="5775960" y="5372100"/>
              <a:ext cx="807720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49" idx="6"/>
              <a:endCxn id="52" idx="2"/>
            </p:cNvCxnSpPr>
            <p:nvPr/>
          </p:nvCxnSpPr>
          <p:spPr>
            <a:xfrm flipV="1">
              <a:off x="7726680" y="5524500"/>
              <a:ext cx="10668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50" idx="6"/>
              <a:endCxn id="52" idx="2"/>
            </p:cNvCxnSpPr>
            <p:nvPr/>
          </p:nvCxnSpPr>
          <p:spPr>
            <a:xfrm>
              <a:off x="7269480" y="4457700"/>
              <a:ext cx="563880" cy="1066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51" idx="6"/>
              <a:endCxn id="52" idx="2"/>
            </p:cNvCxnSpPr>
            <p:nvPr/>
          </p:nvCxnSpPr>
          <p:spPr>
            <a:xfrm>
              <a:off x="7269480" y="5372100"/>
              <a:ext cx="56388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52" idx="6"/>
            </p:cNvCxnSpPr>
            <p:nvPr/>
          </p:nvCxnSpPr>
          <p:spPr>
            <a:xfrm>
              <a:off x="8519160" y="5524500"/>
              <a:ext cx="274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05800" cy="2819399"/>
          </a:xfrm>
        </p:spPr>
        <p:txBody>
          <a:bodyPr>
            <a:noAutofit/>
          </a:bodyPr>
          <a:lstStyle/>
          <a:p>
            <a:pPr marL="463550" indent="-463550"/>
            <a:r>
              <a:rPr lang="tr-TR" dirty="0" smtClean="0">
                <a:cs typeface="Arial" pitchFamily="34" charset="0"/>
                <a:sym typeface="Symbol"/>
              </a:rPr>
              <a:t>Öyle ise, </a:t>
            </a:r>
            <a:r>
              <a:rPr lang="tr-TR" dirty="0" smtClean="0">
                <a:cs typeface="Arial" pitchFamily="34" charset="0"/>
                <a:sym typeface="Symbol"/>
              </a:rPr>
              <a:t>-hataları, simetri nedeniyle, birbirlerine eşit olup dereceli azaltma çalışmaz</a:t>
            </a:r>
          </a:p>
          <a:p>
            <a:pPr marL="463550" indent="-463550"/>
            <a:r>
              <a:rPr lang="tr-TR" dirty="0" smtClean="0">
                <a:cs typeface="Arial" pitchFamily="34" charset="0"/>
                <a:sym typeface="Symbol"/>
              </a:rPr>
              <a:t>Bu nedenle, YSA’nda minimizasyonu</a:t>
            </a:r>
            <a:r>
              <a:rPr lang="tr-TR" dirty="0" smtClean="0">
                <a:cs typeface="Arial" pitchFamily="34" charset="0"/>
                <a:sym typeface="Symbol"/>
              </a:rPr>
              <a:t> </a:t>
            </a:r>
            <a:r>
              <a:rPr lang="tr-TR" dirty="0" smtClean="0">
                <a:solidFill>
                  <a:srgbClr val="FF0000"/>
                </a:solidFill>
                <a:cs typeface="Arial" pitchFamily="34" charset="0"/>
                <a:sym typeface="Symbol"/>
              </a:rPr>
              <a:t>sıfıra yakın </a:t>
            </a:r>
            <a:r>
              <a:rPr lang="tr-TR" u="sng" dirty="0" smtClean="0">
                <a:solidFill>
                  <a:srgbClr val="FF0000"/>
                </a:solidFill>
                <a:cs typeface="Arial" pitchFamily="34" charset="0"/>
                <a:sym typeface="Symbol"/>
              </a:rPr>
              <a:t>rasgele</a:t>
            </a:r>
            <a:r>
              <a:rPr lang="tr-TR" dirty="0" smtClean="0">
                <a:solidFill>
                  <a:srgbClr val="FF0000"/>
                </a:solidFill>
                <a:cs typeface="Arial" pitchFamily="34" charset="0"/>
                <a:sym typeface="Symbol"/>
              </a:rPr>
              <a:t> bir</a:t>
            </a:r>
            <a:r>
              <a:rPr lang="tr-TR" i="1" dirty="0" smtClean="0">
                <a:solidFill>
                  <a:srgbClr val="FF0000"/>
                </a:solidFill>
                <a:cs typeface="Arial" pitchFamily="34" charset="0"/>
                <a:sym typeface="Symbol"/>
              </a:rPr>
              <a:t></a:t>
            </a:r>
            <a:r>
              <a:rPr lang="tr-TR" dirty="0" smtClean="0">
                <a:solidFill>
                  <a:srgbClr val="FF0000"/>
                </a:solidFill>
                <a:cs typeface="Arial" pitchFamily="34" charset="0"/>
                <a:sym typeface="Symbol"/>
              </a:rPr>
              <a:t>-</a:t>
            </a:r>
            <a:r>
              <a:rPr lang="tr-TR" smtClean="0">
                <a:solidFill>
                  <a:srgbClr val="FF0000"/>
                </a:solidFill>
                <a:cs typeface="Arial" pitchFamily="34" charset="0"/>
                <a:sym typeface="Symbol"/>
              </a:rPr>
              <a:t>noktasından </a:t>
            </a:r>
            <a:r>
              <a:rPr lang="tr-TR" smtClean="0">
                <a:solidFill>
                  <a:srgbClr val="FF0000"/>
                </a:solidFill>
                <a:cs typeface="Arial" pitchFamily="34" charset="0"/>
                <a:sym typeface="Symbol"/>
              </a:rPr>
              <a:t>her zaman </a:t>
            </a:r>
            <a:r>
              <a:rPr lang="tr-TR" smtClean="0">
                <a:cs typeface="Arial" pitchFamily="34" charset="0"/>
                <a:sym typeface="Symbol"/>
              </a:rPr>
              <a:t>başlatmak gerekiyor</a:t>
            </a:r>
            <a:endParaRPr lang="tr-TR" dirty="0" smtClean="0">
              <a:cs typeface="Arial" pitchFamily="34" charset="0"/>
              <a:sym typeface="Symbol"/>
            </a:endParaRPr>
          </a:p>
        </p:txBody>
      </p:sp>
      <p:grpSp>
        <p:nvGrpSpPr>
          <p:cNvPr id="4" name="Group 53"/>
          <p:cNvGrpSpPr/>
          <p:nvPr/>
        </p:nvGrpSpPr>
        <p:grpSpPr>
          <a:xfrm>
            <a:off x="304800" y="4572000"/>
            <a:ext cx="3429000" cy="2209800"/>
            <a:chOff x="1066800" y="2667000"/>
            <a:chExt cx="3429000" cy="2209800"/>
          </a:xfrm>
        </p:grpSpPr>
        <p:sp>
          <p:nvSpPr>
            <p:cNvPr id="59" name="Oval 58"/>
            <p:cNvSpPr/>
            <p:nvPr/>
          </p:nvSpPr>
          <p:spPr>
            <a:xfrm>
              <a:off x="10668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10668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10668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25146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25146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2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25146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3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38100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7" name="Straight Arrow Connector 66"/>
            <p:cNvCxnSpPr>
              <a:stCxn id="59" idx="6"/>
              <a:endCxn id="64" idx="2"/>
            </p:cNvCxnSpPr>
            <p:nvPr/>
          </p:nvCxnSpPr>
          <p:spPr>
            <a:xfrm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9" idx="6"/>
              <a:endCxn id="63" idx="2"/>
            </p:cNvCxnSpPr>
            <p:nvPr/>
          </p:nvCxnSpPr>
          <p:spPr>
            <a:xfrm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9" idx="6"/>
              <a:endCxn id="62" idx="2"/>
            </p:cNvCxnSpPr>
            <p:nvPr/>
          </p:nvCxnSpPr>
          <p:spPr>
            <a:xfrm>
              <a:off x="1752600" y="3009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0" idx="6"/>
              <a:endCxn id="62" idx="2"/>
            </p:cNvCxnSpPr>
            <p:nvPr/>
          </p:nvCxnSpPr>
          <p:spPr>
            <a:xfrm flipV="1"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0" idx="6"/>
              <a:endCxn id="63" idx="2"/>
            </p:cNvCxnSpPr>
            <p:nvPr/>
          </p:nvCxnSpPr>
          <p:spPr>
            <a:xfrm>
              <a:off x="1752600" y="3771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0" idx="6"/>
              <a:endCxn id="64" idx="2"/>
            </p:cNvCxnSpPr>
            <p:nvPr/>
          </p:nvCxnSpPr>
          <p:spPr>
            <a:xfrm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1" idx="6"/>
              <a:endCxn id="62" idx="2"/>
            </p:cNvCxnSpPr>
            <p:nvPr/>
          </p:nvCxnSpPr>
          <p:spPr>
            <a:xfrm flipV="1"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61" idx="6"/>
              <a:endCxn id="63" idx="2"/>
            </p:cNvCxnSpPr>
            <p:nvPr/>
          </p:nvCxnSpPr>
          <p:spPr>
            <a:xfrm flipV="1"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1" idx="6"/>
              <a:endCxn id="64" idx="2"/>
            </p:cNvCxnSpPr>
            <p:nvPr/>
          </p:nvCxnSpPr>
          <p:spPr>
            <a:xfrm>
              <a:off x="1752600" y="4533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2" idx="6"/>
              <a:endCxn id="65" idx="2"/>
            </p:cNvCxnSpPr>
            <p:nvPr/>
          </p:nvCxnSpPr>
          <p:spPr>
            <a:xfrm>
              <a:off x="3200400" y="3009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63" idx="6"/>
              <a:endCxn id="65" idx="2"/>
            </p:cNvCxnSpPr>
            <p:nvPr/>
          </p:nvCxnSpPr>
          <p:spPr>
            <a:xfrm>
              <a:off x="3200400" y="3771900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64" idx="6"/>
              <a:endCxn id="65" idx="2"/>
            </p:cNvCxnSpPr>
            <p:nvPr/>
          </p:nvCxnSpPr>
          <p:spPr>
            <a:xfrm flipV="1">
              <a:off x="3200400" y="3771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Left-Right Arrow 83"/>
          <p:cNvSpPr/>
          <p:nvPr/>
        </p:nvSpPr>
        <p:spPr>
          <a:xfrm>
            <a:off x="4267200" y="5486400"/>
            <a:ext cx="762000" cy="408432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4"/>
          <p:cNvGrpSpPr/>
          <p:nvPr/>
        </p:nvGrpSpPr>
        <p:grpSpPr>
          <a:xfrm>
            <a:off x="5212080" y="4114800"/>
            <a:ext cx="3703320" cy="2514600"/>
            <a:chOff x="5090160" y="4114800"/>
            <a:chExt cx="3703320" cy="2514600"/>
          </a:xfrm>
        </p:grpSpPr>
        <p:sp>
          <p:nvSpPr>
            <p:cNvPr id="46" name="Oval 45"/>
            <p:cNvSpPr/>
            <p:nvPr/>
          </p:nvSpPr>
          <p:spPr>
            <a:xfrm>
              <a:off x="5090160" y="44196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5090160" y="51816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090160" y="59436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7040880" y="59436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583680" y="41148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2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583680" y="50292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3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7833360" y="51816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3" name="Straight Arrow Connector 52"/>
            <p:cNvCxnSpPr>
              <a:stCxn id="46" idx="6"/>
              <a:endCxn id="51" idx="2"/>
            </p:cNvCxnSpPr>
            <p:nvPr/>
          </p:nvCxnSpPr>
          <p:spPr>
            <a:xfrm>
              <a:off x="5775960" y="4762500"/>
              <a:ext cx="807720" cy="609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6" idx="6"/>
              <a:endCxn id="50" idx="2"/>
            </p:cNvCxnSpPr>
            <p:nvPr/>
          </p:nvCxnSpPr>
          <p:spPr>
            <a:xfrm flipV="1">
              <a:off x="5775960" y="4457700"/>
              <a:ext cx="80772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6" idx="6"/>
              <a:endCxn id="49" idx="2"/>
            </p:cNvCxnSpPr>
            <p:nvPr/>
          </p:nvCxnSpPr>
          <p:spPr>
            <a:xfrm>
              <a:off x="5775960" y="4762500"/>
              <a:ext cx="126492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7" idx="6"/>
              <a:endCxn id="49" idx="2"/>
            </p:cNvCxnSpPr>
            <p:nvPr/>
          </p:nvCxnSpPr>
          <p:spPr>
            <a:xfrm>
              <a:off x="5775960" y="5524500"/>
              <a:ext cx="126492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7" idx="6"/>
              <a:endCxn id="50" idx="2"/>
            </p:cNvCxnSpPr>
            <p:nvPr/>
          </p:nvCxnSpPr>
          <p:spPr>
            <a:xfrm flipV="1">
              <a:off x="5775960" y="4457700"/>
              <a:ext cx="807720" cy="1066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7" idx="6"/>
              <a:endCxn id="51" idx="2"/>
            </p:cNvCxnSpPr>
            <p:nvPr/>
          </p:nvCxnSpPr>
          <p:spPr>
            <a:xfrm flipV="1">
              <a:off x="5775960" y="5372100"/>
              <a:ext cx="80772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8" idx="6"/>
              <a:endCxn id="49" idx="2"/>
            </p:cNvCxnSpPr>
            <p:nvPr/>
          </p:nvCxnSpPr>
          <p:spPr>
            <a:xfrm>
              <a:off x="5775960" y="6286500"/>
              <a:ext cx="12649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48" idx="6"/>
              <a:endCxn id="50" idx="2"/>
            </p:cNvCxnSpPr>
            <p:nvPr/>
          </p:nvCxnSpPr>
          <p:spPr>
            <a:xfrm flipV="1">
              <a:off x="5775960" y="4457700"/>
              <a:ext cx="807720" cy="1828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48" idx="6"/>
              <a:endCxn id="51" idx="2"/>
            </p:cNvCxnSpPr>
            <p:nvPr/>
          </p:nvCxnSpPr>
          <p:spPr>
            <a:xfrm flipV="1">
              <a:off x="5775960" y="5372100"/>
              <a:ext cx="807720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49" idx="6"/>
              <a:endCxn id="52" idx="2"/>
            </p:cNvCxnSpPr>
            <p:nvPr/>
          </p:nvCxnSpPr>
          <p:spPr>
            <a:xfrm flipV="1">
              <a:off x="7726680" y="5524500"/>
              <a:ext cx="10668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50" idx="6"/>
              <a:endCxn id="52" idx="2"/>
            </p:cNvCxnSpPr>
            <p:nvPr/>
          </p:nvCxnSpPr>
          <p:spPr>
            <a:xfrm>
              <a:off x="7269480" y="4457700"/>
              <a:ext cx="563880" cy="1066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51" idx="6"/>
              <a:endCxn id="52" idx="2"/>
            </p:cNvCxnSpPr>
            <p:nvPr/>
          </p:nvCxnSpPr>
          <p:spPr>
            <a:xfrm>
              <a:off x="7269480" y="5372100"/>
              <a:ext cx="56388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52" idx="6"/>
            </p:cNvCxnSpPr>
            <p:nvPr/>
          </p:nvCxnSpPr>
          <p:spPr>
            <a:xfrm>
              <a:off x="8519160" y="5524500"/>
              <a:ext cx="274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Come again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YSA temel elemanı–nöron: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3124200" y="2819400"/>
            <a:ext cx="3230880" cy="2849880"/>
            <a:chOff x="2941320" y="2712720"/>
            <a:chExt cx="3230880" cy="2849880"/>
          </a:xfrm>
        </p:grpSpPr>
        <p:cxnSp>
          <p:nvCxnSpPr>
            <p:cNvPr id="6" name="Straight Connector 5"/>
            <p:cNvCxnSpPr>
              <a:stCxn id="23" idx="4"/>
            </p:cNvCxnSpPr>
            <p:nvPr/>
          </p:nvCxnSpPr>
          <p:spPr>
            <a:xfrm>
              <a:off x="4861560" y="3352800"/>
              <a:ext cx="0" cy="68580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3" idx="6"/>
            </p:cNvCxnSpPr>
            <p:nvPr/>
          </p:nvCxnSpPr>
          <p:spPr>
            <a:xfrm>
              <a:off x="3581400" y="3611880"/>
              <a:ext cx="914400" cy="79248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4" idx="6"/>
            </p:cNvCxnSpPr>
            <p:nvPr/>
          </p:nvCxnSpPr>
          <p:spPr>
            <a:xfrm>
              <a:off x="3581400" y="4404360"/>
              <a:ext cx="914400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15" idx="6"/>
            </p:cNvCxnSpPr>
            <p:nvPr/>
          </p:nvCxnSpPr>
          <p:spPr>
            <a:xfrm flipV="1">
              <a:off x="3581400" y="4404360"/>
              <a:ext cx="914400" cy="83820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941320" y="3291840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tr-TR" baseline="-25000" dirty="0" smtClean="0">
                  <a:solidFill>
                    <a:sysClr val="windowText" lastClr="000000"/>
                  </a:solidFill>
                </a:rPr>
                <a:t>1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941320" y="4084320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tr-TR" baseline="-25000" dirty="0" smtClean="0">
                  <a:solidFill>
                    <a:sysClr val="windowText" lastClr="000000"/>
                  </a:solidFill>
                </a:rPr>
                <a:t>2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941320" y="4922520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tr-TR" baseline="-25000" dirty="0" smtClean="0">
                  <a:solidFill>
                    <a:sysClr val="windowText" lastClr="000000"/>
                  </a:solidFill>
                </a:rPr>
                <a:t>3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541520" y="2712720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tr-TR" baseline="-25000" dirty="0" smtClean="0">
                  <a:solidFill>
                    <a:sysClr val="windowText" lastClr="000000"/>
                  </a:solidFill>
                </a:rPr>
                <a:t>0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5227320" y="4404360"/>
              <a:ext cx="944880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4678680" y="4145280"/>
            <a:ext cx="731520" cy="7315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 smtClean="0">
                <a:solidFill>
                  <a:sysClr val="windowText" lastClr="000000"/>
                </a:solidFill>
                <a:sym typeface="Symbol"/>
              </a:rPr>
              <a:t>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038600" y="3657600"/>
            <a:ext cx="1905000" cy="1981200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YSA temel elemanı–nöron:</a:t>
            </a:r>
            <a:endParaRPr lang="en-US" dirty="0"/>
          </a:p>
        </p:txBody>
      </p:sp>
      <p:grpSp>
        <p:nvGrpSpPr>
          <p:cNvPr id="3" name="Group 30"/>
          <p:cNvGrpSpPr/>
          <p:nvPr/>
        </p:nvGrpSpPr>
        <p:grpSpPr>
          <a:xfrm>
            <a:off x="3124200" y="2819400"/>
            <a:ext cx="3230880" cy="2849880"/>
            <a:chOff x="2941320" y="2712720"/>
            <a:chExt cx="3230880" cy="2849880"/>
          </a:xfrm>
        </p:grpSpPr>
        <p:cxnSp>
          <p:nvCxnSpPr>
            <p:cNvPr id="6" name="Straight Connector 5"/>
            <p:cNvCxnSpPr>
              <a:stCxn id="23" idx="4"/>
            </p:cNvCxnSpPr>
            <p:nvPr/>
          </p:nvCxnSpPr>
          <p:spPr>
            <a:xfrm>
              <a:off x="4861560" y="3352800"/>
              <a:ext cx="0" cy="68580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3" idx="6"/>
            </p:cNvCxnSpPr>
            <p:nvPr/>
          </p:nvCxnSpPr>
          <p:spPr>
            <a:xfrm>
              <a:off x="3581400" y="3611880"/>
              <a:ext cx="914400" cy="79248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4" idx="6"/>
            </p:cNvCxnSpPr>
            <p:nvPr/>
          </p:nvCxnSpPr>
          <p:spPr>
            <a:xfrm>
              <a:off x="3581400" y="4404360"/>
              <a:ext cx="914400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15" idx="6"/>
            </p:cNvCxnSpPr>
            <p:nvPr/>
          </p:nvCxnSpPr>
          <p:spPr>
            <a:xfrm flipV="1">
              <a:off x="3581400" y="4404360"/>
              <a:ext cx="914400" cy="83820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941320" y="3291840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tr-TR" baseline="-25000" dirty="0" smtClean="0">
                  <a:solidFill>
                    <a:sysClr val="windowText" lastClr="000000"/>
                  </a:solidFill>
                </a:rPr>
                <a:t>1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941320" y="4084320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tr-TR" baseline="-25000" dirty="0" smtClean="0">
                  <a:solidFill>
                    <a:sysClr val="windowText" lastClr="000000"/>
                  </a:solidFill>
                </a:rPr>
                <a:t>2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941320" y="4922520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tr-TR" baseline="-25000" dirty="0" smtClean="0">
                  <a:solidFill>
                    <a:sysClr val="windowText" lastClr="000000"/>
                  </a:solidFill>
                </a:rPr>
                <a:t>3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541520" y="2712720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tr-TR" baseline="-25000" dirty="0" smtClean="0">
                  <a:solidFill>
                    <a:sysClr val="windowText" lastClr="000000"/>
                  </a:solidFill>
                </a:rPr>
                <a:t>0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5227320" y="4404360"/>
              <a:ext cx="944880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457200" y="2743200"/>
            <a:ext cx="110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tr-TR" sz="2400" b="1" u="sng" dirty="0" smtClean="0">
                <a:solidFill>
                  <a:srgbClr val="FF0000"/>
                </a:solidFill>
              </a:rPr>
              <a:t>Girişler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895600" y="3048000"/>
            <a:ext cx="1143000" cy="304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8712416">
            <a:off x="2311098" y="3306360"/>
            <a:ext cx="365760" cy="64008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678680" y="4145280"/>
            <a:ext cx="731520" cy="7315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 smtClean="0">
                <a:solidFill>
                  <a:sysClr val="windowText" lastClr="000000"/>
                </a:solidFill>
                <a:sym typeface="Symbol"/>
              </a:rPr>
              <a:t>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YSA temel elemanı–nöron:</a:t>
            </a:r>
            <a:endParaRPr lang="en-US" dirty="0"/>
          </a:p>
        </p:txBody>
      </p:sp>
      <p:grpSp>
        <p:nvGrpSpPr>
          <p:cNvPr id="3" name="Group 30"/>
          <p:cNvGrpSpPr/>
          <p:nvPr/>
        </p:nvGrpSpPr>
        <p:grpSpPr>
          <a:xfrm>
            <a:off x="4693920" y="2819400"/>
            <a:ext cx="3230880" cy="2849880"/>
            <a:chOff x="2941320" y="2712720"/>
            <a:chExt cx="3230880" cy="2849880"/>
          </a:xfrm>
        </p:grpSpPr>
        <p:sp>
          <p:nvSpPr>
            <p:cNvPr id="5" name="Oval 4"/>
            <p:cNvSpPr/>
            <p:nvPr/>
          </p:nvSpPr>
          <p:spPr>
            <a:xfrm>
              <a:off x="4495800" y="4038600"/>
              <a:ext cx="731520" cy="731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800" b="1" dirty="0" smtClean="0">
                  <a:solidFill>
                    <a:sysClr val="windowText" lastClr="000000"/>
                  </a:solidFill>
                  <a:sym typeface="Symbol"/>
                </a:rPr>
                <a:t></a:t>
              </a:r>
              <a:endParaRPr lang="en-US" sz="28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Straight Connector 5"/>
            <p:cNvCxnSpPr>
              <a:stCxn id="23" idx="4"/>
              <a:endCxn id="5" idx="0"/>
            </p:cNvCxnSpPr>
            <p:nvPr/>
          </p:nvCxnSpPr>
          <p:spPr>
            <a:xfrm>
              <a:off x="4861560" y="3352800"/>
              <a:ext cx="0" cy="68580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3" idx="6"/>
              <a:endCxn id="5" idx="2"/>
            </p:cNvCxnSpPr>
            <p:nvPr/>
          </p:nvCxnSpPr>
          <p:spPr>
            <a:xfrm>
              <a:off x="3581400" y="3611880"/>
              <a:ext cx="914400" cy="79248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4" idx="6"/>
              <a:endCxn id="5" idx="2"/>
            </p:cNvCxnSpPr>
            <p:nvPr/>
          </p:nvCxnSpPr>
          <p:spPr>
            <a:xfrm>
              <a:off x="3581400" y="4404360"/>
              <a:ext cx="914400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15" idx="6"/>
              <a:endCxn id="5" idx="2"/>
            </p:cNvCxnSpPr>
            <p:nvPr/>
          </p:nvCxnSpPr>
          <p:spPr>
            <a:xfrm flipV="1">
              <a:off x="3581400" y="4404360"/>
              <a:ext cx="914400" cy="83820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941320" y="3291840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tr-TR" baseline="-25000" dirty="0" smtClean="0">
                  <a:solidFill>
                    <a:sysClr val="windowText" lastClr="000000"/>
                  </a:solidFill>
                </a:rPr>
                <a:t>1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941320" y="4084320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tr-TR" baseline="-25000" dirty="0" smtClean="0">
                  <a:solidFill>
                    <a:sysClr val="windowText" lastClr="000000"/>
                  </a:solidFill>
                </a:rPr>
                <a:t>2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941320" y="4922520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tr-TR" baseline="-25000" dirty="0" smtClean="0">
                  <a:solidFill>
                    <a:sysClr val="windowText" lastClr="000000"/>
                  </a:solidFill>
                </a:rPr>
                <a:t>3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541520" y="2712720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tr-TR" baseline="-25000" dirty="0" smtClean="0">
                  <a:solidFill>
                    <a:sysClr val="windowText" lastClr="000000"/>
                  </a:solidFill>
                </a:rPr>
                <a:t>0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Straight Connector 24"/>
            <p:cNvCxnSpPr>
              <a:stCxn id="5" idx="6"/>
            </p:cNvCxnSpPr>
            <p:nvPr/>
          </p:nvCxnSpPr>
          <p:spPr>
            <a:xfrm>
              <a:off x="5227320" y="4404360"/>
              <a:ext cx="944880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533400" y="3276600"/>
            <a:ext cx="320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tr-TR" sz="2400" dirty="0" smtClean="0">
                <a:solidFill>
                  <a:srgbClr val="FF0000"/>
                </a:solidFill>
              </a:rPr>
              <a:t>Girişlere </a:t>
            </a:r>
            <a:r>
              <a:rPr lang="tr-TR" sz="2400" dirty="0" smtClean="0">
                <a:solidFill>
                  <a:srgbClr val="FF0000"/>
                </a:solidFill>
              </a:rPr>
              <a:t>göre bir </a:t>
            </a:r>
            <a:r>
              <a:rPr lang="tr-TR" sz="2400" dirty="0" smtClean="0">
                <a:solidFill>
                  <a:srgbClr val="FF0000"/>
                </a:solidFill>
              </a:rPr>
              <a:t>toplama hesaplanır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465320" y="3048000"/>
            <a:ext cx="1143000" cy="304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1938" name="Object 2"/>
          <p:cNvGraphicFramePr>
            <a:graphicFrameLocks noChangeAspect="1"/>
          </p:cNvGraphicFramePr>
          <p:nvPr/>
        </p:nvGraphicFramePr>
        <p:xfrm>
          <a:off x="1143000" y="4267200"/>
          <a:ext cx="1963738" cy="821363"/>
        </p:xfrm>
        <a:graphic>
          <a:graphicData uri="http://schemas.openxmlformats.org/presentationml/2006/ole">
            <p:oleObj spid="_x0000_s551938" name="Equation" r:id="rId3" imgW="545760" imgH="228600" progId="Equation.3">
              <p:embed/>
            </p:oleObj>
          </a:graphicData>
        </a:graphic>
      </p:graphicFrame>
      <p:sp>
        <p:nvSpPr>
          <p:cNvPr id="18" name="Rectangle 17"/>
          <p:cNvSpPr/>
          <p:nvPr/>
        </p:nvSpPr>
        <p:spPr>
          <a:xfrm>
            <a:off x="457200" y="2743200"/>
            <a:ext cx="110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tr-TR" sz="2400" b="1" u="sng" dirty="0" smtClean="0"/>
              <a:t>Girişler</a:t>
            </a:r>
            <a:endParaRPr lang="en-US" sz="2400" b="1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5867400" y="4648200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en-US" sz="4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YSA temel elemanı–nöron:</a:t>
            </a:r>
            <a:endParaRPr lang="en-US" dirty="0"/>
          </a:p>
        </p:txBody>
      </p:sp>
      <p:grpSp>
        <p:nvGrpSpPr>
          <p:cNvPr id="3" name="Group 30"/>
          <p:cNvGrpSpPr/>
          <p:nvPr/>
        </p:nvGrpSpPr>
        <p:grpSpPr>
          <a:xfrm>
            <a:off x="4648200" y="2819400"/>
            <a:ext cx="3230880" cy="2849880"/>
            <a:chOff x="2941320" y="2712720"/>
            <a:chExt cx="3230880" cy="2849880"/>
          </a:xfrm>
        </p:grpSpPr>
        <p:sp>
          <p:nvSpPr>
            <p:cNvPr id="5" name="Oval 4"/>
            <p:cNvSpPr/>
            <p:nvPr/>
          </p:nvSpPr>
          <p:spPr>
            <a:xfrm>
              <a:off x="4495800" y="4038600"/>
              <a:ext cx="731520" cy="731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800" b="1" dirty="0" smtClean="0">
                  <a:solidFill>
                    <a:sysClr val="windowText" lastClr="000000"/>
                  </a:solidFill>
                  <a:sym typeface="Symbol"/>
                </a:rPr>
                <a:t></a:t>
              </a:r>
              <a:endParaRPr lang="en-US" sz="28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Straight Connector 5"/>
            <p:cNvCxnSpPr>
              <a:stCxn id="23" idx="4"/>
              <a:endCxn id="5" idx="0"/>
            </p:cNvCxnSpPr>
            <p:nvPr/>
          </p:nvCxnSpPr>
          <p:spPr>
            <a:xfrm>
              <a:off x="4861560" y="3352800"/>
              <a:ext cx="0" cy="68580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3" idx="6"/>
              <a:endCxn id="5" idx="2"/>
            </p:cNvCxnSpPr>
            <p:nvPr/>
          </p:nvCxnSpPr>
          <p:spPr>
            <a:xfrm>
              <a:off x="3581400" y="3611880"/>
              <a:ext cx="914400" cy="79248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4" idx="6"/>
              <a:endCxn id="5" idx="2"/>
            </p:cNvCxnSpPr>
            <p:nvPr/>
          </p:nvCxnSpPr>
          <p:spPr>
            <a:xfrm>
              <a:off x="3581400" y="4404360"/>
              <a:ext cx="914400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15" idx="6"/>
              <a:endCxn id="5" idx="2"/>
            </p:cNvCxnSpPr>
            <p:nvPr/>
          </p:nvCxnSpPr>
          <p:spPr>
            <a:xfrm flipV="1">
              <a:off x="3581400" y="4404360"/>
              <a:ext cx="914400" cy="83820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941320" y="3291840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tr-TR" baseline="-25000" dirty="0" smtClean="0">
                  <a:solidFill>
                    <a:sysClr val="windowText" lastClr="000000"/>
                  </a:solidFill>
                </a:rPr>
                <a:t>1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941320" y="4084320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tr-TR" baseline="-25000" dirty="0" smtClean="0">
                  <a:solidFill>
                    <a:sysClr val="windowText" lastClr="000000"/>
                  </a:solidFill>
                </a:rPr>
                <a:t>2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941320" y="4922520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tr-TR" baseline="-25000" dirty="0" smtClean="0">
                  <a:solidFill>
                    <a:sysClr val="windowText" lastClr="000000"/>
                  </a:solidFill>
                </a:rPr>
                <a:t>3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541520" y="2712720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tr-TR" baseline="-25000" dirty="0" smtClean="0">
                  <a:solidFill>
                    <a:sysClr val="windowText" lastClr="000000"/>
                  </a:solidFill>
                </a:rPr>
                <a:t>0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Straight Connector 24"/>
            <p:cNvCxnSpPr>
              <a:stCxn id="5" idx="6"/>
            </p:cNvCxnSpPr>
            <p:nvPr/>
          </p:nvCxnSpPr>
          <p:spPr>
            <a:xfrm>
              <a:off x="5227320" y="4404360"/>
              <a:ext cx="944880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/>
          <p:cNvSpPr/>
          <p:nvPr/>
        </p:nvSpPr>
        <p:spPr>
          <a:xfrm>
            <a:off x="4419600" y="3048000"/>
            <a:ext cx="1143000" cy="304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1938" name="Object 2"/>
          <p:cNvGraphicFramePr>
            <a:graphicFrameLocks noChangeAspect="1"/>
          </p:cNvGraphicFramePr>
          <p:nvPr/>
        </p:nvGraphicFramePr>
        <p:xfrm>
          <a:off x="990600" y="4572000"/>
          <a:ext cx="1963738" cy="821363"/>
        </p:xfrm>
        <a:graphic>
          <a:graphicData uri="http://schemas.openxmlformats.org/presentationml/2006/ole">
            <p:oleObj spid="_x0000_s640002" name="Equation" r:id="rId3" imgW="545760" imgH="228600" progId="Equation.3">
              <p:embed/>
            </p:oleObj>
          </a:graphicData>
        </a:graphic>
      </p:graphicFrame>
      <p:sp>
        <p:nvSpPr>
          <p:cNvPr id="18" name="Rectangle 17"/>
          <p:cNvSpPr/>
          <p:nvPr/>
        </p:nvSpPr>
        <p:spPr>
          <a:xfrm>
            <a:off x="457200" y="2743200"/>
            <a:ext cx="110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tr-TR" sz="2400" b="1" u="sng" dirty="0" smtClean="0"/>
              <a:t>Girişler</a:t>
            </a:r>
            <a:endParaRPr lang="en-US" sz="2400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457200" y="3429000"/>
            <a:ext cx="381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i="1" dirty="0" smtClean="0">
                <a:sym typeface="Symbol"/>
              </a:rPr>
              <a:t></a:t>
            </a:r>
            <a:r>
              <a:rPr lang="tr-TR" sz="2400" dirty="0" smtClean="0">
                <a:sym typeface="Symbol"/>
              </a:rPr>
              <a:t>-paremetreleri, </a:t>
            </a:r>
            <a:r>
              <a:rPr lang="tr-TR" sz="2400" dirty="0" smtClean="0">
                <a:sym typeface="Symbol"/>
              </a:rPr>
              <a:t>nöronun</a:t>
            </a:r>
            <a:r>
              <a:rPr lang="tr-TR" sz="2400" dirty="0" smtClean="0">
                <a:sym typeface="Symbol"/>
              </a:rPr>
              <a:t> </a:t>
            </a:r>
            <a:r>
              <a:rPr lang="tr-TR" sz="2400" dirty="0" smtClean="0"/>
              <a:t>toplamasını </a:t>
            </a:r>
            <a:r>
              <a:rPr lang="tr-TR" sz="2400" dirty="0" smtClean="0">
                <a:sym typeface="Symbol"/>
              </a:rPr>
              <a:t>ayarlıyor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438400" y="5257800"/>
            <a:ext cx="381000" cy="685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YSA temel elemanı:</a:t>
            </a:r>
            <a:endParaRPr lang="en-US" dirty="0"/>
          </a:p>
        </p:txBody>
      </p:sp>
      <p:grpSp>
        <p:nvGrpSpPr>
          <p:cNvPr id="3" name="Group 30"/>
          <p:cNvGrpSpPr/>
          <p:nvPr/>
        </p:nvGrpSpPr>
        <p:grpSpPr>
          <a:xfrm>
            <a:off x="3124200" y="2819400"/>
            <a:ext cx="3230880" cy="2849880"/>
            <a:chOff x="2941320" y="2712720"/>
            <a:chExt cx="3230880" cy="2849880"/>
          </a:xfrm>
        </p:grpSpPr>
        <p:sp>
          <p:nvSpPr>
            <p:cNvPr id="5" name="Oval 4"/>
            <p:cNvSpPr/>
            <p:nvPr/>
          </p:nvSpPr>
          <p:spPr>
            <a:xfrm>
              <a:off x="4495800" y="4038600"/>
              <a:ext cx="731520" cy="731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800" b="1" dirty="0" smtClean="0">
                  <a:solidFill>
                    <a:sysClr val="windowText" lastClr="000000"/>
                  </a:solidFill>
                  <a:sym typeface="Symbol"/>
                </a:rPr>
                <a:t>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Straight Connector 5"/>
            <p:cNvCxnSpPr>
              <a:stCxn id="23" idx="4"/>
              <a:endCxn id="5" idx="0"/>
            </p:cNvCxnSpPr>
            <p:nvPr/>
          </p:nvCxnSpPr>
          <p:spPr>
            <a:xfrm>
              <a:off x="4861560" y="3352800"/>
              <a:ext cx="0" cy="68580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3" idx="6"/>
              <a:endCxn id="5" idx="2"/>
            </p:cNvCxnSpPr>
            <p:nvPr/>
          </p:nvCxnSpPr>
          <p:spPr>
            <a:xfrm>
              <a:off x="3581400" y="3611880"/>
              <a:ext cx="914400" cy="79248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4" idx="6"/>
              <a:endCxn id="5" idx="2"/>
            </p:cNvCxnSpPr>
            <p:nvPr/>
          </p:nvCxnSpPr>
          <p:spPr>
            <a:xfrm>
              <a:off x="3581400" y="4404360"/>
              <a:ext cx="914400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15" idx="6"/>
              <a:endCxn id="5" idx="2"/>
            </p:cNvCxnSpPr>
            <p:nvPr/>
          </p:nvCxnSpPr>
          <p:spPr>
            <a:xfrm flipV="1">
              <a:off x="3581400" y="4404360"/>
              <a:ext cx="914400" cy="83820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941320" y="3291840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tr-TR" baseline="-25000" dirty="0" smtClean="0">
                  <a:solidFill>
                    <a:sysClr val="windowText" lastClr="000000"/>
                  </a:solidFill>
                </a:rPr>
                <a:t>1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941320" y="4084320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tr-TR" baseline="-25000" dirty="0" smtClean="0">
                  <a:solidFill>
                    <a:sysClr val="windowText" lastClr="000000"/>
                  </a:solidFill>
                </a:rPr>
                <a:t>2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941320" y="4922520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tr-TR" baseline="-25000" dirty="0" smtClean="0">
                  <a:solidFill>
                    <a:sysClr val="windowText" lastClr="000000"/>
                  </a:solidFill>
                </a:rPr>
                <a:t>3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541520" y="2712720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tr-TR" baseline="-25000" dirty="0" smtClean="0">
                  <a:solidFill>
                    <a:sysClr val="windowText" lastClr="000000"/>
                  </a:solidFill>
                </a:rPr>
                <a:t>0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Straight Connector 24"/>
            <p:cNvCxnSpPr>
              <a:stCxn id="5" idx="6"/>
            </p:cNvCxnSpPr>
            <p:nvPr/>
          </p:nvCxnSpPr>
          <p:spPr>
            <a:xfrm>
              <a:off x="5227320" y="4404360"/>
              <a:ext cx="944880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4495800" y="1447800"/>
            <a:ext cx="426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tr-TR" sz="2400" dirty="0" smtClean="0">
                <a:solidFill>
                  <a:srgbClr val="FF0000"/>
                </a:solidFill>
              </a:rPr>
              <a:t>Ö</a:t>
            </a:r>
            <a:r>
              <a:rPr lang="tr-TR" sz="2400" dirty="0" smtClean="0">
                <a:solidFill>
                  <a:srgbClr val="FF0000"/>
                </a:solidFill>
              </a:rPr>
              <a:t>zel olan sabit ek </a:t>
            </a:r>
            <a:r>
              <a:rPr lang="tr-TR" sz="2400" dirty="0" smtClean="0">
                <a:solidFill>
                  <a:srgbClr val="FF0000"/>
                </a:solidFill>
              </a:rPr>
              <a:t>giriş genellikle </a:t>
            </a:r>
            <a:r>
              <a:rPr lang="tr-TR" sz="2400" dirty="0" smtClean="0">
                <a:solidFill>
                  <a:srgbClr val="FF0000"/>
                </a:solidFill>
              </a:rPr>
              <a:t>tanımlanır </a:t>
            </a:r>
            <a:r>
              <a:rPr lang="tr-TR" sz="2400" dirty="0" smtClean="0">
                <a:solidFill>
                  <a:srgbClr val="FF0000"/>
                </a:solidFill>
              </a:rPr>
              <a:t>– </a:t>
            </a:r>
            <a:r>
              <a:rPr lang="tr-TR" sz="2400" dirty="0" smtClean="0">
                <a:solidFill>
                  <a:srgbClr val="FF0000"/>
                </a:solidFill>
              </a:rPr>
              <a:t>“</a:t>
            </a:r>
            <a:r>
              <a:rPr lang="tr-TR" sz="2400" dirty="0" smtClean="0">
                <a:solidFill>
                  <a:srgbClr val="FF0000"/>
                </a:solidFill>
              </a:rPr>
              <a:t>bias” denir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495800" y="2438400"/>
            <a:ext cx="1143000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811640" y="2891135"/>
            <a:ext cx="2670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/>
              <a:t>x</a:t>
            </a:r>
            <a:r>
              <a:rPr lang="tr-TR" sz="2400" baseline="-25000" dirty="0" smtClean="0"/>
              <a:t>0</a:t>
            </a:r>
            <a:r>
              <a:rPr lang="tr-TR" sz="2400" dirty="0" smtClean="0"/>
              <a:t> her zaman </a:t>
            </a:r>
            <a:r>
              <a:rPr lang="tr-TR" sz="2400" dirty="0" smtClean="0"/>
              <a:t>1 verir</a:t>
            </a:r>
            <a:endParaRPr lang="en-US" sz="2400" dirty="0"/>
          </a:p>
        </p:txBody>
      </p:sp>
      <p:sp>
        <p:nvSpPr>
          <p:cNvPr id="24" name="Down Arrow 23"/>
          <p:cNvSpPr/>
          <p:nvPr/>
        </p:nvSpPr>
        <p:spPr>
          <a:xfrm rot="3349300">
            <a:off x="5823424" y="2220843"/>
            <a:ext cx="365760" cy="64008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YSA temel elemanı:</a:t>
            </a:r>
            <a:endParaRPr lang="en-US" dirty="0"/>
          </a:p>
        </p:txBody>
      </p:sp>
      <p:grpSp>
        <p:nvGrpSpPr>
          <p:cNvPr id="3" name="Group 30"/>
          <p:cNvGrpSpPr/>
          <p:nvPr/>
        </p:nvGrpSpPr>
        <p:grpSpPr>
          <a:xfrm>
            <a:off x="3124200" y="2819400"/>
            <a:ext cx="3230880" cy="2849880"/>
            <a:chOff x="2941320" y="2712720"/>
            <a:chExt cx="3230880" cy="2849880"/>
          </a:xfrm>
        </p:grpSpPr>
        <p:sp>
          <p:nvSpPr>
            <p:cNvPr id="5" name="Oval 4"/>
            <p:cNvSpPr/>
            <p:nvPr/>
          </p:nvSpPr>
          <p:spPr>
            <a:xfrm>
              <a:off x="4495800" y="4038600"/>
              <a:ext cx="731520" cy="731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800" b="1" dirty="0" smtClean="0">
                  <a:solidFill>
                    <a:sysClr val="windowText" lastClr="000000"/>
                  </a:solidFill>
                  <a:sym typeface="Symbol"/>
                </a:rPr>
                <a:t>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Straight Connector 5"/>
            <p:cNvCxnSpPr>
              <a:stCxn id="23" idx="4"/>
              <a:endCxn id="5" idx="0"/>
            </p:cNvCxnSpPr>
            <p:nvPr/>
          </p:nvCxnSpPr>
          <p:spPr>
            <a:xfrm>
              <a:off x="4861560" y="3352800"/>
              <a:ext cx="0" cy="68580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3" idx="6"/>
              <a:endCxn id="5" idx="2"/>
            </p:cNvCxnSpPr>
            <p:nvPr/>
          </p:nvCxnSpPr>
          <p:spPr>
            <a:xfrm>
              <a:off x="3581400" y="3611880"/>
              <a:ext cx="914400" cy="79248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4" idx="6"/>
              <a:endCxn id="5" idx="2"/>
            </p:cNvCxnSpPr>
            <p:nvPr/>
          </p:nvCxnSpPr>
          <p:spPr>
            <a:xfrm>
              <a:off x="3581400" y="4404360"/>
              <a:ext cx="914400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15" idx="6"/>
              <a:endCxn id="5" idx="2"/>
            </p:cNvCxnSpPr>
            <p:nvPr/>
          </p:nvCxnSpPr>
          <p:spPr>
            <a:xfrm flipV="1">
              <a:off x="3581400" y="4404360"/>
              <a:ext cx="914400" cy="83820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941320" y="3291840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tr-TR" baseline="-25000" dirty="0" smtClean="0">
                  <a:solidFill>
                    <a:sysClr val="windowText" lastClr="000000"/>
                  </a:solidFill>
                </a:rPr>
                <a:t>1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941320" y="4084320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tr-TR" baseline="-25000" dirty="0" smtClean="0">
                  <a:solidFill>
                    <a:sysClr val="windowText" lastClr="000000"/>
                  </a:solidFill>
                </a:rPr>
                <a:t>2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941320" y="4922520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tr-TR" baseline="-25000" dirty="0" smtClean="0">
                  <a:solidFill>
                    <a:sysClr val="windowText" lastClr="000000"/>
                  </a:solidFill>
                </a:rPr>
                <a:t>3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541520" y="2712720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tr-TR" baseline="-25000" dirty="0" smtClean="0">
                  <a:solidFill>
                    <a:sysClr val="windowText" lastClr="000000"/>
                  </a:solidFill>
                </a:rPr>
                <a:t>0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Straight Connector 24"/>
            <p:cNvCxnSpPr>
              <a:stCxn id="5" idx="6"/>
            </p:cNvCxnSpPr>
            <p:nvPr/>
          </p:nvCxnSpPr>
          <p:spPr>
            <a:xfrm>
              <a:off x="5227320" y="4404360"/>
              <a:ext cx="944880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4495800" y="1447800"/>
            <a:ext cx="464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tr-TR" sz="2400" dirty="0" smtClean="0">
                <a:solidFill>
                  <a:srgbClr val="FF0000"/>
                </a:solidFill>
              </a:rPr>
              <a:t>Özel olan sabit ek giriş genellikle tanımlanır – “bias” denir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495800" y="2438400"/>
            <a:ext cx="1143000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8600" y="3352800"/>
            <a:ext cx="2819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tr-TR" sz="2400" dirty="0" smtClean="0">
                <a:solidFill>
                  <a:srgbClr val="FF0000"/>
                </a:solidFill>
              </a:rPr>
              <a:t>Buna göre, gerçek toplama bu şekilde oluyor: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19" name="Object 2"/>
          <p:cNvGraphicFramePr>
            <a:graphicFrameLocks noChangeAspect="1"/>
          </p:cNvGraphicFramePr>
          <p:nvPr/>
        </p:nvGraphicFramePr>
        <p:xfrm>
          <a:off x="304800" y="4589463"/>
          <a:ext cx="2740025" cy="820737"/>
        </p:xfrm>
        <a:graphic>
          <a:graphicData uri="http://schemas.openxmlformats.org/presentationml/2006/ole">
            <p:oleObj spid="_x0000_s678914" name="Equation" r:id="rId3" imgW="761760" imgH="228600" progId="Equation.3">
              <p:embed/>
            </p:oleObj>
          </a:graphicData>
        </a:graphic>
      </p:graphicFrame>
      <p:sp>
        <p:nvSpPr>
          <p:cNvPr id="24" name="Down Arrow 23"/>
          <p:cNvSpPr/>
          <p:nvPr/>
        </p:nvSpPr>
        <p:spPr>
          <a:xfrm rot="3349300">
            <a:off x="5823424" y="2220843"/>
            <a:ext cx="365760" cy="64008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1143000" y="5257800"/>
            <a:ext cx="381000" cy="685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YSA temel elemanı:</a:t>
            </a:r>
            <a:endParaRPr lang="en-US" dirty="0"/>
          </a:p>
        </p:txBody>
      </p:sp>
      <p:grpSp>
        <p:nvGrpSpPr>
          <p:cNvPr id="3" name="Group 30"/>
          <p:cNvGrpSpPr/>
          <p:nvPr/>
        </p:nvGrpSpPr>
        <p:grpSpPr>
          <a:xfrm>
            <a:off x="3124200" y="2819400"/>
            <a:ext cx="3230880" cy="2849880"/>
            <a:chOff x="2941320" y="2712720"/>
            <a:chExt cx="3230880" cy="2849880"/>
          </a:xfrm>
        </p:grpSpPr>
        <p:sp>
          <p:nvSpPr>
            <p:cNvPr id="5" name="Oval 4"/>
            <p:cNvSpPr/>
            <p:nvPr/>
          </p:nvSpPr>
          <p:spPr>
            <a:xfrm>
              <a:off x="4495800" y="4038600"/>
              <a:ext cx="731520" cy="731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800" b="1" dirty="0" smtClean="0">
                  <a:solidFill>
                    <a:sysClr val="windowText" lastClr="000000"/>
                  </a:solidFill>
                  <a:sym typeface="Symbol"/>
                </a:rPr>
                <a:t>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Straight Connector 5"/>
            <p:cNvCxnSpPr>
              <a:stCxn id="23" idx="4"/>
              <a:endCxn id="5" idx="0"/>
            </p:cNvCxnSpPr>
            <p:nvPr/>
          </p:nvCxnSpPr>
          <p:spPr>
            <a:xfrm>
              <a:off x="4861560" y="3352800"/>
              <a:ext cx="0" cy="68580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3" idx="6"/>
              <a:endCxn id="5" idx="2"/>
            </p:cNvCxnSpPr>
            <p:nvPr/>
          </p:nvCxnSpPr>
          <p:spPr>
            <a:xfrm>
              <a:off x="3581400" y="3611880"/>
              <a:ext cx="914400" cy="79248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4" idx="6"/>
              <a:endCxn id="5" idx="2"/>
            </p:cNvCxnSpPr>
            <p:nvPr/>
          </p:nvCxnSpPr>
          <p:spPr>
            <a:xfrm>
              <a:off x="3581400" y="4404360"/>
              <a:ext cx="914400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15" idx="6"/>
              <a:endCxn id="5" idx="2"/>
            </p:cNvCxnSpPr>
            <p:nvPr/>
          </p:nvCxnSpPr>
          <p:spPr>
            <a:xfrm flipV="1">
              <a:off x="3581400" y="4404360"/>
              <a:ext cx="914400" cy="83820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941320" y="3291840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tr-TR" baseline="-25000" dirty="0" smtClean="0">
                  <a:solidFill>
                    <a:sysClr val="windowText" lastClr="000000"/>
                  </a:solidFill>
                </a:rPr>
                <a:t>1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941320" y="4084320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tr-TR" baseline="-25000" dirty="0" smtClean="0">
                  <a:solidFill>
                    <a:sysClr val="windowText" lastClr="000000"/>
                  </a:solidFill>
                </a:rPr>
                <a:t>2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941320" y="4922520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tr-TR" baseline="-25000" dirty="0" smtClean="0">
                  <a:solidFill>
                    <a:sysClr val="windowText" lastClr="000000"/>
                  </a:solidFill>
                </a:rPr>
                <a:t>3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541520" y="2712720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tr-TR" baseline="-25000" dirty="0" smtClean="0">
                  <a:solidFill>
                    <a:sysClr val="windowText" lastClr="000000"/>
                  </a:solidFill>
                </a:rPr>
                <a:t>0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Straight Connector 24"/>
            <p:cNvCxnSpPr>
              <a:stCxn id="5" idx="6"/>
            </p:cNvCxnSpPr>
            <p:nvPr/>
          </p:nvCxnSpPr>
          <p:spPr>
            <a:xfrm>
              <a:off x="5227320" y="4404360"/>
              <a:ext cx="944880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4572000" y="1828800"/>
            <a:ext cx="457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tr-TR" sz="2400" dirty="0" smtClean="0">
                <a:solidFill>
                  <a:srgbClr val="FF0000"/>
                </a:solidFill>
              </a:rPr>
              <a:t>Çıktı, toplamına göre atanır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638800" y="3886200"/>
            <a:ext cx="2743200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2"/>
          <p:cNvGraphicFramePr>
            <a:graphicFrameLocks noChangeAspect="1"/>
          </p:cNvGraphicFramePr>
          <p:nvPr/>
        </p:nvGraphicFramePr>
        <p:xfrm>
          <a:off x="6553200" y="4267200"/>
          <a:ext cx="855663" cy="496888"/>
        </p:xfrm>
        <a:graphic>
          <a:graphicData uri="http://schemas.openxmlformats.org/presentationml/2006/ole">
            <p:oleObj spid="_x0000_s553986" name="Equation" r:id="rId3" imgW="3045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YSA temel elemanı:</a:t>
            </a:r>
            <a:endParaRPr lang="en-US" dirty="0"/>
          </a:p>
        </p:txBody>
      </p:sp>
      <p:grpSp>
        <p:nvGrpSpPr>
          <p:cNvPr id="3" name="Group 30"/>
          <p:cNvGrpSpPr/>
          <p:nvPr/>
        </p:nvGrpSpPr>
        <p:grpSpPr>
          <a:xfrm>
            <a:off x="4343400" y="2819400"/>
            <a:ext cx="3230880" cy="2849880"/>
            <a:chOff x="2941320" y="2712720"/>
            <a:chExt cx="3230880" cy="2849880"/>
          </a:xfrm>
        </p:grpSpPr>
        <p:sp>
          <p:nvSpPr>
            <p:cNvPr id="5" name="Oval 4"/>
            <p:cNvSpPr/>
            <p:nvPr/>
          </p:nvSpPr>
          <p:spPr>
            <a:xfrm>
              <a:off x="4495800" y="4038600"/>
              <a:ext cx="731520" cy="731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800" b="1" dirty="0" smtClean="0">
                  <a:solidFill>
                    <a:sysClr val="windowText" lastClr="000000"/>
                  </a:solidFill>
                  <a:sym typeface="Symbol"/>
                </a:rPr>
                <a:t>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Straight Connector 5"/>
            <p:cNvCxnSpPr>
              <a:stCxn id="23" idx="4"/>
              <a:endCxn id="5" idx="0"/>
            </p:cNvCxnSpPr>
            <p:nvPr/>
          </p:nvCxnSpPr>
          <p:spPr>
            <a:xfrm>
              <a:off x="4861560" y="3352800"/>
              <a:ext cx="0" cy="68580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3" idx="6"/>
              <a:endCxn id="5" idx="2"/>
            </p:cNvCxnSpPr>
            <p:nvPr/>
          </p:nvCxnSpPr>
          <p:spPr>
            <a:xfrm>
              <a:off x="3581400" y="3611880"/>
              <a:ext cx="914400" cy="79248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4" idx="6"/>
              <a:endCxn id="5" idx="2"/>
            </p:cNvCxnSpPr>
            <p:nvPr/>
          </p:nvCxnSpPr>
          <p:spPr>
            <a:xfrm>
              <a:off x="3581400" y="4404360"/>
              <a:ext cx="914400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15" idx="6"/>
              <a:endCxn id="5" idx="2"/>
            </p:cNvCxnSpPr>
            <p:nvPr/>
          </p:nvCxnSpPr>
          <p:spPr>
            <a:xfrm flipV="1">
              <a:off x="3581400" y="4404360"/>
              <a:ext cx="914400" cy="83820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941320" y="3291840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tr-TR" baseline="-25000" dirty="0" smtClean="0">
                  <a:solidFill>
                    <a:sysClr val="windowText" lastClr="000000"/>
                  </a:solidFill>
                </a:rPr>
                <a:t>1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941320" y="4084320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tr-TR" baseline="-25000" dirty="0" smtClean="0">
                  <a:solidFill>
                    <a:sysClr val="windowText" lastClr="000000"/>
                  </a:solidFill>
                </a:rPr>
                <a:t>2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941320" y="4922520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tr-TR" baseline="-25000" dirty="0" smtClean="0">
                  <a:solidFill>
                    <a:sysClr val="windowText" lastClr="000000"/>
                  </a:solidFill>
                </a:rPr>
                <a:t>3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541520" y="2712720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tr-TR" baseline="-25000" dirty="0" smtClean="0">
                  <a:solidFill>
                    <a:sysClr val="windowText" lastClr="000000"/>
                  </a:solidFill>
                </a:rPr>
                <a:t>0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Straight Connector 24"/>
            <p:cNvCxnSpPr>
              <a:stCxn id="5" idx="6"/>
            </p:cNvCxnSpPr>
            <p:nvPr/>
          </p:nvCxnSpPr>
          <p:spPr>
            <a:xfrm>
              <a:off x="5227320" y="4404360"/>
              <a:ext cx="944880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152400" y="3124200"/>
            <a:ext cx="3733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tr-TR" sz="2400" i="1" dirty="0" smtClean="0"/>
              <a:t>h</a:t>
            </a:r>
            <a:r>
              <a:rPr lang="el-GR" sz="2400" baseline="-25000" dirty="0" smtClean="0"/>
              <a:t>θ</a:t>
            </a:r>
            <a:r>
              <a:rPr lang="tr-TR" sz="2400" dirty="0" smtClean="0"/>
              <a:t> ya “aktivasyon fonksiyonu” denir; </a:t>
            </a:r>
            <a:r>
              <a:rPr lang="tr-TR" sz="2400" dirty="0" smtClean="0"/>
              <a:t>biz </a:t>
            </a:r>
            <a:r>
              <a:rPr lang="tr-TR" sz="2400" dirty="0" smtClean="0">
                <a:solidFill>
                  <a:srgbClr val="FF0000"/>
                </a:solidFill>
              </a:rPr>
              <a:t>lojistik </a:t>
            </a:r>
            <a:r>
              <a:rPr lang="tr-TR" sz="2400" dirty="0" smtClean="0">
                <a:solidFill>
                  <a:srgbClr val="FF0000"/>
                </a:solidFill>
              </a:rPr>
              <a:t>fonksiyonunu</a:t>
            </a:r>
            <a:r>
              <a:rPr lang="tr-TR" sz="2400" dirty="0" smtClean="0"/>
              <a:t> kullanacağız 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304800" y="5029201"/>
            <a:ext cx="29718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2"/>
          <p:cNvGraphicFramePr>
            <a:graphicFrameLocks noChangeAspect="1"/>
          </p:cNvGraphicFramePr>
          <p:nvPr/>
        </p:nvGraphicFramePr>
        <p:xfrm>
          <a:off x="7772400" y="4267200"/>
          <a:ext cx="855663" cy="496888"/>
        </p:xfrm>
        <a:graphic>
          <a:graphicData uri="http://schemas.openxmlformats.org/presentationml/2006/ole">
            <p:oleObj spid="_x0000_s555010" name="Equation" r:id="rId3" imgW="304560" imgH="177480" progId="Equation.3">
              <p:embed/>
            </p:oleObj>
          </a:graphicData>
        </a:graphic>
      </p:graphicFrame>
      <p:graphicFrame>
        <p:nvGraphicFramePr>
          <p:cNvPr id="555011" name="Object 3"/>
          <p:cNvGraphicFramePr>
            <a:graphicFrameLocks noChangeAspect="1"/>
          </p:cNvGraphicFramePr>
          <p:nvPr/>
        </p:nvGraphicFramePr>
        <p:xfrm>
          <a:off x="533400" y="5334001"/>
          <a:ext cx="2460625" cy="957262"/>
        </p:xfrm>
        <a:graphic>
          <a:graphicData uri="http://schemas.openxmlformats.org/presentationml/2006/ole">
            <p:oleObj spid="_x0000_s555011" name="Equation" r:id="rId4" imgW="876240" imgH="342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>
                <a:solidFill>
                  <a:srgbClr val="FF0000"/>
                </a:solidFill>
              </a:rPr>
              <a:t>Lojistik </a:t>
            </a:r>
            <a:r>
              <a:rPr lang="tr-TR" dirty="0" smtClean="0">
                <a:solidFill>
                  <a:srgbClr val="FF0000"/>
                </a:solidFill>
              </a:rPr>
              <a:t>fonksiyonu </a:t>
            </a:r>
            <a:r>
              <a:rPr lang="tr-TR" dirty="0" smtClean="0"/>
              <a:t>son derste anlatılmış</a:t>
            </a:r>
          </a:p>
          <a:p>
            <a:r>
              <a:rPr lang="tr-TR" dirty="0" smtClean="0"/>
              <a:t>Temel seviyede, </a:t>
            </a:r>
          </a:p>
          <a:p>
            <a:pPr lvl="1"/>
            <a:r>
              <a:rPr lang="tr-TR" dirty="0" smtClean="0"/>
              <a:t>0’dan 1’e kadar sürekli şekilde değişir</a:t>
            </a:r>
          </a:p>
          <a:p>
            <a:pPr lvl="1"/>
            <a:r>
              <a:rPr lang="tr-TR" dirty="0" smtClean="0"/>
              <a:t>Büyük negatif girdiler için sıfıra yakın </a:t>
            </a:r>
          </a:p>
          <a:p>
            <a:pPr lvl="1"/>
            <a:r>
              <a:rPr lang="tr-TR" dirty="0" smtClean="0"/>
              <a:t>Büyük pozitif girdiler için bire </a:t>
            </a:r>
            <a:r>
              <a:rPr lang="tr-TR" dirty="0" smtClean="0"/>
              <a:t>yakın</a:t>
            </a:r>
          </a:p>
          <a:p>
            <a:pPr lvl="1"/>
            <a:r>
              <a:rPr lang="tr-TR" dirty="0" smtClean="0"/>
              <a:t>Bir olayın bir faktörlerin lineer kombinasyonuna göre olasılığı belirtmiş düşünülebilir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smtClean="0"/>
              <a:t>Ders planı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Yapay Sinir </a:t>
            </a:r>
            <a:r>
              <a:rPr lang="tr-TR" dirty="0" smtClean="0"/>
              <a:t>Ağları</a:t>
            </a:r>
            <a:r>
              <a:rPr lang="en-US" dirty="0" smtClean="0"/>
              <a:t> </a:t>
            </a:r>
            <a:r>
              <a:rPr lang="en-US" dirty="0" smtClean="0"/>
              <a:t>(Artificial </a:t>
            </a:r>
            <a:r>
              <a:rPr lang="en-US" dirty="0" smtClean="0"/>
              <a:t>Neural Networks)</a:t>
            </a:r>
            <a:endParaRPr lang="tr-TR" dirty="0" smtClean="0"/>
          </a:p>
          <a:p>
            <a:endParaRPr lang="tr-TR" i="1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pic>
        <p:nvPicPr>
          <p:cNvPr id="17" name="Picture 6" descr="E:\MyDocuments\Professional\Courses\Artificial Intelligence and Machine Learning\d4eg1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189684"/>
            <a:ext cx="3671888" cy="2753916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484935" y="2448580"/>
            <a:ext cx="35536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 smtClean="0">
                <a:solidFill>
                  <a:srgbClr val="FF0000"/>
                </a:solidFill>
              </a:rPr>
              <a:t>Lojistik fonksiyonu, g(z)</a:t>
            </a:r>
            <a:endParaRPr lang="en-US" sz="2800" i="1" dirty="0">
              <a:solidFill>
                <a:srgbClr val="FF0000"/>
              </a:solidFill>
            </a:endParaRPr>
          </a:p>
        </p:txBody>
      </p:sp>
      <p:graphicFrame>
        <p:nvGraphicFramePr>
          <p:cNvPr id="557059" name="Object 3"/>
          <p:cNvGraphicFramePr>
            <a:graphicFrameLocks noChangeAspect="1"/>
          </p:cNvGraphicFramePr>
          <p:nvPr/>
        </p:nvGraphicFramePr>
        <p:xfrm>
          <a:off x="4572000" y="4191000"/>
          <a:ext cx="3176588" cy="768350"/>
        </p:xfrm>
        <a:graphic>
          <a:graphicData uri="http://schemas.openxmlformats.org/presentationml/2006/ole">
            <p:oleObj spid="_x0000_s557059" name="Equation" r:id="rId4" imgW="8380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Lojistik regresyon YSA olarak:</a:t>
            </a:r>
            <a:endParaRPr lang="en-US" dirty="0"/>
          </a:p>
        </p:txBody>
      </p:sp>
      <p:grpSp>
        <p:nvGrpSpPr>
          <p:cNvPr id="3" name="Group 30"/>
          <p:cNvGrpSpPr/>
          <p:nvPr/>
        </p:nvGrpSpPr>
        <p:grpSpPr>
          <a:xfrm>
            <a:off x="5257800" y="2133600"/>
            <a:ext cx="3230880" cy="2849880"/>
            <a:chOff x="2941320" y="2712720"/>
            <a:chExt cx="3230880" cy="2849880"/>
          </a:xfrm>
        </p:grpSpPr>
        <p:sp>
          <p:nvSpPr>
            <p:cNvPr id="5" name="Oval 4"/>
            <p:cNvSpPr/>
            <p:nvPr/>
          </p:nvSpPr>
          <p:spPr>
            <a:xfrm>
              <a:off x="4495800" y="4038600"/>
              <a:ext cx="731520" cy="731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800" b="1" dirty="0" smtClean="0">
                  <a:solidFill>
                    <a:sysClr val="windowText" lastClr="000000"/>
                  </a:solidFill>
                  <a:sym typeface="Symbol"/>
                </a:rPr>
                <a:t>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Straight Connector 5"/>
            <p:cNvCxnSpPr>
              <a:stCxn id="23" idx="4"/>
              <a:endCxn id="5" idx="0"/>
            </p:cNvCxnSpPr>
            <p:nvPr/>
          </p:nvCxnSpPr>
          <p:spPr>
            <a:xfrm>
              <a:off x="4861560" y="3352800"/>
              <a:ext cx="0" cy="68580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3" idx="6"/>
              <a:endCxn id="5" idx="2"/>
            </p:cNvCxnSpPr>
            <p:nvPr/>
          </p:nvCxnSpPr>
          <p:spPr>
            <a:xfrm>
              <a:off x="3581400" y="3611880"/>
              <a:ext cx="914400" cy="79248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4" idx="6"/>
              <a:endCxn id="5" idx="2"/>
            </p:cNvCxnSpPr>
            <p:nvPr/>
          </p:nvCxnSpPr>
          <p:spPr>
            <a:xfrm>
              <a:off x="3581400" y="4404360"/>
              <a:ext cx="914400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15" idx="6"/>
              <a:endCxn id="5" idx="2"/>
            </p:cNvCxnSpPr>
            <p:nvPr/>
          </p:nvCxnSpPr>
          <p:spPr>
            <a:xfrm flipV="1">
              <a:off x="3581400" y="4404360"/>
              <a:ext cx="914400" cy="83820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941320" y="3291840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tr-TR" baseline="-25000" dirty="0" smtClean="0">
                  <a:solidFill>
                    <a:sysClr val="windowText" lastClr="000000"/>
                  </a:solidFill>
                </a:rPr>
                <a:t>1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941320" y="4084320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tr-TR" baseline="-25000" dirty="0" smtClean="0">
                  <a:solidFill>
                    <a:sysClr val="windowText" lastClr="000000"/>
                  </a:solidFill>
                </a:rPr>
                <a:t>2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941320" y="4922520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tr-TR" baseline="-25000" dirty="0" smtClean="0">
                  <a:solidFill>
                    <a:sysClr val="windowText" lastClr="000000"/>
                  </a:solidFill>
                </a:rPr>
                <a:t>3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541520" y="2712720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tr-TR" baseline="-25000" dirty="0" smtClean="0">
                  <a:solidFill>
                    <a:sysClr val="windowText" lastClr="000000"/>
                  </a:solidFill>
                </a:rPr>
                <a:t>0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Straight Connector 24"/>
            <p:cNvCxnSpPr>
              <a:stCxn id="5" idx="6"/>
            </p:cNvCxnSpPr>
            <p:nvPr/>
          </p:nvCxnSpPr>
          <p:spPr>
            <a:xfrm>
              <a:off x="5227320" y="4404360"/>
              <a:ext cx="944880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381000" y="2451080"/>
            <a:ext cx="449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tr-TR" sz="2400" dirty="0" smtClean="0"/>
              <a:t>Bu şekilde tanımlanmış tek nöron lojistik regresyonu yapar</a:t>
            </a:r>
          </a:p>
          <a:p>
            <a:pPr>
              <a:buNone/>
            </a:pPr>
            <a:endParaRPr lang="tr-TR" sz="2400" dirty="0" smtClean="0"/>
          </a:p>
          <a:p>
            <a:pPr marL="231775" indent="-231775">
              <a:buFont typeface="Arial" pitchFamily="34" charset="0"/>
              <a:buChar char="•"/>
            </a:pPr>
            <a:r>
              <a:rPr lang="tr-TR" sz="2400" dirty="0" smtClean="0"/>
              <a:t>x özellikleri lineer şekilde toplayıp z değerini hesaplar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tr-TR" sz="2400" dirty="0" smtClean="0"/>
              <a:t>z</a:t>
            </a:r>
            <a:r>
              <a:rPr lang="tr-TR" sz="2400" dirty="0" smtClean="0"/>
              <a:t>’ye göre lojistik fonksiyonu hesaplar</a:t>
            </a:r>
          </a:p>
          <a:p>
            <a:pPr marL="231775" indent="-231775"/>
            <a:endParaRPr lang="tr-TR" sz="2400" dirty="0" smtClean="0"/>
          </a:p>
        </p:txBody>
      </p:sp>
      <p:graphicFrame>
        <p:nvGraphicFramePr>
          <p:cNvPr id="19" name="Object 2"/>
          <p:cNvGraphicFramePr>
            <a:graphicFrameLocks noChangeAspect="1"/>
          </p:cNvGraphicFramePr>
          <p:nvPr/>
        </p:nvGraphicFramePr>
        <p:xfrm>
          <a:off x="7843838" y="3886200"/>
          <a:ext cx="712787" cy="461962"/>
        </p:xfrm>
        <a:graphic>
          <a:graphicData uri="http://schemas.openxmlformats.org/presentationml/2006/ole">
            <p:oleObj spid="_x0000_s732162" name="Equation" r:id="rId3" imgW="253800" imgH="164880" progId="Equation.3">
              <p:embed/>
            </p:oleObj>
          </a:graphicData>
        </a:graphic>
      </p:graphicFrame>
      <p:graphicFrame>
        <p:nvGraphicFramePr>
          <p:cNvPr id="555011" name="Object 3"/>
          <p:cNvGraphicFramePr>
            <a:graphicFrameLocks noChangeAspect="1"/>
          </p:cNvGraphicFramePr>
          <p:nvPr/>
        </p:nvGraphicFramePr>
        <p:xfrm>
          <a:off x="7107238" y="4716463"/>
          <a:ext cx="1960562" cy="922337"/>
        </p:xfrm>
        <a:graphic>
          <a:graphicData uri="http://schemas.openxmlformats.org/presentationml/2006/ole">
            <p:oleObj spid="_x0000_s732163" name="Equation" r:id="rId4" imgW="698400" imgH="330120" progId="Equation.3">
              <p:embed/>
            </p:oleObj>
          </a:graphicData>
        </a:graphic>
      </p:graphicFrame>
      <p:graphicFrame>
        <p:nvGraphicFramePr>
          <p:cNvPr id="732164" name="Object 4"/>
          <p:cNvGraphicFramePr>
            <a:graphicFrameLocks noChangeAspect="1"/>
          </p:cNvGraphicFramePr>
          <p:nvPr/>
        </p:nvGraphicFramePr>
        <p:xfrm>
          <a:off x="6286500" y="5797550"/>
          <a:ext cx="2781300" cy="603250"/>
        </p:xfrm>
        <a:graphic>
          <a:graphicData uri="http://schemas.openxmlformats.org/presentationml/2006/ole">
            <p:oleObj spid="_x0000_s732164" name="Equation" r:id="rId5" imgW="99036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Lojistik regresyon YSA olarak:</a:t>
            </a:r>
            <a:endParaRPr lang="en-US" dirty="0"/>
          </a:p>
        </p:txBody>
      </p:sp>
      <p:grpSp>
        <p:nvGrpSpPr>
          <p:cNvPr id="3" name="Group 30"/>
          <p:cNvGrpSpPr/>
          <p:nvPr/>
        </p:nvGrpSpPr>
        <p:grpSpPr>
          <a:xfrm>
            <a:off x="5257800" y="2133600"/>
            <a:ext cx="3230880" cy="2849880"/>
            <a:chOff x="2941320" y="2712720"/>
            <a:chExt cx="3230880" cy="2849880"/>
          </a:xfrm>
        </p:grpSpPr>
        <p:sp>
          <p:nvSpPr>
            <p:cNvPr id="5" name="Oval 4"/>
            <p:cNvSpPr/>
            <p:nvPr/>
          </p:nvSpPr>
          <p:spPr>
            <a:xfrm>
              <a:off x="4495800" y="4038600"/>
              <a:ext cx="731520" cy="731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800" b="1" dirty="0" smtClean="0">
                  <a:solidFill>
                    <a:sysClr val="windowText" lastClr="000000"/>
                  </a:solidFill>
                  <a:sym typeface="Symbol"/>
                </a:rPr>
                <a:t>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Straight Connector 5"/>
            <p:cNvCxnSpPr>
              <a:stCxn id="23" idx="4"/>
              <a:endCxn id="5" idx="0"/>
            </p:cNvCxnSpPr>
            <p:nvPr/>
          </p:nvCxnSpPr>
          <p:spPr>
            <a:xfrm>
              <a:off x="4861560" y="3352800"/>
              <a:ext cx="0" cy="68580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3" idx="6"/>
              <a:endCxn id="5" idx="2"/>
            </p:cNvCxnSpPr>
            <p:nvPr/>
          </p:nvCxnSpPr>
          <p:spPr>
            <a:xfrm>
              <a:off x="3581400" y="3611880"/>
              <a:ext cx="914400" cy="79248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4" idx="6"/>
              <a:endCxn id="5" idx="2"/>
            </p:cNvCxnSpPr>
            <p:nvPr/>
          </p:nvCxnSpPr>
          <p:spPr>
            <a:xfrm>
              <a:off x="3581400" y="4404360"/>
              <a:ext cx="914400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15" idx="6"/>
              <a:endCxn id="5" idx="2"/>
            </p:cNvCxnSpPr>
            <p:nvPr/>
          </p:nvCxnSpPr>
          <p:spPr>
            <a:xfrm flipV="1">
              <a:off x="3581400" y="4404360"/>
              <a:ext cx="914400" cy="83820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941320" y="3291840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tr-TR" baseline="-25000" dirty="0" smtClean="0">
                  <a:solidFill>
                    <a:sysClr val="windowText" lastClr="000000"/>
                  </a:solidFill>
                </a:rPr>
                <a:t>1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941320" y="4084320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tr-TR" baseline="-25000" dirty="0" smtClean="0">
                  <a:solidFill>
                    <a:sysClr val="windowText" lastClr="000000"/>
                  </a:solidFill>
                </a:rPr>
                <a:t>2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941320" y="4922520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tr-TR" baseline="-25000" dirty="0" smtClean="0">
                  <a:solidFill>
                    <a:sysClr val="windowText" lastClr="000000"/>
                  </a:solidFill>
                </a:rPr>
                <a:t>3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541520" y="2712720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tr-TR" baseline="-25000" dirty="0" smtClean="0">
                  <a:solidFill>
                    <a:sysClr val="windowText" lastClr="000000"/>
                  </a:solidFill>
                </a:rPr>
                <a:t>0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Straight Connector 24"/>
            <p:cNvCxnSpPr>
              <a:stCxn id="5" idx="6"/>
            </p:cNvCxnSpPr>
            <p:nvPr/>
          </p:nvCxnSpPr>
          <p:spPr>
            <a:xfrm>
              <a:off x="5227320" y="4404360"/>
              <a:ext cx="944880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381000" y="2451080"/>
            <a:ext cx="449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tr-TR" sz="2400" dirty="0" smtClean="0"/>
              <a:t>Bu şekilde tanımlanmış tek nöron lojistik regresyonu yapar</a:t>
            </a:r>
          </a:p>
          <a:p>
            <a:pPr>
              <a:buNone/>
            </a:pPr>
            <a:endParaRPr lang="tr-TR" sz="2400" dirty="0" smtClean="0"/>
          </a:p>
          <a:p>
            <a:pPr marL="231775" indent="-231775">
              <a:buFont typeface="Arial" pitchFamily="34" charset="0"/>
              <a:buChar char="•"/>
            </a:pPr>
            <a:r>
              <a:rPr lang="tr-TR" sz="2400" dirty="0" smtClean="0">
                <a:solidFill>
                  <a:srgbClr val="FF0000"/>
                </a:solidFill>
              </a:rPr>
              <a:t>x özellikleri lineer şekilde toplayıp z değerini hesaplar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tr-TR" sz="2400" dirty="0" smtClean="0"/>
              <a:t>z</a:t>
            </a:r>
            <a:r>
              <a:rPr lang="tr-TR" sz="2400" dirty="0" smtClean="0"/>
              <a:t>’ye göre lojistik fonksiyonu hesaplar</a:t>
            </a:r>
          </a:p>
          <a:p>
            <a:pPr marL="231775" indent="-231775"/>
            <a:endParaRPr lang="tr-TR" sz="2400" dirty="0" smtClean="0"/>
          </a:p>
        </p:txBody>
      </p:sp>
      <p:sp>
        <p:nvSpPr>
          <p:cNvPr id="20" name="Oval 19"/>
          <p:cNvSpPr/>
          <p:nvPr/>
        </p:nvSpPr>
        <p:spPr>
          <a:xfrm>
            <a:off x="5029200" y="2362200"/>
            <a:ext cx="1143000" cy="304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Object 2"/>
          <p:cNvGraphicFramePr>
            <a:graphicFrameLocks noChangeAspect="1"/>
          </p:cNvGraphicFramePr>
          <p:nvPr/>
        </p:nvGraphicFramePr>
        <p:xfrm>
          <a:off x="5791200" y="1295400"/>
          <a:ext cx="1963738" cy="821363"/>
        </p:xfrm>
        <a:graphic>
          <a:graphicData uri="http://schemas.openxmlformats.org/presentationml/2006/ole">
            <p:oleObj spid="_x0000_s733189" name="Equation" r:id="rId3" imgW="5457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Lojistik regresyon YSA olarak:</a:t>
            </a:r>
            <a:endParaRPr lang="en-US" dirty="0"/>
          </a:p>
        </p:txBody>
      </p:sp>
      <p:grpSp>
        <p:nvGrpSpPr>
          <p:cNvPr id="3" name="Group 30"/>
          <p:cNvGrpSpPr/>
          <p:nvPr/>
        </p:nvGrpSpPr>
        <p:grpSpPr>
          <a:xfrm>
            <a:off x="5257800" y="2133600"/>
            <a:ext cx="3230880" cy="2849880"/>
            <a:chOff x="2941320" y="2712720"/>
            <a:chExt cx="3230880" cy="2849880"/>
          </a:xfrm>
        </p:grpSpPr>
        <p:sp>
          <p:nvSpPr>
            <p:cNvPr id="5" name="Oval 4"/>
            <p:cNvSpPr/>
            <p:nvPr/>
          </p:nvSpPr>
          <p:spPr>
            <a:xfrm>
              <a:off x="4495800" y="4038600"/>
              <a:ext cx="731520" cy="731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800" b="1" dirty="0" smtClean="0">
                  <a:solidFill>
                    <a:sysClr val="windowText" lastClr="000000"/>
                  </a:solidFill>
                  <a:sym typeface="Symbol"/>
                </a:rPr>
                <a:t>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Straight Connector 5"/>
            <p:cNvCxnSpPr>
              <a:stCxn id="23" idx="4"/>
              <a:endCxn id="5" idx="0"/>
            </p:cNvCxnSpPr>
            <p:nvPr/>
          </p:nvCxnSpPr>
          <p:spPr>
            <a:xfrm>
              <a:off x="4861560" y="3352800"/>
              <a:ext cx="0" cy="68580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3" idx="6"/>
              <a:endCxn id="5" idx="2"/>
            </p:cNvCxnSpPr>
            <p:nvPr/>
          </p:nvCxnSpPr>
          <p:spPr>
            <a:xfrm>
              <a:off x="3581400" y="3611880"/>
              <a:ext cx="914400" cy="79248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4" idx="6"/>
              <a:endCxn id="5" idx="2"/>
            </p:cNvCxnSpPr>
            <p:nvPr/>
          </p:nvCxnSpPr>
          <p:spPr>
            <a:xfrm>
              <a:off x="3581400" y="4404360"/>
              <a:ext cx="914400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15" idx="6"/>
              <a:endCxn id="5" idx="2"/>
            </p:cNvCxnSpPr>
            <p:nvPr/>
          </p:nvCxnSpPr>
          <p:spPr>
            <a:xfrm flipV="1">
              <a:off x="3581400" y="4404360"/>
              <a:ext cx="914400" cy="83820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941320" y="3291840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tr-TR" baseline="-25000" dirty="0" smtClean="0">
                  <a:solidFill>
                    <a:sysClr val="windowText" lastClr="000000"/>
                  </a:solidFill>
                </a:rPr>
                <a:t>1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941320" y="4084320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tr-TR" baseline="-25000" dirty="0" smtClean="0">
                  <a:solidFill>
                    <a:sysClr val="windowText" lastClr="000000"/>
                  </a:solidFill>
                </a:rPr>
                <a:t>2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941320" y="4922520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tr-TR" baseline="-25000" dirty="0" smtClean="0">
                  <a:solidFill>
                    <a:sysClr val="windowText" lastClr="000000"/>
                  </a:solidFill>
                </a:rPr>
                <a:t>3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541520" y="2712720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ysClr val="windowText" lastClr="000000"/>
                  </a:solidFill>
                </a:rPr>
                <a:t>x</a:t>
              </a:r>
              <a:r>
                <a:rPr lang="tr-TR" baseline="-25000" dirty="0" smtClean="0">
                  <a:solidFill>
                    <a:sysClr val="windowText" lastClr="000000"/>
                  </a:solidFill>
                </a:rPr>
                <a:t>0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Straight Connector 24"/>
            <p:cNvCxnSpPr>
              <a:stCxn id="5" idx="6"/>
            </p:cNvCxnSpPr>
            <p:nvPr/>
          </p:nvCxnSpPr>
          <p:spPr>
            <a:xfrm>
              <a:off x="5227320" y="4404360"/>
              <a:ext cx="944880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381000" y="2451080"/>
            <a:ext cx="449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tr-TR" sz="2400" dirty="0" smtClean="0"/>
              <a:t>Bu şekilde tanımlanmış tek nöron lojistik regresyonu yapar</a:t>
            </a:r>
          </a:p>
          <a:p>
            <a:pPr>
              <a:buNone/>
            </a:pPr>
            <a:endParaRPr lang="tr-TR" sz="2400" dirty="0" smtClean="0"/>
          </a:p>
          <a:p>
            <a:pPr marL="231775" indent="-231775">
              <a:buFont typeface="Arial" pitchFamily="34" charset="0"/>
              <a:buChar char="•"/>
            </a:pPr>
            <a:r>
              <a:rPr lang="tr-TR" sz="2400" dirty="0" smtClean="0"/>
              <a:t>x özellikleri lineer şekilde toplayıp z değerini hesaplar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tr-TR" sz="2400" dirty="0" smtClean="0">
                <a:solidFill>
                  <a:srgbClr val="FF0000"/>
                </a:solidFill>
              </a:rPr>
              <a:t>z</a:t>
            </a:r>
            <a:r>
              <a:rPr lang="tr-TR" sz="2400" dirty="0" smtClean="0">
                <a:solidFill>
                  <a:srgbClr val="FF0000"/>
                </a:solidFill>
              </a:rPr>
              <a:t>’ye göre lojistik fonksiyonu hesaplar</a:t>
            </a:r>
          </a:p>
          <a:p>
            <a:pPr marL="231775" indent="-231775"/>
            <a:endParaRPr lang="tr-TR" sz="2400" dirty="0" smtClean="0"/>
          </a:p>
          <a:p>
            <a:r>
              <a:rPr lang="tr-TR" sz="2400" dirty="0" smtClean="0"/>
              <a:t>Lojistik regresyonu, karar vermenin en basit yaklaşımıdır</a:t>
            </a:r>
            <a:endParaRPr lang="en-US" sz="2400" dirty="0"/>
          </a:p>
        </p:txBody>
      </p:sp>
      <p:graphicFrame>
        <p:nvGraphicFramePr>
          <p:cNvPr id="555011" name="Object 3"/>
          <p:cNvGraphicFramePr>
            <a:graphicFrameLocks noChangeAspect="1"/>
          </p:cNvGraphicFramePr>
          <p:nvPr/>
        </p:nvGraphicFramePr>
        <p:xfrm>
          <a:off x="7107238" y="4716463"/>
          <a:ext cx="1960562" cy="922337"/>
        </p:xfrm>
        <a:graphic>
          <a:graphicData uri="http://schemas.openxmlformats.org/presentationml/2006/ole">
            <p:oleObj spid="_x0000_s735234" name="Equation" r:id="rId3" imgW="698400" imgH="330120" progId="Equation.3">
              <p:embed/>
            </p:oleObj>
          </a:graphicData>
        </a:graphic>
      </p:graphicFrame>
      <p:graphicFrame>
        <p:nvGraphicFramePr>
          <p:cNvPr id="732164" name="Object 4"/>
          <p:cNvGraphicFramePr>
            <a:graphicFrameLocks noChangeAspect="1"/>
          </p:cNvGraphicFramePr>
          <p:nvPr/>
        </p:nvGraphicFramePr>
        <p:xfrm>
          <a:off x="6286500" y="5797550"/>
          <a:ext cx="2781300" cy="603250"/>
        </p:xfrm>
        <a:graphic>
          <a:graphicData uri="http://schemas.openxmlformats.org/presentationml/2006/ole">
            <p:oleObj spid="_x0000_s735235" name="Equation" r:id="rId4" imgW="990360" imgH="215640" progId="Equation.3">
              <p:embed/>
            </p:oleObj>
          </a:graphicData>
        </a:graphic>
      </p:graphicFrame>
      <p:sp>
        <p:nvSpPr>
          <p:cNvPr id="20" name="Oval 19"/>
          <p:cNvSpPr/>
          <p:nvPr/>
        </p:nvSpPr>
        <p:spPr>
          <a:xfrm>
            <a:off x="6553200" y="2895600"/>
            <a:ext cx="1295400" cy="1981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Object 2"/>
          <p:cNvGraphicFramePr>
            <a:graphicFrameLocks noChangeAspect="1"/>
          </p:cNvGraphicFramePr>
          <p:nvPr/>
        </p:nvGraphicFramePr>
        <p:xfrm>
          <a:off x="6553200" y="1371600"/>
          <a:ext cx="2238375" cy="638175"/>
        </p:xfrm>
        <a:graphic>
          <a:graphicData uri="http://schemas.openxmlformats.org/presentationml/2006/ole">
            <p:oleObj spid="_x0000_s735236" name="Equation" r:id="rId5" imgW="62208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Yapay sınır ağlarında, birçok nöron biraz farklı (</a:t>
            </a:r>
            <a:r>
              <a:rPr lang="tr-TR" dirty="0" smtClean="0">
                <a:sym typeface="Symbol"/>
              </a:rPr>
              <a:t>-parametrelerine bağlı) lojistik regresyonunu yapıp sonuçlarını diğer nöronlara analiz etme için sunabiliyor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676400" y="4191000"/>
            <a:ext cx="5029200" cy="2209800"/>
            <a:chOff x="1295400" y="4191000"/>
            <a:chExt cx="4739640" cy="2209800"/>
          </a:xfrm>
        </p:grpSpPr>
        <p:grpSp>
          <p:nvGrpSpPr>
            <p:cNvPr id="22" name="Group 21"/>
            <p:cNvGrpSpPr/>
            <p:nvPr/>
          </p:nvGrpSpPr>
          <p:grpSpPr>
            <a:xfrm>
              <a:off x="2057400" y="4191000"/>
              <a:ext cx="3977640" cy="2209800"/>
              <a:chOff x="1066800" y="2667000"/>
              <a:chExt cx="3977640" cy="22098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1066800" y="2667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2000" b="1" dirty="0" smtClean="0">
                    <a:solidFill>
                      <a:sysClr val="windowText" lastClr="000000"/>
                    </a:solidFill>
                    <a:sym typeface="Symbol"/>
                  </a:rPr>
                  <a:t></a:t>
                </a:r>
                <a:endParaRPr lang="en-US" sz="1600" baseline="30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066800" y="3429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2000" b="1" dirty="0" smtClean="0">
                    <a:solidFill>
                      <a:sysClr val="windowText" lastClr="000000"/>
                    </a:solidFill>
                    <a:sym typeface="Symbol"/>
                  </a:rPr>
                  <a:t></a:t>
                </a:r>
                <a:endParaRPr lang="en-US" sz="1600" baseline="30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066800" y="4191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2000" b="1" dirty="0" smtClean="0">
                    <a:solidFill>
                      <a:sysClr val="windowText" lastClr="000000"/>
                    </a:solidFill>
                    <a:sym typeface="Symbol"/>
                  </a:rPr>
                  <a:t></a:t>
                </a:r>
                <a:endParaRPr lang="en-US" sz="1600" baseline="30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514600" y="2667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2000" b="1" dirty="0" smtClean="0">
                    <a:solidFill>
                      <a:sysClr val="windowText" lastClr="000000"/>
                    </a:solidFill>
                    <a:sym typeface="Symbol"/>
                  </a:rPr>
                  <a:t></a:t>
                </a:r>
                <a:endParaRPr lang="en-US" sz="2000" b="1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514600" y="3429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2000" b="1" dirty="0" smtClean="0">
                    <a:solidFill>
                      <a:sysClr val="windowText" lastClr="000000"/>
                    </a:solidFill>
                    <a:sym typeface="Symbol"/>
                  </a:rPr>
                  <a:t></a:t>
                </a:r>
                <a:endParaRPr lang="en-US" sz="1600" baseline="30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514600" y="4191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2000" b="1" dirty="0" smtClean="0">
                    <a:solidFill>
                      <a:sysClr val="windowText" lastClr="000000"/>
                    </a:solidFill>
                    <a:sym typeface="Symbol"/>
                  </a:rPr>
                  <a:t></a:t>
                </a:r>
                <a:endParaRPr lang="en-US" sz="1600" baseline="30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810000" y="3429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2000" b="1" dirty="0" smtClean="0">
                    <a:solidFill>
                      <a:sysClr val="windowText" lastClr="000000"/>
                    </a:solidFill>
                    <a:sym typeface="Symbol"/>
                  </a:rPr>
                  <a:t></a:t>
                </a:r>
                <a:endParaRPr lang="en-US" sz="1600" baseline="300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4" name="Straight Arrow Connector 33"/>
              <p:cNvCxnSpPr>
                <a:stCxn id="24" idx="6"/>
                <a:endCxn id="30" idx="2"/>
              </p:cNvCxnSpPr>
              <p:nvPr/>
            </p:nvCxnSpPr>
            <p:spPr>
              <a:xfrm>
                <a:off x="1752600" y="3009900"/>
                <a:ext cx="762000" cy="152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24" idx="6"/>
                <a:endCxn id="29" idx="2"/>
              </p:cNvCxnSpPr>
              <p:nvPr/>
            </p:nvCxnSpPr>
            <p:spPr>
              <a:xfrm>
                <a:off x="1752600" y="3009900"/>
                <a:ext cx="762000" cy="762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24" idx="6"/>
                <a:endCxn id="28" idx="2"/>
              </p:cNvCxnSpPr>
              <p:nvPr/>
            </p:nvCxnSpPr>
            <p:spPr>
              <a:xfrm>
                <a:off x="1752600" y="3009900"/>
                <a:ext cx="762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6" idx="6"/>
                <a:endCxn id="28" idx="2"/>
              </p:cNvCxnSpPr>
              <p:nvPr/>
            </p:nvCxnSpPr>
            <p:spPr>
              <a:xfrm flipV="1">
                <a:off x="1752600" y="3009900"/>
                <a:ext cx="762000" cy="762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26" idx="6"/>
                <a:endCxn id="29" idx="2"/>
              </p:cNvCxnSpPr>
              <p:nvPr/>
            </p:nvCxnSpPr>
            <p:spPr>
              <a:xfrm>
                <a:off x="1752600" y="3771900"/>
                <a:ext cx="762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26" idx="6"/>
                <a:endCxn id="30" idx="2"/>
              </p:cNvCxnSpPr>
              <p:nvPr/>
            </p:nvCxnSpPr>
            <p:spPr>
              <a:xfrm>
                <a:off x="1752600" y="3771900"/>
                <a:ext cx="762000" cy="762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27" idx="6"/>
                <a:endCxn id="28" idx="2"/>
              </p:cNvCxnSpPr>
              <p:nvPr/>
            </p:nvCxnSpPr>
            <p:spPr>
              <a:xfrm flipV="1">
                <a:off x="1752600" y="3009900"/>
                <a:ext cx="762000" cy="152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27" idx="6"/>
                <a:endCxn id="29" idx="2"/>
              </p:cNvCxnSpPr>
              <p:nvPr/>
            </p:nvCxnSpPr>
            <p:spPr>
              <a:xfrm flipV="1">
                <a:off x="1752600" y="3771900"/>
                <a:ext cx="762000" cy="762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27" idx="6"/>
                <a:endCxn id="30" idx="2"/>
              </p:cNvCxnSpPr>
              <p:nvPr/>
            </p:nvCxnSpPr>
            <p:spPr>
              <a:xfrm>
                <a:off x="1752600" y="4533900"/>
                <a:ext cx="762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28" idx="6"/>
                <a:endCxn id="31" idx="2"/>
              </p:cNvCxnSpPr>
              <p:nvPr/>
            </p:nvCxnSpPr>
            <p:spPr>
              <a:xfrm>
                <a:off x="3200400" y="3009900"/>
                <a:ext cx="609600" cy="76200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29" idx="6"/>
                <a:endCxn id="31" idx="2"/>
              </p:cNvCxnSpPr>
              <p:nvPr/>
            </p:nvCxnSpPr>
            <p:spPr>
              <a:xfrm>
                <a:off x="3200400" y="3771900"/>
                <a:ext cx="6096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30" idx="6"/>
                <a:endCxn id="31" idx="2"/>
              </p:cNvCxnSpPr>
              <p:nvPr/>
            </p:nvCxnSpPr>
            <p:spPr>
              <a:xfrm flipV="1">
                <a:off x="3200400" y="3771900"/>
                <a:ext cx="609600" cy="76200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1" idx="6"/>
              </p:cNvCxnSpPr>
              <p:nvPr/>
            </p:nvCxnSpPr>
            <p:spPr>
              <a:xfrm>
                <a:off x="4495800" y="3771900"/>
                <a:ext cx="54864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Arrow Connector 46"/>
            <p:cNvCxnSpPr/>
            <p:nvPr/>
          </p:nvCxnSpPr>
          <p:spPr>
            <a:xfrm>
              <a:off x="1295400" y="4523096"/>
              <a:ext cx="762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1295400" y="5285096"/>
              <a:ext cx="762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1295400" y="6047096"/>
              <a:ext cx="762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>
                <a:sym typeface="Symbol"/>
              </a:rPr>
              <a:t>Bu şekilde çok zor karar verme sorunları çözülebilir</a:t>
            </a:r>
            <a:endParaRPr lang="en-US" dirty="0"/>
          </a:p>
        </p:txBody>
      </p:sp>
      <p:grpSp>
        <p:nvGrpSpPr>
          <p:cNvPr id="3" name="Group 49"/>
          <p:cNvGrpSpPr/>
          <p:nvPr/>
        </p:nvGrpSpPr>
        <p:grpSpPr>
          <a:xfrm>
            <a:off x="1676400" y="4191000"/>
            <a:ext cx="5029200" cy="2209800"/>
            <a:chOff x="1295400" y="4191000"/>
            <a:chExt cx="4739640" cy="2209800"/>
          </a:xfrm>
        </p:grpSpPr>
        <p:grpSp>
          <p:nvGrpSpPr>
            <p:cNvPr id="4" name="Group 21"/>
            <p:cNvGrpSpPr/>
            <p:nvPr/>
          </p:nvGrpSpPr>
          <p:grpSpPr>
            <a:xfrm>
              <a:off x="2057400" y="4191000"/>
              <a:ext cx="3977640" cy="2209800"/>
              <a:chOff x="1066800" y="2667000"/>
              <a:chExt cx="3977640" cy="22098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1066800" y="2667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2000" b="1" dirty="0" smtClean="0">
                    <a:solidFill>
                      <a:sysClr val="windowText" lastClr="000000"/>
                    </a:solidFill>
                    <a:sym typeface="Symbol"/>
                  </a:rPr>
                  <a:t></a:t>
                </a:r>
                <a:endParaRPr lang="en-US" sz="1600" baseline="30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066800" y="3429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2000" b="1" dirty="0" smtClean="0">
                    <a:solidFill>
                      <a:sysClr val="windowText" lastClr="000000"/>
                    </a:solidFill>
                    <a:sym typeface="Symbol"/>
                  </a:rPr>
                  <a:t></a:t>
                </a:r>
                <a:endParaRPr lang="en-US" sz="1600" baseline="30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066800" y="4191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2000" b="1" dirty="0" smtClean="0">
                    <a:solidFill>
                      <a:sysClr val="windowText" lastClr="000000"/>
                    </a:solidFill>
                    <a:sym typeface="Symbol"/>
                  </a:rPr>
                  <a:t></a:t>
                </a:r>
                <a:endParaRPr lang="en-US" sz="1600" baseline="30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514600" y="2667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2000" b="1" dirty="0" smtClean="0">
                    <a:solidFill>
                      <a:sysClr val="windowText" lastClr="000000"/>
                    </a:solidFill>
                    <a:sym typeface="Symbol"/>
                  </a:rPr>
                  <a:t></a:t>
                </a:r>
                <a:endParaRPr lang="en-US" sz="2000" b="1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514600" y="3429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2000" b="1" dirty="0" smtClean="0">
                    <a:solidFill>
                      <a:sysClr val="windowText" lastClr="000000"/>
                    </a:solidFill>
                    <a:sym typeface="Symbol"/>
                  </a:rPr>
                  <a:t></a:t>
                </a:r>
                <a:endParaRPr lang="en-US" sz="1600" baseline="30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514600" y="4191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2000" b="1" dirty="0" smtClean="0">
                    <a:solidFill>
                      <a:sysClr val="windowText" lastClr="000000"/>
                    </a:solidFill>
                    <a:sym typeface="Symbol"/>
                  </a:rPr>
                  <a:t></a:t>
                </a:r>
                <a:endParaRPr lang="en-US" sz="1600" baseline="30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810000" y="3429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2000" b="1" dirty="0" smtClean="0">
                    <a:solidFill>
                      <a:sysClr val="windowText" lastClr="000000"/>
                    </a:solidFill>
                    <a:sym typeface="Symbol"/>
                  </a:rPr>
                  <a:t></a:t>
                </a:r>
                <a:endParaRPr lang="en-US" sz="1600" baseline="300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4" name="Straight Arrow Connector 33"/>
              <p:cNvCxnSpPr>
                <a:stCxn id="24" idx="6"/>
                <a:endCxn id="30" idx="2"/>
              </p:cNvCxnSpPr>
              <p:nvPr/>
            </p:nvCxnSpPr>
            <p:spPr>
              <a:xfrm>
                <a:off x="1752600" y="3009900"/>
                <a:ext cx="762000" cy="152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24" idx="6"/>
                <a:endCxn id="29" idx="2"/>
              </p:cNvCxnSpPr>
              <p:nvPr/>
            </p:nvCxnSpPr>
            <p:spPr>
              <a:xfrm>
                <a:off x="1752600" y="3009900"/>
                <a:ext cx="762000" cy="762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24" idx="6"/>
                <a:endCxn id="28" idx="2"/>
              </p:cNvCxnSpPr>
              <p:nvPr/>
            </p:nvCxnSpPr>
            <p:spPr>
              <a:xfrm>
                <a:off x="1752600" y="3009900"/>
                <a:ext cx="762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6" idx="6"/>
                <a:endCxn id="28" idx="2"/>
              </p:cNvCxnSpPr>
              <p:nvPr/>
            </p:nvCxnSpPr>
            <p:spPr>
              <a:xfrm flipV="1">
                <a:off x="1752600" y="3009900"/>
                <a:ext cx="762000" cy="762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26" idx="6"/>
                <a:endCxn id="29" idx="2"/>
              </p:cNvCxnSpPr>
              <p:nvPr/>
            </p:nvCxnSpPr>
            <p:spPr>
              <a:xfrm>
                <a:off x="1752600" y="3771900"/>
                <a:ext cx="762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26" idx="6"/>
                <a:endCxn id="30" idx="2"/>
              </p:cNvCxnSpPr>
              <p:nvPr/>
            </p:nvCxnSpPr>
            <p:spPr>
              <a:xfrm>
                <a:off x="1752600" y="3771900"/>
                <a:ext cx="762000" cy="762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27" idx="6"/>
                <a:endCxn id="28" idx="2"/>
              </p:cNvCxnSpPr>
              <p:nvPr/>
            </p:nvCxnSpPr>
            <p:spPr>
              <a:xfrm flipV="1">
                <a:off x="1752600" y="3009900"/>
                <a:ext cx="762000" cy="152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27" idx="6"/>
                <a:endCxn id="29" idx="2"/>
              </p:cNvCxnSpPr>
              <p:nvPr/>
            </p:nvCxnSpPr>
            <p:spPr>
              <a:xfrm flipV="1">
                <a:off x="1752600" y="3771900"/>
                <a:ext cx="762000" cy="762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27" idx="6"/>
                <a:endCxn id="30" idx="2"/>
              </p:cNvCxnSpPr>
              <p:nvPr/>
            </p:nvCxnSpPr>
            <p:spPr>
              <a:xfrm>
                <a:off x="1752600" y="4533900"/>
                <a:ext cx="762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28" idx="6"/>
                <a:endCxn id="31" idx="2"/>
              </p:cNvCxnSpPr>
              <p:nvPr/>
            </p:nvCxnSpPr>
            <p:spPr>
              <a:xfrm>
                <a:off x="3200400" y="3009900"/>
                <a:ext cx="609600" cy="76200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29" idx="6"/>
                <a:endCxn id="31" idx="2"/>
              </p:cNvCxnSpPr>
              <p:nvPr/>
            </p:nvCxnSpPr>
            <p:spPr>
              <a:xfrm>
                <a:off x="3200400" y="3771900"/>
                <a:ext cx="6096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30" idx="6"/>
                <a:endCxn id="31" idx="2"/>
              </p:cNvCxnSpPr>
              <p:nvPr/>
            </p:nvCxnSpPr>
            <p:spPr>
              <a:xfrm flipV="1">
                <a:off x="3200400" y="3771900"/>
                <a:ext cx="609600" cy="76200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1" idx="6"/>
              </p:cNvCxnSpPr>
              <p:nvPr/>
            </p:nvCxnSpPr>
            <p:spPr>
              <a:xfrm>
                <a:off x="4495800" y="3771900"/>
                <a:ext cx="54864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Arrow Connector 46"/>
            <p:cNvCxnSpPr/>
            <p:nvPr/>
          </p:nvCxnSpPr>
          <p:spPr>
            <a:xfrm>
              <a:off x="1295400" y="4523096"/>
              <a:ext cx="762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1295400" y="5285096"/>
              <a:ext cx="762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1295400" y="6047096"/>
              <a:ext cx="762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YSA temel </a:t>
            </a:r>
            <a:r>
              <a:rPr lang="tr-TR" dirty="0" smtClean="0"/>
              <a:t>elemanları–nöronlar:</a:t>
            </a:r>
            <a:endParaRPr lang="tr-TR" dirty="0" smtClean="0"/>
          </a:p>
          <a:p>
            <a:r>
              <a:rPr lang="tr-TR" dirty="0" smtClean="0"/>
              <a:t>Girdiler </a:t>
            </a:r>
            <a:r>
              <a:rPr lang="tr-TR" dirty="0" smtClean="0"/>
              <a:t>lineer şekilde </a:t>
            </a:r>
            <a:r>
              <a:rPr lang="tr-TR" dirty="0" smtClean="0"/>
              <a:t>toplanır</a:t>
            </a:r>
          </a:p>
          <a:p>
            <a:pPr lvl="1"/>
            <a:r>
              <a:rPr lang="tr-TR" dirty="0" smtClean="0"/>
              <a:t>Toplama, </a:t>
            </a:r>
            <a:r>
              <a:rPr lang="tr-TR" dirty="0" smtClean="0"/>
              <a:t>bir </a:t>
            </a:r>
            <a:r>
              <a:rPr lang="tr-TR" i="1" dirty="0" smtClean="0">
                <a:sym typeface="Symbol"/>
              </a:rPr>
              <a:t></a:t>
            </a:r>
            <a:r>
              <a:rPr lang="tr-TR" dirty="0" smtClean="0">
                <a:sym typeface="Symbol"/>
              </a:rPr>
              <a:t> </a:t>
            </a:r>
            <a:r>
              <a:rPr lang="tr-TR" dirty="0" smtClean="0">
                <a:solidFill>
                  <a:srgbClr val="FF0000"/>
                </a:solidFill>
                <a:sym typeface="Symbol"/>
              </a:rPr>
              <a:t>“ağırlık” </a:t>
            </a:r>
            <a:r>
              <a:rPr lang="tr-TR" dirty="0" smtClean="0">
                <a:sym typeface="Symbol"/>
              </a:rPr>
              <a:t>paremetreleri </a:t>
            </a:r>
            <a:r>
              <a:rPr lang="tr-TR" dirty="0" smtClean="0">
                <a:sym typeface="Symbol"/>
              </a:rPr>
              <a:t>tarafından ayarlanır</a:t>
            </a:r>
            <a:endParaRPr lang="tr-TR" dirty="0" smtClean="0"/>
          </a:p>
          <a:p>
            <a:r>
              <a:rPr lang="tr-TR" dirty="0" smtClean="0"/>
              <a:t>Toplamı aktivasyon fonksiyonuyla değişip sonuç olarak çıktısını belirtiyor</a:t>
            </a:r>
          </a:p>
          <a:p>
            <a:r>
              <a:rPr lang="tr-TR" dirty="0" smtClean="0">
                <a:sym typeface="Symbol"/>
              </a:rPr>
              <a:t>Bu </a:t>
            </a:r>
            <a:r>
              <a:rPr lang="tr-TR" dirty="0" smtClean="0">
                <a:sym typeface="Symbol"/>
              </a:rPr>
              <a:t>şekilde nöron bir lojistik </a:t>
            </a:r>
            <a:br>
              <a:rPr lang="tr-TR" dirty="0" smtClean="0">
                <a:sym typeface="Symbol"/>
              </a:rPr>
            </a:br>
            <a:r>
              <a:rPr lang="tr-TR" dirty="0" smtClean="0">
                <a:sym typeface="Symbol"/>
              </a:rPr>
              <a:t>regresyonu hesaplanır</a:t>
            </a:r>
            <a:endParaRPr lang="tr-TR" dirty="0" smtClean="0"/>
          </a:p>
        </p:txBody>
      </p:sp>
      <p:grpSp>
        <p:nvGrpSpPr>
          <p:cNvPr id="4" name="Group 19"/>
          <p:cNvGrpSpPr/>
          <p:nvPr/>
        </p:nvGrpSpPr>
        <p:grpSpPr>
          <a:xfrm>
            <a:off x="6096000" y="4729176"/>
            <a:ext cx="2917208" cy="2011680"/>
            <a:chOff x="3192440" y="2887640"/>
            <a:chExt cx="3763368" cy="2781640"/>
          </a:xfrm>
        </p:grpSpPr>
        <p:grpSp>
          <p:nvGrpSpPr>
            <p:cNvPr id="5" name="Group 30"/>
            <p:cNvGrpSpPr/>
            <p:nvPr/>
          </p:nvGrpSpPr>
          <p:grpSpPr>
            <a:xfrm>
              <a:off x="3192440" y="2887640"/>
              <a:ext cx="2857840" cy="2781640"/>
              <a:chOff x="3009560" y="2780960"/>
              <a:chExt cx="2857840" cy="278164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495800" y="4038600"/>
                <a:ext cx="731520" cy="7315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2400" b="1" dirty="0" smtClean="0">
                    <a:solidFill>
                      <a:sysClr val="windowText" lastClr="000000"/>
                    </a:solidFill>
                    <a:sym typeface="Symbol"/>
                  </a:rPr>
                  <a:t>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8" name="Straight Connector 7"/>
              <p:cNvCxnSpPr>
                <a:stCxn id="15" idx="4"/>
                <a:endCxn id="7" idx="0"/>
              </p:cNvCxnSpPr>
              <p:nvPr/>
            </p:nvCxnSpPr>
            <p:spPr>
              <a:xfrm>
                <a:off x="4861560" y="3421040"/>
                <a:ext cx="0" cy="61756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12" idx="6"/>
                <a:endCxn id="7" idx="2"/>
              </p:cNvCxnSpPr>
              <p:nvPr/>
            </p:nvCxnSpPr>
            <p:spPr>
              <a:xfrm>
                <a:off x="3649640" y="3611880"/>
                <a:ext cx="846160" cy="79248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stCxn id="13" idx="6"/>
                <a:endCxn id="7" idx="2"/>
              </p:cNvCxnSpPr>
              <p:nvPr/>
            </p:nvCxnSpPr>
            <p:spPr>
              <a:xfrm>
                <a:off x="3649640" y="4404360"/>
                <a:ext cx="8461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14" idx="6"/>
                <a:endCxn id="7" idx="2"/>
              </p:cNvCxnSpPr>
              <p:nvPr/>
            </p:nvCxnSpPr>
            <p:spPr>
              <a:xfrm flipV="1">
                <a:off x="3649640" y="4404360"/>
                <a:ext cx="846160" cy="83820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3009560" y="3291840"/>
                <a:ext cx="640080" cy="6400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 smtClean="0">
                    <a:solidFill>
                      <a:sysClr val="windowText" lastClr="000000"/>
                    </a:solidFill>
                  </a:rPr>
                  <a:t>x</a:t>
                </a:r>
                <a:r>
                  <a:rPr lang="tr-TR" sz="1600" baseline="-25000" dirty="0" smtClean="0">
                    <a:solidFill>
                      <a:sysClr val="windowText" lastClr="000000"/>
                    </a:solidFill>
                  </a:rPr>
                  <a:t>1</a:t>
                </a:r>
                <a:endParaRPr lang="en-US" sz="1600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009560" y="4084320"/>
                <a:ext cx="640080" cy="6400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 smtClean="0">
                    <a:solidFill>
                      <a:sysClr val="windowText" lastClr="000000"/>
                    </a:solidFill>
                  </a:rPr>
                  <a:t>x</a:t>
                </a:r>
                <a:r>
                  <a:rPr lang="tr-TR" sz="1600" baseline="-25000" dirty="0" smtClean="0">
                    <a:solidFill>
                      <a:sysClr val="windowText" lastClr="000000"/>
                    </a:solidFill>
                  </a:rPr>
                  <a:t>2</a:t>
                </a:r>
                <a:endParaRPr lang="en-US" sz="1600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009560" y="4922520"/>
                <a:ext cx="640080" cy="6400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 smtClean="0">
                    <a:solidFill>
                      <a:sysClr val="windowText" lastClr="000000"/>
                    </a:solidFill>
                  </a:rPr>
                  <a:t>x</a:t>
                </a:r>
                <a:r>
                  <a:rPr lang="tr-TR" sz="1600" baseline="-25000" dirty="0" smtClean="0">
                    <a:solidFill>
                      <a:sysClr val="windowText" lastClr="000000"/>
                    </a:solidFill>
                  </a:rPr>
                  <a:t>3</a:t>
                </a:r>
                <a:endParaRPr lang="en-US" sz="1600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541520" y="2780960"/>
                <a:ext cx="640080" cy="6400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 smtClean="0">
                    <a:solidFill>
                      <a:sysClr val="windowText" lastClr="000000"/>
                    </a:solidFill>
                  </a:rPr>
                  <a:t>x</a:t>
                </a:r>
                <a:r>
                  <a:rPr lang="tr-TR" sz="1600" baseline="-25000" dirty="0" smtClean="0">
                    <a:solidFill>
                      <a:sysClr val="windowText" lastClr="000000"/>
                    </a:solidFill>
                  </a:rPr>
                  <a:t>0</a:t>
                </a:r>
                <a:endParaRPr lang="en-US" sz="1600" baseline="-250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6" name="Straight Connector 15"/>
              <p:cNvCxnSpPr>
                <a:stCxn id="7" idx="6"/>
              </p:cNvCxnSpPr>
              <p:nvPr/>
            </p:nvCxnSpPr>
            <p:spPr>
              <a:xfrm>
                <a:off x="5227320" y="4404360"/>
                <a:ext cx="6400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6100145" y="4294496"/>
            <a:ext cx="855663" cy="496888"/>
          </p:xfrm>
          <a:graphic>
            <a:graphicData uri="http://schemas.openxmlformats.org/presentationml/2006/ole">
              <p:oleObj spid="_x0000_s558082" name="Equation" r:id="rId3" imgW="304560" imgH="17748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Yapay Sinir Ağları:</a:t>
            </a:r>
          </a:p>
          <a:p>
            <a:r>
              <a:rPr lang="tr-TR" dirty="0" smtClean="0"/>
              <a:t>Nöronlar, genellikle </a:t>
            </a:r>
            <a:r>
              <a:rPr lang="tr-TR" dirty="0" smtClean="0">
                <a:solidFill>
                  <a:srgbClr val="FF0000"/>
                </a:solidFill>
              </a:rPr>
              <a:t>büyük bağlantı ağı içinde </a:t>
            </a:r>
            <a:r>
              <a:rPr lang="tr-TR" dirty="0" smtClean="0"/>
              <a:t>çalışırlar, yan yanında analiz ederek sonuçlarını sürekli diğer nöronlara sunar</a:t>
            </a:r>
            <a:endParaRPr lang="tr-TR" dirty="0" smtClean="0"/>
          </a:p>
          <a:p>
            <a:r>
              <a:rPr lang="tr-TR" dirty="0" smtClean="0"/>
              <a:t>Böyle </a:t>
            </a:r>
            <a:r>
              <a:rPr lang="tr-TR" dirty="0" smtClean="0"/>
              <a:t>sistemler, birçok karmaşık </a:t>
            </a:r>
            <a:r>
              <a:rPr lang="tr-TR" dirty="0" smtClean="0"/>
              <a:t>sorunların çözülmesi ve ilişkilerin </a:t>
            </a:r>
            <a:r>
              <a:rPr lang="tr-TR" dirty="0" smtClean="0"/>
              <a:t>modellenmesine </a:t>
            </a:r>
            <a:br>
              <a:rPr lang="tr-TR" dirty="0" smtClean="0"/>
            </a:br>
            <a:r>
              <a:rPr lang="tr-TR" dirty="0" smtClean="0"/>
              <a:t>yol açar</a:t>
            </a:r>
          </a:p>
        </p:txBody>
      </p:sp>
      <p:grpSp>
        <p:nvGrpSpPr>
          <p:cNvPr id="4" name="Group 19"/>
          <p:cNvGrpSpPr/>
          <p:nvPr/>
        </p:nvGrpSpPr>
        <p:grpSpPr>
          <a:xfrm>
            <a:off x="6096000" y="4729176"/>
            <a:ext cx="2917208" cy="2011680"/>
            <a:chOff x="3192440" y="2887640"/>
            <a:chExt cx="3763368" cy="2781640"/>
          </a:xfrm>
        </p:grpSpPr>
        <p:grpSp>
          <p:nvGrpSpPr>
            <p:cNvPr id="5" name="Group 30"/>
            <p:cNvGrpSpPr/>
            <p:nvPr/>
          </p:nvGrpSpPr>
          <p:grpSpPr>
            <a:xfrm>
              <a:off x="3192440" y="2887640"/>
              <a:ext cx="2857840" cy="2781640"/>
              <a:chOff x="3009560" y="2780960"/>
              <a:chExt cx="2857840" cy="278164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495800" y="4038600"/>
                <a:ext cx="731520" cy="7315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2400" b="1" dirty="0" smtClean="0">
                    <a:solidFill>
                      <a:sysClr val="windowText" lastClr="000000"/>
                    </a:solidFill>
                    <a:sym typeface="Symbol"/>
                  </a:rPr>
                  <a:t>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8" name="Straight Connector 7"/>
              <p:cNvCxnSpPr>
                <a:stCxn id="15" idx="4"/>
                <a:endCxn id="7" idx="0"/>
              </p:cNvCxnSpPr>
              <p:nvPr/>
            </p:nvCxnSpPr>
            <p:spPr>
              <a:xfrm>
                <a:off x="4861560" y="3421040"/>
                <a:ext cx="0" cy="61756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12" idx="6"/>
                <a:endCxn id="7" idx="2"/>
              </p:cNvCxnSpPr>
              <p:nvPr/>
            </p:nvCxnSpPr>
            <p:spPr>
              <a:xfrm>
                <a:off x="3649640" y="3611880"/>
                <a:ext cx="846160" cy="79248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stCxn id="13" idx="6"/>
                <a:endCxn id="7" idx="2"/>
              </p:cNvCxnSpPr>
              <p:nvPr/>
            </p:nvCxnSpPr>
            <p:spPr>
              <a:xfrm>
                <a:off x="3649640" y="4404360"/>
                <a:ext cx="8461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14" idx="6"/>
                <a:endCxn id="7" idx="2"/>
              </p:cNvCxnSpPr>
              <p:nvPr/>
            </p:nvCxnSpPr>
            <p:spPr>
              <a:xfrm flipV="1">
                <a:off x="3649640" y="4404360"/>
                <a:ext cx="846160" cy="83820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3009560" y="3291840"/>
                <a:ext cx="640080" cy="6400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 smtClean="0">
                    <a:solidFill>
                      <a:sysClr val="windowText" lastClr="000000"/>
                    </a:solidFill>
                  </a:rPr>
                  <a:t>x</a:t>
                </a:r>
                <a:r>
                  <a:rPr lang="tr-TR" sz="1600" baseline="-25000" dirty="0" smtClean="0">
                    <a:solidFill>
                      <a:sysClr val="windowText" lastClr="000000"/>
                    </a:solidFill>
                  </a:rPr>
                  <a:t>1</a:t>
                </a:r>
                <a:endParaRPr lang="en-US" sz="1600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009560" y="4084320"/>
                <a:ext cx="640080" cy="6400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 smtClean="0">
                    <a:solidFill>
                      <a:sysClr val="windowText" lastClr="000000"/>
                    </a:solidFill>
                  </a:rPr>
                  <a:t>x</a:t>
                </a:r>
                <a:r>
                  <a:rPr lang="tr-TR" sz="1600" baseline="-25000" dirty="0" smtClean="0">
                    <a:solidFill>
                      <a:sysClr val="windowText" lastClr="000000"/>
                    </a:solidFill>
                  </a:rPr>
                  <a:t>2</a:t>
                </a:r>
                <a:endParaRPr lang="en-US" sz="1600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009560" y="4922520"/>
                <a:ext cx="640080" cy="6400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 smtClean="0">
                    <a:solidFill>
                      <a:sysClr val="windowText" lastClr="000000"/>
                    </a:solidFill>
                  </a:rPr>
                  <a:t>x</a:t>
                </a:r>
                <a:r>
                  <a:rPr lang="tr-TR" sz="1600" baseline="-25000" dirty="0" smtClean="0">
                    <a:solidFill>
                      <a:sysClr val="windowText" lastClr="000000"/>
                    </a:solidFill>
                  </a:rPr>
                  <a:t>3</a:t>
                </a:r>
                <a:endParaRPr lang="en-US" sz="1600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541520" y="2780960"/>
                <a:ext cx="640080" cy="6400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 smtClean="0">
                    <a:solidFill>
                      <a:sysClr val="windowText" lastClr="000000"/>
                    </a:solidFill>
                  </a:rPr>
                  <a:t>x</a:t>
                </a:r>
                <a:r>
                  <a:rPr lang="tr-TR" sz="1600" baseline="-25000" dirty="0" smtClean="0">
                    <a:solidFill>
                      <a:sysClr val="windowText" lastClr="000000"/>
                    </a:solidFill>
                  </a:rPr>
                  <a:t>0</a:t>
                </a:r>
                <a:endParaRPr lang="en-US" sz="1600" baseline="-250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6" name="Straight Connector 15"/>
              <p:cNvCxnSpPr>
                <a:stCxn id="7" idx="6"/>
              </p:cNvCxnSpPr>
              <p:nvPr/>
            </p:nvCxnSpPr>
            <p:spPr>
              <a:xfrm>
                <a:off x="5227320" y="4404360"/>
                <a:ext cx="6400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6100145" y="4294496"/>
            <a:ext cx="855663" cy="496888"/>
          </p:xfrm>
          <a:graphic>
            <a:graphicData uri="http://schemas.openxmlformats.org/presentationml/2006/ole">
              <p:oleObj spid="_x0000_s560130" name="Equation" r:id="rId3" imgW="304560" imgH="17748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Örnek:</a:t>
            </a:r>
            <a:endParaRPr lang="tr-TR" dirty="0" smtClean="0"/>
          </a:p>
        </p:txBody>
      </p:sp>
      <p:grpSp>
        <p:nvGrpSpPr>
          <p:cNvPr id="54" name="Group 53"/>
          <p:cNvGrpSpPr/>
          <p:nvPr/>
        </p:nvGrpSpPr>
        <p:grpSpPr>
          <a:xfrm>
            <a:off x="2209800" y="3200400"/>
            <a:ext cx="5257800" cy="2209800"/>
            <a:chOff x="1066800" y="2667000"/>
            <a:chExt cx="5257800" cy="2209800"/>
          </a:xfrm>
        </p:grpSpPr>
        <p:sp>
          <p:nvSpPr>
            <p:cNvPr id="17" name="Oval 16"/>
            <p:cNvSpPr/>
            <p:nvPr/>
          </p:nvSpPr>
          <p:spPr>
            <a:xfrm>
              <a:off x="10668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668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0668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5146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25146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146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8100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graphicFrame>
          <p:nvGraphicFramePr>
            <p:cNvPr id="24" name="Object 2"/>
            <p:cNvGraphicFramePr>
              <a:graphicFrameLocks noChangeAspect="1"/>
            </p:cNvGraphicFramePr>
            <p:nvPr/>
          </p:nvGraphicFramePr>
          <p:xfrm>
            <a:off x="5088390" y="3429000"/>
            <a:ext cx="1236210" cy="695763"/>
          </p:xfrm>
          <a:graphic>
            <a:graphicData uri="http://schemas.openxmlformats.org/presentationml/2006/ole">
              <p:oleObj spid="_x0000_s561155" name="Equation" r:id="rId3" imgW="304560" imgH="177480" progId="Equation.3">
                <p:embed/>
              </p:oleObj>
            </a:graphicData>
          </a:graphic>
        </p:graphicFrame>
        <p:cxnSp>
          <p:nvCxnSpPr>
            <p:cNvPr id="26" name="Straight Arrow Connector 25"/>
            <p:cNvCxnSpPr>
              <a:stCxn id="17" idx="6"/>
              <a:endCxn id="22" idx="2"/>
            </p:cNvCxnSpPr>
            <p:nvPr/>
          </p:nvCxnSpPr>
          <p:spPr>
            <a:xfrm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7" idx="6"/>
              <a:endCxn id="21" idx="2"/>
            </p:cNvCxnSpPr>
            <p:nvPr/>
          </p:nvCxnSpPr>
          <p:spPr>
            <a:xfrm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7" idx="6"/>
              <a:endCxn id="20" idx="2"/>
            </p:cNvCxnSpPr>
            <p:nvPr/>
          </p:nvCxnSpPr>
          <p:spPr>
            <a:xfrm>
              <a:off x="1752600" y="3009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8" idx="6"/>
              <a:endCxn id="20" idx="2"/>
            </p:cNvCxnSpPr>
            <p:nvPr/>
          </p:nvCxnSpPr>
          <p:spPr>
            <a:xfrm flipV="1"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8" idx="6"/>
              <a:endCxn id="21" idx="2"/>
            </p:cNvCxnSpPr>
            <p:nvPr/>
          </p:nvCxnSpPr>
          <p:spPr>
            <a:xfrm>
              <a:off x="1752600" y="3771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8" idx="6"/>
              <a:endCxn id="22" idx="2"/>
            </p:cNvCxnSpPr>
            <p:nvPr/>
          </p:nvCxnSpPr>
          <p:spPr>
            <a:xfrm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9" idx="6"/>
              <a:endCxn id="20" idx="2"/>
            </p:cNvCxnSpPr>
            <p:nvPr/>
          </p:nvCxnSpPr>
          <p:spPr>
            <a:xfrm flipV="1"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9" idx="6"/>
              <a:endCxn id="21" idx="2"/>
            </p:cNvCxnSpPr>
            <p:nvPr/>
          </p:nvCxnSpPr>
          <p:spPr>
            <a:xfrm flipV="1"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9" idx="6"/>
              <a:endCxn id="22" idx="2"/>
            </p:cNvCxnSpPr>
            <p:nvPr/>
          </p:nvCxnSpPr>
          <p:spPr>
            <a:xfrm>
              <a:off x="1752600" y="4533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0" idx="6"/>
              <a:endCxn id="23" idx="2"/>
            </p:cNvCxnSpPr>
            <p:nvPr/>
          </p:nvCxnSpPr>
          <p:spPr>
            <a:xfrm>
              <a:off x="3200400" y="3009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1" idx="6"/>
              <a:endCxn id="23" idx="2"/>
            </p:cNvCxnSpPr>
            <p:nvPr/>
          </p:nvCxnSpPr>
          <p:spPr>
            <a:xfrm>
              <a:off x="3200400" y="3771900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2" idx="6"/>
              <a:endCxn id="23" idx="2"/>
            </p:cNvCxnSpPr>
            <p:nvPr/>
          </p:nvCxnSpPr>
          <p:spPr>
            <a:xfrm flipV="1">
              <a:off x="3200400" y="3771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3" idx="6"/>
            </p:cNvCxnSpPr>
            <p:nvPr/>
          </p:nvCxnSpPr>
          <p:spPr>
            <a:xfrm>
              <a:off x="4495800" y="3771900"/>
              <a:ext cx="548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>
            <a:off x="5486400" y="2286000"/>
            <a:ext cx="19968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tr-TR" sz="2800" dirty="0" smtClean="0">
                <a:solidFill>
                  <a:srgbClr val="FF0000"/>
                </a:solidFill>
              </a:rPr>
              <a:t>Bir basit YSA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grpSp>
        <p:nvGrpSpPr>
          <p:cNvPr id="4" name="Group 53"/>
          <p:cNvGrpSpPr/>
          <p:nvPr/>
        </p:nvGrpSpPr>
        <p:grpSpPr>
          <a:xfrm>
            <a:off x="2209800" y="3200400"/>
            <a:ext cx="3977640" cy="2209800"/>
            <a:chOff x="1066800" y="2667000"/>
            <a:chExt cx="3977640" cy="2209800"/>
          </a:xfrm>
        </p:grpSpPr>
        <p:sp>
          <p:nvSpPr>
            <p:cNvPr id="17" name="Oval 16"/>
            <p:cNvSpPr/>
            <p:nvPr/>
          </p:nvSpPr>
          <p:spPr>
            <a:xfrm>
              <a:off x="10668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668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0668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5146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25146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146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8100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7" idx="6"/>
              <a:endCxn id="22" idx="2"/>
            </p:cNvCxnSpPr>
            <p:nvPr/>
          </p:nvCxnSpPr>
          <p:spPr>
            <a:xfrm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7" idx="6"/>
              <a:endCxn id="21" idx="2"/>
            </p:cNvCxnSpPr>
            <p:nvPr/>
          </p:nvCxnSpPr>
          <p:spPr>
            <a:xfrm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7" idx="6"/>
              <a:endCxn id="20" idx="2"/>
            </p:cNvCxnSpPr>
            <p:nvPr/>
          </p:nvCxnSpPr>
          <p:spPr>
            <a:xfrm>
              <a:off x="1752600" y="3009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8" idx="6"/>
              <a:endCxn id="20" idx="2"/>
            </p:cNvCxnSpPr>
            <p:nvPr/>
          </p:nvCxnSpPr>
          <p:spPr>
            <a:xfrm flipV="1"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8" idx="6"/>
              <a:endCxn id="21" idx="2"/>
            </p:cNvCxnSpPr>
            <p:nvPr/>
          </p:nvCxnSpPr>
          <p:spPr>
            <a:xfrm>
              <a:off x="1752600" y="3771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8" idx="6"/>
              <a:endCxn id="22" idx="2"/>
            </p:cNvCxnSpPr>
            <p:nvPr/>
          </p:nvCxnSpPr>
          <p:spPr>
            <a:xfrm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9" idx="6"/>
              <a:endCxn id="20" idx="2"/>
            </p:cNvCxnSpPr>
            <p:nvPr/>
          </p:nvCxnSpPr>
          <p:spPr>
            <a:xfrm flipV="1"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9" idx="6"/>
              <a:endCxn id="21" idx="2"/>
            </p:cNvCxnSpPr>
            <p:nvPr/>
          </p:nvCxnSpPr>
          <p:spPr>
            <a:xfrm flipV="1"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9" idx="6"/>
              <a:endCxn id="22" idx="2"/>
            </p:cNvCxnSpPr>
            <p:nvPr/>
          </p:nvCxnSpPr>
          <p:spPr>
            <a:xfrm>
              <a:off x="1752600" y="4533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0" idx="6"/>
              <a:endCxn id="23" idx="2"/>
            </p:cNvCxnSpPr>
            <p:nvPr/>
          </p:nvCxnSpPr>
          <p:spPr>
            <a:xfrm>
              <a:off x="3200400" y="3009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1" idx="6"/>
              <a:endCxn id="23" idx="2"/>
            </p:cNvCxnSpPr>
            <p:nvPr/>
          </p:nvCxnSpPr>
          <p:spPr>
            <a:xfrm>
              <a:off x="3200400" y="3771900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2" idx="6"/>
              <a:endCxn id="23" idx="2"/>
            </p:cNvCxnSpPr>
            <p:nvPr/>
          </p:nvCxnSpPr>
          <p:spPr>
            <a:xfrm flipV="1">
              <a:off x="3200400" y="3771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3" idx="6"/>
            </p:cNvCxnSpPr>
            <p:nvPr/>
          </p:nvCxnSpPr>
          <p:spPr>
            <a:xfrm>
              <a:off x="4495800" y="3771900"/>
              <a:ext cx="548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>
            <a:off x="3581400" y="2362200"/>
            <a:ext cx="5286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tr-TR" sz="2400" dirty="0" smtClean="0"/>
              <a:t>YSA’nda birkaç </a:t>
            </a:r>
            <a:r>
              <a:rPr lang="tr-TR" sz="2400" dirty="0" smtClean="0">
                <a:solidFill>
                  <a:srgbClr val="FF0000"/>
                </a:solidFill>
              </a:rPr>
              <a:t>katman (layer)</a:t>
            </a:r>
            <a:r>
              <a:rPr lang="tr-TR" sz="2400" dirty="0" smtClean="0"/>
              <a:t> </a:t>
            </a:r>
            <a:r>
              <a:rPr lang="tr-TR" sz="2400" dirty="0" smtClean="0"/>
              <a:t>olmaktadır</a:t>
            </a:r>
            <a:endParaRPr lang="tr-TR" sz="2400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3429000" y="6172200"/>
            <a:ext cx="2678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/>
              <a:t>katmanlar == 3 tane</a:t>
            </a:r>
            <a:endParaRPr lang="en-US" sz="24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209800" y="5791200"/>
            <a:ext cx="3581400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Yapay Sinir Ağları </a:t>
            </a:r>
            <a:r>
              <a:rPr lang="tr-TR" dirty="0" smtClean="0">
                <a:solidFill>
                  <a:srgbClr val="FF0000"/>
                </a:solidFill>
              </a:rPr>
              <a:t>lineer olmayan ilişkiler modelleme </a:t>
            </a:r>
            <a:r>
              <a:rPr lang="tr-TR" dirty="0" smtClean="0"/>
              <a:t>metodudur</a:t>
            </a:r>
          </a:p>
          <a:p>
            <a:pPr lvl="1"/>
            <a:r>
              <a:rPr lang="tr-TR" dirty="0" smtClean="0"/>
              <a:t>Önce görülen metodlar lineer metodlardı</a:t>
            </a:r>
          </a:p>
          <a:p>
            <a:pPr lvl="1"/>
            <a:r>
              <a:rPr lang="tr-TR" dirty="0" smtClean="0"/>
              <a:t>Lineer olmayan </a:t>
            </a:r>
            <a:r>
              <a:rPr lang="tr-TR" dirty="0" smtClean="0"/>
              <a:t>ilişkiler</a:t>
            </a:r>
            <a:r>
              <a:rPr lang="en-US" dirty="0" smtClean="0"/>
              <a:t> </a:t>
            </a:r>
            <a:r>
              <a:rPr lang="tr-TR" dirty="0" smtClean="0"/>
              <a:t>için (lineer olmayan) </a:t>
            </a:r>
            <a:r>
              <a:rPr lang="tr-TR" dirty="0" smtClean="0"/>
              <a:t>bileşik </a:t>
            </a:r>
            <a:r>
              <a:rPr lang="tr-TR" dirty="0" smtClean="0"/>
              <a:t>özellikler kullanılabilirdi, </a:t>
            </a:r>
            <a:r>
              <a:rPr lang="tr-TR" dirty="0" smtClean="0"/>
              <a:t>ama...</a:t>
            </a:r>
          </a:p>
          <a:p>
            <a:pPr lvl="1"/>
            <a:r>
              <a:rPr lang="tr-TR" dirty="0" smtClean="0"/>
              <a:t>ilişkilerin şekilleri önceden bilmek/tahmin etmek gerekiyordu</a:t>
            </a:r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>
              <a:buNone/>
            </a:pPr>
            <a:endParaRPr lang="tr-TR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grpSp>
        <p:nvGrpSpPr>
          <p:cNvPr id="4" name="Group 53"/>
          <p:cNvGrpSpPr/>
          <p:nvPr/>
        </p:nvGrpSpPr>
        <p:grpSpPr>
          <a:xfrm>
            <a:off x="2209800" y="3200400"/>
            <a:ext cx="3977640" cy="2209800"/>
            <a:chOff x="1066800" y="2667000"/>
            <a:chExt cx="3977640" cy="2209800"/>
          </a:xfrm>
        </p:grpSpPr>
        <p:sp>
          <p:nvSpPr>
            <p:cNvPr id="17" name="Oval 16"/>
            <p:cNvSpPr/>
            <p:nvPr/>
          </p:nvSpPr>
          <p:spPr>
            <a:xfrm>
              <a:off x="10668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668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0668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5146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25146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146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8100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7" idx="6"/>
              <a:endCxn id="22" idx="2"/>
            </p:cNvCxnSpPr>
            <p:nvPr/>
          </p:nvCxnSpPr>
          <p:spPr>
            <a:xfrm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7" idx="6"/>
              <a:endCxn id="21" idx="2"/>
            </p:cNvCxnSpPr>
            <p:nvPr/>
          </p:nvCxnSpPr>
          <p:spPr>
            <a:xfrm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7" idx="6"/>
              <a:endCxn id="20" idx="2"/>
            </p:cNvCxnSpPr>
            <p:nvPr/>
          </p:nvCxnSpPr>
          <p:spPr>
            <a:xfrm>
              <a:off x="1752600" y="3009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8" idx="6"/>
              <a:endCxn id="20" idx="2"/>
            </p:cNvCxnSpPr>
            <p:nvPr/>
          </p:nvCxnSpPr>
          <p:spPr>
            <a:xfrm flipV="1"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8" idx="6"/>
              <a:endCxn id="21" idx="2"/>
            </p:cNvCxnSpPr>
            <p:nvPr/>
          </p:nvCxnSpPr>
          <p:spPr>
            <a:xfrm>
              <a:off x="1752600" y="3771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8" idx="6"/>
              <a:endCxn id="22" idx="2"/>
            </p:cNvCxnSpPr>
            <p:nvPr/>
          </p:nvCxnSpPr>
          <p:spPr>
            <a:xfrm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9" idx="6"/>
              <a:endCxn id="20" idx="2"/>
            </p:cNvCxnSpPr>
            <p:nvPr/>
          </p:nvCxnSpPr>
          <p:spPr>
            <a:xfrm flipV="1"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9" idx="6"/>
              <a:endCxn id="21" idx="2"/>
            </p:cNvCxnSpPr>
            <p:nvPr/>
          </p:nvCxnSpPr>
          <p:spPr>
            <a:xfrm flipV="1"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9" idx="6"/>
              <a:endCxn id="22" idx="2"/>
            </p:cNvCxnSpPr>
            <p:nvPr/>
          </p:nvCxnSpPr>
          <p:spPr>
            <a:xfrm>
              <a:off x="1752600" y="4533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0" idx="6"/>
              <a:endCxn id="23" idx="2"/>
            </p:cNvCxnSpPr>
            <p:nvPr/>
          </p:nvCxnSpPr>
          <p:spPr>
            <a:xfrm>
              <a:off x="3200400" y="3009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1" idx="6"/>
              <a:endCxn id="23" idx="2"/>
            </p:cNvCxnSpPr>
            <p:nvPr/>
          </p:nvCxnSpPr>
          <p:spPr>
            <a:xfrm>
              <a:off x="3200400" y="3771900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2" idx="6"/>
              <a:endCxn id="23" idx="2"/>
            </p:cNvCxnSpPr>
            <p:nvPr/>
          </p:nvCxnSpPr>
          <p:spPr>
            <a:xfrm flipV="1">
              <a:off x="3200400" y="3771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3" idx="6"/>
            </p:cNvCxnSpPr>
            <p:nvPr/>
          </p:nvCxnSpPr>
          <p:spPr>
            <a:xfrm>
              <a:off x="4495800" y="3771900"/>
              <a:ext cx="548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/>
          <p:cNvSpPr/>
          <p:nvPr/>
        </p:nvSpPr>
        <p:spPr>
          <a:xfrm>
            <a:off x="2057400" y="2667000"/>
            <a:ext cx="1066800" cy="3276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29000" y="2895600"/>
            <a:ext cx="1066800" cy="304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800600" y="3200400"/>
            <a:ext cx="1066800" cy="2209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90600" y="5791200"/>
            <a:ext cx="14220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/>
              <a:t>1. katman</a:t>
            </a: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3429000" y="5943600"/>
            <a:ext cx="14220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/>
              <a:t>2. katman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4876800" y="5486400"/>
            <a:ext cx="14220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/>
              <a:t>3. katman</a:t>
            </a:r>
            <a:endParaRPr 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grpSp>
        <p:nvGrpSpPr>
          <p:cNvPr id="4" name="Group 53"/>
          <p:cNvGrpSpPr/>
          <p:nvPr/>
        </p:nvGrpSpPr>
        <p:grpSpPr>
          <a:xfrm>
            <a:off x="2209800" y="3200400"/>
            <a:ext cx="3977640" cy="2209800"/>
            <a:chOff x="1066800" y="2667000"/>
            <a:chExt cx="3977640" cy="2209800"/>
          </a:xfrm>
        </p:grpSpPr>
        <p:sp>
          <p:nvSpPr>
            <p:cNvPr id="17" name="Oval 16"/>
            <p:cNvSpPr/>
            <p:nvPr/>
          </p:nvSpPr>
          <p:spPr>
            <a:xfrm>
              <a:off x="10668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668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0668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5146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25146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146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8100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7" idx="6"/>
              <a:endCxn id="22" idx="2"/>
            </p:cNvCxnSpPr>
            <p:nvPr/>
          </p:nvCxnSpPr>
          <p:spPr>
            <a:xfrm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7" idx="6"/>
              <a:endCxn id="21" idx="2"/>
            </p:cNvCxnSpPr>
            <p:nvPr/>
          </p:nvCxnSpPr>
          <p:spPr>
            <a:xfrm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7" idx="6"/>
              <a:endCxn id="20" idx="2"/>
            </p:cNvCxnSpPr>
            <p:nvPr/>
          </p:nvCxnSpPr>
          <p:spPr>
            <a:xfrm>
              <a:off x="1752600" y="3009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8" idx="6"/>
              <a:endCxn id="20" idx="2"/>
            </p:cNvCxnSpPr>
            <p:nvPr/>
          </p:nvCxnSpPr>
          <p:spPr>
            <a:xfrm flipV="1"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8" idx="6"/>
              <a:endCxn id="21" idx="2"/>
            </p:cNvCxnSpPr>
            <p:nvPr/>
          </p:nvCxnSpPr>
          <p:spPr>
            <a:xfrm>
              <a:off x="1752600" y="3771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8" idx="6"/>
              <a:endCxn id="22" idx="2"/>
            </p:cNvCxnSpPr>
            <p:nvPr/>
          </p:nvCxnSpPr>
          <p:spPr>
            <a:xfrm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9" idx="6"/>
              <a:endCxn id="20" idx="2"/>
            </p:cNvCxnSpPr>
            <p:nvPr/>
          </p:nvCxnSpPr>
          <p:spPr>
            <a:xfrm flipV="1"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9" idx="6"/>
              <a:endCxn id="21" idx="2"/>
            </p:cNvCxnSpPr>
            <p:nvPr/>
          </p:nvCxnSpPr>
          <p:spPr>
            <a:xfrm flipV="1"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9" idx="6"/>
              <a:endCxn id="22" idx="2"/>
            </p:cNvCxnSpPr>
            <p:nvPr/>
          </p:nvCxnSpPr>
          <p:spPr>
            <a:xfrm>
              <a:off x="1752600" y="4533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0" idx="6"/>
              <a:endCxn id="23" idx="2"/>
            </p:cNvCxnSpPr>
            <p:nvPr/>
          </p:nvCxnSpPr>
          <p:spPr>
            <a:xfrm>
              <a:off x="3200400" y="3009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1" idx="6"/>
              <a:endCxn id="23" idx="2"/>
            </p:cNvCxnSpPr>
            <p:nvPr/>
          </p:nvCxnSpPr>
          <p:spPr>
            <a:xfrm>
              <a:off x="3200400" y="3771900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2" idx="6"/>
              <a:endCxn id="23" idx="2"/>
            </p:cNvCxnSpPr>
            <p:nvPr/>
          </p:nvCxnSpPr>
          <p:spPr>
            <a:xfrm flipV="1">
              <a:off x="3200400" y="3771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3" idx="6"/>
            </p:cNvCxnSpPr>
            <p:nvPr/>
          </p:nvCxnSpPr>
          <p:spPr>
            <a:xfrm>
              <a:off x="4495800" y="3771900"/>
              <a:ext cx="548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>
            <a:off x="3200400" y="1905000"/>
            <a:ext cx="5638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tr-TR" sz="2400" dirty="0" smtClean="0"/>
              <a:t>En soldaki katman </a:t>
            </a:r>
            <a:r>
              <a:rPr lang="tr-TR" sz="2400" dirty="0" smtClean="0"/>
              <a:t>modelin </a:t>
            </a:r>
            <a:r>
              <a:rPr lang="tr-TR" sz="2400" dirty="0" smtClean="0"/>
              <a:t>girişleri </a:t>
            </a:r>
            <a:r>
              <a:rPr lang="tr-TR" sz="2400" dirty="0" smtClean="0"/>
              <a:t>içermeli–bu </a:t>
            </a:r>
            <a:r>
              <a:rPr lang="tr-TR" sz="2400" dirty="0" smtClean="0"/>
              <a:t>katmana </a:t>
            </a:r>
            <a:r>
              <a:rPr lang="tr-TR" sz="2400" dirty="0" smtClean="0">
                <a:solidFill>
                  <a:srgbClr val="FF0000"/>
                </a:solidFill>
              </a:rPr>
              <a:t>“giriş katmanı” </a:t>
            </a:r>
            <a:r>
              <a:rPr lang="tr-TR" sz="2400" dirty="0" smtClean="0"/>
              <a:t>denir</a:t>
            </a:r>
          </a:p>
        </p:txBody>
      </p:sp>
      <p:sp>
        <p:nvSpPr>
          <p:cNvPr id="29" name="Oval 28"/>
          <p:cNvSpPr/>
          <p:nvPr/>
        </p:nvSpPr>
        <p:spPr>
          <a:xfrm>
            <a:off x="2057400" y="2667000"/>
            <a:ext cx="1066800" cy="3276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66800" y="6019800"/>
            <a:ext cx="1822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/>
              <a:t>Giriş katmanı</a:t>
            </a:r>
            <a:endParaRPr 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grpSp>
        <p:nvGrpSpPr>
          <p:cNvPr id="4" name="Group 53"/>
          <p:cNvGrpSpPr/>
          <p:nvPr/>
        </p:nvGrpSpPr>
        <p:grpSpPr>
          <a:xfrm>
            <a:off x="2209800" y="3200400"/>
            <a:ext cx="3977640" cy="2209800"/>
            <a:chOff x="1066800" y="2667000"/>
            <a:chExt cx="3977640" cy="2209800"/>
          </a:xfrm>
        </p:grpSpPr>
        <p:sp>
          <p:nvSpPr>
            <p:cNvPr id="17" name="Oval 16"/>
            <p:cNvSpPr/>
            <p:nvPr/>
          </p:nvSpPr>
          <p:spPr>
            <a:xfrm>
              <a:off x="10668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668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0668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5146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25146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146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8100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7" idx="6"/>
              <a:endCxn id="22" idx="2"/>
            </p:cNvCxnSpPr>
            <p:nvPr/>
          </p:nvCxnSpPr>
          <p:spPr>
            <a:xfrm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7" idx="6"/>
              <a:endCxn id="21" idx="2"/>
            </p:cNvCxnSpPr>
            <p:nvPr/>
          </p:nvCxnSpPr>
          <p:spPr>
            <a:xfrm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7" idx="6"/>
              <a:endCxn id="20" idx="2"/>
            </p:cNvCxnSpPr>
            <p:nvPr/>
          </p:nvCxnSpPr>
          <p:spPr>
            <a:xfrm>
              <a:off x="1752600" y="3009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8" idx="6"/>
              <a:endCxn id="20" idx="2"/>
            </p:cNvCxnSpPr>
            <p:nvPr/>
          </p:nvCxnSpPr>
          <p:spPr>
            <a:xfrm flipV="1"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8" idx="6"/>
              <a:endCxn id="21" idx="2"/>
            </p:cNvCxnSpPr>
            <p:nvPr/>
          </p:nvCxnSpPr>
          <p:spPr>
            <a:xfrm>
              <a:off x="1752600" y="3771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8" idx="6"/>
              <a:endCxn id="22" idx="2"/>
            </p:cNvCxnSpPr>
            <p:nvPr/>
          </p:nvCxnSpPr>
          <p:spPr>
            <a:xfrm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9" idx="6"/>
              <a:endCxn id="20" idx="2"/>
            </p:cNvCxnSpPr>
            <p:nvPr/>
          </p:nvCxnSpPr>
          <p:spPr>
            <a:xfrm flipV="1"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9" idx="6"/>
              <a:endCxn id="21" idx="2"/>
            </p:cNvCxnSpPr>
            <p:nvPr/>
          </p:nvCxnSpPr>
          <p:spPr>
            <a:xfrm flipV="1"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9" idx="6"/>
              <a:endCxn id="22" idx="2"/>
            </p:cNvCxnSpPr>
            <p:nvPr/>
          </p:nvCxnSpPr>
          <p:spPr>
            <a:xfrm>
              <a:off x="1752600" y="4533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0" idx="6"/>
              <a:endCxn id="23" idx="2"/>
            </p:cNvCxnSpPr>
            <p:nvPr/>
          </p:nvCxnSpPr>
          <p:spPr>
            <a:xfrm>
              <a:off x="3200400" y="3009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1" idx="6"/>
              <a:endCxn id="23" idx="2"/>
            </p:cNvCxnSpPr>
            <p:nvPr/>
          </p:nvCxnSpPr>
          <p:spPr>
            <a:xfrm>
              <a:off x="3200400" y="3771900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2" idx="6"/>
              <a:endCxn id="23" idx="2"/>
            </p:cNvCxnSpPr>
            <p:nvPr/>
          </p:nvCxnSpPr>
          <p:spPr>
            <a:xfrm flipV="1">
              <a:off x="3200400" y="3771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3" idx="6"/>
            </p:cNvCxnSpPr>
            <p:nvPr/>
          </p:nvCxnSpPr>
          <p:spPr>
            <a:xfrm>
              <a:off x="4495800" y="3771900"/>
              <a:ext cx="548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>
            <a:off x="609600" y="1828800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tr-TR" sz="2400" dirty="0" smtClean="0"/>
              <a:t>Bunlar</a:t>
            </a:r>
            <a:r>
              <a:rPr lang="tr-TR" sz="2400" dirty="0" smtClean="0"/>
              <a:t>, modelin durumunu bir şelilde belirtir; bu şekilde solda modelin özellikleri olmaktadır</a:t>
            </a:r>
            <a:endParaRPr lang="tr-TR" sz="2400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533400" y="3352800"/>
            <a:ext cx="16017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i="1" dirty="0" smtClean="0">
                <a:solidFill>
                  <a:srgbClr val="FF0000"/>
                </a:solidFill>
              </a:rPr>
              <a:t>Hava sıcaklığı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33400" y="4034135"/>
            <a:ext cx="17511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i="1" dirty="0" smtClean="0">
                <a:solidFill>
                  <a:srgbClr val="FF0000"/>
                </a:solidFill>
              </a:rPr>
              <a:t>Reklam </a:t>
            </a:r>
            <a:r>
              <a:rPr lang="tr-TR" sz="2000" i="1" dirty="0" smtClean="0">
                <a:solidFill>
                  <a:srgbClr val="FF0000"/>
                </a:solidFill>
              </a:rPr>
              <a:t>miktarı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3400" y="4796135"/>
            <a:ext cx="1289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i="1" dirty="0" smtClean="0">
                <a:solidFill>
                  <a:srgbClr val="FF0000"/>
                </a:solidFill>
              </a:rPr>
              <a:t>Ürün fiyatı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37" name="Down Arrow 36"/>
          <p:cNvSpPr/>
          <p:nvPr/>
        </p:nvSpPr>
        <p:spPr>
          <a:xfrm rot="1824161">
            <a:off x="2840028" y="2781421"/>
            <a:ext cx="274320" cy="457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grpSp>
        <p:nvGrpSpPr>
          <p:cNvPr id="4" name="Group 53"/>
          <p:cNvGrpSpPr/>
          <p:nvPr/>
        </p:nvGrpSpPr>
        <p:grpSpPr>
          <a:xfrm>
            <a:off x="2209800" y="3200400"/>
            <a:ext cx="3977640" cy="2209800"/>
            <a:chOff x="1066800" y="2667000"/>
            <a:chExt cx="3977640" cy="2209800"/>
          </a:xfrm>
        </p:grpSpPr>
        <p:sp>
          <p:nvSpPr>
            <p:cNvPr id="17" name="Oval 16"/>
            <p:cNvSpPr/>
            <p:nvPr/>
          </p:nvSpPr>
          <p:spPr>
            <a:xfrm>
              <a:off x="10668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668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0668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5146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25146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146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8100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7" idx="6"/>
              <a:endCxn id="22" idx="2"/>
            </p:cNvCxnSpPr>
            <p:nvPr/>
          </p:nvCxnSpPr>
          <p:spPr>
            <a:xfrm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7" idx="6"/>
              <a:endCxn id="21" idx="2"/>
            </p:cNvCxnSpPr>
            <p:nvPr/>
          </p:nvCxnSpPr>
          <p:spPr>
            <a:xfrm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7" idx="6"/>
              <a:endCxn id="20" idx="2"/>
            </p:cNvCxnSpPr>
            <p:nvPr/>
          </p:nvCxnSpPr>
          <p:spPr>
            <a:xfrm>
              <a:off x="1752600" y="3009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8" idx="6"/>
              <a:endCxn id="20" idx="2"/>
            </p:cNvCxnSpPr>
            <p:nvPr/>
          </p:nvCxnSpPr>
          <p:spPr>
            <a:xfrm flipV="1"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8" idx="6"/>
              <a:endCxn id="21" idx="2"/>
            </p:cNvCxnSpPr>
            <p:nvPr/>
          </p:nvCxnSpPr>
          <p:spPr>
            <a:xfrm>
              <a:off x="1752600" y="3771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8" idx="6"/>
              <a:endCxn id="22" idx="2"/>
            </p:cNvCxnSpPr>
            <p:nvPr/>
          </p:nvCxnSpPr>
          <p:spPr>
            <a:xfrm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9" idx="6"/>
              <a:endCxn id="20" idx="2"/>
            </p:cNvCxnSpPr>
            <p:nvPr/>
          </p:nvCxnSpPr>
          <p:spPr>
            <a:xfrm flipV="1"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9" idx="6"/>
              <a:endCxn id="21" idx="2"/>
            </p:cNvCxnSpPr>
            <p:nvPr/>
          </p:nvCxnSpPr>
          <p:spPr>
            <a:xfrm flipV="1"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9" idx="6"/>
              <a:endCxn id="22" idx="2"/>
            </p:cNvCxnSpPr>
            <p:nvPr/>
          </p:nvCxnSpPr>
          <p:spPr>
            <a:xfrm>
              <a:off x="1752600" y="4533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0" idx="6"/>
              <a:endCxn id="23" idx="2"/>
            </p:cNvCxnSpPr>
            <p:nvPr/>
          </p:nvCxnSpPr>
          <p:spPr>
            <a:xfrm>
              <a:off x="3200400" y="3009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1" idx="6"/>
              <a:endCxn id="23" idx="2"/>
            </p:cNvCxnSpPr>
            <p:nvPr/>
          </p:nvCxnSpPr>
          <p:spPr>
            <a:xfrm>
              <a:off x="3200400" y="3771900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2" idx="6"/>
              <a:endCxn id="23" idx="2"/>
            </p:cNvCxnSpPr>
            <p:nvPr/>
          </p:nvCxnSpPr>
          <p:spPr>
            <a:xfrm flipV="1">
              <a:off x="3200400" y="3771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3" idx="6"/>
            </p:cNvCxnSpPr>
            <p:nvPr/>
          </p:nvCxnSpPr>
          <p:spPr>
            <a:xfrm>
              <a:off x="4495800" y="3771900"/>
              <a:ext cx="548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533400" y="3352800"/>
            <a:ext cx="16017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i="1" dirty="0" smtClean="0">
                <a:solidFill>
                  <a:srgbClr val="FF0000"/>
                </a:solidFill>
              </a:rPr>
              <a:t>Hava sıcaklığı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33400" y="4034135"/>
            <a:ext cx="17511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i="1" dirty="0" smtClean="0">
                <a:solidFill>
                  <a:srgbClr val="FF0000"/>
                </a:solidFill>
              </a:rPr>
              <a:t>Reklam </a:t>
            </a:r>
            <a:r>
              <a:rPr lang="tr-TR" sz="2000" i="1" dirty="0" smtClean="0">
                <a:solidFill>
                  <a:srgbClr val="FF0000"/>
                </a:solidFill>
              </a:rPr>
              <a:t>miktarı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3400" y="4796135"/>
            <a:ext cx="1289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i="1" dirty="0" smtClean="0">
                <a:solidFill>
                  <a:srgbClr val="FF0000"/>
                </a:solidFill>
              </a:rPr>
              <a:t>Ürün fiyatı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39" name="Down Arrow 38"/>
          <p:cNvSpPr/>
          <p:nvPr/>
        </p:nvSpPr>
        <p:spPr>
          <a:xfrm rot="1824161">
            <a:off x="2840028" y="2781421"/>
            <a:ext cx="274320" cy="457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85800" y="3733800"/>
            <a:ext cx="146304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85800" y="4419600"/>
            <a:ext cx="146304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70560" y="5181600"/>
            <a:ext cx="146304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09600" y="1828800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tr-TR" sz="2400" dirty="0" smtClean="0"/>
              <a:t>Bunlar</a:t>
            </a:r>
            <a:r>
              <a:rPr lang="tr-TR" sz="2400" dirty="0" smtClean="0"/>
              <a:t>, modelin durumunu bir şelilde belirtir; bu şekilde solda modelin özellikleri olmaktadır</a:t>
            </a:r>
            <a:endParaRPr lang="tr-TR" sz="2400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grpSp>
        <p:nvGrpSpPr>
          <p:cNvPr id="4" name="Group 53"/>
          <p:cNvGrpSpPr/>
          <p:nvPr/>
        </p:nvGrpSpPr>
        <p:grpSpPr>
          <a:xfrm>
            <a:off x="2209800" y="3200400"/>
            <a:ext cx="3977640" cy="2209800"/>
            <a:chOff x="1066800" y="2667000"/>
            <a:chExt cx="3977640" cy="2209800"/>
          </a:xfrm>
        </p:grpSpPr>
        <p:sp>
          <p:nvSpPr>
            <p:cNvPr id="17" name="Oval 16"/>
            <p:cNvSpPr/>
            <p:nvPr/>
          </p:nvSpPr>
          <p:spPr>
            <a:xfrm>
              <a:off x="10668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668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0668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5146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25146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146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8100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7" idx="6"/>
              <a:endCxn id="22" idx="2"/>
            </p:cNvCxnSpPr>
            <p:nvPr/>
          </p:nvCxnSpPr>
          <p:spPr>
            <a:xfrm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7" idx="6"/>
              <a:endCxn id="21" idx="2"/>
            </p:cNvCxnSpPr>
            <p:nvPr/>
          </p:nvCxnSpPr>
          <p:spPr>
            <a:xfrm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7" idx="6"/>
              <a:endCxn id="20" idx="2"/>
            </p:cNvCxnSpPr>
            <p:nvPr/>
          </p:nvCxnSpPr>
          <p:spPr>
            <a:xfrm>
              <a:off x="1752600" y="3009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8" idx="6"/>
              <a:endCxn id="20" idx="2"/>
            </p:cNvCxnSpPr>
            <p:nvPr/>
          </p:nvCxnSpPr>
          <p:spPr>
            <a:xfrm flipV="1"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8" idx="6"/>
              <a:endCxn id="21" idx="2"/>
            </p:cNvCxnSpPr>
            <p:nvPr/>
          </p:nvCxnSpPr>
          <p:spPr>
            <a:xfrm>
              <a:off x="1752600" y="3771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8" idx="6"/>
              <a:endCxn id="22" idx="2"/>
            </p:cNvCxnSpPr>
            <p:nvPr/>
          </p:nvCxnSpPr>
          <p:spPr>
            <a:xfrm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9" idx="6"/>
              <a:endCxn id="20" idx="2"/>
            </p:cNvCxnSpPr>
            <p:nvPr/>
          </p:nvCxnSpPr>
          <p:spPr>
            <a:xfrm flipV="1"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9" idx="6"/>
              <a:endCxn id="21" idx="2"/>
            </p:cNvCxnSpPr>
            <p:nvPr/>
          </p:nvCxnSpPr>
          <p:spPr>
            <a:xfrm flipV="1"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9" idx="6"/>
              <a:endCxn id="22" idx="2"/>
            </p:cNvCxnSpPr>
            <p:nvPr/>
          </p:nvCxnSpPr>
          <p:spPr>
            <a:xfrm>
              <a:off x="1752600" y="4533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0" idx="6"/>
              <a:endCxn id="23" idx="2"/>
            </p:cNvCxnSpPr>
            <p:nvPr/>
          </p:nvCxnSpPr>
          <p:spPr>
            <a:xfrm>
              <a:off x="3200400" y="3009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1" idx="6"/>
              <a:endCxn id="23" idx="2"/>
            </p:cNvCxnSpPr>
            <p:nvPr/>
          </p:nvCxnSpPr>
          <p:spPr>
            <a:xfrm>
              <a:off x="3200400" y="3771900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2" idx="6"/>
              <a:endCxn id="23" idx="2"/>
            </p:cNvCxnSpPr>
            <p:nvPr/>
          </p:nvCxnSpPr>
          <p:spPr>
            <a:xfrm flipV="1">
              <a:off x="3200400" y="3771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3" idx="6"/>
            </p:cNvCxnSpPr>
            <p:nvPr/>
          </p:nvCxnSpPr>
          <p:spPr>
            <a:xfrm>
              <a:off x="4495800" y="3771900"/>
              <a:ext cx="548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2895600" y="1752600"/>
            <a:ext cx="5638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tr-TR" sz="2400" dirty="0" smtClean="0"/>
              <a:t>En sağdaki katman </a:t>
            </a:r>
            <a:r>
              <a:rPr lang="tr-TR" sz="2400" dirty="0" smtClean="0"/>
              <a:t>modelin çıkışını içerir–bu </a:t>
            </a:r>
            <a:r>
              <a:rPr lang="tr-TR" sz="2400" dirty="0" smtClean="0"/>
              <a:t>katmana </a:t>
            </a:r>
            <a:r>
              <a:rPr lang="tr-TR" sz="2400" dirty="0" smtClean="0">
                <a:solidFill>
                  <a:srgbClr val="FF0000"/>
                </a:solidFill>
              </a:rPr>
              <a:t>“çıkış katmanı” </a:t>
            </a:r>
            <a:r>
              <a:rPr lang="tr-TR" sz="2400" dirty="0" smtClean="0"/>
              <a:t>denir</a:t>
            </a:r>
          </a:p>
        </p:txBody>
      </p:sp>
      <p:sp>
        <p:nvSpPr>
          <p:cNvPr id="41" name="Oval 40"/>
          <p:cNvSpPr/>
          <p:nvPr/>
        </p:nvSpPr>
        <p:spPr>
          <a:xfrm>
            <a:off x="4800600" y="3505200"/>
            <a:ext cx="1143000" cy="15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181600" y="5410200"/>
            <a:ext cx="1824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/>
              <a:t>Çıkış katmanı</a:t>
            </a:r>
            <a:endParaRPr 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grpSp>
        <p:nvGrpSpPr>
          <p:cNvPr id="4" name="Group 53"/>
          <p:cNvGrpSpPr/>
          <p:nvPr/>
        </p:nvGrpSpPr>
        <p:grpSpPr>
          <a:xfrm>
            <a:off x="2209800" y="3200400"/>
            <a:ext cx="3977640" cy="2209800"/>
            <a:chOff x="1066800" y="2667000"/>
            <a:chExt cx="3977640" cy="2209800"/>
          </a:xfrm>
        </p:grpSpPr>
        <p:sp>
          <p:nvSpPr>
            <p:cNvPr id="17" name="Oval 16"/>
            <p:cNvSpPr/>
            <p:nvPr/>
          </p:nvSpPr>
          <p:spPr>
            <a:xfrm>
              <a:off x="10668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668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0668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5146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25146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146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8100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7" idx="6"/>
              <a:endCxn id="22" idx="2"/>
            </p:cNvCxnSpPr>
            <p:nvPr/>
          </p:nvCxnSpPr>
          <p:spPr>
            <a:xfrm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7" idx="6"/>
              <a:endCxn id="21" idx="2"/>
            </p:cNvCxnSpPr>
            <p:nvPr/>
          </p:nvCxnSpPr>
          <p:spPr>
            <a:xfrm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7" idx="6"/>
              <a:endCxn id="20" idx="2"/>
            </p:cNvCxnSpPr>
            <p:nvPr/>
          </p:nvCxnSpPr>
          <p:spPr>
            <a:xfrm>
              <a:off x="1752600" y="3009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8" idx="6"/>
              <a:endCxn id="20" idx="2"/>
            </p:cNvCxnSpPr>
            <p:nvPr/>
          </p:nvCxnSpPr>
          <p:spPr>
            <a:xfrm flipV="1"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8" idx="6"/>
              <a:endCxn id="21" idx="2"/>
            </p:cNvCxnSpPr>
            <p:nvPr/>
          </p:nvCxnSpPr>
          <p:spPr>
            <a:xfrm>
              <a:off x="1752600" y="3771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8" idx="6"/>
              <a:endCxn id="22" idx="2"/>
            </p:cNvCxnSpPr>
            <p:nvPr/>
          </p:nvCxnSpPr>
          <p:spPr>
            <a:xfrm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9" idx="6"/>
              <a:endCxn id="20" idx="2"/>
            </p:cNvCxnSpPr>
            <p:nvPr/>
          </p:nvCxnSpPr>
          <p:spPr>
            <a:xfrm flipV="1"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9" idx="6"/>
              <a:endCxn id="21" idx="2"/>
            </p:cNvCxnSpPr>
            <p:nvPr/>
          </p:nvCxnSpPr>
          <p:spPr>
            <a:xfrm flipV="1"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9" idx="6"/>
              <a:endCxn id="22" idx="2"/>
            </p:cNvCxnSpPr>
            <p:nvPr/>
          </p:nvCxnSpPr>
          <p:spPr>
            <a:xfrm>
              <a:off x="1752600" y="4533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0" idx="6"/>
              <a:endCxn id="23" idx="2"/>
            </p:cNvCxnSpPr>
            <p:nvPr/>
          </p:nvCxnSpPr>
          <p:spPr>
            <a:xfrm>
              <a:off x="3200400" y="3009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1" idx="6"/>
              <a:endCxn id="23" idx="2"/>
            </p:cNvCxnSpPr>
            <p:nvPr/>
          </p:nvCxnSpPr>
          <p:spPr>
            <a:xfrm>
              <a:off x="3200400" y="3771900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2" idx="6"/>
              <a:endCxn id="23" idx="2"/>
            </p:cNvCxnSpPr>
            <p:nvPr/>
          </p:nvCxnSpPr>
          <p:spPr>
            <a:xfrm flipV="1">
              <a:off x="3200400" y="3771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3" idx="6"/>
            </p:cNvCxnSpPr>
            <p:nvPr/>
          </p:nvCxnSpPr>
          <p:spPr>
            <a:xfrm>
              <a:off x="4495800" y="3771900"/>
              <a:ext cx="548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5105400" y="5257800"/>
            <a:ext cx="2489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i="1" dirty="0" smtClean="0">
                <a:solidFill>
                  <a:srgbClr val="FF0000"/>
                </a:solidFill>
              </a:rPr>
              <a:t>Satın alınması </a:t>
            </a:r>
            <a:r>
              <a:rPr lang="tr-TR" sz="2000" i="1" dirty="0" smtClean="0">
                <a:solidFill>
                  <a:srgbClr val="FF0000"/>
                </a:solidFill>
              </a:rPr>
              <a:t>olasılığı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4800600" y="3505200"/>
            <a:ext cx="1122528" cy="15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667000" y="2357735"/>
            <a:ext cx="571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tr-TR" sz="2400" dirty="0" smtClean="0"/>
              <a:t>B</a:t>
            </a:r>
            <a:r>
              <a:rPr lang="tr-TR" sz="2400" dirty="0" smtClean="0"/>
              <a:t>u</a:t>
            </a:r>
            <a:r>
              <a:rPr lang="tr-TR" sz="2400" dirty="0" smtClean="0"/>
              <a:t>, modellenecek her hangi </a:t>
            </a:r>
            <a:r>
              <a:rPr lang="tr-TR" sz="2400" dirty="0" smtClean="0"/>
              <a:t>değerler verir</a:t>
            </a:r>
            <a:endParaRPr lang="tr-TR" sz="2400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533400" y="3352800"/>
            <a:ext cx="16017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i="1" dirty="0" smtClean="0">
                <a:solidFill>
                  <a:srgbClr val="FF0000"/>
                </a:solidFill>
              </a:rPr>
              <a:t>Hava sıcaklığı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3400" y="4034135"/>
            <a:ext cx="17511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i="1" dirty="0" smtClean="0">
                <a:solidFill>
                  <a:srgbClr val="FF0000"/>
                </a:solidFill>
              </a:rPr>
              <a:t>Reklam </a:t>
            </a:r>
            <a:r>
              <a:rPr lang="tr-TR" sz="2000" i="1" dirty="0" smtClean="0">
                <a:solidFill>
                  <a:srgbClr val="FF0000"/>
                </a:solidFill>
              </a:rPr>
              <a:t>miktarı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33400" y="4796135"/>
            <a:ext cx="1289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i="1" dirty="0" smtClean="0">
                <a:solidFill>
                  <a:srgbClr val="FF0000"/>
                </a:solidFill>
              </a:rPr>
              <a:t>Ürün fiyatı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45" name="Down Arrow 44"/>
          <p:cNvSpPr/>
          <p:nvPr/>
        </p:nvSpPr>
        <p:spPr>
          <a:xfrm rot="1824161">
            <a:off x="5648652" y="2933821"/>
            <a:ext cx="274320" cy="457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grpSp>
        <p:nvGrpSpPr>
          <p:cNvPr id="4" name="Group 53"/>
          <p:cNvGrpSpPr/>
          <p:nvPr/>
        </p:nvGrpSpPr>
        <p:grpSpPr>
          <a:xfrm>
            <a:off x="2209800" y="3200400"/>
            <a:ext cx="3977640" cy="2209800"/>
            <a:chOff x="1066800" y="2667000"/>
            <a:chExt cx="3977640" cy="2209800"/>
          </a:xfrm>
        </p:grpSpPr>
        <p:sp>
          <p:nvSpPr>
            <p:cNvPr id="17" name="Oval 16"/>
            <p:cNvSpPr/>
            <p:nvPr/>
          </p:nvSpPr>
          <p:spPr>
            <a:xfrm>
              <a:off x="10668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668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0668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5146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25146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146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8100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7" idx="6"/>
              <a:endCxn id="22" idx="2"/>
            </p:cNvCxnSpPr>
            <p:nvPr/>
          </p:nvCxnSpPr>
          <p:spPr>
            <a:xfrm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7" idx="6"/>
              <a:endCxn id="21" idx="2"/>
            </p:cNvCxnSpPr>
            <p:nvPr/>
          </p:nvCxnSpPr>
          <p:spPr>
            <a:xfrm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7" idx="6"/>
              <a:endCxn id="20" idx="2"/>
            </p:cNvCxnSpPr>
            <p:nvPr/>
          </p:nvCxnSpPr>
          <p:spPr>
            <a:xfrm>
              <a:off x="1752600" y="3009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8" idx="6"/>
              <a:endCxn id="20" idx="2"/>
            </p:cNvCxnSpPr>
            <p:nvPr/>
          </p:nvCxnSpPr>
          <p:spPr>
            <a:xfrm flipV="1"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8" idx="6"/>
              <a:endCxn id="21" idx="2"/>
            </p:cNvCxnSpPr>
            <p:nvPr/>
          </p:nvCxnSpPr>
          <p:spPr>
            <a:xfrm>
              <a:off x="1752600" y="3771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8" idx="6"/>
              <a:endCxn id="22" idx="2"/>
            </p:cNvCxnSpPr>
            <p:nvPr/>
          </p:nvCxnSpPr>
          <p:spPr>
            <a:xfrm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9" idx="6"/>
              <a:endCxn id="20" idx="2"/>
            </p:cNvCxnSpPr>
            <p:nvPr/>
          </p:nvCxnSpPr>
          <p:spPr>
            <a:xfrm flipV="1"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9" idx="6"/>
              <a:endCxn id="21" idx="2"/>
            </p:cNvCxnSpPr>
            <p:nvPr/>
          </p:nvCxnSpPr>
          <p:spPr>
            <a:xfrm flipV="1"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9" idx="6"/>
              <a:endCxn id="22" idx="2"/>
            </p:cNvCxnSpPr>
            <p:nvPr/>
          </p:nvCxnSpPr>
          <p:spPr>
            <a:xfrm>
              <a:off x="1752600" y="4533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0" idx="6"/>
              <a:endCxn id="23" idx="2"/>
            </p:cNvCxnSpPr>
            <p:nvPr/>
          </p:nvCxnSpPr>
          <p:spPr>
            <a:xfrm>
              <a:off x="3200400" y="3009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1" idx="6"/>
              <a:endCxn id="23" idx="2"/>
            </p:cNvCxnSpPr>
            <p:nvPr/>
          </p:nvCxnSpPr>
          <p:spPr>
            <a:xfrm>
              <a:off x="3200400" y="3771900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2" idx="6"/>
              <a:endCxn id="23" idx="2"/>
            </p:cNvCxnSpPr>
            <p:nvPr/>
          </p:nvCxnSpPr>
          <p:spPr>
            <a:xfrm flipV="1">
              <a:off x="3200400" y="3771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3" idx="6"/>
            </p:cNvCxnSpPr>
            <p:nvPr/>
          </p:nvCxnSpPr>
          <p:spPr>
            <a:xfrm>
              <a:off x="4495800" y="3771900"/>
              <a:ext cx="548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Oval 40"/>
          <p:cNvSpPr/>
          <p:nvPr/>
        </p:nvSpPr>
        <p:spPr>
          <a:xfrm>
            <a:off x="3276600" y="2895600"/>
            <a:ext cx="1447800" cy="2819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124200" y="5943600"/>
            <a:ext cx="21129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/>
              <a:t>Gizli katmanlar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4572000" y="1981200"/>
            <a:ext cx="457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tr-TR" sz="2400" dirty="0" smtClean="0"/>
              <a:t>Arasındaki katmanlara </a:t>
            </a:r>
            <a:br>
              <a:rPr lang="tr-TR" sz="2400" dirty="0" smtClean="0"/>
            </a:br>
            <a:r>
              <a:rPr lang="tr-TR" sz="2400" dirty="0" smtClean="0">
                <a:solidFill>
                  <a:srgbClr val="FF0000"/>
                </a:solidFill>
              </a:rPr>
              <a:t>“gizli katmanlar” </a:t>
            </a:r>
            <a:r>
              <a:rPr lang="tr-TR" sz="2400" dirty="0" smtClean="0"/>
              <a:t>denir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grpSp>
        <p:nvGrpSpPr>
          <p:cNvPr id="4" name="Group 53"/>
          <p:cNvGrpSpPr/>
          <p:nvPr/>
        </p:nvGrpSpPr>
        <p:grpSpPr>
          <a:xfrm>
            <a:off x="2209800" y="3200400"/>
            <a:ext cx="3977640" cy="2209800"/>
            <a:chOff x="1066800" y="2667000"/>
            <a:chExt cx="3977640" cy="2209800"/>
          </a:xfrm>
        </p:grpSpPr>
        <p:sp>
          <p:nvSpPr>
            <p:cNvPr id="17" name="Oval 16"/>
            <p:cNvSpPr/>
            <p:nvPr/>
          </p:nvSpPr>
          <p:spPr>
            <a:xfrm>
              <a:off x="10668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668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0668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5146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25146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146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8100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7" idx="6"/>
              <a:endCxn id="22" idx="2"/>
            </p:cNvCxnSpPr>
            <p:nvPr/>
          </p:nvCxnSpPr>
          <p:spPr>
            <a:xfrm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7" idx="6"/>
              <a:endCxn id="21" idx="2"/>
            </p:cNvCxnSpPr>
            <p:nvPr/>
          </p:nvCxnSpPr>
          <p:spPr>
            <a:xfrm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7" idx="6"/>
              <a:endCxn id="20" idx="2"/>
            </p:cNvCxnSpPr>
            <p:nvPr/>
          </p:nvCxnSpPr>
          <p:spPr>
            <a:xfrm>
              <a:off x="1752600" y="3009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8" idx="6"/>
              <a:endCxn id="20" idx="2"/>
            </p:cNvCxnSpPr>
            <p:nvPr/>
          </p:nvCxnSpPr>
          <p:spPr>
            <a:xfrm flipV="1"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8" idx="6"/>
              <a:endCxn id="21" idx="2"/>
            </p:cNvCxnSpPr>
            <p:nvPr/>
          </p:nvCxnSpPr>
          <p:spPr>
            <a:xfrm>
              <a:off x="1752600" y="3771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8" idx="6"/>
              <a:endCxn id="22" idx="2"/>
            </p:cNvCxnSpPr>
            <p:nvPr/>
          </p:nvCxnSpPr>
          <p:spPr>
            <a:xfrm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9" idx="6"/>
              <a:endCxn id="20" idx="2"/>
            </p:cNvCxnSpPr>
            <p:nvPr/>
          </p:nvCxnSpPr>
          <p:spPr>
            <a:xfrm flipV="1"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9" idx="6"/>
              <a:endCxn id="21" idx="2"/>
            </p:cNvCxnSpPr>
            <p:nvPr/>
          </p:nvCxnSpPr>
          <p:spPr>
            <a:xfrm flipV="1"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9" idx="6"/>
              <a:endCxn id="22" idx="2"/>
            </p:cNvCxnSpPr>
            <p:nvPr/>
          </p:nvCxnSpPr>
          <p:spPr>
            <a:xfrm>
              <a:off x="1752600" y="4533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0" idx="6"/>
              <a:endCxn id="23" idx="2"/>
            </p:cNvCxnSpPr>
            <p:nvPr/>
          </p:nvCxnSpPr>
          <p:spPr>
            <a:xfrm>
              <a:off x="3200400" y="3009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1" idx="6"/>
              <a:endCxn id="23" idx="2"/>
            </p:cNvCxnSpPr>
            <p:nvPr/>
          </p:nvCxnSpPr>
          <p:spPr>
            <a:xfrm>
              <a:off x="3200400" y="3771900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2" idx="6"/>
              <a:endCxn id="23" idx="2"/>
            </p:cNvCxnSpPr>
            <p:nvPr/>
          </p:nvCxnSpPr>
          <p:spPr>
            <a:xfrm flipV="1">
              <a:off x="3200400" y="3771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3" idx="6"/>
            </p:cNvCxnSpPr>
            <p:nvPr/>
          </p:nvCxnSpPr>
          <p:spPr>
            <a:xfrm>
              <a:off x="4495800" y="3771900"/>
              <a:ext cx="548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Oval 40"/>
          <p:cNvSpPr/>
          <p:nvPr/>
        </p:nvSpPr>
        <p:spPr>
          <a:xfrm>
            <a:off x="3276600" y="2895600"/>
            <a:ext cx="1447800" cy="2819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3352800"/>
            <a:ext cx="16017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i="1" dirty="0" smtClean="0">
                <a:solidFill>
                  <a:srgbClr val="FF0000"/>
                </a:solidFill>
              </a:rPr>
              <a:t>Hava sıcaklığı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04800" y="4034135"/>
            <a:ext cx="17511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i="1" dirty="0" smtClean="0">
                <a:solidFill>
                  <a:srgbClr val="FF0000"/>
                </a:solidFill>
              </a:rPr>
              <a:t>Reklam </a:t>
            </a:r>
            <a:r>
              <a:rPr lang="tr-TR" sz="2000" i="1" dirty="0" smtClean="0">
                <a:solidFill>
                  <a:srgbClr val="FF0000"/>
                </a:solidFill>
              </a:rPr>
              <a:t>miktarı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04800" y="4796135"/>
            <a:ext cx="1289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i="1" dirty="0" smtClean="0">
                <a:solidFill>
                  <a:srgbClr val="FF0000"/>
                </a:solidFill>
              </a:rPr>
              <a:t>Ürün fiyatı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248400" y="3505200"/>
            <a:ext cx="2489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i="1" dirty="0" smtClean="0">
                <a:solidFill>
                  <a:srgbClr val="FF0000"/>
                </a:solidFill>
              </a:rPr>
              <a:t>Satın alınması </a:t>
            </a:r>
            <a:r>
              <a:rPr lang="tr-TR" sz="2000" i="1" dirty="0" smtClean="0">
                <a:solidFill>
                  <a:srgbClr val="FF0000"/>
                </a:solidFill>
              </a:rPr>
              <a:t>olasılığı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19400" y="2205335"/>
            <a:ext cx="6019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tr-TR" sz="2400" dirty="0" smtClean="0"/>
              <a:t>B</a:t>
            </a:r>
            <a:r>
              <a:rPr lang="tr-TR" sz="2400" dirty="0" smtClean="0"/>
              <a:t>unlar</a:t>
            </a:r>
            <a:r>
              <a:rPr lang="tr-TR" sz="2400" dirty="0" smtClean="0"/>
              <a:t>, </a:t>
            </a:r>
            <a:r>
              <a:rPr lang="tr-TR" sz="2400" dirty="0" smtClean="0"/>
              <a:t>arasındaki </a:t>
            </a:r>
            <a:r>
              <a:rPr lang="tr-TR" sz="2400" dirty="0" smtClean="0"/>
              <a:t>bütün </a:t>
            </a:r>
            <a:r>
              <a:rPr lang="tr-TR" sz="2400" dirty="0" smtClean="0"/>
              <a:t>hesaplama </a:t>
            </a:r>
            <a:r>
              <a:rPr lang="tr-TR" sz="2400" dirty="0" smtClean="0"/>
              <a:t>yapmalı</a:t>
            </a:r>
            <a:endParaRPr lang="tr-TR" sz="2400" dirty="0" smtClean="0"/>
          </a:p>
        </p:txBody>
      </p:sp>
      <p:sp>
        <p:nvSpPr>
          <p:cNvPr id="33" name="Down Arrow 32"/>
          <p:cNvSpPr/>
          <p:nvPr/>
        </p:nvSpPr>
        <p:spPr>
          <a:xfrm rot="2666357">
            <a:off x="4658052" y="2705221"/>
            <a:ext cx="274320" cy="457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YSA’nda </a:t>
            </a:r>
            <a:r>
              <a:rPr lang="tr-TR" dirty="0" smtClean="0"/>
              <a:t>geri </a:t>
            </a:r>
            <a:r>
              <a:rPr lang="tr-TR" dirty="0" smtClean="0"/>
              <a:t>bakan </a:t>
            </a:r>
            <a:r>
              <a:rPr lang="tr-TR" dirty="0" smtClean="0"/>
              <a:t>bağlantılar </a:t>
            </a:r>
            <a:r>
              <a:rPr lang="tr-TR" dirty="0" smtClean="0"/>
              <a:t>hiç yoksa</a:t>
            </a:r>
            <a:r>
              <a:rPr lang="tr-TR" dirty="0" smtClean="0"/>
              <a:t>, öyle YSA’na </a:t>
            </a:r>
            <a:r>
              <a:rPr lang="tr-TR" dirty="0" smtClean="0">
                <a:solidFill>
                  <a:srgbClr val="FF0000"/>
                </a:solidFill>
              </a:rPr>
              <a:t>“ileri beslemeli”</a:t>
            </a:r>
            <a:r>
              <a:rPr lang="tr-TR" dirty="0" smtClean="0"/>
              <a:t> </a:t>
            </a:r>
            <a:r>
              <a:rPr lang="tr-TR" dirty="0" smtClean="0"/>
              <a:t>denir</a:t>
            </a:r>
          </a:p>
          <a:p>
            <a:r>
              <a:rPr lang="tr-TR" dirty="0" smtClean="0"/>
              <a:t>Aksi halde, YSA’na </a:t>
            </a:r>
            <a:r>
              <a:rPr lang="tr-TR" dirty="0" smtClean="0">
                <a:solidFill>
                  <a:srgbClr val="FF0000"/>
                </a:solidFill>
              </a:rPr>
              <a:t>“geri beslemeli” </a:t>
            </a:r>
            <a:r>
              <a:rPr lang="tr-TR" dirty="0" smtClean="0"/>
              <a:t>denir</a:t>
            </a:r>
          </a:p>
        </p:txBody>
      </p:sp>
      <p:grpSp>
        <p:nvGrpSpPr>
          <p:cNvPr id="4" name="Group 53"/>
          <p:cNvGrpSpPr/>
          <p:nvPr/>
        </p:nvGrpSpPr>
        <p:grpSpPr>
          <a:xfrm>
            <a:off x="3352800" y="4572000"/>
            <a:ext cx="3977640" cy="2209800"/>
            <a:chOff x="1066800" y="2667000"/>
            <a:chExt cx="3977640" cy="2209800"/>
          </a:xfrm>
        </p:grpSpPr>
        <p:sp>
          <p:nvSpPr>
            <p:cNvPr id="17" name="Oval 16"/>
            <p:cNvSpPr/>
            <p:nvPr/>
          </p:nvSpPr>
          <p:spPr>
            <a:xfrm>
              <a:off x="10668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668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0668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5146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25146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146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8100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7" idx="6"/>
              <a:endCxn id="22" idx="2"/>
            </p:cNvCxnSpPr>
            <p:nvPr/>
          </p:nvCxnSpPr>
          <p:spPr>
            <a:xfrm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7" idx="6"/>
              <a:endCxn id="21" idx="2"/>
            </p:cNvCxnSpPr>
            <p:nvPr/>
          </p:nvCxnSpPr>
          <p:spPr>
            <a:xfrm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7" idx="6"/>
              <a:endCxn id="20" idx="2"/>
            </p:cNvCxnSpPr>
            <p:nvPr/>
          </p:nvCxnSpPr>
          <p:spPr>
            <a:xfrm>
              <a:off x="1752600" y="3009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8" idx="6"/>
              <a:endCxn id="20" idx="2"/>
            </p:cNvCxnSpPr>
            <p:nvPr/>
          </p:nvCxnSpPr>
          <p:spPr>
            <a:xfrm flipV="1"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8" idx="6"/>
              <a:endCxn id="21" idx="2"/>
            </p:cNvCxnSpPr>
            <p:nvPr/>
          </p:nvCxnSpPr>
          <p:spPr>
            <a:xfrm>
              <a:off x="1752600" y="3771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8" idx="6"/>
              <a:endCxn id="22" idx="2"/>
            </p:cNvCxnSpPr>
            <p:nvPr/>
          </p:nvCxnSpPr>
          <p:spPr>
            <a:xfrm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9" idx="6"/>
              <a:endCxn id="20" idx="2"/>
            </p:cNvCxnSpPr>
            <p:nvPr/>
          </p:nvCxnSpPr>
          <p:spPr>
            <a:xfrm flipV="1"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9" idx="6"/>
              <a:endCxn id="21" idx="2"/>
            </p:cNvCxnSpPr>
            <p:nvPr/>
          </p:nvCxnSpPr>
          <p:spPr>
            <a:xfrm flipV="1"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9" idx="6"/>
              <a:endCxn id="22" idx="2"/>
            </p:cNvCxnSpPr>
            <p:nvPr/>
          </p:nvCxnSpPr>
          <p:spPr>
            <a:xfrm>
              <a:off x="1752600" y="4533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0" idx="6"/>
              <a:endCxn id="23" idx="2"/>
            </p:cNvCxnSpPr>
            <p:nvPr/>
          </p:nvCxnSpPr>
          <p:spPr>
            <a:xfrm>
              <a:off x="3200400" y="3009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1" idx="6"/>
              <a:endCxn id="23" idx="2"/>
            </p:cNvCxnSpPr>
            <p:nvPr/>
          </p:nvCxnSpPr>
          <p:spPr>
            <a:xfrm>
              <a:off x="3200400" y="3771900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2" idx="6"/>
              <a:endCxn id="23" idx="2"/>
            </p:cNvCxnSpPr>
            <p:nvPr/>
          </p:nvCxnSpPr>
          <p:spPr>
            <a:xfrm flipV="1">
              <a:off x="3200400" y="3771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3" idx="6"/>
            </p:cNvCxnSpPr>
            <p:nvPr/>
          </p:nvCxnSpPr>
          <p:spPr>
            <a:xfrm>
              <a:off x="4495800" y="3771900"/>
              <a:ext cx="548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38"/>
          <p:cNvSpPr/>
          <p:nvPr/>
        </p:nvSpPr>
        <p:spPr>
          <a:xfrm>
            <a:off x="5410200" y="4572000"/>
            <a:ext cx="1086134" cy="760863"/>
          </a:xfrm>
          <a:custGeom>
            <a:avLst/>
            <a:gdLst>
              <a:gd name="connsiteX0" fmla="*/ 1201003 w 1237397"/>
              <a:gd name="connsiteY0" fmla="*/ 925773 h 925773"/>
              <a:gd name="connsiteX1" fmla="*/ 1119117 w 1237397"/>
              <a:gd name="connsiteY1" fmla="*/ 216089 h 925773"/>
              <a:gd name="connsiteX2" fmla="*/ 491320 w 1237397"/>
              <a:gd name="connsiteY2" fmla="*/ 11373 h 925773"/>
              <a:gd name="connsiteX3" fmla="*/ 0 w 1237397"/>
              <a:gd name="connsiteY3" fmla="*/ 147850 h 925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7397" h="925773">
                <a:moveTo>
                  <a:pt x="1201003" y="925773"/>
                </a:moveTo>
                <a:cubicBezTo>
                  <a:pt x="1219200" y="647131"/>
                  <a:pt x="1237397" y="368489"/>
                  <a:pt x="1119117" y="216089"/>
                </a:cubicBezTo>
                <a:cubicBezTo>
                  <a:pt x="1000837" y="63689"/>
                  <a:pt x="677840" y="22746"/>
                  <a:pt x="491320" y="11373"/>
                </a:cubicBezTo>
                <a:cubicBezTo>
                  <a:pt x="304801" y="0"/>
                  <a:pt x="77337" y="125104"/>
                  <a:pt x="0" y="147850"/>
                </a:cubicBezTo>
              </a:path>
            </a:pathLst>
          </a:custGeom>
          <a:ln w="38100"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962400" y="3886200"/>
            <a:ext cx="3246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>
                <a:solidFill>
                  <a:srgbClr val="FF0000"/>
                </a:solidFill>
              </a:rPr>
              <a:t>geri </a:t>
            </a:r>
            <a:r>
              <a:rPr lang="tr-TR" sz="2400" dirty="0" smtClean="0">
                <a:solidFill>
                  <a:srgbClr val="FF0000"/>
                </a:solidFill>
              </a:rPr>
              <a:t>beslemeli nöron ağı </a:t>
            </a:r>
            <a:endParaRPr lang="en-US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Makine </a:t>
            </a:r>
            <a:r>
              <a:rPr lang="tr-TR" dirty="0" smtClean="0"/>
              <a:t>öğrenmesinde çoğunlukla sadece </a:t>
            </a:r>
            <a:r>
              <a:rPr lang="tr-TR" dirty="0" smtClean="0"/>
              <a:t>“ileri beslemeli” </a:t>
            </a:r>
            <a:r>
              <a:rPr lang="tr-TR" dirty="0" smtClean="0"/>
              <a:t>YSA </a:t>
            </a:r>
            <a:r>
              <a:rPr lang="tr-TR" dirty="0" smtClean="0"/>
              <a:t>kullanılır, çünkü onların öğretilmesi daha basit</a:t>
            </a:r>
          </a:p>
        </p:txBody>
      </p:sp>
      <p:grpSp>
        <p:nvGrpSpPr>
          <p:cNvPr id="4" name="Group 53"/>
          <p:cNvGrpSpPr/>
          <p:nvPr/>
        </p:nvGrpSpPr>
        <p:grpSpPr>
          <a:xfrm>
            <a:off x="3352800" y="4572000"/>
            <a:ext cx="3977640" cy="2209800"/>
            <a:chOff x="1066800" y="2667000"/>
            <a:chExt cx="3977640" cy="2209800"/>
          </a:xfrm>
        </p:grpSpPr>
        <p:sp>
          <p:nvSpPr>
            <p:cNvPr id="17" name="Oval 16"/>
            <p:cNvSpPr/>
            <p:nvPr/>
          </p:nvSpPr>
          <p:spPr>
            <a:xfrm>
              <a:off x="10668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668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0668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5146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25146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146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8100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7" idx="6"/>
              <a:endCxn id="22" idx="2"/>
            </p:cNvCxnSpPr>
            <p:nvPr/>
          </p:nvCxnSpPr>
          <p:spPr>
            <a:xfrm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7" idx="6"/>
              <a:endCxn id="21" idx="2"/>
            </p:cNvCxnSpPr>
            <p:nvPr/>
          </p:nvCxnSpPr>
          <p:spPr>
            <a:xfrm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7" idx="6"/>
              <a:endCxn id="20" idx="2"/>
            </p:cNvCxnSpPr>
            <p:nvPr/>
          </p:nvCxnSpPr>
          <p:spPr>
            <a:xfrm>
              <a:off x="1752600" y="3009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8" idx="6"/>
              <a:endCxn id="20" idx="2"/>
            </p:cNvCxnSpPr>
            <p:nvPr/>
          </p:nvCxnSpPr>
          <p:spPr>
            <a:xfrm flipV="1"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8" idx="6"/>
              <a:endCxn id="21" idx="2"/>
            </p:cNvCxnSpPr>
            <p:nvPr/>
          </p:nvCxnSpPr>
          <p:spPr>
            <a:xfrm>
              <a:off x="1752600" y="3771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8" idx="6"/>
              <a:endCxn id="22" idx="2"/>
            </p:cNvCxnSpPr>
            <p:nvPr/>
          </p:nvCxnSpPr>
          <p:spPr>
            <a:xfrm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9" idx="6"/>
              <a:endCxn id="20" idx="2"/>
            </p:cNvCxnSpPr>
            <p:nvPr/>
          </p:nvCxnSpPr>
          <p:spPr>
            <a:xfrm flipV="1"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9" idx="6"/>
              <a:endCxn id="21" idx="2"/>
            </p:cNvCxnSpPr>
            <p:nvPr/>
          </p:nvCxnSpPr>
          <p:spPr>
            <a:xfrm flipV="1"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9" idx="6"/>
              <a:endCxn id="22" idx="2"/>
            </p:cNvCxnSpPr>
            <p:nvPr/>
          </p:nvCxnSpPr>
          <p:spPr>
            <a:xfrm>
              <a:off x="1752600" y="4533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0" idx="6"/>
              <a:endCxn id="23" idx="2"/>
            </p:cNvCxnSpPr>
            <p:nvPr/>
          </p:nvCxnSpPr>
          <p:spPr>
            <a:xfrm>
              <a:off x="3200400" y="3009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1" idx="6"/>
              <a:endCxn id="23" idx="2"/>
            </p:cNvCxnSpPr>
            <p:nvPr/>
          </p:nvCxnSpPr>
          <p:spPr>
            <a:xfrm>
              <a:off x="3200400" y="3771900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2" idx="6"/>
              <a:endCxn id="23" idx="2"/>
            </p:cNvCxnSpPr>
            <p:nvPr/>
          </p:nvCxnSpPr>
          <p:spPr>
            <a:xfrm flipV="1">
              <a:off x="3200400" y="3771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3" idx="6"/>
            </p:cNvCxnSpPr>
            <p:nvPr/>
          </p:nvCxnSpPr>
          <p:spPr>
            <a:xfrm>
              <a:off x="4495800" y="3771900"/>
              <a:ext cx="548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38"/>
          <p:cNvSpPr/>
          <p:nvPr/>
        </p:nvSpPr>
        <p:spPr>
          <a:xfrm>
            <a:off x="5410200" y="4572000"/>
            <a:ext cx="1086134" cy="760863"/>
          </a:xfrm>
          <a:custGeom>
            <a:avLst/>
            <a:gdLst>
              <a:gd name="connsiteX0" fmla="*/ 1201003 w 1237397"/>
              <a:gd name="connsiteY0" fmla="*/ 925773 h 925773"/>
              <a:gd name="connsiteX1" fmla="*/ 1119117 w 1237397"/>
              <a:gd name="connsiteY1" fmla="*/ 216089 h 925773"/>
              <a:gd name="connsiteX2" fmla="*/ 491320 w 1237397"/>
              <a:gd name="connsiteY2" fmla="*/ 11373 h 925773"/>
              <a:gd name="connsiteX3" fmla="*/ 0 w 1237397"/>
              <a:gd name="connsiteY3" fmla="*/ 147850 h 925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7397" h="925773">
                <a:moveTo>
                  <a:pt x="1201003" y="925773"/>
                </a:moveTo>
                <a:cubicBezTo>
                  <a:pt x="1219200" y="647131"/>
                  <a:pt x="1237397" y="368489"/>
                  <a:pt x="1119117" y="216089"/>
                </a:cubicBezTo>
                <a:cubicBezTo>
                  <a:pt x="1000837" y="63689"/>
                  <a:pt x="677840" y="22746"/>
                  <a:pt x="491320" y="11373"/>
                </a:cubicBezTo>
                <a:cubicBezTo>
                  <a:pt x="304801" y="0"/>
                  <a:pt x="77337" y="125104"/>
                  <a:pt x="0" y="147850"/>
                </a:cubicBezTo>
              </a:path>
            </a:pathLst>
          </a:custGeom>
          <a:ln w="38100"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6019800" y="4495800"/>
            <a:ext cx="457200" cy="457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6096000" y="4495800"/>
            <a:ext cx="381000" cy="457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038600" y="3881735"/>
            <a:ext cx="31773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>
                <a:solidFill>
                  <a:srgbClr val="FF0000"/>
                </a:solidFill>
              </a:rPr>
              <a:t>ileri beslemeli </a:t>
            </a:r>
            <a:r>
              <a:rPr lang="tr-TR" sz="2400" dirty="0" smtClean="0">
                <a:solidFill>
                  <a:srgbClr val="FF0000"/>
                </a:solidFill>
              </a:rPr>
              <a:t>nöron ağı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Yapay Sinir Ağları başından itibaren lineer olmayan </a:t>
            </a:r>
            <a:r>
              <a:rPr lang="tr-TR" dirty="0" smtClean="0"/>
              <a:t>modeller oluşturur</a:t>
            </a:r>
            <a:endParaRPr lang="tr-TR" dirty="0" smtClean="0"/>
          </a:p>
          <a:p>
            <a:r>
              <a:rPr lang="tr-TR" dirty="0" smtClean="0"/>
              <a:t>Genel durumda, lineer </a:t>
            </a:r>
            <a:r>
              <a:rPr lang="tr-TR" dirty="0" smtClean="0"/>
              <a:t>olmayan </a:t>
            </a:r>
            <a:r>
              <a:rPr lang="tr-TR" dirty="0" smtClean="0"/>
              <a:t>modellerin parametreleri </a:t>
            </a:r>
            <a:r>
              <a:rPr lang="tr-TR" dirty="0" smtClean="0"/>
              <a:t>bulma </a:t>
            </a:r>
            <a:r>
              <a:rPr lang="tr-TR" dirty="0" smtClean="0"/>
              <a:t>son derecede zordur</a:t>
            </a:r>
            <a:r>
              <a:rPr lang="tr-TR" dirty="0" smtClean="0"/>
              <a:t>, ama YSA’ları için verimli algoritmalar </a:t>
            </a:r>
            <a:r>
              <a:rPr lang="tr-TR" dirty="0" smtClean="0"/>
              <a:t>geliştirilmiştir</a:t>
            </a:r>
            <a:endParaRPr lang="tr-TR" dirty="0" smtClean="0"/>
          </a:p>
          <a:p>
            <a:pPr lvl="1">
              <a:buNone/>
            </a:pPr>
            <a:endParaRPr lang="tr-TR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/>
          </a:bodyPr>
          <a:lstStyle/>
          <a:p>
            <a:r>
              <a:rPr lang="tr-TR" dirty="0" smtClean="0"/>
              <a:t>Nöronda a</a:t>
            </a:r>
            <a:r>
              <a:rPr lang="tr-TR" baseline="-25000" dirty="0" smtClean="0"/>
              <a:t>i</a:t>
            </a:r>
            <a:r>
              <a:rPr lang="tr-TR" baseline="30000" dirty="0" smtClean="0"/>
              <a:t>j</a:t>
            </a:r>
            <a:r>
              <a:rPr lang="tr-TR" dirty="0" smtClean="0"/>
              <a:t> değerleri belirtilir, bunlar nöronın çıktısını belirtir; bunlara </a:t>
            </a:r>
            <a:r>
              <a:rPr lang="tr-TR" dirty="0" smtClean="0">
                <a:solidFill>
                  <a:srgbClr val="FF0000"/>
                </a:solidFill>
              </a:rPr>
              <a:t>“nöron aktivasyon“ </a:t>
            </a:r>
            <a:r>
              <a:rPr lang="tr-TR" dirty="0" smtClean="0"/>
              <a:t>denir</a:t>
            </a:r>
          </a:p>
          <a:p>
            <a:r>
              <a:rPr lang="tr-TR" dirty="0" smtClean="0"/>
              <a:t>a</a:t>
            </a:r>
            <a:r>
              <a:rPr lang="tr-TR" baseline="-25000" dirty="0" smtClean="0"/>
              <a:t>i</a:t>
            </a:r>
            <a:r>
              <a:rPr lang="tr-TR" baseline="30000" dirty="0" smtClean="0"/>
              <a:t>j</a:t>
            </a:r>
            <a:r>
              <a:rPr lang="tr-TR" dirty="0" smtClean="0"/>
              <a:t> </a:t>
            </a:r>
            <a:r>
              <a:rPr lang="tr-TR" dirty="0" smtClean="0"/>
              <a:t>‘inde</a:t>
            </a:r>
            <a:r>
              <a:rPr lang="tr-TR" dirty="0" smtClean="0"/>
              <a:t>, </a:t>
            </a:r>
            <a:r>
              <a:rPr lang="tr-TR" dirty="0" smtClean="0"/>
              <a:t>j, </a:t>
            </a:r>
            <a:r>
              <a:rPr lang="tr-TR" dirty="0" smtClean="0"/>
              <a:t>nöronun katmanı </a:t>
            </a:r>
            <a:r>
              <a:rPr lang="tr-TR" dirty="0" smtClean="0"/>
              <a:t>belirtir ve i, nöronun katmanda pozisyonunu </a:t>
            </a:r>
            <a:br>
              <a:rPr lang="tr-TR" dirty="0" smtClean="0"/>
            </a:br>
            <a:r>
              <a:rPr lang="tr-TR" dirty="0" smtClean="0"/>
              <a:t>verir</a:t>
            </a:r>
            <a:endParaRPr lang="tr-TR" dirty="0" smtClean="0"/>
          </a:p>
          <a:p>
            <a:pPr>
              <a:buNone/>
            </a:pPr>
            <a:endParaRPr lang="tr-TR" dirty="0" smtClean="0"/>
          </a:p>
        </p:txBody>
      </p:sp>
      <p:grpSp>
        <p:nvGrpSpPr>
          <p:cNvPr id="4" name="Group 53"/>
          <p:cNvGrpSpPr/>
          <p:nvPr/>
        </p:nvGrpSpPr>
        <p:grpSpPr>
          <a:xfrm>
            <a:off x="3352800" y="4572000"/>
            <a:ext cx="3977640" cy="2209800"/>
            <a:chOff x="1066800" y="2667000"/>
            <a:chExt cx="3977640" cy="2209800"/>
          </a:xfrm>
        </p:grpSpPr>
        <p:sp>
          <p:nvSpPr>
            <p:cNvPr id="17" name="Oval 16"/>
            <p:cNvSpPr/>
            <p:nvPr/>
          </p:nvSpPr>
          <p:spPr>
            <a:xfrm>
              <a:off x="10668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668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0668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5146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FF000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FF0000"/>
                  </a:solidFill>
                  <a:sym typeface="Symbol"/>
                </a:rPr>
                <a:t>1</a:t>
              </a:r>
              <a:r>
                <a:rPr lang="tr-TR" sz="2000" b="1" baseline="30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en-US" sz="1600" b="1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25146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FF000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FF0000"/>
                  </a:solidFill>
                  <a:sym typeface="Symbol"/>
                </a:rPr>
                <a:t>2</a:t>
              </a:r>
              <a:r>
                <a:rPr lang="tr-TR" sz="2000" b="1" baseline="30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en-US" sz="1600" b="1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146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FF000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FF0000"/>
                  </a:solidFill>
                  <a:sym typeface="Symbol"/>
                </a:rPr>
                <a:t>3</a:t>
              </a:r>
              <a:r>
                <a:rPr lang="tr-TR" sz="2000" b="1" baseline="30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en-US" sz="1600" b="1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8100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7" idx="6"/>
              <a:endCxn id="22" idx="2"/>
            </p:cNvCxnSpPr>
            <p:nvPr/>
          </p:nvCxnSpPr>
          <p:spPr>
            <a:xfrm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7" idx="6"/>
              <a:endCxn id="21" idx="2"/>
            </p:cNvCxnSpPr>
            <p:nvPr/>
          </p:nvCxnSpPr>
          <p:spPr>
            <a:xfrm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7" idx="6"/>
              <a:endCxn id="20" idx="2"/>
            </p:cNvCxnSpPr>
            <p:nvPr/>
          </p:nvCxnSpPr>
          <p:spPr>
            <a:xfrm>
              <a:off x="1752600" y="3009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8" idx="6"/>
              <a:endCxn id="20" idx="2"/>
            </p:cNvCxnSpPr>
            <p:nvPr/>
          </p:nvCxnSpPr>
          <p:spPr>
            <a:xfrm flipV="1"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8" idx="6"/>
              <a:endCxn id="21" idx="2"/>
            </p:cNvCxnSpPr>
            <p:nvPr/>
          </p:nvCxnSpPr>
          <p:spPr>
            <a:xfrm>
              <a:off x="1752600" y="3771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8" idx="6"/>
              <a:endCxn id="22" idx="2"/>
            </p:cNvCxnSpPr>
            <p:nvPr/>
          </p:nvCxnSpPr>
          <p:spPr>
            <a:xfrm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9" idx="6"/>
              <a:endCxn id="20" idx="2"/>
            </p:cNvCxnSpPr>
            <p:nvPr/>
          </p:nvCxnSpPr>
          <p:spPr>
            <a:xfrm flipV="1"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9" idx="6"/>
              <a:endCxn id="21" idx="2"/>
            </p:cNvCxnSpPr>
            <p:nvPr/>
          </p:nvCxnSpPr>
          <p:spPr>
            <a:xfrm flipV="1"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9" idx="6"/>
              <a:endCxn id="22" idx="2"/>
            </p:cNvCxnSpPr>
            <p:nvPr/>
          </p:nvCxnSpPr>
          <p:spPr>
            <a:xfrm>
              <a:off x="1752600" y="4533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0" idx="6"/>
              <a:endCxn id="23" idx="2"/>
            </p:cNvCxnSpPr>
            <p:nvPr/>
          </p:nvCxnSpPr>
          <p:spPr>
            <a:xfrm>
              <a:off x="3200400" y="3009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1" idx="6"/>
              <a:endCxn id="23" idx="2"/>
            </p:cNvCxnSpPr>
            <p:nvPr/>
          </p:nvCxnSpPr>
          <p:spPr>
            <a:xfrm>
              <a:off x="3200400" y="3771900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2" idx="6"/>
              <a:endCxn id="23" idx="2"/>
            </p:cNvCxnSpPr>
            <p:nvPr/>
          </p:nvCxnSpPr>
          <p:spPr>
            <a:xfrm flipV="1">
              <a:off x="3200400" y="3771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3" idx="6"/>
            </p:cNvCxnSpPr>
            <p:nvPr/>
          </p:nvCxnSpPr>
          <p:spPr>
            <a:xfrm>
              <a:off x="4495800" y="3771900"/>
              <a:ext cx="548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6354518" y="4191000"/>
            <a:ext cx="27894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/>
              <a:t>Aktivasyon </a:t>
            </a:r>
            <a:r>
              <a:rPr lang="tr-TR" sz="2400" dirty="0" smtClean="0"/>
              <a:t>değerleri </a:t>
            </a:r>
            <a:endParaRPr lang="en-US" sz="2400" dirty="0"/>
          </a:p>
        </p:txBody>
      </p:sp>
      <p:sp>
        <p:nvSpPr>
          <p:cNvPr id="29" name="Down Arrow 28"/>
          <p:cNvSpPr/>
          <p:nvPr/>
        </p:nvSpPr>
        <p:spPr>
          <a:xfrm rot="4468591">
            <a:off x="5927511" y="4432771"/>
            <a:ext cx="365760" cy="73152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876799"/>
          </a:xfrm>
        </p:spPr>
        <p:txBody>
          <a:bodyPr>
            <a:normAutofit/>
          </a:bodyPr>
          <a:lstStyle/>
          <a:p>
            <a:r>
              <a:rPr lang="tr-TR" dirty="0" smtClean="0"/>
              <a:t>Aktivasyonlar, </a:t>
            </a:r>
            <a:r>
              <a:rPr lang="tr-TR" dirty="0" smtClean="0"/>
              <a:t>nöron girdilerine </a:t>
            </a:r>
            <a:r>
              <a:rPr lang="tr-TR" dirty="0" smtClean="0"/>
              <a:t>bağlıdır, yapay nöronlarımızın tanımına göre,</a:t>
            </a:r>
            <a:endParaRPr lang="tr-TR" dirty="0" smtClean="0"/>
          </a:p>
          <a:p>
            <a:pPr>
              <a:buNone/>
            </a:pPr>
            <a:endParaRPr lang="tr-TR" dirty="0" smtClean="0"/>
          </a:p>
        </p:txBody>
      </p:sp>
      <p:grpSp>
        <p:nvGrpSpPr>
          <p:cNvPr id="4" name="Group 53"/>
          <p:cNvGrpSpPr/>
          <p:nvPr/>
        </p:nvGrpSpPr>
        <p:grpSpPr>
          <a:xfrm>
            <a:off x="3352800" y="4572000"/>
            <a:ext cx="3977640" cy="2209800"/>
            <a:chOff x="1066800" y="2667000"/>
            <a:chExt cx="3977640" cy="2209800"/>
          </a:xfrm>
        </p:grpSpPr>
        <p:sp>
          <p:nvSpPr>
            <p:cNvPr id="17" name="Oval 16"/>
            <p:cNvSpPr/>
            <p:nvPr/>
          </p:nvSpPr>
          <p:spPr>
            <a:xfrm>
              <a:off x="10668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668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0668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5146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FF000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FF0000"/>
                  </a:solidFill>
                  <a:sym typeface="Symbol"/>
                </a:rPr>
                <a:t>1</a:t>
              </a:r>
              <a:r>
                <a:rPr lang="tr-TR" sz="2000" b="1" baseline="30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en-US" sz="1600" b="1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25146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FF000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FF0000"/>
                  </a:solidFill>
                  <a:sym typeface="Symbol"/>
                </a:rPr>
                <a:t>2</a:t>
              </a:r>
              <a:r>
                <a:rPr lang="tr-TR" sz="2000" b="1" baseline="30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en-US" sz="1600" b="1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146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FF000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FF0000"/>
                  </a:solidFill>
                  <a:sym typeface="Symbol"/>
                </a:rPr>
                <a:t>3</a:t>
              </a:r>
              <a:r>
                <a:rPr lang="tr-TR" sz="2000" b="1" baseline="30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en-US" sz="1600" b="1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8100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7" idx="6"/>
              <a:endCxn id="22" idx="2"/>
            </p:cNvCxnSpPr>
            <p:nvPr/>
          </p:nvCxnSpPr>
          <p:spPr>
            <a:xfrm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7" idx="6"/>
              <a:endCxn id="21" idx="2"/>
            </p:cNvCxnSpPr>
            <p:nvPr/>
          </p:nvCxnSpPr>
          <p:spPr>
            <a:xfrm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7" idx="6"/>
              <a:endCxn id="20" idx="2"/>
            </p:cNvCxnSpPr>
            <p:nvPr/>
          </p:nvCxnSpPr>
          <p:spPr>
            <a:xfrm>
              <a:off x="1752600" y="3009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8" idx="6"/>
              <a:endCxn id="20" idx="2"/>
            </p:cNvCxnSpPr>
            <p:nvPr/>
          </p:nvCxnSpPr>
          <p:spPr>
            <a:xfrm flipV="1"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8" idx="6"/>
              <a:endCxn id="21" idx="2"/>
            </p:cNvCxnSpPr>
            <p:nvPr/>
          </p:nvCxnSpPr>
          <p:spPr>
            <a:xfrm>
              <a:off x="1752600" y="3771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8" idx="6"/>
              <a:endCxn id="22" idx="2"/>
            </p:cNvCxnSpPr>
            <p:nvPr/>
          </p:nvCxnSpPr>
          <p:spPr>
            <a:xfrm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9" idx="6"/>
              <a:endCxn id="20" idx="2"/>
            </p:cNvCxnSpPr>
            <p:nvPr/>
          </p:nvCxnSpPr>
          <p:spPr>
            <a:xfrm flipV="1"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9" idx="6"/>
              <a:endCxn id="21" idx="2"/>
            </p:cNvCxnSpPr>
            <p:nvPr/>
          </p:nvCxnSpPr>
          <p:spPr>
            <a:xfrm flipV="1"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9" idx="6"/>
              <a:endCxn id="22" idx="2"/>
            </p:cNvCxnSpPr>
            <p:nvPr/>
          </p:nvCxnSpPr>
          <p:spPr>
            <a:xfrm>
              <a:off x="1752600" y="4533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0" idx="6"/>
              <a:endCxn id="23" idx="2"/>
            </p:cNvCxnSpPr>
            <p:nvPr/>
          </p:nvCxnSpPr>
          <p:spPr>
            <a:xfrm>
              <a:off x="3200400" y="3009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1" idx="6"/>
              <a:endCxn id="23" idx="2"/>
            </p:cNvCxnSpPr>
            <p:nvPr/>
          </p:nvCxnSpPr>
          <p:spPr>
            <a:xfrm>
              <a:off x="3200400" y="3771900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2" idx="6"/>
              <a:endCxn id="23" idx="2"/>
            </p:cNvCxnSpPr>
            <p:nvPr/>
          </p:nvCxnSpPr>
          <p:spPr>
            <a:xfrm flipV="1">
              <a:off x="3200400" y="3771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3" idx="6"/>
            </p:cNvCxnSpPr>
            <p:nvPr/>
          </p:nvCxnSpPr>
          <p:spPr>
            <a:xfrm>
              <a:off x="4495800" y="3771900"/>
              <a:ext cx="548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Down Arrow 28"/>
          <p:cNvSpPr/>
          <p:nvPr/>
        </p:nvSpPr>
        <p:spPr>
          <a:xfrm rot="19617979">
            <a:off x="4543329" y="3760577"/>
            <a:ext cx="365760" cy="73152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73443" name="Object 3"/>
          <p:cNvGraphicFramePr>
            <a:graphicFrameLocks noChangeAspect="1"/>
          </p:cNvGraphicFramePr>
          <p:nvPr/>
        </p:nvGraphicFramePr>
        <p:xfrm>
          <a:off x="2819400" y="2743200"/>
          <a:ext cx="3276600" cy="812717"/>
        </p:xfrm>
        <a:graphic>
          <a:graphicData uri="http://schemas.openxmlformats.org/presentationml/2006/ole">
            <p:oleObj spid="_x0000_s573443" name="Equation" r:id="rId3" imgW="86328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876799"/>
          </a:xfrm>
        </p:spPr>
        <p:txBody>
          <a:bodyPr>
            <a:normAutofit/>
          </a:bodyPr>
          <a:lstStyle/>
          <a:p>
            <a:r>
              <a:rPr lang="tr-TR" i="1" dirty="0" smtClean="0">
                <a:sym typeface="Symbol"/>
              </a:rPr>
              <a:t></a:t>
            </a:r>
            <a:r>
              <a:rPr lang="tr-TR" baseline="-25000" dirty="0" smtClean="0">
                <a:sym typeface="Symbol"/>
              </a:rPr>
              <a:t>i</a:t>
            </a:r>
            <a:r>
              <a:rPr lang="tr-TR" baseline="30000" dirty="0" smtClean="0">
                <a:sym typeface="Symbol"/>
              </a:rPr>
              <a:t>j</a:t>
            </a:r>
            <a:r>
              <a:rPr lang="tr-TR" dirty="0" smtClean="0">
                <a:sym typeface="Symbol"/>
              </a:rPr>
              <a:t>’ye </a:t>
            </a:r>
            <a:r>
              <a:rPr lang="tr-TR" dirty="0" smtClean="0">
                <a:solidFill>
                  <a:srgbClr val="FF0000"/>
                </a:solidFill>
                <a:sym typeface="Symbol"/>
              </a:rPr>
              <a:t>“nöron ağırlıkları” </a:t>
            </a:r>
            <a:r>
              <a:rPr lang="tr-TR" dirty="0" smtClean="0">
                <a:sym typeface="Symbol"/>
              </a:rPr>
              <a:t>denir</a:t>
            </a:r>
          </a:p>
          <a:p>
            <a:r>
              <a:rPr lang="tr-TR" i="1" dirty="0" smtClean="0">
                <a:sym typeface="Symbol"/>
              </a:rPr>
              <a:t></a:t>
            </a:r>
            <a:r>
              <a:rPr lang="tr-TR" baseline="-25000" dirty="0" smtClean="0">
                <a:sym typeface="Symbol"/>
              </a:rPr>
              <a:t>i</a:t>
            </a:r>
            <a:r>
              <a:rPr lang="tr-TR" baseline="30000" dirty="0" smtClean="0">
                <a:sym typeface="Symbol"/>
              </a:rPr>
              <a:t>j</a:t>
            </a:r>
            <a:r>
              <a:rPr lang="tr-TR" dirty="0" smtClean="0">
                <a:sym typeface="Symbol"/>
              </a:rPr>
              <a:t> </a:t>
            </a:r>
            <a:r>
              <a:rPr lang="tr-TR" dirty="0" smtClean="0">
                <a:sym typeface="Symbol"/>
              </a:rPr>
              <a:t>‘inde</a:t>
            </a:r>
            <a:r>
              <a:rPr lang="tr-TR" dirty="0" smtClean="0">
                <a:sym typeface="Symbol"/>
              </a:rPr>
              <a:t>, j, nöronun </a:t>
            </a:r>
            <a:r>
              <a:rPr lang="tr-TR" dirty="0" smtClean="0">
                <a:sym typeface="Symbol"/>
              </a:rPr>
              <a:t>katmanı </a:t>
            </a:r>
            <a:r>
              <a:rPr lang="tr-TR" dirty="0" smtClean="0">
                <a:sym typeface="Symbol"/>
              </a:rPr>
              <a:t>belirtir </a:t>
            </a:r>
            <a:r>
              <a:rPr lang="tr-TR" dirty="0" smtClean="0">
                <a:sym typeface="Symbol"/>
              </a:rPr>
              <a:t>ve </a:t>
            </a:r>
            <a:r>
              <a:rPr lang="tr-TR" dirty="0" smtClean="0">
                <a:sym typeface="Symbol"/>
              </a:rPr>
              <a:t>i, </a:t>
            </a:r>
            <a:r>
              <a:rPr lang="tr-TR" dirty="0" smtClean="0">
                <a:sym typeface="Symbol"/>
              </a:rPr>
              <a:t>bu katmanda </a:t>
            </a:r>
            <a:r>
              <a:rPr lang="tr-TR" dirty="0" smtClean="0">
                <a:sym typeface="Symbol"/>
              </a:rPr>
              <a:t>nöronun pozisyonu verir</a:t>
            </a:r>
            <a:endParaRPr lang="tr-TR" dirty="0" smtClean="0">
              <a:sym typeface="Symbol"/>
            </a:endParaRPr>
          </a:p>
        </p:txBody>
      </p:sp>
      <p:grpSp>
        <p:nvGrpSpPr>
          <p:cNvPr id="4" name="Group 53"/>
          <p:cNvGrpSpPr/>
          <p:nvPr/>
        </p:nvGrpSpPr>
        <p:grpSpPr>
          <a:xfrm>
            <a:off x="3352800" y="4343400"/>
            <a:ext cx="3977640" cy="2209800"/>
            <a:chOff x="1066800" y="2667000"/>
            <a:chExt cx="3977640" cy="2209800"/>
          </a:xfrm>
        </p:grpSpPr>
        <p:sp>
          <p:nvSpPr>
            <p:cNvPr id="17" name="Oval 16"/>
            <p:cNvSpPr/>
            <p:nvPr/>
          </p:nvSpPr>
          <p:spPr>
            <a:xfrm>
              <a:off x="10668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1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668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0668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5146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25146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2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146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3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8100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7" idx="6"/>
              <a:endCxn id="22" idx="2"/>
            </p:cNvCxnSpPr>
            <p:nvPr/>
          </p:nvCxnSpPr>
          <p:spPr>
            <a:xfrm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rgbClr val="FF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7" idx="6"/>
              <a:endCxn id="21" idx="2"/>
            </p:cNvCxnSpPr>
            <p:nvPr/>
          </p:nvCxnSpPr>
          <p:spPr>
            <a:xfrm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rgbClr val="FF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7" idx="6"/>
              <a:endCxn id="20" idx="2"/>
            </p:cNvCxnSpPr>
            <p:nvPr/>
          </p:nvCxnSpPr>
          <p:spPr>
            <a:xfrm>
              <a:off x="1752600" y="3009900"/>
              <a:ext cx="762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8" idx="6"/>
              <a:endCxn id="20" idx="2"/>
            </p:cNvCxnSpPr>
            <p:nvPr/>
          </p:nvCxnSpPr>
          <p:spPr>
            <a:xfrm flipV="1">
              <a:off x="1752600" y="3009900"/>
              <a:ext cx="762000" cy="762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8" idx="6"/>
              <a:endCxn id="21" idx="2"/>
            </p:cNvCxnSpPr>
            <p:nvPr/>
          </p:nvCxnSpPr>
          <p:spPr>
            <a:xfrm>
              <a:off x="1752600" y="3771900"/>
              <a:ext cx="7620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8" idx="6"/>
              <a:endCxn id="22" idx="2"/>
            </p:cNvCxnSpPr>
            <p:nvPr/>
          </p:nvCxnSpPr>
          <p:spPr>
            <a:xfrm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rgbClr val="FF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9" idx="6"/>
              <a:endCxn id="20" idx="2"/>
            </p:cNvCxnSpPr>
            <p:nvPr/>
          </p:nvCxnSpPr>
          <p:spPr>
            <a:xfrm flipV="1">
              <a:off x="1752600" y="3009900"/>
              <a:ext cx="762000" cy="1524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9" idx="6"/>
              <a:endCxn id="21" idx="2"/>
            </p:cNvCxnSpPr>
            <p:nvPr/>
          </p:nvCxnSpPr>
          <p:spPr>
            <a:xfrm flipV="1"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rgbClr val="FF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9" idx="6"/>
              <a:endCxn id="22" idx="2"/>
            </p:cNvCxnSpPr>
            <p:nvPr/>
          </p:nvCxnSpPr>
          <p:spPr>
            <a:xfrm>
              <a:off x="1752600" y="4533900"/>
              <a:ext cx="7620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0" idx="6"/>
              <a:endCxn id="23" idx="2"/>
            </p:cNvCxnSpPr>
            <p:nvPr/>
          </p:nvCxnSpPr>
          <p:spPr>
            <a:xfrm>
              <a:off x="3200400" y="3009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1" idx="6"/>
              <a:endCxn id="23" idx="2"/>
            </p:cNvCxnSpPr>
            <p:nvPr/>
          </p:nvCxnSpPr>
          <p:spPr>
            <a:xfrm>
              <a:off x="3200400" y="3771900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2" idx="6"/>
              <a:endCxn id="23" idx="2"/>
            </p:cNvCxnSpPr>
            <p:nvPr/>
          </p:nvCxnSpPr>
          <p:spPr>
            <a:xfrm flipV="1">
              <a:off x="3200400" y="3771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3" idx="6"/>
            </p:cNvCxnSpPr>
            <p:nvPr/>
          </p:nvCxnSpPr>
          <p:spPr>
            <a:xfrm>
              <a:off x="4495800" y="3771900"/>
              <a:ext cx="548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075736" y="6324600"/>
            <a:ext cx="5724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i="1" dirty="0" smtClean="0">
                <a:solidFill>
                  <a:srgbClr val="FF0000"/>
                </a:solidFill>
                <a:sym typeface="Symbol"/>
              </a:rPr>
              <a:t></a:t>
            </a:r>
            <a:r>
              <a:rPr lang="tr-TR" sz="2400" baseline="30000" dirty="0" smtClean="0">
                <a:solidFill>
                  <a:srgbClr val="FF0000"/>
                </a:solidFill>
                <a:sym typeface="Symbol"/>
              </a:rPr>
              <a:t> (j)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2590799"/>
          </a:xfrm>
        </p:spPr>
        <p:txBody>
          <a:bodyPr>
            <a:normAutofit fontScale="77500" lnSpcReduction="20000"/>
          </a:bodyPr>
          <a:lstStyle/>
          <a:p>
            <a:r>
              <a:rPr lang="tr-TR" i="1" dirty="0" smtClean="0">
                <a:sym typeface="Symbol"/>
              </a:rPr>
              <a:t></a:t>
            </a:r>
            <a:r>
              <a:rPr lang="tr-TR" baseline="-25000" dirty="0" smtClean="0">
                <a:sym typeface="Symbol"/>
              </a:rPr>
              <a:t>i</a:t>
            </a:r>
            <a:r>
              <a:rPr lang="tr-TR" baseline="30000" dirty="0" smtClean="0">
                <a:sym typeface="Symbol"/>
              </a:rPr>
              <a:t>j</a:t>
            </a:r>
            <a:r>
              <a:rPr lang="tr-TR" dirty="0" smtClean="0">
                <a:sym typeface="Symbol"/>
              </a:rPr>
              <a:t> </a:t>
            </a:r>
            <a:r>
              <a:rPr lang="tr-TR" dirty="0" smtClean="0">
                <a:sym typeface="Symbol"/>
              </a:rPr>
              <a:t>‘ler vektörlerdir, yanı bütün x-girdilerine bir giriş ağırlık değeri vermektedir</a:t>
            </a:r>
          </a:p>
          <a:p>
            <a:endParaRPr lang="tr-TR" dirty="0" smtClean="0">
              <a:sym typeface="Symbol"/>
            </a:endParaRPr>
          </a:p>
          <a:p>
            <a:endParaRPr lang="tr-TR" dirty="0" smtClean="0">
              <a:sym typeface="Symbol"/>
            </a:endParaRPr>
          </a:p>
          <a:p>
            <a:r>
              <a:rPr lang="tr-TR" dirty="0" smtClean="0">
                <a:sym typeface="Symbol"/>
              </a:rPr>
              <a:t>Burada, </a:t>
            </a:r>
            <a:r>
              <a:rPr lang="tr-TR" i="1" dirty="0" smtClean="0">
                <a:sym typeface="Symbol"/>
              </a:rPr>
              <a:t></a:t>
            </a:r>
            <a:r>
              <a:rPr lang="tr-TR" baseline="-25000" dirty="0" smtClean="0">
                <a:sym typeface="Symbol"/>
              </a:rPr>
              <a:t>ik</a:t>
            </a:r>
            <a:r>
              <a:rPr lang="tr-TR" baseline="30000" dirty="0" smtClean="0">
                <a:sym typeface="Symbol"/>
              </a:rPr>
              <a:t>j </a:t>
            </a:r>
            <a:r>
              <a:rPr lang="tr-TR" dirty="0" smtClean="0">
                <a:sym typeface="Symbol"/>
              </a:rPr>
              <a:t> </a:t>
            </a:r>
            <a:r>
              <a:rPr lang="tr-TR" dirty="0" smtClean="0">
                <a:solidFill>
                  <a:srgbClr val="FF0000"/>
                </a:solidFill>
                <a:sym typeface="Symbol"/>
              </a:rPr>
              <a:t>(j-1). </a:t>
            </a:r>
            <a:r>
              <a:rPr lang="tr-TR" dirty="0" smtClean="0">
                <a:solidFill>
                  <a:srgbClr val="FF0000"/>
                </a:solidFill>
                <a:sym typeface="Symbol"/>
              </a:rPr>
              <a:t>katmandaki k. nöronun j. katmandaki i. nörona</a:t>
            </a:r>
            <a:r>
              <a:rPr lang="tr-TR" dirty="0" smtClean="0">
                <a:sym typeface="Symbol"/>
              </a:rPr>
              <a:t> etkisi demektir</a:t>
            </a:r>
          </a:p>
          <a:p>
            <a:r>
              <a:rPr lang="tr-TR" dirty="0" smtClean="0">
                <a:sym typeface="Symbol"/>
              </a:rPr>
              <a:t>Bütün k’ler </a:t>
            </a:r>
            <a:r>
              <a:rPr lang="tr-TR" dirty="0" smtClean="0">
                <a:sym typeface="Symbol"/>
              </a:rPr>
              <a:t>için, </a:t>
            </a:r>
            <a:r>
              <a:rPr lang="tr-TR" i="1" dirty="0" smtClean="0">
                <a:sym typeface="Symbol"/>
              </a:rPr>
              <a:t></a:t>
            </a:r>
            <a:r>
              <a:rPr lang="tr-TR" baseline="-25000" dirty="0" smtClean="0">
                <a:sym typeface="Symbol"/>
              </a:rPr>
              <a:t>ik</a:t>
            </a:r>
            <a:r>
              <a:rPr lang="tr-TR" baseline="30000" dirty="0" smtClean="0">
                <a:sym typeface="Symbol"/>
              </a:rPr>
              <a:t>j </a:t>
            </a:r>
            <a:r>
              <a:rPr lang="tr-TR" dirty="0" smtClean="0">
                <a:sym typeface="Symbol"/>
              </a:rPr>
              <a:t>‘</a:t>
            </a:r>
            <a:r>
              <a:rPr lang="tr-TR" dirty="0" smtClean="0">
                <a:sym typeface="Symbol"/>
              </a:rPr>
              <a:t>lara </a:t>
            </a:r>
            <a:r>
              <a:rPr lang="tr-TR" dirty="0" smtClean="0">
                <a:solidFill>
                  <a:srgbClr val="FF0000"/>
                </a:solidFill>
                <a:sym typeface="Symbol"/>
              </a:rPr>
              <a:t>“</a:t>
            </a:r>
            <a:r>
              <a:rPr lang="tr-TR" i="1" dirty="0" smtClean="0">
                <a:solidFill>
                  <a:srgbClr val="FF0000"/>
                </a:solidFill>
                <a:sym typeface="Symbol"/>
              </a:rPr>
              <a:t></a:t>
            </a:r>
            <a:r>
              <a:rPr lang="tr-TR" baseline="-25000" dirty="0" smtClean="0">
                <a:solidFill>
                  <a:srgbClr val="FF0000"/>
                </a:solidFill>
                <a:sym typeface="Symbol"/>
              </a:rPr>
              <a:t>i</a:t>
            </a:r>
            <a:r>
              <a:rPr lang="tr-TR" baseline="30000" dirty="0" smtClean="0">
                <a:solidFill>
                  <a:srgbClr val="FF0000"/>
                </a:solidFill>
                <a:sym typeface="Symbol"/>
              </a:rPr>
              <a:t>j</a:t>
            </a:r>
            <a:r>
              <a:rPr lang="tr-TR" dirty="0" smtClean="0">
                <a:solidFill>
                  <a:srgbClr val="FF0000"/>
                </a:solidFill>
                <a:sym typeface="Symbol"/>
              </a:rPr>
              <a:t>“ vektörü</a:t>
            </a:r>
            <a:r>
              <a:rPr lang="tr-TR" dirty="0" smtClean="0">
                <a:sym typeface="Symbol"/>
              </a:rPr>
              <a:t> diyoruz</a:t>
            </a:r>
            <a:endParaRPr lang="tr-TR" dirty="0" smtClean="0">
              <a:sym typeface="Symbol"/>
            </a:endParaRPr>
          </a:p>
        </p:txBody>
      </p:sp>
      <p:grpSp>
        <p:nvGrpSpPr>
          <p:cNvPr id="4" name="Group 53"/>
          <p:cNvGrpSpPr/>
          <p:nvPr/>
        </p:nvGrpSpPr>
        <p:grpSpPr>
          <a:xfrm>
            <a:off x="3352800" y="4343400"/>
            <a:ext cx="3977640" cy="2209800"/>
            <a:chOff x="1066800" y="2667000"/>
            <a:chExt cx="3977640" cy="2209800"/>
          </a:xfrm>
        </p:grpSpPr>
        <p:sp>
          <p:nvSpPr>
            <p:cNvPr id="17" name="Oval 16"/>
            <p:cNvSpPr/>
            <p:nvPr/>
          </p:nvSpPr>
          <p:spPr>
            <a:xfrm>
              <a:off x="10668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1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668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0668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5146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25146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2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146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3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8100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7" idx="6"/>
              <a:endCxn id="22" idx="2"/>
            </p:cNvCxnSpPr>
            <p:nvPr/>
          </p:nvCxnSpPr>
          <p:spPr>
            <a:xfrm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rgbClr val="FF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7" idx="6"/>
              <a:endCxn id="21" idx="2"/>
            </p:cNvCxnSpPr>
            <p:nvPr/>
          </p:nvCxnSpPr>
          <p:spPr>
            <a:xfrm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rgbClr val="FF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7" idx="6"/>
              <a:endCxn id="20" idx="2"/>
            </p:cNvCxnSpPr>
            <p:nvPr/>
          </p:nvCxnSpPr>
          <p:spPr>
            <a:xfrm>
              <a:off x="1752600" y="3009900"/>
              <a:ext cx="762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8" idx="6"/>
              <a:endCxn id="20" idx="2"/>
            </p:cNvCxnSpPr>
            <p:nvPr/>
          </p:nvCxnSpPr>
          <p:spPr>
            <a:xfrm flipV="1">
              <a:off x="1752600" y="3009900"/>
              <a:ext cx="762000" cy="762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8" idx="6"/>
              <a:endCxn id="21" idx="2"/>
            </p:cNvCxnSpPr>
            <p:nvPr/>
          </p:nvCxnSpPr>
          <p:spPr>
            <a:xfrm>
              <a:off x="1752600" y="3771900"/>
              <a:ext cx="7620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8" idx="6"/>
              <a:endCxn id="22" idx="2"/>
            </p:cNvCxnSpPr>
            <p:nvPr/>
          </p:nvCxnSpPr>
          <p:spPr>
            <a:xfrm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rgbClr val="FF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9" idx="6"/>
              <a:endCxn id="20" idx="2"/>
            </p:cNvCxnSpPr>
            <p:nvPr/>
          </p:nvCxnSpPr>
          <p:spPr>
            <a:xfrm flipV="1">
              <a:off x="1752600" y="3009900"/>
              <a:ext cx="762000" cy="1524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9" idx="6"/>
              <a:endCxn id="21" idx="2"/>
            </p:cNvCxnSpPr>
            <p:nvPr/>
          </p:nvCxnSpPr>
          <p:spPr>
            <a:xfrm flipV="1"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rgbClr val="FF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9" idx="6"/>
              <a:endCxn id="22" idx="2"/>
            </p:cNvCxnSpPr>
            <p:nvPr/>
          </p:nvCxnSpPr>
          <p:spPr>
            <a:xfrm>
              <a:off x="1752600" y="4533900"/>
              <a:ext cx="7620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0" idx="6"/>
              <a:endCxn id="23" idx="2"/>
            </p:cNvCxnSpPr>
            <p:nvPr/>
          </p:nvCxnSpPr>
          <p:spPr>
            <a:xfrm>
              <a:off x="3200400" y="3009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1" idx="6"/>
              <a:endCxn id="23" idx="2"/>
            </p:cNvCxnSpPr>
            <p:nvPr/>
          </p:nvCxnSpPr>
          <p:spPr>
            <a:xfrm>
              <a:off x="3200400" y="3771900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2" idx="6"/>
              <a:endCxn id="23" idx="2"/>
            </p:cNvCxnSpPr>
            <p:nvPr/>
          </p:nvCxnSpPr>
          <p:spPr>
            <a:xfrm flipV="1">
              <a:off x="3200400" y="3771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3" idx="6"/>
            </p:cNvCxnSpPr>
            <p:nvPr/>
          </p:nvCxnSpPr>
          <p:spPr>
            <a:xfrm>
              <a:off x="4495800" y="3771900"/>
              <a:ext cx="548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075736" y="6324600"/>
            <a:ext cx="5724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i="1" dirty="0" smtClean="0">
                <a:solidFill>
                  <a:srgbClr val="FF0000"/>
                </a:solidFill>
                <a:sym typeface="Symbol"/>
              </a:rPr>
              <a:t></a:t>
            </a:r>
            <a:r>
              <a:rPr lang="tr-TR" sz="2400" baseline="30000" dirty="0" smtClean="0">
                <a:solidFill>
                  <a:srgbClr val="FF0000"/>
                </a:solidFill>
                <a:sym typeface="Symbol"/>
              </a:rPr>
              <a:t> (j)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681987" name="Object 3"/>
          <p:cNvGraphicFramePr>
            <a:graphicFrameLocks noChangeAspect="1"/>
          </p:cNvGraphicFramePr>
          <p:nvPr/>
        </p:nvGraphicFramePr>
        <p:xfrm>
          <a:off x="2655888" y="2286000"/>
          <a:ext cx="3516312" cy="866775"/>
        </p:xfrm>
        <a:graphic>
          <a:graphicData uri="http://schemas.openxmlformats.org/presentationml/2006/ole">
            <p:oleObj spid="_x0000_s681987" name="Equation" r:id="rId3" imgW="977760" imgH="24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05800" cy="2819399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>
                <a:sym typeface="Symbol"/>
              </a:rPr>
              <a:t>Eğer bir j. katman ve i. nöron “</a:t>
            </a:r>
            <a:r>
              <a:rPr lang="tr-TR" i="1" dirty="0" smtClean="0">
                <a:sym typeface="Symbol"/>
              </a:rPr>
              <a:t></a:t>
            </a:r>
            <a:r>
              <a:rPr lang="tr-TR" baseline="-25000" dirty="0" smtClean="0">
                <a:sym typeface="Symbol"/>
              </a:rPr>
              <a:t>i</a:t>
            </a:r>
            <a:r>
              <a:rPr lang="tr-TR" baseline="30000" dirty="0" smtClean="0">
                <a:sym typeface="Symbol"/>
              </a:rPr>
              <a:t>j </a:t>
            </a:r>
            <a:r>
              <a:rPr lang="tr-TR" dirty="0" smtClean="0">
                <a:sym typeface="Symbol"/>
              </a:rPr>
              <a:t>” bir vektördür ise ...</a:t>
            </a:r>
            <a:endParaRPr lang="tr-TR" dirty="0" smtClean="0">
              <a:sym typeface="Symbol"/>
            </a:endParaRPr>
          </a:p>
          <a:p>
            <a:r>
              <a:rPr lang="tr-TR" dirty="0" smtClean="0">
                <a:sym typeface="Symbol"/>
              </a:rPr>
              <a:t>Bir j. katman için </a:t>
            </a:r>
            <a:r>
              <a:rPr lang="tr-TR" i="1" dirty="0" smtClean="0">
                <a:sym typeface="Symbol"/>
              </a:rPr>
              <a:t></a:t>
            </a:r>
            <a:r>
              <a:rPr lang="tr-TR" baseline="-25000" dirty="0" smtClean="0">
                <a:sym typeface="Symbol"/>
              </a:rPr>
              <a:t>i</a:t>
            </a:r>
            <a:r>
              <a:rPr lang="tr-TR" baseline="30000" dirty="0" smtClean="0">
                <a:sym typeface="Symbol"/>
              </a:rPr>
              <a:t>j </a:t>
            </a:r>
            <a:r>
              <a:rPr lang="tr-TR" dirty="0" smtClean="0">
                <a:sym typeface="Symbol"/>
              </a:rPr>
              <a:t>vektörler birlikte bir “</a:t>
            </a:r>
            <a:r>
              <a:rPr lang="tr-TR" i="1" dirty="0" smtClean="0">
                <a:sym typeface="Symbol"/>
              </a:rPr>
              <a:t></a:t>
            </a:r>
            <a:r>
              <a:rPr lang="tr-TR" baseline="30000" dirty="0" smtClean="0">
                <a:sym typeface="Symbol"/>
              </a:rPr>
              <a:t> </a:t>
            </a:r>
            <a:r>
              <a:rPr lang="tr-TR" baseline="30000" dirty="0" smtClean="0">
                <a:sym typeface="Symbol"/>
              </a:rPr>
              <a:t>(j</a:t>
            </a:r>
            <a:r>
              <a:rPr lang="tr-TR" baseline="30000" dirty="0" smtClean="0">
                <a:sym typeface="Symbol"/>
              </a:rPr>
              <a:t>)</a:t>
            </a:r>
            <a:r>
              <a:rPr lang="tr-TR" dirty="0" smtClean="0">
                <a:sym typeface="Symbol"/>
              </a:rPr>
              <a:t>” matriksi </a:t>
            </a:r>
            <a:r>
              <a:rPr lang="tr-TR" dirty="0" smtClean="0">
                <a:sym typeface="Symbol"/>
              </a:rPr>
              <a:t>oluşturur</a:t>
            </a:r>
          </a:p>
          <a:p>
            <a:r>
              <a:rPr lang="tr-TR" dirty="0" smtClean="0">
                <a:sym typeface="Symbol"/>
              </a:rPr>
              <a:t>Bu </a:t>
            </a:r>
            <a:r>
              <a:rPr lang="tr-TR" dirty="0" smtClean="0">
                <a:sym typeface="Symbol"/>
              </a:rPr>
              <a:t>matriks e </a:t>
            </a:r>
            <a:r>
              <a:rPr lang="tr-TR" dirty="0" smtClean="0">
                <a:solidFill>
                  <a:srgbClr val="FF0000"/>
                </a:solidFill>
                <a:sym typeface="Symbol"/>
              </a:rPr>
              <a:t>“katmanın </a:t>
            </a:r>
            <a:r>
              <a:rPr lang="tr-TR" dirty="0" smtClean="0">
                <a:solidFill>
                  <a:srgbClr val="FF0000"/>
                </a:solidFill>
                <a:sym typeface="Symbol"/>
              </a:rPr>
              <a:t>ağırlık </a:t>
            </a:r>
            <a:r>
              <a:rPr lang="tr-TR" dirty="0" smtClean="0">
                <a:solidFill>
                  <a:srgbClr val="FF0000"/>
                </a:solidFill>
                <a:sym typeface="Symbol"/>
              </a:rPr>
              <a:t>matriksi”</a:t>
            </a:r>
            <a:r>
              <a:rPr lang="tr-TR" dirty="0" smtClean="0">
                <a:sym typeface="Symbol"/>
              </a:rPr>
              <a:t> </a:t>
            </a:r>
            <a:r>
              <a:rPr lang="tr-TR" dirty="0" smtClean="0">
                <a:sym typeface="Symbol"/>
              </a:rPr>
              <a:t>denir (notasyon – </a:t>
            </a:r>
            <a:r>
              <a:rPr lang="tr-TR" dirty="0" smtClean="0">
                <a:sym typeface="Symbol"/>
              </a:rPr>
              <a:t/>
            </a:r>
            <a:br>
              <a:rPr lang="tr-TR" dirty="0" smtClean="0">
                <a:sym typeface="Symbol"/>
              </a:rPr>
            </a:br>
            <a:r>
              <a:rPr lang="tr-TR" i="1" dirty="0" smtClean="0">
                <a:sym typeface="Symbol"/>
              </a:rPr>
              <a:t></a:t>
            </a:r>
            <a:r>
              <a:rPr lang="tr-TR" baseline="30000" dirty="0" smtClean="0">
                <a:sym typeface="Symbol"/>
              </a:rPr>
              <a:t> </a:t>
            </a:r>
            <a:r>
              <a:rPr lang="tr-TR" baseline="30000" dirty="0" smtClean="0">
                <a:sym typeface="Symbol"/>
              </a:rPr>
              <a:t>(j</a:t>
            </a:r>
            <a:r>
              <a:rPr lang="tr-TR" baseline="30000" dirty="0" smtClean="0">
                <a:sym typeface="Symbol"/>
              </a:rPr>
              <a:t>)</a:t>
            </a:r>
            <a:r>
              <a:rPr lang="tr-TR" dirty="0" smtClean="0">
                <a:sym typeface="Symbol"/>
              </a:rPr>
              <a:t>)</a:t>
            </a:r>
          </a:p>
          <a:p>
            <a:r>
              <a:rPr lang="tr-TR" dirty="0" smtClean="0"/>
              <a:t>Bu maktriks, katmanın bütün nöronlar için giriş ağırlıklarını belirtmektedir</a:t>
            </a:r>
            <a:endParaRPr lang="tr-TR" dirty="0" smtClean="0"/>
          </a:p>
          <a:p>
            <a:pPr>
              <a:buNone/>
            </a:pPr>
            <a:endParaRPr lang="tr-TR" dirty="0" smtClean="0"/>
          </a:p>
        </p:txBody>
      </p:sp>
      <p:grpSp>
        <p:nvGrpSpPr>
          <p:cNvPr id="4" name="Group 53"/>
          <p:cNvGrpSpPr/>
          <p:nvPr/>
        </p:nvGrpSpPr>
        <p:grpSpPr>
          <a:xfrm>
            <a:off x="3352800" y="4343400"/>
            <a:ext cx="3977640" cy="2209800"/>
            <a:chOff x="1066800" y="2667000"/>
            <a:chExt cx="3977640" cy="2209800"/>
          </a:xfrm>
        </p:grpSpPr>
        <p:sp>
          <p:nvSpPr>
            <p:cNvPr id="17" name="Oval 16"/>
            <p:cNvSpPr/>
            <p:nvPr/>
          </p:nvSpPr>
          <p:spPr>
            <a:xfrm>
              <a:off x="10668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1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668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0668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5146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25146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2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146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3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8100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7" idx="6"/>
              <a:endCxn id="22" idx="2"/>
            </p:cNvCxnSpPr>
            <p:nvPr/>
          </p:nvCxnSpPr>
          <p:spPr>
            <a:xfrm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rgbClr val="FF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7" idx="6"/>
              <a:endCxn id="21" idx="2"/>
            </p:cNvCxnSpPr>
            <p:nvPr/>
          </p:nvCxnSpPr>
          <p:spPr>
            <a:xfrm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rgbClr val="FF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7" idx="6"/>
              <a:endCxn id="20" idx="2"/>
            </p:cNvCxnSpPr>
            <p:nvPr/>
          </p:nvCxnSpPr>
          <p:spPr>
            <a:xfrm>
              <a:off x="1752600" y="3009900"/>
              <a:ext cx="762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8" idx="6"/>
              <a:endCxn id="20" idx="2"/>
            </p:cNvCxnSpPr>
            <p:nvPr/>
          </p:nvCxnSpPr>
          <p:spPr>
            <a:xfrm flipV="1">
              <a:off x="1752600" y="3009900"/>
              <a:ext cx="762000" cy="762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8" idx="6"/>
              <a:endCxn id="21" idx="2"/>
            </p:cNvCxnSpPr>
            <p:nvPr/>
          </p:nvCxnSpPr>
          <p:spPr>
            <a:xfrm>
              <a:off x="1752600" y="3771900"/>
              <a:ext cx="7620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8" idx="6"/>
              <a:endCxn id="22" idx="2"/>
            </p:cNvCxnSpPr>
            <p:nvPr/>
          </p:nvCxnSpPr>
          <p:spPr>
            <a:xfrm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rgbClr val="FF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9" idx="6"/>
              <a:endCxn id="20" idx="2"/>
            </p:cNvCxnSpPr>
            <p:nvPr/>
          </p:nvCxnSpPr>
          <p:spPr>
            <a:xfrm flipV="1">
              <a:off x="1752600" y="3009900"/>
              <a:ext cx="762000" cy="1524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9" idx="6"/>
              <a:endCxn id="21" idx="2"/>
            </p:cNvCxnSpPr>
            <p:nvPr/>
          </p:nvCxnSpPr>
          <p:spPr>
            <a:xfrm flipV="1"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rgbClr val="FF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9" idx="6"/>
              <a:endCxn id="22" idx="2"/>
            </p:cNvCxnSpPr>
            <p:nvPr/>
          </p:nvCxnSpPr>
          <p:spPr>
            <a:xfrm>
              <a:off x="1752600" y="4533900"/>
              <a:ext cx="7620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0" idx="6"/>
              <a:endCxn id="23" idx="2"/>
            </p:cNvCxnSpPr>
            <p:nvPr/>
          </p:nvCxnSpPr>
          <p:spPr>
            <a:xfrm>
              <a:off x="3200400" y="3009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1" idx="6"/>
              <a:endCxn id="23" idx="2"/>
            </p:cNvCxnSpPr>
            <p:nvPr/>
          </p:nvCxnSpPr>
          <p:spPr>
            <a:xfrm>
              <a:off x="3200400" y="3771900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2" idx="6"/>
              <a:endCxn id="23" idx="2"/>
            </p:cNvCxnSpPr>
            <p:nvPr/>
          </p:nvCxnSpPr>
          <p:spPr>
            <a:xfrm flipV="1">
              <a:off x="3200400" y="3771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3" idx="6"/>
            </p:cNvCxnSpPr>
            <p:nvPr/>
          </p:nvCxnSpPr>
          <p:spPr>
            <a:xfrm>
              <a:off x="4495800" y="3771900"/>
              <a:ext cx="548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075736" y="6324600"/>
            <a:ext cx="5724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i="1" dirty="0" smtClean="0">
                <a:solidFill>
                  <a:srgbClr val="FF0000"/>
                </a:solidFill>
                <a:sym typeface="Symbol"/>
              </a:rPr>
              <a:t></a:t>
            </a:r>
            <a:r>
              <a:rPr lang="tr-TR" sz="2400" baseline="30000" dirty="0" smtClean="0">
                <a:solidFill>
                  <a:srgbClr val="FF0000"/>
                </a:solidFill>
                <a:sym typeface="Symbol"/>
              </a:rPr>
              <a:t> (j)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4876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dirty="0" smtClean="0">
                <a:solidFill>
                  <a:srgbClr val="FF0000"/>
                </a:solidFill>
                <a:sym typeface="Symbol"/>
              </a:rPr>
              <a:t>Ağırlık matriksi </a:t>
            </a:r>
            <a:r>
              <a:rPr lang="tr-TR" i="1" dirty="0" smtClean="0">
                <a:solidFill>
                  <a:srgbClr val="FF0000"/>
                </a:solidFill>
                <a:sym typeface="Symbol"/>
              </a:rPr>
              <a:t></a:t>
            </a:r>
            <a:r>
              <a:rPr lang="tr-TR" baseline="300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tr-TR" baseline="30000" dirty="0" smtClean="0">
                <a:solidFill>
                  <a:srgbClr val="FF0000"/>
                </a:solidFill>
                <a:sym typeface="Symbol"/>
              </a:rPr>
              <a:t>(j</a:t>
            </a:r>
            <a:r>
              <a:rPr lang="tr-TR" baseline="30000" dirty="0" smtClean="0">
                <a:solidFill>
                  <a:srgbClr val="FF0000"/>
                </a:solidFill>
                <a:sym typeface="Symbol"/>
              </a:rPr>
              <a:t>) </a:t>
            </a:r>
            <a:r>
              <a:rPr lang="tr-TR" dirty="0" smtClean="0">
                <a:solidFill>
                  <a:srgbClr val="FF0000"/>
                </a:solidFill>
                <a:sym typeface="Symbol"/>
              </a:rPr>
              <a:t>anlatılmış:</a:t>
            </a:r>
            <a:endParaRPr lang="tr-TR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tr-TR" dirty="0" smtClean="0">
              <a:solidFill>
                <a:srgbClr val="FF0000"/>
              </a:solidFill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752600" y="3505200"/>
          <a:ext cx="51816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6320"/>
                <a:gridCol w="1036320"/>
                <a:gridCol w="1036320"/>
                <a:gridCol w="1036320"/>
                <a:gridCol w="10363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5867400" y="2590800"/>
            <a:ext cx="8413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b="1" i="1" dirty="0" smtClean="0">
                <a:solidFill>
                  <a:srgbClr val="FF0000"/>
                </a:solidFill>
                <a:sym typeface="Symbol"/>
              </a:rPr>
              <a:t></a:t>
            </a:r>
            <a:r>
              <a:rPr lang="tr-TR" sz="3600" b="1" baseline="30000" dirty="0" smtClean="0">
                <a:solidFill>
                  <a:srgbClr val="FF0000"/>
                </a:solidFill>
                <a:sym typeface="Symbol"/>
              </a:rPr>
              <a:t> (j</a:t>
            </a:r>
            <a:r>
              <a:rPr lang="tr-TR" sz="3600" b="1" baseline="30000" dirty="0" smtClean="0">
                <a:solidFill>
                  <a:srgbClr val="FF0000"/>
                </a:solidFill>
                <a:sym typeface="Symbol"/>
              </a:rPr>
              <a:t>) 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43000" y="3429000"/>
            <a:ext cx="5020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i="1" dirty="0" smtClean="0">
                <a:sym typeface="Symbol"/>
              </a:rPr>
              <a:t></a:t>
            </a:r>
            <a:r>
              <a:rPr lang="tr-TR" sz="2400" b="1" baseline="-25000" dirty="0" smtClean="0">
                <a:sym typeface="Symbol"/>
              </a:rPr>
              <a:t>1</a:t>
            </a:r>
            <a:r>
              <a:rPr lang="tr-TR" sz="2400" b="1" baseline="30000" dirty="0" smtClean="0">
                <a:sym typeface="Symbol"/>
              </a:rPr>
              <a:t>j</a:t>
            </a:r>
            <a:endParaRPr lang="en-US" sz="2400" b="1" dirty="0"/>
          </a:p>
        </p:txBody>
      </p:sp>
      <p:sp>
        <p:nvSpPr>
          <p:cNvPr id="39" name="Rectangle 38"/>
          <p:cNvSpPr/>
          <p:nvPr/>
        </p:nvSpPr>
        <p:spPr>
          <a:xfrm>
            <a:off x="1143000" y="3810000"/>
            <a:ext cx="5020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i="1" dirty="0" smtClean="0">
                <a:sym typeface="Symbol"/>
              </a:rPr>
              <a:t></a:t>
            </a:r>
            <a:r>
              <a:rPr lang="tr-TR" sz="2400" b="1" baseline="-25000" dirty="0" smtClean="0">
                <a:sym typeface="Symbol"/>
              </a:rPr>
              <a:t>2</a:t>
            </a:r>
            <a:r>
              <a:rPr lang="tr-TR" sz="2400" b="1" baseline="30000" dirty="0" smtClean="0">
                <a:sym typeface="Symbol"/>
              </a:rPr>
              <a:t>j</a:t>
            </a:r>
            <a:endParaRPr lang="en-US" sz="2400" b="1" dirty="0"/>
          </a:p>
        </p:txBody>
      </p:sp>
      <p:sp>
        <p:nvSpPr>
          <p:cNvPr id="41" name="Rectangle 40"/>
          <p:cNvSpPr/>
          <p:nvPr/>
        </p:nvSpPr>
        <p:spPr>
          <a:xfrm>
            <a:off x="1143000" y="4191000"/>
            <a:ext cx="5020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i="1" dirty="0" smtClean="0">
                <a:sym typeface="Symbol"/>
              </a:rPr>
              <a:t></a:t>
            </a:r>
            <a:r>
              <a:rPr lang="tr-TR" sz="2400" b="1" baseline="-25000" dirty="0" smtClean="0">
                <a:sym typeface="Symbol"/>
              </a:rPr>
              <a:t>3</a:t>
            </a:r>
            <a:r>
              <a:rPr lang="tr-TR" sz="2400" b="1" baseline="30000" dirty="0" smtClean="0">
                <a:sym typeface="Symbol"/>
              </a:rPr>
              <a:t>j</a:t>
            </a:r>
            <a:endParaRPr lang="en-US" sz="2400" b="1" dirty="0"/>
          </a:p>
        </p:txBody>
      </p:sp>
      <p:sp>
        <p:nvSpPr>
          <p:cNvPr id="43" name="Rectangle 42"/>
          <p:cNvSpPr/>
          <p:nvPr/>
        </p:nvSpPr>
        <p:spPr>
          <a:xfrm>
            <a:off x="1143000" y="4572000"/>
            <a:ext cx="5020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i="1" dirty="0" smtClean="0">
                <a:sym typeface="Symbol"/>
              </a:rPr>
              <a:t></a:t>
            </a:r>
            <a:r>
              <a:rPr lang="tr-TR" sz="2400" b="1" baseline="-25000" dirty="0" smtClean="0">
                <a:sym typeface="Symbol"/>
              </a:rPr>
              <a:t>4</a:t>
            </a:r>
            <a:r>
              <a:rPr lang="tr-TR" sz="2400" b="1" baseline="30000" dirty="0" smtClean="0">
                <a:sym typeface="Symbol"/>
              </a:rPr>
              <a:t>j</a:t>
            </a:r>
            <a:endParaRPr lang="en-US" sz="2400" b="1" dirty="0"/>
          </a:p>
        </p:txBody>
      </p:sp>
      <p:sp>
        <p:nvSpPr>
          <p:cNvPr id="45" name="Rectangle 44"/>
          <p:cNvSpPr/>
          <p:nvPr/>
        </p:nvSpPr>
        <p:spPr>
          <a:xfrm>
            <a:off x="1143000" y="4948535"/>
            <a:ext cx="5020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i="1" dirty="0" smtClean="0">
                <a:sym typeface="Symbol"/>
              </a:rPr>
              <a:t></a:t>
            </a:r>
            <a:r>
              <a:rPr lang="tr-TR" sz="2400" b="1" baseline="-25000" dirty="0" smtClean="0">
                <a:sym typeface="Symbol"/>
              </a:rPr>
              <a:t>5</a:t>
            </a:r>
            <a:r>
              <a:rPr lang="tr-TR" sz="2400" b="1" baseline="30000" dirty="0" smtClean="0">
                <a:sym typeface="Symbol"/>
              </a:rPr>
              <a:t>j</a:t>
            </a:r>
            <a:endParaRPr lang="en-US" sz="2400" b="1" dirty="0"/>
          </a:p>
        </p:txBody>
      </p:sp>
      <p:sp>
        <p:nvSpPr>
          <p:cNvPr id="47" name="Rectangle 46"/>
          <p:cNvSpPr/>
          <p:nvPr/>
        </p:nvSpPr>
        <p:spPr>
          <a:xfrm>
            <a:off x="0" y="2971800"/>
            <a:ext cx="24785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b="1" i="1" u="sng" dirty="0" smtClean="0">
                <a:sym typeface="Symbol"/>
              </a:rPr>
              <a:t>Nöronların ağırlıkları:</a:t>
            </a:r>
            <a:endParaRPr lang="en-US" sz="2000" b="1" u="sng" dirty="0"/>
          </a:p>
        </p:txBody>
      </p:sp>
      <p:sp>
        <p:nvSpPr>
          <p:cNvPr id="49" name="Rectangle 48"/>
          <p:cNvSpPr/>
          <p:nvPr/>
        </p:nvSpPr>
        <p:spPr>
          <a:xfrm>
            <a:off x="4267200" y="2271215"/>
            <a:ext cx="837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smtClean="0">
                <a:sym typeface="Symbol"/>
              </a:rPr>
              <a:t>(</a:t>
            </a:r>
            <a:r>
              <a:rPr lang="tr-TR" sz="2400" b="1" i="1" dirty="0" smtClean="0">
                <a:sym typeface="Symbol"/>
              </a:rPr>
              <a:t></a:t>
            </a:r>
            <a:r>
              <a:rPr lang="tr-TR" sz="2400" b="1" baseline="-25000" dirty="0" smtClean="0">
                <a:sym typeface="Symbol"/>
              </a:rPr>
              <a:t>i</a:t>
            </a:r>
            <a:r>
              <a:rPr lang="tr-TR" sz="2400" b="1" baseline="30000" dirty="0" smtClean="0">
                <a:sym typeface="Symbol"/>
              </a:rPr>
              <a:t>j</a:t>
            </a:r>
            <a:r>
              <a:rPr lang="tr-TR" sz="2400" b="1" dirty="0" smtClean="0">
                <a:sym typeface="Symbol"/>
              </a:rPr>
              <a:t>)</a:t>
            </a:r>
            <a:r>
              <a:rPr lang="tr-TR" sz="2400" b="1" baseline="-25000" dirty="0" smtClean="0">
                <a:sym typeface="Symbol"/>
              </a:rPr>
              <a:t>,</a:t>
            </a:r>
            <a:r>
              <a:rPr lang="tr-TR" sz="2400" b="1" baseline="-25000" dirty="0" smtClean="0">
                <a:sym typeface="Symbol"/>
              </a:rPr>
              <a:t>k</a:t>
            </a:r>
            <a:r>
              <a:rPr lang="tr-TR" sz="2400" b="1" baseline="30000" dirty="0" smtClean="0">
                <a:sym typeface="Symbol"/>
              </a:rPr>
              <a:t> </a:t>
            </a:r>
            <a:endParaRPr lang="en-US" sz="2400" b="1" dirty="0"/>
          </a:p>
        </p:txBody>
      </p:sp>
      <p:cxnSp>
        <p:nvCxnSpPr>
          <p:cNvPr id="52" name="Straight Arrow Connector 51"/>
          <p:cNvCxnSpPr>
            <a:stCxn id="49" idx="2"/>
          </p:cNvCxnSpPr>
          <p:nvPr/>
        </p:nvCxnSpPr>
        <p:spPr>
          <a:xfrm flipH="1">
            <a:off x="3429006" y="2732880"/>
            <a:ext cx="1256739" cy="986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2"/>
          </p:cNvCxnSpPr>
          <p:nvPr/>
        </p:nvCxnSpPr>
        <p:spPr>
          <a:xfrm flipH="1">
            <a:off x="4162572" y="2732880"/>
            <a:ext cx="523173" cy="1000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9" idx="2"/>
          </p:cNvCxnSpPr>
          <p:nvPr/>
        </p:nvCxnSpPr>
        <p:spPr>
          <a:xfrm flipH="1">
            <a:off x="2209806" y="2732880"/>
            <a:ext cx="2475939" cy="986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9" idx="2"/>
          </p:cNvCxnSpPr>
          <p:nvPr/>
        </p:nvCxnSpPr>
        <p:spPr>
          <a:xfrm>
            <a:off x="4685745" y="2732880"/>
            <a:ext cx="648255" cy="986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9" idx="2"/>
          </p:cNvCxnSpPr>
          <p:nvPr/>
        </p:nvCxnSpPr>
        <p:spPr>
          <a:xfrm>
            <a:off x="4685745" y="2732880"/>
            <a:ext cx="1638855" cy="986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315200" y="3505200"/>
          <a:ext cx="609600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66" name="Rectangle 65"/>
          <p:cNvSpPr/>
          <p:nvPr/>
        </p:nvSpPr>
        <p:spPr>
          <a:xfrm>
            <a:off x="7147538" y="2554069"/>
            <a:ext cx="3962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b="1" i="1" dirty="0" smtClean="0">
                <a:solidFill>
                  <a:srgbClr val="FF0000"/>
                </a:solidFill>
                <a:sym typeface="Symbol"/>
              </a:rPr>
              <a:t>x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7620000" y="3657600"/>
            <a:ext cx="0" cy="1600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029200" y="4191000"/>
            <a:ext cx="762000" cy="1524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7086600" y="4724400"/>
            <a:ext cx="381000" cy="10668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3011" name="Object 3"/>
          <p:cNvGraphicFramePr>
            <a:graphicFrameLocks noChangeAspect="1"/>
          </p:cNvGraphicFramePr>
          <p:nvPr/>
        </p:nvGraphicFramePr>
        <p:xfrm>
          <a:off x="3678237" y="5715000"/>
          <a:ext cx="4703763" cy="866775"/>
        </p:xfrm>
        <a:graphic>
          <a:graphicData uri="http://schemas.openxmlformats.org/presentationml/2006/ole">
            <p:oleObj spid="_x0000_s683011" name="Equation" r:id="rId3" imgW="1307880" imgH="241200" progId="Equation.3">
              <p:embed/>
            </p:oleObj>
          </a:graphicData>
        </a:graphic>
      </p:graphicFrame>
      <p:sp>
        <p:nvSpPr>
          <p:cNvPr id="25" name="Rectangle 24"/>
          <p:cNvSpPr/>
          <p:nvPr/>
        </p:nvSpPr>
        <p:spPr>
          <a:xfrm>
            <a:off x="5715000" y="2209800"/>
            <a:ext cx="3102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>
                <a:solidFill>
                  <a:srgbClr val="FF0000"/>
                </a:solidFill>
                <a:sym typeface="Symbol"/>
              </a:rPr>
              <a:t>Matriks-vektör çarpımı:</a:t>
            </a:r>
            <a:endParaRPr lang="en-US" sz="24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8229600" y="3505200"/>
          <a:ext cx="609600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8534400" y="3657600"/>
            <a:ext cx="0" cy="1600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153400" y="2554069"/>
            <a:ext cx="6383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b="1" i="1" dirty="0" smtClean="0">
                <a:solidFill>
                  <a:srgbClr val="FF0000"/>
                </a:solidFill>
                <a:sym typeface="Symbol"/>
              </a:rPr>
              <a:t>z</a:t>
            </a:r>
            <a:r>
              <a:rPr lang="tr-TR" sz="3600" b="1" baseline="30000" dirty="0" smtClean="0">
                <a:solidFill>
                  <a:srgbClr val="FF0000"/>
                </a:solidFill>
                <a:sym typeface="Symbol"/>
              </a:rPr>
              <a:t>(</a:t>
            </a:r>
            <a:r>
              <a:rPr lang="tr-TR" sz="3600" b="1" i="1" baseline="30000" dirty="0" smtClean="0">
                <a:solidFill>
                  <a:srgbClr val="FF0000"/>
                </a:solidFill>
                <a:sym typeface="Symbol"/>
              </a:rPr>
              <a:t>j</a:t>
            </a:r>
            <a:r>
              <a:rPr lang="tr-TR" sz="3600" b="1" baseline="30000" dirty="0" smtClean="0">
                <a:solidFill>
                  <a:srgbClr val="FF0000"/>
                </a:solidFill>
                <a:sym typeface="Symbol"/>
              </a:rPr>
              <a:t>)</a:t>
            </a:r>
            <a:endParaRPr lang="en-US" sz="3600" b="1" baseline="30000" dirty="0">
              <a:solidFill>
                <a:srgbClr val="FF0000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2057400" y="4114800"/>
            <a:ext cx="647700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8001000" y="4724400"/>
            <a:ext cx="381000" cy="10668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Matematiksel </a:t>
            </a:r>
            <a:r>
              <a:rPr lang="tr-TR" dirty="0" smtClean="0"/>
              <a:t>şekilde, </a:t>
            </a:r>
            <a:r>
              <a:rPr lang="tr-TR" dirty="0" smtClean="0"/>
              <a:t>YSA </a:t>
            </a:r>
            <a:r>
              <a:rPr lang="tr-TR" dirty="0" smtClean="0"/>
              <a:t>bu </a:t>
            </a:r>
            <a:r>
              <a:rPr lang="tr-TR" dirty="0" smtClean="0"/>
              <a:t>şekilde </a:t>
            </a:r>
            <a:r>
              <a:rPr lang="tr-TR" dirty="0" smtClean="0"/>
              <a:t>tanımlanır</a:t>
            </a:r>
            <a:endParaRPr lang="tr-TR" dirty="0" smtClean="0"/>
          </a:p>
        </p:txBody>
      </p:sp>
      <p:grpSp>
        <p:nvGrpSpPr>
          <p:cNvPr id="4" name="Group 53"/>
          <p:cNvGrpSpPr/>
          <p:nvPr/>
        </p:nvGrpSpPr>
        <p:grpSpPr>
          <a:xfrm>
            <a:off x="3352800" y="4572000"/>
            <a:ext cx="3977640" cy="2209800"/>
            <a:chOff x="1066800" y="2667000"/>
            <a:chExt cx="3977640" cy="2209800"/>
          </a:xfrm>
        </p:grpSpPr>
        <p:sp>
          <p:nvSpPr>
            <p:cNvPr id="17" name="Oval 16"/>
            <p:cNvSpPr/>
            <p:nvPr/>
          </p:nvSpPr>
          <p:spPr>
            <a:xfrm>
              <a:off x="10668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rgbClr val="00B05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rgbClr val="00B050"/>
                  </a:solidFill>
                  <a:sym typeface="Symbol"/>
                </a:rPr>
                <a:t>1</a:t>
              </a:r>
              <a:endParaRPr lang="en-US" sz="1600" baseline="30000" dirty="0">
                <a:solidFill>
                  <a:srgbClr val="00B05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668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rgbClr val="00B05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rgbClr val="00B05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rgbClr val="00B05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0668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rgbClr val="00B05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rgbClr val="00B05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rgbClr val="00B05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5146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rgbClr val="FF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rgbClr val="FF0000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25146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rgbClr val="FF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rgbClr val="FF0000"/>
                  </a:solidFill>
                  <a:sym typeface="Symbol"/>
                </a:rPr>
                <a:t>2</a:t>
              </a:r>
              <a:r>
                <a:rPr lang="tr-TR" sz="2000" baseline="30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146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FF000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FF0000"/>
                  </a:solidFill>
                  <a:sym typeface="Symbol"/>
                </a:rPr>
                <a:t>3</a:t>
              </a:r>
              <a:r>
                <a:rPr lang="tr-TR" sz="2000" b="1" baseline="30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en-US" sz="1600" b="1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8100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rgbClr val="FF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rgbClr val="FF0000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rgbClr val="FF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7" idx="6"/>
              <a:endCxn id="22" idx="2"/>
            </p:cNvCxnSpPr>
            <p:nvPr/>
          </p:nvCxnSpPr>
          <p:spPr>
            <a:xfrm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7" idx="6"/>
              <a:endCxn id="21" idx="2"/>
            </p:cNvCxnSpPr>
            <p:nvPr/>
          </p:nvCxnSpPr>
          <p:spPr>
            <a:xfrm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7" idx="6"/>
              <a:endCxn id="20" idx="2"/>
            </p:cNvCxnSpPr>
            <p:nvPr/>
          </p:nvCxnSpPr>
          <p:spPr>
            <a:xfrm>
              <a:off x="1752600" y="3009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8" idx="6"/>
              <a:endCxn id="20" idx="2"/>
            </p:cNvCxnSpPr>
            <p:nvPr/>
          </p:nvCxnSpPr>
          <p:spPr>
            <a:xfrm flipV="1"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8" idx="6"/>
              <a:endCxn id="21" idx="2"/>
            </p:cNvCxnSpPr>
            <p:nvPr/>
          </p:nvCxnSpPr>
          <p:spPr>
            <a:xfrm>
              <a:off x="1752600" y="3771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8" idx="6"/>
              <a:endCxn id="22" idx="2"/>
            </p:cNvCxnSpPr>
            <p:nvPr/>
          </p:nvCxnSpPr>
          <p:spPr>
            <a:xfrm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9" idx="6"/>
              <a:endCxn id="20" idx="2"/>
            </p:cNvCxnSpPr>
            <p:nvPr/>
          </p:nvCxnSpPr>
          <p:spPr>
            <a:xfrm flipV="1"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9" idx="6"/>
              <a:endCxn id="21" idx="2"/>
            </p:cNvCxnSpPr>
            <p:nvPr/>
          </p:nvCxnSpPr>
          <p:spPr>
            <a:xfrm flipV="1"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9" idx="6"/>
              <a:endCxn id="22" idx="2"/>
            </p:cNvCxnSpPr>
            <p:nvPr/>
          </p:nvCxnSpPr>
          <p:spPr>
            <a:xfrm>
              <a:off x="1752600" y="4533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0" idx="6"/>
              <a:endCxn id="23" idx="2"/>
            </p:cNvCxnSpPr>
            <p:nvPr/>
          </p:nvCxnSpPr>
          <p:spPr>
            <a:xfrm>
              <a:off x="3200400" y="3009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1" idx="6"/>
              <a:endCxn id="23" idx="2"/>
            </p:cNvCxnSpPr>
            <p:nvPr/>
          </p:nvCxnSpPr>
          <p:spPr>
            <a:xfrm>
              <a:off x="3200400" y="3771900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2" idx="6"/>
              <a:endCxn id="23" idx="2"/>
            </p:cNvCxnSpPr>
            <p:nvPr/>
          </p:nvCxnSpPr>
          <p:spPr>
            <a:xfrm flipV="1">
              <a:off x="3200400" y="3771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3" idx="6"/>
            </p:cNvCxnSpPr>
            <p:nvPr/>
          </p:nvCxnSpPr>
          <p:spPr>
            <a:xfrm>
              <a:off x="4495800" y="3771900"/>
              <a:ext cx="548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Down Arrow 28"/>
          <p:cNvSpPr/>
          <p:nvPr/>
        </p:nvSpPr>
        <p:spPr>
          <a:xfrm rot="16200000">
            <a:off x="4602480" y="2788920"/>
            <a:ext cx="365760" cy="73152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73443" name="Object 3"/>
          <p:cNvGraphicFramePr>
            <a:graphicFrameLocks noChangeAspect="1"/>
          </p:cNvGraphicFramePr>
          <p:nvPr/>
        </p:nvGraphicFramePr>
        <p:xfrm>
          <a:off x="838200" y="2286000"/>
          <a:ext cx="3487737" cy="587375"/>
        </p:xfrm>
        <a:graphic>
          <a:graphicData uri="http://schemas.openxmlformats.org/presentationml/2006/ole">
            <p:oleObj spid="_x0000_s576515" name="Equation" r:id="rId3" imgW="1269720" imgH="215640" progId="Equation.3">
              <p:embed/>
            </p:oleObj>
          </a:graphicData>
        </a:graphic>
      </p:graphicFrame>
      <p:graphicFrame>
        <p:nvGraphicFramePr>
          <p:cNvPr id="574470" name="Object 6"/>
          <p:cNvGraphicFramePr>
            <a:graphicFrameLocks noChangeAspect="1"/>
          </p:cNvGraphicFramePr>
          <p:nvPr/>
        </p:nvGraphicFramePr>
        <p:xfrm>
          <a:off x="5334000" y="2765425"/>
          <a:ext cx="3627438" cy="587375"/>
        </p:xfrm>
        <a:graphic>
          <a:graphicData uri="http://schemas.openxmlformats.org/presentationml/2006/ole">
            <p:oleObj spid="_x0000_s576518" name="Equation" r:id="rId4" imgW="1320480" imgH="215640" progId="Equation.3">
              <p:embed/>
            </p:oleObj>
          </a:graphicData>
        </a:graphic>
      </p:graphicFrame>
      <p:graphicFrame>
        <p:nvGraphicFramePr>
          <p:cNvPr id="576519" name="Object 7"/>
          <p:cNvGraphicFramePr>
            <a:graphicFrameLocks noChangeAspect="1"/>
          </p:cNvGraphicFramePr>
          <p:nvPr/>
        </p:nvGraphicFramePr>
        <p:xfrm>
          <a:off x="831850" y="2860675"/>
          <a:ext cx="3489325" cy="587375"/>
        </p:xfrm>
        <a:graphic>
          <a:graphicData uri="http://schemas.openxmlformats.org/presentationml/2006/ole">
            <p:oleObj spid="_x0000_s576519" name="Equation" r:id="rId5" imgW="1269720" imgH="215640" progId="Equation.3">
              <p:embed/>
            </p:oleObj>
          </a:graphicData>
        </a:graphic>
      </p:graphicFrame>
      <p:graphicFrame>
        <p:nvGraphicFramePr>
          <p:cNvPr id="576520" name="Object 8"/>
          <p:cNvGraphicFramePr>
            <a:graphicFrameLocks noChangeAspect="1"/>
          </p:cNvGraphicFramePr>
          <p:nvPr/>
        </p:nvGraphicFramePr>
        <p:xfrm>
          <a:off x="831850" y="3433763"/>
          <a:ext cx="3489325" cy="622300"/>
        </p:xfrm>
        <a:graphic>
          <a:graphicData uri="http://schemas.openxmlformats.org/presentationml/2006/ole">
            <p:oleObj spid="_x0000_s576520" name="Equation" r:id="rId6" imgW="1269720" imgH="228600" progId="Equation.3">
              <p:embed/>
            </p:oleObj>
          </a:graphicData>
        </a:graphic>
      </p:graphicFrame>
      <p:cxnSp>
        <p:nvCxnSpPr>
          <p:cNvPr id="33" name="Straight Arrow Connector 32"/>
          <p:cNvCxnSpPr/>
          <p:nvPr/>
        </p:nvCxnSpPr>
        <p:spPr>
          <a:xfrm>
            <a:off x="1219200" y="3962400"/>
            <a:ext cx="3657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638800" y="3352800"/>
            <a:ext cx="609600" cy="1828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29" name="Down Arrow 28"/>
          <p:cNvSpPr/>
          <p:nvPr/>
        </p:nvSpPr>
        <p:spPr>
          <a:xfrm rot="16200000">
            <a:off x="4337685" y="2820436"/>
            <a:ext cx="365760" cy="73152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73443" name="Object 3"/>
          <p:cNvGraphicFramePr>
            <a:graphicFrameLocks noChangeAspect="1"/>
          </p:cNvGraphicFramePr>
          <p:nvPr/>
        </p:nvGraphicFramePr>
        <p:xfrm>
          <a:off x="1328738" y="2057400"/>
          <a:ext cx="2441575" cy="587375"/>
        </p:xfrm>
        <a:graphic>
          <a:graphicData uri="http://schemas.openxmlformats.org/presentationml/2006/ole">
            <p:oleObj spid="_x0000_s577539" name="Equation" r:id="rId3" imgW="888840" imgH="215640" progId="Equation.3">
              <p:embed/>
            </p:oleObj>
          </a:graphicData>
        </a:graphic>
      </p:graphicFrame>
      <p:graphicFrame>
        <p:nvGraphicFramePr>
          <p:cNvPr id="574468" name="Object 4"/>
          <p:cNvGraphicFramePr>
            <a:graphicFrameLocks noChangeAspect="1"/>
          </p:cNvGraphicFramePr>
          <p:nvPr/>
        </p:nvGraphicFramePr>
        <p:xfrm>
          <a:off x="1293813" y="2743200"/>
          <a:ext cx="2441575" cy="587375"/>
        </p:xfrm>
        <a:graphic>
          <a:graphicData uri="http://schemas.openxmlformats.org/presentationml/2006/ole">
            <p:oleObj spid="_x0000_s577540" name="Equation" r:id="rId4" imgW="888840" imgH="215640" progId="Equation.3">
              <p:embed/>
            </p:oleObj>
          </a:graphicData>
        </a:graphic>
      </p:graphicFrame>
      <p:graphicFrame>
        <p:nvGraphicFramePr>
          <p:cNvPr id="574469" name="Object 5"/>
          <p:cNvGraphicFramePr>
            <a:graphicFrameLocks noChangeAspect="1"/>
          </p:cNvGraphicFramePr>
          <p:nvPr/>
        </p:nvGraphicFramePr>
        <p:xfrm>
          <a:off x="1293813" y="3357563"/>
          <a:ext cx="2441575" cy="622300"/>
        </p:xfrm>
        <a:graphic>
          <a:graphicData uri="http://schemas.openxmlformats.org/presentationml/2006/ole">
            <p:oleObj spid="_x0000_s577541" name="Equation" r:id="rId5" imgW="888840" imgH="228600" progId="Equation.3">
              <p:embed/>
            </p:oleObj>
          </a:graphicData>
        </a:graphic>
      </p:graphicFrame>
      <p:graphicFrame>
        <p:nvGraphicFramePr>
          <p:cNvPr id="574470" name="Object 6"/>
          <p:cNvGraphicFramePr>
            <a:graphicFrameLocks noChangeAspect="1"/>
          </p:cNvGraphicFramePr>
          <p:nvPr/>
        </p:nvGraphicFramePr>
        <p:xfrm>
          <a:off x="5181600" y="2819400"/>
          <a:ext cx="2581275" cy="587375"/>
        </p:xfrm>
        <a:graphic>
          <a:graphicData uri="http://schemas.openxmlformats.org/presentationml/2006/ole">
            <p:oleObj spid="_x0000_s577542" name="Equation" r:id="rId6" imgW="939600" imgH="215640" progId="Equation.3">
              <p:embed/>
            </p:oleObj>
          </a:graphicData>
        </a:graphic>
      </p:graphicFrame>
      <p:sp>
        <p:nvSpPr>
          <p:cNvPr id="49" name="Rectangle 48"/>
          <p:cNvSpPr/>
          <p:nvPr/>
        </p:nvSpPr>
        <p:spPr>
          <a:xfrm>
            <a:off x="4724400" y="3828871"/>
            <a:ext cx="37338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tr-TR" sz="2400" dirty="0" smtClean="0">
                <a:sym typeface="Symbol"/>
              </a:rPr>
              <a:t>Buradaki a</a:t>
            </a:r>
            <a:r>
              <a:rPr lang="tr-TR" sz="2400" baseline="30000" dirty="0" smtClean="0">
                <a:sym typeface="Symbol"/>
              </a:rPr>
              <a:t>(2)</a:t>
            </a:r>
            <a:r>
              <a:rPr lang="tr-TR" sz="2400" dirty="0" smtClean="0">
                <a:sym typeface="Symbol"/>
              </a:rPr>
              <a:t>, bütün a</a:t>
            </a:r>
            <a:r>
              <a:rPr lang="tr-TR" sz="2400" baseline="-25000" dirty="0" smtClean="0">
                <a:sym typeface="Symbol"/>
              </a:rPr>
              <a:t>i</a:t>
            </a:r>
            <a:r>
              <a:rPr lang="tr-TR" sz="2400" baseline="30000" dirty="0" smtClean="0">
                <a:sym typeface="Symbol"/>
              </a:rPr>
              <a:t>2</a:t>
            </a:r>
            <a:r>
              <a:rPr lang="tr-TR" sz="2400" dirty="0" smtClean="0">
                <a:sym typeface="Symbol"/>
              </a:rPr>
              <a:t> </a:t>
            </a:r>
            <a:r>
              <a:rPr lang="tr-TR" sz="2400" dirty="0" smtClean="0">
                <a:sym typeface="Symbol"/>
              </a:rPr>
              <a:t>aktivasyonlar </a:t>
            </a:r>
            <a:r>
              <a:rPr lang="tr-TR" sz="2400" dirty="0" smtClean="0">
                <a:sym typeface="Symbol"/>
              </a:rPr>
              <a:t>anlamındadır: yani  a</a:t>
            </a:r>
            <a:r>
              <a:rPr lang="tr-TR" sz="2400" baseline="30000" dirty="0" smtClean="0">
                <a:sym typeface="Symbol"/>
              </a:rPr>
              <a:t>(2)</a:t>
            </a:r>
            <a:r>
              <a:rPr lang="tr-TR" sz="2400" dirty="0" smtClean="0">
                <a:sym typeface="Symbol"/>
              </a:rPr>
              <a:t>=(a</a:t>
            </a:r>
            <a:r>
              <a:rPr lang="tr-TR" sz="2400" baseline="-25000" dirty="0" smtClean="0">
                <a:sym typeface="Symbol"/>
              </a:rPr>
              <a:t>1</a:t>
            </a:r>
            <a:r>
              <a:rPr lang="tr-TR" sz="2400" baseline="30000" dirty="0" smtClean="0">
                <a:sym typeface="Symbol"/>
              </a:rPr>
              <a:t>2</a:t>
            </a:r>
            <a:r>
              <a:rPr lang="tr-TR" sz="2400" dirty="0" smtClean="0">
                <a:sym typeface="Symbol"/>
              </a:rPr>
              <a:t>,a</a:t>
            </a:r>
            <a:r>
              <a:rPr lang="tr-TR" sz="2400" baseline="-25000" dirty="0" smtClean="0">
                <a:sym typeface="Symbol"/>
              </a:rPr>
              <a:t>2</a:t>
            </a:r>
            <a:r>
              <a:rPr lang="tr-TR" sz="2400" baseline="30000" dirty="0" smtClean="0">
                <a:sym typeface="Symbol"/>
              </a:rPr>
              <a:t>2</a:t>
            </a:r>
            <a:r>
              <a:rPr lang="tr-TR" sz="2400" dirty="0" smtClean="0">
                <a:sym typeface="Symbol"/>
              </a:rPr>
              <a:t>,a</a:t>
            </a:r>
            <a:r>
              <a:rPr lang="tr-TR" sz="2400" baseline="-25000" dirty="0" smtClean="0">
                <a:sym typeface="Symbol"/>
              </a:rPr>
              <a:t>3</a:t>
            </a:r>
            <a:r>
              <a:rPr lang="tr-TR" sz="2400" baseline="30000" dirty="0" smtClean="0">
                <a:sym typeface="Symbol"/>
              </a:rPr>
              <a:t>2</a:t>
            </a:r>
            <a:r>
              <a:rPr lang="tr-TR" sz="2400" dirty="0" smtClean="0">
                <a:sym typeface="Symbol"/>
              </a:rPr>
              <a:t>)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162800" y="3352800"/>
            <a:ext cx="190500" cy="38100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53"/>
          <p:cNvGrpSpPr/>
          <p:nvPr/>
        </p:nvGrpSpPr>
        <p:grpSpPr>
          <a:xfrm>
            <a:off x="1143000" y="4267200"/>
            <a:ext cx="3977640" cy="2209800"/>
            <a:chOff x="1066800" y="2667000"/>
            <a:chExt cx="3977640" cy="2209800"/>
          </a:xfrm>
        </p:grpSpPr>
        <p:sp>
          <p:nvSpPr>
            <p:cNvPr id="35" name="Oval 34"/>
            <p:cNvSpPr/>
            <p:nvPr/>
          </p:nvSpPr>
          <p:spPr>
            <a:xfrm>
              <a:off x="10668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rgbClr val="00B05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rgbClr val="00B050"/>
                  </a:solidFill>
                  <a:sym typeface="Symbol"/>
                </a:rPr>
                <a:t>1</a:t>
              </a:r>
              <a:endParaRPr lang="en-US" sz="1600" baseline="30000" dirty="0">
                <a:solidFill>
                  <a:srgbClr val="00B050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0668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rgbClr val="00B05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rgbClr val="00B05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rgbClr val="00B050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10668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rgbClr val="00B05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rgbClr val="00B05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rgbClr val="00B050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25146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FF000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FF0000"/>
                  </a:solidFill>
                  <a:sym typeface="Symbol"/>
                </a:rPr>
                <a:t>1</a:t>
              </a:r>
              <a:r>
                <a:rPr lang="tr-TR" sz="2000" b="1" baseline="30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en-US" sz="1600" b="1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25146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FF000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FF0000"/>
                  </a:solidFill>
                  <a:sym typeface="Symbol"/>
                </a:rPr>
                <a:t>2</a:t>
              </a:r>
              <a:r>
                <a:rPr lang="tr-TR" sz="2000" b="1" baseline="30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en-US" sz="1600" b="1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25146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FF000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FF0000"/>
                  </a:solidFill>
                  <a:sym typeface="Symbol"/>
                </a:rPr>
                <a:t>3</a:t>
              </a:r>
              <a:r>
                <a:rPr lang="tr-TR" sz="2000" b="1" baseline="30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en-US" sz="1600" b="1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38100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rgbClr val="FF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rgbClr val="FF0000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rgbClr val="FF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35" idx="6"/>
              <a:endCxn id="45" idx="2"/>
            </p:cNvCxnSpPr>
            <p:nvPr/>
          </p:nvCxnSpPr>
          <p:spPr>
            <a:xfrm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35" idx="6"/>
              <a:endCxn id="43" idx="2"/>
            </p:cNvCxnSpPr>
            <p:nvPr/>
          </p:nvCxnSpPr>
          <p:spPr>
            <a:xfrm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35" idx="6"/>
              <a:endCxn id="41" idx="2"/>
            </p:cNvCxnSpPr>
            <p:nvPr/>
          </p:nvCxnSpPr>
          <p:spPr>
            <a:xfrm>
              <a:off x="1752600" y="3009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37" idx="6"/>
              <a:endCxn id="41" idx="2"/>
            </p:cNvCxnSpPr>
            <p:nvPr/>
          </p:nvCxnSpPr>
          <p:spPr>
            <a:xfrm flipV="1"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7" idx="6"/>
              <a:endCxn id="43" idx="2"/>
            </p:cNvCxnSpPr>
            <p:nvPr/>
          </p:nvCxnSpPr>
          <p:spPr>
            <a:xfrm>
              <a:off x="1752600" y="3771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37" idx="6"/>
              <a:endCxn id="45" idx="2"/>
            </p:cNvCxnSpPr>
            <p:nvPr/>
          </p:nvCxnSpPr>
          <p:spPr>
            <a:xfrm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39" idx="6"/>
              <a:endCxn id="41" idx="2"/>
            </p:cNvCxnSpPr>
            <p:nvPr/>
          </p:nvCxnSpPr>
          <p:spPr>
            <a:xfrm flipV="1"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39" idx="6"/>
              <a:endCxn id="43" idx="2"/>
            </p:cNvCxnSpPr>
            <p:nvPr/>
          </p:nvCxnSpPr>
          <p:spPr>
            <a:xfrm flipV="1"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39" idx="6"/>
              <a:endCxn id="45" idx="2"/>
            </p:cNvCxnSpPr>
            <p:nvPr/>
          </p:nvCxnSpPr>
          <p:spPr>
            <a:xfrm>
              <a:off x="1752600" y="4533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1" idx="6"/>
              <a:endCxn id="47" idx="2"/>
            </p:cNvCxnSpPr>
            <p:nvPr/>
          </p:nvCxnSpPr>
          <p:spPr>
            <a:xfrm>
              <a:off x="3200400" y="3009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43" idx="6"/>
              <a:endCxn id="47" idx="2"/>
            </p:cNvCxnSpPr>
            <p:nvPr/>
          </p:nvCxnSpPr>
          <p:spPr>
            <a:xfrm>
              <a:off x="3200400" y="3771900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45" idx="6"/>
              <a:endCxn id="47" idx="2"/>
            </p:cNvCxnSpPr>
            <p:nvPr/>
          </p:nvCxnSpPr>
          <p:spPr>
            <a:xfrm flipV="1">
              <a:off x="3200400" y="3771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47" idx="6"/>
            </p:cNvCxnSpPr>
            <p:nvPr/>
          </p:nvCxnSpPr>
          <p:spPr>
            <a:xfrm>
              <a:off x="4495800" y="3771900"/>
              <a:ext cx="548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grpSp>
        <p:nvGrpSpPr>
          <p:cNvPr id="4" name="Group 53"/>
          <p:cNvGrpSpPr/>
          <p:nvPr/>
        </p:nvGrpSpPr>
        <p:grpSpPr>
          <a:xfrm>
            <a:off x="3352800" y="4572000"/>
            <a:ext cx="3977640" cy="2209800"/>
            <a:chOff x="1066800" y="2667000"/>
            <a:chExt cx="3977640" cy="2209800"/>
          </a:xfrm>
        </p:grpSpPr>
        <p:sp>
          <p:nvSpPr>
            <p:cNvPr id="17" name="Oval 16"/>
            <p:cNvSpPr/>
            <p:nvPr/>
          </p:nvSpPr>
          <p:spPr>
            <a:xfrm>
              <a:off x="10668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668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0668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5146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25146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2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146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3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8100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r>
                <a:rPr lang="tr-TR" sz="2000" b="1" baseline="30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="1" baseline="30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7" idx="6"/>
              <a:endCxn id="22" idx="2"/>
            </p:cNvCxnSpPr>
            <p:nvPr/>
          </p:nvCxnSpPr>
          <p:spPr>
            <a:xfrm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7" idx="6"/>
              <a:endCxn id="21" idx="2"/>
            </p:cNvCxnSpPr>
            <p:nvPr/>
          </p:nvCxnSpPr>
          <p:spPr>
            <a:xfrm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7" idx="6"/>
              <a:endCxn id="20" idx="2"/>
            </p:cNvCxnSpPr>
            <p:nvPr/>
          </p:nvCxnSpPr>
          <p:spPr>
            <a:xfrm>
              <a:off x="1752600" y="3009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8" idx="6"/>
              <a:endCxn id="20" idx="2"/>
            </p:cNvCxnSpPr>
            <p:nvPr/>
          </p:nvCxnSpPr>
          <p:spPr>
            <a:xfrm flipV="1"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8" idx="6"/>
              <a:endCxn id="21" idx="2"/>
            </p:cNvCxnSpPr>
            <p:nvPr/>
          </p:nvCxnSpPr>
          <p:spPr>
            <a:xfrm>
              <a:off x="1752600" y="3771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8" idx="6"/>
              <a:endCxn id="22" idx="2"/>
            </p:cNvCxnSpPr>
            <p:nvPr/>
          </p:nvCxnSpPr>
          <p:spPr>
            <a:xfrm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9" idx="6"/>
              <a:endCxn id="20" idx="2"/>
            </p:cNvCxnSpPr>
            <p:nvPr/>
          </p:nvCxnSpPr>
          <p:spPr>
            <a:xfrm flipV="1"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9" idx="6"/>
              <a:endCxn id="21" idx="2"/>
            </p:cNvCxnSpPr>
            <p:nvPr/>
          </p:nvCxnSpPr>
          <p:spPr>
            <a:xfrm flipV="1"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9" idx="6"/>
              <a:endCxn id="22" idx="2"/>
            </p:cNvCxnSpPr>
            <p:nvPr/>
          </p:nvCxnSpPr>
          <p:spPr>
            <a:xfrm>
              <a:off x="1752600" y="4533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0" idx="6"/>
              <a:endCxn id="23" idx="2"/>
            </p:cNvCxnSpPr>
            <p:nvPr/>
          </p:nvCxnSpPr>
          <p:spPr>
            <a:xfrm>
              <a:off x="3200400" y="3009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1" idx="6"/>
              <a:endCxn id="23" idx="2"/>
            </p:cNvCxnSpPr>
            <p:nvPr/>
          </p:nvCxnSpPr>
          <p:spPr>
            <a:xfrm>
              <a:off x="3200400" y="3771900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2" idx="6"/>
              <a:endCxn id="23" idx="2"/>
            </p:cNvCxnSpPr>
            <p:nvPr/>
          </p:nvCxnSpPr>
          <p:spPr>
            <a:xfrm flipV="1">
              <a:off x="3200400" y="3771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3" idx="6"/>
            </p:cNvCxnSpPr>
            <p:nvPr/>
          </p:nvCxnSpPr>
          <p:spPr>
            <a:xfrm>
              <a:off x="4495800" y="3771900"/>
              <a:ext cx="548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Down Arrow 28"/>
          <p:cNvSpPr/>
          <p:nvPr/>
        </p:nvSpPr>
        <p:spPr>
          <a:xfrm rot="16200000">
            <a:off x="4337685" y="2820436"/>
            <a:ext cx="365760" cy="73152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73443" name="Object 3"/>
          <p:cNvGraphicFramePr>
            <a:graphicFrameLocks noChangeAspect="1"/>
          </p:cNvGraphicFramePr>
          <p:nvPr/>
        </p:nvGraphicFramePr>
        <p:xfrm>
          <a:off x="1328738" y="2057400"/>
          <a:ext cx="2441575" cy="587375"/>
        </p:xfrm>
        <a:graphic>
          <a:graphicData uri="http://schemas.openxmlformats.org/presentationml/2006/ole">
            <p:oleObj spid="_x0000_s574467" name="Equation" r:id="rId3" imgW="888840" imgH="215640" progId="Equation.3">
              <p:embed/>
            </p:oleObj>
          </a:graphicData>
        </a:graphic>
      </p:graphicFrame>
      <p:graphicFrame>
        <p:nvGraphicFramePr>
          <p:cNvPr id="574468" name="Object 4"/>
          <p:cNvGraphicFramePr>
            <a:graphicFrameLocks noChangeAspect="1"/>
          </p:cNvGraphicFramePr>
          <p:nvPr/>
        </p:nvGraphicFramePr>
        <p:xfrm>
          <a:off x="1293813" y="2743200"/>
          <a:ext cx="2441575" cy="587375"/>
        </p:xfrm>
        <a:graphic>
          <a:graphicData uri="http://schemas.openxmlformats.org/presentationml/2006/ole">
            <p:oleObj spid="_x0000_s574468" name="Equation" r:id="rId4" imgW="888840" imgH="215640" progId="Equation.3">
              <p:embed/>
            </p:oleObj>
          </a:graphicData>
        </a:graphic>
      </p:graphicFrame>
      <p:graphicFrame>
        <p:nvGraphicFramePr>
          <p:cNvPr id="574469" name="Object 5"/>
          <p:cNvGraphicFramePr>
            <a:graphicFrameLocks noChangeAspect="1"/>
          </p:cNvGraphicFramePr>
          <p:nvPr/>
        </p:nvGraphicFramePr>
        <p:xfrm>
          <a:off x="1293813" y="3357563"/>
          <a:ext cx="2441575" cy="622300"/>
        </p:xfrm>
        <a:graphic>
          <a:graphicData uri="http://schemas.openxmlformats.org/presentationml/2006/ole">
            <p:oleObj spid="_x0000_s574469" name="Equation" r:id="rId5" imgW="888840" imgH="228600" progId="Equation.3">
              <p:embed/>
            </p:oleObj>
          </a:graphicData>
        </a:graphic>
      </p:graphicFrame>
      <p:graphicFrame>
        <p:nvGraphicFramePr>
          <p:cNvPr id="574470" name="Object 6"/>
          <p:cNvGraphicFramePr>
            <a:graphicFrameLocks noChangeAspect="1"/>
          </p:cNvGraphicFramePr>
          <p:nvPr/>
        </p:nvGraphicFramePr>
        <p:xfrm>
          <a:off x="5181600" y="2819400"/>
          <a:ext cx="2581275" cy="587375"/>
        </p:xfrm>
        <a:graphic>
          <a:graphicData uri="http://schemas.openxmlformats.org/presentationml/2006/ole">
            <p:oleObj spid="_x0000_s574470" name="Equation" r:id="rId6" imgW="939600" imgH="215640" progId="Equation.3">
              <p:embed/>
            </p:oleObj>
          </a:graphicData>
        </a:graphic>
      </p:graphicFrame>
      <p:graphicFrame>
        <p:nvGraphicFramePr>
          <p:cNvPr id="574471" name="Object 7"/>
          <p:cNvGraphicFramePr>
            <a:graphicFrameLocks noChangeAspect="1"/>
          </p:cNvGraphicFramePr>
          <p:nvPr/>
        </p:nvGraphicFramePr>
        <p:xfrm>
          <a:off x="2209800" y="3962400"/>
          <a:ext cx="6597650" cy="1198562"/>
        </p:xfrm>
        <a:graphic>
          <a:graphicData uri="http://schemas.openxmlformats.org/presentationml/2006/ole">
            <p:oleObj spid="_x0000_s574471" name="Equation" r:id="rId7" imgW="2234880" imgH="406080" progId="Equation.3">
              <p:embed/>
            </p:oleObj>
          </a:graphicData>
        </a:graphic>
      </p:graphicFrame>
      <p:cxnSp>
        <p:nvCxnSpPr>
          <p:cNvPr id="53" name="Straight Arrow Connector 52"/>
          <p:cNvCxnSpPr/>
          <p:nvPr/>
        </p:nvCxnSpPr>
        <p:spPr>
          <a:xfrm flipH="1" flipV="1">
            <a:off x="6324600" y="2667000"/>
            <a:ext cx="609600" cy="30480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343400" y="1676400"/>
            <a:ext cx="37338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tr-TR" sz="2400" dirty="0" smtClean="0">
                <a:sym typeface="Symbol"/>
              </a:rPr>
              <a:t>Çarpım, matriks-vektör çarpımı anlamındadır:</a:t>
            </a:r>
            <a:endParaRPr lang="en-US" sz="24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Daha kısaca, matriks-vektör notasyonu kullanarak bu şekilde yazıyoruz;</a:t>
            </a:r>
            <a:endParaRPr lang="tr-TR" dirty="0" smtClean="0"/>
          </a:p>
        </p:txBody>
      </p:sp>
      <p:grpSp>
        <p:nvGrpSpPr>
          <p:cNvPr id="4" name="Group 53"/>
          <p:cNvGrpSpPr/>
          <p:nvPr/>
        </p:nvGrpSpPr>
        <p:grpSpPr>
          <a:xfrm>
            <a:off x="3352800" y="4572000"/>
            <a:ext cx="3977640" cy="2209800"/>
            <a:chOff x="1066800" y="2667000"/>
            <a:chExt cx="3977640" cy="2209800"/>
          </a:xfrm>
        </p:grpSpPr>
        <p:sp>
          <p:nvSpPr>
            <p:cNvPr id="17" name="Oval 16"/>
            <p:cNvSpPr/>
            <p:nvPr/>
          </p:nvSpPr>
          <p:spPr>
            <a:xfrm>
              <a:off x="10668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rgbClr val="00B05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rgbClr val="00B050"/>
                  </a:solidFill>
                  <a:sym typeface="Symbol"/>
                </a:rPr>
                <a:t>1</a:t>
              </a:r>
              <a:endParaRPr lang="en-US" sz="1600" baseline="30000" dirty="0">
                <a:solidFill>
                  <a:srgbClr val="00B05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668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rgbClr val="00B05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rgbClr val="00B05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rgbClr val="00B05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0668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rgbClr val="00B05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rgbClr val="00B05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rgbClr val="00B05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5146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rgbClr val="FF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rgbClr val="FF0000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25146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rgbClr val="FF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rgbClr val="FF0000"/>
                  </a:solidFill>
                  <a:sym typeface="Symbol"/>
                </a:rPr>
                <a:t>2</a:t>
              </a:r>
              <a:r>
                <a:rPr lang="tr-TR" sz="2000" baseline="30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146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rgbClr val="FF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rgbClr val="FF0000"/>
                  </a:solidFill>
                  <a:sym typeface="Symbol"/>
                </a:rPr>
                <a:t>3</a:t>
              </a:r>
              <a:r>
                <a:rPr lang="tr-TR" sz="2000" baseline="30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8100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rgbClr val="FF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rgbClr val="FF0000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rgbClr val="FF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7" idx="6"/>
              <a:endCxn id="22" idx="2"/>
            </p:cNvCxnSpPr>
            <p:nvPr/>
          </p:nvCxnSpPr>
          <p:spPr>
            <a:xfrm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7" idx="6"/>
              <a:endCxn id="21" idx="2"/>
            </p:cNvCxnSpPr>
            <p:nvPr/>
          </p:nvCxnSpPr>
          <p:spPr>
            <a:xfrm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7" idx="6"/>
              <a:endCxn id="20" idx="2"/>
            </p:cNvCxnSpPr>
            <p:nvPr/>
          </p:nvCxnSpPr>
          <p:spPr>
            <a:xfrm>
              <a:off x="1752600" y="3009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8" idx="6"/>
              <a:endCxn id="20" idx="2"/>
            </p:cNvCxnSpPr>
            <p:nvPr/>
          </p:nvCxnSpPr>
          <p:spPr>
            <a:xfrm flipV="1"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8" idx="6"/>
              <a:endCxn id="21" idx="2"/>
            </p:cNvCxnSpPr>
            <p:nvPr/>
          </p:nvCxnSpPr>
          <p:spPr>
            <a:xfrm>
              <a:off x="1752600" y="3771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8" idx="6"/>
              <a:endCxn id="22" idx="2"/>
            </p:cNvCxnSpPr>
            <p:nvPr/>
          </p:nvCxnSpPr>
          <p:spPr>
            <a:xfrm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9" idx="6"/>
              <a:endCxn id="20" idx="2"/>
            </p:cNvCxnSpPr>
            <p:nvPr/>
          </p:nvCxnSpPr>
          <p:spPr>
            <a:xfrm flipV="1"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9" idx="6"/>
              <a:endCxn id="21" idx="2"/>
            </p:cNvCxnSpPr>
            <p:nvPr/>
          </p:nvCxnSpPr>
          <p:spPr>
            <a:xfrm flipV="1"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9" idx="6"/>
              <a:endCxn id="22" idx="2"/>
            </p:cNvCxnSpPr>
            <p:nvPr/>
          </p:nvCxnSpPr>
          <p:spPr>
            <a:xfrm>
              <a:off x="1752600" y="4533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0" idx="6"/>
              <a:endCxn id="23" idx="2"/>
            </p:cNvCxnSpPr>
            <p:nvPr/>
          </p:nvCxnSpPr>
          <p:spPr>
            <a:xfrm>
              <a:off x="3200400" y="3009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1" idx="6"/>
              <a:endCxn id="23" idx="2"/>
            </p:cNvCxnSpPr>
            <p:nvPr/>
          </p:nvCxnSpPr>
          <p:spPr>
            <a:xfrm>
              <a:off x="3200400" y="3771900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2" idx="6"/>
              <a:endCxn id="23" idx="2"/>
            </p:cNvCxnSpPr>
            <p:nvPr/>
          </p:nvCxnSpPr>
          <p:spPr>
            <a:xfrm flipV="1">
              <a:off x="3200400" y="3771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3" idx="6"/>
            </p:cNvCxnSpPr>
            <p:nvPr/>
          </p:nvCxnSpPr>
          <p:spPr>
            <a:xfrm>
              <a:off x="4495800" y="3771900"/>
              <a:ext cx="548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Down Arrow 28"/>
          <p:cNvSpPr/>
          <p:nvPr/>
        </p:nvSpPr>
        <p:spPr>
          <a:xfrm rot="16200000">
            <a:off x="4709160" y="2788920"/>
            <a:ext cx="365760" cy="73152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74470" name="Object 6"/>
          <p:cNvGraphicFramePr>
            <a:graphicFrameLocks noChangeAspect="1"/>
          </p:cNvGraphicFramePr>
          <p:nvPr/>
        </p:nvGraphicFramePr>
        <p:xfrm>
          <a:off x="4876800" y="3429000"/>
          <a:ext cx="4149725" cy="552450"/>
        </p:xfrm>
        <a:graphic>
          <a:graphicData uri="http://schemas.openxmlformats.org/presentationml/2006/ole">
            <p:oleObj spid="_x0000_s737283" name="Equation" r:id="rId3" imgW="1511280" imgH="203040" progId="Equation.3">
              <p:embed/>
            </p:oleObj>
          </a:graphicData>
        </a:graphic>
      </p:graphicFrame>
      <p:graphicFrame>
        <p:nvGraphicFramePr>
          <p:cNvPr id="576519" name="Object 7"/>
          <p:cNvGraphicFramePr>
            <a:graphicFrameLocks noChangeAspect="1"/>
          </p:cNvGraphicFramePr>
          <p:nvPr/>
        </p:nvGraphicFramePr>
        <p:xfrm>
          <a:off x="657225" y="2878138"/>
          <a:ext cx="3838575" cy="552450"/>
        </p:xfrm>
        <a:graphic>
          <a:graphicData uri="http://schemas.openxmlformats.org/presentationml/2006/ole">
            <p:oleObj spid="_x0000_s737284" name="Equation" r:id="rId4" imgW="1396800" imgH="203040" progId="Equation.3">
              <p:embed/>
            </p:oleObj>
          </a:graphicData>
        </a:graphic>
      </p:graphicFrame>
      <p:cxnSp>
        <p:nvCxnSpPr>
          <p:cNvPr id="33" name="Straight Arrow Connector 32"/>
          <p:cNvCxnSpPr/>
          <p:nvPr/>
        </p:nvCxnSpPr>
        <p:spPr>
          <a:xfrm>
            <a:off x="2667000" y="3581400"/>
            <a:ext cx="22098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867400" y="4114800"/>
            <a:ext cx="381000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</a:t>
            </a:r>
            <a:r>
              <a:rPr lang="tr-TR" dirty="0" smtClean="0"/>
              <a:t>ölçüde, </a:t>
            </a:r>
            <a:r>
              <a:rPr lang="tr-TR" dirty="0" smtClean="0">
                <a:solidFill>
                  <a:srgbClr val="FF0000"/>
                </a:solidFill>
              </a:rPr>
              <a:t>YSA bügünkü en </a:t>
            </a:r>
            <a:r>
              <a:rPr lang="tr-TR" dirty="0" smtClean="0">
                <a:solidFill>
                  <a:srgbClr val="FF0000"/>
                </a:solidFill>
              </a:rPr>
              <a:t>güçlü ve en esnek </a:t>
            </a:r>
            <a:r>
              <a:rPr lang="tr-TR" dirty="0" smtClean="0">
                <a:solidFill>
                  <a:srgbClr val="FF0000"/>
                </a:solidFill>
              </a:rPr>
              <a:t>makine öğrenme </a:t>
            </a:r>
            <a:r>
              <a:rPr lang="tr-TR" dirty="0" smtClean="0">
                <a:solidFill>
                  <a:srgbClr val="FF0000"/>
                </a:solidFill>
              </a:rPr>
              <a:t>yaklaşımıdır</a:t>
            </a:r>
          </a:p>
          <a:p>
            <a:pPr lvl="1">
              <a:buNone/>
            </a:pPr>
            <a:endParaRPr lang="tr-TR" dirty="0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Yada</a:t>
            </a:r>
            <a:endParaRPr lang="tr-TR" dirty="0" smtClean="0"/>
          </a:p>
        </p:txBody>
      </p:sp>
      <p:grpSp>
        <p:nvGrpSpPr>
          <p:cNvPr id="4" name="Group 53"/>
          <p:cNvGrpSpPr/>
          <p:nvPr/>
        </p:nvGrpSpPr>
        <p:grpSpPr>
          <a:xfrm>
            <a:off x="2667000" y="4114800"/>
            <a:ext cx="3977640" cy="2209800"/>
            <a:chOff x="1066800" y="2667000"/>
            <a:chExt cx="3977640" cy="2209800"/>
          </a:xfrm>
        </p:grpSpPr>
        <p:sp>
          <p:nvSpPr>
            <p:cNvPr id="17" name="Oval 16"/>
            <p:cNvSpPr/>
            <p:nvPr/>
          </p:nvSpPr>
          <p:spPr>
            <a:xfrm>
              <a:off x="10668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rgbClr val="00B05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rgbClr val="00B050"/>
                  </a:solidFill>
                  <a:sym typeface="Symbol"/>
                </a:rPr>
                <a:t>1</a:t>
              </a:r>
              <a:endParaRPr lang="en-US" sz="1600" baseline="30000" dirty="0">
                <a:solidFill>
                  <a:srgbClr val="00B05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668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rgbClr val="00B05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rgbClr val="00B05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rgbClr val="00B05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0668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rgbClr val="00B05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rgbClr val="00B05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rgbClr val="00B05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5146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rgbClr val="FF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rgbClr val="FF0000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25146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rgbClr val="FF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rgbClr val="FF0000"/>
                  </a:solidFill>
                  <a:sym typeface="Symbol"/>
                </a:rPr>
                <a:t>2</a:t>
              </a:r>
              <a:r>
                <a:rPr lang="tr-TR" sz="2000" baseline="30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146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rgbClr val="FF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rgbClr val="FF0000"/>
                  </a:solidFill>
                  <a:sym typeface="Symbol"/>
                </a:rPr>
                <a:t>3</a:t>
              </a:r>
              <a:r>
                <a:rPr lang="tr-TR" sz="2000" baseline="30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8100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rgbClr val="FF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rgbClr val="FF0000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rgbClr val="FF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7" idx="6"/>
              <a:endCxn id="22" idx="2"/>
            </p:cNvCxnSpPr>
            <p:nvPr/>
          </p:nvCxnSpPr>
          <p:spPr>
            <a:xfrm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7" idx="6"/>
              <a:endCxn id="21" idx="2"/>
            </p:cNvCxnSpPr>
            <p:nvPr/>
          </p:nvCxnSpPr>
          <p:spPr>
            <a:xfrm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7" idx="6"/>
              <a:endCxn id="20" idx="2"/>
            </p:cNvCxnSpPr>
            <p:nvPr/>
          </p:nvCxnSpPr>
          <p:spPr>
            <a:xfrm>
              <a:off x="1752600" y="3009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8" idx="6"/>
              <a:endCxn id="20" idx="2"/>
            </p:cNvCxnSpPr>
            <p:nvPr/>
          </p:nvCxnSpPr>
          <p:spPr>
            <a:xfrm flipV="1"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8" idx="6"/>
              <a:endCxn id="21" idx="2"/>
            </p:cNvCxnSpPr>
            <p:nvPr/>
          </p:nvCxnSpPr>
          <p:spPr>
            <a:xfrm>
              <a:off x="1752600" y="3771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8" idx="6"/>
              <a:endCxn id="22" idx="2"/>
            </p:cNvCxnSpPr>
            <p:nvPr/>
          </p:nvCxnSpPr>
          <p:spPr>
            <a:xfrm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9" idx="6"/>
              <a:endCxn id="20" idx="2"/>
            </p:cNvCxnSpPr>
            <p:nvPr/>
          </p:nvCxnSpPr>
          <p:spPr>
            <a:xfrm flipV="1"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9" idx="6"/>
              <a:endCxn id="21" idx="2"/>
            </p:cNvCxnSpPr>
            <p:nvPr/>
          </p:nvCxnSpPr>
          <p:spPr>
            <a:xfrm flipV="1"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9" idx="6"/>
              <a:endCxn id="22" idx="2"/>
            </p:cNvCxnSpPr>
            <p:nvPr/>
          </p:nvCxnSpPr>
          <p:spPr>
            <a:xfrm>
              <a:off x="1752600" y="4533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0" idx="6"/>
              <a:endCxn id="23" idx="2"/>
            </p:cNvCxnSpPr>
            <p:nvPr/>
          </p:nvCxnSpPr>
          <p:spPr>
            <a:xfrm>
              <a:off x="3200400" y="3009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1" idx="6"/>
              <a:endCxn id="23" idx="2"/>
            </p:cNvCxnSpPr>
            <p:nvPr/>
          </p:nvCxnSpPr>
          <p:spPr>
            <a:xfrm>
              <a:off x="3200400" y="3771900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2" idx="6"/>
              <a:endCxn id="23" idx="2"/>
            </p:cNvCxnSpPr>
            <p:nvPr/>
          </p:nvCxnSpPr>
          <p:spPr>
            <a:xfrm flipV="1">
              <a:off x="3200400" y="3771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3" idx="6"/>
            </p:cNvCxnSpPr>
            <p:nvPr/>
          </p:nvCxnSpPr>
          <p:spPr>
            <a:xfrm>
              <a:off x="4495800" y="3771900"/>
              <a:ext cx="548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76519" name="Object 7"/>
          <p:cNvGraphicFramePr>
            <a:graphicFrameLocks noChangeAspect="1"/>
          </p:cNvGraphicFramePr>
          <p:nvPr/>
        </p:nvGraphicFramePr>
        <p:xfrm>
          <a:off x="1447800" y="2819400"/>
          <a:ext cx="6724869" cy="838200"/>
        </p:xfrm>
        <a:graphic>
          <a:graphicData uri="http://schemas.openxmlformats.org/presentationml/2006/ole">
            <p:oleObj spid="_x0000_s739331" name="Equation" r:id="rId3" imgW="161280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Sonuç olarak, </a:t>
            </a:r>
            <a:r>
              <a:rPr lang="tr-TR" dirty="0" smtClean="0"/>
              <a:t>YSA </a:t>
            </a:r>
            <a:r>
              <a:rPr lang="tr-TR" dirty="0" smtClean="0"/>
              <a:t>bu modeli hesaplayabilir:</a:t>
            </a:r>
            <a:endParaRPr lang="tr-TR" dirty="0" smtClean="0"/>
          </a:p>
        </p:txBody>
      </p:sp>
      <p:grpSp>
        <p:nvGrpSpPr>
          <p:cNvPr id="4" name="Group 53"/>
          <p:cNvGrpSpPr/>
          <p:nvPr/>
        </p:nvGrpSpPr>
        <p:grpSpPr>
          <a:xfrm>
            <a:off x="2133600" y="4343400"/>
            <a:ext cx="5257800" cy="2209800"/>
            <a:chOff x="1066800" y="2667000"/>
            <a:chExt cx="5257800" cy="2209800"/>
          </a:xfrm>
        </p:grpSpPr>
        <p:sp>
          <p:nvSpPr>
            <p:cNvPr id="17" name="Oval 16"/>
            <p:cNvSpPr/>
            <p:nvPr/>
          </p:nvSpPr>
          <p:spPr>
            <a:xfrm>
              <a:off x="10668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668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0668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5146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25146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2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146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3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8100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graphicFrame>
          <p:nvGraphicFramePr>
            <p:cNvPr id="24" name="Object 2"/>
            <p:cNvGraphicFramePr>
              <a:graphicFrameLocks noChangeAspect="1"/>
            </p:cNvGraphicFramePr>
            <p:nvPr/>
          </p:nvGraphicFramePr>
          <p:xfrm>
            <a:off x="5088390" y="3429000"/>
            <a:ext cx="1236210" cy="695763"/>
          </p:xfrm>
          <a:graphic>
            <a:graphicData uri="http://schemas.openxmlformats.org/presentationml/2006/ole">
              <p:oleObj spid="_x0000_s575490" name="Equation" r:id="rId3" imgW="304560" imgH="177480" progId="Equation.3">
                <p:embed/>
              </p:oleObj>
            </a:graphicData>
          </a:graphic>
        </p:graphicFrame>
        <p:cxnSp>
          <p:nvCxnSpPr>
            <p:cNvPr id="26" name="Straight Arrow Connector 25"/>
            <p:cNvCxnSpPr>
              <a:stCxn id="17" idx="6"/>
              <a:endCxn id="22" idx="2"/>
            </p:cNvCxnSpPr>
            <p:nvPr/>
          </p:nvCxnSpPr>
          <p:spPr>
            <a:xfrm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7" idx="6"/>
              <a:endCxn id="21" idx="2"/>
            </p:cNvCxnSpPr>
            <p:nvPr/>
          </p:nvCxnSpPr>
          <p:spPr>
            <a:xfrm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7" idx="6"/>
              <a:endCxn id="20" idx="2"/>
            </p:cNvCxnSpPr>
            <p:nvPr/>
          </p:nvCxnSpPr>
          <p:spPr>
            <a:xfrm>
              <a:off x="1752600" y="3009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8" idx="6"/>
              <a:endCxn id="20" idx="2"/>
            </p:cNvCxnSpPr>
            <p:nvPr/>
          </p:nvCxnSpPr>
          <p:spPr>
            <a:xfrm flipV="1"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8" idx="6"/>
              <a:endCxn id="21" idx="2"/>
            </p:cNvCxnSpPr>
            <p:nvPr/>
          </p:nvCxnSpPr>
          <p:spPr>
            <a:xfrm>
              <a:off x="1752600" y="3771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8" idx="6"/>
              <a:endCxn id="22" idx="2"/>
            </p:cNvCxnSpPr>
            <p:nvPr/>
          </p:nvCxnSpPr>
          <p:spPr>
            <a:xfrm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9" idx="6"/>
              <a:endCxn id="20" idx="2"/>
            </p:cNvCxnSpPr>
            <p:nvPr/>
          </p:nvCxnSpPr>
          <p:spPr>
            <a:xfrm flipV="1"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9" idx="6"/>
              <a:endCxn id="21" idx="2"/>
            </p:cNvCxnSpPr>
            <p:nvPr/>
          </p:nvCxnSpPr>
          <p:spPr>
            <a:xfrm flipV="1"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9" idx="6"/>
              <a:endCxn id="22" idx="2"/>
            </p:cNvCxnSpPr>
            <p:nvPr/>
          </p:nvCxnSpPr>
          <p:spPr>
            <a:xfrm>
              <a:off x="1752600" y="4533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0" idx="6"/>
              <a:endCxn id="23" idx="2"/>
            </p:cNvCxnSpPr>
            <p:nvPr/>
          </p:nvCxnSpPr>
          <p:spPr>
            <a:xfrm>
              <a:off x="3200400" y="3009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1" idx="6"/>
              <a:endCxn id="23" idx="2"/>
            </p:cNvCxnSpPr>
            <p:nvPr/>
          </p:nvCxnSpPr>
          <p:spPr>
            <a:xfrm>
              <a:off x="3200400" y="3771900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2" idx="6"/>
              <a:endCxn id="23" idx="2"/>
            </p:cNvCxnSpPr>
            <p:nvPr/>
          </p:nvCxnSpPr>
          <p:spPr>
            <a:xfrm flipV="1">
              <a:off x="3200400" y="3771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3" idx="6"/>
            </p:cNvCxnSpPr>
            <p:nvPr/>
          </p:nvCxnSpPr>
          <p:spPr>
            <a:xfrm>
              <a:off x="4495800" y="3771900"/>
              <a:ext cx="548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74470" name="Object 6"/>
          <p:cNvGraphicFramePr>
            <a:graphicFrameLocks noChangeAspect="1"/>
          </p:cNvGraphicFramePr>
          <p:nvPr/>
        </p:nvGraphicFramePr>
        <p:xfrm>
          <a:off x="1600200" y="2743200"/>
          <a:ext cx="5715000" cy="728662"/>
        </p:xfrm>
        <a:graphic>
          <a:graphicData uri="http://schemas.openxmlformats.org/presentationml/2006/ole">
            <p:oleObj spid="_x0000_s575494" name="Equation" r:id="rId4" imgW="1676160" imgH="215640" progId="Equation.3">
              <p:embed/>
            </p:oleObj>
          </a:graphicData>
        </a:graphic>
      </p:graphicFrame>
      <p:sp>
        <p:nvSpPr>
          <p:cNvPr id="27" name="Left-Right Arrow 26"/>
          <p:cNvSpPr/>
          <p:nvPr/>
        </p:nvSpPr>
        <p:spPr>
          <a:xfrm rot="5400000">
            <a:off x="4084320" y="3764280"/>
            <a:ext cx="731520" cy="365760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tr-TR" dirty="0" smtClean="0"/>
              <a:t>Böyle </a:t>
            </a:r>
            <a:r>
              <a:rPr lang="tr-TR" dirty="0" smtClean="0"/>
              <a:t>modellenebilir fonksiyonların </a:t>
            </a:r>
            <a:r>
              <a:rPr lang="tr-TR" dirty="0" smtClean="0"/>
              <a:t>çok </a:t>
            </a:r>
            <a:r>
              <a:rPr lang="tr-TR" dirty="0" smtClean="0">
                <a:solidFill>
                  <a:srgbClr val="FF0000"/>
                </a:solidFill>
              </a:rPr>
              <a:t>karmaşık olduğu </a:t>
            </a:r>
            <a:r>
              <a:rPr lang="tr-TR" dirty="0" smtClean="0"/>
              <a:t>için, </a:t>
            </a:r>
            <a:r>
              <a:rPr lang="tr-TR" dirty="0" smtClean="0">
                <a:sym typeface="Symbol"/>
              </a:rPr>
              <a:t>YSA </a:t>
            </a:r>
            <a:r>
              <a:rPr lang="tr-TR" dirty="0" smtClean="0">
                <a:solidFill>
                  <a:srgbClr val="FF0000"/>
                </a:solidFill>
                <a:sym typeface="Symbol"/>
              </a:rPr>
              <a:t>çok esnek </a:t>
            </a:r>
            <a:r>
              <a:rPr lang="tr-TR" dirty="0" smtClean="0">
                <a:sym typeface="Symbol"/>
              </a:rPr>
              <a:t>ve </a:t>
            </a:r>
            <a:r>
              <a:rPr lang="tr-TR" dirty="0" smtClean="0">
                <a:solidFill>
                  <a:srgbClr val="FF0000"/>
                </a:solidFill>
                <a:sym typeface="Symbol"/>
              </a:rPr>
              <a:t>çok güçlü modelleme </a:t>
            </a:r>
            <a:r>
              <a:rPr lang="tr-TR" dirty="0" smtClean="0">
                <a:solidFill>
                  <a:srgbClr val="FF0000"/>
                </a:solidFill>
                <a:sym typeface="Symbol"/>
              </a:rPr>
              <a:t>yaklaşımıdır </a:t>
            </a:r>
            <a:r>
              <a:rPr lang="tr-TR" dirty="0" smtClean="0">
                <a:sym typeface="Symbol"/>
              </a:rPr>
              <a:t/>
            </a:r>
            <a:br>
              <a:rPr lang="tr-TR" dirty="0" smtClean="0">
                <a:sym typeface="Symbol"/>
              </a:rPr>
            </a:br>
            <a:endParaRPr lang="tr-TR" dirty="0" smtClean="0"/>
          </a:p>
        </p:txBody>
      </p:sp>
      <p:graphicFrame>
        <p:nvGraphicFramePr>
          <p:cNvPr id="609283" name="Object 3"/>
          <p:cNvGraphicFramePr>
            <a:graphicFrameLocks noChangeAspect="1"/>
          </p:cNvGraphicFramePr>
          <p:nvPr/>
        </p:nvGraphicFramePr>
        <p:xfrm>
          <a:off x="2286000" y="3352800"/>
          <a:ext cx="4718050" cy="728663"/>
        </p:xfrm>
        <a:graphic>
          <a:graphicData uri="http://schemas.openxmlformats.org/presentationml/2006/ole">
            <p:oleObj spid="_x0000_s609283" name="Equation" r:id="rId3" imgW="1384200" imgH="215640" progId="Equation.3">
              <p:embed/>
            </p:oleObj>
          </a:graphicData>
        </a:graphic>
      </p:graphicFrame>
      <p:grpSp>
        <p:nvGrpSpPr>
          <p:cNvPr id="28" name="Group 53"/>
          <p:cNvGrpSpPr/>
          <p:nvPr/>
        </p:nvGrpSpPr>
        <p:grpSpPr>
          <a:xfrm>
            <a:off x="2514600" y="4648200"/>
            <a:ext cx="5257800" cy="2209800"/>
            <a:chOff x="1066800" y="2667000"/>
            <a:chExt cx="5257800" cy="2209800"/>
          </a:xfrm>
        </p:grpSpPr>
        <p:sp>
          <p:nvSpPr>
            <p:cNvPr id="29" name="Oval 28"/>
            <p:cNvSpPr/>
            <p:nvPr/>
          </p:nvSpPr>
          <p:spPr>
            <a:xfrm>
              <a:off x="10668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0668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10668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5146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25146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2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25146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3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38100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graphicFrame>
          <p:nvGraphicFramePr>
            <p:cNvPr id="36" name="Object 2"/>
            <p:cNvGraphicFramePr>
              <a:graphicFrameLocks noChangeAspect="1"/>
            </p:cNvGraphicFramePr>
            <p:nvPr/>
          </p:nvGraphicFramePr>
          <p:xfrm>
            <a:off x="5088390" y="3429000"/>
            <a:ext cx="1236210" cy="695763"/>
          </p:xfrm>
          <a:graphic>
            <a:graphicData uri="http://schemas.openxmlformats.org/presentationml/2006/ole">
              <p:oleObj spid="_x0000_s609284" name="Equation" r:id="rId4" imgW="304560" imgH="177480" progId="Equation.3">
                <p:embed/>
              </p:oleObj>
            </a:graphicData>
          </a:graphic>
        </p:graphicFrame>
        <p:cxnSp>
          <p:nvCxnSpPr>
            <p:cNvPr id="37" name="Straight Arrow Connector 36"/>
            <p:cNvCxnSpPr>
              <a:stCxn id="29" idx="6"/>
              <a:endCxn id="34" idx="2"/>
            </p:cNvCxnSpPr>
            <p:nvPr/>
          </p:nvCxnSpPr>
          <p:spPr>
            <a:xfrm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9" idx="6"/>
              <a:endCxn id="33" idx="2"/>
            </p:cNvCxnSpPr>
            <p:nvPr/>
          </p:nvCxnSpPr>
          <p:spPr>
            <a:xfrm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9" idx="6"/>
              <a:endCxn id="32" idx="2"/>
            </p:cNvCxnSpPr>
            <p:nvPr/>
          </p:nvCxnSpPr>
          <p:spPr>
            <a:xfrm>
              <a:off x="1752600" y="3009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0" idx="6"/>
              <a:endCxn id="32" idx="2"/>
            </p:cNvCxnSpPr>
            <p:nvPr/>
          </p:nvCxnSpPr>
          <p:spPr>
            <a:xfrm flipV="1"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0" idx="6"/>
              <a:endCxn id="33" idx="2"/>
            </p:cNvCxnSpPr>
            <p:nvPr/>
          </p:nvCxnSpPr>
          <p:spPr>
            <a:xfrm>
              <a:off x="1752600" y="3771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0" idx="6"/>
              <a:endCxn id="34" idx="2"/>
            </p:cNvCxnSpPr>
            <p:nvPr/>
          </p:nvCxnSpPr>
          <p:spPr>
            <a:xfrm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1" idx="6"/>
              <a:endCxn id="32" idx="2"/>
            </p:cNvCxnSpPr>
            <p:nvPr/>
          </p:nvCxnSpPr>
          <p:spPr>
            <a:xfrm flipV="1"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1" idx="6"/>
              <a:endCxn id="33" idx="2"/>
            </p:cNvCxnSpPr>
            <p:nvPr/>
          </p:nvCxnSpPr>
          <p:spPr>
            <a:xfrm flipV="1"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1" idx="6"/>
              <a:endCxn id="34" idx="2"/>
            </p:cNvCxnSpPr>
            <p:nvPr/>
          </p:nvCxnSpPr>
          <p:spPr>
            <a:xfrm>
              <a:off x="1752600" y="4533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2" idx="6"/>
              <a:endCxn id="35" idx="2"/>
            </p:cNvCxnSpPr>
            <p:nvPr/>
          </p:nvCxnSpPr>
          <p:spPr>
            <a:xfrm>
              <a:off x="3200400" y="3009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3" idx="6"/>
              <a:endCxn id="35" idx="2"/>
            </p:cNvCxnSpPr>
            <p:nvPr/>
          </p:nvCxnSpPr>
          <p:spPr>
            <a:xfrm>
              <a:off x="3200400" y="3771900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4" idx="6"/>
              <a:endCxn id="35" idx="2"/>
            </p:cNvCxnSpPr>
            <p:nvPr/>
          </p:nvCxnSpPr>
          <p:spPr>
            <a:xfrm flipV="1">
              <a:off x="3200400" y="3771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5" idx="6"/>
            </p:cNvCxnSpPr>
            <p:nvPr/>
          </p:nvCxnSpPr>
          <p:spPr>
            <a:xfrm>
              <a:off x="4495800" y="3771900"/>
              <a:ext cx="548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Equal 26"/>
          <p:cNvSpPr/>
          <p:nvPr/>
        </p:nvSpPr>
        <p:spPr>
          <a:xfrm rot="5400000">
            <a:off x="3977640" y="4023360"/>
            <a:ext cx="457200" cy="640080"/>
          </a:xfrm>
          <a:prstGeom prst="mathEqual">
            <a:avLst>
              <a:gd name="adj1" fmla="val 14192"/>
              <a:gd name="adj2" fmla="val 1176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Örnek: </a:t>
            </a:r>
            <a:r>
              <a:rPr lang="tr-TR" dirty="0" smtClean="0">
                <a:solidFill>
                  <a:srgbClr val="FF0000"/>
                </a:solidFill>
              </a:rPr>
              <a:t>VE fonksiyonu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838200" y="2209800"/>
          <a:ext cx="5181600" cy="1854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72868"/>
                <a:gridCol w="959740"/>
                <a:gridCol w="1053592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tr-TR" b="1" dirty="0" smtClean="0"/>
                        <a:t>VE FONKSİYONU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1.</a:t>
                      </a:r>
                      <a:r>
                        <a:rPr lang="tr-TR" baseline="0" dirty="0" smtClean="0"/>
                        <a:t> girdi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2. girdi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Sonuç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Doğru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Doğru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Doğru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Doğru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Yanlış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Yanlış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Yanlış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Doğru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Yanlış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Yanlış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Yanlış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Yanlış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Örnek: </a:t>
            </a:r>
            <a:r>
              <a:rPr lang="tr-TR" dirty="0" smtClean="0">
                <a:solidFill>
                  <a:srgbClr val="FF0000"/>
                </a:solidFill>
              </a:rPr>
              <a:t>VE </a:t>
            </a:r>
            <a:r>
              <a:rPr lang="tr-TR" dirty="0" smtClean="0">
                <a:solidFill>
                  <a:srgbClr val="FF0000"/>
                </a:solidFill>
              </a:rPr>
              <a:t>fonksiyonu</a:t>
            </a:r>
            <a:endParaRPr lang="tr-TR" dirty="0" smtClean="0">
              <a:solidFill>
                <a:srgbClr val="FF0000"/>
              </a:solidFill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838200" y="2209800"/>
          <a:ext cx="5181600" cy="1854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72868"/>
                <a:gridCol w="959740"/>
                <a:gridCol w="1053592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tr-TR" b="1" dirty="0" smtClean="0"/>
                        <a:t>VE FONKSİYONU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1.</a:t>
                      </a:r>
                      <a:r>
                        <a:rPr lang="tr-TR" baseline="0" dirty="0" smtClean="0"/>
                        <a:t> girdi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2. girdi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Sonuç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Doğru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Doğru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Doğru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Doğru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Yanlış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Yanlış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Yanlış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Doğru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Yanlış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Yanlış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Yanlış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Yanlış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49"/>
          <p:cNvGrpSpPr/>
          <p:nvPr/>
        </p:nvGrpSpPr>
        <p:grpSpPr>
          <a:xfrm>
            <a:off x="990600" y="4191002"/>
            <a:ext cx="3276600" cy="2514598"/>
            <a:chOff x="3352800" y="4343400"/>
            <a:chExt cx="3276600" cy="2514598"/>
          </a:xfrm>
        </p:grpSpPr>
        <p:grpSp>
          <p:nvGrpSpPr>
            <p:cNvPr id="5" name="Group 39"/>
            <p:cNvGrpSpPr/>
            <p:nvPr/>
          </p:nvGrpSpPr>
          <p:grpSpPr>
            <a:xfrm>
              <a:off x="3352800" y="4343400"/>
              <a:ext cx="3276600" cy="2514598"/>
              <a:chOff x="3352800" y="4267200"/>
              <a:chExt cx="3276600" cy="2514598"/>
            </a:xfrm>
          </p:grpSpPr>
          <p:grpSp>
            <p:nvGrpSpPr>
              <p:cNvPr id="6" name="Group 53"/>
              <p:cNvGrpSpPr/>
              <p:nvPr/>
            </p:nvGrpSpPr>
            <p:grpSpPr>
              <a:xfrm>
                <a:off x="3352800" y="4876799"/>
                <a:ext cx="3276600" cy="1904999"/>
                <a:chOff x="2095500" y="2667000"/>
                <a:chExt cx="2948940" cy="1674091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2164080" y="2667000"/>
                  <a:ext cx="685800" cy="685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600" dirty="0" smtClean="0">
                      <a:solidFill>
                        <a:sysClr val="windowText" lastClr="000000"/>
                      </a:solidFill>
                      <a:sym typeface="Symbol"/>
                    </a:rPr>
                    <a:t>x</a:t>
                  </a:r>
                  <a:r>
                    <a:rPr lang="tr-TR" sz="1600" baseline="-25000" dirty="0" smtClean="0">
                      <a:solidFill>
                        <a:sysClr val="windowText" lastClr="000000"/>
                      </a:solidFill>
                      <a:sym typeface="Symbol"/>
                    </a:rPr>
                    <a:t>1</a:t>
                  </a:r>
                  <a:endParaRPr lang="en-US" sz="1200" baseline="30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" name="Oval 6"/>
                <p:cNvSpPr/>
                <p:nvPr/>
              </p:nvSpPr>
              <p:spPr>
                <a:xfrm>
                  <a:off x="2095500" y="3655291"/>
                  <a:ext cx="685800" cy="685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600" dirty="0" smtClean="0">
                      <a:solidFill>
                        <a:sysClr val="windowText" lastClr="000000"/>
                      </a:solidFill>
                      <a:sym typeface="Symbol"/>
                    </a:rPr>
                    <a:t>x</a:t>
                  </a:r>
                  <a:r>
                    <a:rPr lang="tr-TR" sz="1600" baseline="-25000" dirty="0" smtClean="0">
                      <a:solidFill>
                        <a:sysClr val="windowText" lastClr="000000"/>
                      </a:solidFill>
                      <a:sym typeface="Symbol"/>
                    </a:rPr>
                    <a:t>2</a:t>
                  </a:r>
                  <a:endParaRPr lang="en-US" sz="1200" baseline="30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3810000" y="3269674"/>
                  <a:ext cx="685800" cy="685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600" dirty="0" smtClean="0">
                      <a:solidFill>
                        <a:sysClr val="windowText" lastClr="000000"/>
                      </a:solidFill>
                      <a:sym typeface="Symbol"/>
                    </a:rPr>
                    <a:t>a</a:t>
                  </a:r>
                  <a:r>
                    <a:rPr lang="tr-TR" sz="1600" baseline="-25000" dirty="0" smtClean="0">
                      <a:solidFill>
                        <a:sysClr val="windowText" lastClr="000000"/>
                      </a:solidFill>
                      <a:sym typeface="Symbol"/>
                    </a:rPr>
                    <a:t>1</a:t>
                  </a:r>
                  <a:r>
                    <a:rPr lang="tr-TR" sz="1600" baseline="30000" dirty="0" smtClean="0">
                      <a:solidFill>
                        <a:sysClr val="windowText" lastClr="000000"/>
                      </a:solidFill>
                      <a:sym typeface="Symbol"/>
                    </a:rPr>
                    <a:t>2</a:t>
                  </a:r>
                  <a:endParaRPr lang="en-US" sz="1200" baseline="300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0" name="Straight Arrow Connector 29"/>
                <p:cNvCxnSpPr>
                  <a:stCxn id="26" idx="6"/>
                  <a:endCxn id="29" idx="2"/>
                </p:cNvCxnSpPr>
                <p:nvPr/>
              </p:nvCxnSpPr>
              <p:spPr>
                <a:xfrm>
                  <a:off x="2849880" y="3009901"/>
                  <a:ext cx="960120" cy="6026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endCxn id="29" idx="2"/>
                </p:cNvCxnSpPr>
                <p:nvPr/>
              </p:nvCxnSpPr>
              <p:spPr>
                <a:xfrm flipV="1">
                  <a:off x="2781300" y="3612575"/>
                  <a:ext cx="1028700" cy="3856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25" idx="4"/>
                  <a:endCxn id="29" idx="0"/>
                </p:cNvCxnSpPr>
                <p:nvPr/>
              </p:nvCxnSpPr>
              <p:spPr>
                <a:xfrm>
                  <a:off x="4152900" y="2817092"/>
                  <a:ext cx="0" cy="4525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stCxn id="29" idx="6"/>
                </p:cNvCxnSpPr>
                <p:nvPr/>
              </p:nvCxnSpPr>
              <p:spPr>
                <a:xfrm>
                  <a:off x="4495800" y="3612575"/>
                  <a:ext cx="54864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Oval 24"/>
              <p:cNvSpPr/>
              <p:nvPr/>
            </p:nvSpPr>
            <p:spPr>
              <a:xfrm>
                <a:off x="5257800" y="4267200"/>
                <a:ext cx="762000" cy="78039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 smtClean="0">
                    <a:solidFill>
                      <a:sysClr val="windowText" lastClr="000000"/>
                    </a:solidFill>
                    <a:sym typeface="Symbol"/>
                  </a:rPr>
                  <a:t>x</a:t>
                </a:r>
                <a:r>
                  <a:rPr lang="tr-TR" sz="1600" baseline="-25000" dirty="0" smtClean="0">
                    <a:solidFill>
                      <a:sysClr val="windowText" lastClr="000000"/>
                    </a:solidFill>
                    <a:sym typeface="Symbol"/>
                  </a:rPr>
                  <a:t>0</a:t>
                </a:r>
                <a:endParaRPr lang="en-US" sz="1200" baseline="30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419600" y="5181600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</a:t>
              </a:r>
              <a:r>
                <a:rPr lang="tr-TR" baseline="-25000" dirty="0" smtClean="0">
                  <a:sym typeface="Symbol"/>
                </a:rPr>
                <a:t>1</a:t>
              </a:r>
              <a:r>
                <a:rPr lang="tr-TR" baseline="30000" dirty="0" smtClean="0">
                  <a:sym typeface="Symbol"/>
                </a:rPr>
                <a:t>2</a:t>
              </a:r>
              <a:r>
                <a:rPr lang="tr-TR" dirty="0" smtClean="0">
                  <a:sym typeface="Symbol"/>
                </a:rPr>
                <a:t>=20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72000" y="6248400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</a:t>
              </a:r>
              <a:r>
                <a:rPr lang="tr-TR" baseline="-25000" dirty="0" smtClean="0">
                  <a:sym typeface="Symbol"/>
                </a:rPr>
                <a:t>2</a:t>
              </a:r>
              <a:r>
                <a:rPr lang="tr-TR" baseline="30000" dirty="0" smtClean="0">
                  <a:sym typeface="Symbol"/>
                </a:rPr>
                <a:t>2</a:t>
              </a:r>
              <a:r>
                <a:rPr lang="tr-TR" dirty="0" smtClean="0">
                  <a:sym typeface="Symbol"/>
                </a:rPr>
                <a:t>=20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71227" y="5193266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</a:t>
              </a:r>
              <a:r>
                <a:rPr lang="tr-TR" baseline="-25000" dirty="0" smtClean="0">
                  <a:sym typeface="Symbol"/>
                </a:rPr>
                <a:t>0</a:t>
              </a:r>
              <a:r>
                <a:rPr lang="tr-TR" baseline="30000" dirty="0" smtClean="0">
                  <a:sym typeface="Symbol"/>
                </a:rPr>
                <a:t>2</a:t>
              </a:r>
              <a:r>
                <a:rPr lang="tr-TR" dirty="0" smtClean="0">
                  <a:sym typeface="Symbol"/>
                </a:rPr>
                <a:t>=-30</a:t>
              </a:r>
              <a:endParaRPr lang="en-US" dirty="0"/>
            </a:p>
          </p:txBody>
        </p:sp>
      </p:grpSp>
      <p:graphicFrame>
        <p:nvGraphicFramePr>
          <p:cNvPr id="34" name="Object 2"/>
          <p:cNvGraphicFramePr>
            <a:graphicFrameLocks noChangeAspect="1"/>
          </p:cNvGraphicFramePr>
          <p:nvPr/>
        </p:nvGraphicFramePr>
        <p:xfrm>
          <a:off x="5519738" y="4813300"/>
          <a:ext cx="3395662" cy="673100"/>
        </p:xfrm>
        <a:graphic>
          <a:graphicData uri="http://schemas.openxmlformats.org/presentationml/2006/ole">
            <p:oleObj spid="_x0000_s686082" name="Equation" r:id="rId3" imgW="1079280" imgH="215640" progId="Equation.3">
              <p:embed/>
            </p:oleObj>
          </a:graphicData>
        </a:graphic>
      </p:graphicFrame>
      <p:graphicFrame>
        <p:nvGraphicFramePr>
          <p:cNvPr id="35" name="Object 3"/>
          <p:cNvGraphicFramePr>
            <a:graphicFrameLocks noChangeAspect="1"/>
          </p:cNvGraphicFramePr>
          <p:nvPr/>
        </p:nvGraphicFramePr>
        <p:xfrm>
          <a:off x="4976813" y="4249738"/>
          <a:ext cx="1957387" cy="554037"/>
        </p:xfrm>
        <a:graphic>
          <a:graphicData uri="http://schemas.openxmlformats.org/presentationml/2006/ole">
            <p:oleObj spid="_x0000_s686083" name="Equation" r:id="rId4" imgW="622080" imgH="177480" progId="Equation.3">
              <p:embed/>
            </p:oleObj>
          </a:graphicData>
        </a:graphic>
      </p:graphicFrame>
      <p:pic>
        <p:nvPicPr>
          <p:cNvPr id="36" name="Picture 6" descr="E:\MyDocuments\Professional\Courses\Artificial Intelligence and Machine Learning\d4eg1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0" y="5715000"/>
            <a:ext cx="1524000" cy="1143000"/>
          </a:xfrm>
          <a:prstGeom prst="rect">
            <a:avLst/>
          </a:prstGeom>
          <a:noFill/>
        </p:spPr>
      </p:pic>
      <p:cxnSp>
        <p:nvCxnSpPr>
          <p:cNvPr id="37" name="Straight Connector 36"/>
          <p:cNvCxnSpPr/>
          <p:nvPr/>
        </p:nvCxnSpPr>
        <p:spPr>
          <a:xfrm>
            <a:off x="609600" y="4114800"/>
            <a:ext cx="8229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Örnek: </a:t>
            </a:r>
            <a:r>
              <a:rPr lang="tr-TR" dirty="0" smtClean="0">
                <a:solidFill>
                  <a:srgbClr val="FF0000"/>
                </a:solidFill>
              </a:rPr>
              <a:t>VE </a:t>
            </a:r>
            <a:r>
              <a:rPr lang="tr-TR" dirty="0" smtClean="0">
                <a:solidFill>
                  <a:srgbClr val="FF0000"/>
                </a:solidFill>
              </a:rPr>
              <a:t>fonksiyonu (1 katlı nöron ağı)</a:t>
            </a:r>
          </a:p>
          <a:p>
            <a:pPr>
              <a:buNone/>
            </a:pPr>
            <a:endParaRPr lang="tr-TR" dirty="0" smtClean="0">
              <a:solidFill>
                <a:srgbClr val="FF0000"/>
              </a:solidFill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838200" y="2209800"/>
          <a:ext cx="5181600" cy="1854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72868"/>
                <a:gridCol w="959740"/>
                <a:gridCol w="1053592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tr-TR" b="1" dirty="0" smtClean="0"/>
                        <a:t>VE FONKSİYONU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1.</a:t>
                      </a:r>
                      <a:r>
                        <a:rPr lang="tr-TR" baseline="0" dirty="0" smtClean="0"/>
                        <a:t> girdi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2. girdi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Sonuç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Doğru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Doğru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Doğru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Doğru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Yanlış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Yanlış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Yanlış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Doğru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Yanlış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Yanlış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Yanlış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Yanlış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49"/>
          <p:cNvGrpSpPr/>
          <p:nvPr/>
        </p:nvGrpSpPr>
        <p:grpSpPr>
          <a:xfrm>
            <a:off x="990600" y="4191002"/>
            <a:ext cx="3276600" cy="2514598"/>
            <a:chOff x="3352800" y="4343400"/>
            <a:chExt cx="3276600" cy="2514598"/>
          </a:xfrm>
        </p:grpSpPr>
        <p:grpSp>
          <p:nvGrpSpPr>
            <p:cNvPr id="5" name="Group 39"/>
            <p:cNvGrpSpPr/>
            <p:nvPr/>
          </p:nvGrpSpPr>
          <p:grpSpPr>
            <a:xfrm>
              <a:off x="3352800" y="4343400"/>
              <a:ext cx="3276600" cy="2514598"/>
              <a:chOff x="3352800" y="4267200"/>
              <a:chExt cx="3276600" cy="2514598"/>
            </a:xfrm>
          </p:grpSpPr>
          <p:grpSp>
            <p:nvGrpSpPr>
              <p:cNvPr id="6" name="Group 53"/>
              <p:cNvGrpSpPr/>
              <p:nvPr/>
            </p:nvGrpSpPr>
            <p:grpSpPr>
              <a:xfrm>
                <a:off x="3352800" y="4876799"/>
                <a:ext cx="3276600" cy="1904999"/>
                <a:chOff x="2095500" y="2667000"/>
                <a:chExt cx="2948940" cy="1674091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2164080" y="2667000"/>
                  <a:ext cx="685800" cy="685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600" dirty="0" smtClean="0">
                      <a:solidFill>
                        <a:sysClr val="windowText" lastClr="000000"/>
                      </a:solidFill>
                      <a:sym typeface="Symbol"/>
                    </a:rPr>
                    <a:t>x</a:t>
                  </a:r>
                  <a:r>
                    <a:rPr lang="tr-TR" sz="1600" baseline="-25000" dirty="0" smtClean="0">
                      <a:solidFill>
                        <a:sysClr val="windowText" lastClr="000000"/>
                      </a:solidFill>
                      <a:sym typeface="Symbol"/>
                    </a:rPr>
                    <a:t>1</a:t>
                  </a:r>
                  <a:endParaRPr lang="en-US" sz="1200" baseline="30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" name="Oval 6"/>
                <p:cNvSpPr/>
                <p:nvPr/>
              </p:nvSpPr>
              <p:spPr>
                <a:xfrm>
                  <a:off x="2095500" y="3655291"/>
                  <a:ext cx="685800" cy="685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600" dirty="0" smtClean="0">
                      <a:solidFill>
                        <a:sysClr val="windowText" lastClr="000000"/>
                      </a:solidFill>
                      <a:sym typeface="Symbol"/>
                    </a:rPr>
                    <a:t>x</a:t>
                  </a:r>
                  <a:r>
                    <a:rPr lang="tr-TR" sz="1600" baseline="-25000" dirty="0" smtClean="0">
                      <a:solidFill>
                        <a:sysClr val="windowText" lastClr="000000"/>
                      </a:solidFill>
                      <a:sym typeface="Symbol"/>
                    </a:rPr>
                    <a:t>2</a:t>
                  </a:r>
                  <a:endParaRPr lang="en-US" sz="1200" baseline="30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3810000" y="3269674"/>
                  <a:ext cx="685800" cy="685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600" dirty="0" smtClean="0">
                      <a:solidFill>
                        <a:sysClr val="windowText" lastClr="000000"/>
                      </a:solidFill>
                      <a:sym typeface="Symbol"/>
                    </a:rPr>
                    <a:t>a</a:t>
                  </a:r>
                  <a:r>
                    <a:rPr lang="tr-TR" sz="1600" baseline="-25000" dirty="0" smtClean="0">
                      <a:solidFill>
                        <a:sysClr val="windowText" lastClr="000000"/>
                      </a:solidFill>
                      <a:sym typeface="Symbol"/>
                    </a:rPr>
                    <a:t>1</a:t>
                  </a:r>
                  <a:r>
                    <a:rPr lang="tr-TR" sz="1600" baseline="30000" dirty="0" smtClean="0">
                      <a:solidFill>
                        <a:sysClr val="windowText" lastClr="000000"/>
                      </a:solidFill>
                      <a:sym typeface="Symbol"/>
                    </a:rPr>
                    <a:t>2</a:t>
                  </a:r>
                  <a:endParaRPr lang="en-US" sz="1200" baseline="300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0" name="Straight Arrow Connector 29"/>
                <p:cNvCxnSpPr>
                  <a:stCxn id="26" idx="6"/>
                  <a:endCxn id="29" idx="2"/>
                </p:cNvCxnSpPr>
                <p:nvPr/>
              </p:nvCxnSpPr>
              <p:spPr>
                <a:xfrm>
                  <a:off x="2849880" y="3009901"/>
                  <a:ext cx="960120" cy="6026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endCxn id="29" idx="2"/>
                </p:cNvCxnSpPr>
                <p:nvPr/>
              </p:nvCxnSpPr>
              <p:spPr>
                <a:xfrm flipV="1">
                  <a:off x="2781300" y="3612575"/>
                  <a:ext cx="1028700" cy="3856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25" idx="4"/>
                  <a:endCxn id="29" idx="0"/>
                </p:cNvCxnSpPr>
                <p:nvPr/>
              </p:nvCxnSpPr>
              <p:spPr>
                <a:xfrm>
                  <a:off x="4152900" y="2817092"/>
                  <a:ext cx="0" cy="4525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stCxn id="29" idx="6"/>
                </p:cNvCxnSpPr>
                <p:nvPr/>
              </p:nvCxnSpPr>
              <p:spPr>
                <a:xfrm>
                  <a:off x="4495800" y="3612575"/>
                  <a:ext cx="54864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Oval 24"/>
              <p:cNvSpPr/>
              <p:nvPr/>
            </p:nvSpPr>
            <p:spPr>
              <a:xfrm>
                <a:off x="5257800" y="4267200"/>
                <a:ext cx="762000" cy="78039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 smtClean="0">
                    <a:solidFill>
                      <a:sysClr val="windowText" lastClr="000000"/>
                    </a:solidFill>
                    <a:sym typeface="Symbol"/>
                  </a:rPr>
                  <a:t>x</a:t>
                </a:r>
                <a:r>
                  <a:rPr lang="tr-TR" sz="1600" baseline="-25000" dirty="0" smtClean="0">
                    <a:solidFill>
                      <a:sysClr val="windowText" lastClr="000000"/>
                    </a:solidFill>
                    <a:sym typeface="Symbol"/>
                  </a:rPr>
                  <a:t>0</a:t>
                </a:r>
                <a:endParaRPr lang="en-US" sz="1200" baseline="30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419600" y="5181600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</a:t>
              </a:r>
              <a:r>
                <a:rPr lang="tr-TR" baseline="-25000" dirty="0" smtClean="0">
                  <a:sym typeface="Symbol"/>
                </a:rPr>
                <a:t>1</a:t>
              </a:r>
              <a:r>
                <a:rPr lang="tr-TR" baseline="30000" dirty="0" smtClean="0">
                  <a:sym typeface="Symbol"/>
                </a:rPr>
                <a:t>2</a:t>
              </a:r>
              <a:r>
                <a:rPr lang="tr-TR" dirty="0" smtClean="0">
                  <a:sym typeface="Symbol"/>
                </a:rPr>
                <a:t>=20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72000" y="6248400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</a:t>
              </a:r>
              <a:r>
                <a:rPr lang="tr-TR" baseline="-25000" dirty="0" smtClean="0">
                  <a:sym typeface="Symbol"/>
                </a:rPr>
                <a:t>2</a:t>
              </a:r>
              <a:r>
                <a:rPr lang="tr-TR" baseline="30000" dirty="0" smtClean="0">
                  <a:sym typeface="Symbol"/>
                </a:rPr>
                <a:t>2</a:t>
              </a:r>
              <a:r>
                <a:rPr lang="tr-TR" dirty="0" smtClean="0">
                  <a:sym typeface="Symbol"/>
                </a:rPr>
                <a:t>=20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71227" y="5193266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</a:t>
              </a:r>
              <a:r>
                <a:rPr lang="tr-TR" baseline="-25000" dirty="0" smtClean="0">
                  <a:sym typeface="Symbol"/>
                </a:rPr>
                <a:t>0</a:t>
              </a:r>
              <a:r>
                <a:rPr lang="tr-TR" baseline="30000" dirty="0" smtClean="0">
                  <a:sym typeface="Symbol"/>
                </a:rPr>
                <a:t>2</a:t>
              </a:r>
              <a:r>
                <a:rPr lang="tr-TR" dirty="0" smtClean="0">
                  <a:sym typeface="Symbol"/>
                </a:rPr>
                <a:t>=-30</a:t>
              </a:r>
              <a:endParaRPr lang="en-US" dirty="0"/>
            </a:p>
          </p:txBody>
        </p:sp>
      </p:grpSp>
      <p:graphicFrame>
        <p:nvGraphicFramePr>
          <p:cNvPr id="34" name="Object 2"/>
          <p:cNvGraphicFramePr>
            <a:graphicFrameLocks noChangeAspect="1"/>
          </p:cNvGraphicFramePr>
          <p:nvPr/>
        </p:nvGraphicFramePr>
        <p:xfrm>
          <a:off x="5640388" y="4724400"/>
          <a:ext cx="3275012" cy="554037"/>
        </p:xfrm>
        <a:graphic>
          <a:graphicData uri="http://schemas.openxmlformats.org/presentationml/2006/ole">
            <p:oleObj spid="_x0000_s684034" name="Equation" r:id="rId3" imgW="1041120" imgH="177480" progId="Equation.3">
              <p:embed/>
            </p:oleObj>
          </a:graphicData>
        </a:graphic>
      </p:graphicFrame>
      <p:graphicFrame>
        <p:nvGraphicFramePr>
          <p:cNvPr id="35" name="Object 3"/>
          <p:cNvGraphicFramePr>
            <a:graphicFrameLocks noChangeAspect="1"/>
          </p:cNvGraphicFramePr>
          <p:nvPr/>
        </p:nvGraphicFramePr>
        <p:xfrm>
          <a:off x="5334000" y="4191000"/>
          <a:ext cx="1957387" cy="554037"/>
        </p:xfrm>
        <a:graphic>
          <a:graphicData uri="http://schemas.openxmlformats.org/presentationml/2006/ole">
            <p:oleObj spid="_x0000_s684035" name="Equation" r:id="rId4" imgW="622080" imgH="177480" progId="Equation.3">
              <p:embed/>
            </p:oleObj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609600" y="4114800"/>
            <a:ext cx="8229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6" descr="E:\MyDocuments\Professional\Courses\Artificial Intelligence and Machine Learning\d4eg1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0" y="5715000"/>
            <a:ext cx="1524000" cy="114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Örnek: VE fonksiyonu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838200" y="2209800"/>
          <a:ext cx="7467600" cy="1854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28011"/>
                <a:gridCol w="919789"/>
                <a:gridCol w="838200"/>
                <a:gridCol w="838200"/>
                <a:gridCol w="1175325"/>
                <a:gridCol w="1056025"/>
                <a:gridCol w="1056025"/>
                <a:gridCol w="1056025"/>
              </a:tblGrid>
              <a:tr h="370840">
                <a:tc>
                  <a:txBody>
                    <a:bodyPr/>
                    <a:lstStyle/>
                    <a:p>
                      <a:r>
                        <a:rPr lang="tr-TR" b="1" dirty="0" smtClean="0"/>
                        <a:t>VE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1.</a:t>
                      </a:r>
                      <a:r>
                        <a:rPr lang="tr-TR" baseline="0" dirty="0" smtClean="0"/>
                        <a:t> girdi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2. girdi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Sonuç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Doğru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Doğru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Doğru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Doğru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Yanlış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Yanlış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-10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Yanlış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Doğru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Yanlış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-10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Yanlış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Yanlış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Yanlış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-30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" name="Group 49"/>
          <p:cNvGrpSpPr/>
          <p:nvPr/>
        </p:nvGrpSpPr>
        <p:grpSpPr>
          <a:xfrm>
            <a:off x="990600" y="4191002"/>
            <a:ext cx="3276600" cy="2514598"/>
            <a:chOff x="3352800" y="4343400"/>
            <a:chExt cx="3276600" cy="2514598"/>
          </a:xfrm>
        </p:grpSpPr>
        <p:grpSp>
          <p:nvGrpSpPr>
            <p:cNvPr id="21" name="Group 39"/>
            <p:cNvGrpSpPr/>
            <p:nvPr/>
          </p:nvGrpSpPr>
          <p:grpSpPr>
            <a:xfrm>
              <a:off x="3352800" y="4343400"/>
              <a:ext cx="3276600" cy="2514598"/>
              <a:chOff x="3352800" y="4267200"/>
              <a:chExt cx="3276600" cy="2514598"/>
            </a:xfrm>
          </p:grpSpPr>
          <p:grpSp>
            <p:nvGrpSpPr>
              <p:cNvPr id="25" name="Group 53"/>
              <p:cNvGrpSpPr/>
              <p:nvPr/>
            </p:nvGrpSpPr>
            <p:grpSpPr>
              <a:xfrm>
                <a:off x="3352800" y="4876799"/>
                <a:ext cx="3276600" cy="1904999"/>
                <a:chOff x="2095500" y="2667000"/>
                <a:chExt cx="2948940" cy="1674091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2164080" y="2667000"/>
                  <a:ext cx="685800" cy="685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600" dirty="0" smtClean="0">
                      <a:solidFill>
                        <a:sysClr val="windowText" lastClr="000000"/>
                      </a:solidFill>
                      <a:sym typeface="Symbol"/>
                    </a:rPr>
                    <a:t>x</a:t>
                  </a:r>
                  <a:r>
                    <a:rPr lang="tr-TR" sz="1600" baseline="-25000" dirty="0" smtClean="0">
                      <a:solidFill>
                        <a:sysClr val="windowText" lastClr="000000"/>
                      </a:solidFill>
                      <a:sym typeface="Symbol"/>
                    </a:rPr>
                    <a:t>1</a:t>
                  </a:r>
                  <a:endParaRPr lang="en-US" sz="1200" baseline="30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Oval 6"/>
                <p:cNvSpPr/>
                <p:nvPr/>
              </p:nvSpPr>
              <p:spPr>
                <a:xfrm>
                  <a:off x="2095500" y="3655291"/>
                  <a:ext cx="685800" cy="685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600" dirty="0" smtClean="0">
                      <a:solidFill>
                        <a:sysClr val="windowText" lastClr="000000"/>
                      </a:solidFill>
                      <a:sym typeface="Symbol"/>
                    </a:rPr>
                    <a:t>x</a:t>
                  </a:r>
                  <a:r>
                    <a:rPr lang="tr-TR" sz="1600" baseline="-25000" dirty="0" smtClean="0">
                      <a:solidFill>
                        <a:sysClr val="windowText" lastClr="000000"/>
                      </a:solidFill>
                      <a:sym typeface="Symbol"/>
                    </a:rPr>
                    <a:t>2</a:t>
                  </a:r>
                  <a:endParaRPr lang="en-US" sz="1200" baseline="30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810000" y="3269674"/>
                  <a:ext cx="685800" cy="685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600" dirty="0" smtClean="0">
                      <a:solidFill>
                        <a:sysClr val="windowText" lastClr="000000"/>
                      </a:solidFill>
                      <a:sym typeface="Symbol"/>
                    </a:rPr>
                    <a:t>a</a:t>
                  </a:r>
                  <a:r>
                    <a:rPr lang="tr-TR" sz="1600" baseline="-25000" dirty="0" smtClean="0">
                      <a:solidFill>
                        <a:sysClr val="windowText" lastClr="000000"/>
                      </a:solidFill>
                      <a:sym typeface="Symbol"/>
                    </a:rPr>
                    <a:t>1</a:t>
                  </a:r>
                  <a:r>
                    <a:rPr lang="tr-TR" sz="1600" baseline="30000" dirty="0" smtClean="0">
                      <a:solidFill>
                        <a:sysClr val="windowText" lastClr="000000"/>
                      </a:solidFill>
                      <a:sym typeface="Symbol"/>
                    </a:rPr>
                    <a:t>2</a:t>
                  </a:r>
                  <a:endParaRPr lang="en-US" sz="1200" baseline="300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3" name="Straight Arrow Connector 32"/>
                <p:cNvCxnSpPr>
                  <a:stCxn id="29" idx="6"/>
                  <a:endCxn id="32" idx="2"/>
                </p:cNvCxnSpPr>
                <p:nvPr/>
              </p:nvCxnSpPr>
              <p:spPr>
                <a:xfrm>
                  <a:off x="2849880" y="3009901"/>
                  <a:ext cx="960120" cy="6026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>
                  <a:endCxn id="32" idx="2"/>
                </p:cNvCxnSpPr>
                <p:nvPr/>
              </p:nvCxnSpPr>
              <p:spPr>
                <a:xfrm flipV="1">
                  <a:off x="2781300" y="3612575"/>
                  <a:ext cx="1028700" cy="3856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27" idx="4"/>
                  <a:endCxn id="32" idx="0"/>
                </p:cNvCxnSpPr>
                <p:nvPr/>
              </p:nvCxnSpPr>
              <p:spPr>
                <a:xfrm>
                  <a:off x="4152900" y="2817092"/>
                  <a:ext cx="0" cy="4525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>
                  <a:stCxn id="32" idx="6"/>
                </p:cNvCxnSpPr>
                <p:nvPr/>
              </p:nvCxnSpPr>
              <p:spPr>
                <a:xfrm>
                  <a:off x="4495800" y="3612575"/>
                  <a:ext cx="54864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Oval 26"/>
              <p:cNvSpPr/>
              <p:nvPr/>
            </p:nvSpPr>
            <p:spPr>
              <a:xfrm>
                <a:off x="5257800" y="4267200"/>
                <a:ext cx="762000" cy="78039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 smtClean="0">
                    <a:solidFill>
                      <a:sysClr val="windowText" lastClr="000000"/>
                    </a:solidFill>
                    <a:sym typeface="Symbol"/>
                  </a:rPr>
                  <a:t>x</a:t>
                </a:r>
                <a:r>
                  <a:rPr lang="tr-TR" sz="1600" baseline="-25000" dirty="0" smtClean="0">
                    <a:solidFill>
                      <a:sysClr val="windowText" lastClr="000000"/>
                    </a:solidFill>
                    <a:sym typeface="Symbol"/>
                  </a:rPr>
                  <a:t>0</a:t>
                </a:r>
                <a:endParaRPr lang="en-US" sz="1200" baseline="30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419600" y="5181600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</a:t>
              </a:r>
              <a:r>
                <a:rPr lang="tr-TR" baseline="-25000" dirty="0" smtClean="0">
                  <a:sym typeface="Symbol"/>
                </a:rPr>
                <a:t>1</a:t>
              </a:r>
              <a:r>
                <a:rPr lang="tr-TR" baseline="30000" dirty="0" smtClean="0">
                  <a:sym typeface="Symbol"/>
                </a:rPr>
                <a:t>2</a:t>
              </a:r>
              <a:r>
                <a:rPr lang="tr-TR" dirty="0" smtClean="0">
                  <a:sym typeface="Symbol"/>
                </a:rPr>
                <a:t>=20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72000" y="6248400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</a:t>
              </a:r>
              <a:r>
                <a:rPr lang="tr-TR" baseline="-25000" dirty="0" smtClean="0">
                  <a:sym typeface="Symbol"/>
                </a:rPr>
                <a:t>2</a:t>
              </a:r>
              <a:r>
                <a:rPr lang="tr-TR" baseline="30000" dirty="0" smtClean="0">
                  <a:sym typeface="Symbol"/>
                </a:rPr>
                <a:t>2</a:t>
              </a:r>
              <a:r>
                <a:rPr lang="tr-TR" dirty="0" smtClean="0">
                  <a:sym typeface="Symbol"/>
                </a:rPr>
                <a:t>=20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71227" y="5193266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</a:t>
              </a:r>
              <a:r>
                <a:rPr lang="tr-TR" baseline="-25000" dirty="0" smtClean="0">
                  <a:sym typeface="Symbol"/>
                </a:rPr>
                <a:t>0</a:t>
              </a:r>
              <a:r>
                <a:rPr lang="tr-TR" baseline="30000" dirty="0" smtClean="0">
                  <a:sym typeface="Symbol"/>
                </a:rPr>
                <a:t>2</a:t>
              </a:r>
              <a:r>
                <a:rPr lang="tr-TR" dirty="0" smtClean="0">
                  <a:sym typeface="Symbol"/>
                </a:rPr>
                <a:t>=-30</a:t>
              </a:r>
              <a:endParaRPr lang="en-US" dirty="0"/>
            </a:p>
          </p:txBody>
        </p:sp>
      </p:grpSp>
      <p:graphicFrame>
        <p:nvGraphicFramePr>
          <p:cNvPr id="37" name="Object 2"/>
          <p:cNvGraphicFramePr>
            <a:graphicFrameLocks noChangeAspect="1"/>
          </p:cNvGraphicFramePr>
          <p:nvPr/>
        </p:nvGraphicFramePr>
        <p:xfrm>
          <a:off x="5640388" y="4724400"/>
          <a:ext cx="3275012" cy="554037"/>
        </p:xfrm>
        <a:graphic>
          <a:graphicData uri="http://schemas.openxmlformats.org/presentationml/2006/ole">
            <p:oleObj spid="_x0000_s713729" name="Equation" r:id="rId3" imgW="1041120" imgH="177480" progId="Equation.3">
              <p:embed/>
            </p:oleObj>
          </a:graphicData>
        </a:graphic>
      </p:graphicFrame>
      <p:graphicFrame>
        <p:nvGraphicFramePr>
          <p:cNvPr id="38" name="Object 3"/>
          <p:cNvGraphicFramePr>
            <a:graphicFrameLocks noChangeAspect="1"/>
          </p:cNvGraphicFramePr>
          <p:nvPr/>
        </p:nvGraphicFramePr>
        <p:xfrm>
          <a:off x="5334000" y="4191000"/>
          <a:ext cx="1957387" cy="554037"/>
        </p:xfrm>
        <a:graphic>
          <a:graphicData uri="http://schemas.openxmlformats.org/presentationml/2006/ole">
            <p:oleObj spid="_x0000_s713730" name="Equation" r:id="rId4" imgW="622080" imgH="177480" progId="Equation.3">
              <p:embed/>
            </p:oleObj>
          </a:graphicData>
        </a:graphic>
      </p:graphicFrame>
      <p:cxnSp>
        <p:nvCxnSpPr>
          <p:cNvPr id="39" name="Straight Connector 38"/>
          <p:cNvCxnSpPr/>
          <p:nvPr/>
        </p:nvCxnSpPr>
        <p:spPr>
          <a:xfrm>
            <a:off x="609600" y="4114800"/>
            <a:ext cx="8229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6" descr="E:\MyDocuments\Professional\Courses\Artificial Intelligence and Machine Learning\d4eg1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0" y="5715000"/>
            <a:ext cx="1524000" cy="114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Örnek: </a:t>
            </a:r>
            <a:r>
              <a:rPr lang="tr-TR" dirty="0" smtClean="0">
                <a:solidFill>
                  <a:srgbClr val="FF0000"/>
                </a:solidFill>
              </a:rPr>
              <a:t>VEYA fonksiyonu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838200" y="2209800"/>
          <a:ext cx="5181600" cy="1854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57400"/>
                <a:gridCol w="1066800"/>
                <a:gridCol w="914400"/>
                <a:gridCol w="1143000"/>
              </a:tblGrid>
              <a:tr h="370840">
                <a:tc>
                  <a:txBody>
                    <a:bodyPr/>
                    <a:lstStyle/>
                    <a:p>
                      <a:r>
                        <a:rPr lang="tr-TR" b="1" dirty="0" smtClean="0"/>
                        <a:t>VEYA FONKSİYONU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1.</a:t>
                      </a:r>
                      <a:r>
                        <a:rPr lang="tr-TR" baseline="0" dirty="0" smtClean="0"/>
                        <a:t> girdi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2. girdi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Sonuç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Doğru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Doğru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Doğru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Doğru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Yanlış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Doğru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Yanlış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Doğru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Doğru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Yanlış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Yanlış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Yanlış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Örnek: </a:t>
            </a:r>
            <a:r>
              <a:rPr lang="tr-TR" dirty="0" smtClean="0">
                <a:solidFill>
                  <a:srgbClr val="FF0000"/>
                </a:solidFill>
              </a:rPr>
              <a:t>VEYA </a:t>
            </a:r>
            <a:r>
              <a:rPr lang="tr-TR" dirty="0" smtClean="0">
                <a:solidFill>
                  <a:srgbClr val="FF0000"/>
                </a:solidFill>
              </a:rPr>
              <a:t>fonksiyonu</a:t>
            </a:r>
            <a:endParaRPr lang="tr-TR" dirty="0" smtClean="0">
              <a:solidFill>
                <a:srgbClr val="FF0000"/>
              </a:solidFill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838200" y="2209800"/>
          <a:ext cx="5181600" cy="1854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57400"/>
                <a:gridCol w="1066800"/>
                <a:gridCol w="914400"/>
                <a:gridCol w="1143000"/>
              </a:tblGrid>
              <a:tr h="370840">
                <a:tc>
                  <a:txBody>
                    <a:bodyPr/>
                    <a:lstStyle/>
                    <a:p>
                      <a:r>
                        <a:rPr lang="tr-TR" b="1" dirty="0" smtClean="0"/>
                        <a:t>VEYA FONKSİYONU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1.</a:t>
                      </a:r>
                      <a:r>
                        <a:rPr lang="tr-TR" baseline="0" dirty="0" smtClean="0"/>
                        <a:t> girdi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2. girdi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Sonuç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Doğru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Doğru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Doğru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Doğru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Yanlış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Doğru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Yanlış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Doğru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Doğru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Yanlış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Yanlış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Yanlış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49"/>
          <p:cNvGrpSpPr/>
          <p:nvPr/>
        </p:nvGrpSpPr>
        <p:grpSpPr>
          <a:xfrm>
            <a:off x="990600" y="4191002"/>
            <a:ext cx="3276600" cy="2514598"/>
            <a:chOff x="3352800" y="4343400"/>
            <a:chExt cx="3276600" cy="2514598"/>
          </a:xfrm>
        </p:grpSpPr>
        <p:grpSp>
          <p:nvGrpSpPr>
            <p:cNvPr id="5" name="Group 39"/>
            <p:cNvGrpSpPr/>
            <p:nvPr/>
          </p:nvGrpSpPr>
          <p:grpSpPr>
            <a:xfrm>
              <a:off x="3352800" y="4343400"/>
              <a:ext cx="3276600" cy="2514598"/>
              <a:chOff x="3352800" y="4267200"/>
              <a:chExt cx="3276600" cy="2514598"/>
            </a:xfrm>
          </p:grpSpPr>
          <p:grpSp>
            <p:nvGrpSpPr>
              <p:cNvPr id="6" name="Group 53"/>
              <p:cNvGrpSpPr/>
              <p:nvPr/>
            </p:nvGrpSpPr>
            <p:grpSpPr>
              <a:xfrm>
                <a:off x="3352800" y="4876799"/>
                <a:ext cx="3276600" cy="1904999"/>
                <a:chOff x="2095500" y="2667000"/>
                <a:chExt cx="2948940" cy="1674091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2164080" y="2667000"/>
                  <a:ext cx="685800" cy="685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600" dirty="0" smtClean="0">
                      <a:solidFill>
                        <a:sysClr val="windowText" lastClr="000000"/>
                      </a:solidFill>
                      <a:sym typeface="Symbol"/>
                    </a:rPr>
                    <a:t>x</a:t>
                  </a:r>
                  <a:r>
                    <a:rPr lang="tr-TR" sz="1600" baseline="-25000" dirty="0" smtClean="0">
                      <a:solidFill>
                        <a:sysClr val="windowText" lastClr="000000"/>
                      </a:solidFill>
                      <a:sym typeface="Symbol"/>
                    </a:rPr>
                    <a:t>1</a:t>
                  </a:r>
                  <a:endParaRPr lang="en-US" sz="1200" baseline="30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" name="Oval 6"/>
                <p:cNvSpPr/>
                <p:nvPr/>
              </p:nvSpPr>
              <p:spPr>
                <a:xfrm>
                  <a:off x="2095500" y="3655291"/>
                  <a:ext cx="685800" cy="685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600" dirty="0" smtClean="0">
                      <a:solidFill>
                        <a:sysClr val="windowText" lastClr="000000"/>
                      </a:solidFill>
                      <a:sym typeface="Symbol"/>
                    </a:rPr>
                    <a:t>x</a:t>
                  </a:r>
                  <a:r>
                    <a:rPr lang="tr-TR" sz="1600" baseline="-25000" dirty="0" smtClean="0">
                      <a:solidFill>
                        <a:sysClr val="windowText" lastClr="000000"/>
                      </a:solidFill>
                      <a:sym typeface="Symbol"/>
                    </a:rPr>
                    <a:t>2</a:t>
                  </a:r>
                  <a:endParaRPr lang="en-US" sz="1200" baseline="30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3810000" y="3269674"/>
                  <a:ext cx="685800" cy="685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600" dirty="0" smtClean="0">
                      <a:solidFill>
                        <a:sysClr val="windowText" lastClr="000000"/>
                      </a:solidFill>
                      <a:sym typeface="Symbol"/>
                    </a:rPr>
                    <a:t>a</a:t>
                  </a:r>
                  <a:r>
                    <a:rPr lang="tr-TR" sz="1600" baseline="-25000" dirty="0" smtClean="0">
                      <a:solidFill>
                        <a:sysClr val="windowText" lastClr="000000"/>
                      </a:solidFill>
                      <a:sym typeface="Symbol"/>
                    </a:rPr>
                    <a:t>1</a:t>
                  </a:r>
                  <a:r>
                    <a:rPr lang="tr-TR" sz="1600" baseline="30000" dirty="0" smtClean="0">
                      <a:solidFill>
                        <a:sysClr val="windowText" lastClr="000000"/>
                      </a:solidFill>
                      <a:sym typeface="Symbol"/>
                    </a:rPr>
                    <a:t>2</a:t>
                  </a:r>
                  <a:endParaRPr lang="en-US" sz="1200" baseline="300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0" name="Straight Arrow Connector 29"/>
                <p:cNvCxnSpPr>
                  <a:stCxn id="26" idx="6"/>
                  <a:endCxn id="29" idx="2"/>
                </p:cNvCxnSpPr>
                <p:nvPr/>
              </p:nvCxnSpPr>
              <p:spPr>
                <a:xfrm>
                  <a:off x="2849880" y="3009901"/>
                  <a:ext cx="960120" cy="6026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endCxn id="29" idx="2"/>
                </p:cNvCxnSpPr>
                <p:nvPr/>
              </p:nvCxnSpPr>
              <p:spPr>
                <a:xfrm flipV="1">
                  <a:off x="2781300" y="3612575"/>
                  <a:ext cx="1028700" cy="3856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25" idx="4"/>
                  <a:endCxn id="29" idx="0"/>
                </p:cNvCxnSpPr>
                <p:nvPr/>
              </p:nvCxnSpPr>
              <p:spPr>
                <a:xfrm>
                  <a:off x="4152900" y="2817092"/>
                  <a:ext cx="0" cy="4525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stCxn id="29" idx="6"/>
                </p:cNvCxnSpPr>
                <p:nvPr/>
              </p:nvCxnSpPr>
              <p:spPr>
                <a:xfrm>
                  <a:off x="4495800" y="3612575"/>
                  <a:ext cx="54864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Oval 24"/>
              <p:cNvSpPr/>
              <p:nvPr/>
            </p:nvSpPr>
            <p:spPr>
              <a:xfrm>
                <a:off x="5257800" y="4267200"/>
                <a:ext cx="762000" cy="78039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 smtClean="0">
                    <a:solidFill>
                      <a:sysClr val="windowText" lastClr="000000"/>
                    </a:solidFill>
                    <a:sym typeface="Symbol"/>
                  </a:rPr>
                  <a:t>x</a:t>
                </a:r>
                <a:r>
                  <a:rPr lang="tr-TR" sz="1600" baseline="-25000" dirty="0" smtClean="0">
                    <a:solidFill>
                      <a:sysClr val="windowText" lastClr="000000"/>
                    </a:solidFill>
                    <a:sym typeface="Symbol"/>
                  </a:rPr>
                  <a:t>0</a:t>
                </a:r>
                <a:endParaRPr lang="en-US" sz="1200" baseline="30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267200" y="5181600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</a:t>
              </a:r>
              <a:r>
                <a:rPr lang="tr-TR" baseline="-25000" dirty="0" smtClean="0">
                  <a:sym typeface="Symbol"/>
                </a:rPr>
                <a:t>1</a:t>
              </a:r>
              <a:r>
                <a:rPr lang="tr-TR" baseline="30000" dirty="0" smtClean="0">
                  <a:sym typeface="Symbol"/>
                </a:rPr>
                <a:t>2</a:t>
              </a:r>
              <a:r>
                <a:rPr lang="tr-TR" dirty="0" smtClean="0">
                  <a:sym typeface="Symbol"/>
                </a:rPr>
                <a:t>=20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19600" y="6248400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</a:t>
              </a:r>
              <a:r>
                <a:rPr lang="tr-TR" baseline="-25000" dirty="0" smtClean="0">
                  <a:sym typeface="Symbol"/>
                </a:rPr>
                <a:t>2</a:t>
              </a:r>
              <a:r>
                <a:rPr lang="tr-TR" baseline="30000" dirty="0" smtClean="0">
                  <a:sym typeface="Symbol"/>
                </a:rPr>
                <a:t>2</a:t>
              </a:r>
              <a:r>
                <a:rPr lang="tr-TR" dirty="0" smtClean="0">
                  <a:sym typeface="Symbol"/>
                </a:rPr>
                <a:t>=20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47427" y="5193266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</a:t>
              </a:r>
              <a:r>
                <a:rPr lang="tr-TR" baseline="-25000" dirty="0" smtClean="0">
                  <a:sym typeface="Symbol"/>
                </a:rPr>
                <a:t>0</a:t>
              </a:r>
              <a:r>
                <a:rPr lang="tr-TR" baseline="30000" dirty="0" smtClean="0">
                  <a:sym typeface="Symbol"/>
                </a:rPr>
                <a:t>2</a:t>
              </a:r>
              <a:r>
                <a:rPr lang="tr-TR" dirty="0" smtClean="0">
                  <a:sym typeface="Symbol"/>
                </a:rPr>
                <a:t>=-10</a:t>
              </a:r>
              <a:endParaRPr lang="en-US" dirty="0"/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609600" y="4114800"/>
            <a:ext cx="8229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7108" name="Object 4"/>
          <p:cNvGraphicFramePr>
            <a:graphicFrameLocks noChangeAspect="1"/>
          </p:cNvGraphicFramePr>
          <p:nvPr/>
        </p:nvGraphicFramePr>
        <p:xfrm>
          <a:off x="5519738" y="4813300"/>
          <a:ext cx="3395662" cy="673100"/>
        </p:xfrm>
        <a:graphic>
          <a:graphicData uri="http://schemas.openxmlformats.org/presentationml/2006/ole">
            <p:oleObj spid="_x0000_s687108" name="Equation" r:id="rId3" imgW="1079280" imgH="215640" progId="Equation.3">
              <p:embed/>
            </p:oleObj>
          </a:graphicData>
        </a:graphic>
      </p:graphicFrame>
      <p:graphicFrame>
        <p:nvGraphicFramePr>
          <p:cNvPr id="687109" name="Object 5"/>
          <p:cNvGraphicFramePr>
            <a:graphicFrameLocks noChangeAspect="1"/>
          </p:cNvGraphicFramePr>
          <p:nvPr/>
        </p:nvGraphicFramePr>
        <p:xfrm>
          <a:off x="4976813" y="4249738"/>
          <a:ext cx="1957387" cy="554037"/>
        </p:xfrm>
        <a:graphic>
          <a:graphicData uri="http://schemas.openxmlformats.org/presentationml/2006/ole">
            <p:oleObj spid="_x0000_s687109" name="Equation" r:id="rId4" imgW="622080" imgH="177480" progId="Equation.3">
              <p:embed/>
            </p:oleObj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Örnek: </a:t>
            </a:r>
            <a:r>
              <a:rPr lang="tr-TR" dirty="0" smtClean="0">
                <a:solidFill>
                  <a:srgbClr val="FF0000"/>
                </a:solidFill>
              </a:rPr>
              <a:t>VEYA </a:t>
            </a:r>
            <a:r>
              <a:rPr lang="tr-TR" dirty="0" smtClean="0">
                <a:solidFill>
                  <a:srgbClr val="FF0000"/>
                </a:solidFill>
              </a:rPr>
              <a:t>fonksiyonu  (1 katlı nöron ağı)</a:t>
            </a:r>
          </a:p>
          <a:p>
            <a:pPr>
              <a:buNone/>
            </a:pPr>
            <a:endParaRPr lang="tr-TR" dirty="0" smtClean="0">
              <a:solidFill>
                <a:srgbClr val="FF0000"/>
              </a:solidFill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838200" y="2209800"/>
          <a:ext cx="5181600" cy="1854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57400"/>
                <a:gridCol w="1066800"/>
                <a:gridCol w="914400"/>
                <a:gridCol w="1143000"/>
              </a:tblGrid>
              <a:tr h="370840">
                <a:tc>
                  <a:txBody>
                    <a:bodyPr/>
                    <a:lstStyle/>
                    <a:p>
                      <a:r>
                        <a:rPr lang="tr-TR" b="1" dirty="0" smtClean="0"/>
                        <a:t>VEYA FONKSİYONU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1.</a:t>
                      </a:r>
                      <a:r>
                        <a:rPr lang="tr-TR" baseline="0" dirty="0" smtClean="0"/>
                        <a:t> girdi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2. girdi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Sonuç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Doğru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Doğru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Doğru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Doğru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Yanlış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Doğru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Yanlış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Doğru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Doğru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Yanlış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Yanlış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Yanlış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49"/>
          <p:cNvGrpSpPr/>
          <p:nvPr/>
        </p:nvGrpSpPr>
        <p:grpSpPr>
          <a:xfrm>
            <a:off x="990600" y="4191002"/>
            <a:ext cx="3276600" cy="2514598"/>
            <a:chOff x="3352800" y="4343400"/>
            <a:chExt cx="3276600" cy="2514598"/>
          </a:xfrm>
        </p:grpSpPr>
        <p:grpSp>
          <p:nvGrpSpPr>
            <p:cNvPr id="5" name="Group 39"/>
            <p:cNvGrpSpPr/>
            <p:nvPr/>
          </p:nvGrpSpPr>
          <p:grpSpPr>
            <a:xfrm>
              <a:off x="3352800" y="4343400"/>
              <a:ext cx="3276600" cy="2514598"/>
              <a:chOff x="3352800" y="4267200"/>
              <a:chExt cx="3276600" cy="2514598"/>
            </a:xfrm>
          </p:grpSpPr>
          <p:grpSp>
            <p:nvGrpSpPr>
              <p:cNvPr id="6" name="Group 53"/>
              <p:cNvGrpSpPr/>
              <p:nvPr/>
            </p:nvGrpSpPr>
            <p:grpSpPr>
              <a:xfrm>
                <a:off x="3352800" y="4876799"/>
                <a:ext cx="3276600" cy="1904999"/>
                <a:chOff x="2095500" y="2667000"/>
                <a:chExt cx="2948940" cy="1674091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2164080" y="2667000"/>
                  <a:ext cx="685800" cy="685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600" dirty="0" smtClean="0">
                      <a:solidFill>
                        <a:sysClr val="windowText" lastClr="000000"/>
                      </a:solidFill>
                      <a:sym typeface="Symbol"/>
                    </a:rPr>
                    <a:t>x</a:t>
                  </a:r>
                  <a:r>
                    <a:rPr lang="tr-TR" sz="1600" baseline="-25000" dirty="0" smtClean="0">
                      <a:solidFill>
                        <a:sysClr val="windowText" lastClr="000000"/>
                      </a:solidFill>
                      <a:sym typeface="Symbol"/>
                    </a:rPr>
                    <a:t>1</a:t>
                  </a:r>
                  <a:endParaRPr lang="en-US" sz="1200" baseline="30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" name="Oval 6"/>
                <p:cNvSpPr/>
                <p:nvPr/>
              </p:nvSpPr>
              <p:spPr>
                <a:xfrm>
                  <a:off x="2095500" y="3655291"/>
                  <a:ext cx="685800" cy="685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600" dirty="0" smtClean="0">
                      <a:solidFill>
                        <a:sysClr val="windowText" lastClr="000000"/>
                      </a:solidFill>
                      <a:sym typeface="Symbol"/>
                    </a:rPr>
                    <a:t>x</a:t>
                  </a:r>
                  <a:r>
                    <a:rPr lang="tr-TR" sz="1600" baseline="-25000" dirty="0" smtClean="0">
                      <a:solidFill>
                        <a:sysClr val="windowText" lastClr="000000"/>
                      </a:solidFill>
                      <a:sym typeface="Symbol"/>
                    </a:rPr>
                    <a:t>2</a:t>
                  </a:r>
                  <a:endParaRPr lang="en-US" sz="1200" baseline="30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3810000" y="3269674"/>
                  <a:ext cx="685800" cy="685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600" dirty="0" smtClean="0">
                      <a:solidFill>
                        <a:sysClr val="windowText" lastClr="000000"/>
                      </a:solidFill>
                      <a:sym typeface="Symbol"/>
                    </a:rPr>
                    <a:t>a</a:t>
                  </a:r>
                  <a:r>
                    <a:rPr lang="tr-TR" sz="1600" baseline="-25000" dirty="0" smtClean="0">
                      <a:solidFill>
                        <a:sysClr val="windowText" lastClr="000000"/>
                      </a:solidFill>
                      <a:sym typeface="Symbol"/>
                    </a:rPr>
                    <a:t>1</a:t>
                  </a:r>
                  <a:r>
                    <a:rPr lang="tr-TR" sz="1600" baseline="30000" dirty="0" smtClean="0">
                      <a:solidFill>
                        <a:sysClr val="windowText" lastClr="000000"/>
                      </a:solidFill>
                      <a:sym typeface="Symbol"/>
                    </a:rPr>
                    <a:t>2</a:t>
                  </a:r>
                  <a:endParaRPr lang="en-US" sz="1200" baseline="300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0" name="Straight Arrow Connector 29"/>
                <p:cNvCxnSpPr>
                  <a:stCxn id="26" idx="6"/>
                  <a:endCxn id="29" idx="2"/>
                </p:cNvCxnSpPr>
                <p:nvPr/>
              </p:nvCxnSpPr>
              <p:spPr>
                <a:xfrm>
                  <a:off x="2849880" y="3009901"/>
                  <a:ext cx="960120" cy="6026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endCxn id="29" idx="2"/>
                </p:cNvCxnSpPr>
                <p:nvPr/>
              </p:nvCxnSpPr>
              <p:spPr>
                <a:xfrm flipV="1">
                  <a:off x="2781300" y="3612575"/>
                  <a:ext cx="1028700" cy="3856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25" idx="4"/>
                  <a:endCxn id="29" idx="0"/>
                </p:cNvCxnSpPr>
                <p:nvPr/>
              </p:nvCxnSpPr>
              <p:spPr>
                <a:xfrm>
                  <a:off x="4152900" y="2817092"/>
                  <a:ext cx="0" cy="4525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stCxn id="29" idx="6"/>
                </p:cNvCxnSpPr>
                <p:nvPr/>
              </p:nvCxnSpPr>
              <p:spPr>
                <a:xfrm>
                  <a:off x="4495800" y="3612575"/>
                  <a:ext cx="54864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Oval 24"/>
              <p:cNvSpPr/>
              <p:nvPr/>
            </p:nvSpPr>
            <p:spPr>
              <a:xfrm>
                <a:off x="5257800" y="4267200"/>
                <a:ext cx="762000" cy="78039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 smtClean="0">
                    <a:solidFill>
                      <a:sysClr val="windowText" lastClr="000000"/>
                    </a:solidFill>
                    <a:sym typeface="Symbol"/>
                  </a:rPr>
                  <a:t>x</a:t>
                </a:r>
                <a:r>
                  <a:rPr lang="tr-TR" sz="1600" baseline="-25000" dirty="0" smtClean="0">
                    <a:solidFill>
                      <a:sysClr val="windowText" lastClr="000000"/>
                    </a:solidFill>
                    <a:sym typeface="Symbol"/>
                  </a:rPr>
                  <a:t>0</a:t>
                </a:r>
                <a:endParaRPr lang="en-US" sz="1200" baseline="30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267200" y="5181600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</a:t>
              </a:r>
              <a:r>
                <a:rPr lang="tr-TR" baseline="-25000" dirty="0" smtClean="0">
                  <a:sym typeface="Symbol"/>
                </a:rPr>
                <a:t>1</a:t>
              </a:r>
              <a:r>
                <a:rPr lang="tr-TR" baseline="30000" dirty="0" smtClean="0">
                  <a:sym typeface="Symbol"/>
                </a:rPr>
                <a:t>2</a:t>
              </a:r>
              <a:r>
                <a:rPr lang="tr-TR" dirty="0" smtClean="0">
                  <a:sym typeface="Symbol"/>
                </a:rPr>
                <a:t>=20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19600" y="6248400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</a:t>
              </a:r>
              <a:r>
                <a:rPr lang="tr-TR" baseline="-25000" dirty="0" smtClean="0">
                  <a:sym typeface="Symbol"/>
                </a:rPr>
                <a:t>2</a:t>
              </a:r>
              <a:r>
                <a:rPr lang="tr-TR" baseline="30000" dirty="0" smtClean="0">
                  <a:sym typeface="Symbol"/>
                </a:rPr>
                <a:t>2</a:t>
              </a:r>
              <a:r>
                <a:rPr lang="tr-TR" dirty="0" smtClean="0">
                  <a:sym typeface="Symbol"/>
                </a:rPr>
                <a:t>=20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47427" y="5193266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</a:t>
              </a:r>
              <a:r>
                <a:rPr lang="tr-TR" baseline="-25000" dirty="0" smtClean="0">
                  <a:sym typeface="Symbol"/>
                </a:rPr>
                <a:t>0</a:t>
              </a:r>
              <a:r>
                <a:rPr lang="tr-TR" baseline="30000" dirty="0" smtClean="0">
                  <a:sym typeface="Symbol"/>
                </a:rPr>
                <a:t>2</a:t>
              </a:r>
              <a:r>
                <a:rPr lang="tr-TR" dirty="0" smtClean="0">
                  <a:sym typeface="Symbol"/>
                </a:rPr>
                <a:t>=-10</a:t>
              </a:r>
              <a:endParaRPr lang="en-US" dirty="0"/>
            </a:p>
          </p:txBody>
        </p:sp>
      </p:grpSp>
      <p:graphicFrame>
        <p:nvGraphicFramePr>
          <p:cNvPr id="34" name="Object 2"/>
          <p:cNvGraphicFramePr>
            <a:graphicFrameLocks noChangeAspect="1"/>
          </p:cNvGraphicFramePr>
          <p:nvPr/>
        </p:nvGraphicFramePr>
        <p:xfrm>
          <a:off x="5410200" y="4876800"/>
          <a:ext cx="3275012" cy="554037"/>
        </p:xfrm>
        <a:graphic>
          <a:graphicData uri="http://schemas.openxmlformats.org/presentationml/2006/ole">
            <p:oleObj spid="_x0000_s685058" name="Equation" r:id="rId3" imgW="1041120" imgH="177480" progId="Equation.3">
              <p:embed/>
            </p:oleObj>
          </a:graphicData>
        </a:graphic>
      </p:graphicFrame>
      <p:graphicFrame>
        <p:nvGraphicFramePr>
          <p:cNvPr id="35" name="Object 3"/>
          <p:cNvGraphicFramePr>
            <a:graphicFrameLocks noChangeAspect="1"/>
          </p:cNvGraphicFramePr>
          <p:nvPr/>
        </p:nvGraphicFramePr>
        <p:xfrm>
          <a:off x="5029200" y="4267200"/>
          <a:ext cx="1957387" cy="554037"/>
        </p:xfrm>
        <a:graphic>
          <a:graphicData uri="http://schemas.openxmlformats.org/presentationml/2006/ole">
            <p:oleObj spid="_x0000_s685059" name="Equation" r:id="rId4" imgW="622080" imgH="177480" progId="Equation.3">
              <p:embed/>
            </p:oleObj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609600" y="4114800"/>
            <a:ext cx="8229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YSA’nın uygulamaları: </a:t>
            </a:r>
            <a:endParaRPr lang="tr-TR" i="1" dirty="0" smtClean="0"/>
          </a:p>
          <a:p>
            <a:pPr lvl="1"/>
            <a:r>
              <a:rPr lang="tr-TR" i="1" dirty="0" smtClean="0"/>
              <a:t>konuşma tanıma</a:t>
            </a:r>
            <a:endParaRPr lang="tr-TR" dirty="0" smtClean="0"/>
          </a:p>
          <a:p>
            <a:pPr lvl="1"/>
            <a:r>
              <a:rPr lang="tr-TR" i="1" dirty="0" smtClean="0"/>
              <a:t>karakter </a:t>
            </a:r>
            <a:r>
              <a:rPr lang="tr-TR" i="1" dirty="0" smtClean="0"/>
              <a:t>tanıma</a:t>
            </a:r>
            <a:r>
              <a:rPr lang="tr-TR" dirty="0" smtClean="0"/>
              <a:t> </a:t>
            </a:r>
            <a:endParaRPr lang="tr-TR" dirty="0" smtClean="0"/>
          </a:p>
          <a:p>
            <a:pPr lvl="1"/>
            <a:r>
              <a:rPr lang="tr-TR" i="1" dirty="0" smtClean="0"/>
              <a:t>yapay </a:t>
            </a:r>
            <a:r>
              <a:rPr lang="tr-TR" i="1" dirty="0" smtClean="0"/>
              <a:t>görme</a:t>
            </a:r>
            <a:endParaRPr lang="tr-TR" dirty="0" smtClean="0"/>
          </a:p>
          <a:p>
            <a:pPr lvl="1"/>
            <a:r>
              <a:rPr lang="tr-TR" i="1" dirty="0" smtClean="0"/>
              <a:t>robot navigasyonu</a:t>
            </a:r>
          </a:p>
          <a:p>
            <a:pPr lvl="1"/>
            <a:r>
              <a:rPr lang="tr-TR" i="1" dirty="0" smtClean="0"/>
              <a:t>otomatik </a:t>
            </a:r>
            <a:r>
              <a:rPr lang="tr-TR" i="1" dirty="0" smtClean="0"/>
              <a:t>sürme</a:t>
            </a:r>
            <a:endParaRPr lang="tr-TR" dirty="0" smtClean="0"/>
          </a:p>
          <a:p>
            <a:pPr lvl="1"/>
            <a:r>
              <a:rPr lang="tr-TR" dirty="0" smtClean="0"/>
              <a:t>vb.</a:t>
            </a:r>
          </a:p>
          <a:p>
            <a:pPr lvl="1">
              <a:buNone/>
            </a:pPr>
            <a:endParaRPr lang="tr-TR" dirty="0" smtClean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Örnek: VEYA fonksiyonu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838200" y="2209800"/>
          <a:ext cx="7467600" cy="1854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85800"/>
                <a:gridCol w="914400"/>
                <a:gridCol w="914400"/>
                <a:gridCol w="762000"/>
                <a:gridCol w="1022925"/>
                <a:gridCol w="1056025"/>
                <a:gridCol w="1056025"/>
                <a:gridCol w="1056025"/>
              </a:tblGrid>
              <a:tr h="370840">
                <a:tc>
                  <a:txBody>
                    <a:bodyPr/>
                    <a:lstStyle/>
                    <a:p>
                      <a:r>
                        <a:rPr lang="tr-TR" b="1" dirty="0" smtClean="0"/>
                        <a:t>VEYA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1.</a:t>
                      </a:r>
                      <a:r>
                        <a:rPr lang="tr-TR" baseline="0" dirty="0" smtClean="0"/>
                        <a:t> girdi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2. girdi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Sonuç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Doğru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Doğru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Doğru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30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Doğru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Yanlış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Doğru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Yanlış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Doğru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Doğru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Yanlış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Yanlış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Yanlış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-10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Group 49"/>
          <p:cNvGrpSpPr/>
          <p:nvPr/>
        </p:nvGrpSpPr>
        <p:grpSpPr>
          <a:xfrm>
            <a:off x="990600" y="4191002"/>
            <a:ext cx="3276600" cy="2514598"/>
            <a:chOff x="3352800" y="4343400"/>
            <a:chExt cx="3276600" cy="2514598"/>
          </a:xfrm>
        </p:grpSpPr>
        <p:grpSp>
          <p:nvGrpSpPr>
            <p:cNvPr id="20" name="Group 39"/>
            <p:cNvGrpSpPr/>
            <p:nvPr/>
          </p:nvGrpSpPr>
          <p:grpSpPr>
            <a:xfrm>
              <a:off x="3352800" y="4343400"/>
              <a:ext cx="3276600" cy="2514598"/>
              <a:chOff x="3352800" y="4267200"/>
              <a:chExt cx="3276600" cy="2514598"/>
            </a:xfrm>
          </p:grpSpPr>
          <p:grpSp>
            <p:nvGrpSpPr>
              <p:cNvPr id="26" name="Group 53"/>
              <p:cNvGrpSpPr/>
              <p:nvPr/>
            </p:nvGrpSpPr>
            <p:grpSpPr>
              <a:xfrm>
                <a:off x="3352800" y="4876799"/>
                <a:ext cx="3276600" cy="1904999"/>
                <a:chOff x="2095500" y="2667000"/>
                <a:chExt cx="2948940" cy="1674091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2164080" y="2667000"/>
                  <a:ext cx="685800" cy="685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600" dirty="0" smtClean="0">
                      <a:solidFill>
                        <a:sysClr val="windowText" lastClr="000000"/>
                      </a:solidFill>
                      <a:sym typeface="Symbol"/>
                    </a:rPr>
                    <a:t>x</a:t>
                  </a:r>
                  <a:r>
                    <a:rPr lang="tr-TR" sz="1600" baseline="-25000" dirty="0" smtClean="0">
                      <a:solidFill>
                        <a:sysClr val="windowText" lastClr="000000"/>
                      </a:solidFill>
                      <a:sym typeface="Symbol"/>
                    </a:rPr>
                    <a:t>1</a:t>
                  </a:r>
                  <a:endParaRPr lang="en-US" sz="1200" baseline="30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" name="Oval 6"/>
                <p:cNvSpPr/>
                <p:nvPr/>
              </p:nvSpPr>
              <p:spPr>
                <a:xfrm>
                  <a:off x="2095500" y="3655291"/>
                  <a:ext cx="685800" cy="685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600" dirty="0" smtClean="0">
                      <a:solidFill>
                        <a:sysClr val="windowText" lastClr="000000"/>
                      </a:solidFill>
                      <a:sym typeface="Symbol"/>
                    </a:rPr>
                    <a:t>x</a:t>
                  </a:r>
                  <a:r>
                    <a:rPr lang="tr-TR" sz="1600" baseline="-25000" dirty="0" smtClean="0">
                      <a:solidFill>
                        <a:sysClr val="windowText" lastClr="000000"/>
                      </a:solidFill>
                      <a:sym typeface="Symbol"/>
                    </a:rPr>
                    <a:t>2</a:t>
                  </a:r>
                  <a:endParaRPr lang="en-US" sz="1200" baseline="30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3810000" y="3269674"/>
                  <a:ext cx="685800" cy="685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600" dirty="0" smtClean="0">
                      <a:solidFill>
                        <a:sysClr val="windowText" lastClr="000000"/>
                      </a:solidFill>
                      <a:sym typeface="Symbol"/>
                    </a:rPr>
                    <a:t>a</a:t>
                  </a:r>
                  <a:r>
                    <a:rPr lang="tr-TR" sz="1600" baseline="-25000" dirty="0" smtClean="0">
                      <a:solidFill>
                        <a:sysClr val="windowText" lastClr="000000"/>
                      </a:solidFill>
                      <a:sym typeface="Symbol"/>
                    </a:rPr>
                    <a:t>1</a:t>
                  </a:r>
                  <a:r>
                    <a:rPr lang="tr-TR" sz="1600" baseline="30000" dirty="0" smtClean="0">
                      <a:solidFill>
                        <a:sysClr val="windowText" lastClr="000000"/>
                      </a:solidFill>
                      <a:sym typeface="Symbol"/>
                    </a:rPr>
                    <a:t>2</a:t>
                  </a:r>
                  <a:endParaRPr lang="en-US" sz="1200" baseline="300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41" name="Straight Arrow Connector 40"/>
                <p:cNvCxnSpPr>
                  <a:stCxn id="30" idx="6"/>
                  <a:endCxn id="40" idx="2"/>
                </p:cNvCxnSpPr>
                <p:nvPr/>
              </p:nvCxnSpPr>
              <p:spPr>
                <a:xfrm>
                  <a:off x="2849880" y="3009901"/>
                  <a:ext cx="960120" cy="6026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endCxn id="40" idx="2"/>
                </p:cNvCxnSpPr>
                <p:nvPr/>
              </p:nvCxnSpPr>
              <p:spPr>
                <a:xfrm flipV="1">
                  <a:off x="2781300" y="3612575"/>
                  <a:ext cx="1028700" cy="3856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>
                  <a:stCxn id="29" idx="4"/>
                  <a:endCxn id="40" idx="0"/>
                </p:cNvCxnSpPr>
                <p:nvPr/>
              </p:nvCxnSpPr>
              <p:spPr>
                <a:xfrm>
                  <a:off x="4152900" y="2817092"/>
                  <a:ext cx="0" cy="4525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>
                  <a:stCxn id="40" idx="6"/>
                </p:cNvCxnSpPr>
                <p:nvPr/>
              </p:nvCxnSpPr>
              <p:spPr>
                <a:xfrm>
                  <a:off x="4495800" y="3612575"/>
                  <a:ext cx="548640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Oval 28"/>
              <p:cNvSpPr/>
              <p:nvPr/>
            </p:nvSpPr>
            <p:spPr>
              <a:xfrm>
                <a:off x="5257800" y="4267200"/>
                <a:ext cx="762000" cy="78039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 smtClean="0">
                    <a:solidFill>
                      <a:sysClr val="windowText" lastClr="000000"/>
                    </a:solidFill>
                    <a:sym typeface="Symbol"/>
                  </a:rPr>
                  <a:t>x</a:t>
                </a:r>
                <a:r>
                  <a:rPr lang="tr-TR" sz="1600" baseline="-25000" dirty="0" smtClean="0">
                    <a:solidFill>
                      <a:sysClr val="windowText" lastClr="000000"/>
                    </a:solidFill>
                    <a:sym typeface="Symbol"/>
                  </a:rPr>
                  <a:t>0</a:t>
                </a:r>
                <a:endParaRPr lang="en-US" sz="1200" baseline="30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267200" y="5181600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</a:t>
              </a:r>
              <a:r>
                <a:rPr lang="tr-TR" baseline="-25000" dirty="0" smtClean="0">
                  <a:sym typeface="Symbol"/>
                </a:rPr>
                <a:t>1</a:t>
              </a:r>
              <a:r>
                <a:rPr lang="tr-TR" baseline="30000" dirty="0" smtClean="0">
                  <a:sym typeface="Symbol"/>
                </a:rPr>
                <a:t>2</a:t>
              </a:r>
              <a:r>
                <a:rPr lang="tr-TR" dirty="0" smtClean="0">
                  <a:sym typeface="Symbol"/>
                </a:rPr>
                <a:t>=20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19600" y="6248400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</a:t>
              </a:r>
              <a:r>
                <a:rPr lang="tr-TR" baseline="-25000" dirty="0" smtClean="0">
                  <a:sym typeface="Symbol"/>
                </a:rPr>
                <a:t>2</a:t>
              </a:r>
              <a:r>
                <a:rPr lang="tr-TR" baseline="30000" dirty="0" smtClean="0">
                  <a:sym typeface="Symbol"/>
                </a:rPr>
                <a:t>2</a:t>
              </a:r>
              <a:r>
                <a:rPr lang="tr-TR" dirty="0" smtClean="0">
                  <a:sym typeface="Symbol"/>
                </a:rPr>
                <a:t>=20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47427" y="5193266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</a:t>
              </a:r>
              <a:r>
                <a:rPr lang="tr-TR" baseline="-25000" dirty="0" smtClean="0">
                  <a:sym typeface="Symbol"/>
                </a:rPr>
                <a:t>0</a:t>
              </a:r>
              <a:r>
                <a:rPr lang="tr-TR" baseline="30000" dirty="0" smtClean="0">
                  <a:sym typeface="Symbol"/>
                </a:rPr>
                <a:t>2</a:t>
              </a:r>
              <a:r>
                <a:rPr lang="tr-TR" dirty="0" smtClean="0">
                  <a:sym typeface="Symbol"/>
                </a:rPr>
                <a:t>=-10</a:t>
              </a:r>
              <a:endParaRPr lang="en-US" dirty="0"/>
            </a:p>
          </p:txBody>
        </p:sp>
      </p:grpSp>
      <p:graphicFrame>
        <p:nvGraphicFramePr>
          <p:cNvPr id="45" name="Object 2"/>
          <p:cNvGraphicFramePr>
            <a:graphicFrameLocks noChangeAspect="1"/>
          </p:cNvGraphicFramePr>
          <p:nvPr/>
        </p:nvGraphicFramePr>
        <p:xfrm>
          <a:off x="5410200" y="4876800"/>
          <a:ext cx="3275012" cy="554037"/>
        </p:xfrm>
        <a:graphic>
          <a:graphicData uri="http://schemas.openxmlformats.org/presentationml/2006/ole">
            <p:oleObj spid="_x0000_s722945" name="Equation" r:id="rId3" imgW="1041120" imgH="177480" progId="Equation.3">
              <p:embed/>
            </p:oleObj>
          </a:graphicData>
        </a:graphic>
      </p:graphicFrame>
      <p:graphicFrame>
        <p:nvGraphicFramePr>
          <p:cNvPr id="46" name="Object 3"/>
          <p:cNvGraphicFramePr>
            <a:graphicFrameLocks noChangeAspect="1"/>
          </p:cNvGraphicFramePr>
          <p:nvPr/>
        </p:nvGraphicFramePr>
        <p:xfrm>
          <a:off x="5029200" y="4267200"/>
          <a:ext cx="1957387" cy="554037"/>
        </p:xfrm>
        <a:graphic>
          <a:graphicData uri="http://schemas.openxmlformats.org/presentationml/2006/ole">
            <p:oleObj spid="_x0000_s722946" name="Equation" r:id="rId4" imgW="622080" imgH="177480" progId="Equation.3">
              <p:embed/>
            </p:oleObj>
          </a:graphicData>
        </a:graphic>
      </p:graphicFrame>
      <p:cxnSp>
        <p:nvCxnSpPr>
          <p:cNvPr id="47" name="Straight Connector 46"/>
          <p:cNvCxnSpPr/>
          <p:nvPr/>
        </p:nvCxnSpPr>
        <p:spPr>
          <a:xfrm>
            <a:off x="609600" y="4114800"/>
            <a:ext cx="8229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Örnek: </a:t>
            </a:r>
            <a:r>
              <a:rPr lang="tr-TR" dirty="0" smtClean="0">
                <a:solidFill>
                  <a:srgbClr val="FF0000"/>
                </a:solidFill>
              </a:rPr>
              <a:t>XOR fonksiyonu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990600" y="2209800"/>
          <a:ext cx="5181600" cy="1854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57400"/>
                <a:gridCol w="1066800"/>
                <a:gridCol w="914400"/>
                <a:gridCol w="1143000"/>
              </a:tblGrid>
              <a:tr h="370840">
                <a:tc>
                  <a:txBody>
                    <a:bodyPr/>
                    <a:lstStyle/>
                    <a:p>
                      <a:r>
                        <a:rPr lang="tr-TR" b="1" dirty="0" smtClean="0"/>
                        <a:t>XOR FONKSİYONU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1.</a:t>
                      </a:r>
                      <a:r>
                        <a:rPr lang="tr-TR" baseline="0" dirty="0" smtClean="0"/>
                        <a:t> girdi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2. girdi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Sonuç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Doğru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Doğru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Yanlış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Doğru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Yanlış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Doğru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Yanlış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Doğru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Doğru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Yanlış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Yanlış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Yanlış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Örnek: </a:t>
            </a:r>
            <a:r>
              <a:rPr lang="tr-TR" dirty="0" smtClean="0">
                <a:solidFill>
                  <a:srgbClr val="FF0000"/>
                </a:solidFill>
              </a:rPr>
              <a:t>XOR fonksiyonu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990600" y="2209800"/>
          <a:ext cx="5181600" cy="1854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57400"/>
                <a:gridCol w="1066800"/>
                <a:gridCol w="914400"/>
                <a:gridCol w="1143000"/>
              </a:tblGrid>
              <a:tr h="370840">
                <a:tc>
                  <a:txBody>
                    <a:bodyPr/>
                    <a:lstStyle/>
                    <a:p>
                      <a:r>
                        <a:rPr lang="tr-TR" b="1" dirty="0" smtClean="0"/>
                        <a:t>XOR FONKSİYONU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1.</a:t>
                      </a:r>
                      <a:r>
                        <a:rPr lang="tr-TR" baseline="0" dirty="0" smtClean="0"/>
                        <a:t> girdi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2. girdi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Sonuç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Doğru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Doğru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Yanlış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Doğru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Yanlış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Doğru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Yanlış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Doğru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Doğru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Yanlış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Yanlış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Yanlış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990600" y="4648200"/>
            <a:ext cx="723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/>
              <a:t>Önceki </a:t>
            </a:r>
            <a:r>
              <a:rPr lang="tr-TR" sz="2400" dirty="0" smtClean="0"/>
              <a:t>örneklere karşı, gızlı katmanlarsız yapılamaz </a:t>
            </a:r>
            <a:r>
              <a:rPr lang="tr-TR" sz="2400" dirty="0" smtClean="0"/>
              <a:t/>
            </a:r>
            <a:br>
              <a:rPr lang="tr-TR" sz="2400" dirty="0" smtClean="0"/>
            </a:br>
            <a:r>
              <a:rPr lang="tr-TR" sz="2400" dirty="0" smtClean="0"/>
              <a:t>(yanı demek ki, </a:t>
            </a:r>
            <a:r>
              <a:rPr lang="tr-TR" sz="2400" u="sng" dirty="0" smtClean="0"/>
              <a:t>g</a:t>
            </a:r>
            <a:r>
              <a:rPr lang="tr-TR" sz="2400" i="1" u="sng" dirty="0" smtClean="0"/>
              <a:t>ızlı </a:t>
            </a:r>
            <a:r>
              <a:rPr lang="tr-TR" sz="2400" i="1" u="sng" dirty="0" smtClean="0"/>
              <a:t>katmanlar</a:t>
            </a:r>
            <a:r>
              <a:rPr lang="tr-TR" sz="2400" i="1" dirty="0" smtClean="0"/>
              <a:t> önemli, </a:t>
            </a:r>
            <a:r>
              <a:rPr lang="tr-TR" sz="2400" i="1" dirty="0" smtClean="0"/>
              <a:t>onlarsız çok fazşa fonksiyon temsil edilemez</a:t>
            </a:r>
            <a:r>
              <a:rPr lang="tr-TR" sz="2400" dirty="0" smtClean="0"/>
              <a:t>)</a:t>
            </a: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4114800"/>
            <a:ext cx="8229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hape 67"/>
          <p:cNvCxnSpPr>
            <a:stCxn id="31" idx="6"/>
            <a:endCxn id="34" idx="0"/>
          </p:cNvCxnSpPr>
          <p:nvPr/>
        </p:nvCxnSpPr>
        <p:spPr>
          <a:xfrm>
            <a:off x="1600200" y="4715204"/>
            <a:ext cx="5029200" cy="67660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Örnek: XOR fonksiyonu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838200" y="2209800"/>
          <a:ext cx="7772399" cy="1854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92554"/>
                <a:gridCol w="931446"/>
                <a:gridCol w="838200"/>
                <a:gridCol w="990600"/>
                <a:gridCol w="457200"/>
                <a:gridCol w="533400"/>
                <a:gridCol w="685800"/>
                <a:gridCol w="685800"/>
                <a:gridCol w="533400"/>
                <a:gridCol w="533400"/>
                <a:gridCol w="533400"/>
                <a:gridCol w="457199"/>
              </a:tblGrid>
              <a:tr h="370840">
                <a:tc>
                  <a:txBody>
                    <a:bodyPr/>
                    <a:lstStyle/>
                    <a:p>
                      <a:r>
                        <a:rPr lang="tr-TR" b="1" dirty="0" smtClean="0"/>
                        <a:t>XOR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1.</a:t>
                      </a:r>
                      <a:r>
                        <a:rPr lang="tr-TR" baseline="0" dirty="0" smtClean="0"/>
                        <a:t> girdi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2. girdi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Sonuç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z</a:t>
                      </a:r>
                      <a:r>
                        <a:rPr lang="tr-TR" baseline="-25000" dirty="0" smtClean="0"/>
                        <a:t>1</a:t>
                      </a:r>
                      <a:r>
                        <a:rPr lang="tr-TR" baseline="30000" dirty="0" smtClean="0"/>
                        <a:t>2</a:t>
                      </a:r>
                      <a:endParaRPr lang="en-US" baseline="30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tr-TR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tr-TR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z</a:t>
                      </a:r>
                      <a:r>
                        <a:rPr lang="tr-TR" baseline="-25000" dirty="0" smtClean="0"/>
                        <a:t>2</a:t>
                      </a:r>
                      <a:r>
                        <a:rPr lang="tr-TR" baseline="30000" dirty="0" smtClean="0"/>
                        <a:t>2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tr-TR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tr-TR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Doğru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Doğru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Yanlış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-30</a:t>
                      </a:r>
                      <a:endParaRPr 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Doğru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Yanlış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Doğru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-10</a:t>
                      </a:r>
                      <a:endParaRPr 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Yanlış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Doğru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Doğru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-10</a:t>
                      </a:r>
                      <a:endParaRPr 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Yanlış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Yanlış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Yanlış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Oval 31"/>
          <p:cNvSpPr/>
          <p:nvPr/>
        </p:nvSpPr>
        <p:spPr>
          <a:xfrm>
            <a:off x="838200" y="5163207"/>
            <a:ext cx="762000" cy="7803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sysClr val="windowText" lastClr="000000"/>
                </a:solidFill>
                <a:sym typeface="Symbol"/>
              </a:rPr>
              <a:t>x</a:t>
            </a:r>
            <a:r>
              <a:rPr lang="tr-TR" sz="1600" baseline="-25000" dirty="0" smtClean="0">
                <a:solidFill>
                  <a:sysClr val="windowText" lastClr="000000"/>
                </a:solidFill>
                <a:sym typeface="Symbol"/>
              </a:rPr>
              <a:t>1</a:t>
            </a:r>
            <a:endParaRPr lang="en-US" sz="1200" baseline="30000" dirty="0">
              <a:solidFill>
                <a:sysClr val="windowText" lastClr="000000"/>
              </a:solidFill>
            </a:endParaRPr>
          </a:p>
        </p:txBody>
      </p:sp>
      <p:sp>
        <p:nvSpPr>
          <p:cNvPr id="33" name="Oval 6"/>
          <p:cNvSpPr/>
          <p:nvPr/>
        </p:nvSpPr>
        <p:spPr>
          <a:xfrm>
            <a:off x="838200" y="5983013"/>
            <a:ext cx="762000" cy="7803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sysClr val="windowText" lastClr="000000"/>
                </a:solidFill>
                <a:sym typeface="Symbol"/>
              </a:rPr>
              <a:t>x</a:t>
            </a:r>
            <a:r>
              <a:rPr lang="tr-TR" sz="1600" baseline="-25000" dirty="0" smtClean="0">
                <a:solidFill>
                  <a:sysClr val="windowText" lastClr="000000"/>
                </a:solidFill>
                <a:sym typeface="Symbol"/>
              </a:rPr>
              <a:t>2</a:t>
            </a:r>
            <a:endParaRPr lang="en-US" sz="1200" baseline="30000" dirty="0">
              <a:solidFill>
                <a:sysClr val="windowText" lastClr="00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248400" y="5391807"/>
            <a:ext cx="762000" cy="7803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sysClr val="windowText" lastClr="000000"/>
                </a:solidFill>
                <a:sym typeface="Symbol"/>
              </a:rPr>
              <a:t>a</a:t>
            </a:r>
            <a:r>
              <a:rPr lang="tr-TR" sz="1600" baseline="-25000" dirty="0" smtClean="0">
                <a:solidFill>
                  <a:sysClr val="windowText" lastClr="000000"/>
                </a:solidFill>
                <a:sym typeface="Symbol"/>
              </a:rPr>
              <a:t>1</a:t>
            </a:r>
            <a:r>
              <a:rPr lang="tr-TR" sz="1600" baseline="30000" dirty="0" smtClean="0">
                <a:solidFill>
                  <a:sysClr val="windowText" lastClr="000000"/>
                </a:solidFill>
                <a:sym typeface="Symbol"/>
              </a:rPr>
              <a:t>3</a:t>
            </a:r>
            <a:endParaRPr lang="en-US" sz="1200" baseline="30000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Straight Arrow Connector 34"/>
          <p:cNvCxnSpPr>
            <a:stCxn id="32" idx="6"/>
            <a:endCxn id="22" idx="2"/>
          </p:cNvCxnSpPr>
          <p:nvPr/>
        </p:nvCxnSpPr>
        <p:spPr>
          <a:xfrm flipV="1">
            <a:off x="1600200" y="4943804"/>
            <a:ext cx="2057400" cy="6096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6"/>
            <a:endCxn id="23" idx="2"/>
          </p:cNvCxnSpPr>
          <p:nvPr/>
        </p:nvCxnSpPr>
        <p:spPr>
          <a:xfrm>
            <a:off x="1600200" y="6373210"/>
            <a:ext cx="2057400" cy="18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6"/>
          </p:cNvCxnSpPr>
          <p:nvPr/>
        </p:nvCxnSpPr>
        <p:spPr>
          <a:xfrm>
            <a:off x="7010400" y="5782005"/>
            <a:ext cx="6096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838200" y="4325007"/>
            <a:ext cx="762000" cy="7803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sysClr val="windowText" lastClr="000000"/>
                </a:solidFill>
                <a:sym typeface="Symbol"/>
              </a:rPr>
              <a:t>x</a:t>
            </a:r>
            <a:r>
              <a:rPr lang="tr-TR" sz="1600" baseline="-25000" dirty="0" smtClean="0">
                <a:solidFill>
                  <a:sysClr val="windowText" lastClr="000000"/>
                </a:solidFill>
                <a:sym typeface="Symbol"/>
              </a:rPr>
              <a:t>0</a:t>
            </a:r>
            <a:endParaRPr lang="en-US" sz="1200" baseline="30000" dirty="0">
              <a:solidFill>
                <a:sysClr val="windowText" lastClr="0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657600" y="4553607"/>
            <a:ext cx="762000" cy="780393"/>
          </a:xfrm>
          <a:prstGeom prst="ellipse">
            <a:avLst/>
          </a:prstGeom>
          <a:solidFill>
            <a:srgbClr val="FFFF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sysClr val="windowText" lastClr="000000"/>
                </a:solidFill>
                <a:sym typeface="Symbol"/>
              </a:rPr>
              <a:t>a</a:t>
            </a:r>
            <a:r>
              <a:rPr lang="tr-TR" sz="1600" baseline="-25000" dirty="0" smtClean="0">
                <a:solidFill>
                  <a:sysClr val="windowText" lastClr="000000"/>
                </a:solidFill>
                <a:sym typeface="Symbol"/>
              </a:rPr>
              <a:t>1</a:t>
            </a:r>
            <a:r>
              <a:rPr lang="tr-TR" sz="1600" baseline="30000" dirty="0" smtClean="0">
                <a:solidFill>
                  <a:sysClr val="windowText" lastClr="000000"/>
                </a:solidFill>
                <a:sym typeface="Symbol"/>
              </a:rPr>
              <a:t>2</a:t>
            </a:r>
            <a:endParaRPr lang="en-US" sz="1200" baseline="30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3" name="Oval 6"/>
          <p:cNvSpPr/>
          <p:nvPr/>
        </p:nvSpPr>
        <p:spPr>
          <a:xfrm>
            <a:off x="3657600" y="6001407"/>
            <a:ext cx="762000" cy="78039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sysClr val="windowText" lastClr="000000"/>
                </a:solidFill>
                <a:sym typeface="Symbol"/>
              </a:rPr>
              <a:t>a</a:t>
            </a:r>
            <a:r>
              <a:rPr lang="tr-TR" sz="1600" baseline="-25000" dirty="0" smtClean="0">
                <a:solidFill>
                  <a:sysClr val="windowText" lastClr="000000"/>
                </a:solidFill>
                <a:sym typeface="Symbol"/>
              </a:rPr>
              <a:t>2</a:t>
            </a:r>
            <a:r>
              <a:rPr lang="tr-TR" sz="1600" baseline="30000" dirty="0" smtClean="0">
                <a:solidFill>
                  <a:sysClr val="windowText" lastClr="000000"/>
                </a:solidFill>
                <a:sym typeface="Symbol"/>
              </a:rPr>
              <a:t>2</a:t>
            </a:r>
            <a:endParaRPr lang="en-US" sz="1200" baseline="300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48" name="Straight Arrow Connector 47"/>
          <p:cNvCxnSpPr>
            <a:stCxn id="33" idx="6"/>
            <a:endCxn id="22" idx="2"/>
          </p:cNvCxnSpPr>
          <p:nvPr/>
        </p:nvCxnSpPr>
        <p:spPr>
          <a:xfrm flipV="1">
            <a:off x="1600200" y="4943804"/>
            <a:ext cx="2057400" cy="142940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2" idx="6"/>
            <a:endCxn id="23" idx="2"/>
          </p:cNvCxnSpPr>
          <p:nvPr/>
        </p:nvCxnSpPr>
        <p:spPr>
          <a:xfrm>
            <a:off x="1600200" y="5553404"/>
            <a:ext cx="20574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1" idx="6"/>
            <a:endCxn id="23" idx="2"/>
          </p:cNvCxnSpPr>
          <p:nvPr/>
        </p:nvCxnSpPr>
        <p:spPr>
          <a:xfrm>
            <a:off x="1600200" y="4715204"/>
            <a:ext cx="2057400" cy="1676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2" idx="6"/>
            <a:endCxn id="34" idx="2"/>
          </p:cNvCxnSpPr>
          <p:nvPr/>
        </p:nvCxnSpPr>
        <p:spPr>
          <a:xfrm>
            <a:off x="4419600" y="4943804"/>
            <a:ext cx="1828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3" idx="6"/>
            <a:endCxn id="34" idx="2"/>
          </p:cNvCxnSpPr>
          <p:nvPr/>
        </p:nvCxnSpPr>
        <p:spPr>
          <a:xfrm flipV="1">
            <a:off x="4419600" y="5782004"/>
            <a:ext cx="18288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2438400" y="4858407"/>
            <a:ext cx="640080" cy="594360"/>
          </a:xfrm>
          <a:prstGeom prst="ellipse">
            <a:avLst/>
          </a:prstGeom>
          <a:solidFill>
            <a:srgbClr val="FFFF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schemeClr val="tx1"/>
                </a:solidFill>
              </a:rPr>
              <a:t>-20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2819400" y="5163207"/>
            <a:ext cx="640080" cy="594360"/>
          </a:xfrm>
          <a:prstGeom prst="ellipse">
            <a:avLst/>
          </a:prstGeom>
          <a:solidFill>
            <a:srgbClr val="FFFF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schemeClr val="tx1"/>
                </a:solidFill>
              </a:rPr>
              <a:t>-20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086496" y="4553607"/>
            <a:ext cx="418704" cy="369332"/>
          </a:xfrm>
          <a:prstGeom prst="rect">
            <a:avLst/>
          </a:prstGeom>
          <a:solidFill>
            <a:srgbClr val="FFFFFF"/>
          </a:solidFill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tr-TR" dirty="0" smtClean="0">
                <a:sym typeface="Symbol"/>
              </a:rPr>
              <a:t>10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267200" y="4336675"/>
            <a:ext cx="244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ym typeface="Symbol"/>
              </a:rPr>
              <a:t>sadece (0,0) için yanıyor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31" idx="6"/>
            <a:endCxn id="22" idx="2"/>
          </p:cNvCxnSpPr>
          <p:nvPr/>
        </p:nvCxnSpPr>
        <p:spPr>
          <a:xfrm>
            <a:off x="1600200" y="4715204"/>
            <a:ext cx="2057400" cy="2286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696200" y="5782987"/>
            <a:ext cx="377026" cy="523220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tr-TR" sz="2800" b="1" dirty="0" smtClean="0">
                <a:sym typeface="Symbol"/>
              </a:rPr>
              <a:t>h</a:t>
            </a:r>
            <a:endParaRPr lang="en-US" sz="2800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609600" y="4114800"/>
            <a:ext cx="8229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20000" y="4114800"/>
            <a:ext cx="1239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smtClean="0">
                <a:sym typeface="Symbol"/>
              </a:rPr>
              <a:t>Adım 1</a:t>
            </a:r>
            <a:endParaRPr lang="en-US" sz="2800" b="1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hape 67"/>
          <p:cNvCxnSpPr>
            <a:stCxn id="31" idx="6"/>
            <a:endCxn id="34" idx="0"/>
          </p:cNvCxnSpPr>
          <p:nvPr/>
        </p:nvCxnSpPr>
        <p:spPr>
          <a:xfrm>
            <a:off x="1600200" y="4715204"/>
            <a:ext cx="5029200" cy="67660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Örnek: XOR fonksiyonu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838200" y="2209800"/>
          <a:ext cx="7772399" cy="1854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92554"/>
                <a:gridCol w="931446"/>
                <a:gridCol w="838200"/>
                <a:gridCol w="990600"/>
                <a:gridCol w="457200"/>
                <a:gridCol w="533400"/>
                <a:gridCol w="685800"/>
                <a:gridCol w="685800"/>
                <a:gridCol w="533400"/>
                <a:gridCol w="533400"/>
                <a:gridCol w="533400"/>
                <a:gridCol w="457199"/>
              </a:tblGrid>
              <a:tr h="370840">
                <a:tc>
                  <a:txBody>
                    <a:bodyPr/>
                    <a:lstStyle/>
                    <a:p>
                      <a:r>
                        <a:rPr lang="tr-TR" b="1" dirty="0" smtClean="0"/>
                        <a:t>XOR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1.</a:t>
                      </a:r>
                      <a:r>
                        <a:rPr lang="tr-TR" baseline="0" dirty="0" smtClean="0"/>
                        <a:t> girdi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2. girdi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Sonuç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z</a:t>
                      </a:r>
                      <a:r>
                        <a:rPr lang="tr-TR" baseline="-25000" dirty="0" smtClean="0"/>
                        <a:t>1</a:t>
                      </a:r>
                      <a:r>
                        <a:rPr lang="tr-TR" baseline="30000" dirty="0" smtClean="0"/>
                        <a:t>2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tr-TR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tr-TR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z</a:t>
                      </a:r>
                      <a:r>
                        <a:rPr lang="tr-TR" baseline="-25000" dirty="0" smtClean="0"/>
                        <a:t>2</a:t>
                      </a:r>
                      <a:r>
                        <a:rPr lang="tr-TR" baseline="30000" dirty="0" smtClean="0"/>
                        <a:t>2</a:t>
                      </a:r>
                      <a:endParaRPr lang="en-US" baseline="30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tr-TR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tr-TR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Doğru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Doğru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Yanlış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-30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Doğru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Yanlış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Doğru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-10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-10</a:t>
                      </a:r>
                      <a:endParaRPr 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Yanlış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Doğru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Doğru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-10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-10</a:t>
                      </a:r>
                      <a:endParaRPr 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Yanlış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Yanlış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Yanlış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-30</a:t>
                      </a:r>
                      <a:endParaRPr 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Oval 31"/>
          <p:cNvSpPr/>
          <p:nvPr/>
        </p:nvSpPr>
        <p:spPr>
          <a:xfrm>
            <a:off x="838200" y="5163207"/>
            <a:ext cx="762000" cy="7803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sysClr val="windowText" lastClr="000000"/>
                </a:solidFill>
                <a:sym typeface="Symbol"/>
              </a:rPr>
              <a:t>x</a:t>
            </a:r>
            <a:r>
              <a:rPr lang="tr-TR" sz="1600" baseline="-25000" dirty="0" smtClean="0">
                <a:solidFill>
                  <a:sysClr val="windowText" lastClr="000000"/>
                </a:solidFill>
                <a:sym typeface="Symbol"/>
              </a:rPr>
              <a:t>1</a:t>
            </a:r>
            <a:endParaRPr lang="en-US" sz="1200" baseline="30000" dirty="0">
              <a:solidFill>
                <a:sysClr val="windowText" lastClr="000000"/>
              </a:solidFill>
            </a:endParaRPr>
          </a:p>
        </p:txBody>
      </p:sp>
      <p:sp>
        <p:nvSpPr>
          <p:cNvPr id="33" name="Oval 6"/>
          <p:cNvSpPr/>
          <p:nvPr/>
        </p:nvSpPr>
        <p:spPr>
          <a:xfrm>
            <a:off x="838200" y="5983013"/>
            <a:ext cx="762000" cy="7803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sysClr val="windowText" lastClr="000000"/>
                </a:solidFill>
                <a:sym typeface="Symbol"/>
              </a:rPr>
              <a:t>x</a:t>
            </a:r>
            <a:r>
              <a:rPr lang="tr-TR" sz="1600" baseline="-25000" dirty="0" smtClean="0">
                <a:solidFill>
                  <a:sysClr val="windowText" lastClr="000000"/>
                </a:solidFill>
                <a:sym typeface="Symbol"/>
              </a:rPr>
              <a:t>2</a:t>
            </a:r>
            <a:endParaRPr lang="en-US" sz="1200" baseline="30000" dirty="0">
              <a:solidFill>
                <a:sysClr val="windowText" lastClr="00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248400" y="5391807"/>
            <a:ext cx="762000" cy="7803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sysClr val="windowText" lastClr="000000"/>
                </a:solidFill>
                <a:sym typeface="Symbol"/>
              </a:rPr>
              <a:t>a</a:t>
            </a:r>
            <a:r>
              <a:rPr lang="tr-TR" sz="1600" baseline="-25000" dirty="0" smtClean="0">
                <a:solidFill>
                  <a:sysClr val="windowText" lastClr="000000"/>
                </a:solidFill>
                <a:sym typeface="Symbol"/>
              </a:rPr>
              <a:t>1</a:t>
            </a:r>
            <a:r>
              <a:rPr lang="tr-TR" sz="1600" baseline="30000" dirty="0" smtClean="0">
                <a:solidFill>
                  <a:sysClr val="windowText" lastClr="000000"/>
                </a:solidFill>
                <a:sym typeface="Symbol"/>
              </a:rPr>
              <a:t>3</a:t>
            </a:r>
            <a:endParaRPr lang="en-US" sz="1200" baseline="30000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Straight Arrow Connector 34"/>
          <p:cNvCxnSpPr>
            <a:stCxn id="32" idx="6"/>
            <a:endCxn id="22" idx="2"/>
          </p:cNvCxnSpPr>
          <p:nvPr/>
        </p:nvCxnSpPr>
        <p:spPr>
          <a:xfrm flipV="1">
            <a:off x="1600200" y="4943804"/>
            <a:ext cx="2057400" cy="6096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6"/>
            <a:endCxn id="23" idx="2"/>
          </p:cNvCxnSpPr>
          <p:nvPr/>
        </p:nvCxnSpPr>
        <p:spPr>
          <a:xfrm>
            <a:off x="1600200" y="6373210"/>
            <a:ext cx="2057400" cy="18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6"/>
          </p:cNvCxnSpPr>
          <p:nvPr/>
        </p:nvCxnSpPr>
        <p:spPr>
          <a:xfrm>
            <a:off x="7010400" y="5782005"/>
            <a:ext cx="6096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838200" y="4325007"/>
            <a:ext cx="762000" cy="7803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sysClr val="windowText" lastClr="000000"/>
                </a:solidFill>
                <a:sym typeface="Symbol"/>
              </a:rPr>
              <a:t>x</a:t>
            </a:r>
            <a:r>
              <a:rPr lang="tr-TR" sz="1600" baseline="-25000" dirty="0" smtClean="0">
                <a:solidFill>
                  <a:sysClr val="windowText" lastClr="000000"/>
                </a:solidFill>
                <a:sym typeface="Symbol"/>
              </a:rPr>
              <a:t>0</a:t>
            </a:r>
            <a:endParaRPr lang="en-US" sz="1200" baseline="30000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6382407"/>
            <a:ext cx="41870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tr-TR" dirty="0" smtClean="0">
                <a:sym typeface="Symbol"/>
              </a:rPr>
              <a:t>20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657600" y="4553607"/>
            <a:ext cx="762000" cy="780393"/>
          </a:xfrm>
          <a:prstGeom prst="ellipse">
            <a:avLst/>
          </a:prstGeom>
          <a:solidFill>
            <a:srgbClr val="FFFF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sysClr val="windowText" lastClr="000000"/>
                </a:solidFill>
                <a:sym typeface="Symbol"/>
              </a:rPr>
              <a:t>a</a:t>
            </a:r>
            <a:r>
              <a:rPr lang="tr-TR" sz="1600" baseline="-25000" dirty="0" smtClean="0">
                <a:solidFill>
                  <a:sysClr val="windowText" lastClr="000000"/>
                </a:solidFill>
                <a:sym typeface="Symbol"/>
              </a:rPr>
              <a:t>1</a:t>
            </a:r>
            <a:r>
              <a:rPr lang="tr-TR" sz="1600" baseline="30000" dirty="0" smtClean="0">
                <a:solidFill>
                  <a:sysClr val="windowText" lastClr="000000"/>
                </a:solidFill>
                <a:sym typeface="Symbol"/>
              </a:rPr>
              <a:t>2</a:t>
            </a:r>
            <a:endParaRPr lang="en-US" sz="1200" baseline="30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3" name="Oval 6"/>
          <p:cNvSpPr/>
          <p:nvPr/>
        </p:nvSpPr>
        <p:spPr>
          <a:xfrm>
            <a:off x="3657600" y="6001407"/>
            <a:ext cx="762000" cy="78039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sysClr val="windowText" lastClr="000000"/>
                </a:solidFill>
                <a:sym typeface="Symbol"/>
              </a:rPr>
              <a:t>a</a:t>
            </a:r>
            <a:r>
              <a:rPr lang="tr-TR" sz="1600" baseline="-25000" dirty="0" smtClean="0">
                <a:solidFill>
                  <a:sysClr val="windowText" lastClr="000000"/>
                </a:solidFill>
                <a:sym typeface="Symbol"/>
              </a:rPr>
              <a:t>2</a:t>
            </a:r>
            <a:r>
              <a:rPr lang="tr-TR" sz="1600" baseline="30000" dirty="0" smtClean="0">
                <a:solidFill>
                  <a:sysClr val="windowText" lastClr="000000"/>
                </a:solidFill>
                <a:sym typeface="Symbol"/>
              </a:rPr>
              <a:t>2</a:t>
            </a:r>
            <a:endParaRPr lang="en-US" sz="1200" baseline="300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48" name="Straight Arrow Connector 47"/>
          <p:cNvCxnSpPr>
            <a:stCxn id="33" idx="6"/>
            <a:endCxn id="22" idx="2"/>
          </p:cNvCxnSpPr>
          <p:nvPr/>
        </p:nvCxnSpPr>
        <p:spPr>
          <a:xfrm flipV="1">
            <a:off x="1600200" y="4943804"/>
            <a:ext cx="2057400" cy="142940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2" idx="6"/>
            <a:endCxn id="23" idx="2"/>
          </p:cNvCxnSpPr>
          <p:nvPr/>
        </p:nvCxnSpPr>
        <p:spPr>
          <a:xfrm>
            <a:off x="1600200" y="5553404"/>
            <a:ext cx="20574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1" idx="6"/>
            <a:endCxn id="23" idx="2"/>
          </p:cNvCxnSpPr>
          <p:nvPr/>
        </p:nvCxnSpPr>
        <p:spPr>
          <a:xfrm>
            <a:off x="1600200" y="4715204"/>
            <a:ext cx="2057400" cy="1676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2" idx="6"/>
            <a:endCxn id="34" idx="2"/>
          </p:cNvCxnSpPr>
          <p:nvPr/>
        </p:nvCxnSpPr>
        <p:spPr>
          <a:xfrm>
            <a:off x="4419600" y="4943804"/>
            <a:ext cx="1828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3" idx="6"/>
            <a:endCxn id="34" idx="2"/>
          </p:cNvCxnSpPr>
          <p:nvPr/>
        </p:nvCxnSpPr>
        <p:spPr>
          <a:xfrm flipV="1">
            <a:off x="4419600" y="5782004"/>
            <a:ext cx="18288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514600" y="5745511"/>
            <a:ext cx="594360" cy="594360"/>
          </a:xfrm>
          <a:prstGeom prst="ellipse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schemeClr val="tx1"/>
                </a:solidFill>
              </a:rPr>
              <a:t>20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276600" y="5696607"/>
            <a:ext cx="489236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tr-TR" dirty="0" smtClean="0">
                <a:sym typeface="Symbol"/>
              </a:rPr>
              <a:t>-30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343400" y="6447724"/>
            <a:ext cx="244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ym typeface="Symbol"/>
              </a:rPr>
              <a:t>sadece (1,1) için yanıyor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267200" y="4336675"/>
            <a:ext cx="244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ym typeface="Symbol"/>
              </a:rPr>
              <a:t>sadece (0,0) için yanıyor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31" idx="6"/>
            <a:endCxn id="22" idx="2"/>
          </p:cNvCxnSpPr>
          <p:nvPr/>
        </p:nvCxnSpPr>
        <p:spPr>
          <a:xfrm>
            <a:off x="1600200" y="4715204"/>
            <a:ext cx="2057400" cy="2286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696200" y="5782987"/>
            <a:ext cx="377026" cy="523220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tr-TR" sz="2800" b="1" dirty="0" smtClean="0">
                <a:sym typeface="Symbol"/>
              </a:rPr>
              <a:t>h</a:t>
            </a:r>
            <a:endParaRPr lang="en-US" sz="28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09600" y="4114800"/>
            <a:ext cx="8229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20000" y="4114800"/>
            <a:ext cx="1239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smtClean="0">
                <a:sym typeface="Symbol"/>
              </a:rPr>
              <a:t>Adım 2</a:t>
            </a:r>
            <a:endParaRPr lang="en-US" sz="2800" b="1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hape 67"/>
          <p:cNvCxnSpPr>
            <a:stCxn id="31" idx="6"/>
            <a:endCxn id="34" idx="0"/>
          </p:cNvCxnSpPr>
          <p:nvPr/>
        </p:nvCxnSpPr>
        <p:spPr>
          <a:xfrm>
            <a:off x="1600200" y="4715204"/>
            <a:ext cx="5029200" cy="67660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Örnek: XOR fonksiyonu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838200" y="2209800"/>
          <a:ext cx="7772399" cy="1854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92554"/>
                <a:gridCol w="931446"/>
                <a:gridCol w="838200"/>
                <a:gridCol w="990600"/>
                <a:gridCol w="457200"/>
                <a:gridCol w="533400"/>
                <a:gridCol w="685800"/>
                <a:gridCol w="685800"/>
                <a:gridCol w="533400"/>
                <a:gridCol w="533400"/>
                <a:gridCol w="533400"/>
                <a:gridCol w="457199"/>
              </a:tblGrid>
              <a:tr h="370840">
                <a:tc>
                  <a:txBody>
                    <a:bodyPr/>
                    <a:lstStyle/>
                    <a:p>
                      <a:r>
                        <a:rPr lang="tr-TR" b="1" dirty="0" smtClean="0"/>
                        <a:t>XOR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1.</a:t>
                      </a:r>
                      <a:r>
                        <a:rPr lang="tr-TR" baseline="0" dirty="0" smtClean="0"/>
                        <a:t> girdi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2. girdi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Sonuç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z</a:t>
                      </a:r>
                      <a:r>
                        <a:rPr lang="tr-TR" baseline="-25000" dirty="0" smtClean="0"/>
                        <a:t>1</a:t>
                      </a:r>
                      <a:r>
                        <a:rPr lang="tr-TR" baseline="30000" dirty="0" smtClean="0"/>
                        <a:t>2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tr-TR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tr-TR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z</a:t>
                      </a:r>
                      <a:r>
                        <a:rPr lang="tr-TR" baseline="-25000" dirty="0" smtClean="0"/>
                        <a:t>2</a:t>
                      </a:r>
                      <a:r>
                        <a:rPr lang="tr-TR" baseline="30000" dirty="0" smtClean="0"/>
                        <a:t>2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tr-TR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tr-TR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z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Doğru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Doğru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Yanlış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-30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Doğru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Yanlış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Doğru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-10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-10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-10</a:t>
                      </a:r>
                      <a:endParaRPr 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Yanlış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Doğru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Doğru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-10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-10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-10</a:t>
                      </a:r>
                      <a:endParaRPr 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Yanlış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Yanlış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Yanlış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-30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32" name="Oval 31"/>
          <p:cNvSpPr/>
          <p:nvPr/>
        </p:nvSpPr>
        <p:spPr>
          <a:xfrm>
            <a:off x="838200" y="5163207"/>
            <a:ext cx="762000" cy="7803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sysClr val="windowText" lastClr="000000"/>
                </a:solidFill>
                <a:sym typeface="Symbol"/>
              </a:rPr>
              <a:t>x</a:t>
            </a:r>
            <a:r>
              <a:rPr lang="tr-TR" sz="1600" baseline="-25000" dirty="0" smtClean="0">
                <a:solidFill>
                  <a:sysClr val="windowText" lastClr="000000"/>
                </a:solidFill>
                <a:sym typeface="Symbol"/>
              </a:rPr>
              <a:t>1</a:t>
            </a:r>
            <a:endParaRPr lang="en-US" sz="1200" baseline="30000" dirty="0">
              <a:solidFill>
                <a:sysClr val="windowText" lastClr="000000"/>
              </a:solidFill>
            </a:endParaRPr>
          </a:p>
        </p:txBody>
      </p:sp>
      <p:sp>
        <p:nvSpPr>
          <p:cNvPr id="33" name="Oval 6"/>
          <p:cNvSpPr/>
          <p:nvPr/>
        </p:nvSpPr>
        <p:spPr>
          <a:xfrm>
            <a:off x="838200" y="5983013"/>
            <a:ext cx="762000" cy="7803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sysClr val="windowText" lastClr="000000"/>
                </a:solidFill>
                <a:sym typeface="Symbol"/>
              </a:rPr>
              <a:t>x</a:t>
            </a:r>
            <a:r>
              <a:rPr lang="tr-TR" sz="1600" baseline="-25000" dirty="0" smtClean="0">
                <a:solidFill>
                  <a:sysClr val="windowText" lastClr="000000"/>
                </a:solidFill>
                <a:sym typeface="Symbol"/>
              </a:rPr>
              <a:t>2</a:t>
            </a:r>
            <a:endParaRPr lang="en-US" sz="1200" baseline="30000" dirty="0">
              <a:solidFill>
                <a:sysClr val="windowText" lastClr="00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248400" y="5391807"/>
            <a:ext cx="762000" cy="7803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sysClr val="windowText" lastClr="000000"/>
                </a:solidFill>
                <a:sym typeface="Symbol"/>
              </a:rPr>
              <a:t>a</a:t>
            </a:r>
            <a:r>
              <a:rPr lang="tr-TR" sz="1600" baseline="-25000" dirty="0" smtClean="0">
                <a:solidFill>
                  <a:sysClr val="windowText" lastClr="000000"/>
                </a:solidFill>
                <a:sym typeface="Symbol"/>
              </a:rPr>
              <a:t>1</a:t>
            </a:r>
            <a:r>
              <a:rPr lang="tr-TR" sz="1600" baseline="30000" dirty="0" smtClean="0">
                <a:solidFill>
                  <a:sysClr val="windowText" lastClr="000000"/>
                </a:solidFill>
                <a:sym typeface="Symbol"/>
              </a:rPr>
              <a:t>3</a:t>
            </a:r>
            <a:endParaRPr lang="en-US" sz="1200" baseline="30000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Straight Arrow Connector 34"/>
          <p:cNvCxnSpPr>
            <a:stCxn id="32" idx="6"/>
            <a:endCxn id="22" idx="2"/>
          </p:cNvCxnSpPr>
          <p:nvPr/>
        </p:nvCxnSpPr>
        <p:spPr>
          <a:xfrm flipV="1">
            <a:off x="1600200" y="4943804"/>
            <a:ext cx="2057400" cy="6096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6"/>
            <a:endCxn id="23" idx="2"/>
          </p:cNvCxnSpPr>
          <p:nvPr/>
        </p:nvCxnSpPr>
        <p:spPr>
          <a:xfrm>
            <a:off x="1600200" y="6373210"/>
            <a:ext cx="2057400" cy="18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6"/>
          </p:cNvCxnSpPr>
          <p:nvPr/>
        </p:nvCxnSpPr>
        <p:spPr>
          <a:xfrm>
            <a:off x="7010400" y="5782005"/>
            <a:ext cx="6096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838200" y="4325007"/>
            <a:ext cx="762000" cy="7803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sysClr val="windowText" lastClr="000000"/>
                </a:solidFill>
                <a:sym typeface="Symbol"/>
              </a:rPr>
              <a:t>x</a:t>
            </a:r>
            <a:r>
              <a:rPr lang="tr-TR" sz="1600" baseline="-25000" dirty="0" smtClean="0">
                <a:solidFill>
                  <a:sysClr val="windowText" lastClr="000000"/>
                </a:solidFill>
                <a:sym typeface="Symbol"/>
              </a:rPr>
              <a:t>0</a:t>
            </a:r>
            <a:endParaRPr lang="en-US" sz="1200" baseline="30000" dirty="0">
              <a:solidFill>
                <a:sysClr val="windowText" lastClr="0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657600" y="4553607"/>
            <a:ext cx="762000" cy="780393"/>
          </a:xfrm>
          <a:prstGeom prst="ellipse">
            <a:avLst/>
          </a:prstGeom>
          <a:solidFill>
            <a:srgbClr val="FFFF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sysClr val="windowText" lastClr="000000"/>
                </a:solidFill>
                <a:sym typeface="Symbol"/>
              </a:rPr>
              <a:t>a</a:t>
            </a:r>
            <a:r>
              <a:rPr lang="tr-TR" sz="1600" baseline="-25000" dirty="0" smtClean="0">
                <a:solidFill>
                  <a:sysClr val="windowText" lastClr="000000"/>
                </a:solidFill>
                <a:sym typeface="Symbol"/>
              </a:rPr>
              <a:t>1</a:t>
            </a:r>
            <a:r>
              <a:rPr lang="tr-TR" sz="1600" baseline="30000" dirty="0" smtClean="0">
                <a:solidFill>
                  <a:sysClr val="windowText" lastClr="000000"/>
                </a:solidFill>
                <a:sym typeface="Symbol"/>
              </a:rPr>
              <a:t>2</a:t>
            </a:r>
            <a:endParaRPr lang="en-US" sz="1200" baseline="30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3" name="Oval 6"/>
          <p:cNvSpPr/>
          <p:nvPr/>
        </p:nvSpPr>
        <p:spPr>
          <a:xfrm>
            <a:off x="3657600" y="6001407"/>
            <a:ext cx="762000" cy="78039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sysClr val="windowText" lastClr="000000"/>
                </a:solidFill>
                <a:sym typeface="Symbol"/>
              </a:rPr>
              <a:t>a</a:t>
            </a:r>
            <a:r>
              <a:rPr lang="tr-TR" sz="1600" baseline="-25000" dirty="0" smtClean="0">
                <a:solidFill>
                  <a:sysClr val="windowText" lastClr="000000"/>
                </a:solidFill>
                <a:sym typeface="Symbol"/>
              </a:rPr>
              <a:t>2</a:t>
            </a:r>
            <a:r>
              <a:rPr lang="tr-TR" sz="1600" baseline="30000" dirty="0" smtClean="0">
                <a:solidFill>
                  <a:sysClr val="windowText" lastClr="000000"/>
                </a:solidFill>
                <a:sym typeface="Symbol"/>
              </a:rPr>
              <a:t>2</a:t>
            </a:r>
            <a:endParaRPr lang="en-US" sz="1200" baseline="300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48" name="Straight Arrow Connector 47"/>
          <p:cNvCxnSpPr>
            <a:stCxn id="33" idx="6"/>
            <a:endCxn id="22" idx="2"/>
          </p:cNvCxnSpPr>
          <p:nvPr/>
        </p:nvCxnSpPr>
        <p:spPr>
          <a:xfrm flipV="1">
            <a:off x="1600200" y="4943804"/>
            <a:ext cx="2057400" cy="142940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2" idx="6"/>
            <a:endCxn id="23" idx="2"/>
          </p:cNvCxnSpPr>
          <p:nvPr/>
        </p:nvCxnSpPr>
        <p:spPr>
          <a:xfrm>
            <a:off x="1600200" y="5553404"/>
            <a:ext cx="20574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1" idx="6"/>
            <a:endCxn id="23" idx="2"/>
          </p:cNvCxnSpPr>
          <p:nvPr/>
        </p:nvCxnSpPr>
        <p:spPr>
          <a:xfrm>
            <a:off x="1600200" y="4715204"/>
            <a:ext cx="2057400" cy="1676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2" idx="6"/>
            <a:endCxn id="34" idx="2"/>
          </p:cNvCxnSpPr>
          <p:nvPr/>
        </p:nvCxnSpPr>
        <p:spPr>
          <a:xfrm>
            <a:off x="4419600" y="4943804"/>
            <a:ext cx="1828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3" idx="6"/>
            <a:endCxn id="34" idx="2"/>
          </p:cNvCxnSpPr>
          <p:nvPr/>
        </p:nvCxnSpPr>
        <p:spPr>
          <a:xfrm flipV="1">
            <a:off x="4419600" y="5782004"/>
            <a:ext cx="18288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343400" y="6447724"/>
            <a:ext cx="244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ym typeface="Symbol"/>
              </a:rPr>
              <a:t>sadece (1,1) için yanıyor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267200" y="4336675"/>
            <a:ext cx="244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ym typeface="Symbol"/>
              </a:rPr>
              <a:t>sadece (0,0) için yanıyor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31" idx="6"/>
            <a:endCxn id="22" idx="2"/>
          </p:cNvCxnSpPr>
          <p:nvPr/>
        </p:nvCxnSpPr>
        <p:spPr>
          <a:xfrm>
            <a:off x="1600200" y="4715204"/>
            <a:ext cx="2057400" cy="2286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705600" y="4858407"/>
            <a:ext cx="489236" cy="36933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tr-TR" dirty="0" smtClean="0">
                <a:sym typeface="Symbol"/>
              </a:rPr>
              <a:t>-10</a:t>
            </a:r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4953000" y="5010807"/>
            <a:ext cx="594360" cy="59436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schemeClr val="tx1"/>
                </a:solidFill>
              </a:rPr>
              <a:t>20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4953000" y="5849007"/>
            <a:ext cx="594360" cy="59436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schemeClr val="tx1"/>
                </a:solidFill>
              </a:rPr>
              <a:t>20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96200" y="5782987"/>
            <a:ext cx="377026" cy="523220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tr-TR" sz="2800" b="1" dirty="0" smtClean="0">
                <a:sym typeface="Symbol"/>
              </a:rPr>
              <a:t>h</a:t>
            </a:r>
            <a:endParaRPr lang="en-US" sz="28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09600" y="4114800"/>
            <a:ext cx="8229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20000" y="4114800"/>
            <a:ext cx="1239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smtClean="0">
                <a:sym typeface="Symbol"/>
              </a:rPr>
              <a:t>Adım 3</a:t>
            </a:r>
            <a:endParaRPr lang="en-US" sz="2800" b="1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Örnek: XOR fonksiyonu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838200" y="2209800"/>
          <a:ext cx="7772399" cy="1854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92554"/>
                <a:gridCol w="931446"/>
                <a:gridCol w="838200"/>
                <a:gridCol w="990600"/>
                <a:gridCol w="457200"/>
                <a:gridCol w="533400"/>
                <a:gridCol w="685800"/>
                <a:gridCol w="685800"/>
                <a:gridCol w="533400"/>
                <a:gridCol w="533400"/>
                <a:gridCol w="533400"/>
                <a:gridCol w="457199"/>
              </a:tblGrid>
              <a:tr h="370840">
                <a:tc>
                  <a:txBody>
                    <a:bodyPr/>
                    <a:lstStyle/>
                    <a:p>
                      <a:r>
                        <a:rPr lang="tr-TR" b="1" dirty="0" smtClean="0"/>
                        <a:t>XOR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1.</a:t>
                      </a:r>
                      <a:r>
                        <a:rPr lang="tr-TR" baseline="0" dirty="0" smtClean="0"/>
                        <a:t> girdi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2. girdi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Sonuç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z</a:t>
                      </a:r>
                      <a:r>
                        <a:rPr lang="tr-TR" baseline="-25000" dirty="0" smtClean="0"/>
                        <a:t>1</a:t>
                      </a:r>
                      <a:r>
                        <a:rPr lang="tr-TR" baseline="30000" dirty="0" smtClean="0"/>
                        <a:t>2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tr-TR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tr-TR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z</a:t>
                      </a:r>
                      <a:r>
                        <a:rPr lang="tr-TR" baseline="-25000" dirty="0" smtClean="0"/>
                        <a:t>2</a:t>
                      </a:r>
                      <a:r>
                        <a:rPr lang="tr-TR" baseline="30000" dirty="0" smtClean="0"/>
                        <a:t>2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tr-TR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tr-TR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z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Doğru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Doğru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Yanlış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-30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Doğru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Yanlış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Doğru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-10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-10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-10</a:t>
                      </a:r>
                      <a:endParaRPr 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Yanlış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Doğru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Doğru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-10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-10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-10</a:t>
                      </a:r>
                      <a:endParaRPr 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Yanlış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Yanlış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Yanlış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-30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32" name="Oval 31"/>
          <p:cNvSpPr/>
          <p:nvPr/>
        </p:nvSpPr>
        <p:spPr>
          <a:xfrm>
            <a:off x="1524000" y="5163207"/>
            <a:ext cx="762000" cy="7803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sysClr val="windowText" lastClr="000000"/>
                </a:solidFill>
                <a:sym typeface="Symbol"/>
              </a:rPr>
              <a:t>x</a:t>
            </a:r>
            <a:r>
              <a:rPr lang="tr-TR" sz="1600" baseline="-25000" dirty="0" smtClean="0">
                <a:solidFill>
                  <a:sysClr val="windowText" lastClr="000000"/>
                </a:solidFill>
                <a:sym typeface="Symbol"/>
              </a:rPr>
              <a:t>1</a:t>
            </a:r>
            <a:endParaRPr lang="en-US" sz="1200" baseline="30000" dirty="0">
              <a:solidFill>
                <a:sysClr val="windowText" lastClr="000000"/>
              </a:solidFill>
            </a:endParaRPr>
          </a:p>
        </p:txBody>
      </p:sp>
      <p:sp>
        <p:nvSpPr>
          <p:cNvPr id="33" name="Oval 6"/>
          <p:cNvSpPr/>
          <p:nvPr/>
        </p:nvSpPr>
        <p:spPr>
          <a:xfrm>
            <a:off x="1524000" y="5983013"/>
            <a:ext cx="762000" cy="7803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sysClr val="windowText" lastClr="000000"/>
                </a:solidFill>
                <a:sym typeface="Symbol"/>
              </a:rPr>
              <a:t>x</a:t>
            </a:r>
            <a:r>
              <a:rPr lang="tr-TR" sz="1600" baseline="-25000" dirty="0" smtClean="0">
                <a:solidFill>
                  <a:sysClr val="windowText" lastClr="000000"/>
                </a:solidFill>
                <a:sym typeface="Symbol"/>
              </a:rPr>
              <a:t>2</a:t>
            </a:r>
            <a:endParaRPr lang="en-US" sz="1200" baseline="30000" dirty="0">
              <a:solidFill>
                <a:sysClr val="windowText" lastClr="00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934200" y="5391807"/>
            <a:ext cx="762000" cy="7803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sysClr val="windowText" lastClr="000000"/>
                </a:solidFill>
                <a:sym typeface="Symbol"/>
              </a:rPr>
              <a:t>a</a:t>
            </a:r>
            <a:r>
              <a:rPr lang="tr-TR" sz="1600" baseline="-25000" dirty="0" smtClean="0">
                <a:solidFill>
                  <a:sysClr val="windowText" lastClr="000000"/>
                </a:solidFill>
                <a:sym typeface="Symbol"/>
              </a:rPr>
              <a:t>1</a:t>
            </a:r>
            <a:r>
              <a:rPr lang="tr-TR" sz="1600" baseline="30000" dirty="0" smtClean="0">
                <a:solidFill>
                  <a:sysClr val="windowText" lastClr="000000"/>
                </a:solidFill>
                <a:sym typeface="Symbol"/>
              </a:rPr>
              <a:t>3</a:t>
            </a:r>
            <a:endParaRPr lang="en-US" sz="1200" baseline="30000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Straight Arrow Connector 34"/>
          <p:cNvCxnSpPr>
            <a:stCxn id="32" idx="6"/>
            <a:endCxn id="22" idx="2"/>
          </p:cNvCxnSpPr>
          <p:nvPr/>
        </p:nvCxnSpPr>
        <p:spPr>
          <a:xfrm flipV="1">
            <a:off x="2286000" y="4943804"/>
            <a:ext cx="2057400" cy="6096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6"/>
            <a:endCxn id="23" idx="2"/>
          </p:cNvCxnSpPr>
          <p:nvPr/>
        </p:nvCxnSpPr>
        <p:spPr>
          <a:xfrm>
            <a:off x="2286000" y="6373210"/>
            <a:ext cx="2057400" cy="18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6"/>
          </p:cNvCxnSpPr>
          <p:nvPr/>
        </p:nvCxnSpPr>
        <p:spPr>
          <a:xfrm>
            <a:off x="7696200" y="5782005"/>
            <a:ext cx="6096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524000" y="4325007"/>
            <a:ext cx="762000" cy="7803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sysClr val="windowText" lastClr="000000"/>
                </a:solidFill>
                <a:sym typeface="Symbol"/>
              </a:rPr>
              <a:t>x</a:t>
            </a:r>
            <a:r>
              <a:rPr lang="tr-TR" sz="1600" baseline="-25000" dirty="0" smtClean="0">
                <a:solidFill>
                  <a:sysClr val="windowText" lastClr="000000"/>
                </a:solidFill>
                <a:sym typeface="Symbol"/>
              </a:rPr>
              <a:t>0</a:t>
            </a:r>
            <a:endParaRPr lang="en-US" sz="1200" baseline="30000" dirty="0">
              <a:solidFill>
                <a:sysClr val="windowText" lastClr="0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343400" y="4553607"/>
            <a:ext cx="762000" cy="780393"/>
          </a:xfrm>
          <a:prstGeom prst="ellipse">
            <a:avLst/>
          </a:prstGeom>
          <a:solidFill>
            <a:srgbClr val="FFFF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sysClr val="windowText" lastClr="000000"/>
                </a:solidFill>
                <a:sym typeface="Symbol"/>
              </a:rPr>
              <a:t>a</a:t>
            </a:r>
            <a:r>
              <a:rPr lang="tr-TR" sz="1600" baseline="-25000" dirty="0" smtClean="0">
                <a:solidFill>
                  <a:sysClr val="windowText" lastClr="000000"/>
                </a:solidFill>
                <a:sym typeface="Symbol"/>
              </a:rPr>
              <a:t>1</a:t>
            </a:r>
            <a:r>
              <a:rPr lang="tr-TR" sz="1600" baseline="30000" dirty="0" smtClean="0">
                <a:solidFill>
                  <a:sysClr val="windowText" lastClr="000000"/>
                </a:solidFill>
                <a:sym typeface="Symbol"/>
              </a:rPr>
              <a:t>2</a:t>
            </a:r>
            <a:endParaRPr lang="en-US" sz="1200" baseline="30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3" name="Oval 6"/>
          <p:cNvSpPr/>
          <p:nvPr/>
        </p:nvSpPr>
        <p:spPr>
          <a:xfrm>
            <a:off x="4343400" y="6001407"/>
            <a:ext cx="762000" cy="78039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sysClr val="windowText" lastClr="000000"/>
                </a:solidFill>
                <a:sym typeface="Symbol"/>
              </a:rPr>
              <a:t>a</a:t>
            </a:r>
            <a:r>
              <a:rPr lang="tr-TR" sz="1600" baseline="-25000" dirty="0" smtClean="0">
                <a:solidFill>
                  <a:sysClr val="windowText" lastClr="000000"/>
                </a:solidFill>
                <a:sym typeface="Symbol"/>
              </a:rPr>
              <a:t>2</a:t>
            </a:r>
            <a:r>
              <a:rPr lang="tr-TR" sz="1600" baseline="30000" dirty="0" smtClean="0">
                <a:solidFill>
                  <a:sysClr val="windowText" lastClr="000000"/>
                </a:solidFill>
                <a:sym typeface="Symbol"/>
              </a:rPr>
              <a:t>2</a:t>
            </a:r>
            <a:endParaRPr lang="en-US" sz="1200" baseline="300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48" name="Straight Arrow Connector 47"/>
          <p:cNvCxnSpPr>
            <a:stCxn id="33" idx="6"/>
            <a:endCxn id="22" idx="2"/>
          </p:cNvCxnSpPr>
          <p:nvPr/>
        </p:nvCxnSpPr>
        <p:spPr>
          <a:xfrm flipV="1">
            <a:off x="2286000" y="4943804"/>
            <a:ext cx="2057400" cy="142940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2" idx="6"/>
            <a:endCxn id="23" idx="2"/>
          </p:cNvCxnSpPr>
          <p:nvPr/>
        </p:nvCxnSpPr>
        <p:spPr>
          <a:xfrm>
            <a:off x="2286000" y="5553404"/>
            <a:ext cx="20574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1" idx="6"/>
            <a:endCxn id="23" idx="2"/>
          </p:cNvCxnSpPr>
          <p:nvPr/>
        </p:nvCxnSpPr>
        <p:spPr>
          <a:xfrm>
            <a:off x="2286000" y="4715204"/>
            <a:ext cx="2057400" cy="1676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2" idx="6"/>
            <a:endCxn id="34" idx="2"/>
          </p:cNvCxnSpPr>
          <p:nvPr/>
        </p:nvCxnSpPr>
        <p:spPr>
          <a:xfrm>
            <a:off x="5105400" y="4943804"/>
            <a:ext cx="1828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3" idx="6"/>
            <a:endCxn id="34" idx="2"/>
          </p:cNvCxnSpPr>
          <p:nvPr/>
        </p:nvCxnSpPr>
        <p:spPr>
          <a:xfrm flipV="1">
            <a:off x="5105400" y="5782004"/>
            <a:ext cx="18288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6"/>
            <a:endCxn id="22" idx="2"/>
          </p:cNvCxnSpPr>
          <p:nvPr/>
        </p:nvCxnSpPr>
        <p:spPr>
          <a:xfrm>
            <a:off x="2286000" y="4715204"/>
            <a:ext cx="2057400" cy="2286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382000" y="5782987"/>
            <a:ext cx="377026" cy="523220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tr-TR" sz="2800" b="1" dirty="0" smtClean="0">
                <a:sym typeface="Symbol"/>
              </a:rPr>
              <a:t>h</a:t>
            </a:r>
            <a:endParaRPr lang="en-US" sz="28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09600" y="4114800"/>
            <a:ext cx="8229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2268940" y="4094328"/>
            <a:ext cx="4653887" cy="1665027"/>
          </a:xfrm>
          <a:custGeom>
            <a:avLst/>
            <a:gdLst>
              <a:gd name="connsiteX0" fmla="*/ 0 w 4653887"/>
              <a:gd name="connsiteY0" fmla="*/ 600502 h 1665027"/>
              <a:gd name="connsiteX1" fmla="*/ 2483893 w 4653887"/>
              <a:gd name="connsiteY1" fmla="*/ 177421 h 1665027"/>
              <a:gd name="connsiteX2" fmla="*/ 4653887 w 4653887"/>
              <a:gd name="connsiteY2" fmla="*/ 1665027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3887" h="1665027">
                <a:moveTo>
                  <a:pt x="0" y="600502"/>
                </a:moveTo>
                <a:cubicBezTo>
                  <a:pt x="854122" y="300251"/>
                  <a:pt x="1708245" y="0"/>
                  <a:pt x="2483893" y="177421"/>
                </a:cubicBezTo>
                <a:cubicBezTo>
                  <a:pt x="3259541" y="354842"/>
                  <a:pt x="3956714" y="1009934"/>
                  <a:pt x="4653887" y="1665027"/>
                </a:cubicBezTo>
              </a:path>
            </a:pathLst>
          </a:cu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tr-TR" dirty="0" smtClean="0"/>
              <a:t>YSA’ları, karmaşık lineer olmayan fonksiyonlar temsil eder ve birçok esnek </a:t>
            </a:r>
            <a:r>
              <a:rPr lang="tr-TR" dirty="0" smtClean="0">
                <a:sym typeface="Symbol"/>
              </a:rPr>
              <a:t>parametre içerir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>
                <a:sym typeface="Symbol"/>
              </a:rPr>
              <a:t>Bu nedenle, YSA’ları direkt olarak lineer olmayan aynı zamanda esnek ve </a:t>
            </a:r>
            <a:r>
              <a:rPr lang="tr-TR" dirty="0" smtClean="0">
                <a:sym typeface="Symbol"/>
              </a:rPr>
              <a:t>bu nedenle güçlü </a:t>
            </a:r>
            <a:r>
              <a:rPr lang="tr-TR" dirty="0" smtClean="0">
                <a:sym typeface="Symbol"/>
              </a:rPr>
              <a:t>genel modelleme yaklaşımıdır </a:t>
            </a:r>
            <a:br>
              <a:rPr lang="tr-TR" dirty="0" smtClean="0">
                <a:sym typeface="Symbol"/>
              </a:rPr>
            </a:br>
            <a:endParaRPr lang="tr-TR" dirty="0" smtClean="0"/>
          </a:p>
        </p:txBody>
      </p:sp>
      <p:graphicFrame>
        <p:nvGraphicFramePr>
          <p:cNvPr id="574470" name="Object 6"/>
          <p:cNvGraphicFramePr>
            <a:graphicFrameLocks noChangeAspect="1"/>
          </p:cNvGraphicFramePr>
          <p:nvPr/>
        </p:nvGraphicFramePr>
        <p:xfrm>
          <a:off x="293688" y="5595938"/>
          <a:ext cx="4354512" cy="673100"/>
        </p:xfrm>
        <a:graphic>
          <a:graphicData uri="http://schemas.openxmlformats.org/presentationml/2006/ole">
            <p:oleObj spid="_x0000_s579586" name="Equation" r:id="rId3" imgW="1384200" imgH="215640" progId="Equation.3">
              <p:embed/>
            </p:oleObj>
          </a:graphicData>
        </a:graphic>
      </p:graphicFrame>
      <p:grpSp>
        <p:nvGrpSpPr>
          <p:cNvPr id="5" name="Group 53"/>
          <p:cNvGrpSpPr/>
          <p:nvPr/>
        </p:nvGrpSpPr>
        <p:grpSpPr>
          <a:xfrm>
            <a:off x="5562600" y="5044440"/>
            <a:ext cx="3474720" cy="1737360"/>
            <a:chOff x="1066800" y="2667000"/>
            <a:chExt cx="3977640" cy="2209800"/>
          </a:xfrm>
        </p:grpSpPr>
        <p:sp>
          <p:nvSpPr>
            <p:cNvPr id="6" name="Oval 5"/>
            <p:cNvSpPr/>
            <p:nvPr/>
          </p:nvSpPr>
          <p:spPr>
            <a:xfrm>
              <a:off x="10668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6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16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endParaRPr lang="en-US" sz="12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0668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6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16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2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0668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6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16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2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146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6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1600" baseline="-25000" dirty="0" smtClean="0">
                  <a:solidFill>
                    <a:schemeClr val="tx1"/>
                  </a:solidFill>
                  <a:sym typeface="Symbol"/>
                </a:rPr>
                <a:t>1</a:t>
              </a:r>
              <a:r>
                <a:rPr lang="tr-TR" sz="16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2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5146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6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1600" baseline="-25000" dirty="0" smtClean="0">
                  <a:solidFill>
                    <a:schemeClr val="tx1"/>
                  </a:solidFill>
                  <a:sym typeface="Symbol"/>
                </a:rPr>
                <a:t>2</a:t>
              </a:r>
              <a:r>
                <a:rPr lang="tr-TR" sz="16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2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5146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6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1600" baseline="-25000" dirty="0" smtClean="0">
                  <a:solidFill>
                    <a:schemeClr val="tx1"/>
                  </a:solidFill>
                  <a:sym typeface="Symbol"/>
                </a:rPr>
                <a:t>3</a:t>
              </a:r>
              <a:r>
                <a:rPr lang="tr-TR" sz="16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2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8100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600" dirty="0" smtClean="0">
                  <a:solidFill>
                    <a:sysClr val="windowText" lastClr="000000"/>
                  </a:solidFill>
                  <a:sym typeface="Symbol"/>
                </a:rPr>
                <a:t>a</a:t>
              </a:r>
              <a:r>
                <a:rPr lang="tr-TR" sz="16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r>
                <a:rPr lang="tr-TR" sz="1600" baseline="30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200" baseline="30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6" idx="6"/>
              <a:endCxn id="11" idx="2"/>
            </p:cNvCxnSpPr>
            <p:nvPr/>
          </p:nvCxnSpPr>
          <p:spPr>
            <a:xfrm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6"/>
              <a:endCxn id="10" idx="2"/>
            </p:cNvCxnSpPr>
            <p:nvPr/>
          </p:nvCxnSpPr>
          <p:spPr>
            <a:xfrm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6"/>
              <a:endCxn id="9" idx="2"/>
            </p:cNvCxnSpPr>
            <p:nvPr/>
          </p:nvCxnSpPr>
          <p:spPr>
            <a:xfrm>
              <a:off x="1752600" y="3009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6"/>
              <a:endCxn id="9" idx="2"/>
            </p:cNvCxnSpPr>
            <p:nvPr/>
          </p:nvCxnSpPr>
          <p:spPr>
            <a:xfrm flipV="1"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6"/>
              <a:endCxn id="10" idx="2"/>
            </p:cNvCxnSpPr>
            <p:nvPr/>
          </p:nvCxnSpPr>
          <p:spPr>
            <a:xfrm>
              <a:off x="1752600" y="3771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6"/>
              <a:endCxn id="11" idx="2"/>
            </p:cNvCxnSpPr>
            <p:nvPr/>
          </p:nvCxnSpPr>
          <p:spPr>
            <a:xfrm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6"/>
              <a:endCxn id="9" idx="2"/>
            </p:cNvCxnSpPr>
            <p:nvPr/>
          </p:nvCxnSpPr>
          <p:spPr>
            <a:xfrm flipV="1"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6"/>
              <a:endCxn id="10" idx="2"/>
            </p:cNvCxnSpPr>
            <p:nvPr/>
          </p:nvCxnSpPr>
          <p:spPr>
            <a:xfrm flipV="1"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6"/>
              <a:endCxn id="11" idx="2"/>
            </p:cNvCxnSpPr>
            <p:nvPr/>
          </p:nvCxnSpPr>
          <p:spPr>
            <a:xfrm>
              <a:off x="1752600" y="4533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6"/>
              <a:endCxn id="12" idx="2"/>
            </p:cNvCxnSpPr>
            <p:nvPr/>
          </p:nvCxnSpPr>
          <p:spPr>
            <a:xfrm>
              <a:off x="3200400" y="3009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6"/>
              <a:endCxn id="12" idx="2"/>
            </p:cNvCxnSpPr>
            <p:nvPr/>
          </p:nvCxnSpPr>
          <p:spPr>
            <a:xfrm>
              <a:off x="3200400" y="3771900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1" idx="6"/>
              <a:endCxn id="12" idx="2"/>
            </p:cNvCxnSpPr>
            <p:nvPr/>
          </p:nvCxnSpPr>
          <p:spPr>
            <a:xfrm flipV="1">
              <a:off x="3200400" y="3771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2" idx="6"/>
            </p:cNvCxnSpPr>
            <p:nvPr/>
          </p:nvCxnSpPr>
          <p:spPr>
            <a:xfrm>
              <a:off x="4495800" y="3771900"/>
              <a:ext cx="548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Left-Right Arrow 26"/>
          <p:cNvSpPr/>
          <p:nvPr/>
        </p:nvSpPr>
        <p:spPr>
          <a:xfrm>
            <a:off x="4678680" y="5791200"/>
            <a:ext cx="731520" cy="365760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05800" cy="4876799"/>
          </a:xfrm>
        </p:spPr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Paramtreler doğru şekilde </a:t>
            </a:r>
            <a:r>
              <a:rPr lang="tr-TR" dirty="0" smtClean="0">
                <a:solidFill>
                  <a:srgbClr val="FF0000"/>
                </a:solidFill>
              </a:rPr>
              <a:t>nasıl seçilir</a:t>
            </a:r>
            <a:endParaRPr lang="tr-TR" dirty="0" smtClean="0">
              <a:sym typeface="Symbol"/>
            </a:endParaRPr>
          </a:p>
          <a:p>
            <a:r>
              <a:rPr lang="tr-TR" dirty="0" smtClean="0">
                <a:sym typeface="Symbol"/>
              </a:rPr>
              <a:t>Parametreler bulmak için, </a:t>
            </a:r>
            <a:r>
              <a:rPr lang="tr-TR" dirty="0" smtClean="0">
                <a:sym typeface="Symbol"/>
              </a:rPr>
              <a:t>dereceli </a:t>
            </a:r>
            <a:r>
              <a:rPr lang="tr-TR" dirty="0" smtClean="0">
                <a:sym typeface="Symbol"/>
              </a:rPr>
              <a:t>azaltma yada benzer </a:t>
            </a:r>
            <a:r>
              <a:rPr lang="tr-TR" dirty="0" smtClean="0">
                <a:sym typeface="Symbol"/>
              </a:rPr>
              <a:t>optimizasyon </a:t>
            </a:r>
            <a:r>
              <a:rPr lang="tr-TR" dirty="0" smtClean="0">
                <a:sym typeface="Symbol"/>
              </a:rPr>
              <a:t>metodu kullanılabilir</a:t>
            </a:r>
          </a:p>
          <a:p>
            <a:r>
              <a:rPr lang="tr-TR" dirty="0" smtClean="0">
                <a:sym typeface="Symbol"/>
              </a:rPr>
              <a:t>Maliyet fonksiyonu </a:t>
            </a:r>
            <a:r>
              <a:rPr lang="tr-TR" dirty="0" smtClean="0">
                <a:sym typeface="Symbol"/>
              </a:rPr>
              <a:t>için, </a:t>
            </a:r>
            <a:r>
              <a:rPr lang="tr-TR" dirty="0" smtClean="0">
                <a:sym typeface="Symbol"/>
              </a:rPr>
              <a:t>lojistik regresyon maliyeti kullanılabilir (son ders)</a:t>
            </a:r>
            <a:endParaRPr lang="tr-TR" dirty="0" smtClean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/>
          </a:bodyPr>
          <a:lstStyle/>
          <a:p>
            <a:r>
              <a:rPr lang="tr-TR" dirty="0" smtClean="0">
                <a:sym typeface="Symbol"/>
              </a:rPr>
              <a:t>Dereceli azaltma için, </a:t>
            </a:r>
            <a:r>
              <a:rPr lang="tr-TR" dirty="0" smtClean="0">
                <a:sym typeface="Symbol"/>
              </a:rPr>
              <a:t>önce maliyetin türevlerini hesaplamak gerekiyor</a:t>
            </a:r>
            <a:r>
              <a:rPr lang="tr-TR" dirty="0" smtClean="0">
                <a:sym typeface="Symbol"/>
              </a:rPr>
              <a:t/>
            </a:r>
            <a:br>
              <a:rPr lang="tr-TR" dirty="0" smtClean="0">
                <a:sym typeface="Symbol"/>
              </a:rPr>
            </a:br>
            <a:endParaRPr lang="tr-TR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4800600" y="3276600"/>
            <a:ext cx="4114800" cy="2743200"/>
            <a:chOff x="1905000" y="1862931"/>
            <a:chExt cx="5334000" cy="4000500"/>
          </a:xfrm>
        </p:grpSpPr>
        <p:pic>
          <p:nvPicPr>
            <p:cNvPr id="10" name="Content Placeholder 4" descr="lec2ill8.t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5000" y="1862931"/>
              <a:ext cx="5334000" cy="4000500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/>
            <p:nvPr/>
          </p:nvCxnSpPr>
          <p:spPr>
            <a:xfrm>
              <a:off x="4191000" y="3352800"/>
              <a:ext cx="152400" cy="30480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343400" y="3657600"/>
              <a:ext cx="76200" cy="38100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4101152" y="3989696"/>
              <a:ext cx="304800" cy="30480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3810000" y="4267200"/>
              <a:ext cx="304800" cy="22860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3581400" y="4495800"/>
              <a:ext cx="228600" cy="15240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838200" y="3212574"/>
            <a:ext cx="3810000" cy="18928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smtClean="0">
                <a:solidFill>
                  <a:srgbClr val="FF0000"/>
                </a:solidFill>
                <a:sym typeface="Symbol"/>
              </a:rPr>
              <a:t>Yakınsamaya kadar </a:t>
            </a:r>
            <a:r>
              <a:rPr lang="tr-TR" dirty="0" smtClean="0">
                <a:sym typeface="Symbol"/>
              </a:rPr>
              <a:t>tekrarlayın </a:t>
            </a:r>
            <a:r>
              <a:rPr lang="en-US" dirty="0" smtClean="0">
                <a:sym typeface="Symbol"/>
              </a:rPr>
              <a:t>{</a:t>
            </a:r>
            <a:endParaRPr lang="en-US" dirty="0" smtClean="0"/>
          </a:p>
          <a:p>
            <a:pPr>
              <a:buNone/>
            </a:pPr>
            <a:r>
              <a:rPr lang="tr-TR" dirty="0" smtClean="0"/>
              <a:t>       bütün </a:t>
            </a:r>
            <a:r>
              <a:rPr lang="tr-TR" i="1" dirty="0" smtClean="0"/>
              <a:t>j</a:t>
            </a:r>
            <a:r>
              <a:rPr lang="tr-TR" dirty="0" smtClean="0"/>
              <a:t>’ler için;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tr-TR" dirty="0" smtClean="0"/>
          </a:p>
        </p:txBody>
      </p:sp>
      <p:graphicFrame>
        <p:nvGraphicFramePr>
          <p:cNvPr id="17" name="Object 5"/>
          <p:cNvGraphicFramePr>
            <a:graphicFrameLocks noChangeAspect="1"/>
          </p:cNvGraphicFramePr>
          <p:nvPr/>
        </p:nvGraphicFramePr>
        <p:xfrm>
          <a:off x="1689100" y="3960813"/>
          <a:ext cx="1979613" cy="827087"/>
        </p:xfrm>
        <a:graphic>
          <a:graphicData uri="http://schemas.openxmlformats.org/presentationml/2006/ole">
            <p:oleObj spid="_x0000_s588806" name="Equation" r:id="rId4" imgW="761760" imgH="317160" progId="Equation.3">
              <p:embed/>
            </p:oleObj>
          </a:graphicData>
        </a:graphic>
      </p:graphicFrame>
      <p:sp>
        <p:nvSpPr>
          <p:cNvPr id="18" name="Oval 17"/>
          <p:cNvSpPr/>
          <p:nvPr/>
        </p:nvSpPr>
        <p:spPr>
          <a:xfrm>
            <a:off x="2362200" y="3898374"/>
            <a:ext cx="14478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76800" y="2819400"/>
            <a:ext cx="2375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smtClean="0">
                <a:sym typeface="Symbol"/>
              </a:rPr>
              <a:t>Dereceli azaltma </a:t>
            </a:r>
            <a:endParaRPr 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YSA’nin tarihi </a:t>
            </a:r>
            <a:r>
              <a:rPr lang="tr-TR" dirty="0" smtClean="0"/>
              <a:t>1960 yıllarda başladı</a:t>
            </a:r>
          </a:p>
          <a:p>
            <a:r>
              <a:rPr lang="tr-TR" dirty="0" smtClean="0"/>
              <a:t>YSA başlangıcı </a:t>
            </a:r>
            <a:r>
              <a:rPr lang="tr-TR" dirty="0" smtClean="0">
                <a:solidFill>
                  <a:srgbClr val="FF0000"/>
                </a:solidFill>
              </a:rPr>
              <a:t>beyin </a:t>
            </a:r>
            <a:r>
              <a:rPr lang="tr-TR" dirty="0" smtClean="0">
                <a:solidFill>
                  <a:srgbClr val="FF0000"/>
                </a:solidFill>
              </a:rPr>
              <a:t>bilimindeki gelişmelere</a:t>
            </a:r>
            <a:r>
              <a:rPr lang="tr-TR" dirty="0" smtClean="0"/>
              <a:t> </a:t>
            </a:r>
            <a:r>
              <a:rPr lang="tr-TR" dirty="0" smtClean="0"/>
              <a:t>bağlıydı</a:t>
            </a:r>
          </a:p>
          <a:p>
            <a:pPr lvl="1">
              <a:buNone/>
            </a:pPr>
            <a:endParaRPr lang="tr-TR" dirty="0" smtClean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876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dirty="0" smtClean="0">
                <a:sym typeface="Symbol"/>
              </a:rPr>
              <a:t>Ama “</a:t>
            </a:r>
            <a:r>
              <a:rPr lang="tr-TR" i="1" dirty="0" smtClean="0">
                <a:sym typeface="Symbol"/>
              </a:rPr>
              <a:t>h</a:t>
            </a:r>
            <a:r>
              <a:rPr lang="tr-TR" i="1" baseline="-25000" dirty="0" smtClean="0">
                <a:sym typeface="Symbol"/>
              </a:rPr>
              <a:t></a:t>
            </a:r>
            <a:r>
              <a:rPr lang="tr-TR" dirty="0" smtClean="0">
                <a:sym typeface="Symbol"/>
              </a:rPr>
              <a:t>” </a:t>
            </a:r>
            <a:r>
              <a:rPr lang="tr-TR" dirty="0" smtClean="0">
                <a:sym typeface="Symbol"/>
              </a:rPr>
              <a:t>çok </a:t>
            </a:r>
            <a:r>
              <a:rPr lang="tr-TR" dirty="0" smtClean="0">
                <a:sym typeface="Symbol"/>
              </a:rPr>
              <a:t>karmaşık, ve bu türevleri kolay değil</a:t>
            </a:r>
            <a:r>
              <a:rPr lang="tr-TR" dirty="0" smtClean="0">
                <a:sym typeface="Symbol"/>
              </a:rPr>
              <a:t/>
            </a:r>
            <a:br>
              <a:rPr lang="tr-TR" dirty="0" smtClean="0">
                <a:sym typeface="Symbol"/>
              </a:rPr>
            </a:br>
            <a:endParaRPr lang="tr-TR" dirty="0" smtClean="0"/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1906588" y="4800600"/>
          <a:ext cx="4754562" cy="673100"/>
        </p:xfrm>
        <a:graphic>
          <a:graphicData uri="http://schemas.openxmlformats.org/presentationml/2006/ole">
            <p:oleObj spid="_x0000_s610309" name="Equation" r:id="rId3" imgW="1511280" imgH="215640" progId="Equation.3">
              <p:embed/>
            </p:oleObj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533400" y="2819400"/>
          <a:ext cx="8137525" cy="1308100"/>
        </p:xfrm>
        <a:graphic>
          <a:graphicData uri="http://schemas.openxmlformats.org/presentationml/2006/ole">
            <p:oleObj spid="_x0000_s610310" name="Equation" r:id="rId4" imgW="2527200" imgH="406080" progId="Equation.3">
              <p:embed/>
            </p:oleObj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 flipV="1">
            <a:off x="4191000" y="3733800"/>
            <a:ext cx="76200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267200" y="3962400"/>
            <a:ext cx="35052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>
                <a:sym typeface="Symbol"/>
              </a:rPr>
              <a:t>Bu problem, uzun zamandır YSA’nın çok ciddi sorunu olarak kalıyordu</a:t>
            </a:r>
            <a:endParaRPr lang="tr-TR" dirty="0" smtClean="0"/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1906588" y="4800600"/>
          <a:ext cx="4754562" cy="673100"/>
        </p:xfrm>
        <a:graphic>
          <a:graphicData uri="http://schemas.openxmlformats.org/presentationml/2006/ole">
            <p:oleObj spid="_x0000_s740354" name="Equation" r:id="rId3" imgW="1511280" imgH="215640" progId="Equation.3">
              <p:embed/>
            </p:oleObj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533400" y="2819400"/>
          <a:ext cx="8137525" cy="1308100"/>
        </p:xfrm>
        <a:graphic>
          <a:graphicData uri="http://schemas.openxmlformats.org/presentationml/2006/ole">
            <p:oleObj spid="_x0000_s740355" name="Equation" r:id="rId4" imgW="2527200" imgH="406080" progId="Equation.3">
              <p:embed/>
            </p:oleObj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 flipV="1">
            <a:off x="4191000" y="3733800"/>
            <a:ext cx="76200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267200" y="3962400"/>
            <a:ext cx="35052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</a:rPr>
              <a:t>Geri yayılım algoritması, </a:t>
            </a:r>
            <a:r>
              <a:rPr lang="tr-TR" dirty="0" smtClean="0"/>
              <a:t>bu türevleri </a:t>
            </a:r>
            <a:r>
              <a:rPr lang="tr-TR" dirty="0" smtClean="0"/>
              <a:t>verimli şekilde hesaplamak </a:t>
            </a:r>
            <a:r>
              <a:rPr lang="tr-TR" dirty="0" smtClean="0"/>
              <a:t>için </a:t>
            </a:r>
            <a:r>
              <a:rPr lang="tr-TR" dirty="0" smtClean="0"/>
              <a:t>1974’te sunulmuş oldu</a:t>
            </a:r>
            <a:r>
              <a:rPr lang="tr-TR" dirty="0" smtClean="0">
                <a:sym typeface="Symbol"/>
              </a:rPr>
              <a:t/>
            </a:r>
            <a:br>
              <a:rPr lang="tr-TR" dirty="0" smtClean="0">
                <a:sym typeface="Symbol"/>
              </a:rPr>
            </a:br>
            <a:endParaRPr lang="tr-TR" dirty="0" smtClean="0"/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1906588" y="4800600"/>
          <a:ext cx="4754562" cy="673100"/>
        </p:xfrm>
        <a:graphic>
          <a:graphicData uri="http://schemas.openxmlformats.org/presentationml/2006/ole">
            <p:oleObj spid="_x0000_s590855" name="Equation" r:id="rId3" imgW="1511280" imgH="215640" progId="Equation.3">
              <p:embed/>
            </p:oleObj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533400" y="2819400"/>
          <a:ext cx="8137525" cy="1308100"/>
        </p:xfrm>
        <a:graphic>
          <a:graphicData uri="http://schemas.openxmlformats.org/presentationml/2006/ole">
            <p:oleObj spid="_x0000_s590856" name="Equation" r:id="rId4" imgW="2527200" imgH="406080" progId="Equation.3">
              <p:embed/>
            </p:oleObj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 flipV="1">
            <a:off x="4191000" y="3733800"/>
            <a:ext cx="76200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267200" y="3962400"/>
            <a:ext cx="35052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 fontScale="92500"/>
          </a:bodyPr>
          <a:lstStyle/>
          <a:p>
            <a:r>
              <a:rPr lang="tr-TR" dirty="0" smtClean="0"/>
              <a:t>Geri yayılım </a:t>
            </a:r>
            <a:r>
              <a:rPr lang="tr-TR" dirty="0" smtClean="0"/>
              <a:t>algoritması için </a:t>
            </a:r>
            <a:r>
              <a:rPr lang="tr-TR" dirty="0" smtClean="0"/>
              <a:t>en önemli </a:t>
            </a:r>
            <a:r>
              <a:rPr lang="tr-TR" dirty="0" smtClean="0"/>
              <a:t>kavram </a:t>
            </a:r>
            <a:r>
              <a:rPr lang="tr-TR" dirty="0" smtClean="0">
                <a:solidFill>
                  <a:srgbClr val="FF0000"/>
                </a:solidFill>
              </a:rPr>
              <a:t>nöron hatasıdır</a:t>
            </a:r>
            <a:endParaRPr lang="tr-TR" dirty="0" smtClean="0"/>
          </a:p>
          <a:p>
            <a:r>
              <a:rPr lang="tr-TR" dirty="0" smtClean="0"/>
              <a:t>Nöron </a:t>
            </a:r>
            <a:r>
              <a:rPr lang="tr-TR" dirty="0" smtClean="0"/>
              <a:t>hatası, </a:t>
            </a:r>
            <a:r>
              <a:rPr lang="tr-TR" dirty="0" smtClean="0"/>
              <a:t>nöronun ideal olan </a:t>
            </a:r>
            <a:r>
              <a:rPr lang="tr-TR" dirty="0" smtClean="0">
                <a:solidFill>
                  <a:srgbClr val="FF0000"/>
                </a:solidFill>
              </a:rPr>
              <a:t>istenen çıktısından </a:t>
            </a:r>
            <a:r>
              <a:rPr lang="tr-TR" dirty="0" smtClean="0">
                <a:solidFill>
                  <a:srgbClr val="FF0000"/>
                </a:solidFill>
              </a:rPr>
              <a:t>farkı </a:t>
            </a:r>
            <a:r>
              <a:rPr lang="tr-TR" dirty="0" smtClean="0"/>
              <a:t>demektedir</a:t>
            </a:r>
            <a:endParaRPr lang="tr-TR" dirty="0" smtClean="0"/>
          </a:p>
          <a:p>
            <a:pPr lvl="1"/>
            <a:r>
              <a:rPr lang="tr-TR" dirty="0" smtClean="0"/>
              <a:t>a</a:t>
            </a:r>
            <a:r>
              <a:rPr lang="tr-TR" baseline="-25000" dirty="0" smtClean="0"/>
              <a:t>i</a:t>
            </a:r>
            <a:r>
              <a:rPr lang="tr-TR" baseline="30000" dirty="0" smtClean="0"/>
              <a:t>j</a:t>
            </a:r>
            <a:r>
              <a:rPr lang="tr-TR" dirty="0" smtClean="0"/>
              <a:t> nöron </a:t>
            </a:r>
            <a:r>
              <a:rPr lang="tr-TR" dirty="0" smtClean="0"/>
              <a:t>aktivasyonun ideal istenen </a:t>
            </a:r>
            <a:r>
              <a:rPr lang="tr-TR" dirty="0" smtClean="0"/>
              <a:t>çıktılardan farkı == </a:t>
            </a:r>
            <a:r>
              <a:rPr lang="tr-TR" dirty="0" smtClean="0"/>
              <a:t>(j,i) nöronun hatasıdır</a:t>
            </a:r>
            <a:endParaRPr lang="tr-TR" dirty="0" smtClean="0"/>
          </a:p>
          <a:p>
            <a:pPr lvl="1"/>
            <a:r>
              <a:rPr lang="tr-TR" dirty="0" smtClean="0"/>
              <a:t>Bu </a:t>
            </a:r>
            <a:r>
              <a:rPr lang="tr-TR" dirty="0" smtClean="0"/>
              <a:t>hataları kullanarak </a:t>
            </a:r>
            <a:r>
              <a:rPr lang="tr-TR" i="1" dirty="0" smtClean="0"/>
              <a:t>J</a:t>
            </a:r>
            <a:r>
              <a:rPr lang="tr-TR" dirty="0" smtClean="0"/>
              <a:t>’nin türevleri verimli şekilde </a:t>
            </a:r>
            <a:r>
              <a:rPr lang="tr-TR" dirty="0" smtClean="0"/>
              <a:t>hesaplanabilir, ama ...</a:t>
            </a:r>
          </a:p>
          <a:p>
            <a:pPr lvl="1"/>
            <a:r>
              <a:rPr lang="tr-TR" dirty="0" smtClean="0"/>
              <a:t>Arasındaki nöronların ideal olan çıktısı genellikle bilinmez, sadece en son nöron için çıktılar bilinebilir</a:t>
            </a:r>
            <a:endParaRPr lang="tr-TR" dirty="0" smtClean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/>
          </a:bodyPr>
          <a:lstStyle/>
          <a:p>
            <a:r>
              <a:rPr lang="tr-TR" dirty="0" smtClean="0"/>
              <a:t>Ana </a:t>
            </a:r>
            <a:r>
              <a:rPr lang="tr-TR" dirty="0" smtClean="0"/>
              <a:t>problemi: </a:t>
            </a:r>
            <a:r>
              <a:rPr lang="tr-TR" dirty="0" smtClean="0"/>
              <a:t>hatalar </a:t>
            </a:r>
            <a:r>
              <a:rPr lang="tr-TR" dirty="0" smtClean="0"/>
              <a:t>başından </a:t>
            </a:r>
            <a:r>
              <a:rPr lang="tr-TR" dirty="0" smtClean="0"/>
              <a:t>sadece son (çıkış) </a:t>
            </a:r>
            <a:r>
              <a:rPr lang="tr-TR" dirty="0" smtClean="0"/>
              <a:t>nöron </a:t>
            </a:r>
            <a:r>
              <a:rPr lang="tr-TR" dirty="0" smtClean="0"/>
              <a:t>için </a:t>
            </a:r>
            <a:r>
              <a:rPr lang="tr-TR" dirty="0" smtClean="0"/>
              <a:t>bilinebilir (çıkış nöronlardan ne istediğimiz bilinir)</a:t>
            </a:r>
            <a:endParaRPr lang="tr-TR" dirty="0" smtClean="0"/>
          </a:p>
          <a:p>
            <a:r>
              <a:rPr lang="tr-TR" dirty="0" smtClean="0"/>
              <a:t>Sadece bu nöronlar için </a:t>
            </a:r>
            <a:r>
              <a:rPr lang="tr-TR" dirty="0" smtClean="0"/>
              <a:t>hataları açıkca belirtilebilir (yani </a:t>
            </a:r>
            <a:r>
              <a:rPr lang="tr-TR" dirty="0" smtClean="0"/>
              <a:t>modellenecek verinin </a:t>
            </a:r>
            <a:r>
              <a:rPr lang="tr-TR" dirty="0" smtClean="0"/>
              <a:t>örnekleri kullanarak çıkış nöronların hataları tahmin edilebilir)</a:t>
            </a:r>
            <a:endParaRPr lang="tr-TR" dirty="0" smtClean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dirty="0" smtClean="0">
                <a:solidFill>
                  <a:srgbClr val="FF0000"/>
                </a:solidFill>
              </a:rPr>
              <a:t>Geri yayılım algoritmasının ana fikri</a:t>
            </a:r>
            <a:r>
              <a:rPr lang="tr-TR" dirty="0" smtClean="0"/>
              <a:t>:</a:t>
            </a:r>
          </a:p>
          <a:p>
            <a:r>
              <a:rPr lang="tr-TR" dirty="0" smtClean="0">
                <a:sym typeface="Symbol"/>
              </a:rPr>
              <a:t>Son </a:t>
            </a:r>
            <a:r>
              <a:rPr lang="tr-TR" dirty="0" smtClean="0">
                <a:sym typeface="Symbol"/>
              </a:rPr>
              <a:t>nöron </a:t>
            </a:r>
            <a:r>
              <a:rPr lang="tr-TR" dirty="0" smtClean="0">
                <a:sym typeface="Symbol"/>
              </a:rPr>
              <a:t>için (a</a:t>
            </a:r>
            <a:r>
              <a:rPr lang="tr-TR" baseline="30000" dirty="0" smtClean="0">
                <a:sym typeface="Symbol"/>
              </a:rPr>
              <a:t>(3</a:t>
            </a:r>
            <a:r>
              <a:rPr lang="tr-TR" baseline="30000" dirty="0" smtClean="0">
                <a:sym typeface="Symbol"/>
              </a:rPr>
              <a:t>)</a:t>
            </a:r>
            <a:r>
              <a:rPr lang="tr-TR" dirty="0" smtClean="0">
                <a:sym typeface="Symbol"/>
              </a:rPr>
              <a:t>), hataları bilinir (örnekler kullanın) </a:t>
            </a:r>
            <a:endParaRPr lang="tr-TR" dirty="0" smtClean="0">
              <a:sym typeface="Symbol"/>
            </a:endParaRPr>
          </a:p>
          <a:p>
            <a:r>
              <a:rPr lang="tr-TR" dirty="0" smtClean="0">
                <a:sym typeface="Symbol"/>
              </a:rPr>
              <a:t>Bu </a:t>
            </a:r>
            <a:r>
              <a:rPr lang="tr-TR" dirty="0" smtClean="0">
                <a:sym typeface="Symbol"/>
              </a:rPr>
              <a:t>nöron için </a:t>
            </a:r>
            <a:r>
              <a:rPr lang="tr-TR" dirty="0" smtClean="0">
                <a:sym typeface="Symbol"/>
              </a:rPr>
              <a:t>hataları </a:t>
            </a:r>
            <a:r>
              <a:rPr lang="tr-TR" dirty="0" smtClean="0">
                <a:sym typeface="Symbol"/>
              </a:rPr>
              <a:t>bu şekilde hesaplıyoruz:</a:t>
            </a:r>
            <a:endParaRPr lang="tr-TR" dirty="0" smtClean="0">
              <a:sym typeface="Symbol"/>
            </a:endParaRPr>
          </a:p>
        </p:txBody>
      </p:sp>
      <p:graphicFrame>
        <p:nvGraphicFramePr>
          <p:cNvPr id="587781" name="Object 5"/>
          <p:cNvGraphicFramePr>
            <a:graphicFrameLocks noChangeAspect="1"/>
          </p:cNvGraphicFramePr>
          <p:nvPr/>
        </p:nvGraphicFramePr>
        <p:xfrm>
          <a:off x="1920875" y="4876800"/>
          <a:ext cx="5792788" cy="673100"/>
        </p:xfrm>
        <a:graphic>
          <a:graphicData uri="http://schemas.openxmlformats.org/presentationml/2006/ole">
            <p:oleObj spid="_x0000_s592898" name="Equation" r:id="rId3" imgW="1841400" imgH="215640" progId="Equation.3">
              <p:embed/>
            </p:oleObj>
          </a:graphicData>
        </a:graphic>
      </p:graphicFrame>
      <p:graphicFrame>
        <p:nvGraphicFramePr>
          <p:cNvPr id="592900" name="Object 4"/>
          <p:cNvGraphicFramePr>
            <a:graphicFrameLocks noChangeAspect="1"/>
          </p:cNvGraphicFramePr>
          <p:nvPr/>
        </p:nvGraphicFramePr>
        <p:xfrm>
          <a:off x="5334000" y="5715000"/>
          <a:ext cx="2438400" cy="673100"/>
        </p:xfrm>
        <a:graphic>
          <a:graphicData uri="http://schemas.openxmlformats.org/presentationml/2006/ole">
            <p:oleObj spid="_x0000_s592900" name="Equation" r:id="rId4" imgW="774360" imgH="215640" progId="Equation.3">
              <p:embed/>
            </p:oleObj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5181600" y="6429044"/>
            <a:ext cx="2743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828800" y="5791200"/>
            <a:ext cx="3437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>
                <a:sym typeface="Symbol"/>
              </a:rPr>
              <a:t>Örneklerdeki YSA hataları:</a:t>
            </a:r>
            <a:endParaRPr lang="en-US" sz="24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dirty="0" smtClean="0">
                <a:solidFill>
                  <a:srgbClr val="FF0000"/>
                </a:solidFill>
              </a:rPr>
              <a:t>Geri yayılım algoritmasının ana fikri</a:t>
            </a:r>
            <a:r>
              <a:rPr lang="tr-TR" dirty="0" smtClean="0"/>
              <a:t>:</a:t>
            </a:r>
          </a:p>
          <a:p>
            <a:r>
              <a:rPr lang="tr-TR" dirty="0" smtClean="0">
                <a:sym typeface="Symbol"/>
              </a:rPr>
              <a:t>Son </a:t>
            </a:r>
            <a:r>
              <a:rPr lang="tr-TR" dirty="0" smtClean="0">
                <a:sym typeface="Symbol"/>
              </a:rPr>
              <a:t>nöron </a:t>
            </a:r>
            <a:r>
              <a:rPr lang="tr-TR" dirty="0" smtClean="0">
                <a:sym typeface="Symbol"/>
              </a:rPr>
              <a:t>için (a</a:t>
            </a:r>
            <a:r>
              <a:rPr lang="tr-TR" baseline="30000" dirty="0" smtClean="0">
                <a:sym typeface="Symbol"/>
              </a:rPr>
              <a:t>(3</a:t>
            </a:r>
            <a:r>
              <a:rPr lang="tr-TR" baseline="30000" dirty="0" smtClean="0">
                <a:sym typeface="Symbol"/>
              </a:rPr>
              <a:t>)</a:t>
            </a:r>
            <a:r>
              <a:rPr lang="tr-TR" dirty="0" smtClean="0">
                <a:sym typeface="Symbol"/>
              </a:rPr>
              <a:t>), hataları bilinir (örnekler kullanın) </a:t>
            </a:r>
            <a:endParaRPr lang="tr-TR" dirty="0" smtClean="0">
              <a:sym typeface="Symbol"/>
            </a:endParaRPr>
          </a:p>
          <a:p>
            <a:r>
              <a:rPr lang="tr-TR" dirty="0" smtClean="0">
                <a:sym typeface="Symbol"/>
              </a:rPr>
              <a:t>Bu </a:t>
            </a:r>
            <a:r>
              <a:rPr lang="tr-TR" dirty="0" smtClean="0">
                <a:sym typeface="Symbol"/>
              </a:rPr>
              <a:t>nöron için </a:t>
            </a:r>
            <a:r>
              <a:rPr lang="tr-TR" dirty="0" smtClean="0">
                <a:sym typeface="Symbol"/>
              </a:rPr>
              <a:t>hataları </a:t>
            </a:r>
            <a:r>
              <a:rPr lang="tr-TR" dirty="0" smtClean="0">
                <a:sym typeface="Symbol"/>
              </a:rPr>
              <a:t>bu şekilde hesaplıyoruz:</a:t>
            </a:r>
            <a:endParaRPr lang="tr-TR" dirty="0" smtClean="0">
              <a:sym typeface="Symbol"/>
            </a:endParaRPr>
          </a:p>
        </p:txBody>
      </p:sp>
      <p:graphicFrame>
        <p:nvGraphicFramePr>
          <p:cNvPr id="587781" name="Object 5"/>
          <p:cNvGraphicFramePr>
            <a:graphicFrameLocks noChangeAspect="1"/>
          </p:cNvGraphicFramePr>
          <p:nvPr/>
        </p:nvGraphicFramePr>
        <p:xfrm>
          <a:off x="1920875" y="4876800"/>
          <a:ext cx="5792788" cy="673100"/>
        </p:xfrm>
        <a:graphic>
          <a:graphicData uri="http://schemas.openxmlformats.org/presentationml/2006/ole">
            <p:oleObj spid="_x0000_s741378" name="Equation" r:id="rId3" imgW="1841400" imgH="215640" progId="Equation.3">
              <p:embed/>
            </p:oleObj>
          </a:graphicData>
        </a:graphic>
      </p:graphicFrame>
      <p:graphicFrame>
        <p:nvGraphicFramePr>
          <p:cNvPr id="592900" name="Object 4"/>
          <p:cNvGraphicFramePr>
            <a:graphicFrameLocks noChangeAspect="1"/>
          </p:cNvGraphicFramePr>
          <p:nvPr/>
        </p:nvGraphicFramePr>
        <p:xfrm>
          <a:off x="5334000" y="5943600"/>
          <a:ext cx="2438400" cy="673100"/>
        </p:xfrm>
        <a:graphic>
          <a:graphicData uri="http://schemas.openxmlformats.org/presentationml/2006/ole">
            <p:oleObj spid="_x0000_s741379" name="Equation" r:id="rId4" imgW="774360" imgH="215640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1981200" y="5486400"/>
            <a:ext cx="20874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u="sng" dirty="0" smtClean="0">
                <a:sym typeface="Symbol"/>
              </a:rPr>
              <a:t>Bu bir örnek idi</a:t>
            </a:r>
            <a:endParaRPr lang="en-US" sz="2400" u="sng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4068631" y="5717233"/>
            <a:ext cx="2560769" cy="3025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>
            <a:off x="4068631" y="5717233"/>
            <a:ext cx="3398969" cy="2263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dirty="0" smtClean="0">
                <a:solidFill>
                  <a:srgbClr val="FF0000"/>
                </a:solidFill>
              </a:rPr>
              <a:t>Geri yayılım algoritmasının ana fikri</a:t>
            </a:r>
            <a:r>
              <a:rPr lang="tr-TR" dirty="0" smtClean="0"/>
              <a:t>:</a:t>
            </a:r>
          </a:p>
          <a:p>
            <a:r>
              <a:rPr lang="tr-TR" dirty="0" smtClean="0">
                <a:sym typeface="Symbol"/>
              </a:rPr>
              <a:t>Son </a:t>
            </a:r>
            <a:r>
              <a:rPr lang="tr-TR" dirty="0" smtClean="0">
                <a:sym typeface="Symbol"/>
              </a:rPr>
              <a:t>nöron </a:t>
            </a:r>
            <a:r>
              <a:rPr lang="tr-TR" dirty="0" smtClean="0">
                <a:sym typeface="Symbol"/>
              </a:rPr>
              <a:t>için (a</a:t>
            </a:r>
            <a:r>
              <a:rPr lang="tr-TR" baseline="30000" dirty="0" smtClean="0">
                <a:sym typeface="Symbol"/>
              </a:rPr>
              <a:t>(3</a:t>
            </a:r>
            <a:r>
              <a:rPr lang="tr-TR" baseline="30000" dirty="0" smtClean="0">
                <a:sym typeface="Symbol"/>
              </a:rPr>
              <a:t>)</a:t>
            </a:r>
            <a:r>
              <a:rPr lang="tr-TR" dirty="0" smtClean="0">
                <a:sym typeface="Symbol"/>
              </a:rPr>
              <a:t>), hataları bilinir (örnekler kullanın) </a:t>
            </a:r>
            <a:endParaRPr lang="tr-TR" dirty="0" smtClean="0">
              <a:sym typeface="Symbol"/>
            </a:endParaRPr>
          </a:p>
          <a:p>
            <a:r>
              <a:rPr lang="tr-TR" dirty="0" smtClean="0">
                <a:sym typeface="Symbol"/>
              </a:rPr>
              <a:t>Bu </a:t>
            </a:r>
            <a:r>
              <a:rPr lang="tr-TR" dirty="0" smtClean="0">
                <a:sym typeface="Symbol"/>
              </a:rPr>
              <a:t>nöron için </a:t>
            </a:r>
            <a:r>
              <a:rPr lang="tr-TR" dirty="0" smtClean="0">
                <a:sym typeface="Symbol"/>
              </a:rPr>
              <a:t>hataları </a:t>
            </a:r>
            <a:r>
              <a:rPr lang="tr-TR" dirty="0" smtClean="0">
                <a:sym typeface="Symbol"/>
              </a:rPr>
              <a:t>bu şekilde hesaplıyoruz:</a:t>
            </a:r>
            <a:endParaRPr lang="tr-TR" dirty="0" smtClean="0">
              <a:sym typeface="Symbol"/>
            </a:endParaRPr>
          </a:p>
        </p:txBody>
      </p:sp>
      <p:graphicFrame>
        <p:nvGraphicFramePr>
          <p:cNvPr id="587781" name="Object 5"/>
          <p:cNvGraphicFramePr>
            <a:graphicFrameLocks noChangeAspect="1"/>
          </p:cNvGraphicFramePr>
          <p:nvPr/>
        </p:nvGraphicFramePr>
        <p:xfrm>
          <a:off x="1920875" y="4876800"/>
          <a:ext cx="5792788" cy="673100"/>
        </p:xfrm>
        <a:graphic>
          <a:graphicData uri="http://schemas.openxmlformats.org/presentationml/2006/ole">
            <p:oleObj spid="_x0000_s742402" name="Equation" r:id="rId3" imgW="1841400" imgH="215640" progId="Equation.3">
              <p:embed/>
            </p:oleObj>
          </a:graphicData>
        </a:graphic>
      </p:graphicFrame>
      <p:graphicFrame>
        <p:nvGraphicFramePr>
          <p:cNvPr id="592900" name="Object 4"/>
          <p:cNvGraphicFramePr>
            <a:graphicFrameLocks noChangeAspect="1"/>
          </p:cNvGraphicFramePr>
          <p:nvPr/>
        </p:nvGraphicFramePr>
        <p:xfrm>
          <a:off x="5334000" y="5943600"/>
          <a:ext cx="2438400" cy="673100"/>
        </p:xfrm>
        <a:graphic>
          <a:graphicData uri="http://schemas.openxmlformats.org/presentationml/2006/ole">
            <p:oleObj spid="_x0000_s742403" name="Equation" r:id="rId4" imgW="774360" imgH="215640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1981200" y="5486400"/>
            <a:ext cx="1815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u="sng" dirty="0" smtClean="0">
                <a:sym typeface="Symbol"/>
              </a:rPr>
              <a:t>Gereken çıktı</a:t>
            </a:r>
            <a:endParaRPr lang="en-US" sz="2400" u="sng" dirty="0"/>
          </a:p>
        </p:txBody>
      </p:sp>
      <p:cxnSp>
        <p:nvCxnSpPr>
          <p:cNvPr id="13" name="Straight Arrow Connector 12"/>
          <p:cNvCxnSpPr>
            <a:stCxn id="7" idx="3"/>
          </p:cNvCxnSpPr>
          <p:nvPr/>
        </p:nvCxnSpPr>
        <p:spPr>
          <a:xfrm>
            <a:off x="3796697" y="5717233"/>
            <a:ext cx="3670903" cy="2263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dirty="0" smtClean="0">
                <a:solidFill>
                  <a:srgbClr val="FF0000"/>
                </a:solidFill>
              </a:rPr>
              <a:t>Geri yayılım algoritmasının ana fikri</a:t>
            </a:r>
            <a:r>
              <a:rPr lang="tr-TR" dirty="0" smtClean="0"/>
              <a:t>:</a:t>
            </a:r>
          </a:p>
          <a:p>
            <a:r>
              <a:rPr lang="tr-TR" dirty="0" smtClean="0">
                <a:sym typeface="Symbol"/>
              </a:rPr>
              <a:t>Son </a:t>
            </a:r>
            <a:r>
              <a:rPr lang="tr-TR" dirty="0" smtClean="0">
                <a:sym typeface="Symbol"/>
              </a:rPr>
              <a:t>nöron </a:t>
            </a:r>
            <a:r>
              <a:rPr lang="tr-TR" dirty="0" smtClean="0">
                <a:sym typeface="Symbol"/>
              </a:rPr>
              <a:t>için (a</a:t>
            </a:r>
            <a:r>
              <a:rPr lang="tr-TR" baseline="30000" dirty="0" smtClean="0">
                <a:sym typeface="Symbol"/>
              </a:rPr>
              <a:t>(3</a:t>
            </a:r>
            <a:r>
              <a:rPr lang="tr-TR" baseline="30000" dirty="0" smtClean="0">
                <a:sym typeface="Symbol"/>
              </a:rPr>
              <a:t>)</a:t>
            </a:r>
            <a:r>
              <a:rPr lang="tr-TR" dirty="0" smtClean="0">
                <a:sym typeface="Symbol"/>
              </a:rPr>
              <a:t>), hataları bilinir (örnekler kullanın) </a:t>
            </a:r>
            <a:endParaRPr lang="tr-TR" dirty="0" smtClean="0">
              <a:sym typeface="Symbol"/>
            </a:endParaRPr>
          </a:p>
          <a:p>
            <a:r>
              <a:rPr lang="tr-TR" dirty="0" smtClean="0">
                <a:sym typeface="Symbol"/>
              </a:rPr>
              <a:t>Bu </a:t>
            </a:r>
            <a:r>
              <a:rPr lang="tr-TR" dirty="0" smtClean="0">
                <a:sym typeface="Symbol"/>
              </a:rPr>
              <a:t>nöron için </a:t>
            </a:r>
            <a:r>
              <a:rPr lang="tr-TR" dirty="0" smtClean="0">
                <a:sym typeface="Symbol"/>
              </a:rPr>
              <a:t>hataları </a:t>
            </a:r>
            <a:r>
              <a:rPr lang="tr-TR" dirty="0" smtClean="0">
                <a:sym typeface="Symbol"/>
              </a:rPr>
              <a:t>bu şekilde hesaplıyoruz:</a:t>
            </a:r>
            <a:endParaRPr lang="tr-TR" dirty="0" smtClean="0">
              <a:sym typeface="Symbol"/>
            </a:endParaRPr>
          </a:p>
        </p:txBody>
      </p:sp>
      <p:graphicFrame>
        <p:nvGraphicFramePr>
          <p:cNvPr id="587781" name="Object 5"/>
          <p:cNvGraphicFramePr>
            <a:graphicFrameLocks noChangeAspect="1"/>
          </p:cNvGraphicFramePr>
          <p:nvPr/>
        </p:nvGraphicFramePr>
        <p:xfrm>
          <a:off x="1920875" y="4876800"/>
          <a:ext cx="5792788" cy="673100"/>
        </p:xfrm>
        <a:graphic>
          <a:graphicData uri="http://schemas.openxmlformats.org/presentationml/2006/ole">
            <p:oleObj spid="_x0000_s743426" name="Equation" r:id="rId3" imgW="1841400" imgH="215640" progId="Equation.3">
              <p:embed/>
            </p:oleObj>
          </a:graphicData>
        </a:graphic>
      </p:graphicFrame>
      <p:graphicFrame>
        <p:nvGraphicFramePr>
          <p:cNvPr id="592900" name="Object 4"/>
          <p:cNvGraphicFramePr>
            <a:graphicFrameLocks noChangeAspect="1"/>
          </p:cNvGraphicFramePr>
          <p:nvPr/>
        </p:nvGraphicFramePr>
        <p:xfrm>
          <a:off x="5334000" y="5943600"/>
          <a:ext cx="2438400" cy="673100"/>
        </p:xfrm>
        <a:graphic>
          <a:graphicData uri="http://schemas.openxmlformats.org/presentationml/2006/ole">
            <p:oleObj spid="_x0000_s743427" name="Equation" r:id="rId4" imgW="774360" imgH="215640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1981200" y="5486400"/>
            <a:ext cx="2877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u="sng" dirty="0" smtClean="0">
                <a:sym typeface="Symbol"/>
              </a:rPr>
              <a:t>YSA’ndan alınmış çıktı</a:t>
            </a:r>
            <a:endParaRPr lang="en-US" sz="2400" u="sng" dirty="0"/>
          </a:p>
        </p:txBody>
      </p:sp>
      <p:cxnSp>
        <p:nvCxnSpPr>
          <p:cNvPr id="13" name="Straight Arrow Connector 12"/>
          <p:cNvCxnSpPr>
            <a:stCxn id="7" idx="3"/>
          </p:cNvCxnSpPr>
          <p:nvPr/>
        </p:nvCxnSpPr>
        <p:spPr>
          <a:xfrm>
            <a:off x="4858206" y="5717233"/>
            <a:ext cx="1694994" cy="3787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dirty="0" smtClean="0">
                <a:solidFill>
                  <a:srgbClr val="FF0000"/>
                </a:solidFill>
              </a:rPr>
              <a:t>Geri yayılım algoritmasının ana fikri</a:t>
            </a:r>
            <a:r>
              <a:rPr lang="tr-TR" dirty="0" smtClean="0"/>
              <a:t>:</a:t>
            </a:r>
          </a:p>
          <a:p>
            <a:r>
              <a:rPr lang="tr-TR" dirty="0" smtClean="0">
                <a:sym typeface="Symbol"/>
              </a:rPr>
              <a:t>Son </a:t>
            </a:r>
            <a:r>
              <a:rPr lang="tr-TR" dirty="0" smtClean="0">
                <a:sym typeface="Symbol"/>
              </a:rPr>
              <a:t>nöron </a:t>
            </a:r>
            <a:r>
              <a:rPr lang="tr-TR" dirty="0" smtClean="0">
                <a:sym typeface="Symbol"/>
              </a:rPr>
              <a:t>için (a</a:t>
            </a:r>
            <a:r>
              <a:rPr lang="tr-TR" baseline="30000" dirty="0" smtClean="0">
                <a:sym typeface="Symbol"/>
              </a:rPr>
              <a:t>(3</a:t>
            </a:r>
            <a:r>
              <a:rPr lang="tr-TR" baseline="30000" dirty="0" smtClean="0">
                <a:sym typeface="Symbol"/>
              </a:rPr>
              <a:t>)</a:t>
            </a:r>
            <a:r>
              <a:rPr lang="tr-TR" dirty="0" smtClean="0">
                <a:sym typeface="Symbol"/>
              </a:rPr>
              <a:t>), hataları bilinir (örnekler kullanın) </a:t>
            </a:r>
            <a:endParaRPr lang="tr-TR" dirty="0" smtClean="0">
              <a:sym typeface="Symbol"/>
            </a:endParaRPr>
          </a:p>
          <a:p>
            <a:r>
              <a:rPr lang="tr-TR" dirty="0" smtClean="0">
                <a:sym typeface="Symbol"/>
              </a:rPr>
              <a:t>Bu </a:t>
            </a:r>
            <a:r>
              <a:rPr lang="tr-TR" dirty="0" smtClean="0">
                <a:sym typeface="Symbol"/>
              </a:rPr>
              <a:t>nöron için </a:t>
            </a:r>
            <a:r>
              <a:rPr lang="tr-TR" dirty="0" smtClean="0">
                <a:sym typeface="Symbol"/>
              </a:rPr>
              <a:t>hataları </a:t>
            </a:r>
            <a:r>
              <a:rPr lang="tr-TR" dirty="0" smtClean="0">
                <a:sym typeface="Symbol"/>
              </a:rPr>
              <a:t>bu şekilde hesaplıyoruz:</a:t>
            </a:r>
            <a:endParaRPr lang="tr-TR" dirty="0" smtClean="0">
              <a:sym typeface="Symbol"/>
            </a:endParaRPr>
          </a:p>
        </p:txBody>
      </p:sp>
      <p:graphicFrame>
        <p:nvGraphicFramePr>
          <p:cNvPr id="587781" name="Object 5"/>
          <p:cNvGraphicFramePr>
            <a:graphicFrameLocks noChangeAspect="1"/>
          </p:cNvGraphicFramePr>
          <p:nvPr/>
        </p:nvGraphicFramePr>
        <p:xfrm>
          <a:off x="1920875" y="4876800"/>
          <a:ext cx="5792788" cy="673100"/>
        </p:xfrm>
        <a:graphic>
          <a:graphicData uri="http://schemas.openxmlformats.org/presentationml/2006/ole">
            <p:oleObj spid="_x0000_s744450" name="Equation" r:id="rId3" imgW="1841400" imgH="215640" progId="Equation.3">
              <p:embed/>
            </p:oleObj>
          </a:graphicData>
        </a:graphic>
      </p:graphicFrame>
      <p:graphicFrame>
        <p:nvGraphicFramePr>
          <p:cNvPr id="592900" name="Object 4"/>
          <p:cNvGraphicFramePr>
            <a:graphicFrameLocks noChangeAspect="1"/>
          </p:cNvGraphicFramePr>
          <p:nvPr/>
        </p:nvGraphicFramePr>
        <p:xfrm>
          <a:off x="5334000" y="5943600"/>
          <a:ext cx="2438400" cy="673100"/>
        </p:xfrm>
        <a:graphic>
          <a:graphicData uri="http://schemas.openxmlformats.org/presentationml/2006/ole">
            <p:oleObj spid="_x0000_s744451" name="Equation" r:id="rId4" imgW="774360" imgH="215640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1981200" y="5486400"/>
            <a:ext cx="1914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u="sng" dirty="0" smtClean="0">
                <a:sym typeface="Symbol"/>
              </a:rPr>
              <a:t>YSA’nın hatası</a:t>
            </a:r>
            <a:endParaRPr lang="en-US" sz="2400" u="sng" dirty="0"/>
          </a:p>
        </p:txBody>
      </p:sp>
      <p:cxnSp>
        <p:nvCxnSpPr>
          <p:cNvPr id="13" name="Straight Arrow Connector 12"/>
          <p:cNvCxnSpPr>
            <a:stCxn id="7" idx="3"/>
          </p:cNvCxnSpPr>
          <p:nvPr/>
        </p:nvCxnSpPr>
        <p:spPr>
          <a:xfrm>
            <a:off x="3896020" y="5717233"/>
            <a:ext cx="1514180" cy="4549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Beyin</a:t>
            </a:r>
            <a:r>
              <a:rPr lang="tr-TR" dirty="0" smtClean="0"/>
              <a:t>, </a:t>
            </a:r>
            <a:r>
              <a:rPr lang="tr-TR" dirty="0" smtClean="0"/>
              <a:t>bizim bilişsel </a:t>
            </a:r>
            <a:r>
              <a:rPr lang="tr-TR" dirty="0" smtClean="0"/>
              <a:t>işlevlerimiz için </a:t>
            </a:r>
            <a:r>
              <a:rPr lang="tr-TR" dirty="0" smtClean="0"/>
              <a:t>temel araçtır </a:t>
            </a:r>
            <a:r>
              <a:rPr lang="tr-TR" dirty="0" smtClean="0"/>
              <a:t>(biliş, düşünme, soyut düşünme, duygu) </a:t>
            </a:r>
            <a:endParaRPr lang="tr-TR" dirty="0" smtClean="0"/>
          </a:p>
          <a:p>
            <a:pPr lvl="1"/>
            <a:r>
              <a:rPr lang="tr-TR" dirty="0" smtClean="0"/>
              <a:t>Beyin, özel biyolojik “</a:t>
            </a:r>
            <a:r>
              <a:rPr lang="tr-TR" dirty="0" smtClean="0">
                <a:solidFill>
                  <a:srgbClr val="FF0000"/>
                </a:solidFill>
              </a:rPr>
              <a:t>nöron</a:t>
            </a:r>
            <a:r>
              <a:rPr lang="tr-TR" dirty="0" smtClean="0"/>
              <a:t>” hücrelerinden oluşturulmuştur</a:t>
            </a:r>
          </a:p>
          <a:p>
            <a:pPr lvl="1"/>
            <a:r>
              <a:rPr lang="tr-TR" dirty="0" smtClean="0"/>
              <a:t>Beyindeki nöronlar yüksek derecede </a:t>
            </a:r>
            <a:r>
              <a:rPr lang="tr-TR" dirty="0" smtClean="0"/>
              <a:t>birbirlerine bağlı </a:t>
            </a:r>
            <a:r>
              <a:rPr lang="tr-TR" dirty="0" smtClean="0"/>
              <a:t>olmuştur</a:t>
            </a:r>
          </a:p>
          <a:p>
            <a:pPr lvl="1"/>
            <a:r>
              <a:rPr lang="tr-TR" dirty="0" smtClean="0"/>
              <a:t>Temel elektriksel seviyede, nöronlar lineer </a:t>
            </a:r>
            <a:r>
              <a:rPr lang="tr-TR" dirty="0" smtClean="0"/>
              <a:t>toplama cihazlarıdır</a:t>
            </a:r>
          </a:p>
          <a:p>
            <a:endParaRPr lang="tr-TR" dirty="0" smtClean="0"/>
          </a:p>
          <a:p>
            <a:pPr lvl="1">
              <a:buNone/>
            </a:pPr>
            <a:endParaRPr lang="tr-TR" dirty="0" smtClean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/>
          </a:bodyPr>
          <a:lstStyle/>
          <a:p>
            <a:r>
              <a:rPr lang="tr-TR" dirty="0" smtClean="0">
                <a:sym typeface="Symbol"/>
              </a:rPr>
              <a:t>Gızlı elemanlar için hataları bilmiyoruz...</a:t>
            </a:r>
          </a:p>
        </p:txBody>
      </p:sp>
      <p:grpSp>
        <p:nvGrpSpPr>
          <p:cNvPr id="8" name="Group 53"/>
          <p:cNvGrpSpPr/>
          <p:nvPr/>
        </p:nvGrpSpPr>
        <p:grpSpPr>
          <a:xfrm>
            <a:off x="1981200" y="3352800"/>
            <a:ext cx="5120640" cy="2667000"/>
            <a:chOff x="1066800" y="2667000"/>
            <a:chExt cx="3840480" cy="2209800"/>
          </a:xfrm>
        </p:grpSpPr>
        <p:sp>
          <p:nvSpPr>
            <p:cNvPr id="9" name="Oval 8"/>
            <p:cNvSpPr/>
            <p:nvPr/>
          </p:nvSpPr>
          <p:spPr>
            <a:xfrm>
              <a:off x="10668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0668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0668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5146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FF000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FF0000"/>
                  </a:solidFill>
                  <a:sym typeface="Symbol"/>
                </a:rPr>
                <a:t>1</a:t>
              </a:r>
              <a:r>
                <a:rPr lang="tr-TR" sz="2000" b="1" baseline="30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en-US" sz="1600" b="1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5146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FF000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FF0000"/>
                  </a:solidFill>
                  <a:sym typeface="Symbol"/>
                </a:rPr>
                <a:t>2</a:t>
              </a:r>
              <a:r>
                <a:rPr lang="tr-TR" sz="2000" b="1" baseline="30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en-US" sz="1600" b="1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5146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FF000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FF0000"/>
                  </a:solidFill>
                  <a:sym typeface="Symbol"/>
                </a:rPr>
                <a:t>3</a:t>
              </a:r>
              <a:r>
                <a:rPr lang="tr-TR" sz="2000" b="1" baseline="30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en-US" sz="1600" b="1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8100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00B05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00B050"/>
                  </a:solidFill>
                  <a:sym typeface="Symbol"/>
                </a:rPr>
                <a:t>1</a:t>
              </a:r>
              <a:r>
                <a:rPr lang="tr-TR" sz="2000" b="1" baseline="30000" dirty="0" smtClean="0">
                  <a:solidFill>
                    <a:srgbClr val="00B050"/>
                  </a:solidFill>
                  <a:sym typeface="Symbol"/>
                </a:rPr>
                <a:t>3</a:t>
              </a:r>
              <a:endParaRPr lang="en-US" sz="1600" b="1" baseline="30000" dirty="0">
                <a:solidFill>
                  <a:srgbClr val="00B050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9" idx="6"/>
              <a:endCxn id="14" idx="2"/>
            </p:cNvCxnSpPr>
            <p:nvPr/>
          </p:nvCxnSpPr>
          <p:spPr>
            <a:xfrm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6"/>
              <a:endCxn id="13" idx="2"/>
            </p:cNvCxnSpPr>
            <p:nvPr/>
          </p:nvCxnSpPr>
          <p:spPr>
            <a:xfrm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6"/>
              <a:endCxn id="12" idx="2"/>
            </p:cNvCxnSpPr>
            <p:nvPr/>
          </p:nvCxnSpPr>
          <p:spPr>
            <a:xfrm>
              <a:off x="1752600" y="3009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6"/>
              <a:endCxn id="12" idx="2"/>
            </p:cNvCxnSpPr>
            <p:nvPr/>
          </p:nvCxnSpPr>
          <p:spPr>
            <a:xfrm flipV="1"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6"/>
              <a:endCxn id="13" idx="2"/>
            </p:cNvCxnSpPr>
            <p:nvPr/>
          </p:nvCxnSpPr>
          <p:spPr>
            <a:xfrm>
              <a:off x="1752600" y="3771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6"/>
              <a:endCxn id="14" idx="2"/>
            </p:cNvCxnSpPr>
            <p:nvPr/>
          </p:nvCxnSpPr>
          <p:spPr>
            <a:xfrm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1" idx="6"/>
              <a:endCxn id="12" idx="2"/>
            </p:cNvCxnSpPr>
            <p:nvPr/>
          </p:nvCxnSpPr>
          <p:spPr>
            <a:xfrm flipV="1"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1" idx="6"/>
              <a:endCxn id="13" idx="2"/>
            </p:cNvCxnSpPr>
            <p:nvPr/>
          </p:nvCxnSpPr>
          <p:spPr>
            <a:xfrm flipV="1"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6"/>
              <a:endCxn id="14" idx="2"/>
            </p:cNvCxnSpPr>
            <p:nvPr/>
          </p:nvCxnSpPr>
          <p:spPr>
            <a:xfrm>
              <a:off x="1752600" y="4533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6"/>
              <a:endCxn id="15" idx="2"/>
            </p:cNvCxnSpPr>
            <p:nvPr/>
          </p:nvCxnSpPr>
          <p:spPr>
            <a:xfrm>
              <a:off x="3200400" y="3009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3" idx="6"/>
              <a:endCxn id="15" idx="2"/>
            </p:cNvCxnSpPr>
            <p:nvPr/>
          </p:nvCxnSpPr>
          <p:spPr>
            <a:xfrm>
              <a:off x="3200400" y="3771900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4" idx="6"/>
              <a:endCxn id="15" idx="2"/>
            </p:cNvCxnSpPr>
            <p:nvPr/>
          </p:nvCxnSpPr>
          <p:spPr>
            <a:xfrm flipV="1">
              <a:off x="3200400" y="3771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6"/>
            </p:cNvCxnSpPr>
            <p:nvPr/>
          </p:nvCxnSpPr>
          <p:spPr>
            <a:xfrm>
              <a:off x="4495800" y="3771900"/>
              <a:ext cx="4114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91876" name="Object 4"/>
          <p:cNvGraphicFramePr>
            <a:graphicFrameLocks noChangeAspect="1"/>
          </p:cNvGraphicFramePr>
          <p:nvPr/>
        </p:nvGraphicFramePr>
        <p:xfrm>
          <a:off x="6038850" y="3505200"/>
          <a:ext cx="2438400" cy="673100"/>
        </p:xfrm>
        <a:graphic>
          <a:graphicData uri="http://schemas.openxmlformats.org/presentationml/2006/ole">
            <p:oleObj spid="_x0000_s591876" name="Equation" r:id="rId3" imgW="774360" imgH="215640" progId="Equation.3">
              <p:embed/>
            </p:oleObj>
          </a:graphicData>
        </a:graphic>
      </p:graphicFrame>
      <p:sp>
        <p:nvSpPr>
          <p:cNvPr id="38" name="Rectangle 37"/>
          <p:cNvSpPr/>
          <p:nvPr/>
        </p:nvSpPr>
        <p:spPr>
          <a:xfrm>
            <a:off x="4150090" y="2492514"/>
            <a:ext cx="4219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b="1" dirty="0" smtClean="0">
                <a:solidFill>
                  <a:srgbClr val="FF0000"/>
                </a:solidFill>
                <a:sym typeface="Symbol"/>
              </a:rPr>
              <a:t>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400800" y="4953000"/>
            <a:ext cx="68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b="1" dirty="0" smtClean="0">
                <a:solidFill>
                  <a:srgbClr val="00B050"/>
                </a:solidFill>
                <a:sym typeface="Symbol"/>
              </a:rPr>
              <a:t>OK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i="1" dirty="0" smtClean="0">
                <a:solidFill>
                  <a:srgbClr val="FF0000"/>
                </a:solidFill>
              </a:rPr>
              <a:t>”</a:t>
            </a:r>
            <a:r>
              <a:rPr lang="tr-TR" i="1" dirty="0" smtClean="0">
                <a:solidFill>
                  <a:srgbClr val="FF0000"/>
                </a:solidFill>
              </a:rPr>
              <a:t>Sonraki katmanda hataları kaldırmak </a:t>
            </a:r>
            <a:r>
              <a:rPr lang="tr-TR" i="1" dirty="0" smtClean="0">
                <a:solidFill>
                  <a:srgbClr val="FF0000"/>
                </a:solidFill>
              </a:rPr>
              <a:t>için, </a:t>
            </a:r>
            <a:r>
              <a:rPr lang="tr-TR" i="1" dirty="0" smtClean="0">
                <a:solidFill>
                  <a:srgbClr val="FF0000"/>
                </a:solidFill>
              </a:rPr>
              <a:t>önceki katmandaki nöron </a:t>
            </a:r>
            <a:r>
              <a:rPr lang="tr-TR" i="1" dirty="0" smtClean="0">
                <a:solidFill>
                  <a:srgbClr val="FF0000"/>
                </a:solidFill>
              </a:rPr>
              <a:t>aktivasyonu </a:t>
            </a:r>
            <a:r>
              <a:rPr lang="tr-TR" i="1" dirty="0" smtClean="0">
                <a:solidFill>
                  <a:srgbClr val="FF0000"/>
                </a:solidFill>
              </a:rPr>
              <a:t>ne şekilde değiştirilmeli </a:t>
            </a:r>
            <a:r>
              <a:rPr lang="tr-TR" dirty="0" smtClean="0">
                <a:solidFill>
                  <a:srgbClr val="FF0000"/>
                </a:solidFill>
              </a:rPr>
              <a:t>?”</a:t>
            </a:r>
            <a:endParaRPr lang="tr-TR" dirty="0" smtClean="0">
              <a:solidFill>
                <a:srgbClr val="FF0000"/>
              </a:solidFill>
              <a:sym typeface="Symbol"/>
            </a:endParaRPr>
          </a:p>
        </p:txBody>
      </p:sp>
      <p:grpSp>
        <p:nvGrpSpPr>
          <p:cNvPr id="4" name="Group 53"/>
          <p:cNvGrpSpPr/>
          <p:nvPr/>
        </p:nvGrpSpPr>
        <p:grpSpPr>
          <a:xfrm>
            <a:off x="1981200" y="3962400"/>
            <a:ext cx="5029200" cy="2667000"/>
            <a:chOff x="1066800" y="2667000"/>
            <a:chExt cx="3771900" cy="2209800"/>
          </a:xfrm>
        </p:grpSpPr>
        <p:sp>
          <p:nvSpPr>
            <p:cNvPr id="9" name="Oval 8"/>
            <p:cNvSpPr/>
            <p:nvPr/>
          </p:nvSpPr>
          <p:spPr>
            <a:xfrm>
              <a:off x="10668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0668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0668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5146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FF000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FF0000"/>
                  </a:solidFill>
                  <a:sym typeface="Symbol"/>
                </a:rPr>
                <a:t>1</a:t>
              </a:r>
              <a:r>
                <a:rPr lang="tr-TR" sz="2000" b="1" baseline="30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en-US" sz="1600" b="1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5146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FF000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FF0000"/>
                  </a:solidFill>
                  <a:sym typeface="Symbol"/>
                </a:rPr>
                <a:t>2</a:t>
              </a:r>
              <a:r>
                <a:rPr lang="tr-TR" sz="2000" b="1" baseline="30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en-US" sz="1600" b="1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5146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FF000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FF0000"/>
                  </a:solidFill>
                  <a:sym typeface="Symbol"/>
                </a:rPr>
                <a:t>3</a:t>
              </a:r>
              <a:r>
                <a:rPr lang="tr-TR" sz="2000" b="1" baseline="30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en-US" sz="1600" b="1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8100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00B05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00B050"/>
                  </a:solidFill>
                  <a:sym typeface="Symbol"/>
                </a:rPr>
                <a:t>1</a:t>
              </a:r>
              <a:r>
                <a:rPr lang="tr-TR" sz="2000" b="1" baseline="30000" dirty="0" smtClean="0">
                  <a:solidFill>
                    <a:srgbClr val="00B050"/>
                  </a:solidFill>
                  <a:sym typeface="Symbol"/>
                </a:rPr>
                <a:t>3</a:t>
              </a:r>
              <a:endParaRPr lang="en-US" sz="1600" b="1" baseline="30000" dirty="0">
                <a:solidFill>
                  <a:srgbClr val="00B050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9" idx="6"/>
              <a:endCxn id="14" idx="2"/>
            </p:cNvCxnSpPr>
            <p:nvPr/>
          </p:nvCxnSpPr>
          <p:spPr>
            <a:xfrm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6"/>
              <a:endCxn id="13" idx="2"/>
            </p:cNvCxnSpPr>
            <p:nvPr/>
          </p:nvCxnSpPr>
          <p:spPr>
            <a:xfrm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6"/>
              <a:endCxn id="12" idx="2"/>
            </p:cNvCxnSpPr>
            <p:nvPr/>
          </p:nvCxnSpPr>
          <p:spPr>
            <a:xfrm>
              <a:off x="1752600" y="3009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6"/>
              <a:endCxn id="12" idx="2"/>
            </p:cNvCxnSpPr>
            <p:nvPr/>
          </p:nvCxnSpPr>
          <p:spPr>
            <a:xfrm flipV="1"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6"/>
              <a:endCxn id="13" idx="2"/>
            </p:cNvCxnSpPr>
            <p:nvPr/>
          </p:nvCxnSpPr>
          <p:spPr>
            <a:xfrm>
              <a:off x="1752600" y="3771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6"/>
              <a:endCxn id="14" idx="2"/>
            </p:cNvCxnSpPr>
            <p:nvPr/>
          </p:nvCxnSpPr>
          <p:spPr>
            <a:xfrm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1" idx="6"/>
              <a:endCxn id="12" idx="2"/>
            </p:cNvCxnSpPr>
            <p:nvPr/>
          </p:nvCxnSpPr>
          <p:spPr>
            <a:xfrm flipV="1"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1" idx="6"/>
              <a:endCxn id="13" idx="2"/>
            </p:cNvCxnSpPr>
            <p:nvPr/>
          </p:nvCxnSpPr>
          <p:spPr>
            <a:xfrm flipV="1"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6"/>
              <a:endCxn id="14" idx="2"/>
            </p:cNvCxnSpPr>
            <p:nvPr/>
          </p:nvCxnSpPr>
          <p:spPr>
            <a:xfrm>
              <a:off x="1752600" y="4533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6"/>
              <a:endCxn id="15" idx="2"/>
            </p:cNvCxnSpPr>
            <p:nvPr/>
          </p:nvCxnSpPr>
          <p:spPr>
            <a:xfrm>
              <a:off x="3200400" y="3009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3" idx="6"/>
              <a:endCxn id="15" idx="2"/>
            </p:cNvCxnSpPr>
            <p:nvPr/>
          </p:nvCxnSpPr>
          <p:spPr>
            <a:xfrm>
              <a:off x="3200400" y="3771900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4" idx="6"/>
              <a:endCxn id="15" idx="2"/>
            </p:cNvCxnSpPr>
            <p:nvPr/>
          </p:nvCxnSpPr>
          <p:spPr>
            <a:xfrm flipV="1">
              <a:off x="3200400" y="3771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6"/>
            </p:cNvCxnSpPr>
            <p:nvPr/>
          </p:nvCxnSpPr>
          <p:spPr>
            <a:xfrm>
              <a:off x="4495800" y="3771900"/>
              <a:ext cx="3429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93923" name="Object 3"/>
          <p:cNvGraphicFramePr>
            <a:graphicFrameLocks noChangeAspect="1"/>
          </p:cNvGraphicFramePr>
          <p:nvPr/>
        </p:nvGraphicFramePr>
        <p:xfrm>
          <a:off x="6038850" y="4038600"/>
          <a:ext cx="2438400" cy="673100"/>
        </p:xfrm>
        <a:graphic>
          <a:graphicData uri="http://schemas.openxmlformats.org/presentationml/2006/ole">
            <p:oleObj spid="_x0000_s593923" name="Equation" r:id="rId3" imgW="77436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Son elemanın </a:t>
            </a:r>
            <a:r>
              <a:rPr lang="tr-TR" dirty="0" smtClean="0">
                <a:sym typeface="Symbol"/>
              </a:rPr>
              <a:t></a:t>
            </a:r>
            <a:r>
              <a:rPr lang="tr-TR" baseline="-25000" dirty="0" smtClean="0">
                <a:sym typeface="Symbol"/>
              </a:rPr>
              <a:t>1</a:t>
            </a:r>
            <a:r>
              <a:rPr lang="tr-TR" baseline="30000" dirty="0" smtClean="0">
                <a:sym typeface="Symbol"/>
              </a:rPr>
              <a:t>3</a:t>
            </a:r>
            <a:r>
              <a:rPr lang="tr-TR" dirty="0" smtClean="0">
                <a:sym typeface="Symbol"/>
              </a:rPr>
              <a:t> hatasını kaldırmak için, (önceki) </a:t>
            </a:r>
            <a:r>
              <a:rPr lang="tr-TR" dirty="0" smtClean="0">
                <a:sym typeface="Symbol"/>
              </a:rPr>
              <a:t>a</a:t>
            </a:r>
            <a:r>
              <a:rPr lang="tr-TR" baseline="-25000" dirty="0" smtClean="0">
                <a:sym typeface="Symbol"/>
              </a:rPr>
              <a:t>1</a:t>
            </a:r>
            <a:r>
              <a:rPr lang="tr-TR" baseline="30000" dirty="0" smtClean="0">
                <a:sym typeface="Symbol"/>
              </a:rPr>
              <a:t>2</a:t>
            </a:r>
            <a:r>
              <a:rPr lang="tr-TR" dirty="0" smtClean="0">
                <a:sym typeface="Symbol"/>
              </a:rPr>
              <a:t>-a</a:t>
            </a:r>
            <a:r>
              <a:rPr lang="tr-TR" baseline="-25000" dirty="0" smtClean="0">
                <a:sym typeface="Symbol"/>
              </a:rPr>
              <a:t>3</a:t>
            </a:r>
            <a:r>
              <a:rPr lang="tr-TR" baseline="30000" dirty="0" smtClean="0">
                <a:sym typeface="Symbol"/>
              </a:rPr>
              <a:t>2</a:t>
            </a:r>
            <a:r>
              <a:rPr lang="tr-TR" dirty="0" smtClean="0">
                <a:sym typeface="Symbol"/>
              </a:rPr>
              <a:t> </a:t>
            </a:r>
            <a:r>
              <a:rPr lang="tr-TR" dirty="0" smtClean="0">
                <a:sym typeface="Symbol"/>
              </a:rPr>
              <a:t>elemanlarının değerleri ne şekilde değiştirilmeli ?</a:t>
            </a:r>
          </a:p>
        </p:txBody>
      </p:sp>
      <p:grpSp>
        <p:nvGrpSpPr>
          <p:cNvPr id="4" name="Group 53"/>
          <p:cNvGrpSpPr/>
          <p:nvPr/>
        </p:nvGrpSpPr>
        <p:grpSpPr>
          <a:xfrm>
            <a:off x="1981200" y="3559314"/>
            <a:ext cx="5029200" cy="2667000"/>
            <a:chOff x="1066800" y="2667000"/>
            <a:chExt cx="3771900" cy="2209800"/>
          </a:xfrm>
        </p:grpSpPr>
        <p:sp>
          <p:nvSpPr>
            <p:cNvPr id="9" name="Oval 8"/>
            <p:cNvSpPr/>
            <p:nvPr/>
          </p:nvSpPr>
          <p:spPr>
            <a:xfrm>
              <a:off x="10668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0668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0668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5146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FF000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FF0000"/>
                  </a:solidFill>
                  <a:sym typeface="Symbol"/>
                </a:rPr>
                <a:t>1</a:t>
              </a:r>
              <a:r>
                <a:rPr lang="tr-TR" sz="2000" b="1" baseline="30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en-US" sz="1600" b="1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5146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FF000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FF0000"/>
                  </a:solidFill>
                  <a:sym typeface="Symbol"/>
                </a:rPr>
                <a:t>2</a:t>
              </a:r>
              <a:r>
                <a:rPr lang="tr-TR" sz="2000" b="1" baseline="30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en-US" sz="1600" b="1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5146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FF000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FF0000"/>
                  </a:solidFill>
                  <a:sym typeface="Symbol"/>
                </a:rPr>
                <a:t>3</a:t>
              </a:r>
              <a:r>
                <a:rPr lang="tr-TR" sz="2000" b="1" baseline="30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en-US" sz="1600" b="1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8100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00B05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00B050"/>
                  </a:solidFill>
                  <a:sym typeface="Symbol"/>
                </a:rPr>
                <a:t>1</a:t>
              </a:r>
              <a:r>
                <a:rPr lang="tr-TR" sz="2000" b="1" baseline="30000" dirty="0" smtClean="0">
                  <a:solidFill>
                    <a:srgbClr val="00B050"/>
                  </a:solidFill>
                  <a:sym typeface="Symbol"/>
                </a:rPr>
                <a:t>3</a:t>
              </a:r>
              <a:endParaRPr lang="en-US" sz="1600" b="1" baseline="30000" dirty="0">
                <a:solidFill>
                  <a:srgbClr val="00B050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9" idx="6"/>
              <a:endCxn id="14" idx="2"/>
            </p:cNvCxnSpPr>
            <p:nvPr/>
          </p:nvCxnSpPr>
          <p:spPr>
            <a:xfrm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6"/>
              <a:endCxn id="13" idx="2"/>
            </p:cNvCxnSpPr>
            <p:nvPr/>
          </p:nvCxnSpPr>
          <p:spPr>
            <a:xfrm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6"/>
              <a:endCxn id="12" idx="2"/>
            </p:cNvCxnSpPr>
            <p:nvPr/>
          </p:nvCxnSpPr>
          <p:spPr>
            <a:xfrm>
              <a:off x="1752600" y="3009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6"/>
              <a:endCxn id="12" idx="2"/>
            </p:cNvCxnSpPr>
            <p:nvPr/>
          </p:nvCxnSpPr>
          <p:spPr>
            <a:xfrm flipV="1"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6"/>
              <a:endCxn id="13" idx="2"/>
            </p:cNvCxnSpPr>
            <p:nvPr/>
          </p:nvCxnSpPr>
          <p:spPr>
            <a:xfrm>
              <a:off x="1752600" y="3771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6"/>
              <a:endCxn id="14" idx="2"/>
            </p:cNvCxnSpPr>
            <p:nvPr/>
          </p:nvCxnSpPr>
          <p:spPr>
            <a:xfrm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1" idx="6"/>
              <a:endCxn id="12" idx="2"/>
            </p:cNvCxnSpPr>
            <p:nvPr/>
          </p:nvCxnSpPr>
          <p:spPr>
            <a:xfrm flipV="1"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1" idx="6"/>
              <a:endCxn id="13" idx="2"/>
            </p:cNvCxnSpPr>
            <p:nvPr/>
          </p:nvCxnSpPr>
          <p:spPr>
            <a:xfrm flipV="1"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6"/>
              <a:endCxn id="14" idx="2"/>
            </p:cNvCxnSpPr>
            <p:nvPr/>
          </p:nvCxnSpPr>
          <p:spPr>
            <a:xfrm>
              <a:off x="1752600" y="4533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6"/>
              <a:endCxn id="15" idx="2"/>
            </p:cNvCxnSpPr>
            <p:nvPr/>
          </p:nvCxnSpPr>
          <p:spPr>
            <a:xfrm>
              <a:off x="3200400" y="3009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3" idx="6"/>
              <a:endCxn id="15" idx="2"/>
            </p:cNvCxnSpPr>
            <p:nvPr/>
          </p:nvCxnSpPr>
          <p:spPr>
            <a:xfrm>
              <a:off x="3200400" y="3771900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4" idx="6"/>
              <a:endCxn id="15" idx="2"/>
            </p:cNvCxnSpPr>
            <p:nvPr/>
          </p:nvCxnSpPr>
          <p:spPr>
            <a:xfrm flipV="1">
              <a:off x="3200400" y="3771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6"/>
            </p:cNvCxnSpPr>
            <p:nvPr/>
          </p:nvCxnSpPr>
          <p:spPr>
            <a:xfrm>
              <a:off x="4495800" y="3771900"/>
              <a:ext cx="3429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4150090" y="6226314"/>
            <a:ext cx="4219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b="1" dirty="0" smtClean="0">
                <a:solidFill>
                  <a:srgbClr val="FF0000"/>
                </a:solidFill>
                <a:sym typeface="Symbol"/>
              </a:rPr>
              <a:t>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graphicFrame>
        <p:nvGraphicFramePr>
          <p:cNvPr id="594947" name="Object 3"/>
          <p:cNvGraphicFramePr>
            <a:graphicFrameLocks noChangeAspect="1"/>
          </p:cNvGraphicFramePr>
          <p:nvPr/>
        </p:nvGraphicFramePr>
        <p:xfrm>
          <a:off x="6038850" y="3787914"/>
          <a:ext cx="2438400" cy="673100"/>
        </p:xfrm>
        <a:graphic>
          <a:graphicData uri="http://schemas.openxmlformats.org/presentationml/2006/ole">
            <p:oleObj spid="_x0000_s594947" name="Equation" r:id="rId3" imgW="774360" imgH="215640" progId="Equation.3">
              <p:embed/>
            </p:oleObj>
          </a:graphicData>
        </a:graphic>
      </p:graphicFrame>
      <p:sp>
        <p:nvSpPr>
          <p:cNvPr id="29" name="Left Arrow 28"/>
          <p:cNvSpPr/>
          <p:nvPr/>
        </p:nvSpPr>
        <p:spPr>
          <a:xfrm>
            <a:off x="4953000" y="6172200"/>
            <a:ext cx="978408" cy="484632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Bu sorun matematiksel şekilde çözülebilir, </a:t>
            </a:r>
            <a:r>
              <a:rPr lang="tr-TR" dirty="0" smtClean="0"/>
              <a:t>önceki nöronların </a:t>
            </a:r>
            <a:r>
              <a:rPr lang="tr-TR" dirty="0" smtClean="0">
                <a:sym typeface="Symbol"/>
              </a:rPr>
              <a:t>-hataları için bu </a:t>
            </a:r>
            <a:r>
              <a:rPr lang="tr-TR" dirty="0" smtClean="0">
                <a:sym typeface="Symbol"/>
              </a:rPr>
              <a:t>“geri yayılım” </a:t>
            </a:r>
            <a:r>
              <a:rPr lang="tr-TR" dirty="0" smtClean="0">
                <a:sym typeface="Symbol"/>
              </a:rPr>
              <a:t>formülü </a:t>
            </a:r>
            <a:r>
              <a:rPr lang="tr-TR" dirty="0" smtClean="0">
                <a:sym typeface="Symbol"/>
              </a:rPr>
              <a:t>alınabilir:</a:t>
            </a:r>
            <a:endParaRPr lang="tr-TR" dirty="0" smtClean="0">
              <a:sym typeface="Symbol"/>
            </a:endParaRPr>
          </a:p>
        </p:txBody>
      </p:sp>
      <p:grpSp>
        <p:nvGrpSpPr>
          <p:cNvPr id="4" name="Group 53"/>
          <p:cNvGrpSpPr/>
          <p:nvPr/>
        </p:nvGrpSpPr>
        <p:grpSpPr>
          <a:xfrm>
            <a:off x="1981200" y="4038600"/>
            <a:ext cx="5303520" cy="2667000"/>
            <a:chOff x="1066800" y="2667000"/>
            <a:chExt cx="3977640" cy="2209800"/>
          </a:xfrm>
        </p:grpSpPr>
        <p:sp>
          <p:nvSpPr>
            <p:cNvPr id="9" name="Oval 8"/>
            <p:cNvSpPr/>
            <p:nvPr/>
          </p:nvSpPr>
          <p:spPr>
            <a:xfrm>
              <a:off x="10668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0668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0668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5146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FF000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FF0000"/>
                  </a:solidFill>
                  <a:sym typeface="Symbol"/>
                </a:rPr>
                <a:t>1</a:t>
              </a:r>
              <a:r>
                <a:rPr lang="tr-TR" sz="2000" b="1" baseline="30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en-US" sz="1600" b="1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5146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FF000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FF0000"/>
                  </a:solidFill>
                  <a:sym typeface="Symbol"/>
                </a:rPr>
                <a:t>2</a:t>
              </a:r>
              <a:r>
                <a:rPr lang="tr-TR" sz="2000" b="1" baseline="30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en-US" sz="1600" b="1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5146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FF000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FF0000"/>
                  </a:solidFill>
                  <a:sym typeface="Symbol"/>
                </a:rPr>
                <a:t>3</a:t>
              </a:r>
              <a:r>
                <a:rPr lang="tr-TR" sz="2000" b="1" baseline="30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en-US" sz="1600" b="1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8100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00B05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00B050"/>
                  </a:solidFill>
                  <a:sym typeface="Symbol"/>
                </a:rPr>
                <a:t>1</a:t>
              </a:r>
              <a:r>
                <a:rPr lang="tr-TR" sz="2000" b="1" baseline="30000" dirty="0" smtClean="0">
                  <a:solidFill>
                    <a:srgbClr val="00B050"/>
                  </a:solidFill>
                  <a:sym typeface="Symbol"/>
                </a:rPr>
                <a:t>3</a:t>
              </a:r>
              <a:endParaRPr lang="en-US" sz="1600" b="1" baseline="30000" dirty="0">
                <a:solidFill>
                  <a:srgbClr val="00B050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9" idx="6"/>
              <a:endCxn id="14" idx="2"/>
            </p:cNvCxnSpPr>
            <p:nvPr/>
          </p:nvCxnSpPr>
          <p:spPr>
            <a:xfrm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6"/>
              <a:endCxn id="13" idx="2"/>
            </p:cNvCxnSpPr>
            <p:nvPr/>
          </p:nvCxnSpPr>
          <p:spPr>
            <a:xfrm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6"/>
              <a:endCxn id="12" idx="2"/>
            </p:cNvCxnSpPr>
            <p:nvPr/>
          </p:nvCxnSpPr>
          <p:spPr>
            <a:xfrm>
              <a:off x="1752600" y="3009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6"/>
              <a:endCxn id="12" idx="2"/>
            </p:cNvCxnSpPr>
            <p:nvPr/>
          </p:nvCxnSpPr>
          <p:spPr>
            <a:xfrm flipV="1"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6"/>
              <a:endCxn id="13" idx="2"/>
            </p:cNvCxnSpPr>
            <p:nvPr/>
          </p:nvCxnSpPr>
          <p:spPr>
            <a:xfrm>
              <a:off x="1752600" y="3771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6"/>
              <a:endCxn id="14" idx="2"/>
            </p:cNvCxnSpPr>
            <p:nvPr/>
          </p:nvCxnSpPr>
          <p:spPr>
            <a:xfrm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1" idx="6"/>
              <a:endCxn id="12" idx="2"/>
            </p:cNvCxnSpPr>
            <p:nvPr/>
          </p:nvCxnSpPr>
          <p:spPr>
            <a:xfrm flipV="1"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1" idx="6"/>
              <a:endCxn id="13" idx="2"/>
            </p:cNvCxnSpPr>
            <p:nvPr/>
          </p:nvCxnSpPr>
          <p:spPr>
            <a:xfrm flipV="1"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6"/>
              <a:endCxn id="14" idx="2"/>
            </p:cNvCxnSpPr>
            <p:nvPr/>
          </p:nvCxnSpPr>
          <p:spPr>
            <a:xfrm>
              <a:off x="1752600" y="4533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6"/>
              <a:endCxn id="15" idx="2"/>
            </p:cNvCxnSpPr>
            <p:nvPr/>
          </p:nvCxnSpPr>
          <p:spPr>
            <a:xfrm>
              <a:off x="3200400" y="3009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3" idx="6"/>
              <a:endCxn id="15" idx="2"/>
            </p:cNvCxnSpPr>
            <p:nvPr/>
          </p:nvCxnSpPr>
          <p:spPr>
            <a:xfrm>
              <a:off x="3200400" y="3771900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4" idx="6"/>
              <a:endCxn id="15" idx="2"/>
            </p:cNvCxnSpPr>
            <p:nvPr/>
          </p:nvCxnSpPr>
          <p:spPr>
            <a:xfrm flipV="1">
              <a:off x="3200400" y="3771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6"/>
            </p:cNvCxnSpPr>
            <p:nvPr/>
          </p:nvCxnSpPr>
          <p:spPr>
            <a:xfrm>
              <a:off x="4495800" y="3771900"/>
              <a:ext cx="548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95971" name="Object 3"/>
          <p:cNvGraphicFramePr>
            <a:graphicFrameLocks noChangeAspect="1"/>
          </p:cNvGraphicFramePr>
          <p:nvPr/>
        </p:nvGraphicFramePr>
        <p:xfrm>
          <a:off x="1762125" y="3276600"/>
          <a:ext cx="4956175" cy="633413"/>
        </p:xfrm>
        <a:graphic>
          <a:graphicData uri="http://schemas.openxmlformats.org/presentationml/2006/ole">
            <p:oleObj spid="_x0000_s745474" name="Equation" r:id="rId3" imgW="1574640" imgH="203040" progId="Equation.3">
              <p:embed/>
            </p:oleObj>
          </a:graphicData>
        </a:graphic>
      </p:graphicFrame>
      <p:sp>
        <p:nvSpPr>
          <p:cNvPr id="29" name="Left Arrow 28"/>
          <p:cNvSpPr/>
          <p:nvPr/>
        </p:nvSpPr>
        <p:spPr>
          <a:xfrm>
            <a:off x="4953000" y="6324600"/>
            <a:ext cx="978408" cy="484632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277529" y="6273225"/>
            <a:ext cx="68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b="1" dirty="0" smtClean="0">
                <a:solidFill>
                  <a:srgbClr val="00B050"/>
                </a:solidFill>
                <a:sym typeface="Symbol"/>
              </a:rPr>
              <a:t>OK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i="1" dirty="0" smtClean="0">
                <a:solidFill>
                  <a:srgbClr val="FF0000"/>
                </a:solidFill>
              </a:rPr>
              <a:t>”Sonraki katmanda hataları kaldırmak için, önceki katmandaki nöron aktivasyonu ne şekilde değiştirilmeli </a:t>
            </a:r>
            <a:r>
              <a:rPr lang="tr-TR" dirty="0" smtClean="0">
                <a:solidFill>
                  <a:srgbClr val="FF0000"/>
                </a:solidFill>
              </a:rPr>
              <a:t>?”</a:t>
            </a:r>
            <a:endParaRPr lang="tr-TR" dirty="0" smtClean="0">
              <a:solidFill>
                <a:srgbClr val="FF0000"/>
              </a:solidFill>
              <a:sym typeface="Symbol"/>
            </a:endParaRPr>
          </a:p>
        </p:txBody>
      </p:sp>
      <p:grpSp>
        <p:nvGrpSpPr>
          <p:cNvPr id="4" name="Group 53"/>
          <p:cNvGrpSpPr/>
          <p:nvPr/>
        </p:nvGrpSpPr>
        <p:grpSpPr>
          <a:xfrm>
            <a:off x="1981200" y="4038600"/>
            <a:ext cx="5303520" cy="2667000"/>
            <a:chOff x="1066800" y="2667000"/>
            <a:chExt cx="3977640" cy="2209800"/>
          </a:xfrm>
        </p:grpSpPr>
        <p:sp>
          <p:nvSpPr>
            <p:cNvPr id="9" name="Oval 8"/>
            <p:cNvSpPr/>
            <p:nvPr/>
          </p:nvSpPr>
          <p:spPr>
            <a:xfrm>
              <a:off x="10668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0668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0668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5146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FF000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FF0000"/>
                  </a:solidFill>
                  <a:sym typeface="Symbol"/>
                </a:rPr>
                <a:t>1</a:t>
              </a:r>
              <a:r>
                <a:rPr lang="tr-TR" sz="2000" b="1" baseline="30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en-US" sz="1600" b="1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5146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FF000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FF0000"/>
                  </a:solidFill>
                  <a:sym typeface="Symbol"/>
                </a:rPr>
                <a:t>2</a:t>
              </a:r>
              <a:r>
                <a:rPr lang="tr-TR" sz="2000" b="1" baseline="30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en-US" sz="1600" b="1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5146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FF000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FF0000"/>
                  </a:solidFill>
                  <a:sym typeface="Symbol"/>
                </a:rPr>
                <a:t>3</a:t>
              </a:r>
              <a:r>
                <a:rPr lang="tr-TR" sz="2000" b="1" baseline="30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en-US" sz="1600" b="1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8100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00B05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00B050"/>
                  </a:solidFill>
                  <a:sym typeface="Symbol"/>
                </a:rPr>
                <a:t>1</a:t>
              </a:r>
              <a:r>
                <a:rPr lang="tr-TR" sz="2000" b="1" baseline="30000" dirty="0" smtClean="0">
                  <a:solidFill>
                    <a:srgbClr val="00B050"/>
                  </a:solidFill>
                  <a:sym typeface="Symbol"/>
                </a:rPr>
                <a:t>3</a:t>
              </a:r>
              <a:endParaRPr lang="en-US" sz="1600" b="1" baseline="30000" dirty="0">
                <a:solidFill>
                  <a:srgbClr val="00B050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9" idx="6"/>
              <a:endCxn id="14" idx="2"/>
            </p:cNvCxnSpPr>
            <p:nvPr/>
          </p:nvCxnSpPr>
          <p:spPr>
            <a:xfrm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6"/>
              <a:endCxn id="13" idx="2"/>
            </p:cNvCxnSpPr>
            <p:nvPr/>
          </p:nvCxnSpPr>
          <p:spPr>
            <a:xfrm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6"/>
              <a:endCxn id="12" idx="2"/>
            </p:cNvCxnSpPr>
            <p:nvPr/>
          </p:nvCxnSpPr>
          <p:spPr>
            <a:xfrm>
              <a:off x="1752600" y="3009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6"/>
              <a:endCxn id="12" idx="2"/>
            </p:cNvCxnSpPr>
            <p:nvPr/>
          </p:nvCxnSpPr>
          <p:spPr>
            <a:xfrm flipV="1"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6"/>
              <a:endCxn id="13" idx="2"/>
            </p:cNvCxnSpPr>
            <p:nvPr/>
          </p:nvCxnSpPr>
          <p:spPr>
            <a:xfrm>
              <a:off x="1752600" y="3771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6"/>
              <a:endCxn id="14" idx="2"/>
            </p:cNvCxnSpPr>
            <p:nvPr/>
          </p:nvCxnSpPr>
          <p:spPr>
            <a:xfrm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1" idx="6"/>
              <a:endCxn id="12" idx="2"/>
            </p:cNvCxnSpPr>
            <p:nvPr/>
          </p:nvCxnSpPr>
          <p:spPr>
            <a:xfrm flipV="1"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1" idx="6"/>
              <a:endCxn id="13" idx="2"/>
            </p:cNvCxnSpPr>
            <p:nvPr/>
          </p:nvCxnSpPr>
          <p:spPr>
            <a:xfrm flipV="1"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6"/>
              <a:endCxn id="14" idx="2"/>
            </p:cNvCxnSpPr>
            <p:nvPr/>
          </p:nvCxnSpPr>
          <p:spPr>
            <a:xfrm>
              <a:off x="1752600" y="4533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6"/>
              <a:endCxn id="15" idx="2"/>
            </p:cNvCxnSpPr>
            <p:nvPr/>
          </p:nvCxnSpPr>
          <p:spPr>
            <a:xfrm>
              <a:off x="3200400" y="3009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3" idx="6"/>
              <a:endCxn id="15" idx="2"/>
            </p:cNvCxnSpPr>
            <p:nvPr/>
          </p:nvCxnSpPr>
          <p:spPr>
            <a:xfrm>
              <a:off x="3200400" y="3771900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4" idx="6"/>
              <a:endCxn id="15" idx="2"/>
            </p:cNvCxnSpPr>
            <p:nvPr/>
          </p:nvCxnSpPr>
          <p:spPr>
            <a:xfrm flipV="1">
              <a:off x="3200400" y="3771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6"/>
            </p:cNvCxnSpPr>
            <p:nvPr/>
          </p:nvCxnSpPr>
          <p:spPr>
            <a:xfrm>
              <a:off x="4495800" y="3771900"/>
              <a:ext cx="548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95971" name="Object 3"/>
          <p:cNvGraphicFramePr>
            <a:graphicFrameLocks noChangeAspect="1"/>
          </p:cNvGraphicFramePr>
          <p:nvPr/>
        </p:nvGraphicFramePr>
        <p:xfrm>
          <a:off x="1762125" y="3276600"/>
          <a:ext cx="4956175" cy="633413"/>
        </p:xfrm>
        <a:graphic>
          <a:graphicData uri="http://schemas.openxmlformats.org/presentationml/2006/ole">
            <p:oleObj spid="_x0000_s595971" name="Equation" r:id="rId3" imgW="1574640" imgH="203040" progId="Equation.3">
              <p:embed/>
            </p:oleObj>
          </a:graphicData>
        </a:graphic>
      </p:graphicFrame>
      <p:sp>
        <p:nvSpPr>
          <p:cNvPr id="29" name="Left Arrow 28"/>
          <p:cNvSpPr/>
          <p:nvPr/>
        </p:nvSpPr>
        <p:spPr>
          <a:xfrm>
            <a:off x="4953000" y="6324600"/>
            <a:ext cx="978408" cy="484632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277529" y="6273225"/>
            <a:ext cx="68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b="1" dirty="0" smtClean="0">
                <a:solidFill>
                  <a:srgbClr val="00B050"/>
                </a:solidFill>
                <a:sym typeface="Symbol"/>
              </a:rPr>
              <a:t>OK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Daha genel anlamda bu </a:t>
            </a:r>
            <a:r>
              <a:rPr lang="tr-TR" dirty="0" smtClean="0"/>
              <a:t>sorunun örnekleri de ilginçtir; genel anlamda bu bir </a:t>
            </a:r>
            <a:r>
              <a:rPr lang="tr-TR" dirty="0" smtClean="0"/>
              <a:t>“</a:t>
            </a:r>
            <a:r>
              <a:rPr lang="tr-TR" dirty="0" smtClean="0">
                <a:solidFill>
                  <a:srgbClr val="FF0000"/>
                </a:solidFill>
              </a:rPr>
              <a:t>suçlama atama </a:t>
            </a:r>
            <a:r>
              <a:rPr lang="tr-TR" dirty="0" smtClean="0">
                <a:solidFill>
                  <a:srgbClr val="FF0000"/>
                </a:solidFill>
              </a:rPr>
              <a:t>sorunu</a:t>
            </a:r>
            <a:r>
              <a:rPr lang="tr-TR" dirty="0" smtClean="0"/>
              <a:t>”dur (blame assignment problem)</a:t>
            </a:r>
            <a:endParaRPr lang="tr-TR" dirty="0" smtClean="0"/>
          </a:p>
          <a:p>
            <a:pPr>
              <a:buFont typeface="Wingdings" pitchFamily="2" charset="2"/>
              <a:buChar char="Ø"/>
            </a:pPr>
            <a:endParaRPr lang="tr-TR" dirty="0" smtClean="0"/>
          </a:p>
        </p:txBody>
      </p:sp>
      <p:grpSp>
        <p:nvGrpSpPr>
          <p:cNvPr id="4" name="Group 53"/>
          <p:cNvGrpSpPr/>
          <p:nvPr/>
        </p:nvGrpSpPr>
        <p:grpSpPr>
          <a:xfrm>
            <a:off x="1981200" y="3873500"/>
            <a:ext cx="5303520" cy="2667000"/>
            <a:chOff x="1066800" y="2667000"/>
            <a:chExt cx="3977640" cy="2209800"/>
          </a:xfrm>
        </p:grpSpPr>
        <p:sp>
          <p:nvSpPr>
            <p:cNvPr id="9" name="Oval 8"/>
            <p:cNvSpPr/>
            <p:nvPr/>
          </p:nvSpPr>
          <p:spPr>
            <a:xfrm>
              <a:off x="10668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0668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0668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5146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00B05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00B050"/>
                  </a:solidFill>
                  <a:sym typeface="Symbol"/>
                </a:rPr>
                <a:t>1</a:t>
              </a:r>
              <a:r>
                <a:rPr lang="tr-TR" sz="2000" b="1" baseline="30000" dirty="0" smtClean="0">
                  <a:solidFill>
                    <a:srgbClr val="00B050"/>
                  </a:solidFill>
                  <a:sym typeface="Symbol"/>
                </a:rPr>
                <a:t>2</a:t>
              </a:r>
              <a:endParaRPr lang="en-US" sz="1600" b="1" baseline="30000" dirty="0">
                <a:solidFill>
                  <a:srgbClr val="00B05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5146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00B05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00B050"/>
                  </a:solidFill>
                  <a:sym typeface="Symbol"/>
                </a:rPr>
                <a:t>2</a:t>
              </a:r>
              <a:r>
                <a:rPr lang="tr-TR" sz="2000" b="1" baseline="30000" dirty="0" smtClean="0">
                  <a:solidFill>
                    <a:srgbClr val="00B050"/>
                  </a:solidFill>
                  <a:sym typeface="Symbol"/>
                </a:rPr>
                <a:t>2</a:t>
              </a:r>
              <a:endParaRPr lang="en-US" sz="1600" b="1" baseline="30000" dirty="0">
                <a:solidFill>
                  <a:srgbClr val="00B05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5146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00B05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00B050"/>
                  </a:solidFill>
                  <a:sym typeface="Symbol"/>
                </a:rPr>
                <a:t>3</a:t>
              </a:r>
              <a:r>
                <a:rPr lang="tr-TR" sz="2000" b="1" baseline="30000" dirty="0" smtClean="0">
                  <a:solidFill>
                    <a:srgbClr val="00B050"/>
                  </a:solidFill>
                  <a:sym typeface="Symbol"/>
                </a:rPr>
                <a:t>2</a:t>
              </a:r>
              <a:endParaRPr lang="en-US" sz="1600" b="1" baseline="30000" dirty="0">
                <a:solidFill>
                  <a:srgbClr val="00B05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8100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00B05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00B050"/>
                  </a:solidFill>
                  <a:sym typeface="Symbol"/>
                </a:rPr>
                <a:t>1</a:t>
              </a:r>
              <a:r>
                <a:rPr lang="tr-TR" sz="2000" b="1" baseline="30000" dirty="0" smtClean="0">
                  <a:solidFill>
                    <a:srgbClr val="00B050"/>
                  </a:solidFill>
                  <a:sym typeface="Symbol"/>
                </a:rPr>
                <a:t>3</a:t>
              </a:r>
              <a:endParaRPr lang="en-US" sz="1600" b="1" baseline="30000" dirty="0">
                <a:solidFill>
                  <a:srgbClr val="00B050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9" idx="6"/>
              <a:endCxn id="14" idx="2"/>
            </p:cNvCxnSpPr>
            <p:nvPr/>
          </p:nvCxnSpPr>
          <p:spPr>
            <a:xfrm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6"/>
              <a:endCxn id="13" idx="2"/>
            </p:cNvCxnSpPr>
            <p:nvPr/>
          </p:nvCxnSpPr>
          <p:spPr>
            <a:xfrm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6"/>
              <a:endCxn id="12" idx="2"/>
            </p:cNvCxnSpPr>
            <p:nvPr/>
          </p:nvCxnSpPr>
          <p:spPr>
            <a:xfrm>
              <a:off x="1752600" y="3009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6"/>
              <a:endCxn id="12" idx="2"/>
            </p:cNvCxnSpPr>
            <p:nvPr/>
          </p:nvCxnSpPr>
          <p:spPr>
            <a:xfrm flipV="1"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6"/>
              <a:endCxn id="13" idx="2"/>
            </p:cNvCxnSpPr>
            <p:nvPr/>
          </p:nvCxnSpPr>
          <p:spPr>
            <a:xfrm>
              <a:off x="1752600" y="3771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6"/>
              <a:endCxn id="14" idx="2"/>
            </p:cNvCxnSpPr>
            <p:nvPr/>
          </p:nvCxnSpPr>
          <p:spPr>
            <a:xfrm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1" idx="6"/>
              <a:endCxn id="12" idx="2"/>
            </p:cNvCxnSpPr>
            <p:nvPr/>
          </p:nvCxnSpPr>
          <p:spPr>
            <a:xfrm flipV="1"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1" idx="6"/>
              <a:endCxn id="13" idx="2"/>
            </p:cNvCxnSpPr>
            <p:nvPr/>
          </p:nvCxnSpPr>
          <p:spPr>
            <a:xfrm flipV="1"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6"/>
              <a:endCxn id="14" idx="2"/>
            </p:cNvCxnSpPr>
            <p:nvPr/>
          </p:nvCxnSpPr>
          <p:spPr>
            <a:xfrm>
              <a:off x="1752600" y="4533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6"/>
              <a:endCxn id="15" idx="2"/>
            </p:cNvCxnSpPr>
            <p:nvPr/>
          </p:nvCxnSpPr>
          <p:spPr>
            <a:xfrm>
              <a:off x="3200400" y="3009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3" idx="6"/>
              <a:endCxn id="15" idx="2"/>
            </p:cNvCxnSpPr>
            <p:nvPr/>
          </p:nvCxnSpPr>
          <p:spPr>
            <a:xfrm>
              <a:off x="3200400" y="3771900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4" idx="6"/>
              <a:endCxn id="15" idx="2"/>
            </p:cNvCxnSpPr>
            <p:nvPr/>
          </p:nvCxnSpPr>
          <p:spPr>
            <a:xfrm flipV="1">
              <a:off x="3200400" y="3771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6"/>
            </p:cNvCxnSpPr>
            <p:nvPr/>
          </p:nvCxnSpPr>
          <p:spPr>
            <a:xfrm>
              <a:off x="4495800" y="3771900"/>
              <a:ext cx="548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95971" name="Object 3"/>
          <p:cNvGraphicFramePr>
            <a:graphicFrameLocks noChangeAspect="1"/>
          </p:cNvGraphicFramePr>
          <p:nvPr/>
        </p:nvGraphicFramePr>
        <p:xfrm>
          <a:off x="4800600" y="3581400"/>
          <a:ext cx="520700" cy="673100"/>
        </p:xfrm>
        <a:graphic>
          <a:graphicData uri="http://schemas.openxmlformats.org/presentationml/2006/ole">
            <p:oleObj spid="_x0000_s600067" name="Equation" r:id="rId3" imgW="164880" imgH="215640" progId="Equation.3">
              <p:embed/>
            </p:oleObj>
          </a:graphicData>
        </a:graphic>
      </p:graphicFrame>
      <p:graphicFrame>
        <p:nvGraphicFramePr>
          <p:cNvPr id="600068" name="Object 4"/>
          <p:cNvGraphicFramePr>
            <a:graphicFrameLocks noChangeAspect="1"/>
          </p:cNvGraphicFramePr>
          <p:nvPr/>
        </p:nvGraphicFramePr>
        <p:xfrm>
          <a:off x="4811712" y="4648200"/>
          <a:ext cx="522288" cy="673100"/>
        </p:xfrm>
        <a:graphic>
          <a:graphicData uri="http://schemas.openxmlformats.org/presentationml/2006/ole">
            <p:oleObj spid="_x0000_s600068" name="Equation" r:id="rId4" imgW="164880" imgH="215640" progId="Equation.3">
              <p:embed/>
            </p:oleObj>
          </a:graphicData>
        </a:graphic>
      </p:graphicFrame>
      <p:graphicFrame>
        <p:nvGraphicFramePr>
          <p:cNvPr id="600069" name="Object 5"/>
          <p:cNvGraphicFramePr>
            <a:graphicFrameLocks noChangeAspect="1"/>
          </p:cNvGraphicFramePr>
          <p:nvPr/>
        </p:nvGraphicFramePr>
        <p:xfrm>
          <a:off x="4887912" y="5791200"/>
          <a:ext cx="522288" cy="673100"/>
        </p:xfrm>
        <a:graphic>
          <a:graphicData uri="http://schemas.openxmlformats.org/presentationml/2006/ole">
            <p:oleObj spid="_x0000_s600069" name="Equation" r:id="rId5" imgW="164880" imgH="215640" progId="Equation.3">
              <p:embed/>
            </p:oleObj>
          </a:graphicData>
        </a:graphic>
      </p:graphicFrame>
      <p:graphicFrame>
        <p:nvGraphicFramePr>
          <p:cNvPr id="600070" name="Object 6"/>
          <p:cNvGraphicFramePr>
            <a:graphicFrameLocks noChangeAspect="1"/>
          </p:cNvGraphicFramePr>
          <p:nvPr/>
        </p:nvGraphicFramePr>
        <p:xfrm>
          <a:off x="6172200" y="3962400"/>
          <a:ext cx="2438400" cy="673100"/>
        </p:xfrm>
        <a:graphic>
          <a:graphicData uri="http://schemas.openxmlformats.org/presentationml/2006/ole">
            <p:oleObj spid="_x0000_s600070" name="Equation" r:id="rId6" imgW="77436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/>
          </a:bodyPr>
          <a:lstStyle/>
          <a:p>
            <a:r>
              <a:rPr lang="tr-TR" dirty="0" smtClean="0"/>
              <a:t>Genel olarak suçlama </a:t>
            </a:r>
            <a:r>
              <a:rPr lang="tr-TR" dirty="0" smtClean="0"/>
              <a:t>atama </a:t>
            </a:r>
            <a:r>
              <a:rPr lang="tr-TR" dirty="0" smtClean="0"/>
              <a:t>demek ki, </a:t>
            </a:r>
            <a:r>
              <a:rPr lang="tr-TR" dirty="0" smtClean="0"/>
              <a:t>“kötü bir şey oldu ama birçok kişi </a:t>
            </a:r>
            <a:r>
              <a:rPr lang="tr-TR" dirty="0" smtClean="0"/>
              <a:t>katkıda bulunduğu </a:t>
            </a:r>
            <a:r>
              <a:rPr lang="tr-TR" dirty="0" smtClean="0"/>
              <a:t>nedeniyle kimin yaptığını bilemiyoruz </a:t>
            </a:r>
            <a:r>
              <a:rPr lang="en-US" dirty="0" smtClean="0">
                <a:sym typeface="Wingdings" pitchFamily="2" charset="2"/>
              </a:rPr>
              <a:t></a:t>
            </a:r>
            <a:r>
              <a:rPr lang="tr-TR" dirty="0" smtClean="0"/>
              <a:t>”</a:t>
            </a:r>
          </a:p>
          <a:p>
            <a:pPr>
              <a:buFont typeface="Wingdings" pitchFamily="2" charset="2"/>
              <a:buChar char="Ø"/>
            </a:pPr>
            <a:endParaRPr lang="tr-TR" dirty="0" smtClean="0"/>
          </a:p>
        </p:txBody>
      </p:sp>
      <p:grpSp>
        <p:nvGrpSpPr>
          <p:cNvPr id="4" name="Group 53"/>
          <p:cNvGrpSpPr/>
          <p:nvPr/>
        </p:nvGrpSpPr>
        <p:grpSpPr>
          <a:xfrm>
            <a:off x="1981200" y="4114800"/>
            <a:ext cx="5303520" cy="2667000"/>
            <a:chOff x="1066800" y="2667000"/>
            <a:chExt cx="3977640" cy="2209800"/>
          </a:xfrm>
        </p:grpSpPr>
        <p:sp>
          <p:nvSpPr>
            <p:cNvPr id="9" name="Oval 8"/>
            <p:cNvSpPr/>
            <p:nvPr/>
          </p:nvSpPr>
          <p:spPr>
            <a:xfrm>
              <a:off x="10668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0668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0668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5146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00B05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00B050"/>
                  </a:solidFill>
                  <a:sym typeface="Symbol"/>
                </a:rPr>
                <a:t>1</a:t>
              </a:r>
              <a:r>
                <a:rPr lang="tr-TR" sz="2000" b="1" baseline="30000" dirty="0" smtClean="0">
                  <a:solidFill>
                    <a:srgbClr val="00B050"/>
                  </a:solidFill>
                  <a:sym typeface="Symbol"/>
                </a:rPr>
                <a:t>2</a:t>
              </a:r>
              <a:endParaRPr lang="en-US" sz="1600" b="1" baseline="30000" dirty="0">
                <a:solidFill>
                  <a:srgbClr val="00B05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5146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00B05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00B050"/>
                  </a:solidFill>
                  <a:sym typeface="Symbol"/>
                </a:rPr>
                <a:t>2</a:t>
              </a:r>
              <a:r>
                <a:rPr lang="tr-TR" sz="2000" b="1" baseline="30000" dirty="0" smtClean="0">
                  <a:solidFill>
                    <a:srgbClr val="00B050"/>
                  </a:solidFill>
                  <a:sym typeface="Symbol"/>
                </a:rPr>
                <a:t>2</a:t>
              </a:r>
              <a:endParaRPr lang="en-US" sz="1600" b="1" baseline="30000" dirty="0">
                <a:solidFill>
                  <a:srgbClr val="00B05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5146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00B05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00B050"/>
                  </a:solidFill>
                  <a:sym typeface="Symbol"/>
                </a:rPr>
                <a:t>3</a:t>
              </a:r>
              <a:r>
                <a:rPr lang="tr-TR" sz="2000" b="1" baseline="30000" dirty="0" smtClean="0">
                  <a:solidFill>
                    <a:srgbClr val="00B050"/>
                  </a:solidFill>
                  <a:sym typeface="Symbol"/>
                </a:rPr>
                <a:t>2</a:t>
              </a:r>
              <a:endParaRPr lang="en-US" sz="1600" b="1" baseline="30000" dirty="0">
                <a:solidFill>
                  <a:srgbClr val="00B05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8100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00B05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00B050"/>
                  </a:solidFill>
                  <a:sym typeface="Symbol"/>
                </a:rPr>
                <a:t>1</a:t>
              </a:r>
              <a:r>
                <a:rPr lang="tr-TR" sz="2000" b="1" baseline="30000" dirty="0" smtClean="0">
                  <a:solidFill>
                    <a:srgbClr val="00B050"/>
                  </a:solidFill>
                  <a:sym typeface="Symbol"/>
                </a:rPr>
                <a:t>3</a:t>
              </a:r>
              <a:endParaRPr lang="en-US" sz="1600" b="1" baseline="30000" dirty="0">
                <a:solidFill>
                  <a:srgbClr val="00B050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9" idx="6"/>
              <a:endCxn id="14" idx="2"/>
            </p:cNvCxnSpPr>
            <p:nvPr/>
          </p:nvCxnSpPr>
          <p:spPr>
            <a:xfrm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6"/>
              <a:endCxn id="13" idx="2"/>
            </p:cNvCxnSpPr>
            <p:nvPr/>
          </p:nvCxnSpPr>
          <p:spPr>
            <a:xfrm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6"/>
              <a:endCxn id="12" idx="2"/>
            </p:cNvCxnSpPr>
            <p:nvPr/>
          </p:nvCxnSpPr>
          <p:spPr>
            <a:xfrm>
              <a:off x="1752600" y="3009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6"/>
              <a:endCxn id="12" idx="2"/>
            </p:cNvCxnSpPr>
            <p:nvPr/>
          </p:nvCxnSpPr>
          <p:spPr>
            <a:xfrm flipV="1"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6"/>
              <a:endCxn id="13" idx="2"/>
            </p:cNvCxnSpPr>
            <p:nvPr/>
          </p:nvCxnSpPr>
          <p:spPr>
            <a:xfrm>
              <a:off x="1752600" y="3771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6"/>
              <a:endCxn id="14" idx="2"/>
            </p:cNvCxnSpPr>
            <p:nvPr/>
          </p:nvCxnSpPr>
          <p:spPr>
            <a:xfrm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1" idx="6"/>
              <a:endCxn id="12" idx="2"/>
            </p:cNvCxnSpPr>
            <p:nvPr/>
          </p:nvCxnSpPr>
          <p:spPr>
            <a:xfrm flipV="1"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1" idx="6"/>
              <a:endCxn id="13" idx="2"/>
            </p:cNvCxnSpPr>
            <p:nvPr/>
          </p:nvCxnSpPr>
          <p:spPr>
            <a:xfrm flipV="1"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6"/>
              <a:endCxn id="14" idx="2"/>
            </p:cNvCxnSpPr>
            <p:nvPr/>
          </p:nvCxnSpPr>
          <p:spPr>
            <a:xfrm>
              <a:off x="1752600" y="4533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6"/>
              <a:endCxn id="15" idx="2"/>
            </p:cNvCxnSpPr>
            <p:nvPr/>
          </p:nvCxnSpPr>
          <p:spPr>
            <a:xfrm>
              <a:off x="3200400" y="3009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3" idx="6"/>
              <a:endCxn id="15" idx="2"/>
            </p:cNvCxnSpPr>
            <p:nvPr/>
          </p:nvCxnSpPr>
          <p:spPr>
            <a:xfrm>
              <a:off x="3200400" y="3771900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4" idx="6"/>
              <a:endCxn id="15" idx="2"/>
            </p:cNvCxnSpPr>
            <p:nvPr/>
          </p:nvCxnSpPr>
          <p:spPr>
            <a:xfrm flipV="1">
              <a:off x="3200400" y="3771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6"/>
            </p:cNvCxnSpPr>
            <p:nvPr/>
          </p:nvCxnSpPr>
          <p:spPr>
            <a:xfrm>
              <a:off x="4495800" y="3771900"/>
              <a:ext cx="548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95971" name="Object 3"/>
          <p:cNvGraphicFramePr>
            <a:graphicFrameLocks noChangeAspect="1"/>
          </p:cNvGraphicFramePr>
          <p:nvPr/>
        </p:nvGraphicFramePr>
        <p:xfrm>
          <a:off x="4800600" y="3822700"/>
          <a:ext cx="520700" cy="673100"/>
        </p:xfrm>
        <a:graphic>
          <a:graphicData uri="http://schemas.openxmlformats.org/presentationml/2006/ole">
            <p:oleObj spid="_x0000_s601091" name="Equation" r:id="rId3" imgW="164880" imgH="215640" progId="Equation.3">
              <p:embed/>
            </p:oleObj>
          </a:graphicData>
        </a:graphic>
      </p:graphicFrame>
      <p:graphicFrame>
        <p:nvGraphicFramePr>
          <p:cNvPr id="600068" name="Object 4"/>
          <p:cNvGraphicFramePr>
            <a:graphicFrameLocks noChangeAspect="1"/>
          </p:cNvGraphicFramePr>
          <p:nvPr/>
        </p:nvGraphicFramePr>
        <p:xfrm>
          <a:off x="4811712" y="4889500"/>
          <a:ext cx="522288" cy="673100"/>
        </p:xfrm>
        <a:graphic>
          <a:graphicData uri="http://schemas.openxmlformats.org/presentationml/2006/ole">
            <p:oleObj spid="_x0000_s601092" name="Equation" r:id="rId4" imgW="164880" imgH="215640" progId="Equation.3">
              <p:embed/>
            </p:oleObj>
          </a:graphicData>
        </a:graphic>
      </p:graphicFrame>
      <p:graphicFrame>
        <p:nvGraphicFramePr>
          <p:cNvPr id="600069" name="Object 5"/>
          <p:cNvGraphicFramePr>
            <a:graphicFrameLocks noChangeAspect="1"/>
          </p:cNvGraphicFramePr>
          <p:nvPr/>
        </p:nvGraphicFramePr>
        <p:xfrm>
          <a:off x="4887912" y="6032500"/>
          <a:ext cx="522288" cy="673100"/>
        </p:xfrm>
        <a:graphic>
          <a:graphicData uri="http://schemas.openxmlformats.org/presentationml/2006/ole">
            <p:oleObj spid="_x0000_s601093" name="Equation" r:id="rId5" imgW="164880" imgH="215640" progId="Equation.3">
              <p:embed/>
            </p:oleObj>
          </a:graphicData>
        </a:graphic>
      </p:graphicFrame>
      <p:graphicFrame>
        <p:nvGraphicFramePr>
          <p:cNvPr id="601094" name="Object 6"/>
          <p:cNvGraphicFramePr>
            <a:graphicFrameLocks noChangeAspect="1"/>
          </p:cNvGraphicFramePr>
          <p:nvPr/>
        </p:nvGraphicFramePr>
        <p:xfrm>
          <a:off x="6038850" y="4127500"/>
          <a:ext cx="2438400" cy="673100"/>
        </p:xfrm>
        <a:graphic>
          <a:graphicData uri="http://schemas.openxmlformats.org/presentationml/2006/ole">
            <p:oleObj spid="_x0000_s601094" name="Equation" r:id="rId6" imgW="774360" imgH="215640" progId="Equation.3">
              <p:embed/>
            </p:oleObj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4572000" y="3886200"/>
            <a:ext cx="762000" cy="457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495800" y="3810000"/>
            <a:ext cx="990600" cy="609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572000" y="5029200"/>
            <a:ext cx="762000" cy="457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495800" y="4953000"/>
            <a:ext cx="990600" cy="609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48200" y="6096000"/>
            <a:ext cx="762000" cy="457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4572000" y="6019800"/>
            <a:ext cx="990600" cy="609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/>
          </a:bodyPr>
          <a:lstStyle/>
          <a:p>
            <a:r>
              <a:rPr lang="tr-TR" dirty="0" smtClean="0"/>
              <a:t>Büyük organizasyonda önemli bir </a:t>
            </a:r>
            <a:r>
              <a:rPr lang="tr-TR" dirty="0" smtClean="0"/>
              <a:t>sorundur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(tabi </a:t>
            </a:r>
            <a:r>
              <a:rPr lang="tr-TR" dirty="0" smtClean="0"/>
              <a:t>ki </a:t>
            </a:r>
            <a:r>
              <a:rPr lang="tr-TR" dirty="0" smtClean="0">
                <a:sym typeface="Wingdings" pitchFamily="2" charset="2"/>
              </a:rPr>
              <a:t></a:t>
            </a:r>
            <a:r>
              <a:rPr lang="tr-TR" dirty="0" smtClean="0"/>
              <a:t>)...</a:t>
            </a:r>
            <a:endParaRPr lang="tr-TR" dirty="0" smtClean="0"/>
          </a:p>
        </p:txBody>
      </p:sp>
      <p:grpSp>
        <p:nvGrpSpPr>
          <p:cNvPr id="4" name="Group 53"/>
          <p:cNvGrpSpPr/>
          <p:nvPr/>
        </p:nvGrpSpPr>
        <p:grpSpPr>
          <a:xfrm>
            <a:off x="1981200" y="4114800"/>
            <a:ext cx="5303520" cy="2667000"/>
            <a:chOff x="1066800" y="2667000"/>
            <a:chExt cx="3977640" cy="2209800"/>
          </a:xfrm>
        </p:grpSpPr>
        <p:sp>
          <p:nvSpPr>
            <p:cNvPr id="9" name="Oval 8"/>
            <p:cNvSpPr/>
            <p:nvPr/>
          </p:nvSpPr>
          <p:spPr>
            <a:xfrm>
              <a:off x="10668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0668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0668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5146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00B05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00B050"/>
                  </a:solidFill>
                  <a:sym typeface="Symbol"/>
                </a:rPr>
                <a:t>1</a:t>
              </a:r>
              <a:r>
                <a:rPr lang="tr-TR" sz="2000" b="1" baseline="30000" dirty="0" smtClean="0">
                  <a:solidFill>
                    <a:srgbClr val="00B050"/>
                  </a:solidFill>
                  <a:sym typeface="Symbol"/>
                </a:rPr>
                <a:t>2</a:t>
              </a:r>
              <a:endParaRPr lang="en-US" sz="1600" b="1" baseline="30000" dirty="0">
                <a:solidFill>
                  <a:srgbClr val="00B05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5146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00B05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00B050"/>
                  </a:solidFill>
                  <a:sym typeface="Symbol"/>
                </a:rPr>
                <a:t>2</a:t>
              </a:r>
              <a:r>
                <a:rPr lang="tr-TR" sz="2000" b="1" baseline="30000" dirty="0" smtClean="0">
                  <a:solidFill>
                    <a:srgbClr val="00B050"/>
                  </a:solidFill>
                  <a:sym typeface="Symbol"/>
                </a:rPr>
                <a:t>2</a:t>
              </a:r>
              <a:endParaRPr lang="en-US" sz="1600" b="1" baseline="30000" dirty="0">
                <a:solidFill>
                  <a:srgbClr val="00B05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5146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00B05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00B050"/>
                  </a:solidFill>
                  <a:sym typeface="Symbol"/>
                </a:rPr>
                <a:t>3</a:t>
              </a:r>
              <a:r>
                <a:rPr lang="tr-TR" sz="2000" b="1" baseline="30000" dirty="0" smtClean="0">
                  <a:solidFill>
                    <a:srgbClr val="00B050"/>
                  </a:solidFill>
                  <a:sym typeface="Symbol"/>
                </a:rPr>
                <a:t>2</a:t>
              </a:r>
              <a:endParaRPr lang="en-US" sz="1600" b="1" baseline="30000" dirty="0">
                <a:solidFill>
                  <a:srgbClr val="00B05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8100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00B05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00B050"/>
                  </a:solidFill>
                  <a:sym typeface="Symbol"/>
                </a:rPr>
                <a:t>1</a:t>
              </a:r>
              <a:r>
                <a:rPr lang="tr-TR" sz="2000" b="1" baseline="30000" dirty="0" smtClean="0">
                  <a:solidFill>
                    <a:srgbClr val="00B050"/>
                  </a:solidFill>
                  <a:sym typeface="Symbol"/>
                </a:rPr>
                <a:t>3</a:t>
              </a:r>
              <a:endParaRPr lang="en-US" sz="1600" b="1" baseline="30000" dirty="0">
                <a:solidFill>
                  <a:srgbClr val="00B050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9" idx="6"/>
              <a:endCxn id="14" idx="2"/>
            </p:cNvCxnSpPr>
            <p:nvPr/>
          </p:nvCxnSpPr>
          <p:spPr>
            <a:xfrm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6"/>
              <a:endCxn id="13" idx="2"/>
            </p:cNvCxnSpPr>
            <p:nvPr/>
          </p:nvCxnSpPr>
          <p:spPr>
            <a:xfrm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6"/>
              <a:endCxn id="12" idx="2"/>
            </p:cNvCxnSpPr>
            <p:nvPr/>
          </p:nvCxnSpPr>
          <p:spPr>
            <a:xfrm>
              <a:off x="1752600" y="3009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6"/>
              <a:endCxn id="12" idx="2"/>
            </p:cNvCxnSpPr>
            <p:nvPr/>
          </p:nvCxnSpPr>
          <p:spPr>
            <a:xfrm flipV="1"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6"/>
              <a:endCxn id="13" idx="2"/>
            </p:cNvCxnSpPr>
            <p:nvPr/>
          </p:nvCxnSpPr>
          <p:spPr>
            <a:xfrm>
              <a:off x="1752600" y="3771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6"/>
              <a:endCxn id="14" idx="2"/>
            </p:cNvCxnSpPr>
            <p:nvPr/>
          </p:nvCxnSpPr>
          <p:spPr>
            <a:xfrm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1" idx="6"/>
              <a:endCxn id="12" idx="2"/>
            </p:cNvCxnSpPr>
            <p:nvPr/>
          </p:nvCxnSpPr>
          <p:spPr>
            <a:xfrm flipV="1"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1" idx="6"/>
              <a:endCxn id="13" idx="2"/>
            </p:cNvCxnSpPr>
            <p:nvPr/>
          </p:nvCxnSpPr>
          <p:spPr>
            <a:xfrm flipV="1"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6"/>
              <a:endCxn id="14" idx="2"/>
            </p:cNvCxnSpPr>
            <p:nvPr/>
          </p:nvCxnSpPr>
          <p:spPr>
            <a:xfrm>
              <a:off x="1752600" y="4533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6"/>
              <a:endCxn id="15" idx="2"/>
            </p:cNvCxnSpPr>
            <p:nvPr/>
          </p:nvCxnSpPr>
          <p:spPr>
            <a:xfrm>
              <a:off x="3200400" y="3009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3" idx="6"/>
              <a:endCxn id="15" idx="2"/>
            </p:cNvCxnSpPr>
            <p:nvPr/>
          </p:nvCxnSpPr>
          <p:spPr>
            <a:xfrm>
              <a:off x="3200400" y="3771900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4" idx="6"/>
              <a:endCxn id="15" idx="2"/>
            </p:cNvCxnSpPr>
            <p:nvPr/>
          </p:nvCxnSpPr>
          <p:spPr>
            <a:xfrm flipV="1">
              <a:off x="3200400" y="3771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6"/>
            </p:cNvCxnSpPr>
            <p:nvPr/>
          </p:nvCxnSpPr>
          <p:spPr>
            <a:xfrm>
              <a:off x="4495800" y="3771900"/>
              <a:ext cx="548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95971" name="Object 3"/>
          <p:cNvGraphicFramePr>
            <a:graphicFrameLocks noChangeAspect="1"/>
          </p:cNvGraphicFramePr>
          <p:nvPr/>
        </p:nvGraphicFramePr>
        <p:xfrm>
          <a:off x="4800600" y="3822700"/>
          <a:ext cx="520700" cy="673100"/>
        </p:xfrm>
        <a:graphic>
          <a:graphicData uri="http://schemas.openxmlformats.org/presentationml/2006/ole">
            <p:oleObj spid="_x0000_s603139" name="Equation" r:id="rId3" imgW="164880" imgH="215640" progId="Equation.3">
              <p:embed/>
            </p:oleObj>
          </a:graphicData>
        </a:graphic>
      </p:graphicFrame>
      <p:graphicFrame>
        <p:nvGraphicFramePr>
          <p:cNvPr id="600068" name="Object 4"/>
          <p:cNvGraphicFramePr>
            <a:graphicFrameLocks noChangeAspect="1"/>
          </p:cNvGraphicFramePr>
          <p:nvPr/>
        </p:nvGraphicFramePr>
        <p:xfrm>
          <a:off x="4811712" y="4889500"/>
          <a:ext cx="522288" cy="673100"/>
        </p:xfrm>
        <a:graphic>
          <a:graphicData uri="http://schemas.openxmlformats.org/presentationml/2006/ole">
            <p:oleObj spid="_x0000_s603140" name="Equation" r:id="rId4" imgW="164880" imgH="215640" progId="Equation.3">
              <p:embed/>
            </p:oleObj>
          </a:graphicData>
        </a:graphic>
      </p:graphicFrame>
      <p:graphicFrame>
        <p:nvGraphicFramePr>
          <p:cNvPr id="600069" name="Object 5"/>
          <p:cNvGraphicFramePr>
            <a:graphicFrameLocks noChangeAspect="1"/>
          </p:cNvGraphicFramePr>
          <p:nvPr/>
        </p:nvGraphicFramePr>
        <p:xfrm>
          <a:off x="4887912" y="6032500"/>
          <a:ext cx="522288" cy="673100"/>
        </p:xfrm>
        <a:graphic>
          <a:graphicData uri="http://schemas.openxmlformats.org/presentationml/2006/ole">
            <p:oleObj spid="_x0000_s603141" name="Equation" r:id="rId5" imgW="164880" imgH="215640" progId="Equation.3">
              <p:embed/>
            </p:oleObj>
          </a:graphicData>
        </a:graphic>
      </p:graphicFrame>
      <p:graphicFrame>
        <p:nvGraphicFramePr>
          <p:cNvPr id="603142" name="Object 6"/>
          <p:cNvGraphicFramePr>
            <a:graphicFrameLocks noChangeAspect="1"/>
          </p:cNvGraphicFramePr>
          <p:nvPr/>
        </p:nvGraphicFramePr>
        <p:xfrm>
          <a:off x="6038850" y="4127500"/>
          <a:ext cx="2438400" cy="673100"/>
        </p:xfrm>
        <a:graphic>
          <a:graphicData uri="http://schemas.openxmlformats.org/presentationml/2006/ole">
            <p:oleObj spid="_x0000_s603142" name="Equation" r:id="rId6" imgW="77436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/>
          </a:bodyPr>
          <a:lstStyle/>
          <a:p>
            <a:r>
              <a:rPr lang="tr-TR" dirty="0" smtClean="0"/>
              <a:t>Örnek: bir </a:t>
            </a:r>
            <a:r>
              <a:rPr lang="tr-TR" dirty="0" smtClean="0"/>
              <a:t>şirkette ürün çok kötü kalitede bulunmakta, ama </a:t>
            </a:r>
            <a:r>
              <a:rPr lang="tr-TR" dirty="0" smtClean="0"/>
              <a:t>...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... </a:t>
            </a:r>
            <a:r>
              <a:rPr lang="tr-TR" dirty="0" smtClean="0"/>
              <a:t>Ürün üretiminde birçok kişi </a:t>
            </a:r>
            <a:r>
              <a:rPr lang="tr-TR" dirty="0" smtClean="0"/>
              <a:t>katkıda olduğu </a:t>
            </a:r>
            <a:r>
              <a:rPr lang="tr-TR" dirty="0" smtClean="0"/>
              <a:t>nedeniyle bu kimin </a:t>
            </a:r>
            <a:r>
              <a:rPr lang="tr-TR" dirty="0" smtClean="0"/>
              <a:t>sorun </a:t>
            </a:r>
            <a:r>
              <a:rPr lang="tr-TR" dirty="0" smtClean="0"/>
              <a:t>olduğunu </a:t>
            </a:r>
            <a:r>
              <a:rPr lang="tr-TR" dirty="0" smtClean="0"/>
              <a:t>bilmiyoruz </a:t>
            </a:r>
            <a:endParaRPr lang="tr-TR" dirty="0" smtClean="0"/>
          </a:p>
        </p:txBody>
      </p:sp>
      <p:grpSp>
        <p:nvGrpSpPr>
          <p:cNvPr id="4" name="Group 53"/>
          <p:cNvGrpSpPr/>
          <p:nvPr/>
        </p:nvGrpSpPr>
        <p:grpSpPr>
          <a:xfrm>
            <a:off x="1981200" y="3505200"/>
            <a:ext cx="5303520" cy="2667000"/>
            <a:chOff x="1066800" y="2667000"/>
            <a:chExt cx="3977640" cy="2209800"/>
          </a:xfrm>
        </p:grpSpPr>
        <p:sp>
          <p:nvSpPr>
            <p:cNvPr id="9" name="Oval 8"/>
            <p:cNvSpPr/>
            <p:nvPr/>
          </p:nvSpPr>
          <p:spPr>
            <a:xfrm>
              <a:off x="10668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rgbClr val="FFC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rgbClr val="FFC000"/>
                  </a:solidFill>
                  <a:sym typeface="Symbol"/>
                </a:rPr>
                <a:t>1</a:t>
              </a:r>
              <a:endParaRPr lang="en-US" sz="1600" baseline="30000" dirty="0">
                <a:solidFill>
                  <a:srgbClr val="FFC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0668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rgbClr val="FFC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rgbClr val="FFC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rgbClr val="FFC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0668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rgbClr val="FFC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rgbClr val="FFC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rgbClr val="FFC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5146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00B05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00B050"/>
                  </a:solidFill>
                  <a:sym typeface="Symbol"/>
                </a:rPr>
                <a:t>1</a:t>
              </a:r>
              <a:r>
                <a:rPr lang="tr-TR" sz="2000" b="1" baseline="30000" dirty="0" smtClean="0">
                  <a:solidFill>
                    <a:srgbClr val="00B050"/>
                  </a:solidFill>
                  <a:sym typeface="Symbol"/>
                </a:rPr>
                <a:t>2</a:t>
              </a:r>
              <a:endParaRPr lang="en-US" sz="1600" b="1" baseline="30000" dirty="0">
                <a:solidFill>
                  <a:srgbClr val="00B05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5146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00B05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00B050"/>
                  </a:solidFill>
                  <a:sym typeface="Symbol"/>
                </a:rPr>
                <a:t>2</a:t>
              </a:r>
              <a:r>
                <a:rPr lang="tr-TR" sz="2000" b="1" baseline="30000" dirty="0" smtClean="0">
                  <a:solidFill>
                    <a:srgbClr val="00B050"/>
                  </a:solidFill>
                  <a:sym typeface="Symbol"/>
                </a:rPr>
                <a:t>2</a:t>
              </a:r>
              <a:endParaRPr lang="en-US" sz="1600" b="1" baseline="30000" dirty="0">
                <a:solidFill>
                  <a:srgbClr val="00B05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5146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00B05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00B050"/>
                  </a:solidFill>
                  <a:sym typeface="Symbol"/>
                </a:rPr>
                <a:t>3</a:t>
              </a:r>
              <a:r>
                <a:rPr lang="tr-TR" sz="2000" b="1" baseline="30000" dirty="0" smtClean="0">
                  <a:solidFill>
                    <a:srgbClr val="00B050"/>
                  </a:solidFill>
                  <a:sym typeface="Symbol"/>
                </a:rPr>
                <a:t>2</a:t>
              </a:r>
              <a:endParaRPr lang="en-US" sz="1600" b="1" baseline="30000" dirty="0">
                <a:solidFill>
                  <a:srgbClr val="00B05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8100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FF000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FF0000"/>
                  </a:solidFill>
                  <a:sym typeface="Symbol"/>
                </a:rPr>
                <a:t>1</a:t>
              </a:r>
              <a:r>
                <a:rPr lang="tr-TR" sz="2000" b="1" baseline="30000" dirty="0" smtClean="0">
                  <a:solidFill>
                    <a:srgbClr val="FF0000"/>
                  </a:solidFill>
                  <a:sym typeface="Symbol"/>
                </a:rPr>
                <a:t>3</a:t>
              </a:r>
              <a:endParaRPr lang="en-US" sz="1600" b="1" baseline="30000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9" idx="6"/>
              <a:endCxn id="14" idx="2"/>
            </p:cNvCxnSpPr>
            <p:nvPr/>
          </p:nvCxnSpPr>
          <p:spPr>
            <a:xfrm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6"/>
              <a:endCxn id="13" idx="2"/>
            </p:cNvCxnSpPr>
            <p:nvPr/>
          </p:nvCxnSpPr>
          <p:spPr>
            <a:xfrm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6"/>
              <a:endCxn id="12" idx="2"/>
            </p:cNvCxnSpPr>
            <p:nvPr/>
          </p:nvCxnSpPr>
          <p:spPr>
            <a:xfrm>
              <a:off x="1752600" y="3009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6"/>
              <a:endCxn id="12" idx="2"/>
            </p:cNvCxnSpPr>
            <p:nvPr/>
          </p:nvCxnSpPr>
          <p:spPr>
            <a:xfrm flipV="1"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6"/>
              <a:endCxn id="13" idx="2"/>
            </p:cNvCxnSpPr>
            <p:nvPr/>
          </p:nvCxnSpPr>
          <p:spPr>
            <a:xfrm>
              <a:off x="1752600" y="3771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6"/>
              <a:endCxn id="14" idx="2"/>
            </p:cNvCxnSpPr>
            <p:nvPr/>
          </p:nvCxnSpPr>
          <p:spPr>
            <a:xfrm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1" idx="6"/>
              <a:endCxn id="12" idx="2"/>
            </p:cNvCxnSpPr>
            <p:nvPr/>
          </p:nvCxnSpPr>
          <p:spPr>
            <a:xfrm flipV="1"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1" idx="6"/>
              <a:endCxn id="13" idx="2"/>
            </p:cNvCxnSpPr>
            <p:nvPr/>
          </p:nvCxnSpPr>
          <p:spPr>
            <a:xfrm flipV="1"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6"/>
              <a:endCxn id="14" idx="2"/>
            </p:cNvCxnSpPr>
            <p:nvPr/>
          </p:nvCxnSpPr>
          <p:spPr>
            <a:xfrm>
              <a:off x="1752600" y="4533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6"/>
              <a:endCxn id="15" idx="2"/>
            </p:cNvCxnSpPr>
            <p:nvPr/>
          </p:nvCxnSpPr>
          <p:spPr>
            <a:xfrm>
              <a:off x="3200400" y="3009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3" idx="6"/>
              <a:endCxn id="15" idx="2"/>
            </p:cNvCxnSpPr>
            <p:nvPr/>
          </p:nvCxnSpPr>
          <p:spPr>
            <a:xfrm>
              <a:off x="3200400" y="3771900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4" idx="6"/>
              <a:endCxn id="15" idx="2"/>
            </p:cNvCxnSpPr>
            <p:nvPr/>
          </p:nvCxnSpPr>
          <p:spPr>
            <a:xfrm flipV="1">
              <a:off x="3200400" y="3771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6"/>
            </p:cNvCxnSpPr>
            <p:nvPr/>
          </p:nvCxnSpPr>
          <p:spPr>
            <a:xfrm>
              <a:off x="4495800" y="3771900"/>
              <a:ext cx="548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5638800" y="34290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rgbClr val="FF0000"/>
                </a:solidFill>
              </a:rPr>
              <a:t>Ürün kötü </a:t>
            </a:r>
            <a:r>
              <a:rPr lang="tr-TR" sz="2400" dirty="0" smtClean="0">
                <a:solidFill>
                  <a:srgbClr val="FF0000"/>
                </a:solidFill>
              </a:rPr>
              <a:t>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24600" y="63246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rgbClr val="FF0000"/>
                </a:solidFill>
              </a:rPr>
              <a:t>Kimin </a:t>
            </a:r>
            <a:r>
              <a:rPr lang="tr-TR" sz="2400" dirty="0" smtClean="0">
                <a:solidFill>
                  <a:srgbClr val="FF0000"/>
                </a:solidFill>
              </a:rPr>
              <a:t>sorun </a:t>
            </a:r>
            <a:r>
              <a:rPr lang="tr-TR" sz="2400" dirty="0" smtClean="0">
                <a:solidFill>
                  <a:srgbClr val="FF0000"/>
                </a:solidFill>
              </a:rPr>
              <a:t>???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57400" y="6243935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rgbClr val="00B050"/>
                </a:solidFill>
              </a:rPr>
              <a:t>Birçok </a:t>
            </a:r>
            <a:r>
              <a:rPr lang="tr-TR" sz="2400" dirty="0" smtClean="0">
                <a:solidFill>
                  <a:srgbClr val="00B050"/>
                </a:solidFill>
              </a:rPr>
              <a:t>kişi katkıdadır ...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Elektriksel nöron:</a:t>
            </a:r>
            <a:endParaRPr lang="tr-TR" dirty="0" smtClean="0"/>
          </a:p>
          <a:p>
            <a:pPr lvl="1"/>
            <a:r>
              <a:rPr lang="tr-TR" dirty="0" smtClean="0"/>
              <a:t>Biyolojik </a:t>
            </a:r>
            <a:r>
              <a:rPr lang="tr-TR" dirty="0" smtClean="0"/>
              <a:t>nöronlarda </a:t>
            </a:r>
            <a:r>
              <a:rPr lang="tr-TR" dirty="0" smtClean="0">
                <a:solidFill>
                  <a:srgbClr val="FF0000"/>
                </a:solidFill>
              </a:rPr>
              <a:t>birçok giriş </a:t>
            </a:r>
            <a:r>
              <a:rPr lang="tr-TR" dirty="0" smtClean="0">
                <a:solidFill>
                  <a:srgbClr val="FF0000"/>
                </a:solidFill>
              </a:rPr>
              <a:t>(“dendrite” denir) </a:t>
            </a:r>
            <a:r>
              <a:rPr lang="tr-TR" dirty="0" smtClean="0"/>
              <a:t>ve </a:t>
            </a:r>
            <a:r>
              <a:rPr lang="tr-TR" dirty="0" smtClean="0">
                <a:solidFill>
                  <a:srgbClr val="FF0000"/>
                </a:solidFill>
              </a:rPr>
              <a:t>bir çıkış (“akson” denir) </a:t>
            </a:r>
            <a:r>
              <a:rPr lang="tr-TR" dirty="0" smtClean="0"/>
              <a:t>var</a:t>
            </a:r>
            <a:endParaRPr lang="tr-TR" dirty="0" smtClean="0"/>
          </a:p>
          <a:p>
            <a:pPr lvl="1"/>
            <a:r>
              <a:rPr lang="tr-TR" dirty="0" smtClean="0"/>
              <a:t>Nöronlar, dendriteler</a:t>
            </a:r>
            <a:r>
              <a:rPr lang="tr-TR" dirty="0" smtClean="0"/>
              <a:t> </a:t>
            </a:r>
            <a:r>
              <a:rPr lang="tr-TR" dirty="0" smtClean="0"/>
              <a:t>yoluyla</a:t>
            </a:r>
            <a:r>
              <a:rPr lang="tr-TR" dirty="0" smtClean="0"/>
              <a:t> diğer </a:t>
            </a:r>
            <a:r>
              <a:rPr lang="tr-TR" dirty="0" smtClean="0"/>
              <a:t>nörondan </a:t>
            </a:r>
            <a:r>
              <a:rPr lang="tr-TR" dirty="0" smtClean="0">
                <a:solidFill>
                  <a:srgbClr val="FF0000"/>
                </a:solidFill>
              </a:rPr>
              <a:t>elektriksel </a:t>
            </a:r>
            <a:r>
              <a:rPr lang="tr-TR" dirty="0" smtClean="0">
                <a:solidFill>
                  <a:srgbClr val="FF0000"/>
                </a:solidFill>
              </a:rPr>
              <a:t>sinyalleri </a:t>
            </a:r>
            <a:r>
              <a:rPr lang="tr-TR" dirty="0" smtClean="0">
                <a:solidFill>
                  <a:srgbClr val="FF0000"/>
                </a:solidFill>
              </a:rPr>
              <a:t>alıp içinde lineer </a:t>
            </a:r>
            <a:r>
              <a:rPr lang="tr-TR" dirty="0" smtClean="0">
                <a:solidFill>
                  <a:srgbClr val="FF0000"/>
                </a:solidFill>
              </a:rPr>
              <a:t>şekilde </a:t>
            </a:r>
            <a:r>
              <a:rPr lang="tr-TR" dirty="0" smtClean="0">
                <a:solidFill>
                  <a:srgbClr val="FF0000"/>
                </a:solidFill>
              </a:rPr>
              <a:t>toplar</a:t>
            </a:r>
            <a:endParaRPr lang="tr-TR" dirty="0" smtClean="0">
              <a:solidFill>
                <a:srgbClr val="FF0000"/>
              </a:solidFill>
            </a:endParaRPr>
          </a:p>
          <a:p>
            <a:pPr lvl="1"/>
            <a:r>
              <a:rPr lang="tr-TR" dirty="0" smtClean="0"/>
              <a:t>Toplam sinyaline göre, </a:t>
            </a:r>
            <a:r>
              <a:rPr lang="tr-TR" dirty="0" smtClean="0"/>
              <a:t>aksonda çıkış olarak </a:t>
            </a:r>
            <a:r>
              <a:rPr lang="tr-TR" dirty="0" smtClean="0">
                <a:solidFill>
                  <a:srgbClr val="FF0000"/>
                </a:solidFill>
              </a:rPr>
              <a:t>ikili elektriksel </a:t>
            </a:r>
            <a:r>
              <a:rPr lang="tr-TR" dirty="0" smtClean="0">
                <a:solidFill>
                  <a:srgbClr val="FF0000"/>
                </a:solidFill>
              </a:rPr>
              <a:t>sinyal </a:t>
            </a:r>
            <a:r>
              <a:rPr lang="tr-TR" dirty="0" smtClean="0"/>
              <a:t>oluşturulabilir</a:t>
            </a:r>
            <a:endParaRPr lang="tr-TR" dirty="0" smtClean="0"/>
          </a:p>
          <a:p>
            <a:pPr lvl="1"/>
            <a:r>
              <a:rPr lang="tr-TR" dirty="0" smtClean="0"/>
              <a:t>Bu </a:t>
            </a:r>
            <a:r>
              <a:rPr lang="tr-TR" dirty="0" smtClean="0"/>
              <a:t>sinyal di</a:t>
            </a:r>
            <a:r>
              <a:rPr lang="tr-TR" dirty="0" smtClean="0"/>
              <a:t>ğer </a:t>
            </a:r>
            <a:r>
              <a:rPr lang="tr-TR" dirty="0" smtClean="0"/>
              <a:t>birçok nörona gidip orada ikinci sinyalları oluşturabilir vb</a:t>
            </a:r>
            <a:endParaRPr lang="tr-TR" dirty="0" smtClean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... </a:t>
            </a:r>
            <a:r>
              <a:rPr lang="tr-TR" dirty="0" smtClean="0"/>
              <a:t>Ürün üretiminde birçok kişi </a:t>
            </a:r>
            <a:r>
              <a:rPr lang="tr-TR" dirty="0" smtClean="0"/>
              <a:t>katkıda olduğu </a:t>
            </a:r>
            <a:r>
              <a:rPr lang="tr-TR" dirty="0" smtClean="0"/>
              <a:t>nedeniyle bu kimin </a:t>
            </a:r>
            <a:r>
              <a:rPr lang="tr-TR" dirty="0" smtClean="0"/>
              <a:t>sorun </a:t>
            </a:r>
            <a:r>
              <a:rPr lang="tr-TR" dirty="0" smtClean="0"/>
              <a:t>olduğunu </a:t>
            </a:r>
            <a:r>
              <a:rPr lang="tr-TR" dirty="0" smtClean="0"/>
              <a:t>bilmiyoruz </a:t>
            </a:r>
            <a:endParaRPr lang="tr-TR" dirty="0" smtClean="0"/>
          </a:p>
        </p:txBody>
      </p:sp>
      <p:grpSp>
        <p:nvGrpSpPr>
          <p:cNvPr id="4" name="Group 53"/>
          <p:cNvGrpSpPr/>
          <p:nvPr/>
        </p:nvGrpSpPr>
        <p:grpSpPr>
          <a:xfrm>
            <a:off x="1981200" y="3505200"/>
            <a:ext cx="5303520" cy="2667000"/>
            <a:chOff x="1066800" y="2667000"/>
            <a:chExt cx="3977640" cy="2209800"/>
          </a:xfrm>
        </p:grpSpPr>
        <p:sp>
          <p:nvSpPr>
            <p:cNvPr id="9" name="Oval 8"/>
            <p:cNvSpPr/>
            <p:nvPr/>
          </p:nvSpPr>
          <p:spPr>
            <a:xfrm>
              <a:off x="10668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rgbClr val="FFC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rgbClr val="FFC000"/>
                  </a:solidFill>
                  <a:sym typeface="Symbol"/>
                </a:rPr>
                <a:t>1</a:t>
              </a:r>
              <a:endParaRPr lang="en-US" sz="1600" baseline="30000" dirty="0">
                <a:solidFill>
                  <a:srgbClr val="FFC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0668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rgbClr val="FFC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rgbClr val="FFC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rgbClr val="FFC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0668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rgbClr val="FFC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rgbClr val="FFC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rgbClr val="FFC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5146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00B05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00B050"/>
                  </a:solidFill>
                  <a:sym typeface="Symbol"/>
                </a:rPr>
                <a:t>1</a:t>
              </a:r>
              <a:r>
                <a:rPr lang="tr-TR" sz="2000" b="1" baseline="30000" dirty="0" smtClean="0">
                  <a:solidFill>
                    <a:srgbClr val="00B050"/>
                  </a:solidFill>
                  <a:sym typeface="Symbol"/>
                </a:rPr>
                <a:t>2</a:t>
              </a:r>
              <a:endParaRPr lang="en-US" sz="1600" b="1" baseline="30000" dirty="0">
                <a:solidFill>
                  <a:srgbClr val="00B05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5146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00B05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00B050"/>
                  </a:solidFill>
                  <a:sym typeface="Symbol"/>
                </a:rPr>
                <a:t>2</a:t>
              </a:r>
              <a:r>
                <a:rPr lang="tr-TR" sz="2000" b="1" baseline="30000" dirty="0" smtClean="0">
                  <a:solidFill>
                    <a:srgbClr val="00B050"/>
                  </a:solidFill>
                  <a:sym typeface="Symbol"/>
                </a:rPr>
                <a:t>2</a:t>
              </a:r>
              <a:endParaRPr lang="en-US" sz="1600" b="1" baseline="30000" dirty="0">
                <a:solidFill>
                  <a:srgbClr val="00B05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5146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00B05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00B050"/>
                  </a:solidFill>
                  <a:sym typeface="Symbol"/>
                </a:rPr>
                <a:t>3</a:t>
              </a:r>
              <a:r>
                <a:rPr lang="tr-TR" sz="2000" b="1" baseline="30000" dirty="0" smtClean="0">
                  <a:solidFill>
                    <a:srgbClr val="00B050"/>
                  </a:solidFill>
                  <a:sym typeface="Symbol"/>
                </a:rPr>
                <a:t>2</a:t>
              </a:r>
              <a:endParaRPr lang="en-US" sz="1600" b="1" baseline="30000" dirty="0">
                <a:solidFill>
                  <a:srgbClr val="00B05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8100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FF000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FF0000"/>
                  </a:solidFill>
                  <a:sym typeface="Symbol"/>
                </a:rPr>
                <a:t>1</a:t>
              </a:r>
              <a:r>
                <a:rPr lang="tr-TR" sz="2000" b="1" baseline="30000" dirty="0" smtClean="0">
                  <a:solidFill>
                    <a:srgbClr val="FF0000"/>
                  </a:solidFill>
                  <a:sym typeface="Symbol"/>
                </a:rPr>
                <a:t>3</a:t>
              </a:r>
              <a:endParaRPr lang="en-US" sz="1600" b="1" baseline="30000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9" idx="6"/>
              <a:endCxn id="14" idx="2"/>
            </p:cNvCxnSpPr>
            <p:nvPr/>
          </p:nvCxnSpPr>
          <p:spPr>
            <a:xfrm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6"/>
              <a:endCxn id="13" idx="2"/>
            </p:cNvCxnSpPr>
            <p:nvPr/>
          </p:nvCxnSpPr>
          <p:spPr>
            <a:xfrm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6"/>
              <a:endCxn id="12" idx="2"/>
            </p:cNvCxnSpPr>
            <p:nvPr/>
          </p:nvCxnSpPr>
          <p:spPr>
            <a:xfrm>
              <a:off x="1752600" y="3009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6"/>
              <a:endCxn id="12" idx="2"/>
            </p:cNvCxnSpPr>
            <p:nvPr/>
          </p:nvCxnSpPr>
          <p:spPr>
            <a:xfrm flipV="1"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6"/>
              <a:endCxn id="13" idx="2"/>
            </p:cNvCxnSpPr>
            <p:nvPr/>
          </p:nvCxnSpPr>
          <p:spPr>
            <a:xfrm>
              <a:off x="1752600" y="3771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6"/>
              <a:endCxn id="14" idx="2"/>
            </p:cNvCxnSpPr>
            <p:nvPr/>
          </p:nvCxnSpPr>
          <p:spPr>
            <a:xfrm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1" idx="6"/>
              <a:endCxn id="12" idx="2"/>
            </p:cNvCxnSpPr>
            <p:nvPr/>
          </p:nvCxnSpPr>
          <p:spPr>
            <a:xfrm flipV="1"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1" idx="6"/>
              <a:endCxn id="13" idx="2"/>
            </p:cNvCxnSpPr>
            <p:nvPr/>
          </p:nvCxnSpPr>
          <p:spPr>
            <a:xfrm flipV="1"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6"/>
              <a:endCxn id="14" idx="2"/>
            </p:cNvCxnSpPr>
            <p:nvPr/>
          </p:nvCxnSpPr>
          <p:spPr>
            <a:xfrm>
              <a:off x="1752600" y="4533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6"/>
              <a:endCxn id="15" idx="2"/>
            </p:cNvCxnSpPr>
            <p:nvPr/>
          </p:nvCxnSpPr>
          <p:spPr>
            <a:xfrm>
              <a:off x="3200400" y="3009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3" idx="6"/>
              <a:endCxn id="15" idx="2"/>
            </p:cNvCxnSpPr>
            <p:nvPr/>
          </p:nvCxnSpPr>
          <p:spPr>
            <a:xfrm>
              <a:off x="3200400" y="3771900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4" idx="6"/>
              <a:endCxn id="15" idx="2"/>
            </p:cNvCxnSpPr>
            <p:nvPr/>
          </p:nvCxnSpPr>
          <p:spPr>
            <a:xfrm flipV="1">
              <a:off x="3200400" y="3771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6"/>
            </p:cNvCxnSpPr>
            <p:nvPr/>
          </p:nvCxnSpPr>
          <p:spPr>
            <a:xfrm>
              <a:off x="4495800" y="3771900"/>
              <a:ext cx="548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5638800" y="34290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rgbClr val="FF0000"/>
                </a:solidFill>
              </a:rPr>
              <a:t>Ürün kötü </a:t>
            </a:r>
            <a:r>
              <a:rPr lang="tr-TR" sz="2400" dirty="0" smtClean="0">
                <a:solidFill>
                  <a:srgbClr val="FF0000"/>
                </a:solidFill>
              </a:rPr>
              <a:t>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24600" y="63246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rgbClr val="FF0000"/>
                </a:solidFill>
              </a:rPr>
              <a:t>Kimin </a:t>
            </a:r>
            <a:r>
              <a:rPr lang="tr-TR" sz="2400" dirty="0" smtClean="0">
                <a:solidFill>
                  <a:srgbClr val="FF0000"/>
                </a:solidFill>
              </a:rPr>
              <a:t>sorun </a:t>
            </a:r>
            <a:r>
              <a:rPr lang="tr-TR" sz="2400" dirty="0" smtClean="0">
                <a:solidFill>
                  <a:srgbClr val="FF0000"/>
                </a:solidFill>
              </a:rPr>
              <a:t>???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57400" y="6243935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rgbClr val="00B050"/>
                </a:solidFill>
              </a:rPr>
              <a:t>Birçok </a:t>
            </a:r>
            <a:r>
              <a:rPr lang="tr-TR" sz="2400" dirty="0" smtClean="0">
                <a:solidFill>
                  <a:srgbClr val="00B050"/>
                </a:solidFill>
              </a:rPr>
              <a:t>kişi katkıdadır ...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413107" y="3809999"/>
            <a:ext cx="4653069" cy="109728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anchor="ctr">
            <a:spAutoFit/>
          </a:bodyPr>
          <a:lstStyle/>
          <a:p>
            <a:pPr algn="ctr"/>
            <a:r>
              <a:rPr lang="tr-TR" sz="3600" b="1" dirty="0" smtClean="0">
                <a:solidFill>
                  <a:srgbClr val="FF0000"/>
                </a:solidFill>
              </a:rPr>
              <a:t>Suçlama atama sorunu 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Geri yayılım algoritması bu soru için bir </a:t>
            </a:r>
            <a:r>
              <a:rPr lang="tr-TR" dirty="0" smtClean="0"/>
              <a:t>cevaptır </a:t>
            </a:r>
            <a:r>
              <a:rPr lang="tr-TR" dirty="0" smtClean="0">
                <a:sym typeface="Wingdings" pitchFamily="2" charset="2"/>
              </a:rPr>
              <a:t>(ama tek cevaptır tabi </a:t>
            </a:r>
            <a:r>
              <a:rPr lang="tr-TR" dirty="0" smtClean="0">
                <a:sym typeface="Wingdings" pitchFamily="2" charset="2"/>
              </a:rPr>
              <a:t>değil)</a:t>
            </a:r>
            <a:endParaRPr lang="tr-TR" dirty="0" smtClean="0"/>
          </a:p>
        </p:txBody>
      </p:sp>
      <p:grpSp>
        <p:nvGrpSpPr>
          <p:cNvPr id="28" name="Group 53"/>
          <p:cNvGrpSpPr/>
          <p:nvPr/>
        </p:nvGrpSpPr>
        <p:grpSpPr>
          <a:xfrm>
            <a:off x="1981200" y="3505200"/>
            <a:ext cx="5303520" cy="2667000"/>
            <a:chOff x="1066800" y="2667000"/>
            <a:chExt cx="3977640" cy="2209800"/>
          </a:xfrm>
        </p:grpSpPr>
        <p:sp>
          <p:nvSpPr>
            <p:cNvPr id="31" name="Oval 30"/>
            <p:cNvSpPr/>
            <p:nvPr/>
          </p:nvSpPr>
          <p:spPr>
            <a:xfrm>
              <a:off x="10668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rgbClr val="FFC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rgbClr val="FFC000"/>
                  </a:solidFill>
                  <a:sym typeface="Symbol"/>
                </a:rPr>
                <a:t>1</a:t>
              </a:r>
              <a:endParaRPr lang="en-US" sz="1600" baseline="30000" dirty="0">
                <a:solidFill>
                  <a:srgbClr val="FFC000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10668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rgbClr val="FFC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rgbClr val="FFC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rgbClr val="FFC000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10668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rgbClr val="FFC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rgbClr val="FFC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rgbClr val="FFC000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5146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00B05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00B050"/>
                  </a:solidFill>
                  <a:sym typeface="Symbol"/>
                </a:rPr>
                <a:t>1</a:t>
              </a:r>
              <a:r>
                <a:rPr lang="tr-TR" sz="2000" b="1" baseline="30000" dirty="0" smtClean="0">
                  <a:solidFill>
                    <a:srgbClr val="00B050"/>
                  </a:solidFill>
                  <a:sym typeface="Symbol"/>
                </a:rPr>
                <a:t>2</a:t>
              </a:r>
              <a:endParaRPr lang="en-US" sz="1600" b="1" baseline="30000" dirty="0">
                <a:solidFill>
                  <a:srgbClr val="00B050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25146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00B05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00B050"/>
                  </a:solidFill>
                  <a:sym typeface="Symbol"/>
                </a:rPr>
                <a:t>2</a:t>
              </a:r>
              <a:r>
                <a:rPr lang="tr-TR" sz="2000" b="1" baseline="30000" dirty="0" smtClean="0">
                  <a:solidFill>
                    <a:srgbClr val="00B050"/>
                  </a:solidFill>
                  <a:sym typeface="Symbol"/>
                </a:rPr>
                <a:t>2</a:t>
              </a:r>
              <a:endParaRPr lang="en-US" sz="1600" b="1" baseline="30000" dirty="0">
                <a:solidFill>
                  <a:srgbClr val="00B050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25146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00B05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00B050"/>
                  </a:solidFill>
                  <a:sym typeface="Symbol"/>
                </a:rPr>
                <a:t>3</a:t>
              </a:r>
              <a:r>
                <a:rPr lang="tr-TR" sz="2000" b="1" baseline="30000" dirty="0" smtClean="0">
                  <a:solidFill>
                    <a:srgbClr val="00B050"/>
                  </a:solidFill>
                  <a:sym typeface="Symbol"/>
                </a:rPr>
                <a:t>2</a:t>
              </a:r>
              <a:endParaRPr lang="en-US" sz="1600" b="1" baseline="30000" dirty="0">
                <a:solidFill>
                  <a:srgbClr val="00B050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38100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b="1" dirty="0" smtClean="0">
                  <a:solidFill>
                    <a:srgbClr val="FF0000"/>
                  </a:solidFill>
                  <a:sym typeface="Symbol"/>
                </a:rPr>
                <a:t>a</a:t>
              </a:r>
              <a:r>
                <a:rPr lang="tr-TR" sz="2000" b="1" baseline="-25000" dirty="0" smtClean="0">
                  <a:solidFill>
                    <a:srgbClr val="FF0000"/>
                  </a:solidFill>
                  <a:sym typeface="Symbol"/>
                </a:rPr>
                <a:t>1</a:t>
              </a:r>
              <a:r>
                <a:rPr lang="tr-TR" sz="2000" b="1" baseline="30000" dirty="0" smtClean="0">
                  <a:solidFill>
                    <a:srgbClr val="FF0000"/>
                  </a:solidFill>
                  <a:sym typeface="Symbol"/>
                </a:rPr>
                <a:t>3</a:t>
              </a:r>
              <a:endParaRPr lang="en-US" sz="1600" b="1" baseline="30000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31" idx="6"/>
              <a:endCxn id="58" idx="2"/>
            </p:cNvCxnSpPr>
            <p:nvPr/>
          </p:nvCxnSpPr>
          <p:spPr>
            <a:xfrm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1" idx="6"/>
              <a:endCxn id="57" idx="2"/>
            </p:cNvCxnSpPr>
            <p:nvPr/>
          </p:nvCxnSpPr>
          <p:spPr>
            <a:xfrm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6"/>
              <a:endCxn id="56" idx="2"/>
            </p:cNvCxnSpPr>
            <p:nvPr/>
          </p:nvCxnSpPr>
          <p:spPr>
            <a:xfrm>
              <a:off x="1752600" y="3009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32" idx="6"/>
              <a:endCxn id="56" idx="2"/>
            </p:cNvCxnSpPr>
            <p:nvPr/>
          </p:nvCxnSpPr>
          <p:spPr>
            <a:xfrm flipV="1"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2" idx="6"/>
              <a:endCxn id="57" idx="2"/>
            </p:cNvCxnSpPr>
            <p:nvPr/>
          </p:nvCxnSpPr>
          <p:spPr>
            <a:xfrm>
              <a:off x="1752600" y="3771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32" idx="6"/>
              <a:endCxn id="58" idx="2"/>
            </p:cNvCxnSpPr>
            <p:nvPr/>
          </p:nvCxnSpPr>
          <p:spPr>
            <a:xfrm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5" idx="6"/>
              <a:endCxn id="56" idx="2"/>
            </p:cNvCxnSpPr>
            <p:nvPr/>
          </p:nvCxnSpPr>
          <p:spPr>
            <a:xfrm flipV="1"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5" idx="6"/>
              <a:endCxn id="57" idx="2"/>
            </p:cNvCxnSpPr>
            <p:nvPr/>
          </p:nvCxnSpPr>
          <p:spPr>
            <a:xfrm flipV="1"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5" idx="6"/>
              <a:endCxn id="58" idx="2"/>
            </p:cNvCxnSpPr>
            <p:nvPr/>
          </p:nvCxnSpPr>
          <p:spPr>
            <a:xfrm>
              <a:off x="1752600" y="4533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6" idx="6"/>
              <a:endCxn id="59" idx="2"/>
            </p:cNvCxnSpPr>
            <p:nvPr/>
          </p:nvCxnSpPr>
          <p:spPr>
            <a:xfrm>
              <a:off x="3200400" y="3009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7" idx="6"/>
              <a:endCxn id="59" idx="2"/>
            </p:cNvCxnSpPr>
            <p:nvPr/>
          </p:nvCxnSpPr>
          <p:spPr>
            <a:xfrm>
              <a:off x="3200400" y="3771900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8" idx="6"/>
              <a:endCxn id="59" idx="2"/>
            </p:cNvCxnSpPr>
            <p:nvPr/>
          </p:nvCxnSpPr>
          <p:spPr>
            <a:xfrm flipV="1">
              <a:off x="3200400" y="3771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59" idx="6"/>
            </p:cNvCxnSpPr>
            <p:nvPr/>
          </p:nvCxnSpPr>
          <p:spPr>
            <a:xfrm>
              <a:off x="4495800" y="3771900"/>
              <a:ext cx="548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5638800" y="34290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rgbClr val="FF0000"/>
                </a:solidFill>
              </a:rPr>
              <a:t>Ürün kötü </a:t>
            </a:r>
            <a:r>
              <a:rPr lang="tr-TR" sz="2400" dirty="0" smtClean="0">
                <a:solidFill>
                  <a:srgbClr val="FF0000"/>
                </a:solidFill>
              </a:rPr>
              <a:t>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324600" y="63246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rgbClr val="FF0000"/>
                </a:solidFill>
              </a:rPr>
              <a:t>Kimin </a:t>
            </a:r>
            <a:r>
              <a:rPr lang="tr-TR" sz="2400" dirty="0" smtClean="0">
                <a:solidFill>
                  <a:srgbClr val="FF0000"/>
                </a:solidFill>
              </a:rPr>
              <a:t>sorun </a:t>
            </a:r>
            <a:r>
              <a:rPr lang="tr-TR" sz="2400" dirty="0" smtClean="0">
                <a:solidFill>
                  <a:srgbClr val="FF0000"/>
                </a:solidFill>
              </a:rPr>
              <a:t>???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57400" y="6243935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rgbClr val="00B050"/>
                </a:solidFill>
              </a:rPr>
              <a:t>Birçok </a:t>
            </a:r>
            <a:r>
              <a:rPr lang="tr-TR" sz="2400" dirty="0" smtClean="0">
                <a:solidFill>
                  <a:srgbClr val="00B050"/>
                </a:solidFill>
              </a:rPr>
              <a:t>kişi katkıdadır ...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YSA’ında, benzer şekilde sadece son nöronun hatası biliniyor </a:t>
            </a:r>
            <a:r>
              <a:rPr lang="tr-TR" dirty="0" smtClean="0"/>
              <a:t>ama </a:t>
            </a:r>
            <a:r>
              <a:rPr lang="tr-TR" dirty="0" smtClean="0"/>
              <a:t>önce katkıda </a:t>
            </a:r>
            <a:r>
              <a:rPr lang="tr-TR" dirty="0" smtClean="0"/>
              <a:t>olan </a:t>
            </a:r>
            <a:r>
              <a:rPr lang="tr-TR" dirty="0" smtClean="0"/>
              <a:t>nöronların hatalarını bulmak gerekiyor</a:t>
            </a:r>
          </a:p>
          <a:p>
            <a:pPr>
              <a:buFont typeface="Wingdings" pitchFamily="2" charset="2"/>
              <a:buChar char="Ø"/>
            </a:pPr>
            <a:endParaRPr lang="tr-TR" dirty="0" smtClean="0"/>
          </a:p>
        </p:txBody>
      </p:sp>
      <p:grpSp>
        <p:nvGrpSpPr>
          <p:cNvPr id="4" name="Group 53"/>
          <p:cNvGrpSpPr/>
          <p:nvPr/>
        </p:nvGrpSpPr>
        <p:grpSpPr>
          <a:xfrm>
            <a:off x="1981200" y="4114800"/>
            <a:ext cx="5303520" cy="2667000"/>
            <a:chOff x="1066800" y="2667000"/>
            <a:chExt cx="3977640" cy="2209800"/>
          </a:xfrm>
        </p:grpSpPr>
        <p:sp>
          <p:nvSpPr>
            <p:cNvPr id="9" name="Oval 8"/>
            <p:cNvSpPr/>
            <p:nvPr/>
          </p:nvSpPr>
          <p:spPr>
            <a:xfrm>
              <a:off x="10668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0668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0668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5146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5146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2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5146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3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8100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9" idx="6"/>
              <a:endCxn id="14" idx="2"/>
            </p:cNvCxnSpPr>
            <p:nvPr/>
          </p:nvCxnSpPr>
          <p:spPr>
            <a:xfrm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6"/>
              <a:endCxn id="13" idx="2"/>
            </p:cNvCxnSpPr>
            <p:nvPr/>
          </p:nvCxnSpPr>
          <p:spPr>
            <a:xfrm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6"/>
              <a:endCxn id="12" idx="2"/>
            </p:cNvCxnSpPr>
            <p:nvPr/>
          </p:nvCxnSpPr>
          <p:spPr>
            <a:xfrm>
              <a:off x="1752600" y="3009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6"/>
              <a:endCxn id="12" idx="2"/>
            </p:cNvCxnSpPr>
            <p:nvPr/>
          </p:nvCxnSpPr>
          <p:spPr>
            <a:xfrm flipV="1"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6"/>
              <a:endCxn id="13" idx="2"/>
            </p:cNvCxnSpPr>
            <p:nvPr/>
          </p:nvCxnSpPr>
          <p:spPr>
            <a:xfrm>
              <a:off x="1752600" y="3771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6"/>
              <a:endCxn id="14" idx="2"/>
            </p:cNvCxnSpPr>
            <p:nvPr/>
          </p:nvCxnSpPr>
          <p:spPr>
            <a:xfrm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1" idx="6"/>
              <a:endCxn id="12" idx="2"/>
            </p:cNvCxnSpPr>
            <p:nvPr/>
          </p:nvCxnSpPr>
          <p:spPr>
            <a:xfrm flipV="1"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1" idx="6"/>
              <a:endCxn id="13" idx="2"/>
            </p:cNvCxnSpPr>
            <p:nvPr/>
          </p:nvCxnSpPr>
          <p:spPr>
            <a:xfrm flipV="1"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6"/>
              <a:endCxn id="14" idx="2"/>
            </p:cNvCxnSpPr>
            <p:nvPr/>
          </p:nvCxnSpPr>
          <p:spPr>
            <a:xfrm>
              <a:off x="1752600" y="4533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6"/>
              <a:endCxn id="15" idx="2"/>
            </p:cNvCxnSpPr>
            <p:nvPr/>
          </p:nvCxnSpPr>
          <p:spPr>
            <a:xfrm>
              <a:off x="3200400" y="3009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3" idx="6"/>
              <a:endCxn id="15" idx="2"/>
            </p:cNvCxnSpPr>
            <p:nvPr/>
          </p:nvCxnSpPr>
          <p:spPr>
            <a:xfrm>
              <a:off x="3200400" y="3771900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4" idx="6"/>
              <a:endCxn id="15" idx="2"/>
            </p:cNvCxnSpPr>
            <p:nvPr/>
          </p:nvCxnSpPr>
          <p:spPr>
            <a:xfrm flipV="1">
              <a:off x="3200400" y="3771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6"/>
            </p:cNvCxnSpPr>
            <p:nvPr/>
          </p:nvCxnSpPr>
          <p:spPr>
            <a:xfrm>
              <a:off x="4495800" y="3771900"/>
              <a:ext cx="548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Geri yayılım </a:t>
            </a:r>
            <a:r>
              <a:rPr lang="tr-TR" dirty="0" smtClean="0"/>
              <a:t>algoritmasında </a:t>
            </a:r>
            <a:r>
              <a:rPr lang="tr-TR" dirty="0" smtClean="0"/>
              <a:t>bu </a:t>
            </a:r>
            <a:r>
              <a:rPr lang="tr-TR" dirty="0" smtClean="0"/>
              <a:t>sorun </a:t>
            </a:r>
            <a:r>
              <a:rPr lang="tr-TR" dirty="0" smtClean="0"/>
              <a:t>bu </a:t>
            </a:r>
            <a:r>
              <a:rPr lang="tr-TR" dirty="0" smtClean="0"/>
              <a:t>şekilde çözülüyor:</a:t>
            </a:r>
            <a:endParaRPr lang="tr-TR" dirty="0" smtClean="0"/>
          </a:p>
          <a:p>
            <a:endParaRPr lang="tr-TR" dirty="0" smtClean="0"/>
          </a:p>
          <a:p>
            <a:pPr>
              <a:buFont typeface="Wingdings" pitchFamily="2" charset="2"/>
              <a:buChar char="Ø"/>
            </a:pPr>
            <a:endParaRPr lang="tr-TR" dirty="0" smtClean="0"/>
          </a:p>
        </p:txBody>
      </p:sp>
      <p:grpSp>
        <p:nvGrpSpPr>
          <p:cNvPr id="4" name="Group 53"/>
          <p:cNvGrpSpPr/>
          <p:nvPr/>
        </p:nvGrpSpPr>
        <p:grpSpPr>
          <a:xfrm>
            <a:off x="1981200" y="4114800"/>
            <a:ext cx="5303520" cy="2667000"/>
            <a:chOff x="1066800" y="2667000"/>
            <a:chExt cx="3977640" cy="2209800"/>
          </a:xfrm>
        </p:grpSpPr>
        <p:sp>
          <p:nvSpPr>
            <p:cNvPr id="9" name="Oval 8"/>
            <p:cNvSpPr/>
            <p:nvPr/>
          </p:nvSpPr>
          <p:spPr>
            <a:xfrm>
              <a:off x="10668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0668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0668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5146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5146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2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5146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3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8100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9" idx="6"/>
              <a:endCxn id="14" idx="2"/>
            </p:cNvCxnSpPr>
            <p:nvPr/>
          </p:nvCxnSpPr>
          <p:spPr>
            <a:xfrm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6"/>
              <a:endCxn id="13" idx="2"/>
            </p:cNvCxnSpPr>
            <p:nvPr/>
          </p:nvCxnSpPr>
          <p:spPr>
            <a:xfrm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6"/>
              <a:endCxn id="12" idx="2"/>
            </p:cNvCxnSpPr>
            <p:nvPr/>
          </p:nvCxnSpPr>
          <p:spPr>
            <a:xfrm>
              <a:off x="1752600" y="3009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6"/>
              <a:endCxn id="12" idx="2"/>
            </p:cNvCxnSpPr>
            <p:nvPr/>
          </p:nvCxnSpPr>
          <p:spPr>
            <a:xfrm flipV="1"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6"/>
              <a:endCxn id="13" idx="2"/>
            </p:cNvCxnSpPr>
            <p:nvPr/>
          </p:nvCxnSpPr>
          <p:spPr>
            <a:xfrm>
              <a:off x="1752600" y="3771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6"/>
              <a:endCxn id="14" idx="2"/>
            </p:cNvCxnSpPr>
            <p:nvPr/>
          </p:nvCxnSpPr>
          <p:spPr>
            <a:xfrm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1" idx="6"/>
              <a:endCxn id="12" idx="2"/>
            </p:cNvCxnSpPr>
            <p:nvPr/>
          </p:nvCxnSpPr>
          <p:spPr>
            <a:xfrm flipV="1"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1" idx="6"/>
              <a:endCxn id="13" idx="2"/>
            </p:cNvCxnSpPr>
            <p:nvPr/>
          </p:nvCxnSpPr>
          <p:spPr>
            <a:xfrm flipV="1"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6"/>
              <a:endCxn id="14" idx="2"/>
            </p:cNvCxnSpPr>
            <p:nvPr/>
          </p:nvCxnSpPr>
          <p:spPr>
            <a:xfrm>
              <a:off x="1752600" y="4533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6"/>
              <a:endCxn id="15" idx="2"/>
            </p:cNvCxnSpPr>
            <p:nvPr/>
          </p:nvCxnSpPr>
          <p:spPr>
            <a:xfrm>
              <a:off x="3200400" y="3009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3" idx="6"/>
              <a:endCxn id="15" idx="2"/>
            </p:cNvCxnSpPr>
            <p:nvPr/>
          </p:nvCxnSpPr>
          <p:spPr>
            <a:xfrm>
              <a:off x="3200400" y="3771900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4" idx="6"/>
              <a:endCxn id="15" idx="2"/>
            </p:cNvCxnSpPr>
            <p:nvPr/>
          </p:nvCxnSpPr>
          <p:spPr>
            <a:xfrm flipV="1">
              <a:off x="3200400" y="3771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6"/>
            </p:cNvCxnSpPr>
            <p:nvPr/>
          </p:nvCxnSpPr>
          <p:spPr>
            <a:xfrm>
              <a:off x="4495800" y="3771900"/>
              <a:ext cx="548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1752600" y="2895600"/>
            <a:ext cx="51816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02123" name="Object 11"/>
          <p:cNvGraphicFramePr>
            <a:graphicFrameLocks noChangeAspect="1"/>
          </p:cNvGraphicFramePr>
          <p:nvPr/>
        </p:nvGraphicFramePr>
        <p:xfrm>
          <a:off x="1838325" y="3124200"/>
          <a:ext cx="4956175" cy="633413"/>
        </p:xfrm>
        <a:graphic>
          <a:graphicData uri="http://schemas.openxmlformats.org/presentationml/2006/ole">
            <p:oleObj spid="_x0000_s642055" name="Equation" r:id="rId3" imgW="157464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Öneml</a:t>
            </a:r>
            <a:r>
              <a:rPr lang="tr-TR" dirty="0" smtClean="0">
                <a:sym typeface="Symbol"/>
              </a:rPr>
              <a:t>i nokta: </a:t>
            </a:r>
            <a:r>
              <a:rPr lang="tr-TR" dirty="0" smtClean="0">
                <a:sym typeface="Symbol"/>
              </a:rPr>
              <a:t>burada hatalar geri </a:t>
            </a:r>
            <a:r>
              <a:rPr lang="tr-TR" dirty="0" smtClean="0">
                <a:sym typeface="Symbol"/>
              </a:rPr>
              <a:t>yayılım şekilde </a:t>
            </a:r>
            <a:r>
              <a:rPr lang="tr-TR" dirty="0" smtClean="0">
                <a:sym typeface="Symbol"/>
              </a:rPr>
              <a:t>hesaplanır–ilk </a:t>
            </a:r>
            <a:r>
              <a:rPr lang="tr-TR" dirty="0" smtClean="0">
                <a:sym typeface="Symbol"/>
              </a:rPr>
              <a:t>önce son </a:t>
            </a:r>
            <a:r>
              <a:rPr lang="tr-TR" dirty="0" smtClean="0">
                <a:sym typeface="Symbol"/>
              </a:rPr>
              <a:t>hata bulunur, </a:t>
            </a:r>
            <a:r>
              <a:rPr lang="tr-TR" dirty="0" smtClean="0">
                <a:sym typeface="Symbol"/>
              </a:rPr>
              <a:t>sonra önceki </a:t>
            </a:r>
            <a:r>
              <a:rPr lang="tr-TR" dirty="0" smtClean="0">
                <a:sym typeface="Symbol"/>
              </a:rPr>
              <a:t>hatalar bulunur, </a:t>
            </a:r>
            <a:r>
              <a:rPr lang="tr-TR" dirty="0" smtClean="0">
                <a:sym typeface="Symbol"/>
              </a:rPr>
              <a:t>sonra daha önceki </a:t>
            </a:r>
            <a:r>
              <a:rPr lang="tr-TR" dirty="0" smtClean="0">
                <a:sym typeface="Symbol"/>
              </a:rPr>
              <a:t>hatalar bulunur, </a:t>
            </a:r>
            <a:r>
              <a:rPr lang="tr-TR" dirty="0" smtClean="0">
                <a:sym typeface="Symbol"/>
              </a:rPr>
              <a:t>vb</a:t>
            </a:r>
            <a:endParaRPr lang="tr-TR" dirty="0" smtClean="0"/>
          </a:p>
        </p:txBody>
      </p:sp>
      <p:grpSp>
        <p:nvGrpSpPr>
          <p:cNvPr id="4" name="Group 53"/>
          <p:cNvGrpSpPr/>
          <p:nvPr/>
        </p:nvGrpSpPr>
        <p:grpSpPr>
          <a:xfrm>
            <a:off x="1981200" y="4114800"/>
            <a:ext cx="5303520" cy="2667000"/>
            <a:chOff x="1066800" y="2667000"/>
            <a:chExt cx="3977640" cy="2209800"/>
          </a:xfrm>
        </p:grpSpPr>
        <p:sp>
          <p:nvSpPr>
            <p:cNvPr id="9" name="Oval 8"/>
            <p:cNvSpPr/>
            <p:nvPr/>
          </p:nvSpPr>
          <p:spPr>
            <a:xfrm>
              <a:off x="10668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0668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0668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5146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5146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2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5146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3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8100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9" idx="6"/>
              <a:endCxn id="14" idx="2"/>
            </p:cNvCxnSpPr>
            <p:nvPr/>
          </p:nvCxnSpPr>
          <p:spPr>
            <a:xfrm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6"/>
              <a:endCxn id="13" idx="2"/>
            </p:cNvCxnSpPr>
            <p:nvPr/>
          </p:nvCxnSpPr>
          <p:spPr>
            <a:xfrm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6"/>
              <a:endCxn id="12" idx="2"/>
            </p:cNvCxnSpPr>
            <p:nvPr/>
          </p:nvCxnSpPr>
          <p:spPr>
            <a:xfrm>
              <a:off x="1752600" y="3009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6"/>
              <a:endCxn id="12" idx="2"/>
            </p:cNvCxnSpPr>
            <p:nvPr/>
          </p:nvCxnSpPr>
          <p:spPr>
            <a:xfrm flipV="1"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6"/>
              <a:endCxn id="13" idx="2"/>
            </p:cNvCxnSpPr>
            <p:nvPr/>
          </p:nvCxnSpPr>
          <p:spPr>
            <a:xfrm>
              <a:off x="1752600" y="3771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6"/>
              <a:endCxn id="14" idx="2"/>
            </p:cNvCxnSpPr>
            <p:nvPr/>
          </p:nvCxnSpPr>
          <p:spPr>
            <a:xfrm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1" idx="6"/>
              <a:endCxn id="12" idx="2"/>
            </p:cNvCxnSpPr>
            <p:nvPr/>
          </p:nvCxnSpPr>
          <p:spPr>
            <a:xfrm flipV="1"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1" idx="6"/>
              <a:endCxn id="13" idx="2"/>
            </p:cNvCxnSpPr>
            <p:nvPr/>
          </p:nvCxnSpPr>
          <p:spPr>
            <a:xfrm flipV="1"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6"/>
              <a:endCxn id="14" idx="2"/>
            </p:cNvCxnSpPr>
            <p:nvPr/>
          </p:nvCxnSpPr>
          <p:spPr>
            <a:xfrm>
              <a:off x="1752600" y="4533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6"/>
              <a:endCxn id="15" idx="2"/>
            </p:cNvCxnSpPr>
            <p:nvPr/>
          </p:nvCxnSpPr>
          <p:spPr>
            <a:xfrm>
              <a:off x="3200400" y="3009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3" idx="6"/>
              <a:endCxn id="15" idx="2"/>
            </p:cNvCxnSpPr>
            <p:nvPr/>
          </p:nvCxnSpPr>
          <p:spPr>
            <a:xfrm>
              <a:off x="3200400" y="3771900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4" idx="6"/>
              <a:endCxn id="15" idx="2"/>
            </p:cNvCxnSpPr>
            <p:nvPr/>
          </p:nvCxnSpPr>
          <p:spPr>
            <a:xfrm flipV="1">
              <a:off x="3200400" y="3771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6"/>
            </p:cNvCxnSpPr>
            <p:nvPr/>
          </p:nvCxnSpPr>
          <p:spPr>
            <a:xfrm>
              <a:off x="4495800" y="3771900"/>
              <a:ext cx="548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/>
          <p:cNvCxnSpPr/>
          <p:nvPr/>
        </p:nvCxnSpPr>
        <p:spPr>
          <a:xfrm flipH="1">
            <a:off x="1600200" y="3657600"/>
            <a:ext cx="4724400" cy="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1330" name="Object 2"/>
          <p:cNvGraphicFramePr>
            <a:graphicFrameLocks noChangeAspect="1"/>
          </p:cNvGraphicFramePr>
          <p:nvPr/>
        </p:nvGraphicFramePr>
        <p:xfrm>
          <a:off x="4800600" y="3822700"/>
          <a:ext cx="520700" cy="673100"/>
        </p:xfrm>
        <a:graphic>
          <a:graphicData uri="http://schemas.openxmlformats.org/presentationml/2006/ole">
            <p:oleObj spid="_x0000_s611330" name="Equation" r:id="rId3" imgW="164880" imgH="215640" progId="Equation.3">
              <p:embed/>
            </p:oleObj>
          </a:graphicData>
        </a:graphic>
      </p:graphicFrame>
      <p:graphicFrame>
        <p:nvGraphicFramePr>
          <p:cNvPr id="611331" name="Object 3"/>
          <p:cNvGraphicFramePr>
            <a:graphicFrameLocks noChangeAspect="1"/>
          </p:cNvGraphicFramePr>
          <p:nvPr/>
        </p:nvGraphicFramePr>
        <p:xfrm>
          <a:off x="4811713" y="4889500"/>
          <a:ext cx="522287" cy="673100"/>
        </p:xfrm>
        <a:graphic>
          <a:graphicData uri="http://schemas.openxmlformats.org/presentationml/2006/ole">
            <p:oleObj spid="_x0000_s611331" name="Equation" r:id="rId4" imgW="164880" imgH="215640" progId="Equation.3">
              <p:embed/>
            </p:oleObj>
          </a:graphicData>
        </a:graphic>
      </p:graphicFrame>
      <p:graphicFrame>
        <p:nvGraphicFramePr>
          <p:cNvPr id="611332" name="Object 4"/>
          <p:cNvGraphicFramePr>
            <a:graphicFrameLocks noChangeAspect="1"/>
          </p:cNvGraphicFramePr>
          <p:nvPr/>
        </p:nvGraphicFramePr>
        <p:xfrm>
          <a:off x="4887913" y="6032500"/>
          <a:ext cx="522287" cy="673100"/>
        </p:xfrm>
        <a:graphic>
          <a:graphicData uri="http://schemas.openxmlformats.org/presentationml/2006/ole">
            <p:oleObj spid="_x0000_s611332" name="Equation" r:id="rId5" imgW="164880" imgH="215640" progId="Equation.3">
              <p:embed/>
            </p:oleObj>
          </a:graphicData>
        </a:graphic>
      </p:graphicFrame>
      <p:graphicFrame>
        <p:nvGraphicFramePr>
          <p:cNvPr id="611333" name="Object 5"/>
          <p:cNvGraphicFramePr>
            <a:graphicFrameLocks noChangeAspect="1"/>
          </p:cNvGraphicFramePr>
          <p:nvPr/>
        </p:nvGraphicFramePr>
        <p:xfrm>
          <a:off x="6038850" y="4127500"/>
          <a:ext cx="2438400" cy="673100"/>
        </p:xfrm>
        <a:graphic>
          <a:graphicData uri="http://schemas.openxmlformats.org/presentationml/2006/ole">
            <p:oleObj spid="_x0000_s611333" name="Equation" r:id="rId6" imgW="77436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Öneml</a:t>
            </a:r>
            <a:r>
              <a:rPr lang="tr-TR" dirty="0" smtClean="0">
                <a:sym typeface="Symbol"/>
              </a:rPr>
              <a:t>i nokta: </a:t>
            </a:r>
            <a:r>
              <a:rPr lang="tr-TR" dirty="0" smtClean="0">
                <a:sym typeface="Symbol"/>
              </a:rPr>
              <a:t>burada hatalar geri </a:t>
            </a:r>
            <a:r>
              <a:rPr lang="tr-TR" dirty="0" smtClean="0">
                <a:sym typeface="Symbol"/>
              </a:rPr>
              <a:t>yayılım şekilde </a:t>
            </a:r>
            <a:r>
              <a:rPr lang="tr-TR" dirty="0" smtClean="0">
                <a:sym typeface="Symbol"/>
              </a:rPr>
              <a:t>hesaplanır–ilk </a:t>
            </a:r>
            <a:r>
              <a:rPr lang="tr-TR" dirty="0" smtClean="0">
                <a:sym typeface="Symbol"/>
              </a:rPr>
              <a:t>önce son </a:t>
            </a:r>
            <a:r>
              <a:rPr lang="tr-TR" dirty="0" smtClean="0">
                <a:sym typeface="Symbol"/>
              </a:rPr>
              <a:t>hata bulunur, </a:t>
            </a:r>
            <a:r>
              <a:rPr lang="tr-TR" dirty="0" smtClean="0">
                <a:sym typeface="Symbol"/>
              </a:rPr>
              <a:t>sonra önceki </a:t>
            </a:r>
            <a:r>
              <a:rPr lang="tr-TR" dirty="0" smtClean="0">
                <a:sym typeface="Symbol"/>
              </a:rPr>
              <a:t>hatalar bulunur, </a:t>
            </a:r>
            <a:r>
              <a:rPr lang="tr-TR" dirty="0" smtClean="0">
                <a:sym typeface="Symbol"/>
              </a:rPr>
              <a:t>sonra daha önceki </a:t>
            </a:r>
            <a:r>
              <a:rPr lang="tr-TR" dirty="0" smtClean="0">
                <a:sym typeface="Symbol"/>
              </a:rPr>
              <a:t>hatalar bulunur, </a:t>
            </a:r>
            <a:r>
              <a:rPr lang="tr-TR" dirty="0" smtClean="0">
                <a:sym typeface="Symbol"/>
              </a:rPr>
              <a:t>vb</a:t>
            </a:r>
            <a:endParaRPr lang="tr-TR" dirty="0" smtClean="0"/>
          </a:p>
        </p:txBody>
      </p:sp>
      <p:grpSp>
        <p:nvGrpSpPr>
          <p:cNvPr id="4" name="Group 53"/>
          <p:cNvGrpSpPr/>
          <p:nvPr/>
        </p:nvGrpSpPr>
        <p:grpSpPr>
          <a:xfrm>
            <a:off x="1981200" y="4114800"/>
            <a:ext cx="5303520" cy="2667000"/>
            <a:chOff x="1066800" y="2667000"/>
            <a:chExt cx="3977640" cy="2209800"/>
          </a:xfrm>
        </p:grpSpPr>
        <p:sp>
          <p:nvSpPr>
            <p:cNvPr id="9" name="Oval 8"/>
            <p:cNvSpPr/>
            <p:nvPr/>
          </p:nvSpPr>
          <p:spPr>
            <a:xfrm>
              <a:off x="10668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0668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0668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5146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5146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2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5146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3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8100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9" idx="6"/>
              <a:endCxn id="14" idx="2"/>
            </p:cNvCxnSpPr>
            <p:nvPr/>
          </p:nvCxnSpPr>
          <p:spPr>
            <a:xfrm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6"/>
              <a:endCxn id="13" idx="2"/>
            </p:cNvCxnSpPr>
            <p:nvPr/>
          </p:nvCxnSpPr>
          <p:spPr>
            <a:xfrm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6"/>
              <a:endCxn id="12" idx="2"/>
            </p:cNvCxnSpPr>
            <p:nvPr/>
          </p:nvCxnSpPr>
          <p:spPr>
            <a:xfrm>
              <a:off x="1752600" y="3009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6"/>
              <a:endCxn id="12" idx="2"/>
            </p:cNvCxnSpPr>
            <p:nvPr/>
          </p:nvCxnSpPr>
          <p:spPr>
            <a:xfrm flipV="1"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6"/>
              <a:endCxn id="13" idx="2"/>
            </p:cNvCxnSpPr>
            <p:nvPr/>
          </p:nvCxnSpPr>
          <p:spPr>
            <a:xfrm>
              <a:off x="1752600" y="3771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6"/>
              <a:endCxn id="14" idx="2"/>
            </p:cNvCxnSpPr>
            <p:nvPr/>
          </p:nvCxnSpPr>
          <p:spPr>
            <a:xfrm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1" idx="6"/>
              <a:endCxn id="12" idx="2"/>
            </p:cNvCxnSpPr>
            <p:nvPr/>
          </p:nvCxnSpPr>
          <p:spPr>
            <a:xfrm flipV="1"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1" idx="6"/>
              <a:endCxn id="13" idx="2"/>
            </p:cNvCxnSpPr>
            <p:nvPr/>
          </p:nvCxnSpPr>
          <p:spPr>
            <a:xfrm flipV="1"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6"/>
              <a:endCxn id="14" idx="2"/>
            </p:cNvCxnSpPr>
            <p:nvPr/>
          </p:nvCxnSpPr>
          <p:spPr>
            <a:xfrm>
              <a:off x="1752600" y="4533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6"/>
              <a:endCxn id="15" idx="2"/>
            </p:cNvCxnSpPr>
            <p:nvPr/>
          </p:nvCxnSpPr>
          <p:spPr>
            <a:xfrm>
              <a:off x="3200400" y="3009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3" idx="6"/>
              <a:endCxn id="15" idx="2"/>
            </p:cNvCxnSpPr>
            <p:nvPr/>
          </p:nvCxnSpPr>
          <p:spPr>
            <a:xfrm>
              <a:off x="3200400" y="3771900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4" idx="6"/>
              <a:endCxn id="15" idx="2"/>
            </p:cNvCxnSpPr>
            <p:nvPr/>
          </p:nvCxnSpPr>
          <p:spPr>
            <a:xfrm flipV="1">
              <a:off x="3200400" y="3771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6"/>
            </p:cNvCxnSpPr>
            <p:nvPr/>
          </p:nvCxnSpPr>
          <p:spPr>
            <a:xfrm>
              <a:off x="4495800" y="3771900"/>
              <a:ext cx="548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/>
          <p:cNvCxnSpPr/>
          <p:nvPr/>
        </p:nvCxnSpPr>
        <p:spPr>
          <a:xfrm flipH="1">
            <a:off x="1600200" y="3657600"/>
            <a:ext cx="4724400" cy="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1330" name="Object 2"/>
          <p:cNvGraphicFramePr>
            <a:graphicFrameLocks noChangeAspect="1"/>
          </p:cNvGraphicFramePr>
          <p:nvPr/>
        </p:nvGraphicFramePr>
        <p:xfrm>
          <a:off x="4800600" y="3822700"/>
          <a:ext cx="520700" cy="673100"/>
        </p:xfrm>
        <a:graphic>
          <a:graphicData uri="http://schemas.openxmlformats.org/presentationml/2006/ole">
            <p:oleObj spid="_x0000_s746498" name="Equation" r:id="rId3" imgW="164880" imgH="215640" progId="Equation.3">
              <p:embed/>
            </p:oleObj>
          </a:graphicData>
        </a:graphic>
      </p:graphicFrame>
      <p:graphicFrame>
        <p:nvGraphicFramePr>
          <p:cNvPr id="611331" name="Object 3"/>
          <p:cNvGraphicFramePr>
            <a:graphicFrameLocks noChangeAspect="1"/>
          </p:cNvGraphicFramePr>
          <p:nvPr/>
        </p:nvGraphicFramePr>
        <p:xfrm>
          <a:off x="4811713" y="4889500"/>
          <a:ext cx="522287" cy="673100"/>
        </p:xfrm>
        <a:graphic>
          <a:graphicData uri="http://schemas.openxmlformats.org/presentationml/2006/ole">
            <p:oleObj spid="_x0000_s746499" name="Equation" r:id="rId4" imgW="164880" imgH="215640" progId="Equation.3">
              <p:embed/>
            </p:oleObj>
          </a:graphicData>
        </a:graphic>
      </p:graphicFrame>
      <p:graphicFrame>
        <p:nvGraphicFramePr>
          <p:cNvPr id="611332" name="Object 4"/>
          <p:cNvGraphicFramePr>
            <a:graphicFrameLocks noChangeAspect="1"/>
          </p:cNvGraphicFramePr>
          <p:nvPr/>
        </p:nvGraphicFramePr>
        <p:xfrm>
          <a:off x="4887913" y="6032500"/>
          <a:ext cx="522287" cy="673100"/>
        </p:xfrm>
        <a:graphic>
          <a:graphicData uri="http://schemas.openxmlformats.org/presentationml/2006/ole">
            <p:oleObj spid="_x0000_s746500" name="Equation" r:id="rId5" imgW="164880" imgH="215640" progId="Equation.3">
              <p:embed/>
            </p:oleObj>
          </a:graphicData>
        </a:graphic>
      </p:graphicFrame>
      <p:graphicFrame>
        <p:nvGraphicFramePr>
          <p:cNvPr id="611333" name="Object 5"/>
          <p:cNvGraphicFramePr>
            <a:graphicFrameLocks noChangeAspect="1"/>
          </p:cNvGraphicFramePr>
          <p:nvPr/>
        </p:nvGraphicFramePr>
        <p:xfrm>
          <a:off x="6038850" y="4127500"/>
          <a:ext cx="2438400" cy="673100"/>
        </p:xfrm>
        <a:graphic>
          <a:graphicData uri="http://schemas.openxmlformats.org/presentationml/2006/ole">
            <p:oleObj spid="_x0000_s746501" name="Equation" r:id="rId6" imgW="774360" imgH="215640" progId="Equation.3">
              <p:embed/>
            </p:oleObj>
          </a:graphicData>
        </a:graphic>
      </p:graphicFrame>
      <p:sp>
        <p:nvSpPr>
          <p:cNvPr id="31" name="Rectangle 30"/>
          <p:cNvSpPr/>
          <p:nvPr/>
        </p:nvSpPr>
        <p:spPr>
          <a:xfrm>
            <a:off x="1603392" y="4434840"/>
            <a:ext cx="5940408" cy="128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anchor="ctr">
            <a:spAutoFit/>
          </a:bodyPr>
          <a:lstStyle/>
          <a:p>
            <a:pPr algn="ctr"/>
            <a:r>
              <a:rPr lang="tr-TR" sz="3200" dirty="0" smtClean="0">
                <a:sym typeface="Symbol"/>
              </a:rPr>
              <a:t>Geri yayılım algoritması bunun için</a:t>
            </a:r>
            <a:endParaRPr lang="en-US" sz="3200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tr-TR" dirty="0" smtClean="0"/>
              <a:t>Lojistik aktivasyon fonksiyonu için, geri yayılım </a:t>
            </a:r>
            <a:r>
              <a:rPr lang="tr-TR" dirty="0" smtClean="0"/>
              <a:t>algoritması daha </a:t>
            </a:r>
            <a:r>
              <a:rPr lang="tr-TR" dirty="0" smtClean="0"/>
              <a:t>basit oluyor</a:t>
            </a:r>
            <a:endParaRPr lang="tr-TR" dirty="0" smtClean="0">
              <a:sym typeface="Symbol"/>
            </a:endParaRPr>
          </a:p>
        </p:txBody>
      </p:sp>
      <p:graphicFrame>
        <p:nvGraphicFramePr>
          <p:cNvPr id="595971" name="Object 3"/>
          <p:cNvGraphicFramePr>
            <a:graphicFrameLocks noChangeAspect="1"/>
          </p:cNvGraphicFramePr>
          <p:nvPr/>
        </p:nvGraphicFramePr>
        <p:xfrm>
          <a:off x="1231900" y="2819400"/>
          <a:ext cx="6034088" cy="633413"/>
        </p:xfrm>
        <a:graphic>
          <a:graphicData uri="http://schemas.openxmlformats.org/presentationml/2006/ole">
            <p:oleObj spid="_x0000_s596995" name="Equation" r:id="rId3" imgW="1917360" imgH="203040" progId="Equation.3">
              <p:embed/>
            </p:oleObj>
          </a:graphicData>
        </a:graphic>
      </p:graphicFrame>
      <p:grpSp>
        <p:nvGrpSpPr>
          <p:cNvPr id="31" name="Group 53"/>
          <p:cNvGrpSpPr/>
          <p:nvPr/>
        </p:nvGrpSpPr>
        <p:grpSpPr>
          <a:xfrm>
            <a:off x="1981200" y="4114800"/>
            <a:ext cx="5303520" cy="2667000"/>
            <a:chOff x="1066800" y="2667000"/>
            <a:chExt cx="3977640" cy="2209800"/>
          </a:xfrm>
        </p:grpSpPr>
        <p:sp>
          <p:nvSpPr>
            <p:cNvPr id="32" name="Oval 31"/>
            <p:cNvSpPr/>
            <p:nvPr/>
          </p:nvSpPr>
          <p:spPr>
            <a:xfrm>
              <a:off x="10668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0668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10668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25146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5146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2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5146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3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8100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2" idx="6"/>
              <a:endCxn id="37" idx="2"/>
            </p:cNvCxnSpPr>
            <p:nvPr/>
          </p:nvCxnSpPr>
          <p:spPr>
            <a:xfrm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2" idx="6"/>
              <a:endCxn id="36" idx="2"/>
            </p:cNvCxnSpPr>
            <p:nvPr/>
          </p:nvCxnSpPr>
          <p:spPr>
            <a:xfrm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2" idx="6"/>
              <a:endCxn id="35" idx="2"/>
            </p:cNvCxnSpPr>
            <p:nvPr/>
          </p:nvCxnSpPr>
          <p:spPr>
            <a:xfrm>
              <a:off x="1752600" y="3009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3" idx="6"/>
              <a:endCxn id="35" idx="2"/>
            </p:cNvCxnSpPr>
            <p:nvPr/>
          </p:nvCxnSpPr>
          <p:spPr>
            <a:xfrm flipV="1"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3" idx="6"/>
              <a:endCxn id="36" idx="2"/>
            </p:cNvCxnSpPr>
            <p:nvPr/>
          </p:nvCxnSpPr>
          <p:spPr>
            <a:xfrm>
              <a:off x="1752600" y="3771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3" idx="6"/>
              <a:endCxn id="37" idx="2"/>
            </p:cNvCxnSpPr>
            <p:nvPr/>
          </p:nvCxnSpPr>
          <p:spPr>
            <a:xfrm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4" idx="6"/>
              <a:endCxn id="35" idx="2"/>
            </p:cNvCxnSpPr>
            <p:nvPr/>
          </p:nvCxnSpPr>
          <p:spPr>
            <a:xfrm flipV="1"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4" idx="6"/>
              <a:endCxn id="36" idx="2"/>
            </p:cNvCxnSpPr>
            <p:nvPr/>
          </p:nvCxnSpPr>
          <p:spPr>
            <a:xfrm flipV="1"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4" idx="6"/>
              <a:endCxn id="37" idx="2"/>
            </p:cNvCxnSpPr>
            <p:nvPr/>
          </p:nvCxnSpPr>
          <p:spPr>
            <a:xfrm>
              <a:off x="1752600" y="4533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5" idx="6"/>
              <a:endCxn id="38" idx="2"/>
            </p:cNvCxnSpPr>
            <p:nvPr/>
          </p:nvCxnSpPr>
          <p:spPr>
            <a:xfrm>
              <a:off x="3200400" y="3009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6" idx="6"/>
              <a:endCxn id="38" idx="2"/>
            </p:cNvCxnSpPr>
            <p:nvPr/>
          </p:nvCxnSpPr>
          <p:spPr>
            <a:xfrm>
              <a:off x="3200400" y="3771900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7" idx="6"/>
              <a:endCxn id="38" idx="2"/>
            </p:cNvCxnSpPr>
            <p:nvPr/>
          </p:nvCxnSpPr>
          <p:spPr>
            <a:xfrm flipV="1">
              <a:off x="3200400" y="3771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8" idx="6"/>
            </p:cNvCxnSpPr>
            <p:nvPr/>
          </p:nvCxnSpPr>
          <p:spPr>
            <a:xfrm>
              <a:off x="4495800" y="3771900"/>
              <a:ext cx="548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Arrow Connector 51"/>
          <p:cNvCxnSpPr/>
          <p:nvPr/>
        </p:nvCxnSpPr>
        <p:spPr>
          <a:xfrm flipH="1">
            <a:off x="1600200" y="3657600"/>
            <a:ext cx="4724400" cy="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7004" name="Object 12"/>
          <p:cNvGraphicFramePr>
            <a:graphicFrameLocks noChangeAspect="1"/>
          </p:cNvGraphicFramePr>
          <p:nvPr/>
        </p:nvGraphicFramePr>
        <p:xfrm>
          <a:off x="4800600" y="3822700"/>
          <a:ext cx="520700" cy="673100"/>
        </p:xfrm>
        <a:graphic>
          <a:graphicData uri="http://schemas.openxmlformats.org/presentationml/2006/ole">
            <p:oleObj spid="_x0000_s597004" name="Equation" r:id="rId4" imgW="164880" imgH="215640" progId="Equation.3">
              <p:embed/>
            </p:oleObj>
          </a:graphicData>
        </a:graphic>
      </p:graphicFrame>
      <p:graphicFrame>
        <p:nvGraphicFramePr>
          <p:cNvPr id="597005" name="Object 13"/>
          <p:cNvGraphicFramePr>
            <a:graphicFrameLocks noChangeAspect="1"/>
          </p:cNvGraphicFramePr>
          <p:nvPr/>
        </p:nvGraphicFramePr>
        <p:xfrm>
          <a:off x="4811713" y="4889500"/>
          <a:ext cx="522287" cy="673100"/>
        </p:xfrm>
        <a:graphic>
          <a:graphicData uri="http://schemas.openxmlformats.org/presentationml/2006/ole">
            <p:oleObj spid="_x0000_s597005" name="Equation" r:id="rId5" imgW="164880" imgH="215640" progId="Equation.3">
              <p:embed/>
            </p:oleObj>
          </a:graphicData>
        </a:graphic>
      </p:graphicFrame>
      <p:graphicFrame>
        <p:nvGraphicFramePr>
          <p:cNvPr id="597006" name="Object 14"/>
          <p:cNvGraphicFramePr>
            <a:graphicFrameLocks noChangeAspect="1"/>
          </p:cNvGraphicFramePr>
          <p:nvPr/>
        </p:nvGraphicFramePr>
        <p:xfrm>
          <a:off x="4887913" y="6032500"/>
          <a:ext cx="522287" cy="673100"/>
        </p:xfrm>
        <a:graphic>
          <a:graphicData uri="http://schemas.openxmlformats.org/presentationml/2006/ole">
            <p:oleObj spid="_x0000_s597006" name="Equation" r:id="rId6" imgW="16488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Buradaki </a:t>
            </a:r>
            <a:r>
              <a:rPr lang="tr-TR" dirty="0" smtClean="0"/>
              <a:t>“.*” vektör </a:t>
            </a:r>
            <a:r>
              <a:rPr lang="tr-TR" dirty="0" smtClean="0"/>
              <a:t>notasyonu “element-wise</a:t>
            </a:r>
            <a:r>
              <a:rPr lang="tr-TR" dirty="0" smtClean="0"/>
              <a:t>” çarpımı demektir–(a.*b)=(a</a:t>
            </a:r>
            <a:r>
              <a:rPr lang="tr-TR" baseline="-25000" dirty="0" smtClean="0"/>
              <a:t>1</a:t>
            </a:r>
            <a:r>
              <a:rPr lang="tr-TR" dirty="0" smtClean="0"/>
              <a:t>b</a:t>
            </a:r>
            <a:r>
              <a:rPr lang="tr-TR" baseline="-25000" dirty="0" smtClean="0"/>
              <a:t>1</a:t>
            </a:r>
            <a:r>
              <a:rPr lang="tr-TR" dirty="0" smtClean="0"/>
              <a:t>,a</a:t>
            </a:r>
            <a:r>
              <a:rPr lang="tr-TR" baseline="-25000" dirty="0" smtClean="0"/>
              <a:t>2</a:t>
            </a:r>
            <a:r>
              <a:rPr lang="tr-TR" dirty="0" smtClean="0"/>
              <a:t>b</a:t>
            </a:r>
            <a:r>
              <a:rPr lang="tr-TR" baseline="-25000" dirty="0" smtClean="0"/>
              <a:t>2</a:t>
            </a:r>
            <a:r>
              <a:rPr lang="tr-TR" dirty="0" smtClean="0"/>
              <a:t>,...)</a:t>
            </a:r>
            <a:endParaRPr lang="tr-TR" dirty="0" smtClean="0">
              <a:sym typeface="Symbol"/>
            </a:endParaRPr>
          </a:p>
        </p:txBody>
      </p:sp>
      <p:graphicFrame>
        <p:nvGraphicFramePr>
          <p:cNvPr id="30" name="Object 3"/>
          <p:cNvGraphicFramePr>
            <a:graphicFrameLocks noChangeAspect="1"/>
          </p:cNvGraphicFramePr>
          <p:nvPr/>
        </p:nvGraphicFramePr>
        <p:xfrm>
          <a:off x="1066800" y="2819400"/>
          <a:ext cx="6034088" cy="633413"/>
        </p:xfrm>
        <a:graphic>
          <a:graphicData uri="http://schemas.openxmlformats.org/presentationml/2006/ole">
            <p:oleObj spid="_x0000_s598025" name="Equation" r:id="rId3" imgW="1917360" imgH="203040" progId="Equation.3">
              <p:embed/>
            </p:oleObj>
          </a:graphicData>
        </a:graphic>
      </p:graphicFrame>
      <p:grpSp>
        <p:nvGrpSpPr>
          <p:cNvPr id="31" name="Group 53"/>
          <p:cNvGrpSpPr/>
          <p:nvPr/>
        </p:nvGrpSpPr>
        <p:grpSpPr>
          <a:xfrm>
            <a:off x="1981200" y="4114800"/>
            <a:ext cx="5303520" cy="2667000"/>
            <a:chOff x="1066800" y="2667000"/>
            <a:chExt cx="3977640" cy="2209800"/>
          </a:xfrm>
        </p:grpSpPr>
        <p:sp>
          <p:nvSpPr>
            <p:cNvPr id="32" name="Oval 31"/>
            <p:cNvSpPr/>
            <p:nvPr/>
          </p:nvSpPr>
          <p:spPr>
            <a:xfrm>
              <a:off x="10668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0668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10668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25146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5146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2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5146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3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8100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2" idx="6"/>
              <a:endCxn id="37" idx="2"/>
            </p:cNvCxnSpPr>
            <p:nvPr/>
          </p:nvCxnSpPr>
          <p:spPr>
            <a:xfrm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2" idx="6"/>
              <a:endCxn id="36" idx="2"/>
            </p:cNvCxnSpPr>
            <p:nvPr/>
          </p:nvCxnSpPr>
          <p:spPr>
            <a:xfrm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2" idx="6"/>
              <a:endCxn id="35" idx="2"/>
            </p:cNvCxnSpPr>
            <p:nvPr/>
          </p:nvCxnSpPr>
          <p:spPr>
            <a:xfrm>
              <a:off x="1752600" y="3009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3" idx="6"/>
              <a:endCxn id="35" idx="2"/>
            </p:cNvCxnSpPr>
            <p:nvPr/>
          </p:nvCxnSpPr>
          <p:spPr>
            <a:xfrm flipV="1"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3" idx="6"/>
              <a:endCxn id="36" idx="2"/>
            </p:cNvCxnSpPr>
            <p:nvPr/>
          </p:nvCxnSpPr>
          <p:spPr>
            <a:xfrm>
              <a:off x="1752600" y="3771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3" idx="6"/>
              <a:endCxn id="37" idx="2"/>
            </p:cNvCxnSpPr>
            <p:nvPr/>
          </p:nvCxnSpPr>
          <p:spPr>
            <a:xfrm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4" idx="6"/>
              <a:endCxn id="35" idx="2"/>
            </p:cNvCxnSpPr>
            <p:nvPr/>
          </p:nvCxnSpPr>
          <p:spPr>
            <a:xfrm flipV="1"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4" idx="6"/>
              <a:endCxn id="36" idx="2"/>
            </p:cNvCxnSpPr>
            <p:nvPr/>
          </p:nvCxnSpPr>
          <p:spPr>
            <a:xfrm flipV="1"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4" idx="6"/>
              <a:endCxn id="37" idx="2"/>
            </p:cNvCxnSpPr>
            <p:nvPr/>
          </p:nvCxnSpPr>
          <p:spPr>
            <a:xfrm>
              <a:off x="1752600" y="4533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5" idx="6"/>
              <a:endCxn id="38" idx="2"/>
            </p:cNvCxnSpPr>
            <p:nvPr/>
          </p:nvCxnSpPr>
          <p:spPr>
            <a:xfrm>
              <a:off x="3200400" y="3009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6" idx="6"/>
              <a:endCxn id="38" idx="2"/>
            </p:cNvCxnSpPr>
            <p:nvPr/>
          </p:nvCxnSpPr>
          <p:spPr>
            <a:xfrm>
              <a:off x="3200400" y="3771900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7" idx="6"/>
              <a:endCxn id="38" idx="2"/>
            </p:cNvCxnSpPr>
            <p:nvPr/>
          </p:nvCxnSpPr>
          <p:spPr>
            <a:xfrm flipV="1">
              <a:off x="3200400" y="3771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8" idx="6"/>
            </p:cNvCxnSpPr>
            <p:nvPr/>
          </p:nvCxnSpPr>
          <p:spPr>
            <a:xfrm>
              <a:off x="4495800" y="3771900"/>
              <a:ext cx="548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6" name="Object 5"/>
          <p:cNvGraphicFramePr>
            <a:graphicFrameLocks noChangeAspect="1"/>
          </p:cNvGraphicFramePr>
          <p:nvPr/>
        </p:nvGraphicFramePr>
        <p:xfrm>
          <a:off x="6038850" y="4127500"/>
          <a:ext cx="2438400" cy="673100"/>
        </p:xfrm>
        <a:graphic>
          <a:graphicData uri="http://schemas.openxmlformats.org/presentationml/2006/ole">
            <p:oleObj spid="_x0000_s598029" name="Equation" r:id="rId4" imgW="774360" imgH="215640" progId="Equation.3">
              <p:embed/>
            </p:oleObj>
          </a:graphicData>
        </a:graphic>
      </p:graphicFrame>
      <p:graphicFrame>
        <p:nvGraphicFramePr>
          <p:cNvPr id="598030" name="Object 14"/>
          <p:cNvGraphicFramePr>
            <a:graphicFrameLocks noChangeAspect="1"/>
          </p:cNvGraphicFramePr>
          <p:nvPr/>
        </p:nvGraphicFramePr>
        <p:xfrm>
          <a:off x="4800600" y="3822700"/>
          <a:ext cx="520700" cy="673100"/>
        </p:xfrm>
        <a:graphic>
          <a:graphicData uri="http://schemas.openxmlformats.org/presentationml/2006/ole">
            <p:oleObj spid="_x0000_s598030" name="Equation" r:id="rId5" imgW="164880" imgH="215640" progId="Equation.3">
              <p:embed/>
            </p:oleObj>
          </a:graphicData>
        </a:graphic>
      </p:graphicFrame>
      <p:graphicFrame>
        <p:nvGraphicFramePr>
          <p:cNvPr id="598031" name="Object 15"/>
          <p:cNvGraphicFramePr>
            <a:graphicFrameLocks noChangeAspect="1"/>
          </p:cNvGraphicFramePr>
          <p:nvPr/>
        </p:nvGraphicFramePr>
        <p:xfrm>
          <a:off x="4811713" y="4889500"/>
          <a:ext cx="522287" cy="673100"/>
        </p:xfrm>
        <a:graphic>
          <a:graphicData uri="http://schemas.openxmlformats.org/presentationml/2006/ole">
            <p:oleObj spid="_x0000_s598031" name="Equation" r:id="rId6" imgW="164880" imgH="215640" progId="Equation.3">
              <p:embed/>
            </p:oleObj>
          </a:graphicData>
        </a:graphic>
      </p:graphicFrame>
      <p:graphicFrame>
        <p:nvGraphicFramePr>
          <p:cNvPr id="598032" name="Object 16"/>
          <p:cNvGraphicFramePr>
            <a:graphicFrameLocks noChangeAspect="1"/>
          </p:cNvGraphicFramePr>
          <p:nvPr/>
        </p:nvGraphicFramePr>
        <p:xfrm>
          <a:off x="4887913" y="6032500"/>
          <a:ext cx="522287" cy="673100"/>
        </p:xfrm>
        <a:graphic>
          <a:graphicData uri="http://schemas.openxmlformats.org/presentationml/2006/ole">
            <p:oleObj spid="_x0000_s598032" name="Equation" r:id="rId7" imgW="164880" imgH="215640" progId="Equation.3">
              <p:embed/>
            </p:oleObj>
          </a:graphicData>
        </a:graphic>
      </p:graphicFrame>
      <p:cxnSp>
        <p:nvCxnSpPr>
          <p:cNvPr id="58" name="Straight Arrow Connector 57"/>
          <p:cNvCxnSpPr/>
          <p:nvPr/>
        </p:nvCxnSpPr>
        <p:spPr>
          <a:xfrm flipH="1" flipV="1">
            <a:off x="5486400" y="3352800"/>
            <a:ext cx="381000" cy="533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4572000" y="3352800"/>
            <a:ext cx="381000" cy="533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Buradaki </a:t>
            </a:r>
            <a:r>
              <a:rPr lang="tr-TR" dirty="0" smtClean="0"/>
              <a:t>“</a:t>
            </a:r>
            <a:r>
              <a:rPr lang="tr-TR" dirty="0" smtClean="0">
                <a:sym typeface="Symbol"/>
              </a:rPr>
              <a:t></a:t>
            </a:r>
            <a:r>
              <a:rPr lang="tr-TR" dirty="0" smtClean="0"/>
              <a:t>” matriks-vektör çarpımı </a:t>
            </a:r>
            <a:r>
              <a:rPr lang="tr-TR" dirty="0" smtClean="0"/>
              <a:t>demektedir</a:t>
            </a:r>
            <a:endParaRPr lang="tr-TR" dirty="0" smtClean="0">
              <a:sym typeface="Symbol"/>
            </a:endParaRPr>
          </a:p>
        </p:txBody>
      </p:sp>
      <p:graphicFrame>
        <p:nvGraphicFramePr>
          <p:cNvPr id="30" name="Object 3"/>
          <p:cNvGraphicFramePr>
            <a:graphicFrameLocks noChangeAspect="1"/>
          </p:cNvGraphicFramePr>
          <p:nvPr/>
        </p:nvGraphicFramePr>
        <p:xfrm>
          <a:off x="1231900" y="2819400"/>
          <a:ext cx="6034088" cy="633413"/>
        </p:xfrm>
        <a:graphic>
          <a:graphicData uri="http://schemas.openxmlformats.org/presentationml/2006/ole">
            <p:oleObj spid="_x0000_s689154" name="Equation" r:id="rId3" imgW="1917360" imgH="203040" progId="Equation.3">
              <p:embed/>
            </p:oleObj>
          </a:graphicData>
        </a:graphic>
      </p:graphicFrame>
      <p:grpSp>
        <p:nvGrpSpPr>
          <p:cNvPr id="4" name="Group 53"/>
          <p:cNvGrpSpPr/>
          <p:nvPr/>
        </p:nvGrpSpPr>
        <p:grpSpPr>
          <a:xfrm>
            <a:off x="1981200" y="4114800"/>
            <a:ext cx="5303520" cy="2667000"/>
            <a:chOff x="1066800" y="2667000"/>
            <a:chExt cx="3977640" cy="2209800"/>
          </a:xfrm>
        </p:grpSpPr>
        <p:sp>
          <p:nvSpPr>
            <p:cNvPr id="32" name="Oval 31"/>
            <p:cNvSpPr/>
            <p:nvPr/>
          </p:nvSpPr>
          <p:spPr>
            <a:xfrm>
              <a:off x="10668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1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0668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10668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ysClr val="windowText" lastClr="000000"/>
                  </a:solidFill>
                  <a:sym typeface="Symbol"/>
                </a:rPr>
                <a:t>x</a:t>
              </a:r>
              <a:r>
                <a:rPr lang="tr-TR" sz="2000" baseline="-25000" dirty="0" smtClean="0">
                  <a:solidFill>
                    <a:sysClr val="windowText" lastClr="000000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2514600" y="2667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5146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2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514600" y="4191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3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2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810000" y="34290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000" dirty="0" smtClean="0">
                  <a:solidFill>
                    <a:schemeClr val="tx1"/>
                  </a:solidFill>
                  <a:sym typeface="Symbol"/>
                </a:rPr>
                <a:t>a</a:t>
              </a:r>
              <a:r>
                <a:rPr lang="tr-TR" sz="2000" baseline="-25000" dirty="0" smtClean="0">
                  <a:solidFill>
                    <a:schemeClr val="tx1"/>
                  </a:solidFill>
                  <a:sym typeface="Symbol"/>
                </a:rPr>
                <a:t>1</a:t>
              </a:r>
              <a:r>
                <a:rPr lang="tr-TR" sz="2000" baseline="30000" dirty="0" smtClean="0">
                  <a:solidFill>
                    <a:schemeClr val="tx1"/>
                  </a:solidFill>
                  <a:sym typeface="Symbol"/>
                </a:rPr>
                <a:t>3</a:t>
              </a:r>
              <a:endParaRPr lang="en-US" sz="1600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2" idx="6"/>
              <a:endCxn id="37" idx="2"/>
            </p:cNvCxnSpPr>
            <p:nvPr/>
          </p:nvCxnSpPr>
          <p:spPr>
            <a:xfrm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2" idx="6"/>
              <a:endCxn id="36" idx="2"/>
            </p:cNvCxnSpPr>
            <p:nvPr/>
          </p:nvCxnSpPr>
          <p:spPr>
            <a:xfrm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2" idx="6"/>
              <a:endCxn id="35" idx="2"/>
            </p:cNvCxnSpPr>
            <p:nvPr/>
          </p:nvCxnSpPr>
          <p:spPr>
            <a:xfrm>
              <a:off x="1752600" y="3009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3" idx="6"/>
              <a:endCxn id="35" idx="2"/>
            </p:cNvCxnSpPr>
            <p:nvPr/>
          </p:nvCxnSpPr>
          <p:spPr>
            <a:xfrm flipV="1">
              <a:off x="1752600" y="3009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3" idx="6"/>
              <a:endCxn id="36" idx="2"/>
            </p:cNvCxnSpPr>
            <p:nvPr/>
          </p:nvCxnSpPr>
          <p:spPr>
            <a:xfrm>
              <a:off x="1752600" y="3771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3" idx="6"/>
              <a:endCxn id="37" idx="2"/>
            </p:cNvCxnSpPr>
            <p:nvPr/>
          </p:nvCxnSpPr>
          <p:spPr>
            <a:xfrm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4" idx="6"/>
              <a:endCxn id="35" idx="2"/>
            </p:cNvCxnSpPr>
            <p:nvPr/>
          </p:nvCxnSpPr>
          <p:spPr>
            <a:xfrm flipV="1">
              <a:off x="1752600" y="3009900"/>
              <a:ext cx="7620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4" idx="6"/>
              <a:endCxn id="36" idx="2"/>
            </p:cNvCxnSpPr>
            <p:nvPr/>
          </p:nvCxnSpPr>
          <p:spPr>
            <a:xfrm flipV="1">
              <a:off x="1752600" y="3771900"/>
              <a:ext cx="762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4" idx="6"/>
              <a:endCxn id="37" idx="2"/>
            </p:cNvCxnSpPr>
            <p:nvPr/>
          </p:nvCxnSpPr>
          <p:spPr>
            <a:xfrm>
              <a:off x="1752600" y="4533900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5" idx="6"/>
              <a:endCxn id="38" idx="2"/>
            </p:cNvCxnSpPr>
            <p:nvPr/>
          </p:nvCxnSpPr>
          <p:spPr>
            <a:xfrm>
              <a:off x="3200400" y="3009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6" idx="6"/>
              <a:endCxn id="38" idx="2"/>
            </p:cNvCxnSpPr>
            <p:nvPr/>
          </p:nvCxnSpPr>
          <p:spPr>
            <a:xfrm>
              <a:off x="3200400" y="3771900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7" idx="6"/>
              <a:endCxn id="38" idx="2"/>
            </p:cNvCxnSpPr>
            <p:nvPr/>
          </p:nvCxnSpPr>
          <p:spPr>
            <a:xfrm flipV="1">
              <a:off x="3200400" y="3771900"/>
              <a:ext cx="609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8" idx="6"/>
            </p:cNvCxnSpPr>
            <p:nvPr/>
          </p:nvCxnSpPr>
          <p:spPr>
            <a:xfrm>
              <a:off x="4495800" y="3771900"/>
              <a:ext cx="548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6" name="Object 5"/>
          <p:cNvGraphicFramePr>
            <a:graphicFrameLocks noChangeAspect="1"/>
          </p:cNvGraphicFramePr>
          <p:nvPr/>
        </p:nvGraphicFramePr>
        <p:xfrm>
          <a:off x="6038850" y="4127500"/>
          <a:ext cx="2438400" cy="673100"/>
        </p:xfrm>
        <a:graphic>
          <a:graphicData uri="http://schemas.openxmlformats.org/presentationml/2006/ole">
            <p:oleObj spid="_x0000_s689158" name="Equation" r:id="rId4" imgW="774360" imgH="215640" progId="Equation.3">
              <p:embed/>
            </p:oleObj>
          </a:graphicData>
        </a:graphic>
      </p:graphicFrame>
      <p:graphicFrame>
        <p:nvGraphicFramePr>
          <p:cNvPr id="689159" name="Object 7"/>
          <p:cNvGraphicFramePr>
            <a:graphicFrameLocks noChangeAspect="1"/>
          </p:cNvGraphicFramePr>
          <p:nvPr/>
        </p:nvGraphicFramePr>
        <p:xfrm>
          <a:off x="4800600" y="3822700"/>
          <a:ext cx="520700" cy="673100"/>
        </p:xfrm>
        <a:graphic>
          <a:graphicData uri="http://schemas.openxmlformats.org/presentationml/2006/ole">
            <p:oleObj spid="_x0000_s689159" name="Equation" r:id="rId5" imgW="164880" imgH="215640" progId="Equation.3">
              <p:embed/>
            </p:oleObj>
          </a:graphicData>
        </a:graphic>
      </p:graphicFrame>
      <p:graphicFrame>
        <p:nvGraphicFramePr>
          <p:cNvPr id="689160" name="Object 8"/>
          <p:cNvGraphicFramePr>
            <a:graphicFrameLocks noChangeAspect="1"/>
          </p:cNvGraphicFramePr>
          <p:nvPr/>
        </p:nvGraphicFramePr>
        <p:xfrm>
          <a:off x="4811713" y="4889500"/>
          <a:ext cx="522287" cy="673100"/>
        </p:xfrm>
        <a:graphic>
          <a:graphicData uri="http://schemas.openxmlformats.org/presentationml/2006/ole">
            <p:oleObj spid="_x0000_s689160" name="Equation" r:id="rId6" imgW="164880" imgH="215640" progId="Equation.3">
              <p:embed/>
            </p:oleObj>
          </a:graphicData>
        </a:graphic>
      </p:graphicFrame>
      <p:graphicFrame>
        <p:nvGraphicFramePr>
          <p:cNvPr id="689161" name="Object 9"/>
          <p:cNvGraphicFramePr>
            <a:graphicFrameLocks noChangeAspect="1"/>
          </p:cNvGraphicFramePr>
          <p:nvPr/>
        </p:nvGraphicFramePr>
        <p:xfrm>
          <a:off x="4887913" y="6032500"/>
          <a:ext cx="522287" cy="673100"/>
        </p:xfrm>
        <a:graphic>
          <a:graphicData uri="http://schemas.openxmlformats.org/presentationml/2006/ole">
            <p:oleObj spid="_x0000_s689161" name="Equation" r:id="rId7" imgW="164880" imgH="215640" progId="Equation.3">
              <p:embed/>
            </p:oleObj>
          </a:graphicData>
        </a:graphic>
      </p:graphicFrame>
      <p:cxnSp>
        <p:nvCxnSpPr>
          <p:cNvPr id="58" name="Straight Arrow Connector 57"/>
          <p:cNvCxnSpPr/>
          <p:nvPr/>
        </p:nvCxnSpPr>
        <p:spPr>
          <a:xfrm flipH="1" flipV="1">
            <a:off x="3581400" y="3352800"/>
            <a:ext cx="381000" cy="533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228600"/>
            <a:ext cx="8229600" cy="6400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tr-TR" sz="2400" b="1" dirty="0" smtClean="0">
                <a:latin typeface="+mj-lt"/>
                <a:cs typeface="Arial" pitchFamily="34" charset="0"/>
                <a:sym typeface="Symbol"/>
              </a:rPr>
              <a:t>Bütün Geri Yayılım Algoritması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 smtClean="0">
                <a:latin typeface="Arial" pitchFamily="34" charset="0"/>
                <a:cs typeface="Arial" pitchFamily="34" charset="0"/>
                <a:sym typeface="Symbol"/>
              </a:rPr>
              <a:t>// </a:t>
            </a:r>
            <a:r>
              <a:rPr lang="en-US" sz="1800" dirty="0" smtClean="0">
                <a:latin typeface="Arial" pitchFamily="34" charset="0"/>
                <a:cs typeface="Arial" pitchFamily="34" charset="0"/>
                <a:sym typeface="Symbol"/>
              </a:rPr>
              <a:t>{(</a:t>
            </a:r>
            <a:r>
              <a:rPr lang="en-US" sz="1800" dirty="0" err="1" smtClean="0">
                <a:latin typeface="Arial" pitchFamily="34" charset="0"/>
                <a:cs typeface="Arial" pitchFamily="34" charset="0"/>
                <a:sym typeface="Symbol"/>
              </a:rPr>
              <a:t>x</a:t>
            </a:r>
            <a:r>
              <a:rPr lang="en-US" sz="1800" baseline="30000" dirty="0" err="1" smtClean="0">
                <a:latin typeface="Arial" pitchFamily="34" charset="0"/>
                <a:cs typeface="Arial" pitchFamily="34" charset="0"/>
                <a:sym typeface="Symbol"/>
              </a:rPr>
              <a:t>i</a:t>
            </a:r>
            <a:r>
              <a:rPr lang="en-US" sz="1800" dirty="0" err="1" smtClean="0">
                <a:latin typeface="Arial" pitchFamily="34" charset="0"/>
                <a:cs typeface="Arial" pitchFamily="34" charset="0"/>
                <a:sym typeface="Symbol"/>
              </a:rPr>
              <a:t>,y</a:t>
            </a:r>
            <a:r>
              <a:rPr lang="en-US" sz="1800" baseline="30000" dirty="0" err="1" smtClean="0">
                <a:latin typeface="Arial" pitchFamily="34" charset="0"/>
                <a:cs typeface="Arial" pitchFamily="34" charset="0"/>
                <a:sym typeface="Symbol"/>
              </a:rPr>
              <a:t>i</a:t>
            </a:r>
            <a:r>
              <a:rPr lang="en-US" sz="1800" dirty="0" smtClean="0">
                <a:latin typeface="Arial" pitchFamily="34" charset="0"/>
                <a:cs typeface="Arial" pitchFamily="34" charset="0"/>
                <a:sym typeface="Symbol"/>
              </a:rPr>
              <a:t>)} </a:t>
            </a:r>
            <a:r>
              <a:rPr lang="tr-TR" sz="1800" dirty="0" smtClean="0">
                <a:latin typeface="Arial" pitchFamily="34" charset="0"/>
                <a:cs typeface="Arial" pitchFamily="34" charset="0"/>
                <a:sym typeface="Symbol"/>
              </a:rPr>
              <a:t>öğretme </a:t>
            </a:r>
            <a:r>
              <a:rPr lang="tr-TR" sz="1800" dirty="0" smtClean="0">
                <a:latin typeface="Arial" pitchFamily="34" charset="0"/>
                <a:cs typeface="Arial" pitchFamily="34" charset="0"/>
                <a:sym typeface="Symbol"/>
              </a:rPr>
              <a:t>kümesini için</a:t>
            </a:r>
            <a:endParaRPr lang="tr-T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 smtClean="0">
                <a:latin typeface="Arial" pitchFamily="34" charset="0"/>
                <a:cs typeface="Arial" pitchFamily="34" charset="0"/>
                <a:sym typeface="Symbol"/>
              </a:rPr>
              <a:t>Atayın bütün </a:t>
            </a:r>
            <a:r>
              <a:rPr lang="en-US" sz="1800" dirty="0" smtClean="0">
                <a:latin typeface="Arial" pitchFamily="34" charset="0"/>
                <a:cs typeface="Arial" pitchFamily="34" charset="0"/>
                <a:sym typeface="Symbol"/>
              </a:rPr>
              <a:t>{</a:t>
            </a:r>
            <a:r>
              <a:rPr lang="tr-TR" sz="1800" dirty="0" smtClean="0">
                <a:latin typeface="Arial" pitchFamily="34" charset="0"/>
                <a:cs typeface="Arial" pitchFamily="34" charset="0"/>
                <a:sym typeface="Symbol"/>
              </a:rPr>
              <a:t></a:t>
            </a:r>
            <a:r>
              <a:rPr lang="tr-TR" sz="1800" baseline="-25000" dirty="0" smtClean="0">
                <a:latin typeface="Arial" pitchFamily="34" charset="0"/>
                <a:cs typeface="Arial" pitchFamily="34" charset="0"/>
                <a:sym typeface="Symbol"/>
              </a:rPr>
              <a:t>ij</a:t>
            </a:r>
            <a:r>
              <a:rPr lang="tr-TR" sz="1800" baseline="30000" dirty="0" smtClean="0">
                <a:latin typeface="Arial" pitchFamily="34" charset="0"/>
                <a:cs typeface="Arial" pitchFamily="34" charset="0"/>
                <a:sym typeface="Symbol"/>
              </a:rPr>
              <a:t>(l)</a:t>
            </a:r>
            <a:r>
              <a:rPr lang="tr-TR" sz="1800" dirty="0" smtClean="0">
                <a:latin typeface="Arial" pitchFamily="34" charset="0"/>
                <a:cs typeface="Arial" pitchFamily="34" charset="0"/>
                <a:sym typeface="Symbol"/>
              </a:rPr>
              <a:t>:=0</a:t>
            </a:r>
            <a:r>
              <a:rPr lang="en-US" sz="1800" dirty="0" smtClean="0">
                <a:latin typeface="Arial" pitchFamily="34" charset="0"/>
                <a:cs typeface="Arial" pitchFamily="34" charset="0"/>
                <a:sym typeface="Symbol"/>
              </a:rPr>
              <a:t> }</a:t>
            </a:r>
            <a:endParaRPr lang="tr-T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 smtClean="0">
                <a:latin typeface="Arial" pitchFamily="34" charset="0"/>
                <a:cs typeface="Arial" pitchFamily="34" charset="0"/>
                <a:sym typeface="Symbol"/>
              </a:rPr>
              <a:t>DÖNGÜ </a:t>
            </a:r>
            <a:r>
              <a:rPr lang="tr-TR" sz="1800" dirty="0" smtClean="0">
                <a:latin typeface="Arial" pitchFamily="34" charset="0"/>
                <a:cs typeface="Arial" pitchFamily="34" charset="0"/>
                <a:sym typeface="Symbol"/>
              </a:rPr>
              <a:t>i, </a:t>
            </a:r>
            <a:r>
              <a:rPr lang="tr-TR" sz="1800" dirty="0" smtClean="0">
                <a:latin typeface="Arial" pitchFamily="34" charset="0"/>
                <a:cs typeface="Arial" pitchFamily="34" charset="0"/>
                <a:sym typeface="Symbol"/>
              </a:rPr>
              <a:t>1’den m’ye kadar </a:t>
            </a:r>
            <a:r>
              <a:rPr lang="tr-TR" sz="1800" dirty="0" smtClean="0">
                <a:latin typeface="Arial" pitchFamily="34" charset="0"/>
                <a:cs typeface="Arial" pitchFamily="34" charset="0"/>
                <a:sym typeface="Symbol"/>
              </a:rPr>
              <a:t>tekrarlama </a:t>
            </a:r>
            <a:r>
              <a:rPr lang="en-US" sz="1800" dirty="0" smtClean="0">
                <a:latin typeface="Arial" pitchFamily="34" charset="0"/>
                <a:cs typeface="Arial" pitchFamily="34" charset="0"/>
                <a:sym typeface="Symbol"/>
              </a:rPr>
              <a:t>{</a:t>
            </a:r>
            <a:r>
              <a:rPr lang="tr-TR" sz="18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tr-TR" sz="1800" dirty="0" smtClean="0">
                <a:latin typeface="Arial" pitchFamily="34" charset="0"/>
                <a:cs typeface="Arial" pitchFamily="34" charset="0"/>
                <a:sym typeface="Symbol"/>
              </a:rPr>
              <a:t>            // m – örneklerin saysısı </a:t>
            </a:r>
            <a:endParaRPr lang="tr-T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23177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 smtClean="0">
                <a:latin typeface="Arial" pitchFamily="34" charset="0"/>
                <a:cs typeface="Arial" pitchFamily="34" charset="0"/>
                <a:sym typeface="Symbol"/>
              </a:rPr>
              <a:t>Aşağıdakiler, girişle başlayarak “ileri yayılım” şekilde hesaplayın</a:t>
            </a:r>
            <a:endParaRPr lang="tr-T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231775" indent="0">
              <a:spcBef>
                <a:spcPts val="0"/>
              </a:spcBef>
              <a:spcAft>
                <a:spcPts val="600"/>
              </a:spcAft>
              <a:buNone/>
            </a:pPr>
            <a:endParaRPr lang="tr-T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23177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 smtClean="0">
                <a:latin typeface="Arial" pitchFamily="34" charset="0"/>
                <a:cs typeface="Arial" pitchFamily="34" charset="0"/>
                <a:sym typeface="Symbol"/>
              </a:rPr>
              <a:t/>
            </a:r>
            <a:br>
              <a:rPr lang="tr-TR" sz="1800" dirty="0" smtClean="0">
                <a:latin typeface="Arial" pitchFamily="34" charset="0"/>
                <a:cs typeface="Arial" pitchFamily="34" charset="0"/>
                <a:sym typeface="Symbol"/>
              </a:rPr>
            </a:br>
            <a:r>
              <a:rPr lang="tr-TR" sz="1800" dirty="0" smtClean="0">
                <a:latin typeface="Arial" pitchFamily="34" charset="0"/>
                <a:cs typeface="Arial" pitchFamily="34" charset="0"/>
                <a:sym typeface="Symbol"/>
              </a:rPr>
              <a:t>Modellenecek y</a:t>
            </a:r>
            <a:r>
              <a:rPr lang="tr-TR" sz="1800" baseline="30000" dirty="0" smtClean="0">
                <a:latin typeface="Arial" pitchFamily="34" charset="0"/>
                <a:cs typeface="Arial" pitchFamily="34" charset="0"/>
                <a:sym typeface="Symbol"/>
              </a:rPr>
              <a:t>i</a:t>
            </a:r>
            <a:r>
              <a:rPr lang="tr-TR" sz="18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tr-TR" sz="1800" dirty="0" smtClean="0">
                <a:latin typeface="Arial" pitchFamily="34" charset="0"/>
                <a:cs typeface="Arial" pitchFamily="34" charset="0"/>
                <a:sym typeface="Symbol"/>
              </a:rPr>
              <a:t>örnek için, çıkış nöronun </a:t>
            </a:r>
            <a:r>
              <a:rPr lang="tr-TR" sz="1800" dirty="0" smtClean="0">
                <a:latin typeface="Arial" pitchFamily="34" charset="0"/>
                <a:cs typeface="Arial" pitchFamily="34" charset="0"/>
                <a:sym typeface="Symbol"/>
              </a:rPr>
              <a:t>hatasını hesaplayın</a:t>
            </a:r>
          </a:p>
          <a:p>
            <a:pPr marL="231775" indent="0">
              <a:spcBef>
                <a:spcPts val="0"/>
              </a:spcBef>
              <a:spcAft>
                <a:spcPts val="600"/>
              </a:spcAft>
              <a:buNone/>
            </a:pPr>
            <a:endParaRPr lang="tr-T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231775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tr-TR" sz="1800" dirty="0" smtClean="0">
                <a:latin typeface="Arial" pitchFamily="34" charset="0"/>
                <a:cs typeface="Arial" pitchFamily="34" charset="0"/>
                <a:sym typeface="Symbol"/>
              </a:rPr>
              <a:t/>
            </a:r>
            <a:br>
              <a:rPr lang="tr-TR" sz="1800" dirty="0" smtClean="0">
                <a:latin typeface="Arial" pitchFamily="34" charset="0"/>
                <a:cs typeface="Arial" pitchFamily="34" charset="0"/>
                <a:sym typeface="Symbol"/>
              </a:rPr>
            </a:br>
            <a:r>
              <a:rPr lang="tr-TR" sz="1800" dirty="0" smtClean="0">
                <a:latin typeface="Arial" pitchFamily="34" charset="0"/>
                <a:cs typeface="Arial" pitchFamily="34" charset="0"/>
                <a:sym typeface="Symbol"/>
              </a:rPr>
              <a:t>Aşağıdakiler, çıkış nöronuyla başlayarak “geri yayılım” şekilde </a:t>
            </a:r>
            <a:r>
              <a:rPr lang="tr-TR" sz="1800" dirty="0" smtClean="0">
                <a:latin typeface="Arial" pitchFamily="34" charset="0"/>
                <a:cs typeface="Arial" pitchFamily="34" charset="0"/>
                <a:sym typeface="Symbol"/>
              </a:rPr>
              <a:t>hesaplayın</a:t>
            </a:r>
          </a:p>
          <a:p>
            <a:pPr marL="231775" indent="0">
              <a:spcBef>
                <a:spcPts val="0"/>
              </a:spcBef>
              <a:spcAft>
                <a:spcPts val="600"/>
              </a:spcAft>
              <a:buNone/>
            </a:pPr>
            <a:endParaRPr lang="tr-T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23177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 smtClean="0">
                <a:latin typeface="Arial" pitchFamily="34" charset="0"/>
                <a:cs typeface="Arial" pitchFamily="34" charset="0"/>
                <a:sym typeface="Symbol"/>
              </a:rPr>
              <a:t>Bütün </a:t>
            </a:r>
            <a:r>
              <a:rPr lang="tr-TR" sz="1800" baseline="-25000" dirty="0" smtClean="0">
                <a:latin typeface="Arial" pitchFamily="34" charset="0"/>
                <a:cs typeface="Arial" pitchFamily="34" charset="0"/>
                <a:sym typeface="Symbol"/>
              </a:rPr>
              <a:t>ij</a:t>
            </a:r>
            <a:r>
              <a:rPr lang="tr-TR" sz="1800" baseline="30000" dirty="0" smtClean="0">
                <a:latin typeface="Arial" pitchFamily="34" charset="0"/>
                <a:cs typeface="Arial" pitchFamily="34" charset="0"/>
                <a:sym typeface="Symbol"/>
              </a:rPr>
              <a:t>(l)</a:t>
            </a:r>
            <a:r>
              <a:rPr lang="tr-TR" sz="18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tr-TR" sz="1800" dirty="0" smtClean="0">
                <a:latin typeface="Arial" pitchFamily="34" charset="0"/>
                <a:cs typeface="Arial" pitchFamily="34" charset="0"/>
                <a:sym typeface="Symbol"/>
              </a:rPr>
              <a:t>bu şekilde güncelleştirin</a:t>
            </a:r>
            <a:endParaRPr lang="tr-T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231775" indent="0">
              <a:spcBef>
                <a:spcPts val="0"/>
              </a:spcBef>
              <a:spcAft>
                <a:spcPts val="2400"/>
              </a:spcAft>
              <a:buNone/>
            </a:pPr>
            <a:endParaRPr lang="tr-T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  <a:sym typeface="Symbol"/>
              </a:rPr>
              <a:t>}</a:t>
            </a:r>
            <a:endParaRPr lang="tr-TR" sz="1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cap="all" dirty="0" smtClean="0">
                <a:latin typeface="Arial" pitchFamily="34" charset="0"/>
                <a:cs typeface="Arial" pitchFamily="34" charset="0"/>
                <a:sym typeface="Symbol"/>
              </a:rPr>
              <a:t>Türevler</a:t>
            </a:r>
            <a:r>
              <a:rPr lang="tr-TR" sz="1800" dirty="0" smtClean="0">
                <a:latin typeface="Arial" pitchFamily="34" charset="0"/>
                <a:cs typeface="Arial" pitchFamily="34" charset="0"/>
                <a:sym typeface="Symbol"/>
              </a:rPr>
              <a:t>:</a:t>
            </a:r>
            <a:r>
              <a:rPr lang="tr-TR" sz="1800" b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endParaRPr lang="tr-TR" sz="2000" b="1" dirty="0" smtClean="0">
              <a:sym typeface="Symbol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tr-TR" sz="2000" dirty="0" smtClean="0">
              <a:sym typeface="Symbol"/>
            </a:endParaRPr>
          </a:p>
          <a:p>
            <a:pPr marL="0" indent="0">
              <a:buNone/>
            </a:pPr>
            <a:endParaRPr lang="tr-TR" sz="2000" dirty="0" smtClean="0">
              <a:sym typeface="Symbol"/>
            </a:endParaRPr>
          </a:p>
        </p:txBody>
      </p:sp>
      <p:graphicFrame>
        <p:nvGraphicFramePr>
          <p:cNvPr id="595971" name="Object 3"/>
          <p:cNvGraphicFramePr>
            <a:graphicFrameLocks noChangeAspect="1"/>
          </p:cNvGraphicFramePr>
          <p:nvPr/>
        </p:nvGraphicFramePr>
        <p:xfrm>
          <a:off x="927100" y="3862388"/>
          <a:ext cx="5756275" cy="633412"/>
        </p:xfrm>
        <a:graphic>
          <a:graphicData uri="http://schemas.openxmlformats.org/presentationml/2006/ole">
            <p:oleObj spid="_x0000_s605187" name="Equation" r:id="rId3" imgW="1828800" imgH="203040" progId="Equation.3">
              <p:embed/>
            </p:oleObj>
          </a:graphicData>
        </a:graphic>
      </p:graphicFrame>
      <p:graphicFrame>
        <p:nvGraphicFramePr>
          <p:cNvPr id="605188" name="Object 4"/>
          <p:cNvGraphicFramePr>
            <a:graphicFrameLocks noChangeAspect="1"/>
          </p:cNvGraphicFramePr>
          <p:nvPr/>
        </p:nvGraphicFramePr>
        <p:xfrm>
          <a:off x="1066800" y="4810125"/>
          <a:ext cx="3276600" cy="752475"/>
        </p:xfrm>
        <a:graphic>
          <a:graphicData uri="http://schemas.openxmlformats.org/presentationml/2006/ole">
            <p:oleObj spid="_x0000_s605188" name="Equation" r:id="rId4" imgW="1041120" imgH="241200" progId="Equation.3">
              <p:embed/>
            </p:oleObj>
          </a:graphicData>
        </a:graphic>
      </p:graphicFrame>
      <p:graphicFrame>
        <p:nvGraphicFramePr>
          <p:cNvPr id="605189" name="Object 5"/>
          <p:cNvGraphicFramePr>
            <a:graphicFrameLocks noChangeAspect="1"/>
          </p:cNvGraphicFramePr>
          <p:nvPr/>
        </p:nvGraphicFramePr>
        <p:xfrm>
          <a:off x="1589088" y="5702300"/>
          <a:ext cx="6488112" cy="1003300"/>
        </p:xfrm>
        <a:graphic>
          <a:graphicData uri="http://schemas.openxmlformats.org/presentationml/2006/ole">
            <p:oleObj spid="_x0000_s605189" name="Equation" r:id="rId5" imgW="2438280" imgH="380880" progId="Equation.3">
              <p:embed/>
            </p:oleObj>
          </a:graphicData>
        </a:graphic>
      </p:graphicFrame>
      <p:graphicFrame>
        <p:nvGraphicFramePr>
          <p:cNvPr id="605190" name="Object 6"/>
          <p:cNvGraphicFramePr>
            <a:graphicFrameLocks noChangeAspect="1"/>
          </p:cNvGraphicFramePr>
          <p:nvPr/>
        </p:nvGraphicFramePr>
        <p:xfrm>
          <a:off x="1066800" y="2947987"/>
          <a:ext cx="2398712" cy="633413"/>
        </p:xfrm>
        <a:graphic>
          <a:graphicData uri="http://schemas.openxmlformats.org/presentationml/2006/ole">
            <p:oleObj spid="_x0000_s605190" name="Equation" r:id="rId6" imgW="761760" imgH="203040" progId="Equation.3">
              <p:embed/>
            </p:oleObj>
          </a:graphicData>
        </a:graphic>
      </p:graphicFrame>
      <p:graphicFrame>
        <p:nvGraphicFramePr>
          <p:cNvPr id="605191" name="Object 7"/>
          <p:cNvGraphicFramePr>
            <a:graphicFrameLocks noChangeAspect="1"/>
          </p:cNvGraphicFramePr>
          <p:nvPr/>
        </p:nvGraphicFramePr>
        <p:xfrm>
          <a:off x="1066800" y="1981200"/>
          <a:ext cx="3078162" cy="633412"/>
        </p:xfrm>
        <a:graphic>
          <a:graphicData uri="http://schemas.openxmlformats.org/presentationml/2006/ole">
            <p:oleObj spid="_x0000_s605191" name="Equation" r:id="rId7" imgW="977760" imgH="20304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3877</TotalTime>
  <Words>3513</Words>
  <Application>Microsoft Office PowerPoint</Application>
  <PresentationFormat>On-screen Show (4:3)</PresentationFormat>
  <Paragraphs>1337</Paragraphs>
  <Slides>109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109</vt:i4>
      </vt:variant>
    </vt:vector>
  </HeadingPairs>
  <TitlesOfParts>
    <vt:vector size="112" baseType="lpstr">
      <vt:lpstr>Office Theme</vt:lpstr>
      <vt:lpstr>Equation</vt:lpstr>
      <vt:lpstr>Microsoft Equation 3.0</vt:lpstr>
      <vt:lpstr>MIT563  Yapay Zeka ve Makine Öğrenmesi</vt:lpstr>
      <vt:lpstr>Ders planı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Slide 99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Yapay Sinir Ağları</vt:lpstr>
      <vt:lpstr>Come again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MIT503 Veri Yapıları ve algoritmalar</dc:title>
  <dc:creator>gmyuriy</dc:creator>
  <cp:lastModifiedBy>gmyuriy</cp:lastModifiedBy>
  <cp:revision>2207</cp:revision>
  <dcterms:created xsi:type="dcterms:W3CDTF">2006-08-16T00:00:00Z</dcterms:created>
  <dcterms:modified xsi:type="dcterms:W3CDTF">2013-04-08T18:32:08Z</dcterms:modified>
</cp:coreProperties>
</file>