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718" r:id="rId4"/>
    <p:sldId id="719" r:id="rId5"/>
    <p:sldId id="720" r:id="rId6"/>
    <p:sldId id="721" r:id="rId7"/>
    <p:sldId id="707" r:id="rId8"/>
    <p:sldId id="711" r:id="rId9"/>
    <p:sldId id="712" r:id="rId10"/>
    <p:sldId id="714" r:id="rId11"/>
    <p:sldId id="715" r:id="rId12"/>
    <p:sldId id="716" r:id="rId13"/>
    <p:sldId id="722" r:id="rId14"/>
    <p:sldId id="733" r:id="rId15"/>
    <p:sldId id="734" r:id="rId16"/>
    <p:sldId id="735" r:id="rId17"/>
    <p:sldId id="736" r:id="rId18"/>
    <p:sldId id="723" r:id="rId19"/>
    <p:sldId id="738" r:id="rId20"/>
    <p:sldId id="737" r:id="rId21"/>
    <p:sldId id="739" r:id="rId22"/>
    <p:sldId id="740" r:id="rId23"/>
    <p:sldId id="724" r:id="rId24"/>
    <p:sldId id="762" r:id="rId25"/>
    <p:sldId id="725" r:id="rId26"/>
    <p:sldId id="741" r:id="rId27"/>
    <p:sldId id="742" r:id="rId28"/>
    <p:sldId id="743" r:id="rId29"/>
    <p:sldId id="744" r:id="rId30"/>
    <p:sldId id="729" r:id="rId31"/>
    <p:sldId id="745" r:id="rId32"/>
    <p:sldId id="726" r:id="rId33"/>
    <p:sldId id="727" r:id="rId34"/>
    <p:sldId id="746" r:id="rId35"/>
    <p:sldId id="728" r:id="rId36"/>
    <p:sldId id="747" r:id="rId37"/>
    <p:sldId id="748" r:id="rId38"/>
    <p:sldId id="749" r:id="rId39"/>
    <p:sldId id="750" r:id="rId40"/>
    <p:sldId id="751" r:id="rId41"/>
    <p:sldId id="752" r:id="rId42"/>
    <p:sldId id="753" r:id="rId43"/>
    <p:sldId id="754" r:id="rId44"/>
    <p:sldId id="730" r:id="rId45"/>
    <p:sldId id="756" r:id="rId46"/>
    <p:sldId id="755" r:id="rId47"/>
    <p:sldId id="757" r:id="rId48"/>
    <p:sldId id="758" r:id="rId49"/>
    <p:sldId id="759" r:id="rId50"/>
    <p:sldId id="760" r:id="rId51"/>
    <p:sldId id="761" r:id="rId52"/>
    <p:sldId id="52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41910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2672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Varyans durumu </a:t>
            </a:r>
            <a:r>
              <a:rPr lang="tr-TR" dirty="0" smtClean="0"/>
              <a:t>demek ki, </a:t>
            </a:r>
            <a:r>
              <a:rPr lang="tr-TR" dirty="0" smtClean="0"/>
              <a:t>kullanıldığı </a:t>
            </a:r>
            <a:r>
              <a:rPr lang="tr-TR" dirty="0" smtClean="0"/>
              <a:t>model çok fazla karmaşık ve </a:t>
            </a:r>
            <a:r>
              <a:rPr lang="tr-TR" dirty="0" smtClean="0"/>
              <a:t>esnek, </a:t>
            </a:r>
            <a:r>
              <a:rPr lang="tr-TR" dirty="0" smtClean="0"/>
              <a:t>ve </a:t>
            </a:r>
            <a:r>
              <a:rPr lang="tr-TR" dirty="0" smtClean="0"/>
              <a:t>bu yüzden </a:t>
            </a:r>
            <a:r>
              <a:rPr lang="tr-TR" dirty="0" smtClean="0"/>
              <a:t>bütün gürültüleri temsil ederek doğru </a:t>
            </a:r>
            <a:r>
              <a:rPr lang="tr-TR" dirty="0" smtClean="0"/>
              <a:t>ilişki bulamıyor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3434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7293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7338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Varyans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37338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943600" y="35814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Normalde, ikisini </a:t>
            </a:r>
            <a:r>
              <a:rPr lang="tr-TR" dirty="0" smtClean="0"/>
              <a:t>de istemiyoruz, ve </a:t>
            </a:r>
            <a:r>
              <a:rPr lang="tr-TR" dirty="0" smtClean="0"/>
              <a:t>modelimizin </a:t>
            </a:r>
            <a:r>
              <a:rPr lang="tr-TR" dirty="0" smtClean="0"/>
              <a:t>ortadaki bir noktada </a:t>
            </a:r>
            <a:r>
              <a:rPr lang="tr-TR" dirty="0" smtClean="0"/>
              <a:t>bulunmasını </a:t>
            </a:r>
            <a:r>
              <a:rPr lang="tr-TR" dirty="0" smtClean="0"/>
              <a:t>istiyoruz</a:t>
            </a:r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Normal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352800"/>
            <a:ext cx="32004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39624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0386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Makine </a:t>
            </a:r>
            <a:r>
              <a:rPr lang="tr-TR" dirty="0" smtClean="0">
                <a:solidFill>
                  <a:srgbClr val="FF0000"/>
                </a:solidFill>
              </a:rPr>
              <a:t>öğrenme modeli </a:t>
            </a:r>
            <a:r>
              <a:rPr lang="tr-TR" dirty="0" smtClean="0">
                <a:solidFill>
                  <a:srgbClr val="FF0000"/>
                </a:solidFill>
              </a:rPr>
              <a:t>iyileştirme </a:t>
            </a:r>
            <a:r>
              <a:rPr lang="tr-TR" dirty="0" smtClean="0">
                <a:solidFill>
                  <a:srgbClr val="FF0000"/>
                </a:solidFill>
              </a:rPr>
              <a:t>adımlarının sonucu var olan böyle duruma bağlı olacak, ve bu adımları böyle var olan duruma göre yapmak gerekiyor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1148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5007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Önyargı durumu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77000" y="35052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5052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demek ki, önce var olan modelin durumunu belirlemek gerekiyor</a:t>
            </a:r>
          </a:p>
          <a:p>
            <a:pPr lvl="1"/>
            <a:r>
              <a:rPr lang="tr-TR" dirty="0" smtClean="0"/>
              <a:t>Makine öğrenme modelinin durumunu </a:t>
            </a:r>
            <a:r>
              <a:rPr lang="tr-TR" dirty="0" smtClean="0"/>
              <a:t>belirlemek için, </a:t>
            </a:r>
            <a:r>
              <a:rPr lang="tr-TR" dirty="0" smtClean="0">
                <a:solidFill>
                  <a:srgbClr val="FF0000"/>
                </a:solidFill>
              </a:rPr>
              <a:t>öğretim </a:t>
            </a:r>
            <a:r>
              <a:rPr lang="tr-TR" dirty="0" smtClean="0"/>
              <a:t>kümesi yanında </a:t>
            </a:r>
            <a:r>
              <a:rPr lang="tr-TR" dirty="0" smtClean="0"/>
              <a:t>iki daha </a:t>
            </a:r>
            <a:r>
              <a:rPr lang="tr-TR" dirty="0" smtClean="0">
                <a:solidFill>
                  <a:srgbClr val="FF0000"/>
                </a:solidFill>
              </a:rPr>
              <a:t>test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onaylama </a:t>
            </a:r>
            <a:r>
              <a:rPr lang="tr-TR" dirty="0" smtClean="0"/>
              <a:t>kümesi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Öğretim, </a:t>
            </a:r>
            <a:r>
              <a:rPr lang="tr-TR" dirty="0" smtClean="0"/>
              <a:t>test ve onaylama kümeleri, </a:t>
            </a:r>
            <a:r>
              <a:rPr lang="tr-TR" dirty="0" smtClean="0"/>
              <a:t>ilişki/modelin ayrı ayrı örnekleri </a:t>
            </a:r>
            <a:r>
              <a:rPr lang="tr-TR" dirty="0" smtClean="0"/>
              <a:t>içermektedir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Öğretim, </a:t>
            </a:r>
            <a:r>
              <a:rPr lang="tr-TR" dirty="0" smtClean="0"/>
              <a:t>test ve onaylama kümeleri, </a:t>
            </a:r>
            <a:r>
              <a:rPr lang="tr-TR" dirty="0" smtClean="0"/>
              <a:t>var olan verilerden genellikle %</a:t>
            </a:r>
            <a:r>
              <a:rPr lang="tr-TR" dirty="0" smtClean="0"/>
              <a:t>60, %20 ve %20 </a:t>
            </a:r>
            <a:r>
              <a:rPr lang="tr-TR" dirty="0" smtClean="0"/>
              <a:t>orantılarda oluşturulmuştur</a:t>
            </a:r>
            <a:endParaRPr lang="tr-TR" dirty="0" smtClean="0"/>
          </a:p>
          <a:p>
            <a:r>
              <a:rPr lang="tr-TR" dirty="0" smtClean="0"/>
              <a:t>Yanı, </a:t>
            </a:r>
            <a:r>
              <a:rPr lang="tr-TR" dirty="0" smtClean="0"/>
              <a:t>bütün </a:t>
            </a:r>
            <a:r>
              <a:rPr lang="tr-TR" dirty="0" smtClean="0"/>
              <a:t>örneklerin </a:t>
            </a:r>
            <a:r>
              <a:rPr lang="tr-TR" dirty="0" smtClean="0"/>
              <a:t>%</a:t>
            </a:r>
            <a:r>
              <a:rPr lang="tr-TR" dirty="0" smtClean="0"/>
              <a:t>60ı öğretim kümesine atanır, </a:t>
            </a:r>
            <a:r>
              <a:rPr lang="tr-TR" dirty="0" smtClean="0"/>
              <a:t>%</a:t>
            </a:r>
            <a:r>
              <a:rPr lang="tr-TR" dirty="0" smtClean="0"/>
              <a:t>20si </a:t>
            </a:r>
            <a:r>
              <a:rPr lang="tr-TR" dirty="0" smtClean="0"/>
              <a:t>onaylama </a:t>
            </a:r>
            <a:r>
              <a:rPr lang="tr-TR" dirty="0" smtClean="0"/>
              <a:t>kümesine atanır, </a:t>
            </a:r>
            <a:r>
              <a:rPr lang="tr-TR" dirty="0" smtClean="0"/>
              <a:t>ve %</a:t>
            </a:r>
            <a:r>
              <a:rPr lang="tr-TR" dirty="0" smtClean="0"/>
              <a:t>20si </a:t>
            </a:r>
            <a:r>
              <a:rPr lang="tr-TR" dirty="0" smtClean="0"/>
              <a:t>test </a:t>
            </a:r>
            <a:r>
              <a:rPr lang="tr-TR" dirty="0" smtClean="0"/>
              <a:t>kümesine atanır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943600"/>
            <a:ext cx="4648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5943600"/>
            <a:ext cx="990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943600"/>
            <a:ext cx="838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5257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3000 örnek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Öğretme: 2400 örnek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5464792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Onayama: 600 örnek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645539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Test: 600 örnek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Öğretim </a:t>
            </a:r>
            <a:r>
              <a:rPr lang="tr-TR" dirty="0" smtClean="0"/>
              <a:t>kümesi, </a:t>
            </a:r>
            <a:r>
              <a:rPr lang="tr-TR" dirty="0" smtClean="0"/>
              <a:t>modelin maliyetini hesaplamak </a:t>
            </a:r>
            <a:r>
              <a:rPr lang="tr-TR" dirty="0" smtClean="0"/>
              <a:t>için, </a:t>
            </a:r>
            <a:r>
              <a:rPr lang="tr-TR" dirty="0" smtClean="0"/>
              <a:t>ve bu maliyeti azaltarak modelin parametrelerinin </a:t>
            </a:r>
            <a:r>
              <a:rPr lang="tr-TR" dirty="0" smtClean="0"/>
              <a:t>hesaplanması</a:t>
            </a:r>
            <a:r>
              <a:rPr lang="tr-TR" dirty="0" smtClean="0"/>
              <a:t> </a:t>
            </a:r>
            <a:r>
              <a:rPr lang="tr-TR" dirty="0" smtClean="0"/>
              <a:t>için kullanılır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943600"/>
            <a:ext cx="4648200" cy="457200"/>
          </a:xfrm>
          <a:prstGeom prst="rect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5943600"/>
            <a:ext cx="990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943600"/>
            <a:ext cx="838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5257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3000 örnek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Öğretme: 2400 örnek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5464792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Onayama: 600 örnek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645539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Test: 600 örnek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Onaylama kümesi, </a:t>
            </a:r>
            <a:r>
              <a:rPr lang="tr-TR" dirty="0" smtClean="0"/>
              <a:t>sağlanan </a:t>
            </a:r>
            <a:r>
              <a:rPr lang="tr-TR" dirty="0" smtClean="0"/>
              <a:t>modelin yeni </a:t>
            </a:r>
            <a:r>
              <a:rPr lang="tr-TR" dirty="0" smtClean="0"/>
              <a:t>(önce görülmediği) örneklerde performansı </a:t>
            </a:r>
            <a:r>
              <a:rPr lang="tr-TR" dirty="0" smtClean="0"/>
              <a:t>kontrol etmek için </a:t>
            </a:r>
            <a:r>
              <a:rPr lang="tr-TR" dirty="0" smtClean="0"/>
              <a:t>kullanılır</a:t>
            </a:r>
            <a:endParaRPr lang="tr-TR" dirty="0" smtClean="0"/>
          </a:p>
          <a:p>
            <a:r>
              <a:rPr lang="tr-TR" dirty="0" smtClean="0"/>
              <a:t>Yeni örneklerde modelin maliyetini yeniden hesaplamak için kullanılır, modelin performansı “onaylamak” için kullanılır</a:t>
            </a:r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943600"/>
            <a:ext cx="4648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5943600"/>
            <a:ext cx="990600" cy="457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943600"/>
            <a:ext cx="838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5257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3000 örnek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Öğretme: 2400 örnek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5464792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Onayama: 600 örnek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645539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Test: 600 örnek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NOT: </a:t>
            </a:r>
            <a:r>
              <a:rPr lang="tr-TR" dirty="0" smtClean="0"/>
              <a:t>öğretim </a:t>
            </a:r>
            <a:r>
              <a:rPr lang="tr-TR" dirty="0" smtClean="0"/>
              <a:t>ve onaylama </a:t>
            </a:r>
            <a:r>
              <a:rPr lang="tr-TR" dirty="0" smtClean="0"/>
              <a:t>örneklerdeki model performansını </a:t>
            </a:r>
            <a:r>
              <a:rPr lang="tr-TR" dirty="0" smtClean="0"/>
              <a:t>değerlendirmek için, </a:t>
            </a:r>
            <a:r>
              <a:rPr lang="tr-TR" dirty="0" smtClean="0"/>
              <a:t>aynı </a:t>
            </a:r>
            <a:r>
              <a:rPr lang="tr-TR" dirty="0" smtClean="0"/>
              <a:t>maliyet fonksiyonu kullanılır</a:t>
            </a:r>
            <a:r>
              <a:rPr lang="tr-TR" dirty="0" smtClean="0"/>
              <a:t>;</a:t>
            </a:r>
            <a:r>
              <a:rPr lang="tr-TR" dirty="0" smtClean="0"/>
              <a:t> </a:t>
            </a:r>
            <a:r>
              <a:rPr lang="tr-TR" dirty="0" smtClean="0"/>
              <a:t>ama, </a:t>
            </a:r>
            <a:r>
              <a:rPr lang="tr-TR" dirty="0" smtClean="0"/>
              <a:t>maliyet fonksiyonunda </a:t>
            </a:r>
            <a:r>
              <a:rPr lang="tr-TR" dirty="0" smtClean="0"/>
              <a:t>düzenlileştirme yapılmışsaydı, </a:t>
            </a:r>
            <a:r>
              <a:rPr lang="tr-TR" dirty="0" smtClean="0"/>
              <a:t>onaylama için bu düzenlileştirme terimleri kullanılmaz</a:t>
            </a:r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943600"/>
            <a:ext cx="4648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5943600"/>
            <a:ext cx="990600" cy="457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5943600"/>
            <a:ext cx="838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5257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3000 örnek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Öğretme: 2400 örnek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5464792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Onayama: 600 örnek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645539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Test: 600 örnek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Aşırı uyum </a:t>
            </a:r>
            <a:r>
              <a:rPr lang="tr-TR" b="1" dirty="0" smtClean="0"/>
              <a:t>durumunda</a:t>
            </a:r>
            <a:r>
              <a:rPr lang="tr-TR" dirty="0" smtClean="0"/>
              <a:t>:</a:t>
            </a:r>
            <a:r>
              <a:rPr lang="tr-TR" dirty="0" smtClean="0"/>
              <a:t> </a:t>
            </a:r>
            <a:r>
              <a:rPr lang="tr-TR" dirty="0" smtClean="0"/>
              <a:t>öğretme için </a:t>
            </a:r>
            <a:r>
              <a:rPr lang="tr-TR" dirty="0" smtClean="0"/>
              <a:t>kullanıldığı örneklerde çok </a:t>
            </a:r>
            <a:r>
              <a:rPr lang="tr-TR" dirty="0" smtClean="0"/>
              <a:t>iyi </a:t>
            </a:r>
            <a:r>
              <a:rPr lang="tr-TR" dirty="0" smtClean="0"/>
              <a:t>performans var</a:t>
            </a:r>
            <a:r>
              <a:rPr lang="tr-TR" dirty="0" smtClean="0"/>
              <a:t>, </a:t>
            </a:r>
            <a:r>
              <a:rPr lang="tr-TR" dirty="0" smtClean="0"/>
              <a:t>ama model, </a:t>
            </a:r>
            <a:r>
              <a:rPr lang="tr-TR" dirty="0" smtClean="0"/>
              <a:t>gürültüyü </a:t>
            </a:r>
            <a:r>
              <a:rPr lang="tr-TR" dirty="0" smtClean="0"/>
              <a:t>temsil </a:t>
            </a:r>
            <a:r>
              <a:rPr lang="tr-TR" dirty="0" smtClean="0"/>
              <a:t>edince yeni örneklerde iyi performans göstermez</a:t>
            </a:r>
            <a:endParaRPr lang="tr-TR" dirty="0" smtClean="0"/>
          </a:p>
          <a:p>
            <a:r>
              <a:rPr lang="tr-TR" dirty="0" smtClean="0"/>
              <a:t>Bu durumda, </a:t>
            </a:r>
            <a:r>
              <a:rPr lang="tr-TR" dirty="0" smtClean="0">
                <a:solidFill>
                  <a:srgbClr val="FF0000"/>
                </a:solidFill>
              </a:rPr>
              <a:t>öğretme </a:t>
            </a:r>
            <a:r>
              <a:rPr lang="tr-TR" dirty="0" smtClean="0">
                <a:solidFill>
                  <a:srgbClr val="FF0000"/>
                </a:solidFill>
              </a:rPr>
              <a:t>örneklerinde maliyet düşük ve </a:t>
            </a:r>
            <a:r>
              <a:rPr lang="tr-TR" dirty="0" smtClean="0">
                <a:solidFill>
                  <a:srgbClr val="FF0000"/>
                </a:solidFill>
              </a:rPr>
              <a:t>onaylama </a:t>
            </a:r>
            <a:r>
              <a:rPr lang="tr-TR" dirty="0" smtClean="0">
                <a:solidFill>
                  <a:srgbClr val="FF0000"/>
                </a:solidFill>
              </a:rPr>
              <a:t>örneklerinde maliyet yüksek çıkması lazım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Önyargı </a:t>
            </a:r>
            <a:r>
              <a:rPr lang="tr-TR" b="1" dirty="0" smtClean="0"/>
              <a:t>durumunda</a:t>
            </a:r>
            <a:r>
              <a:rPr lang="tr-TR" dirty="0" smtClean="0"/>
              <a:t>:</a:t>
            </a:r>
            <a:r>
              <a:rPr lang="tr-TR" dirty="0" smtClean="0"/>
              <a:t> </a:t>
            </a:r>
            <a:r>
              <a:rPr lang="tr-TR" dirty="0" smtClean="0"/>
              <a:t>öğretme için </a:t>
            </a:r>
            <a:r>
              <a:rPr lang="tr-TR" dirty="0" smtClean="0"/>
              <a:t>kullanıldığı </a:t>
            </a:r>
            <a:r>
              <a:rPr lang="tr-TR" dirty="0" smtClean="0"/>
              <a:t>örnekler için </a:t>
            </a:r>
            <a:r>
              <a:rPr lang="tr-TR" dirty="0" smtClean="0"/>
              <a:t>iyi </a:t>
            </a:r>
            <a:r>
              <a:rPr lang="tr-TR" dirty="0" smtClean="0"/>
              <a:t>performans </a:t>
            </a:r>
            <a:r>
              <a:rPr lang="tr-TR" dirty="0" smtClean="0"/>
              <a:t>zaten sağlanmaz</a:t>
            </a:r>
            <a:endParaRPr lang="tr-TR" dirty="0" smtClean="0"/>
          </a:p>
          <a:p>
            <a:r>
              <a:rPr lang="tr-TR" dirty="0" smtClean="0"/>
              <a:t>Bu durumda, hem öğretme </a:t>
            </a:r>
            <a:r>
              <a:rPr lang="tr-TR" dirty="0" smtClean="0"/>
              <a:t>örneklerinde </a:t>
            </a:r>
            <a:r>
              <a:rPr lang="tr-TR" dirty="0" smtClean="0"/>
              <a:t>hem </a:t>
            </a:r>
            <a:r>
              <a:rPr lang="tr-TR" dirty="0" smtClean="0"/>
              <a:t>de onaylama örneklerinde maliyet yüksek </a:t>
            </a:r>
            <a:r>
              <a:rPr lang="tr-TR" dirty="0" smtClean="0"/>
              <a:t>değerinde </a:t>
            </a:r>
            <a:r>
              <a:rPr lang="tr-TR" dirty="0" smtClean="0"/>
              <a:t>olması gerekiyor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Pratik </a:t>
            </a:r>
            <a:r>
              <a:rPr lang="tr-TR" dirty="0" smtClean="0"/>
              <a:t>soruları</a:t>
            </a:r>
            <a:endParaRPr lang="en-US" dirty="0" smtClean="0"/>
          </a:p>
          <a:p>
            <a:pPr lvl="1"/>
            <a:r>
              <a:rPr lang="tr-TR" dirty="0" smtClean="0"/>
              <a:t>Önyargı ve varyans durumları </a:t>
            </a:r>
            <a:endParaRPr lang="en-US" dirty="0" smtClean="0"/>
          </a:p>
          <a:p>
            <a:pPr lvl="1"/>
            <a:r>
              <a:rPr lang="tr-TR" dirty="0" smtClean="0"/>
              <a:t>Öğrenme eğrileri</a:t>
            </a:r>
          </a:p>
          <a:p>
            <a:pPr lvl="1"/>
            <a:r>
              <a:rPr lang="tr-TR" dirty="0" smtClean="0"/>
              <a:t>Model seçme soruları</a:t>
            </a:r>
          </a:p>
          <a:p>
            <a:pPr lvl="1"/>
            <a:r>
              <a:rPr lang="tr-TR" dirty="0" smtClean="0"/>
              <a:t>“Büyük Veri” kavramı</a:t>
            </a:r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Önyargı-varyansı </a:t>
            </a:r>
            <a:r>
              <a:rPr lang="tr-TR" dirty="0" smtClean="0"/>
              <a:t>diye parametresine göre, model maliyeti </a:t>
            </a:r>
            <a:r>
              <a:rPr lang="tr-TR" dirty="0" smtClean="0"/>
              <a:t>b</a:t>
            </a:r>
            <a:r>
              <a:rPr lang="tr-TR" dirty="0" smtClean="0"/>
              <a:t>u </a:t>
            </a:r>
            <a:r>
              <a:rPr lang="tr-TR" dirty="0" smtClean="0"/>
              <a:t>şekilde </a:t>
            </a:r>
            <a:r>
              <a:rPr lang="tr-TR" dirty="0" smtClean="0"/>
              <a:t>değişmeli:</a:t>
            </a:r>
            <a:endParaRPr lang="en-US" dirty="0"/>
          </a:p>
        </p:txBody>
      </p:sp>
      <p:pic>
        <p:nvPicPr>
          <p:cNvPr id="25" name="Picture 2" descr="E:\MyDocuments\Professional\Courses\Artificial Intelligence and Machine Learning\eg7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54113"/>
            <a:ext cx="4572000" cy="3422887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0" y="4495800"/>
            <a:ext cx="162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onaylama hatası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öğretme hatası</a:t>
            </a:r>
            <a:endParaRPr lang="en-US" sz="2400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 flipV="1">
            <a:off x="1828800" y="5715000"/>
            <a:ext cx="2667000" cy="567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1624397" y="4911299"/>
            <a:ext cx="3633403" cy="422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400" y="2895600"/>
            <a:ext cx="190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Önyargı (çok fazla eğilmez)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24600" y="5486400"/>
            <a:ext cx="190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varyans (çok fazla esnek)</a:t>
            </a:r>
            <a:endParaRPr lang="en-US" sz="2400" b="1" dirty="0"/>
          </a:p>
        </p:txBody>
      </p:sp>
      <p:pic>
        <p:nvPicPr>
          <p:cNvPr id="35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3" cstate="print"/>
          <a:srcRect l="8421" t="5970" r="5970"/>
          <a:stretch>
            <a:fillRect/>
          </a:stretch>
        </p:blipFill>
        <p:spPr bwMode="auto">
          <a:xfrm>
            <a:off x="2971800" y="3352800"/>
            <a:ext cx="1248768" cy="1028700"/>
          </a:xfrm>
          <a:prstGeom prst="rect">
            <a:avLst/>
          </a:prstGeom>
          <a:noFill/>
        </p:spPr>
      </p:pic>
      <p:pic>
        <p:nvPicPr>
          <p:cNvPr id="36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4" cstate="print"/>
          <a:srcRect l="5228" r="5903" b="1891"/>
          <a:stretch>
            <a:fillRect/>
          </a:stretch>
        </p:blipFill>
        <p:spPr bwMode="auto">
          <a:xfrm>
            <a:off x="6477000" y="3962400"/>
            <a:ext cx="1295400" cy="1072565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905000" y="3733800"/>
            <a:ext cx="1981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4533900" y="4914900"/>
            <a:ext cx="1981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parametreye göre hem </a:t>
            </a:r>
            <a:r>
              <a:rPr lang="tr-TR" dirty="0" smtClean="0"/>
              <a:t>“</a:t>
            </a:r>
            <a:r>
              <a:rPr lang="tr-TR" i="1" dirty="0" smtClean="0"/>
              <a:t>yüksek </a:t>
            </a:r>
            <a:r>
              <a:rPr lang="tr-TR" i="1" dirty="0" smtClean="0"/>
              <a:t>öğretme- yüksek </a:t>
            </a:r>
            <a:r>
              <a:rPr lang="tr-TR" i="1" dirty="0" smtClean="0"/>
              <a:t>onaylama</a:t>
            </a:r>
            <a:r>
              <a:rPr lang="tr-TR" dirty="0" smtClean="0"/>
              <a:t>” </a:t>
            </a:r>
            <a:r>
              <a:rPr lang="tr-TR" dirty="0" smtClean="0"/>
              <a:t>hem de </a:t>
            </a:r>
            <a:r>
              <a:rPr lang="tr-TR" dirty="0" smtClean="0"/>
              <a:t>“</a:t>
            </a:r>
            <a:r>
              <a:rPr lang="tr-TR" i="1" dirty="0" smtClean="0"/>
              <a:t>düşük öğretme-yüksek onaylama</a:t>
            </a:r>
            <a:r>
              <a:rPr lang="tr-TR" dirty="0" smtClean="0"/>
              <a:t>” durumunu istemiyoruz</a:t>
            </a:r>
            <a:endParaRPr lang="tr-TR" dirty="0" smtClean="0"/>
          </a:p>
        </p:txBody>
      </p:sp>
      <p:pic>
        <p:nvPicPr>
          <p:cNvPr id="14" name="Picture 2" descr="E:\MyDocuments\Professional\Courses\Artificial Intelligence and Machine Learning\eg7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54113"/>
            <a:ext cx="4572000" cy="342288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895600" y="3200400"/>
            <a:ext cx="190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Önyargı (çok fazla eğilmez)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4495800"/>
            <a:ext cx="190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varyans (çok fazla esnek)</a:t>
            </a:r>
            <a:endParaRPr lang="en-US" sz="2400" b="1" dirty="0"/>
          </a:p>
        </p:txBody>
      </p:sp>
      <p:sp>
        <p:nvSpPr>
          <p:cNvPr id="21" name="Multiply 20"/>
          <p:cNvSpPr/>
          <p:nvPr/>
        </p:nvSpPr>
        <p:spPr>
          <a:xfrm>
            <a:off x="2362200" y="38862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5181600" y="51054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4495800"/>
            <a:ext cx="162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onaylama hatası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öğretme hatası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1828800" y="5715000"/>
            <a:ext cx="2667000" cy="567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>
            <a:off x="1624397" y="4911299"/>
            <a:ext cx="3633403" cy="422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yDocuments\Professional\Courses\Artificial Intelligence and Machine Learning\eg7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54113"/>
            <a:ext cx="4572000" cy="34228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Düşük </a:t>
            </a:r>
            <a:r>
              <a:rPr lang="tr-TR" dirty="0" smtClean="0"/>
              <a:t>ve yakın öğretme ve onaylama maliyeti sağlayan </a:t>
            </a:r>
            <a:r>
              <a:rPr lang="tr-TR" dirty="0" smtClean="0"/>
              <a:t>model seçilmesi gerekiyor</a:t>
            </a:r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2362200" y="38862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181600" y="51054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0" y="4318337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3200400"/>
            <a:ext cx="190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Önyargı (çok fazla eğilmez)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4495800"/>
            <a:ext cx="1905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varyans (çok fazla esnek)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495800"/>
            <a:ext cx="162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onaylama hatası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öğretme hatası</a:t>
            </a:r>
            <a:endParaRPr lang="en-US" sz="2400" b="1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1828800" y="5715000"/>
            <a:ext cx="2667000" cy="567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1624397" y="4911299"/>
            <a:ext cx="3633403" cy="422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eg7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905" y="3886200"/>
            <a:ext cx="3867695" cy="2895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Maliyet fonksiyonunda </a:t>
            </a:r>
            <a:r>
              <a:rPr lang="tr-TR" dirty="0" smtClean="0"/>
              <a:t>düzenlileştirme </a:t>
            </a:r>
            <a:r>
              <a:rPr lang="tr-TR" dirty="0" smtClean="0"/>
              <a:t>kullanılmışsaydı, düzenlileştirmedeki </a:t>
            </a:r>
            <a:r>
              <a:rPr lang="tr-TR" dirty="0" smtClean="0">
                <a:sym typeface="Symbol"/>
              </a:rPr>
              <a:t>-parametresi </a:t>
            </a:r>
            <a:r>
              <a:rPr lang="tr-TR" dirty="0" smtClean="0">
                <a:sym typeface="Symbol"/>
              </a:rPr>
              <a:t>ö</a:t>
            </a:r>
            <a:r>
              <a:rPr lang="tr-TR" dirty="0" smtClean="0"/>
              <a:t>nyargı-varyansı ayarlamak için kullanılabilir; </a:t>
            </a:r>
            <a:endParaRPr lang="tr-TR" dirty="0" smtClean="0"/>
          </a:p>
          <a:p>
            <a:r>
              <a:rPr lang="tr-TR" dirty="0" smtClean="0">
                <a:sym typeface="Symbol"/>
              </a:rPr>
              <a:t>Bu durumda, düşük  genellikle varians ve </a:t>
            </a:r>
            <a:r>
              <a:rPr lang="tr-TR" dirty="0" smtClean="0">
                <a:sym typeface="Symbol"/>
              </a:rPr>
              <a:t>yüksek  </a:t>
            </a:r>
            <a:r>
              <a:rPr lang="tr-TR" dirty="0" smtClean="0">
                <a:sym typeface="Symbol"/>
              </a:rPr>
              <a:t> genellikle önyargı durumunu demekte olacak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403" y="4876799"/>
            <a:ext cx="162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onaylama hatası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791199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öğretme hatası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495800" y="6488667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ym typeface="Symbol"/>
              </a:rPr>
              <a:t></a:t>
            </a:r>
            <a:r>
              <a:rPr lang="tr-TR" b="1" baseline="30000" dirty="0" smtClean="0">
                <a:sym typeface="Symbol"/>
              </a:rPr>
              <a:t>-1</a:t>
            </a:r>
            <a:endParaRPr lang="en-US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ym typeface="Symbol"/>
              </a:rPr>
              <a:t>İyi -değerini </a:t>
            </a:r>
            <a:r>
              <a:rPr lang="tr-TR" dirty="0" smtClean="0">
                <a:sym typeface="Symbol"/>
              </a:rPr>
              <a:t>seçmek için </a:t>
            </a:r>
            <a:r>
              <a:rPr lang="tr-TR" dirty="0" smtClean="0">
                <a:sym typeface="Symbol"/>
              </a:rPr>
              <a:t>bu mantığı kullanılabilir</a:t>
            </a:r>
          </a:p>
          <a:p>
            <a:r>
              <a:rPr lang="tr-TR" dirty="0" smtClean="0">
                <a:sym typeface="Symbol"/>
              </a:rPr>
              <a:t>Diğer her hangi parametreler (örneğin, kullanıldığı özellik sayısı) aynı şekilde çalışabilir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9" name="Picture 2" descr="E:\MyDocuments\Professional\Courses\Artificial Intelligence and Machine Learning\eg7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905" y="3886200"/>
            <a:ext cx="3867695" cy="2895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300403" y="4876799"/>
            <a:ext cx="162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onaylama hatası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5791199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öğretme hatası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4495800" y="6488667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ym typeface="Symbol"/>
              </a:rPr>
              <a:t></a:t>
            </a:r>
            <a:r>
              <a:rPr lang="tr-TR" b="1" baseline="30000" dirty="0" smtClean="0">
                <a:sym typeface="Symbol"/>
              </a:rPr>
              <a:t>-1</a:t>
            </a:r>
            <a:endParaRPr lang="en-US" baseline="30000" dirty="0"/>
          </a:p>
        </p:txBody>
      </p:sp>
      <p:sp>
        <p:nvSpPr>
          <p:cNvPr id="16" name="Multiply 15"/>
          <p:cNvSpPr/>
          <p:nvPr/>
        </p:nvSpPr>
        <p:spPr>
          <a:xfrm>
            <a:off x="3048000" y="44196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410200" y="55626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67200" y="4953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Öğrenme eğrileri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Öğrenme </a:t>
            </a:r>
            <a:r>
              <a:rPr lang="tr-TR" dirty="0" smtClean="0"/>
              <a:t>makine </a:t>
            </a:r>
            <a:r>
              <a:rPr lang="tr-TR" dirty="0" smtClean="0"/>
              <a:t>yönteminin önyargı/varyans durumunu belirlemek için, </a:t>
            </a:r>
            <a:r>
              <a:rPr lang="tr-TR" dirty="0" smtClean="0"/>
              <a:t>eğitim </a:t>
            </a:r>
            <a:r>
              <a:rPr lang="tr-TR" dirty="0" smtClean="0"/>
              <a:t>eğrileri kullanılır</a:t>
            </a:r>
          </a:p>
          <a:p>
            <a:r>
              <a:rPr lang="tr-TR" dirty="0" smtClean="0"/>
              <a:t>Eğitim eğrisini oluşturmak için, </a:t>
            </a:r>
            <a:r>
              <a:rPr lang="tr-TR" dirty="0" smtClean="0"/>
              <a:t>kullanıldığı örneklerin </a:t>
            </a:r>
            <a:r>
              <a:rPr lang="tr-TR" dirty="0" smtClean="0"/>
              <a:t>sayısına göre </a:t>
            </a:r>
            <a:r>
              <a:rPr lang="tr-TR" dirty="0" smtClean="0"/>
              <a:t>modelin </a:t>
            </a:r>
            <a:r>
              <a:rPr lang="tr-TR" dirty="0" smtClean="0"/>
              <a:t>öğretme ve onaylama </a:t>
            </a:r>
            <a:r>
              <a:rPr lang="tr-TR" dirty="0" smtClean="0"/>
              <a:t>performansı </a:t>
            </a:r>
            <a:r>
              <a:rPr lang="tr-TR" dirty="0" smtClean="0"/>
              <a:t>çizilir</a:t>
            </a:r>
            <a:endParaRPr lang="tr-TR" dirty="0" smtClean="0"/>
          </a:p>
          <a:p>
            <a:r>
              <a:rPr lang="tr-TR" dirty="0" smtClean="0"/>
              <a:t>Bu durumda, önyargı-varyans ayarlayan parametre </a:t>
            </a:r>
            <a:r>
              <a:rPr lang="tr-TR" dirty="0" smtClean="0"/>
              <a:t>- örnek sayısıdır; az örnek genellikle varyans ve fazla örnek genellikle </a:t>
            </a:r>
            <a:r>
              <a:rPr lang="tr-TR" dirty="0" smtClean="0"/>
              <a:t>önyargı yada normal </a:t>
            </a:r>
            <a:r>
              <a:rPr lang="tr-TR" dirty="0" smtClean="0"/>
              <a:t>durum anlamında olacaktır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Öğrenme eğrileri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Eğitim </a:t>
            </a:r>
            <a:r>
              <a:rPr lang="tr-TR" dirty="0" smtClean="0"/>
              <a:t>eğrileri, </a:t>
            </a:r>
            <a:r>
              <a:rPr lang="tr-TR" dirty="0" smtClean="0"/>
              <a:t>her zaman varyans </a:t>
            </a:r>
            <a:r>
              <a:rPr lang="tr-TR" dirty="0" smtClean="0"/>
              <a:t>durumuyla </a:t>
            </a:r>
            <a:r>
              <a:rPr lang="tr-TR" dirty="0" smtClean="0"/>
              <a:t>başlar </a:t>
            </a:r>
            <a:r>
              <a:rPr lang="tr-TR" dirty="0" smtClean="0"/>
              <a:t>(verilerde az </a:t>
            </a:r>
            <a:r>
              <a:rPr lang="tr-TR" dirty="0" smtClean="0"/>
              <a:t>örnek varsa, herhangi model onları iyi temsil </a:t>
            </a:r>
            <a:r>
              <a:rPr lang="tr-TR" dirty="0" smtClean="0"/>
              <a:t>edebilir, mesela 1-2 örnek düşün)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durumda </a:t>
            </a:r>
            <a:r>
              <a:rPr lang="tr-TR" dirty="0" smtClean="0"/>
              <a:t>öğretme </a:t>
            </a:r>
            <a:r>
              <a:rPr lang="tr-TR" dirty="0" smtClean="0"/>
              <a:t>hatası düşük ve onaylama hatası </a:t>
            </a:r>
            <a:r>
              <a:rPr lang="tr-TR" dirty="0" smtClean="0"/>
              <a:t>yüksektir</a:t>
            </a:r>
            <a:endParaRPr lang="tr-TR" dirty="0" smtClean="0"/>
          </a:p>
          <a:p>
            <a:r>
              <a:rPr lang="tr-TR" dirty="0" smtClean="0"/>
              <a:t>Daha çok örnek varsa, yada varyans durumu devam </a:t>
            </a:r>
            <a:r>
              <a:rPr lang="tr-TR" dirty="0" smtClean="0"/>
              <a:t>edecek </a:t>
            </a:r>
            <a:r>
              <a:rPr lang="tr-TR" dirty="0" smtClean="0"/>
              <a:t>yada </a:t>
            </a:r>
            <a:r>
              <a:rPr lang="tr-TR" dirty="0" smtClean="0"/>
              <a:t>model normal </a:t>
            </a:r>
            <a:r>
              <a:rPr lang="tr-TR" dirty="0" smtClean="0"/>
              <a:t>veya önyargı </a:t>
            </a:r>
            <a:r>
              <a:rPr lang="tr-TR" dirty="0" smtClean="0"/>
              <a:t>durumuna geçecek</a:t>
            </a:r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Öğrenme eğrileri</a:t>
            </a:r>
            <a:endParaRPr lang="en-US" dirty="0"/>
          </a:p>
        </p:txBody>
      </p:sp>
      <p:pic>
        <p:nvPicPr>
          <p:cNvPr id="3074" name="Picture 2" descr="E:\MyDocuments\Professional\Courses\Artificial Intelligence and Machine Learning\eg7fig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1"/>
            <a:ext cx="4572000" cy="3428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81400" y="3733800"/>
            <a:ext cx="162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onaylama hatası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1054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öğretme hatası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Eğitim </a:t>
            </a:r>
            <a:r>
              <a:rPr lang="tr-TR" dirty="0" smtClean="0"/>
              <a:t>eğrilerine göre model durumları;</a:t>
            </a:r>
            <a:endParaRPr lang="tr-TR" dirty="0" smtClean="0"/>
          </a:p>
          <a:p>
            <a:pPr lvl="1"/>
            <a:r>
              <a:rPr lang="tr-TR" dirty="0" smtClean="0"/>
              <a:t>Eğer en sonunda </a:t>
            </a:r>
            <a:r>
              <a:rPr lang="tr-TR" dirty="0" smtClean="0"/>
              <a:t>hem öğretme hem de onaylama hataları </a:t>
            </a:r>
            <a:r>
              <a:rPr lang="tr-TR" dirty="0" smtClean="0"/>
              <a:t>yüksek ise, modelde </a:t>
            </a:r>
            <a:r>
              <a:rPr lang="tr-TR" u="sng" dirty="0" smtClean="0">
                <a:solidFill>
                  <a:srgbClr val="FF0000"/>
                </a:solidFill>
              </a:rPr>
              <a:t>önyargı durumu var</a:t>
            </a:r>
            <a:r>
              <a:rPr lang="tr-TR" dirty="0" smtClean="0"/>
              <a:t>, </a:t>
            </a:r>
            <a:r>
              <a:rPr lang="tr-TR" u="sng" dirty="0" smtClean="0"/>
              <a:t>daha büyük/esnek model gerekiyor</a:t>
            </a:r>
            <a:endParaRPr lang="en-US" u="sn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MyDocuments\Professional\Courses\Artificial Intelligence and Machine Learning\eg7fig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4572000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Öğrenme eğrileri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Eğitim </a:t>
            </a:r>
            <a:r>
              <a:rPr lang="tr-TR" dirty="0" smtClean="0"/>
              <a:t>eğrilerine göre model durumları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En sonunda </a:t>
            </a:r>
            <a:r>
              <a:rPr lang="tr-TR" dirty="0" smtClean="0"/>
              <a:t>öğretme hatası </a:t>
            </a:r>
            <a:r>
              <a:rPr lang="tr-TR" dirty="0" smtClean="0"/>
              <a:t>düşük ama </a:t>
            </a:r>
            <a:r>
              <a:rPr lang="tr-TR" dirty="0" smtClean="0"/>
              <a:t>onaylama hatası </a:t>
            </a:r>
            <a:r>
              <a:rPr lang="tr-TR" dirty="0" smtClean="0"/>
              <a:t>yüksek, modelde hala </a:t>
            </a:r>
            <a:r>
              <a:rPr lang="tr-TR" u="sng" dirty="0" smtClean="0">
                <a:solidFill>
                  <a:srgbClr val="FF0000"/>
                </a:solidFill>
              </a:rPr>
              <a:t>varyans </a:t>
            </a:r>
            <a:r>
              <a:rPr lang="tr-TR" u="sng" dirty="0" smtClean="0">
                <a:solidFill>
                  <a:srgbClr val="FF0000"/>
                </a:solidFill>
              </a:rPr>
              <a:t>durumu var</a:t>
            </a:r>
            <a:r>
              <a:rPr lang="tr-TR" dirty="0" smtClean="0"/>
              <a:t>, </a:t>
            </a:r>
            <a:r>
              <a:rPr lang="tr-TR" u="sng" dirty="0" smtClean="0"/>
              <a:t>ondan çıkmak için daha </a:t>
            </a:r>
            <a:r>
              <a:rPr lang="tr-TR" u="sng" dirty="0" smtClean="0"/>
              <a:t>çok </a:t>
            </a:r>
            <a:r>
              <a:rPr lang="tr-TR" u="sng" dirty="0" smtClean="0"/>
              <a:t>veriler gerekiyor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114800"/>
            <a:ext cx="162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onaylama hatası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51595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öğretme hatası</a:t>
            </a:r>
            <a:endParaRPr lang="en-US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MyDocuments\Professional\Courses\Artificial Intelligence and Machine Learning\eg7fig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4572000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Öğrenme eğrileri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Eğitim </a:t>
            </a:r>
            <a:r>
              <a:rPr lang="tr-TR" dirty="0" smtClean="0"/>
              <a:t>eğrilerine göre model durumları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En sonunda </a:t>
            </a:r>
            <a:r>
              <a:rPr lang="tr-TR" dirty="0" smtClean="0"/>
              <a:t>hem öğretme hem de onaylama hataları düşük ve </a:t>
            </a:r>
            <a:r>
              <a:rPr lang="tr-TR" dirty="0" smtClean="0"/>
              <a:t>yakın, </a:t>
            </a:r>
            <a:r>
              <a:rPr lang="tr-TR" dirty="0" smtClean="0">
                <a:solidFill>
                  <a:srgbClr val="FF0000"/>
                </a:solidFill>
              </a:rPr>
              <a:t>normal </a:t>
            </a:r>
            <a:r>
              <a:rPr lang="tr-TR" dirty="0" smtClean="0">
                <a:solidFill>
                  <a:srgbClr val="FF0000"/>
                </a:solidFill>
              </a:rPr>
              <a:t>durum </a:t>
            </a:r>
            <a:r>
              <a:rPr lang="tr-TR" dirty="0" smtClean="0">
                <a:solidFill>
                  <a:srgbClr val="FF0000"/>
                </a:solidFill>
              </a:rPr>
              <a:t>var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419600"/>
            <a:ext cx="162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onaylama hatası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943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öğretme hatası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uygulama soruları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Makine öğrenmesi pratik bilim alanı olduğu nedeniyle, onun için pratik </a:t>
            </a:r>
            <a:r>
              <a:rPr lang="tr-TR" dirty="0" smtClean="0"/>
              <a:t>sorular </a:t>
            </a:r>
            <a:r>
              <a:rPr lang="tr-TR" dirty="0" smtClean="0"/>
              <a:t>çok önemlidir</a:t>
            </a:r>
          </a:p>
          <a:p>
            <a:r>
              <a:rPr lang="tr-TR" dirty="0" smtClean="0"/>
              <a:t>Makine öğrenmesinin pratik </a:t>
            </a:r>
            <a:r>
              <a:rPr lang="tr-TR" dirty="0" smtClean="0"/>
              <a:t>uygulamalarında çok fazla </a:t>
            </a:r>
            <a:r>
              <a:rPr lang="tr-TR" dirty="0" smtClean="0"/>
              <a:t>özel </a:t>
            </a:r>
            <a:r>
              <a:rPr lang="tr-TR" dirty="0" smtClean="0"/>
              <a:t>yaklaşımların </a:t>
            </a:r>
            <a:r>
              <a:rPr lang="tr-TR" dirty="0" smtClean="0"/>
              <a:t>geliştirilmesi gerekiyor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özel yaklaşımları </a:t>
            </a:r>
            <a:r>
              <a:rPr lang="tr-TR" dirty="0" smtClean="0"/>
              <a:t>bilmeden pratik </a:t>
            </a:r>
            <a:r>
              <a:rPr lang="tr-TR" dirty="0" smtClean="0"/>
              <a:t>uygulamalarda başarılı olması çok zordur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sınır ağı mımarısı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Bazen durumda makine </a:t>
            </a:r>
            <a:r>
              <a:rPr lang="tr-TR" dirty="0" smtClean="0"/>
              <a:t>öğrenme modelinin </a:t>
            </a:r>
            <a:r>
              <a:rPr lang="tr-TR" dirty="0" smtClean="0"/>
              <a:t>önyargı-varyans faklı şekilde </a:t>
            </a:r>
            <a:r>
              <a:rPr lang="tr-TR" dirty="0" smtClean="0"/>
              <a:t>ayarlanabilir</a:t>
            </a:r>
            <a:endParaRPr lang="tr-TR" dirty="0" smtClean="0"/>
          </a:p>
          <a:p>
            <a:r>
              <a:rPr lang="tr-TR" dirty="0" smtClean="0"/>
              <a:t>Yapay sınır ağları için</a:t>
            </a:r>
            <a:r>
              <a:rPr lang="tr-TR" dirty="0" smtClean="0"/>
              <a:t>, mesela, </a:t>
            </a:r>
            <a:r>
              <a:rPr lang="tr-TR" dirty="0" smtClean="0"/>
              <a:t>bu durum ağın mimarısıyla </a:t>
            </a:r>
            <a:r>
              <a:rPr lang="tr-TR" dirty="0" smtClean="0"/>
              <a:t>ayarlanabilir–küçük </a:t>
            </a:r>
            <a:r>
              <a:rPr lang="tr-TR" dirty="0" smtClean="0"/>
              <a:t>ve az nöronlu ağ genellikle eğilmez ve önyargı </a:t>
            </a:r>
            <a:r>
              <a:rPr lang="tr-TR" dirty="0" smtClean="0"/>
              <a:t>durumunda dır; </a:t>
            </a:r>
            <a:r>
              <a:rPr lang="tr-TR" dirty="0" smtClean="0"/>
              <a:t>büyük ve çok nöronlu ağ genellikle fazla eskek ve varyans </a:t>
            </a:r>
            <a:r>
              <a:rPr lang="tr-TR" dirty="0" smtClean="0"/>
              <a:t>durumunda dır</a:t>
            </a:r>
          </a:p>
          <a:p>
            <a:r>
              <a:rPr lang="tr-TR" dirty="0" smtClean="0"/>
              <a:t>İstenen ağın mimarısı aynı mantıkla seçilebilir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sınır ağı mımarısı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Eğer eğitim eğrileri </a:t>
            </a:r>
            <a:r>
              <a:rPr lang="tr-TR" dirty="0" smtClean="0"/>
              <a:t>yüksek </a:t>
            </a:r>
            <a:r>
              <a:rPr lang="tr-TR" dirty="0" smtClean="0"/>
              <a:t>öğretim-onaylama hatalarına gelirse, ağına daha çok nöron eklemek gerekiyor</a:t>
            </a:r>
          </a:p>
          <a:p>
            <a:r>
              <a:rPr lang="tr-TR" dirty="0" smtClean="0"/>
              <a:t>Eğer eğitim eğrileri </a:t>
            </a:r>
            <a:r>
              <a:rPr lang="tr-TR" dirty="0" smtClean="0"/>
              <a:t>düşük öğretim ve yüksek onaylama </a:t>
            </a:r>
            <a:r>
              <a:rPr lang="tr-TR" dirty="0" smtClean="0"/>
              <a:t>hatalarına gelirse, </a:t>
            </a:r>
            <a:r>
              <a:rPr lang="tr-TR" dirty="0" smtClean="0"/>
              <a:t>daha </a:t>
            </a:r>
            <a:r>
              <a:rPr lang="tr-TR" dirty="0" smtClean="0"/>
              <a:t>çok </a:t>
            </a:r>
            <a:r>
              <a:rPr lang="tr-TR" dirty="0" smtClean="0"/>
              <a:t>veriler almak gerekiyor</a:t>
            </a:r>
            <a:endParaRPr lang="tr-TR" dirty="0" smtClean="0"/>
          </a:p>
          <a:p>
            <a:r>
              <a:rPr lang="tr-TR" dirty="0" smtClean="0"/>
              <a:t>Sonunda, eğitim </a:t>
            </a:r>
            <a:r>
              <a:rPr lang="tr-TR" dirty="0" smtClean="0"/>
              <a:t>eğrilerine bakarak düşük ve aynı zamanda yakın öğretme ve onaylama hatalarını sağlayan </a:t>
            </a:r>
            <a:r>
              <a:rPr lang="tr-TR" dirty="0" smtClean="0"/>
              <a:t>modeli bulmaya </a:t>
            </a:r>
            <a:r>
              <a:rPr lang="tr-TR" dirty="0" smtClean="0"/>
              <a:t>çalışıyoruz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Mümkün iyileştirme adımları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Buna göre, </a:t>
            </a:r>
            <a:r>
              <a:rPr lang="tr-TR" dirty="0" smtClean="0"/>
              <a:t>pratik iyileştirme önerileri bu şekilde </a:t>
            </a:r>
            <a:r>
              <a:rPr lang="tr-TR" dirty="0" smtClean="0"/>
              <a:t>verilebilir;</a:t>
            </a:r>
            <a:endParaRPr lang="tr-TR" dirty="0" smtClean="0"/>
          </a:p>
          <a:p>
            <a:pPr lvl="1"/>
            <a:r>
              <a:rPr lang="tr-TR" dirty="0" smtClean="0"/>
              <a:t>Daha çok </a:t>
            </a:r>
            <a:r>
              <a:rPr lang="tr-TR" dirty="0" smtClean="0"/>
              <a:t>veriler </a:t>
            </a:r>
            <a:r>
              <a:rPr lang="tr-TR" dirty="0" smtClean="0"/>
              <a:t>kullanmak </a:t>
            </a:r>
            <a:r>
              <a:rPr lang="tr-TR" dirty="0" smtClean="0"/>
              <a:t>deneyin</a:t>
            </a:r>
            <a:r>
              <a:rPr lang="tr-TR" dirty="0" smtClean="0"/>
              <a:t>–“modelde </a:t>
            </a:r>
            <a:r>
              <a:rPr lang="tr-TR" dirty="0" smtClean="0"/>
              <a:t>varyans </a:t>
            </a:r>
            <a:r>
              <a:rPr lang="tr-TR" dirty="0" smtClean="0"/>
              <a:t>durumu varsa”</a:t>
            </a:r>
          </a:p>
          <a:p>
            <a:pPr lvl="1"/>
            <a:r>
              <a:rPr lang="tr-TR" dirty="0" smtClean="0"/>
              <a:t>Daha az özellikler </a:t>
            </a:r>
            <a:r>
              <a:rPr lang="tr-TR" dirty="0" smtClean="0"/>
              <a:t>kullanmak deneyin–“modelde varyans </a:t>
            </a:r>
            <a:r>
              <a:rPr lang="tr-TR" dirty="0" smtClean="0"/>
              <a:t>durumu varsa”</a:t>
            </a:r>
          </a:p>
          <a:p>
            <a:pPr lvl="1"/>
            <a:r>
              <a:rPr lang="tr-TR" dirty="0" smtClean="0"/>
              <a:t>Yeni özellikler </a:t>
            </a:r>
            <a:r>
              <a:rPr lang="tr-TR" dirty="0" smtClean="0"/>
              <a:t>kullanmak deneyin–“modelde önyargı </a:t>
            </a:r>
            <a:r>
              <a:rPr lang="tr-TR" dirty="0" smtClean="0"/>
              <a:t>durumu varsa”</a:t>
            </a:r>
          </a:p>
          <a:p>
            <a:pPr lvl="1"/>
            <a:r>
              <a:rPr lang="tr-TR" dirty="0" smtClean="0"/>
              <a:t>Bileşik özellikler </a:t>
            </a:r>
            <a:r>
              <a:rPr lang="tr-TR" dirty="0" smtClean="0"/>
              <a:t>kullanmak deneyin–“modelde önyargı </a:t>
            </a:r>
            <a:r>
              <a:rPr lang="tr-TR" dirty="0" smtClean="0"/>
              <a:t>durumu varsa”</a:t>
            </a:r>
          </a:p>
          <a:p>
            <a:pPr lvl="1"/>
            <a:r>
              <a:rPr lang="tr-TR" dirty="0" smtClean="0"/>
              <a:t>Düzenlileştirme parametresini </a:t>
            </a:r>
            <a:r>
              <a:rPr lang="tr-TR" dirty="0" smtClean="0"/>
              <a:t>azaltmak deneyin</a:t>
            </a:r>
            <a:r>
              <a:rPr lang="tr-TR" dirty="0" smtClean="0"/>
              <a:t>–“modelde </a:t>
            </a:r>
            <a:r>
              <a:rPr lang="tr-TR" dirty="0" smtClean="0"/>
              <a:t>önyargı </a:t>
            </a:r>
            <a:r>
              <a:rPr lang="tr-TR" dirty="0" smtClean="0"/>
              <a:t>durumu varsa”</a:t>
            </a:r>
          </a:p>
          <a:p>
            <a:pPr lvl="1"/>
            <a:r>
              <a:rPr lang="tr-TR" dirty="0" smtClean="0"/>
              <a:t>Düzenlileştirme parametresini </a:t>
            </a:r>
            <a:r>
              <a:rPr lang="tr-TR" dirty="0" smtClean="0"/>
              <a:t>yükseltmek deneyin–“modelde varyans </a:t>
            </a:r>
            <a:r>
              <a:rPr lang="tr-TR" dirty="0" smtClean="0"/>
              <a:t>durumu varsa”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Mümkün iyileştirme </a:t>
            </a:r>
            <a:r>
              <a:rPr lang="tr-TR" dirty="0" smtClean="0"/>
              <a:t>adımları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Bu şekilde, makine öğrenmesi </a:t>
            </a:r>
            <a:r>
              <a:rPr lang="tr-TR" dirty="0" smtClean="0"/>
              <a:t>pratik </a:t>
            </a:r>
            <a:r>
              <a:rPr lang="tr-TR" dirty="0" smtClean="0"/>
              <a:t>soruna uygularken genellikle bu yaklaşımı </a:t>
            </a:r>
            <a:r>
              <a:rPr lang="tr-TR" dirty="0" smtClean="0"/>
              <a:t>takip </a:t>
            </a:r>
            <a:r>
              <a:rPr lang="tr-TR" dirty="0" smtClean="0"/>
              <a:t>ederler;</a:t>
            </a:r>
            <a:endParaRPr lang="tr-TR" dirty="0" smtClean="0"/>
          </a:p>
          <a:p>
            <a:pPr lvl="1"/>
            <a:r>
              <a:rPr lang="tr-TR" dirty="0" smtClean="0"/>
              <a:t>Muhtemelen önemli özellikleri </a:t>
            </a:r>
            <a:r>
              <a:rPr lang="tr-TR" dirty="0" smtClean="0"/>
              <a:t>belirlenir</a:t>
            </a:r>
            <a:endParaRPr lang="tr-TR" dirty="0" smtClean="0"/>
          </a:p>
          <a:p>
            <a:pPr lvl="1"/>
            <a:r>
              <a:rPr lang="tr-TR" dirty="0" smtClean="0"/>
              <a:t>Biraz </a:t>
            </a:r>
            <a:r>
              <a:rPr lang="tr-TR" dirty="0" smtClean="0"/>
              <a:t>veri toplanır</a:t>
            </a:r>
            <a:endParaRPr lang="tr-TR" dirty="0" smtClean="0"/>
          </a:p>
          <a:p>
            <a:pPr lvl="1"/>
            <a:r>
              <a:rPr lang="tr-TR" dirty="0" smtClean="0"/>
              <a:t>Basit makine </a:t>
            </a:r>
            <a:r>
              <a:rPr lang="tr-TR" dirty="0" smtClean="0"/>
              <a:t>öğrenme </a:t>
            </a:r>
            <a:r>
              <a:rPr lang="tr-TR" dirty="0" smtClean="0"/>
              <a:t>yöntemi </a:t>
            </a:r>
            <a:r>
              <a:rPr lang="tr-TR" dirty="0" smtClean="0"/>
              <a:t>(lineer yaklaşımı yanı) uygulanır</a:t>
            </a:r>
            <a:endParaRPr lang="tr-TR" dirty="0" smtClean="0"/>
          </a:p>
          <a:p>
            <a:pPr lvl="1"/>
            <a:r>
              <a:rPr lang="tr-TR" dirty="0" smtClean="0"/>
              <a:t>Eğitim eğrileri </a:t>
            </a:r>
            <a:r>
              <a:rPr lang="tr-TR" dirty="0" smtClean="0"/>
              <a:t>çizilir </a:t>
            </a:r>
            <a:r>
              <a:rPr lang="tr-TR" dirty="0" smtClean="0"/>
              <a:t>ve modelin </a:t>
            </a:r>
            <a:r>
              <a:rPr lang="tr-TR" dirty="0" smtClean="0"/>
              <a:t>durumu bu şekilde belirlenir</a:t>
            </a:r>
            <a:endParaRPr lang="tr-TR" dirty="0" smtClean="0"/>
          </a:p>
          <a:p>
            <a:pPr lvl="2"/>
            <a:r>
              <a:rPr lang="tr-TR" dirty="0" smtClean="0"/>
              <a:t>Daha çok veri almak lazım</a:t>
            </a:r>
          </a:p>
          <a:p>
            <a:pPr lvl="2"/>
            <a:r>
              <a:rPr lang="tr-TR" dirty="0" smtClean="0"/>
              <a:t>Daha iyi özellikler </a:t>
            </a:r>
            <a:r>
              <a:rPr lang="tr-TR" dirty="0" smtClean="0"/>
              <a:t>bulmak lazım</a:t>
            </a:r>
          </a:p>
          <a:p>
            <a:pPr lvl="2"/>
            <a:r>
              <a:rPr lang="tr-TR" dirty="0" smtClean="0"/>
              <a:t>Düzenlileştirme </a:t>
            </a:r>
            <a:r>
              <a:rPr lang="tr-TR" dirty="0" smtClean="0"/>
              <a:t>yapmak (yanı özellikler çıkartmak) </a:t>
            </a:r>
            <a:r>
              <a:rPr lang="tr-TR" dirty="0" smtClean="0"/>
              <a:t>lazım</a:t>
            </a:r>
          </a:p>
          <a:p>
            <a:pPr lvl="1"/>
            <a:r>
              <a:rPr lang="tr-TR" dirty="0" smtClean="0"/>
              <a:t>Baze hatalara </a:t>
            </a:r>
            <a:r>
              <a:rPr lang="tr-TR" dirty="0" smtClean="0"/>
              <a:t>kendi kendinize </a:t>
            </a:r>
            <a:r>
              <a:rPr lang="tr-TR" dirty="0" smtClean="0"/>
              <a:t>bakmak lazım, hata desenleri aranmalı–ne </a:t>
            </a:r>
            <a:r>
              <a:rPr lang="tr-TR" dirty="0" smtClean="0"/>
              <a:t>gibi durumda </a:t>
            </a:r>
            <a:r>
              <a:rPr lang="tr-TR" dirty="0" smtClean="0"/>
              <a:t>model </a:t>
            </a:r>
            <a:r>
              <a:rPr lang="tr-TR" dirty="0" smtClean="0"/>
              <a:t>yanlışlık yapar, ne gibi özellikler şunun için yardımcı olabilir–</a:t>
            </a:r>
            <a:r>
              <a:rPr lang="tr-TR" i="1" dirty="0" smtClean="0"/>
              <a:t>daha sık karşılaşılan </a:t>
            </a:r>
            <a:r>
              <a:rPr lang="tr-TR" i="1" dirty="0" smtClean="0"/>
              <a:t>hatalar </a:t>
            </a:r>
            <a:r>
              <a:rPr lang="tr-TR" i="1" dirty="0" smtClean="0"/>
              <a:t>ilk önce </a:t>
            </a:r>
            <a:r>
              <a:rPr lang="tr-TR" i="1" dirty="0" smtClean="0"/>
              <a:t>odaklanmalı </a:t>
            </a:r>
            <a:r>
              <a:rPr lang="tr-TR" dirty="0" smtClean="0"/>
              <a:t>!</a:t>
            </a:r>
          </a:p>
          <a:p>
            <a:pPr lvl="1"/>
            <a:r>
              <a:rPr lang="tr-TR" dirty="0" smtClean="0"/>
              <a:t>Deneyecek şeylerin planını </a:t>
            </a:r>
            <a:r>
              <a:rPr lang="tr-TR" dirty="0" smtClean="0"/>
              <a:t>yapılır</a:t>
            </a:r>
            <a:r>
              <a:rPr lang="tr-TR" dirty="0" smtClean="0"/>
              <a:t>; </a:t>
            </a:r>
            <a:r>
              <a:rPr lang="tr-TR" dirty="0" smtClean="0"/>
              <a:t>bütün olasılıklar için iyileştirme </a:t>
            </a:r>
            <a:r>
              <a:rPr lang="tr-TR" dirty="0" smtClean="0"/>
              <a:t>değerlendirilmesi sayısal performans ölçümler kullanarak </a:t>
            </a:r>
            <a:r>
              <a:rPr lang="tr-TR" dirty="0" smtClean="0"/>
              <a:t>yapılır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şekilde modelini gereken dereceye kadar iyileştirmeye </a:t>
            </a:r>
            <a:r>
              <a:rPr lang="tr-TR" dirty="0" smtClean="0"/>
              <a:t>çalışırlar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“Büyük Veri” kavramı</a:t>
            </a:r>
          </a:p>
          <a:p>
            <a:pPr lvl="1"/>
            <a:r>
              <a:rPr lang="tr-TR" dirty="0" smtClean="0"/>
              <a:t>Büyük veri ne demek</a:t>
            </a:r>
          </a:p>
          <a:p>
            <a:pPr lvl="1"/>
            <a:r>
              <a:rPr lang="tr-TR" dirty="0" smtClean="0"/>
              <a:t>Büyük veri önkoşulları ne idi</a:t>
            </a:r>
          </a:p>
          <a:p>
            <a:pPr lvl="1"/>
            <a:r>
              <a:rPr lang="tr-TR" dirty="0" smtClean="0"/>
              <a:t>Büyük veri pratik soruları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“Büyük Veri” ne demek</a:t>
            </a:r>
          </a:p>
          <a:p>
            <a:pPr lvl="1"/>
            <a:r>
              <a:rPr lang="tr-TR" dirty="0" smtClean="0"/>
              <a:t>Zamanımızda </a:t>
            </a:r>
            <a:r>
              <a:rPr lang="tr-TR" dirty="0" smtClean="0"/>
              <a:t>bilgi çoğunlukla </a:t>
            </a:r>
            <a:r>
              <a:rPr lang="tr-TR" dirty="0" smtClean="0"/>
              <a:t>internette </a:t>
            </a:r>
            <a:r>
              <a:rPr lang="tr-TR" dirty="0" smtClean="0"/>
              <a:t>bulunduğu nedeniyle, insanların faaliyet bilgileri hazır </a:t>
            </a:r>
            <a:r>
              <a:rPr lang="tr-TR" dirty="0" smtClean="0"/>
              <a:t>ve </a:t>
            </a:r>
            <a:r>
              <a:rPr lang="tr-TR" dirty="0" smtClean="0"/>
              <a:t>kolayca </a:t>
            </a:r>
            <a:r>
              <a:rPr lang="tr-TR" dirty="0" smtClean="0"/>
              <a:t>ulaşılabilir </a:t>
            </a:r>
            <a:r>
              <a:rPr lang="tr-TR" dirty="0" smtClean="0"/>
              <a:t>şekilde </a:t>
            </a:r>
            <a:r>
              <a:rPr lang="tr-TR" dirty="0" smtClean="0"/>
              <a:t>depolanmış oldu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veriler nedeniyle farklı insan </a:t>
            </a:r>
            <a:r>
              <a:rPr lang="tr-TR" dirty="0" smtClean="0"/>
              <a:t>faaliyetlerinin incelenip modellenmesine yol açıldı</a:t>
            </a:r>
          </a:p>
          <a:p>
            <a:pPr lvl="1"/>
            <a:r>
              <a:rPr lang="tr-TR" dirty="0" smtClean="0"/>
              <a:t>İ</a:t>
            </a:r>
            <a:r>
              <a:rPr lang="tr-TR" dirty="0" smtClean="0"/>
              <a:t>lişkiler, tercihler, davranış, bunların hepsi incelenebilir </a:t>
            </a:r>
            <a:r>
              <a:rPr lang="tr-TR" dirty="0" smtClean="0"/>
              <a:t>oldu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“Büyük Veri” ne demek</a:t>
            </a:r>
          </a:p>
          <a:p>
            <a:pPr lvl="1"/>
            <a:r>
              <a:rPr lang="tr-TR" dirty="0" smtClean="0"/>
              <a:t>Migros, Koçtaş gibi </a:t>
            </a:r>
            <a:r>
              <a:rPr lang="tr-TR" dirty="0" smtClean="0"/>
              <a:t>büyük </a:t>
            </a:r>
            <a:r>
              <a:rPr lang="tr-TR" dirty="0" smtClean="0"/>
              <a:t>ticaret </a:t>
            </a:r>
            <a:r>
              <a:rPr lang="tr-TR" dirty="0" smtClean="0"/>
              <a:t>şirketleri, ticaret </a:t>
            </a:r>
            <a:r>
              <a:rPr lang="tr-TR" dirty="0" smtClean="0"/>
              <a:t>ve </a:t>
            </a:r>
            <a:r>
              <a:rPr lang="tr-TR" dirty="0" smtClean="0"/>
              <a:t>müşterileri hakkında </a:t>
            </a:r>
            <a:r>
              <a:rPr lang="tr-TR" dirty="0" smtClean="0"/>
              <a:t>çok büyük hacimda </a:t>
            </a:r>
            <a:r>
              <a:rPr lang="tr-TR" dirty="0" smtClean="0"/>
              <a:t>verilere </a:t>
            </a:r>
            <a:r>
              <a:rPr lang="tr-TR" dirty="0" smtClean="0"/>
              <a:t>sahip </a:t>
            </a:r>
            <a:r>
              <a:rPr lang="tr-TR" dirty="0" smtClean="0"/>
              <a:t>oldu </a:t>
            </a:r>
          </a:p>
          <a:p>
            <a:pPr lvl="1"/>
            <a:r>
              <a:rPr lang="tr-TR" dirty="0" smtClean="0"/>
              <a:t>Modern İ</a:t>
            </a:r>
            <a:r>
              <a:rPr lang="tr-TR" dirty="0" smtClean="0"/>
              <a:t>nternet ve bilgisayarlar kullanarak bu verilerin analizi yapılabilir 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veriler kullanarak </a:t>
            </a:r>
            <a:r>
              <a:rPr lang="tr-TR" dirty="0" smtClean="0"/>
              <a:t>ürün-müşteri </a:t>
            </a:r>
            <a:r>
              <a:rPr lang="tr-TR" dirty="0" smtClean="0"/>
              <a:t>ilişkilerini modelleyerek </a:t>
            </a:r>
            <a:r>
              <a:rPr lang="tr-TR" dirty="0" smtClean="0"/>
              <a:t>ürünler </a:t>
            </a:r>
            <a:r>
              <a:rPr lang="tr-TR" dirty="0" smtClean="0"/>
              <a:t>daha </a:t>
            </a:r>
            <a:r>
              <a:rPr lang="tr-TR" dirty="0" smtClean="0"/>
              <a:t>verimli şekilde </a:t>
            </a:r>
            <a:r>
              <a:rPr lang="tr-TR" dirty="0" smtClean="0"/>
              <a:t>bu şirketler tarafından satılabilir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“Büyük Veri” ne demek</a:t>
            </a:r>
          </a:p>
          <a:p>
            <a:pPr lvl="1"/>
            <a:r>
              <a:rPr lang="tr-TR" dirty="0" smtClean="0"/>
              <a:t>Facebook, </a:t>
            </a:r>
            <a:r>
              <a:rPr lang="tr-TR" dirty="0" smtClean="0"/>
              <a:t>Google+,  Twitter </a:t>
            </a:r>
            <a:r>
              <a:rPr lang="tr-TR" dirty="0" smtClean="0"/>
              <a:t>gibi </a:t>
            </a:r>
            <a:r>
              <a:rPr lang="tr-TR" dirty="0" smtClean="0"/>
              <a:t>sosial </a:t>
            </a:r>
            <a:r>
              <a:rPr lang="tr-TR" dirty="0" smtClean="0"/>
              <a:t>ağları </a:t>
            </a:r>
            <a:r>
              <a:rPr lang="tr-TR" dirty="0" smtClean="0"/>
              <a:t>bütün </a:t>
            </a:r>
            <a:r>
              <a:rPr lang="tr-TR" dirty="0" smtClean="0"/>
              <a:t>kullanıcılarının ilişkilerini </a:t>
            </a:r>
            <a:r>
              <a:rPr lang="tr-TR" dirty="0" smtClean="0"/>
              <a:t>kayıt edip </a:t>
            </a:r>
            <a:r>
              <a:rPr lang="tr-TR" dirty="0" smtClean="0"/>
              <a:t>kullanıcıları </a:t>
            </a:r>
            <a:r>
              <a:rPr lang="tr-TR" dirty="0" smtClean="0"/>
              <a:t>hakkında birçok veriye sahip </a:t>
            </a:r>
            <a:r>
              <a:rPr lang="tr-TR" dirty="0" smtClean="0"/>
              <a:t>oldu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veriler kullanarak onların üyelerinin davranış </a:t>
            </a:r>
            <a:r>
              <a:rPr lang="tr-TR" dirty="0" smtClean="0"/>
              <a:t>ve tercihleri </a:t>
            </a:r>
            <a:r>
              <a:rPr lang="tr-TR" dirty="0" smtClean="0"/>
              <a:t>modellenebilir, </a:t>
            </a:r>
            <a:r>
              <a:rPr lang="tr-TR" dirty="0" smtClean="0"/>
              <a:t>reklam daha verimli şekilde </a:t>
            </a:r>
            <a:r>
              <a:rPr lang="tr-TR" dirty="0" smtClean="0"/>
              <a:t>yapılabilir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“Büyük Veri” ne demek</a:t>
            </a:r>
          </a:p>
          <a:p>
            <a:pPr lvl="1"/>
            <a:r>
              <a:rPr lang="tr-TR" dirty="0" smtClean="0"/>
              <a:t>İnternet </a:t>
            </a:r>
            <a:r>
              <a:rPr lang="tr-TR" dirty="0" smtClean="0"/>
              <a:t>arama </a:t>
            </a:r>
            <a:r>
              <a:rPr lang="tr-TR" dirty="0" smtClean="0"/>
              <a:t>motorları, Google özellikle, bütün insan faaliyetleri ile ilgili </a:t>
            </a:r>
            <a:r>
              <a:rPr lang="tr-TR" dirty="0" smtClean="0"/>
              <a:t>İnternet’ten </a:t>
            </a:r>
            <a:r>
              <a:rPr lang="tr-TR" dirty="0" smtClean="0"/>
              <a:t>bilgileri sürekli </a:t>
            </a:r>
            <a:r>
              <a:rPr lang="tr-TR" dirty="0" smtClean="0"/>
              <a:t>çekip </a:t>
            </a:r>
            <a:r>
              <a:rPr lang="tr-TR" dirty="0" smtClean="0"/>
              <a:t>bütün </a:t>
            </a:r>
            <a:r>
              <a:rPr lang="tr-TR" dirty="0" smtClean="0"/>
              <a:t>konularında </a:t>
            </a:r>
            <a:r>
              <a:rPr lang="tr-TR" dirty="0" smtClean="0"/>
              <a:t>birçok veriye </a:t>
            </a:r>
            <a:r>
              <a:rPr lang="tr-TR" dirty="0" smtClean="0"/>
              <a:t>sahiptir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veriler farklı </a:t>
            </a:r>
            <a:r>
              <a:rPr lang="tr-TR" dirty="0" smtClean="0"/>
              <a:t>amaçla </a:t>
            </a:r>
            <a:r>
              <a:rPr lang="tr-TR" dirty="0" smtClean="0"/>
              <a:t>kullanılabilir – bir örnek, piyasa yada siyaset tahminleri etmek için kullanılabilir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“Büyük Veri” ne </a:t>
            </a:r>
            <a:r>
              <a:rPr lang="tr-TR" dirty="0" smtClean="0"/>
              <a:t>demek</a:t>
            </a:r>
            <a:endParaRPr lang="tr-TR" dirty="0" smtClean="0"/>
          </a:p>
          <a:p>
            <a:pPr lvl="1"/>
            <a:r>
              <a:rPr lang="tr-TR" dirty="0" smtClean="0"/>
              <a:t>Bu bütün durumların ortak özellikleri: </a:t>
            </a:r>
          </a:p>
          <a:p>
            <a:pPr lvl="2"/>
            <a:r>
              <a:rPr lang="tr-TR" dirty="0" smtClean="0"/>
              <a:t>Çok büyük miktarda olan verilerin olması</a:t>
            </a:r>
          </a:p>
          <a:p>
            <a:pPr lvl="2"/>
            <a:r>
              <a:rPr lang="tr-TR" dirty="0" smtClean="0"/>
              <a:t>Hem de çok fazla örnek hem de her hangi konuda birçok kayıt edildiği özelliklerin olması</a:t>
            </a:r>
            <a:endParaRPr lang="tr-TR" dirty="0" smtClean="0"/>
          </a:p>
          <a:p>
            <a:pPr lvl="1"/>
            <a:r>
              <a:rPr lang="tr-TR" dirty="0" smtClean="0"/>
              <a:t>Bunlar demek ki, genellikle bu veriler insan tarafından hiç incelenmez</a:t>
            </a:r>
            <a:endParaRPr lang="tr-TR" dirty="0" smtClean="0"/>
          </a:p>
          <a:p>
            <a:pPr lvl="1"/>
            <a:r>
              <a:rPr lang="tr-TR" dirty="0" smtClean="0"/>
              <a:t>Bu amaçlarla genel </a:t>
            </a:r>
            <a:r>
              <a:rPr lang="tr-TR" dirty="0" smtClean="0"/>
              <a:t>makine öğrenme yöntemleri </a:t>
            </a:r>
            <a:r>
              <a:rPr lang="tr-TR" dirty="0" smtClean="0"/>
              <a:t>kullanılmakta, ve bu nedenle birçok büyük şirket tarafından makine öğrenme </a:t>
            </a:r>
            <a:r>
              <a:rPr lang="tr-TR" dirty="0" smtClean="0"/>
              <a:t>becerileri son derece istenmektedir</a:t>
            </a: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uygulama soruları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Tipik </a:t>
            </a:r>
            <a:r>
              <a:rPr lang="tr-TR" dirty="0" smtClean="0"/>
              <a:t>makine öğrenme problemi senaryosu:</a:t>
            </a:r>
            <a:endParaRPr lang="tr-TR" dirty="0" smtClean="0"/>
          </a:p>
          <a:p>
            <a:pPr lvl="1"/>
            <a:r>
              <a:rPr lang="tr-TR" dirty="0" smtClean="0"/>
              <a:t>Bir </a:t>
            </a:r>
            <a:r>
              <a:rPr lang="tr-TR" dirty="0" smtClean="0"/>
              <a:t>pratik sorun </a:t>
            </a:r>
            <a:r>
              <a:rPr lang="tr-TR" dirty="0" smtClean="0"/>
              <a:t>için model ve ona bağlı </a:t>
            </a:r>
            <a:r>
              <a:rPr lang="tr-TR" dirty="0" smtClean="0"/>
              <a:t>karar </a:t>
            </a:r>
            <a:r>
              <a:rPr lang="tr-TR" dirty="0" smtClean="0"/>
              <a:t>verme yöntemi geliştirmek lazım</a:t>
            </a:r>
          </a:p>
          <a:p>
            <a:pPr lvl="1"/>
            <a:r>
              <a:rPr lang="tr-TR" dirty="0" smtClean="0"/>
              <a:t>Makine öğrenme </a:t>
            </a:r>
            <a:r>
              <a:rPr lang="tr-TR" dirty="0" smtClean="0"/>
              <a:t>bir </a:t>
            </a:r>
            <a:r>
              <a:rPr lang="tr-TR" dirty="0" smtClean="0"/>
              <a:t>yaklaşımı kullanılır </a:t>
            </a:r>
            <a:r>
              <a:rPr lang="tr-TR" dirty="0" smtClean="0"/>
              <a:t>(lineer regresyon, lojistik regresyon, </a:t>
            </a:r>
            <a:r>
              <a:rPr lang="tr-TR" dirty="0" smtClean="0"/>
              <a:t>destek vektör makinesi, yapay </a:t>
            </a:r>
            <a:r>
              <a:rPr lang="tr-TR" dirty="0" smtClean="0"/>
              <a:t>sınır </a:t>
            </a:r>
            <a:r>
              <a:rPr lang="tr-TR" dirty="0" smtClean="0"/>
              <a:t>ağı, </a:t>
            </a:r>
            <a:r>
              <a:rPr lang="tr-TR" dirty="0" smtClean="0"/>
              <a:t>vb)</a:t>
            </a:r>
          </a:p>
          <a:p>
            <a:pPr lvl="1"/>
            <a:r>
              <a:rPr lang="tr-TR" dirty="0" smtClean="0"/>
              <a:t>Verileri aldıktan sonra ilişkili modeli öğrenir, hala </a:t>
            </a:r>
            <a:r>
              <a:rPr lang="tr-TR" dirty="0" smtClean="0"/>
              <a:t>yeni </a:t>
            </a:r>
            <a:r>
              <a:rPr lang="tr-TR" dirty="0" smtClean="0"/>
              <a:t>durumlarda model kötü </a:t>
            </a:r>
            <a:r>
              <a:rPr lang="tr-TR" dirty="0" smtClean="0"/>
              <a:t>performans </a:t>
            </a:r>
            <a:r>
              <a:rPr lang="tr-TR" dirty="0" smtClean="0"/>
              <a:t>gösterir–sonuçta sorun çözülmedi</a:t>
            </a:r>
            <a:endParaRPr lang="tr-TR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Büyük veri önkoşulları</a:t>
            </a:r>
          </a:p>
          <a:p>
            <a:pPr lvl="1"/>
            <a:r>
              <a:rPr lang="tr-TR" dirty="0" smtClean="0"/>
              <a:t>Önceki </a:t>
            </a:r>
            <a:r>
              <a:rPr lang="tr-TR" dirty="0" smtClean="0"/>
              <a:t>makine öğrenme deneyleri şunu gösterdi;</a:t>
            </a:r>
          </a:p>
          <a:p>
            <a:pPr lvl="2"/>
            <a:r>
              <a:rPr lang="tr-TR" dirty="0" smtClean="0"/>
              <a:t>Genel </a:t>
            </a:r>
            <a:r>
              <a:rPr lang="tr-TR" dirty="0" smtClean="0"/>
              <a:t>makine öğrenme algoritmaları </a:t>
            </a:r>
            <a:r>
              <a:rPr lang="tr-TR" dirty="0" smtClean="0"/>
              <a:t>(lineer model, lojistik </a:t>
            </a:r>
            <a:r>
              <a:rPr lang="tr-TR" dirty="0" smtClean="0"/>
              <a:t>regresyon, yapay sınır ağları, vb) </a:t>
            </a:r>
            <a:r>
              <a:rPr lang="tr-TR" u="sng" dirty="0" smtClean="0"/>
              <a:t>yeterli </a:t>
            </a:r>
            <a:r>
              <a:rPr lang="tr-TR" u="sng" dirty="0" smtClean="0"/>
              <a:t>verilere </a:t>
            </a:r>
            <a:r>
              <a:rPr lang="tr-TR" u="sng" dirty="0" smtClean="0"/>
              <a:t>sahip </a:t>
            </a:r>
            <a:r>
              <a:rPr lang="tr-TR" u="sng" dirty="0" smtClean="0"/>
              <a:t>olması durumunda benzer </a:t>
            </a:r>
            <a:r>
              <a:rPr lang="tr-TR" u="sng" dirty="0" smtClean="0"/>
              <a:t>performans gösterir</a:t>
            </a:r>
          </a:p>
          <a:p>
            <a:pPr lvl="2"/>
            <a:r>
              <a:rPr lang="tr-TR" dirty="0" smtClean="0"/>
              <a:t>Daha az </a:t>
            </a:r>
            <a:r>
              <a:rPr lang="tr-TR" dirty="0" smtClean="0"/>
              <a:t>veriyle, </a:t>
            </a:r>
            <a:r>
              <a:rPr lang="tr-TR" dirty="0" smtClean="0"/>
              <a:t>daha iyi </a:t>
            </a:r>
            <a:r>
              <a:rPr lang="tr-TR" dirty="0" smtClean="0"/>
              <a:t>yada</a:t>
            </a:r>
            <a:r>
              <a:rPr lang="tr-TR" dirty="0" smtClean="0"/>
              <a:t> </a:t>
            </a:r>
            <a:r>
              <a:rPr lang="tr-TR" dirty="0" smtClean="0"/>
              <a:t>daha kötü </a:t>
            </a:r>
            <a:r>
              <a:rPr lang="tr-TR" dirty="0" smtClean="0"/>
              <a:t>algoritma olabilir, </a:t>
            </a:r>
            <a:r>
              <a:rPr lang="tr-TR" dirty="0" smtClean="0"/>
              <a:t>ama bir </a:t>
            </a:r>
            <a:r>
              <a:rPr lang="tr-TR" dirty="0" smtClean="0"/>
              <a:t>noktayı geçince </a:t>
            </a:r>
            <a:r>
              <a:rPr lang="tr-TR" dirty="0" smtClean="0"/>
              <a:t>bütün </a:t>
            </a:r>
            <a:r>
              <a:rPr lang="tr-TR" dirty="0" smtClean="0"/>
              <a:t>algoritmalar </a:t>
            </a:r>
            <a:r>
              <a:rPr lang="tr-TR" dirty="0" smtClean="0"/>
              <a:t>aynı performans </a:t>
            </a:r>
            <a:r>
              <a:rPr lang="tr-TR" dirty="0" smtClean="0"/>
              <a:t>gösterir–yanı yeterli veriler varsa, bütün algoritmalar aynı bir “azami performansı” sağlar</a:t>
            </a:r>
            <a:endParaRPr lang="tr-T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tr-TR" dirty="0" smtClean="0"/>
              <a:t>Bu durum </a:t>
            </a:r>
            <a:r>
              <a:rPr lang="tr-TR" dirty="0" smtClean="0"/>
              <a:t>için birkaç </a:t>
            </a:r>
            <a:r>
              <a:rPr lang="tr-TR" dirty="0" smtClean="0"/>
              <a:t>önemli önkoşul olmalı;</a:t>
            </a:r>
            <a:endParaRPr lang="tr-TR" dirty="0" smtClean="0"/>
          </a:p>
          <a:p>
            <a:pPr lvl="2"/>
            <a:r>
              <a:rPr lang="tr-TR" dirty="0" smtClean="0"/>
              <a:t>Özellikler, </a:t>
            </a:r>
            <a:r>
              <a:rPr lang="tr-TR" dirty="0" smtClean="0"/>
              <a:t>doğru şekilde karar </a:t>
            </a:r>
            <a:r>
              <a:rPr lang="tr-TR" dirty="0" smtClean="0"/>
              <a:t>vermeye </a:t>
            </a:r>
            <a:r>
              <a:rPr lang="tr-TR" dirty="0" smtClean="0"/>
              <a:t>olanağı vermeli; </a:t>
            </a:r>
            <a:r>
              <a:rPr lang="tr-TR" dirty="0" smtClean="0"/>
              <a:t>yanı bir insan uzmanı aynı </a:t>
            </a:r>
            <a:r>
              <a:rPr lang="tr-TR" dirty="0" smtClean="0"/>
              <a:t>özellikleri kullanarak doğru </a:t>
            </a:r>
            <a:r>
              <a:rPr lang="tr-TR" dirty="0" smtClean="0"/>
              <a:t>kararlar verebilmeli == kullanıldığı özelliklerin kümesi yeterli olmalıdır</a:t>
            </a:r>
            <a:endParaRPr lang="tr-TR" dirty="0" smtClean="0"/>
          </a:p>
          <a:p>
            <a:pPr lvl="2"/>
            <a:r>
              <a:rPr lang="tr-TR" dirty="0" smtClean="0"/>
              <a:t>Güçlü ve esnek makine öğrenme algoritması kullanılmalı, </a:t>
            </a:r>
            <a:r>
              <a:rPr lang="tr-TR" dirty="0" smtClean="0"/>
              <a:t>mesela - büyük yapay </a:t>
            </a:r>
            <a:r>
              <a:rPr lang="tr-TR" dirty="0" smtClean="0"/>
              <a:t>sınır ağı</a:t>
            </a:r>
          </a:p>
          <a:p>
            <a:pPr lvl="2"/>
            <a:r>
              <a:rPr lang="tr-TR" dirty="0" smtClean="0"/>
              <a:t>Çok büyük </a:t>
            </a:r>
            <a:r>
              <a:rPr lang="tr-TR" dirty="0" smtClean="0"/>
              <a:t>öğretim </a:t>
            </a:r>
            <a:r>
              <a:rPr lang="tr-TR" dirty="0" smtClean="0"/>
              <a:t>kümesi kullanılmalı–yeterli </a:t>
            </a:r>
            <a:r>
              <a:rPr lang="tr-TR" dirty="0" smtClean="0"/>
              <a:t>veriler </a:t>
            </a:r>
            <a:r>
              <a:rPr lang="tr-TR" dirty="0" smtClean="0"/>
              <a:t>varsa, güçlü </a:t>
            </a:r>
            <a:r>
              <a:rPr lang="tr-TR" dirty="0" smtClean="0"/>
              <a:t>ve esnek bile bir genel </a:t>
            </a:r>
            <a:r>
              <a:rPr lang="tr-TR" dirty="0" smtClean="0"/>
              <a:t>makine öğrenme </a:t>
            </a:r>
            <a:r>
              <a:rPr lang="tr-TR" dirty="0" smtClean="0"/>
              <a:t>algoritmalarında varyans </a:t>
            </a:r>
            <a:r>
              <a:rPr lang="tr-TR" dirty="0" smtClean="0"/>
              <a:t>sorunu artık </a:t>
            </a:r>
            <a:r>
              <a:rPr lang="tr-TR" dirty="0" smtClean="0"/>
              <a:t>yoktur</a:t>
            </a:r>
            <a:endParaRPr lang="tr-T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Büyük veri önkoşulları</a:t>
            </a:r>
          </a:p>
          <a:p>
            <a:pPr lvl="1"/>
            <a:r>
              <a:rPr lang="tr-TR" dirty="0" smtClean="0"/>
              <a:t>Yeterli </a:t>
            </a:r>
            <a:r>
              <a:rPr lang="tr-TR" dirty="0" smtClean="0"/>
              <a:t>veriler </a:t>
            </a:r>
            <a:r>
              <a:rPr lang="tr-TR" dirty="0" smtClean="0"/>
              <a:t>varsa, varyans sorunu artık </a:t>
            </a:r>
            <a:r>
              <a:rPr lang="tr-TR" dirty="0" smtClean="0"/>
              <a:t>yok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eg7fig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00400"/>
            <a:ext cx="4572000" cy="34290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5943600" y="4572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038600"/>
            <a:ext cx="1624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onaylama hatası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0833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öğretme hatası</a:t>
            </a:r>
            <a:endParaRPr lang="en-US" sz="20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kavramı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Büyük veri yaklaşımı;</a:t>
            </a:r>
          </a:p>
          <a:p>
            <a:pPr lvl="1"/>
            <a:r>
              <a:rPr lang="tr-TR" dirty="0" smtClean="0"/>
              <a:t>Eksiksiz özellik </a:t>
            </a:r>
            <a:r>
              <a:rPr lang="tr-TR" dirty="0" smtClean="0"/>
              <a:t>kümesi</a:t>
            </a:r>
          </a:p>
          <a:p>
            <a:pPr lvl="1"/>
            <a:r>
              <a:rPr lang="tr-TR" dirty="0" smtClean="0"/>
              <a:t>Zengin </a:t>
            </a:r>
            <a:r>
              <a:rPr lang="tr-TR" dirty="0" smtClean="0"/>
              <a:t>modelleme yaklaşımı</a:t>
            </a:r>
            <a:endParaRPr lang="tr-TR" dirty="0" smtClean="0"/>
          </a:p>
          <a:p>
            <a:pPr lvl="1"/>
            <a:r>
              <a:rPr lang="tr-TR" dirty="0" smtClean="0"/>
              <a:t>Büyük </a:t>
            </a:r>
            <a:r>
              <a:rPr lang="tr-TR" dirty="0" smtClean="0"/>
              <a:t>öğretim </a:t>
            </a:r>
            <a:r>
              <a:rPr lang="tr-TR" dirty="0" smtClean="0"/>
              <a:t>kümesi</a:t>
            </a:r>
          </a:p>
          <a:p>
            <a:r>
              <a:rPr lang="tr-TR" dirty="0" smtClean="0"/>
              <a:t>Bu yaklaşım </a:t>
            </a:r>
            <a:r>
              <a:rPr lang="tr-TR" dirty="0" smtClean="0"/>
              <a:t>bizim zamanımızda bahsedilmiş sorunları çözmek için kullanılır</a:t>
            </a:r>
            <a:endParaRPr lang="tr-T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</a:t>
            </a:r>
            <a:r>
              <a:rPr lang="tr-TR" dirty="0" smtClean="0"/>
              <a:t>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“Büyük veri” durumunda </a:t>
            </a:r>
            <a:r>
              <a:rPr lang="tr-TR" dirty="0" smtClean="0"/>
              <a:t>üz binlerce </a:t>
            </a:r>
            <a:r>
              <a:rPr lang="tr-TR" dirty="0" smtClean="0"/>
              <a:t>ve miliyonlarca </a:t>
            </a:r>
            <a:r>
              <a:rPr lang="tr-TR" dirty="0" smtClean="0"/>
              <a:t>öğretim </a:t>
            </a:r>
            <a:r>
              <a:rPr lang="tr-TR" dirty="0" smtClean="0"/>
              <a:t>örnekleri tipik olarak </a:t>
            </a:r>
            <a:r>
              <a:rPr lang="tr-TR" dirty="0" smtClean="0"/>
              <a:t>olabilir (mesela, bütün Facebook taki mesajlar yada like’ler)</a:t>
            </a:r>
            <a:endParaRPr lang="tr-TR" dirty="0" smtClean="0"/>
          </a:p>
          <a:p>
            <a:r>
              <a:rPr lang="tr-TR" dirty="0" smtClean="0"/>
              <a:t>Bu durumda, </a:t>
            </a:r>
            <a:r>
              <a:rPr lang="tr-TR" dirty="0" smtClean="0"/>
              <a:t>dereceli </a:t>
            </a:r>
            <a:r>
              <a:rPr lang="tr-TR" dirty="0" smtClean="0"/>
              <a:t>azaltma </a:t>
            </a:r>
            <a:r>
              <a:rPr lang="tr-TR" dirty="0" smtClean="0"/>
              <a:t>kullanmak çok zor ve pahalı </a:t>
            </a:r>
            <a:r>
              <a:rPr lang="tr-TR" dirty="0" smtClean="0"/>
              <a:t>oluyor</a:t>
            </a:r>
          </a:p>
          <a:p>
            <a:r>
              <a:rPr lang="tr-TR" dirty="0" smtClean="0"/>
              <a:t>Bu durumda azaltma </a:t>
            </a:r>
            <a:r>
              <a:rPr lang="tr-TR" dirty="0" smtClean="0"/>
              <a:t>başarılı şekilde yapmak için özel </a:t>
            </a:r>
            <a:r>
              <a:rPr lang="tr-TR" dirty="0" smtClean="0"/>
              <a:t>metotlar kullanılır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Stokastik dereceli azaltma, </a:t>
            </a:r>
            <a:r>
              <a:rPr lang="tr-TR" dirty="0" smtClean="0"/>
              <a:t>bu metotların biridir</a:t>
            </a:r>
            <a:endParaRPr lang="tr-TR" dirty="0" smtClean="0"/>
          </a:p>
          <a:p>
            <a:r>
              <a:rPr lang="tr-TR" dirty="0" smtClean="0"/>
              <a:t>Stokastik dereceli azaltma algoritması, normal dereceli azaltma algoritması gibi çalışıyor, ama bütün adımda </a:t>
            </a:r>
            <a:r>
              <a:rPr lang="tr-TR" dirty="0" smtClean="0"/>
              <a:t>bütün örnekler için model maliyetini hesaplamıyor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Örneğin, normal dereceli </a:t>
            </a:r>
            <a:r>
              <a:rPr lang="tr-TR" dirty="0" smtClean="0"/>
              <a:t>azaltmada </a:t>
            </a:r>
            <a:r>
              <a:rPr lang="tr-TR" dirty="0" smtClean="0"/>
              <a:t>bütün </a:t>
            </a:r>
            <a:r>
              <a:rPr lang="tr-TR" dirty="0" smtClean="0"/>
              <a:t>adımlar </a:t>
            </a:r>
            <a:r>
              <a:rPr lang="tr-TR" dirty="0" smtClean="0"/>
              <a:t>için bu </a:t>
            </a:r>
            <a:r>
              <a:rPr lang="tr-TR" dirty="0" smtClean="0"/>
              <a:t>toplamı </a:t>
            </a:r>
            <a:r>
              <a:rPr lang="tr-TR" dirty="0" smtClean="0"/>
              <a:t>hesaplamak </a:t>
            </a:r>
            <a:r>
              <a:rPr lang="tr-TR" dirty="0" smtClean="0"/>
              <a:t>gerekiyor;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Örnek çok varsa </a:t>
            </a:r>
            <a:r>
              <a:rPr lang="tr-TR" dirty="0" smtClean="0"/>
              <a:t>(m yüzbinler yada miliyonlara yakınsa), </a:t>
            </a:r>
            <a:r>
              <a:rPr lang="tr-TR" dirty="0" smtClean="0"/>
              <a:t>bu toplama çok </a:t>
            </a:r>
            <a:r>
              <a:rPr lang="tr-TR" dirty="0" smtClean="0"/>
              <a:t>uzun </a:t>
            </a:r>
            <a:r>
              <a:rPr lang="tr-TR" dirty="0" smtClean="0"/>
              <a:t>zamandır gerekir; bu yöntem aslında kullanılamaz</a:t>
            </a:r>
            <a:endParaRPr lang="tr-TR" dirty="0" smtClean="0"/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971800"/>
          <a:ext cx="4532313" cy="1189038"/>
        </p:xfrm>
        <a:graphic>
          <a:graphicData uri="http://schemas.openxmlformats.org/presentationml/2006/ole">
            <p:oleObj spid="_x0000_s1026" name="Equation" r:id="rId3" imgW="154908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Stokastik dereceli </a:t>
            </a:r>
            <a:r>
              <a:rPr lang="tr-TR" dirty="0" smtClean="0"/>
              <a:t>azaltmada, </a:t>
            </a:r>
            <a:r>
              <a:rPr lang="tr-TR" dirty="0" smtClean="0"/>
              <a:t>güncelleştirme bu şekilde yapılır;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Burada </a:t>
            </a:r>
            <a:r>
              <a:rPr lang="tr-TR" dirty="0" smtClean="0"/>
              <a:t>bütün örneklerin yerine </a:t>
            </a:r>
            <a:r>
              <a:rPr lang="tr-TR" dirty="0" smtClean="0"/>
              <a:t>i</a:t>
            </a:r>
            <a:r>
              <a:rPr lang="tr-TR" dirty="0" smtClean="0"/>
              <a:t>. adımda sadece </a:t>
            </a:r>
            <a:r>
              <a:rPr lang="tr-TR" dirty="0" smtClean="0"/>
              <a:t>bir tane i</a:t>
            </a:r>
            <a:r>
              <a:rPr lang="tr-TR" dirty="0" smtClean="0"/>
              <a:t>. örnek </a:t>
            </a:r>
            <a:r>
              <a:rPr lang="tr-TR" dirty="0" smtClean="0"/>
              <a:t>konulmuş oldu</a:t>
            </a:r>
            <a:endParaRPr lang="tr-TR" dirty="0" smtClean="0"/>
          </a:p>
          <a:p>
            <a:r>
              <a:rPr lang="tr-TR" dirty="0" smtClean="0"/>
              <a:t>Bu</a:t>
            </a:r>
            <a:r>
              <a:rPr lang="tr-TR" dirty="0" smtClean="0"/>
              <a:t> </a:t>
            </a:r>
            <a:r>
              <a:rPr lang="tr-TR" dirty="0" smtClean="0"/>
              <a:t>güncelleştirme çok hızlı </a:t>
            </a:r>
            <a:r>
              <a:rPr lang="tr-TR" dirty="0" smtClean="0"/>
              <a:t>yapılabilir, </a:t>
            </a:r>
            <a:r>
              <a:rPr lang="tr-TR" dirty="0" smtClean="0"/>
              <a:t>aynı zamanda benzer </a:t>
            </a:r>
            <a:r>
              <a:rPr lang="tr-TR" dirty="0" smtClean="0"/>
              <a:t>şekilde maliyetin minimumuna </a:t>
            </a:r>
            <a:r>
              <a:rPr lang="tr-TR" dirty="0" smtClean="0"/>
              <a:t>gelir.</a:t>
            </a:r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57400" y="2667000"/>
          <a:ext cx="4436429" cy="806450"/>
        </p:xfrm>
        <a:graphic>
          <a:graphicData uri="http://schemas.openxmlformats.org/presentationml/2006/ole">
            <p:oleObj spid="_x0000_s3074" name="Equation" r:id="rId3" imgW="125712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Önemli </a:t>
            </a:r>
            <a:r>
              <a:rPr lang="tr-TR" dirty="0" smtClean="0"/>
              <a:t>not: </a:t>
            </a:r>
            <a:r>
              <a:rPr lang="tr-TR" dirty="0" smtClean="0"/>
              <a:t>Stokastik dereceli azaltma </a:t>
            </a:r>
            <a:r>
              <a:rPr lang="tr-TR" dirty="0" smtClean="0"/>
              <a:t>başarılı </a:t>
            </a:r>
            <a:r>
              <a:rPr lang="tr-TR" dirty="0" smtClean="0"/>
              <a:t>olması </a:t>
            </a:r>
            <a:r>
              <a:rPr lang="tr-TR" dirty="0" smtClean="0"/>
              <a:t>için </a:t>
            </a:r>
            <a:r>
              <a:rPr lang="tr-TR" dirty="0" smtClean="0"/>
              <a:t>örnekler rasgele sırada kullanılmalı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Stokastik dereceli </a:t>
            </a:r>
            <a:r>
              <a:rPr lang="tr-TR" dirty="0" smtClean="0"/>
              <a:t>azaltma b</a:t>
            </a:r>
            <a:r>
              <a:rPr lang="tr-TR" dirty="0" smtClean="0"/>
              <a:t>ütün </a:t>
            </a:r>
            <a:r>
              <a:rPr lang="tr-TR" dirty="0" smtClean="0"/>
              <a:t>örnekler </a:t>
            </a:r>
            <a:r>
              <a:rPr lang="tr-TR" dirty="0" smtClean="0"/>
              <a:t>bilinmez ve </a:t>
            </a:r>
            <a:r>
              <a:rPr lang="tr-TR" dirty="0" smtClean="0"/>
              <a:t>onlar </a:t>
            </a:r>
            <a:r>
              <a:rPr lang="tr-TR" dirty="0" smtClean="0"/>
              <a:t>zamanla </a:t>
            </a:r>
            <a:r>
              <a:rPr lang="tr-TR" dirty="0" smtClean="0"/>
              <a:t>birer </a:t>
            </a:r>
            <a:r>
              <a:rPr lang="tr-TR" dirty="0" smtClean="0"/>
              <a:t>birer </a:t>
            </a:r>
            <a:r>
              <a:rPr lang="tr-TR" dirty="0" smtClean="0"/>
              <a:t>şekilde geldiği durumunda da kullanılabilir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durumlara </a:t>
            </a:r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online öğretme</a:t>
            </a:r>
            <a:r>
              <a:rPr lang="tr-TR" dirty="0" smtClean="0"/>
              <a:t>” diyoruz</a:t>
            </a:r>
          </a:p>
          <a:p>
            <a:r>
              <a:rPr lang="tr-TR" dirty="0" smtClean="0"/>
              <a:t>“Online öğretme” birçok pratik </a:t>
            </a:r>
            <a:r>
              <a:rPr lang="tr-TR" dirty="0" smtClean="0"/>
              <a:t>durumda çok </a:t>
            </a:r>
            <a:r>
              <a:rPr lang="tr-TR" dirty="0" smtClean="0"/>
              <a:t>faydalı </a:t>
            </a:r>
            <a:r>
              <a:rPr lang="tr-TR" dirty="0" smtClean="0"/>
              <a:t>yaklaşımdır; aynı şekilde parametreler, örnekleri birer birer kullanarak güncelleştirilir</a:t>
            </a:r>
            <a:endParaRPr 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924050" y="5410200"/>
          <a:ext cx="4933950" cy="896938"/>
        </p:xfrm>
        <a:graphic>
          <a:graphicData uri="http://schemas.openxmlformats.org/presentationml/2006/ole">
            <p:oleObj spid="_x0000_s5123" name="Equation" r:id="rId3" imgW="125712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uygulama soruları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Buna göre, </a:t>
            </a:r>
            <a:r>
              <a:rPr lang="tr-TR" dirty="0" smtClean="0"/>
              <a:t>makine </a:t>
            </a:r>
            <a:r>
              <a:rPr lang="tr-TR" dirty="0" smtClean="0"/>
              <a:t>öğrenme </a:t>
            </a:r>
            <a:r>
              <a:rPr lang="tr-TR" dirty="0" smtClean="0"/>
              <a:t>modelini </a:t>
            </a:r>
            <a:r>
              <a:rPr lang="tr-TR" dirty="0" smtClean="0"/>
              <a:t>bir şekilde iyileştirmek gerekiyor; bunun için </a:t>
            </a:r>
            <a:r>
              <a:rPr lang="tr-TR" dirty="0" smtClean="0"/>
              <a:t>birkaç </a:t>
            </a:r>
            <a:r>
              <a:rPr lang="tr-TR" dirty="0" smtClean="0"/>
              <a:t>yön seçilebilir </a:t>
            </a:r>
            <a:r>
              <a:rPr lang="tr-TR" dirty="0" smtClean="0"/>
              <a:t>...</a:t>
            </a:r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Daha çok </a:t>
            </a:r>
            <a:r>
              <a:rPr lang="tr-TR" dirty="0" smtClean="0"/>
              <a:t>verileri </a:t>
            </a:r>
            <a:r>
              <a:rPr lang="tr-TR" dirty="0" smtClean="0"/>
              <a:t>almak </a:t>
            </a:r>
            <a:r>
              <a:rPr lang="tr-TR" dirty="0" smtClean="0"/>
              <a:t>(bazen </a:t>
            </a:r>
            <a:r>
              <a:rPr lang="tr-TR" dirty="0" smtClean="0"/>
              <a:t>ne kadar yeni veriler alınırsa iyileşme </a:t>
            </a:r>
            <a:r>
              <a:rPr lang="tr-TR" dirty="0" smtClean="0"/>
              <a:t>sağlanamaz)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Gürültülü özellikleri </a:t>
            </a:r>
            <a:r>
              <a:rPr lang="tr-TR" dirty="0" smtClean="0"/>
              <a:t>bulup silip daha </a:t>
            </a:r>
            <a:r>
              <a:rPr lang="tr-TR" dirty="0" smtClean="0"/>
              <a:t>az </a:t>
            </a:r>
            <a:r>
              <a:rPr lang="tr-TR" dirty="0" smtClean="0"/>
              <a:t>gürültülü </a:t>
            </a:r>
            <a:r>
              <a:rPr lang="tr-TR" dirty="0" smtClean="0"/>
              <a:t>özellikleri kullanarak yeni model </a:t>
            </a:r>
            <a:r>
              <a:rPr lang="tr-TR" dirty="0" smtClean="0"/>
              <a:t>geliştirmek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Yeni özellikleri bulup </a:t>
            </a:r>
            <a:r>
              <a:rPr lang="tr-TR" dirty="0" smtClean="0"/>
              <a:t>ekleyip yeni </a:t>
            </a:r>
            <a:r>
              <a:rPr lang="tr-TR" dirty="0" smtClean="0"/>
              <a:t>model </a:t>
            </a:r>
            <a:r>
              <a:rPr lang="tr-TR" dirty="0" smtClean="0"/>
              <a:t>geliştirmek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Bileşik özellikleri kullanıp yeni model </a:t>
            </a:r>
            <a:r>
              <a:rPr lang="tr-TR" dirty="0" smtClean="0"/>
              <a:t>geliştirmek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Düzenlileştirmeyi </a:t>
            </a:r>
            <a:r>
              <a:rPr lang="tr-TR" dirty="0" smtClean="0"/>
              <a:t>kullanıp arttmak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Düzenlileştirmeyi </a:t>
            </a:r>
            <a:r>
              <a:rPr lang="tr-TR" dirty="0" smtClean="0"/>
              <a:t>kullanıp azaltmak</a:t>
            </a:r>
            <a:endParaRPr lang="tr-TR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Stokastik </a:t>
            </a:r>
            <a:r>
              <a:rPr lang="tr-TR" dirty="0" smtClean="0"/>
              <a:t>dereceli azaltma yerine “batch” dereceli azaltma </a:t>
            </a:r>
            <a:r>
              <a:rPr lang="tr-TR" dirty="0" smtClean="0"/>
              <a:t>da kullanılabilir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yöntemde, model parametreleri </a:t>
            </a:r>
            <a:r>
              <a:rPr lang="tr-TR" dirty="0" smtClean="0"/>
              <a:t>güncelleştirmek için </a:t>
            </a:r>
            <a:r>
              <a:rPr lang="tr-TR" dirty="0" smtClean="0"/>
              <a:t>bir </a:t>
            </a:r>
            <a:r>
              <a:rPr lang="tr-TR" dirty="0" smtClean="0"/>
              <a:t>örnek yerine birkaç (b=10-100) örnek grup olarak </a:t>
            </a:r>
            <a:r>
              <a:rPr lang="tr-TR" dirty="0" smtClean="0"/>
              <a:t>kullanılabilir</a:t>
            </a:r>
            <a:endParaRPr 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17713" y="4822825"/>
          <a:ext cx="5422900" cy="1309688"/>
        </p:xfrm>
        <a:graphic>
          <a:graphicData uri="http://schemas.openxmlformats.org/presentationml/2006/ole">
            <p:oleObj spid="_x0000_s6147" name="Equation" r:id="rId3" imgW="152388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veri öğretme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Biriysel </a:t>
            </a:r>
            <a:r>
              <a:rPr lang="tr-TR" dirty="0" smtClean="0"/>
              <a:t>örneklerde çok fazla gürültü </a:t>
            </a:r>
            <a:r>
              <a:rPr lang="tr-TR" dirty="0" smtClean="0"/>
              <a:t>varsa, stokastik </a:t>
            </a:r>
            <a:r>
              <a:rPr lang="tr-TR" dirty="0" smtClean="0"/>
              <a:t>dereceli azaltma minimum </a:t>
            </a:r>
            <a:r>
              <a:rPr lang="tr-TR" dirty="0" smtClean="0"/>
              <a:t>noktası </a:t>
            </a:r>
            <a:r>
              <a:rPr lang="tr-TR" dirty="0" smtClean="0"/>
              <a:t>arasında </a:t>
            </a:r>
            <a:r>
              <a:rPr lang="tr-TR" dirty="0" smtClean="0"/>
              <a:t>ileri </a:t>
            </a:r>
            <a:r>
              <a:rPr lang="tr-TR" dirty="0" smtClean="0"/>
              <a:t>geri hareket </a:t>
            </a:r>
            <a:r>
              <a:rPr lang="tr-TR" dirty="0" smtClean="0"/>
              <a:t>edebilir (gürültü nedeniyle) </a:t>
            </a:r>
          </a:p>
          <a:p>
            <a:r>
              <a:rPr lang="tr-TR" smtClean="0"/>
              <a:t>Bu </a:t>
            </a:r>
            <a:r>
              <a:rPr lang="tr-TR" dirty="0" smtClean="0"/>
              <a:t>durumda </a:t>
            </a:r>
            <a:r>
              <a:rPr lang="tr-TR" dirty="0" smtClean="0"/>
              <a:t>batch dereceli azaltma </a:t>
            </a:r>
            <a:r>
              <a:rPr lang="tr-TR" smtClean="0"/>
              <a:t>gürültünün etkisi </a:t>
            </a:r>
            <a:r>
              <a:rPr lang="tr-TR" dirty="0" smtClean="0"/>
              <a:t>azaltmak </a:t>
            </a:r>
            <a:r>
              <a:rPr lang="tr-TR" smtClean="0"/>
              <a:t>için kullanılabilir</a:t>
            </a:r>
            <a:endParaRPr lang="en-US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017713" y="4822825"/>
          <a:ext cx="5422900" cy="1309688"/>
        </p:xfrm>
        <a:graphic>
          <a:graphicData uri="http://schemas.openxmlformats.org/presentationml/2006/ole">
            <p:oleObj spid="_x0000_s7171" name="Equation" r:id="rId3" imgW="152388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Come again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uygulama soruları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Bunlardan </a:t>
            </a:r>
            <a:r>
              <a:rPr lang="tr-TR" dirty="0" smtClean="0"/>
              <a:t>doğru </a:t>
            </a:r>
            <a:r>
              <a:rPr lang="tr-TR" dirty="0" smtClean="0"/>
              <a:t>yaklaşımı seçmek, pratik uygulamalar </a:t>
            </a:r>
            <a:r>
              <a:rPr lang="tr-TR" dirty="0" smtClean="0"/>
              <a:t>için </a:t>
            </a:r>
            <a:r>
              <a:rPr lang="tr-TR" dirty="0" smtClean="0"/>
              <a:t>çok </a:t>
            </a:r>
            <a:r>
              <a:rPr lang="tr-TR" dirty="0" smtClean="0"/>
              <a:t>önemlidir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Bazen, çok karmaşık ve birçok özellik içeren </a:t>
            </a:r>
            <a:r>
              <a:rPr lang="tr-TR" dirty="0" smtClean="0"/>
              <a:t>model kullanarak kendimizi </a:t>
            </a:r>
            <a:r>
              <a:rPr lang="tr-TR" dirty="0" smtClean="0">
                <a:solidFill>
                  <a:srgbClr val="FF0000"/>
                </a:solidFill>
              </a:rPr>
              <a:t>aşırı uyum durumunda</a:t>
            </a:r>
            <a:r>
              <a:rPr lang="tr-TR" dirty="0" smtClean="0"/>
              <a:t> buluyoruz</a:t>
            </a:r>
          </a:p>
          <a:p>
            <a:r>
              <a:rPr lang="tr-TR" dirty="0" smtClean="0"/>
              <a:t>Aşırı uyum demek ki, bizim modelimiz </a:t>
            </a:r>
            <a:r>
              <a:rPr lang="tr-TR" dirty="0" smtClean="0"/>
              <a:t>öğretim kümesindeki </a:t>
            </a:r>
            <a:r>
              <a:rPr lang="tr-TR" dirty="0" smtClean="0"/>
              <a:t>örnekleri öğrenince o örneklerde </a:t>
            </a:r>
            <a:r>
              <a:rPr lang="tr-TR" dirty="0" smtClean="0"/>
              <a:t>harika </a:t>
            </a:r>
            <a:r>
              <a:rPr lang="tr-TR" dirty="0" smtClean="0"/>
              <a:t>perfomans gösteriyor, </a:t>
            </a:r>
            <a:r>
              <a:rPr lang="tr-TR" dirty="0" smtClean="0"/>
              <a:t>ama yeni </a:t>
            </a:r>
            <a:r>
              <a:rPr lang="tr-TR" dirty="0" smtClean="0"/>
              <a:t>durumlarda hiç iyi tahmin vermiyor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Önce bahsettiğimiz gibi, makine </a:t>
            </a:r>
            <a:r>
              <a:rPr lang="tr-TR" dirty="0" smtClean="0"/>
              <a:t>öğrenme modeli üç </a:t>
            </a:r>
            <a:r>
              <a:rPr lang="tr-TR" dirty="0" smtClean="0"/>
              <a:t>durumda </a:t>
            </a:r>
            <a:r>
              <a:rPr lang="tr-TR" dirty="0" smtClean="0"/>
              <a:t>bulunabilir: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önyargı durumu, normal </a:t>
            </a:r>
            <a:r>
              <a:rPr lang="tr-TR" dirty="0" smtClean="0"/>
              <a:t>durum, </a:t>
            </a:r>
            <a:r>
              <a:rPr lang="tr-TR" dirty="0" smtClean="0"/>
              <a:t>ve varyans </a:t>
            </a:r>
            <a:r>
              <a:rPr lang="tr-TR" dirty="0" smtClean="0"/>
              <a:t>durumu</a:t>
            </a:r>
            <a:endParaRPr lang="tr-TR" dirty="0" smtClean="0"/>
          </a:p>
        </p:txBody>
      </p:sp>
      <p:pic>
        <p:nvPicPr>
          <p:cNvPr id="17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4191000"/>
            <a:ext cx="3189287" cy="2493962"/>
          </a:xfrm>
          <a:prstGeom prst="rect">
            <a:avLst/>
          </a:prstGeom>
          <a:noFill/>
        </p:spPr>
      </p:pic>
      <p:pic>
        <p:nvPicPr>
          <p:cNvPr id="18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267200"/>
            <a:ext cx="3172968" cy="2474976"/>
          </a:xfrm>
          <a:prstGeom prst="rect">
            <a:avLst/>
          </a:prstGeom>
          <a:noFill/>
        </p:spPr>
      </p:pic>
      <p:pic>
        <p:nvPicPr>
          <p:cNvPr id="1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343400"/>
            <a:ext cx="3200400" cy="240030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609600" y="37293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Önyargı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37338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Varyans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3800" y="37338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Normal durumu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E:\MyDocuments\Professional\Courses\Artificial Intelligence and Machine Learning\d4eg7c.tif"/>
          <p:cNvPicPr>
            <a:picLocks noChangeAspect="1" noChangeArrowheads="1"/>
          </p:cNvPicPr>
          <p:nvPr/>
        </p:nvPicPr>
        <p:blipFill>
          <a:blip r:embed="rId2" cstate="print"/>
          <a:srcRect r="5903" b="1891"/>
          <a:stretch>
            <a:fillRect/>
          </a:stretch>
        </p:blipFill>
        <p:spPr bwMode="auto">
          <a:xfrm>
            <a:off x="5954713" y="4191000"/>
            <a:ext cx="3189287" cy="2493962"/>
          </a:xfrm>
          <a:prstGeom prst="rect">
            <a:avLst/>
          </a:prstGeom>
          <a:noFill/>
        </p:spPr>
      </p:pic>
      <p:pic>
        <p:nvPicPr>
          <p:cNvPr id="490500" name="Picture 4" descr="E:\MyDocuments\Professional\Courses\Artificial Intelligence and Machine Learning\d4eg7b.tif"/>
          <p:cNvPicPr>
            <a:picLocks noChangeAspect="1" noChangeArrowheads="1"/>
          </p:cNvPicPr>
          <p:nvPr/>
        </p:nvPicPr>
        <p:blipFill>
          <a:blip r:embed="rId3" cstate="print"/>
          <a:srcRect t="2987" r="6720"/>
          <a:stretch>
            <a:fillRect/>
          </a:stretch>
        </p:blipFill>
        <p:spPr bwMode="auto">
          <a:xfrm>
            <a:off x="2971800" y="4267200"/>
            <a:ext cx="3172968" cy="2474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Önyargı, varyans ve onaylama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Önyargı durumu </a:t>
            </a:r>
            <a:r>
              <a:rPr lang="tr-TR" dirty="0" smtClean="0"/>
              <a:t>demek ki, </a:t>
            </a:r>
            <a:r>
              <a:rPr lang="tr-TR" dirty="0" smtClean="0"/>
              <a:t>kullanıldığı </a:t>
            </a:r>
            <a:r>
              <a:rPr lang="tr-TR" dirty="0" smtClean="0"/>
              <a:t>model çok fazla basit ve </a:t>
            </a:r>
            <a:r>
              <a:rPr lang="tr-TR" dirty="0" smtClean="0"/>
              <a:t>eğilmez (yani modelde </a:t>
            </a:r>
            <a:r>
              <a:rPr lang="tr-TR" dirty="0" smtClean="0"/>
              <a:t>çok fazla </a:t>
            </a:r>
            <a:r>
              <a:rPr lang="tr-TR" dirty="0" smtClean="0"/>
              <a:t>önbilgi konulmuştu), </a:t>
            </a:r>
            <a:r>
              <a:rPr lang="tr-TR" dirty="0" smtClean="0"/>
              <a:t>ve bu nedenle model </a:t>
            </a:r>
            <a:r>
              <a:rPr lang="tr-TR" dirty="0" smtClean="0"/>
              <a:t>gerçek </a:t>
            </a:r>
            <a:r>
              <a:rPr lang="tr-TR" dirty="0" smtClean="0"/>
              <a:t>verileri iyi şekilde temsil </a:t>
            </a:r>
            <a:r>
              <a:rPr lang="tr-TR" dirty="0" smtClean="0"/>
              <a:t>etmez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90499" name="Picture 3" descr="E:\MyDocuments\Professional\Courses\Artificial Intelligence and Machine Learning\d4eg7a.tif"/>
          <p:cNvPicPr>
            <a:picLocks noChangeAspect="1" noChangeArrowheads="1"/>
          </p:cNvPicPr>
          <p:nvPr/>
        </p:nvPicPr>
        <p:blipFill>
          <a:blip r:embed="rId4" cstate="print"/>
          <a:srcRect t="5970" r="5970"/>
          <a:stretch>
            <a:fillRect/>
          </a:stretch>
        </p:blipFill>
        <p:spPr bwMode="auto">
          <a:xfrm>
            <a:off x="0" y="4343400"/>
            <a:ext cx="3200400" cy="2400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3729335"/>
            <a:ext cx="221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Önyargı durumu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3733800"/>
            <a:ext cx="223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Varyans durumu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37338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Normal durumu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3733800"/>
            <a:ext cx="3108960" cy="30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2144</Words>
  <Application>Microsoft Office PowerPoint</Application>
  <PresentationFormat>On-screen Show (4:3)</PresentationFormat>
  <Paragraphs>257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Equation</vt:lpstr>
      <vt:lpstr>Microsoft Equation 3.0</vt:lpstr>
      <vt:lpstr>MIT563  Yapay Zeka ve Makine Öğrenmesi</vt:lpstr>
      <vt:lpstr>Ders planı</vt:lpstr>
      <vt:lpstr>Pratik uygulama soruları</vt:lpstr>
      <vt:lpstr>Pratik uygulama soruları</vt:lpstr>
      <vt:lpstr>Pratik uygulama soruları</vt:lpstr>
      <vt:lpstr>Pratik uygulama soruları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Önyargı, varyans ve onaylama</vt:lpstr>
      <vt:lpstr>Öğrenme eğrileri</vt:lpstr>
      <vt:lpstr>Öğrenme eğrileri</vt:lpstr>
      <vt:lpstr>Öğrenme eğrileri</vt:lpstr>
      <vt:lpstr>Öğrenme eğrileri</vt:lpstr>
      <vt:lpstr>Öğrenme eğrileri</vt:lpstr>
      <vt:lpstr>Yapay sınır ağı mımarısı</vt:lpstr>
      <vt:lpstr>Yapay sınır ağı mımarısı</vt:lpstr>
      <vt:lpstr>Mümkün iyileştirme adımları</vt:lpstr>
      <vt:lpstr>Mümkün iyileştirme adımları</vt:lpstr>
      <vt:lpstr>Büyük veri kavramı</vt:lpstr>
      <vt:lpstr>Büyük veri kavramı</vt:lpstr>
      <vt:lpstr>Büyük veri kavramı</vt:lpstr>
      <vt:lpstr>Büyük veri kavramı</vt:lpstr>
      <vt:lpstr>Büyük veri kavramı</vt:lpstr>
      <vt:lpstr>Büyük veri kavramı</vt:lpstr>
      <vt:lpstr>Büyük veri kavramı</vt:lpstr>
      <vt:lpstr>Büyük veri kavramı</vt:lpstr>
      <vt:lpstr>Büyük veri kavramı</vt:lpstr>
      <vt:lpstr>Büyük veri kavramı</vt:lpstr>
      <vt:lpstr>Büyük veri öğretme</vt:lpstr>
      <vt:lpstr>Büyük veri öğretme</vt:lpstr>
      <vt:lpstr>Büyük veri öğretme</vt:lpstr>
      <vt:lpstr>Büyük veri öğretme</vt:lpstr>
      <vt:lpstr>Büyük veri öğretme</vt:lpstr>
      <vt:lpstr>Büyük veri öğretme</vt:lpstr>
      <vt:lpstr>Büyük veri öğretme</vt:lpstr>
      <vt:lpstr>Büyük veri öğretme</vt:lpstr>
      <vt:lpstr>Come again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2216</cp:revision>
  <dcterms:created xsi:type="dcterms:W3CDTF">2006-08-16T00:00:00Z</dcterms:created>
  <dcterms:modified xsi:type="dcterms:W3CDTF">2013-04-08T19:57:29Z</dcterms:modified>
</cp:coreProperties>
</file>