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tiff" ContentType="image/tiff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560" r:id="rId4"/>
    <p:sldId id="654" r:id="rId5"/>
    <p:sldId id="562" r:id="rId6"/>
    <p:sldId id="664" r:id="rId7"/>
    <p:sldId id="564" r:id="rId8"/>
    <p:sldId id="566" r:id="rId9"/>
    <p:sldId id="568" r:id="rId10"/>
    <p:sldId id="541" r:id="rId11"/>
    <p:sldId id="627" r:id="rId12"/>
    <p:sldId id="628" r:id="rId13"/>
    <p:sldId id="655" r:id="rId14"/>
    <p:sldId id="629" r:id="rId15"/>
    <p:sldId id="630" r:id="rId16"/>
    <p:sldId id="632" r:id="rId17"/>
    <p:sldId id="631" r:id="rId18"/>
    <p:sldId id="633" r:id="rId19"/>
    <p:sldId id="634" r:id="rId20"/>
    <p:sldId id="635" r:id="rId21"/>
    <p:sldId id="636" r:id="rId22"/>
    <p:sldId id="637" r:id="rId23"/>
    <p:sldId id="658" r:id="rId24"/>
    <p:sldId id="665" r:id="rId25"/>
    <p:sldId id="638" r:id="rId26"/>
    <p:sldId id="639" r:id="rId27"/>
    <p:sldId id="667" r:id="rId28"/>
    <p:sldId id="666" r:id="rId29"/>
    <p:sldId id="662" r:id="rId30"/>
    <p:sldId id="640" r:id="rId31"/>
    <p:sldId id="668" r:id="rId32"/>
    <p:sldId id="651" r:id="rId33"/>
    <p:sldId id="652" r:id="rId34"/>
    <p:sldId id="641" r:id="rId35"/>
    <p:sldId id="642" r:id="rId36"/>
    <p:sldId id="669" r:id="rId37"/>
    <p:sldId id="643" r:id="rId38"/>
    <p:sldId id="647" r:id="rId39"/>
    <p:sldId id="653" r:id="rId40"/>
    <p:sldId id="646" r:id="rId41"/>
    <p:sldId id="644" r:id="rId42"/>
    <p:sldId id="645" r:id="rId43"/>
    <p:sldId id="648" r:id="rId44"/>
    <p:sldId id="577" r:id="rId45"/>
    <p:sldId id="578" r:id="rId46"/>
    <p:sldId id="579" r:id="rId47"/>
    <p:sldId id="580" r:id="rId48"/>
    <p:sldId id="649" r:id="rId49"/>
    <p:sldId id="660" r:id="rId50"/>
    <p:sldId id="670" r:id="rId51"/>
    <p:sldId id="671" r:id="rId52"/>
    <p:sldId id="661" r:id="rId53"/>
    <p:sldId id="650" r:id="rId54"/>
    <p:sldId id="659" r:id="rId55"/>
    <p:sldId id="523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3C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664A5-0D7A-4CC9-BBF0-742948A754DE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2D5FC-DEC1-44AE-8A66-9BBE83EB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upport-vector-machines.org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4.tif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0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23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25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27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29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MIT5</a:t>
            </a:r>
            <a:r>
              <a:rPr lang="en-US" dirty="0" smtClean="0"/>
              <a:t>6</a:t>
            </a:r>
            <a:r>
              <a:rPr lang="tr-TR" dirty="0" smtClean="0"/>
              <a:t>3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tr-TR" dirty="0" smtClean="0"/>
              <a:t>Yapay Zeka ve Makine Öğrenmesi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Y. Doç. Yuriy Mishchenko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SVM – “Support Vector Machine” yada “Destek Vektör Makinesi”, </a:t>
            </a:r>
            <a:r>
              <a:rPr lang="tr-TR" dirty="0" smtClean="0"/>
              <a:t>önce </a:t>
            </a:r>
            <a:r>
              <a:rPr lang="tr-TR" dirty="0" smtClean="0"/>
              <a:t>görülen </a:t>
            </a:r>
            <a:r>
              <a:rPr lang="tr-TR" dirty="0" smtClean="0"/>
              <a:t>lojistik regresyona benzer </a:t>
            </a:r>
            <a:r>
              <a:rPr lang="tr-TR" dirty="0" smtClean="0"/>
              <a:t>bir </a:t>
            </a:r>
            <a:r>
              <a:rPr lang="tr-TR" dirty="0" smtClean="0">
                <a:solidFill>
                  <a:srgbClr val="FF0000"/>
                </a:solidFill>
              </a:rPr>
              <a:t>lineer </a:t>
            </a:r>
            <a:r>
              <a:rPr lang="tr-TR" dirty="0" smtClean="0">
                <a:solidFill>
                  <a:srgbClr val="FF0000"/>
                </a:solidFill>
              </a:rPr>
              <a:t>sınıflandırma metodudur</a:t>
            </a:r>
            <a:r>
              <a:rPr lang="tr-TR" dirty="0" smtClean="0"/>
              <a:t>;</a:t>
            </a:r>
          </a:p>
          <a:p>
            <a:pPr marL="231775" indent="-231775"/>
            <a:r>
              <a:rPr lang="tr-TR" dirty="0" smtClean="0">
                <a:solidFill>
                  <a:srgbClr val="FF0000"/>
                </a:solidFill>
              </a:rPr>
              <a:t>“pozitif”</a:t>
            </a:r>
            <a:r>
              <a:rPr lang="tr-TR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tr-TR" dirty="0" smtClean="0">
                <a:solidFill>
                  <a:srgbClr val="FF0000"/>
                </a:solidFill>
              </a:rPr>
              <a:t>y=+1) </a:t>
            </a:r>
            <a:r>
              <a:rPr lang="tr-TR" dirty="0" smtClean="0"/>
              <a:t>ve </a:t>
            </a:r>
            <a:r>
              <a:rPr lang="tr-TR" dirty="0" smtClean="0">
                <a:solidFill>
                  <a:srgbClr val="FF0000"/>
                </a:solidFill>
              </a:rPr>
              <a:t>“negatif” </a:t>
            </a:r>
            <a:r>
              <a:rPr lang="tr-TR" dirty="0" smtClean="0">
                <a:solidFill>
                  <a:srgbClr val="FF0000"/>
                </a:solidFill>
              </a:rPr>
              <a:t>(y=-1) örnekler </a:t>
            </a:r>
            <a:r>
              <a:rPr lang="tr-TR" dirty="0" smtClean="0"/>
              <a:t>için, bu örnekleri </a:t>
            </a:r>
            <a:r>
              <a:rPr lang="tr-TR" dirty="0" smtClean="0"/>
              <a:t>doğru şekilde bölen </a:t>
            </a:r>
            <a:r>
              <a:rPr lang="tr-TR" dirty="0" smtClean="0">
                <a:solidFill>
                  <a:srgbClr val="FF0000"/>
                </a:solidFill>
              </a:rPr>
              <a:t>lineer </a:t>
            </a:r>
            <a:r>
              <a:rPr lang="tr-TR" dirty="0" smtClean="0">
                <a:solidFill>
                  <a:srgbClr val="FF0000"/>
                </a:solidFill>
              </a:rPr>
              <a:t>karar sınırı </a:t>
            </a:r>
            <a:r>
              <a:rPr lang="tr-TR" dirty="0" smtClean="0"/>
              <a:t>buluyor</a:t>
            </a:r>
          </a:p>
          <a:p>
            <a:pPr marL="0" indent="0"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>
                <a:solidFill>
                  <a:srgbClr val="FF0000"/>
                </a:solidFill>
              </a:rPr>
              <a:t>Karar sınırı:</a:t>
            </a:r>
          </a:p>
        </p:txBody>
      </p:sp>
      <p:pic>
        <p:nvPicPr>
          <p:cNvPr id="6" name="Content Placeholder 4" descr="lec2ill3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362200"/>
            <a:ext cx="5334000" cy="4000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200400" y="3090069"/>
            <a:ext cx="3124200" cy="2590800"/>
          </a:xfrm>
          <a:prstGeom prst="straightConnector1">
            <a:avLst/>
          </a:prstGeom>
          <a:ln w="57150">
            <a:solidFill>
              <a:srgbClr val="FF0000"/>
            </a:solidFill>
            <a:prstDash val="lg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943600" y="2057400"/>
            <a:ext cx="2794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i="1" dirty="0" smtClean="0"/>
              <a:t>Positif örnekler: y=1 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304800" y="6167735"/>
            <a:ext cx="2978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i="1" dirty="0" smtClean="0"/>
              <a:t>Negatif örnekler: y=-1</a:t>
            </a:r>
            <a:endParaRPr lang="en-US" sz="2400" b="1" dirty="0"/>
          </a:p>
        </p:txBody>
      </p:sp>
      <p:sp>
        <p:nvSpPr>
          <p:cNvPr id="11" name="Down Arrow 10"/>
          <p:cNvSpPr/>
          <p:nvPr/>
        </p:nvSpPr>
        <p:spPr>
          <a:xfrm rot="2395346">
            <a:off x="3686466" y="232747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Lojistik regresyon böyle sınırı </a:t>
            </a:r>
            <a:r>
              <a:rPr lang="tr-TR" dirty="0" smtClean="0"/>
              <a:t>bulmak için, özel </a:t>
            </a:r>
            <a:r>
              <a:rPr lang="tr-TR" dirty="0" smtClean="0"/>
              <a:t>maliyet fonksiyonunu </a:t>
            </a:r>
            <a:r>
              <a:rPr lang="tr-TR" dirty="0" smtClean="0"/>
              <a:t>azaltılma sorunu formülleştirdi: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graphicFrame>
        <p:nvGraphicFramePr>
          <p:cNvPr id="555010" name="Object 2"/>
          <p:cNvGraphicFramePr>
            <a:graphicFrameLocks noChangeAspect="1"/>
          </p:cNvGraphicFramePr>
          <p:nvPr/>
        </p:nvGraphicFramePr>
        <p:xfrm>
          <a:off x="1066800" y="3581400"/>
          <a:ext cx="6869113" cy="2587138"/>
        </p:xfrm>
        <a:graphic>
          <a:graphicData uri="http://schemas.openxmlformats.org/presentationml/2006/ole">
            <p:oleObj spid="_x0000_s555010" name="Equation" r:id="rId3" imgW="2527200" imgH="952200" progId="Equation.3">
              <p:embed/>
            </p:oleObj>
          </a:graphicData>
        </a:graphic>
      </p:graphicFrame>
      <p:sp>
        <p:nvSpPr>
          <p:cNvPr id="5" name="Freeform 4"/>
          <p:cNvSpPr/>
          <p:nvPr/>
        </p:nvSpPr>
        <p:spPr>
          <a:xfrm>
            <a:off x="3432748" y="4452079"/>
            <a:ext cx="769495" cy="779488"/>
          </a:xfrm>
          <a:custGeom>
            <a:avLst/>
            <a:gdLst>
              <a:gd name="connsiteX0" fmla="*/ 0 w 769495"/>
              <a:gd name="connsiteY0" fmla="*/ 719528 h 779488"/>
              <a:gd name="connsiteX1" fmla="*/ 644577 w 769495"/>
              <a:gd name="connsiteY1" fmla="*/ 659567 h 779488"/>
              <a:gd name="connsiteX2" fmla="*/ 749508 w 769495"/>
              <a:gd name="connsiteY2" fmla="*/ 0 h 77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9495" h="779488">
                <a:moveTo>
                  <a:pt x="0" y="719528"/>
                </a:moveTo>
                <a:cubicBezTo>
                  <a:pt x="259829" y="749508"/>
                  <a:pt x="519659" y="779488"/>
                  <a:pt x="644577" y="659567"/>
                </a:cubicBezTo>
                <a:cubicBezTo>
                  <a:pt x="769495" y="539646"/>
                  <a:pt x="759501" y="269823"/>
                  <a:pt x="749508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533338" y="4347148"/>
            <a:ext cx="3102964" cy="1861278"/>
          </a:xfrm>
          <a:custGeom>
            <a:avLst/>
            <a:gdLst>
              <a:gd name="connsiteX0" fmla="*/ 0 w 3102964"/>
              <a:gd name="connsiteY0" fmla="*/ 1633927 h 1861278"/>
              <a:gd name="connsiteX1" fmla="*/ 2293495 w 3102964"/>
              <a:gd name="connsiteY1" fmla="*/ 1588957 h 1861278"/>
              <a:gd name="connsiteX2" fmla="*/ 3102964 w 3102964"/>
              <a:gd name="connsiteY2" fmla="*/ 0 h 186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2964" h="1861278">
                <a:moveTo>
                  <a:pt x="0" y="1633927"/>
                </a:moveTo>
                <a:cubicBezTo>
                  <a:pt x="888167" y="1747602"/>
                  <a:pt x="1776334" y="1861278"/>
                  <a:pt x="2293495" y="1588957"/>
                </a:cubicBezTo>
                <a:cubicBezTo>
                  <a:pt x="2810656" y="1316636"/>
                  <a:pt x="2956810" y="658318"/>
                  <a:pt x="3102964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5105400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model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5867400"/>
            <a:ext cx="2141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gereken çıktılar</a:t>
            </a:r>
            <a:endParaRPr lang="en-US"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SVM, bu sınırı </a:t>
            </a:r>
            <a:r>
              <a:rPr lang="tr-TR" dirty="0" smtClean="0"/>
              <a:t>farklı açıdan </a:t>
            </a:r>
            <a:r>
              <a:rPr lang="tr-TR" dirty="0" smtClean="0"/>
              <a:t>buluyor ...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“Büyük </a:t>
            </a:r>
            <a:r>
              <a:rPr lang="tr-TR" dirty="0" smtClean="0">
                <a:solidFill>
                  <a:srgbClr val="FF0000"/>
                </a:solidFill>
              </a:rPr>
              <a:t>K</a:t>
            </a:r>
            <a:r>
              <a:rPr lang="tr-TR" dirty="0" smtClean="0">
                <a:solidFill>
                  <a:srgbClr val="FF0000"/>
                </a:solidFill>
              </a:rPr>
              <a:t>enar Prensibi”</a:t>
            </a:r>
            <a:endParaRPr lang="tr-TR" dirty="0" smtClean="0"/>
          </a:p>
          <a:p>
            <a:r>
              <a:rPr lang="tr-TR" dirty="0" smtClean="0"/>
              <a:t>Büyük Kenar Prensibine göre</a:t>
            </a:r>
            <a:r>
              <a:rPr lang="tr-TR" dirty="0" smtClean="0"/>
              <a:t>, </a:t>
            </a:r>
            <a:r>
              <a:rPr lang="tr-TR" dirty="0" smtClean="0"/>
              <a:t>karar </a:t>
            </a:r>
            <a:r>
              <a:rPr lang="tr-TR" dirty="0" smtClean="0"/>
              <a:t>sınırı bu şekilde </a:t>
            </a:r>
            <a:r>
              <a:rPr lang="tr-TR" dirty="0" smtClean="0"/>
              <a:t>olmalı </a:t>
            </a:r>
            <a:r>
              <a:rPr lang="tr-TR" dirty="0" smtClean="0"/>
              <a:t>ki, pozitif ve negatif örneklerin arasında en büyük kenarı </a:t>
            </a:r>
            <a:r>
              <a:rPr lang="tr-TR" dirty="0" smtClean="0"/>
              <a:t>kalır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lec2ill3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362200"/>
            <a:ext cx="5334000" cy="40005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 rot="2839826">
            <a:off x="3065104" y="3978736"/>
            <a:ext cx="356616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2839826">
            <a:off x="2762944" y="4249515"/>
            <a:ext cx="356616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>
                <a:solidFill>
                  <a:srgbClr val="FF0000"/>
                </a:solidFill>
              </a:rPr>
              <a:t>Karar </a:t>
            </a:r>
            <a:r>
              <a:rPr lang="tr-TR" b="1" dirty="0" smtClean="0">
                <a:solidFill>
                  <a:srgbClr val="FF0000"/>
                </a:solidFill>
              </a:rPr>
              <a:t>kenarı</a:t>
            </a:r>
            <a:r>
              <a:rPr lang="tr-TR" b="1" dirty="0" smtClean="0">
                <a:solidFill>
                  <a:srgbClr val="FF0000"/>
                </a:solidFill>
              </a:rPr>
              <a:t>: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29000" y="2895600"/>
            <a:ext cx="2743200" cy="2971800"/>
          </a:xfrm>
          <a:prstGeom prst="straightConnector1">
            <a:avLst/>
          </a:prstGeom>
          <a:ln w="57150">
            <a:solidFill>
              <a:srgbClr val="FF0000"/>
            </a:solidFill>
            <a:prstDash val="lg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943600" y="2111992"/>
            <a:ext cx="2794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i="1" dirty="0" smtClean="0"/>
              <a:t>Positif örnekler: y=1 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304800" y="6167735"/>
            <a:ext cx="2978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i="1" dirty="0" smtClean="0"/>
              <a:t>Negatif örnekler: y=-1</a:t>
            </a:r>
            <a:endParaRPr lang="en-US" sz="2400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724400" y="40386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357048" y="4280848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162800" y="3505200"/>
            <a:ext cx="1179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i="1" dirty="0" smtClean="0">
                <a:solidFill>
                  <a:srgbClr val="FF0000"/>
                </a:solidFill>
              </a:rPr>
              <a:t>Kenar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>
            <a:off x="5867400" y="4089975"/>
            <a:ext cx="1885274" cy="8630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781800" y="4800600"/>
            <a:ext cx="2362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Pozitif ve negatif örneklerin arasındaki mesafe 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lec2ill3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362200"/>
            <a:ext cx="5334000" cy="40005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 rot="960000">
            <a:off x="2961175" y="4372283"/>
            <a:ext cx="356616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960000">
            <a:off x="3059336" y="4125888"/>
            <a:ext cx="356616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En büyük </a:t>
            </a:r>
            <a:r>
              <a:rPr lang="tr-TR" dirty="0" smtClean="0"/>
              <a:t>karar kenarı?</a:t>
            </a:r>
            <a:endParaRPr lang="tr-TR" dirty="0" smtClean="0"/>
          </a:p>
        </p:txBody>
      </p:sp>
      <p:sp>
        <p:nvSpPr>
          <p:cNvPr id="9" name="Rectangle 8"/>
          <p:cNvSpPr/>
          <p:nvPr/>
        </p:nvSpPr>
        <p:spPr>
          <a:xfrm>
            <a:off x="304800" y="6167735"/>
            <a:ext cx="2978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i="1" dirty="0" smtClean="0"/>
              <a:t>Negatif örnekler: y=-1</a:t>
            </a:r>
            <a:endParaRPr lang="en-US" sz="2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62200" y="3657600"/>
            <a:ext cx="4419600" cy="1295400"/>
          </a:xfrm>
          <a:prstGeom prst="straightConnector1">
            <a:avLst/>
          </a:prstGeom>
          <a:ln w="6350">
            <a:solidFill>
              <a:srgbClr val="FF0000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267200" y="4267200"/>
            <a:ext cx="76200" cy="2286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620000" y="3810000"/>
            <a:ext cx="1179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i="1" dirty="0" smtClean="0"/>
              <a:t>Kenar</a:t>
            </a:r>
            <a:endParaRPr lang="en-US" sz="3200" b="1" dirty="0"/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6019801" y="4394775"/>
            <a:ext cx="2190073" cy="177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43600" y="2111992"/>
            <a:ext cx="2794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i="1" dirty="0" smtClean="0"/>
              <a:t>Positif örnekler: y=1 </a:t>
            </a:r>
            <a:endParaRPr lang="en-US" sz="2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lec2ill3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362200"/>
            <a:ext cx="5334000" cy="40005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 rot="4584028">
            <a:off x="3015607" y="4194531"/>
            <a:ext cx="32004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4584028">
            <a:off x="3312841" y="4170889"/>
            <a:ext cx="32004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En büyük </a:t>
            </a:r>
            <a:r>
              <a:rPr lang="tr-TR" dirty="0" smtClean="0"/>
              <a:t>karar kenarı?</a:t>
            </a:r>
            <a:endParaRPr lang="tr-TR" dirty="0" smtClean="0"/>
          </a:p>
        </p:txBody>
      </p:sp>
      <p:sp>
        <p:nvSpPr>
          <p:cNvPr id="9" name="Rectangle 8"/>
          <p:cNvSpPr/>
          <p:nvPr/>
        </p:nvSpPr>
        <p:spPr>
          <a:xfrm>
            <a:off x="304800" y="6167735"/>
            <a:ext cx="2978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i="1" dirty="0" smtClean="0"/>
              <a:t>Negatif örnekler: y=-1</a:t>
            </a:r>
            <a:endParaRPr lang="en-US" sz="24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343400" y="2590800"/>
            <a:ext cx="838200" cy="3429000"/>
          </a:xfrm>
          <a:prstGeom prst="straightConnector1">
            <a:avLst/>
          </a:prstGeom>
          <a:ln w="6350">
            <a:solidFill>
              <a:srgbClr val="FF0000"/>
            </a:solidFill>
            <a:prstDash val="lg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70696" y="4419600"/>
            <a:ext cx="429904" cy="1524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724400" y="4038600"/>
            <a:ext cx="304800" cy="762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20000" y="3810000"/>
            <a:ext cx="1179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i="1" dirty="0" smtClean="0"/>
              <a:t>Kenar</a:t>
            </a:r>
            <a:endParaRPr lang="en-US" sz="3200" b="1" dirty="0"/>
          </a:p>
        </p:txBody>
      </p:sp>
      <p:cxnSp>
        <p:nvCxnSpPr>
          <p:cNvPr id="30" name="Straight Arrow Connector 29"/>
          <p:cNvCxnSpPr>
            <a:stCxn id="29" idx="2"/>
          </p:cNvCxnSpPr>
          <p:nvPr/>
        </p:nvCxnSpPr>
        <p:spPr>
          <a:xfrm flipH="1">
            <a:off x="5257800" y="4394775"/>
            <a:ext cx="2952074" cy="7868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943600" y="2111992"/>
            <a:ext cx="2794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i="1" dirty="0" smtClean="0"/>
              <a:t>Positif örnekler: y=1 </a:t>
            </a:r>
            <a:endParaRPr lang="en-US"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lec2ill3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362200"/>
            <a:ext cx="5334000" cy="40005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 rot="2839826">
            <a:off x="3065104" y="3978736"/>
            <a:ext cx="356616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2839826">
            <a:off x="2762944" y="4249515"/>
            <a:ext cx="356616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En büyük </a:t>
            </a:r>
            <a:r>
              <a:rPr lang="tr-TR" dirty="0" smtClean="0"/>
              <a:t>karar kenarı !</a:t>
            </a:r>
            <a:endParaRPr lang="tr-TR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29000" y="2895600"/>
            <a:ext cx="2743200" cy="2971800"/>
          </a:xfrm>
          <a:prstGeom prst="straightConnector1">
            <a:avLst/>
          </a:prstGeom>
          <a:ln w="57150">
            <a:solidFill>
              <a:srgbClr val="FF0000"/>
            </a:solidFill>
            <a:prstDash val="lg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943600" y="2111992"/>
            <a:ext cx="2794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i="1" dirty="0" smtClean="0"/>
              <a:t>Positif örnekler: y=1 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304800" y="6167735"/>
            <a:ext cx="2978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i="1" dirty="0" smtClean="0"/>
              <a:t>Negatif örnekler: y=-1</a:t>
            </a:r>
            <a:endParaRPr lang="en-US" sz="2400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724400" y="40386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357048" y="4280848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782918" y="3886200"/>
            <a:ext cx="2309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i="1" dirty="0" smtClean="0"/>
              <a:t>En büyük </a:t>
            </a:r>
            <a:r>
              <a:rPr lang="tr-TR" sz="2400" b="1" i="1" dirty="0" smtClean="0"/>
              <a:t>kenarı!</a:t>
            </a:r>
            <a:endParaRPr lang="en-US" sz="2400" b="1" dirty="0"/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>
            <a:off x="5486401" y="4347865"/>
            <a:ext cx="2451353" cy="3003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>
              <a:buNone/>
            </a:pPr>
            <a:r>
              <a:rPr lang="tr-TR" dirty="0" smtClean="0"/>
              <a:t>“Büyük Kenar </a:t>
            </a:r>
            <a:r>
              <a:rPr lang="tr-TR" dirty="0" smtClean="0"/>
              <a:t>P</a:t>
            </a:r>
            <a:r>
              <a:rPr lang="tr-TR" dirty="0" smtClean="0"/>
              <a:t>rensibi”</a:t>
            </a:r>
            <a:endParaRPr lang="tr-TR" dirty="0" smtClean="0"/>
          </a:p>
          <a:p>
            <a:r>
              <a:rPr lang="tr-TR" dirty="0" smtClean="0"/>
              <a:t>En büyük </a:t>
            </a:r>
            <a:r>
              <a:rPr lang="tr-TR" dirty="0" smtClean="0"/>
              <a:t>kenarı, </a:t>
            </a:r>
            <a:r>
              <a:rPr lang="tr-TR" dirty="0" smtClean="0">
                <a:solidFill>
                  <a:srgbClr val="FF0000"/>
                </a:solidFill>
              </a:rPr>
              <a:t>en gürbüz </a:t>
            </a:r>
            <a:r>
              <a:rPr lang="tr-TR" dirty="0" smtClean="0">
                <a:solidFill>
                  <a:srgbClr val="FF0000"/>
                </a:solidFill>
              </a:rPr>
              <a:t>kararlar </a:t>
            </a:r>
            <a:r>
              <a:rPr lang="tr-TR" dirty="0" smtClean="0"/>
              <a:t>demektir !</a:t>
            </a:r>
            <a:endParaRPr lang="tr-TR" dirty="0" smtClean="0"/>
          </a:p>
          <a:p>
            <a:r>
              <a:rPr lang="tr-TR" dirty="0" smtClean="0"/>
              <a:t>Örneklerde gürültü </a:t>
            </a:r>
            <a:r>
              <a:rPr lang="tr-TR" dirty="0" smtClean="0"/>
              <a:t>varsa, en büyük </a:t>
            </a:r>
            <a:r>
              <a:rPr lang="tr-TR" dirty="0" smtClean="0"/>
              <a:t>kenarıyla </a:t>
            </a:r>
            <a:r>
              <a:rPr lang="tr-TR" dirty="0" smtClean="0"/>
              <a:t>en gürbüz karar </a:t>
            </a:r>
            <a:r>
              <a:rPr lang="tr-TR" dirty="0" smtClean="0"/>
              <a:t>verme yapılabilir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Ders planı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Destek vektör makineleri </a:t>
            </a:r>
            <a:br>
              <a:rPr lang="tr-TR" dirty="0" smtClean="0"/>
            </a:br>
            <a:r>
              <a:rPr lang="tr-TR" dirty="0" smtClean="0"/>
              <a:t>(Support Vector Machines, SVM)</a:t>
            </a:r>
          </a:p>
          <a:p>
            <a:endParaRPr lang="tr-TR" i="1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lec2ill3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362200"/>
            <a:ext cx="5334000" cy="40005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 rot="960000">
            <a:off x="2961175" y="4372283"/>
            <a:ext cx="356616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960000">
            <a:off x="3059336" y="4125888"/>
            <a:ext cx="356616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Az kenarlı karar </a:t>
            </a:r>
            <a:r>
              <a:rPr lang="tr-TR" dirty="0" smtClean="0"/>
              <a:t>sınırı, gürültü </a:t>
            </a:r>
            <a:r>
              <a:rPr lang="tr-TR" dirty="0" smtClean="0"/>
              <a:t>tarafından kolayca etkilenebilir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6167735"/>
            <a:ext cx="2978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i="1" dirty="0" smtClean="0"/>
              <a:t>Negatif örnekler: y=-1</a:t>
            </a:r>
            <a:endParaRPr lang="en-US" sz="2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62200" y="3657600"/>
            <a:ext cx="4419600" cy="1295400"/>
          </a:xfrm>
          <a:prstGeom prst="straightConnector1">
            <a:avLst/>
          </a:prstGeom>
          <a:ln w="6350">
            <a:solidFill>
              <a:srgbClr val="FF0000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267200" y="4267200"/>
            <a:ext cx="76200" cy="2286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638800" y="5405735"/>
            <a:ext cx="1192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i="1" dirty="0" smtClean="0">
                <a:solidFill>
                  <a:srgbClr val="FF0000"/>
                </a:solidFill>
              </a:rPr>
              <a:t>gürültü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 flipV="1">
            <a:off x="4495800" y="4648200"/>
            <a:ext cx="1143000" cy="9883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43600" y="2111992"/>
            <a:ext cx="2794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i="1" dirty="0" smtClean="0"/>
              <a:t>Positif örnekler: y=1 </a:t>
            </a:r>
            <a:endParaRPr lang="en-US" sz="2400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419600" y="4343400"/>
            <a:ext cx="91440" cy="2743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343400" y="4038600"/>
            <a:ext cx="274320" cy="274320"/>
          </a:xfrm>
          <a:prstGeom prst="ellipse">
            <a:avLst/>
          </a:prstGeom>
          <a:noFill/>
          <a:ln w="38100">
            <a:solidFill>
              <a:srgbClr val="1F03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86600" y="3429000"/>
            <a:ext cx="1297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i="1" dirty="0" smtClean="0">
                <a:solidFill>
                  <a:srgbClr val="FF0000"/>
                </a:solidFill>
              </a:rPr>
              <a:t>HATA !!!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0" idx="1"/>
            <a:endCxn id="15" idx="7"/>
          </p:cNvCxnSpPr>
          <p:nvPr/>
        </p:nvCxnSpPr>
        <p:spPr>
          <a:xfrm flipH="1">
            <a:off x="4577547" y="3659833"/>
            <a:ext cx="2509053" cy="4189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lec2ill3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362200"/>
            <a:ext cx="5334000" cy="40005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 rot="2839826">
            <a:off x="3065104" y="3978736"/>
            <a:ext cx="356616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2839826">
            <a:off x="2762944" y="4249515"/>
            <a:ext cx="356616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Büyük </a:t>
            </a:r>
            <a:r>
              <a:rPr lang="tr-TR" dirty="0" smtClean="0"/>
              <a:t>kenarlı karar </a:t>
            </a:r>
            <a:r>
              <a:rPr lang="tr-TR" dirty="0" smtClean="0"/>
              <a:t>sınırı, </a:t>
            </a:r>
            <a:r>
              <a:rPr lang="tr-TR" dirty="0" smtClean="0"/>
              <a:t>en gürbüz </a:t>
            </a:r>
            <a:r>
              <a:rPr lang="tr-TR" dirty="0" smtClean="0"/>
              <a:t>karar verme demektir !</a:t>
            </a:r>
            <a:endParaRPr lang="tr-TR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29000" y="2895600"/>
            <a:ext cx="2743200" cy="2971800"/>
          </a:xfrm>
          <a:prstGeom prst="straightConnector1">
            <a:avLst/>
          </a:prstGeom>
          <a:ln w="57150">
            <a:solidFill>
              <a:srgbClr val="FF0000"/>
            </a:solidFill>
            <a:prstDash val="lg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943600" y="2111992"/>
            <a:ext cx="2794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i="1" dirty="0" smtClean="0"/>
              <a:t>Positif örnekler: y=1 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304800" y="6167735"/>
            <a:ext cx="2978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i="1" dirty="0" smtClean="0"/>
              <a:t>Negatif örnekler: y=-1</a:t>
            </a:r>
            <a:endParaRPr lang="en-US" sz="2400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724400" y="40386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357048" y="4280848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58000" y="3276600"/>
            <a:ext cx="15536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i="1" dirty="0" smtClean="0"/>
              <a:t>En gürbüz </a:t>
            </a:r>
            <a:br>
              <a:rPr lang="tr-TR" sz="2400" b="1" i="1" dirty="0" smtClean="0"/>
            </a:br>
            <a:r>
              <a:rPr lang="tr-TR" sz="2400" b="1" i="1" dirty="0" smtClean="0"/>
              <a:t>karar sınırı</a:t>
            </a:r>
            <a:endParaRPr lang="en-US" sz="2400" b="1" dirty="0"/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>
            <a:off x="5715000" y="4107597"/>
            <a:ext cx="1919848" cy="9978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95800" y="6172200"/>
            <a:ext cx="1619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i="1" dirty="0" smtClean="0">
                <a:solidFill>
                  <a:srgbClr val="FF0000"/>
                </a:solidFill>
              </a:rPr>
              <a:t>HATA YOK </a:t>
            </a:r>
            <a:r>
              <a:rPr lang="tr-TR" sz="2400" b="1" i="1" dirty="0" smtClean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H="1" flipV="1">
            <a:off x="4495802" y="4572000"/>
            <a:ext cx="809996" cy="16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191000" y="4237220"/>
            <a:ext cx="16764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343400" y="3992880"/>
            <a:ext cx="274320" cy="274320"/>
          </a:xfrm>
          <a:prstGeom prst="ellipse">
            <a:avLst/>
          </a:prstGeom>
          <a:noFill/>
          <a:ln w="38100">
            <a:solidFill>
              <a:srgbClr val="1F03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90600" y="3352800"/>
            <a:ext cx="1192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i="1" dirty="0" smtClean="0">
                <a:solidFill>
                  <a:srgbClr val="FF0000"/>
                </a:solidFill>
              </a:rPr>
              <a:t>gürültü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>
            <a:off x="2183555" y="3583633"/>
            <a:ext cx="2007445" cy="7597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SVM </a:t>
            </a:r>
            <a:r>
              <a:rPr lang="tr-TR" dirty="0" smtClean="0"/>
              <a:t>karar sınırı bu şekilde çözülür:</a:t>
            </a:r>
            <a:endParaRPr lang="en-US" dirty="0"/>
          </a:p>
        </p:txBody>
      </p:sp>
      <p:graphicFrame>
        <p:nvGraphicFramePr>
          <p:cNvPr id="556035" name="Object 3"/>
          <p:cNvGraphicFramePr>
            <a:graphicFrameLocks noChangeAspect="1"/>
          </p:cNvGraphicFramePr>
          <p:nvPr/>
        </p:nvGraphicFramePr>
        <p:xfrm>
          <a:off x="1905000" y="2590800"/>
          <a:ext cx="4547652" cy="2819400"/>
        </p:xfrm>
        <a:graphic>
          <a:graphicData uri="http://schemas.openxmlformats.org/presentationml/2006/ole">
            <p:oleObj spid="_x0000_s556035" name="Equation" r:id="rId3" imgW="1574640" imgH="977760" progId="Equation.3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 smtClean="0"/>
              <a:t>Fark edilecek önemli nokta:</a:t>
            </a:r>
          </a:p>
          <a:p>
            <a:r>
              <a:rPr lang="tr-TR" dirty="0" smtClean="0"/>
              <a:t>Eğer </a:t>
            </a:r>
            <a:r>
              <a:rPr lang="tr-TR" dirty="0" smtClean="0"/>
              <a:t>bütün </a:t>
            </a:r>
            <a:r>
              <a:rPr lang="tr-TR" dirty="0" smtClean="0"/>
              <a:t>örneklerde                      , </a:t>
            </a:r>
            <a:r>
              <a:rPr lang="tr-TR" i="1" dirty="0" smtClean="0">
                <a:solidFill>
                  <a:srgbClr val="FF0000"/>
                </a:solidFill>
              </a:rPr>
              <a:t>H-terimi </a:t>
            </a:r>
            <a:r>
              <a:rPr lang="tr-TR" i="1" dirty="0" smtClean="0">
                <a:solidFill>
                  <a:srgbClr val="FF0000"/>
                </a:solidFill>
              </a:rPr>
              <a:t>sıfırdır</a:t>
            </a:r>
          </a:p>
        </p:txBody>
      </p:sp>
      <p:graphicFrame>
        <p:nvGraphicFramePr>
          <p:cNvPr id="557060" name="Object 4"/>
          <p:cNvGraphicFramePr>
            <a:graphicFrameLocks noChangeAspect="1"/>
          </p:cNvGraphicFramePr>
          <p:nvPr/>
        </p:nvGraphicFramePr>
        <p:xfrm>
          <a:off x="4657725" y="2188192"/>
          <a:ext cx="1971675" cy="542925"/>
        </p:xfrm>
        <a:graphic>
          <a:graphicData uri="http://schemas.openxmlformats.org/presentationml/2006/ole">
            <p:oleObj spid="_x0000_s573443" name="Equation" r:id="rId3" imgW="736560" imgH="203040" progId="Equation.3">
              <p:embed/>
            </p:oleObj>
          </a:graphicData>
        </a:graphic>
      </p:graphicFrame>
      <p:graphicFrame>
        <p:nvGraphicFramePr>
          <p:cNvPr id="573444" name="Object 4"/>
          <p:cNvGraphicFramePr>
            <a:graphicFrameLocks noChangeAspect="1"/>
          </p:cNvGraphicFramePr>
          <p:nvPr/>
        </p:nvGraphicFramePr>
        <p:xfrm>
          <a:off x="1828800" y="3657600"/>
          <a:ext cx="4548188" cy="2819400"/>
        </p:xfrm>
        <a:graphic>
          <a:graphicData uri="http://schemas.openxmlformats.org/presentationml/2006/ole">
            <p:oleObj spid="_x0000_s573444" name="Equation" r:id="rId4" imgW="1574640" imgH="977760" progId="Equation.3">
              <p:embed/>
            </p:oleObj>
          </a:graphicData>
        </a:graphic>
      </p:graphicFrame>
      <p:sp>
        <p:nvSpPr>
          <p:cNvPr id="7" name="Down Arrow 6"/>
          <p:cNvSpPr/>
          <p:nvPr/>
        </p:nvSpPr>
        <p:spPr>
          <a:xfrm rot="3186458">
            <a:off x="4332997" y="3122468"/>
            <a:ext cx="484632" cy="9784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5400000">
            <a:off x="5780799" y="4646469"/>
            <a:ext cx="484632" cy="9784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71800" y="4724400"/>
            <a:ext cx="7620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 smtClean="0"/>
              <a:t>Fark edilecek önemli nokta:</a:t>
            </a:r>
          </a:p>
          <a:p>
            <a:r>
              <a:rPr lang="tr-TR" dirty="0" smtClean="0"/>
              <a:t>Bu durumda sadece               azaltmaya çalışıyoruz</a:t>
            </a:r>
            <a:endParaRPr lang="tr-TR" i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573444" name="Object 4"/>
          <p:cNvGraphicFramePr>
            <a:graphicFrameLocks noChangeAspect="1"/>
          </p:cNvGraphicFramePr>
          <p:nvPr/>
        </p:nvGraphicFramePr>
        <p:xfrm>
          <a:off x="2324100" y="3803650"/>
          <a:ext cx="3557588" cy="2525713"/>
        </p:xfrm>
        <a:graphic>
          <a:graphicData uri="http://schemas.openxmlformats.org/presentationml/2006/ole">
            <p:oleObj spid="_x0000_s636931" name="Equation" r:id="rId3" imgW="1231560" imgH="876240" progId="Equation.3">
              <p:embed/>
            </p:oleObj>
          </a:graphicData>
        </a:graphic>
      </p:graphicFrame>
      <p:sp>
        <p:nvSpPr>
          <p:cNvPr id="7" name="Down Arrow 6"/>
          <p:cNvSpPr/>
          <p:nvPr/>
        </p:nvSpPr>
        <p:spPr>
          <a:xfrm rot="3186458">
            <a:off x="4326370" y="3366724"/>
            <a:ext cx="484632" cy="9784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5400000">
            <a:off x="6190488" y="4450080"/>
            <a:ext cx="484632" cy="9784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05200" y="4572000"/>
            <a:ext cx="7620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36932" name="Object 4"/>
          <p:cNvGraphicFramePr>
            <a:graphicFrameLocks noChangeAspect="1"/>
          </p:cNvGraphicFramePr>
          <p:nvPr/>
        </p:nvGraphicFramePr>
        <p:xfrm>
          <a:off x="4343400" y="2087418"/>
          <a:ext cx="1066800" cy="808182"/>
        </p:xfrm>
        <a:graphic>
          <a:graphicData uri="http://schemas.openxmlformats.org/presentationml/2006/ole">
            <p:oleObj spid="_x0000_s636932" name="Equation" r:id="rId4" imgW="419040" imgH="317160" progId="Equation.3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SVM her zaman, mümkünse, pozitif örnekleri </a:t>
            </a:r>
            <a:r>
              <a:rPr lang="tr-TR" dirty="0" smtClean="0"/>
              <a:t>bir </a:t>
            </a:r>
            <a:r>
              <a:rPr lang="tr-TR" dirty="0" smtClean="0"/>
              <a:t>tarafa </a:t>
            </a:r>
            <a:r>
              <a:rPr lang="tr-TR" dirty="0" smtClean="0"/>
              <a:t>(“+1” üstüne) </a:t>
            </a:r>
            <a:r>
              <a:rPr lang="tr-TR" dirty="0" smtClean="0"/>
              <a:t>negatif </a:t>
            </a:r>
            <a:r>
              <a:rPr lang="tr-TR" dirty="0" smtClean="0"/>
              <a:t>örnekler diğer tarafa (“-1” altına) çekmeye çalışıyor</a:t>
            </a:r>
          </a:p>
        </p:txBody>
      </p:sp>
      <p:graphicFrame>
        <p:nvGraphicFramePr>
          <p:cNvPr id="557061" name="Object 5"/>
          <p:cNvGraphicFramePr>
            <a:graphicFrameLocks noChangeAspect="1"/>
          </p:cNvGraphicFramePr>
          <p:nvPr/>
        </p:nvGraphicFramePr>
        <p:xfrm>
          <a:off x="1828800" y="3810000"/>
          <a:ext cx="4548188" cy="2819400"/>
        </p:xfrm>
        <a:graphic>
          <a:graphicData uri="http://schemas.openxmlformats.org/presentationml/2006/ole">
            <p:oleObj spid="_x0000_s557061" name="Equation" r:id="rId3" imgW="1574640" imgH="977760" progId="Equation.3">
              <p:embed/>
            </p:oleObj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590800" y="3810000"/>
            <a:ext cx="1447800" cy="1219200"/>
            <a:chOff x="2590800" y="3810000"/>
            <a:chExt cx="1447800" cy="1219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667000" y="3810000"/>
              <a:ext cx="1371600" cy="1219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590800" y="3810000"/>
              <a:ext cx="1295400" cy="1219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/>
          <p:cNvCxnSpPr/>
          <p:nvPr/>
        </p:nvCxnSpPr>
        <p:spPr>
          <a:xfrm>
            <a:off x="3276600" y="5486400"/>
            <a:ext cx="1905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Bütün </a:t>
            </a:r>
            <a:r>
              <a:rPr lang="tr-TR" dirty="0" smtClean="0"/>
              <a:t>pozitif örnekler “+1” üstüne ve negatif örnekler “-1” altına </a:t>
            </a:r>
            <a:r>
              <a:rPr lang="tr-TR" dirty="0" smtClean="0"/>
              <a:t>çekilebilirse, soruna “doğrusal olarak ayrılabilir bir sorun” diye diyoruz</a:t>
            </a:r>
            <a:endParaRPr lang="tr-TR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lec2ill3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362200"/>
            <a:ext cx="5334000" cy="400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Doğrusal olarak ayrılabilir sorun</a:t>
            </a:r>
            <a:endParaRPr lang="tr-TR" dirty="0" smtClean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29000" y="2895600"/>
            <a:ext cx="2743200" cy="2971800"/>
          </a:xfrm>
          <a:prstGeom prst="straightConnector1">
            <a:avLst/>
          </a:prstGeom>
          <a:ln w="57150">
            <a:solidFill>
              <a:srgbClr val="FF0000"/>
            </a:solidFill>
            <a:prstDash val="lg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943600" y="2111992"/>
            <a:ext cx="2794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i="1" dirty="0" smtClean="0"/>
              <a:t>Positif örnekler: y=1 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304800" y="6167735"/>
            <a:ext cx="2978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i="1" dirty="0" smtClean="0"/>
              <a:t>Negatif örnekler: y=-1</a:t>
            </a:r>
            <a:endParaRPr lang="en-US" sz="24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i="1" dirty="0" smtClean="0">
                <a:solidFill>
                  <a:srgbClr val="FF0000"/>
                </a:solidFill>
              </a:rPr>
              <a:t>Doğrusal </a:t>
            </a:r>
            <a:r>
              <a:rPr lang="tr-TR" i="1" dirty="0" smtClean="0">
                <a:solidFill>
                  <a:srgbClr val="FF0000"/>
                </a:solidFill>
              </a:rPr>
              <a:t>olarak ayrılabilir </a:t>
            </a:r>
            <a:r>
              <a:rPr lang="tr-TR" i="1" dirty="0" smtClean="0">
                <a:solidFill>
                  <a:srgbClr val="FF0000"/>
                </a:solidFill>
              </a:rPr>
              <a:t>sorunlar için</a:t>
            </a:r>
            <a:r>
              <a:rPr lang="tr-TR" dirty="0" smtClean="0"/>
              <a:t>, SVM’de karar sınırı uygun seçimle, H-terim </a:t>
            </a:r>
            <a:r>
              <a:rPr lang="tr-TR" dirty="0" smtClean="0"/>
              <a:t>sıfıra </a:t>
            </a:r>
            <a:r>
              <a:rPr lang="tr-TR" dirty="0" smtClean="0"/>
              <a:t>eşit yapılabilir </a:t>
            </a:r>
            <a:r>
              <a:rPr lang="tr-TR" dirty="0" smtClean="0"/>
              <a:t>ve </a:t>
            </a:r>
            <a:r>
              <a:rPr lang="tr-TR" dirty="0" smtClean="0"/>
              <a:t>sadece           </a:t>
            </a:r>
            <a:r>
              <a:rPr lang="tr-TR" dirty="0" smtClean="0"/>
              <a:t>	  </a:t>
            </a:r>
            <a:r>
              <a:rPr lang="tr-TR" dirty="0" smtClean="0"/>
              <a:t>teriminin azaltılması gerekiyor</a:t>
            </a:r>
            <a:endParaRPr lang="tr-TR" dirty="0" smtClean="0"/>
          </a:p>
        </p:txBody>
      </p:sp>
      <p:graphicFrame>
        <p:nvGraphicFramePr>
          <p:cNvPr id="558084" name="Object 4"/>
          <p:cNvGraphicFramePr>
            <a:graphicFrameLocks noChangeAspect="1"/>
          </p:cNvGraphicFramePr>
          <p:nvPr/>
        </p:nvGraphicFramePr>
        <p:xfrm>
          <a:off x="5867400" y="2514600"/>
          <a:ext cx="882650" cy="644525"/>
        </p:xfrm>
        <a:graphic>
          <a:graphicData uri="http://schemas.openxmlformats.org/presentationml/2006/ole">
            <p:oleObj spid="_x0000_s637954" name="Equation" r:id="rId3" imgW="330120" imgH="241200" progId="Equation.3">
              <p:embed/>
            </p:oleObj>
          </a:graphicData>
        </a:graphic>
      </p:graphicFrame>
      <p:graphicFrame>
        <p:nvGraphicFramePr>
          <p:cNvPr id="637955" name="Object 3"/>
          <p:cNvGraphicFramePr>
            <a:graphicFrameLocks noChangeAspect="1"/>
          </p:cNvGraphicFramePr>
          <p:nvPr/>
        </p:nvGraphicFramePr>
        <p:xfrm>
          <a:off x="1828800" y="3810000"/>
          <a:ext cx="4548188" cy="2819400"/>
        </p:xfrm>
        <a:graphic>
          <a:graphicData uri="http://schemas.openxmlformats.org/presentationml/2006/ole">
            <p:oleObj spid="_x0000_s637955" name="Equation" r:id="rId4" imgW="1574640" imgH="977760" progId="Equation.3">
              <p:embed/>
            </p:oleObj>
          </a:graphicData>
        </a:graphic>
      </p:graphicFrame>
      <p:cxnSp>
        <p:nvCxnSpPr>
          <p:cNvPr id="7" name="Straight Arrow Connector 6"/>
          <p:cNvCxnSpPr>
            <a:endCxn id="8" idx="1"/>
          </p:cNvCxnSpPr>
          <p:nvPr/>
        </p:nvCxnSpPr>
        <p:spPr>
          <a:xfrm>
            <a:off x="4419600" y="4572000"/>
            <a:ext cx="2971800" cy="749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391400" y="5029200"/>
            <a:ext cx="5982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i="1" dirty="0" smtClean="0"/>
              <a:t>=</a:t>
            </a:r>
            <a:r>
              <a:rPr lang="tr-TR" sz="3200" i="1" dirty="0" smtClean="0"/>
              <a:t>0</a:t>
            </a:r>
            <a:endParaRPr lang="en-US" sz="3200" i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172200" y="3962400"/>
            <a:ext cx="1371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620000" y="3657600"/>
            <a:ext cx="8242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 smtClean="0"/>
              <a:t>min</a:t>
            </a:r>
            <a:endParaRPr lang="en-US" sz="3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Aslında, en düşük          </a:t>
            </a:r>
            <a:r>
              <a:rPr lang="tr-TR" dirty="0" smtClean="0"/>
              <a:t>  </a:t>
            </a:r>
            <a:r>
              <a:rPr lang="tr-TR" dirty="0" smtClean="0">
                <a:solidFill>
                  <a:srgbClr val="FF0000"/>
                </a:solidFill>
              </a:rPr>
              <a:t>en </a:t>
            </a:r>
            <a:r>
              <a:rPr lang="tr-TR" dirty="0" smtClean="0">
                <a:solidFill>
                  <a:srgbClr val="FF0000"/>
                </a:solidFill>
              </a:rPr>
              <a:t>büyük </a:t>
            </a:r>
            <a:r>
              <a:rPr lang="tr-TR" dirty="0" smtClean="0">
                <a:solidFill>
                  <a:srgbClr val="FF0000"/>
                </a:solidFill>
              </a:rPr>
              <a:t>kenarlı doğrusal karar sınırı </a:t>
            </a:r>
            <a:r>
              <a:rPr lang="tr-TR" dirty="0" smtClean="0"/>
              <a:t>vermektedir (gösterilebilir, ama biz şimdi </a:t>
            </a:r>
            <a:r>
              <a:rPr lang="tr-TR" dirty="0" smtClean="0"/>
              <a:t>yapmayacağız)</a:t>
            </a:r>
          </a:p>
        </p:txBody>
      </p:sp>
      <p:graphicFrame>
        <p:nvGraphicFramePr>
          <p:cNvPr id="558084" name="Object 4"/>
          <p:cNvGraphicFramePr>
            <a:graphicFrameLocks noChangeAspect="1"/>
          </p:cNvGraphicFramePr>
          <p:nvPr/>
        </p:nvGraphicFramePr>
        <p:xfrm>
          <a:off x="3962400" y="1524000"/>
          <a:ext cx="882650" cy="644525"/>
        </p:xfrm>
        <a:graphic>
          <a:graphicData uri="http://schemas.openxmlformats.org/presentationml/2006/ole">
            <p:oleObj spid="_x0000_s615426" name="Equation" r:id="rId3" imgW="33012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Son derslerde, karmaşık ve zor ama çok güçlü makine öğrenme yaklaşımı öğrendik – </a:t>
            </a:r>
            <a:br>
              <a:rPr lang="tr-TR" dirty="0" smtClean="0"/>
            </a:br>
            <a:r>
              <a:rPr lang="tr-TR" dirty="0" smtClean="0"/>
              <a:t>Yapay Sınır Ağları</a:t>
            </a:r>
          </a:p>
          <a:p>
            <a:r>
              <a:rPr lang="tr-TR" dirty="0" smtClean="0"/>
              <a:t>SVM</a:t>
            </a:r>
            <a:r>
              <a:rPr lang="tr-TR" dirty="0" smtClean="0"/>
              <a:t>, </a:t>
            </a:r>
            <a:r>
              <a:rPr lang="tr-TR" dirty="0" smtClean="0">
                <a:solidFill>
                  <a:srgbClr val="FF0000"/>
                </a:solidFill>
              </a:rPr>
              <a:t>lineer sınıflandırma </a:t>
            </a:r>
            <a:r>
              <a:rPr lang="tr-TR" dirty="0" smtClean="0"/>
              <a:t>makine öğrenme metodudur</a:t>
            </a:r>
          </a:p>
          <a:p>
            <a:r>
              <a:rPr lang="tr-TR" dirty="0" smtClean="0"/>
              <a:t>Son derecede basit; aynı zamanda gerçek uygulamalarda Yapay Sınır Ağlarının yakın derecesinde güçlü yöntemdir</a:t>
            </a:r>
            <a:endParaRPr lang="tr-TR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Şu </a:t>
            </a:r>
            <a:r>
              <a:rPr lang="tr-TR" dirty="0" smtClean="0"/>
              <a:t>gösterilebilir ki, </a:t>
            </a:r>
            <a:r>
              <a:rPr lang="tr-TR" dirty="0" smtClean="0"/>
              <a:t>SVM problemin </a:t>
            </a:r>
            <a:r>
              <a:rPr lang="tr-TR" dirty="0" smtClean="0"/>
              <a:t>çözümü her zaman bu şekilde </a:t>
            </a:r>
            <a:r>
              <a:rPr lang="tr-TR" dirty="0" smtClean="0"/>
              <a:t>olmaktadır;</a:t>
            </a:r>
            <a:endParaRPr lang="tr-TR" dirty="0" smtClean="0"/>
          </a:p>
          <a:p>
            <a:pPr>
              <a:buNone/>
            </a:pPr>
            <a:endParaRPr lang="tr-TR" dirty="0" smtClean="0"/>
          </a:p>
          <a:p>
            <a:endParaRPr lang="tr-TR" dirty="0" smtClean="0"/>
          </a:p>
        </p:txBody>
      </p:sp>
      <p:graphicFrame>
        <p:nvGraphicFramePr>
          <p:cNvPr id="560132" name="Object 4"/>
          <p:cNvGraphicFramePr>
            <a:graphicFrameLocks noChangeAspect="1"/>
          </p:cNvGraphicFramePr>
          <p:nvPr/>
        </p:nvGraphicFramePr>
        <p:xfrm>
          <a:off x="2819400" y="3124200"/>
          <a:ext cx="3090863" cy="838200"/>
        </p:xfrm>
        <a:graphic>
          <a:graphicData uri="http://schemas.openxmlformats.org/presentationml/2006/ole">
            <p:oleObj spid="_x0000_s560132" name="Equation" r:id="rId3" imgW="88884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Doğrusal karar sınırının </a:t>
            </a:r>
            <a:r>
              <a:rPr lang="tr-TR" i="1" dirty="0" smtClean="0">
                <a:sym typeface="Symbol"/>
              </a:rPr>
              <a:t></a:t>
            </a:r>
            <a:r>
              <a:rPr lang="tr-TR" dirty="0" smtClean="0">
                <a:sym typeface="Symbol"/>
              </a:rPr>
              <a:t>-parametresi, örneklerin 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x-özellik-vektörlerinden</a:t>
            </a:r>
            <a:r>
              <a:rPr lang="tr-TR" dirty="0" smtClean="0">
                <a:sym typeface="Symbol"/>
              </a:rPr>
              <a:t> oluşturulur ... </a:t>
            </a:r>
            <a:r>
              <a:rPr lang="tr-TR" dirty="0" smtClean="0">
                <a:sym typeface="Symbol"/>
              </a:rPr>
              <a:t>a</a:t>
            </a:r>
            <a:r>
              <a:rPr lang="tr-TR" dirty="0" smtClean="0">
                <a:sym typeface="Symbol"/>
              </a:rPr>
              <a:t>ma ...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Bütün örnekler bu toplama girmez, </a:t>
            </a:r>
            <a:r>
              <a:rPr lang="tr-TR" dirty="0" smtClean="0"/>
              <a:t>genellikle </a:t>
            </a:r>
            <a:r>
              <a:rPr lang="tr-TR" dirty="0" smtClean="0"/>
              <a:t>sadece </a:t>
            </a:r>
            <a:r>
              <a:rPr lang="tr-TR" dirty="0" smtClean="0">
                <a:solidFill>
                  <a:srgbClr val="FF0000"/>
                </a:solidFill>
              </a:rPr>
              <a:t>birkaç </a:t>
            </a:r>
            <a:r>
              <a:rPr lang="tr-TR" dirty="0" smtClean="0">
                <a:solidFill>
                  <a:srgbClr val="FF0000"/>
                </a:solidFill>
              </a:rPr>
              <a:t>alfa sıfırdan farklı </a:t>
            </a:r>
            <a:r>
              <a:rPr lang="tr-TR" dirty="0" smtClean="0"/>
              <a:t>ve sadece o x-özellik-vektörler </a:t>
            </a:r>
            <a:r>
              <a:rPr lang="tr-TR" i="1" dirty="0" smtClean="0">
                <a:sym typeface="Symbol"/>
              </a:rPr>
              <a:t></a:t>
            </a:r>
            <a:r>
              <a:rPr lang="tr-TR" dirty="0" smtClean="0">
                <a:sym typeface="Symbol"/>
              </a:rPr>
              <a:t>-</a:t>
            </a:r>
            <a:r>
              <a:rPr lang="tr-TR" dirty="0" smtClean="0">
                <a:sym typeface="Symbol"/>
              </a:rPr>
              <a:t>parametresine girir </a:t>
            </a:r>
          </a:p>
          <a:p>
            <a:pPr lvl="1"/>
            <a:r>
              <a:rPr lang="tr-TR" dirty="0" smtClean="0"/>
              <a:t>Tipik olarak, </a:t>
            </a:r>
            <a:r>
              <a:rPr lang="tr-TR" dirty="0" smtClean="0"/>
              <a:t>1000 </a:t>
            </a:r>
            <a:r>
              <a:rPr lang="tr-TR" dirty="0" smtClean="0"/>
              <a:t>örneklerinden sadece </a:t>
            </a:r>
            <a:r>
              <a:rPr lang="tr-TR" dirty="0" smtClean="0"/>
              <a:t>20-50 örnek </a:t>
            </a:r>
            <a:r>
              <a:rPr lang="tr-TR" i="1" dirty="0" smtClean="0">
                <a:sym typeface="Symbol"/>
              </a:rPr>
              <a:t></a:t>
            </a:r>
            <a:r>
              <a:rPr lang="tr-TR" dirty="0" smtClean="0">
                <a:sym typeface="Symbol"/>
              </a:rPr>
              <a:t>-</a:t>
            </a:r>
            <a:r>
              <a:rPr lang="tr-TR" dirty="0" smtClean="0">
                <a:sym typeface="Symbol"/>
              </a:rPr>
              <a:t>parametresine </a:t>
            </a:r>
            <a:r>
              <a:rPr lang="tr-TR" dirty="0" smtClean="0"/>
              <a:t>girebilir</a:t>
            </a:r>
            <a:endParaRPr lang="tr-TR" dirty="0" smtClean="0"/>
          </a:p>
        </p:txBody>
      </p:sp>
      <p:graphicFrame>
        <p:nvGraphicFramePr>
          <p:cNvPr id="560132" name="Object 4"/>
          <p:cNvGraphicFramePr>
            <a:graphicFrameLocks noChangeAspect="1"/>
          </p:cNvGraphicFramePr>
          <p:nvPr/>
        </p:nvGraphicFramePr>
        <p:xfrm>
          <a:off x="2928937" y="2743200"/>
          <a:ext cx="3090863" cy="838200"/>
        </p:xfrm>
        <a:graphic>
          <a:graphicData uri="http://schemas.openxmlformats.org/presentationml/2006/ole">
            <p:oleObj spid="_x0000_s638978" name="Equation" r:id="rId3" imgW="88884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Böyle katkıda olan orijinal örneklere </a:t>
            </a:r>
            <a:r>
              <a:rPr lang="tr-TR" dirty="0" smtClean="0"/>
              <a:t>“</a:t>
            </a:r>
            <a:r>
              <a:rPr lang="tr-TR" dirty="0" smtClean="0">
                <a:solidFill>
                  <a:srgbClr val="FF0000"/>
                </a:solidFill>
              </a:rPr>
              <a:t>destek vektörleri</a:t>
            </a:r>
            <a:r>
              <a:rPr lang="tr-TR" dirty="0" smtClean="0"/>
              <a:t>” denir</a:t>
            </a:r>
          </a:p>
          <a:p>
            <a:r>
              <a:rPr lang="tr-TR" dirty="0" smtClean="0"/>
              <a:t>Sadece </a:t>
            </a:r>
            <a:r>
              <a:rPr lang="tr-TR" dirty="0" smtClean="0"/>
              <a:t>o </a:t>
            </a:r>
            <a:r>
              <a:rPr lang="tr-TR" dirty="0" smtClean="0"/>
              <a:t>örnekler </a:t>
            </a:r>
            <a:r>
              <a:rPr lang="tr-TR" i="1" dirty="0" smtClean="0">
                <a:sym typeface="Symbol"/>
              </a:rPr>
              <a:t></a:t>
            </a:r>
            <a:r>
              <a:rPr lang="tr-TR" dirty="0" smtClean="0"/>
              <a:t>-</a:t>
            </a:r>
            <a:r>
              <a:rPr lang="tr-TR" dirty="0" smtClean="0"/>
              <a:t>parametresini, ve bu </a:t>
            </a:r>
            <a:r>
              <a:rPr lang="tr-TR" dirty="0" smtClean="0"/>
              <a:t>anlamda </a:t>
            </a:r>
            <a:r>
              <a:rPr lang="tr-TR" dirty="0" smtClean="0"/>
              <a:t>SVM kararlarını, etkiliyor; </a:t>
            </a:r>
          </a:p>
          <a:p>
            <a:r>
              <a:rPr lang="tr-TR" dirty="0" smtClean="0"/>
              <a:t>Tüm diğer örnekler </a:t>
            </a:r>
            <a:r>
              <a:rPr lang="tr-TR" dirty="0" smtClean="0">
                <a:solidFill>
                  <a:srgbClr val="FF0000"/>
                </a:solidFill>
              </a:rPr>
              <a:t>karar verme için önemli değil </a:t>
            </a:r>
            <a:r>
              <a:rPr lang="tr-TR" dirty="0" smtClean="0"/>
              <a:t>(SVM </a:t>
            </a:r>
            <a:r>
              <a:rPr lang="tr-TR" dirty="0" smtClean="0"/>
              <a:t>kararlarına </a:t>
            </a:r>
            <a:r>
              <a:rPr lang="tr-TR" dirty="0" smtClean="0"/>
              <a:t>etkilemez)</a:t>
            </a:r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lec2ill3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362200"/>
            <a:ext cx="5334000" cy="400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>
                <a:solidFill>
                  <a:srgbClr val="FF0000"/>
                </a:solidFill>
              </a:rPr>
              <a:t>Destek </a:t>
            </a:r>
            <a:r>
              <a:rPr lang="tr-TR" b="1" dirty="0" smtClean="0">
                <a:solidFill>
                  <a:srgbClr val="FF0000"/>
                </a:solidFill>
              </a:rPr>
              <a:t>vektörleri:</a:t>
            </a:r>
            <a:endParaRPr lang="tr-TR" b="1" dirty="0" smtClean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29000" y="2895600"/>
            <a:ext cx="2743200" cy="2971800"/>
          </a:xfrm>
          <a:prstGeom prst="straightConnector1">
            <a:avLst/>
          </a:prstGeom>
          <a:ln w="57150">
            <a:solidFill>
              <a:srgbClr val="FF0000"/>
            </a:solidFill>
            <a:prstDash val="lg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943600" y="2111992"/>
            <a:ext cx="2794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i="1" dirty="0" smtClean="0"/>
              <a:t>Positif örnekler: y=1 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304800" y="6167735"/>
            <a:ext cx="2978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i="1" dirty="0" smtClean="0"/>
              <a:t>Negatif örnekler: y=-1</a:t>
            </a:r>
            <a:endParaRPr lang="en-US" sz="2400" b="1" dirty="0"/>
          </a:p>
        </p:txBody>
      </p:sp>
      <p:sp>
        <p:nvSpPr>
          <p:cNvPr id="18" name="Oval 17"/>
          <p:cNvSpPr/>
          <p:nvPr/>
        </p:nvSpPr>
        <p:spPr>
          <a:xfrm>
            <a:off x="4876800" y="3657600"/>
            <a:ext cx="457200" cy="6096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38600" y="4953000"/>
            <a:ext cx="457200" cy="6096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38600" y="4343400"/>
            <a:ext cx="457200" cy="6096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710752" y="3956168"/>
            <a:ext cx="338328" cy="31089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392304" y="4634552"/>
            <a:ext cx="609600" cy="5486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43400" y="4261104"/>
            <a:ext cx="338328" cy="31089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721299" y="4191000"/>
            <a:ext cx="24227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i="1" dirty="0" smtClean="0">
                <a:solidFill>
                  <a:srgbClr val="FF0000"/>
                </a:solidFill>
              </a:rPr>
              <a:t>Önemli örnekler, bunlar karar sınırı belirtir;</a:t>
            </a:r>
          </a:p>
          <a:p>
            <a:r>
              <a:rPr lang="tr-TR" sz="2400" b="1" i="1" dirty="0" smtClean="0">
                <a:solidFill>
                  <a:srgbClr val="FF0000"/>
                </a:solidFill>
              </a:rPr>
              <a:t>d</a:t>
            </a:r>
            <a:r>
              <a:rPr lang="tr-TR" sz="2400" b="1" i="1" dirty="0" smtClean="0">
                <a:solidFill>
                  <a:srgbClr val="FF0000"/>
                </a:solidFill>
              </a:rPr>
              <a:t>estek vektörleri bu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29" idx="1"/>
          </p:cNvCxnSpPr>
          <p:nvPr/>
        </p:nvCxnSpPr>
        <p:spPr>
          <a:xfrm flipH="1" flipV="1">
            <a:off x="5334001" y="4114802"/>
            <a:ext cx="1387298" cy="1045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1"/>
            <a:endCxn id="19" idx="6"/>
          </p:cNvCxnSpPr>
          <p:nvPr/>
        </p:nvCxnSpPr>
        <p:spPr>
          <a:xfrm flipH="1">
            <a:off x="4495800" y="5160496"/>
            <a:ext cx="2225499" cy="973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0" y="2819400"/>
            <a:ext cx="2590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i="1" dirty="0" smtClean="0">
                <a:solidFill>
                  <a:srgbClr val="FF0000"/>
                </a:solidFill>
              </a:rPr>
              <a:t>Ö</a:t>
            </a:r>
            <a:r>
              <a:rPr lang="tr-TR" sz="2400" b="1" i="1" dirty="0" smtClean="0">
                <a:solidFill>
                  <a:srgbClr val="FF0000"/>
                </a:solidFill>
              </a:rPr>
              <a:t>nemsiz </a:t>
            </a:r>
            <a:r>
              <a:rPr lang="tr-TR" sz="2400" b="1" i="1" dirty="0" smtClean="0">
                <a:solidFill>
                  <a:srgbClr val="FF0000"/>
                </a:solidFill>
              </a:rPr>
              <a:t>örnekler;</a:t>
            </a:r>
            <a:br>
              <a:rPr lang="tr-TR" sz="2400" b="1" i="1" dirty="0" smtClean="0">
                <a:solidFill>
                  <a:srgbClr val="FF0000"/>
                </a:solidFill>
              </a:rPr>
            </a:br>
            <a:r>
              <a:rPr lang="tr-TR" sz="2400" b="1" i="1" dirty="0" smtClean="0">
                <a:solidFill>
                  <a:srgbClr val="FF0000"/>
                </a:solidFill>
              </a:rPr>
              <a:t>şunlar </a:t>
            </a:r>
            <a:r>
              <a:rPr lang="tr-TR" sz="2400" b="1" i="1" dirty="0" smtClean="0">
                <a:solidFill>
                  <a:srgbClr val="FF0000"/>
                </a:solidFill>
              </a:rPr>
              <a:t>yoksa, </a:t>
            </a:r>
            <a:r>
              <a:rPr lang="tr-TR" sz="2400" b="1" i="1" dirty="0" smtClean="0">
                <a:solidFill>
                  <a:srgbClr val="FF0000"/>
                </a:solidFill>
              </a:rPr>
              <a:t>karar sınırı </a:t>
            </a:r>
            <a:r>
              <a:rPr lang="tr-TR" sz="2400" b="1" i="1" dirty="0" smtClean="0">
                <a:solidFill>
                  <a:srgbClr val="FF0000"/>
                </a:solidFill>
              </a:rPr>
              <a:t>değişmez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34" idx="3"/>
          </p:cNvCxnSpPr>
          <p:nvPr/>
        </p:nvCxnSpPr>
        <p:spPr>
          <a:xfrm flipV="1">
            <a:off x="2590799" y="3352800"/>
            <a:ext cx="3124201" cy="667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3"/>
          </p:cNvCxnSpPr>
          <p:nvPr/>
        </p:nvCxnSpPr>
        <p:spPr>
          <a:xfrm>
            <a:off x="2590799" y="3419565"/>
            <a:ext cx="762001" cy="16858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76800" y="3032760"/>
            <a:ext cx="457200" cy="6096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267200" y="3352800"/>
            <a:ext cx="609600" cy="5486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“Destek </a:t>
            </a:r>
            <a:r>
              <a:rPr lang="tr-TR" dirty="0" smtClean="0">
                <a:solidFill>
                  <a:srgbClr val="FF0000"/>
                </a:solidFill>
              </a:rPr>
              <a:t>vektör </a:t>
            </a:r>
            <a:r>
              <a:rPr lang="tr-TR" dirty="0" smtClean="0">
                <a:solidFill>
                  <a:srgbClr val="FF0000"/>
                </a:solidFill>
              </a:rPr>
              <a:t>makineleri” bu nedenle</a:t>
            </a:r>
            <a:r>
              <a:rPr lang="tr-TR" dirty="0" smtClean="0"/>
              <a:t> </a:t>
            </a:r>
            <a:r>
              <a:rPr lang="tr-TR" dirty="0" smtClean="0"/>
              <a:t>diyoruz</a:t>
            </a:r>
          </a:p>
          <a:p>
            <a:pPr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tr-TR" dirty="0" smtClean="0"/>
              <a:t>SVM optimizasyon </a:t>
            </a:r>
            <a:r>
              <a:rPr lang="tr-TR" dirty="0" smtClean="0"/>
              <a:t>sorununun 2. hali;</a:t>
            </a:r>
            <a:endParaRPr lang="tr-TR" dirty="0" smtClean="0"/>
          </a:p>
          <a:p>
            <a:r>
              <a:rPr lang="tr-TR" dirty="0" smtClean="0"/>
              <a:t>Örnekler </a:t>
            </a:r>
            <a:r>
              <a:rPr lang="tr-TR" dirty="0" smtClean="0">
                <a:solidFill>
                  <a:srgbClr val="FF0000"/>
                </a:solidFill>
              </a:rPr>
              <a:t>doğrusal olarak </a:t>
            </a:r>
            <a:r>
              <a:rPr lang="tr-TR" dirty="0" smtClean="0">
                <a:solidFill>
                  <a:srgbClr val="FF0000"/>
                </a:solidFill>
              </a:rPr>
              <a:t>ayrılamaz</a:t>
            </a:r>
            <a:r>
              <a:rPr lang="tr-TR" dirty="0" smtClean="0"/>
              <a:t> </a:t>
            </a:r>
          </a:p>
          <a:p>
            <a:r>
              <a:rPr lang="tr-TR" dirty="0" smtClean="0"/>
              <a:t>Bu durumda, </a:t>
            </a:r>
            <a:r>
              <a:rPr lang="tr-TR" dirty="0" smtClean="0"/>
              <a:t>H-terim </a:t>
            </a:r>
            <a:r>
              <a:rPr lang="tr-TR" dirty="0" smtClean="0"/>
              <a:t>sıfıra </a:t>
            </a:r>
            <a:r>
              <a:rPr lang="tr-TR" dirty="0" smtClean="0"/>
              <a:t>konulmaz, </a:t>
            </a:r>
            <a:r>
              <a:rPr lang="tr-TR" dirty="0" smtClean="0"/>
              <a:t>ve </a:t>
            </a:r>
            <a:r>
              <a:rPr lang="tr-TR" dirty="0" smtClean="0"/>
              <a:t>SVM’de </a:t>
            </a:r>
            <a:r>
              <a:rPr lang="tr-TR" dirty="0" smtClean="0"/>
              <a:t>hem H-terimi hem </a:t>
            </a:r>
            <a:r>
              <a:rPr lang="tr-TR" dirty="0" smtClean="0"/>
              <a:t>de </a:t>
            </a:r>
            <a:r>
              <a:rPr lang="tr-TR" i="1" dirty="0" smtClean="0">
                <a:sym typeface="Symbol"/>
              </a:rPr>
              <a:t></a:t>
            </a:r>
            <a:r>
              <a:rPr lang="tr-TR" dirty="0" smtClean="0">
                <a:sym typeface="Symbol"/>
              </a:rPr>
              <a:t>-terimi </a:t>
            </a:r>
            <a:r>
              <a:rPr lang="tr-TR" dirty="0" smtClean="0">
                <a:sym typeface="Symbol"/>
              </a:rPr>
              <a:t>azaltılması lazım</a:t>
            </a:r>
            <a:endParaRPr lang="tr-TR" dirty="0" smtClean="0">
              <a:sym typeface="Symbol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828800" y="3810000"/>
          <a:ext cx="4548188" cy="2819400"/>
        </p:xfrm>
        <a:graphic>
          <a:graphicData uri="http://schemas.openxmlformats.org/presentationml/2006/ole">
            <p:oleObj spid="_x0000_s617473" name="Equation" r:id="rId3" imgW="1574640" imgH="977760" progId="Equation.3">
              <p:embed/>
            </p:oleObj>
          </a:graphicData>
        </a:graphic>
      </p:graphicFrame>
      <p:cxnSp>
        <p:nvCxnSpPr>
          <p:cNvPr id="6" name="Straight Arrow Connector 5"/>
          <p:cNvCxnSpPr>
            <a:endCxn id="7" idx="1"/>
          </p:cNvCxnSpPr>
          <p:nvPr/>
        </p:nvCxnSpPr>
        <p:spPr>
          <a:xfrm>
            <a:off x="4419600" y="4572000"/>
            <a:ext cx="2971800" cy="749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91400" y="5029200"/>
            <a:ext cx="5982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i="1" dirty="0" smtClean="0"/>
              <a:t>=</a:t>
            </a:r>
            <a:r>
              <a:rPr lang="tr-TR" sz="3200" i="1" dirty="0" smtClean="0"/>
              <a:t>0</a:t>
            </a:r>
            <a:endParaRPr lang="en-US" sz="3200" i="1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162800" y="4572000"/>
            <a:ext cx="1143000" cy="1295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0400" y="4495800"/>
            <a:ext cx="1219200" cy="1447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9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SVM optimizasyon </a:t>
            </a:r>
            <a:r>
              <a:rPr lang="tr-TR" dirty="0" smtClean="0"/>
              <a:t>sorununun 2. şekil;</a:t>
            </a:r>
            <a:endParaRPr lang="tr-TR" dirty="0" smtClean="0"/>
          </a:p>
          <a:p>
            <a:r>
              <a:rPr lang="tr-TR" dirty="0" smtClean="0">
                <a:sym typeface="Symbol"/>
              </a:rPr>
              <a:t>Bu </a:t>
            </a:r>
            <a:r>
              <a:rPr lang="tr-TR" dirty="0" smtClean="0">
                <a:sym typeface="Symbol"/>
              </a:rPr>
              <a:t>durumda, C-sabiti </a:t>
            </a:r>
            <a:r>
              <a:rPr lang="tr-TR" dirty="0" smtClean="0">
                <a:sym typeface="Symbol"/>
              </a:rPr>
              <a:t>önemli oluyor </a:t>
            </a:r>
          </a:p>
          <a:p>
            <a:r>
              <a:rPr lang="tr-TR" dirty="0" smtClean="0">
                <a:sym typeface="Symbol"/>
              </a:rPr>
              <a:t>C-sabiti </a:t>
            </a:r>
            <a:r>
              <a:rPr lang="tr-TR" dirty="0" smtClean="0">
                <a:solidFill>
                  <a:srgbClr val="FF0000"/>
                </a:solidFill>
              </a:rPr>
              <a:t>yanlış örneklerin maliyetteki ağırlığını </a:t>
            </a:r>
            <a:r>
              <a:rPr lang="tr-TR" dirty="0" smtClean="0"/>
              <a:t>belirtiyor</a:t>
            </a:r>
          </a:p>
          <a:p>
            <a:pPr>
              <a:buNone/>
            </a:pPr>
            <a:r>
              <a:rPr lang="tr-TR" dirty="0" smtClean="0"/>
              <a:t> 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828800" y="3810000"/>
          <a:ext cx="4548188" cy="2819400"/>
        </p:xfrm>
        <a:graphic>
          <a:graphicData uri="http://schemas.openxmlformats.org/presentationml/2006/ole">
            <p:oleObj spid="_x0000_s640002" name="Equation" r:id="rId3" imgW="1574640" imgH="977760" progId="Equation.3">
              <p:embed/>
            </p:oleObj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2895600" y="4648200"/>
            <a:ext cx="43434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086600" y="5562600"/>
            <a:ext cx="14494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i="1" dirty="0" smtClean="0"/>
              <a:t>önemli!</a:t>
            </a:r>
            <a:endParaRPr lang="en-US" sz="3200" i="1" dirty="0"/>
          </a:p>
        </p:txBody>
      </p:sp>
      <p:sp>
        <p:nvSpPr>
          <p:cNvPr id="13" name="Oval 12"/>
          <p:cNvSpPr/>
          <p:nvPr/>
        </p:nvSpPr>
        <p:spPr>
          <a:xfrm>
            <a:off x="2209800" y="3886200"/>
            <a:ext cx="685800" cy="990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799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Büyük C için, </a:t>
            </a:r>
            <a:r>
              <a:rPr lang="tr-TR" dirty="0" smtClean="0"/>
              <a:t>SVM </a:t>
            </a:r>
            <a:r>
              <a:rPr lang="tr-TR" dirty="0" smtClean="0"/>
              <a:t>oldukça </a:t>
            </a:r>
            <a:r>
              <a:rPr lang="tr-TR" dirty="0" smtClean="0"/>
              <a:t>az yanlış </a:t>
            </a:r>
            <a:r>
              <a:rPr lang="tr-TR" dirty="0" smtClean="0"/>
              <a:t>karar yapmaya </a:t>
            </a:r>
            <a:r>
              <a:rPr lang="tr-TR" dirty="0" smtClean="0"/>
              <a:t>çalışacak</a:t>
            </a:r>
          </a:p>
          <a:p>
            <a:r>
              <a:rPr lang="tr-TR" dirty="0" smtClean="0"/>
              <a:t>Düşük C için, </a:t>
            </a:r>
            <a:r>
              <a:rPr lang="tr-TR" dirty="0" smtClean="0"/>
              <a:t>SVM daha çok yanlış </a:t>
            </a:r>
            <a:r>
              <a:rPr lang="tr-TR" dirty="0" smtClean="0"/>
              <a:t>karar yapılabilir ama oldukça büyük karar kenarı sağlamaya çalışacak</a:t>
            </a:r>
            <a:endParaRPr lang="tr-TR" dirty="0" smtClean="0"/>
          </a:p>
        </p:txBody>
      </p:sp>
      <p:graphicFrame>
        <p:nvGraphicFramePr>
          <p:cNvPr id="564226" name="Object 2"/>
          <p:cNvGraphicFramePr>
            <a:graphicFrameLocks noChangeAspect="1"/>
          </p:cNvGraphicFramePr>
          <p:nvPr/>
        </p:nvGraphicFramePr>
        <p:xfrm>
          <a:off x="2133600" y="3810000"/>
          <a:ext cx="4408548" cy="2819400"/>
        </p:xfrm>
        <a:graphic>
          <a:graphicData uri="http://schemas.openxmlformats.org/presentationml/2006/ole">
            <p:oleObj spid="_x0000_s564226" name="Equation" r:id="rId3" imgW="1587240" imgH="1015920" progId="Equation.3">
              <p:embed/>
            </p:oleObj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819400" y="4953000"/>
            <a:ext cx="1981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953000" y="4953000"/>
            <a:ext cx="1981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SVM, kavramsal </a:t>
            </a:r>
            <a:r>
              <a:rPr lang="tr-TR" dirty="0" smtClean="0"/>
              <a:t>basit </a:t>
            </a:r>
            <a:r>
              <a:rPr lang="tr-TR" dirty="0" smtClean="0"/>
              <a:t>(yani, </a:t>
            </a:r>
            <a:r>
              <a:rPr lang="tr-TR" dirty="0" smtClean="0"/>
              <a:t>== en </a:t>
            </a:r>
            <a:r>
              <a:rPr lang="tr-TR" dirty="0" smtClean="0"/>
              <a:t>büyük </a:t>
            </a:r>
            <a:r>
              <a:rPr lang="tr-TR" dirty="0" smtClean="0"/>
              <a:t>karar kenarı) aynı zamanda </a:t>
            </a:r>
            <a:r>
              <a:rPr lang="tr-TR" dirty="0" smtClean="0">
                <a:solidFill>
                  <a:srgbClr val="FF0000"/>
                </a:solidFill>
              </a:rPr>
              <a:t>makine </a:t>
            </a:r>
            <a:r>
              <a:rPr lang="tr-TR" dirty="0" smtClean="0">
                <a:solidFill>
                  <a:srgbClr val="FF0000"/>
                </a:solidFill>
              </a:rPr>
              <a:t>öğrenme </a:t>
            </a:r>
            <a:r>
              <a:rPr lang="tr-TR" dirty="0" smtClean="0">
                <a:solidFill>
                  <a:srgbClr val="FF0000"/>
                </a:solidFill>
              </a:rPr>
              <a:t>en güçlü metodlarından </a:t>
            </a:r>
            <a:r>
              <a:rPr lang="tr-TR" dirty="0" smtClean="0">
                <a:solidFill>
                  <a:srgbClr val="FF0000"/>
                </a:solidFill>
              </a:rPr>
              <a:t>biridir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i="1" dirty="0" smtClean="0"/>
              <a:t>El yazısı karakter tanıma </a:t>
            </a:r>
            <a:r>
              <a:rPr lang="tr-TR" dirty="0" smtClean="0"/>
              <a:t>(</a:t>
            </a:r>
            <a:r>
              <a:rPr lang="tr-TR" dirty="0" smtClean="0"/>
              <a:t>posta)</a:t>
            </a:r>
            <a:r>
              <a:rPr lang="tr-TR" i="1" dirty="0" smtClean="0"/>
              <a:t>, </a:t>
            </a:r>
            <a:r>
              <a:rPr lang="tr-TR" i="1" dirty="0" smtClean="0"/>
              <a:t>yüz tanıma </a:t>
            </a:r>
            <a:r>
              <a:rPr lang="tr-TR" dirty="0" smtClean="0"/>
              <a:t>(facebook), </a:t>
            </a:r>
            <a:r>
              <a:rPr lang="tr-TR" i="1" dirty="0" smtClean="0"/>
              <a:t>metin sınıflandırma </a:t>
            </a:r>
            <a:r>
              <a:rPr lang="tr-TR" dirty="0" smtClean="0"/>
              <a:t>(</a:t>
            </a:r>
            <a:r>
              <a:rPr lang="tr-TR" dirty="0" smtClean="0"/>
              <a:t>haber seçme) </a:t>
            </a:r>
            <a:r>
              <a:rPr lang="tr-TR" dirty="0" smtClean="0"/>
              <a:t>uygulamalarında çok ileri yapay sınır ağları gibi yaklaşımlarla </a:t>
            </a:r>
            <a:r>
              <a:rPr lang="tr-TR" u="sng" dirty="0" smtClean="0">
                <a:solidFill>
                  <a:srgbClr val="FF0000"/>
                </a:solidFill>
              </a:rPr>
              <a:t>karşılaştırılabilir</a:t>
            </a:r>
            <a:r>
              <a:rPr lang="tr-TR" dirty="0" smtClean="0"/>
              <a:t> </a:t>
            </a:r>
            <a:r>
              <a:rPr lang="tr-TR" dirty="0" smtClean="0"/>
              <a:t>yada </a:t>
            </a:r>
            <a:r>
              <a:rPr lang="tr-TR" u="sng" dirty="0" smtClean="0">
                <a:solidFill>
                  <a:srgbClr val="FF0000"/>
                </a:solidFill>
              </a:rPr>
              <a:t>daha iyi</a:t>
            </a:r>
            <a:r>
              <a:rPr lang="tr-TR" dirty="0" smtClean="0"/>
              <a:t> </a:t>
            </a:r>
            <a:r>
              <a:rPr lang="tr-TR" dirty="0" smtClean="0"/>
              <a:t>perfomansı </a:t>
            </a:r>
            <a:r>
              <a:rPr lang="tr-TR" dirty="0" smtClean="0"/>
              <a:t>tipik olarak gösterir</a:t>
            </a:r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Bu </a:t>
            </a:r>
            <a:r>
              <a:rPr lang="tr-TR" dirty="0" smtClean="0"/>
              <a:t>anda </a:t>
            </a:r>
            <a:r>
              <a:rPr lang="tr-TR" dirty="0" smtClean="0"/>
              <a:t>SVM </a:t>
            </a:r>
            <a:r>
              <a:rPr lang="tr-TR" dirty="0" smtClean="0"/>
              <a:t>yaklaşımı, makine öğrenme yaklaşımları olarak </a:t>
            </a:r>
            <a:r>
              <a:rPr lang="tr-TR" dirty="0" smtClean="0"/>
              <a:t>altın </a:t>
            </a:r>
            <a:r>
              <a:rPr lang="tr-TR" dirty="0" smtClean="0"/>
              <a:t>standart </a:t>
            </a:r>
            <a:r>
              <a:rPr lang="tr-TR" dirty="0" smtClean="0"/>
              <a:t>rolünde </a:t>
            </a:r>
            <a:r>
              <a:rPr lang="tr-TR" dirty="0" smtClean="0"/>
              <a:t>bulunmaktadır</a:t>
            </a:r>
          </a:p>
          <a:p>
            <a:r>
              <a:rPr lang="tr-TR" dirty="0" smtClean="0"/>
              <a:t>Daha ileri okuma için,</a:t>
            </a:r>
            <a:endParaRPr lang="tr-TR" dirty="0" smtClean="0"/>
          </a:p>
          <a:p>
            <a:pPr lvl="1"/>
            <a:r>
              <a:rPr lang="tr-TR" dirty="0" smtClean="0"/>
              <a:t>SVM, </a:t>
            </a:r>
            <a:r>
              <a:rPr lang="tr-TR" dirty="0" smtClean="0">
                <a:solidFill>
                  <a:srgbClr val="FF0000"/>
                </a:solidFill>
              </a:rPr>
              <a:t>Vladimir Vapnik </a:t>
            </a:r>
            <a:r>
              <a:rPr lang="tr-TR" dirty="0" smtClean="0"/>
              <a:t>ve </a:t>
            </a:r>
            <a:r>
              <a:rPr lang="tr-TR" dirty="0" smtClean="0">
                <a:solidFill>
                  <a:srgbClr val="FF0000"/>
                </a:solidFill>
              </a:rPr>
              <a:t>Alexey Chernovenkis </a:t>
            </a:r>
            <a:r>
              <a:rPr lang="tr-TR" dirty="0" smtClean="0"/>
              <a:t>tarafından </a:t>
            </a:r>
            <a:r>
              <a:rPr lang="tr-TR" dirty="0" smtClean="0">
                <a:solidFill>
                  <a:srgbClr val="FF0000"/>
                </a:solidFill>
              </a:rPr>
              <a:t>istatistiksel öğrenme </a:t>
            </a:r>
            <a:r>
              <a:rPr lang="tr-TR" dirty="0" smtClean="0">
                <a:solidFill>
                  <a:srgbClr val="FF0000"/>
                </a:solidFill>
              </a:rPr>
              <a:t>teorisi</a:t>
            </a:r>
            <a:r>
              <a:rPr lang="tr-TR" dirty="0" smtClean="0"/>
              <a:t> </a:t>
            </a:r>
            <a:r>
              <a:rPr lang="tr-TR" dirty="0" smtClean="0"/>
              <a:t>kullanarak</a:t>
            </a:r>
            <a:r>
              <a:rPr lang="tr-TR" dirty="0" smtClean="0"/>
              <a:t> </a:t>
            </a:r>
            <a:r>
              <a:rPr lang="tr-TR" dirty="0" smtClean="0"/>
              <a:t>türetilmiş</a:t>
            </a:r>
          </a:p>
          <a:p>
            <a:pPr lvl="1"/>
            <a:r>
              <a:rPr lang="tr-TR" dirty="0" smtClean="0"/>
              <a:t>İstatistiksel öğrenme </a:t>
            </a:r>
            <a:r>
              <a:rPr lang="tr-TR" dirty="0" smtClean="0"/>
              <a:t>teorisi</a:t>
            </a:r>
            <a:r>
              <a:rPr lang="tr-TR" dirty="0" smtClean="0"/>
              <a:t> </a:t>
            </a:r>
            <a:r>
              <a:rPr lang="tr-TR" dirty="0" smtClean="0"/>
              <a:t>ve SVM ile ilgili İnternette birçok (ingilizce) kaynak var</a:t>
            </a:r>
            <a:endParaRPr lang="tr-T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“</a:t>
            </a:r>
            <a:r>
              <a:rPr lang="tr-TR" dirty="0" smtClean="0">
                <a:solidFill>
                  <a:srgbClr val="FF0000"/>
                </a:solidFill>
              </a:rPr>
              <a:t>Sınıflandırma</a:t>
            </a:r>
            <a:r>
              <a:rPr lang="tr-TR" dirty="0" smtClean="0"/>
              <a:t>” hatırlatılması</a:t>
            </a:r>
            <a:endParaRPr lang="tr-TR" dirty="0" smtClean="0"/>
          </a:p>
          <a:p>
            <a:pPr lvl="1"/>
            <a:r>
              <a:rPr lang="tr-TR" dirty="0" smtClean="0"/>
              <a:t>Modellenecek </a:t>
            </a:r>
            <a:r>
              <a:rPr lang="tr-TR" dirty="0" smtClean="0"/>
              <a:t>ilişki/değişken sadece </a:t>
            </a:r>
            <a:r>
              <a:rPr lang="tr-TR" dirty="0" smtClean="0">
                <a:solidFill>
                  <a:srgbClr val="FF0000"/>
                </a:solidFill>
              </a:rPr>
              <a:t>ayrık </a:t>
            </a:r>
            <a:r>
              <a:rPr lang="tr-TR" dirty="0" smtClean="0">
                <a:solidFill>
                  <a:srgbClr val="FF0000"/>
                </a:solidFill>
              </a:rPr>
              <a:t>değerlerde</a:t>
            </a:r>
            <a:r>
              <a:rPr lang="tr-TR" dirty="0" smtClean="0"/>
              <a:t> </a:t>
            </a:r>
            <a:r>
              <a:rPr lang="tr-TR" dirty="0" smtClean="0"/>
              <a:t>bulunabilir</a:t>
            </a:r>
            <a:endParaRPr lang="tr-TR" dirty="0" smtClean="0"/>
          </a:p>
          <a:p>
            <a:pPr lvl="1"/>
            <a:r>
              <a:rPr lang="tr-TR" dirty="0" smtClean="0"/>
              <a:t>Çoğunlukla, sadece iki </a:t>
            </a:r>
            <a:r>
              <a:rPr lang="tr-TR" dirty="0" smtClean="0"/>
              <a:t>değeri </a:t>
            </a:r>
            <a:r>
              <a:rPr lang="tr-TR" dirty="0" smtClean="0"/>
              <a:t>var – </a:t>
            </a:r>
            <a:r>
              <a:rPr lang="tr-TR" i="1" dirty="0" smtClean="0"/>
              <a:t>evet/hair</a:t>
            </a:r>
            <a:r>
              <a:rPr lang="tr-TR" dirty="0" smtClean="0"/>
              <a:t>, </a:t>
            </a:r>
            <a:r>
              <a:rPr lang="tr-TR" i="1" dirty="0" smtClean="0"/>
              <a:t>pozitif/negatif</a:t>
            </a:r>
            <a:r>
              <a:rPr lang="tr-TR" dirty="0" smtClean="0"/>
              <a:t>, </a:t>
            </a:r>
            <a:r>
              <a:rPr lang="tr-TR" i="1" dirty="0" smtClean="0"/>
              <a:t>başarılı/başarısız</a:t>
            </a:r>
            <a:r>
              <a:rPr lang="tr-TR" dirty="0" smtClean="0"/>
              <a:t>, </a:t>
            </a:r>
            <a:r>
              <a:rPr lang="tr-TR" i="1" dirty="0" smtClean="0"/>
              <a:t>oldu/olmadı, vb</a:t>
            </a:r>
            <a:endParaRPr lang="tr-TR" i="1" dirty="0" smtClean="0"/>
          </a:p>
          <a:p>
            <a:pPr lvl="1"/>
            <a:r>
              <a:rPr lang="tr-TR" dirty="0" smtClean="0"/>
              <a:t>Önceden var olan örneklere göre, </a:t>
            </a:r>
            <a:r>
              <a:rPr lang="tr-TR" dirty="0" smtClean="0"/>
              <a:t>yeni </a:t>
            </a:r>
            <a:r>
              <a:rPr lang="tr-TR" dirty="0" smtClean="0"/>
              <a:t>durumunun belirli bir </a:t>
            </a:r>
            <a:r>
              <a:rPr lang="tr-TR" dirty="0" smtClean="0">
                <a:solidFill>
                  <a:srgbClr val="FF0000"/>
                </a:solidFill>
              </a:rPr>
              <a:t>sınıfta olmasını</a:t>
            </a:r>
            <a:r>
              <a:rPr lang="tr-TR" dirty="0" smtClean="0"/>
              <a:t> belirlemek lazım  (</a:t>
            </a:r>
            <a:r>
              <a:rPr lang="tr-TR" i="1" dirty="0" smtClean="0"/>
              <a:t>sınıflandırma sorunu</a:t>
            </a:r>
            <a:r>
              <a:rPr lang="tr-TR" dirty="0" smtClean="0"/>
              <a:t>)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181600" y="3962400"/>
            <a:ext cx="3962400" cy="2895600"/>
            <a:chOff x="1905000" y="1862931"/>
            <a:chExt cx="5334000" cy="4000500"/>
          </a:xfrm>
        </p:grpSpPr>
        <p:pic>
          <p:nvPicPr>
            <p:cNvPr id="6" name="Content Placeholder 4" descr="lec2ill8.t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5000" y="1862931"/>
              <a:ext cx="5334000" cy="400050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4191000" y="3352800"/>
              <a:ext cx="152400" cy="3048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343400" y="3657600"/>
              <a:ext cx="76200" cy="3810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4101152" y="3989696"/>
              <a:ext cx="304800" cy="3048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810000" y="4267200"/>
              <a:ext cx="304800" cy="2286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3581400" y="4495800"/>
              <a:ext cx="228600" cy="1524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199"/>
          </a:xfrm>
        </p:spPr>
        <p:txBody>
          <a:bodyPr>
            <a:normAutofit/>
          </a:bodyPr>
          <a:lstStyle/>
          <a:p>
            <a:r>
              <a:rPr lang="tr-TR" dirty="0" smtClean="0"/>
              <a:t>SVM optimizasyon sorunu çözmek </a:t>
            </a:r>
            <a:r>
              <a:rPr lang="tr-TR" dirty="0" smtClean="0"/>
              <a:t>için, </a:t>
            </a:r>
            <a:r>
              <a:rPr lang="tr-TR" dirty="0" smtClean="0">
                <a:solidFill>
                  <a:srgbClr val="FF0000"/>
                </a:solidFill>
              </a:rPr>
              <a:t>dereceli azaltma </a:t>
            </a:r>
            <a:r>
              <a:rPr lang="tr-TR" dirty="0" smtClean="0"/>
              <a:t>ve </a:t>
            </a:r>
            <a:r>
              <a:rPr lang="tr-TR" dirty="0" smtClean="0"/>
              <a:t>aşağudaki </a:t>
            </a:r>
            <a:r>
              <a:rPr lang="tr-TR" dirty="0" smtClean="0">
                <a:solidFill>
                  <a:srgbClr val="FF0000"/>
                </a:solidFill>
              </a:rPr>
              <a:t>maliyet fonksiyonu </a:t>
            </a:r>
            <a:r>
              <a:rPr lang="tr-TR" dirty="0" smtClean="0"/>
              <a:t>kullanılabilir</a:t>
            </a:r>
          </a:p>
          <a:p>
            <a:endParaRPr lang="tr-TR" dirty="0" smtClean="0"/>
          </a:p>
          <a:p>
            <a:endParaRPr lang="tr-TR" dirty="0" smtClean="0"/>
          </a:p>
        </p:txBody>
      </p:sp>
      <p:graphicFrame>
        <p:nvGraphicFramePr>
          <p:cNvPr id="565250" name="Object 2"/>
          <p:cNvGraphicFramePr>
            <a:graphicFrameLocks noChangeAspect="1"/>
          </p:cNvGraphicFramePr>
          <p:nvPr/>
        </p:nvGraphicFramePr>
        <p:xfrm>
          <a:off x="1828800" y="3429000"/>
          <a:ext cx="4248150" cy="1036638"/>
        </p:xfrm>
        <a:graphic>
          <a:graphicData uri="http://schemas.openxmlformats.org/presentationml/2006/ole">
            <p:oleObj spid="_x0000_s567298" name="Equation" r:id="rId4" imgW="1663560" imgH="406080" progId="Equation.3">
              <p:embed/>
            </p:oleObj>
          </a:graphicData>
        </a:graphic>
      </p:graphicFrame>
      <p:sp>
        <p:nvSpPr>
          <p:cNvPr id="12" name="Rectangle 11"/>
          <p:cNvSpPr/>
          <p:nvPr/>
        </p:nvSpPr>
        <p:spPr>
          <a:xfrm>
            <a:off x="381000" y="4812774"/>
            <a:ext cx="3810000" cy="18928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olidFill>
                  <a:srgbClr val="FF0000"/>
                </a:solidFill>
                <a:sym typeface="Symbol"/>
              </a:rPr>
              <a:t>Yakınsamaya kadar </a:t>
            </a:r>
            <a:r>
              <a:rPr lang="tr-TR" dirty="0" smtClean="0">
                <a:sym typeface="Symbol"/>
              </a:rPr>
              <a:t>tekrarlayın </a:t>
            </a:r>
            <a:r>
              <a:rPr lang="en-US" dirty="0" smtClean="0">
                <a:sym typeface="Symbol"/>
              </a:rPr>
              <a:t>{</a:t>
            </a:r>
            <a:endParaRPr lang="en-US" dirty="0" smtClean="0"/>
          </a:p>
          <a:p>
            <a:pPr>
              <a:buNone/>
            </a:pPr>
            <a:r>
              <a:rPr lang="tr-TR" dirty="0" smtClean="0"/>
              <a:t>       bütün </a:t>
            </a:r>
            <a:r>
              <a:rPr lang="tr-TR" i="1" dirty="0" smtClean="0"/>
              <a:t>j</a:t>
            </a:r>
            <a:r>
              <a:rPr lang="tr-TR" dirty="0" smtClean="0"/>
              <a:t>’ler için;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tr-TR" dirty="0" smtClean="0"/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1066800" y="5561126"/>
          <a:ext cx="2311400" cy="826438"/>
        </p:xfrm>
        <a:graphic>
          <a:graphicData uri="http://schemas.openxmlformats.org/presentationml/2006/ole">
            <p:oleObj spid="_x0000_s567299" name="Equation" r:id="rId5" imgW="888840" imgH="317160" progId="Equation.3">
              <p:embed/>
            </p:oleObj>
          </a:graphicData>
        </a:graphic>
      </p:graphicFrame>
      <p:sp>
        <p:nvSpPr>
          <p:cNvPr id="14" name="Rectangle 13"/>
          <p:cNvSpPr/>
          <p:nvPr/>
        </p:nvSpPr>
        <p:spPr>
          <a:xfrm>
            <a:off x="8305800" y="4277380"/>
            <a:ext cx="298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smtClean="0"/>
              <a:t>J</a:t>
            </a:r>
            <a:endParaRPr lang="en-US" sz="2800" i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tr-TR" dirty="0" smtClean="0"/>
              <a:t>Daha verimli yöntemleri uygulanabilir </a:t>
            </a:r>
          </a:p>
          <a:p>
            <a:r>
              <a:rPr lang="tr-TR" dirty="0" smtClean="0"/>
              <a:t>SVM </a:t>
            </a:r>
            <a:r>
              <a:rPr lang="tr-TR" dirty="0" smtClean="0"/>
              <a:t>sorununun özel matematiksel </a:t>
            </a:r>
            <a:r>
              <a:rPr lang="tr-TR" dirty="0" smtClean="0"/>
              <a:t>yapısına sahip olması için, özel </a:t>
            </a:r>
            <a:r>
              <a:rPr lang="tr-TR" dirty="0" smtClean="0"/>
              <a:t>metodlar </a:t>
            </a:r>
            <a:r>
              <a:rPr lang="tr-TR" dirty="0" smtClean="0"/>
              <a:t>geliştirilmiş oldu</a:t>
            </a:r>
            <a:endParaRPr lang="tr-TR" dirty="0" smtClean="0"/>
          </a:p>
        </p:txBody>
      </p:sp>
      <p:graphicFrame>
        <p:nvGraphicFramePr>
          <p:cNvPr id="565251" name="Object 3"/>
          <p:cNvGraphicFramePr>
            <a:graphicFrameLocks noChangeAspect="1"/>
          </p:cNvGraphicFramePr>
          <p:nvPr/>
        </p:nvGraphicFramePr>
        <p:xfrm>
          <a:off x="2209800" y="3429000"/>
          <a:ext cx="4419342" cy="2825750"/>
        </p:xfrm>
        <a:graphic>
          <a:graphicData uri="http://schemas.openxmlformats.org/presentationml/2006/ole">
            <p:oleObj spid="_x0000_s565251" name="Equation" r:id="rId3" imgW="1587240" imgH="1015920" progId="Equation.3">
              <p:embed/>
            </p:oleObj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Bunların arasında;</a:t>
            </a:r>
          </a:p>
          <a:p>
            <a:r>
              <a:rPr lang="tr-TR" dirty="0" smtClean="0"/>
              <a:t>Sequential Mimimal Optimization, SMO </a:t>
            </a:r>
            <a:r>
              <a:rPr lang="tr-TR" dirty="0" smtClean="0"/>
              <a:t>(</a:t>
            </a:r>
            <a:r>
              <a:rPr lang="tr-TR" dirty="0" smtClean="0">
                <a:solidFill>
                  <a:srgbClr val="FF0000"/>
                </a:solidFill>
              </a:rPr>
              <a:t>Ardışık minimal optimizasyon metodu</a:t>
            </a:r>
            <a:r>
              <a:rPr lang="tr-TR" dirty="0" smtClean="0"/>
              <a:t>)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/>
              <a:t>İnterior point convex optimization </a:t>
            </a:r>
            <a:r>
              <a:rPr lang="tr-TR" dirty="0" smtClean="0"/>
              <a:t>metods (</a:t>
            </a:r>
            <a:r>
              <a:rPr lang="tr-TR" dirty="0" smtClean="0">
                <a:solidFill>
                  <a:srgbClr val="FF0000"/>
                </a:solidFill>
              </a:rPr>
              <a:t>Konveks optimizasyonun iç nokta yöntemi</a:t>
            </a:r>
            <a:r>
              <a:rPr lang="tr-TR" dirty="0" smtClean="0"/>
              <a:t>)</a:t>
            </a:r>
            <a:endParaRPr lang="tr-TR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tr-TR" dirty="0" smtClean="0"/>
              <a:t>SVM için </a:t>
            </a:r>
            <a:r>
              <a:rPr lang="tr-TR" dirty="0" smtClean="0">
                <a:solidFill>
                  <a:srgbClr val="FF0000"/>
                </a:solidFill>
              </a:rPr>
              <a:t>hazır </a:t>
            </a:r>
            <a:r>
              <a:rPr lang="tr-TR" dirty="0" smtClean="0">
                <a:solidFill>
                  <a:srgbClr val="FF0000"/>
                </a:solidFill>
              </a:rPr>
              <a:t>yazılım paketleri </a:t>
            </a:r>
            <a:r>
              <a:rPr lang="tr-TR" dirty="0" smtClean="0"/>
              <a:t>kullanılmalı;</a:t>
            </a:r>
            <a:endParaRPr lang="tr-TR" dirty="0" smtClean="0"/>
          </a:p>
          <a:p>
            <a:pPr marL="1023938" indent="-560388">
              <a:buFont typeface="Calibri" pitchFamily="34" charset="0"/>
              <a:buChar char="―"/>
            </a:pPr>
            <a:r>
              <a:rPr lang="tr-TR" i="1" dirty="0" smtClean="0"/>
              <a:t>SVM-light</a:t>
            </a:r>
          </a:p>
          <a:p>
            <a:pPr marL="1023938" indent="-560388">
              <a:buFont typeface="Calibri" pitchFamily="34" charset="0"/>
              <a:buChar char="―"/>
            </a:pPr>
            <a:r>
              <a:rPr lang="tr-TR" i="1" dirty="0" smtClean="0"/>
              <a:t>SVM-struct</a:t>
            </a:r>
          </a:p>
          <a:p>
            <a:pPr marL="1023938" indent="-560388">
              <a:buFont typeface="Calibri" pitchFamily="34" charset="0"/>
              <a:buChar char="―"/>
            </a:pPr>
            <a:r>
              <a:rPr lang="tr-TR" i="1" dirty="0" smtClean="0"/>
              <a:t>mySVM</a:t>
            </a:r>
          </a:p>
          <a:p>
            <a:pPr marL="1023938" indent="-560388">
              <a:buFont typeface="Calibri" pitchFamily="34" charset="0"/>
              <a:buChar char="―"/>
            </a:pPr>
            <a:r>
              <a:rPr lang="tr-TR" i="1" dirty="0" smtClean="0"/>
              <a:t>LIBSVM</a:t>
            </a:r>
          </a:p>
          <a:p>
            <a:pPr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 smtClean="0">
                <a:hlinkClick r:id="rId2"/>
              </a:rPr>
              <a:t>www.support-vector-machines.org</a:t>
            </a:r>
            <a:r>
              <a:rPr lang="tr-TR" dirty="0" smtClean="0"/>
              <a:t> da daha çok yazılım paketleri bulunabilir)</a:t>
            </a:r>
          </a:p>
          <a:p>
            <a:pPr lvl="1"/>
            <a:endParaRPr lang="tr-TR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Lineer </a:t>
            </a:r>
            <a:r>
              <a:rPr lang="tr-TR" dirty="0" smtClean="0"/>
              <a:t>olmayan </a:t>
            </a:r>
            <a:r>
              <a:rPr lang="tr-TR" dirty="0" smtClean="0"/>
              <a:t>sınıflandırma</a:t>
            </a:r>
            <a:r>
              <a:rPr lang="tr-TR" dirty="0" smtClean="0"/>
              <a:t> </a:t>
            </a:r>
            <a:r>
              <a:rPr lang="tr-TR" dirty="0" smtClean="0"/>
              <a:t>için, lojistik regresyon gibi SVM, ek olan lineer olmayan karmaşık özellikler ile kullanılabilir</a:t>
            </a:r>
            <a:endParaRPr lang="tr-TR" dirty="0" smtClean="0"/>
          </a:p>
          <a:p>
            <a:pPr marL="231775" indent="-231775"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Lineer olmayan </a:t>
            </a:r>
            <a:r>
              <a:rPr lang="tr-TR" dirty="0" smtClean="0">
                <a:solidFill>
                  <a:srgbClr val="FF0000"/>
                </a:solidFill>
              </a:rPr>
              <a:t>ilişki: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kırmızı – y=1 örnekleri, mavi – y=-1 örnekleri</a:t>
            </a:r>
          </a:p>
        </p:txBody>
      </p:sp>
      <p:pic>
        <p:nvPicPr>
          <p:cNvPr id="472066" name="Picture 2" descr="E:\MyDocuments\Professional\Courses\Artificial Intelligence and Machine Learning\d4eg2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819400"/>
            <a:ext cx="5334000" cy="4000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Ek olan lineer olmayan yeni karmaşık özellik</a:t>
            </a:r>
            <a:r>
              <a:rPr lang="tr-TR" dirty="0" smtClean="0">
                <a:solidFill>
                  <a:srgbClr val="FF0000"/>
                </a:solidFill>
              </a:rPr>
              <a:t>:</a:t>
            </a:r>
            <a:endParaRPr lang="tr-TR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73090" name="Object 2"/>
          <p:cNvGraphicFramePr>
            <a:graphicFrameLocks noChangeAspect="1"/>
          </p:cNvGraphicFramePr>
          <p:nvPr/>
        </p:nvGraphicFramePr>
        <p:xfrm>
          <a:off x="3048000" y="2133600"/>
          <a:ext cx="3059113" cy="838200"/>
        </p:xfrm>
        <a:graphic>
          <a:graphicData uri="http://schemas.openxmlformats.org/presentationml/2006/ole">
            <p:oleObj spid="_x0000_s473090" name="Equation" r:id="rId3" imgW="787320" imgH="215640" progId="Equation.3">
              <p:embed/>
            </p:oleObj>
          </a:graphicData>
        </a:graphic>
      </p:graphicFrame>
      <p:pic>
        <p:nvPicPr>
          <p:cNvPr id="6" name="Picture 2" descr="E:\MyDocuments\Professional\Courses\Artificial Intelligence and Machine Learning\d4eg2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2819400"/>
            <a:ext cx="5334000" cy="4000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E:\MyDocuments\Professional\Courses\Artificial Intelligence and Machine Learning\d4eg2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819400"/>
            <a:ext cx="5334000" cy="4000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Bu özelliğe </a:t>
            </a:r>
            <a:r>
              <a:rPr lang="tr-TR" dirty="0" smtClean="0">
                <a:solidFill>
                  <a:srgbClr val="FF0000"/>
                </a:solidFill>
              </a:rPr>
              <a:t>göre, </a:t>
            </a:r>
            <a:r>
              <a:rPr lang="tr-TR" dirty="0" smtClean="0">
                <a:solidFill>
                  <a:srgbClr val="FF0000"/>
                </a:solidFill>
              </a:rPr>
              <a:t>muhtemelen lineer olmayan karar </a:t>
            </a:r>
            <a:r>
              <a:rPr lang="tr-TR" dirty="0" smtClean="0">
                <a:solidFill>
                  <a:srgbClr val="FF0000"/>
                </a:solidFill>
              </a:rPr>
              <a:t>sınırı bu şekilde üretilebilir:</a:t>
            </a:r>
            <a:endParaRPr lang="tr-TR" dirty="0" smtClean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94648" y="3962400"/>
            <a:ext cx="2057400" cy="175260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2862817">
            <a:off x="5720505" y="2987579"/>
            <a:ext cx="484632" cy="1465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14800" y="4343400"/>
            <a:ext cx="70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dirty="0" smtClean="0"/>
              <a:t>y=1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667000" y="5410200"/>
            <a:ext cx="631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dirty="0" smtClean="0"/>
              <a:t>y=0</a:t>
            </a:r>
            <a:endParaRPr lang="en-US" sz="2400" dirty="0"/>
          </a:p>
        </p:txBody>
      </p:sp>
      <p:graphicFrame>
        <p:nvGraphicFramePr>
          <p:cNvPr id="474116" name="Object 4"/>
          <p:cNvGraphicFramePr>
            <a:graphicFrameLocks noChangeAspect="1"/>
          </p:cNvGraphicFramePr>
          <p:nvPr/>
        </p:nvGraphicFramePr>
        <p:xfrm>
          <a:off x="5791200" y="2286000"/>
          <a:ext cx="3059112" cy="838200"/>
        </p:xfrm>
        <a:graphic>
          <a:graphicData uri="http://schemas.openxmlformats.org/presentationml/2006/ole">
            <p:oleObj spid="_x0000_s474116" name="Equation" r:id="rId4" imgW="78732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SVM’de, lineer olmayan özellikler </a:t>
            </a:r>
            <a:r>
              <a:rPr lang="tr-TR" dirty="0" smtClean="0"/>
              <a:t>için “</a:t>
            </a:r>
            <a:r>
              <a:rPr lang="tr-TR" dirty="0" smtClean="0">
                <a:solidFill>
                  <a:srgbClr val="FF0000"/>
                </a:solidFill>
              </a:rPr>
              <a:t>kernel</a:t>
            </a:r>
            <a:r>
              <a:rPr lang="tr-TR" dirty="0" smtClean="0"/>
              <a:t>” (</a:t>
            </a:r>
            <a:r>
              <a:rPr lang="tr-TR" dirty="0" smtClean="0">
                <a:solidFill>
                  <a:srgbClr val="FF0000"/>
                </a:solidFill>
              </a:rPr>
              <a:t>çekirdek</a:t>
            </a:r>
            <a:r>
              <a:rPr lang="tr-TR" dirty="0" smtClean="0"/>
              <a:t>) </a:t>
            </a:r>
            <a:r>
              <a:rPr lang="tr-TR" dirty="0" smtClean="0"/>
              <a:t>diye terim kullanılır, K(</a:t>
            </a:r>
            <a:r>
              <a:rPr lang="tr-TR" i="1" dirty="0" smtClean="0"/>
              <a:t>x</a:t>
            </a:r>
            <a:r>
              <a:rPr lang="tr-TR" i="1" baseline="30000" dirty="0" smtClean="0"/>
              <a:t>i</a:t>
            </a:r>
            <a:r>
              <a:rPr lang="tr-TR" dirty="0" smtClean="0"/>
              <a:t>,</a:t>
            </a:r>
            <a:r>
              <a:rPr lang="tr-TR" i="1" dirty="0" smtClean="0"/>
              <a:t>x</a:t>
            </a:r>
            <a:r>
              <a:rPr lang="tr-TR" i="1" baseline="30000" dirty="0" smtClean="0"/>
              <a:t>j</a:t>
            </a:r>
            <a:r>
              <a:rPr lang="tr-TR" dirty="0" smtClean="0"/>
              <a:t>) sembol ile gösterilir</a:t>
            </a:r>
          </a:p>
          <a:p>
            <a:r>
              <a:rPr lang="tr-TR" dirty="0" smtClean="0"/>
              <a:t>Kerneller kullanarak, SVM lineer olmayan sınıflandırma </a:t>
            </a:r>
            <a:r>
              <a:rPr lang="tr-TR" dirty="0" smtClean="0"/>
              <a:t>için kullanılabilir</a:t>
            </a:r>
            <a:endParaRPr lang="tr-TR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problemi, bu şekilde de yazılabilir </a:t>
            </a:r>
            <a:r>
              <a:rPr lang="tr-TR" dirty="0" smtClean="0"/>
              <a:t>(</a:t>
            </a:r>
            <a:r>
              <a:rPr lang="tr-TR" dirty="0" smtClean="0">
                <a:solidFill>
                  <a:srgbClr val="FF0000"/>
                </a:solidFill>
              </a:rPr>
              <a:t>dual </a:t>
            </a:r>
            <a:r>
              <a:rPr lang="tr-TR" dirty="0" smtClean="0">
                <a:solidFill>
                  <a:srgbClr val="FF0000"/>
                </a:solidFill>
              </a:rPr>
              <a:t>şekli </a:t>
            </a:r>
            <a:r>
              <a:rPr lang="tr-TR" dirty="0" smtClean="0"/>
              <a:t>adlandırılan </a:t>
            </a:r>
            <a:r>
              <a:rPr lang="tr-TR" dirty="0" smtClean="0"/>
              <a:t>şekil);</a:t>
            </a:r>
            <a:endParaRPr lang="tr-TR" dirty="0" smtClean="0"/>
          </a:p>
        </p:txBody>
      </p:sp>
      <p:graphicFrame>
        <p:nvGraphicFramePr>
          <p:cNvPr id="575490" name="Object 2"/>
          <p:cNvGraphicFramePr>
            <a:graphicFrameLocks noChangeAspect="1"/>
          </p:cNvGraphicFramePr>
          <p:nvPr/>
        </p:nvGraphicFramePr>
        <p:xfrm>
          <a:off x="1593850" y="2971800"/>
          <a:ext cx="6272213" cy="2667000"/>
        </p:xfrm>
        <a:graphic>
          <a:graphicData uri="http://schemas.openxmlformats.org/presentationml/2006/ole">
            <p:oleObj spid="_x0000_s575490" name="Equation" r:id="rId3" imgW="1701720" imgH="72360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Sınıflandırma makine öğrenme en derecede önemli çünkü tipik makine öğrenme sorunları </a:t>
            </a:r>
            <a:r>
              <a:rPr lang="tr-TR" dirty="0" smtClean="0"/>
              <a:t>yada </a:t>
            </a:r>
            <a:r>
              <a:rPr lang="tr-TR" dirty="0" smtClean="0"/>
              <a:t>karar </a:t>
            </a:r>
            <a:r>
              <a:rPr lang="tr-TR" dirty="0" smtClean="0"/>
              <a:t>verme sorunları </a:t>
            </a:r>
            <a:r>
              <a:rPr lang="tr-TR" dirty="0" smtClean="0"/>
              <a:t>“</a:t>
            </a:r>
            <a:r>
              <a:rPr lang="tr-TR" dirty="0" smtClean="0"/>
              <a:t>sınıflandırma” </a:t>
            </a:r>
            <a:r>
              <a:rPr lang="tr-TR" dirty="0" smtClean="0"/>
              <a:t>şeklindedir;</a:t>
            </a:r>
            <a:endParaRPr lang="tr-TR" dirty="0" smtClean="0"/>
          </a:p>
          <a:p>
            <a:pPr lvl="1"/>
            <a:endParaRPr lang="tr-TR" dirty="0" smtClean="0"/>
          </a:p>
          <a:p>
            <a:pPr lvl="1"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Bu SVM problemi, doğrudan </a:t>
            </a:r>
            <a:r>
              <a:rPr lang="tr-TR" dirty="0" smtClean="0">
                <a:sym typeface="Symbol"/>
              </a:rPr>
              <a:t></a:t>
            </a:r>
            <a:r>
              <a:rPr lang="tr-TR" dirty="0" smtClean="0"/>
              <a:t>-parametreler (</a:t>
            </a:r>
            <a:r>
              <a:rPr lang="tr-TR" dirty="0" smtClean="0">
                <a:sym typeface="Symbol"/>
              </a:rPr>
              <a:t>-parametreler değil) </a:t>
            </a:r>
            <a:r>
              <a:rPr lang="tr-TR" dirty="0" smtClean="0"/>
              <a:t>için yazılır (</a:t>
            </a:r>
            <a:r>
              <a:rPr lang="tr-TR" dirty="0" smtClean="0">
                <a:sym typeface="Symbol"/>
              </a:rPr>
              <a:t>, destek vektörlerinin ağırlıkları)</a:t>
            </a:r>
            <a:endParaRPr lang="tr-TR" dirty="0" smtClean="0"/>
          </a:p>
        </p:txBody>
      </p:sp>
      <p:graphicFrame>
        <p:nvGraphicFramePr>
          <p:cNvPr id="575490" name="Object 2"/>
          <p:cNvGraphicFramePr>
            <a:graphicFrameLocks noChangeAspect="1"/>
          </p:cNvGraphicFramePr>
          <p:nvPr/>
        </p:nvGraphicFramePr>
        <p:xfrm>
          <a:off x="1593850" y="3200400"/>
          <a:ext cx="6272213" cy="2667000"/>
        </p:xfrm>
        <a:graphic>
          <a:graphicData uri="http://schemas.openxmlformats.org/presentationml/2006/ole">
            <p:oleObj spid="_x0000_s641026" name="Equation" r:id="rId3" imgW="1701720" imgH="723600" progId="Equation.3">
              <p:embed/>
            </p:oleObj>
          </a:graphicData>
        </a:graphic>
      </p:graphicFrame>
      <p:graphicFrame>
        <p:nvGraphicFramePr>
          <p:cNvPr id="575491" name="Object 3"/>
          <p:cNvGraphicFramePr>
            <a:graphicFrameLocks noChangeAspect="1"/>
          </p:cNvGraphicFramePr>
          <p:nvPr/>
        </p:nvGraphicFramePr>
        <p:xfrm>
          <a:off x="5791200" y="5638800"/>
          <a:ext cx="2384425" cy="838200"/>
        </p:xfrm>
        <a:graphic>
          <a:graphicData uri="http://schemas.openxmlformats.org/presentationml/2006/ole">
            <p:oleObj spid="_x0000_s641027" name="Equation" r:id="rId4" imgW="68580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Bu SVM probleminde, x’ler bir skalar çarpım içinde girmektedir</a:t>
            </a:r>
            <a:endParaRPr lang="tr-TR" dirty="0" smtClean="0"/>
          </a:p>
        </p:txBody>
      </p:sp>
      <p:graphicFrame>
        <p:nvGraphicFramePr>
          <p:cNvPr id="575490" name="Object 2"/>
          <p:cNvGraphicFramePr>
            <a:graphicFrameLocks noChangeAspect="1"/>
          </p:cNvGraphicFramePr>
          <p:nvPr/>
        </p:nvGraphicFramePr>
        <p:xfrm>
          <a:off x="1593850" y="3200400"/>
          <a:ext cx="6272213" cy="2667000"/>
        </p:xfrm>
        <a:graphic>
          <a:graphicData uri="http://schemas.openxmlformats.org/presentationml/2006/ole">
            <p:oleObj spid="_x0000_s642050" name="Equation" r:id="rId3" imgW="1701720" imgH="723600" progId="Equation.3">
              <p:embed/>
            </p:oleObj>
          </a:graphicData>
        </a:graphic>
      </p:graphicFrame>
      <p:graphicFrame>
        <p:nvGraphicFramePr>
          <p:cNvPr id="575491" name="Object 3"/>
          <p:cNvGraphicFramePr>
            <a:graphicFrameLocks noChangeAspect="1"/>
          </p:cNvGraphicFramePr>
          <p:nvPr/>
        </p:nvGraphicFramePr>
        <p:xfrm>
          <a:off x="5638800" y="5105400"/>
          <a:ext cx="3135313" cy="838200"/>
        </p:xfrm>
        <a:graphic>
          <a:graphicData uri="http://schemas.openxmlformats.org/presentationml/2006/ole">
            <p:oleObj spid="_x0000_s642051" name="Equation" r:id="rId4" imgW="901440" imgH="241200" progId="Equation.3">
              <p:embed/>
            </p:oleObj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7086600" y="3962400"/>
            <a:ext cx="1524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Kernel şeklini sağlamak için, bu skalar çarpım lineer-olmayan bir şekile değiştirilir:</a:t>
            </a:r>
            <a:endParaRPr lang="tr-TR" dirty="0" smtClean="0"/>
          </a:p>
        </p:txBody>
      </p:sp>
      <p:graphicFrame>
        <p:nvGraphicFramePr>
          <p:cNvPr id="575490" name="Object 2"/>
          <p:cNvGraphicFramePr>
            <a:graphicFrameLocks noChangeAspect="1"/>
          </p:cNvGraphicFramePr>
          <p:nvPr/>
        </p:nvGraphicFramePr>
        <p:xfrm>
          <a:off x="1464954" y="2971800"/>
          <a:ext cx="6508750" cy="2667000"/>
        </p:xfrm>
        <a:graphic>
          <a:graphicData uri="http://schemas.openxmlformats.org/presentationml/2006/ole">
            <p:oleObj spid="_x0000_s576514" name="Equation" r:id="rId3" imgW="1765080" imgH="723600" progId="Equation.3">
              <p:embed/>
            </p:oleObj>
          </a:graphicData>
        </a:graphic>
      </p:graphicFrame>
      <p:sp>
        <p:nvSpPr>
          <p:cNvPr id="5" name="Down Arrow 4"/>
          <p:cNvSpPr/>
          <p:nvPr/>
        </p:nvSpPr>
        <p:spPr>
          <a:xfrm rot="9886302">
            <a:off x="6977987" y="3704071"/>
            <a:ext cx="484632" cy="9784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36365" y="4876800"/>
            <a:ext cx="4144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Skalar çarpım yerine giriyor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576516" name="Object 4"/>
          <p:cNvGraphicFramePr>
            <a:graphicFrameLocks noChangeAspect="1"/>
          </p:cNvGraphicFramePr>
          <p:nvPr/>
        </p:nvGraphicFramePr>
        <p:xfrm>
          <a:off x="5170488" y="5703888"/>
          <a:ext cx="3311525" cy="706437"/>
        </p:xfrm>
        <a:graphic>
          <a:graphicData uri="http://schemas.openxmlformats.org/presentationml/2006/ole">
            <p:oleObj spid="_x0000_s576516" name="Equation" r:id="rId4" imgW="95220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tr-TR" dirty="0" smtClean="0"/>
              <a:t>SVM kernel </a:t>
            </a:r>
            <a:r>
              <a:rPr lang="tr-TR" dirty="0" smtClean="0"/>
              <a:t>şekli olarak, en çok </a:t>
            </a:r>
            <a:r>
              <a:rPr lang="tr-TR" dirty="0" smtClean="0"/>
              <a:t>kullanılan </a:t>
            </a:r>
            <a:r>
              <a:rPr lang="tr-TR" dirty="0" smtClean="0">
                <a:solidFill>
                  <a:srgbClr val="FF0000"/>
                </a:solidFill>
              </a:rPr>
              <a:t>Gauss (radyal) kerneli dir</a:t>
            </a:r>
            <a:r>
              <a:rPr lang="tr-TR" dirty="0" smtClean="0"/>
              <a:t>;</a:t>
            </a:r>
          </a:p>
        </p:txBody>
      </p:sp>
      <p:graphicFrame>
        <p:nvGraphicFramePr>
          <p:cNvPr id="568322" name="Object 2"/>
          <p:cNvGraphicFramePr>
            <a:graphicFrameLocks noChangeAspect="1"/>
          </p:cNvGraphicFramePr>
          <p:nvPr/>
        </p:nvGraphicFramePr>
        <p:xfrm>
          <a:off x="4724400" y="5334000"/>
          <a:ext cx="3381375" cy="1046163"/>
        </p:xfrm>
        <a:graphic>
          <a:graphicData uri="http://schemas.openxmlformats.org/presentationml/2006/ole">
            <p:oleObj spid="_x0000_s569346" name="Equation" r:id="rId3" imgW="1066680" imgH="330120" progId="Equation.3">
              <p:embed/>
            </p:oleObj>
          </a:graphicData>
        </a:graphic>
      </p:graphicFrame>
      <p:graphicFrame>
        <p:nvGraphicFramePr>
          <p:cNvPr id="569347" name="Object 3"/>
          <p:cNvGraphicFramePr>
            <a:graphicFrameLocks noChangeAspect="1"/>
          </p:cNvGraphicFramePr>
          <p:nvPr/>
        </p:nvGraphicFramePr>
        <p:xfrm>
          <a:off x="1143000" y="3429000"/>
          <a:ext cx="5670550" cy="1019316"/>
        </p:xfrm>
        <a:graphic>
          <a:graphicData uri="http://schemas.openxmlformats.org/presentationml/2006/ole">
            <p:oleObj spid="_x0000_s569347" name="Equation" r:id="rId4" imgW="1765080" imgH="317160" progId="Equation.3">
              <p:embed/>
            </p:oleObj>
          </a:graphicData>
        </a:graphic>
      </p:graphicFrame>
      <p:sp>
        <p:nvSpPr>
          <p:cNvPr id="6" name="Down Arrow 5"/>
          <p:cNvSpPr/>
          <p:nvPr/>
        </p:nvSpPr>
        <p:spPr>
          <a:xfrm rot="9886302">
            <a:off x="5987389" y="4313672"/>
            <a:ext cx="484632" cy="9784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tr-TR" dirty="0" smtClean="0"/>
              <a:t>Diğer popüler </a:t>
            </a:r>
            <a:r>
              <a:rPr lang="tr-TR" dirty="0" smtClean="0"/>
              <a:t>seçenekleri</a:t>
            </a:r>
            <a:r>
              <a:rPr lang="tr-TR" dirty="0" smtClean="0"/>
              <a:t>;</a:t>
            </a:r>
          </a:p>
          <a:p>
            <a:pPr lvl="1"/>
            <a:r>
              <a:rPr lang="tr-TR" dirty="0" smtClean="0"/>
              <a:t>Homojen polinom kerneli</a:t>
            </a:r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Homojen olmayan polinom kerneli</a:t>
            </a:r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Hiperbolik tanjant kerneli</a:t>
            </a:r>
          </a:p>
          <a:p>
            <a:pPr lvl="1"/>
            <a:endParaRPr lang="tr-TR" dirty="0" smtClean="0"/>
          </a:p>
        </p:txBody>
      </p:sp>
      <p:graphicFrame>
        <p:nvGraphicFramePr>
          <p:cNvPr id="568322" name="Object 2"/>
          <p:cNvGraphicFramePr>
            <a:graphicFrameLocks noChangeAspect="1"/>
          </p:cNvGraphicFramePr>
          <p:nvPr/>
        </p:nvGraphicFramePr>
        <p:xfrm>
          <a:off x="4495800" y="2555875"/>
          <a:ext cx="3181350" cy="644525"/>
        </p:xfrm>
        <a:graphic>
          <a:graphicData uri="http://schemas.openxmlformats.org/presentationml/2006/ole">
            <p:oleObj spid="_x0000_s574466" name="Equation" r:id="rId3" imgW="1002960" imgH="203040" progId="Equation.3">
              <p:embed/>
            </p:oleObj>
          </a:graphicData>
        </a:graphic>
      </p:graphicFrame>
      <p:graphicFrame>
        <p:nvGraphicFramePr>
          <p:cNvPr id="574468" name="Object 4"/>
          <p:cNvGraphicFramePr>
            <a:graphicFrameLocks noChangeAspect="1"/>
          </p:cNvGraphicFramePr>
          <p:nvPr/>
        </p:nvGraphicFramePr>
        <p:xfrm>
          <a:off x="4411662" y="3657600"/>
          <a:ext cx="3665538" cy="644525"/>
        </p:xfrm>
        <a:graphic>
          <a:graphicData uri="http://schemas.openxmlformats.org/presentationml/2006/ole">
            <p:oleObj spid="_x0000_s574468" name="Equation" r:id="rId4" imgW="1155600" imgH="203040" progId="Equation.3">
              <p:embed/>
            </p:oleObj>
          </a:graphicData>
        </a:graphic>
      </p:graphicFrame>
      <p:graphicFrame>
        <p:nvGraphicFramePr>
          <p:cNvPr id="574469" name="Object 5"/>
          <p:cNvGraphicFramePr>
            <a:graphicFrameLocks noChangeAspect="1"/>
          </p:cNvGraphicFramePr>
          <p:nvPr/>
        </p:nvGraphicFramePr>
        <p:xfrm>
          <a:off x="4343400" y="4800600"/>
          <a:ext cx="4310062" cy="644525"/>
        </p:xfrm>
        <a:graphic>
          <a:graphicData uri="http://schemas.openxmlformats.org/presentationml/2006/ole">
            <p:oleObj spid="_x0000_s574469" name="Equation" r:id="rId5" imgW="135864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Come again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Spam mesajları yakalamak</a:t>
            </a:r>
          </a:p>
          <a:p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E</a:t>
            </a:r>
            <a:r>
              <a:rPr lang="tr-TR" dirty="0" smtClean="0">
                <a:solidFill>
                  <a:srgbClr val="FF0000"/>
                </a:solidFill>
              </a:rPr>
              <a:t>rken </a:t>
            </a:r>
            <a:r>
              <a:rPr lang="tr-TR" dirty="0" smtClean="0">
                <a:solidFill>
                  <a:srgbClr val="FF0000"/>
                </a:solidFill>
              </a:rPr>
              <a:t>olarak </a:t>
            </a:r>
            <a:r>
              <a:rPr lang="tr-TR" dirty="0" smtClean="0">
                <a:solidFill>
                  <a:srgbClr val="FF0000"/>
                </a:solidFill>
              </a:rPr>
              <a:t>h</a:t>
            </a:r>
            <a:r>
              <a:rPr lang="tr-TR" dirty="0" smtClean="0">
                <a:solidFill>
                  <a:srgbClr val="FF0000"/>
                </a:solidFill>
              </a:rPr>
              <a:t>astaları bulmak</a:t>
            </a:r>
          </a:p>
          <a:p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Aday işine uygunluğu belirlemek</a:t>
            </a:r>
          </a:p>
          <a:p>
            <a:pPr>
              <a:buNone/>
            </a:pP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Konuşmadaki sözün var olduğunu belirtmek</a:t>
            </a:r>
          </a:p>
          <a:p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Resimdeki belirli türden nesne bulmak</a:t>
            </a:r>
          </a:p>
          <a:p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Haber mesajının </a:t>
            </a:r>
            <a:r>
              <a:rPr lang="tr-TR" dirty="0" smtClean="0">
                <a:solidFill>
                  <a:srgbClr val="FF0000"/>
                </a:solidFill>
              </a:rPr>
              <a:t>belirli </a:t>
            </a:r>
            <a:r>
              <a:rPr lang="tr-TR" dirty="0" smtClean="0">
                <a:solidFill>
                  <a:srgbClr val="FF0000"/>
                </a:solidFill>
              </a:rPr>
              <a:t>insan için ilginç olabilmesi belirlemek</a:t>
            </a:r>
          </a:p>
          <a:p>
            <a:endParaRPr lang="tr-TR" dirty="0" smtClean="0">
              <a:solidFill>
                <a:srgbClr val="FF0000"/>
              </a:solidFill>
            </a:endParaRPr>
          </a:p>
          <a:p>
            <a:pPr lvl="1"/>
            <a:endParaRPr lang="tr-TR" dirty="0" smtClean="0"/>
          </a:p>
          <a:p>
            <a:pPr lvl="1"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Sınıflandırma sorunu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Durumu iki yada </a:t>
            </a:r>
            <a:r>
              <a:rPr lang="tr-TR" dirty="0" smtClean="0"/>
              <a:t>az </a:t>
            </a:r>
            <a:r>
              <a:rPr lang="tr-TR" dirty="0" smtClean="0"/>
              <a:t>sınıfa koymak lazım (sınıflandırma)</a:t>
            </a:r>
          </a:p>
          <a:p>
            <a:r>
              <a:rPr lang="tr-TR" dirty="0" smtClean="0"/>
              <a:t>Çıktı sınıf etiketi – </a:t>
            </a:r>
            <a:br>
              <a:rPr lang="tr-TR" dirty="0" smtClean="0"/>
            </a:br>
            <a:r>
              <a:rPr lang="tr-TR" dirty="0" smtClean="0"/>
              <a:t>ayrık değerleri</a:t>
            </a:r>
          </a:p>
          <a:p>
            <a:r>
              <a:rPr lang="tr-TR" i="1" dirty="0" smtClean="0"/>
              <a:t>Test sonuçlarına göre ciddi hastalık olup olmadığını soylemek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Regresyon sorunu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tr-TR" dirty="0" smtClean="0"/>
              <a:t>Duruma göre sürekli değerli sonucu tahmin etmek lazım (regresyon)</a:t>
            </a:r>
          </a:p>
          <a:p>
            <a:r>
              <a:rPr lang="tr-TR" dirty="0" smtClean="0"/>
              <a:t>Çıktı sonuç değeri – </a:t>
            </a:r>
            <a:br>
              <a:rPr lang="tr-TR" dirty="0" smtClean="0"/>
            </a:br>
            <a:r>
              <a:rPr lang="tr-TR" dirty="0" smtClean="0"/>
              <a:t>sürekli değerleri</a:t>
            </a:r>
          </a:p>
          <a:p>
            <a:r>
              <a:rPr lang="tr-TR" i="1" dirty="0" smtClean="0"/>
              <a:t>Ev özelliklerine göre satılabilecek fiyatını </a:t>
            </a:r>
            <a:br>
              <a:rPr lang="tr-TR" i="1" dirty="0" smtClean="0"/>
            </a:br>
            <a:r>
              <a:rPr lang="tr-TR" i="1" dirty="0" smtClean="0"/>
              <a:t>tahmin etmek </a:t>
            </a:r>
            <a:endParaRPr lang="en-US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“Tüm karşı bir” </a:t>
            </a:r>
            <a:r>
              <a:rPr lang="tr-TR" dirty="0" smtClean="0"/>
              <a:t>birkaç sınıflı sınıflandırma;</a:t>
            </a:r>
          </a:p>
        </p:txBody>
      </p:sp>
      <p:sp>
        <p:nvSpPr>
          <p:cNvPr id="4" name="Oval 3"/>
          <p:cNvSpPr/>
          <p:nvPr/>
        </p:nvSpPr>
        <p:spPr>
          <a:xfrm>
            <a:off x="1676400" y="2438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76400" y="2971800"/>
            <a:ext cx="457200" cy="4572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400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676400" y="4572000"/>
            <a:ext cx="4572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76400" y="4038600"/>
            <a:ext cx="4572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801" y="5410200"/>
            <a:ext cx="2057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Birkaç-olasılıklı soru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3886199" y="243840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886199" y="2971800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86199" y="3505200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886199" y="4572000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886199" y="4038600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76600" y="5410200"/>
            <a:ext cx="2057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“A mı?” </a:t>
            </a:r>
            <a:r>
              <a:rPr lang="tr-TR" sz="2400" dirty="0" smtClean="0"/>
              <a:t>iki- olasılıklı soru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6019799" y="2438400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019799" y="297180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019799" y="3505200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019799" y="4572000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019799" y="4038600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410200" y="5410200"/>
            <a:ext cx="2057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“B mı?” </a:t>
            </a:r>
            <a:r>
              <a:rPr lang="tr-TR" sz="2400" dirty="0" smtClean="0"/>
              <a:t>iki-olasılıklı soru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7772400" y="3581400"/>
            <a:ext cx="106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...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0" y="3276600"/>
            <a:ext cx="1280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Hangisi?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stCxn id="23" idx="3"/>
            <a:endCxn id="4" idx="3"/>
          </p:cNvCxnSpPr>
          <p:nvPr/>
        </p:nvCxnSpPr>
        <p:spPr>
          <a:xfrm flipV="1">
            <a:off x="1280160" y="2828645"/>
            <a:ext cx="463195" cy="863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  <a:endCxn id="5" idx="2"/>
          </p:cNvCxnSpPr>
          <p:nvPr/>
        </p:nvCxnSpPr>
        <p:spPr>
          <a:xfrm flipV="1">
            <a:off x="1280160" y="3200400"/>
            <a:ext cx="396240" cy="4916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3"/>
            <a:endCxn id="6" idx="2"/>
          </p:cNvCxnSpPr>
          <p:nvPr/>
        </p:nvCxnSpPr>
        <p:spPr>
          <a:xfrm>
            <a:off x="1280160" y="3692099"/>
            <a:ext cx="396240" cy="41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3"/>
            <a:endCxn id="8" idx="2"/>
          </p:cNvCxnSpPr>
          <p:nvPr/>
        </p:nvCxnSpPr>
        <p:spPr>
          <a:xfrm>
            <a:off x="1280160" y="3692099"/>
            <a:ext cx="396240" cy="5751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3"/>
            <a:endCxn id="7" idx="2"/>
          </p:cNvCxnSpPr>
          <p:nvPr/>
        </p:nvCxnSpPr>
        <p:spPr>
          <a:xfrm>
            <a:off x="1280160" y="3692099"/>
            <a:ext cx="396240" cy="11085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419600" y="2286000"/>
            <a:ext cx="4219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b="1" dirty="0" smtClean="0">
                <a:solidFill>
                  <a:srgbClr val="FF0000"/>
                </a:solidFill>
              </a:rPr>
              <a:t>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553200" y="2797314"/>
            <a:ext cx="4219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b="1" dirty="0" smtClean="0">
                <a:solidFill>
                  <a:srgbClr val="FF0000"/>
                </a:solidFill>
              </a:rPr>
              <a:t>?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SVM sınıflandırma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Notasyon</a:t>
            </a:r>
            <a:endParaRPr lang="tr-TR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x</a:t>
            </a:r>
            <a:r>
              <a:rPr lang="tr-TR" dirty="0" smtClean="0"/>
              <a:t>’ler – özellikler </a:t>
            </a:r>
            <a:r>
              <a:rPr lang="tr-TR" dirty="0" smtClean="0"/>
              <a:t>(bir özellik vektörü</a:t>
            </a:r>
            <a:r>
              <a:rPr lang="tr-TR" dirty="0" smtClean="0"/>
              <a:t> veya</a:t>
            </a:r>
            <a:r>
              <a:rPr lang="tr-TR" dirty="0" smtClean="0"/>
              <a:t> dizisi)</a:t>
            </a:r>
            <a:endParaRPr lang="tr-TR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y</a:t>
            </a:r>
            <a:r>
              <a:rPr lang="tr-TR" dirty="0" smtClean="0"/>
              <a:t>’ler – </a:t>
            </a:r>
            <a:r>
              <a:rPr lang="tr-TR" dirty="0" smtClean="0"/>
              <a:t>sonuçlar (</a:t>
            </a:r>
            <a:r>
              <a:rPr lang="tr-TR" dirty="0" smtClean="0"/>
              <a:t>sınıf </a:t>
            </a:r>
            <a:r>
              <a:rPr lang="tr-TR" dirty="0" smtClean="0"/>
              <a:t>etiketleri, evet/hair,  1/0, vb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n</a:t>
            </a:r>
            <a:r>
              <a:rPr lang="tr-TR" dirty="0" smtClean="0"/>
              <a:t> – </a:t>
            </a:r>
            <a:r>
              <a:rPr lang="tr-TR" dirty="0" smtClean="0"/>
              <a:t>özelliklerin sayısı (x’in boyutu)</a:t>
            </a:r>
            <a:endParaRPr lang="tr-TR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x</a:t>
            </a:r>
            <a:r>
              <a:rPr lang="tr-TR" baseline="-25000" dirty="0" smtClean="0">
                <a:solidFill>
                  <a:srgbClr val="FF0000"/>
                </a:solidFill>
              </a:rPr>
              <a:t>j</a:t>
            </a:r>
            <a:r>
              <a:rPr lang="tr-TR" dirty="0" smtClean="0"/>
              <a:t> – </a:t>
            </a:r>
            <a:r>
              <a:rPr lang="tr-TR" dirty="0" smtClean="0"/>
              <a:t>j. özellik</a:t>
            </a:r>
            <a:endParaRPr lang="tr-TR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(</a:t>
            </a:r>
            <a:r>
              <a:rPr lang="tr-TR" dirty="0" smtClean="0">
                <a:solidFill>
                  <a:srgbClr val="FF0000"/>
                </a:solidFill>
              </a:rPr>
              <a:t>x</a:t>
            </a:r>
            <a:r>
              <a:rPr lang="tr-TR" baseline="30000" dirty="0" smtClean="0">
                <a:solidFill>
                  <a:srgbClr val="FF0000"/>
                </a:solidFill>
              </a:rPr>
              <a:t>i</a:t>
            </a:r>
            <a:r>
              <a:rPr lang="tr-TR" dirty="0" smtClean="0">
                <a:solidFill>
                  <a:srgbClr val="FF0000"/>
                </a:solidFill>
              </a:rPr>
              <a:t>,y</a:t>
            </a:r>
            <a:r>
              <a:rPr lang="tr-TR" baseline="30000" dirty="0" smtClean="0">
                <a:solidFill>
                  <a:srgbClr val="FF0000"/>
                </a:solidFill>
              </a:rPr>
              <a:t>i</a:t>
            </a:r>
            <a:r>
              <a:rPr lang="tr-TR" dirty="0" smtClean="0">
                <a:solidFill>
                  <a:srgbClr val="FF0000"/>
                </a:solidFill>
              </a:rPr>
              <a:t>)</a:t>
            </a:r>
            <a:r>
              <a:rPr lang="tr-TR" dirty="0" smtClean="0"/>
              <a:t> – </a:t>
            </a:r>
            <a:r>
              <a:rPr lang="tr-TR" dirty="0" smtClean="0"/>
              <a:t>bir örnek, </a:t>
            </a:r>
            <a:r>
              <a:rPr lang="tr-TR" dirty="0" smtClean="0"/>
              <a:t>önceden var olan özellikler için sonuç</a:t>
            </a:r>
            <a:endParaRPr lang="tr-TR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m</a:t>
            </a:r>
            <a:r>
              <a:rPr lang="tr-TR" dirty="0" smtClean="0"/>
              <a:t> </a:t>
            </a:r>
            <a:r>
              <a:rPr lang="tr-TR" dirty="0" smtClean="0"/>
              <a:t>–örneklerin </a:t>
            </a:r>
            <a:r>
              <a:rPr lang="tr-TR" dirty="0" smtClean="0"/>
              <a:t>sayısı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bütün (x</a:t>
            </a:r>
            <a:r>
              <a:rPr lang="tr-TR" baseline="30000" dirty="0" smtClean="0">
                <a:solidFill>
                  <a:srgbClr val="FF0000"/>
                </a:solidFill>
              </a:rPr>
              <a:t>i</a:t>
            </a:r>
            <a:r>
              <a:rPr lang="tr-TR" dirty="0" smtClean="0">
                <a:solidFill>
                  <a:srgbClr val="FF0000"/>
                </a:solidFill>
              </a:rPr>
              <a:t>,y</a:t>
            </a:r>
            <a:r>
              <a:rPr lang="tr-TR" baseline="30000" dirty="0" smtClean="0">
                <a:solidFill>
                  <a:srgbClr val="FF0000"/>
                </a:solidFill>
              </a:rPr>
              <a:t>i</a:t>
            </a:r>
            <a:r>
              <a:rPr lang="tr-TR" dirty="0" smtClean="0">
                <a:solidFill>
                  <a:srgbClr val="FF0000"/>
                </a:solidFill>
              </a:rPr>
              <a:t>) </a:t>
            </a:r>
            <a:r>
              <a:rPr lang="tr-TR" dirty="0" smtClean="0"/>
              <a:t>–“</a:t>
            </a:r>
            <a:r>
              <a:rPr lang="tr-TR" dirty="0" smtClean="0"/>
              <a:t>eğitim kümesi”</a:t>
            </a:r>
          </a:p>
          <a:p>
            <a:pPr lvl="1"/>
            <a:endParaRPr lang="tr-T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</TotalTime>
  <Words>1329</Words>
  <Application>Microsoft Office PowerPoint</Application>
  <PresentationFormat>On-screen Show (4:3)</PresentationFormat>
  <Paragraphs>247</Paragraphs>
  <Slides>55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Office Theme</vt:lpstr>
      <vt:lpstr>Equation</vt:lpstr>
      <vt:lpstr>Microsoft Equation 3.0</vt:lpstr>
      <vt:lpstr>MIT563  Yapay Zeka ve Makine Öğrenmesi</vt:lpstr>
      <vt:lpstr>Ders planı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SVM sınıflandırma</vt:lpstr>
      <vt:lpstr>Come again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MIT503 Veri Yapıları ve algoritmalar</dc:title>
  <dc:creator>gmyuriy</dc:creator>
  <cp:lastModifiedBy>gmyuriy</cp:lastModifiedBy>
  <cp:revision>1964</cp:revision>
  <dcterms:created xsi:type="dcterms:W3CDTF">2006-08-16T00:00:00Z</dcterms:created>
  <dcterms:modified xsi:type="dcterms:W3CDTF">2013-04-24T14:04:00Z</dcterms:modified>
</cp:coreProperties>
</file>