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tiff" ContentType="image/tiff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560" r:id="rId4"/>
    <p:sldId id="664" r:id="rId5"/>
    <p:sldId id="667" r:id="rId6"/>
    <p:sldId id="731" r:id="rId7"/>
    <p:sldId id="654" r:id="rId8"/>
    <p:sldId id="668" r:id="rId9"/>
    <p:sldId id="669" r:id="rId10"/>
    <p:sldId id="670" r:id="rId11"/>
    <p:sldId id="671" r:id="rId12"/>
    <p:sldId id="672" r:id="rId13"/>
    <p:sldId id="673" r:id="rId14"/>
    <p:sldId id="674" r:id="rId15"/>
    <p:sldId id="675" r:id="rId16"/>
    <p:sldId id="676" r:id="rId17"/>
    <p:sldId id="677" r:id="rId18"/>
    <p:sldId id="562" r:id="rId19"/>
    <p:sldId id="733" r:id="rId20"/>
    <p:sldId id="678" r:id="rId21"/>
    <p:sldId id="679" r:id="rId22"/>
    <p:sldId id="680" r:id="rId23"/>
    <p:sldId id="681" r:id="rId24"/>
    <p:sldId id="682" r:id="rId25"/>
    <p:sldId id="684" r:id="rId26"/>
    <p:sldId id="732" r:id="rId27"/>
    <p:sldId id="730" r:id="rId28"/>
    <p:sldId id="692" r:id="rId29"/>
    <p:sldId id="685" r:id="rId30"/>
    <p:sldId id="686" r:id="rId31"/>
    <p:sldId id="687" r:id="rId32"/>
    <p:sldId id="688" r:id="rId33"/>
    <p:sldId id="689" r:id="rId34"/>
    <p:sldId id="693" r:id="rId35"/>
    <p:sldId id="734" r:id="rId36"/>
    <p:sldId id="690" r:id="rId37"/>
    <p:sldId id="735" r:id="rId38"/>
    <p:sldId id="564" r:id="rId39"/>
    <p:sldId id="566" r:id="rId40"/>
    <p:sldId id="705" r:id="rId41"/>
    <p:sldId id="706" r:id="rId42"/>
    <p:sldId id="694" r:id="rId43"/>
    <p:sldId id="707" r:id="rId44"/>
    <p:sldId id="700" r:id="rId45"/>
    <p:sldId id="708" r:id="rId46"/>
    <p:sldId id="709" r:id="rId47"/>
    <p:sldId id="568" r:id="rId48"/>
    <p:sldId id="711" r:id="rId49"/>
    <p:sldId id="712" r:id="rId50"/>
    <p:sldId id="713" r:id="rId51"/>
    <p:sldId id="714" r:id="rId52"/>
    <p:sldId id="715" r:id="rId53"/>
    <p:sldId id="716" r:id="rId54"/>
    <p:sldId id="717" r:id="rId55"/>
    <p:sldId id="719" r:id="rId56"/>
    <p:sldId id="718" r:id="rId57"/>
    <p:sldId id="720" r:id="rId58"/>
    <p:sldId id="721" r:id="rId59"/>
    <p:sldId id="722" r:id="rId60"/>
    <p:sldId id="723" r:id="rId61"/>
    <p:sldId id="724" r:id="rId62"/>
    <p:sldId id="725" r:id="rId63"/>
    <p:sldId id="726" r:id="rId64"/>
    <p:sldId id="727" r:id="rId65"/>
    <p:sldId id="728" r:id="rId66"/>
    <p:sldId id="729" r:id="rId67"/>
    <p:sldId id="523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3C7"/>
    <a:srgbClr val="640000"/>
    <a:srgbClr val="320000"/>
    <a:srgbClr val="960000"/>
    <a:srgbClr val="C8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664A5-0D7A-4CC9-BBF0-742948A754DE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2D5FC-DEC1-44AE-8A66-9BBE83EB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tif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.tif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MIT5</a:t>
            </a:r>
            <a:r>
              <a:rPr lang="en-US" dirty="0" smtClean="0"/>
              <a:t>6</a:t>
            </a:r>
            <a:r>
              <a:rPr lang="tr-TR" dirty="0" smtClean="0"/>
              <a:t>3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tr-TR" dirty="0" smtClean="0"/>
              <a:t>Yapay Zeka ve Makine Öğrenmesi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Y. Doç. Yuriy Mishchenko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azaltma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Temel Bileşen Analizi (Principal Component Analiz, PCA) bu soruna şu şekilde yaklaşıyor:</a:t>
            </a:r>
          </a:p>
          <a:p>
            <a:pPr lvl="1"/>
            <a:r>
              <a:rPr lang="tr-TR" dirty="0" smtClean="0"/>
              <a:t>Çok boyutlu verilere doğru açıdan </a:t>
            </a:r>
            <a:r>
              <a:rPr lang="tr-TR" dirty="0" smtClean="0"/>
              <a:t>bakarak çok </a:t>
            </a:r>
            <a:r>
              <a:rPr lang="tr-TR" dirty="0" smtClean="0"/>
              <a:t>sıkça verideki ilişkiler açıklanabilir</a:t>
            </a:r>
            <a:endParaRPr lang="tr-TR" dirty="0" smtClean="0"/>
          </a:p>
          <a:p>
            <a:pPr lvl="1"/>
            <a:r>
              <a:rPr lang="tr-TR" dirty="0" smtClean="0"/>
              <a:t>PCA’nın amacı, bu “doğru açı” bulmaktır</a:t>
            </a:r>
          </a:p>
          <a:p>
            <a:pPr lvl="1"/>
            <a:endParaRPr lang="tr-TR" dirty="0" smtClean="0"/>
          </a:p>
          <a:p>
            <a:pPr lvl="1"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930" name="Picture 2" descr="E:\MyDocuments\Professional\Courses\Artificial Intelligence and Machine Learning\lec8eg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19401"/>
            <a:ext cx="4206240" cy="354209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azaltma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Çok boyutlu verilere doğru açıdan </a:t>
            </a:r>
            <a:r>
              <a:rPr lang="tr-TR" dirty="0" smtClean="0"/>
              <a:t>bakarak </a:t>
            </a:r>
            <a:r>
              <a:rPr lang="tr-TR" dirty="0" smtClean="0"/>
              <a:t>var olan ilişkiler çok </a:t>
            </a:r>
            <a:r>
              <a:rPr lang="tr-TR" dirty="0" smtClean="0"/>
              <a:t>sıkça açıktır;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36931" name="Picture 3" descr="E:\MyDocuments\Professional\Courses\Artificial Intelligence and Machine Learning\lec8eg2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2960" y="3276600"/>
            <a:ext cx="4206240" cy="315468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800600" y="2895600"/>
            <a:ext cx="35557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i="1" dirty="0" smtClean="0">
                <a:solidFill>
                  <a:srgbClr val="FF0000"/>
                </a:solidFill>
              </a:rPr>
              <a:t>lineer ilişki aslında !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3962400" y="4572000"/>
            <a:ext cx="987552" cy="484632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905000" y="4419600"/>
            <a:ext cx="304800" cy="457200"/>
            <a:chOff x="1905000" y="4419600"/>
            <a:chExt cx="304800" cy="457200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905000" y="4419600"/>
              <a:ext cx="228600" cy="3048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133600" y="4419600"/>
              <a:ext cx="76200" cy="3048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1905000" y="4724400"/>
              <a:ext cx="228600" cy="1524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1130591">
            <a:off x="6781800" y="4667527"/>
            <a:ext cx="304800" cy="304800"/>
            <a:chOff x="2133600" y="4419600"/>
            <a:chExt cx="304800" cy="304800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133600" y="4419600"/>
              <a:ext cx="0" cy="3048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133600" y="4724400"/>
              <a:ext cx="3048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133600" y="4724400"/>
              <a:ext cx="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azaltma</a:t>
            </a:r>
            <a:endParaRPr lang="en-US" dirty="0"/>
          </a:p>
        </p:txBody>
      </p:sp>
      <p:pic>
        <p:nvPicPr>
          <p:cNvPr id="7" name="Picture 2" descr="E:\MyDocuments\Professional\Courses\Artificial Intelligence and Machine Learning\lec8eg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19401"/>
            <a:ext cx="4206240" cy="3542097"/>
          </a:xfrm>
          <a:prstGeom prst="rect">
            <a:avLst/>
          </a:prstGeom>
          <a:noFill/>
        </p:spPr>
      </p:pic>
      <p:pic>
        <p:nvPicPr>
          <p:cNvPr id="8" name="Picture 3" descr="E:\MyDocuments\Professional\Courses\Artificial Intelligence and Machine Learning\lec8eg2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2960" y="3276600"/>
            <a:ext cx="4206240" cy="3154680"/>
          </a:xfrm>
          <a:prstGeom prst="rect">
            <a:avLst/>
          </a:prstGeom>
          <a:noFill/>
        </p:spPr>
      </p:pic>
      <p:sp>
        <p:nvSpPr>
          <p:cNvPr id="9" name="Left-Right Arrow 8"/>
          <p:cNvSpPr/>
          <p:nvPr/>
        </p:nvSpPr>
        <p:spPr>
          <a:xfrm>
            <a:off x="3962400" y="4572000"/>
            <a:ext cx="987552" cy="484632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905000" y="4419600"/>
            <a:ext cx="304800" cy="457200"/>
            <a:chOff x="1905000" y="4419600"/>
            <a:chExt cx="304800" cy="457200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905000" y="4419600"/>
              <a:ext cx="228600" cy="3048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133600" y="4419600"/>
              <a:ext cx="76200" cy="3048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1905000" y="4724400"/>
              <a:ext cx="228600" cy="1524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 rot="21130591">
            <a:off x="6781800" y="4667527"/>
            <a:ext cx="304800" cy="304800"/>
            <a:chOff x="2133600" y="4419600"/>
            <a:chExt cx="304800" cy="30480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133600" y="4419600"/>
              <a:ext cx="0" cy="3048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133600" y="4724400"/>
              <a:ext cx="3048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133600" y="4724400"/>
              <a:ext cx="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PCA sorunu: görsel inceleme için uygun bir </a:t>
            </a:r>
            <a:r>
              <a:rPr lang="tr-TR" dirty="0" smtClean="0"/>
              <a:t>“açı”, yanı </a:t>
            </a:r>
            <a:r>
              <a:rPr lang="tr-TR" dirty="0" smtClean="0"/>
              <a:t>uygun </a:t>
            </a:r>
            <a:r>
              <a:rPr lang="tr-TR" dirty="0" smtClean="0"/>
              <a:t>koordinat sistemi, seçmektir</a:t>
            </a:r>
            <a:endParaRPr lang="tr-TR" dirty="0" smtClean="0"/>
          </a:p>
          <a:p>
            <a:pPr lvl="1"/>
            <a:endParaRPr lang="tr-TR" dirty="0" smtClean="0"/>
          </a:p>
          <a:p>
            <a:pPr lvl="1">
              <a:buNone/>
            </a:pPr>
            <a:endParaRPr lang="tr-TR" dirty="0" smtClean="0"/>
          </a:p>
        </p:txBody>
      </p:sp>
      <p:sp>
        <p:nvSpPr>
          <p:cNvPr id="18" name="Down Arrow 17"/>
          <p:cNvSpPr/>
          <p:nvPr/>
        </p:nvSpPr>
        <p:spPr>
          <a:xfrm rot="2781710">
            <a:off x="7136950" y="3833763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00600" y="2895600"/>
            <a:ext cx="4276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i="1" dirty="0" smtClean="0">
                <a:solidFill>
                  <a:srgbClr val="FF0000"/>
                </a:solidFill>
              </a:rPr>
              <a:t>uygun koordinat sistemi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954" name="Picture 2" descr="E:\MyDocuments\Professional\Courses\Artificial Intelligence and Machine Learning\lec8eg3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550920"/>
            <a:ext cx="4206240" cy="315468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azaltma</a:t>
            </a:r>
            <a:endParaRPr lang="en-US" dirty="0"/>
          </a:p>
        </p:txBody>
      </p:sp>
      <p:pic>
        <p:nvPicPr>
          <p:cNvPr id="8" name="Picture 3" descr="E:\MyDocuments\Professional\Courses\Artificial Intelligence and Machine Learning\lec8eg2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76600"/>
            <a:ext cx="4206240" cy="3154680"/>
          </a:xfrm>
          <a:prstGeom prst="rect">
            <a:avLst/>
          </a:prstGeom>
          <a:noFill/>
        </p:spPr>
      </p:pic>
      <p:sp>
        <p:nvSpPr>
          <p:cNvPr id="9" name="Left-Right Arrow 8"/>
          <p:cNvSpPr/>
          <p:nvPr/>
        </p:nvSpPr>
        <p:spPr>
          <a:xfrm>
            <a:off x="3962400" y="4572000"/>
            <a:ext cx="987552" cy="484632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13"/>
          <p:cNvGrpSpPr/>
          <p:nvPr/>
        </p:nvGrpSpPr>
        <p:grpSpPr>
          <a:xfrm rot="21130591">
            <a:off x="2148840" y="4667527"/>
            <a:ext cx="304800" cy="304800"/>
            <a:chOff x="2133600" y="4419600"/>
            <a:chExt cx="304800" cy="30480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133600" y="4419600"/>
              <a:ext cx="0" cy="3048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133600" y="4724400"/>
              <a:ext cx="3048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133600" y="4724400"/>
              <a:ext cx="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Uygun “açıdan” verilere bakmak, bu koordinat sisemi kullanarak verileri </a:t>
            </a:r>
            <a:r>
              <a:rPr lang="tr-TR" dirty="0" smtClean="0"/>
              <a:t>incelemek </a:t>
            </a:r>
            <a:r>
              <a:rPr lang="tr-TR" dirty="0" smtClean="0"/>
              <a:t>demektir</a:t>
            </a:r>
          </a:p>
          <a:p>
            <a:pPr lvl="1">
              <a:buNone/>
            </a:pPr>
            <a:r>
              <a:rPr lang="tr-TR" dirty="0" smtClean="0"/>
              <a:t> </a:t>
            </a:r>
          </a:p>
        </p:txBody>
      </p:sp>
      <p:sp>
        <p:nvSpPr>
          <p:cNvPr id="18" name="Down Arrow 17"/>
          <p:cNvSpPr/>
          <p:nvPr/>
        </p:nvSpPr>
        <p:spPr>
          <a:xfrm rot="2781710">
            <a:off x="7594150" y="3071764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33600" y="2590800"/>
            <a:ext cx="685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 smtClean="0">
                <a:solidFill>
                  <a:srgbClr val="FF0000"/>
                </a:solidFill>
              </a:rPr>
              <a:t>Yeni koordinat </a:t>
            </a:r>
            <a:r>
              <a:rPr lang="tr-TR" sz="2800" b="1" dirty="0" smtClean="0">
                <a:solidFill>
                  <a:srgbClr val="FF0000"/>
                </a:solidFill>
              </a:rPr>
              <a:t>sistemindeki verilerin </a:t>
            </a:r>
            <a:r>
              <a:rPr lang="tr-TR" sz="2800" b="1" dirty="0" smtClean="0">
                <a:solidFill>
                  <a:srgbClr val="FF0000"/>
                </a:solidFill>
              </a:rPr>
              <a:t>grafiği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323367" y="5899299"/>
            <a:ext cx="457200" cy="457200"/>
            <a:chOff x="2122967" y="4267200"/>
            <a:chExt cx="457200" cy="457200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2133600" y="4540101"/>
              <a:ext cx="304800" cy="1842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2122967" y="4724400"/>
              <a:ext cx="4572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133600" y="4267200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azaltma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PCA’da, uygun koordinat </a:t>
            </a:r>
            <a:r>
              <a:rPr lang="tr-TR" dirty="0" smtClean="0"/>
              <a:t>sistemi bu şekilde </a:t>
            </a:r>
            <a:r>
              <a:rPr lang="tr-TR" dirty="0" smtClean="0"/>
              <a:t>aranıyor:</a:t>
            </a:r>
            <a:endParaRPr lang="tr-TR" dirty="0" smtClean="0"/>
          </a:p>
          <a:p>
            <a:pPr lvl="1"/>
            <a:r>
              <a:rPr lang="tr-TR" dirty="0" smtClean="0"/>
              <a:t>1. eksen </a:t>
            </a:r>
            <a:r>
              <a:rPr lang="tr-TR" dirty="0" smtClean="0"/>
              <a:t>olarak, </a:t>
            </a:r>
            <a:r>
              <a:rPr lang="tr-TR" dirty="0" smtClean="0"/>
              <a:t>verilerin en büyük değişiminde olan yön </a:t>
            </a:r>
            <a:r>
              <a:rPr lang="tr-TR" dirty="0" smtClean="0"/>
              <a:t>seçiliyor</a:t>
            </a:r>
            <a:endParaRPr lang="tr-TR" dirty="0" smtClean="0"/>
          </a:p>
          <a:p>
            <a:pPr lvl="1"/>
            <a:r>
              <a:rPr lang="tr-TR" dirty="0" smtClean="0"/>
              <a:t>2. eksen olarak, önceki 1. eksene dikey olan ve verilerin en büyük değişiminde olan yön </a:t>
            </a:r>
            <a:r>
              <a:rPr lang="tr-TR" dirty="0" smtClean="0"/>
              <a:t>seçiliyor</a:t>
            </a:r>
            <a:endParaRPr lang="tr-TR" dirty="0" smtClean="0"/>
          </a:p>
          <a:p>
            <a:pPr lvl="1"/>
            <a:r>
              <a:rPr lang="tr-TR" dirty="0" smtClean="0"/>
              <a:t>3. eksen olarak, önceki 1. ve 2. eksene dikey olan ve kalan verilerin en büyük değişiminde olan yön </a:t>
            </a:r>
            <a:r>
              <a:rPr lang="tr-TR" dirty="0" smtClean="0"/>
              <a:t>seçiliyor</a:t>
            </a:r>
            <a:endParaRPr lang="tr-TR" dirty="0" smtClean="0"/>
          </a:p>
          <a:p>
            <a:pPr lvl="1"/>
            <a:r>
              <a:rPr lang="tr-TR" dirty="0" smtClean="0"/>
              <a:t>Ve böyle – her zaman </a:t>
            </a:r>
            <a:r>
              <a:rPr lang="tr-TR" i="1" dirty="0" smtClean="0">
                <a:solidFill>
                  <a:srgbClr val="FF0000"/>
                </a:solidFill>
              </a:rPr>
              <a:t>yeni eksen olarak </a:t>
            </a:r>
            <a:r>
              <a:rPr lang="tr-TR" i="1" dirty="0" smtClean="0">
                <a:solidFill>
                  <a:srgbClr val="FF0000"/>
                </a:solidFill>
              </a:rPr>
              <a:t>verilerindeki </a:t>
            </a:r>
            <a:r>
              <a:rPr lang="tr-TR" i="1" dirty="0" smtClean="0">
                <a:solidFill>
                  <a:srgbClr val="FF0000"/>
                </a:solidFill>
              </a:rPr>
              <a:t>en </a:t>
            </a:r>
            <a:r>
              <a:rPr lang="tr-TR" i="1" dirty="0" smtClean="0">
                <a:solidFill>
                  <a:srgbClr val="FF0000"/>
                </a:solidFill>
              </a:rPr>
              <a:t>büyük </a:t>
            </a:r>
            <a:r>
              <a:rPr lang="tr-TR" i="1" dirty="0" smtClean="0">
                <a:solidFill>
                  <a:srgbClr val="FF0000"/>
                </a:solidFill>
              </a:rPr>
              <a:t>kalan </a:t>
            </a:r>
            <a:r>
              <a:rPr lang="tr-TR" i="1" dirty="0" smtClean="0">
                <a:solidFill>
                  <a:srgbClr val="FF0000"/>
                </a:solidFill>
              </a:rPr>
              <a:t>değişimde </a:t>
            </a:r>
            <a:r>
              <a:rPr lang="tr-TR" i="1" dirty="0" smtClean="0">
                <a:solidFill>
                  <a:srgbClr val="FF0000"/>
                </a:solidFill>
              </a:rPr>
              <a:t>olan yön </a:t>
            </a:r>
            <a:r>
              <a:rPr lang="tr-TR" i="1" dirty="0" smtClean="0">
                <a:solidFill>
                  <a:srgbClr val="FF0000"/>
                </a:solidFill>
              </a:rPr>
              <a:t>seçiliyor</a:t>
            </a:r>
            <a:endParaRPr lang="tr-TR" i="1" dirty="0" smtClean="0">
              <a:solidFill>
                <a:srgbClr val="FF0000"/>
              </a:solidFill>
            </a:endParaRPr>
          </a:p>
          <a:p>
            <a:pPr lvl="1"/>
            <a:endParaRPr lang="tr-TR" dirty="0" smtClean="0"/>
          </a:p>
          <a:p>
            <a:pPr lvl="1"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azaltma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Böyle seçilmis </a:t>
            </a:r>
            <a:r>
              <a:rPr lang="tr-TR" dirty="0" smtClean="0"/>
              <a:t>dikey olan </a:t>
            </a:r>
            <a:r>
              <a:rPr lang="tr-TR" dirty="0" smtClean="0"/>
              <a:t>“en büyük değişim” yönlerine “</a:t>
            </a:r>
            <a:r>
              <a:rPr lang="tr-TR" i="1" dirty="0" smtClean="0">
                <a:solidFill>
                  <a:srgbClr val="FF0000"/>
                </a:solidFill>
              </a:rPr>
              <a:t>temel bileşenler</a:t>
            </a:r>
            <a:r>
              <a:rPr lang="tr-TR" dirty="0" smtClean="0"/>
              <a:t>” denir (ondan “temel bileşen analizi”)</a:t>
            </a:r>
          </a:p>
          <a:p>
            <a:r>
              <a:rPr lang="tr-TR" dirty="0" smtClean="0"/>
              <a:t>PCA yönleri, verilerin değişimi </a:t>
            </a:r>
            <a:r>
              <a:rPr lang="tr-TR" dirty="0" smtClean="0"/>
              <a:t>ile ilgili </a:t>
            </a:r>
            <a:r>
              <a:rPr lang="tr-TR" dirty="0" smtClean="0"/>
              <a:t>en büyük katkıda olan yönü ilk önce belirtiyor, daha sonra daha az katkıda olan yönleri açıklıyor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azaltma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Gerçek uygulamalarda </a:t>
            </a:r>
            <a:r>
              <a:rPr lang="tr-TR" dirty="0" smtClean="0"/>
              <a:t>aşağıdaki</a:t>
            </a:r>
            <a:r>
              <a:rPr lang="tr-TR" dirty="0" smtClean="0"/>
              <a:t> </a:t>
            </a:r>
            <a:r>
              <a:rPr lang="tr-TR" dirty="0" smtClean="0"/>
              <a:t>durum çok sık </a:t>
            </a:r>
            <a:r>
              <a:rPr lang="tr-TR" dirty="0" smtClean="0"/>
              <a:t>olabilir: </a:t>
            </a:r>
            <a:r>
              <a:rPr lang="tr-TR" dirty="0" smtClean="0"/>
              <a:t>çok boyutlu ve ilk bakıştan çok karmaşık verilerde </a:t>
            </a:r>
            <a:r>
              <a:rPr lang="tr-TR" dirty="0" smtClean="0"/>
              <a:t>çok </a:t>
            </a:r>
            <a:r>
              <a:rPr lang="tr-TR" dirty="0" smtClean="0"/>
              <a:t>az </a:t>
            </a:r>
            <a:r>
              <a:rPr lang="tr-TR" dirty="0" smtClean="0"/>
              <a:t>temel etki </a:t>
            </a:r>
            <a:r>
              <a:rPr lang="tr-TR" dirty="0" smtClean="0"/>
              <a:t>vardır </a:t>
            </a:r>
          </a:p>
          <a:p>
            <a:pPr lvl="1"/>
            <a:r>
              <a:rPr lang="tr-TR" dirty="0" smtClean="0"/>
              <a:t>Bu etkiler </a:t>
            </a:r>
            <a:r>
              <a:rPr lang="tr-TR" dirty="0" smtClean="0"/>
              <a:t>birkaç </a:t>
            </a:r>
            <a:r>
              <a:rPr lang="tr-TR" dirty="0" smtClean="0"/>
              <a:t>ilk PCA </a:t>
            </a:r>
            <a:r>
              <a:rPr lang="tr-TR" dirty="0" smtClean="0"/>
              <a:t>yönü </a:t>
            </a:r>
            <a:r>
              <a:rPr lang="tr-TR" dirty="0" smtClean="0"/>
              <a:t>olarak </a:t>
            </a:r>
            <a:r>
              <a:rPr lang="tr-TR" dirty="0" smtClean="0"/>
              <a:t>bulunur</a:t>
            </a:r>
            <a:endParaRPr lang="tr-TR" dirty="0" smtClean="0"/>
          </a:p>
          <a:p>
            <a:pPr lvl="1"/>
            <a:r>
              <a:rPr lang="tr-TR" dirty="0" smtClean="0"/>
              <a:t>Bu anlamda, PCA </a:t>
            </a:r>
            <a:r>
              <a:rPr lang="tr-TR" dirty="0" smtClean="0"/>
              <a:t>yönleri, çok </a:t>
            </a:r>
            <a:r>
              <a:rPr lang="tr-TR" dirty="0" smtClean="0"/>
              <a:t>boyutlu karmaşık veriler sıkça 2-3 </a:t>
            </a:r>
            <a:r>
              <a:rPr lang="tr-TR" dirty="0" smtClean="0"/>
              <a:t>yeni “özellikle” açıklayıp gösterebiliyor </a:t>
            </a:r>
            <a:r>
              <a:rPr lang="tr-TR" dirty="0" smtClean="0"/>
              <a:t>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azaltma</a:t>
            </a:r>
            <a:endParaRPr lang="en-US" dirty="0"/>
          </a:p>
        </p:txBody>
      </p:sp>
      <p:pic>
        <p:nvPicPr>
          <p:cNvPr id="4" name="Picture 2" descr="E:\MyDocuments\Professional\Courses\Artificial Intelligence and Machine Learning\lec8eg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15903"/>
            <a:ext cx="4206240" cy="3542097"/>
          </a:xfrm>
          <a:prstGeom prst="rect">
            <a:avLst/>
          </a:prstGeom>
          <a:noFill/>
        </p:spPr>
      </p:pic>
      <p:pic>
        <p:nvPicPr>
          <p:cNvPr id="5" name="Picture 2" descr="E:\MyDocuments\Professional\Courses\Artificial Intelligence and Machine Learning\lec8eg3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550920"/>
            <a:ext cx="4206240" cy="315468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2514600"/>
            <a:ext cx="342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Orijinal veriler, çok boyutlu ve karmaşık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876800" y="2514600"/>
            <a:ext cx="403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PCA </a:t>
            </a:r>
            <a:r>
              <a:rPr lang="tr-TR" sz="2400" dirty="0" smtClean="0"/>
              <a:t>koordinatında, </a:t>
            </a:r>
            <a:r>
              <a:rPr lang="tr-TR" sz="2400" dirty="0" smtClean="0"/>
              <a:t>iki </a:t>
            </a:r>
            <a:r>
              <a:rPr lang="tr-TR" sz="2400" dirty="0" smtClean="0"/>
              <a:t>ilk PCA </a:t>
            </a:r>
            <a:r>
              <a:rPr lang="tr-TR" sz="2400" dirty="0" smtClean="0"/>
              <a:t>yönü </a:t>
            </a:r>
            <a:r>
              <a:rPr lang="tr-TR" sz="2400" dirty="0" smtClean="0"/>
              <a:t>yeterlidir !!!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23367" y="5899299"/>
            <a:ext cx="457200" cy="457200"/>
            <a:chOff x="2122967" y="4267200"/>
            <a:chExt cx="457200" cy="457200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122967" y="4724400"/>
              <a:ext cx="4572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133600" y="4267200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azaltma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Matematiksel açıdan, PCA yönleri </a:t>
            </a:r>
            <a:r>
              <a:rPr lang="tr-TR" dirty="0" smtClean="0"/>
              <a:t>veri maksimum </a:t>
            </a:r>
            <a:r>
              <a:rPr lang="tr-TR" dirty="0" smtClean="0"/>
              <a:t>varyans yönleridir</a:t>
            </a:r>
          </a:p>
          <a:p>
            <a:r>
              <a:rPr lang="tr-TR" dirty="0" smtClean="0"/>
              <a:t>Varians, </a:t>
            </a:r>
            <a:r>
              <a:rPr lang="tr-TR" dirty="0" smtClean="0"/>
              <a:t>i. ve j. özellikler arasında ortak </a:t>
            </a:r>
            <a:r>
              <a:rPr lang="tr-TR" dirty="0" smtClean="0"/>
              <a:t>değişim derecesini ölçüyor </a:t>
            </a:r>
            <a:r>
              <a:rPr lang="tr-TR" dirty="0" smtClean="0"/>
              <a:t>(bütük özellik çiftleri </a:t>
            </a:r>
            <a:r>
              <a:rPr lang="tr-TR" dirty="0" smtClean="0"/>
              <a:t>için, i x j “varians matris” oluşturuyor)</a:t>
            </a:r>
            <a:endParaRPr lang="tr-TR" dirty="0" smtClean="0"/>
          </a:p>
          <a:p>
            <a:pPr lvl="1"/>
            <a:endParaRPr lang="tr-TR" dirty="0" smtClean="0"/>
          </a:p>
          <a:p>
            <a:pPr lvl="1">
              <a:buNone/>
            </a:pPr>
            <a:endParaRPr lang="tr-TR" dirty="0" smtClean="0"/>
          </a:p>
        </p:txBody>
      </p:sp>
      <p:graphicFrame>
        <p:nvGraphicFramePr>
          <p:cNvPr id="561153" name="Object 1"/>
          <p:cNvGraphicFramePr>
            <a:graphicFrameLocks noChangeAspect="1"/>
          </p:cNvGraphicFramePr>
          <p:nvPr/>
        </p:nvGraphicFramePr>
        <p:xfrm>
          <a:off x="919163" y="4491038"/>
          <a:ext cx="2657475" cy="655637"/>
        </p:xfrm>
        <a:graphic>
          <a:graphicData uri="http://schemas.openxmlformats.org/presentationml/2006/ole">
            <p:oleObj spid="_x0000_s561153" name="Equation" r:id="rId3" imgW="97776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azaltma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Sıfır ortalamalı veriler için varyans </a:t>
            </a:r>
            <a:r>
              <a:rPr lang="tr-TR" dirty="0" smtClean="0"/>
              <a:t>matrisi </a:t>
            </a:r>
            <a:r>
              <a:rPr lang="tr-TR" dirty="0" smtClean="0"/>
              <a:t>aşağıdaki </a:t>
            </a:r>
            <a:r>
              <a:rPr lang="tr-TR" dirty="0" smtClean="0"/>
              <a:t>şekilde </a:t>
            </a:r>
            <a:r>
              <a:rPr lang="tr-TR" dirty="0" smtClean="0"/>
              <a:t>hesaplanır</a:t>
            </a:r>
            <a:endParaRPr lang="tr-TR" dirty="0" smtClean="0"/>
          </a:p>
          <a:p>
            <a:pPr lvl="1"/>
            <a:endParaRPr lang="tr-TR" dirty="0" smtClean="0"/>
          </a:p>
          <a:p>
            <a:pPr lvl="1">
              <a:buNone/>
            </a:pPr>
            <a:endParaRPr lang="tr-TR" dirty="0" smtClean="0"/>
          </a:p>
        </p:txBody>
      </p:sp>
      <p:graphicFrame>
        <p:nvGraphicFramePr>
          <p:cNvPr id="561153" name="Object 1"/>
          <p:cNvGraphicFramePr>
            <a:graphicFrameLocks noChangeAspect="1"/>
          </p:cNvGraphicFramePr>
          <p:nvPr/>
        </p:nvGraphicFramePr>
        <p:xfrm>
          <a:off x="533400" y="2971800"/>
          <a:ext cx="3898900" cy="1171575"/>
        </p:xfrm>
        <a:graphic>
          <a:graphicData uri="http://schemas.openxmlformats.org/presentationml/2006/ole">
            <p:oleObj spid="_x0000_s723970" name="Equation" r:id="rId3" imgW="1434960" imgH="4316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76800" y="4038600"/>
          <a:ext cx="19050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193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 rot="2629644">
            <a:off x="3612923" y="4233666"/>
            <a:ext cx="978408" cy="4846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Ders planı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Boyut azaltma</a:t>
            </a:r>
            <a:r>
              <a:rPr lang="en-US" dirty="0" smtClean="0"/>
              <a:t> </a:t>
            </a:r>
            <a:r>
              <a:rPr lang="tr-TR" dirty="0" smtClean="0"/>
              <a:t>sorunu; Temel Bileşen Analizi </a:t>
            </a:r>
            <a:r>
              <a:rPr lang="tr-TR" dirty="0" smtClean="0"/>
              <a:t>(</a:t>
            </a:r>
            <a:r>
              <a:rPr lang="en-US" dirty="0" smtClean="0"/>
              <a:t>Principal Component Analysis, PCA</a:t>
            </a:r>
            <a:r>
              <a:rPr lang="tr-TR" dirty="0" smtClean="0"/>
              <a:t>)</a:t>
            </a:r>
            <a:endParaRPr lang="tr-TR" dirty="0" smtClean="0"/>
          </a:p>
          <a:p>
            <a:r>
              <a:rPr lang="tr-TR" dirty="0" smtClean="0"/>
              <a:t>Kümeleme sorunu; K-means yöntemi</a:t>
            </a:r>
          </a:p>
          <a:p>
            <a:endParaRPr lang="tr-TR" i="1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azaltma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PCA yönleri bu şekilde </a:t>
            </a:r>
            <a:r>
              <a:rPr lang="tr-TR" dirty="0" smtClean="0"/>
              <a:t>belirtiliyor </a:t>
            </a:r>
            <a:r>
              <a:rPr lang="tr-TR" dirty="0" smtClean="0"/>
              <a:t>ki, ilişkili koordinat sistemine göre varyans matrisi </a:t>
            </a:r>
            <a:r>
              <a:rPr lang="tr-TR" i="1" dirty="0" smtClean="0"/>
              <a:t>köşegen şeklinde </a:t>
            </a:r>
            <a:r>
              <a:rPr lang="tr-TR" dirty="0" smtClean="0"/>
              <a:t>olmalıdır</a:t>
            </a:r>
          </a:p>
          <a:p>
            <a:pPr lvl="1"/>
            <a:endParaRPr lang="tr-TR" dirty="0" smtClean="0"/>
          </a:p>
          <a:p>
            <a:pPr lvl="1">
              <a:buNone/>
            </a:pPr>
            <a:endParaRPr lang="tr-TR" dirty="0" smtClean="0"/>
          </a:p>
        </p:txBody>
      </p:sp>
      <p:graphicFrame>
        <p:nvGraphicFramePr>
          <p:cNvPr id="561153" name="Object 1"/>
          <p:cNvGraphicFramePr>
            <a:graphicFrameLocks noChangeAspect="1"/>
          </p:cNvGraphicFramePr>
          <p:nvPr/>
        </p:nvGraphicFramePr>
        <p:xfrm>
          <a:off x="1143000" y="3657600"/>
          <a:ext cx="2208213" cy="1103312"/>
        </p:xfrm>
        <a:graphic>
          <a:graphicData uri="http://schemas.openxmlformats.org/presentationml/2006/ole">
            <p:oleObj spid="_x0000_s638978" name="Equation" r:id="rId3" imgW="812520" imgH="40608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76800" y="4038600"/>
          <a:ext cx="19050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193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 rot="1431375">
            <a:off x="3581400" y="4648200"/>
            <a:ext cx="978408" cy="4846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azaltma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Koşegen şekli demek ki, </a:t>
            </a:r>
            <a:r>
              <a:rPr lang="tr-TR" i="1" dirty="0" smtClean="0"/>
              <a:t>i</a:t>
            </a:r>
            <a:r>
              <a:rPr lang="tr-TR" dirty="0" smtClean="0">
                <a:sym typeface="Symbol"/>
              </a:rPr>
              <a:t></a:t>
            </a:r>
            <a:r>
              <a:rPr lang="tr-TR" i="1" dirty="0" smtClean="0">
                <a:sym typeface="Symbol"/>
              </a:rPr>
              <a:t>j</a:t>
            </a:r>
            <a:r>
              <a:rPr lang="tr-TR" dirty="0" smtClean="0">
                <a:sym typeface="Symbol"/>
              </a:rPr>
              <a:t> için </a:t>
            </a:r>
            <a:r>
              <a:rPr lang="tr-TR" i="1" dirty="0" smtClean="0">
                <a:sym typeface="Symbol"/>
              </a:rPr>
              <a:t>C</a:t>
            </a:r>
            <a:r>
              <a:rPr lang="tr-TR" i="1" baseline="-25000" dirty="0" smtClean="0">
                <a:sym typeface="Symbol"/>
              </a:rPr>
              <a:t>ij</a:t>
            </a:r>
            <a:r>
              <a:rPr lang="tr-TR" dirty="0" smtClean="0">
                <a:sym typeface="Symbol"/>
              </a:rPr>
              <a:t>=0 </a:t>
            </a:r>
            <a:r>
              <a:rPr lang="tr-TR" dirty="0" smtClean="0">
                <a:sym typeface="Symbol"/>
              </a:rPr>
              <a:t>(bütün yeni özelliklerde ortak değişim hiç yok) </a:t>
            </a:r>
            <a:r>
              <a:rPr lang="tr-TR" dirty="0" smtClean="0">
                <a:sym typeface="Symbol"/>
              </a:rPr>
              <a:t>ve </a:t>
            </a:r>
            <a:r>
              <a:rPr lang="tr-TR" dirty="0" smtClean="0">
                <a:sym typeface="Symbol"/>
              </a:rPr>
              <a:t>sadece </a:t>
            </a:r>
            <a:r>
              <a:rPr lang="tr-TR" i="1" dirty="0" smtClean="0">
                <a:sym typeface="Symbol"/>
              </a:rPr>
              <a:t>C</a:t>
            </a:r>
            <a:r>
              <a:rPr lang="tr-TR" i="1" baseline="-25000" dirty="0" smtClean="0">
                <a:sym typeface="Symbol"/>
              </a:rPr>
              <a:t>ii</a:t>
            </a:r>
            <a:r>
              <a:rPr lang="tr-TR" dirty="0" smtClean="0">
                <a:sym typeface="Symbol"/>
              </a:rPr>
              <a:t> sıfırdan farklıdır</a:t>
            </a:r>
            <a:endParaRPr lang="tr-TR" dirty="0" smtClean="0"/>
          </a:p>
          <a:p>
            <a:pPr lvl="1"/>
            <a:endParaRPr lang="tr-TR" dirty="0" smtClean="0"/>
          </a:p>
          <a:p>
            <a:pPr lvl="1">
              <a:buNone/>
            </a:pPr>
            <a:endParaRPr lang="tr-TR" dirty="0" smtClean="0"/>
          </a:p>
        </p:txBody>
      </p:sp>
      <p:graphicFrame>
        <p:nvGraphicFramePr>
          <p:cNvPr id="561153" name="Object 1"/>
          <p:cNvGraphicFramePr>
            <a:graphicFrameLocks noChangeAspect="1"/>
          </p:cNvGraphicFramePr>
          <p:nvPr/>
        </p:nvGraphicFramePr>
        <p:xfrm>
          <a:off x="2438400" y="3048000"/>
          <a:ext cx="2208213" cy="1103312"/>
        </p:xfrm>
        <a:graphic>
          <a:graphicData uri="http://schemas.openxmlformats.org/presentationml/2006/ole">
            <p:oleObj spid="_x0000_s640002" name="Equation" r:id="rId3" imgW="812520" imgH="40608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76800" y="4038600"/>
          <a:ext cx="19050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193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azaltma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i="1" dirty="0" smtClean="0">
                <a:sym typeface="Symbol"/>
              </a:rPr>
              <a:t>C</a:t>
            </a:r>
            <a:r>
              <a:rPr lang="tr-TR" i="1" baseline="-25000" dirty="0" smtClean="0">
                <a:sym typeface="Symbol"/>
              </a:rPr>
              <a:t>ii</a:t>
            </a:r>
            <a:r>
              <a:rPr lang="tr-TR" dirty="0" smtClean="0">
                <a:sym typeface="Symbol"/>
              </a:rPr>
              <a:t> varians </a:t>
            </a:r>
            <a:r>
              <a:rPr lang="tr-TR" dirty="0" smtClean="0">
                <a:sym typeface="Symbol"/>
              </a:rPr>
              <a:t>değerleri</a:t>
            </a:r>
            <a:r>
              <a:rPr lang="tr-TR" dirty="0" smtClean="0">
                <a:sym typeface="Symbol"/>
              </a:rPr>
              <a:t>, verilerin i. </a:t>
            </a:r>
            <a:r>
              <a:rPr lang="tr-TR" dirty="0" smtClean="0">
                <a:sym typeface="Symbol"/>
              </a:rPr>
              <a:t>yöndeki </a:t>
            </a:r>
            <a:r>
              <a:rPr lang="tr-TR" dirty="0" smtClean="0">
                <a:sym typeface="Symbol"/>
              </a:rPr>
              <a:t>değişimi </a:t>
            </a:r>
            <a:r>
              <a:rPr lang="tr-TR" dirty="0" smtClean="0">
                <a:sym typeface="Symbol"/>
              </a:rPr>
              <a:t>belirtiyor; </a:t>
            </a:r>
            <a:r>
              <a:rPr lang="tr-TR" dirty="0" smtClean="0">
                <a:sym typeface="Symbol"/>
              </a:rPr>
              <a:t>daha büyük </a:t>
            </a:r>
            <a:r>
              <a:rPr lang="tr-TR" i="1" dirty="0" smtClean="0">
                <a:sym typeface="Symbol"/>
              </a:rPr>
              <a:t>C</a:t>
            </a:r>
            <a:r>
              <a:rPr lang="tr-TR" i="1" baseline="-25000" dirty="0" smtClean="0">
                <a:sym typeface="Symbol"/>
              </a:rPr>
              <a:t>ii</a:t>
            </a:r>
            <a:r>
              <a:rPr lang="tr-TR" dirty="0" smtClean="0">
                <a:sym typeface="Symbol"/>
              </a:rPr>
              <a:t>  </a:t>
            </a:r>
            <a:r>
              <a:rPr lang="tr-TR" dirty="0" smtClean="0">
                <a:sym typeface="Symbol"/>
              </a:rPr>
              <a:t>- o yönde </a:t>
            </a:r>
            <a:r>
              <a:rPr lang="tr-TR" dirty="0" smtClean="0">
                <a:sym typeface="Symbol"/>
              </a:rPr>
              <a:t>daha büyük değişim </a:t>
            </a:r>
            <a:r>
              <a:rPr lang="tr-TR" dirty="0" smtClean="0">
                <a:sym typeface="Symbol"/>
              </a:rPr>
              <a:t>anlamındadır</a:t>
            </a:r>
            <a:endParaRPr lang="tr-TR" dirty="0" smtClean="0"/>
          </a:p>
          <a:p>
            <a:pPr lvl="1"/>
            <a:endParaRPr lang="tr-TR" dirty="0" smtClean="0"/>
          </a:p>
          <a:p>
            <a:pPr lvl="1">
              <a:buNone/>
            </a:pPr>
            <a:endParaRPr lang="tr-TR" dirty="0" smtClean="0"/>
          </a:p>
        </p:txBody>
      </p:sp>
      <p:pic>
        <p:nvPicPr>
          <p:cNvPr id="6" name="Picture 2" descr="E:\MyDocuments\Professional\Courses\Artificial Intelligence and Machine Learning\lec8eg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048000"/>
            <a:ext cx="4206240" cy="3542097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4038600" y="4267200"/>
            <a:ext cx="609600" cy="914400"/>
            <a:chOff x="1600200" y="4038601"/>
            <a:chExt cx="609600" cy="914400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1600200" y="4038601"/>
              <a:ext cx="533400" cy="685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133600" y="4495801"/>
              <a:ext cx="76200" cy="2285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676400" y="4724400"/>
              <a:ext cx="457200" cy="2286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914400" y="3429000"/>
            <a:ext cx="213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Büyük değişim yüksek varians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28600" y="6027003"/>
            <a:ext cx="342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Daha küçük değişim daha düşük yüksek varians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6172200" y="3657600"/>
            <a:ext cx="251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Çok küçük değişim düşük varians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4648200" y="4488597"/>
            <a:ext cx="2781300" cy="3882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</p:cNvCxnSpPr>
          <p:nvPr/>
        </p:nvCxnSpPr>
        <p:spPr>
          <a:xfrm>
            <a:off x="1981200" y="4259997"/>
            <a:ext cx="2133600" cy="2358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0"/>
          </p:cNvCxnSpPr>
          <p:nvPr/>
        </p:nvCxnSpPr>
        <p:spPr>
          <a:xfrm flipV="1">
            <a:off x="1943100" y="5181600"/>
            <a:ext cx="2095500" cy="8454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azaltma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Varyans matrisi köşegen şekline koyma, bir </a:t>
            </a:r>
            <a:r>
              <a:rPr lang="tr-TR" dirty="0" smtClean="0"/>
              <a:t>“özdeğeri” diye matematiksel </a:t>
            </a:r>
            <a:r>
              <a:rPr lang="tr-TR" dirty="0" smtClean="0"/>
              <a:t>problemidir</a:t>
            </a:r>
          </a:p>
          <a:p>
            <a:r>
              <a:rPr lang="tr-TR" dirty="0" smtClean="0"/>
              <a:t>Bu çok iyi bilinen matematiksel </a:t>
            </a:r>
            <a:r>
              <a:rPr lang="tr-TR" dirty="0" smtClean="0"/>
              <a:t>problem, </a:t>
            </a:r>
            <a:r>
              <a:rPr lang="tr-TR" dirty="0" smtClean="0"/>
              <a:t>ve </a:t>
            </a:r>
            <a:r>
              <a:rPr lang="tr-TR" dirty="0" smtClean="0"/>
              <a:t>var olan yazılım kullanarak verimli </a:t>
            </a:r>
            <a:r>
              <a:rPr lang="tr-TR" dirty="0" smtClean="0"/>
              <a:t>şekilde çözülebilir (...)</a:t>
            </a:r>
          </a:p>
          <a:p>
            <a:pPr lvl="1"/>
            <a:endParaRPr lang="tr-TR" dirty="0" smtClean="0"/>
          </a:p>
          <a:p>
            <a:pPr lvl="1">
              <a:buNone/>
            </a:pPr>
            <a:endParaRPr lang="tr-TR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76800" y="4038600"/>
          <a:ext cx="19050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193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2051" name="Object 3"/>
          <p:cNvGraphicFramePr>
            <a:graphicFrameLocks noChangeAspect="1"/>
          </p:cNvGraphicFramePr>
          <p:nvPr/>
        </p:nvGraphicFramePr>
        <p:xfrm>
          <a:off x="919163" y="4491038"/>
          <a:ext cx="2657475" cy="655637"/>
        </p:xfrm>
        <a:graphic>
          <a:graphicData uri="http://schemas.openxmlformats.org/presentationml/2006/ole">
            <p:oleObj spid="_x0000_s642051" name="Equation" r:id="rId3" imgW="97776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azaltma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Bu şekilde, </a:t>
            </a:r>
            <a:r>
              <a:rPr lang="tr-TR" i="1" dirty="0" smtClean="0"/>
              <a:t>C</a:t>
            </a:r>
            <a:r>
              <a:rPr lang="tr-TR" dirty="0" smtClean="0"/>
              <a:t> </a:t>
            </a:r>
            <a:r>
              <a:rPr lang="tr-TR" dirty="0" smtClean="0"/>
              <a:t>matrisinin </a:t>
            </a:r>
            <a:r>
              <a:rPr lang="tr-TR" dirty="0" smtClean="0"/>
              <a:t>özvektörleri </a:t>
            </a:r>
            <a:r>
              <a:rPr lang="tr-TR" dirty="0" smtClean="0"/>
              <a:t>PCA </a:t>
            </a:r>
            <a:r>
              <a:rPr lang="tr-TR" dirty="0" smtClean="0"/>
              <a:t>yön vektörleridir</a:t>
            </a:r>
            <a:endParaRPr lang="tr-TR" dirty="0" smtClean="0"/>
          </a:p>
          <a:p>
            <a:r>
              <a:rPr lang="tr-TR" dirty="0" smtClean="0"/>
              <a:t>Koşegen </a:t>
            </a:r>
            <a:r>
              <a:rPr lang="tr-TR" dirty="0" smtClean="0"/>
              <a:t>şeklindeki varyans matrisi</a:t>
            </a:r>
            <a:r>
              <a:rPr lang="tr-TR" dirty="0" smtClean="0"/>
              <a:t>, ilişkili </a:t>
            </a:r>
            <a:r>
              <a:rPr lang="tr-TR" dirty="0" smtClean="0"/>
              <a:t>verilerindeki farklı yönde </a:t>
            </a:r>
            <a:r>
              <a:rPr lang="tr-TR" dirty="0" smtClean="0"/>
              <a:t>değişim yada genişliği belirtiyor</a:t>
            </a:r>
            <a:endParaRPr lang="tr-TR" dirty="0" smtClean="0"/>
          </a:p>
          <a:p>
            <a:pPr lvl="1"/>
            <a:endParaRPr lang="tr-TR" dirty="0" smtClean="0"/>
          </a:p>
          <a:p>
            <a:pPr lvl="1">
              <a:buNone/>
            </a:pPr>
            <a:endParaRPr lang="tr-TR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4495800"/>
          <a:ext cx="19050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193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3075" name="Object 3"/>
          <p:cNvGraphicFramePr>
            <a:graphicFrameLocks noChangeAspect="1"/>
          </p:cNvGraphicFramePr>
          <p:nvPr/>
        </p:nvGraphicFramePr>
        <p:xfrm>
          <a:off x="1295400" y="4724400"/>
          <a:ext cx="2657475" cy="655637"/>
        </p:xfrm>
        <a:graphic>
          <a:graphicData uri="http://schemas.openxmlformats.org/presentationml/2006/ole">
            <p:oleObj spid="_x0000_s643075" name="Equation" r:id="rId3" imgW="97776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azaltma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Temel bileşen </a:t>
            </a:r>
            <a:r>
              <a:rPr lang="tr-TR" dirty="0" smtClean="0"/>
              <a:t>analizi matematiksel anlamda, </a:t>
            </a:r>
            <a:r>
              <a:rPr lang="tr-TR" dirty="0" smtClean="0"/>
              <a:t>verilerin varians matrisinin özdeğerleri problemi </a:t>
            </a:r>
            <a:r>
              <a:rPr lang="tr-TR" dirty="0" smtClean="0"/>
              <a:t>çözüp, </a:t>
            </a:r>
            <a:r>
              <a:rPr lang="tr-TR" dirty="0" smtClean="0"/>
              <a:t>özvektörleri yeni PCA koordinat sistemi </a:t>
            </a:r>
            <a:r>
              <a:rPr lang="tr-TR" dirty="0" smtClean="0"/>
              <a:t>olarak kullanır</a:t>
            </a:r>
            <a:endParaRPr lang="tr-TR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4495800"/>
          <a:ext cx="19050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193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3075" name="Object 3"/>
          <p:cNvGraphicFramePr>
            <a:graphicFrameLocks noChangeAspect="1"/>
          </p:cNvGraphicFramePr>
          <p:nvPr/>
        </p:nvGraphicFramePr>
        <p:xfrm>
          <a:off x="7239000" y="4572000"/>
          <a:ext cx="482600" cy="517525"/>
        </p:xfrm>
        <a:graphic>
          <a:graphicData uri="http://schemas.openxmlformats.org/presentationml/2006/ole">
            <p:oleObj spid="_x0000_s645122" name="Equation" r:id="rId3" imgW="177480" imgH="190440" progId="Equation.3">
              <p:embed/>
            </p:oleObj>
          </a:graphicData>
        </a:graphic>
      </p:graphicFrame>
      <p:pic>
        <p:nvPicPr>
          <p:cNvPr id="9" name="Picture 2" descr="E:\MyDocuments\Professional\Courses\Artificial Intelligence and Machine Learning\lec8eg3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" y="3550920"/>
            <a:ext cx="4206240" cy="3154680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736127" y="5899299"/>
            <a:ext cx="457200" cy="457200"/>
            <a:chOff x="2122967" y="4267200"/>
            <a:chExt cx="457200" cy="457200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133600" y="4540101"/>
              <a:ext cx="304800" cy="1842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122967" y="4724400"/>
              <a:ext cx="4572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133600" y="4267200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azaltma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smtClean="0"/>
              <a:t>Bu yeni </a:t>
            </a:r>
            <a:r>
              <a:rPr lang="tr-TR" dirty="0" smtClean="0"/>
              <a:t>koordinat </a:t>
            </a:r>
            <a:r>
              <a:rPr lang="tr-TR" dirty="0" smtClean="0"/>
              <a:t>sistemine göre, </a:t>
            </a:r>
            <a:r>
              <a:rPr lang="tr-TR" dirty="0" smtClean="0"/>
              <a:t>öncelikle </a:t>
            </a:r>
            <a:r>
              <a:rPr lang="tr-TR" dirty="0" smtClean="0"/>
              <a:t>önemli olan verilerdeki yönleri </a:t>
            </a:r>
            <a:r>
              <a:rPr lang="tr-TR" dirty="0" smtClean="0"/>
              <a:t>daha önce </a:t>
            </a:r>
            <a:r>
              <a:rPr lang="tr-TR" dirty="0" smtClean="0"/>
              <a:t>gösterilir, çok </a:t>
            </a:r>
            <a:r>
              <a:rPr lang="tr-TR" dirty="0" smtClean="0"/>
              <a:t>boyutlu </a:t>
            </a:r>
            <a:r>
              <a:rPr lang="tr-TR" dirty="0" smtClean="0"/>
              <a:t>karmaşık verilerin </a:t>
            </a:r>
            <a:r>
              <a:rPr lang="tr-TR" dirty="0" smtClean="0"/>
              <a:t>yapısı </a:t>
            </a:r>
            <a:r>
              <a:rPr lang="tr-TR" dirty="0" smtClean="0"/>
              <a:t>grafik </a:t>
            </a:r>
            <a:r>
              <a:rPr lang="tr-TR" dirty="0" smtClean="0"/>
              <a:t>şekilde </a:t>
            </a:r>
            <a:r>
              <a:rPr lang="tr-TR" dirty="0" smtClean="0"/>
              <a:t>incelenebilir</a:t>
            </a:r>
            <a:endParaRPr lang="tr-TR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4495800"/>
          <a:ext cx="19050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193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3075" name="Object 3"/>
          <p:cNvGraphicFramePr>
            <a:graphicFrameLocks noChangeAspect="1"/>
          </p:cNvGraphicFramePr>
          <p:nvPr/>
        </p:nvGraphicFramePr>
        <p:xfrm>
          <a:off x="7239000" y="4572000"/>
          <a:ext cx="482600" cy="517525"/>
        </p:xfrm>
        <a:graphic>
          <a:graphicData uri="http://schemas.openxmlformats.org/presentationml/2006/ole">
            <p:oleObj spid="_x0000_s702466" name="Equation" r:id="rId3" imgW="177480" imgH="190440" progId="Equation.3">
              <p:embed/>
            </p:oleObj>
          </a:graphicData>
        </a:graphic>
      </p:graphicFrame>
      <p:pic>
        <p:nvPicPr>
          <p:cNvPr id="9" name="Picture 2" descr="E:\MyDocuments\Professional\Courses\Artificial Intelligence and Machine Learning\lec8eg3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" y="3550920"/>
            <a:ext cx="4206240" cy="3154680"/>
          </a:xfrm>
          <a:prstGeom prst="rect">
            <a:avLst/>
          </a:prstGeom>
          <a:noFill/>
        </p:spPr>
      </p:pic>
      <p:grpSp>
        <p:nvGrpSpPr>
          <p:cNvPr id="4" name="Group 10"/>
          <p:cNvGrpSpPr/>
          <p:nvPr/>
        </p:nvGrpSpPr>
        <p:grpSpPr>
          <a:xfrm>
            <a:off x="736127" y="5899299"/>
            <a:ext cx="457200" cy="457200"/>
            <a:chOff x="2122967" y="4267200"/>
            <a:chExt cx="457200" cy="457200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133600" y="4540101"/>
              <a:ext cx="304800" cy="1842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122967" y="4724400"/>
              <a:ext cx="4572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133600" y="4267200"/>
              <a:ext cx="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azaltma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/>
          </a:bodyPr>
          <a:lstStyle/>
          <a:p>
            <a:r>
              <a:rPr lang="tr-TR" dirty="0" smtClean="0"/>
              <a:t>Orijinal özellikler, </a:t>
            </a:r>
            <a:r>
              <a:rPr lang="tr-TR" i="1" dirty="0" smtClean="0"/>
              <a:t>x,</a:t>
            </a:r>
            <a:r>
              <a:rPr lang="tr-TR" dirty="0" smtClean="0"/>
              <a:t> ve onların PCA’deki vektörler, </a:t>
            </a:r>
            <a:r>
              <a:rPr lang="tr-TR" i="1" dirty="0" smtClean="0"/>
              <a:t>z</a:t>
            </a:r>
            <a:r>
              <a:rPr lang="tr-TR" dirty="0" smtClean="0"/>
              <a:t>, </a:t>
            </a:r>
            <a:r>
              <a:rPr lang="tr-TR" dirty="0" smtClean="0"/>
              <a:t>lineer </a:t>
            </a:r>
            <a:r>
              <a:rPr lang="tr-TR" dirty="0" smtClean="0"/>
              <a:t>şekilde bağlıdır;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r>
              <a:rPr lang="tr-TR" dirty="0" smtClean="0"/>
              <a:t>Buradaki U matrisi, özvektörlerin matrisidir; </a:t>
            </a:r>
            <a:r>
              <a:rPr lang="tr-TR" dirty="0" smtClean="0"/>
              <a:t>(U matrisinin </a:t>
            </a:r>
            <a:r>
              <a:rPr lang="tr-TR" dirty="0" smtClean="0"/>
              <a:t>sütunları </a:t>
            </a:r>
            <a:r>
              <a:rPr lang="tr-TR" dirty="0" smtClean="0"/>
              <a:t>C matrisinin özvektörleridir</a:t>
            </a:r>
            <a:r>
              <a:rPr lang="tr-TR" dirty="0" smtClean="0"/>
              <a:t>; </a:t>
            </a:r>
            <a:r>
              <a:rPr lang="tr-TR" dirty="0" smtClean="0"/>
              <a:t>çarpım – matris-vektör çarpımıdır</a:t>
            </a:r>
          </a:p>
          <a:p>
            <a:pPr lvl="1">
              <a:buNone/>
            </a:pPr>
            <a:endParaRPr lang="tr-TR" dirty="0" smtClean="0"/>
          </a:p>
        </p:txBody>
      </p:sp>
      <p:graphicFrame>
        <p:nvGraphicFramePr>
          <p:cNvPr id="652291" name="Object 3"/>
          <p:cNvGraphicFramePr>
            <a:graphicFrameLocks noChangeAspect="1"/>
          </p:cNvGraphicFramePr>
          <p:nvPr/>
        </p:nvGraphicFramePr>
        <p:xfrm>
          <a:off x="3276600" y="2678112"/>
          <a:ext cx="2208212" cy="1589088"/>
        </p:xfrm>
        <a:graphic>
          <a:graphicData uri="http://schemas.openxmlformats.org/presentationml/2006/ole">
            <p:oleObj spid="_x0000_s678914" name="Equation" r:id="rId3" imgW="495000" imgH="355320" progId="Equation.3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azaltma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Koşegen ve orijinal C matrisleri </a:t>
            </a:r>
            <a:r>
              <a:rPr lang="tr-TR" dirty="0" smtClean="0"/>
              <a:t>bu şekilde bağlıdır;</a:t>
            </a:r>
          </a:p>
        </p:txBody>
      </p:sp>
      <p:graphicFrame>
        <p:nvGraphicFramePr>
          <p:cNvPr id="652291" name="Object 3"/>
          <p:cNvGraphicFramePr>
            <a:graphicFrameLocks noChangeAspect="1"/>
          </p:cNvGraphicFramePr>
          <p:nvPr/>
        </p:nvGraphicFramePr>
        <p:xfrm>
          <a:off x="2262188" y="3352800"/>
          <a:ext cx="4313237" cy="884238"/>
        </p:xfrm>
        <a:graphic>
          <a:graphicData uri="http://schemas.openxmlformats.org/presentationml/2006/ole">
            <p:oleObj spid="_x0000_s653314" name="Equation" r:id="rId3" imgW="111744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azaltma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Makine öğrenme açısından, PCA yöntemi var olan </a:t>
            </a:r>
            <a:r>
              <a:rPr lang="tr-TR" dirty="0" smtClean="0"/>
              <a:t>(x) </a:t>
            </a:r>
            <a:r>
              <a:rPr lang="tr-TR" dirty="0" smtClean="0"/>
              <a:t>veriler </a:t>
            </a:r>
            <a:r>
              <a:rPr lang="tr-TR" dirty="0" smtClean="0"/>
              <a:t>için daha </a:t>
            </a:r>
            <a:r>
              <a:rPr lang="tr-TR" dirty="0" smtClean="0"/>
              <a:t>“iyi” </a:t>
            </a:r>
            <a:r>
              <a:rPr lang="tr-TR" dirty="0" smtClean="0"/>
              <a:t>yeni </a:t>
            </a:r>
            <a:r>
              <a:rPr lang="tr-TR" dirty="0" smtClean="0"/>
              <a:t>lineer</a:t>
            </a:r>
            <a:r>
              <a:rPr lang="tr-TR" dirty="0" smtClean="0"/>
              <a:t> olan</a:t>
            </a:r>
            <a:r>
              <a:rPr lang="tr-TR" dirty="0" smtClean="0"/>
              <a:t> (z) özellikleri bulmaya </a:t>
            </a:r>
            <a:r>
              <a:rPr lang="tr-TR" dirty="0" smtClean="0"/>
              <a:t>çalışıyor</a:t>
            </a:r>
            <a:endParaRPr lang="tr-TR" dirty="0" smtClean="0"/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/>
        </p:nvGraphicFramePr>
        <p:xfrm>
          <a:off x="1219200" y="3733800"/>
          <a:ext cx="2642637" cy="914400"/>
        </p:xfrm>
        <a:graphic>
          <a:graphicData uri="http://schemas.openxmlformats.org/presentationml/2006/ole">
            <p:oleObj spid="_x0000_s646147" name="Equation" r:id="rId3" imgW="660240" imgH="228600" progId="Equation.3">
              <p:embed/>
            </p:oleObj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76800" y="4038600"/>
          <a:ext cx="19050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193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Genel kavramları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Şu ana kadar </a:t>
            </a:r>
            <a:r>
              <a:rPr lang="tr-TR" dirty="0" smtClean="0"/>
              <a:t>çoğunlukla </a:t>
            </a:r>
            <a:r>
              <a:rPr lang="tr-TR" dirty="0" smtClean="0">
                <a:solidFill>
                  <a:srgbClr val="FF0000"/>
                </a:solidFill>
              </a:rPr>
              <a:t>denetimli makine öğrenme problemlerine</a:t>
            </a:r>
            <a:r>
              <a:rPr lang="tr-TR" dirty="0" smtClean="0"/>
              <a:t> bakıyorduk</a:t>
            </a:r>
          </a:p>
          <a:p>
            <a:r>
              <a:rPr lang="tr-TR" dirty="0" smtClean="0"/>
              <a:t>Bir ilişki için, tahmin edebilecek modeli bulmak gerekiyordu</a:t>
            </a:r>
          </a:p>
          <a:p>
            <a:r>
              <a:rPr lang="tr-TR" dirty="0" smtClean="0"/>
              <a:t>Var olan ilişki için, örnekler vardı, ve ilişki genel şekilde biliniyordu (demek ki, muhtemelen </a:t>
            </a:r>
            <a:r>
              <a:rPr lang="tr-TR" i="1" dirty="0" smtClean="0"/>
              <a:t>etki eden özellikler</a:t>
            </a:r>
            <a:r>
              <a:rPr lang="tr-TR" dirty="0" smtClean="0"/>
              <a:t>, lineer yada lineer olmayan </a:t>
            </a:r>
            <a:r>
              <a:rPr lang="tr-TR" i="1" dirty="0" smtClean="0"/>
              <a:t>modelin şekli</a:t>
            </a:r>
            <a:r>
              <a:rPr lang="tr-TR" dirty="0" smtClean="0"/>
              <a:t>, vb)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azaltma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Bu yeni </a:t>
            </a:r>
            <a:r>
              <a:rPr lang="tr-TR" dirty="0" smtClean="0"/>
              <a:t>(z) özelliklere </a:t>
            </a:r>
            <a:r>
              <a:rPr lang="tr-TR" dirty="0" smtClean="0"/>
              <a:t>göre,</a:t>
            </a:r>
          </a:p>
          <a:p>
            <a:pPr lvl="1"/>
            <a:r>
              <a:rPr lang="tr-TR" dirty="0" smtClean="0"/>
              <a:t>Verilerin en büyük </a:t>
            </a:r>
            <a:r>
              <a:rPr lang="tr-TR" dirty="0" smtClean="0"/>
              <a:t>değişimi </a:t>
            </a:r>
            <a:r>
              <a:rPr lang="tr-TR" dirty="0" smtClean="0"/>
              <a:t>1. </a:t>
            </a:r>
            <a:r>
              <a:rPr lang="tr-TR" dirty="0" smtClean="0"/>
              <a:t>z-özelliğinde olmaktadır;</a:t>
            </a:r>
            <a:endParaRPr lang="tr-TR" dirty="0" smtClean="0"/>
          </a:p>
          <a:p>
            <a:pPr lvl="1"/>
            <a:r>
              <a:rPr lang="tr-TR" dirty="0" smtClean="0"/>
              <a:t>Verilerin sonraki en büyük değişimi 2. </a:t>
            </a:r>
            <a:r>
              <a:rPr lang="tr-TR" dirty="0" smtClean="0"/>
              <a:t>z-özelliğinde olmaktadır;</a:t>
            </a:r>
            <a:endParaRPr lang="tr-TR" dirty="0" smtClean="0"/>
          </a:p>
          <a:p>
            <a:pPr lvl="1"/>
            <a:r>
              <a:rPr lang="tr-TR" dirty="0" smtClean="0"/>
              <a:t>Sonunda olan </a:t>
            </a:r>
            <a:r>
              <a:rPr lang="tr-TR" dirty="0" smtClean="0"/>
              <a:t>özelliklerin değişimi </a:t>
            </a:r>
            <a:r>
              <a:rPr lang="tr-TR" dirty="0" smtClean="0">
                <a:solidFill>
                  <a:srgbClr val="FF0000"/>
                </a:solidFill>
              </a:rPr>
              <a:t>en </a:t>
            </a:r>
            <a:r>
              <a:rPr lang="tr-TR" dirty="0" smtClean="0">
                <a:solidFill>
                  <a:srgbClr val="FF0000"/>
                </a:solidFill>
              </a:rPr>
              <a:t>düşük</a:t>
            </a:r>
            <a:r>
              <a:rPr lang="tr-TR" dirty="0" smtClean="0"/>
              <a:t>;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demek ki </a:t>
            </a:r>
            <a:r>
              <a:rPr lang="tr-TR" dirty="0" smtClean="0"/>
              <a:t>bu </a:t>
            </a:r>
            <a:r>
              <a:rPr lang="tr-TR" dirty="0" smtClean="0"/>
              <a:t>son z-özellikleri var olan verilerde hiç değişmez (!)</a:t>
            </a:r>
            <a:endParaRPr lang="tr-TR" dirty="0" smtClean="0"/>
          </a:p>
          <a:p>
            <a:pPr lvl="1">
              <a:buNone/>
            </a:pPr>
            <a:endParaRPr lang="tr-TR" dirty="0" smtClean="0"/>
          </a:p>
        </p:txBody>
      </p:sp>
      <p:graphicFrame>
        <p:nvGraphicFramePr>
          <p:cNvPr id="561153" name="Object 1"/>
          <p:cNvGraphicFramePr>
            <a:graphicFrameLocks noChangeAspect="1"/>
          </p:cNvGraphicFramePr>
          <p:nvPr/>
        </p:nvGraphicFramePr>
        <p:xfrm>
          <a:off x="6324600" y="6248400"/>
          <a:ext cx="482600" cy="517525"/>
        </p:xfrm>
        <a:graphic>
          <a:graphicData uri="http://schemas.openxmlformats.org/presentationml/2006/ole">
            <p:oleObj spid="_x0000_s647170" name="Equation" r:id="rId3" imgW="177480" imgH="1904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34200" y="4953000"/>
          <a:ext cx="19050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1930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8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6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64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2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azaltma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Son özelliklerin değişimi </a:t>
            </a:r>
            <a:r>
              <a:rPr lang="tr-TR" dirty="0" smtClean="0"/>
              <a:t>düşükse, </a:t>
            </a:r>
            <a:r>
              <a:rPr lang="tr-TR" dirty="0" smtClean="0"/>
              <a:t>bu özelliklerin </a:t>
            </a:r>
            <a:r>
              <a:rPr lang="tr-TR" dirty="0" smtClean="0"/>
              <a:t>etkisi her </a:t>
            </a:r>
            <a:r>
              <a:rPr lang="tr-TR" dirty="0" smtClean="0"/>
              <a:t>hangi modelde sabit </a:t>
            </a:r>
            <a:r>
              <a:rPr lang="tr-TR" dirty="0" smtClean="0"/>
              <a:t>şekilde düşünülebilir</a:t>
            </a:r>
            <a:endParaRPr lang="tr-TR" dirty="0" smtClean="0"/>
          </a:p>
        </p:txBody>
      </p:sp>
      <p:graphicFrame>
        <p:nvGraphicFramePr>
          <p:cNvPr id="561153" name="Object 1"/>
          <p:cNvGraphicFramePr>
            <a:graphicFrameLocks noChangeAspect="1"/>
          </p:cNvGraphicFramePr>
          <p:nvPr/>
        </p:nvGraphicFramePr>
        <p:xfrm>
          <a:off x="6324600" y="6172200"/>
          <a:ext cx="482600" cy="517525"/>
        </p:xfrm>
        <a:graphic>
          <a:graphicData uri="http://schemas.openxmlformats.org/presentationml/2006/ole">
            <p:oleObj spid="_x0000_s648194" name="Equation" r:id="rId3" imgW="177480" imgH="1904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34200" y="4876800"/>
          <a:ext cx="19050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1930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8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6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64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2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2819400"/>
          <a:ext cx="28956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43000" y="3352800"/>
            <a:ext cx="54864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2600" y="3581400"/>
            <a:ext cx="54864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46960" y="3657600"/>
            <a:ext cx="54864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42912" y="3692856"/>
            <a:ext cx="54864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54104" y="3712192"/>
            <a:ext cx="54864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747276" y="4891524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Çok değişim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2028993" y="4936261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Az değişim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3134437" y="4746305"/>
            <a:ext cx="156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Çok az değişim</a:t>
            </a:r>
            <a:endParaRPr lang="en-US" dirty="0"/>
          </a:p>
        </p:txBody>
      </p:sp>
      <p:graphicFrame>
        <p:nvGraphicFramePr>
          <p:cNvPr id="648195" name="Object 3"/>
          <p:cNvGraphicFramePr>
            <a:graphicFrameLocks noChangeAspect="1"/>
          </p:cNvGraphicFramePr>
          <p:nvPr/>
        </p:nvGraphicFramePr>
        <p:xfrm>
          <a:off x="1244600" y="6172200"/>
          <a:ext cx="2413000" cy="482600"/>
        </p:xfrm>
        <a:graphic>
          <a:graphicData uri="http://schemas.openxmlformats.org/presentationml/2006/ole">
            <p:oleObj spid="_x0000_s648195" name="Equation" r:id="rId4" imgW="888840" imgH="177480" progId="Equation.3">
              <p:embed/>
            </p:oleObj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>
            <a:off x="1447800" y="5732780"/>
            <a:ext cx="0" cy="439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590800" y="5732780"/>
            <a:ext cx="0" cy="439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86200" y="5715000"/>
            <a:ext cx="0" cy="439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648200" y="3096161"/>
            <a:ext cx="43891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Bu özelliklerin sabit olması için, onların </a:t>
            </a:r>
            <a:r>
              <a:rPr lang="tr-TR" sz="2000" dirty="0" smtClean="0"/>
              <a:t>etkisi de sabittir</a:t>
            </a:r>
            <a:r>
              <a:rPr lang="tr-TR" sz="2000" dirty="0" smtClean="0"/>
              <a:t>;</a:t>
            </a:r>
            <a:r>
              <a:rPr lang="tr-TR" sz="2000" dirty="0" smtClean="0"/>
              <a:t> </a:t>
            </a:r>
            <a:r>
              <a:rPr lang="tr-TR" sz="2000" dirty="0" smtClean="0"/>
              <a:t>her durumda aynı </a:t>
            </a:r>
            <a:r>
              <a:rPr lang="tr-TR" sz="2000" dirty="0" smtClean="0"/>
              <a:t>ektisidir</a:t>
            </a:r>
            <a:r>
              <a:rPr lang="tr-TR" sz="2000" dirty="0" smtClean="0"/>
              <a:t>, yani bunlar </a:t>
            </a:r>
            <a:r>
              <a:rPr lang="tr-TR" sz="2000" i="1" dirty="0" smtClean="0"/>
              <a:t>önemli değil</a:t>
            </a:r>
            <a:r>
              <a:rPr lang="tr-TR" sz="2000" dirty="0" smtClean="0"/>
              <a:t>, bütün durumlarda hiç </a:t>
            </a:r>
            <a:r>
              <a:rPr lang="tr-TR" sz="2000" dirty="0" smtClean="0"/>
              <a:t>değişmez ve bu anlamda </a:t>
            </a:r>
            <a:r>
              <a:rPr lang="tr-TR" sz="2000" dirty="0" smtClean="0"/>
              <a:t>sonuçları </a:t>
            </a:r>
            <a:r>
              <a:rPr lang="tr-TR" sz="2000" dirty="0" smtClean="0"/>
              <a:t>etkilemez </a:t>
            </a:r>
            <a:r>
              <a:rPr lang="tr-TR" sz="2000" dirty="0" smtClean="0"/>
              <a:t>...</a:t>
            </a:r>
            <a:endParaRPr lang="en-US" sz="2000" dirty="0"/>
          </a:p>
        </p:txBody>
      </p:sp>
      <p:cxnSp>
        <p:nvCxnSpPr>
          <p:cNvPr id="25" name="Straight Arrow Connector 24"/>
          <p:cNvCxnSpPr>
            <a:stCxn id="23" idx="1"/>
          </p:cNvCxnSpPr>
          <p:nvPr/>
        </p:nvCxnSpPr>
        <p:spPr>
          <a:xfrm flipH="1" flipV="1">
            <a:off x="3733800" y="3276600"/>
            <a:ext cx="914400" cy="6351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azaltma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dirty="0" smtClean="0"/>
              <a:t>Bu durumda, </a:t>
            </a:r>
            <a:r>
              <a:rPr lang="tr-TR" dirty="0" smtClean="0"/>
              <a:t>biz sadece </a:t>
            </a:r>
            <a:r>
              <a:rPr lang="tr-TR" dirty="0" smtClean="0"/>
              <a:t>birkaç </a:t>
            </a:r>
            <a:r>
              <a:rPr lang="tr-TR" dirty="0" smtClean="0"/>
              <a:t>en önemli temel </a:t>
            </a:r>
            <a:r>
              <a:rPr lang="tr-TR" dirty="0" smtClean="0"/>
              <a:t>bileşen </a:t>
            </a:r>
            <a:r>
              <a:rPr lang="tr-TR" dirty="0" smtClean="0"/>
              <a:t>kullanmamız lazım (</a:t>
            </a:r>
            <a:r>
              <a:rPr lang="tr-TR" dirty="0" smtClean="0"/>
              <a:t>değer özellikler </a:t>
            </a:r>
            <a:r>
              <a:rPr lang="tr-TR" dirty="0" smtClean="0"/>
              <a:t>sabit</a:t>
            </a:r>
            <a:r>
              <a:rPr lang="tr-TR" dirty="0" smtClean="0"/>
              <a:t>)</a:t>
            </a:r>
          </a:p>
        </p:txBody>
      </p:sp>
      <p:graphicFrame>
        <p:nvGraphicFramePr>
          <p:cNvPr id="561153" name="Object 1"/>
          <p:cNvGraphicFramePr>
            <a:graphicFrameLocks noChangeAspect="1"/>
          </p:cNvGraphicFramePr>
          <p:nvPr/>
        </p:nvGraphicFramePr>
        <p:xfrm>
          <a:off x="6324600" y="6172200"/>
          <a:ext cx="482600" cy="517525"/>
        </p:xfrm>
        <a:graphic>
          <a:graphicData uri="http://schemas.openxmlformats.org/presentationml/2006/ole">
            <p:oleObj spid="_x0000_s649218" name="Equation" r:id="rId3" imgW="177480" imgH="1904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34200" y="4876800"/>
          <a:ext cx="19050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1930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8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6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64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2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2819400"/>
          <a:ext cx="28956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43000" y="3352800"/>
            <a:ext cx="54864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2600" y="3581400"/>
            <a:ext cx="54864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46960" y="3657600"/>
            <a:ext cx="54864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42912" y="3692856"/>
            <a:ext cx="54864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54104" y="3712192"/>
            <a:ext cx="54864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747276" y="4891524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Çok değişim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2028993" y="4936261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Az değişim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3134437" y="4746305"/>
            <a:ext cx="156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Çok az değişim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447800" y="5732780"/>
            <a:ext cx="0" cy="439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590800" y="5732780"/>
            <a:ext cx="0" cy="439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86200" y="5715000"/>
            <a:ext cx="0" cy="439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09600" y="2667000"/>
            <a:ext cx="2514600" cy="167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49220" name="Object 4"/>
          <p:cNvGraphicFramePr>
            <a:graphicFrameLocks noChangeAspect="1"/>
          </p:cNvGraphicFramePr>
          <p:nvPr/>
        </p:nvGraphicFramePr>
        <p:xfrm>
          <a:off x="1244600" y="6172200"/>
          <a:ext cx="2413000" cy="482600"/>
        </p:xfrm>
        <a:graphic>
          <a:graphicData uri="http://schemas.openxmlformats.org/presentationml/2006/ole">
            <p:oleObj spid="_x0000_s649220" name="Equation" r:id="rId4" imgW="888840" imgH="177480" progId="Equation.3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azaltma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Çok </a:t>
            </a:r>
            <a:r>
              <a:rPr lang="tr-TR" dirty="0" smtClean="0"/>
              <a:t>özellikli orijinal </a:t>
            </a:r>
            <a:r>
              <a:rPr lang="tr-TR" dirty="0" smtClean="0"/>
              <a:t>model, </a:t>
            </a:r>
            <a:r>
              <a:rPr lang="tr-TR" dirty="0" smtClean="0"/>
              <a:t>birkaç temel bileşen </a:t>
            </a:r>
            <a:r>
              <a:rPr lang="tr-TR" dirty="0" smtClean="0"/>
              <a:t>ile</a:t>
            </a:r>
            <a:r>
              <a:rPr lang="tr-TR" dirty="0" smtClean="0"/>
              <a:t> de yazılabilir; </a:t>
            </a:r>
            <a:r>
              <a:rPr lang="tr-TR" dirty="0" smtClean="0"/>
              <a:t>bu demek </a:t>
            </a:r>
            <a:r>
              <a:rPr lang="tr-TR" dirty="0" smtClean="0"/>
              <a:t>– daha az </a:t>
            </a:r>
            <a:r>
              <a:rPr lang="tr-TR" dirty="0" smtClean="0"/>
              <a:t>hesaplama, daha az </a:t>
            </a:r>
            <a:r>
              <a:rPr lang="tr-TR" dirty="0" smtClean="0"/>
              <a:t>işimiz</a:t>
            </a:r>
            <a:r>
              <a:rPr lang="tr-TR" dirty="0" smtClean="0"/>
              <a:t>, vb </a:t>
            </a:r>
            <a:r>
              <a:rPr lang="tr-TR" dirty="0" smtClean="0"/>
              <a:t>– genellikle çok </a:t>
            </a:r>
            <a:r>
              <a:rPr lang="tr-TR" dirty="0" smtClean="0"/>
              <a:t>büyük avantajdır !!!</a:t>
            </a:r>
          </a:p>
        </p:txBody>
      </p:sp>
      <p:graphicFrame>
        <p:nvGraphicFramePr>
          <p:cNvPr id="561153" name="Object 1"/>
          <p:cNvGraphicFramePr>
            <a:graphicFrameLocks noChangeAspect="1"/>
          </p:cNvGraphicFramePr>
          <p:nvPr/>
        </p:nvGraphicFramePr>
        <p:xfrm>
          <a:off x="6324600" y="6172200"/>
          <a:ext cx="482600" cy="517525"/>
        </p:xfrm>
        <a:graphic>
          <a:graphicData uri="http://schemas.openxmlformats.org/presentationml/2006/ole">
            <p:oleObj spid="_x0000_s650242" name="Equation" r:id="rId3" imgW="177480" imgH="1904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34200" y="4876800"/>
          <a:ext cx="19050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1930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8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6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64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2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81200" y="4495800"/>
          <a:ext cx="28956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x4</a:t>
                      </a:r>
                      <a:endParaRPr lang="en-US" dirty="0"/>
                    </a:p>
                  </a:txBody>
                  <a:tcPr>
                    <a:solidFill>
                      <a:srgbClr val="64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x5</a:t>
                      </a:r>
                      <a:endParaRPr lang="en-US" dirty="0"/>
                    </a:p>
                  </a:txBody>
                  <a:tcPr>
                    <a:solidFill>
                      <a:srgbClr val="640000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981200" y="5029200"/>
            <a:ext cx="54864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90800" y="5257800"/>
            <a:ext cx="54864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85160" y="5334000"/>
            <a:ext cx="54864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81112" y="5369256"/>
            <a:ext cx="54864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92304" y="5388592"/>
            <a:ext cx="54864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azaltma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tr-TR" dirty="0" smtClean="0"/>
              <a:t>Orijinal </a:t>
            </a:r>
            <a:r>
              <a:rPr lang="tr-TR" dirty="0" smtClean="0"/>
              <a:t>verilerde 1000 özellik </a:t>
            </a:r>
            <a:r>
              <a:rPr lang="tr-TR" dirty="0" smtClean="0"/>
              <a:t>varsa ve </a:t>
            </a:r>
            <a:r>
              <a:rPr lang="tr-TR" dirty="0" smtClean="0"/>
              <a:t>PCA bileşenin az </a:t>
            </a:r>
            <a:r>
              <a:rPr lang="tr-TR" dirty="0" smtClean="0"/>
              <a:t>sayıda yeterli </a:t>
            </a:r>
            <a:r>
              <a:rPr lang="tr-TR" dirty="0" smtClean="0"/>
              <a:t>olması </a:t>
            </a:r>
            <a:r>
              <a:rPr lang="tr-TR" dirty="0" smtClean="0"/>
              <a:t>görünüyorsa, kaç PCA </a:t>
            </a:r>
            <a:r>
              <a:rPr lang="tr-TR" dirty="0" smtClean="0"/>
              <a:t>bileşen </a:t>
            </a:r>
            <a:r>
              <a:rPr lang="tr-TR" dirty="0" smtClean="0"/>
              <a:t>tutmamız </a:t>
            </a:r>
            <a:r>
              <a:rPr lang="tr-TR" dirty="0" smtClean="0"/>
              <a:t>lazım ?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azaltma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tr-TR" dirty="0" smtClean="0"/>
              <a:t>Temel bileşenlerin yeterli </a:t>
            </a:r>
            <a:r>
              <a:rPr lang="tr-TR" dirty="0" smtClean="0"/>
              <a:t>saysısını belirtmek </a:t>
            </a:r>
            <a:r>
              <a:rPr lang="tr-TR" dirty="0" smtClean="0"/>
              <a:t>için </a:t>
            </a:r>
            <a:r>
              <a:rPr lang="tr-TR" dirty="0" smtClean="0"/>
              <a:t>“</a:t>
            </a:r>
            <a:r>
              <a:rPr lang="tr-TR" i="1" dirty="0" smtClean="0">
                <a:solidFill>
                  <a:srgbClr val="FF0000"/>
                </a:solidFill>
              </a:rPr>
              <a:t>tutulan </a:t>
            </a:r>
            <a:r>
              <a:rPr lang="tr-TR" i="1" dirty="0" smtClean="0">
                <a:solidFill>
                  <a:srgbClr val="FF0000"/>
                </a:solidFill>
              </a:rPr>
              <a:t>varyans</a:t>
            </a:r>
            <a:r>
              <a:rPr lang="tr-TR" dirty="0" smtClean="0"/>
              <a:t>” </a:t>
            </a:r>
            <a:r>
              <a:rPr lang="tr-TR" dirty="0" smtClean="0"/>
              <a:t>(“</a:t>
            </a:r>
            <a:r>
              <a:rPr lang="tr-TR" i="1" dirty="0" smtClean="0"/>
              <a:t>recovered varians”</a:t>
            </a:r>
            <a:r>
              <a:rPr lang="tr-TR" dirty="0" smtClean="0"/>
              <a:t>) kavramı kullanılmaktadır:</a:t>
            </a:r>
            <a:endParaRPr lang="tr-TR" dirty="0" smtClean="0"/>
          </a:p>
          <a:p>
            <a:pPr lvl="1"/>
            <a:r>
              <a:rPr lang="tr-TR" dirty="0" smtClean="0"/>
              <a:t>Kullanılacak ilk temel </a:t>
            </a:r>
            <a:r>
              <a:rPr lang="tr-TR" dirty="0" smtClean="0"/>
              <a:t>bileşenlerin toplam varyansı (yani onların </a:t>
            </a:r>
            <a:r>
              <a:rPr lang="tr-TR" i="1" dirty="0" smtClean="0"/>
              <a:t>C</a:t>
            </a:r>
            <a:r>
              <a:rPr lang="tr-TR" i="1" baseline="-25000" dirty="0" smtClean="0"/>
              <a:t>ii </a:t>
            </a:r>
            <a:r>
              <a:rPr lang="tr-TR" dirty="0" smtClean="0"/>
              <a:t> toplamı, </a:t>
            </a:r>
            <a:r>
              <a:rPr lang="tr-TR" dirty="0" smtClean="0"/>
              <a:t>tutulan varyans) </a:t>
            </a:r>
            <a:r>
              <a:rPr lang="tr-TR" dirty="0" smtClean="0"/>
              <a:t>orijinal verilerin toplam varyansının %</a:t>
            </a:r>
            <a:r>
              <a:rPr lang="tr-TR" dirty="0" smtClean="0"/>
              <a:t>90-%</a:t>
            </a:r>
            <a:r>
              <a:rPr lang="tr-TR" dirty="0" smtClean="0"/>
              <a:t>95’i olması lazım</a:t>
            </a:r>
            <a:endParaRPr lang="tr-TR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azaltma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Genel uygulamalarda, 1000 boyutlu </a:t>
            </a:r>
            <a:r>
              <a:rPr lang="tr-TR" dirty="0" smtClean="0"/>
              <a:t>veriler için sıkça 10-20 </a:t>
            </a:r>
            <a:r>
              <a:rPr lang="tr-TR" dirty="0" smtClean="0"/>
              <a:t>ilk temel </a:t>
            </a:r>
            <a:r>
              <a:rPr lang="tr-TR" dirty="0" smtClean="0"/>
              <a:t>bileşeni verilerin </a:t>
            </a:r>
            <a:r>
              <a:rPr lang="tr-TR" dirty="0" smtClean="0"/>
              <a:t>%90-%95 </a:t>
            </a:r>
            <a:r>
              <a:rPr lang="tr-TR" dirty="0" smtClean="0"/>
              <a:t>değişimini veriyor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 smtClean="0"/>
              <a:t>durumda, </a:t>
            </a:r>
            <a:r>
              <a:rPr lang="tr-TR" dirty="0" smtClean="0"/>
              <a:t>orijinal veriler %95 doğrululukla </a:t>
            </a:r>
            <a:r>
              <a:rPr lang="tr-TR" dirty="0" smtClean="0"/>
              <a:t>temsil etmek için 10-20 PCA bileşeni yeterli olabilir</a:t>
            </a:r>
            <a:endParaRPr lang="tr-TR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azaltma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Örneğin, 1000 </a:t>
            </a:r>
            <a:r>
              <a:rPr lang="tr-TR" dirty="0" smtClean="0"/>
              <a:t>özellikli </a:t>
            </a:r>
            <a:r>
              <a:rPr lang="tr-TR" dirty="0" smtClean="0"/>
              <a:t>veriyi kaydetmek için bütün 1000 özellik </a:t>
            </a:r>
            <a:r>
              <a:rPr lang="tr-TR" dirty="0" smtClean="0"/>
              <a:t>kaydetme yerine 10-20 </a:t>
            </a:r>
            <a:r>
              <a:rPr lang="tr-TR" dirty="0" smtClean="0"/>
              <a:t>ilk temel bileşeni </a:t>
            </a:r>
            <a:r>
              <a:rPr lang="tr-TR" dirty="0" smtClean="0"/>
              <a:t>kaydedip </a:t>
            </a:r>
            <a:r>
              <a:rPr lang="tr-TR" dirty="0" smtClean="0"/>
              <a:t>diğer </a:t>
            </a:r>
            <a:r>
              <a:rPr lang="tr-TR" dirty="0" smtClean="0"/>
              <a:t>bileşenlerin değerlerini </a:t>
            </a:r>
            <a:r>
              <a:rPr lang="tr-TR" dirty="0" smtClean="0"/>
              <a:t>ortalama olarak </a:t>
            </a:r>
            <a:r>
              <a:rPr lang="tr-TR" dirty="0" smtClean="0"/>
              <a:t>(çünkü onlar aşağı yukarı değişmez) depolabiliriz </a:t>
            </a:r>
          </a:p>
          <a:p>
            <a:r>
              <a:rPr lang="tr-TR" dirty="0" smtClean="0"/>
              <a:t>Orijinal veriler, </a:t>
            </a:r>
            <a:r>
              <a:rPr lang="tr-TR" dirty="0" smtClean="0"/>
              <a:t>%1-2 bellekle </a:t>
            </a:r>
            <a:r>
              <a:rPr lang="tr-TR" dirty="0" smtClean="0"/>
              <a:t>kaydedilebilir</a:t>
            </a:r>
            <a:endParaRPr lang="tr-TR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Boyut azaltma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PCA, boyut </a:t>
            </a:r>
            <a:r>
              <a:rPr lang="tr-TR" dirty="0" smtClean="0"/>
              <a:t>azaltmanın </a:t>
            </a:r>
            <a:r>
              <a:rPr lang="tr-TR" dirty="0" smtClean="0"/>
              <a:t>çok faydalı </a:t>
            </a:r>
            <a:r>
              <a:rPr lang="tr-TR" dirty="0" smtClean="0"/>
              <a:t>yöntemidir</a:t>
            </a:r>
            <a:endParaRPr lang="tr-TR" dirty="0" smtClean="0"/>
          </a:p>
          <a:p>
            <a:r>
              <a:rPr lang="tr-TR" dirty="0" smtClean="0"/>
              <a:t>PCA, çok boyutlu </a:t>
            </a:r>
            <a:r>
              <a:rPr lang="tr-TR" dirty="0" smtClean="0"/>
              <a:t>verileri yaklaşık </a:t>
            </a:r>
            <a:r>
              <a:rPr lang="tr-TR" dirty="0" smtClean="0"/>
              <a:t>olarak </a:t>
            </a:r>
            <a:r>
              <a:rPr lang="tr-TR" dirty="0" smtClean="0"/>
              <a:t>ve </a:t>
            </a:r>
            <a:r>
              <a:rPr lang="tr-TR" dirty="0" smtClean="0"/>
              <a:t>daha az boyutlu </a:t>
            </a:r>
            <a:r>
              <a:rPr lang="tr-TR" dirty="0" smtClean="0"/>
              <a:t>veriyle temsil eder</a:t>
            </a:r>
            <a:endParaRPr lang="tr-TR" dirty="0" smtClean="0"/>
          </a:p>
          <a:p>
            <a:r>
              <a:rPr lang="tr-TR" dirty="0" smtClean="0"/>
              <a:t>PCA, orijinal veriler için </a:t>
            </a:r>
            <a:r>
              <a:rPr lang="tr-TR" dirty="0" smtClean="0"/>
              <a:t>dik-olan-en-büyük-varyans-yönleri </a:t>
            </a:r>
            <a:r>
              <a:rPr lang="tr-TR" dirty="0" smtClean="0"/>
              <a:t>bulup orijinal verileri bu </a:t>
            </a:r>
            <a:r>
              <a:rPr lang="tr-TR" dirty="0" smtClean="0"/>
              <a:t>bazda gösterir</a:t>
            </a:r>
            <a:endParaRPr lang="tr-TR" dirty="0" smtClean="0"/>
          </a:p>
          <a:p>
            <a:r>
              <a:rPr lang="tr-TR" dirty="0" smtClean="0"/>
              <a:t>PCA, çok boyutlu verilerin görsel gösterilmesi ve incelenmesi için </a:t>
            </a:r>
            <a:r>
              <a:rPr lang="tr-TR" dirty="0" smtClean="0"/>
              <a:t>kullanılabilir</a:t>
            </a:r>
            <a:endParaRPr lang="tr-TR" dirty="0" smtClean="0"/>
          </a:p>
          <a:p>
            <a:r>
              <a:rPr lang="tr-TR" dirty="0" smtClean="0"/>
              <a:t>PCA, makine </a:t>
            </a:r>
            <a:r>
              <a:rPr lang="tr-TR" dirty="0" smtClean="0"/>
              <a:t>öğrenmesi olarak, </a:t>
            </a:r>
            <a:r>
              <a:rPr lang="tr-TR" dirty="0" smtClean="0"/>
              <a:t>verilerin boyutu </a:t>
            </a:r>
            <a:r>
              <a:rPr lang="tr-TR" dirty="0" smtClean="0"/>
              <a:t>azaltabilir–az </a:t>
            </a:r>
            <a:r>
              <a:rPr lang="tr-TR" dirty="0" smtClean="0"/>
              <a:t>değişen PCA özellikleri </a:t>
            </a:r>
            <a:r>
              <a:rPr lang="tr-TR" dirty="0" smtClean="0"/>
              <a:t>modelleme </a:t>
            </a:r>
            <a:r>
              <a:rPr lang="tr-TR" dirty="0" smtClean="0"/>
              <a:t>için </a:t>
            </a:r>
            <a:r>
              <a:rPr lang="tr-TR" dirty="0" smtClean="0"/>
              <a:t>önemsiz olabilir, </a:t>
            </a:r>
            <a:r>
              <a:rPr lang="tr-TR" dirty="0" smtClean="0"/>
              <a:t>bu şekilde </a:t>
            </a:r>
            <a:r>
              <a:rPr lang="tr-TR" dirty="0" smtClean="0"/>
              <a:t>modelleme ile </a:t>
            </a:r>
            <a:r>
              <a:rPr lang="tr-TR" dirty="0" smtClean="0"/>
              <a:t>ilgili hesaplama hızlandırabilir</a:t>
            </a:r>
          </a:p>
          <a:p>
            <a:r>
              <a:rPr lang="tr-TR" dirty="0" smtClean="0"/>
              <a:t>PCA, veri sıkıştırma için de kullanılabilir 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Kümeleme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Kümeleme, denetimsiz makine öğrenme bir sorunudur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Genel kavramları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tr-TR" dirty="0" smtClean="0"/>
              <a:t>Modern uygulamalarda yeni bir problem </a:t>
            </a:r>
            <a:r>
              <a:rPr lang="tr-TR" dirty="0" smtClean="0"/>
              <a:t>var</a:t>
            </a:r>
            <a:r>
              <a:rPr lang="en-US" dirty="0" smtClean="0"/>
              <a:t> </a:t>
            </a:r>
            <a:r>
              <a:rPr lang="tr-TR" dirty="0" smtClean="0"/>
              <a:t>olmuş;</a:t>
            </a:r>
            <a:endParaRPr lang="tr-TR" dirty="0" smtClean="0"/>
          </a:p>
          <a:p>
            <a:r>
              <a:rPr lang="tr-TR" dirty="0" smtClean="0"/>
              <a:t>İnternet hızlı </a:t>
            </a:r>
            <a:r>
              <a:rPr lang="tr-TR" dirty="0" smtClean="0"/>
              <a:t>büyüdüğü </a:t>
            </a:r>
            <a:r>
              <a:rPr lang="tr-TR" dirty="0" smtClean="0"/>
              <a:t>ve bilgi çoğunlukla internete </a:t>
            </a:r>
            <a:r>
              <a:rPr lang="tr-TR" dirty="0" smtClean="0"/>
              <a:t>depolandığı nedeniyle, </a:t>
            </a:r>
            <a:r>
              <a:rPr lang="tr-TR" dirty="0" smtClean="0"/>
              <a:t>insan </a:t>
            </a:r>
            <a:r>
              <a:rPr lang="tr-TR" dirty="0" smtClean="0"/>
              <a:t>topluluğun faaliyetleri </a:t>
            </a:r>
            <a:r>
              <a:rPr lang="tr-TR" dirty="0" smtClean="0"/>
              <a:t>ile ilgili birçok </a:t>
            </a:r>
            <a:r>
              <a:rPr lang="tr-TR" dirty="0" smtClean="0"/>
              <a:t>çeşit veri toplanmış</a:t>
            </a:r>
            <a:endParaRPr lang="tr-TR" dirty="0" smtClean="0"/>
          </a:p>
          <a:p>
            <a:r>
              <a:rPr lang="tr-TR" dirty="0" smtClean="0"/>
              <a:t>Bu veri kullanarak birçok karmaşık sorunlar incelenip </a:t>
            </a:r>
            <a:r>
              <a:rPr lang="tr-TR" dirty="0" smtClean="0"/>
              <a:t>modellenebilir olmuş</a:t>
            </a:r>
            <a:endParaRPr lang="tr-TR" dirty="0" smtClean="0"/>
          </a:p>
          <a:p>
            <a:pPr lvl="1"/>
            <a:r>
              <a:rPr lang="tr-TR" dirty="0" smtClean="0"/>
              <a:t>Ticari ilişkileri, müşteri tercihleri, topluluk davranması, piyasa gelişmesi, insanların özellikleri, vb</a:t>
            </a:r>
            <a:endParaRPr lang="en-US" dirty="0" smtClean="0"/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Kümeleme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tr-TR" dirty="0" smtClean="0"/>
              <a:t>Denetimli öğrenme, hatırlatma:</a:t>
            </a:r>
          </a:p>
          <a:p>
            <a:pPr lvl="1"/>
            <a:r>
              <a:rPr lang="tr-TR" dirty="0" smtClean="0"/>
              <a:t>Modellenecek ilişki için girdi-çıktı, neden-sonuç, </a:t>
            </a:r>
            <a:r>
              <a:rPr lang="tr-TR" dirty="0" smtClean="0"/>
              <a:t>durum-sınıf, vb örnekler </a:t>
            </a:r>
            <a:r>
              <a:rPr lang="tr-TR" dirty="0" smtClean="0"/>
              <a:t>var</a:t>
            </a:r>
          </a:p>
          <a:p>
            <a:pPr lvl="1"/>
            <a:r>
              <a:rPr lang="tr-TR" dirty="0" smtClean="0"/>
              <a:t>Var olan örnekleri kullanarak bir model ve gelecek durumlar için </a:t>
            </a:r>
            <a:r>
              <a:rPr lang="tr-TR" dirty="0" smtClean="0"/>
              <a:t>karar etme yöntemini geliştirmek </a:t>
            </a:r>
            <a:r>
              <a:rPr lang="tr-TR" dirty="0" smtClean="0"/>
              <a:t>lazım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Kümeleme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Denetimsiz öğrenme, hatırlatma:</a:t>
            </a:r>
          </a:p>
          <a:p>
            <a:pPr lvl="1"/>
            <a:r>
              <a:rPr lang="tr-TR" dirty="0" smtClean="0"/>
              <a:t>Modellenecek ilişki için girdi-çıktı, neden-sonuç, </a:t>
            </a:r>
            <a:r>
              <a:rPr lang="tr-TR" dirty="0" smtClean="0"/>
              <a:t>durum-sınıf, vb örnekleri yok </a:t>
            </a:r>
          </a:p>
          <a:p>
            <a:pPr lvl="1"/>
            <a:r>
              <a:rPr lang="tr-TR" dirty="0" smtClean="0"/>
              <a:t>Sadece “etiketsiz” </a:t>
            </a:r>
            <a:r>
              <a:rPr lang="tr-TR" dirty="0" smtClean="0"/>
              <a:t>veri kümesi var</a:t>
            </a:r>
          </a:p>
          <a:p>
            <a:pPr lvl="1"/>
            <a:r>
              <a:rPr lang="tr-TR" dirty="0" smtClean="0"/>
              <a:t>Hem </a:t>
            </a:r>
            <a:r>
              <a:rPr lang="tr-TR" dirty="0" smtClean="0"/>
              <a:t>verilerin yapısını </a:t>
            </a:r>
            <a:r>
              <a:rPr lang="tr-TR" dirty="0" smtClean="0"/>
              <a:t>anlamak hem de ilişki </a:t>
            </a:r>
            <a:r>
              <a:rPr lang="tr-TR" dirty="0" smtClean="0"/>
              <a:t>model </a:t>
            </a:r>
            <a:r>
              <a:rPr lang="tr-TR" dirty="0" smtClean="0"/>
              <a:t>ve veriler </a:t>
            </a:r>
            <a:r>
              <a:rPr lang="tr-TR" dirty="0" smtClean="0"/>
              <a:t>sınıflandırılmasını </a:t>
            </a:r>
            <a:r>
              <a:rPr lang="tr-TR" dirty="0" smtClean="0"/>
              <a:t>bulmak lazım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Kümeleme sorunu</a:t>
            </a:r>
            <a:endParaRPr lang="en-US" dirty="0"/>
          </a:p>
        </p:txBody>
      </p:sp>
      <p:pic>
        <p:nvPicPr>
          <p:cNvPr id="5" name="Content Placeholder 4" descr="lec2ill3.t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2552700"/>
            <a:ext cx="5334000" cy="4000500"/>
          </a:xfrm>
        </p:spPr>
      </p:pic>
      <p:sp>
        <p:nvSpPr>
          <p:cNvPr id="6" name="Rectangle 5"/>
          <p:cNvSpPr/>
          <p:nvPr/>
        </p:nvSpPr>
        <p:spPr>
          <a:xfrm>
            <a:off x="6858000" y="5414169"/>
            <a:ext cx="17006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sınıflar </a:t>
            </a:r>
            <a:r>
              <a:rPr lang="tr-TR" sz="2800" dirty="0" smtClean="0">
                <a:solidFill>
                  <a:srgbClr val="FF0000"/>
                </a:solidFill>
              </a:rPr>
              <a:t>var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6019800" y="4423569"/>
            <a:ext cx="838200" cy="125221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4419600" y="5414169"/>
            <a:ext cx="2438400" cy="26161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1000" y="1371600"/>
            <a:ext cx="54756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Denetimli öğrenme: sınıfların örnekleri var</a:t>
            </a:r>
            <a:endParaRPr 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Kümeleme sorunu</a:t>
            </a:r>
            <a:endParaRPr lang="en-US" dirty="0"/>
          </a:p>
        </p:txBody>
      </p:sp>
      <p:pic>
        <p:nvPicPr>
          <p:cNvPr id="5" name="Content Placeholder 4" descr="lec2ill3.t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2552700"/>
            <a:ext cx="5334000" cy="4000500"/>
          </a:xfrm>
        </p:spPr>
      </p:pic>
      <p:sp>
        <p:nvSpPr>
          <p:cNvPr id="6" name="Rectangle 5"/>
          <p:cNvSpPr/>
          <p:nvPr/>
        </p:nvSpPr>
        <p:spPr>
          <a:xfrm>
            <a:off x="6858000" y="5414169"/>
            <a:ext cx="17006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sınıflar </a:t>
            </a:r>
            <a:r>
              <a:rPr lang="tr-TR" sz="2800" dirty="0" smtClean="0">
                <a:solidFill>
                  <a:srgbClr val="FF0000"/>
                </a:solidFill>
              </a:rPr>
              <a:t>var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6019800" y="4423569"/>
            <a:ext cx="838200" cy="125221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4419600" y="5414169"/>
            <a:ext cx="2438400" cy="26161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05200" y="3356769"/>
            <a:ext cx="2743200" cy="259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81001" y="13716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Bu örnekleri kullanarak </a:t>
            </a:r>
            <a:r>
              <a:rPr lang="tr-TR" sz="2400" dirty="0" smtClean="0"/>
              <a:t>karar </a:t>
            </a:r>
            <a:r>
              <a:rPr lang="tr-TR" sz="2400" dirty="0" smtClean="0"/>
              <a:t>modeli (mesela, lineer karar sınırı) </a:t>
            </a:r>
            <a:r>
              <a:rPr lang="tr-TR" sz="2400" dirty="0" smtClean="0"/>
              <a:t>oluşturulabilir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3657600" y="3286780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3286780"/>
            <a:ext cx="3513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 smtClean="0">
                <a:solidFill>
                  <a:srgbClr val="FF0000"/>
                </a:solidFill>
              </a:rPr>
              <a:t>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lec2ill4.t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862931"/>
            <a:ext cx="5334000" cy="40005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Kümeleme sorunu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371600"/>
            <a:ext cx="42662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Denetimsiz öğrenme: </a:t>
            </a:r>
            <a:r>
              <a:rPr lang="tr-TR" sz="2400" dirty="0" smtClean="0"/>
              <a:t>sınıflar yok</a:t>
            </a:r>
            <a:endParaRPr lang="en-US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lec2ill4.t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862931"/>
            <a:ext cx="5334000" cy="4000500"/>
          </a:xfrm>
          <a:ln>
            <a:noFill/>
            <a:prstDash val="dash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Kümeleme sorunu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371600"/>
            <a:ext cx="7274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Hem sınıflar hem de </a:t>
            </a:r>
            <a:r>
              <a:rPr lang="tr-TR" sz="2400" dirty="0" smtClean="0"/>
              <a:t>onlarındaki noktaları </a:t>
            </a:r>
            <a:r>
              <a:rPr lang="tr-TR" sz="2400" dirty="0" smtClean="0"/>
              <a:t>belirtmek lazım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572000" y="2133600"/>
            <a:ext cx="1905000" cy="205740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3429000"/>
            <a:ext cx="1905000" cy="2057400"/>
          </a:xfrm>
          <a:prstGeom prst="ellipse">
            <a:avLst/>
          </a:prstGeom>
          <a:noFill/>
          <a:ln w="57150">
            <a:solidFill>
              <a:srgbClr val="1F03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0" y="2590800"/>
            <a:ext cx="11432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1. sınıf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4343400"/>
            <a:ext cx="11432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0070C0"/>
                </a:solidFill>
              </a:rPr>
              <a:t>2. sınıf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Kümeleme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Genel </a:t>
            </a:r>
            <a:r>
              <a:rPr lang="tr-TR" dirty="0" smtClean="0"/>
              <a:t>veriler için, yani </a:t>
            </a:r>
            <a:r>
              <a:rPr lang="tr-TR" dirty="0" smtClean="0"/>
              <a:t>etiketsiz veriler </a:t>
            </a:r>
            <a:r>
              <a:rPr lang="tr-TR" dirty="0" smtClean="0"/>
              <a:t>için, hem </a:t>
            </a:r>
            <a:r>
              <a:rPr lang="tr-TR" dirty="0" smtClean="0"/>
              <a:t>olabilir sınıfılar etiketleri </a:t>
            </a:r>
            <a:r>
              <a:rPr lang="tr-TR" dirty="0" smtClean="0"/>
              <a:t>hem de örneklerin </a:t>
            </a:r>
            <a:r>
              <a:rPr lang="tr-TR" dirty="0" smtClean="0"/>
              <a:t>sınıflandırılması yöntemi belirtmek </a:t>
            </a:r>
            <a:r>
              <a:rPr lang="tr-TR" dirty="0" smtClean="0"/>
              <a:t>lazım</a:t>
            </a:r>
          </a:p>
          <a:p>
            <a:pPr lvl="1"/>
            <a:endParaRPr lang="tr-TR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Kümeleme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Kümeleme </a:t>
            </a:r>
            <a:r>
              <a:rPr lang="tr-TR" dirty="0" smtClean="0"/>
              <a:t>önemli </a:t>
            </a:r>
            <a:r>
              <a:rPr lang="tr-TR" dirty="0" smtClean="0"/>
              <a:t>ve yaygın sorundur, </a:t>
            </a:r>
            <a:r>
              <a:rPr lang="tr-TR" dirty="0" smtClean="0"/>
              <a:t>bir </a:t>
            </a:r>
            <a:r>
              <a:rPr lang="tr-TR" dirty="0" smtClean="0"/>
              <a:t>çok yöntem </a:t>
            </a:r>
            <a:r>
              <a:rPr lang="tr-TR" dirty="0" smtClean="0"/>
              <a:t>de var</a:t>
            </a:r>
            <a:endParaRPr lang="tr-TR" dirty="0" smtClean="0"/>
          </a:p>
          <a:p>
            <a:r>
              <a:rPr lang="tr-TR" dirty="0" smtClean="0"/>
              <a:t>Biz, en kolay ve çok popüler K-mean yöntemine bakacağız</a:t>
            </a:r>
          </a:p>
          <a:p>
            <a:pPr lvl="1"/>
            <a:endParaRPr lang="tr-TR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Kümeleme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K-means yöntemi, lineer sınıflandırma </a:t>
            </a:r>
            <a:r>
              <a:rPr lang="tr-TR" dirty="0" smtClean="0"/>
              <a:t>yaklaşımıdır</a:t>
            </a:r>
            <a:endParaRPr lang="tr-TR" dirty="0" smtClean="0"/>
          </a:p>
          <a:p>
            <a:r>
              <a:rPr lang="tr-TR" dirty="0" smtClean="0"/>
              <a:t>Bu yönteme göre, iki </a:t>
            </a:r>
            <a:r>
              <a:rPr lang="tr-TR" dirty="0" smtClean="0"/>
              <a:t>veri sınıfı tanımlamak için iki </a:t>
            </a:r>
            <a:r>
              <a:rPr lang="tr-TR" dirty="0" smtClean="0"/>
              <a:t>merkez </a:t>
            </a:r>
            <a:r>
              <a:rPr lang="tr-TR" dirty="0" smtClean="0"/>
              <a:t>noktası </a:t>
            </a:r>
            <a:r>
              <a:rPr lang="tr-TR" dirty="0" smtClean="0"/>
              <a:t>belirtilir</a:t>
            </a:r>
          </a:p>
          <a:p>
            <a:r>
              <a:rPr lang="tr-TR" dirty="0" smtClean="0"/>
              <a:t>Örnekler, </a:t>
            </a:r>
            <a:r>
              <a:rPr lang="tr-TR" dirty="0" smtClean="0"/>
              <a:t>her zaman </a:t>
            </a:r>
            <a:r>
              <a:rPr lang="tr-TR" dirty="0" smtClean="0"/>
              <a:t>en </a:t>
            </a:r>
            <a:r>
              <a:rPr lang="tr-TR" dirty="0" smtClean="0"/>
              <a:t>yakın </a:t>
            </a:r>
            <a:r>
              <a:rPr lang="tr-TR" dirty="0" smtClean="0"/>
              <a:t>merkezinin sınıfına konulmuştur</a:t>
            </a:r>
          </a:p>
          <a:p>
            <a:pPr lvl="1"/>
            <a:r>
              <a:rPr lang="tr-TR" dirty="0" smtClean="0"/>
              <a:t>Bu sınıflandırma yöntemi, lineer karar sınırıyla temsil edilebilir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Kümeleme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1. İki merkez noktasını belirtip </a:t>
            </a:r>
            <a:r>
              <a:rPr lang="tr-TR" dirty="0" smtClean="0"/>
              <a:t>örnekler merkez noktasına göre bölünür</a:t>
            </a:r>
            <a:endParaRPr lang="en-US" dirty="0"/>
          </a:p>
        </p:txBody>
      </p:sp>
      <p:pic>
        <p:nvPicPr>
          <p:cNvPr id="4" name="Content Placeholder 9" descr="lec2ill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857500"/>
            <a:ext cx="5334000" cy="4000500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5" name="Multiply 4"/>
          <p:cNvSpPr/>
          <p:nvPr/>
        </p:nvSpPr>
        <p:spPr>
          <a:xfrm>
            <a:off x="4953000" y="5334000"/>
            <a:ext cx="457200" cy="4572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4038600" y="3733800"/>
            <a:ext cx="457200" cy="457200"/>
          </a:xfrm>
          <a:prstGeom prst="mathMultiply">
            <a:avLst/>
          </a:prstGeom>
          <a:solidFill>
            <a:srgbClr val="1F0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819400" y="3962400"/>
            <a:ext cx="3886200" cy="1676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19600" y="5801380"/>
            <a:ext cx="2364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1. sınıf merkezi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43200" y="3200400"/>
            <a:ext cx="2364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2. sınıf merkezi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3581400"/>
            <a:ext cx="1732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Karar sınırı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Genel kavramları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durumların </a:t>
            </a:r>
            <a:r>
              <a:rPr lang="tr-TR" dirty="0" smtClean="0"/>
              <a:t>ortak özelliği </a:t>
            </a:r>
            <a:r>
              <a:rPr lang="tr-TR" dirty="0" smtClean="0"/>
              <a:t>şudur:</a:t>
            </a:r>
          </a:p>
          <a:p>
            <a:pPr lvl="1"/>
            <a:r>
              <a:rPr lang="tr-TR" dirty="0" smtClean="0"/>
              <a:t>Var olan veriler birçok </a:t>
            </a:r>
            <a:r>
              <a:rPr lang="tr-TR" dirty="0" smtClean="0"/>
              <a:t>boyutlu</a:t>
            </a:r>
            <a:r>
              <a:rPr lang="tr-TR" dirty="0" smtClean="0"/>
              <a:t>: veritabanlarındaki mevcut verilerde </a:t>
            </a:r>
            <a:r>
              <a:rPr lang="tr-TR" dirty="0" smtClean="0"/>
              <a:t>her hangi </a:t>
            </a:r>
            <a:r>
              <a:rPr lang="tr-TR" dirty="0" smtClean="0"/>
              <a:t>problem </a:t>
            </a:r>
            <a:r>
              <a:rPr lang="tr-TR" dirty="0" smtClean="0"/>
              <a:t>için üzlerce </a:t>
            </a:r>
            <a:r>
              <a:rPr lang="tr-TR" dirty="0" smtClean="0"/>
              <a:t>binlerce farklı özellik (etkileyen faktör) seçilebilir</a:t>
            </a:r>
            <a:endParaRPr lang="tr-TR" dirty="0" smtClean="0"/>
          </a:p>
          <a:p>
            <a:pPr lvl="1"/>
            <a:r>
              <a:rPr lang="tr-TR" dirty="0" smtClean="0"/>
              <a:t>Modellenecek ilişkilerin </a:t>
            </a:r>
            <a:r>
              <a:rPr lang="tr-TR" dirty="0" smtClean="0"/>
              <a:t>genel şekli karmaşık </a:t>
            </a:r>
            <a:r>
              <a:rPr lang="tr-TR" dirty="0" smtClean="0"/>
              <a:t>ve </a:t>
            </a:r>
            <a:r>
              <a:rPr lang="tr-TR" dirty="0" smtClean="0"/>
              <a:t>genellikle </a:t>
            </a:r>
            <a:r>
              <a:rPr lang="tr-TR" dirty="0" smtClean="0"/>
              <a:t>bilinmez</a:t>
            </a:r>
            <a:endParaRPr lang="tr-TR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9" descr="lec2ill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857500"/>
            <a:ext cx="5334000" cy="4000500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Kümeleme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2. Bu şekilde örnekleri bölüp merkez noktalarını örneklerin ortalama pozisyonu </a:t>
            </a:r>
            <a:r>
              <a:rPr lang="tr-TR" dirty="0" smtClean="0"/>
              <a:t>olarak güncelleştirilir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0" y="4038600"/>
            <a:ext cx="3429000" cy="1371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19600" y="5801380"/>
            <a:ext cx="2364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1. sınıf merkezi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43200" y="3200400"/>
            <a:ext cx="2364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2. sınıf merkezi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3581400"/>
            <a:ext cx="1732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Karar sınırı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Multiply 10"/>
          <p:cNvSpPr/>
          <p:nvPr/>
        </p:nvSpPr>
        <p:spPr>
          <a:xfrm>
            <a:off x="4191000" y="5181600"/>
            <a:ext cx="457200" cy="4572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4800600" y="3810000"/>
            <a:ext cx="457200" cy="457200"/>
          </a:xfrm>
          <a:prstGeom prst="mathMultiply">
            <a:avLst/>
          </a:prstGeom>
          <a:solidFill>
            <a:srgbClr val="1F0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4953000" y="5334000"/>
            <a:ext cx="457200" cy="457200"/>
          </a:xfrm>
          <a:prstGeom prst="mathMultiply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4038600" y="3733800"/>
            <a:ext cx="457200" cy="457200"/>
          </a:xfrm>
          <a:prstGeom prst="mathMultiply">
            <a:avLst/>
          </a:prstGeom>
          <a:noFill/>
          <a:ln>
            <a:solidFill>
              <a:srgbClr val="1F03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9" descr="lec2ill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857500"/>
            <a:ext cx="5334000" cy="4000500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Kümeleme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3. Yeniden örnekleri bölüp merkez noktalarını tekrar </a:t>
            </a:r>
            <a:r>
              <a:rPr lang="tr-TR" dirty="0" smtClean="0"/>
              <a:t>güncelleştirilir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05200" y="5877580"/>
            <a:ext cx="2364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1. sınıf merkezi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62400" y="3210580"/>
            <a:ext cx="2364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2. sınıf merkezi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7000" y="3352800"/>
            <a:ext cx="1371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Karar sınırı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Multiply 10"/>
          <p:cNvSpPr/>
          <p:nvPr/>
        </p:nvSpPr>
        <p:spPr>
          <a:xfrm>
            <a:off x="4191000" y="5181600"/>
            <a:ext cx="457200" cy="457200"/>
          </a:xfrm>
          <a:prstGeom prst="mathMultiply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4800600" y="3810000"/>
            <a:ext cx="457200" cy="457200"/>
          </a:xfrm>
          <a:prstGeom prst="mathMultiply">
            <a:avLst/>
          </a:prstGeom>
          <a:noFill/>
          <a:ln>
            <a:solidFill>
              <a:srgbClr val="1F03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3657600" y="5181600"/>
            <a:ext cx="457200" cy="4572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5334000" y="3962400"/>
            <a:ext cx="457200" cy="457200"/>
          </a:xfrm>
          <a:prstGeom prst="mathMultiply">
            <a:avLst/>
          </a:prstGeom>
          <a:solidFill>
            <a:srgbClr val="1F0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733800" y="3657600"/>
            <a:ext cx="2209800" cy="2438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ultiply 22"/>
          <p:cNvSpPr/>
          <p:nvPr/>
        </p:nvSpPr>
        <p:spPr>
          <a:xfrm>
            <a:off x="4953000" y="5334000"/>
            <a:ext cx="457200" cy="457200"/>
          </a:xfrm>
          <a:prstGeom prst="mathMultiply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4038600" y="3733800"/>
            <a:ext cx="457200" cy="457200"/>
          </a:xfrm>
          <a:prstGeom prst="mathMultiply">
            <a:avLst/>
          </a:prstGeom>
          <a:noFill/>
          <a:ln>
            <a:solidFill>
              <a:srgbClr val="1F03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9" descr="lec2ill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857500"/>
            <a:ext cx="5334000" cy="4000500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Kümeleme sorunu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Sonuçta, iki küme, merkezleri </a:t>
            </a:r>
            <a:r>
              <a:rPr lang="tr-TR" dirty="0" smtClean="0"/>
              <a:t>ile belirtilir, </a:t>
            </a:r>
            <a:r>
              <a:rPr lang="tr-TR" dirty="0" smtClean="0"/>
              <a:t>ve bu kümelere </a:t>
            </a:r>
            <a:r>
              <a:rPr lang="tr-TR" dirty="0" smtClean="0"/>
              <a:t>göre örneklerin </a:t>
            </a:r>
            <a:r>
              <a:rPr lang="tr-TR" dirty="0" smtClean="0"/>
              <a:t>atanması </a:t>
            </a:r>
            <a:r>
              <a:rPr lang="tr-TR" dirty="0" smtClean="0"/>
              <a:t>belirtilir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733800" y="3657600"/>
            <a:ext cx="2209800" cy="2438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657600" y="5181600"/>
            <a:ext cx="457200" cy="4572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5334000" y="3962400"/>
            <a:ext cx="457200" cy="457200"/>
          </a:xfrm>
          <a:prstGeom prst="mathMultiply">
            <a:avLst/>
          </a:prstGeom>
          <a:solidFill>
            <a:srgbClr val="1F0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648200" y="3124200"/>
            <a:ext cx="1905000" cy="2057400"/>
          </a:xfrm>
          <a:prstGeom prst="ellipse">
            <a:avLst/>
          </a:prstGeom>
          <a:noFill/>
          <a:ln w="57150">
            <a:solidFill>
              <a:srgbClr val="1F03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71800" y="4419600"/>
            <a:ext cx="1905000" cy="205740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Kümeleme sorunu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Matematiksel şekilde, K-means yöntemi bu şekilde tanımlanır;</a:t>
            </a:r>
            <a:endParaRPr lang="en-US" dirty="0" smtClean="0"/>
          </a:p>
          <a:p>
            <a:pPr lvl="1"/>
            <a:r>
              <a:rPr lang="tr-TR" dirty="0" smtClean="0"/>
              <a:t>Birkaç </a:t>
            </a:r>
            <a:r>
              <a:rPr lang="tr-TR" dirty="0" smtClean="0"/>
              <a:t>(2 yada daha çok) rasgele </a:t>
            </a:r>
            <a:r>
              <a:rPr lang="tr-TR" dirty="0" smtClean="0"/>
              <a:t>sınıf merkezi </a:t>
            </a:r>
            <a:r>
              <a:rPr lang="tr-TR" dirty="0" smtClean="0"/>
              <a:t>seçilir</a:t>
            </a:r>
            <a:endParaRPr lang="tr-TR" dirty="0" smtClean="0"/>
          </a:p>
          <a:p>
            <a:pPr lvl="1"/>
            <a:r>
              <a:rPr lang="tr-TR" dirty="0" smtClean="0"/>
              <a:t>Bütün örnekler, </a:t>
            </a:r>
            <a:r>
              <a:rPr lang="tr-TR" dirty="0" smtClean="0"/>
              <a:t>en </a:t>
            </a:r>
            <a:r>
              <a:rPr lang="tr-TR" dirty="0" smtClean="0"/>
              <a:t>yakın </a:t>
            </a:r>
            <a:r>
              <a:rPr lang="tr-TR" dirty="0" smtClean="0"/>
              <a:t>merkezlerin sınıflarına konulur</a:t>
            </a:r>
            <a:endParaRPr lang="tr-TR" dirty="0" smtClean="0"/>
          </a:p>
          <a:p>
            <a:pPr lvl="1"/>
            <a:r>
              <a:rPr lang="tr-TR" dirty="0" smtClean="0"/>
              <a:t>Atanmış örneklere göre yeni </a:t>
            </a:r>
            <a:r>
              <a:rPr lang="tr-TR" dirty="0" smtClean="0"/>
              <a:t>sınıf merkezleri </a:t>
            </a:r>
            <a:r>
              <a:rPr lang="tr-TR" dirty="0" smtClean="0"/>
              <a:t>ortalama pozisyon olarak hesaplanır</a:t>
            </a:r>
            <a:endParaRPr lang="tr-TR" dirty="0" smtClean="0"/>
          </a:p>
          <a:p>
            <a:pPr lvl="1"/>
            <a:r>
              <a:rPr lang="tr-TR" dirty="0" smtClean="0"/>
              <a:t>T</a:t>
            </a:r>
            <a:r>
              <a:rPr lang="tr-TR" dirty="0" smtClean="0"/>
              <a:t>ekrarlanır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Kümeleme sorunu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K-means yöntemi;</a:t>
            </a:r>
            <a:endParaRPr lang="en-US" dirty="0"/>
          </a:p>
        </p:txBody>
      </p:sp>
      <p:graphicFrame>
        <p:nvGraphicFramePr>
          <p:cNvPr id="654338" name="Object 2"/>
          <p:cNvGraphicFramePr>
            <a:graphicFrameLocks noChangeAspect="1"/>
          </p:cNvGraphicFramePr>
          <p:nvPr/>
        </p:nvGraphicFramePr>
        <p:xfrm>
          <a:off x="1447800" y="2362200"/>
          <a:ext cx="3965575" cy="2276475"/>
        </p:xfrm>
        <a:graphic>
          <a:graphicData uri="http://schemas.openxmlformats.org/presentationml/2006/ole">
            <p:oleObj spid="_x0000_s654338" name="Equation" r:id="rId3" imgW="1460160" imgH="838080" progId="Equation.3">
              <p:embed/>
            </p:oleObj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066800" y="2514600"/>
            <a:ext cx="0" cy="19812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Kümeleme sorunu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Verilerin birkaç iyi ayrılmış kümesi </a:t>
            </a:r>
            <a:r>
              <a:rPr lang="tr-TR" dirty="0" smtClean="0"/>
              <a:t>varsaydı, </a:t>
            </a:r>
            <a:r>
              <a:rPr lang="tr-TR" dirty="0" smtClean="0"/>
              <a:t>K-means yöntemi bu kümeleri </a:t>
            </a:r>
            <a:r>
              <a:rPr lang="tr-TR" dirty="0" smtClean="0"/>
              <a:t>bulabiliyor</a:t>
            </a:r>
            <a:endParaRPr lang="en-US" dirty="0" smtClean="0"/>
          </a:p>
        </p:txBody>
      </p:sp>
      <p:pic>
        <p:nvPicPr>
          <p:cNvPr id="4" name="Content Placeholder 9" descr="lec2ill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857500"/>
            <a:ext cx="5334000" cy="4000500"/>
          </a:xfrm>
          <a:prstGeom prst="rect">
            <a:avLst/>
          </a:prstGeom>
          <a:ln>
            <a:noFill/>
            <a:prstDash val="dash"/>
          </a:ln>
        </p:spPr>
      </p:pic>
      <p:cxnSp>
        <p:nvCxnSpPr>
          <p:cNvPr id="5" name="Straight Connector 4"/>
          <p:cNvCxnSpPr/>
          <p:nvPr/>
        </p:nvCxnSpPr>
        <p:spPr>
          <a:xfrm>
            <a:off x="3733800" y="3657600"/>
            <a:ext cx="2209800" cy="2438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ultiply 5"/>
          <p:cNvSpPr/>
          <p:nvPr/>
        </p:nvSpPr>
        <p:spPr>
          <a:xfrm>
            <a:off x="3657600" y="5181600"/>
            <a:ext cx="457200" cy="4572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5334000" y="3962400"/>
            <a:ext cx="457200" cy="457200"/>
          </a:xfrm>
          <a:prstGeom prst="mathMultiply">
            <a:avLst/>
          </a:prstGeom>
          <a:solidFill>
            <a:srgbClr val="1F0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48200" y="3124200"/>
            <a:ext cx="1905000" cy="2057400"/>
          </a:xfrm>
          <a:prstGeom prst="ellipse">
            <a:avLst/>
          </a:prstGeom>
          <a:noFill/>
          <a:ln w="57150">
            <a:solidFill>
              <a:srgbClr val="1F03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71800" y="4419600"/>
            <a:ext cx="1905000" cy="205740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Kümeleme sorunu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Verilerin birkaç iyi ayrılmış kümesi yoksa, K-means yöntemi bir optimal şekilde </a:t>
            </a:r>
            <a:r>
              <a:rPr lang="tr-TR" dirty="0" smtClean="0"/>
              <a:t>verilerin bölgelenmesi verecek</a:t>
            </a:r>
            <a:endParaRPr lang="en-US" dirty="0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Kümeleme sorunu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K-mean yöntemi için maliyet fonksiyonu </a:t>
            </a:r>
            <a:r>
              <a:rPr lang="tr-TR" dirty="0" smtClean="0"/>
              <a:t>şekilde tanımlanabilir; böyle </a:t>
            </a:r>
            <a:r>
              <a:rPr lang="tr-TR" dirty="0" smtClean="0"/>
              <a:t>maliyet fonksiyonuna “</a:t>
            </a:r>
            <a:r>
              <a:rPr lang="tr-TR" i="1" dirty="0" smtClean="0"/>
              <a:t>distorisyon</a:t>
            </a:r>
            <a:r>
              <a:rPr lang="tr-TR" dirty="0" smtClean="0"/>
              <a:t>” denir; </a:t>
            </a:r>
          </a:p>
          <a:p>
            <a:endParaRPr lang="en-US" dirty="0" smtClean="0"/>
          </a:p>
        </p:txBody>
      </p:sp>
      <p:graphicFrame>
        <p:nvGraphicFramePr>
          <p:cNvPr id="655362" name="Object 2"/>
          <p:cNvGraphicFramePr>
            <a:graphicFrameLocks noChangeAspect="1"/>
          </p:cNvGraphicFramePr>
          <p:nvPr/>
        </p:nvGraphicFramePr>
        <p:xfrm>
          <a:off x="1676400" y="3200400"/>
          <a:ext cx="5147276" cy="1485900"/>
        </p:xfrm>
        <a:graphic>
          <a:graphicData uri="http://schemas.openxmlformats.org/presentationml/2006/ole">
            <p:oleObj spid="_x0000_s655362" name="Equation" r:id="rId3" imgW="1409400" imgH="40608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2743200" y="4876800"/>
            <a:ext cx="61485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Yani örneklerin merkezlerden toplam </a:t>
            </a:r>
            <a:r>
              <a:rPr lang="tr-TR" sz="2800" dirty="0" smtClean="0"/>
              <a:t>ortalama mesafesi</a:t>
            </a:r>
            <a:endParaRPr lang="en-US" sz="28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Kümeleme sorunu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Distorsiyonu adım adım azaltırken K-means yöntemi </a:t>
            </a:r>
            <a:r>
              <a:rPr lang="tr-TR" dirty="0" smtClean="0"/>
              <a:t>çıkmaktadır</a:t>
            </a:r>
            <a:endParaRPr lang="tr-TR" dirty="0" smtClean="0"/>
          </a:p>
          <a:p>
            <a:endParaRPr lang="en-US" dirty="0" smtClean="0"/>
          </a:p>
        </p:txBody>
      </p:sp>
      <p:graphicFrame>
        <p:nvGraphicFramePr>
          <p:cNvPr id="656387" name="Object 3"/>
          <p:cNvGraphicFramePr>
            <a:graphicFrameLocks noChangeAspect="1"/>
          </p:cNvGraphicFramePr>
          <p:nvPr/>
        </p:nvGraphicFramePr>
        <p:xfrm>
          <a:off x="1050925" y="3200400"/>
          <a:ext cx="6397625" cy="1485900"/>
        </p:xfrm>
        <a:graphic>
          <a:graphicData uri="http://schemas.openxmlformats.org/presentationml/2006/ole">
            <p:oleObj spid="_x0000_s656387" name="Equation" r:id="rId3" imgW="1752480" imgH="406080" progId="Equation.3">
              <p:embed/>
            </p:oleObj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Kümeleme sorunu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Uygulama sorunları:</a:t>
            </a:r>
          </a:p>
          <a:p>
            <a:pPr lvl="1"/>
            <a:r>
              <a:rPr lang="tr-TR" dirty="0" smtClean="0"/>
              <a:t>K-means algoritmasını başlatmak için </a:t>
            </a:r>
            <a:r>
              <a:rPr lang="tr-TR" dirty="0" smtClean="0"/>
              <a:t>sınıflar için </a:t>
            </a:r>
            <a:r>
              <a:rPr lang="tr-TR" dirty="0" smtClean="0"/>
              <a:t>ilk </a:t>
            </a:r>
            <a:r>
              <a:rPr lang="tr-TR" dirty="0" smtClean="0"/>
              <a:t>merkezleri elleriyle seçilmesi </a:t>
            </a:r>
            <a:r>
              <a:rPr lang="tr-TR" dirty="0" smtClean="0"/>
              <a:t>lazım</a:t>
            </a:r>
          </a:p>
          <a:p>
            <a:pPr lvl="1"/>
            <a:r>
              <a:rPr lang="tr-TR" dirty="0" smtClean="0"/>
              <a:t>Örneklerin </a:t>
            </a:r>
            <a:r>
              <a:rPr lang="tr-TR" dirty="0" smtClean="0"/>
              <a:t>sırasından iki yada birkaç </a:t>
            </a:r>
            <a:r>
              <a:rPr lang="tr-TR" dirty="0" smtClean="0"/>
              <a:t>rasgele </a:t>
            </a:r>
            <a:r>
              <a:rPr lang="tr-TR" dirty="0" smtClean="0"/>
              <a:t>nokta </a:t>
            </a:r>
            <a:r>
              <a:rPr lang="tr-TR" dirty="0" smtClean="0"/>
              <a:t>seçilir ve onları </a:t>
            </a:r>
            <a:r>
              <a:rPr lang="tr-TR" dirty="0" smtClean="0"/>
              <a:t>sınıf merkezleri olarak </a:t>
            </a:r>
            <a:r>
              <a:rPr lang="tr-TR" dirty="0" smtClean="0"/>
              <a:t>kullanılır</a:t>
            </a:r>
            <a:endParaRPr lang="tr-TR" dirty="0" smtClean="0"/>
          </a:p>
          <a:p>
            <a:pPr lvl="1"/>
            <a:r>
              <a:rPr lang="tr-TR" dirty="0" smtClean="0"/>
              <a:t>K-means algoritması </a:t>
            </a:r>
            <a:r>
              <a:rPr lang="tr-TR" dirty="0" smtClean="0"/>
              <a:t>birkaç defa </a:t>
            </a:r>
            <a:r>
              <a:rPr lang="tr-TR" dirty="0" smtClean="0"/>
              <a:t>tekrarlanması </a:t>
            </a:r>
            <a:r>
              <a:rPr lang="tr-TR" dirty="0" smtClean="0"/>
              <a:t>gerekebilir: distorsiyonun birçok lokal minimumu olması yüzden </a:t>
            </a:r>
            <a:r>
              <a:rPr lang="tr-TR" dirty="0" smtClean="0"/>
              <a:t>algoritmanın bir geçişi </a:t>
            </a:r>
            <a:r>
              <a:rPr lang="tr-TR" dirty="0" smtClean="0"/>
              <a:t>iyi </a:t>
            </a:r>
            <a:r>
              <a:rPr lang="tr-TR" dirty="0" smtClean="0"/>
              <a:t>kümeler vermeyebilir</a:t>
            </a:r>
            <a:endParaRPr lang="tr-TR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Genel kavramları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Bununla ilgili iki yeni sorun çıkıyor:</a:t>
            </a:r>
          </a:p>
          <a:p>
            <a:pPr lvl="1"/>
            <a:r>
              <a:rPr lang="tr-TR" dirty="0" smtClean="0"/>
              <a:t>Çok </a:t>
            </a:r>
            <a:r>
              <a:rPr lang="tr-TR" dirty="0" smtClean="0"/>
              <a:t>boyutlu veri gösterimi ve </a:t>
            </a:r>
            <a:r>
              <a:rPr lang="tr-TR" dirty="0" smtClean="0"/>
              <a:t>incelenmesi</a:t>
            </a:r>
            <a:endParaRPr lang="tr-TR" dirty="0" smtClean="0"/>
          </a:p>
          <a:p>
            <a:pPr lvl="1"/>
            <a:r>
              <a:rPr lang="tr-TR" dirty="0" smtClean="0"/>
              <a:t>Bilinmez </a:t>
            </a:r>
            <a:r>
              <a:rPr lang="tr-TR" dirty="0" smtClean="0"/>
              <a:t>ilişkilerin </a:t>
            </a:r>
            <a:r>
              <a:rPr lang="tr-TR" dirty="0" smtClean="0"/>
              <a:t>otomatik olarak  </a:t>
            </a:r>
            <a:r>
              <a:rPr lang="tr-TR" dirty="0" smtClean="0"/>
              <a:t>açıklanıp modellenmesi</a:t>
            </a:r>
            <a:endParaRPr lang="tr-TR" dirty="0" smtClean="0"/>
          </a:p>
          <a:p>
            <a:pPr lvl="1"/>
            <a:endParaRPr lang="tr-TR" dirty="0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Kümeleme sorunu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Uygulama sorunları:</a:t>
            </a:r>
          </a:p>
          <a:p>
            <a:pPr lvl="1"/>
            <a:r>
              <a:rPr lang="tr-TR" dirty="0" smtClean="0"/>
              <a:t>K-means yöntemi, veriler iki yada birkaç, K, sınıfa </a:t>
            </a:r>
            <a:r>
              <a:rPr lang="tr-TR" dirty="0" smtClean="0"/>
              <a:t>bölüyor </a:t>
            </a:r>
            <a:r>
              <a:rPr lang="tr-TR" dirty="0" smtClean="0"/>
              <a:t>(şundan, </a:t>
            </a:r>
            <a:r>
              <a:rPr lang="tr-TR" b="1" dirty="0" smtClean="0">
                <a:solidFill>
                  <a:srgbClr val="FF0000"/>
                </a:solidFill>
              </a:rPr>
              <a:t>K</a:t>
            </a:r>
            <a:r>
              <a:rPr lang="tr-TR" dirty="0" smtClean="0"/>
              <a:t>-means yöntemi</a:t>
            </a:r>
            <a:r>
              <a:rPr lang="tr-TR" dirty="0" smtClean="0"/>
              <a:t>) ama ...</a:t>
            </a:r>
            <a:endParaRPr lang="tr-TR" dirty="0" smtClean="0"/>
          </a:p>
          <a:p>
            <a:pPr lvl="1"/>
            <a:r>
              <a:rPr lang="tr-TR" dirty="0" smtClean="0"/>
              <a:t>Sınıf </a:t>
            </a:r>
            <a:r>
              <a:rPr lang="tr-TR" dirty="0" smtClean="0"/>
              <a:t>sayısını, K’yı, </a:t>
            </a:r>
            <a:r>
              <a:rPr lang="tr-TR" dirty="0" smtClean="0"/>
              <a:t>önceden seçmek lazım</a:t>
            </a:r>
            <a:r>
              <a:rPr lang="tr-TR" dirty="0" smtClean="0"/>
              <a:t>;</a:t>
            </a:r>
          </a:p>
          <a:p>
            <a:pPr lvl="2"/>
            <a:r>
              <a:rPr lang="tr-TR" dirty="0" smtClean="0"/>
              <a:t>K</a:t>
            </a:r>
            <a:r>
              <a:rPr lang="tr-TR" dirty="0" smtClean="0"/>
              <a:t>, aşağı yukarı </a:t>
            </a:r>
            <a:r>
              <a:rPr lang="tr-TR" dirty="0" smtClean="0"/>
              <a:t>gerçekten </a:t>
            </a:r>
            <a:r>
              <a:rPr lang="tr-TR" dirty="0" smtClean="0"/>
              <a:t>var olan sınıf sayısına eşit </a:t>
            </a:r>
            <a:r>
              <a:rPr lang="tr-TR" dirty="0" smtClean="0"/>
              <a:t>olmalıdır !</a:t>
            </a:r>
          </a:p>
          <a:p>
            <a:pPr lvl="2"/>
            <a:r>
              <a:rPr lang="tr-TR" dirty="0" smtClean="0"/>
              <a:t>Bunu bilmeyebiliriz hiç ...</a:t>
            </a:r>
            <a:endParaRPr lang="tr-TR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Kümeleme sorunu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Uygulama sorunları:</a:t>
            </a:r>
          </a:p>
          <a:p>
            <a:pPr lvl="1"/>
            <a:r>
              <a:rPr lang="tr-TR" dirty="0" smtClean="0"/>
              <a:t>Sınıf </a:t>
            </a:r>
            <a:r>
              <a:rPr lang="tr-TR" dirty="0" smtClean="0"/>
              <a:t>sayısını belirtmek </a:t>
            </a:r>
            <a:r>
              <a:rPr lang="tr-TR" dirty="0" smtClean="0"/>
              <a:t>için </a:t>
            </a:r>
            <a:r>
              <a:rPr lang="tr-TR" dirty="0" smtClean="0"/>
              <a:t>“eğme noktası” (</a:t>
            </a:r>
            <a:r>
              <a:rPr lang="tr-TR" i="1" dirty="0" smtClean="0"/>
              <a:t>elbow point</a:t>
            </a:r>
            <a:r>
              <a:rPr lang="tr-TR" dirty="0" smtClean="0"/>
              <a:t>) metodu kullanılabilir</a:t>
            </a:r>
            <a:endParaRPr lang="tr-TR" dirty="0" smtClean="0"/>
          </a:p>
          <a:p>
            <a:pPr lvl="2"/>
            <a:r>
              <a:rPr lang="tr-TR" dirty="0" smtClean="0"/>
              <a:t>K-means algoritması, K=1,2,3,4,... </a:t>
            </a:r>
            <a:r>
              <a:rPr lang="tr-TR" dirty="0" smtClean="0"/>
              <a:t>ile çalıştırılır</a:t>
            </a:r>
            <a:endParaRPr lang="tr-TR" dirty="0" smtClean="0"/>
          </a:p>
          <a:p>
            <a:pPr lvl="2"/>
            <a:r>
              <a:rPr lang="tr-TR" dirty="0" smtClean="0"/>
              <a:t>Farklı </a:t>
            </a:r>
            <a:r>
              <a:rPr lang="tr-TR" dirty="0" smtClean="0"/>
              <a:t>K için, en iyi J distorsiyon değerleri çizilir</a:t>
            </a:r>
          </a:p>
          <a:p>
            <a:pPr lvl="2"/>
            <a:r>
              <a:rPr lang="tr-TR" dirty="0" smtClean="0"/>
              <a:t>Bu grafikte </a:t>
            </a:r>
            <a:r>
              <a:rPr lang="tr-TR" dirty="0" smtClean="0"/>
              <a:t>bir “eğme noktası” olabilir</a:t>
            </a:r>
            <a:endParaRPr lang="tr-TR" dirty="0" smtClean="0"/>
          </a:p>
          <a:p>
            <a:pPr lvl="2"/>
            <a:r>
              <a:rPr lang="tr-TR" dirty="0" smtClean="0"/>
              <a:t>Bu şekilde, eğme </a:t>
            </a:r>
            <a:r>
              <a:rPr lang="tr-TR" dirty="0" smtClean="0"/>
              <a:t>noktası </a:t>
            </a:r>
            <a:r>
              <a:rPr lang="tr-TR" dirty="0" smtClean="0"/>
              <a:t>gerçek sınıf </a:t>
            </a:r>
            <a:r>
              <a:rPr lang="tr-TR" dirty="0" smtClean="0"/>
              <a:t>sayısını belirtir</a:t>
            </a:r>
            <a:endParaRPr lang="en-US" dirty="0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Kümeleme sorunu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Eğme noktası:</a:t>
            </a:r>
            <a:endParaRPr lang="en-US" dirty="0" smtClean="0"/>
          </a:p>
        </p:txBody>
      </p:sp>
      <p:pic>
        <p:nvPicPr>
          <p:cNvPr id="658434" name="Picture 2" descr="E:\MyDocuments\Professional\Courses\Artificial Intelligence and Machine Learning\lec8eg4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86000"/>
            <a:ext cx="5418667" cy="4064000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 rot="7291875">
            <a:off x="3958497" y="4791052"/>
            <a:ext cx="978408" cy="4846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3389293"/>
            <a:ext cx="222080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Eğme noktası;</a:t>
            </a:r>
            <a:br>
              <a:rPr lang="tr-TR" sz="2800" dirty="0" smtClean="0">
                <a:solidFill>
                  <a:srgbClr val="FF0000"/>
                </a:solidFill>
              </a:rPr>
            </a:br>
            <a:r>
              <a:rPr lang="tr-TR" sz="2800" dirty="0" smtClean="0">
                <a:solidFill>
                  <a:srgbClr val="FF0000"/>
                </a:solidFill>
              </a:rPr>
              <a:t>Sınıf sayısı K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Kümeleme sorunu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Diğer </a:t>
            </a:r>
            <a:r>
              <a:rPr lang="tr-TR" dirty="0" smtClean="0"/>
              <a:t>taraftan, </a:t>
            </a:r>
            <a:r>
              <a:rPr lang="tr-TR" dirty="0" smtClean="0"/>
              <a:t>K kümelemenin son amacına göre seçilebilir</a:t>
            </a:r>
          </a:p>
          <a:p>
            <a:r>
              <a:rPr lang="tr-TR" dirty="0" smtClean="0"/>
              <a:t>K-means, </a:t>
            </a:r>
            <a:r>
              <a:rPr lang="tr-TR" dirty="0" smtClean="0"/>
              <a:t>örnekleri en uygun birkaç sınıfa </a:t>
            </a:r>
            <a:r>
              <a:rPr lang="tr-TR" dirty="0" smtClean="0"/>
              <a:t>bölüyor</a:t>
            </a:r>
            <a:r>
              <a:rPr lang="tr-TR" dirty="0" smtClean="0"/>
              <a:t>;</a:t>
            </a:r>
            <a:r>
              <a:rPr lang="tr-TR" dirty="0" smtClean="0"/>
              <a:t> </a:t>
            </a:r>
            <a:r>
              <a:rPr lang="tr-TR" dirty="0" smtClean="0"/>
              <a:t>bu iş </a:t>
            </a:r>
            <a:r>
              <a:rPr lang="tr-TR" dirty="0" smtClean="0"/>
              <a:t>farklı </a:t>
            </a:r>
            <a:r>
              <a:rPr lang="tr-TR" dirty="0" smtClean="0"/>
              <a:t>bir amacıyla </a:t>
            </a:r>
            <a:r>
              <a:rPr lang="tr-TR" dirty="0" smtClean="0"/>
              <a:t>yapılabiliyor</a:t>
            </a:r>
            <a:endParaRPr lang="tr-TR" dirty="0" smtClean="0"/>
          </a:p>
          <a:p>
            <a:r>
              <a:rPr lang="tr-TR" dirty="0" smtClean="0"/>
              <a:t>Bu “son” amacı </a:t>
            </a:r>
            <a:r>
              <a:rPr lang="tr-TR" dirty="0" smtClean="0"/>
              <a:t>bazen kullanılacak K </a:t>
            </a:r>
            <a:r>
              <a:rPr lang="tr-TR" dirty="0" smtClean="0"/>
              <a:t>değerini de </a:t>
            </a:r>
            <a:r>
              <a:rPr lang="tr-TR" dirty="0" smtClean="0"/>
              <a:t>belirtebiliyor</a:t>
            </a:r>
            <a:endParaRPr lang="tr-TR" dirty="0" smtClean="0"/>
          </a:p>
          <a:p>
            <a:pPr lvl="1"/>
            <a:endParaRPr lang="tr-TR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Kümeleme sorunu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Örneğin: giyim üretmede üretilecek giyim birkaç ayrık boyutlarda üretilmelidir </a:t>
            </a:r>
            <a:br>
              <a:rPr lang="tr-TR" dirty="0" smtClean="0"/>
            </a:br>
            <a:r>
              <a:rPr lang="tr-TR" dirty="0" smtClean="0"/>
              <a:t>(Small-Medium-Large)</a:t>
            </a:r>
          </a:p>
          <a:p>
            <a:r>
              <a:rPr lang="tr-TR" dirty="0" smtClean="0"/>
              <a:t>Tabii ki gerçek insanlar 3 boyutta değil; bu demek ki, gerçek insanların boyut </a:t>
            </a:r>
            <a:r>
              <a:rPr lang="tr-TR" dirty="0" smtClean="0"/>
              <a:t>dağılımına göre </a:t>
            </a:r>
            <a:r>
              <a:rPr lang="tr-TR" dirty="0" smtClean="0"/>
              <a:t>üretici üç en uyugun orta </a:t>
            </a:r>
            <a:r>
              <a:rPr lang="tr-TR" dirty="0" smtClean="0"/>
              <a:t>noktası </a:t>
            </a:r>
            <a:r>
              <a:rPr lang="tr-TR" dirty="0" smtClean="0"/>
              <a:t>seçip bütün giyimleri şu boyutta </a:t>
            </a:r>
            <a:r>
              <a:rPr lang="tr-TR" dirty="0" smtClean="0"/>
              <a:t>üretmek zorundadır</a:t>
            </a:r>
            <a:endParaRPr lang="tr-TR" dirty="0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Kümeleme sorunu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Bu </a:t>
            </a:r>
            <a:r>
              <a:rPr lang="tr-TR" dirty="0" smtClean="0"/>
              <a:t>en </a:t>
            </a:r>
            <a:r>
              <a:rPr lang="tr-TR" dirty="0" smtClean="0"/>
              <a:t>uygun </a:t>
            </a:r>
            <a:r>
              <a:rPr lang="tr-TR" dirty="0" smtClean="0"/>
              <a:t>kullanılacak boyutlar</a:t>
            </a:r>
            <a:r>
              <a:rPr lang="tr-TR" dirty="0" smtClean="0"/>
              <a:t>, K-means </a:t>
            </a:r>
            <a:r>
              <a:rPr lang="tr-TR" dirty="0" smtClean="0"/>
              <a:t>algoritmasıyla seçilebilir</a:t>
            </a:r>
            <a:endParaRPr lang="tr-TR" dirty="0" smtClean="0"/>
          </a:p>
          <a:p>
            <a:r>
              <a:rPr lang="tr-TR" dirty="0" smtClean="0"/>
              <a:t>Bu durumda, K=3 </a:t>
            </a:r>
            <a:r>
              <a:rPr lang="tr-TR" dirty="0" smtClean="0"/>
              <a:t>olması lazım, çünkü </a:t>
            </a:r>
            <a:r>
              <a:rPr lang="tr-TR" dirty="0" smtClean="0"/>
              <a:t>(son amacımız olarak) giyim üç boyutta </a:t>
            </a:r>
            <a:r>
              <a:rPr lang="tr-TR" dirty="0" smtClean="0"/>
              <a:t>üretilecek</a:t>
            </a:r>
            <a:endParaRPr lang="tr-TR" dirty="0" smtClean="0"/>
          </a:p>
          <a:p>
            <a:r>
              <a:rPr lang="tr-TR" dirty="0" smtClean="0"/>
              <a:t>İyi ayrılmış sınıf burada yok, ama </a:t>
            </a:r>
            <a:r>
              <a:rPr lang="tr-TR" dirty="0" smtClean="0"/>
              <a:t>K-means yine de verileri </a:t>
            </a:r>
            <a:r>
              <a:rPr lang="tr-TR" dirty="0" smtClean="0"/>
              <a:t>üç en uygun sınıfa </a:t>
            </a:r>
            <a:r>
              <a:rPr lang="tr-TR" dirty="0" smtClean="0"/>
              <a:t>bölebiliyor</a:t>
            </a:r>
            <a:endParaRPr lang="tr-TR" dirty="0" smtClean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Kümeleme sorunu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K-means’deki </a:t>
            </a:r>
            <a:r>
              <a:rPr lang="tr-TR" dirty="0" smtClean="0"/>
              <a:t>K değerini kümeleme son amacına göre </a:t>
            </a:r>
            <a:r>
              <a:rPr lang="tr-TR" dirty="0" smtClean="0"/>
              <a:t>3 değerinde seçilmiştir</a:t>
            </a:r>
            <a:endParaRPr lang="tr-TR" dirty="0" smtClean="0"/>
          </a:p>
        </p:txBody>
      </p:sp>
      <p:pic>
        <p:nvPicPr>
          <p:cNvPr id="4" name="Picture 4" descr="E:\MyDocuments\Professional\Courses\Artificial Intelligence and Machine Learning\lec8eg5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8440" y="3276600"/>
            <a:ext cx="4775200" cy="3581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28600" y="2932093"/>
            <a:ext cx="3352800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Gerçek insanların giyim boyutları </a:t>
            </a:r>
            <a:r>
              <a:rPr lang="tr-TR" sz="2800" dirty="0" smtClean="0">
                <a:solidFill>
                  <a:srgbClr val="FF0000"/>
                </a:solidFill>
                <a:sym typeface="Symbol"/>
              </a:rPr>
              <a:t>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 rot="2727390">
            <a:off x="2174090" y="4988051"/>
            <a:ext cx="1443018" cy="114574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2996003">
            <a:off x="3177280" y="4114371"/>
            <a:ext cx="1798841" cy="157367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996003">
            <a:off x="4822993" y="3625283"/>
            <a:ext cx="1084975" cy="122855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40680" y="4876800"/>
            <a:ext cx="34747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5288" indent="-395288"/>
            <a:r>
              <a:rPr lang="tr-TR" sz="2800" dirty="0" smtClean="0">
                <a:solidFill>
                  <a:srgbClr val="FF0000"/>
                </a:solidFill>
                <a:sym typeface="Symbol"/>
              </a:rPr>
              <a:t></a:t>
            </a:r>
            <a:r>
              <a:rPr lang="tr-TR" sz="2800" dirty="0" smtClean="0">
                <a:solidFill>
                  <a:srgbClr val="FF0000"/>
                </a:solidFill>
              </a:rPr>
              <a:t>K-means tarafından bulunmuş en </a:t>
            </a:r>
            <a:r>
              <a:rPr lang="tr-TR" sz="2800" smtClean="0">
                <a:solidFill>
                  <a:srgbClr val="FF0000"/>
                </a:solidFill>
              </a:rPr>
              <a:t>uygun S-M-L </a:t>
            </a:r>
            <a:r>
              <a:rPr lang="tr-TR" sz="2800" dirty="0" smtClean="0">
                <a:solidFill>
                  <a:srgbClr val="FF0000"/>
                </a:solidFill>
              </a:rPr>
              <a:t>boyut sınıfları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5570" y="5181600"/>
            <a:ext cx="378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dirty="0" smtClean="0">
                <a:solidFill>
                  <a:srgbClr val="FF0000"/>
                </a:solidFill>
              </a:rPr>
              <a:t>S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3799661" y="4596825"/>
            <a:ext cx="5437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dirty="0" smtClean="0">
                <a:solidFill>
                  <a:srgbClr val="FF0000"/>
                </a:solidFill>
              </a:rPr>
              <a:t>M</a:t>
            </a:r>
            <a:endParaRPr lang="en-US" sz="3200" b="1" dirty="0"/>
          </a:p>
        </p:txBody>
      </p:sp>
      <p:sp>
        <p:nvSpPr>
          <p:cNvPr id="13" name="Rectangle 12"/>
          <p:cNvSpPr/>
          <p:nvPr/>
        </p:nvSpPr>
        <p:spPr>
          <a:xfrm>
            <a:off x="5204810" y="3962400"/>
            <a:ext cx="3577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dirty="0" smtClean="0">
                <a:solidFill>
                  <a:srgbClr val="FF0000"/>
                </a:solidFill>
              </a:rPr>
              <a:t>L</a:t>
            </a:r>
            <a:endParaRPr lang="en-US" sz="3200" b="1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Come again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azaltma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Boyut azaltma sorunu: </a:t>
            </a:r>
            <a:r>
              <a:rPr lang="tr-TR" dirty="0" smtClean="0"/>
              <a:t>“</a:t>
            </a:r>
            <a:r>
              <a:rPr lang="tr-TR" i="1" dirty="0" smtClean="0">
                <a:solidFill>
                  <a:srgbClr val="FF0000"/>
                </a:solidFill>
              </a:rPr>
              <a:t>Ç</a:t>
            </a:r>
            <a:r>
              <a:rPr lang="tr-TR" i="1" dirty="0" smtClean="0">
                <a:solidFill>
                  <a:srgbClr val="FF0000"/>
                </a:solidFill>
              </a:rPr>
              <a:t>ok </a:t>
            </a:r>
            <a:r>
              <a:rPr lang="tr-TR" i="1" dirty="0" smtClean="0">
                <a:solidFill>
                  <a:srgbClr val="FF0000"/>
                </a:solidFill>
              </a:rPr>
              <a:t>boyutlu veri görsel </a:t>
            </a:r>
            <a:r>
              <a:rPr lang="tr-TR" i="1" dirty="0" smtClean="0">
                <a:solidFill>
                  <a:srgbClr val="FF0000"/>
                </a:solidFill>
              </a:rPr>
              <a:t>incelenmesi</a:t>
            </a:r>
            <a:r>
              <a:rPr lang="tr-TR" dirty="0" smtClean="0"/>
              <a:t>”</a:t>
            </a:r>
            <a:endParaRPr lang="tr-TR" i="1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azaltma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İki boyutlu verilere </a:t>
            </a:r>
            <a:r>
              <a:rPr lang="tr-TR" dirty="0" smtClean="0"/>
              <a:t>bakınca çok </a:t>
            </a:r>
            <a:r>
              <a:rPr lang="tr-TR" dirty="0" smtClean="0"/>
              <a:t>sıkça </a:t>
            </a:r>
            <a:r>
              <a:rPr lang="tr-TR" dirty="0" smtClean="0"/>
              <a:t>ilişki hemen açıklanır </a:t>
            </a:r>
            <a:r>
              <a:rPr lang="tr-TR" dirty="0" smtClean="0"/>
              <a:t>...</a:t>
            </a:r>
            <a:endParaRPr lang="tr-TR" i="1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>
              <a:buNone/>
            </a:pPr>
            <a:endParaRPr lang="tr-TR" dirty="0" smtClean="0"/>
          </a:p>
        </p:txBody>
      </p:sp>
      <p:pic>
        <p:nvPicPr>
          <p:cNvPr id="4" name="Content Placeholder 4" descr="lec2ill3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2743200"/>
            <a:ext cx="4724400" cy="35433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438400" y="6172200"/>
            <a:ext cx="4114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438400" y="2819400"/>
            <a:ext cx="0" cy="3352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962400" y="6248400"/>
            <a:ext cx="631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YAŞ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1561812" y="4229389"/>
            <a:ext cx="843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PARA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Boyut azaltma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1000 </a:t>
            </a:r>
            <a:r>
              <a:rPr lang="tr-TR" dirty="0" smtClean="0"/>
              <a:t>özellik </a:t>
            </a:r>
            <a:r>
              <a:rPr lang="tr-TR" dirty="0" smtClean="0"/>
              <a:t>varsa, ne yapmamız gerekiyor ?</a:t>
            </a:r>
            <a:endParaRPr lang="tr-TR" i="1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>
              <a:buNone/>
            </a:pPr>
            <a:endParaRPr lang="tr-TR" dirty="0" smtClean="0"/>
          </a:p>
        </p:txBody>
      </p:sp>
      <p:pic>
        <p:nvPicPr>
          <p:cNvPr id="4" name="Content Placeholder 4" descr="lec2ill3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2743200"/>
            <a:ext cx="4724400" cy="35433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819400" y="3200400"/>
            <a:ext cx="335280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3999</TotalTime>
  <Words>1921</Words>
  <Application>Microsoft Office PowerPoint</Application>
  <PresentationFormat>On-screen Show (4:3)</PresentationFormat>
  <Paragraphs>259</Paragraphs>
  <Slides>67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9" baseType="lpstr">
      <vt:lpstr>Office Theme</vt:lpstr>
      <vt:lpstr>Equation</vt:lpstr>
      <vt:lpstr>MIT563  Yapay Zeka ve Makine Öğrenmesi</vt:lpstr>
      <vt:lpstr>Ders planı</vt:lpstr>
      <vt:lpstr>Genel kavramları</vt:lpstr>
      <vt:lpstr>Genel kavramları</vt:lpstr>
      <vt:lpstr>Genel kavramları</vt:lpstr>
      <vt:lpstr>Genel kavramları</vt:lpstr>
      <vt:lpstr>Boyut azaltma</vt:lpstr>
      <vt:lpstr>Boyut azaltma</vt:lpstr>
      <vt:lpstr>Boyut azaltma</vt:lpstr>
      <vt:lpstr>Boyut azaltma</vt:lpstr>
      <vt:lpstr>Boyut azaltma</vt:lpstr>
      <vt:lpstr>Boyut azaltma</vt:lpstr>
      <vt:lpstr>Boyut azaltma</vt:lpstr>
      <vt:lpstr>Boyut azaltma</vt:lpstr>
      <vt:lpstr>Boyut azaltma</vt:lpstr>
      <vt:lpstr>Boyut azaltma</vt:lpstr>
      <vt:lpstr>Boyut azaltma</vt:lpstr>
      <vt:lpstr>Boyut azaltma</vt:lpstr>
      <vt:lpstr>Boyut azaltma</vt:lpstr>
      <vt:lpstr>Boyut azaltma</vt:lpstr>
      <vt:lpstr>Boyut azaltma</vt:lpstr>
      <vt:lpstr>Boyut azaltma</vt:lpstr>
      <vt:lpstr>Boyut azaltma</vt:lpstr>
      <vt:lpstr>Boyut azaltma</vt:lpstr>
      <vt:lpstr>Boyut azaltma</vt:lpstr>
      <vt:lpstr>Boyut azaltma</vt:lpstr>
      <vt:lpstr>Boyut azaltma</vt:lpstr>
      <vt:lpstr>Boyut azaltma</vt:lpstr>
      <vt:lpstr>Boyut azaltma</vt:lpstr>
      <vt:lpstr>Boyut azaltma</vt:lpstr>
      <vt:lpstr>Boyut azaltma</vt:lpstr>
      <vt:lpstr>Boyut azaltma</vt:lpstr>
      <vt:lpstr>Boyut azaltma</vt:lpstr>
      <vt:lpstr>Boyut azaltma</vt:lpstr>
      <vt:lpstr>Boyut azaltma</vt:lpstr>
      <vt:lpstr>Boyut azaltma</vt:lpstr>
      <vt:lpstr>Boyut azaltma</vt:lpstr>
      <vt:lpstr>Boyut azaltma</vt:lpstr>
      <vt:lpstr>Kümeleme sorunu</vt:lpstr>
      <vt:lpstr>Kümeleme sorunu</vt:lpstr>
      <vt:lpstr>Kümeleme sorunu</vt:lpstr>
      <vt:lpstr>Kümeleme sorunu</vt:lpstr>
      <vt:lpstr>Kümeleme sorunu</vt:lpstr>
      <vt:lpstr>Kümeleme sorunu</vt:lpstr>
      <vt:lpstr>Kümeleme sorunu</vt:lpstr>
      <vt:lpstr>Kümeleme sorunu</vt:lpstr>
      <vt:lpstr>Kümeleme sorunu</vt:lpstr>
      <vt:lpstr>Kümeleme sorunu</vt:lpstr>
      <vt:lpstr>Kümeleme sorunu</vt:lpstr>
      <vt:lpstr>Kümeleme sorunu</vt:lpstr>
      <vt:lpstr>Kümeleme sorunu</vt:lpstr>
      <vt:lpstr>Kümeleme sorunu</vt:lpstr>
      <vt:lpstr>Kümeleme sorunu</vt:lpstr>
      <vt:lpstr>Kümeleme sorunu</vt:lpstr>
      <vt:lpstr>Kümeleme sorunu</vt:lpstr>
      <vt:lpstr>Kümeleme sorunu</vt:lpstr>
      <vt:lpstr>Kümeleme sorunu</vt:lpstr>
      <vt:lpstr>Kümeleme sorunu</vt:lpstr>
      <vt:lpstr>Kümeleme sorunu</vt:lpstr>
      <vt:lpstr>Kümeleme sorunu</vt:lpstr>
      <vt:lpstr>Kümeleme sorunu</vt:lpstr>
      <vt:lpstr>Kümeleme sorunu</vt:lpstr>
      <vt:lpstr>Kümeleme sorunu</vt:lpstr>
      <vt:lpstr>Kümeleme sorunu</vt:lpstr>
      <vt:lpstr>Kümeleme sorunu</vt:lpstr>
      <vt:lpstr>Kümeleme sorunu</vt:lpstr>
      <vt:lpstr>Come again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MIT503 Veri Yapıları ve algoritmalar</dc:title>
  <dc:creator>gmyuriy</dc:creator>
  <cp:lastModifiedBy>gmyuriy</cp:lastModifiedBy>
  <cp:revision>2215</cp:revision>
  <dcterms:created xsi:type="dcterms:W3CDTF">2006-08-16T00:00:00Z</dcterms:created>
  <dcterms:modified xsi:type="dcterms:W3CDTF">2013-04-30T11:00:58Z</dcterms:modified>
</cp:coreProperties>
</file>