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560" r:id="rId4"/>
    <p:sldId id="664" r:id="rId5"/>
    <p:sldId id="734" r:id="rId6"/>
    <p:sldId id="735" r:id="rId7"/>
    <p:sldId id="736" r:id="rId8"/>
    <p:sldId id="771" r:id="rId9"/>
    <p:sldId id="772" r:id="rId10"/>
    <p:sldId id="773" r:id="rId11"/>
    <p:sldId id="737" r:id="rId12"/>
    <p:sldId id="738" r:id="rId13"/>
    <p:sldId id="739" r:id="rId14"/>
    <p:sldId id="740" r:id="rId15"/>
    <p:sldId id="744" r:id="rId16"/>
    <p:sldId id="745" r:id="rId17"/>
    <p:sldId id="746" r:id="rId18"/>
    <p:sldId id="747" r:id="rId19"/>
    <p:sldId id="775" r:id="rId20"/>
    <p:sldId id="748" r:id="rId21"/>
    <p:sldId id="749" r:id="rId22"/>
    <p:sldId id="750" r:id="rId23"/>
    <p:sldId id="665" r:id="rId24"/>
    <p:sldId id="751" r:id="rId25"/>
    <p:sldId id="753" r:id="rId26"/>
    <p:sldId id="776" r:id="rId27"/>
    <p:sldId id="754" r:id="rId28"/>
    <p:sldId id="777" r:id="rId29"/>
    <p:sldId id="774" r:id="rId30"/>
    <p:sldId id="755" r:id="rId31"/>
    <p:sldId id="778" r:id="rId32"/>
    <p:sldId id="756" r:id="rId33"/>
    <p:sldId id="758" r:id="rId34"/>
    <p:sldId id="760" r:id="rId35"/>
    <p:sldId id="759" r:id="rId36"/>
    <p:sldId id="762" r:id="rId37"/>
    <p:sldId id="761" r:id="rId38"/>
    <p:sldId id="763" r:id="rId39"/>
    <p:sldId id="765" r:id="rId40"/>
    <p:sldId id="764" r:id="rId41"/>
    <p:sldId id="766" r:id="rId42"/>
    <p:sldId id="767" r:id="rId43"/>
    <p:sldId id="768" r:id="rId44"/>
    <p:sldId id="769" r:id="rId45"/>
    <p:sldId id="770" r:id="rId46"/>
    <p:sldId id="75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3C7"/>
    <a:srgbClr val="640000"/>
    <a:srgbClr val="320000"/>
    <a:srgbClr val="960000"/>
    <a:srgbClr val="C8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10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664A5-0D7A-4CC9-BBF0-742948A754DE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2D5FC-DEC1-44AE-8A66-9BBE83EB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gi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MIT5</a:t>
            </a:r>
            <a:r>
              <a:rPr lang="en-US" dirty="0" smtClean="0"/>
              <a:t>6</a:t>
            </a:r>
            <a:r>
              <a:rPr lang="tr-TR" dirty="0" smtClean="0"/>
              <a:t>3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tr-TR" dirty="0" smtClean="0"/>
              <a:t>Yapay Zeka ve Makine Öğrenmesi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Y. Doç. Yuriy Mishchenko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Anomali tespiti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Bu nedenle, normal </a:t>
            </a:r>
            <a:r>
              <a:rPr lang="tr-TR" dirty="0" smtClean="0"/>
              <a:t>dağılım </a:t>
            </a:r>
            <a:r>
              <a:rPr lang="tr-TR" dirty="0" smtClean="0"/>
              <a:t>birçok gerçek durumda </a:t>
            </a:r>
            <a:r>
              <a:rPr lang="tr-TR" dirty="0" smtClean="0"/>
              <a:t>görülebilir</a:t>
            </a:r>
            <a:endParaRPr lang="tr-TR" dirty="0" smtClean="0"/>
          </a:p>
          <a:p>
            <a:r>
              <a:rPr lang="tr-TR" dirty="0" smtClean="0"/>
              <a:t>Anomali tespiti için, “normal” </a:t>
            </a:r>
            <a:r>
              <a:rPr lang="tr-TR" dirty="0" smtClean="0"/>
              <a:t>durumların modeli bu şekilde belirtilebilir</a:t>
            </a:r>
            <a:endParaRPr lang="tr-T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Anomali tespiti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Normal dağılımın olasılıkları </a:t>
            </a:r>
            <a:r>
              <a:rPr lang="tr-TR" dirty="0" smtClean="0"/>
              <a:t>bu şekilde tanımlanır: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038600" y="5867400"/>
          <a:ext cx="2228850" cy="685800"/>
        </p:xfrm>
        <a:graphic>
          <a:graphicData uri="http://schemas.openxmlformats.org/presentationml/2006/ole">
            <p:oleObj spid="_x0000_s702466" name="Equation" r:id="rId3" imgW="660240" imgH="203040" progId="Equation.3">
              <p:embed/>
            </p:oleObj>
          </a:graphicData>
        </a:graphic>
      </p:graphicFrame>
      <p:graphicFrame>
        <p:nvGraphicFramePr>
          <p:cNvPr id="702467" name="Object 3"/>
          <p:cNvGraphicFramePr>
            <a:graphicFrameLocks noChangeAspect="1"/>
          </p:cNvGraphicFramePr>
          <p:nvPr/>
        </p:nvGraphicFramePr>
        <p:xfrm>
          <a:off x="2057400" y="3048000"/>
          <a:ext cx="4803775" cy="1454150"/>
        </p:xfrm>
        <a:graphic>
          <a:graphicData uri="http://schemas.openxmlformats.org/presentationml/2006/ole">
            <p:oleObj spid="_x0000_s702467" name="Equation" r:id="rId4" imgW="1511280" imgH="457200" progId="Equation.3">
              <p:embed/>
            </p:oleObj>
          </a:graphicData>
        </a:graphic>
      </p:graphicFrame>
      <p:pic>
        <p:nvPicPr>
          <p:cNvPr id="6" name="Picture 2" descr="E:\MyDocuments\Professional\Courses\Artificial Intelligence and Machine Learning\normal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67450" y="4813059"/>
            <a:ext cx="2876550" cy="20449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Anomali tespiti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Normal </a:t>
            </a:r>
            <a:r>
              <a:rPr lang="tr-TR" dirty="0" smtClean="0"/>
              <a:t>dağılımı </a:t>
            </a:r>
            <a:r>
              <a:rPr lang="tr-TR" dirty="0" smtClean="0"/>
              <a:t>iki </a:t>
            </a:r>
            <a:r>
              <a:rPr lang="tr-TR" dirty="0" smtClean="0"/>
              <a:t>parametreyle belirlenir–ortalaması (merkez nokstası), </a:t>
            </a:r>
            <a:r>
              <a:rPr lang="tr-TR" dirty="0" smtClean="0">
                <a:sym typeface="Symbol"/>
              </a:rPr>
              <a:t>, ve </a:t>
            </a:r>
            <a:r>
              <a:rPr lang="tr-TR" dirty="0" smtClean="0">
                <a:sym typeface="Symbol"/>
              </a:rPr>
              <a:t>varyansı yada standart sapması (dağılım genişliği), </a:t>
            </a:r>
            <a:r>
              <a:rPr lang="tr-TR" dirty="0" smtClean="0">
                <a:sym typeface="Symbol"/>
              </a:rPr>
              <a:t></a:t>
            </a:r>
            <a:endParaRPr lang="tr-TR" dirty="0" smtClean="0"/>
          </a:p>
        </p:txBody>
      </p:sp>
      <p:pic>
        <p:nvPicPr>
          <p:cNvPr id="7" name="Picture 2" descr="E:\MyDocuments\Professional\Courses\Artificial Intelligence and Machine Learning\norma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924300"/>
            <a:ext cx="4019550" cy="2857500"/>
          </a:xfrm>
          <a:prstGeom prst="rect">
            <a:avLst/>
          </a:prstGeom>
          <a:noFill/>
        </p:spPr>
      </p:pic>
      <p:graphicFrame>
        <p:nvGraphicFramePr>
          <p:cNvPr id="785409" name="Object 1"/>
          <p:cNvGraphicFramePr>
            <a:graphicFrameLocks noChangeAspect="1"/>
          </p:cNvGraphicFramePr>
          <p:nvPr/>
        </p:nvGraphicFramePr>
        <p:xfrm>
          <a:off x="5105399" y="4648200"/>
          <a:ext cx="3272439" cy="990600"/>
        </p:xfrm>
        <a:graphic>
          <a:graphicData uri="http://schemas.openxmlformats.org/presentationml/2006/ole">
            <p:oleObj spid="_x0000_s785409" name="Equation" r:id="rId4" imgW="151128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Anomali tespiti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Ortalama değeri </a:t>
            </a:r>
            <a:r>
              <a:rPr lang="tr-TR" dirty="0" smtClean="0">
                <a:sym typeface="Symbol"/>
              </a:rPr>
              <a:t>, </a:t>
            </a:r>
            <a:r>
              <a:rPr lang="tr-TR" dirty="0" smtClean="0"/>
              <a:t>çan şeklinin </a:t>
            </a:r>
            <a:r>
              <a:rPr lang="tr-TR" dirty="0" smtClean="0"/>
              <a:t>merkez/orta </a:t>
            </a:r>
            <a:r>
              <a:rPr lang="tr-TR" dirty="0" smtClean="0"/>
              <a:t>pozisyonunu </a:t>
            </a:r>
            <a:r>
              <a:rPr lang="tr-TR" dirty="0" smtClean="0"/>
              <a:t>belirtiyor</a:t>
            </a:r>
            <a:endParaRPr lang="tr-TR" dirty="0" smtClean="0"/>
          </a:p>
        </p:txBody>
      </p:sp>
      <p:pic>
        <p:nvPicPr>
          <p:cNvPr id="7" name="Picture 2" descr="E:\MyDocuments\Professional\Courses\Artificial Intelligence and Machine Learning\norma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924300"/>
            <a:ext cx="4019550" cy="2857500"/>
          </a:xfrm>
          <a:prstGeom prst="rect">
            <a:avLst/>
          </a:prstGeom>
          <a:noFill/>
        </p:spPr>
      </p:pic>
      <p:sp>
        <p:nvSpPr>
          <p:cNvPr id="5" name="Down Arrow 4"/>
          <p:cNvSpPr/>
          <p:nvPr/>
        </p:nvSpPr>
        <p:spPr>
          <a:xfrm>
            <a:off x="3962400" y="2895600"/>
            <a:ext cx="484632" cy="9784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Anomali tespiti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V</a:t>
            </a:r>
            <a:r>
              <a:rPr lang="tr-TR" dirty="0" smtClean="0">
                <a:sym typeface="Symbol"/>
              </a:rPr>
              <a:t>aryans , çan şeklinin genişliğini </a:t>
            </a:r>
            <a:r>
              <a:rPr lang="tr-TR" dirty="0" smtClean="0">
                <a:sym typeface="Symbol"/>
              </a:rPr>
              <a:t>belirtiyor</a:t>
            </a:r>
            <a:endParaRPr lang="tr-TR" dirty="0" smtClean="0"/>
          </a:p>
        </p:txBody>
      </p:sp>
      <p:pic>
        <p:nvPicPr>
          <p:cNvPr id="7" name="Picture 2" descr="E:\MyDocuments\Professional\Courses\Artificial Intelligence and Machine Learning\norma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924300"/>
            <a:ext cx="4019550" cy="2857500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>
            <a:off x="3657600" y="5867400"/>
            <a:ext cx="114300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62400" y="5791200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>
                <a:sym typeface="Symbol"/>
              </a:rPr>
              <a:t>2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Anomali tespiti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274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Normal </a:t>
            </a:r>
            <a:r>
              <a:rPr lang="tr-TR" dirty="0" smtClean="0"/>
              <a:t>dağılımı </a:t>
            </a:r>
            <a:r>
              <a:rPr lang="tr-TR" dirty="0" smtClean="0"/>
              <a:t>önemli </a:t>
            </a:r>
            <a:r>
              <a:rPr lang="tr-TR" dirty="0" smtClean="0"/>
              <a:t>özelliği;</a:t>
            </a:r>
            <a:endParaRPr lang="tr-TR" dirty="0" smtClean="0"/>
          </a:p>
          <a:p>
            <a:r>
              <a:rPr lang="tr-TR" dirty="0" smtClean="0"/>
              <a:t>Sonuçların...</a:t>
            </a:r>
          </a:p>
          <a:p>
            <a:pPr lvl="1"/>
            <a:r>
              <a:rPr lang="tr-TR" dirty="0" smtClean="0"/>
              <a:t>%68’i </a:t>
            </a:r>
            <a:r>
              <a:rPr lang="tr-TR" dirty="0" smtClean="0"/>
              <a:t>ortalamasından 2</a:t>
            </a:r>
            <a:r>
              <a:rPr lang="tr-TR" dirty="0" smtClean="0">
                <a:sym typeface="Symbol"/>
              </a:rPr>
              <a:t> </a:t>
            </a:r>
            <a:r>
              <a:rPr lang="tr-TR" dirty="0" smtClean="0">
                <a:sym typeface="Symbol"/>
              </a:rPr>
              <a:t>aralığı </a:t>
            </a:r>
            <a:r>
              <a:rPr lang="tr-TR" dirty="0" smtClean="0">
                <a:sym typeface="Symbol"/>
              </a:rPr>
              <a:t>içinde bulunur</a:t>
            </a:r>
          </a:p>
          <a:p>
            <a:pPr lvl="1"/>
            <a:r>
              <a:rPr lang="tr-TR" dirty="0" smtClean="0">
                <a:sym typeface="Symbol"/>
              </a:rPr>
              <a:t>%95’i </a:t>
            </a:r>
            <a:r>
              <a:rPr lang="tr-TR" dirty="0" smtClean="0">
                <a:sym typeface="Symbol"/>
              </a:rPr>
              <a:t>ortalamasından </a:t>
            </a:r>
            <a:r>
              <a:rPr lang="tr-TR" dirty="0" smtClean="0">
                <a:sym typeface="Symbol"/>
              </a:rPr>
              <a:t>4 </a:t>
            </a:r>
            <a:r>
              <a:rPr lang="tr-TR" dirty="0" smtClean="0">
                <a:sym typeface="Symbol"/>
              </a:rPr>
              <a:t>aralığı </a:t>
            </a:r>
            <a:r>
              <a:rPr lang="tr-TR" dirty="0" smtClean="0">
                <a:sym typeface="Symbol"/>
              </a:rPr>
              <a:t>içinde bulunur</a:t>
            </a:r>
          </a:p>
          <a:p>
            <a:pPr lvl="1"/>
            <a:r>
              <a:rPr lang="tr-TR" dirty="0" smtClean="0">
                <a:sym typeface="Symbol"/>
              </a:rPr>
              <a:t>%99,9’i </a:t>
            </a:r>
            <a:r>
              <a:rPr lang="tr-TR" dirty="0" smtClean="0">
                <a:sym typeface="Symbol"/>
              </a:rPr>
              <a:t>ortalamasından </a:t>
            </a:r>
            <a:r>
              <a:rPr lang="tr-TR" dirty="0" smtClean="0">
                <a:sym typeface="Symbol"/>
              </a:rPr>
              <a:t>6 </a:t>
            </a:r>
            <a:r>
              <a:rPr lang="tr-TR" dirty="0" smtClean="0">
                <a:sym typeface="Symbol"/>
              </a:rPr>
              <a:t>aralığı </a:t>
            </a:r>
            <a:r>
              <a:rPr lang="tr-TR" dirty="0" smtClean="0">
                <a:sym typeface="Symbol"/>
              </a:rPr>
              <a:t>içinde bulunur</a:t>
            </a:r>
            <a:endParaRPr lang="tr-TR" dirty="0" smtClean="0"/>
          </a:p>
        </p:txBody>
      </p:sp>
      <p:pic>
        <p:nvPicPr>
          <p:cNvPr id="708610" name="Picture 2" descr="E:\MyDocuments\Professional\Courses\Artificial Intelligence and Machine Learning\Standard_deviation_diagram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962400"/>
            <a:ext cx="5791200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Anomali tespiti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Anomali tespiti sorunu:</a:t>
            </a:r>
            <a:endParaRPr lang="tr-TR" dirty="0" smtClean="0"/>
          </a:p>
          <a:p>
            <a:pPr lvl="1"/>
            <a:r>
              <a:rPr lang="tr-TR" dirty="0" smtClean="0"/>
              <a:t>“Normal” </a:t>
            </a:r>
            <a:r>
              <a:rPr lang="tr-TR" dirty="0" smtClean="0"/>
              <a:t>durumlarının örnekleri </a:t>
            </a:r>
            <a:r>
              <a:rPr lang="tr-TR" dirty="0" smtClean="0"/>
              <a:t>kullanarak </a:t>
            </a:r>
            <a:r>
              <a:rPr lang="tr-TR" dirty="0" smtClean="0"/>
              <a:t>ortalaması </a:t>
            </a:r>
            <a:r>
              <a:rPr lang="tr-TR" dirty="0" smtClean="0">
                <a:sym typeface="Symbol"/>
              </a:rPr>
              <a:t> ve varyans  değerleri tahmin </a:t>
            </a:r>
            <a:r>
              <a:rPr lang="tr-TR" dirty="0" smtClean="0">
                <a:sym typeface="Symbol"/>
              </a:rPr>
              <a:t>edilebilir</a:t>
            </a:r>
            <a:endParaRPr lang="tr-TR" dirty="0" smtClean="0"/>
          </a:p>
        </p:txBody>
      </p:sp>
      <p:graphicFrame>
        <p:nvGraphicFramePr>
          <p:cNvPr id="709634" name="Object 2"/>
          <p:cNvGraphicFramePr>
            <a:graphicFrameLocks noChangeAspect="1"/>
          </p:cNvGraphicFramePr>
          <p:nvPr/>
        </p:nvGraphicFramePr>
        <p:xfrm>
          <a:off x="2819400" y="3429000"/>
          <a:ext cx="1978025" cy="1295400"/>
        </p:xfrm>
        <a:graphic>
          <a:graphicData uri="http://schemas.openxmlformats.org/presentationml/2006/ole">
            <p:oleObj spid="_x0000_s709634" name="Equation" r:id="rId3" imgW="622080" imgH="406080" progId="Equation.3">
              <p:embed/>
            </p:oleObj>
          </a:graphicData>
        </a:graphic>
      </p:graphicFrame>
      <p:graphicFrame>
        <p:nvGraphicFramePr>
          <p:cNvPr id="709635" name="Object 3"/>
          <p:cNvGraphicFramePr>
            <a:graphicFrameLocks noChangeAspect="1"/>
          </p:cNvGraphicFramePr>
          <p:nvPr/>
        </p:nvGraphicFramePr>
        <p:xfrm>
          <a:off x="2895600" y="4800600"/>
          <a:ext cx="3632200" cy="1295400"/>
        </p:xfrm>
        <a:graphic>
          <a:graphicData uri="http://schemas.openxmlformats.org/presentationml/2006/ole">
            <p:oleObj spid="_x0000_s709635" name="Equation" r:id="rId4" imgW="1143000" imgH="406080" progId="Equation.3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Anomali tespiti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“</a:t>
            </a:r>
            <a:r>
              <a:rPr lang="tr-TR" dirty="0" smtClean="0"/>
              <a:t>N</a:t>
            </a:r>
            <a:r>
              <a:rPr lang="tr-TR" dirty="0" smtClean="0"/>
              <a:t>ormal</a:t>
            </a:r>
            <a:r>
              <a:rPr lang="tr-TR" dirty="0" smtClean="0"/>
              <a:t>” </a:t>
            </a:r>
            <a:r>
              <a:rPr lang="tr-TR" dirty="0" smtClean="0"/>
              <a:t>durumların dağılımı oluşturulabilir</a:t>
            </a:r>
            <a:endParaRPr lang="tr-TR" dirty="0" smtClean="0"/>
          </a:p>
          <a:p>
            <a:pPr lvl="1"/>
            <a:r>
              <a:rPr lang="tr-TR" dirty="0" smtClean="0"/>
              <a:t>Bu </a:t>
            </a:r>
            <a:r>
              <a:rPr lang="tr-TR" dirty="0" smtClean="0"/>
              <a:t>model dağılıma </a:t>
            </a:r>
            <a:r>
              <a:rPr lang="tr-TR" dirty="0" smtClean="0"/>
              <a:t>göre, </a:t>
            </a:r>
            <a:r>
              <a:rPr lang="tr-TR" dirty="0" smtClean="0"/>
              <a:t>bütün durumların </a:t>
            </a:r>
            <a:r>
              <a:rPr lang="tr-TR" dirty="0" smtClean="0"/>
              <a:t>“normal” </a:t>
            </a:r>
            <a:r>
              <a:rPr lang="tr-TR" dirty="0" smtClean="0"/>
              <a:t>olabilmek </a:t>
            </a:r>
            <a:r>
              <a:rPr lang="tr-TR" dirty="0" smtClean="0"/>
              <a:t>olasılığı tahmin </a:t>
            </a:r>
            <a:r>
              <a:rPr lang="tr-TR" dirty="0" smtClean="0"/>
              <a:t>edilebilir</a:t>
            </a:r>
            <a:endParaRPr lang="tr-TR" dirty="0" smtClean="0"/>
          </a:p>
        </p:txBody>
      </p:sp>
      <p:pic>
        <p:nvPicPr>
          <p:cNvPr id="6" name="Picture 2" descr="E:\MyDocuments\Professional\Courses\Artificial Intelligence and Machine Learning\Standard_deviation_diagram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962400"/>
            <a:ext cx="5791200" cy="289560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 flipH="1">
            <a:off x="5562600" y="4267200"/>
            <a:ext cx="1295400" cy="1524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5-Point Star 7"/>
          <p:cNvSpPr/>
          <p:nvPr/>
        </p:nvSpPr>
        <p:spPr>
          <a:xfrm>
            <a:off x="6553200" y="3657600"/>
            <a:ext cx="640080" cy="64008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Anomali tespiti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Eğer yeni bir </a:t>
            </a:r>
            <a:r>
              <a:rPr lang="tr-TR" dirty="0" smtClean="0"/>
              <a:t>olay ortalamasından 3</a:t>
            </a:r>
            <a:r>
              <a:rPr lang="tr-TR" dirty="0" smtClean="0">
                <a:sym typeface="Symbol"/>
              </a:rPr>
              <a:t></a:t>
            </a:r>
            <a:r>
              <a:rPr lang="tr-TR" dirty="0" smtClean="0">
                <a:sym typeface="Symbol"/>
              </a:rPr>
              <a:t>’dan </a:t>
            </a:r>
            <a:r>
              <a:rPr lang="tr-TR" dirty="0" smtClean="0">
                <a:sym typeface="Symbol"/>
              </a:rPr>
              <a:t>daha </a:t>
            </a:r>
            <a:r>
              <a:rPr lang="tr-TR" dirty="0" smtClean="0">
                <a:sym typeface="Symbol"/>
              </a:rPr>
              <a:t>uzaktaysa, </a:t>
            </a:r>
            <a:r>
              <a:rPr lang="tr-TR" dirty="0" smtClean="0">
                <a:sym typeface="Symbol"/>
              </a:rPr>
              <a:t>bu olayın “normal” </a:t>
            </a:r>
            <a:r>
              <a:rPr lang="tr-TR" dirty="0" smtClean="0">
                <a:sym typeface="Symbol"/>
              </a:rPr>
              <a:t>olması olasılığı çok düşüktür (1000 ‘de bir ‘den </a:t>
            </a:r>
            <a:r>
              <a:rPr lang="tr-TR" dirty="0" smtClean="0">
                <a:sym typeface="Symbol"/>
              </a:rPr>
              <a:t>daha </a:t>
            </a:r>
            <a:r>
              <a:rPr lang="tr-TR" dirty="0" smtClean="0">
                <a:sym typeface="Symbol"/>
              </a:rPr>
              <a:t>düşük) ...</a:t>
            </a:r>
            <a:endParaRPr lang="tr-TR" dirty="0" smtClean="0"/>
          </a:p>
        </p:txBody>
      </p:sp>
      <p:pic>
        <p:nvPicPr>
          <p:cNvPr id="6" name="Picture 2" descr="E:\MyDocuments\Professional\Courses\Artificial Intelligence and Machine Learning\Standard_deviation_diagram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962400"/>
            <a:ext cx="5791200" cy="2895600"/>
          </a:xfrm>
          <a:prstGeom prst="rect">
            <a:avLst/>
          </a:prstGeom>
          <a:noFill/>
        </p:spPr>
      </p:pic>
      <p:sp>
        <p:nvSpPr>
          <p:cNvPr id="8" name="5-Point Star 7"/>
          <p:cNvSpPr/>
          <p:nvPr/>
        </p:nvSpPr>
        <p:spPr>
          <a:xfrm>
            <a:off x="7315200" y="4267200"/>
            <a:ext cx="640080" cy="64008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934200" y="5029200"/>
            <a:ext cx="685800" cy="1295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Anomali tespiti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ym typeface="Symbol"/>
              </a:rPr>
              <a:t>Bu olay </a:t>
            </a:r>
            <a:r>
              <a:rPr lang="tr-TR" dirty="0" smtClean="0">
                <a:sym typeface="Symbol"/>
              </a:rPr>
              <a:t>“anomali</a:t>
            </a:r>
            <a:r>
              <a:rPr lang="tr-TR" dirty="0" smtClean="0">
                <a:sym typeface="Symbol"/>
              </a:rPr>
              <a:t>” olarak kaydedilebilir </a:t>
            </a:r>
            <a:endParaRPr lang="tr-TR" dirty="0" smtClean="0"/>
          </a:p>
        </p:txBody>
      </p:sp>
      <p:pic>
        <p:nvPicPr>
          <p:cNvPr id="6" name="Picture 2" descr="E:\MyDocuments\Professional\Courses\Artificial Intelligence and Machine Learning\Standard_deviation_diagram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962400"/>
            <a:ext cx="5791200" cy="2895600"/>
          </a:xfrm>
          <a:prstGeom prst="rect">
            <a:avLst/>
          </a:prstGeom>
          <a:noFill/>
        </p:spPr>
      </p:pic>
      <p:sp>
        <p:nvSpPr>
          <p:cNvPr id="5" name="Down Arrow 4"/>
          <p:cNvSpPr/>
          <p:nvPr/>
        </p:nvSpPr>
        <p:spPr>
          <a:xfrm>
            <a:off x="6705600" y="5334000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72200" y="4648200"/>
            <a:ext cx="15648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dirty="0" smtClean="0">
                <a:solidFill>
                  <a:srgbClr val="FF0000"/>
                </a:solidFill>
              </a:rPr>
              <a:t>anomali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6812280" y="6278880"/>
            <a:ext cx="274320" cy="27432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Ders planı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Anomali tespiti </a:t>
            </a:r>
            <a:r>
              <a:rPr lang="tr-TR" dirty="0" smtClean="0"/>
              <a:t>sorunu (Anomaly estimation problem)</a:t>
            </a:r>
            <a:endParaRPr lang="tr-TR" dirty="0" smtClean="0"/>
          </a:p>
          <a:p>
            <a:r>
              <a:rPr lang="tr-TR" dirty="0" smtClean="0"/>
              <a:t>Tavsiye etme </a:t>
            </a:r>
            <a:r>
              <a:rPr lang="tr-TR" dirty="0" smtClean="0"/>
              <a:t>sorunu (Recommender systems problem)</a:t>
            </a:r>
            <a:endParaRPr lang="tr-TR" dirty="0" smtClean="0"/>
          </a:p>
          <a:p>
            <a:endParaRPr lang="tr-TR" i="1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Anomali tespiti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Anomali tespiti:</a:t>
            </a:r>
          </a:p>
          <a:p>
            <a:pPr lvl="1"/>
            <a:r>
              <a:rPr lang="tr-TR" dirty="0" smtClean="0"/>
              <a:t>“Normal” örnekleri </a:t>
            </a:r>
            <a:r>
              <a:rPr lang="tr-TR" dirty="0" smtClean="0"/>
              <a:t>kullanarak, </a:t>
            </a:r>
            <a:r>
              <a:rPr lang="tr-TR" dirty="0" smtClean="0"/>
              <a:t>“normal” </a:t>
            </a:r>
            <a:r>
              <a:rPr lang="tr-TR" dirty="0" smtClean="0"/>
              <a:t>durumlarının olasılık </a:t>
            </a:r>
            <a:r>
              <a:rPr lang="tr-TR" dirty="0" smtClean="0"/>
              <a:t>modeli oluşturulur</a:t>
            </a:r>
          </a:p>
          <a:p>
            <a:pPr lvl="2"/>
            <a:r>
              <a:rPr lang="tr-TR" dirty="0" smtClean="0"/>
              <a:t>“Anomali” örnekleri varsa, bu örnekler kullanarak bir </a:t>
            </a:r>
            <a:r>
              <a:rPr lang="tr-TR" dirty="0" smtClean="0"/>
              <a:t>“threshold” (eşik) parametresini de belirtilir </a:t>
            </a:r>
            <a:endParaRPr lang="tr-TR" dirty="0" smtClean="0"/>
          </a:p>
          <a:p>
            <a:pPr lvl="1"/>
            <a:r>
              <a:rPr lang="tr-TR" dirty="0" smtClean="0"/>
              <a:t>Yoksa</a:t>
            </a:r>
            <a:r>
              <a:rPr lang="tr-TR" dirty="0" smtClean="0"/>
              <a:t>, </a:t>
            </a:r>
            <a:r>
              <a:rPr lang="tr-TR" dirty="0" smtClean="0"/>
              <a:t>“threshold</a:t>
            </a:r>
            <a:r>
              <a:rPr lang="tr-TR" dirty="0" smtClean="0"/>
              <a:t>” farklı açıdan seçilir</a:t>
            </a:r>
            <a:r>
              <a:rPr lang="tr-TR" dirty="0" smtClean="0"/>
              <a:t>, örneğin</a:t>
            </a:r>
            <a:r>
              <a:rPr lang="tr-TR" dirty="0" smtClean="0"/>
              <a:t>, normal </a:t>
            </a:r>
            <a:r>
              <a:rPr lang="tr-TR" dirty="0" smtClean="0"/>
              <a:t>durumlarının anomali olarak en fazla %0.1 olaylarda kaydedilmesi (demek - hata yapılması olasılığı en fazla %0.1)</a:t>
            </a:r>
            <a:endParaRPr lang="tr-TR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Anomali tespiti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Anomali tespiti:</a:t>
            </a:r>
          </a:p>
          <a:p>
            <a:pPr lvl="1"/>
            <a:r>
              <a:rPr lang="tr-TR" dirty="0" smtClean="0"/>
              <a:t>“threshold” </a:t>
            </a:r>
            <a:r>
              <a:rPr lang="tr-TR" dirty="0" smtClean="0"/>
              <a:t>parametresini kullanarak, </a:t>
            </a:r>
            <a:r>
              <a:rPr lang="tr-TR" dirty="0" smtClean="0"/>
              <a:t>normal bölge dışarı olan olaylar (demek ki “normal” olması </a:t>
            </a:r>
            <a:r>
              <a:rPr lang="tr-TR" dirty="0" smtClean="0"/>
              <a:t>olasılığı </a:t>
            </a:r>
            <a:r>
              <a:rPr lang="tr-TR" dirty="0" smtClean="0"/>
              <a:t>“thershold”’den </a:t>
            </a:r>
            <a:r>
              <a:rPr lang="tr-TR" dirty="0" smtClean="0"/>
              <a:t>daha </a:t>
            </a:r>
            <a:r>
              <a:rPr lang="tr-TR" dirty="0" smtClean="0"/>
              <a:t>düşük) </a:t>
            </a:r>
            <a:r>
              <a:rPr lang="tr-TR" dirty="0" smtClean="0"/>
              <a:t>anomali olarak kaydedilir</a:t>
            </a:r>
          </a:p>
        </p:txBody>
      </p:sp>
      <p:pic>
        <p:nvPicPr>
          <p:cNvPr id="4" name="Picture 2" descr="E:\MyDocuments\Professional\Courses\Artificial Intelligence and Machine Learning\Standard_deviation_diagram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962400"/>
            <a:ext cx="5791200" cy="2895600"/>
          </a:xfrm>
          <a:prstGeom prst="rect">
            <a:avLst/>
          </a:prstGeom>
          <a:noFill/>
        </p:spPr>
      </p:pic>
      <p:sp>
        <p:nvSpPr>
          <p:cNvPr id="5" name="Down Arrow 4"/>
          <p:cNvSpPr/>
          <p:nvPr/>
        </p:nvSpPr>
        <p:spPr>
          <a:xfrm>
            <a:off x="6332560" y="5410200"/>
            <a:ext cx="274320" cy="6400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07724" y="4724400"/>
            <a:ext cx="433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b="1" dirty="0" smtClean="0">
                <a:solidFill>
                  <a:srgbClr val="FF0000"/>
                </a:solidFill>
              </a:rPr>
              <a:t>p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338132" y="5407016"/>
            <a:ext cx="274320" cy="6400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13296" y="4721216"/>
            <a:ext cx="433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b="1" dirty="0" smtClean="0">
                <a:solidFill>
                  <a:srgbClr val="FF0000"/>
                </a:solidFill>
              </a:rPr>
              <a:t>p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 rot="16200000">
            <a:off x="7117080" y="5867400"/>
            <a:ext cx="274320" cy="6400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5400000">
            <a:off x="1630680" y="5867400"/>
            <a:ext cx="274320" cy="6400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0" y="5410200"/>
            <a:ext cx="1233030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tr-TR" sz="2400" b="1" cap="small" dirty="0" smtClean="0">
                <a:solidFill>
                  <a:srgbClr val="FF0000"/>
                </a:solidFill>
              </a:rPr>
              <a:t>Anomali</a:t>
            </a:r>
            <a:endParaRPr lang="en-US" sz="2400" b="1" cap="small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5481935"/>
            <a:ext cx="1233030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tr-TR" sz="2400" b="1" cap="small" dirty="0" smtClean="0">
                <a:solidFill>
                  <a:srgbClr val="FF0000"/>
                </a:solidFill>
              </a:rPr>
              <a:t>Anomali</a:t>
            </a:r>
            <a:endParaRPr lang="en-US" sz="2400" b="1" cap="small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Anomali tespiti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Anomali </a:t>
            </a:r>
            <a:r>
              <a:rPr lang="tr-TR" dirty="0" smtClean="0"/>
              <a:t>tespiti önceki </a:t>
            </a:r>
            <a:r>
              <a:rPr lang="tr-TR" dirty="0" smtClean="0"/>
              <a:t>makine </a:t>
            </a:r>
            <a:r>
              <a:rPr lang="tr-TR" dirty="0" smtClean="0"/>
              <a:t>öğrenme </a:t>
            </a:r>
            <a:r>
              <a:rPr lang="tr-TR" dirty="0" smtClean="0"/>
              <a:t>sorunlarından </a:t>
            </a:r>
            <a:r>
              <a:rPr lang="tr-TR" dirty="0" smtClean="0"/>
              <a:t>farkı:</a:t>
            </a:r>
            <a:endParaRPr lang="tr-TR" dirty="0" smtClean="0"/>
          </a:p>
          <a:p>
            <a:pPr lvl="1"/>
            <a:r>
              <a:rPr lang="tr-TR" dirty="0" smtClean="0"/>
              <a:t>Genellikle </a:t>
            </a:r>
            <a:r>
              <a:rPr lang="tr-TR" dirty="0" smtClean="0"/>
              <a:t>,“</a:t>
            </a:r>
            <a:r>
              <a:rPr lang="tr-TR" dirty="0" smtClean="0"/>
              <a:t>normal” örnekleri çok ve “anomali” örnekleri az </a:t>
            </a:r>
            <a:r>
              <a:rPr lang="tr-TR" dirty="0" smtClean="0"/>
              <a:t>(yada hiç) </a:t>
            </a:r>
            <a:r>
              <a:rPr lang="tr-TR" dirty="0" smtClean="0"/>
              <a:t>var – önceki makine öğrenme sorunlarında genellikle ikisi de yeterli sayıda vardı</a:t>
            </a:r>
            <a:endParaRPr lang="tr-TR" dirty="0" smtClean="0"/>
          </a:p>
          <a:p>
            <a:pPr lvl="1"/>
            <a:r>
              <a:rPr lang="tr-TR" dirty="0" smtClean="0"/>
              <a:t>“Normal” </a:t>
            </a:r>
            <a:r>
              <a:rPr lang="tr-TR" dirty="0" smtClean="0"/>
              <a:t>durumların tek türü, </a:t>
            </a:r>
            <a:r>
              <a:rPr lang="tr-TR" dirty="0" smtClean="0"/>
              <a:t>“anomali” </a:t>
            </a:r>
            <a:r>
              <a:rPr lang="tr-TR" dirty="0" smtClean="0"/>
              <a:t>durumların </a:t>
            </a:r>
            <a:r>
              <a:rPr lang="tr-TR" dirty="0" smtClean="0"/>
              <a:t>çok türü olabilir: </a:t>
            </a:r>
            <a:r>
              <a:rPr lang="tr-TR" i="1" dirty="0" smtClean="0"/>
              <a:t>normal </a:t>
            </a:r>
            <a:r>
              <a:rPr lang="tr-TR" i="1" dirty="0" smtClean="0"/>
              <a:t>dışında </a:t>
            </a:r>
            <a:r>
              <a:rPr lang="tr-TR" i="1" dirty="0" smtClean="0"/>
              <a:t>her şey </a:t>
            </a:r>
            <a:r>
              <a:rPr lang="tr-TR" i="1" dirty="0" smtClean="0"/>
              <a:t>anomalidir</a:t>
            </a:r>
            <a:r>
              <a:rPr lang="tr-TR" dirty="0" smtClean="0"/>
              <a:t> – önceki makine öğrenme sorunlarında genellikle </a:t>
            </a:r>
            <a:r>
              <a:rPr lang="tr-TR" dirty="0" smtClean="0"/>
              <a:t>iki durum türü vardı</a:t>
            </a:r>
            <a:endParaRPr lang="tr-TR" i="1" dirty="0" smtClean="0"/>
          </a:p>
          <a:p>
            <a:pPr lvl="1"/>
            <a:r>
              <a:rPr lang="tr-TR" dirty="0" smtClean="0"/>
              <a:t>Durum modeli </a:t>
            </a:r>
            <a:r>
              <a:rPr lang="tr-TR" dirty="0" smtClean="0"/>
              <a:t>oluşturmak için sadece “normal” </a:t>
            </a:r>
            <a:r>
              <a:rPr lang="tr-TR" dirty="0" smtClean="0"/>
              <a:t>örnekleri </a:t>
            </a:r>
            <a:r>
              <a:rPr lang="tr-TR" dirty="0" smtClean="0"/>
              <a:t>kullanılır, “anomali” örnekleri yada kullanılmaz yada </a:t>
            </a:r>
            <a:r>
              <a:rPr lang="tr-TR" dirty="0" smtClean="0"/>
              <a:t>“</a:t>
            </a:r>
            <a:r>
              <a:rPr lang="tr-TR" dirty="0" smtClean="0"/>
              <a:t>eşik” </a:t>
            </a:r>
            <a:r>
              <a:rPr lang="tr-TR" dirty="0" smtClean="0"/>
              <a:t>için kullanılır </a:t>
            </a:r>
            <a:r>
              <a:rPr lang="tr-TR" dirty="0" smtClean="0"/>
              <a:t>– önceki makine </a:t>
            </a:r>
            <a:r>
              <a:rPr lang="tr-TR" dirty="0" smtClean="0"/>
              <a:t>öğrenme sorunlarında genellikle </a:t>
            </a:r>
            <a:r>
              <a:rPr lang="tr-TR" dirty="0" smtClean="0"/>
              <a:t>bütün örnekler kullanılmalıydı</a:t>
            </a:r>
            <a:endParaRPr lang="tr-TR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Tavsiye etme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Tavsiye etme sorunu:</a:t>
            </a:r>
          </a:p>
          <a:p>
            <a:pPr lvl="1"/>
            <a:r>
              <a:rPr lang="tr-TR" dirty="0" smtClean="0"/>
              <a:t>Bir müşteri </a:t>
            </a:r>
            <a:r>
              <a:rPr lang="tr-TR" dirty="0" smtClean="0"/>
              <a:t>için, onun tarafından </a:t>
            </a:r>
            <a:r>
              <a:rPr lang="tr-TR" dirty="0" smtClean="0"/>
              <a:t>önceden </a:t>
            </a:r>
            <a:r>
              <a:rPr lang="tr-TR" dirty="0" smtClean="0"/>
              <a:t>satın </a:t>
            </a:r>
            <a:r>
              <a:rPr lang="tr-TR" dirty="0" smtClean="0"/>
              <a:t>alındığı </a:t>
            </a:r>
            <a:r>
              <a:rPr lang="tr-TR" dirty="0" smtClean="0"/>
              <a:t>yada </a:t>
            </a:r>
            <a:r>
              <a:rPr lang="tr-TR" dirty="0" smtClean="0"/>
              <a:t>arandığı ürünlere göre yeni ürünleri </a:t>
            </a:r>
            <a:r>
              <a:rPr lang="tr-TR" dirty="0" smtClean="0"/>
              <a:t>tavsiye etmek</a:t>
            </a:r>
          </a:p>
          <a:p>
            <a:pPr lvl="1"/>
            <a:r>
              <a:rPr lang="tr-TR" dirty="0" smtClean="0"/>
              <a:t>Büyük e-komerse </a:t>
            </a:r>
            <a:r>
              <a:rPr lang="tr-TR" dirty="0" smtClean="0"/>
              <a:t>sistemlerinde, hepsiburada vb, </a:t>
            </a:r>
            <a:r>
              <a:rPr lang="tr-TR" dirty="0" smtClean="0"/>
              <a:t>müşterilere </a:t>
            </a:r>
            <a:r>
              <a:rPr lang="tr-TR" dirty="0" smtClean="0"/>
              <a:t>tavsiye </a:t>
            </a:r>
            <a:r>
              <a:rPr lang="tr-TR" dirty="0" smtClean="0"/>
              <a:t>etmek için </a:t>
            </a:r>
            <a:r>
              <a:rPr lang="tr-TR" dirty="0" smtClean="0"/>
              <a:t>kullanılır</a:t>
            </a:r>
          </a:p>
          <a:p>
            <a:pPr lvl="1"/>
            <a:r>
              <a:rPr lang="tr-TR" dirty="0" smtClean="0"/>
              <a:t>Büyük ticaret uygulamaları var</a:t>
            </a:r>
            <a:endParaRPr lang="tr-TR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Tavsiye etme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Tavsiye etme </a:t>
            </a:r>
            <a:r>
              <a:rPr lang="tr-TR" dirty="0" smtClean="0"/>
              <a:t>sorunu, </a:t>
            </a:r>
            <a:r>
              <a:rPr lang="tr-TR" dirty="0" smtClean="0"/>
              <a:t>genel makine </a:t>
            </a:r>
            <a:r>
              <a:rPr lang="tr-TR" dirty="0" smtClean="0"/>
              <a:t>öğrenme </a:t>
            </a:r>
            <a:r>
              <a:rPr lang="tr-TR" dirty="0" smtClean="0"/>
              <a:t>yaklaşımı kullanarak çözülebilir:</a:t>
            </a:r>
          </a:p>
          <a:p>
            <a:pPr lvl="1"/>
            <a:r>
              <a:rPr lang="tr-TR" dirty="0" smtClean="0"/>
              <a:t>Bütün ürünler için </a:t>
            </a:r>
            <a:r>
              <a:rPr lang="tr-TR" dirty="0" smtClean="0"/>
              <a:t>özellik vektörleri belirlenir, örneğin: </a:t>
            </a:r>
            <a:endParaRPr lang="tr-TR" dirty="0" smtClean="0"/>
          </a:p>
          <a:p>
            <a:pPr lvl="2"/>
            <a:r>
              <a:rPr lang="tr-TR" dirty="0" smtClean="0"/>
              <a:t>Evde kullanım değeri; </a:t>
            </a:r>
            <a:r>
              <a:rPr lang="tr-TR" dirty="0" smtClean="0"/>
              <a:t>0-5 yıldız rating, </a:t>
            </a:r>
          </a:p>
          <a:p>
            <a:pPr lvl="2"/>
            <a:r>
              <a:rPr lang="tr-TR" dirty="0" smtClean="0"/>
              <a:t>Eğlence değeri; </a:t>
            </a:r>
            <a:r>
              <a:rPr lang="tr-TR" dirty="0" smtClean="0"/>
              <a:t>0-5 yılzıd rating, </a:t>
            </a:r>
          </a:p>
          <a:p>
            <a:pPr lvl="2"/>
            <a:r>
              <a:rPr lang="tr-TR" dirty="0" smtClean="0"/>
              <a:t>Kalite değeri; </a:t>
            </a:r>
            <a:r>
              <a:rPr lang="tr-TR" dirty="0" smtClean="0"/>
              <a:t>0-5 yıldız rating, </a:t>
            </a:r>
          </a:p>
          <a:p>
            <a:pPr lvl="2"/>
            <a:r>
              <a:rPr lang="tr-TR" dirty="0" smtClean="0"/>
              <a:t>Fiyat değeri; </a:t>
            </a:r>
            <a:r>
              <a:rPr lang="tr-TR" dirty="0" smtClean="0"/>
              <a:t>0-5 yıldız rating, </a:t>
            </a:r>
          </a:p>
          <a:p>
            <a:pPr lvl="2"/>
            <a:r>
              <a:rPr lang="tr-TR" dirty="0" smtClean="0"/>
              <a:t>Markası ünlülük, </a:t>
            </a:r>
            <a:r>
              <a:rPr lang="tr-TR" dirty="0" smtClean="0"/>
              <a:t>vb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Tavsiye etme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Bu özellikleri </a:t>
            </a:r>
            <a:r>
              <a:rPr lang="tr-TR" dirty="0" smtClean="0"/>
              <a:t>kullanarak ve </a:t>
            </a:r>
            <a:r>
              <a:rPr lang="tr-TR" dirty="0" smtClean="0"/>
              <a:t>müşteriler </a:t>
            </a:r>
            <a:r>
              <a:rPr lang="tr-TR" dirty="0" smtClean="0"/>
              <a:t>için var olan bilgi kullanarak müşterilerin tercih modeli </a:t>
            </a:r>
            <a:r>
              <a:rPr lang="tr-TR" dirty="0" smtClean="0"/>
              <a:t>oluşturulur</a:t>
            </a:r>
          </a:p>
          <a:p>
            <a:pPr lvl="1"/>
            <a:r>
              <a:rPr lang="tr-TR" dirty="0" smtClean="0"/>
              <a:t>Yeni x-özellikli ürünün beğenilmesi “ratingi”, </a:t>
            </a:r>
            <a:br>
              <a:rPr lang="tr-TR" dirty="0" smtClean="0"/>
            </a:br>
            <a:r>
              <a:rPr lang="tr-TR" dirty="0" smtClean="0"/>
              <a:t>h</a:t>
            </a:r>
            <a:r>
              <a:rPr lang="tr-TR" baseline="-25000" dirty="0" smtClean="0">
                <a:sym typeface="Symbol"/>
              </a:rPr>
              <a:t></a:t>
            </a:r>
            <a:r>
              <a:rPr lang="tr-TR" dirty="0" smtClean="0">
                <a:sym typeface="Symbol"/>
              </a:rPr>
              <a:t>(x)</a:t>
            </a:r>
            <a:r>
              <a:rPr lang="tr-TR" dirty="0" smtClean="0"/>
              <a:t> =</a:t>
            </a:r>
            <a:r>
              <a:rPr lang="tr-TR" dirty="0" smtClean="0">
                <a:sym typeface="Symbol"/>
              </a:rPr>
              <a:t></a:t>
            </a:r>
            <a:r>
              <a:rPr lang="tr-TR" baseline="-25000" dirty="0" smtClean="0">
                <a:sym typeface="Symbol"/>
              </a:rPr>
              <a:t>0</a:t>
            </a:r>
            <a:r>
              <a:rPr lang="tr-TR" dirty="0" smtClean="0">
                <a:sym typeface="Symbol"/>
              </a:rPr>
              <a:t>+</a:t>
            </a:r>
            <a:r>
              <a:rPr lang="tr-TR" baseline="30000" dirty="0" smtClean="0">
                <a:sym typeface="Symbol"/>
              </a:rPr>
              <a:t>T</a:t>
            </a:r>
            <a:r>
              <a:rPr lang="tr-TR" dirty="0" smtClean="0">
                <a:sym typeface="Symbol"/>
              </a:rPr>
              <a:t></a:t>
            </a:r>
            <a:r>
              <a:rPr lang="tr-TR" dirty="0" smtClean="0">
                <a:sym typeface="Symbol"/>
              </a:rPr>
              <a:t>x</a:t>
            </a:r>
          </a:p>
          <a:p>
            <a:pPr lvl="1"/>
            <a:r>
              <a:rPr lang="tr-TR" dirty="0" smtClean="0"/>
              <a:t>En basit - </a:t>
            </a:r>
            <a:r>
              <a:rPr lang="tr-TR" dirty="0" smtClean="0"/>
              <a:t>lineer model de olabilir</a:t>
            </a:r>
          </a:p>
          <a:p>
            <a:pPr lvl="1"/>
            <a:r>
              <a:rPr lang="tr-TR" dirty="0" smtClean="0"/>
              <a:t>Yeni ürün için, </a:t>
            </a:r>
            <a:r>
              <a:rPr lang="tr-TR" dirty="0" smtClean="0"/>
              <a:t>müşterinin olabilecek 0-5 yıldızlı </a:t>
            </a:r>
            <a:r>
              <a:rPr lang="tr-TR" dirty="0" smtClean="0"/>
              <a:t>“rating”i </a:t>
            </a:r>
            <a:r>
              <a:rPr lang="tr-TR" dirty="0" smtClean="0"/>
              <a:t>tahmin </a:t>
            </a:r>
            <a:r>
              <a:rPr lang="tr-TR" dirty="0" smtClean="0"/>
              <a:t>ediyor</a:t>
            </a:r>
            <a:endParaRPr lang="tr-TR" dirty="0" smtClean="0"/>
          </a:p>
          <a:p>
            <a:pPr lvl="1"/>
            <a:endParaRPr lang="tr-TR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Tavsiye etme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Bu model, müşteri tarafından önceden izlenmiş </a:t>
            </a:r>
            <a:r>
              <a:rPr lang="tr-TR" dirty="0" smtClean="0"/>
              <a:t>yada satın alınmış ürünler kullanarak </a:t>
            </a:r>
            <a:r>
              <a:rPr lang="tr-TR" dirty="0" smtClean="0"/>
              <a:t>bulunabilir, onun teta-parametrelerini bulabilir</a:t>
            </a:r>
          </a:p>
          <a:p>
            <a:pPr lvl="1"/>
            <a:r>
              <a:rPr lang="tr-TR" dirty="0" smtClean="0"/>
              <a:t>M</a:t>
            </a:r>
            <a:r>
              <a:rPr lang="tr-TR" dirty="0" smtClean="0"/>
              <a:t>odel teta-parametrelerine bağlı bir uygunluk maliyetinin minimumu azaltılması gerekiyor</a:t>
            </a:r>
            <a:r>
              <a:rPr lang="tr-TR" dirty="0" smtClean="0"/>
              <a:t> </a:t>
            </a:r>
            <a:endParaRPr lang="tr-TR" dirty="0" smtClean="0"/>
          </a:p>
          <a:p>
            <a:r>
              <a:rPr lang="tr-TR" dirty="0" smtClean="0"/>
              <a:t>Oluşturulmuş </a:t>
            </a:r>
            <a:r>
              <a:rPr lang="tr-TR" dirty="0" smtClean="0"/>
              <a:t>modeller, müşterilere yeni ürünler tavsiye etmek için </a:t>
            </a:r>
            <a:r>
              <a:rPr lang="tr-TR" dirty="0" smtClean="0"/>
              <a:t>kullanılabilir</a:t>
            </a:r>
            <a:endParaRPr lang="tr-TR" dirty="0" smtClean="0"/>
          </a:p>
          <a:p>
            <a:pPr lvl="1"/>
            <a:endParaRPr lang="tr-TR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Tavsiye etme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Modeller, </a:t>
            </a:r>
            <a:r>
              <a:rPr lang="tr-TR" dirty="0" smtClean="0"/>
              <a:t>maliyet azaltarak buluyoruz;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</p:txBody>
      </p:sp>
      <p:graphicFrame>
        <p:nvGraphicFramePr>
          <p:cNvPr id="711682" name="Object 2"/>
          <p:cNvGraphicFramePr>
            <a:graphicFrameLocks noChangeAspect="1"/>
          </p:cNvGraphicFramePr>
          <p:nvPr/>
        </p:nvGraphicFramePr>
        <p:xfrm>
          <a:off x="838200" y="2743200"/>
          <a:ext cx="6946900" cy="1214438"/>
        </p:xfrm>
        <a:graphic>
          <a:graphicData uri="http://schemas.openxmlformats.org/presentationml/2006/ole">
            <p:oleObj spid="_x0000_s711682" name="Equation" r:id="rId3" imgW="2184120" imgH="380880" progId="Equation.3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Tavsiye etme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dirty="0" smtClean="0"/>
              <a:t>Tavsiye etme modelinin uygunluk maliyeti: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y</a:t>
            </a:r>
            <a:r>
              <a:rPr lang="tr-TR" baseline="30000" dirty="0" smtClean="0"/>
              <a:t>i,j</a:t>
            </a:r>
            <a:r>
              <a:rPr lang="tr-TR" dirty="0" smtClean="0"/>
              <a:t> i</a:t>
            </a:r>
            <a:r>
              <a:rPr lang="tr-TR" dirty="0" smtClean="0"/>
              <a:t>. ürün için j. müşterin 0-5 yıldızlı </a:t>
            </a:r>
            <a:r>
              <a:rPr lang="tr-TR" dirty="0" smtClean="0"/>
              <a:t>“rating” </a:t>
            </a:r>
            <a:r>
              <a:rPr lang="tr-TR" dirty="0" smtClean="0"/>
              <a:t>(değerlendirme</a:t>
            </a:r>
            <a:r>
              <a:rPr lang="tr-TR" dirty="0" smtClean="0"/>
              <a:t>)</a:t>
            </a:r>
            <a:endParaRPr lang="tr-TR" dirty="0" smtClean="0"/>
          </a:p>
          <a:p>
            <a:r>
              <a:rPr lang="tr-TR" dirty="0" smtClean="0"/>
              <a:t>x</a:t>
            </a:r>
            <a:r>
              <a:rPr lang="tr-TR" baseline="30000" dirty="0" smtClean="0"/>
              <a:t>i</a:t>
            </a:r>
            <a:r>
              <a:rPr lang="tr-TR" dirty="0" smtClean="0"/>
              <a:t>, </a:t>
            </a:r>
            <a:r>
              <a:rPr lang="tr-TR" dirty="0" smtClean="0"/>
              <a:t>i</a:t>
            </a:r>
            <a:r>
              <a:rPr lang="tr-TR" dirty="0" smtClean="0"/>
              <a:t>. ürünün </a:t>
            </a:r>
            <a:r>
              <a:rPr lang="tr-TR" dirty="0" smtClean="0"/>
              <a:t>var olan “özellik” </a:t>
            </a:r>
            <a:r>
              <a:rPr lang="tr-TR" dirty="0" smtClean="0"/>
              <a:t>vektörüdür</a:t>
            </a:r>
          </a:p>
          <a:p>
            <a:r>
              <a:rPr lang="tr-TR" dirty="0" smtClean="0">
                <a:sym typeface="Symbol"/>
              </a:rPr>
              <a:t></a:t>
            </a:r>
            <a:r>
              <a:rPr lang="tr-TR" baseline="-25000" dirty="0" smtClean="0">
                <a:sym typeface="Symbol"/>
              </a:rPr>
              <a:t>j</a:t>
            </a:r>
            <a:r>
              <a:rPr lang="tr-TR" dirty="0" smtClean="0">
                <a:sym typeface="Symbol"/>
              </a:rPr>
              <a:t>, </a:t>
            </a:r>
            <a:r>
              <a:rPr lang="tr-TR" dirty="0" smtClean="0">
                <a:sym typeface="Symbol"/>
              </a:rPr>
              <a:t>j</a:t>
            </a:r>
            <a:r>
              <a:rPr lang="tr-TR" dirty="0" smtClean="0">
                <a:sym typeface="Symbol"/>
              </a:rPr>
              <a:t>. müşterin </a:t>
            </a:r>
            <a:r>
              <a:rPr lang="tr-TR" dirty="0" smtClean="0">
                <a:sym typeface="Symbol"/>
              </a:rPr>
              <a:t>var olan tercih modelidir</a:t>
            </a:r>
            <a:endParaRPr lang="tr-TR" dirty="0" smtClean="0"/>
          </a:p>
        </p:txBody>
      </p:sp>
      <p:graphicFrame>
        <p:nvGraphicFramePr>
          <p:cNvPr id="711682" name="Object 2"/>
          <p:cNvGraphicFramePr>
            <a:graphicFrameLocks noChangeAspect="1"/>
          </p:cNvGraphicFramePr>
          <p:nvPr/>
        </p:nvGraphicFramePr>
        <p:xfrm>
          <a:off x="1317625" y="2362200"/>
          <a:ext cx="6138863" cy="1214438"/>
        </p:xfrm>
        <a:graphic>
          <a:graphicData uri="http://schemas.openxmlformats.org/presentationml/2006/ole">
            <p:oleObj spid="_x0000_s803842" name="Equation" r:id="rId3" imgW="1930320" imgH="380880" progId="Equation.3">
              <p:embed/>
            </p:oleObj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3505200" y="3200400"/>
            <a:ext cx="7620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962400" y="3048000"/>
            <a:ext cx="3048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267200" y="3124200"/>
            <a:ext cx="457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Tavsiye etme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Bu </a:t>
            </a:r>
            <a:r>
              <a:rPr lang="tr-TR" sz="2800" dirty="0" smtClean="0"/>
              <a:t>yaklaşıma göre, önce var olan müşterilerin </a:t>
            </a:r>
            <a:r>
              <a:rPr lang="tr-TR" sz="2800" dirty="0" smtClean="0"/>
              <a:t>ratingleri - y</a:t>
            </a:r>
            <a:r>
              <a:rPr lang="tr-TR" sz="2800" baseline="30000" dirty="0" smtClean="0"/>
              <a:t>i,j</a:t>
            </a:r>
            <a:r>
              <a:rPr lang="tr-TR" sz="2800" dirty="0" smtClean="0"/>
              <a:t> - ve </a:t>
            </a:r>
            <a:r>
              <a:rPr lang="tr-TR" sz="2800" dirty="0" smtClean="0"/>
              <a:t>bir şekilde </a:t>
            </a:r>
            <a:r>
              <a:rPr lang="tr-TR" sz="2800" dirty="0" smtClean="0"/>
              <a:t>önceden var olan </a:t>
            </a:r>
            <a:r>
              <a:rPr lang="tr-TR" sz="2800" dirty="0" smtClean="0"/>
              <a:t>ürünlerin </a:t>
            </a:r>
            <a:r>
              <a:rPr lang="tr-TR" sz="2800" dirty="0" smtClean="0"/>
              <a:t>özellikleri - x</a:t>
            </a:r>
            <a:r>
              <a:rPr lang="tr-TR" sz="2800" baseline="30000" dirty="0" smtClean="0"/>
              <a:t>i</a:t>
            </a:r>
            <a:r>
              <a:rPr lang="tr-TR" sz="2800" dirty="0" smtClean="0"/>
              <a:t> – için uygun müşteri terçih modelleri - </a:t>
            </a:r>
            <a:r>
              <a:rPr lang="tr-TR" sz="2800" dirty="0" smtClean="0">
                <a:sym typeface="Symbol"/>
              </a:rPr>
              <a:t></a:t>
            </a:r>
            <a:r>
              <a:rPr lang="tr-TR" sz="2800" baseline="-25000" dirty="0" smtClean="0">
                <a:sym typeface="Symbol"/>
              </a:rPr>
              <a:t>j</a:t>
            </a:r>
            <a:r>
              <a:rPr lang="tr-TR" sz="2800" dirty="0" smtClean="0">
                <a:sym typeface="Symbol"/>
              </a:rPr>
              <a:t> </a:t>
            </a:r>
            <a:r>
              <a:rPr lang="tr-TR" sz="2800" dirty="0" smtClean="0">
                <a:sym typeface="Symbol"/>
              </a:rPr>
              <a:t>- bulunabilir</a:t>
            </a:r>
            <a:endParaRPr lang="tr-TR" sz="2800" dirty="0" smtClean="0"/>
          </a:p>
        </p:txBody>
      </p:sp>
      <p:graphicFrame>
        <p:nvGraphicFramePr>
          <p:cNvPr id="711682" name="Object 2"/>
          <p:cNvGraphicFramePr>
            <a:graphicFrameLocks noChangeAspect="1"/>
          </p:cNvGraphicFramePr>
          <p:nvPr/>
        </p:nvGraphicFramePr>
        <p:xfrm>
          <a:off x="1277938" y="4343400"/>
          <a:ext cx="6826250" cy="1214438"/>
        </p:xfrm>
        <a:graphic>
          <a:graphicData uri="http://schemas.openxmlformats.org/presentationml/2006/ole">
            <p:oleObj spid="_x0000_s759810" name="Equation" r:id="rId3" imgW="2145960" imgH="38088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Genel kavramları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Anomali tespiti ve tavsiye etme, modern makine öğrenmesi sorunlarından birilerdir</a:t>
            </a:r>
          </a:p>
          <a:p>
            <a:r>
              <a:rPr lang="tr-TR" dirty="0" smtClean="0"/>
              <a:t>Anomali tespiti, kalite kontrolü, sahtekarlık algılama  </a:t>
            </a:r>
            <a:r>
              <a:rPr lang="tr-TR" dirty="0" smtClean="0"/>
              <a:t>(fraud detection, yanı kredi </a:t>
            </a:r>
            <a:r>
              <a:rPr lang="tr-TR" dirty="0" smtClean="0"/>
              <a:t>kartlarıyla ilgili</a:t>
            </a:r>
            <a:r>
              <a:rPr lang="tr-TR" dirty="0" smtClean="0"/>
              <a:t>), </a:t>
            </a:r>
            <a:r>
              <a:rPr lang="tr-TR" dirty="0" smtClean="0"/>
              <a:t>vb sistemlerinde kullanılır;  ana amacı: </a:t>
            </a:r>
            <a:r>
              <a:rPr lang="tr-TR" i="1" dirty="0" smtClean="0">
                <a:solidFill>
                  <a:srgbClr val="FF0000"/>
                </a:solidFill>
              </a:rPr>
              <a:t>sıradışı </a:t>
            </a:r>
            <a:r>
              <a:rPr lang="tr-TR" i="1" dirty="0" smtClean="0">
                <a:solidFill>
                  <a:srgbClr val="FF0000"/>
                </a:solidFill>
              </a:rPr>
              <a:t>olayları yakalamak</a:t>
            </a:r>
            <a:endParaRPr lang="tr-TR" i="1" dirty="0" smtClean="0">
              <a:solidFill>
                <a:srgbClr val="FF0000"/>
              </a:solidFill>
            </a:endParaRPr>
          </a:p>
          <a:p>
            <a:r>
              <a:rPr lang="tr-TR" dirty="0" smtClean="0"/>
              <a:t>Tavsiye etme sistemleri, birçok e-komerse </a:t>
            </a:r>
            <a:r>
              <a:rPr lang="tr-TR" dirty="0" smtClean="0"/>
              <a:t>sisteminde (hepsiburada </a:t>
            </a:r>
            <a:r>
              <a:rPr lang="tr-TR" dirty="0" smtClean="0"/>
              <a:t>vb) müşterilere tavsiye etmek için kullanılır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Tavsiye etme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Bukadar mı ???</a:t>
            </a:r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Tavsiye etme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Bu yaklaşımın ana sorunu, binlerce ürünler için özellikleri belirleme </a:t>
            </a:r>
            <a:r>
              <a:rPr lang="tr-TR" dirty="0" smtClean="0"/>
              <a:t>gerekliliği</a:t>
            </a:r>
            <a:endParaRPr lang="tr-TR" dirty="0" smtClean="0"/>
          </a:p>
          <a:p>
            <a:r>
              <a:rPr lang="tr-TR" dirty="0" smtClean="0"/>
              <a:t>Gerçek </a:t>
            </a:r>
            <a:r>
              <a:rPr lang="tr-TR" dirty="0" smtClean="0"/>
              <a:t>durumda, </a:t>
            </a:r>
            <a:r>
              <a:rPr lang="tr-TR" dirty="0" smtClean="0"/>
              <a:t>bu çok zor ve </a:t>
            </a:r>
            <a:r>
              <a:rPr lang="tr-TR" dirty="0" smtClean="0"/>
              <a:t>çok </a:t>
            </a:r>
            <a:r>
              <a:rPr lang="tr-TR" dirty="0" smtClean="0"/>
              <a:t>pahalı bir iş </a:t>
            </a:r>
            <a:r>
              <a:rPr lang="tr-TR" dirty="0" smtClean="0"/>
              <a:t>olabilir</a:t>
            </a:r>
          </a:p>
          <a:p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Tavsiye etme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Normalde var olan </a:t>
            </a:r>
            <a:r>
              <a:rPr lang="tr-TR" dirty="0" smtClean="0"/>
              <a:t>durum:</a:t>
            </a:r>
          </a:p>
          <a:p>
            <a:pPr lvl="1"/>
            <a:r>
              <a:rPr lang="tr-TR" dirty="0" smtClean="0"/>
              <a:t>Farklı müşteriler tarafından </a:t>
            </a:r>
            <a:r>
              <a:rPr lang="tr-TR" dirty="0" smtClean="0"/>
              <a:t>farklı ürünler </a:t>
            </a:r>
            <a:r>
              <a:rPr lang="tr-TR" dirty="0" smtClean="0"/>
              <a:t>için </a:t>
            </a:r>
            <a:r>
              <a:rPr lang="tr-TR" dirty="0" smtClean="0"/>
              <a:t>sisteminde birçok rating zaten </a:t>
            </a:r>
            <a:r>
              <a:rPr lang="tr-TR" dirty="0" smtClean="0"/>
              <a:t>var, </a:t>
            </a:r>
            <a:r>
              <a:rPr lang="tr-TR" dirty="0" smtClean="0"/>
              <a:t>ürünlerin </a:t>
            </a:r>
            <a:r>
              <a:rPr lang="tr-TR" dirty="0" smtClean="0"/>
              <a:t>özellikleri </a:t>
            </a:r>
            <a:r>
              <a:rPr lang="tr-TR" dirty="0" smtClean="0"/>
              <a:t>ama hiç yok</a:t>
            </a:r>
            <a:endParaRPr lang="tr-TR" dirty="0" smtClean="0"/>
          </a:p>
          <a:p>
            <a:pPr lvl="1"/>
            <a:r>
              <a:rPr lang="tr-TR" dirty="0" smtClean="0"/>
              <a:t>Tavsiye etmek </a:t>
            </a:r>
            <a:r>
              <a:rPr lang="tr-TR" dirty="0" smtClean="0"/>
              <a:t>için, </a:t>
            </a:r>
            <a:r>
              <a:rPr lang="tr-TR" dirty="0" smtClean="0"/>
              <a:t>diğer kullanıcılar </a:t>
            </a:r>
            <a:r>
              <a:rPr lang="tr-TR" dirty="0" smtClean="0"/>
              <a:t>tarafından </a:t>
            </a:r>
            <a:r>
              <a:rPr lang="tr-TR" dirty="0" smtClean="0"/>
              <a:t>verilmiş </a:t>
            </a:r>
            <a:r>
              <a:rPr lang="tr-TR" dirty="0" smtClean="0"/>
              <a:t>ratingler kullanarak hem </a:t>
            </a:r>
            <a:r>
              <a:rPr lang="tr-TR" dirty="0" smtClean="0">
                <a:solidFill>
                  <a:srgbClr val="FF0000"/>
                </a:solidFill>
              </a:rPr>
              <a:t>ürünlerin özellikleri </a:t>
            </a:r>
            <a:r>
              <a:rPr lang="tr-TR" dirty="0" smtClean="0"/>
              <a:t>hem de </a:t>
            </a:r>
            <a:r>
              <a:rPr lang="tr-TR" dirty="0" smtClean="0">
                <a:solidFill>
                  <a:srgbClr val="FF0000"/>
                </a:solidFill>
              </a:rPr>
              <a:t>müşterilerin </a:t>
            </a:r>
            <a:r>
              <a:rPr lang="tr-TR" dirty="0" smtClean="0">
                <a:solidFill>
                  <a:srgbClr val="FF0000"/>
                </a:solidFill>
              </a:rPr>
              <a:t>tercihleri </a:t>
            </a:r>
            <a:r>
              <a:rPr lang="tr-TR" dirty="0" smtClean="0"/>
              <a:t>belirlemek </a:t>
            </a:r>
            <a:r>
              <a:rPr lang="tr-TR" dirty="0" smtClean="0"/>
              <a:t>istiyoruz</a:t>
            </a:r>
            <a:endParaRPr lang="tr-TR" dirty="0" smtClean="0"/>
          </a:p>
          <a:p>
            <a:pPr lvl="1"/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</p:txBody>
      </p:sp>
      <p:graphicFrame>
        <p:nvGraphicFramePr>
          <p:cNvPr id="742401" name="Object 1"/>
          <p:cNvGraphicFramePr>
            <a:graphicFrameLocks noChangeAspect="1"/>
          </p:cNvGraphicFramePr>
          <p:nvPr/>
        </p:nvGraphicFramePr>
        <p:xfrm>
          <a:off x="1447800" y="5410200"/>
          <a:ext cx="6138863" cy="1214438"/>
        </p:xfrm>
        <a:graphic>
          <a:graphicData uri="http://schemas.openxmlformats.org/presentationml/2006/ole">
            <p:oleObj spid="_x0000_s742401" name="Equation" r:id="rId3" imgW="1930320" imgH="380880" progId="Equation.3">
              <p:embed/>
            </p:oleObj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4114800" y="5181600"/>
            <a:ext cx="91440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81400" y="5181600"/>
            <a:ext cx="14478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953000" y="6172200"/>
            <a:ext cx="457200" cy="4572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Tavsiye etme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>
            <a:normAutofit/>
          </a:bodyPr>
          <a:lstStyle/>
          <a:p>
            <a:r>
              <a:rPr lang="tr-TR" dirty="0" smtClean="0"/>
              <a:t>Yaklaşım:</a:t>
            </a:r>
            <a:endParaRPr lang="tr-TR" dirty="0" smtClean="0"/>
          </a:p>
          <a:p>
            <a:pPr lvl="1"/>
            <a:r>
              <a:rPr lang="tr-TR" dirty="0" smtClean="0"/>
              <a:t>Bir </a:t>
            </a:r>
            <a:r>
              <a:rPr lang="tr-TR" dirty="0" smtClean="0"/>
              <a:t>rasgele </a:t>
            </a:r>
            <a:r>
              <a:rPr lang="tr-TR" dirty="0" smtClean="0"/>
              <a:t>şekilde </a:t>
            </a:r>
            <a:r>
              <a:rPr lang="tr-TR" dirty="0" smtClean="0"/>
              <a:t>atanmış </a:t>
            </a:r>
            <a:r>
              <a:rPr lang="tr-TR" dirty="0" smtClean="0">
                <a:sym typeface="Symbol"/>
              </a:rPr>
              <a:t></a:t>
            </a:r>
            <a:r>
              <a:rPr lang="tr-TR" baseline="-25000" dirty="0" smtClean="0">
                <a:sym typeface="Symbol"/>
              </a:rPr>
              <a:t>j</a:t>
            </a:r>
            <a:r>
              <a:rPr lang="tr-TR" dirty="0" smtClean="0">
                <a:sym typeface="Symbol"/>
              </a:rPr>
              <a:t> </a:t>
            </a:r>
            <a:r>
              <a:rPr lang="tr-TR" dirty="0" smtClean="0"/>
              <a:t>modelleri </a:t>
            </a:r>
            <a:r>
              <a:rPr lang="tr-TR" dirty="0" smtClean="0"/>
              <a:t>kullanılır</a:t>
            </a:r>
            <a:endParaRPr lang="tr-TR" dirty="0" smtClean="0">
              <a:sym typeface="Symbol"/>
            </a:endParaRPr>
          </a:p>
          <a:p>
            <a:pPr lvl="1"/>
            <a:r>
              <a:rPr lang="tr-TR" dirty="0" smtClean="0">
                <a:sym typeface="Symbol"/>
              </a:rPr>
              <a:t>Bu rasgele </a:t>
            </a:r>
            <a:r>
              <a:rPr lang="tr-TR" dirty="0" smtClean="0">
                <a:sym typeface="Symbol"/>
              </a:rPr>
              <a:t></a:t>
            </a:r>
            <a:r>
              <a:rPr lang="tr-TR" baseline="-25000" dirty="0" smtClean="0">
                <a:sym typeface="Symbol"/>
              </a:rPr>
              <a:t>j</a:t>
            </a:r>
            <a:r>
              <a:rPr lang="tr-TR" dirty="0" smtClean="0">
                <a:sym typeface="Symbol"/>
              </a:rPr>
              <a:t> modellerini kullanarak, ürünlerin x</a:t>
            </a:r>
            <a:r>
              <a:rPr lang="tr-TR" baseline="30000" dirty="0" smtClean="0">
                <a:sym typeface="Symbol"/>
              </a:rPr>
              <a:t>i</a:t>
            </a:r>
            <a:r>
              <a:rPr lang="tr-TR" dirty="0" smtClean="0">
                <a:sym typeface="Symbol"/>
              </a:rPr>
              <a:t> özellikleri </a:t>
            </a:r>
            <a:r>
              <a:rPr lang="tr-TR" dirty="0" smtClean="0">
                <a:sym typeface="Symbol"/>
              </a:rPr>
              <a:t>için model maliyet azaltarak optimal değerleri bulunur </a:t>
            </a:r>
            <a:endParaRPr lang="tr-TR" dirty="0" smtClean="0">
              <a:sym typeface="Symbol"/>
            </a:endParaRPr>
          </a:p>
          <a:p>
            <a:pPr lvl="1"/>
            <a:r>
              <a:rPr lang="tr-TR" dirty="0" smtClean="0">
                <a:sym typeface="Symbol"/>
              </a:rPr>
              <a:t>Bu ürün </a:t>
            </a:r>
            <a:r>
              <a:rPr lang="tr-TR" dirty="0" smtClean="0">
                <a:sym typeface="Symbol"/>
              </a:rPr>
              <a:t>özelliklerini kullanarak </a:t>
            </a:r>
            <a:r>
              <a:rPr lang="tr-TR" dirty="0" smtClean="0">
                <a:sym typeface="Symbol"/>
              </a:rPr>
              <a:t>model maliyeti azaltarak </a:t>
            </a:r>
            <a:r>
              <a:rPr lang="tr-TR" dirty="0" smtClean="0">
                <a:sym typeface="Symbol"/>
              </a:rPr>
              <a:t>müşteriler </a:t>
            </a:r>
            <a:r>
              <a:rPr lang="tr-TR" dirty="0" smtClean="0">
                <a:sym typeface="Symbol"/>
              </a:rPr>
              <a:t>için yeni </a:t>
            </a:r>
            <a:r>
              <a:rPr lang="tr-TR" baseline="-25000" dirty="0" smtClean="0">
                <a:sym typeface="Symbol"/>
              </a:rPr>
              <a:t>j</a:t>
            </a:r>
            <a:r>
              <a:rPr lang="tr-TR" dirty="0" smtClean="0">
                <a:sym typeface="Symbol"/>
              </a:rPr>
              <a:t> modelleri bulunur</a:t>
            </a:r>
          </a:p>
          <a:p>
            <a:pPr lvl="1"/>
            <a:r>
              <a:rPr lang="tr-TR" dirty="0" smtClean="0">
                <a:sym typeface="Symbol"/>
              </a:rPr>
              <a:t>Bu şekilde devam edilir ...</a:t>
            </a:r>
            <a:endParaRPr lang="tr-TR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Tavsiye etme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>
            <a:normAutofit/>
          </a:bodyPr>
          <a:lstStyle/>
          <a:p>
            <a:r>
              <a:rPr lang="tr-TR" dirty="0" smtClean="0">
                <a:sym typeface="Symbol"/>
              </a:rPr>
              <a:t>Rasgele </a:t>
            </a:r>
            <a:r>
              <a:rPr lang="tr-TR" dirty="0" smtClean="0">
                <a:sym typeface="Symbol"/>
              </a:rPr>
              <a:t></a:t>
            </a:r>
            <a:r>
              <a:rPr lang="tr-TR" baseline="-25000" dirty="0" smtClean="0">
                <a:sym typeface="Symbol"/>
              </a:rPr>
              <a:t>j</a:t>
            </a:r>
            <a:r>
              <a:rPr lang="tr-TR" dirty="0" smtClean="0">
                <a:sym typeface="Symbol"/>
              </a:rPr>
              <a:t> </a:t>
            </a:r>
            <a:r>
              <a:rPr lang="tr-TR" dirty="0" smtClean="0">
                <a:sym typeface="Symbol"/>
              </a:rPr>
              <a:t>tercih modellerini </a:t>
            </a:r>
            <a:r>
              <a:rPr lang="tr-TR" dirty="0" smtClean="0">
                <a:sym typeface="Symbol"/>
              </a:rPr>
              <a:t>kullanarak </a:t>
            </a:r>
            <a:r>
              <a:rPr lang="tr-TR" dirty="0" smtClean="0">
                <a:sym typeface="Symbol"/>
              </a:rPr>
              <a:t>ürün </a:t>
            </a:r>
            <a:r>
              <a:rPr lang="tr-TR" dirty="0" smtClean="0">
                <a:sym typeface="Symbol"/>
              </a:rPr>
              <a:t>x</a:t>
            </a:r>
            <a:r>
              <a:rPr lang="tr-TR" baseline="30000" dirty="0" smtClean="0">
                <a:sym typeface="Symbol"/>
              </a:rPr>
              <a:t>i</a:t>
            </a:r>
            <a:r>
              <a:rPr lang="tr-TR" dirty="0" smtClean="0">
                <a:sym typeface="Symbol"/>
              </a:rPr>
              <a:t> özellikleri bulunur </a:t>
            </a:r>
          </a:p>
        </p:txBody>
      </p:sp>
      <p:graphicFrame>
        <p:nvGraphicFramePr>
          <p:cNvPr id="714755" name="Object 3"/>
          <p:cNvGraphicFramePr>
            <a:graphicFrameLocks noChangeAspect="1"/>
          </p:cNvGraphicFramePr>
          <p:nvPr/>
        </p:nvGraphicFramePr>
        <p:xfrm>
          <a:off x="1676400" y="5491162"/>
          <a:ext cx="6138863" cy="1214438"/>
        </p:xfrm>
        <a:graphic>
          <a:graphicData uri="http://schemas.openxmlformats.org/presentationml/2006/ole">
            <p:oleObj spid="_x0000_s717826" name="Equation" r:id="rId3" imgW="1930320" imgH="380880" progId="Equation.3">
              <p:embed/>
            </p:oleObj>
          </a:graphicData>
        </a:graphic>
      </p:graphicFrame>
      <p:sp>
        <p:nvSpPr>
          <p:cNvPr id="5" name="Down Arrow 4"/>
          <p:cNvSpPr/>
          <p:nvPr/>
        </p:nvSpPr>
        <p:spPr>
          <a:xfrm>
            <a:off x="3962400" y="3962400"/>
            <a:ext cx="637032" cy="16642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429000" y="4644626"/>
            <a:ext cx="484632" cy="97840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4114800"/>
            <a:ext cx="1547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>
                <a:sym typeface="Symbol"/>
              </a:rPr>
              <a:t>varsayılmış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572000" y="4724400"/>
            <a:ext cx="373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u="sng" dirty="0" smtClean="0">
                <a:sym typeface="Symbol"/>
              </a:rPr>
              <a:t>maliyeti azaltarak </a:t>
            </a:r>
            <a:r>
              <a:rPr lang="tr-TR" sz="2400" u="sng" dirty="0" smtClean="0">
                <a:sym typeface="Symbol"/>
              </a:rPr>
              <a:t>bulunur</a:t>
            </a:r>
            <a:endParaRPr lang="en-US" sz="2400" u="sng" dirty="0"/>
          </a:p>
        </p:txBody>
      </p:sp>
      <p:sp>
        <p:nvSpPr>
          <p:cNvPr id="10" name="Freeform 9"/>
          <p:cNvSpPr/>
          <p:nvPr/>
        </p:nvSpPr>
        <p:spPr>
          <a:xfrm>
            <a:off x="1907627" y="2858813"/>
            <a:ext cx="2283373" cy="2832539"/>
          </a:xfrm>
          <a:custGeom>
            <a:avLst/>
            <a:gdLst>
              <a:gd name="connsiteX0" fmla="*/ 126125 w 2522483"/>
              <a:gd name="connsiteY0" fmla="*/ 2832539 h 2832539"/>
              <a:gd name="connsiteX1" fmla="*/ 141890 w 2522483"/>
              <a:gd name="connsiteY1" fmla="*/ 940677 h 2832539"/>
              <a:gd name="connsiteX2" fmla="*/ 977463 w 2522483"/>
              <a:gd name="connsiteY2" fmla="*/ 105104 h 2832539"/>
              <a:gd name="connsiteX3" fmla="*/ 2207173 w 2522483"/>
              <a:gd name="connsiteY3" fmla="*/ 310056 h 2832539"/>
              <a:gd name="connsiteX4" fmla="*/ 2522483 w 2522483"/>
              <a:gd name="connsiteY4" fmla="*/ 814553 h 283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2483" h="2832539">
                <a:moveTo>
                  <a:pt x="126125" y="2832539"/>
                </a:moveTo>
                <a:cubicBezTo>
                  <a:pt x="63062" y="2113894"/>
                  <a:pt x="0" y="1395250"/>
                  <a:pt x="141890" y="940677"/>
                </a:cubicBezTo>
                <a:cubicBezTo>
                  <a:pt x="283780" y="486104"/>
                  <a:pt x="633249" y="210208"/>
                  <a:pt x="977463" y="105104"/>
                </a:cubicBezTo>
                <a:cubicBezTo>
                  <a:pt x="1321677" y="0"/>
                  <a:pt x="1949670" y="191815"/>
                  <a:pt x="2207173" y="310056"/>
                </a:cubicBezTo>
                <a:cubicBezTo>
                  <a:pt x="2464676" y="428297"/>
                  <a:pt x="2425262" y="730470"/>
                  <a:pt x="2522483" y="814553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Tavsiye etme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>
            <a:normAutofit/>
          </a:bodyPr>
          <a:lstStyle/>
          <a:p>
            <a:r>
              <a:rPr lang="tr-TR" dirty="0" smtClean="0">
                <a:sym typeface="Symbol"/>
              </a:rPr>
              <a:t>Bu ürün </a:t>
            </a:r>
            <a:r>
              <a:rPr lang="tr-TR" dirty="0" smtClean="0">
                <a:sym typeface="Symbol"/>
              </a:rPr>
              <a:t>özelliklerini kullanarak </a:t>
            </a:r>
            <a:r>
              <a:rPr lang="tr-TR" dirty="0" smtClean="0">
                <a:sym typeface="Symbol"/>
              </a:rPr>
              <a:t>müşteri tercih </a:t>
            </a:r>
            <a:r>
              <a:rPr lang="tr-TR" baseline="-25000" dirty="0" smtClean="0">
                <a:sym typeface="Symbol"/>
              </a:rPr>
              <a:t>j</a:t>
            </a:r>
            <a:r>
              <a:rPr lang="tr-TR" dirty="0" smtClean="0">
                <a:sym typeface="Symbol"/>
              </a:rPr>
              <a:t> </a:t>
            </a:r>
            <a:r>
              <a:rPr lang="tr-TR" dirty="0" smtClean="0">
                <a:sym typeface="Symbol"/>
              </a:rPr>
              <a:t>modelleri </a:t>
            </a:r>
            <a:r>
              <a:rPr lang="tr-TR" dirty="0" smtClean="0">
                <a:sym typeface="Symbol"/>
              </a:rPr>
              <a:t>bulunur</a:t>
            </a:r>
          </a:p>
        </p:txBody>
      </p:sp>
      <p:graphicFrame>
        <p:nvGraphicFramePr>
          <p:cNvPr id="714755" name="Object 3"/>
          <p:cNvGraphicFramePr>
            <a:graphicFrameLocks noChangeAspect="1"/>
          </p:cNvGraphicFramePr>
          <p:nvPr/>
        </p:nvGraphicFramePr>
        <p:xfrm>
          <a:off x="1676400" y="5491162"/>
          <a:ext cx="6138863" cy="1214438"/>
        </p:xfrm>
        <a:graphic>
          <a:graphicData uri="http://schemas.openxmlformats.org/presentationml/2006/ole">
            <p:oleObj spid="_x0000_s716802" name="Equation" r:id="rId3" imgW="1930320" imgH="380880" progId="Equation.3">
              <p:embed/>
            </p:oleObj>
          </a:graphicData>
        </a:graphic>
      </p:graphicFrame>
      <p:sp>
        <p:nvSpPr>
          <p:cNvPr id="5" name="Down Arrow 4"/>
          <p:cNvSpPr/>
          <p:nvPr/>
        </p:nvSpPr>
        <p:spPr>
          <a:xfrm>
            <a:off x="3276600" y="4267200"/>
            <a:ext cx="713232" cy="13594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191000" y="4644626"/>
            <a:ext cx="484632" cy="97840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5800" y="4114800"/>
            <a:ext cx="16873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>
                <a:sym typeface="Symbol"/>
              </a:rPr>
              <a:t>önceki geçiş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0" y="4648200"/>
            <a:ext cx="342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u="sng" dirty="0" smtClean="0">
                <a:sym typeface="Symbol"/>
              </a:rPr>
              <a:t>maliyeti azaltarak </a:t>
            </a:r>
            <a:r>
              <a:rPr lang="tr-TR" sz="2400" u="sng" dirty="0" smtClean="0">
                <a:sym typeface="Symbol"/>
              </a:rPr>
              <a:t>bulunur</a:t>
            </a:r>
            <a:endParaRPr lang="en-US" sz="2400" u="sng" dirty="0"/>
          </a:p>
        </p:txBody>
      </p:sp>
      <p:sp>
        <p:nvSpPr>
          <p:cNvPr id="10" name="Freeform 9"/>
          <p:cNvSpPr/>
          <p:nvPr/>
        </p:nvSpPr>
        <p:spPr>
          <a:xfrm>
            <a:off x="1907627" y="3505200"/>
            <a:ext cx="1749973" cy="2186152"/>
          </a:xfrm>
          <a:custGeom>
            <a:avLst/>
            <a:gdLst>
              <a:gd name="connsiteX0" fmla="*/ 126125 w 2522483"/>
              <a:gd name="connsiteY0" fmla="*/ 2832539 h 2832539"/>
              <a:gd name="connsiteX1" fmla="*/ 141890 w 2522483"/>
              <a:gd name="connsiteY1" fmla="*/ 940677 h 2832539"/>
              <a:gd name="connsiteX2" fmla="*/ 977463 w 2522483"/>
              <a:gd name="connsiteY2" fmla="*/ 105104 h 2832539"/>
              <a:gd name="connsiteX3" fmla="*/ 2207173 w 2522483"/>
              <a:gd name="connsiteY3" fmla="*/ 310056 h 2832539"/>
              <a:gd name="connsiteX4" fmla="*/ 2522483 w 2522483"/>
              <a:gd name="connsiteY4" fmla="*/ 814553 h 283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2483" h="2832539">
                <a:moveTo>
                  <a:pt x="126125" y="2832539"/>
                </a:moveTo>
                <a:cubicBezTo>
                  <a:pt x="63062" y="2113894"/>
                  <a:pt x="0" y="1395250"/>
                  <a:pt x="141890" y="940677"/>
                </a:cubicBezTo>
                <a:cubicBezTo>
                  <a:pt x="283780" y="486104"/>
                  <a:pt x="633249" y="210208"/>
                  <a:pt x="977463" y="105104"/>
                </a:cubicBezTo>
                <a:cubicBezTo>
                  <a:pt x="1321677" y="0"/>
                  <a:pt x="1949670" y="191815"/>
                  <a:pt x="2207173" y="310056"/>
                </a:cubicBezTo>
                <a:cubicBezTo>
                  <a:pt x="2464676" y="428297"/>
                  <a:pt x="2425262" y="730470"/>
                  <a:pt x="2522483" y="814553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Tavsiye etme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>
            <a:normAutofit/>
          </a:bodyPr>
          <a:lstStyle/>
          <a:p>
            <a:r>
              <a:rPr lang="tr-TR" dirty="0" smtClean="0">
                <a:sym typeface="Symbol"/>
              </a:rPr>
              <a:t>Son </a:t>
            </a:r>
            <a:r>
              <a:rPr lang="tr-TR" dirty="0" smtClean="0">
                <a:sym typeface="Symbol"/>
              </a:rPr>
              <a:t>geçişten </a:t>
            </a:r>
            <a:r>
              <a:rPr lang="tr-TR" dirty="0" smtClean="0">
                <a:sym typeface="Symbol"/>
              </a:rPr>
              <a:t>müşteri </a:t>
            </a:r>
            <a:r>
              <a:rPr lang="tr-TR" dirty="0" smtClean="0">
                <a:sym typeface="Symbol"/>
              </a:rPr>
              <a:t></a:t>
            </a:r>
            <a:r>
              <a:rPr lang="tr-TR" baseline="-25000" dirty="0" smtClean="0">
                <a:sym typeface="Symbol"/>
              </a:rPr>
              <a:t>j</a:t>
            </a:r>
            <a:r>
              <a:rPr lang="tr-TR" dirty="0" smtClean="0">
                <a:sym typeface="Symbol"/>
              </a:rPr>
              <a:t> modellerini kullanarak </a:t>
            </a:r>
            <a:r>
              <a:rPr lang="tr-TR" dirty="0" smtClean="0">
                <a:sym typeface="Symbol"/>
              </a:rPr>
              <a:t>ürün </a:t>
            </a:r>
            <a:r>
              <a:rPr lang="tr-TR" dirty="0" smtClean="0">
                <a:sym typeface="Symbol"/>
              </a:rPr>
              <a:t>x</a:t>
            </a:r>
            <a:r>
              <a:rPr lang="tr-TR" baseline="30000" dirty="0" smtClean="0">
                <a:sym typeface="Symbol"/>
              </a:rPr>
              <a:t>i</a:t>
            </a:r>
            <a:r>
              <a:rPr lang="tr-TR" dirty="0" smtClean="0">
                <a:sym typeface="Symbol"/>
              </a:rPr>
              <a:t> özellikleri tekrar bulunur </a:t>
            </a:r>
          </a:p>
        </p:txBody>
      </p:sp>
      <p:graphicFrame>
        <p:nvGraphicFramePr>
          <p:cNvPr id="714755" name="Object 3"/>
          <p:cNvGraphicFramePr>
            <a:graphicFrameLocks noChangeAspect="1"/>
          </p:cNvGraphicFramePr>
          <p:nvPr/>
        </p:nvGraphicFramePr>
        <p:xfrm>
          <a:off x="1676400" y="5491162"/>
          <a:ext cx="6138863" cy="1214438"/>
        </p:xfrm>
        <a:graphic>
          <a:graphicData uri="http://schemas.openxmlformats.org/presentationml/2006/ole">
            <p:oleObj spid="_x0000_s719874" name="Equation" r:id="rId3" imgW="1930320" imgH="380880" progId="Equation.3">
              <p:embed/>
            </p:oleObj>
          </a:graphicData>
        </a:graphic>
      </p:graphicFrame>
      <p:sp>
        <p:nvSpPr>
          <p:cNvPr id="7" name="Down Arrow 6"/>
          <p:cNvSpPr/>
          <p:nvPr/>
        </p:nvSpPr>
        <p:spPr>
          <a:xfrm>
            <a:off x="3429000" y="4644626"/>
            <a:ext cx="484632" cy="97840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4114800"/>
            <a:ext cx="16873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>
                <a:sym typeface="Symbol"/>
              </a:rPr>
              <a:t>önceki geçiş</a:t>
            </a:r>
            <a:endParaRPr lang="en-US" sz="2400" dirty="0"/>
          </a:p>
        </p:txBody>
      </p:sp>
      <p:sp>
        <p:nvSpPr>
          <p:cNvPr id="10" name="Down Arrow 9"/>
          <p:cNvSpPr/>
          <p:nvPr/>
        </p:nvSpPr>
        <p:spPr>
          <a:xfrm>
            <a:off x="3962400" y="3962400"/>
            <a:ext cx="637032" cy="16642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4724400"/>
            <a:ext cx="373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u="sng" dirty="0" smtClean="0">
                <a:sym typeface="Symbol"/>
              </a:rPr>
              <a:t>maliyeti azaltarak </a:t>
            </a:r>
            <a:r>
              <a:rPr lang="tr-TR" sz="2400" u="sng" dirty="0" smtClean="0">
                <a:sym typeface="Symbol"/>
              </a:rPr>
              <a:t>bulunur</a:t>
            </a:r>
            <a:endParaRPr lang="en-US" sz="2400" u="sng" dirty="0"/>
          </a:p>
        </p:txBody>
      </p:sp>
      <p:sp>
        <p:nvSpPr>
          <p:cNvPr id="12" name="Freeform 11"/>
          <p:cNvSpPr/>
          <p:nvPr/>
        </p:nvSpPr>
        <p:spPr>
          <a:xfrm>
            <a:off x="1907627" y="2858813"/>
            <a:ext cx="2283373" cy="2832539"/>
          </a:xfrm>
          <a:custGeom>
            <a:avLst/>
            <a:gdLst>
              <a:gd name="connsiteX0" fmla="*/ 126125 w 2522483"/>
              <a:gd name="connsiteY0" fmla="*/ 2832539 h 2832539"/>
              <a:gd name="connsiteX1" fmla="*/ 141890 w 2522483"/>
              <a:gd name="connsiteY1" fmla="*/ 940677 h 2832539"/>
              <a:gd name="connsiteX2" fmla="*/ 977463 w 2522483"/>
              <a:gd name="connsiteY2" fmla="*/ 105104 h 2832539"/>
              <a:gd name="connsiteX3" fmla="*/ 2207173 w 2522483"/>
              <a:gd name="connsiteY3" fmla="*/ 310056 h 2832539"/>
              <a:gd name="connsiteX4" fmla="*/ 2522483 w 2522483"/>
              <a:gd name="connsiteY4" fmla="*/ 814553 h 283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2483" h="2832539">
                <a:moveTo>
                  <a:pt x="126125" y="2832539"/>
                </a:moveTo>
                <a:cubicBezTo>
                  <a:pt x="63062" y="2113894"/>
                  <a:pt x="0" y="1395250"/>
                  <a:pt x="141890" y="940677"/>
                </a:cubicBezTo>
                <a:cubicBezTo>
                  <a:pt x="283780" y="486104"/>
                  <a:pt x="633249" y="210208"/>
                  <a:pt x="977463" y="105104"/>
                </a:cubicBezTo>
                <a:cubicBezTo>
                  <a:pt x="1321677" y="0"/>
                  <a:pt x="1949670" y="191815"/>
                  <a:pt x="2207173" y="310056"/>
                </a:cubicBezTo>
                <a:cubicBezTo>
                  <a:pt x="2464676" y="428297"/>
                  <a:pt x="2425262" y="730470"/>
                  <a:pt x="2522483" y="814553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Tavsiye etme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>
            <a:normAutofit/>
          </a:bodyPr>
          <a:lstStyle/>
          <a:p>
            <a:r>
              <a:rPr lang="tr-TR" dirty="0" smtClean="0">
                <a:sym typeface="Symbol"/>
              </a:rPr>
              <a:t>Önceki </a:t>
            </a:r>
            <a:r>
              <a:rPr lang="tr-TR" dirty="0" smtClean="0">
                <a:sym typeface="Symbol"/>
              </a:rPr>
              <a:t>geçişten x</a:t>
            </a:r>
            <a:r>
              <a:rPr lang="tr-TR" baseline="30000" dirty="0" smtClean="0">
                <a:sym typeface="Symbol"/>
              </a:rPr>
              <a:t>i</a:t>
            </a:r>
            <a:r>
              <a:rPr lang="tr-TR" dirty="0" smtClean="0">
                <a:sym typeface="Symbol"/>
              </a:rPr>
              <a:t> özelliklerini kullanarak </a:t>
            </a:r>
            <a:r>
              <a:rPr lang="tr-TR" dirty="0" smtClean="0">
                <a:sym typeface="Symbol"/>
              </a:rPr>
              <a:t>müşteri tercih </a:t>
            </a:r>
            <a:r>
              <a:rPr lang="tr-TR" baseline="-25000" dirty="0" smtClean="0">
                <a:sym typeface="Symbol"/>
              </a:rPr>
              <a:t>j</a:t>
            </a:r>
            <a:r>
              <a:rPr lang="tr-TR" dirty="0" smtClean="0">
                <a:sym typeface="Symbol"/>
              </a:rPr>
              <a:t> </a:t>
            </a:r>
            <a:r>
              <a:rPr lang="tr-TR" dirty="0" smtClean="0">
                <a:sym typeface="Symbol"/>
              </a:rPr>
              <a:t>modelleri </a:t>
            </a:r>
            <a:r>
              <a:rPr lang="tr-TR" dirty="0" smtClean="0">
                <a:sym typeface="Symbol"/>
              </a:rPr>
              <a:t>tekrar bulunur</a:t>
            </a:r>
          </a:p>
        </p:txBody>
      </p:sp>
      <p:graphicFrame>
        <p:nvGraphicFramePr>
          <p:cNvPr id="714755" name="Object 3"/>
          <p:cNvGraphicFramePr>
            <a:graphicFrameLocks noChangeAspect="1"/>
          </p:cNvGraphicFramePr>
          <p:nvPr/>
        </p:nvGraphicFramePr>
        <p:xfrm>
          <a:off x="1676400" y="5491162"/>
          <a:ext cx="6138863" cy="1214438"/>
        </p:xfrm>
        <a:graphic>
          <a:graphicData uri="http://schemas.openxmlformats.org/presentationml/2006/ole">
            <p:oleObj spid="_x0000_s718850" name="Equation" r:id="rId3" imgW="1930320" imgH="380880" progId="Equation.3">
              <p:embed/>
            </p:oleObj>
          </a:graphicData>
        </a:graphic>
      </p:graphicFrame>
      <p:sp>
        <p:nvSpPr>
          <p:cNvPr id="7" name="Down Arrow 6"/>
          <p:cNvSpPr/>
          <p:nvPr/>
        </p:nvSpPr>
        <p:spPr>
          <a:xfrm>
            <a:off x="4191000" y="4644626"/>
            <a:ext cx="484632" cy="97840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5800" y="4114800"/>
            <a:ext cx="16873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>
                <a:sym typeface="Symbol"/>
              </a:rPr>
              <a:t>önceki geçiş</a:t>
            </a:r>
            <a:endParaRPr lang="en-US" sz="2400" dirty="0"/>
          </a:p>
        </p:txBody>
      </p:sp>
      <p:sp>
        <p:nvSpPr>
          <p:cNvPr id="10" name="Down Arrow 9"/>
          <p:cNvSpPr/>
          <p:nvPr/>
        </p:nvSpPr>
        <p:spPr>
          <a:xfrm>
            <a:off x="3276600" y="4267200"/>
            <a:ext cx="713232" cy="13594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4648200"/>
            <a:ext cx="342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u="sng" dirty="0" smtClean="0">
                <a:sym typeface="Symbol"/>
              </a:rPr>
              <a:t>maliyeti azaltarak </a:t>
            </a:r>
            <a:r>
              <a:rPr lang="tr-TR" sz="2400" u="sng" dirty="0" smtClean="0">
                <a:sym typeface="Symbol"/>
              </a:rPr>
              <a:t>bulunur</a:t>
            </a:r>
            <a:endParaRPr lang="en-US" sz="2400" u="sng" dirty="0"/>
          </a:p>
        </p:txBody>
      </p:sp>
      <p:sp>
        <p:nvSpPr>
          <p:cNvPr id="12" name="Freeform 11"/>
          <p:cNvSpPr/>
          <p:nvPr/>
        </p:nvSpPr>
        <p:spPr>
          <a:xfrm>
            <a:off x="1907627" y="3505200"/>
            <a:ext cx="1749973" cy="2186152"/>
          </a:xfrm>
          <a:custGeom>
            <a:avLst/>
            <a:gdLst>
              <a:gd name="connsiteX0" fmla="*/ 126125 w 2522483"/>
              <a:gd name="connsiteY0" fmla="*/ 2832539 h 2832539"/>
              <a:gd name="connsiteX1" fmla="*/ 141890 w 2522483"/>
              <a:gd name="connsiteY1" fmla="*/ 940677 h 2832539"/>
              <a:gd name="connsiteX2" fmla="*/ 977463 w 2522483"/>
              <a:gd name="connsiteY2" fmla="*/ 105104 h 2832539"/>
              <a:gd name="connsiteX3" fmla="*/ 2207173 w 2522483"/>
              <a:gd name="connsiteY3" fmla="*/ 310056 h 2832539"/>
              <a:gd name="connsiteX4" fmla="*/ 2522483 w 2522483"/>
              <a:gd name="connsiteY4" fmla="*/ 814553 h 283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2483" h="2832539">
                <a:moveTo>
                  <a:pt x="126125" y="2832539"/>
                </a:moveTo>
                <a:cubicBezTo>
                  <a:pt x="63062" y="2113894"/>
                  <a:pt x="0" y="1395250"/>
                  <a:pt x="141890" y="940677"/>
                </a:cubicBezTo>
                <a:cubicBezTo>
                  <a:pt x="283780" y="486104"/>
                  <a:pt x="633249" y="210208"/>
                  <a:pt x="977463" y="105104"/>
                </a:cubicBezTo>
                <a:cubicBezTo>
                  <a:pt x="1321677" y="0"/>
                  <a:pt x="1949670" y="191815"/>
                  <a:pt x="2207173" y="310056"/>
                </a:cubicBezTo>
                <a:cubicBezTo>
                  <a:pt x="2464676" y="428297"/>
                  <a:pt x="2425262" y="730470"/>
                  <a:pt x="2522483" y="814553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Tavsiye etme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Yakınsamaya kadar </a:t>
            </a:r>
            <a:r>
              <a:rPr lang="tr-TR" dirty="0" smtClean="0"/>
              <a:t>tekrarlanır</a:t>
            </a:r>
            <a:endParaRPr lang="tr-TR" dirty="0" smtClean="0">
              <a:sym typeface="Symbol"/>
            </a:endParaRPr>
          </a:p>
        </p:txBody>
      </p:sp>
      <p:graphicFrame>
        <p:nvGraphicFramePr>
          <p:cNvPr id="714755" name="Object 3"/>
          <p:cNvGraphicFramePr>
            <a:graphicFrameLocks noChangeAspect="1"/>
          </p:cNvGraphicFramePr>
          <p:nvPr/>
        </p:nvGraphicFramePr>
        <p:xfrm>
          <a:off x="1481137" y="3898392"/>
          <a:ext cx="6138863" cy="1214438"/>
        </p:xfrm>
        <a:graphic>
          <a:graphicData uri="http://schemas.openxmlformats.org/presentationml/2006/ole">
            <p:oleObj spid="_x0000_s720898" name="Equation" r:id="rId3" imgW="1930320" imgH="380880" progId="Equation.3">
              <p:embed/>
            </p:oleObj>
          </a:graphicData>
        </a:graphic>
      </p:graphicFrame>
      <p:sp>
        <p:nvSpPr>
          <p:cNvPr id="10" name="Down Arrow 9"/>
          <p:cNvSpPr/>
          <p:nvPr/>
        </p:nvSpPr>
        <p:spPr>
          <a:xfrm>
            <a:off x="3825431" y="2819400"/>
            <a:ext cx="746569" cy="1295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3309937" y="3132818"/>
            <a:ext cx="484632" cy="97840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3186438" y="4736592"/>
            <a:ext cx="728663" cy="11308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3919537" y="4733018"/>
            <a:ext cx="484632" cy="97840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ircular Arrow 14"/>
          <p:cNvSpPr/>
          <p:nvPr/>
        </p:nvSpPr>
        <p:spPr>
          <a:xfrm rot="10800000">
            <a:off x="2353544" y="3733801"/>
            <a:ext cx="2904256" cy="3200399"/>
          </a:xfrm>
          <a:prstGeom prst="circular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ircular Arrow 15"/>
          <p:cNvSpPr/>
          <p:nvPr/>
        </p:nvSpPr>
        <p:spPr>
          <a:xfrm>
            <a:off x="2438400" y="1981200"/>
            <a:ext cx="2904256" cy="3200399"/>
          </a:xfrm>
          <a:prstGeom prst="circular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Tavsiye etme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ym typeface="Symbol"/>
              </a:rPr>
              <a:t>Tavsiye etme özel matematiksel </a:t>
            </a:r>
            <a:r>
              <a:rPr lang="tr-TR" dirty="0" smtClean="0">
                <a:sym typeface="Symbol"/>
              </a:rPr>
              <a:t>şekli</a:t>
            </a:r>
            <a:endParaRPr lang="tr-TR" dirty="0" smtClean="0">
              <a:sym typeface="Symbol"/>
            </a:endParaRPr>
          </a:p>
          <a:p>
            <a:pPr lvl="1">
              <a:spcAft>
                <a:spcPts val="1200"/>
              </a:spcAft>
            </a:pPr>
            <a:r>
              <a:rPr lang="tr-TR" dirty="0" smtClean="0">
                <a:sym typeface="Symbol"/>
              </a:rPr>
              <a:t>Matematiksel şekilde, </a:t>
            </a:r>
            <a:r>
              <a:rPr lang="tr-TR" dirty="0" smtClean="0">
                <a:sym typeface="Symbol"/>
              </a:rPr>
              <a:t>değerlendirme </a:t>
            </a:r>
            <a:r>
              <a:rPr lang="tr-TR" dirty="0" smtClean="0">
                <a:sym typeface="Symbol"/>
              </a:rPr>
              <a:t>(rating) matris </a:t>
            </a:r>
            <a:r>
              <a:rPr lang="tr-TR" dirty="0" smtClean="0">
                <a:sym typeface="Symbol"/>
              </a:rPr>
              <a:t>tanımlıyoruz: </a:t>
            </a:r>
            <a:endParaRPr lang="tr-TR" dirty="0" smtClean="0">
              <a:sym typeface="Symbol"/>
            </a:endParaRPr>
          </a:p>
          <a:p>
            <a:pPr marL="1152525" lvl="1">
              <a:spcAft>
                <a:spcPts val="1200"/>
              </a:spcAft>
              <a:buNone/>
            </a:pPr>
            <a:r>
              <a:rPr lang="tr-TR" dirty="0" smtClean="0">
                <a:sym typeface="Symbol"/>
              </a:rPr>
              <a:t>Y=(y</a:t>
            </a:r>
            <a:r>
              <a:rPr lang="tr-TR" baseline="30000" dirty="0" smtClean="0">
                <a:sym typeface="Symbol"/>
              </a:rPr>
              <a:t>i,j</a:t>
            </a:r>
            <a:r>
              <a:rPr lang="en-US" dirty="0" smtClean="0">
                <a:sym typeface="Symbol"/>
              </a:rPr>
              <a:t>|</a:t>
            </a:r>
            <a:r>
              <a:rPr lang="en-US" sz="2400" dirty="0" smtClean="0">
                <a:sym typeface="Symbol"/>
              </a:rPr>
              <a:t> </a:t>
            </a:r>
            <a:r>
              <a:rPr lang="tr-TR" sz="2400" dirty="0" smtClean="0">
                <a:sym typeface="Symbol"/>
              </a:rPr>
              <a:t>j. müşteri tarafından i. ürünün </a:t>
            </a:r>
            <a:r>
              <a:rPr lang="tr-TR" sz="2400" dirty="0" smtClean="0">
                <a:sym typeface="Symbol"/>
              </a:rPr>
              <a:t>değerlendirilmesi - ratingi</a:t>
            </a:r>
            <a:r>
              <a:rPr lang="tr-TR" dirty="0" smtClean="0">
                <a:sym typeface="Symbol"/>
              </a:rPr>
              <a:t>), </a:t>
            </a:r>
            <a:endParaRPr lang="tr-TR" dirty="0" smtClean="0">
              <a:sym typeface="Symbol"/>
            </a:endParaRPr>
          </a:p>
          <a:p>
            <a:pPr lvl="1">
              <a:spcAft>
                <a:spcPts val="1200"/>
              </a:spcAft>
            </a:pPr>
            <a:r>
              <a:rPr lang="tr-TR" dirty="0" smtClean="0">
                <a:sym typeface="Symbol"/>
              </a:rPr>
              <a:t>Bu anlamda, tavsiye etme sorununda değerlendirme matrisin özel </a:t>
            </a:r>
            <a:r>
              <a:rPr lang="tr-TR" dirty="0" smtClean="0">
                <a:sym typeface="Symbol"/>
              </a:rPr>
              <a:t>faktör gösterimi </a:t>
            </a:r>
            <a:r>
              <a:rPr lang="tr-TR" dirty="0" smtClean="0">
                <a:sym typeface="Symbol"/>
              </a:rPr>
              <a:t>buluyoruz, daha kesin olarak - </a:t>
            </a:r>
            <a:r>
              <a:rPr lang="tr-TR" b="1" dirty="0" smtClean="0">
                <a:sym typeface="Symbol"/>
              </a:rPr>
              <a:t>Y=X</a:t>
            </a:r>
            <a:r>
              <a:rPr lang="tr-TR" b="1" baseline="30000" dirty="0" smtClean="0">
                <a:sym typeface="Symbol"/>
              </a:rPr>
              <a:t>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Anomali tespiti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Anomali tespiti sorunu</a:t>
            </a:r>
          </a:p>
          <a:p>
            <a:pPr lvl="1"/>
            <a:r>
              <a:rPr lang="tr-TR" dirty="0" smtClean="0"/>
              <a:t>Olağandışı </a:t>
            </a:r>
            <a:r>
              <a:rPr lang="tr-TR" dirty="0" smtClean="0"/>
              <a:t>olayları </a:t>
            </a:r>
            <a:r>
              <a:rPr lang="tr-TR" dirty="0" smtClean="0"/>
              <a:t>farketmek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Ne için </a:t>
            </a:r>
            <a:r>
              <a:rPr lang="tr-TR" dirty="0" smtClean="0"/>
              <a:t>uygulanabilir:</a:t>
            </a:r>
            <a:endParaRPr lang="tr-TR" dirty="0" smtClean="0"/>
          </a:p>
          <a:p>
            <a:pPr lvl="1"/>
            <a:r>
              <a:rPr lang="tr-TR" dirty="0" smtClean="0"/>
              <a:t>Kredi kartı ile ilgili olağandışı </a:t>
            </a:r>
            <a:r>
              <a:rPr lang="tr-TR" dirty="0" smtClean="0"/>
              <a:t>kullanıcı davranmayı </a:t>
            </a:r>
            <a:r>
              <a:rPr lang="tr-TR" dirty="0" smtClean="0"/>
              <a:t>farketmek </a:t>
            </a:r>
            <a:r>
              <a:rPr lang="tr-TR" dirty="0" smtClean="0"/>
              <a:t>için, sahtekarlık (fraud) yakalamak</a:t>
            </a:r>
            <a:endParaRPr lang="tr-TR" dirty="0" smtClean="0"/>
          </a:p>
          <a:p>
            <a:pPr lvl="1"/>
            <a:r>
              <a:rPr lang="tr-TR" dirty="0" smtClean="0"/>
              <a:t>Üretmede </a:t>
            </a:r>
            <a:r>
              <a:rPr lang="tr-TR" dirty="0" smtClean="0"/>
              <a:t>kötü </a:t>
            </a:r>
            <a:r>
              <a:rPr lang="tr-TR" dirty="0" smtClean="0"/>
              <a:t>parçalar </a:t>
            </a:r>
            <a:r>
              <a:rPr lang="tr-TR" dirty="0" smtClean="0"/>
              <a:t>bulmak (</a:t>
            </a:r>
            <a:r>
              <a:rPr lang="tr-TR" dirty="0" smtClean="0"/>
              <a:t>kalite kontrolü, cihazın onarıma ihtiyacı belirleme, vb)</a:t>
            </a:r>
          </a:p>
          <a:p>
            <a:pPr lvl="1"/>
            <a:r>
              <a:rPr lang="tr-TR" dirty="0" smtClean="0"/>
              <a:t>Otomatik ayarlamada insan operatörün </a:t>
            </a:r>
            <a:r>
              <a:rPr lang="tr-TR" dirty="0" smtClean="0"/>
              <a:t>dikkatini çekmek</a:t>
            </a:r>
            <a:endParaRPr lang="tr-TR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Tavsiye etme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ym typeface="Symbol"/>
              </a:rPr>
              <a:t>Bu </a:t>
            </a:r>
            <a:r>
              <a:rPr lang="tr-TR" dirty="0" smtClean="0">
                <a:sym typeface="Symbol"/>
              </a:rPr>
              <a:t>gösterimde</a:t>
            </a:r>
            <a:r>
              <a:rPr lang="tr-TR" dirty="0" smtClean="0">
                <a:sym typeface="Symbol"/>
              </a:rPr>
              <a:t> -</a:t>
            </a:r>
            <a:r>
              <a:rPr lang="tr-TR" dirty="0" smtClean="0">
                <a:sym typeface="Symbol"/>
              </a:rPr>
              <a:t> </a:t>
            </a:r>
            <a:r>
              <a:rPr lang="tr-TR" b="1" dirty="0" smtClean="0">
                <a:sym typeface="Symbol"/>
              </a:rPr>
              <a:t>Y=X</a:t>
            </a:r>
            <a:r>
              <a:rPr lang="tr-TR" b="1" dirty="0" smtClean="0">
                <a:sym typeface="Symbol"/>
              </a:rPr>
              <a:t></a:t>
            </a:r>
            <a:r>
              <a:rPr lang="tr-TR" b="1" baseline="30000" dirty="0" smtClean="0">
                <a:sym typeface="Symbol"/>
              </a:rPr>
              <a:t>T</a:t>
            </a:r>
            <a:r>
              <a:rPr lang="tr-TR" dirty="0" smtClean="0">
                <a:sym typeface="Symbol"/>
              </a:rPr>
              <a:t> -</a:t>
            </a:r>
            <a:endParaRPr lang="tr-TR" dirty="0" smtClean="0">
              <a:sym typeface="Symbol"/>
            </a:endParaRPr>
          </a:p>
          <a:p>
            <a:pPr lvl="1"/>
            <a:r>
              <a:rPr lang="tr-TR" dirty="0" smtClean="0">
                <a:sym typeface="Symbol"/>
              </a:rPr>
              <a:t>X, ürünlerin özellik </a:t>
            </a:r>
            <a:r>
              <a:rPr lang="tr-TR" dirty="0" smtClean="0">
                <a:sym typeface="Symbol"/>
              </a:rPr>
              <a:t>matrisi, yada bütün ürünler için özellik vektörleri, </a:t>
            </a:r>
            <a:r>
              <a:rPr lang="tr-TR" dirty="0" smtClean="0">
                <a:sym typeface="Symbol"/>
              </a:rPr>
              <a:t>X=(x</a:t>
            </a:r>
            <a:r>
              <a:rPr lang="tr-TR" baseline="30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,x</a:t>
            </a:r>
            <a:r>
              <a:rPr lang="tr-TR" baseline="30000" dirty="0" smtClean="0">
                <a:sym typeface="Symbol"/>
              </a:rPr>
              <a:t>2</a:t>
            </a:r>
            <a:r>
              <a:rPr lang="tr-TR" dirty="0" smtClean="0">
                <a:sym typeface="Symbol"/>
              </a:rPr>
              <a:t>,...,x</a:t>
            </a:r>
            <a:r>
              <a:rPr lang="tr-TR" baseline="30000" dirty="0" smtClean="0">
                <a:sym typeface="Symbol"/>
              </a:rPr>
              <a:t>m</a:t>
            </a:r>
            <a:r>
              <a:rPr lang="tr-TR" dirty="0" smtClean="0">
                <a:sym typeface="Symbol"/>
              </a:rPr>
              <a:t>)</a:t>
            </a:r>
            <a:endParaRPr lang="tr-TR" dirty="0" smtClean="0">
              <a:sym typeface="Symbol"/>
            </a:endParaRPr>
          </a:p>
          <a:p>
            <a:pPr lvl="1"/>
            <a:r>
              <a:rPr lang="tr-TR" dirty="0" smtClean="0">
                <a:sym typeface="Symbol"/>
              </a:rPr>
              <a:t>, müşterilerin tercih </a:t>
            </a:r>
            <a:r>
              <a:rPr lang="tr-TR" dirty="0" smtClean="0">
                <a:sym typeface="Symbol"/>
              </a:rPr>
              <a:t>matrisi, yada bütün müşterilerin tercih modellerinin teta-parametreleri, </a:t>
            </a:r>
            <a:r>
              <a:rPr lang="tr-TR" dirty="0" smtClean="0">
                <a:sym typeface="Symbol"/>
              </a:rPr>
              <a:t>=(</a:t>
            </a:r>
            <a:r>
              <a:rPr lang="tr-TR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,</a:t>
            </a:r>
            <a:r>
              <a:rPr lang="tr-TR" baseline="-25000" dirty="0" smtClean="0">
                <a:sym typeface="Symbol"/>
              </a:rPr>
              <a:t>2</a:t>
            </a:r>
            <a:r>
              <a:rPr lang="tr-TR" dirty="0" smtClean="0">
                <a:sym typeface="Symbol"/>
              </a:rPr>
              <a:t>,...,</a:t>
            </a:r>
            <a:r>
              <a:rPr lang="tr-TR" baseline="-25000" dirty="0" smtClean="0">
                <a:sym typeface="Symbol"/>
              </a:rPr>
              <a:t>m</a:t>
            </a:r>
            <a:r>
              <a:rPr lang="tr-TR" dirty="0" smtClean="0">
                <a:sym typeface="Symbol"/>
              </a:rPr>
              <a:t>)</a:t>
            </a:r>
            <a:endParaRPr lang="tr-TR" dirty="0" smtClean="0">
              <a:sym typeface="Symbo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Tavsiye etme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ym typeface="Symbol"/>
              </a:rPr>
              <a:t>Bu ölçüde, </a:t>
            </a:r>
            <a:r>
              <a:rPr lang="tr-TR" dirty="0" smtClean="0">
                <a:sym typeface="Symbol"/>
              </a:rPr>
              <a:t>rating </a:t>
            </a:r>
            <a:r>
              <a:rPr lang="tr-TR" dirty="0" smtClean="0">
                <a:sym typeface="Symbol"/>
              </a:rPr>
              <a:t>matrisi </a:t>
            </a:r>
            <a:r>
              <a:rPr lang="tr-TR" dirty="0" smtClean="0">
                <a:sym typeface="Symbol"/>
              </a:rPr>
              <a:t>-</a:t>
            </a:r>
            <a:r>
              <a:rPr lang="tr-TR" dirty="0" smtClean="0">
                <a:sym typeface="Symbol"/>
              </a:rPr>
              <a:t> Y- bilinir biri </a:t>
            </a:r>
          </a:p>
          <a:p>
            <a:endParaRPr lang="tr-TR" dirty="0" smtClean="0">
              <a:sym typeface="Symbol"/>
            </a:endParaRPr>
          </a:p>
          <a:p>
            <a:r>
              <a:rPr lang="tr-TR" dirty="0" smtClean="0">
                <a:sym typeface="Symbol"/>
              </a:rPr>
              <a:t>B</a:t>
            </a:r>
            <a:r>
              <a:rPr lang="tr-TR" dirty="0" smtClean="0">
                <a:sym typeface="Symbol"/>
              </a:rPr>
              <a:t>una göre, </a:t>
            </a:r>
            <a:r>
              <a:rPr lang="tr-TR" b="1" dirty="0" smtClean="0">
                <a:sym typeface="Symbol"/>
              </a:rPr>
              <a:t>Y=X</a:t>
            </a:r>
            <a:r>
              <a:rPr lang="tr-TR" b="1" baseline="30000" dirty="0" smtClean="0">
                <a:sym typeface="Symbol"/>
              </a:rPr>
              <a:t>T</a:t>
            </a:r>
            <a:r>
              <a:rPr lang="tr-TR" dirty="0" smtClean="0">
                <a:sym typeface="Symbol"/>
              </a:rPr>
              <a:t> ilişkisinde </a:t>
            </a:r>
            <a:r>
              <a:rPr lang="tr-TR" dirty="0" smtClean="0">
                <a:sym typeface="Symbol"/>
              </a:rPr>
              <a:t>olan X ve  matrislerini bulmak </a:t>
            </a:r>
            <a:r>
              <a:rPr lang="tr-TR" dirty="0" smtClean="0">
                <a:sym typeface="Symbol"/>
              </a:rPr>
              <a:t>gerekiyor</a:t>
            </a:r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r>
              <a:rPr lang="tr-TR" dirty="0" smtClean="0">
                <a:sym typeface="Symbol"/>
              </a:rPr>
              <a:t>Bu soruna </a:t>
            </a:r>
            <a:r>
              <a:rPr lang="tr-TR" dirty="0" smtClean="0">
                <a:sym typeface="Symbol"/>
              </a:rPr>
              <a:t>“</a:t>
            </a:r>
            <a:r>
              <a:rPr lang="tr-TR" i="1" dirty="0" smtClean="0">
                <a:sym typeface="Symbol"/>
              </a:rPr>
              <a:t>low rank matrix factorization</a:t>
            </a:r>
            <a:r>
              <a:rPr lang="tr-TR" dirty="0" smtClean="0">
                <a:sym typeface="Symbol"/>
              </a:rPr>
              <a:t>” </a:t>
            </a:r>
            <a:r>
              <a:rPr lang="tr-TR" dirty="0" smtClean="0">
                <a:sym typeface="Symbol"/>
              </a:rPr>
              <a:t>denir, bu bir matematiksel bir özel sorun</a:t>
            </a:r>
            <a:endParaRPr lang="tr-TR" dirty="0" smtClean="0">
              <a:sym typeface="Symbo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Tavsiye etme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>
                <a:sym typeface="Symbol"/>
              </a:rPr>
              <a:t>Yanı, bir Y </a:t>
            </a:r>
            <a:r>
              <a:rPr lang="tr-TR" dirty="0" smtClean="0">
                <a:sym typeface="Symbol"/>
              </a:rPr>
              <a:t>matrisi </a:t>
            </a:r>
            <a:r>
              <a:rPr lang="tr-TR" dirty="0" smtClean="0">
                <a:sym typeface="Symbol"/>
              </a:rPr>
              <a:t>için </a:t>
            </a:r>
            <a:r>
              <a:rPr lang="tr-TR" dirty="0" smtClean="0">
                <a:sym typeface="Symbol"/>
              </a:rPr>
              <a:t>Y=X</a:t>
            </a:r>
            <a:r>
              <a:rPr lang="tr-TR" baseline="30000" dirty="0" smtClean="0">
                <a:sym typeface="Symbol"/>
              </a:rPr>
              <a:t>T</a:t>
            </a:r>
            <a:r>
              <a:rPr lang="tr-TR" dirty="0" smtClean="0">
                <a:sym typeface="Symbol"/>
              </a:rPr>
              <a:t> belirli boyutta </a:t>
            </a:r>
            <a:r>
              <a:rPr lang="tr-TR" dirty="0" smtClean="0">
                <a:sym typeface="Symbol"/>
              </a:rPr>
              <a:t>olan matris faktörleştirilmesi </a:t>
            </a:r>
            <a:r>
              <a:rPr lang="tr-TR" dirty="0" smtClean="0">
                <a:sym typeface="Symbol"/>
              </a:rPr>
              <a:t>bulmak – </a:t>
            </a:r>
            <a:r>
              <a:rPr lang="tr-TR" dirty="0" smtClean="0">
                <a:sym typeface="Symbol"/>
              </a:rPr>
              <a:t>“low </a:t>
            </a:r>
            <a:r>
              <a:rPr lang="tr-TR" dirty="0" smtClean="0">
                <a:sym typeface="Symbol"/>
              </a:rPr>
              <a:t>rank matrix </a:t>
            </a:r>
            <a:r>
              <a:rPr lang="tr-TR" dirty="0" smtClean="0">
                <a:sym typeface="Symbol"/>
              </a:rPr>
              <a:t>factorization”‘dir</a:t>
            </a:r>
          </a:p>
          <a:p>
            <a:r>
              <a:rPr lang="tr-TR" dirty="0" smtClean="0">
                <a:sym typeface="Symbol"/>
              </a:rPr>
              <a:t>Matematikte özel bir alan ve hem bu sorunun özellikleri hem de çözüm yaklaşımları var</a:t>
            </a:r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r>
              <a:rPr lang="tr-TR" dirty="0" smtClean="0">
                <a:sym typeface="Symbol"/>
              </a:rPr>
              <a:t>Bu ölçüde, bu matematiksel sorunun </a:t>
            </a:r>
            <a:r>
              <a:rPr lang="tr-TR" dirty="0" smtClean="0">
                <a:sym typeface="Symbol"/>
              </a:rPr>
              <a:t>çözümleri </a:t>
            </a:r>
            <a:r>
              <a:rPr lang="tr-TR" dirty="0" smtClean="0">
                <a:sym typeface="Symbol"/>
              </a:rPr>
              <a:t>tavsiye </a:t>
            </a:r>
            <a:r>
              <a:rPr lang="tr-TR" dirty="0" smtClean="0">
                <a:sym typeface="Symbol"/>
              </a:rPr>
              <a:t>etme </a:t>
            </a:r>
            <a:r>
              <a:rPr lang="tr-TR" dirty="0" smtClean="0">
                <a:sym typeface="Symbol"/>
              </a:rPr>
              <a:t>sorununda ticarette kullanılabilir</a:t>
            </a:r>
            <a:endParaRPr lang="tr-TR" dirty="0" smtClean="0">
              <a:sym typeface="Symbo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Tavsiye etme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>
                <a:sym typeface="Symbol"/>
              </a:rPr>
              <a:t>Özel konu: “soğuk başlangıç” (cold start) sorunu</a:t>
            </a:r>
            <a:r>
              <a:rPr lang="tr-TR" dirty="0" smtClean="0">
                <a:sym typeface="Symbol"/>
              </a:rPr>
              <a:t>;</a:t>
            </a:r>
          </a:p>
          <a:p>
            <a:pPr lvl="1"/>
            <a:r>
              <a:rPr lang="tr-TR" dirty="0" smtClean="0">
                <a:sym typeface="Symbol"/>
              </a:rPr>
              <a:t>Yeni müşteriler için, </a:t>
            </a:r>
            <a:r>
              <a:rPr lang="tr-TR" dirty="0" smtClean="0">
                <a:sym typeface="Symbol"/>
              </a:rPr>
              <a:t>önceden </a:t>
            </a:r>
            <a:r>
              <a:rPr lang="tr-TR" dirty="0" smtClean="0">
                <a:sym typeface="Symbol"/>
              </a:rPr>
              <a:t>tercih örnekleri </a:t>
            </a:r>
            <a:r>
              <a:rPr lang="tr-TR" dirty="0" smtClean="0">
                <a:sym typeface="Symbol"/>
              </a:rPr>
              <a:t>bulunmayabilir (</a:t>
            </a:r>
            <a:r>
              <a:rPr lang="tr-TR" i="1" dirty="0" smtClean="0">
                <a:sym typeface="Symbol"/>
              </a:rPr>
              <a:t>aslında </a:t>
            </a:r>
            <a:r>
              <a:rPr lang="tr-TR" i="1" dirty="0" smtClean="0">
                <a:sym typeface="Symbol"/>
              </a:rPr>
              <a:t>hiç </a:t>
            </a:r>
            <a:r>
              <a:rPr lang="tr-TR" i="1" dirty="0" smtClean="0">
                <a:sym typeface="Symbol"/>
              </a:rPr>
              <a:t>yok normalde</a:t>
            </a:r>
            <a:r>
              <a:rPr lang="tr-TR" dirty="0" smtClean="0">
                <a:sym typeface="Symbol"/>
              </a:rPr>
              <a:t>)</a:t>
            </a:r>
            <a:endParaRPr lang="tr-TR" dirty="0" smtClean="0">
              <a:sym typeface="Symbol"/>
            </a:endParaRPr>
          </a:p>
          <a:p>
            <a:pPr lvl="1"/>
            <a:r>
              <a:rPr lang="tr-TR" dirty="0" smtClean="0">
                <a:sym typeface="Symbol"/>
              </a:rPr>
              <a:t>Bu </a:t>
            </a:r>
            <a:r>
              <a:rPr lang="tr-TR" dirty="0" smtClean="0">
                <a:sym typeface="Symbol"/>
              </a:rPr>
              <a:t>durumda, </a:t>
            </a:r>
            <a:r>
              <a:rPr lang="tr-TR" dirty="0" smtClean="0">
                <a:sym typeface="Symbol"/>
              </a:rPr>
              <a:t>yeni </a:t>
            </a:r>
            <a:r>
              <a:rPr lang="tr-TR" dirty="0" smtClean="0">
                <a:sym typeface="Symbol"/>
              </a:rPr>
              <a:t>müşteriler </a:t>
            </a:r>
            <a:r>
              <a:rPr lang="tr-TR" dirty="0" smtClean="0">
                <a:sym typeface="Symbol"/>
              </a:rPr>
              <a:t>için </a:t>
            </a:r>
            <a:r>
              <a:rPr lang="tr-TR" dirty="0" smtClean="0">
                <a:sym typeface="Symbol"/>
              </a:rPr>
              <a:t>bir </a:t>
            </a:r>
            <a:r>
              <a:rPr lang="tr-TR" dirty="0" smtClean="0">
                <a:sym typeface="Symbol"/>
              </a:rPr>
              <a:t>“genel” </a:t>
            </a:r>
            <a:r>
              <a:rPr lang="tr-TR" dirty="0" smtClean="0">
                <a:sym typeface="Symbol"/>
              </a:rPr>
              <a:t>model </a:t>
            </a:r>
            <a:r>
              <a:rPr lang="tr-TR" dirty="0" smtClean="0">
                <a:sym typeface="Symbol"/>
              </a:rPr>
              <a:t>kullanılmalıdır</a:t>
            </a:r>
            <a:endParaRPr lang="tr-TR" dirty="0" smtClean="0">
              <a:sym typeface="Symbol"/>
            </a:endParaRPr>
          </a:p>
          <a:p>
            <a:pPr lvl="1"/>
            <a:r>
              <a:rPr lang="tr-TR" dirty="0" smtClean="0">
                <a:sym typeface="Symbol"/>
              </a:rPr>
              <a:t>Böyle genel bir model olarak =0 modeli </a:t>
            </a:r>
            <a:r>
              <a:rPr lang="tr-TR" dirty="0" smtClean="0">
                <a:sym typeface="Symbol"/>
              </a:rPr>
              <a:t>atamak mantıklıdır</a:t>
            </a:r>
            <a:endParaRPr lang="tr-TR" dirty="0" smtClean="0">
              <a:sym typeface="Symbol"/>
            </a:endParaRPr>
          </a:p>
          <a:p>
            <a:pPr lvl="1"/>
            <a:r>
              <a:rPr lang="tr-TR" dirty="0" smtClean="0">
                <a:sym typeface="Symbol"/>
              </a:rPr>
              <a:t>Ama, bu modele göre bütün ürünlere Y=X</a:t>
            </a:r>
            <a:r>
              <a:rPr lang="tr-TR" dirty="0" smtClean="0">
                <a:sym typeface="Symbol"/>
              </a:rPr>
              <a:t> </a:t>
            </a:r>
            <a:r>
              <a:rPr lang="tr-TR" baseline="30000" dirty="0" smtClean="0">
                <a:sym typeface="Symbol"/>
              </a:rPr>
              <a:t>T</a:t>
            </a:r>
            <a:r>
              <a:rPr lang="tr-TR" dirty="0" smtClean="0">
                <a:sym typeface="Symbol"/>
              </a:rPr>
              <a:t>=0 ratingleri </a:t>
            </a:r>
            <a:r>
              <a:rPr lang="tr-TR" dirty="0" smtClean="0">
                <a:sym typeface="Symbol"/>
              </a:rPr>
              <a:t>atanır – bu kötü ve mantıklı değil</a:t>
            </a:r>
            <a:endParaRPr lang="tr-TR" dirty="0" smtClean="0">
              <a:sym typeface="Symbo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Tavsiye etme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ym typeface="Symbol"/>
              </a:rPr>
              <a:t>Bu sorunu çözmek için, </a:t>
            </a:r>
            <a:r>
              <a:rPr lang="tr-TR" dirty="0" smtClean="0">
                <a:sym typeface="Symbol"/>
              </a:rPr>
              <a:t>Y rating </a:t>
            </a:r>
            <a:r>
              <a:rPr lang="tr-TR" dirty="0" smtClean="0">
                <a:sym typeface="Symbol"/>
              </a:rPr>
              <a:t>matrisinden </a:t>
            </a:r>
            <a:r>
              <a:rPr lang="tr-TR" dirty="0" smtClean="0">
                <a:sym typeface="Symbol"/>
              </a:rPr>
              <a:t>ortalama </a:t>
            </a:r>
            <a:r>
              <a:rPr lang="tr-TR" dirty="0" smtClean="0">
                <a:sym typeface="Symbol"/>
              </a:rPr>
              <a:t>değerleri </a:t>
            </a:r>
            <a:r>
              <a:rPr lang="tr-TR" dirty="0" smtClean="0">
                <a:sym typeface="Symbol"/>
              </a:rPr>
              <a:t>genellikle </a:t>
            </a:r>
            <a:r>
              <a:rPr lang="tr-TR" dirty="0" smtClean="0">
                <a:sym typeface="Symbol"/>
              </a:rPr>
              <a:t>çıkartılır – yani ortalama rating 0 olsun diye diyoruz, bütün rating’ler </a:t>
            </a:r>
            <a:r>
              <a:rPr lang="tr-TR" dirty="0" smtClean="0">
                <a:sym typeface="Symbol"/>
              </a:rPr>
              <a:t>bu sıfır noktasına göre yapılsın</a:t>
            </a:r>
            <a:endParaRPr lang="tr-TR" dirty="0" smtClean="0">
              <a:sym typeface="Symbol"/>
            </a:endParaRPr>
          </a:p>
          <a:p>
            <a:r>
              <a:rPr lang="tr-TR" dirty="0" smtClean="0">
                <a:sym typeface="Symbol"/>
              </a:rPr>
              <a:t>“Genel” ratingler, bu anlamda, sıfır </a:t>
            </a:r>
            <a:r>
              <a:rPr lang="tr-TR" dirty="0" smtClean="0">
                <a:sym typeface="Symbol"/>
              </a:rPr>
              <a:t>oluyor, istediğimiz gibi</a:t>
            </a:r>
            <a:endParaRPr lang="tr-TR" dirty="0" smtClean="0">
              <a:sym typeface="Symbol"/>
            </a:endParaRPr>
          </a:p>
          <a:p>
            <a:r>
              <a:rPr lang="tr-TR" dirty="0" smtClean="0">
                <a:sym typeface="Symbol"/>
              </a:rPr>
              <a:t>“Genel” </a:t>
            </a:r>
            <a:r>
              <a:rPr lang="tr-TR" dirty="0" smtClean="0">
                <a:sym typeface="Symbol"/>
              </a:rPr>
              <a:t>model </a:t>
            </a:r>
            <a:r>
              <a:rPr lang="tr-TR" dirty="0" smtClean="0">
                <a:sym typeface="Symbol"/>
              </a:rPr>
              <a:t>olarak </a:t>
            </a:r>
            <a:r>
              <a:rPr lang="tr-TR" dirty="0" smtClean="0">
                <a:sym typeface="Symbol"/>
              </a:rPr>
              <a:t>(yanı yeni </a:t>
            </a:r>
            <a:r>
              <a:rPr lang="tr-TR" dirty="0" smtClean="0">
                <a:sym typeface="Symbol"/>
              </a:rPr>
              <a:t>müşteriler için) =0 model de kullanılabilir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Tavsiye etme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mtClean="0">
                <a:sym typeface="Symbol"/>
              </a:rPr>
              <a:t>Matematiksel, </a:t>
            </a:r>
            <a:r>
              <a:rPr lang="tr-TR" dirty="0" smtClean="0">
                <a:sym typeface="Symbol"/>
              </a:rPr>
              <a:t>sıfır-ortalamalı ratingler bu şekilde tanımlıyoruz:</a:t>
            </a:r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r>
              <a:rPr lang="tr-TR" dirty="0" smtClean="0">
                <a:sym typeface="Symbol"/>
              </a:rPr>
              <a:t>Yeni müşteriler için, </a:t>
            </a:r>
            <a:r>
              <a:rPr lang="tr-TR" baseline="-25000" dirty="0" smtClean="0">
                <a:sym typeface="Symbol"/>
              </a:rPr>
              <a:t>j</a:t>
            </a:r>
            <a:r>
              <a:rPr lang="tr-TR" dirty="0" smtClean="0">
                <a:sym typeface="Symbol"/>
              </a:rPr>
              <a:t></a:t>
            </a:r>
            <a:r>
              <a:rPr lang="tr-TR" dirty="0" smtClean="0">
                <a:sym typeface="Symbol"/>
              </a:rPr>
              <a:t>0 kullanılabilir, </a:t>
            </a:r>
            <a:r>
              <a:rPr lang="tr-TR" dirty="0" smtClean="0">
                <a:sym typeface="Symbol"/>
              </a:rPr>
              <a:t>ve </a:t>
            </a:r>
            <a:r>
              <a:rPr lang="tr-TR" dirty="0" smtClean="0">
                <a:sym typeface="Symbol"/>
              </a:rPr>
              <a:t>ratingleri ortalama tavsiye etme anlamında gelir (</a:t>
            </a:r>
            <a:r>
              <a:rPr lang="tr-TR" dirty="0" smtClean="0">
                <a:sym typeface="Symbol"/>
              </a:rPr>
              <a:t>yanı Y’</a:t>
            </a:r>
            <a:r>
              <a:rPr lang="tr-TR" dirty="0" smtClean="0">
                <a:sym typeface="Symbol"/>
              </a:rPr>
              <a:t>0 ratingler ortalama tercih anlamındadır)</a:t>
            </a:r>
            <a:endParaRPr lang="tr-TR" dirty="0" smtClean="0">
              <a:sym typeface="Symbol"/>
            </a:endParaRPr>
          </a:p>
        </p:txBody>
      </p:sp>
      <p:graphicFrame>
        <p:nvGraphicFramePr>
          <p:cNvPr id="722946" name="Object 2"/>
          <p:cNvGraphicFramePr>
            <a:graphicFrameLocks noChangeAspect="1"/>
          </p:cNvGraphicFramePr>
          <p:nvPr/>
        </p:nvGraphicFramePr>
        <p:xfrm>
          <a:off x="2393950" y="2597150"/>
          <a:ext cx="2625725" cy="527050"/>
        </p:xfrm>
        <a:graphic>
          <a:graphicData uri="http://schemas.openxmlformats.org/presentationml/2006/ole">
            <p:oleObj spid="_x0000_s722946" name="Equation" r:id="rId3" imgW="825480" imgH="164880" progId="Equation.3">
              <p:embed/>
            </p:oleObj>
          </a:graphicData>
        </a:graphic>
      </p:graphicFrame>
      <p:graphicFrame>
        <p:nvGraphicFramePr>
          <p:cNvPr id="722947" name="Object 3"/>
          <p:cNvGraphicFramePr>
            <a:graphicFrameLocks noChangeAspect="1"/>
          </p:cNvGraphicFramePr>
          <p:nvPr/>
        </p:nvGraphicFramePr>
        <p:xfrm>
          <a:off x="2590800" y="3206750"/>
          <a:ext cx="2503487" cy="527050"/>
        </p:xfrm>
        <a:graphic>
          <a:graphicData uri="http://schemas.openxmlformats.org/presentationml/2006/ole">
            <p:oleObj spid="_x0000_s722947" name="Equation" r:id="rId4" imgW="787320" imgH="164880" progId="Equation.3">
              <p:embed/>
            </p:oleObj>
          </a:graphicData>
        </a:graphic>
      </p:graphicFrame>
      <p:graphicFrame>
        <p:nvGraphicFramePr>
          <p:cNvPr id="722948" name="Object 4"/>
          <p:cNvGraphicFramePr>
            <a:graphicFrameLocks noChangeAspect="1"/>
          </p:cNvGraphicFramePr>
          <p:nvPr/>
        </p:nvGraphicFramePr>
        <p:xfrm>
          <a:off x="2576512" y="3749675"/>
          <a:ext cx="2986088" cy="688975"/>
        </p:xfrm>
        <a:graphic>
          <a:graphicData uri="http://schemas.openxmlformats.org/presentationml/2006/ole">
            <p:oleObj spid="_x0000_s722948" name="Equation" r:id="rId5" imgW="93960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small" dirty="0" smtClean="0"/>
              <a:t>Finito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Anomali tespiti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Genel yaklaşım:</a:t>
            </a:r>
          </a:p>
          <a:p>
            <a:pPr lvl="1"/>
            <a:r>
              <a:rPr lang="tr-TR" dirty="0" smtClean="0"/>
              <a:t>“Normal” durumlar için bir model oluşturulur</a:t>
            </a:r>
          </a:p>
          <a:p>
            <a:pPr lvl="1"/>
            <a:r>
              <a:rPr lang="tr-TR" dirty="0" smtClean="0"/>
              <a:t>Bu model, olasılık </a:t>
            </a:r>
            <a:r>
              <a:rPr lang="tr-TR" dirty="0" smtClean="0"/>
              <a:t>modeli olmalıdır </a:t>
            </a:r>
          </a:p>
          <a:p>
            <a:pPr lvl="2"/>
            <a:r>
              <a:rPr lang="tr-TR" dirty="0" smtClean="0"/>
              <a:t>Bu model</a:t>
            </a:r>
            <a:r>
              <a:rPr lang="tr-TR" dirty="0" smtClean="0"/>
              <a:t> girdi-çıktı bir model değil, belli bir </a:t>
            </a:r>
            <a:r>
              <a:rPr lang="tr-TR" dirty="0" smtClean="0"/>
              <a:t>girdi için </a:t>
            </a:r>
            <a:r>
              <a:rPr lang="tr-TR" dirty="0" smtClean="0"/>
              <a:t>olabilir farklı </a:t>
            </a:r>
            <a:r>
              <a:rPr lang="tr-TR" dirty="0" smtClean="0"/>
              <a:t>çıktılar </a:t>
            </a:r>
            <a:r>
              <a:rPr lang="tr-TR" dirty="0" smtClean="0"/>
              <a:t>için onların olasılıklarını verir</a:t>
            </a:r>
            <a:endParaRPr lang="tr-TR" dirty="0" smtClean="0"/>
          </a:p>
          <a:p>
            <a:pPr lvl="1"/>
            <a:r>
              <a:rPr lang="tr-TR" dirty="0" smtClean="0"/>
              <a:t>Bu model, </a:t>
            </a:r>
            <a:r>
              <a:rPr lang="tr-TR" dirty="0" smtClean="0"/>
              <a:t>bu şekilde “normal</a:t>
            </a:r>
            <a:r>
              <a:rPr lang="tr-TR" dirty="0" smtClean="0"/>
              <a:t>” ve olağandışı </a:t>
            </a:r>
            <a:r>
              <a:rPr lang="tr-TR" dirty="0" smtClean="0"/>
              <a:t>durumlarını ve onların </a:t>
            </a:r>
            <a:r>
              <a:rPr lang="tr-TR" dirty="0" smtClean="0"/>
              <a:t>olasılıklarını </a:t>
            </a:r>
            <a:r>
              <a:rPr lang="tr-TR" dirty="0" smtClean="0"/>
              <a:t>belirliyor</a:t>
            </a:r>
          </a:p>
          <a:p>
            <a:pPr lvl="1"/>
            <a:r>
              <a:rPr lang="tr-TR" dirty="0" smtClean="0"/>
              <a:t>Böyle bir </a:t>
            </a:r>
            <a:r>
              <a:rPr lang="tr-TR" dirty="0" smtClean="0"/>
              <a:t>model, genel makine </a:t>
            </a:r>
            <a:r>
              <a:rPr lang="tr-TR" dirty="0" smtClean="0"/>
              <a:t>öğrenme </a:t>
            </a:r>
            <a:r>
              <a:rPr lang="tr-TR" dirty="0" smtClean="0"/>
              <a:t>metodları kullanarak </a:t>
            </a:r>
            <a:r>
              <a:rPr lang="tr-TR" dirty="0" smtClean="0"/>
              <a:t>oluşturur</a:t>
            </a:r>
            <a:endParaRPr lang="tr-T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Anomali tespiti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Yeni </a:t>
            </a:r>
            <a:r>
              <a:rPr lang="tr-TR" dirty="0" smtClean="0"/>
              <a:t>bir </a:t>
            </a:r>
            <a:r>
              <a:rPr lang="tr-TR" dirty="0" smtClean="0"/>
              <a:t>durum </a:t>
            </a:r>
            <a:r>
              <a:rPr lang="tr-TR" dirty="0" smtClean="0"/>
              <a:t>için, bu model kullanarak </a:t>
            </a:r>
            <a:r>
              <a:rPr lang="tr-TR" dirty="0" smtClean="0"/>
              <a:t>bu durum “normal” olması olasılığı belirtilir</a:t>
            </a:r>
            <a:endParaRPr lang="tr-TR" dirty="0" smtClean="0"/>
          </a:p>
          <a:p>
            <a:r>
              <a:rPr lang="tr-TR" dirty="0" smtClean="0"/>
              <a:t>Durum </a:t>
            </a:r>
            <a:r>
              <a:rPr lang="tr-TR" dirty="0" smtClean="0"/>
              <a:t>“normal” </a:t>
            </a:r>
            <a:r>
              <a:rPr lang="tr-TR" dirty="0" smtClean="0"/>
              <a:t>modeline </a:t>
            </a:r>
            <a:r>
              <a:rPr lang="tr-TR" dirty="0" smtClean="0"/>
              <a:t>uygun değilse, yanı “normal” durumda olasılığı çok fazla </a:t>
            </a:r>
            <a:r>
              <a:rPr lang="tr-TR" dirty="0" smtClean="0"/>
              <a:t>düşükse, </a:t>
            </a:r>
            <a:r>
              <a:rPr lang="tr-TR" dirty="0" smtClean="0"/>
              <a:t>böyle </a:t>
            </a:r>
            <a:r>
              <a:rPr lang="tr-TR" dirty="0" smtClean="0"/>
              <a:t>olayları </a:t>
            </a:r>
            <a:r>
              <a:rPr lang="tr-TR" i="1" dirty="0" smtClean="0"/>
              <a:t>anomali </a:t>
            </a:r>
            <a:r>
              <a:rPr lang="tr-TR" dirty="0" smtClean="0"/>
              <a:t>olarak </a:t>
            </a:r>
            <a:r>
              <a:rPr lang="tr-TR" dirty="0" smtClean="0"/>
              <a:t>veriliyor</a:t>
            </a:r>
            <a:endParaRPr lang="tr-T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Anomali tespiti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“Normal” model olarak sıkça normal dağılım modeli kullanılır:</a:t>
            </a:r>
            <a:endParaRPr lang="tr-TR" dirty="0" smtClean="0"/>
          </a:p>
          <a:p>
            <a:pPr lvl="1"/>
            <a:r>
              <a:rPr lang="tr-TR" dirty="0" smtClean="0"/>
              <a:t>Normal </a:t>
            </a:r>
            <a:r>
              <a:rPr lang="tr-TR" dirty="0" smtClean="0"/>
              <a:t>dağılımı</a:t>
            </a:r>
            <a:r>
              <a:rPr lang="tr-TR" dirty="0" smtClean="0"/>
              <a:t>, istatistiğin en önemli </a:t>
            </a:r>
            <a:r>
              <a:rPr lang="tr-TR" dirty="0" smtClean="0"/>
              <a:t>dağılımlarından biridir; bu dağılımın </a:t>
            </a:r>
            <a:r>
              <a:rPr lang="tr-TR" dirty="0" smtClean="0"/>
              <a:t>ana özelliği, </a:t>
            </a:r>
            <a:r>
              <a:rPr lang="tr-TR" dirty="0" smtClean="0"/>
              <a:t>“çan şekline” </a:t>
            </a:r>
            <a:r>
              <a:rPr lang="tr-TR" dirty="0" smtClean="0"/>
              <a:t>sahip olmasıdır </a:t>
            </a:r>
          </a:p>
        </p:txBody>
      </p:sp>
      <p:pic>
        <p:nvPicPr>
          <p:cNvPr id="703490" name="Picture 2" descr="E:\MyDocuments\Professional\Courses\Artificial Intelligence and Machine Learning\norma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924300"/>
            <a:ext cx="4019550" cy="28575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2667000" y="4114800"/>
            <a:ext cx="1066800" cy="1143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Anomali tespiti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Normal </a:t>
            </a:r>
            <a:r>
              <a:rPr lang="tr-TR" dirty="0" smtClean="0"/>
              <a:t>dağılım aşağıdaki nedenlerle </a:t>
            </a:r>
            <a:r>
              <a:rPr lang="tr-TR" dirty="0" smtClean="0"/>
              <a:t>önemlidir:</a:t>
            </a:r>
          </a:p>
          <a:p>
            <a:pPr lvl="1"/>
            <a:r>
              <a:rPr lang="tr-TR" dirty="0" smtClean="0"/>
              <a:t>Bir olayın sonucu birçok bağımsız </a:t>
            </a:r>
            <a:r>
              <a:rPr lang="tr-TR" dirty="0" smtClean="0"/>
              <a:t>rasgele faktörlerle belirtilirse</a:t>
            </a:r>
            <a:r>
              <a:rPr lang="tr-TR" dirty="0" smtClean="0"/>
              <a:t>, bu olayın </a:t>
            </a:r>
            <a:r>
              <a:rPr lang="tr-TR" dirty="0" smtClean="0"/>
              <a:t>sonuçları </a:t>
            </a:r>
            <a:r>
              <a:rPr lang="tr-TR" dirty="0" smtClean="0"/>
              <a:t>normal </a:t>
            </a:r>
            <a:r>
              <a:rPr lang="tr-TR" dirty="0" smtClean="0"/>
              <a:t>dağılım şekilde olmalıdır (Merkezi </a:t>
            </a:r>
            <a:r>
              <a:rPr lang="tr-TR" dirty="0" smtClean="0"/>
              <a:t>Limit </a:t>
            </a:r>
            <a:r>
              <a:rPr lang="tr-TR" dirty="0" smtClean="0"/>
              <a:t>Teoremi, Central Limit Theorem)</a:t>
            </a:r>
            <a:endParaRPr lang="tr-T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Anomali tespiti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 olarak, bir olayın sonucu birçok bağımsız </a:t>
            </a:r>
            <a:r>
              <a:rPr lang="tr-TR" dirty="0" smtClean="0"/>
              <a:t>rasgele </a:t>
            </a:r>
            <a:r>
              <a:rPr lang="tr-TR" dirty="0" smtClean="0"/>
              <a:t>faktörlerin </a:t>
            </a:r>
            <a:r>
              <a:rPr lang="tr-TR" dirty="0" smtClean="0"/>
              <a:t>toplamı şeklinde olursa ... 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 smtClean="0"/>
              <a:t>sonuclar </a:t>
            </a:r>
            <a:r>
              <a:rPr lang="tr-TR" dirty="0" smtClean="0"/>
              <a:t>normal </a:t>
            </a:r>
            <a:r>
              <a:rPr lang="tr-TR" dirty="0" smtClean="0"/>
              <a:t>dağılım şeklinde gerçekleştirilecektir (her zaman - altfaktörlerin detaylı doğası </a:t>
            </a:r>
            <a:r>
              <a:rPr lang="tr-TR" dirty="0" smtClean="0"/>
              <a:t>fark </a:t>
            </a:r>
            <a:r>
              <a:rPr lang="tr-TR" dirty="0" smtClean="0"/>
              <a:t>etmez!!!)</a:t>
            </a:r>
            <a:endParaRPr lang="tr-TR" dirty="0" smtClean="0"/>
          </a:p>
        </p:txBody>
      </p:sp>
      <p:graphicFrame>
        <p:nvGraphicFramePr>
          <p:cNvPr id="705538" name="Object 2"/>
          <p:cNvGraphicFramePr>
            <a:graphicFrameLocks noChangeAspect="1"/>
          </p:cNvGraphicFramePr>
          <p:nvPr/>
        </p:nvGraphicFramePr>
        <p:xfrm>
          <a:off x="990600" y="5257800"/>
          <a:ext cx="3878262" cy="566737"/>
        </p:xfrm>
        <a:graphic>
          <a:graphicData uri="http://schemas.openxmlformats.org/presentationml/2006/ole">
            <p:oleObj spid="_x0000_s758786" name="Equation" r:id="rId3" imgW="1218960" imgH="177480" progId="Equation.3">
              <p:embed/>
            </p:oleObj>
          </a:graphicData>
        </a:graphic>
      </p:graphicFrame>
      <p:pic>
        <p:nvPicPr>
          <p:cNvPr id="5" name="Picture 2" descr="E:\MyDocuments\Professional\Courses\Artificial Intelligence and Machine Learning\norma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4203459"/>
            <a:ext cx="2876550" cy="2044941"/>
          </a:xfrm>
          <a:prstGeom prst="rect">
            <a:avLst/>
          </a:prstGeom>
          <a:noFill/>
        </p:spPr>
      </p:pic>
      <p:graphicFrame>
        <p:nvGraphicFramePr>
          <p:cNvPr id="706563" name="Object 3"/>
          <p:cNvGraphicFramePr>
            <a:graphicFrameLocks noChangeAspect="1"/>
          </p:cNvGraphicFramePr>
          <p:nvPr/>
        </p:nvGraphicFramePr>
        <p:xfrm>
          <a:off x="8153400" y="4191000"/>
          <a:ext cx="484187" cy="446088"/>
        </p:xfrm>
        <a:graphic>
          <a:graphicData uri="http://schemas.openxmlformats.org/presentationml/2006/ole">
            <p:oleObj spid="_x0000_s758787" name="Equation" r:id="rId5" imgW="152280" imgH="139680" progId="Equation.3">
              <p:embed/>
            </p:oleObj>
          </a:graphicData>
        </a:graphic>
      </p:graphicFrame>
      <p:sp>
        <p:nvSpPr>
          <p:cNvPr id="7" name="Right Arrow 6"/>
          <p:cNvSpPr/>
          <p:nvPr/>
        </p:nvSpPr>
        <p:spPr>
          <a:xfrm>
            <a:off x="5105400" y="5425440"/>
            <a:ext cx="548640" cy="3657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4384</TotalTime>
  <Words>1582</Words>
  <Application>Microsoft Office PowerPoint</Application>
  <PresentationFormat>On-screen Show (4:3)</PresentationFormat>
  <Paragraphs>192</Paragraphs>
  <Slides>46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Office Theme</vt:lpstr>
      <vt:lpstr>Equation</vt:lpstr>
      <vt:lpstr>Microsoft Equation 3.0</vt:lpstr>
      <vt:lpstr>MIT563  Yapay Zeka ve Makine Öğrenmesi</vt:lpstr>
      <vt:lpstr>Ders planı</vt:lpstr>
      <vt:lpstr>Genel kavramları</vt:lpstr>
      <vt:lpstr>Anomali tespiti sorunu</vt:lpstr>
      <vt:lpstr>Anomali tespiti sorunu</vt:lpstr>
      <vt:lpstr>Anomali tespiti sorunu</vt:lpstr>
      <vt:lpstr>Anomali tespiti sorunu</vt:lpstr>
      <vt:lpstr>Anomali tespiti sorunu</vt:lpstr>
      <vt:lpstr>Anomali tespiti sorunu</vt:lpstr>
      <vt:lpstr>Anomali tespiti sorunu</vt:lpstr>
      <vt:lpstr>Anomali tespiti sorunu</vt:lpstr>
      <vt:lpstr>Anomali tespiti sorunu</vt:lpstr>
      <vt:lpstr>Anomali tespiti sorunu</vt:lpstr>
      <vt:lpstr>Anomali tespiti sorunu</vt:lpstr>
      <vt:lpstr>Anomali tespiti sorunu</vt:lpstr>
      <vt:lpstr>Anomali tespiti sorunu</vt:lpstr>
      <vt:lpstr>Anomali tespiti sorunu</vt:lpstr>
      <vt:lpstr>Anomali tespiti sorunu</vt:lpstr>
      <vt:lpstr>Anomali tespiti sorunu</vt:lpstr>
      <vt:lpstr>Anomali tespiti sorunu</vt:lpstr>
      <vt:lpstr>Anomali tespiti sorunu</vt:lpstr>
      <vt:lpstr>Anomali tespiti sorunu</vt:lpstr>
      <vt:lpstr>Tavsiye etme sorunu</vt:lpstr>
      <vt:lpstr>Tavsiye etme sorunu</vt:lpstr>
      <vt:lpstr>Tavsiye etme sorunu</vt:lpstr>
      <vt:lpstr>Tavsiye etme sorunu</vt:lpstr>
      <vt:lpstr>Tavsiye etme sorunu</vt:lpstr>
      <vt:lpstr>Tavsiye etme sorunu</vt:lpstr>
      <vt:lpstr>Tavsiye etme sorunu</vt:lpstr>
      <vt:lpstr>Tavsiye etme sorunu</vt:lpstr>
      <vt:lpstr>Tavsiye etme sorunu</vt:lpstr>
      <vt:lpstr>Tavsiye etme sorunu</vt:lpstr>
      <vt:lpstr>Tavsiye etme sorunu</vt:lpstr>
      <vt:lpstr>Tavsiye etme sorunu</vt:lpstr>
      <vt:lpstr>Tavsiye etme sorunu</vt:lpstr>
      <vt:lpstr>Tavsiye etme sorunu</vt:lpstr>
      <vt:lpstr>Tavsiye etme sorunu</vt:lpstr>
      <vt:lpstr>Tavsiye etme sorunu</vt:lpstr>
      <vt:lpstr>Tavsiye etme sorunu</vt:lpstr>
      <vt:lpstr>Tavsiye etme sorunu</vt:lpstr>
      <vt:lpstr>Tavsiye etme sorunu</vt:lpstr>
      <vt:lpstr>Tavsiye etme sorunu</vt:lpstr>
      <vt:lpstr>Tavsiye etme sorunu</vt:lpstr>
      <vt:lpstr>Tavsiye etme sorunu</vt:lpstr>
      <vt:lpstr>Tavsiye etme sorunu</vt:lpstr>
      <vt:lpstr>Finito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MIT503 Veri Yapıları ve algoritmalar</dc:title>
  <dc:creator>gmyuriy</dc:creator>
  <cp:lastModifiedBy>gmyuriy</cp:lastModifiedBy>
  <cp:revision>2373</cp:revision>
  <dcterms:created xsi:type="dcterms:W3CDTF">2006-08-16T00:00:00Z</dcterms:created>
  <dcterms:modified xsi:type="dcterms:W3CDTF">2013-04-30T12:08:45Z</dcterms:modified>
</cp:coreProperties>
</file>