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3" r:id="rId7"/>
    <p:sldId id="295" r:id="rId8"/>
    <p:sldId id="262" r:id="rId9"/>
    <p:sldId id="263" r:id="rId10"/>
    <p:sldId id="267" r:id="rId11"/>
    <p:sldId id="293" r:id="rId12"/>
    <p:sldId id="284" r:id="rId13"/>
    <p:sldId id="285" r:id="rId14"/>
    <p:sldId id="286" r:id="rId15"/>
    <p:sldId id="268" r:id="rId16"/>
    <p:sldId id="270" r:id="rId17"/>
    <p:sldId id="269" r:id="rId18"/>
    <p:sldId id="271" r:id="rId19"/>
    <p:sldId id="272" r:id="rId20"/>
    <p:sldId id="279" r:id="rId21"/>
    <p:sldId id="287" r:id="rId22"/>
    <p:sldId id="288" r:id="rId23"/>
    <p:sldId id="289" r:id="rId24"/>
    <p:sldId id="274" r:id="rId25"/>
    <p:sldId id="290" r:id="rId26"/>
    <p:sldId id="291" r:id="rId27"/>
    <p:sldId id="276" r:id="rId28"/>
    <p:sldId id="292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11-Nov-13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IT503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tr-TR" dirty="0" smtClean="0"/>
              <a:t>Veri Yapıları ve algoritmalar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</a:t>
            </a:r>
            <a:r>
              <a:rPr lang="en-US" dirty="0" smtClean="0"/>
              <a:t>rd</a:t>
            </a:r>
            <a:r>
              <a:rPr lang="tr-TR" dirty="0" smtClean="0"/>
              <a:t>. Doç. </a:t>
            </a:r>
            <a:r>
              <a:rPr lang="en-US" dirty="0" smtClean="0"/>
              <a:t>Dr. </a:t>
            </a:r>
            <a:r>
              <a:rPr lang="tr-TR" dirty="0" smtClean="0"/>
              <a:t>Yuriy Mishchenko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 temsilleri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Algoritma belirtmek için, çözüm planı/tarifi belirli, </a:t>
            </a:r>
            <a:r>
              <a:rPr lang="tr-TR" sz="2800" dirty="0" smtClean="0"/>
              <a:t>biçimsel </a:t>
            </a:r>
            <a:r>
              <a:rPr lang="tr-TR" sz="2800" dirty="0" smtClean="0"/>
              <a:t>ve </a:t>
            </a:r>
            <a:r>
              <a:rPr lang="tr-TR" sz="2800" dirty="0" smtClean="0"/>
              <a:t>biri tarafından kolayca </a:t>
            </a:r>
            <a:r>
              <a:rPr lang="tr-TR" sz="2800" dirty="0" smtClean="0"/>
              <a:t>anlanabilir </a:t>
            </a:r>
            <a:r>
              <a:rPr lang="tr-TR" sz="2800" dirty="0" smtClean="0"/>
              <a:t>şekilde </a:t>
            </a:r>
            <a:r>
              <a:rPr lang="tr-TR" sz="2800" dirty="0" smtClean="0"/>
              <a:t>tanımlanması gerekmektedir</a:t>
            </a:r>
          </a:p>
          <a:p>
            <a:r>
              <a:rPr lang="tr-TR" sz="2800" dirty="0" smtClean="0"/>
              <a:t>Önceki </a:t>
            </a:r>
            <a:r>
              <a:rPr lang="tr-TR" sz="2800" dirty="0" smtClean="0"/>
              <a:t>örnekler </a:t>
            </a:r>
            <a:r>
              <a:rPr lang="tr-TR" sz="2800" dirty="0" smtClean="0"/>
              <a:t>gibi, </a:t>
            </a:r>
            <a:r>
              <a:rPr lang="tr-TR" sz="2800" dirty="0" smtClean="0"/>
              <a:t>bir </a:t>
            </a:r>
            <a:r>
              <a:rPr lang="tr-TR" sz="2800" dirty="0" smtClean="0"/>
              <a:t>talimat liste şeklinde </a:t>
            </a:r>
            <a:r>
              <a:rPr lang="tr-TR" sz="2800" dirty="0" smtClean="0"/>
              <a:t>sırayla tanımlanan </a:t>
            </a:r>
            <a:r>
              <a:rPr lang="tr-TR" sz="2800" dirty="0" smtClean="0"/>
              <a:t>algoritmalara </a:t>
            </a:r>
            <a:r>
              <a:rPr lang="tr-TR" sz="2800" dirty="0" smtClean="0">
                <a:solidFill>
                  <a:srgbClr val="FF0000"/>
                </a:solidFill>
              </a:rPr>
              <a:t>sözde </a:t>
            </a:r>
            <a:r>
              <a:rPr lang="tr-TR" sz="2800" dirty="0" smtClean="0">
                <a:solidFill>
                  <a:srgbClr val="FF0000"/>
                </a:solidFill>
              </a:rPr>
              <a:t>kod</a:t>
            </a:r>
            <a:r>
              <a:rPr lang="tr-TR" sz="2800" dirty="0" smtClean="0"/>
              <a:t> denir</a:t>
            </a:r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 temsilleri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Sözde kod, algoritmanın </a:t>
            </a:r>
            <a:r>
              <a:rPr lang="tr-TR" sz="2800" dirty="0" smtClean="0"/>
              <a:t>talimatları adım adım ve biçimsel şekilde belirtmek </a:t>
            </a:r>
            <a:r>
              <a:rPr lang="tr-TR" sz="2800" dirty="0" smtClean="0"/>
              <a:t>için normal dil </a:t>
            </a:r>
            <a:r>
              <a:rPr lang="tr-TR" sz="2800" dirty="0" smtClean="0"/>
              <a:t>ifadeleri kullanır</a:t>
            </a:r>
            <a:endParaRPr lang="tr-TR" sz="2800" dirty="0" smtClean="0"/>
          </a:p>
          <a:p>
            <a:r>
              <a:rPr lang="tr-TR" sz="2800" dirty="0" smtClean="0"/>
              <a:t>Sözde kod, normal </a:t>
            </a:r>
            <a:r>
              <a:rPr lang="tr-TR" sz="2800" dirty="0" smtClean="0"/>
              <a:t>bilgisayar programlara kollayca dönüştürülebilmesi için, algoritmaların temel </a:t>
            </a:r>
            <a:r>
              <a:rPr lang="tr-TR" sz="2800" dirty="0" smtClean="0"/>
              <a:t>tanımları </a:t>
            </a:r>
            <a:r>
              <a:rPr lang="tr-TR" sz="2800" dirty="0" smtClean="0"/>
              <a:t>vermek için genellikle kullanılır</a:t>
            </a:r>
            <a:endParaRPr lang="tr-TR" sz="2800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 temsilleri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Algoritmaların temsili için ikinci popüler yöntem </a:t>
            </a:r>
            <a:r>
              <a:rPr lang="tr-TR" sz="2800" dirty="0" smtClean="0">
                <a:solidFill>
                  <a:srgbClr val="FF0000"/>
                </a:solidFill>
              </a:rPr>
              <a:t>akış şemalarıdır</a:t>
            </a:r>
            <a:endParaRPr lang="tr-TR" sz="2800" dirty="0" smtClean="0"/>
          </a:p>
          <a:p>
            <a:pPr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2819400" y="609600"/>
            <a:ext cx="3657600" cy="612648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tr-TR" dirty="0" smtClean="0">
                <a:solidFill>
                  <a:schemeClr val="bg1"/>
                </a:solidFill>
              </a:rPr>
              <a:t>Sebzeleri hazırlamak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2819400" y="1450848"/>
            <a:ext cx="3657600" cy="612648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tr-TR" dirty="0" smtClean="0">
                <a:solidFill>
                  <a:schemeClr val="bg1"/>
                </a:solidFill>
              </a:rPr>
              <a:t>Suyu kaynatmak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2819400" y="2289048"/>
            <a:ext cx="3657600" cy="612648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tr-TR" dirty="0" smtClean="0">
                <a:solidFill>
                  <a:schemeClr val="bg1"/>
                </a:solidFill>
              </a:rPr>
              <a:t>Tavuğu ekleyip pişirmek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2819400" y="3203448"/>
            <a:ext cx="3657600" cy="612648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tr-TR" dirty="0" smtClean="0">
                <a:solidFill>
                  <a:schemeClr val="bg1"/>
                </a:solidFill>
              </a:rPr>
              <a:t>Sebze kestirip kızartmak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2819400" y="4117848"/>
            <a:ext cx="3657600" cy="612648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tr-TR" dirty="0" smtClean="0">
                <a:solidFill>
                  <a:schemeClr val="bg1"/>
                </a:solidFill>
              </a:rPr>
              <a:t>Herşeyi tencereye koymak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2819400" y="5032248"/>
            <a:ext cx="3657600" cy="612648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tr-TR" dirty="0" smtClean="0">
                <a:solidFill>
                  <a:schemeClr val="bg1"/>
                </a:solidFill>
              </a:rPr>
              <a:t>Birkaç (</a:t>
            </a:r>
            <a:r>
              <a:rPr lang="tr-TR" i="1" dirty="0" smtClean="0">
                <a:solidFill>
                  <a:schemeClr val="bg1"/>
                </a:solidFill>
              </a:rPr>
              <a:t>birçok</a:t>
            </a:r>
            <a:r>
              <a:rPr lang="tr-TR" dirty="0" smtClean="0">
                <a:solidFill>
                  <a:schemeClr val="bg1"/>
                </a:solidFill>
              </a:rPr>
              <a:t>) dakika kaynatmak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2819400" y="5942806"/>
            <a:ext cx="3657600" cy="612648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tr-TR" dirty="0" smtClean="0">
                <a:solidFill>
                  <a:schemeClr val="bg1"/>
                </a:solidFill>
              </a:rPr>
              <a:t>Ateşi kapatmak ve sakinleşmesini beklemek</a:t>
            </a: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rot="5400000">
            <a:off x="4533900" y="133654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 rot="5400000">
            <a:off x="4535424" y="2176272"/>
            <a:ext cx="2255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rot="5400000">
            <a:off x="4497324" y="3052572"/>
            <a:ext cx="301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 rot="5400000">
            <a:off x="4497324" y="3966972"/>
            <a:ext cx="301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>
          <a:xfrm rot="5400000">
            <a:off x="4497324" y="4881372"/>
            <a:ext cx="301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0" idx="0"/>
          </p:cNvCxnSpPr>
          <p:nvPr/>
        </p:nvCxnSpPr>
        <p:spPr>
          <a:xfrm rot="5400000">
            <a:off x="4499245" y="5793851"/>
            <a:ext cx="2979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 temsilleri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Bu şekilde temsil edilen </a:t>
            </a:r>
            <a:r>
              <a:rPr lang="tr-TR" sz="2800" dirty="0" smtClean="0"/>
              <a:t>algoritmalara </a:t>
            </a:r>
            <a:r>
              <a:rPr lang="tr-TR" sz="2800" dirty="0" smtClean="0"/>
              <a:t>akış şeması </a:t>
            </a:r>
            <a:r>
              <a:rPr lang="tr-TR" sz="2800" dirty="0" smtClean="0"/>
              <a:t>denir</a:t>
            </a:r>
            <a:endParaRPr lang="tr-TR" sz="2800" dirty="0" smtClean="0"/>
          </a:p>
          <a:p>
            <a:r>
              <a:rPr lang="tr-TR" sz="2800" dirty="0" smtClean="0"/>
              <a:t>Akış şeması, algoritmanın </a:t>
            </a:r>
            <a:r>
              <a:rPr lang="tr-TR" sz="2800" dirty="0" smtClean="0"/>
              <a:t>talimat </a:t>
            </a:r>
            <a:r>
              <a:rPr lang="tr-TR" sz="2800" dirty="0" smtClean="0"/>
              <a:t>sırasını </a:t>
            </a:r>
            <a:r>
              <a:rPr lang="tr-TR" sz="2800" dirty="0" smtClean="0"/>
              <a:t>veya algoritmanın işlem </a:t>
            </a:r>
            <a:r>
              <a:rPr lang="tr-TR" sz="2800" dirty="0" smtClean="0"/>
              <a:t>akışını belirtir</a:t>
            </a:r>
          </a:p>
          <a:p>
            <a:pPr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 </a:t>
            </a:r>
            <a:r>
              <a:rPr lang="tr-TR" dirty="0" smtClean="0"/>
              <a:t>temsilleri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/>
              <a:t>Algoritma, normalde belirli bir soru için geliştirilir ve farklı sorular için farklı algoritmalara gerek vardır; bu anlamda </a:t>
            </a:r>
            <a:r>
              <a:rPr lang="tr-TR" i="1" dirty="0" smtClean="0"/>
              <a:t>genel </a:t>
            </a:r>
            <a:r>
              <a:rPr lang="tr-TR" dirty="0" smtClean="0"/>
              <a:t>bir algoritma olamaz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/>
              <a:t>Ancak genel algoritma geliştirme stratejileri  veya birçok benzer soruyu çözen algortimalar olabilir</a:t>
            </a:r>
          </a:p>
          <a:p>
            <a:pPr lvl="1"/>
            <a:r>
              <a:rPr lang="tr-TR" sz="2400" i="1" u="sng" dirty="0" smtClean="0">
                <a:solidFill>
                  <a:srgbClr val="FF0000"/>
                </a:solidFill>
              </a:rPr>
              <a:t>Özyineleme</a:t>
            </a:r>
            <a:r>
              <a:rPr lang="tr-TR" sz="2400" i="1" dirty="0" smtClean="0">
                <a:solidFill>
                  <a:srgbClr val="FF0000"/>
                </a:solidFill>
              </a:rPr>
              <a:t> </a:t>
            </a:r>
            <a:r>
              <a:rPr lang="tr-TR" sz="2400" i="1" dirty="0" smtClean="0"/>
              <a:t>(recursion)</a:t>
            </a:r>
            <a:endParaRPr lang="tr-TR" sz="2400" i="1" u="sng" dirty="0" smtClean="0"/>
          </a:p>
          <a:p>
            <a:pPr lvl="1"/>
            <a:r>
              <a:rPr lang="tr-TR" sz="2400" i="1" u="sng" dirty="0" smtClean="0">
                <a:solidFill>
                  <a:srgbClr val="FF0000"/>
                </a:solidFill>
              </a:rPr>
              <a:t>Böl ve fethet</a:t>
            </a:r>
            <a:r>
              <a:rPr lang="tr-TR" sz="2400" i="1" dirty="0" smtClean="0">
                <a:solidFill>
                  <a:srgbClr val="FF0000"/>
                </a:solidFill>
              </a:rPr>
              <a:t> </a:t>
            </a:r>
            <a:r>
              <a:rPr lang="tr-TR" sz="2400" i="1" dirty="0" smtClean="0"/>
              <a:t>(divide and conquire)</a:t>
            </a:r>
          </a:p>
          <a:p>
            <a:pPr lvl="1"/>
            <a:r>
              <a:rPr lang="tr-TR" sz="2400" i="1" u="sng" dirty="0" smtClean="0">
                <a:solidFill>
                  <a:srgbClr val="FF0000"/>
                </a:solidFill>
              </a:rPr>
              <a:t>Açgözlü</a:t>
            </a:r>
            <a:r>
              <a:rPr lang="en-US" sz="2400" i="1" u="sng" dirty="0" smtClean="0">
                <a:solidFill>
                  <a:srgbClr val="FF0000"/>
                </a:solidFill>
              </a:rPr>
              <a:t>/</a:t>
            </a:r>
            <a:r>
              <a:rPr lang="tr-TR" sz="2400" i="1" u="sng" dirty="0" smtClean="0">
                <a:solidFill>
                  <a:srgbClr val="FF0000"/>
                </a:solidFill>
              </a:rPr>
              <a:t>yerel </a:t>
            </a:r>
            <a:r>
              <a:rPr lang="tr-TR" sz="2400" i="1" dirty="0" smtClean="0"/>
              <a:t>(greedy or local)</a:t>
            </a:r>
          </a:p>
          <a:p>
            <a:pPr lvl="1"/>
            <a:r>
              <a:rPr lang="tr-TR" sz="2400" i="1" u="sng" dirty="0" smtClean="0">
                <a:solidFill>
                  <a:srgbClr val="FF0000"/>
                </a:solidFill>
              </a:rPr>
              <a:t>Dynamik programlama</a:t>
            </a:r>
            <a:r>
              <a:rPr lang="tr-TR" sz="2400" i="1" dirty="0" smtClean="0">
                <a:solidFill>
                  <a:srgbClr val="FF0000"/>
                </a:solidFill>
              </a:rPr>
              <a:t> </a:t>
            </a:r>
            <a:r>
              <a:rPr lang="tr-TR" sz="2400" i="1" dirty="0" smtClean="0"/>
              <a:t>(dynamic programming)</a:t>
            </a:r>
            <a:endParaRPr lang="tr-TR" sz="2400" i="1" u="sng" dirty="0" smtClean="0"/>
          </a:p>
          <a:p>
            <a:endParaRPr lang="tr-TR" sz="2800" i="1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 </a:t>
            </a:r>
            <a:r>
              <a:rPr lang="tr-TR" dirty="0" smtClean="0"/>
              <a:t>türleri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tr-TR" u="sng" dirty="0" smtClean="0">
                <a:solidFill>
                  <a:srgbClr val="FF0000"/>
                </a:solidFill>
              </a:rPr>
              <a:t>Özyineleme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(recursion)</a:t>
            </a:r>
            <a:endParaRPr lang="tr-TR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tr-TR" sz="2400" dirty="0" smtClean="0"/>
              <a:t>Çözüm adımları </a:t>
            </a:r>
            <a:r>
              <a:rPr lang="tr-TR" sz="2400" dirty="0" smtClean="0">
                <a:solidFill>
                  <a:srgbClr val="FF0000"/>
                </a:solidFill>
              </a:rPr>
              <a:t>aynı işlemin tekrarlanması </a:t>
            </a:r>
            <a:r>
              <a:rPr lang="tr-TR" sz="2400" dirty="0" smtClean="0"/>
              <a:t>şeklindedir</a:t>
            </a:r>
            <a:endParaRPr lang="tr-TR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tr-TR" sz="2400" dirty="0" smtClean="0"/>
              <a:t>Sonuç aynı </a:t>
            </a:r>
            <a:r>
              <a:rPr lang="tr-TR" sz="2400" dirty="0" smtClean="0"/>
              <a:t>işlem </a:t>
            </a:r>
            <a:r>
              <a:rPr lang="tr-TR" sz="2400" dirty="0" smtClean="0">
                <a:solidFill>
                  <a:srgbClr val="FF0000"/>
                </a:solidFill>
              </a:rPr>
              <a:t>yinelenen uygulamasıyla</a:t>
            </a:r>
            <a:r>
              <a:rPr lang="tr-TR" sz="2400" dirty="0" smtClean="0"/>
              <a:t> elde </a:t>
            </a:r>
            <a:r>
              <a:rPr lang="tr-TR" sz="2400" dirty="0" smtClean="0"/>
              <a:t>edilir</a:t>
            </a:r>
            <a:endParaRPr lang="tr-TR" sz="2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tr-TR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tr-TR" sz="2400" dirty="0" smtClean="0">
                <a:solidFill>
                  <a:srgbClr val="FF0000"/>
                </a:solidFill>
              </a:rPr>
              <a:t>Factöriyel </a:t>
            </a:r>
            <a:r>
              <a:rPr lang="tr-TR" sz="2400" dirty="0" smtClean="0"/>
              <a:t>özyinelemenin klasik örnektir: </a:t>
            </a:r>
          </a:p>
          <a:p>
            <a:pPr marL="742950" lvl="2" indent="-342900"/>
            <a:r>
              <a:rPr lang="tr-TR" sz="2000" dirty="0" smtClean="0"/>
              <a:t>Faktöriyel – “</a:t>
            </a:r>
            <a:r>
              <a:rPr lang="en-US" sz="2000" dirty="0" smtClean="0"/>
              <a:t>n!=1*2*3*…*n</a:t>
            </a:r>
            <a:r>
              <a:rPr lang="tr-TR" sz="2000" dirty="0" smtClean="0"/>
              <a:t>”</a:t>
            </a:r>
          </a:p>
          <a:p>
            <a:pPr marL="742950" lvl="2" indent="-342900"/>
            <a:r>
              <a:rPr lang="tr-TR" sz="2000" i="1" dirty="0" smtClean="0"/>
              <a:t>Özyineleme adımı:  </a:t>
            </a:r>
            <a:r>
              <a:rPr lang="en-US" sz="2000" dirty="0" smtClean="0"/>
              <a:t>n!</a:t>
            </a:r>
            <a:r>
              <a:rPr lang="tr-TR" sz="2000" dirty="0" smtClean="0"/>
              <a:t>=n*(</a:t>
            </a:r>
            <a:r>
              <a:rPr lang="en-US" sz="2000" dirty="0" smtClean="0"/>
              <a:t>n</a:t>
            </a:r>
            <a:r>
              <a:rPr lang="tr-TR" sz="2000" dirty="0" smtClean="0"/>
              <a:t>-1)</a:t>
            </a:r>
            <a:r>
              <a:rPr lang="en-US" sz="2000" dirty="0" smtClean="0"/>
              <a:t>!</a:t>
            </a:r>
            <a:endParaRPr lang="tr-TR" sz="2000" i="1" dirty="0" smtClean="0"/>
          </a:p>
          <a:p>
            <a:pPr marL="742950" lvl="2" indent="-342900"/>
            <a:r>
              <a:rPr lang="tr-TR" sz="2000" i="1" dirty="0" smtClean="0"/>
              <a:t>Özyineleme uygulaması:  F(sayı)=sayı*F(sayı-1)</a:t>
            </a:r>
          </a:p>
          <a:p>
            <a:pPr marL="742950" lvl="2" indent="-342900"/>
            <a:r>
              <a:rPr lang="tr-TR" sz="2000" i="1" dirty="0" smtClean="0"/>
              <a:t>Bunun uygulanması faktöriyeldir, yani F(n)=n*F(n-1)=n*(n-1)*F(n-2) ...=n*(n-1)*(n-2)*...*1</a:t>
            </a:r>
          </a:p>
          <a:p>
            <a:endParaRPr lang="tr-TR" sz="2800" i="1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Algoritmaların temel türleri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tr-TR" u="sng" dirty="0" smtClean="0">
                <a:solidFill>
                  <a:srgbClr val="FF0000"/>
                </a:solidFill>
              </a:rPr>
              <a:t>Böl ve fethet</a:t>
            </a:r>
            <a:r>
              <a:rPr lang="tr-TR" dirty="0" smtClean="0"/>
              <a:t> (divide and conquire)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tr-TR" sz="2400" dirty="0" smtClean="0"/>
              <a:t>Problem birkaç daha küçük </a:t>
            </a:r>
            <a:r>
              <a:rPr lang="tr-TR" sz="2400" dirty="0" smtClean="0"/>
              <a:t>probleme bölünebilir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tr-TR" sz="2400" dirty="0" smtClean="0"/>
              <a:t>Daha küçük problemlerin çözümü daha çok kolaydır</a:t>
            </a:r>
            <a:endParaRPr lang="tr-TR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tr-TR" sz="2400" dirty="0" smtClean="0"/>
              <a:t>Orijinal </a:t>
            </a:r>
            <a:r>
              <a:rPr lang="tr-TR" sz="2400" dirty="0" smtClean="0"/>
              <a:t>problem, altproblemlerin çözümlerini kullanarak daha hızlı çözülebilir</a:t>
            </a:r>
            <a:endParaRPr lang="tr-TR" sz="2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tr-TR" sz="2400" dirty="0" smtClean="0">
              <a:solidFill>
                <a:srgbClr val="FF000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tr-TR" sz="2400" dirty="0" smtClean="0">
                <a:solidFill>
                  <a:srgbClr val="FF0000"/>
                </a:solidFill>
              </a:rPr>
              <a:t>Sıralama </a:t>
            </a:r>
            <a:r>
              <a:rPr lang="tr-TR" sz="2400" dirty="0" smtClean="0"/>
              <a:t>böl-ve-fethet yaklaşımın klasik örneğidir</a:t>
            </a:r>
          </a:p>
          <a:p>
            <a:pPr marL="742950" lvl="2" indent="-342900"/>
            <a:r>
              <a:rPr lang="tr-TR" sz="2000" i="1" dirty="0" smtClean="0"/>
              <a:t>Bir </a:t>
            </a:r>
            <a:r>
              <a:rPr lang="tr-TR" sz="2000" i="1" dirty="0" smtClean="0"/>
              <a:t>n-elemanlı dizi sıralanması n</a:t>
            </a:r>
            <a:r>
              <a:rPr lang="tr-TR" sz="2000" i="1" baseline="30000" dirty="0" smtClean="0"/>
              <a:t>2</a:t>
            </a:r>
            <a:r>
              <a:rPr lang="tr-TR" sz="2000" i="1" dirty="0" smtClean="0"/>
              <a:t> karşılaştırma işlemi gerekir</a:t>
            </a:r>
            <a:endParaRPr lang="tr-TR" sz="2000" i="1" dirty="0" smtClean="0"/>
          </a:p>
          <a:p>
            <a:pPr marL="742950" lvl="2" indent="-342900"/>
            <a:r>
              <a:rPr lang="tr-TR" sz="2000" i="1" dirty="0" smtClean="0"/>
              <a:t>Diziyi iki </a:t>
            </a:r>
            <a:r>
              <a:rPr lang="tr-TR" sz="2000" i="1" dirty="0" smtClean="0"/>
              <a:t>n/2-elemanlı parçaya bölüp parçaları </a:t>
            </a:r>
            <a:r>
              <a:rPr lang="tr-TR" sz="2000" i="1" dirty="0" smtClean="0"/>
              <a:t>ayrı ayrı </a:t>
            </a:r>
            <a:r>
              <a:rPr lang="tr-TR" sz="2000" i="1" dirty="0" smtClean="0"/>
              <a:t>sıralayıp böylece 2</a:t>
            </a:r>
            <a:r>
              <a:rPr lang="tr-TR" sz="2000" i="1" dirty="0" smtClean="0"/>
              <a:t>*(n/2)</a:t>
            </a:r>
            <a:r>
              <a:rPr lang="tr-TR" sz="2000" i="1" baseline="30000" dirty="0" smtClean="0"/>
              <a:t>2</a:t>
            </a:r>
            <a:r>
              <a:rPr lang="tr-TR" sz="2000" i="1" dirty="0" smtClean="0"/>
              <a:t> </a:t>
            </a:r>
            <a:r>
              <a:rPr lang="tr-TR" sz="2000" i="1" dirty="0" smtClean="0"/>
              <a:t>= n</a:t>
            </a:r>
            <a:r>
              <a:rPr lang="tr-TR" sz="2000" i="1" baseline="30000" dirty="0" smtClean="0"/>
              <a:t>2</a:t>
            </a:r>
            <a:r>
              <a:rPr lang="tr-TR" sz="2000" i="1" dirty="0" smtClean="0"/>
              <a:t>/2</a:t>
            </a:r>
            <a:r>
              <a:rPr lang="tr-TR" sz="2000" i="1" dirty="0" smtClean="0"/>
              <a:t> karşılaştırma işlem olacak</a:t>
            </a:r>
            <a:endParaRPr lang="tr-TR" sz="2000" i="1" dirty="0" smtClean="0"/>
          </a:p>
          <a:p>
            <a:pPr marL="742950" lvl="2" indent="-342900"/>
            <a:r>
              <a:rPr lang="tr-TR" sz="2000" i="1" dirty="0" smtClean="0"/>
              <a:t>Parçaları geri birleştirip </a:t>
            </a:r>
            <a:r>
              <a:rPr lang="tr-TR" sz="2000" i="1" dirty="0" smtClean="0"/>
              <a:t>orijinal dizi n</a:t>
            </a:r>
            <a:r>
              <a:rPr lang="tr-TR" sz="2000" i="1" baseline="30000" dirty="0" smtClean="0"/>
              <a:t>2</a:t>
            </a:r>
            <a:r>
              <a:rPr lang="tr-TR" sz="2000" i="1" dirty="0" smtClean="0"/>
              <a:t>/2+n işlemle sıralanacaktır</a:t>
            </a:r>
            <a:endParaRPr lang="tr-TR" sz="2000" i="1" dirty="0" smtClean="0"/>
          </a:p>
          <a:p>
            <a:endParaRPr lang="tr-TR" sz="2800" i="1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Algoritmaların temel türleri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None/>
            </a:pPr>
            <a:r>
              <a:rPr lang="tr-TR" u="sng" dirty="0" smtClean="0">
                <a:solidFill>
                  <a:srgbClr val="FF0000"/>
                </a:solidFill>
              </a:rPr>
              <a:t>Açgözlü/yerel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(greedy/local)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tr-TR" sz="2400" dirty="0" smtClean="0"/>
              <a:t>Genellikle optimizasyon </a:t>
            </a:r>
            <a:r>
              <a:rPr lang="tr-TR" sz="2400" dirty="0" smtClean="0"/>
              <a:t>problemlerinde </a:t>
            </a:r>
            <a:r>
              <a:rPr lang="tr-TR" sz="2400" dirty="0" smtClean="0"/>
              <a:t>kullanılan yaklaşım, yani bir soru için en uygun </a:t>
            </a:r>
            <a:r>
              <a:rPr lang="tr-TR" sz="2400" dirty="0" smtClean="0"/>
              <a:t>(optimal olan) </a:t>
            </a:r>
            <a:r>
              <a:rPr lang="tr-TR" sz="2400" dirty="0" smtClean="0"/>
              <a:t>cevabı bulmak gerekmektedir</a:t>
            </a:r>
            <a:endParaRPr lang="tr-TR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tr-TR" sz="2400" dirty="0" smtClean="0"/>
              <a:t>Böyle cevabı </a:t>
            </a:r>
            <a:r>
              <a:rPr lang="tr-TR" sz="2400" dirty="0" smtClean="0"/>
              <a:t>adım adım </a:t>
            </a:r>
            <a:r>
              <a:rPr lang="tr-TR" sz="2400" dirty="0" smtClean="0"/>
              <a:t>ararken, tüm adımlarda </a:t>
            </a:r>
            <a:r>
              <a:rPr lang="tr-TR" sz="2400" i="1" dirty="0" smtClean="0">
                <a:solidFill>
                  <a:srgbClr val="FF0000"/>
                </a:solidFill>
              </a:rPr>
              <a:t>o </a:t>
            </a:r>
            <a:r>
              <a:rPr lang="tr-TR" sz="2400" i="1" dirty="0" smtClean="0">
                <a:solidFill>
                  <a:srgbClr val="FF0000"/>
                </a:solidFill>
              </a:rPr>
              <a:t>adımda</a:t>
            </a:r>
            <a:r>
              <a:rPr lang="tr-TR" sz="2400" dirty="0" smtClean="0">
                <a:solidFill>
                  <a:srgbClr val="FF0000"/>
                </a:solidFill>
              </a:rPr>
              <a:t> </a:t>
            </a:r>
            <a:r>
              <a:rPr lang="tr-TR" sz="2400" i="1" dirty="0" smtClean="0">
                <a:solidFill>
                  <a:srgbClr val="FF0000"/>
                </a:solidFill>
              </a:rPr>
              <a:t>en iyi olarak görünen seçimi</a:t>
            </a:r>
            <a:r>
              <a:rPr lang="tr-TR" sz="2400" i="1" dirty="0" smtClean="0"/>
              <a:t> </a:t>
            </a:r>
            <a:r>
              <a:rPr lang="tr-TR" sz="2400" dirty="0" smtClean="0"/>
              <a:t>yapmak gerekmektedir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tr-TR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tr-TR" sz="2400" dirty="0" smtClean="0">
                <a:solidFill>
                  <a:srgbClr val="FF0000"/>
                </a:solidFill>
              </a:rPr>
              <a:t>Açgözlü/yerel yol seçme </a:t>
            </a:r>
            <a:r>
              <a:rPr lang="tr-TR" sz="2400" dirty="0" smtClean="0"/>
              <a:t>örneği:</a:t>
            </a:r>
          </a:p>
          <a:p>
            <a:pPr marL="742950" lvl="2" indent="-342900"/>
            <a:r>
              <a:rPr lang="tr-TR" sz="2000" i="1" dirty="0" smtClean="0"/>
              <a:t>Evden </a:t>
            </a:r>
            <a:r>
              <a:rPr lang="tr-TR" sz="2000" i="1" dirty="0" smtClean="0"/>
              <a:t>çıktığımızda okula </a:t>
            </a:r>
            <a:r>
              <a:rPr lang="tr-TR" sz="2000" i="1" dirty="0" smtClean="0"/>
              <a:t>en yakın yere giden dolmuşu </a:t>
            </a:r>
            <a:r>
              <a:rPr lang="tr-TR" sz="2000" i="1" dirty="0" smtClean="0"/>
              <a:t>bineriz</a:t>
            </a:r>
            <a:endParaRPr lang="tr-TR" sz="2000" i="1" dirty="0" smtClean="0"/>
          </a:p>
          <a:p>
            <a:pPr marL="742950" lvl="2" indent="-342900"/>
            <a:r>
              <a:rPr lang="tr-TR" sz="2000" i="1" dirty="0" smtClean="0"/>
              <a:t>Durakta inince, </a:t>
            </a:r>
            <a:r>
              <a:rPr lang="tr-TR" sz="2000" i="1" dirty="0" smtClean="0"/>
              <a:t>tekrar okula en yakın </a:t>
            </a:r>
            <a:r>
              <a:rPr lang="tr-TR" sz="2000" i="1" dirty="0" smtClean="0"/>
              <a:t>yere </a:t>
            </a:r>
            <a:r>
              <a:rPr lang="tr-TR" sz="2000" i="1" dirty="0" smtClean="0"/>
              <a:t>giden dolmuşu </a:t>
            </a:r>
            <a:r>
              <a:rPr lang="tr-TR" sz="2000" i="1" dirty="0" smtClean="0"/>
              <a:t>bineriz</a:t>
            </a:r>
            <a:endParaRPr lang="tr-TR" sz="2000" i="1" dirty="0" smtClean="0"/>
          </a:p>
          <a:p>
            <a:pPr marL="742950" lvl="2" indent="-342900"/>
            <a:r>
              <a:rPr lang="tr-TR" sz="2000" i="1" dirty="0" smtClean="0"/>
              <a:t>... VB</a:t>
            </a:r>
          </a:p>
          <a:p>
            <a:pPr marL="742950" lvl="2" indent="-342900"/>
            <a:r>
              <a:rPr lang="tr-TR" sz="2000" i="1" dirty="0" smtClean="0"/>
              <a:t>Bu yol seçme sorunun açgözlü çözümüdür</a:t>
            </a:r>
            <a:endParaRPr lang="tr-TR" sz="2000" i="1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tr-TR" sz="2400" i="1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tr-TR" sz="2000" i="1" dirty="0" smtClean="0"/>
          </a:p>
          <a:p>
            <a:endParaRPr lang="tr-TR" sz="2800" i="1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Algoritmaların temel türleri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buNone/>
            </a:pPr>
            <a:r>
              <a:rPr lang="tr-TR" u="sng" dirty="0" smtClean="0">
                <a:solidFill>
                  <a:srgbClr val="FF0000"/>
                </a:solidFill>
              </a:rPr>
              <a:t>Dinamik programlama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(dynamic programming)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tr-TR" sz="2400" dirty="0" smtClean="0"/>
              <a:t>Bir tür </a:t>
            </a:r>
            <a:r>
              <a:rPr lang="tr-TR" sz="2400" dirty="0" smtClean="0"/>
              <a:t>optimizasyon problemlerinde kullanılan yaklaşım</a:t>
            </a:r>
            <a:endParaRPr lang="tr-TR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tr-TR" sz="2400" dirty="0" smtClean="0"/>
              <a:t>Bütün olabilir cevapların uygunluğu bir </a:t>
            </a:r>
            <a:r>
              <a:rPr lang="tr-TR" sz="2400" u="sng" dirty="0" smtClean="0"/>
              <a:t>ö</a:t>
            </a:r>
            <a:r>
              <a:rPr lang="tr-TR" sz="2400" u="sng" dirty="0" smtClean="0"/>
              <a:t>zyineleme</a:t>
            </a:r>
            <a:r>
              <a:rPr lang="tr-TR" sz="2400" dirty="0" smtClean="0"/>
              <a:t> </a:t>
            </a:r>
            <a:r>
              <a:rPr lang="tr-TR" sz="2400" dirty="0" smtClean="0"/>
              <a:t>kullanarak </a:t>
            </a:r>
            <a:r>
              <a:rPr lang="tr-TR" sz="2400" dirty="0" smtClean="0"/>
              <a:t>hesaplanabilirse, dinamik programlama uygulanabilir</a:t>
            </a:r>
            <a:endParaRPr lang="tr-TR" sz="2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tr-TR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tr-TR" sz="2400" dirty="0" smtClean="0"/>
              <a:t>Dinamik programlama ile </a:t>
            </a:r>
            <a:r>
              <a:rPr lang="tr-TR" sz="2400" dirty="0" smtClean="0">
                <a:solidFill>
                  <a:srgbClr val="FF0000"/>
                </a:solidFill>
              </a:rPr>
              <a:t>yol seçme </a:t>
            </a:r>
            <a:r>
              <a:rPr lang="tr-TR" sz="2400" dirty="0" smtClean="0"/>
              <a:t>örneği</a:t>
            </a:r>
          </a:p>
          <a:p>
            <a:pPr marL="742950" lvl="2" indent="-342900"/>
            <a:r>
              <a:rPr lang="tr-TR" sz="2000" i="1" dirty="0" smtClean="0"/>
              <a:t>Fikir: </a:t>
            </a:r>
            <a:r>
              <a:rPr lang="tr-TR" sz="2000" i="1" dirty="0" smtClean="0"/>
              <a:t/>
            </a:r>
            <a:br>
              <a:rPr lang="tr-TR" sz="2000" i="1" dirty="0" smtClean="0"/>
            </a:br>
            <a:r>
              <a:rPr lang="tr-TR" sz="2000" i="1" dirty="0" smtClean="0"/>
              <a:t>Bütün </a:t>
            </a:r>
            <a:r>
              <a:rPr lang="tr-TR" sz="2000" i="1" dirty="0" smtClean="0"/>
              <a:t>duraklar için o duraktan okula ulaşmak için </a:t>
            </a:r>
            <a:r>
              <a:rPr lang="tr-TR" sz="2000" i="1" dirty="0" smtClean="0"/>
              <a:t>optimal gereken zamanı </a:t>
            </a:r>
            <a:r>
              <a:rPr lang="tr-TR" sz="2000" i="1" dirty="0" smtClean="0"/>
              <a:t>t(DURAK</a:t>
            </a:r>
            <a:r>
              <a:rPr lang="tr-TR" sz="2000" i="1" dirty="0" smtClean="0"/>
              <a:t>) olsun;</a:t>
            </a:r>
            <a:endParaRPr lang="tr-TR" sz="2000" i="1" dirty="0" smtClean="0"/>
          </a:p>
          <a:p>
            <a:pPr marL="742950" lvl="2" indent="-342900"/>
            <a:r>
              <a:rPr lang="tr-TR" sz="2000" i="1" dirty="0" smtClean="0"/>
              <a:t>t-hesaplanması: </a:t>
            </a:r>
            <a:endParaRPr lang="tr-TR" sz="2000" i="1" dirty="0" smtClean="0"/>
          </a:p>
          <a:p>
            <a:pPr marL="1200150" lvl="3" indent="-342900"/>
            <a:r>
              <a:rPr lang="tr-TR" sz="1600" i="1" dirty="0" smtClean="0"/>
              <a:t>Okulda olan A durağında t(A)=0</a:t>
            </a:r>
          </a:p>
          <a:p>
            <a:pPr marL="1200150" lvl="3" indent="-342900"/>
            <a:r>
              <a:rPr lang="tr-TR" sz="1600" i="1" dirty="0" smtClean="0"/>
              <a:t>A durağına </a:t>
            </a:r>
            <a:r>
              <a:rPr lang="tr-TR" sz="1600" i="1" dirty="0" smtClean="0"/>
              <a:t>bağlı duraklar </a:t>
            </a:r>
            <a:r>
              <a:rPr lang="tr-TR" sz="1600" i="1" dirty="0" smtClean="0"/>
              <a:t>için, </a:t>
            </a:r>
            <a:r>
              <a:rPr lang="tr-TR" sz="1600" i="1" dirty="0" smtClean="0"/>
              <a:t>t(B)=min(t(A)+t(A←B))</a:t>
            </a:r>
          </a:p>
          <a:p>
            <a:pPr marL="1200150" lvl="3" indent="-342900"/>
            <a:r>
              <a:rPr lang="tr-TR" sz="1600" i="1" dirty="0" smtClean="0"/>
              <a:t>Bu adım bütün duraklar için uygulayınca, bütün duraklar </a:t>
            </a:r>
            <a:r>
              <a:rPr lang="tr-TR" sz="1600" i="1" dirty="0" smtClean="0"/>
              <a:t>için t(B</a:t>
            </a:r>
            <a:r>
              <a:rPr lang="tr-TR" sz="1600" i="1" dirty="0" smtClean="0"/>
              <a:t>) elde edilebilir</a:t>
            </a:r>
            <a:endParaRPr lang="tr-TR" sz="2000" i="1" dirty="0" smtClean="0"/>
          </a:p>
          <a:p>
            <a:pPr marL="742950" lvl="2" indent="-342900"/>
            <a:r>
              <a:rPr lang="tr-TR" sz="2000" i="1" dirty="0" smtClean="0"/>
              <a:t>A’dan başlayınca, bütün </a:t>
            </a:r>
            <a:r>
              <a:rPr lang="tr-TR" sz="2000" i="1" dirty="0" smtClean="0"/>
              <a:t>bağlı duraklar </a:t>
            </a:r>
            <a:r>
              <a:rPr lang="tr-TR" sz="2000" i="1" dirty="0" smtClean="0"/>
              <a:t>adım adım </a:t>
            </a:r>
            <a:r>
              <a:rPr lang="tr-TR" sz="2000" i="1" dirty="0" smtClean="0"/>
              <a:t>inceleyip ona optimal ulaşma zamanı seçin, bu duraklar </a:t>
            </a:r>
            <a:r>
              <a:rPr lang="tr-TR" sz="2000" i="1" dirty="0" smtClean="0"/>
              <a:t>için özyineleme </a:t>
            </a:r>
            <a:r>
              <a:rPr lang="tr-TR" sz="2000" i="1" dirty="0" smtClean="0"/>
              <a:t>şekilde ona bağlı duraklar için </a:t>
            </a:r>
            <a:r>
              <a:rPr lang="tr-TR" sz="2000" i="1" dirty="0" smtClean="0"/>
              <a:t>t(B) </a:t>
            </a:r>
            <a:r>
              <a:rPr lang="tr-TR" sz="2000" i="1" dirty="0" smtClean="0"/>
              <a:t>hesaplayın, vb</a:t>
            </a:r>
            <a:endParaRPr lang="tr-TR" sz="2000" i="1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tr-TR" sz="2400" i="1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tr-TR" sz="2000" i="1" dirty="0" smtClean="0"/>
          </a:p>
          <a:p>
            <a:endParaRPr lang="tr-TR" sz="2800" i="1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Tanıştırma ve Temel Kavramlar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Ders planı</a:t>
            </a:r>
          </a:p>
          <a:p>
            <a:r>
              <a:rPr lang="tr-TR" dirty="0" smtClean="0"/>
              <a:t>Algoritmalar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g</a:t>
            </a:r>
            <a:r>
              <a:rPr lang="tr-TR" dirty="0" smtClean="0"/>
              <a:t>iriş, algoritmalar </a:t>
            </a:r>
            <a:r>
              <a:rPr lang="tr-TR" dirty="0" smtClean="0"/>
              <a:t>nedir?</a:t>
            </a:r>
            <a:endParaRPr lang="tr-TR" dirty="0" smtClean="0"/>
          </a:p>
          <a:p>
            <a:r>
              <a:rPr lang="tr-TR" dirty="0" smtClean="0"/>
              <a:t>Algortima temsil yöntemleri</a:t>
            </a:r>
            <a:endParaRPr lang="tr-TR" dirty="0" smtClean="0"/>
          </a:p>
          <a:p>
            <a:r>
              <a:rPr lang="tr-TR" dirty="0" smtClean="0"/>
              <a:t>Algoritma türleri</a:t>
            </a:r>
            <a:endParaRPr lang="tr-TR" dirty="0" smtClean="0"/>
          </a:p>
          <a:p>
            <a:r>
              <a:rPr lang="tr-TR" dirty="0" smtClean="0"/>
              <a:t>Algoritma analizi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Algoritmaların temel türleri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85800" y="2743200"/>
            <a:ext cx="7759014" cy="3429000"/>
            <a:chOff x="1910767" y="2743200"/>
            <a:chExt cx="7759014" cy="3429000"/>
          </a:xfrm>
        </p:grpSpPr>
        <p:sp>
          <p:nvSpPr>
            <p:cNvPr id="4" name="Oval 3"/>
            <p:cNvSpPr/>
            <p:nvPr/>
          </p:nvSpPr>
          <p:spPr>
            <a:xfrm>
              <a:off x="8311567" y="4038600"/>
              <a:ext cx="640080" cy="640080"/>
            </a:xfrm>
            <a:prstGeom prst="ellipse">
              <a:avLst/>
            </a:prstGeom>
            <a:ln w="31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6939967" y="2819400"/>
              <a:ext cx="640080" cy="640080"/>
            </a:xfrm>
            <a:prstGeom prst="ellipse">
              <a:avLst/>
            </a:prstGeom>
            <a:ln w="31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092367" y="4572000"/>
              <a:ext cx="640080" cy="640080"/>
            </a:xfrm>
            <a:prstGeom prst="ellipse">
              <a:avLst/>
            </a:prstGeom>
            <a:ln w="31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939967" y="5334000"/>
              <a:ext cx="640080" cy="640080"/>
            </a:xfrm>
            <a:prstGeom prst="ellipse">
              <a:avLst/>
            </a:prstGeom>
            <a:ln w="31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796967" y="2819400"/>
              <a:ext cx="640080" cy="640080"/>
            </a:xfrm>
            <a:prstGeom prst="ellipse">
              <a:avLst/>
            </a:prstGeom>
            <a:ln w="31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339767" y="4572000"/>
              <a:ext cx="640080" cy="640080"/>
            </a:xfrm>
            <a:prstGeom prst="ellipse">
              <a:avLst/>
            </a:prstGeom>
            <a:ln w="31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644567" y="5334000"/>
              <a:ext cx="640080" cy="640080"/>
            </a:xfrm>
            <a:prstGeom prst="ellipse">
              <a:avLst/>
            </a:prstGeom>
            <a:ln w="31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272967" y="2895600"/>
              <a:ext cx="640080" cy="640080"/>
            </a:xfrm>
            <a:prstGeom prst="ellipse">
              <a:avLst/>
            </a:prstGeom>
            <a:ln w="31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272967" y="3810000"/>
              <a:ext cx="640080" cy="640080"/>
            </a:xfrm>
            <a:prstGeom prst="ellipse">
              <a:avLst/>
            </a:prstGeom>
            <a:ln w="31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120567" y="5410200"/>
              <a:ext cx="640080" cy="640080"/>
            </a:xfrm>
            <a:prstGeom prst="ellipse">
              <a:avLst/>
            </a:prstGeom>
            <a:ln w="31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748967" y="4114800"/>
              <a:ext cx="640080" cy="640080"/>
            </a:xfrm>
            <a:prstGeom prst="ellipse">
              <a:avLst/>
            </a:prstGeom>
            <a:ln w="31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/>
            <p:cNvCxnSpPr>
              <a:stCxn id="17" idx="6"/>
              <a:endCxn id="13" idx="2"/>
            </p:cNvCxnSpPr>
            <p:nvPr/>
          </p:nvCxnSpPr>
          <p:spPr>
            <a:xfrm flipV="1">
              <a:off x="3389047" y="3215640"/>
              <a:ext cx="883920" cy="1219200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6"/>
              <a:endCxn id="14" idx="2"/>
            </p:cNvCxnSpPr>
            <p:nvPr/>
          </p:nvCxnSpPr>
          <p:spPr>
            <a:xfrm flipV="1">
              <a:off x="3389047" y="4130040"/>
              <a:ext cx="883920" cy="304800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6"/>
              <a:endCxn id="16" idx="2"/>
            </p:cNvCxnSpPr>
            <p:nvPr/>
          </p:nvCxnSpPr>
          <p:spPr>
            <a:xfrm>
              <a:off x="3389047" y="4434840"/>
              <a:ext cx="731520" cy="1295400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6"/>
              <a:endCxn id="9" idx="2"/>
            </p:cNvCxnSpPr>
            <p:nvPr/>
          </p:nvCxnSpPr>
          <p:spPr>
            <a:xfrm flipV="1">
              <a:off x="4913047" y="3139440"/>
              <a:ext cx="883920" cy="76200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4" idx="6"/>
              <a:endCxn id="9" idx="2"/>
            </p:cNvCxnSpPr>
            <p:nvPr/>
          </p:nvCxnSpPr>
          <p:spPr>
            <a:xfrm flipV="1">
              <a:off x="4913047" y="3139440"/>
              <a:ext cx="883920" cy="990600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4" idx="6"/>
              <a:endCxn id="11" idx="1"/>
            </p:cNvCxnSpPr>
            <p:nvPr/>
          </p:nvCxnSpPr>
          <p:spPr>
            <a:xfrm>
              <a:off x="4913047" y="4130040"/>
              <a:ext cx="520458" cy="535697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6" idx="6"/>
              <a:endCxn id="12" idx="2"/>
            </p:cNvCxnSpPr>
            <p:nvPr/>
          </p:nvCxnSpPr>
          <p:spPr>
            <a:xfrm flipV="1">
              <a:off x="4760647" y="5654040"/>
              <a:ext cx="883920" cy="76200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1" idx="6"/>
              <a:endCxn id="7" idx="2"/>
            </p:cNvCxnSpPr>
            <p:nvPr/>
          </p:nvCxnSpPr>
          <p:spPr>
            <a:xfrm>
              <a:off x="5979847" y="4892040"/>
              <a:ext cx="1112520" cy="0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12" idx="6"/>
              <a:endCxn id="8" idx="2"/>
            </p:cNvCxnSpPr>
            <p:nvPr/>
          </p:nvCxnSpPr>
          <p:spPr>
            <a:xfrm>
              <a:off x="6284647" y="5654040"/>
              <a:ext cx="655320" cy="0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8" idx="6"/>
              <a:endCxn id="4" idx="2"/>
            </p:cNvCxnSpPr>
            <p:nvPr/>
          </p:nvCxnSpPr>
          <p:spPr>
            <a:xfrm flipV="1">
              <a:off x="7580047" y="4358640"/>
              <a:ext cx="731520" cy="1295400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" idx="6"/>
              <a:endCxn id="4" idx="2"/>
            </p:cNvCxnSpPr>
            <p:nvPr/>
          </p:nvCxnSpPr>
          <p:spPr>
            <a:xfrm flipV="1">
              <a:off x="7732447" y="4358640"/>
              <a:ext cx="579120" cy="533400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11" idx="6"/>
              <a:endCxn id="5" idx="3"/>
            </p:cNvCxnSpPr>
            <p:nvPr/>
          </p:nvCxnSpPr>
          <p:spPr>
            <a:xfrm flipV="1">
              <a:off x="5979847" y="3365743"/>
              <a:ext cx="1053858" cy="1526297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5" idx="5"/>
              <a:endCxn id="4" idx="2"/>
            </p:cNvCxnSpPr>
            <p:nvPr/>
          </p:nvCxnSpPr>
          <p:spPr>
            <a:xfrm rot="16200000" flipH="1">
              <a:off x="7402490" y="3449562"/>
              <a:ext cx="992897" cy="825258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910767" y="4953000"/>
              <a:ext cx="876009" cy="523220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sz="2800" b="1" dirty="0" smtClean="0"/>
                <a:t>Okul</a:t>
              </a:r>
              <a:endParaRPr lang="en-US" sz="28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149767" y="3657600"/>
              <a:ext cx="520014" cy="523220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sz="2800" b="1" dirty="0" smtClean="0"/>
                <a:t>Ev</a:t>
              </a:r>
              <a:endParaRPr lang="en-US" sz="28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10967" y="3048000"/>
              <a:ext cx="580608" cy="369332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5 dk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87167" y="3886200"/>
              <a:ext cx="697627" cy="369332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10 dk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82367" y="5105400"/>
              <a:ext cx="580608" cy="369332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5 dk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34967" y="2743200"/>
              <a:ext cx="697627" cy="369332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10 dk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730167" y="4495800"/>
              <a:ext cx="580608" cy="369332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5 dk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958767" y="5650468"/>
              <a:ext cx="697627" cy="369332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15 dk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873167" y="4267200"/>
              <a:ext cx="580608" cy="369332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5 dk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088119" y="3415352"/>
              <a:ext cx="697627" cy="369332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10 dk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101767" y="4812268"/>
              <a:ext cx="697627" cy="369332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15 dk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330367" y="5802868"/>
              <a:ext cx="697627" cy="369332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10 dk</a:t>
              </a:r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701967" y="3276600"/>
              <a:ext cx="697627" cy="369332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15 dk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766340" y="4267200"/>
              <a:ext cx="580608" cy="369332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5 dk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772400" y="5105400"/>
              <a:ext cx="580608" cy="369332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5 dk</a:t>
              </a:r>
              <a:endParaRPr lang="en-US" dirty="0"/>
            </a:p>
          </p:txBody>
        </p:sp>
      </p:grpSp>
      <p:cxnSp>
        <p:nvCxnSpPr>
          <p:cNvPr id="66" name="Straight Arrow Connector 65"/>
          <p:cNvCxnSpPr>
            <a:stCxn id="7" idx="2"/>
            <a:endCxn id="9" idx="5"/>
          </p:cNvCxnSpPr>
          <p:nvPr/>
        </p:nvCxnSpPr>
        <p:spPr>
          <a:xfrm rot="10800000">
            <a:off x="5118342" y="3365744"/>
            <a:ext cx="749058" cy="1526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657600" y="3429000"/>
            <a:ext cx="697627" cy="369332"/>
          </a:xfrm>
          <a:prstGeom prst="rect">
            <a:avLst/>
          </a:prstGeom>
          <a:noFill/>
          <a:ln w="3175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10 dk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Algoritmaların temel türleri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85800" y="2743200"/>
            <a:ext cx="7759014" cy="3429000"/>
            <a:chOff x="1910767" y="2743200"/>
            <a:chExt cx="7759014" cy="3429000"/>
          </a:xfrm>
        </p:grpSpPr>
        <p:sp>
          <p:nvSpPr>
            <p:cNvPr id="4" name="Oval 3"/>
            <p:cNvSpPr/>
            <p:nvPr/>
          </p:nvSpPr>
          <p:spPr>
            <a:xfrm>
              <a:off x="8311567" y="4038600"/>
              <a:ext cx="640080" cy="640080"/>
            </a:xfrm>
            <a:prstGeom prst="ellipse">
              <a:avLst/>
            </a:prstGeom>
            <a:ln w="31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30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6939967" y="2819400"/>
              <a:ext cx="640080" cy="640080"/>
            </a:xfrm>
            <a:prstGeom prst="ellipse">
              <a:avLst/>
            </a:prstGeom>
            <a:ln w="31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20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092367" y="4572000"/>
              <a:ext cx="640080" cy="640080"/>
            </a:xfrm>
            <a:prstGeom prst="ellipse">
              <a:avLst/>
            </a:prstGeom>
            <a:ln w="31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25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939967" y="5334000"/>
              <a:ext cx="640080" cy="640080"/>
            </a:xfrm>
            <a:prstGeom prst="ellipse">
              <a:avLst/>
            </a:prstGeom>
            <a:ln w="31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30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796967" y="2819400"/>
              <a:ext cx="640080" cy="640080"/>
            </a:xfrm>
            <a:prstGeom prst="ellipse">
              <a:avLst/>
            </a:prstGeom>
            <a:ln w="31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rgbClr val="FF0000"/>
                  </a:solidFill>
                </a:rPr>
                <a:t>15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339767" y="4572000"/>
              <a:ext cx="640080" cy="640080"/>
            </a:xfrm>
            <a:prstGeom prst="ellipse">
              <a:avLst/>
            </a:prstGeom>
            <a:ln w="31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15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644567" y="5334000"/>
              <a:ext cx="640080" cy="640080"/>
            </a:xfrm>
            <a:prstGeom prst="ellipse">
              <a:avLst/>
            </a:prstGeom>
            <a:ln w="31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20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272967" y="2895600"/>
              <a:ext cx="640080" cy="640080"/>
            </a:xfrm>
            <a:prstGeom prst="ellipse">
              <a:avLst/>
            </a:prstGeom>
            <a:ln w="31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272967" y="3810000"/>
              <a:ext cx="640080" cy="640080"/>
            </a:xfrm>
            <a:prstGeom prst="ellipse">
              <a:avLst/>
            </a:prstGeom>
            <a:ln w="31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rgbClr val="FF0000"/>
                  </a:solidFill>
                </a:rPr>
                <a:t>10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120567" y="5410200"/>
              <a:ext cx="640080" cy="640080"/>
            </a:xfrm>
            <a:prstGeom prst="ellipse">
              <a:avLst/>
            </a:prstGeom>
            <a:ln w="31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748967" y="4114800"/>
              <a:ext cx="640080" cy="640080"/>
            </a:xfrm>
            <a:prstGeom prst="ellipse">
              <a:avLst/>
            </a:prstGeom>
            <a:ln w="31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rgbClr val="FF0000"/>
                  </a:solidFill>
                </a:rPr>
                <a:t>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6"/>
              <a:endCxn id="13" idx="2"/>
            </p:cNvCxnSpPr>
            <p:nvPr/>
          </p:nvCxnSpPr>
          <p:spPr>
            <a:xfrm flipV="1">
              <a:off x="3389047" y="3215640"/>
              <a:ext cx="883920" cy="1219200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6"/>
              <a:endCxn id="14" idx="2"/>
            </p:cNvCxnSpPr>
            <p:nvPr/>
          </p:nvCxnSpPr>
          <p:spPr>
            <a:xfrm flipV="1">
              <a:off x="3389047" y="4130040"/>
              <a:ext cx="883920" cy="304800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6"/>
              <a:endCxn id="16" idx="2"/>
            </p:cNvCxnSpPr>
            <p:nvPr/>
          </p:nvCxnSpPr>
          <p:spPr>
            <a:xfrm>
              <a:off x="3389047" y="4434840"/>
              <a:ext cx="731520" cy="1295400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6"/>
              <a:endCxn id="9" idx="2"/>
            </p:cNvCxnSpPr>
            <p:nvPr/>
          </p:nvCxnSpPr>
          <p:spPr>
            <a:xfrm flipV="1">
              <a:off x="4913047" y="3139440"/>
              <a:ext cx="883920" cy="76200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4" idx="6"/>
              <a:endCxn id="9" idx="2"/>
            </p:cNvCxnSpPr>
            <p:nvPr/>
          </p:nvCxnSpPr>
          <p:spPr>
            <a:xfrm flipV="1">
              <a:off x="4913047" y="3139440"/>
              <a:ext cx="883920" cy="990600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4" idx="6"/>
              <a:endCxn id="11" idx="1"/>
            </p:cNvCxnSpPr>
            <p:nvPr/>
          </p:nvCxnSpPr>
          <p:spPr>
            <a:xfrm>
              <a:off x="4913047" y="4130040"/>
              <a:ext cx="520458" cy="535697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6" idx="6"/>
              <a:endCxn id="12" idx="2"/>
            </p:cNvCxnSpPr>
            <p:nvPr/>
          </p:nvCxnSpPr>
          <p:spPr>
            <a:xfrm flipV="1">
              <a:off x="4760647" y="5654040"/>
              <a:ext cx="883920" cy="76200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1" idx="6"/>
              <a:endCxn id="7" idx="2"/>
            </p:cNvCxnSpPr>
            <p:nvPr/>
          </p:nvCxnSpPr>
          <p:spPr>
            <a:xfrm>
              <a:off x="5979847" y="4892040"/>
              <a:ext cx="1112520" cy="0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12" idx="6"/>
              <a:endCxn id="8" idx="2"/>
            </p:cNvCxnSpPr>
            <p:nvPr/>
          </p:nvCxnSpPr>
          <p:spPr>
            <a:xfrm>
              <a:off x="6284647" y="5654040"/>
              <a:ext cx="655320" cy="0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8" idx="6"/>
              <a:endCxn id="4" idx="2"/>
            </p:cNvCxnSpPr>
            <p:nvPr/>
          </p:nvCxnSpPr>
          <p:spPr>
            <a:xfrm flipV="1">
              <a:off x="7580047" y="4358640"/>
              <a:ext cx="731520" cy="1295400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" idx="6"/>
              <a:endCxn id="4" idx="2"/>
            </p:cNvCxnSpPr>
            <p:nvPr/>
          </p:nvCxnSpPr>
          <p:spPr>
            <a:xfrm flipV="1">
              <a:off x="7732447" y="4358640"/>
              <a:ext cx="579120" cy="533400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11" idx="6"/>
              <a:endCxn id="5" idx="3"/>
            </p:cNvCxnSpPr>
            <p:nvPr/>
          </p:nvCxnSpPr>
          <p:spPr>
            <a:xfrm flipV="1">
              <a:off x="5979847" y="3365743"/>
              <a:ext cx="1053858" cy="1526297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5" idx="5"/>
              <a:endCxn id="4" idx="2"/>
            </p:cNvCxnSpPr>
            <p:nvPr/>
          </p:nvCxnSpPr>
          <p:spPr>
            <a:xfrm rot="16200000" flipH="1">
              <a:off x="7402490" y="3449562"/>
              <a:ext cx="992897" cy="825258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910767" y="4953000"/>
              <a:ext cx="876009" cy="523220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sz="2800" b="1" dirty="0" smtClean="0"/>
                <a:t>Okul</a:t>
              </a:r>
              <a:endParaRPr lang="en-US" sz="28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149767" y="3657600"/>
              <a:ext cx="520014" cy="523220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sz="2800" b="1" dirty="0" smtClean="0"/>
                <a:t>Ev</a:t>
              </a:r>
              <a:endParaRPr lang="en-US" sz="28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82367" y="3505200"/>
              <a:ext cx="580608" cy="369332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5 dk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87167" y="3886200"/>
              <a:ext cx="697627" cy="369332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10 dk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82367" y="5105400"/>
              <a:ext cx="580608" cy="369332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5 dk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34967" y="2743200"/>
              <a:ext cx="697627" cy="369332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10 dk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730167" y="4495800"/>
              <a:ext cx="580608" cy="369332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5 dk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958767" y="5650468"/>
              <a:ext cx="697627" cy="369332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15 dk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873167" y="4267200"/>
              <a:ext cx="580608" cy="369332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5 dk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088119" y="3415352"/>
              <a:ext cx="697627" cy="369332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10 dk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101767" y="4812268"/>
              <a:ext cx="697627" cy="369332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15 dk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330367" y="5802868"/>
              <a:ext cx="697627" cy="369332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10 dk</a:t>
              </a:r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701967" y="3276600"/>
              <a:ext cx="697627" cy="369332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15 dk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766340" y="4267200"/>
              <a:ext cx="580608" cy="369332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5 dk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772400" y="5105400"/>
              <a:ext cx="580608" cy="369332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5 dk</a:t>
              </a:r>
              <a:endParaRPr lang="en-US" dirty="0"/>
            </a:p>
          </p:txBody>
        </p:sp>
      </p:grpSp>
      <p:cxnSp>
        <p:nvCxnSpPr>
          <p:cNvPr id="66" name="Straight Arrow Connector 65"/>
          <p:cNvCxnSpPr>
            <a:stCxn id="7" idx="2"/>
            <a:endCxn id="9" idx="5"/>
          </p:cNvCxnSpPr>
          <p:nvPr/>
        </p:nvCxnSpPr>
        <p:spPr>
          <a:xfrm rot="10800000">
            <a:off x="5118342" y="3365744"/>
            <a:ext cx="749058" cy="1526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657600" y="3429000"/>
            <a:ext cx="697627" cy="369332"/>
          </a:xfrm>
          <a:prstGeom prst="rect">
            <a:avLst/>
          </a:prstGeom>
          <a:noFill/>
          <a:ln w="3175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10 dk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524000" y="1524000"/>
            <a:ext cx="1600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5=0+5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5" idx="2"/>
            <a:endCxn id="13" idx="1"/>
          </p:cNvCxnSpPr>
          <p:nvPr/>
        </p:nvCxnSpPr>
        <p:spPr>
          <a:xfrm rot="16200000" flipH="1">
            <a:off x="2305051" y="2152649"/>
            <a:ext cx="855737" cy="8176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2"/>
            <a:endCxn id="53" idx="0"/>
          </p:cNvCxnSpPr>
          <p:nvPr/>
        </p:nvCxnSpPr>
        <p:spPr>
          <a:xfrm rot="16200000" flipH="1">
            <a:off x="1650102" y="2807598"/>
            <a:ext cx="1371600" cy="23604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733800" y="1295400"/>
            <a:ext cx="2362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15=min(5+10,10+10)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7" idx="2"/>
            <a:endCxn id="9" idx="0"/>
          </p:cNvCxnSpPr>
          <p:nvPr/>
        </p:nvCxnSpPr>
        <p:spPr>
          <a:xfrm rot="5400000">
            <a:off x="4446270" y="2350770"/>
            <a:ext cx="914400" cy="228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2"/>
            <a:endCxn id="100" idx="0"/>
          </p:cNvCxnSpPr>
          <p:nvPr/>
        </p:nvCxnSpPr>
        <p:spPr>
          <a:xfrm rot="5400000">
            <a:off x="4117757" y="1946057"/>
            <a:ext cx="838200" cy="756086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7" idx="2"/>
            <a:endCxn id="70" idx="0"/>
          </p:cNvCxnSpPr>
          <p:nvPr/>
        </p:nvCxnSpPr>
        <p:spPr>
          <a:xfrm rot="5400000">
            <a:off x="3698657" y="2212757"/>
            <a:ext cx="1524000" cy="908486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Algoritmaların temel türleri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685800" y="2743200"/>
            <a:ext cx="7759014" cy="3429000"/>
            <a:chOff x="685800" y="2743200"/>
            <a:chExt cx="7759014" cy="3429000"/>
          </a:xfrm>
        </p:grpSpPr>
        <p:grpSp>
          <p:nvGrpSpPr>
            <p:cNvPr id="3" name="Group 66"/>
            <p:cNvGrpSpPr/>
            <p:nvPr/>
          </p:nvGrpSpPr>
          <p:grpSpPr>
            <a:xfrm>
              <a:off x="685800" y="2743200"/>
              <a:ext cx="7759014" cy="3429000"/>
              <a:chOff x="1910767" y="2743200"/>
              <a:chExt cx="7759014" cy="3429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8311567" y="4038600"/>
                <a:ext cx="640080" cy="640080"/>
              </a:xfrm>
              <a:prstGeom prst="ellipse">
                <a:avLst/>
              </a:prstGeom>
              <a:ln w="3175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30</a:t>
                </a:r>
                <a:endParaRPr lang="en-US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939967" y="2819400"/>
                <a:ext cx="640080" cy="640080"/>
              </a:xfrm>
              <a:prstGeom prst="ellipse">
                <a:avLst/>
              </a:prstGeom>
              <a:ln w="3175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20</a:t>
                </a:r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7092367" y="4572000"/>
                <a:ext cx="640080" cy="640080"/>
              </a:xfrm>
              <a:prstGeom prst="ellipse">
                <a:avLst/>
              </a:prstGeom>
              <a:ln w="3175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25</a:t>
                </a:r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39967" y="5334000"/>
                <a:ext cx="640080" cy="640080"/>
              </a:xfrm>
              <a:prstGeom prst="ellipse">
                <a:avLst/>
              </a:prstGeom>
              <a:ln w="3175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30</a:t>
                </a:r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796967" y="2819400"/>
                <a:ext cx="640080" cy="640080"/>
              </a:xfrm>
              <a:prstGeom prst="ellipse">
                <a:avLst/>
              </a:prstGeom>
              <a:ln w="3175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15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339767" y="4572000"/>
                <a:ext cx="640080" cy="640080"/>
              </a:xfrm>
              <a:prstGeom prst="ellipse">
                <a:avLst/>
              </a:prstGeom>
              <a:ln w="3175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15</a:t>
                </a:r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44567" y="5334000"/>
                <a:ext cx="640080" cy="640080"/>
              </a:xfrm>
              <a:prstGeom prst="ellipse">
                <a:avLst/>
              </a:prstGeom>
              <a:ln w="3175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20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272967" y="2895600"/>
                <a:ext cx="640080" cy="640080"/>
              </a:xfrm>
              <a:prstGeom prst="ellipse">
                <a:avLst/>
              </a:prstGeom>
              <a:ln w="3175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5</a:t>
                </a:r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272967" y="3810000"/>
                <a:ext cx="640080" cy="640080"/>
              </a:xfrm>
              <a:prstGeom prst="ellipse">
                <a:avLst/>
              </a:prstGeom>
              <a:ln w="3175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10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120567" y="5410200"/>
                <a:ext cx="640080" cy="640080"/>
              </a:xfrm>
              <a:prstGeom prst="ellipse">
                <a:avLst/>
              </a:prstGeom>
              <a:ln w="3175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5</a:t>
                </a:r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748967" y="4114800"/>
                <a:ext cx="640080" cy="640080"/>
              </a:xfrm>
              <a:prstGeom prst="ellipse">
                <a:avLst/>
              </a:prstGeom>
              <a:ln w="3175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0</a:t>
                </a:r>
                <a:endParaRPr lang="en-US" dirty="0"/>
              </a:p>
            </p:txBody>
          </p:sp>
          <p:cxnSp>
            <p:nvCxnSpPr>
              <p:cNvPr id="19" name="Straight Arrow Connector 18"/>
              <p:cNvCxnSpPr>
                <a:stCxn id="17" idx="6"/>
                <a:endCxn id="13" idx="2"/>
              </p:cNvCxnSpPr>
              <p:nvPr/>
            </p:nvCxnSpPr>
            <p:spPr>
              <a:xfrm flipV="1">
                <a:off x="3389047" y="3215640"/>
                <a:ext cx="883920" cy="12192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7" idx="6"/>
                <a:endCxn id="14" idx="2"/>
              </p:cNvCxnSpPr>
              <p:nvPr/>
            </p:nvCxnSpPr>
            <p:spPr>
              <a:xfrm flipV="1">
                <a:off x="3389047" y="4130040"/>
                <a:ext cx="883920" cy="304800"/>
              </a:xfrm>
              <a:prstGeom prst="straightConnector1">
                <a:avLst/>
              </a:prstGeom>
              <a:ln w="3175">
                <a:solidFill>
                  <a:srgbClr val="0070C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7" idx="6"/>
                <a:endCxn id="16" idx="2"/>
              </p:cNvCxnSpPr>
              <p:nvPr/>
            </p:nvCxnSpPr>
            <p:spPr>
              <a:xfrm>
                <a:off x="3389047" y="4434840"/>
                <a:ext cx="731520" cy="1295400"/>
              </a:xfrm>
              <a:prstGeom prst="straightConnector1">
                <a:avLst/>
              </a:prstGeom>
              <a:ln w="3175">
                <a:solidFill>
                  <a:srgbClr val="0070C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3" idx="6"/>
                <a:endCxn id="9" idx="2"/>
              </p:cNvCxnSpPr>
              <p:nvPr/>
            </p:nvCxnSpPr>
            <p:spPr>
              <a:xfrm flipV="1">
                <a:off x="4913047" y="3139440"/>
                <a:ext cx="883920" cy="762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4" idx="6"/>
                <a:endCxn id="9" idx="2"/>
              </p:cNvCxnSpPr>
              <p:nvPr/>
            </p:nvCxnSpPr>
            <p:spPr>
              <a:xfrm flipV="1">
                <a:off x="4913047" y="3139440"/>
                <a:ext cx="883920" cy="990600"/>
              </a:xfrm>
              <a:prstGeom prst="straightConnector1">
                <a:avLst/>
              </a:prstGeom>
              <a:ln w="3175">
                <a:solidFill>
                  <a:srgbClr val="0070C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14" idx="6"/>
                <a:endCxn id="11" idx="1"/>
              </p:cNvCxnSpPr>
              <p:nvPr/>
            </p:nvCxnSpPr>
            <p:spPr>
              <a:xfrm>
                <a:off x="4913047" y="4130040"/>
                <a:ext cx="520458" cy="535697"/>
              </a:xfrm>
              <a:prstGeom prst="straightConnector1">
                <a:avLst/>
              </a:prstGeom>
              <a:ln w="3175">
                <a:solidFill>
                  <a:srgbClr val="0070C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16" idx="6"/>
                <a:endCxn id="12" idx="2"/>
              </p:cNvCxnSpPr>
              <p:nvPr/>
            </p:nvCxnSpPr>
            <p:spPr>
              <a:xfrm flipV="1">
                <a:off x="4760647" y="5654040"/>
                <a:ext cx="883920" cy="76200"/>
              </a:xfrm>
              <a:prstGeom prst="straightConnector1">
                <a:avLst/>
              </a:prstGeom>
              <a:ln w="3175">
                <a:solidFill>
                  <a:srgbClr val="0070C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11" idx="6"/>
                <a:endCxn id="7" idx="2"/>
              </p:cNvCxnSpPr>
              <p:nvPr/>
            </p:nvCxnSpPr>
            <p:spPr>
              <a:xfrm>
                <a:off x="5979847" y="4892040"/>
                <a:ext cx="1112520" cy="0"/>
              </a:xfrm>
              <a:prstGeom prst="straightConnector1">
                <a:avLst/>
              </a:prstGeom>
              <a:ln w="3175">
                <a:solidFill>
                  <a:srgbClr val="0070C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12" idx="6"/>
                <a:endCxn id="8" idx="2"/>
              </p:cNvCxnSpPr>
              <p:nvPr/>
            </p:nvCxnSpPr>
            <p:spPr>
              <a:xfrm>
                <a:off x="6284647" y="5654040"/>
                <a:ext cx="655320" cy="0"/>
              </a:xfrm>
              <a:prstGeom prst="straightConnector1">
                <a:avLst/>
              </a:prstGeom>
              <a:ln w="3175">
                <a:solidFill>
                  <a:srgbClr val="0070C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8" idx="6"/>
                <a:endCxn id="4" idx="2"/>
              </p:cNvCxnSpPr>
              <p:nvPr/>
            </p:nvCxnSpPr>
            <p:spPr>
              <a:xfrm flipV="1">
                <a:off x="7580047" y="4358640"/>
                <a:ext cx="731520" cy="1295400"/>
              </a:xfrm>
              <a:prstGeom prst="straightConnector1">
                <a:avLst/>
              </a:prstGeom>
              <a:ln w="3175">
                <a:solidFill>
                  <a:srgbClr val="0070C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7" idx="6"/>
                <a:endCxn id="4" idx="2"/>
              </p:cNvCxnSpPr>
              <p:nvPr/>
            </p:nvCxnSpPr>
            <p:spPr>
              <a:xfrm flipV="1">
                <a:off x="7732447" y="4358640"/>
                <a:ext cx="579120" cy="533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11" idx="6"/>
                <a:endCxn id="5" idx="3"/>
              </p:cNvCxnSpPr>
              <p:nvPr/>
            </p:nvCxnSpPr>
            <p:spPr>
              <a:xfrm flipV="1">
                <a:off x="5979847" y="3365743"/>
                <a:ext cx="1053858" cy="1526297"/>
              </a:xfrm>
              <a:prstGeom prst="straightConnector1">
                <a:avLst/>
              </a:prstGeom>
              <a:ln w="3175">
                <a:solidFill>
                  <a:srgbClr val="0070C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5" idx="5"/>
                <a:endCxn id="4" idx="2"/>
              </p:cNvCxnSpPr>
              <p:nvPr/>
            </p:nvCxnSpPr>
            <p:spPr>
              <a:xfrm rot="16200000" flipH="1">
                <a:off x="7402490" y="3449562"/>
                <a:ext cx="992897" cy="825258"/>
              </a:xfrm>
              <a:prstGeom prst="straightConnector1">
                <a:avLst/>
              </a:prstGeom>
              <a:ln w="3175">
                <a:solidFill>
                  <a:srgbClr val="0070C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1910767" y="4953000"/>
                <a:ext cx="876009" cy="523220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2800" b="1" dirty="0" smtClean="0"/>
                  <a:t>Okul</a:t>
                </a:r>
                <a:endParaRPr lang="en-US" sz="28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149767" y="3657600"/>
                <a:ext cx="520014" cy="523220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2800" b="1" dirty="0" smtClean="0"/>
                  <a:t>Ev</a:t>
                </a:r>
                <a:endParaRPr lang="en-US" sz="28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587167" y="3886200"/>
                <a:ext cx="697627" cy="369332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10 dk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282367" y="5105400"/>
                <a:ext cx="580608" cy="369332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5 dk</a:t>
                </a:r>
                <a:endParaRPr lang="en-US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034967" y="2743200"/>
                <a:ext cx="697627" cy="369332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10 dk</a:t>
                </a:r>
                <a:endParaRPr lang="en-US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730167" y="4495800"/>
                <a:ext cx="580608" cy="369332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5 dk</a:t>
                </a:r>
                <a:endParaRPr lang="en-US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4958767" y="5650468"/>
                <a:ext cx="697627" cy="369332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15 dk</a:t>
                </a:r>
                <a:endParaRPr lang="en-US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5873167" y="4267200"/>
                <a:ext cx="580608" cy="369332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5 dk</a:t>
                </a:r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088119" y="3415352"/>
                <a:ext cx="697627" cy="369332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10 dk</a:t>
                </a:r>
                <a:endParaRPr 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101767" y="4812268"/>
                <a:ext cx="697627" cy="369332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15 dk</a:t>
                </a:r>
                <a:endParaRPr lang="en-US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330367" y="5802868"/>
                <a:ext cx="697627" cy="369332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10 dk</a:t>
                </a:r>
                <a:endParaRPr 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7701967" y="3276600"/>
                <a:ext cx="697627" cy="369332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15 dk</a:t>
                </a:r>
                <a:endParaRPr lang="en-US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766340" y="4267200"/>
                <a:ext cx="580608" cy="369332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5 dk</a:t>
                </a:r>
                <a:endParaRPr lang="en-US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7772400" y="5105400"/>
                <a:ext cx="580608" cy="369332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5 dk</a:t>
                </a:r>
                <a:endParaRPr lang="en-US" dirty="0"/>
              </a:p>
            </p:txBody>
          </p:sp>
        </p:grpSp>
        <p:cxnSp>
          <p:nvCxnSpPr>
            <p:cNvPr id="66" name="Straight Arrow Connector 65"/>
            <p:cNvCxnSpPr>
              <a:stCxn id="7" idx="2"/>
              <a:endCxn id="9" idx="5"/>
            </p:cNvCxnSpPr>
            <p:nvPr/>
          </p:nvCxnSpPr>
          <p:spPr>
            <a:xfrm rot="10800000">
              <a:off x="5118342" y="3365744"/>
              <a:ext cx="749058" cy="152629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3657600" y="3429000"/>
            <a:ext cx="697627" cy="369332"/>
          </a:xfrm>
          <a:prstGeom prst="rect">
            <a:avLst/>
          </a:prstGeom>
          <a:noFill/>
          <a:ln w="3175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10 dk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971800" y="1752600"/>
            <a:ext cx="35814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Bu şekilde bulunmuş e</a:t>
            </a:r>
            <a:r>
              <a:rPr lang="tr-TR" dirty="0" smtClean="0"/>
              <a:t>n hızlı yolun tam zamanı </a:t>
            </a:r>
            <a:r>
              <a:rPr lang="tr-TR" dirty="0" smtClean="0"/>
              <a:t>5+10+10+5=30 dk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286000" y="3048000"/>
            <a:ext cx="580608" cy="369332"/>
          </a:xfrm>
          <a:prstGeom prst="rect">
            <a:avLst/>
          </a:prstGeom>
          <a:noFill/>
          <a:ln w="3175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5 dk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Algoritmaların temel türleri</a:t>
            </a:r>
            <a:endParaRPr lang="en-US" dirty="0"/>
          </a:p>
        </p:txBody>
      </p:sp>
      <p:grpSp>
        <p:nvGrpSpPr>
          <p:cNvPr id="3" name="Group 51"/>
          <p:cNvGrpSpPr/>
          <p:nvPr/>
        </p:nvGrpSpPr>
        <p:grpSpPr>
          <a:xfrm>
            <a:off x="685800" y="2743200"/>
            <a:ext cx="7759014" cy="3429000"/>
            <a:chOff x="685800" y="2743200"/>
            <a:chExt cx="7759014" cy="3429000"/>
          </a:xfrm>
        </p:grpSpPr>
        <p:grpSp>
          <p:nvGrpSpPr>
            <p:cNvPr id="6" name="Group 66"/>
            <p:cNvGrpSpPr/>
            <p:nvPr/>
          </p:nvGrpSpPr>
          <p:grpSpPr>
            <a:xfrm>
              <a:off x="685800" y="2743200"/>
              <a:ext cx="7759014" cy="3429000"/>
              <a:chOff x="1910767" y="2743200"/>
              <a:chExt cx="7759014" cy="3429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8311567" y="4038600"/>
                <a:ext cx="640080" cy="640080"/>
              </a:xfrm>
              <a:prstGeom prst="ellipse">
                <a:avLst/>
              </a:prstGeom>
              <a:ln w="3175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30</a:t>
                </a:r>
                <a:endParaRPr lang="en-US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939967" y="2819400"/>
                <a:ext cx="640080" cy="640080"/>
              </a:xfrm>
              <a:prstGeom prst="ellipse">
                <a:avLst/>
              </a:prstGeom>
              <a:ln w="3175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20</a:t>
                </a:r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7092367" y="4572000"/>
                <a:ext cx="640080" cy="640080"/>
              </a:xfrm>
              <a:prstGeom prst="ellipse">
                <a:avLst/>
              </a:prstGeom>
              <a:ln w="3175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25</a:t>
                </a:r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39967" y="5334000"/>
                <a:ext cx="640080" cy="640080"/>
              </a:xfrm>
              <a:prstGeom prst="ellipse">
                <a:avLst/>
              </a:prstGeom>
              <a:ln w="3175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30</a:t>
                </a:r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796967" y="2819400"/>
                <a:ext cx="640080" cy="640080"/>
              </a:xfrm>
              <a:prstGeom prst="ellipse">
                <a:avLst/>
              </a:prstGeom>
              <a:ln w="3175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15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339767" y="4572000"/>
                <a:ext cx="640080" cy="640080"/>
              </a:xfrm>
              <a:prstGeom prst="ellipse">
                <a:avLst/>
              </a:prstGeom>
              <a:ln w="3175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15</a:t>
                </a:r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44567" y="5334000"/>
                <a:ext cx="640080" cy="640080"/>
              </a:xfrm>
              <a:prstGeom prst="ellipse">
                <a:avLst/>
              </a:prstGeom>
              <a:ln w="3175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20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272967" y="2895600"/>
                <a:ext cx="640080" cy="640080"/>
              </a:xfrm>
              <a:prstGeom prst="ellipse">
                <a:avLst/>
              </a:prstGeom>
              <a:ln w="3175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5</a:t>
                </a:r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272967" y="3810000"/>
                <a:ext cx="640080" cy="640080"/>
              </a:xfrm>
              <a:prstGeom prst="ellipse">
                <a:avLst/>
              </a:prstGeom>
              <a:ln w="3175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10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120567" y="5410200"/>
                <a:ext cx="640080" cy="640080"/>
              </a:xfrm>
              <a:prstGeom prst="ellipse">
                <a:avLst/>
              </a:prstGeom>
              <a:ln w="3175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5</a:t>
                </a:r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748967" y="4114800"/>
                <a:ext cx="640080" cy="640080"/>
              </a:xfrm>
              <a:prstGeom prst="ellipse">
                <a:avLst/>
              </a:prstGeom>
              <a:ln w="3175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0</a:t>
                </a:r>
                <a:endParaRPr lang="en-US" dirty="0"/>
              </a:p>
            </p:txBody>
          </p:sp>
          <p:cxnSp>
            <p:nvCxnSpPr>
              <p:cNvPr id="19" name="Straight Arrow Connector 18"/>
              <p:cNvCxnSpPr>
                <a:stCxn id="17" idx="6"/>
                <a:endCxn id="13" idx="2"/>
              </p:cNvCxnSpPr>
              <p:nvPr/>
            </p:nvCxnSpPr>
            <p:spPr>
              <a:xfrm flipV="1">
                <a:off x="3389047" y="3215640"/>
                <a:ext cx="883920" cy="1219200"/>
              </a:xfrm>
              <a:prstGeom prst="straightConnector1">
                <a:avLst/>
              </a:prstGeom>
              <a:ln w="3175">
                <a:solidFill>
                  <a:srgbClr val="0070C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7" idx="6"/>
                <a:endCxn id="14" idx="2"/>
              </p:cNvCxnSpPr>
              <p:nvPr/>
            </p:nvCxnSpPr>
            <p:spPr>
              <a:xfrm flipV="1">
                <a:off x="3389047" y="4130040"/>
                <a:ext cx="883920" cy="3048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7" idx="6"/>
                <a:endCxn id="16" idx="2"/>
              </p:cNvCxnSpPr>
              <p:nvPr/>
            </p:nvCxnSpPr>
            <p:spPr>
              <a:xfrm>
                <a:off x="3389047" y="4434840"/>
                <a:ext cx="731520" cy="1295400"/>
              </a:xfrm>
              <a:prstGeom prst="straightConnector1">
                <a:avLst/>
              </a:prstGeom>
              <a:ln w="3175">
                <a:solidFill>
                  <a:srgbClr val="0070C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3" idx="6"/>
                <a:endCxn id="9" idx="2"/>
              </p:cNvCxnSpPr>
              <p:nvPr/>
            </p:nvCxnSpPr>
            <p:spPr>
              <a:xfrm flipV="1">
                <a:off x="4913047" y="3139440"/>
                <a:ext cx="883920" cy="76200"/>
              </a:xfrm>
              <a:prstGeom prst="straightConnector1">
                <a:avLst/>
              </a:prstGeom>
              <a:ln w="3175">
                <a:solidFill>
                  <a:srgbClr val="0070C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4" idx="6"/>
                <a:endCxn id="9" idx="2"/>
              </p:cNvCxnSpPr>
              <p:nvPr/>
            </p:nvCxnSpPr>
            <p:spPr>
              <a:xfrm flipV="1">
                <a:off x="4913047" y="3139440"/>
                <a:ext cx="883920" cy="990600"/>
              </a:xfrm>
              <a:prstGeom prst="straightConnector1">
                <a:avLst/>
              </a:prstGeom>
              <a:ln w="3175">
                <a:solidFill>
                  <a:srgbClr val="0070C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14" idx="6"/>
                <a:endCxn id="11" idx="1"/>
              </p:cNvCxnSpPr>
              <p:nvPr/>
            </p:nvCxnSpPr>
            <p:spPr>
              <a:xfrm>
                <a:off x="4913047" y="4130040"/>
                <a:ext cx="520458" cy="53569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16" idx="6"/>
                <a:endCxn id="12" idx="2"/>
              </p:cNvCxnSpPr>
              <p:nvPr/>
            </p:nvCxnSpPr>
            <p:spPr>
              <a:xfrm flipV="1">
                <a:off x="4760647" y="5654040"/>
                <a:ext cx="883920" cy="76200"/>
              </a:xfrm>
              <a:prstGeom prst="straightConnector1">
                <a:avLst/>
              </a:prstGeom>
              <a:ln w="3175">
                <a:solidFill>
                  <a:srgbClr val="0070C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11" idx="6"/>
                <a:endCxn id="7" idx="2"/>
              </p:cNvCxnSpPr>
              <p:nvPr/>
            </p:nvCxnSpPr>
            <p:spPr>
              <a:xfrm>
                <a:off x="5979847" y="4892040"/>
                <a:ext cx="1112520" cy="0"/>
              </a:xfrm>
              <a:prstGeom prst="straightConnector1">
                <a:avLst/>
              </a:prstGeom>
              <a:ln w="3175">
                <a:solidFill>
                  <a:srgbClr val="0070C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12" idx="6"/>
                <a:endCxn id="8" idx="2"/>
              </p:cNvCxnSpPr>
              <p:nvPr/>
            </p:nvCxnSpPr>
            <p:spPr>
              <a:xfrm>
                <a:off x="6284647" y="5654040"/>
                <a:ext cx="655320" cy="0"/>
              </a:xfrm>
              <a:prstGeom prst="straightConnector1">
                <a:avLst/>
              </a:prstGeom>
              <a:ln w="3175">
                <a:solidFill>
                  <a:srgbClr val="0070C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8" idx="6"/>
                <a:endCxn id="4" idx="2"/>
              </p:cNvCxnSpPr>
              <p:nvPr/>
            </p:nvCxnSpPr>
            <p:spPr>
              <a:xfrm flipV="1">
                <a:off x="7580047" y="4358640"/>
                <a:ext cx="731520" cy="1295400"/>
              </a:xfrm>
              <a:prstGeom prst="straightConnector1">
                <a:avLst/>
              </a:prstGeom>
              <a:ln w="3175">
                <a:solidFill>
                  <a:srgbClr val="0070C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7" idx="6"/>
                <a:endCxn id="4" idx="2"/>
              </p:cNvCxnSpPr>
              <p:nvPr/>
            </p:nvCxnSpPr>
            <p:spPr>
              <a:xfrm flipV="1">
                <a:off x="7732447" y="4358640"/>
                <a:ext cx="579120" cy="533400"/>
              </a:xfrm>
              <a:prstGeom prst="straightConnector1">
                <a:avLst/>
              </a:prstGeom>
              <a:ln w="3175">
                <a:solidFill>
                  <a:srgbClr val="0070C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11" idx="6"/>
                <a:endCxn id="5" idx="3"/>
              </p:cNvCxnSpPr>
              <p:nvPr/>
            </p:nvCxnSpPr>
            <p:spPr>
              <a:xfrm flipV="1">
                <a:off x="5979847" y="3365743"/>
                <a:ext cx="1053858" cy="152629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5" idx="5"/>
                <a:endCxn id="4" idx="2"/>
              </p:cNvCxnSpPr>
              <p:nvPr/>
            </p:nvCxnSpPr>
            <p:spPr>
              <a:xfrm rot="16200000" flipH="1">
                <a:off x="7402490" y="3449562"/>
                <a:ext cx="992897" cy="82525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1910767" y="4953000"/>
                <a:ext cx="876009" cy="523220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2800" b="1" dirty="0" smtClean="0"/>
                  <a:t>Okul</a:t>
                </a:r>
                <a:endParaRPr lang="en-US" sz="28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149767" y="3657600"/>
                <a:ext cx="520014" cy="523220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2800" b="1" dirty="0" smtClean="0"/>
                  <a:t>Ev</a:t>
                </a:r>
                <a:endParaRPr lang="en-US" sz="28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587167" y="3886200"/>
                <a:ext cx="697627" cy="369332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10 dk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282367" y="5105400"/>
                <a:ext cx="580608" cy="369332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5 dk</a:t>
                </a:r>
                <a:endParaRPr lang="en-US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034967" y="2743200"/>
                <a:ext cx="697627" cy="369332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10 dk</a:t>
                </a:r>
                <a:endParaRPr lang="en-US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730167" y="4495800"/>
                <a:ext cx="580608" cy="369332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5 dk</a:t>
                </a:r>
                <a:endParaRPr lang="en-US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4958767" y="5650468"/>
                <a:ext cx="697627" cy="369332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15 dk</a:t>
                </a:r>
                <a:endParaRPr lang="en-US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5873167" y="4267200"/>
                <a:ext cx="580608" cy="369332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5 dk</a:t>
                </a:r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088119" y="3415352"/>
                <a:ext cx="697627" cy="369332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10 dk</a:t>
                </a:r>
                <a:endParaRPr 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101767" y="4812268"/>
                <a:ext cx="697627" cy="369332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15 dk</a:t>
                </a:r>
                <a:endParaRPr lang="en-US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330367" y="5802868"/>
                <a:ext cx="697627" cy="369332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10 dk</a:t>
                </a:r>
                <a:endParaRPr 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7701967" y="3276600"/>
                <a:ext cx="697627" cy="369332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15 dk</a:t>
                </a:r>
                <a:endParaRPr lang="en-US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766340" y="4267200"/>
                <a:ext cx="580608" cy="369332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5 dk</a:t>
                </a:r>
                <a:endParaRPr lang="en-US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7772400" y="5105400"/>
                <a:ext cx="580608" cy="369332"/>
              </a:xfrm>
              <a:prstGeom prst="rect">
                <a:avLst/>
              </a:prstGeom>
              <a:noFill/>
              <a:ln w="317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5 dk</a:t>
                </a:r>
                <a:endParaRPr lang="en-US" dirty="0"/>
              </a:p>
            </p:txBody>
          </p:sp>
        </p:grpSp>
        <p:cxnSp>
          <p:nvCxnSpPr>
            <p:cNvPr id="66" name="Straight Arrow Connector 65"/>
            <p:cNvCxnSpPr>
              <a:stCxn id="7" idx="2"/>
              <a:endCxn id="9" idx="5"/>
            </p:cNvCxnSpPr>
            <p:nvPr/>
          </p:nvCxnSpPr>
          <p:spPr>
            <a:xfrm rot="10800000">
              <a:off x="5118342" y="3365744"/>
              <a:ext cx="749058" cy="1526297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3657600" y="3429000"/>
            <a:ext cx="697627" cy="369332"/>
          </a:xfrm>
          <a:prstGeom prst="rect">
            <a:avLst/>
          </a:prstGeom>
          <a:noFill/>
          <a:ln w="3175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10 dk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667000" y="1447800"/>
            <a:ext cx="3352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Fark edin ki açgözlü yolun </a:t>
            </a:r>
            <a:r>
              <a:rPr lang="tr-TR" dirty="0" smtClean="0"/>
              <a:t>zamanı 15+5+5+10=35 dk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86000" y="3048000"/>
            <a:ext cx="580608" cy="369332"/>
          </a:xfrm>
          <a:prstGeom prst="rect">
            <a:avLst/>
          </a:prstGeom>
          <a:noFill/>
          <a:ln w="3175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5 dk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Algoritmaların temel türleri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/>
              <a:t>Dinamik programlama </a:t>
            </a:r>
            <a:r>
              <a:rPr lang="tr-TR" dirty="0" smtClean="0"/>
              <a:t>yol seçme algoritması sadece “yol seçme” için </a:t>
            </a:r>
            <a:r>
              <a:rPr lang="tr-TR" dirty="0" smtClean="0"/>
              <a:t>değil </a:t>
            </a:r>
            <a:r>
              <a:rPr lang="tr-TR" dirty="0" smtClean="0"/>
              <a:t>birçok </a:t>
            </a:r>
            <a:r>
              <a:rPr lang="tr-TR" dirty="0" smtClean="0"/>
              <a:t>durumda faydalı </a:t>
            </a:r>
            <a:r>
              <a:rPr lang="tr-TR" dirty="0" smtClean="0"/>
              <a:t>olabilir;</a:t>
            </a:r>
          </a:p>
          <a:p>
            <a:pPr marL="742950" lvl="2" indent="-342900"/>
            <a:r>
              <a:rPr lang="tr-TR" dirty="0" smtClean="0"/>
              <a:t>Üretim süreç planlanması</a:t>
            </a:r>
            <a:endParaRPr lang="tr-TR" dirty="0" smtClean="0"/>
          </a:p>
          <a:p>
            <a:pPr marL="742950" lvl="2" indent="-342900"/>
            <a:r>
              <a:rPr lang="tr-TR" dirty="0" smtClean="0"/>
              <a:t>Belge </a:t>
            </a:r>
            <a:r>
              <a:rPr lang="tr-TR" dirty="0" smtClean="0"/>
              <a:t>işletme planlanması</a:t>
            </a:r>
            <a:endParaRPr lang="tr-TR" dirty="0" smtClean="0"/>
          </a:p>
          <a:p>
            <a:pPr marL="742950" lvl="2" indent="-342900"/>
            <a:r>
              <a:rPr lang="tr-TR" dirty="0" smtClean="0"/>
              <a:t>Benzer grafik </a:t>
            </a:r>
            <a:r>
              <a:rPr lang="tr-TR" dirty="0" smtClean="0"/>
              <a:t>şeklinde </a:t>
            </a:r>
            <a:r>
              <a:rPr lang="tr-TR" dirty="0" smtClean="0"/>
              <a:t>temsil edilebilir herhangi bir </a:t>
            </a:r>
            <a:r>
              <a:rPr lang="tr-TR" dirty="0" smtClean="0"/>
              <a:t>problem çözülebilir</a:t>
            </a:r>
            <a:endParaRPr lang="tr-TR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tr-TR" u="sng" dirty="0" smtClean="0">
              <a:solidFill>
                <a:srgbClr val="FF000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tr-TR" dirty="0" smtClean="0"/>
          </a:p>
          <a:p>
            <a:pPr marL="742950" lvl="2" indent="-342900"/>
            <a:endParaRPr lang="tr-TR" dirty="0" smtClean="0"/>
          </a:p>
          <a:p>
            <a:pPr marL="342900" lvl="1" indent="-342900"/>
            <a:endParaRPr lang="tr-TR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Algoritma analiz temelleri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/>
              <a:t>Herhangi </a:t>
            </a:r>
            <a:r>
              <a:rPr lang="tr-TR" dirty="0" smtClean="0"/>
              <a:t>algoritma biri </a:t>
            </a:r>
            <a:r>
              <a:rPr lang="tr-TR" dirty="0" smtClean="0"/>
              <a:t>tarafından </a:t>
            </a:r>
            <a:r>
              <a:rPr lang="tr-TR" dirty="0" smtClean="0"/>
              <a:t>uygulanması </a:t>
            </a:r>
            <a:r>
              <a:rPr lang="tr-TR" dirty="0" smtClean="0"/>
              <a:t>düşünülmektedir </a:t>
            </a:r>
            <a:r>
              <a:rPr lang="tr-TR" dirty="0" smtClean="0"/>
              <a:t>(örneğin, bir kişi, bilgisayar, </a:t>
            </a:r>
            <a:r>
              <a:rPr lang="tr-TR" dirty="0" smtClean="0"/>
              <a:t>vb)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/>
              <a:t>Bu </a:t>
            </a:r>
            <a:r>
              <a:rPr lang="tr-TR" dirty="0" smtClean="0"/>
              <a:t>açıdan, </a:t>
            </a:r>
            <a:r>
              <a:rPr lang="tr-TR" dirty="0" smtClean="0"/>
              <a:t>herhangi algoritmanın çok önemli olan bir </a:t>
            </a:r>
            <a:r>
              <a:rPr lang="tr-TR" dirty="0" smtClean="0"/>
              <a:t>noktası </a:t>
            </a:r>
            <a:r>
              <a:rPr lang="tr-TR" dirty="0" smtClean="0"/>
              <a:t>algoritmanın işlemlerini gerçekleştirmek için gereken zaman ve </a:t>
            </a:r>
            <a:r>
              <a:rPr lang="tr-TR" dirty="0" smtClean="0"/>
              <a:t>herhangi diğer önemli maliyetidir</a:t>
            </a:r>
            <a:endParaRPr lang="tr-TR" dirty="0" smtClean="0"/>
          </a:p>
          <a:p>
            <a:endParaRPr lang="tr-TR" sz="2800" i="1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Algoritma analiz temelleri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/>
              <a:t>Algoritmanın işletme zamanı kesin durumuna bağlıdır </a:t>
            </a:r>
            <a:r>
              <a:rPr lang="tr-TR" dirty="0" smtClean="0"/>
              <a:t>(örneğin, </a:t>
            </a:r>
            <a:r>
              <a:rPr lang="tr-TR" dirty="0" smtClean="0"/>
              <a:t>durakların sayısı, dizinin </a:t>
            </a:r>
            <a:r>
              <a:rPr lang="tr-TR" dirty="0" smtClean="0"/>
              <a:t>boyutu, ...)</a:t>
            </a:r>
            <a:endParaRPr lang="tr-TR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/>
              <a:t>Bunun gibi </a:t>
            </a:r>
            <a:r>
              <a:rPr lang="tr-TR" dirty="0" smtClean="0"/>
              <a:t>kesin “durumlara” </a:t>
            </a:r>
            <a:r>
              <a:rPr lang="tr-TR" dirty="0" smtClean="0"/>
              <a:t>algoritmanın girişi denir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/>
              <a:t>Böylece, algoritmaların işletme zamanı ve diğer maliyetlerinin </a:t>
            </a:r>
            <a:r>
              <a:rPr lang="tr-TR" dirty="0" smtClean="0"/>
              <a:t>girişine </a:t>
            </a:r>
            <a:r>
              <a:rPr lang="tr-TR" dirty="0" smtClean="0"/>
              <a:t>bağlı </a:t>
            </a:r>
            <a:r>
              <a:rPr lang="tr-TR" dirty="0" smtClean="0"/>
              <a:t>dır</a:t>
            </a:r>
            <a:endParaRPr lang="tr-TR" dirty="0" smtClean="0"/>
          </a:p>
          <a:p>
            <a:pPr>
              <a:buNone/>
            </a:pPr>
            <a:endParaRPr lang="tr-TR" sz="2800" i="1" dirty="0" smtClean="0"/>
          </a:p>
          <a:p>
            <a:endParaRPr lang="tr-TR" i="1" dirty="0" smtClean="0"/>
          </a:p>
          <a:p>
            <a:pPr>
              <a:buNone/>
            </a:pPr>
            <a:endParaRPr lang="tr-TR" i="1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Algoritma analiz temelleri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/>
              <a:t>Algorıtma analizinin amacı, belirli </a:t>
            </a:r>
            <a:r>
              <a:rPr lang="tr-TR" dirty="0" smtClean="0"/>
              <a:t>bir giriş için </a:t>
            </a:r>
            <a:r>
              <a:rPr lang="tr-TR" dirty="0" smtClean="0"/>
              <a:t>algoritmanın zaman ve bellek gereksinimleri </a:t>
            </a:r>
            <a:r>
              <a:rPr lang="tr-TR" dirty="0" smtClean="0"/>
              <a:t>belirtmektedir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/>
              <a:t>Algoritmaların zaman ve bellek gereksinimleri giriş boyutuyla genellikle artır</a:t>
            </a:r>
            <a:endParaRPr lang="tr-TR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/>
              <a:t>Giriş boyutuna </a:t>
            </a:r>
            <a:r>
              <a:rPr lang="tr-TR" dirty="0" smtClean="0"/>
              <a:t>genellikle “n” </a:t>
            </a:r>
            <a:r>
              <a:rPr lang="tr-TR" dirty="0" smtClean="0"/>
              <a:t>denir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/>
              <a:t>Böylece “n”, girişin </a:t>
            </a:r>
            <a:r>
              <a:rPr lang="tr-TR" dirty="0" smtClean="0"/>
              <a:t>boyutunu </a:t>
            </a:r>
            <a:r>
              <a:rPr lang="tr-TR" dirty="0" smtClean="0"/>
              <a:t>herhangi şekilde </a:t>
            </a:r>
            <a:r>
              <a:rPr lang="tr-TR" dirty="0" smtClean="0"/>
              <a:t>belirten bir </a:t>
            </a:r>
            <a:r>
              <a:rPr lang="tr-TR" dirty="0" smtClean="0"/>
              <a:t>niceliktir  – </a:t>
            </a:r>
            <a:r>
              <a:rPr lang="tr-TR" dirty="0" smtClean="0"/>
              <a:t>sıralanacak sayıların sayısı, yol </a:t>
            </a:r>
            <a:r>
              <a:rPr lang="tr-TR" dirty="0" smtClean="0"/>
              <a:t>için </a:t>
            </a:r>
            <a:r>
              <a:rPr lang="tr-TR" dirty="0" smtClean="0"/>
              <a:t>olabilir durak sayısı, </a:t>
            </a:r>
            <a:r>
              <a:rPr lang="tr-TR" dirty="0" smtClean="0"/>
              <a:t>vb</a:t>
            </a:r>
            <a:endParaRPr lang="tr-TR" dirty="0" smtClean="0"/>
          </a:p>
          <a:p>
            <a:pPr>
              <a:buNone/>
            </a:pPr>
            <a:endParaRPr lang="tr-TR" sz="2800" i="1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Algoritma analiz temelleri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/>
              <a:t>Böyle algoritmanın zamanı göstermek </a:t>
            </a:r>
            <a:r>
              <a:rPr lang="tr-TR" dirty="0" smtClean="0"/>
              <a:t>için </a:t>
            </a:r>
            <a:r>
              <a:rPr lang="tr-TR" dirty="0" smtClean="0"/>
              <a:t>genellikle </a:t>
            </a:r>
            <a:r>
              <a:rPr lang="tr-TR" i="1" dirty="0" smtClean="0"/>
              <a:t>O</a:t>
            </a:r>
            <a:r>
              <a:rPr lang="tr-TR" dirty="0" smtClean="0"/>
              <a:t> </a:t>
            </a:r>
            <a:r>
              <a:rPr lang="tr-TR" dirty="0" smtClean="0"/>
              <a:t>notasyonu kullanılır;</a:t>
            </a:r>
            <a:endParaRPr lang="en-US" dirty="0" smtClean="0"/>
          </a:p>
          <a:p>
            <a:pPr marL="742950" lvl="2" indent="-342900"/>
            <a:r>
              <a:rPr lang="tr-TR" dirty="0" smtClean="0"/>
              <a:t>O(n), algoritmanın zamanı lineerdir, yani büyük n’ler için yaklaşık olarak </a:t>
            </a:r>
            <a:r>
              <a:rPr lang="tr-TR" dirty="0" smtClean="0">
                <a:solidFill>
                  <a:srgbClr val="FF0000"/>
                </a:solidFill>
              </a:rPr>
              <a:t>const*n</a:t>
            </a:r>
            <a:r>
              <a:rPr lang="tr-TR" dirty="0" smtClean="0"/>
              <a:t> </a:t>
            </a:r>
            <a:r>
              <a:rPr lang="tr-TR" dirty="0" smtClean="0"/>
              <a:t>gibi artır</a:t>
            </a:r>
            <a:endParaRPr lang="tr-TR" dirty="0" smtClean="0"/>
          </a:p>
          <a:p>
            <a:pPr marL="742950" lvl="2" indent="-342900"/>
            <a:r>
              <a:rPr lang="tr-TR" dirty="0" smtClean="0"/>
              <a:t>O(n</a:t>
            </a:r>
            <a:r>
              <a:rPr lang="en-US" baseline="30000" dirty="0" smtClean="0"/>
              <a:t>2</a:t>
            </a:r>
            <a:r>
              <a:rPr lang="tr-TR" dirty="0" smtClean="0"/>
              <a:t>), algoritmanın zamanı kareseldir, yani büyük n’ler için yaklaşık olarak </a:t>
            </a:r>
            <a:r>
              <a:rPr lang="tr-TR" dirty="0" smtClean="0">
                <a:solidFill>
                  <a:srgbClr val="FF0000"/>
                </a:solidFill>
              </a:rPr>
              <a:t>const*n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tr-TR" dirty="0" smtClean="0"/>
              <a:t> </a:t>
            </a:r>
            <a:r>
              <a:rPr lang="tr-TR" dirty="0" smtClean="0"/>
              <a:t>gibi artır</a:t>
            </a:r>
            <a:endParaRPr lang="en-US" dirty="0" smtClean="0"/>
          </a:p>
          <a:p>
            <a:pPr marL="742950" lvl="2" indent="-342900"/>
            <a:r>
              <a:rPr lang="en-US" dirty="0" smtClean="0">
                <a:sym typeface="Symbol"/>
              </a:rPr>
              <a:t>VB</a:t>
            </a:r>
          </a:p>
          <a:p>
            <a:pPr marL="742950" lvl="2" indent="-342900"/>
            <a:endParaRPr lang="en-US" dirty="0" smtClean="0">
              <a:sym typeface="Symbol"/>
            </a:endParaRPr>
          </a:p>
          <a:p>
            <a:pPr marL="342900" lvl="1" indent="-342900"/>
            <a:r>
              <a:rPr lang="tr-TR" dirty="0" smtClean="0">
                <a:sym typeface="Symbol"/>
              </a:rPr>
              <a:t>Örneğin, </a:t>
            </a:r>
            <a:r>
              <a:rPr lang="tr-TR" dirty="0" smtClean="0">
                <a:sym typeface="Symbol"/>
              </a:rPr>
              <a:t>sıralamanın </a:t>
            </a:r>
            <a:r>
              <a:rPr lang="tr-TR" dirty="0" smtClean="0">
                <a:sym typeface="Symbol"/>
              </a:rPr>
              <a:t>basit </a:t>
            </a:r>
            <a:r>
              <a:rPr lang="tr-TR" dirty="0" smtClean="0">
                <a:sym typeface="Symbol"/>
              </a:rPr>
              <a:t>algoritmalarının </a:t>
            </a:r>
            <a:r>
              <a:rPr lang="tr-TR" dirty="0" smtClean="0">
                <a:sym typeface="Symbol"/>
              </a:rPr>
              <a:t>zamanı O(n</a:t>
            </a:r>
            <a:r>
              <a:rPr lang="en-US" baseline="30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) ve en iyi </a:t>
            </a:r>
            <a:r>
              <a:rPr lang="tr-TR" dirty="0" smtClean="0">
                <a:sym typeface="Symbol"/>
              </a:rPr>
              <a:t>algoritmanın zamanı </a:t>
            </a:r>
            <a:r>
              <a:rPr lang="tr-TR" dirty="0" smtClean="0">
                <a:sym typeface="Symbol"/>
              </a:rPr>
              <a:t>O(n log n</a:t>
            </a:r>
            <a:r>
              <a:rPr lang="tr-TR" dirty="0" smtClean="0">
                <a:sym typeface="Symbol"/>
              </a:rPr>
              <a:t>) olarak bilinir</a:t>
            </a:r>
            <a:endParaRPr lang="tr-TR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tr-TR" i="1" dirty="0" smtClean="0"/>
          </a:p>
          <a:p>
            <a:endParaRPr lang="tr-TR" sz="2800" i="1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Algoritma analiz temelleri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tr-TR" dirty="0" smtClean="0"/>
              <a:t>Problem: veritabanında </a:t>
            </a:r>
            <a:r>
              <a:rPr lang="tr-TR" dirty="0" smtClean="0"/>
              <a:t>verileri sıralamak </a:t>
            </a:r>
            <a:r>
              <a:rPr lang="tr-TR" dirty="0" smtClean="0"/>
              <a:t>gerekir;</a:t>
            </a:r>
            <a:endParaRPr lang="tr-TR" dirty="0" smtClean="0"/>
          </a:p>
          <a:p>
            <a:pPr marL="742950" lvl="2" indent="-342900"/>
            <a:r>
              <a:rPr lang="tr-TR" dirty="0" smtClean="0"/>
              <a:t>Veritabanında </a:t>
            </a:r>
            <a:r>
              <a:rPr lang="tr-TR" dirty="0" smtClean="0"/>
              <a:t>kayıt </a:t>
            </a:r>
            <a:r>
              <a:rPr lang="tr-TR" dirty="0" smtClean="0"/>
              <a:t>sayısı “n”=1,000,000=10</a:t>
            </a:r>
            <a:r>
              <a:rPr lang="tr-TR" baseline="30000" dirty="0" smtClean="0"/>
              <a:t>6</a:t>
            </a:r>
          </a:p>
          <a:p>
            <a:pPr marL="742950" lvl="2" indent="-342900"/>
            <a:r>
              <a:rPr lang="tr-TR" dirty="0" smtClean="0">
                <a:solidFill>
                  <a:srgbClr val="FF0000"/>
                </a:solidFill>
              </a:rPr>
              <a:t>O(n</a:t>
            </a:r>
            <a:r>
              <a:rPr lang="tr-TR" baseline="30000" dirty="0" smtClean="0">
                <a:solidFill>
                  <a:srgbClr val="FF0000"/>
                </a:solidFill>
              </a:rPr>
              <a:t>2</a:t>
            </a:r>
            <a:r>
              <a:rPr lang="tr-TR" dirty="0" smtClean="0">
                <a:solidFill>
                  <a:srgbClr val="FF0000"/>
                </a:solidFill>
              </a:rPr>
              <a:t>)</a:t>
            </a:r>
            <a:r>
              <a:rPr lang="tr-TR" dirty="0" smtClean="0"/>
              <a:t> </a:t>
            </a:r>
            <a:r>
              <a:rPr lang="tr-TR" dirty="0" smtClean="0"/>
              <a:t>sıralama algoritmasının </a:t>
            </a:r>
            <a:r>
              <a:rPr lang="tr-TR" dirty="0" smtClean="0"/>
              <a:t>işletme </a:t>
            </a:r>
            <a:r>
              <a:rPr lang="tr-TR" dirty="0" smtClean="0"/>
              <a:t>zamanı </a:t>
            </a:r>
            <a:r>
              <a:rPr lang="tr-TR" dirty="0" smtClean="0"/>
              <a:t>n</a:t>
            </a:r>
            <a:r>
              <a:rPr lang="tr-TR" baseline="30000" dirty="0" smtClean="0"/>
              <a:t>2</a:t>
            </a:r>
            <a:r>
              <a:rPr lang="tr-TR" dirty="0" smtClean="0"/>
              <a:t>=10</a:t>
            </a:r>
            <a:r>
              <a:rPr lang="tr-TR" baseline="30000" dirty="0" smtClean="0"/>
              <a:t>12</a:t>
            </a:r>
          </a:p>
          <a:p>
            <a:pPr marL="742950" lvl="2" indent="-342900"/>
            <a:r>
              <a:rPr lang="tr-TR" dirty="0" smtClean="0">
                <a:solidFill>
                  <a:srgbClr val="FF0000"/>
                </a:solidFill>
              </a:rPr>
              <a:t>O(n log n) </a:t>
            </a:r>
            <a:r>
              <a:rPr lang="tr-TR" dirty="0" smtClean="0"/>
              <a:t>algoritmasının işletme </a:t>
            </a:r>
            <a:r>
              <a:rPr lang="tr-TR" dirty="0" smtClean="0"/>
              <a:t>zamanı n </a:t>
            </a:r>
            <a:r>
              <a:rPr lang="tr-TR" dirty="0" smtClean="0"/>
              <a:t>log n=6*10</a:t>
            </a:r>
            <a:r>
              <a:rPr lang="tr-TR" baseline="30000" dirty="0" smtClean="0"/>
              <a:t>6</a:t>
            </a:r>
            <a:r>
              <a:rPr lang="tr-TR" dirty="0" smtClean="0"/>
              <a:t> </a:t>
            </a:r>
          </a:p>
          <a:p>
            <a:pPr marL="742950" lvl="2" indent="-342900"/>
            <a:r>
              <a:rPr lang="tr-TR" dirty="0" smtClean="0"/>
              <a:t>Eğer bilgisayar sanyede </a:t>
            </a:r>
            <a:r>
              <a:rPr lang="tr-TR" dirty="0" smtClean="0">
                <a:solidFill>
                  <a:srgbClr val="FF0000"/>
                </a:solidFill>
              </a:rPr>
              <a:t>10,000</a:t>
            </a:r>
            <a:r>
              <a:rPr lang="tr-TR" dirty="0" smtClean="0"/>
              <a:t> </a:t>
            </a:r>
            <a:r>
              <a:rPr lang="tr-TR" dirty="0" smtClean="0"/>
              <a:t>işlem yaparsa, </a:t>
            </a:r>
            <a:r>
              <a:rPr lang="tr-TR" dirty="0" smtClean="0"/>
              <a:t>O(n</a:t>
            </a:r>
            <a:r>
              <a:rPr lang="tr-TR" baseline="30000" dirty="0" smtClean="0"/>
              <a:t>2</a:t>
            </a:r>
            <a:r>
              <a:rPr lang="tr-TR" dirty="0" smtClean="0"/>
              <a:t>) </a:t>
            </a:r>
            <a:r>
              <a:rPr lang="tr-TR" dirty="0" smtClean="0"/>
              <a:t>sıralama </a:t>
            </a:r>
            <a:r>
              <a:rPr lang="tr-TR" dirty="0" smtClean="0">
                <a:solidFill>
                  <a:srgbClr val="FF0000"/>
                </a:solidFill>
              </a:rPr>
              <a:t>10</a:t>
            </a:r>
            <a:r>
              <a:rPr lang="tr-TR" baseline="30000" dirty="0" smtClean="0">
                <a:solidFill>
                  <a:srgbClr val="FF0000"/>
                </a:solidFill>
              </a:rPr>
              <a:t>8</a:t>
            </a:r>
            <a:r>
              <a:rPr lang="tr-TR" dirty="0" smtClean="0">
                <a:solidFill>
                  <a:srgbClr val="FF0000"/>
                </a:solidFill>
              </a:rPr>
              <a:t> saniye</a:t>
            </a:r>
            <a:r>
              <a:rPr lang="tr-TR" dirty="0" smtClean="0"/>
              <a:t> </a:t>
            </a:r>
            <a:r>
              <a:rPr lang="tr-TR" dirty="0" smtClean="0"/>
              <a:t>ve O(n </a:t>
            </a:r>
            <a:r>
              <a:rPr lang="tr-TR" dirty="0" smtClean="0"/>
              <a:t>log n) </a:t>
            </a:r>
            <a:r>
              <a:rPr lang="tr-TR" dirty="0" smtClean="0"/>
              <a:t>sıralama </a:t>
            </a:r>
            <a:r>
              <a:rPr lang="tr-TR" dirty="0" smtClean="0"/>
              <a:t>sadece </a:t>
            </a:r>
            <a:r>
              <a:rPr lang="tr-TR" dirty="0" smtClean="0">
                <a:solidFill>
                  <a:srgbClr val="FF0000"/>
                </a:solidFill>
              </a:rPr>
              <a:t>600 saniye </a:t>
            </a:r>
            <a:r>
              <a:rPr lang="tr-TR" dirty="0" smtClean="0"/>
              <a:t>gerekecektir</a:t>
            </a:r>
            <a:r>
              <a:rPr lang="tr-TR" dirty="0" smtClean="0"/>
              <a:t>!</a:t>
            </a:r>
          </a:p>
          <a:p>
            <a:pPr marL="742950" lvl="2" indent="-342900"/>
            <a:r>
              <a:rPr lang="tr-TR" dirty="0" smtClean="0"/>
              <a:t>Veritabanlarında sıralama herhangi bilgisayar uygulamalarında her gün defalarca yapılır, o yüzden algoritmanın işletme zamanı </a:t>
            </a:r>
            <a:r>
              <a:rPr lang="tr-TR" smtClean="0"/>
              <a:t>büyük fark </a:t>
            </a:r>
            <a:r>
              <a:rPr lang="tr-TR" dirty="0" smtClean="0"/>
              <a:t>yaratır</a:t>
            </a:r>
            <a:endParaRPr lang="tr-TR" dirty="0" smtClean="0"/>
          </a:p>
          <a:p>
            <a:endParaRPr lang="tr-TR" sz="2800" i="1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Algoritmalar nedir?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3600" b="1" dirty="0" smtClean="0"/>
              <a:t>Algoritmalar</a:t>
            </a:r>
          </a:p>
          <a:p>
            <a:r>
              <a:rPr lang="tr-TR" dirty="0" smtClean="0"/>
              <a:t>Algoritmalar, bilgisayar </a:t>
            </a:r>
            <a:r>
              <a:rPr lang="tr-TR" dirty="0" smtClean="0"/>
              <a:t>yazılım </a:t>
            </a:r>
            <a:r>
              <a:rPr lang="tr-TR" dirty="0" smtClean="0"/>
              <a:t>açısından </a:t>
            </a:r>
            <a:r>
              <a:rPr lang="tr-TR" dirty="0" smtClean="0"/>
              <a:t>çoğunlukla biliriz</a:t>
            </a:r>
            <a:endParaRPr lang="tr-TR" dirty="0" smtClean="0"/>
          </a:p>
          <a:p>
            <a:r>
              <a:rPr lang="tr-TR" dirty="0" smtClean="0"/>
              <a:t>Algoritmaların çoğunun matematiksel ve bilgisayar </a:t>
            </a:r>
            <a:r>
              <a:rPr lang="tr-TR" dirty="0" smtClean="0"/>
              <a:t>program olmasına </a:t>
            </a:r>
            <a:r>
              <a:rPr lang="tr-TR" dirty="0" smtClean="0"/>
              <a:t>rağmen, algoritmalar </a:t>
            </a:r>
            <a:r>
              <a:rPr lang="tr-TR" dirty="0" smtClean="0"/>
              <a:t>daha çok geniş </a:t>
            </a:r>
            <a:r>
              <a:rPr lang="tr-TR" dirty="0" smtClean="0"/>
              <a:t>kavramdır</a:t>
            </a:r>
            <a:endParaRPr lang="tr-T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Algoritmalar nedir?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06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3900" b="1" dirty="0" smtClean="0"/>
              <a:t>Algoritmalar</a:t>
            </a:r>
          </a:p>
          <a:p>
            <a:r>
              <a:rPr lang="tr-TR" dirty="0" smtClean="0"/>
              <a:t>Matematiksel ve bilgisayar </a:t>
            </a:r>
            <a:r>
              <a:rPr lang="tr-TR" dirty="0" smtClean="0"/>
              <a:t>programları için algoritmalar, </a:t>
            </a:r>
            <a:r>
              <a:rPr lang="tr-TR" dirty="0" smtClean="0"/>
              <a:t>bilgisayar biliminin </a:t>
            </a:r>
            <a:r>
              <a:rPr lang="tr-TR" dirty="0" smtClean="0"/>
              <a:t>(yani </a:t>
            </a:r>
            <a:r>
              <a:rPr lang="tr-TR" i="1" dirty="0" smtClean="0"/>
              <a:t>computer </a:t>
            </a:r>
            <a:r>
              <a:rPr lang="tr-TR" i="1" dirty="0" smtClean="0"/>
              <a:t>science</a:t>
            </a:r>
            <a:r>
              <a:rPr lang="tr-TR" dirty="0" smtClean="0"/>
              <a:t>) </a:t>
            </a:r>
            <a:r>
              <a:rPr lang="tr-TR" dirty="0" smtClean="0"/>
              <a:t>konusudur</a:t>
            </a:r>
            <a:endParaRPr lang="tr-TR" dirty="0" smtClean="0"/>
          </a:p>
          <a:p>
            <a:r>
              <a:rPr lang="tr-TR" dirty="0" smtClean="0"/>
              <a:t> Bilgisayar bilimi, </a:t>
            </a:r>
            <a:r>
              <a:rPr lang="tr-TR" i="1" u="sng" dirty="0" smtClean="0"/>
              <a:t>matematiğin bir </a:t>
            </a:r>
            <a:r>
              <a:rPr lang="tr-TR" i="1" u="sng" dirty="0" smtClean="0"/>
              <a:t>bölümüdür</a:t>
            </a:r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tr-TR" i="1" dirty="0" smtClean="0"/>
              <a:t>Buradaki </a:t>
            </a:r>
            <a:r>
              <a:rPr lang="tr-TR" i="1" dirty="0" smtClean="0"/>
              <a:t>anlamda algoritmalar, bir matematiksel problemin </a:t>
            </a:r>
            <a:r>
              <a:rPr lang="tr-TR" i="1" dirty="0" smtClean="0"/>
              <a:t>çözüm </a:t>
            </a:r>
            <a:r>
              <a:rPr lang="tr-TR" i="1" dirty="0" smtClean="0"/>
              <a:t>talimatı yada </a:t>
            </a:r>
            <a:r>
              <a:rPr lang="tr-TR" i="1" u="sng" dirty="0" smtClean="0"/>
              <a:t>planıdır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Algoritmalar nedir?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tr-TR" dirty="0" smtClean="0"/>
              <a:t>En </a:t>
            </a:r>
            <a:r>
              <a:rPr lang="tr-TR" dirty="0" smtClean="0"/>
              <a:t>basit </a:t>
            </a:r>
            <a:r>
              <a:rPr lang="tr-TR" dirty="0" smtClean="0"/>
              <a:t>matematiksel algoritma – </a:t>
            </a:r>
            <a:r>
              <a:rPr lang="tr-TR" dirty="0" smtClean="0"/>
              <a:t>ana okulda verilen </a:t>
            </a:r>
            <a:r>
              <a:rPr lang="tr-TR" i="1" dirty="0" smtClean="0"/>
              <a:t>sayı ekleme süreci</a:t>
            </a:r>
            <a:r>
              <a:rPr lang="tr-TR" dirty="0" smtClean="0"/>
              <a:t>:</a:t>
            </a:r>
            <a:r>
              <a:rPr lang="tr-TR" dirty="0" smtClean="0">
                <a:solidFill>
                  <a:srgbClr val="FF0000"/>
                </a:solidFill>
              </a:rPr>
              <a:t/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127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326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   453</a:t>
            </a:r>
            <a:br>
              <a:rPr lang="tr-TR" dirty="0" smtClean="0">
                <a:solidFill>
                  <a:srgbClr val="FF0000"/>
                </a:solidFill>
              </a:rPr>
            </a:br>
            <a:endParaRPr lang="tr-TR" dirty="0" smtClean="0"/>
          </a:p>
          <a:p>
            <a:pPr>
              <a:buNone/>
            </a:pPr>
            <a:r>
              <a:rPr lang="tr-TR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89054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</a:rPr>
              <a:t>+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3633265"/>
            <a:ext cx="1219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460310" y="4057879"/>
            <a:ext cx="368490" cy="509516"/>
          </a:xfrm>
          <a:custGeom>
            <a:avLst/>
            <a:gdLst>
              <a:gd name="connsiteX0" fmla="*/ 368490 w 550460"/>
              <a:gd name="connsiteY0" fmla="*/ 0 h 509516"/>
              <a:gd name="connsiteX1" fmla="*/ 504968 w 550460"/>
              <a:gd name="connsiteY1" fmla="*/ 409432 h 509516"/>
              <a:gd name="connsiteX2" fmla="*/ 95535 w 550460"/>
              <a:gd name="connsiteY2" fmla="*/ 464023 h 509516"/>
              <a:gd name="connsiteX3" fmla="*/ 0 w 550460"/>
              <a:gd name="connsiteY3" fmla="*/ 136477 h 50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460" h="509516">
                <a:moveTo>
                  <a:pt x="368490" y="0"/>
                </a:moveTo>
                <a:cubicBezTo>
                  <a:pt x="459475" y="166047"/>
                  <a:pt x="550460" y="332095"/>
                  <a:pt x="504968" y="409432"/>
                </a:cubicBezTo>
                <a:cubicBezTo>
                  <a:pt x="459476" y="486769"/>
                  <a:pt x="179696" y="509516"/>
                  <a:pt x="95535" y="464023"/>
                </a:cubicBezTo>
                <a:cubicBezTo>
                  <a:pt x="11374" y="418531"/>
                  <a:pt x="5687" y="277504"/>
                  <a:pt x="0" y="13647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00200" y="44297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Algoritmalar nedir?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tr-TR" dirty="0" smtClean="0"/>
              <a:t>Matematiksel </a:t>
            </a:r>
            <a:r>
              <a:rPr lang="tr-TR" dirty="0" smtClean="0"/>
              <a:t>algoritmalar</a:t>
            </a:r>
            <a:r>
              <a:rPr lang="tr-TR" dirty="0" smtClean="0"/>
              <a:t>, </a:t>
            </a:r>
          </a:p>
          <a:p>
            <a:pPr lvl="1"/>
            <a:r>
              <a:rPr lang="tr-TR" dirty="0" smtClean="0"/>
              <a:t>Matematiksel </a:t>
            </a:r>
            <a:r>
              <a:rPr lang="tr-TR" dirty="0" smtClean="0"/>
              <a:t>bir soru var,</a:t>
            </a:r>
            <a:endParaRPr lang="tr-TR" dirty="0" smtClean="0"/>
          </a:p>
          <a:p>
            <a:pPr lvl="1"/>
            <a:r>
              <a:rPr lang="tr-TR" dirty="0" smtClean="0"/>
              <a:t>Sorunun çözüm/amacına </a:t>
            </a:r>
            <a:r>
              <a:rPr lang="tr-TR" dirty="0" smtClean="0"/>
              <a:t>nasıl ulaşabileceğini açıklayan detaylı </a:t>
            </a:r>
            <a:r>
              <a:rPr lang="tr-TR" dirty="0" smtClean="0"/>
              <a:t>bir plan</a:t>
            </a:r>
            <a:r>
              <a:rPr lang="tr-TR" dirty="0" smtClean="0"/>
              <a:t>, bu problemin </a:t>
            </a:r>
            <a:r>
              <a:rPr lang="tr-TR" dirty="0" smtClean="0"/>
              <a:t>algoritmasıdır</a:t>
            </a:r>
            <a:endParaRPr lang="tr-T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Algoritmalar nedir?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tr-TR" dirty="0" smtClean="0"/>
              <a:t>Daha genel anlamda algoritmalar</a:t>
            </a:r>
            <a:r>
              <a:rPr lang="tr-TR" dirty="0" smtClean="0"/>
              <a:t>, </a:t>
            </a:r>
            <a:r>
              <a:rPr lang="tr-TR" dirty="0" smtClean="0"/>
              <a:t>her hangi bir sorunun detaylı çözüm planı olarak düşünülebilir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Sadece matematikte yada bilgisayar programlamada değil, günlük hayatta hepimiz bol bol algoritma kullanırız</a:t>
            </a:r>
            <a:endParaRPr lang="tr-T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Algoritmalar nedir?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Çorba pisirme tarifi, </a:t>
            </a:r>
            <a:r>
              <a:rPr lang="tr-TR" dirty="0" smtClean="0"/>
              <a:t>aslında </a:t>
            </a:r>
            <a:r>
              <a:rPr lang="tr-TR" dirty="0" smtClean="0"/>
              <a:t>bir algoritmadır</a:t>
            </a:r>
          </a:p>
          <a:p>
            <a:pPr lvl="1"/>
            <a:r>
              <a:rPr lang="tr-TR" dirty="0" smtClean="0"/>
              <a:t>Sebzeleri hazırlamak</a:t>
            </a:r>
          </a:p>
          <a:p>
            <a:pPr lvl="1"/>
            <a:r>
              <a:rPr lang="tr-TR" dirty="0" smtClean="0"/>
              <a:t>Suyu kaynatmak</a:t>
            </a:r>
          </a:p>
          <a:p>
            <a:pPr lvl="1"/>
            <a:r>
              <a:rPr lang="tr-TR" dirty="0" smtClean="0"/>
              <a:t>Tavuğu ekleyip pişirmek</a:t>
            </a:r>
          </a:p>
          <a:p>
            <a:pPr lvl="1"/>
            <a:r>
              <a:rPr lang="tr-TR" dirty="0" smtClean="0"/>
              <a:t>Sebze kestirip kızartmak</a:t>
            </a:r>
          </a:p>
          <a:p>
            <a:pPr lvl="1"/>
            <a:r>
              <a:rPr lang="tr-TR" dirty="0" smtClean="0"/>
              <a:t>Herşeyi tencereye koymak</a:t>
            </a:r>
          </a:p>
          <a:p>
            <a:pPr lvl="1"/>
            <a:r>
              <a:rPr lang="tr-TR" dirty="0" smtClean="0"/>
              <a:t>Birkaç (</a:t>
            </a:r>
            <a:r>
              <a:rPr lang="tr-TR" i="1" dirty="0" smtClean="0"/>
              <a:t>birçok</a:t>
            </a:r>
            <a:r>
              <a:rPr lang="tr-TR" dirty="0" smtClean="0"/>
              <a:t>) dakika kaynatmak</a:t>
            </a:r>
          </a:p>
          <a:p>
            <a:pPr lvl="1"/>
            <a:r>
              <a:rPr lang="tr-TR" dirty="0" smtClean="0"/>
              <a:t>Ateşi kapatmak ve sakinleşmesini beklemek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Algoritmalar nedir?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Okula ders için </a:t>
            </a:r>
            <a:r>
              <a:rPr lang="tr-TR" dirty="0" smtClean="0"/>
              <a:t>gelmek, </a:t>
            </a:r>
            <a:r>
              <a:rPr lang="tr-TR" dirty="0" smtClean="0"/>
              <a:t>bu da </a:t>
            </a:r>
            <a:r>
              <a:rPr lang="tr-TR" dirty="0" smtClean="0"/>
              <a:t>algoritmadır</a:t>
            </a:r>
            <a:endParaRPr lang="tr-TR" dirty="0" smtClean="0"/>
          </a:p>
          <a:p>
            <a:pPr lvl="1"/>
            <a:r>
              <a:rPr lang="tr-TR" dirty="0" smtClean="0"/>
              <a:t>Evden çıkmak</a:t>
            </a:r>
          </a:p>
          <a:p>
            <a:pPr lvl="1"/>
            <a:r>
              <a:rPr lang="tr-TR" dirty="0" smtClean="0"/>
              <a:t>Evin kapısını kilitlelemek</a:t>
            </a:r>
          </a:p>
          <a:p>
            <a:pPr lvl="1"/>
            <a:r>
              <a:rPr lang="tr-TR" dirty="0"/>
              <a:t> </a:t>
            </a:r>
            <a:r>
              <a:rPr lang="tr-TR" dirty="0" smtClean="0"/>
              <a:t>Dolmuşa binmek</a:t>
            </a:r>
          </a:p>
          <a:p>
            <a:pPr lvl="1"/>
            <a:r>
              <a:rPr lang="tr-TR" dirty="0" smtClean="0"/>
              <a:t> Dolmuşta para vermek</a:t>
            </a:r>
          </a:p>
          <a:p>
            <a:pPr lvl="1"/>
            <a:r>
              <a:rPr lang="tr-TR" dirty="0"/>
              <a:t> </a:t>
            </a:r>
            <a:r>
              <a:rPr lang="tr-TR" dirty="0" smtClean="0"/>
              <a:t>Toros durağını beklemek</a:t>
            </a:r>
          </a:p>
          <a:p>
            <a:pPr lvl="1"/>
            <a:r>
              <a:rPr lang="tr-TR" dirty="0"/>
              <a:t> </a:t>
            </a:r>
            <a:r>
              <a:rPr lang="tr-TR" dirty="0" smtClean="0"/>
              <a:t>Durağınızda durağını söyleyip inmek</a:t>
            </a:r>
          </a:p>
          <a:p>
            <a:pPr lvl="1"/>
            <a:r>
              <a:rPr lang="tr-TR" dirty="0" smtClean="0"/>
              <a:t>Dersliğe kadar yürümek</a:t>
            </a:r>
          </a:p>
          <a:p>
            <a:pPr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1174</Words>
  <Application>Microsoft Office PowerPoint</Application>
  <PresentationFormat>On-screen Show (4:3)</PresentationFormat>
  <Paragraphs>267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IT503  Veri Yapıları ve algoritmalar</vt:lpstr>
      <vt:lpstr>Tanıştırma ve Temel Kavramlar</vt:lpstr>
      <vt:lpstr>Algoritmalar nedir?</vt:lpstr>
      <vt:lpstr>Algoritmalar nedir?</vt:lpstr>
      <vt:lpstr>Algoritmalar nedir?</vt:lpstr>
      <vt:lpstr>Algoritmalar nedir?</vt:lpstr>
      <vt:lpstr>Algoritmalar nedir?</vt:lpstr>
      <vt:lpstr>Algoritmalar nedir?</vt:lpstr>
      <vt:lpstr>Algoritmalar nedir?</vt:lpstr>
      <vt:lpstr>Algoritma temsilleri</vt:lpstr>
      <vt:lpstr>Algoritma temsilleri</vt:lpstr>
      <vt:lpstr>Algoritma temsilleri</vt:lpstr>
      <vt:lpstr>Slide 13</vt:lpstr>
      <vt:lpstr>Algoritma temsilleri</vt:lpstr>
      <vt:lpstr>Algoritma temsilleri</vt:lpstr>
      <vt:lpstr>Algoritma türleri</vt:lpstr>
      <vt:lpstr>Algoritmaların temel türleri</vt:lpstr>
      <vt:lpstr>Algoritmaların temel türleri</vt:lpstr>
      <vt:lpstr>Algoritmaların temel türleri</vt:lpstr>
      <vt:lpstr>Algoritmaların temel türleri</vt:lpstr>
      <vt:lpstr>Algoritmaların temel türleri</vt:lpstr>
      <vt:lpstr>Algoritmaların temel türleri</vt:lpstr>
      <vt:lpstr>Algoritmaların temel türleri</vt:lpstr>
      <vt:lpstr>Algoritmaların temel türleri</vt:lpstr>
      <vt:lpstr>Algoritma analiz temelleri</vt:lpstr>
      <vt:lpstr>Algoritma analiz temelleri</vt:lpstr>
      <vt:lpstr>Algoritma analiz temelleri</vt:lpstr>
      <vt:lpstr>Algoritma analiz temelleri</vt:lpstr>
      <vt:lpstr>Algoritma analiz temelleri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374</cp:revision>
  <dcterms:created xsi:type="dcterms:W3CDTF">2006-08-16T00:00:00Z</dcterms:created>
  <dcterms:modified xsi:type="dcterms:W3CDTF">2013-11-11T08:06:26Z</dcterms:modified>
</cp:coreProperties>
</file>