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73" r:id="rId4"/>
    <p:sldId id="478" r:id="rId5"/>
    <p:sldId id="477" r:id="rId6"/>
    <p:sldId id="479" r:id="rId7"/>
    <p:sldId id="480" r:id="rId8"/>
    <p:sldId id="481" r:id="rId9"/>
    <p:sldId id="482" r:id="rId10"/>
    <p:sldId id="483" r:id="rId11"/>
    <p:sldId id="484" r:id="rId12"/>
    <p:sldId id="486" r:id="rId13"/>
    <p:sldId id="487" r:id="rId14"/>
    <p:sldId id="488" r:id="rId15"/>
    <p:sldId id="489" r:id="rId16"/>
    <p:sldId id="491" r:id="rId17"/>
    <p:sldId id="492" r:id="rId18"/>
    <p:sldId id="493" r:id="rId19"/>
    <p:sldId id="494" r:id="rId20"/>
    <p:sldId id="495" r:id="rId21"/>
    <p:sldId id="496" r:id="rId22"/>
    <p:sldId id="498" r:id="rId23"/>
    <p:sldId id="499" r:id="rId24"/>
    <p:sldId id="500" r:id="rId25"/>
    <p:sldId id="505" r:id="rId26"/>
    <p:sldId id="506" r:id="rId27"/>
    <p:sldId id="509" r:id="rId28"/>
    <p:sldId id="510" r:id="rId29"/>
    <p:sldId id="508" r:id="rId30"/>
    <p:sldId id="514" r:id="rId31"/>
    <p:sldId id="515" r:id="rId32"/>
    <p:sldId id="517" r:id="rId33"/>
    <p:sldId id="516" r:id="rId34"/>
    <p:sldId id="550" r:id="rId35"/>
    <p:sldId id="519" r:id="rId36"/>
    <p:sldId id="520" r:id="rId37"/>
    <p:sldId id="521" r:id="rId38"/>
    <p:sldId id="522" r:id="rId39"/>
    <p:sldId id="523" r:id="rId40"/>
    <p:sldId id="524" r:id="rId41"/>
    <p:sldId id="525" r:id="rId42"/>
    <p:sldId id="527" r:id="rId43"/>
    <p:sldId id="529" r:id="rId44"/>
    <p:sldId id="551" r:id="rId45"/>
    <p:sldId id="530" r:id="rId46"/>
    <p:sldId id="512" r:id="rId47"/>
    <p:sldId id="532" r:id="rId48"/>
    <p:sldId id="543" r:id="rId49"/>
    <p:sldId id="544" r:id="rId50"/>
    <p:sldId id="533" r:id="rId51"/>
    <p:sldId id="545" r:id="rId52"/>
    <p:sldId id="546" r:id="rId53"/>
    <p:sldId id="547" r:id="rId54"/>
    <p:sldId id="537" r:id="rId55"/>
    <p:sldId id="538" r:id="rId56"/>
    <p:sldId id="548" r:id="rId57"/>
    <p:sldId id="542" r:id="rId58"/>
    <p:sldId id="549" r:id="rId59"/>
    <p:sldId id="552" r:id="rId60"/>
    <p:sldId id="541"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965" autoAdjust="0"/>
  </p:normalViewPr>
  <p:slideViewPr>
    <p:cSldViewPr>
      <p:cViewPr>
        <p:scale>
          <a:sx n="70" d="100"/>
          <a:sy n="70" d="100"/>
        </p:scale>
        <p:origin x="-130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9F51645-6137-4D62-BC03-A6674417C450}" type="datetimeFigureOut">
              <a:rPr lang="en-US"/>
              <a:pPr>
                <a:defRPr/>
              </a:pPr>
              <a:t>11-Nov-13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B22598-BE8B-4E12-A2D1-C6804E48166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FAFD13-953D-45D0-8821-03CB0854A557}" type="datetimeFigureOut">
              <a:rPr lang="en-US"/>
              <a:pPr>
                <a:defRPr/>
              </a:pPr>
              <a:t>11-Nov-13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DA3EF6-86A6-4F35-8563-42A6FFB7CC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533296-7D1E-4094-98D8-11AD098B7D18}" type="datetimeFigureOut">
              <a:rPr lang="en-US"/>
              <a:pPr>
                <a:defRPr/>
              </a:pPr>
              <a:t>11-Nov-13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41FD92-3BEB-4806-8339-C17DB8F013F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BB4F267-97FF-4FBA-B568-5A997A32E920}" type="datetimeFigureOut">
              <a:rPr lang="en-US"/>
              <a:pPr>
                <a:defRPr/>
              </a:pPr>
              <a:t>11-Nov-13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6A9628-4148-4907-9DCD-DADDE5DBFA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31ECB26-FE16-4216-B271-AF617B652415}" type="datetimeFigureOut">
              <a:rPr lang="en-US"/>
              <a:pPr>
                <a:defRPr/>
              </a:pPr>
              <a:t>11-Nov-13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135411-9CAC-4385-865A-6DCB57B22F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2BBFEFB-FF52-41EC-B6DA-3D117655B96D}" type="datetimeFigureOut">
              <a:rPr lang="en-US"/>
              <a:pPr>
                <a:defRPr/>
              </a:pPr>
              <a:t>11-Nov-13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C434BC-B78B-4A88-ABB7-73F0BBB05BA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D7088FC-E514-4755-9AD5-B640DF2261D4}" type="datetimeFigureOut">
              <a:rPr lang="en-US"/>
              <a:pPr>
                <a:defRPr/>
              </a:pPr>
              <a:t>11-Nov-13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BD8498C-5423-45C8-806C-B94B1BB6D4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2A9776-4FAE-4B2B-87DF-3A7474AC1E47}" type="datetimeFigureOut">
              <a:rPr lang="en-US"/>
              <a:pPr>
                <a:defRPr/>
              </a:pPr>
              <a:t>11-Nov-13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954563-7191-4FD7-8DA7-F805E39427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7AC36CA-B778-4DB0-9780-7282F789B160}" type="datetimeFigureOut">
              <a:rPr lang="en-US"/>
              <a:pPr>
                <a:defRPr/>
              </a:pPr>
              <a:t>11-Nov-13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EF0753C-2798-46D1-BCF2-2EFDC1D602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6299DBA-B8C8-4DF4-BDB2-5ACFEEBD0A86}" type="datetimeFigureOut">
              <a:rPr lang="en-US"/>
              <a:pPr>
                <a:defRPr/>
              </a:pPr>
              <a:t>11-Nov-13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7648A54-16D1-4687-9FE2-9535BCED31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6777B6E-ABD2-49BE-8FBE-475BD153AEEB}" type="datetimeFigureOut">
              <a:rPr lang="en-US"/>
              <a:pPr>
                <a:defRPr/>
              </a:pPr>
              <a:t>11-Nov-13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984139-D0F0-4450-A4DE-C39C43CF6C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C90F236-6B34-4C5A-B998-F310AE63726F}" type="datetimeFigureOut">
              <a:rPr lang="en-US"/>
              <a:pPr>
                <a:defRPr/>
              </a:pPr>
              <a:t>11-Nov-13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C8E808C4-85BE-4D41-97B4-68ABCDF680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4225"/>
            <a:ext cx="7696200" cy="1755775"/>
          </a:xfrm>
        </p:spPr>
        <p:txBody>
          <a:bodyPr rtlCol="0">
            <a:normAutofit fontScale="90000"/>
          </a:bodyPr>
          <a:lstStyle/>
          <a:p>
            <a:pPr fontAlgn="auto">
              <a:spcAft>
                <a:spcPts val="0"/>
              </a:spcAft>
              <a:defRPr/>
            </a:pPr>
            <a:r>
              <a:rPr lang="tr-TR" dirty="0" smtClean="0"/>
              <a:t>MIT503 </a:t>
            </a:r>
            <a:r>
              <a:rPr lang="ru-RU" dirty="0" smtClean="0"/>
              <a:t/>
            </a:r>
            <a:br>
              <a:rPr lang="ru-RU" dirty="0" smtClean="0"/>
            </a:br>
            <a:r>
              <a:rPr lang="tr-TR" dirty="0" smtClean="0"/>
              <a:t>Veri Yapıları ve algoritmalar</a:t>
            </a:r>
            <a:r>
              <a:rPr lang="en-US" dirty="0" smtClean="0"/>
              <a:t/>
            </a:r>
            <a:br>
              <a:rPr lang="en-US" dirty="0" smtClean="0"/>
            </a:br>
            <a:r>
              <a:rPr lang="tr-TR" b="1" i="1" dirty="0" smtClean="0"/>
              <a:t>Algoritmalar</a:t>
            </a:r>
            <a:r>
              <a:rPr lang="en-US" b="1" i="1" dirty="0" smtClean="0"/>
              <a:t>a</a:t>
            </a:r>
            <a:r>
              <a:rPr lang="tr-TR" b="1" i="1" dirty="0" smtClean="0"/>
              <a:t> </a:t>
            </a:r>
            <a:r>
              <a:rPr lang="tr-TR" b="1" i="1" dirty="0" smtClean="0"/>
              <a:t>giriş</a:t>
            </a:r>
            <a:endParaRPr lang="en-US" b="1" i="1" dirty="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tr-TR" dirty="0" smtClean="0"/>
              <a:t>Yrd. Doç. </a:t>
            </a:r>
            <a:r>
              <a:rPr lang="tr-TR" smtClean="0"/>
              <a:t>Dr. Yuriy </a:t>
            </a:r>
            <a:r>
              <a:rPr lang="tr-TR" dirty="0" smtClean="0"/>
              <a:t>Mishchenko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fontScale="92500" lnSpcReduction="10000"/>
          </a:bodyPr>
          <a:lstStyle/>
          <a:p>
            <a:r>
              <a:rPr lang="tr-TR" dirty="0" smtClean="0"/>
              <a:t>Bu örnekte önemli bir kavramı da karşılaştık</a:t>
            </a:r>
            <a:r>
              <a:rPr lang="tr-TR" dirty="0" smtClean="0"/>
              <a:t>, yani </a:t>
            </a:r>
            <a:r>
              <a:rPr lang="tr-TR" i="1" dirty="0" smtClean="0"/>
              <a:t>değişken</a:t>
            </a:r>
          </a:p>
          <a:p>
            <a:pPr lvl="1"/>
            <a:r>
              <a:rPr lang="tr-TR" dirty="0" smtClean="0"/>
              <a:t>“tencere, T olsun” gibi ifadeler, </a:t>
            </a:r>
            <a:r>
              <a:rPr lang="tr-TR" dirty="0" smtClean="0"/>
              <a:t>uzun </a:t>
            </a:r>
            <a:r>
              <a:rPr lang="tr-TR" dirty="0" smtClean="0"/>
              <a:t>ifadeyi daha sonra </a:t>
            </a:r>
            <a:r>
              <a:rPr lang="tr-TR" dirty="0" smtClean="0"/>
              <a:t>daha kolayca birkaç defa </a:t>
            </a:r>
            <a:r>
              <a:rPr lang="tr-TR" dirty="0" smtClean="0"/>
              <a:t>tekrar </a:t>
            </a:r>
            <a:r>
              <a:rPr lang="tr-TR" dirty="0" smtClean="0"/>
              <a:t>kullanmak </a:t>
            </a:r>
            <a:r>
              <a:rPr lang="tr-TR" dirty="0" smtClean="0"/>
              <a:t>için </a:t>
            </a:r>
            <a:r>
              <a:rPr lang="tr-TR" dirty="0" smtClean="0"/>
              <a:t>faydalıdır</a:t>
            </a:r>
            <a:endParaRPr lang="tr-TR" dirty="0" smtClean="0"/>
          </a:p>
          <a:p>
            <a:pPr lvl="1"/>
            <a:r>
              <a:rPr lang="tr-TR" dirty="0" smtClean="0"/>
              <a:t>Değişken, </a:t>
            </a:r>
            <a:r>
              <a:rPr lang="tr-TR" dirty="0" smtClean="0"/>
              <a:t>bu anlamda daha önce belirtilmiş ve daha sonra kullanılacak </a:t>
            </a:r>
            <a:r>
              <a:rPr lang="tr-TR" dirty="0" smtClean="0"/>
              <a:t>bir uzun </a:t>
            </a:r>
            <a:r>
              <a:rPr lang="tr-TR" dirty="0" smtClean="0"/>
              <a:t>ifadenin </a:t>
            </a:r>
            <a:r>
              <a:rPr lang="tr-TR" dirty="0" smtClean="0"/>
              <a:t>temsili </a:t>
            </a:r>
          </a:p>
          <a:p>
            <a:pPr lvl="1"/>
            <a:r>
              <a:rPr lang="tr-TR" dirty="0" smtClean="0"/>
              <a:t>Örneğin </a:t>
            </a:r>
            <a:r>
              <a:rPr lang="tr-TR" dirty="0" smtClean="0"/>
              <a:t>“mercimek, soğan, ve su içeren tencereyi kaynatın” tekrar tekrar yazmamak </a:t>
            </a:r>
            <a:r>
              <a:rPr lang="tr-TR" dirty="0" smtClean="0"/>
              <a:t>için, “T</a:t>
            </a:r>
            <a:r>
              <a:rPr lang="tr-TR" dirty="0" smtClean="0"/>
              <a:t>” sembolünü </a:t>
            </a:r>
            <a:r>
              <a:rPr lang="tr-TR" dirty="0" smtClean="0"/>
              <a:t>kullanarak, sadece “T’yi </a:t>
            </a:r>
            <a:r>
              <a:rPr lang="tr-TR" dirty="0" smtClean="0"/>
              <a:t>kaynatın” </a:t>
            </a:r>
            <a:r>
              <a:rPr lang="tr-TR" dirty="0" smtClean="0"/>
              <a:t>yazmamıza gerek var</a:t>
            </a:r>
            <a:endParaRPr lang="tr-TR" dirty="0" smtClean="0"/>
          </a:p>
          <a:p>
            <a:pPr>
              <a:buNone/>
            </a:pPr>
            <a:endParaRPr lang="tr-TR"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pPr lvl="1"/>
            <a:r>
              <a:rPr lang="tr-TR" dirty="0" smtClean="0"/>
              <a:t>Diğer açıdan </a:t>
            </a:r>
            <a:r>
              <a:rPr lang="tr-TR" dirty="0" smtClean="0"/>
              <a:t>değişken, aynı zamanda farklı ifadeler veya değerler içerebilir </a:t>
            </a:r>
            <a:r>
              <a:rPr lang="tr-TR" dirty="0" smtClean="0"/>
              <a:t>bir konteyner olarak düşünülebilir</a:t>
            </a:r>
          </a:p>
          <a:p>
            <a:pPr lvl="1"/>
            <a:r>
              <a:rPr lang="tr-TR" dirty="0" smtClean="0"/>
              <a:t>“</a:t>
            </a:r>
            <a:r>
              <a:rPr lang="tr-TR" dirty="0" smtClean="0"/>
              <a:t>T olsun” </a:t>
            </a:r>
            <a:r>
              <a:rPr lang="tr-TR" dirty="0" smtClean="0"/>
              <a:t>derken, “</a:t>
            </a:r>
            <a:r>
              <a:rPr lang="tr-TR" dirty="0" smtClean="0"/>
              <a:t>T” </a:t>
            </a:r>
            <a:r>
              <a:rPr lang="tr-TR" dirty="0" smtClean="0"/>
              <a:t>adlı konteynere </a:t>
            </a:r>
            <a:r>
              <a:rPr lang="tr-TR" dirty="0" smtClean="0"/>
              <a:t>birşeyin </a:t>
            </a:r>
            <a:r>
              <a:rPr lang="tr-TR" dirty="0" smtClean="0"/>
              <a:t>atanmasını düşünürüz</a:t>
            </a:r>
            <a:endParaRPr lang="tr-TR" dirty="0" smtClean="0"/>
          </a:p>
          <a:p>
            <a:pPr lvl="1"/>
            <a:r>
              <a:rPr lang="tr-TR" dirty="0" smtClean="0"/>
              <a:t>“T” </a:t>
            </a:r>
            <a:r>
              <a:rPr lang="tr-TR" dirty="0" smtClean="0"/>
              <a:t>tekrar </a:t>
            </a:r>
            <a:r>
              <a:rPr lang="tr-TR" dirty="0" smtClean="0"/>
              <a:t>kullanacak zamanda, </a:t>
            </a:r>
            <a:r>
              <a:rPr lang="tr-TR" dirty="0" smtClean="0"/>
              <a:t>önce atanmış </a:t>
            </a:r>
            <a:r>
              <a:rPr lang="tr-TR" dirty="0" smtClean="0"/>
              <a:t>değerin tekrar kullanılması anlamına gelir</a:t>
            </a:r>
            <a:endParaRPr lang="tr-TR" dirty="0" smtClean="0"/>
          </a:p>
          <a:p>
            <a:pPr>
              <a:buNone/>
            </a:pPr>
            <a:endParaRPr lang="tr-TR"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İşte değişken, yani başka bir uzun </a:t>
            </a:r>
            <a:r>
              <a:rPr lang="tr-TR" dirty="0" smtClean="0"/>
              <a:t>ifade/değer/işlemin sonucu/vb </a:t>
            </a:r>
            <a:r>
              <a:rPr lang="tr-TR" dirty="0" smtClean="0"/>
              <a:t>içeren ve anlamına gelen bir </a:t>
            </a:r>
            <a:r>
              <a:rPr lang="tr-TR" dirty="0" smtClean="0"/>
              <a:t>sembol</a:t>
            </a:r>
            <a:endParaRPr lang="tr-TR"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lnSpcReduction="10000"/>
          </a:bodyPr>
          <a:lstStyle/>
          <a:p>
            <a:r>
              <a:rPr lang="tr-TR" dirty="0" smtClean="0"/>
              <a:t>Ana okulda öğrenilmiş ekleme ve çarpma işlemleri </a:t>
            </a:r>
            <a:r>
              <a:rPr lang="tr-TR" dirty="0" smtClean="0"/>
              <a:t>de algoritmalar</a:t>
            </a:r>
            <a:endParaRPr lang="tr-TR" dirty="0" smtClean="0"/>
          </a:p>
          <a:p>
            <a:r>
              <a:rPr lang="tr-TR" dirty="0" smtClean="0"/>
              <a:t>Yani, ekleme </a:t>
            </a:r>
            <a:r>
              <a:rPr lang="tr-TR" dirty="0" smtClean="0"/>
              <a:t>işlemi</a:t>
            </a:r>
            <a:endParaRPr lang="tr-TR" dirty="0" smtClean="0"/>
          </a:p>
          <a:p>
            <a:pPr lvl="1"/>
            <a:r>
              <a:rPr lang="tr-TR" dirty="0" smtClean="0"/>
              <a:t>İki sayı birbirinin altında yazıp basamak basamak eklemeye başlıyoruz</a:t>
            </a:r>
          </a:p>
          <a:p>
            <a:pPr lvl="1"/>
            <a:r>
              <a:rPr lang="tr-TR" dirty="0" smtClean="0"/>
              <a:t>Eğer </a:t>
            </a:r>
            <a:r>
              <a:rPr lang="tr-TR" dirty="0" smtClean="0"/>
              <a:t>bir adımda sonuç </a:t>
            </a:r>
            <a:r>
              <a:rPr lang="tr-TR" dirty="0" smtClean="0"/>
              <a:t>9 dan büyükse, 1 hatırlıyoruz ve sonraki basamakların toplamına ekliyoruz</a:t>
            </a:r>
          </a:p>
          <a:p>
            <a:pPr lvl="1"/>
            <a:r>
              <a:rPr lang="tr-TR" dirty="0" smtClean="0"/>
              <a:t>Tüm basamaklar için b</a:t>
            </a:r>
            <a:r>
              <a:rPr lang="tr-TR" dirty="0" smtClean="0"/>
              <a:t>u </a:t>
            </a:r>
            <a:r>
              <a:rPr lang="tr-TR" dirty="0" smtClean="0"/>
              <a:t>şekilde </a:t>
            </a:r>
            <a:r>
              <a:rPr lang="tr-TR" dirty="0" smtClean="0"/>
              <a:t>ekleme </a:t>
            </a:r>
            <a:r>
              <a:rPr lang="tr-TR" dirty="0" smtClean="0"/>
              <a:t>işlemini yapıyoruz</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Örnek:</a:t>
            </a:r>
          </a:p>
          <a:p>
            <a:pPr>
              <a:buNone/>
            </a:pPr>
            <a:r>
              <a:rPr lang="tr-TR" dirty="0" smtClean="0"/>
              <a:t> 38399</a:t>
            </a:r>
          </a:p>
          <a:p>
            <a:pPr>
              <a:buNone/>
            </a:pPr>
            <a:r>
              <a:rPr lang="tr-TR" dirty="0" smtClean="0"/>
              <a:t> 18389</a:t>
            </a:r>
          </a:p>
          <a:p>
            <a:pPr>
              <a:buNone/>
            </a:pPr>
            <a:r>
              <a:rPr lang="tr-TR" dirty="0" smtClean="0"/>
              <a:t> 5</a:t>
            </a:r>
            <a:r>
              <a:rPr lang="tr-TR" dirty="0" smtClean="0">
                <a:solidFill>
                  <a:srgbClr val="FF0000"/>
                </a:solidFill>
              </a:rPr>
              <a:t>6</a:t>
            </a:r>
            <a:r>
              <a:rPr lang="tr-TR" dirty="0" smtClean="0"/>
              <a:t>7</a:t>
            </a:r>
            <a:r>
              <a:rPr lang="tr-TR" dirty="0" smtClean="0">
                <a:solidFill>
                  <a:srgbClr val="FF0000"/>
                </a:solidFill>
              </a:rPr>
              <a:t>88</a:t>
            </a:r>
          </a:p>
          <a:p>
            <a:pPr>
              <a:buNone/>
            </a:pPr>
            <a:r>
              <a:rPr lang="tr-TR" sz="2800" dirty="0" smtClean="0"/>
              <a:t>   x</a:t>
            </a:r>
            <a:r>
              <a:rPr lang="tr-TR" sz="2800" dirty="0" smtClean="0">
                <a:solidFill>
                  <a:srgbClr val="FF0000"/>
                </a:solidFill>
              </a:rPr>
              <a:t>1</a:t>
            </a:r>
            <a:r>
              <a:rPr lang="tr-TR" sz="2800" dirty="0" smtClean="0"/>
              <a:t>x</a:t>
            </a:r>
            <a:r>
              <a:rPr lang="tr-TR" sz="2800" dirty="0" smtClean="0">
                <a:solidFill>
                  <a:srgbClr val="FF0000"/>
                </a:solidFill>
              </a:rPr>
              <a:t>11</a:t>
            </a:r>
            <a:r>
              <a:rPr lang="tr-TR" sz="2800" dirty="0" smtClean="0"/>
              <a:t>        </a:t>
            </a:r>
            <a:endParaRPr lang="tr-TR" dirty="0" smtClean="0"/>
          </a:p>
        </p:txBody>
      </p:sp>
      <p:cxnSp>
        <p:nvCxnSpPr>
          <p:cNvPr id="5" name="Straight Connector 4"/>
          <p:cNvCxnSpPr/>
          <p:nvPr/>
        </p:nvCxnSpPr>
        <p:spPr>
          <a:xfrm>
            <a:off x="228600" y="33528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a:off x="609600" y="4419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Bunun </a:t>
            </a:r>
            <a:r>
              <a:rPr lang="tr-TR" dirty="0" smtClean="0"/>
              <a:t>nasıl yapılacağını </a:t>
            </a:r>
            <a:r>
              <a:rPr lang="tr-TR" dirty="0" smtClean="0"/>
              <a:t>hepimiz </a:t>
            </a:r>
            <a:r>
              <a:rPr lang="tr-TR" dirty="0" smtClean="0"/>
              <a:t>biliyoruz</a:t>
            </a:r>
            <a:r>
              <a:rPr lang="tr-TR" dirty="0" smtClean="0"/>
              <a:t>, </a:t>
            </a:r>
            <a:r>
              <a:rPr lang="tr-TR" dirty="0" smtClean="0"/>
              <a:t>algoritma/işlem </a:t>
            </a:r>
            <a:r>
              <a:rPr lang="tr-TR" dirty="0" smtClean="0"/>
              <a:t>sırası şeklinde bunu yazmak çok basit </a:t>
            </a:r>
            <a:r>
              <a:rPr lang="tr-TR" dirty="0" smtClean="0"/>
              <a:t>soru </a:t>
            </a:r>
            <a:r>
              <a:rPr lang="tr-TR" dirty="0" smtClean="0"/>
              <a:t>değildir </a:t>
            </a:r>
          </a:p>
          <a:p>
            <a:endParaRPr lang="tr-TR" dirty="0" smtClean="0"/>
          </a:p>
          <a:p>
            <a:r>
              <a:rPr lang="tr-TR" dirty="0" smtClean="0"/>
              <a:t>Deneyelim </a:t>
            </a:r>
            <a:r>
              <a:rPr lang="tr-TR"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304800" y="0"/>
            <a:ext cx="8458200" cy="6858000"/>
          </a:xfrm>
        </p:spPr>
        <p:txBody>
          <a:bodyPr>
            <a:normAutofit fontScale="47500" lnSpcReduction="20000"/>
          </a:bodyPr>
          <a:lstStyle/>
          <a:p>
            <a:pPr marL="0" indent="0">
              <a:buNone/>
            </a:pPr>
            <a:r>
              <a:rPr lang="tr-TR" b="1" dirty="0" smtClean="0"/>
              <a:t>“Sayı ekleme”</a:t>
            </a:r>
          </a:p>
          <a:p>
            <a:pPr marL="0" indent="0">
              <a:buNone/>
            </a:pPr>
            <a:r>
              <a:rPr lang="tr-TR" b="1" dirty="0" smtClean="0"/>
              <a:t>A, 1. giriş sayı olsun</a:t>
            </a:r>
          </a:p>
          <a:p>
            <a:pPr marL="0" indent="0">
              <a:buNone/>
            </a:pPr>
            <a:r>
              <a:rPr lang="tr-TR" b="1" dirty="0" smtClean="0"/>
              <a:t>B, 2. giriş sayı olsun</a:t>
            </a:r>
          </a:p>
          <a:p>
            <a:pPr marL="0" indent="0">
              <a:buNone/>
            </a:pPr>
            <a:r>
              <a:rPr lang="tr-TR" b="1" dirty="0" smtClean="0"/>
              <a:t>//basamakları sağdan sayılmayı deyelim</a:t>
            </a:r>
          </a:p>
          <a:p>
            <a:pPr marL="0" indent="0">
              <a:buNone/>
            </a:pPr>
            <a:r>
              <a:rPr lang="tr-TR" b="1" dirty="0" smtClean="0"/>
              <a:t>A’nın 1. basamak elde edin, a olsun</a:t>
            </a:r>
          </a:p>
          <a:p>
            <a:pPr marL="0" indent="0">
              <a:buNone/>
            </a:pPr>
            <a:r>
              <a:rPr lang="tr-TR" b="1" dirty="0" smtClean="0"/>
              <a:t>B’nın 1. basamak elde edin, b olsun</a:t>
            </a:r>
          </a:p>
          <a:p>
            <a:pPr marL="0" indent="0">
              <a:buNone/>
            </a:pPr>
            <a:r>
              <a:rPr lang="tr-TR" b="1" dirty="0" smtClean="0"/>
              <a:t>a ve b’nın toplamı ekleme tablosunu (9x9) kullanarak bulun, C olsun</a:t>
            </a:r>
          </a:p>
          <a:p>
            <a:pPr marL="0" indent="0">
              <a:buNone/>
            </a:pPr>
            <a:r>
              <a:rPr lang="tr-TR" b="1" dirty="0" smtClean="0"/>
              <a:t>Eğer C 9’dan büyük ise</a:t>
            </a:r>
          </a:p>
          <a:p>
            <a:pPr marL="0" indent="0">
              <a:buNone/>
            </a:pPr>
            <a:r>
              <a:rPr lang="tr-TR" b="1" dirty="0" smtClean="0"/>
              <a:t>   1 hatırlayalım, H olsun</a:t>
            </a:r>
          </a:p>
          <a:p>
            <a:pPr marL="0" indent="0">
              <a:buNone/>
            </a:pPr>
            <a:r>
              <a:rPr lang="tr-TR" b="1" dirty="0" smtClean="0"/>
              <a:t>Aksi halde</a:t>
            </a:r>
          </a:p>
          <a:p>
            <a:pPr marL="0" indent="0">
              <a:buNone/>
            </a:pPr>
            <a:r>
              <a:rPr lang="tr-TR" b="1" dirty="0" smtClean="0"/>
              <a:t>   H sıfır olsun</a:t>
            </a:r>
          </a:p>
          <a:p>
            <a:pPr marL="0" indent="0">
              <a:buNone/>
            </a:pPr>
            <a:r>
              <a:rPr lang="tr-TR" b="1" dirty="0" smtClean="0"/>
              <a:t>C‘nin son basamağı sonucun 1. basamak olarak yazın</a:t>
            </a:r>
          </a:p>
          <a:p>
            <a:pPr marL="0" indent="0">
              <a:buNone/>
            </a:pPr>
            <a:r>
              <a:rPr lang="tr-TR" b="1" dirty="0" smtClean="0"/>
              <a:t>------ sonra </a:t>
            </a:r>
          </a:p>
          <a:p>
            <a:pPr marL="0" indent="0">
              <a:buNone/>
            </a:pPr>
            <a:r>
              <a:rPr lang="tr-TR" b="1" dirty="0" smtClean="0"/>
              <a:t>A’nın 2. basamak elde edin, a olsun</a:t>
            </a:r>
          </a:p>
          <a:p>
            <a:pPr marL="0" indent="0">
              <a:buNone/>
            </a:pPr>
            <a:r>
              <a:rPr lang="tr-TR" b="1" dirty="0" smtClean="0"/>
              <a:t>B’nın 2. basamak elde edin, b olsun</a:t>
            </a:r>
          </a:p>
          <a:p>
            <a:pPr marL="0" indent="0">
              <a:buNone/>
            </a:pPr>
            <a:r>
              <a:rPr lang="tr-TR" b="1" dirty="0" smtClean="0"/>
              <a:t>a ve b’nın toplamı ekleme tablosunu kullanarak bulun, C olsun</a:t>
            </a:r>
          </a:p>
          <a:p>
            <a:pPr marL="0" indent="0">
              <a:buNone/>
            </a:pPr>
            <a:r>
              <a:rPr lang="tr-TR" b="1" dirty="0" smtClean="0"/>
              <a:t>Eğer H 1’e eşit ise</a:t>
            </a:r>
          </a:p>
          <a:p>
            <a:pPr marL="0" indent="0">
              <a:buNone/>
            </a:pPr>
            <a:r>
              <a:rPr lang="tr-TR" b="1" dirty="0" smtClean="0"/>
              <a:t>    C‘nın sonraki sayı elde edin, yine C olsun</a:t>
            </a:r>
          </a:p>
          <a:p>
            <a:pPr marL="0" indent="0">
              <a:buNone/>
            </a:pPr>
            <a:r>
              <a:rPr lang="tr-TR" b="1" dirty="0" smtClean="0"/>
              <a:t>Eğer C 9’dan büyük ise</a:t>
            </a:r>
          </a:p>
          <a:p>
            <a:pPr marL="0" indent="0">
              <a:buNone/>
            </a:pPr>
            <a:r>
              <a:rPr lang="tr-TR" b="1" dirty="0" smtClean="0"/>
              <a:t>   1 hatırlayalım, H olsun</a:t>
            </a:r>
          </a:p>
          <a:p>
            <a:pPr marL="0" indent="0">
              <a:buNone/>
            </a:pPr>
            <a:r>
              <a:rPr lang="tr-TR" b="1" dirty="0" smtClean="0"/>
              <a:t>Aksi Halde</a:t>
            </a:r>
          </a:p>
          <a:p>
            <a:pPr marL="0" indent="0">
              <a:buNone/>
            </a:pPr>
            <a:r>
              <a:rPr lang="tr-TR" b="1" dirty="0" smtClean="0"/>
              <a:t>   H sıfır olsun</a:t>
            </a:r>
          </a:p>
          <a:p>
            <a:pPr marL="0" indent="0">
              <a:buNone/>
            </a:pPr>
            <a:r>
              <a:rPr lang="tr-TR" b="1" dirty="0" smtClean="0"/>
              <a:t>C‘nin son basamağı sonucun 2. basamak olarak yazın</a:t>
            </a:r>
          </a:p>
          <a:p>
            <a:pPr marL="0" indent="0">
              <a:buNone/>
            </a:pPr>
            <a:r>
              <a:rPr lang="tr-TR" b="1" dirty="0" smtClean="0"/>
              <a:t>------ sonra </a:t>
            </a:r>
          </a:p>
          <a:p>
            <a:pPr marL="0" indent="0">
              <a:buNone/>
            </a:pPr>
            <a:r>
              <a:rPr lang="tr-TR" b="1" dirty="0" smtClean="0"/>
              <a:t>A’nın 3. basamak elde edin, a olsun</a:t>
            </a:r>
          </a:p>
          <a:p>
            <a:pPr marL="0" indent="0">
              <a:buNone/>
            </a:pPr>
            <a:r>
              <a:rPr lang="tr-TR" b="1" dirty="0" smtClean="0"/>
              <a:t>B’nın 3. basamak elde edin, b olsun</a:t>
            </a:r>
          </a:p>
          <a:p>
            <a:pPr marL="0" indent="0">
              <a:buNone/>
            </a:pPr>
            <a:r>
              <a:rPr lang="tr-TR" b="1" dirty="0" smtClean="0"/>
              <a:t>a ve b’nın toplamı ekleme tablosunu kullanarak bulun, C olsun</a:t>
            </a:r>
          </a:p>
          <a:p>
            <a:pPr marL="0" indent="0">
              <a:buNone/>
            </a:pPr>
            <a:r>
              <a:rPr lang="tr-TR" b="1"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Burada iki yeni kavrama karşılaşıyoruz</a:t>
            </a:r>
          </a:p>
          <a:p>
            <a:pPr lvl="1"/>
            <a:r>
              <a:rPr lang="tr-TR" dirty="0" smtClean="0"/>
              <a:t>Koşullu </a:t>
            </a:r>
            <a:r>
              <a:rPr lang="tr-TR" dirty="0" smtClean="0"/>
              <a:t>işlemler; </a:t>
            </a:r>
            <a:r>
              <a:rPr lang="tr-TR" dirty="0" smtClean="0"/>
              <a:t>yani eğer bir koşul </a:t>
            </a:r>
            <a:r>
              <a:rPr lang="tr-TR" dirty="0" smtClean="0"/>
              <a:t>doğruysa </a:t>
            </a:r>
            <a:r>
              <a:rPr lang="tr-TR" dirty="0" smtClean="0"/>
              <a:t>bir işlem, </a:t>
            </a:r>
            <a:r>
              <a:rPr lang="tr-TR" dirty="0" smtClean="0"/>
              <a:t>değilse </a:t>
            </a:r>
            <a:r>
              <a:rPr lang="tr-TR" dirty="0" smtClean="0"/>
              <a:t>diğer işlem yapmamıza gerek </a:t>
            </a:r>
            <a:r>
              <a:rPr lang="tr-TR" dirty="0" smtClean="0"/>
              <a:t>var</a:t>
            </a:r>
            <a:br>
              <a:rPr lang="tr-TR" dirty="0" smtClean="0"/>
            </a:br>
            <a:r>
              <a:rPr lang="tr-TR" dirty="0" smtClean="0"/>
              <a:t/>
            </a:r>
            <a:br>
              <a:rPr lang="tr-TR" dirty="0" smtClean="0"/>
            </a:br>
            <a:r>
              <a:rPr lang="tr-TR" dirty="0" smtClean="0"/>
              <a:t>Eğer C 9’dan büyük ise</a:t>
            </a:r>
            <a:br>
              <a:rPr lang="tr-TR" dirty="0" smtClean="0"/>
            </a:br>
            <a:r>
              <a:rPr lang="tr-TR" dirty="0" smtClean="0"/>
              <a:t>   H </a:t>
            </a:r>
            <a:r>
              <a:rPr lang="tr-TR" dirty="0" smtClean="0"/>
              <a:t>bir</a:t>
            </a:r>
            <a:r>
              <a:rPr lang="tr-TR" dirty="0" smtClean="0"/>
              <a:t/>
            </a:r>
            <a:br>
              <a:rPr lang="tr-TR" dirty="0" smtClean="0"/>
            </a:br>
            <a:r>
              <a:rPr lang="tr-TR" dirty="0" smtClean="0"/>
              <a:t>Değilse</a:t>
            </a:r>
            <a:r>
              <a:rPr lang="tr-TR" dirty="0" smtClean="0"/>
              <a:t/>
            </a:r>
            <a:br>
              <a:rPr lang="tr-TR" dirty="0" smtClean="0"/>
            </a:br>
            <a:r>
              <a:rPr lang="tr-TR" dirty="0" smtClean="0"/>
              <a:t>   H </a:t>
            </a:r>
            <a:r>
              <a:rPr lang="tr-TR" dirty="0" smtClean="0"/>
              <a:t>yok</a:t>
            </a:r>
            <a:endParaRPr lang="tr-TR" dirty="0" smtClean="0"/>
          </a:p>
          <a:p>
            <a:pPr lvl="1"/>
            <a:r>
              <a:rPr lang="tr-TR" dirty="0" smtClean="0"/>
              <a:t>Bunun gibi “ise” işlemlere </a:t>
            </a:r>
            <a:r>
              <a:rPr lang="tr-TR" i="1" dirty="0" smtClean="0"/>
              <a:t>koşullu işlem </a:t>
            </a:r>
            <a:r>
              <a:rPr lang="tr-TR" dirty="0" smtClean="0"/>
              <a:t>diyoruz</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fontScale="85000" lnSpcReduction="20000"/>
          </a:bodyPr>
          <a:lstStyle/>
          <a:p>
            <a:pPr>
              <a:tabLst>
                <a:tab pos="914400" algn="l"/>
              </a:tabLst>
            </a:pPr>
            <a:r>
              <a:rPr lang="tr-TR" dirty="0" smtClean="0"/>
              <a:t>İkincisi önemli kavram olarak</a:t>
            </a:r>
            <a:r>
              <a:rPr lang="tr-TR" dirty="0" smtClean="0"/>
              <a:t>, fark </a:t>
            </a:r>
            <a:r>
              <a:rPr lang="tr-TR" dirty="0" smtClean="0"/>
              <a:t>edin </a:t>
            </a:r>
            <a:r>
              <a:rPr lang="tr-TR" dirty="0" smtClean="0"/>
              <a:t>ki algoritmamızda baya bir birine </a:t>
            </a:r>
            <a:r>
              <a:rPr lang="tr-TR" dirty="0" smtClean="0"/>
              <a:t>benzer </a:t>
            </a:r>
            <a:r>
              <a:rPr lang="tr-TR" dirty="0" smtClean="0"/>
              <a:t>işlem </a:t>
            </a:r>
            <a:r>
              <a:rPr lang="tr-TR" dirty="0" smtClean="0"/>
              <a:t>var, </a:t>
            </a:r>
            <a:r>
              <a:rPr lang="tr-TR" dirty="0" smtClean="0"/>
              <a:t>yani</a:t>
            </a:r>
            <a:br>
              <a:rPr lang="tr-TR" dirty="0" smtClean="0"/>
            </a:br>
            <a:r>
              <a:rPr lang="tr-TR" sz="2500" dirty="0" smtClean="0"/>
              <a:t>	A’nın 2. basamak elde edin, a olsun</a:t>
            </a:r>
          </a:p>
          <a:p>
            <a:pPr marL="0" indent="0">
              <a:buNone/>
              <a:tabLst>
                <a:tab pos="914400" algn="l"/>
              </a:tabLst>
            </a:pPr>
            <a:r>
              <a:rPr lang="tr-TR" sz="2300" dirty="0" smtClean="0"/>
              <a:t>	B’nın 2. basamak elde edin, b olsun</a:t>
            </a:r>
          </a:p>
          <a:p>
            <a:pPr marL="0" indent="0">
              <a:buNone/>
              <a:tabLst>
                <a:tab pos="914400" algn="l"/>
              </a:tabLst>
            </a:pPr>
            <a:r>
              <a:rPr lang="tr-TR" sz="2300" dirty="0" smtClean="0"/>
              <a:t>	a ve b’nın toplamı ekleme tablosunu kullanarak bulun, C olsun</a:t>
            </a:r>
          </a:p>
          <a:p>
            <a:pPr marL="0" indent="0">
              <a:buNone/>
              <a:tabLst>
                <a:tab pos="914400" algn="l"/>
              </a:tabLst>
            </a:pPr>
            <a:r>
              <a:rPr lang="tr-TR" sz="2300" dirty="0" smtClean="0"/>
              <a:t>	Eğer H 1’e eşit ise</a:t>
            </a:r>
          </a:p>
          <a:p>
            <a:pPr marL="0" indent="0">
              <a:buNone/>
              <a:tabLst>
                <a:tab pos="914400" algn="l"/>
              </a:tabLst>
            </a:pPr>
            <a:r>
              <a:rPr lang="tr-TR" sz="2300" dirty="0" smtClean="0"/>
              <a:t>	    C‘nın sonraki sayı elde edin, yine C olsun</a:t>
            </a:r>
          </a:p>
          <a:p>
            <a:pPr marL="0" indent="0">
              <a:buNone/>
              <a:tabLst>
                <a:tab pos="914400" algn="l"/>
              </a:tabLst>
            </a:pPr>
            <a:r>
              <a:rPr lang="tr-TR" sz="2300" dirty="0" smtClean="0"/>
              <a:t>	Eğer C 9’dan büyük ise</a:t>
            </a:r>
          </a:p>
          <a:p>
            <a:pPr marL="0" indent="0">
              <a:buNone/>
              <a:tabLst>
                <a:tab pos="914400" algn="l"/>
              </a:tabLst>
            </a:pPr>
            <a:r>
              <a:rPr lang="tr-TR" sz="2300" dirty="0" smtClean="0"/>
              <a:t>	   1 hatırlayalım, H olsun</a:t>
            </a:r>
          </a:p>
          <a:p>
            <a:pPr marL="0" indent="0">
              <a:buNone/>
              <a:tabLst>
                <a:tab pos="914400" algn="l"/>
              </a:tabLst>
            </a:pPr>
            <a:r>
              <a:rPr lang="tr-TR" sz="2300" dirty="0" smtClean="0"/>
              <a:t>	Aksi Halde</a:t>
            </a:r>
          </a:p>
          <a:p>
            <a:pPr marL="0" indent="0">
              <a:buNone/>
              <a:tabLst>
                <a:tab pos="914400" algn="l"/>
              </a:tabLst>
            </a:pPr>
            <a:r>
              <a:rPr lang="tr-TR" sz="2300" dirty="0" smtClean="0"/>
              <a:t>	   H sıfır olsun</a:t>
            </a:r>
          </a:p>
          <a:p>
            <a:pPr marL="0" indent="0">
              <a:buNone/>
              <a:tabLst>
                <a:tab pos="914400" algn="l"/>
              </a:tabLst>
            </a:pPr>
            <a:r>
              <a:rPr lang="tr-TR" sz="2300" dirty="0" smtClean="0"/>
              <a:t>	C‘nin son basamağı sonucun 2. basamak olarak </a:t>
            </a:r>
            <a:r>
              <a:rPr lang="tr-TR" sz="2300" dirty="0" smtClean="0"/>
              <a:t>yazın</a:t>
            </a:r>
            <a:endParaRPr lang="tr-TR" dirty="0" smtClean="0"/>
          </a:p>
          <a:p>
            <a:pPr marL="0" indent="395288">
              <a:tabLst>
                <a:tab pos="914400" algn="l"/>
              </a:tabLst>
            </a:pPr>
            <a:r>
              <a:rPr lang="tr-TR" dirty="0" smtClean="0"/>
              <a:t>Bu durumda </a:t>
            </a:r>
            <a:r>
              <a:rPr lang="tr-TR" dirty="0" smtClean="0"/>
              <a:t>“</a:t>
            </a:r>
            <a:r>
              <a:rPr lang="tr-TR" dirty="0" smtClean="0"/>
              <a:t>döngü” </a:t>
            </a:r>
            <a:r>
              <a:rPr lang="tr-TR" dirty="0" smtClean="0"/>
              <a:t>olduğunu diyoruz, </a:t>
            </a:r>
            <a:r>
              <a:rPr lang="tr-TR" dirty="0" smtClean="0"/>
              <a:t>yani </a:t>
            </a:r>
            <a:r>
              <a:rPr lang="tr-TR" dirty="0" smtClean="0"/>
              <a:t>birçok defa tekrarlanması </a:t>
            </a:r>
            <a:r>
              <a:rPr lang="tr-TR" dirty="0" smtClean="0"/>
              <a:t>gereken </a:t>
            </a:r>
            <a:r>
              <a:rPr lang="tr-TR" dirty="0" smtClean="0"/>
              <a:t>bir işlem</a:t>
            </a:r>
            <a:endParaRPr lang="tr-TR" dirty="0" smtClean="0"/>
          </a:p>
          <a:p>
            <a:pPr lvl="1"/>
            <a:endParaRPr lang="tr-TR"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304800" y="0"/>
            <a:ext cx="8458200" cy="6858000"/>
          </a:xfrm>
        </p:spPr>
        <p:txBody>
          <a:bodyPr>
            <a:normAutofit fontScale="77500" lnSpcReduction="20000"/>
          </a:bodyPr>
          <a:lstStyle/>
          <a:p>
            <a:pPr marL="0" indent="0">
              <a:buNone/>
            </a:pPr>
            <a:r>
              <a:rPr lang="tr-TR" dirty="0" smtClean="0"/>
              <a:t>“Sayı ekleme</a:t>
            </a:r>
            <a:r>
              <a:rPr lang="tr-TR" dirty="0" smtClean="0"/>
              <a:t>” algoritması</a:t>
            </a:r>
            <a:endParaRPr lang="tr-TR" dirty="0" smtClean="0"/>
          </a:p>
          <a:p>
            <a:pPr marL="0" indent="0">
              <a:buNone/>
            </a:pPr>
            <a:r>
              <a:rPr lang="tr-TR" dirty="0" smtClean="0"/>
              <a:t>A, 1. giriş sayı olsun</a:t>
            </a:r>
          </a:p>
          <a:p>
            <a:pPr marL="0" indent="0">
              <a:buNone/>
            </a:pPr>
            <a:r>
              <a:rPr lang="tr-TR" dirty="0" smtClean="0"/>
              <a:t>B, 2. giriş sayı olsun</a:t>
            </a:r>
          </a:p>
          <a:p>
            <a:pPr marL="0" indent="0">
              <a:buNone/>
            </a:pPr>
            <a:r>
              <a:rPr lang="tr-TR" dirty="0" smtClean="0"/>
              <a:t>H </a:t>
            </a:r>
            <a:r>
              <a:rPr lang="tr-TR" dirty="0" smtClean="0"/>
              <a:t>yok olsun</a:t>
            </a:r>
            <a:endParaRPr lang="tr-TR" dirty="0" smtClean="0"/>
          </a:p>
          <a:p>
            <a:pPr marL="0" indent="0">
              <a:buNone/>
            </a:pPr>
            <a:r>
              <a:rPr lang="tr-TR" dirty="0" smtClean="0"/>
              <a:t>//basamakları sağdan sayılmayı deyelim</a:t>
            </a:r>
          </a:p>
          <a:p>
            <a:pPr marL="0" indent="0">
              <a:buNone/>
            </a:pPr>
            <a:r>
              <a:rPr lang="tr-TR" dirty="0" smtClean="0"/>
              <a:t>A’nın K. basamak yada B’nın K. basamak var IKEN</a:t>
            </a:r>
          </a:p>
          <a:p>
            <a:pPr marL="0" indent="0">
              <a:buNone/>
            </a:pPr>
            <a:r>
              <a:rPr lang="tr-TR" dirty="0" smtClean="0"/>
              <a:t>   A’nın K. basamak </a:t>
            </a:r>
            <a:r>
              <a:rPr lang="tr-TR" dirty="0" smtClean="0"/>
              <a:t>alın, </a:t>
            </a:r>
            <a:r>
              <a:rPr lang="tr-TR" dirty="0" smtClean="0"/>
              <a:t>a olsun</a:t>
            </a:r>
          </a:p>
          <a:p>
            <a:pPr marL="0" indent="0">
              <a:buNone/>
            </a:pPr>
            <a:r>
              <a:rPr lang="tr-TR" dirty="0" smtClean="0"/>
              <a:t>   B’nın K. basamak </a:t>
            </a:r>
            <a:r>
              <a:rPr lang="tr-TR" dirty="0" smtClean="0"/>
              <a:t>alın, </a:t>
            </a:r>
            <a:r>
              <a:rPr lang="tr-TR" dirty="0" smtClean="0"/>
              <a:t>b olsun</a:t>
            </a:r>
          </a:p>
          <a:p>
            <a:pPr marL="0" indent="0">
              <a:buNone/>
            </a:pPr>
            <a:r>
              <a:rPr lang="tr-TR" dirty="0" smtClean="0"/>
              <a:t>   a ve b’nın toplamı ekleme tablosunu kullanarak bulun, C olsun</a:t>
            </a:r>
          </a:p>
          <a:p>
            <a:pPr marL="0" indent="0">
              <a:buNone/>
            </a:pPr>
            <a:r>
              <a:rPr lang="tr-TR" dirty="0" smtClean="0"/>
              <a:t>   Eğer H </a:t>
            </a:r>
            <a:r>
              <a:rPr lang="tr-TR" dirty="0" smtClean="0"/>
              <a:t>varsa</a:t>
            </a:r>
            <a:endParaRPr lang="tr-TR" dirty="0" smtClean="0"/>
          </a:p>
          <a:p>
            <a:pPr marL="0" indent="0">
              <a:buNone/>
            </a:pPr>
            <a:r>
              <a:rPr lang="tr-TR" dirty="0" smtClean="0"/>
              <a:t>      C‘nın sonraki sayı </a:t>
            </a:r>
            <a:r>
              <a:rPr lang="tr-TR" dirty="0" smtClean="0"/>
              <a:t>alın, </a:t>
            </a:r>
            <a:r>
              <a:rPr lang="tr-TR" dirty="0" smtClean="0"/>
              <a:t>yine C olsun</a:t>
            </a:r>
          </a:p>
          <a:p>
            <a:pPr marL="0" indent="0">
              <a:buNone/>
            </a:pPr>
            <a:r>
              <a:rPr lang="tr-TR" dirty="0" smtClean="0"/>
              <a:t>   Eğer C 9’dan büyük ise</a:t>
            </a:r>
          </a:p>
          <a:p>
            <a:pPr marL="0" indent="0">
              <a:buNone/>
            </a:pPr>
            <a:r>
              <a:rPr lang="tr-TR" dirty="0" smtClean="0"/>
              <a:t>      H var olsun</a:t>
            </a:r>
            <a:endParaRPr lang="tr-TR" dirty="0" smtClean="0"/>
          </a:p>
          <a:p>
            <a:pPr marL="0" indent="0">
              <a:buNone/>
            </a:pPr>
            <a:r>
              <a:rPr lang="tr-TR" dirty="0" smtClean="0"/>
              <a:t>   </a:t>
            </a:r>
            <a:r>
              <a:rPr lang="tr-TR" dirty="0" smtClean="0"/>
              <a:t>Değilse</a:t>
            </a:r>
            <a:endParaRPr lang="tr-TR" dirty="0" smtClean="0"/>
          </a:p>
          <a:p>
            <a:pPr marL="0" indent="0">
              <a:buNone/>
            </a:pPr>
            <a:r>
              <a:rPr lang="tr-TR" dirty="0" smtClean="0"/>
              <a:t>      H </a:t>
            </a:r>
            <a:r>
              <a:rPr lang="tr-TR" dirty="0" smtClean="0"/>
              <a:t>yok </a:t>
            </a:r>
            <a:r>
              <a:rPr lang="tr-TR" dirty="0" smtClean="0"/>
              <a:t>olsun</a:t>
            </a:r>
          </a:p>
          <a:p>
            <a:pPr marL="0" indent="0">
              <a:buNone/>
            </a:pPr>
            <a:r>
              <a:rPr lang="tr-TR" dirty="0" smtClean="0"/>
              <a:t>   C‘nin son basamağı sonucun K. basamağı olarak yazın</a:t>
            </a:r>
          </a:p>
          <a:p>
            <a:pPr marL="0" indent="0">
              <a:buNone/>
            </a:pPr>
            <a:r>
              <a:rPr lang="tr-TR" dirty="0" smtClean="0"/>
              <a:t>   K’nin sonraki sayı alın, K olsun //yani sonraki </a:t>
            </a:r>
            <a:r>
              <a:rPr lang="tr-TR" dirty="0" smtClean="0"/>
              <a:t>basamağa gidin</a:t>
            </a:r>
            <a:endParaRPr lang="tr-TR"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Algoritmalara </a:t>
            </a:r>
            <a:r>
              <a:rPr lang="tr-TR" dirty="0" smtClean="0"/>
              <a:t>giriş</a:t>
            </a:r>
            <a:endParaRPr lang="en-US" dirty="0" smtClean="0"/>
          </a:p>
        </p:txBody>
      </p:sp>
      <p:sp>
        <p:nvSpPr>
          <p:cNvPr id="14338" name="Content Placeholder 2"/>
          <p:cNvSpPr>
            <a:spLocks noGrp="1"/>
          </p:cNvSpPr>
          <p:nvPr>
            <p:ph idx="1"/>
          </p:nvPr>
        </p:nvSpPr>
        <p:spPr/>
        <p:txBody>
          <a:bodyPr/>
          <a:lstStyle/>
          <a:p>
            <a:pPr>
              <a:buFont typeface="Arial" charset="0"/>
              <a:buNone/>
            </a:pPr>
            <a:r>
              <a:rPr lang="tr-TR" dirty="0" smtClean="0"/>
              <a:t>Ders planı</a:t>
            </a:r>
          </a:p>
          <a:p>
            <a:r>
              <a:rPr lang="tr-TR" dirty="0" smtClean="0"/>
              <a:t>Algoritmalar nedir</a:t>
            </a:r>
          </a:p>
          <a:p>
            <a:r>
              <a:rPr lang="tr-TR" dirty="0" smtClean="0"/>
              <a:t>Algoritma “olmayan”</a:t>
            </a:r>
            <a:r>
              <a:rPr lang="tr-TR" dirty="0" smtClean="0"/>
              <a:t> </a:t>
            </a:r>
            <a:r>
              <a:rPr lang="tr-TR" dirty="0" smtClean="0"/>
              <a:t>algoritmalar</a:t>
            </a:r>
          </a:p>
          <a:p>
            <a:pPr lvl="1"/>
            <a:r>
              <a:rPr lang="tr-TR" dirty="0" smtClean="0"/>
              <a:t>Günlük hayatta algoritmalar</a:t>
            </a:r>
            <a:endParaRPr lang="tr-TR" dirty="0" smtClean="0"/>
          </a:p>
          <a:p>
            <a:pPr lvl="1"/>
            <a:r>
              <a:rPr lang="tr-TR" dirty="0" smtClean="0"/>
              <a:t>Sayı </a:t>
            </a:r>
            <a:r>
              <a:rPr lang="tr-TR" dirty="0" smtClean="0"/>
              <a:t>ekleme ve </a:t>
            </a:r>
            <a:r>
              <a:rPr lang="tr-TR" dirty="0" smtClean="0"/>
              <a:t>çarpma süreçleri</a:t>
            </a:r>
            <a:endParaRPr lang="en-US" dirty="0" smtClean="0"/>
          </a:p>
          <a:p>
            <a:r>
              <a:rPr lang="tr-TR" dirty="0" smtClean="0"/>
              <a:t>Arama</a:t>
            </a:r>
            <a:endParaRPr lang="tr-TR" dirty="0" smtClean="0"/>
          </a:p>
          <a:p>
            <a:pPr lvl="1"/>
            <a:r>
              <a:rPr lang="tr-TR" dirty="0" smtClean="0"/>
              <a:t>İkiye </a:t>
            </a:r>
            <a:r>
              <a:rPr lang="tr-TR" dirty="0" smtClean="0"/>
              <a:t>bölme arama, sözlükler ve kataloglar</a:t>
            </a:r>
            <a:endParaRPr lang="tr-TR" dirty="0" smtClean="0"/>
          </a:p>
          <a:p>
            <a:pPr lvl="1"/>
            <a:r>
              <a:rPr lang="tr-TR" dirty="0" smtClean="0"/>
              <a:t>KD arama, anahtar kelime </a:t>
            </a:r>
            <a:r>
              <a:rPr lang="tr-TR" dirty="0" smtClean="0"/>
              <a:t>arama</a:t>
            </a:r>
            <a:endParaRPr lang="tr-TR"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İşte koşullu işlemler ve </a:t>
            </a:r>
            <a:r>
              <a:rPr lang="tr-TR" dirty="0" smtClean="0"/>
              <a:t>döngüler</a:t>
            </a:r>
            <a:endParaRPr lang="tr-TR" dirty="0" smtClean="0"/>
          </a:p>
          <a:p>
            <a:pPr lvl="1"/>
            <a:r>
              <a:rPr lang="tr-TR" dirty="0" smtClean="0"/>
              <a:t>Koşullu işlem </a:t>
            </a:r>
            <a:r>
              <a:rPr lang="tr-TR" dirty="0" smtClean="0"/>
              <a:t>algoritmanın </a:t>
            </a:r>
            <a:r>
              <a:rPr lang="tr-TR" dirty="0" smtClean="0"/>
              <a:t>bir koşula </a:t>
            </a:r>
            <a:r>
              <a:rPr lang="tr-TR" dirty="0" smtClean="0"/>
              <a:t>bağlı, yani bir koşul doğru İSE, işlemdir</a:t>
            </a:r>
            <a:endParaRPr lang="tr-TR" dirty="0" smtClean="0"/>
          </a:p>
          <a:p>
            <a:pPr lvl="1"/>
            <a:r>
              <a:rPr lang="tr-TR" dirty="0" smtClean="0"/>
              <a:t>Döngü birkaç defa, yani bir koşul doğru İKEN, tekrarlanması gereken </a:t>
            </a:r>
            <a:r>
              <a:rPr lang="tr-TR" dirty="0" smtClean="0"/>
              <a:t>işlemdir</a:t>
            </a:r>
            <a:endParaRPr lang="tr-TR"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304800" y="0"/>
            <a:ext cx="8458200" cy="6553200"/>
          </a:xfrm>
        </p:spPr>
        <p:txBody>
          <a:bodyPr>
            <a:normAutofit fontScale="77500" lnSpcReduction="20000"/>
          </a:bodyPr>
          <a:lstStyle/>
          <a:p>
            <a:pPr marL="0" indent="0">
              <a:buNone/>
            </a:pPr>
            <a:r>
              <a:rPr lang="tr-TR" dirty="0" smtClean="0"/>
              <a:t>“Sayı ekleme</a:t>
            </a:r>
            <a:r>
              <a:rPr lang="tr-TR" dirty="0" smtClean="0"/>
              <a:t>” algoritması</a:t>
            </a:r>
            <a:endParaRPr lang="tr-TR" dirty="0" smtClean="0"/>
          </a:p>
          <a:p>
            <a:pPr marL="0" indent="0">
              <a:buNone/>
            </a:pPr>
            <a:r>
              <a:rPr lang="tr-TR" dirty="0" smtClean="0"/>
              <a:t>A, 1. giriş sayı olsun</a:t>
            </a:r>
          </a:p>
          <a:p>
            <a:pPr marL="0" indent="0">
              <a:buNone/>
            </a:pPr>
            <a:r>
              <a:rPr lang="tr-TR" dirty="0" smtClean="0"/>
              <a:t>B, 2. giriş sayı olsun</a:t>
            </a:r>
          </a:p>
          <a:p>
            <a:pPr marL="0" indent="0">
              <a:buNone/>
            </a:pPr>
            <a:r>
              <a:rPr lang="tr-TR" dirty="0" smtClean="0"/>
              <a:t>H </a:t>
            </a:r>
            <a:r>
              <a:rPr lang="tr-TR" dirty="0" smtClean="0"/>
              <a:t>yok </a:t>
            </a:r>
            <a:r>
              <a:rPr lang="tr-TR" dirty="0" smtClean="0"/>
              <a:t>olsun</a:t>
            </a:r>
          </a:p>
          <a:p>
            <a:pPr marL="0" indent="0">
              <a:buNone/>
            </a:pPr>
            <a:r>
              <a:rPr lang="tr-TR" dirty="0" smtClean="0">
                <a:solidFill>
                  <a:srgbClr val="00FF00"/>
                </a:solidFill>
              </a:rPr>
              <a:t>A’nın K. basamak yada B’nın K. basamak var IKEN</a:t>
            </a:r>
          </a:p>
          <a:p>
            <a:pPr marL="0" indent="0">
              <a:buNone/>
            </a:pPr>
            <a:r>
              <a:rPr lang="tr-TR" dirty="0" smtClean="0">
                <a:solidFill>
                  <a:srgbClr val="00FF00"/>
                </a:solidFill>
              </a:rPr>
              <a:t>   A’nın K. basamak elde edin, a olsun</a:t>
            </a:r>
          </a:p>
          <a:p>
            <a:pPr marL="0" indent="0">
              <a:buNone/>
            </a:pPr>
            <a:r>
              <a:rPr lang="tr-TR" dirty="0" smtClean="0">
                <a:solidFill>
                  <a:srgbClr val="00FF00"/>
                </a:solidFill>
              </a:rPr>
              <a:t>   B’nın K. basamak elde edin, b olsun</a:t>
            </a:r>
          </a:p>
          <a:p>
            <a:pPr marL="0" indent="0">
              <a:buNone/>
            </a:pPr>
            <a:r>
              <a:rPr lang="tr-TR" dirty="0" smtClean="0">
                <a:solidFill>
                  <a:srgbClr val="00FF00"/>
                </a:solidFill>
              </a:rPr>
              <a:t>   a ve b’nın toplamı ekleme tablosunu kullanarak bulun, C olsun</a:t>
            </a:r>
          </a:p>
          <a:p>
            <a:pPr marL="0" indent="0">
              <a:buNone/>
            </a:pPr>
            <a:r>
              <a:rPr lang="tr-TR" dirty="0" smtClean="0">
                <a:solidFill>
                  <a:srgbClr val="00FF00"/>
                </a:solidFill>
              </a:rPr>
              <a:t>   </a:t>
            </a:r>
            <a:r>
              <a:rPr lang="tr-TR" dirty="0" smtClean="0">
                <a:solidFill>
                  <a:srgbClr val="FF0000"/>
                </a:solidFill>
              </a:rPr>
              <a:t>Eğer H </a:t>
            </a:r>
            <a:r>
              <a:rPr lang="tr-TR" dirty="0" smtClean="0">
                <a:solidFill>
                  <a:srgbClr val="FF0000"/>
                </a:solidFill>
              </a:rPr>
              <a:t>var </a:t>
            </a:r>
            <a:r>
              <a:rPr lang="tr-TR" dirty="0" smtClean="0">
                <a:solidFill>
                  <a:srgbClr val="FF0000"/>
                </a:solidFill>
              </a:rPr>
              <a:t>ise</a:t>
            </a:r>
          </a:p>
          <a:p>
            <a:pPr marL="0" indent="0">
              <a:buNone/>
            </a:pPr>
            <a:r>
              <a:rPr lang="tr-TR" dirty="0" smtClean="0">
                <a:solidFill>
                  <a:srgbClr val="FF0000"/>
                </a:solidFill>
              </a:rPr>
              <a:t>      C‘nın sonraki sayı elde edin, yine C olsun</a:t>
            </a:r>
          </a:p>
          <a:p>
            <a:pPr marL="0" indent="0">
              <a:buNone/>
            </a:pPr>
            <a:r>
              <a:rPr lang="tr-TR" dirty="0" smtClean="0">
                <a:solidFill>
                  <a:srgbClr val="00FF00"/>
                </a:solidFill>
              </a:rPr>
              <a:t>   </a:t>
            </a:r>
            <a:r>
              <a:rPr lang="tr-TR" dirty="0" smtClean="0">
                <a:solidFill>
                  <a:srgbClr val="FF0000"/>
                </a:solidFill>
              </a:rPr>
              <a:t>Eğer C 9’dan büyük ise</a:t>
            </a:r>
          </a:p>
          <a:p>
            <a:pPr marL="0" indent="0">
              <a:buNone/>
            </a:pPr>
            <a:r>
              <a:rPr lang="tr-TR" dirty="0" smtClean="0">
                <a:solidFill>
                  <a:srgbClr val="FF0000"/>
                </a:solidFill>
              </a:rPr>
              <a:t>      H var olsun</a:t>
            </a:r>
            <a:endParaRPr lang="tr-TR" dirty="0" smtClean="0">
              <a:solidFill>
                <a:srgbClr val="FF0000"/>
              </a:solidFill>
            </a:endParaRPr>
          </a:p>
          <a:p>
            <a:pPr marL="0" indent="0">
              <a:buNone/>
            </a:pPr>
            <a:r>
              <a:rPr lang="tr-TR" dirty="0" smtClean="0">
                <a:solidFill>
                  <a:srgbClr val="FF0000"/>
                </a:solidFill>
              </a:rPr>
              <a:t>   Aksi Halde</a:t>
            </a:r>
          </a:p>
          <a:p>
            <a:pPr marL="0" indent="0">
              <a:buNone/>
            </a:pPr>
            <a:r>
              <a:rPr lang="tr-TR" dirty="0" smtClean="0">
                <a:solidFill>
                  <a:srgbClr val="FF0000"/>
                </a:solidFill>
              </a:rPr>
              <a:t>      H </a:t>
            </a:r>
            <a:r>
              <a:rPr lang="tr-TR" dirty="0" smtClean="0">
                <a:solidFill>
                  <a:srgbClr val="FF0000"/>
                </a:solidFill>
              </a:rPr>
              <a:t>yok </a:t>
            </a:r>
            <a:r>
              <a:rPr lang="tr-TR" dirty="0" smtClean="0">
                <a:solidFill>
                  <a:srgbClr val="FF0000"/>
                </a:solidFill>
              </a:rPr>
              <a:t>olsun</a:t>
            </a:r>
          </a:p>
          <a:p>
            <a:pPr marL="0" indent="0">
              <a:buNone/>
            </a:pPr>
            <a:r>
              <a:rPr lang="tr-TR" dirty="0" smtClean="0">
                <a:solidFill>
                  <a:srgbClr val="00FF00"/>
                </a:solidFill>
              </a:rPr>
              <a:t>   C‘nin son basamağı sonucun K. basamağı olarak yazın</a:t>
            </a:r>
          </a:p>
          <a:p>
            <a:pPr marL="0" indent="0">
              <a:buNone/>
            </a:pPr>
            <a:r>
              <a:rPr lang="tr-TR" dirty="0" smtClean="0">
                <a:solidFill>
                  <a:srgbClr val="00FF00"/>
                </a:solidFill>
              </a:rPr>
              <a:t>   K’nin sonraki sayı alın, K olsun //yani sonraki basamak alın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Benzer şekilde çarpma işlemini </a:t>
            </a:r>
            <a:r>
              <a:rPr lang="tr-TR" dirty="0" smtClean="0"/>
              <a:t>inceleyelim; </a:t>
            </a:r>
            <a:endParaRPr lang="tr-TR" dirty="0" smtClean="0"/>
          </a:p>
          <a:p>
            <a:pPr lvl="1"/>
            <a:r>
              <a:rPr lang="tr-TR" dirty="0" smtClean="0"/>
              <a:t>İki sayı birbirinin altında yazıyoruz</a:t>
            </a:r>
          </a:p>
          <a:p>
            <a:pPr lvl="1"/>
            <a:r>
              <a:rPr lang="tr-TR" dirty="0" smtClean="0"/>
              <a:t>Önce, birinci sayı basamak basamak ikinci sayının son basamakla çarpıyoruz; </a:t>
            </a:r>
            <a:endParaRPr lang="tr-TR" dirty="0" smtClean="0"/>
          </a:p>
          <a:p>
            <a:pPr lvl="1"/>
            <a:r>
              <a:rPr lang="tr-TR" dirty="0" smtClean="0"/>
              <a:t>Böyle </a:t>
            </a:r>
            <a:r>
              <a:rPr lang="tr-TR" dirty="0" smtClean="0"/>
              <a:t>çarpmaların sonuçları birbirinin altında her zaman soğa 1 basamak kayarak yazıyoruz </a:t>
            </a:r>
          </a:p>
          <a:p>
            <a:pPr lvl="1"/>
            <a:r>
              <a:rPr lang="tr-TR" dirty="0" smtClean="0"/>
              <a:t>Sonuçta bütün </a:t>
            </a:r>
            <a:r>
              <a:rPr lang="tr-TR" dirty="0" smtClean="0"/>
              <a:t>elde edilen öyle sayıları </a:t>
            </a:r>
            <a:r>
              <a:rPr lang="tr-TR" dirty="0" smtClean="0"/>
              <a:t>topluyoruz </a:t>
            </a:r>
            <a:r>
              <a:rPr lang="tr-TR" dirty="0" smtClean="0"/>
              <a:t>(toplama işlemi biliyoruz</a:t>
            </a:r>
            <a:r>
              <a:rPr lang="tr-TR" dirty="0" smtClean="0"/>
              <a:t>, yani önceki algoritma)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Örnek:</a:t>
            </a:r>
          </a:p>
          <a:p>
            <a:pPr>
              <a:buNone/>
            </a:pPr>
            <a:r>
              <a:rPr lang="tr-TR" dirty="0" smtClean="0"/>
              <a:t>    38399</a:t>
            </a:r>
          </a:p>
          <a:p>
            <a:pPr>
              <a:buNone/>
            </a:pPr>
            <a:r>
              <a:rPr lang="tr-TR" dirty="0" smtClean="0"/>
              <a:t>         389</a:t>
            </a:r>
          </a:p>
          <a:p>
            <a:pPr>
              <a:buNone/>
            </a:pPr>
            <a:r>
              <a:rPr lang="tr-TR" dirty="0" smtClean="0"/>
              <a:t>    345591</a:t>
            </a:r>
          </a:p>
          <a:p>
            <a:pPr>
              <a:buNone/>
            </a:pPr>
            <a:r>
              <a:rPr lang="tr-TR" dirty="0" smtClean="0">
                <a:solidFill>
                  <a:srgbClr val="FF0000"/>
                </a:solidFill>
              </a:rPr>
              <a:t>  </a:t>
            </a:r>
            <a:r>
              <a:rPr lang="tr-TR" dirty="0" smtClean="0">
                <a:solidFill>
                  <a:srgbClr val="FF0000"/>
                </a:solidFill>
              </a:rPr>
              <a:t>307202 </a:t>
            </a:r>
            <a:endParaRPr lang="tr-TR" i="1" dirty="0" smtClean="0">
              <a:solidFill>
                <a:srgbClr val="00FF00"/>
              </a:solidFill>
            </a:endParaRPr>
          </a:p>
          <a:p>
            <a:pPr>
              <a:buNone/>
            </a:pPr>
            <a:r>
              <a:rPr lang="tr-TR" dirty="0" smtClean="0">
                <a:solidFill>
                  <a:schemeClr val="accent6">
                    <a:lumMod val="75000"/>
                  </a:schemeClr>
                </a:solidFill>
              </a:rPr>
              <a:t>115197</a:t>
            </a:r>
            <a:endParaRPr lang="tr-TR" i="1" dirty="0" smtClean="0">
              <a:solidFill>
                <a:srgbClr val="00FF00"/>
              </a:solidFill>
            </a:endParaRPr>
          </a:p>
          <a:p>
            <a:pPr>
              <a:buNone/>
            </a:pPr>
            <a:r>
              <a:rPr lang="tr-TR" dirty="0" smtClean="0">
                <a:solidFill>
                  <a:srgbClr val="FF0000"/>
                </a:solidFill>
              </a:rPr>
              <a:t>14938311</a:t>
            </a:r>
          </a:p>
        </p:txBody>
      </p:sp>
      <p:cxnSp>
        <p:nvCxnSpPr>
          <p:cNvPr id="5" name="Straight Connector 4"/>
          <p:cNvCxnSpPr/>
          <p:nvPr/>
        </p:nvCxnSpPr>
        <p:spPr>
          <a:xfrm>
            <a:off x="228600" y="33528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8600" y="5029200"/>
            <a:ext cx="1752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Algoritmasını nasıl yazarız ?</a:t>
            </a:r>
            <a:endParaRPr lang="tr-TR"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lnSpcReduction="10000"/>
          </a:bodyPr>
          <a:lstStyle/>
          <a:p>
            <a:r>
              <a:rPr lang="tr-TR" dirty="0" smtClean="0"/>
              <a:t>Çarpma </a:t>
            </a:r>
            <a:r>
              <a:rPr lang="tr-TR" dirty="0" smtClean="0"/>
              <a:t>işlemde </a:t>
            </a:r>
            <a:r>
              <a:rPr lang="tr-TR" dirty="0" smtClean="0"/>
              <a:t>iki döngü var, yani</a:t>
            </a:r>
          </a:p>
          <a:p>
            <a:pPr lvl="1"/>
            <a:r>
              <a:rPr lang="tr-TR" dirty="0" smtClean="0"/>
              <a:t>Bütün 2. sayının basamakları için, </a:t>
            </a:r>
            <a:r>
              <a:rPr lang="tr-TR" dirty="0" smtClean="0"/>
              <a:t>ve ...</a:t>
            </a:r>
            <a:endParaRPr lang="tr-TR" dirty="0" smtClean="0"/>
          </a:p>
          <a:p>
            <a:pPr lvl="1"/>
            <a:r>
              <a:rPr lang="tr-TR" dirty="0" smtClean="0"/>
              <a:t>o 2</a:t>
            </a:r>
            <a:r>
              <a:rPr lang="tr-TR" dirty="0" smtClean="0"/>
              <a:t>. sayının </a:t>
            </a:r>
            <a:r>
              <a:rPr lang="tr-TR" dirty="0" smtClean="0"/>
              <a:t>basamağı için Bütün </a:t>
            </a:r>
            <a:r>
              <a:rPr lang="tr-TR" dirty="0" smtClean="0"/>
              <a:t>1. sayının basamaklarını </a:t>
            </a:r>
            <a:r>
              <a:rPr lang="tr-TR" dirty="0" smtClean="0"/>
              <a:t>çarpmak gerekir</a:t>
            </a:r>
            <a:endParaRPr lang="tr-TR" dirty="0" smtClean="0"/>
          </a:p>
          <a:p>
            <a:r>
              <a:rPr lang="tr-TR" dirty="0" smtClean="0"/>
              <a:t>Döngüler içinde </a:t>
            </a:r>
            <a:r>
              <a:rPr lang="tr-TR" dirty="0" smtClean="0"/>
              <a:t>iki </a:t>
            </a:r>
            <a:r>
              <a:rPr lang="tr-TR" dirty="0" smtClean="0"/>
              <a:t>sayıların </a:t>
            </a:r>
            <a:r>
              <a:rPr lang="tr-TR" dirty="0" smtClean="0"/>
              <a:t>basamakları çarpılır; </a:t>
            </a:r>
          </a:p>
          <a:p>
            <a:r>
              <a:rPr lang="tr-TR" dirty="0" smtClean="0"/>
              <a:t>Çarpımın </a:t>
            </a:r>
            <a:r>
              <a:rPr lang="tr-TR" dirty="0" smtClean="0"/>
              <a:t>son basamağı </a:t>
            </a:r>
            <a:r>
              <a:rPr lang="tr-TR" dirty="0" smtClean="0"/>
              <a:t>sonuca gider ve </a:t>
            </a:r>
            <a:r>
              <a:rPr lang="tr-TR" dirty="0" smtClean="0"/>
              <a:t>ilk basamağı </a:t>
            </a:r>
            <a:r>
              <a:rPr lang="tr-TR" dirty="0" smtClean="0"/>
              <a:t>hatırlanır ve sonraki basamakların çarpımını etkiler</a:t>
            </a:r>
            <a:endParaRPr lang="tr-TR"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304800" y="0"/>
            <a:ext cx="8458200" cy="6553200"/>
          </a:xfrm>
        </p:spPr>
        <p:txBody>
          <a:bodyPr>
            <a:normAutofit fontScale="70000" lnSpcReduction="20000"/>
          </a:bodyPr>
          <a:lstStyle/>
          <a:p>
            <a:pPr marL="0" indent="0">
              <a:buNone/>
            </a:pPr>
            <a:r>
              <a:rPr lang="tr-TR" dirty="0" smtClean="0"/>
              <a:t>“Sayı çarpma</a:t>
            </a:r>
            <a:r>
              <a:rPr lang="tr-TR" dirty="0" smtClean="0"/>
              <a:t>” algoritması</a:t>
            </a:r>
            <a:endParaRPr lang="tr-TR" dirty="0" smtClean="0"/>
          </a:p>
          <a:p>
            <a:pPr marL="0" indent="0">
              <a:buNone/>
            </a:pPr>
            <a:r>
              <a:rPr lang="tr-TR" dirty="0" smtClean="0"/>
              <a:t>A, 1. giriş sayı olsun</a:t>
            </a:r>
          </a:p>
          <a:p>
            <a:pPr marL="0" indent="0">
              <a:buNone/>
            </a:pPr>
            <a:r>
              <a:rPr lang="tr-TR" dirty="0" smtClean="0"/>
              <a:t>B, 2. giriş sayı olsun</a:t>
            </a:r>
          </a:p>
          <a:p>
            <a:pPr marL="0" indent="0">
              <a:buNone/>
            </a:pPr>
            <a:r>
              <a:rPr lang="tr-TR" dirty="0" smtClean="0"/>
              <a:t>B’nın K. basamak var İKEN</a:t>
            </a:r>
          </a:p>
          <a:p>
            <a:pPr marL="0" indent="0">
              <a:buNone/>
            </a:pPr>
            <a:r>
              <a:rPr lang="tr-TR" dirty="0" smtClean="0"/>
              <a:t>  H, sıfır olsun</a:t>
            </a:r>
          </a:p>
          <a:p>
            <a:pPr marL="0" indent="0">
              <a:buNone/>
            </a:pPr>
            <a:r>
              <a:rPr lang="tr-TR" dirty="0" smtClean="0"/>
              <a:t>  A’nın M. basamak var İKEN</a:t>
            </a:r>
          </a:p>
          <a:p>
            <a:pPr marL="395288" indent="-395288">
              <a:buNone/>
            </a:pPr>
            <a:r>
              <a:rPr lang="tr-TR" dirty="0" smtClean="0"/>
              <a:t>      B’nın K. basamak ve A’nın M. Basamak çarpım tablosu kullanarak (9x9, sonuçlar 81’den küçük) çarpın, C olsun</a:t>
            </a:r>
          </a:p>
          <a:p>
            <a:pPr marL="395288" indent="-395288">
              <a:buNone/>
            </a:pPr>
            <a:r>
              <a:rPr lang="tr-TR" dirty="0" smtClean="0"/>
              <a:t>       C’ye H ekleyin, D olsun</a:t>
            </a:r>
          </a:p>
          <a:p>
            <a:pPr marL="395288" indent="-395288">
              <a:buNone/>
            </a:pPr>
            <a:r>
              <a:rPr lang="tr-TR" dirty="0" smtClean="0"/>
              <a:t>       D’nin son basamağı eklenecek K. sonucun M. basamağı olarak yazın </a:t>
            </a:r>
          </a:p>
          <a:p>
            <a:pPr marL="395288" indent="-395288">
              <a:buNone/>
            </a:pPr>
            <a:r>
              <a:rPr lang="tr-TR" dirty="0" smtClean="0"/>
              <a:t>       Eğer D 9 dan küçük ise</a:t>
            </a:r>
          </a:p>
          <a:p>
            <a:pPr marL="395288" indent="-395288">
              <a:buNone/>
            </a:pPr>
            <a:r>
              <a:rPr lang="tr-TR" dirty="0" smtClean="0"/>
              <a:t>            H sıfır olsın</a:t>
            </a:r>
          </a:p>
          <a:p>
            <a:pPr marL="395288" indent="-395288">
              <a:buNone/>
            </a:pPr>
            <a:r>
              <a:rPr lang="tr-TR" dirty="0" smtClean="0"/>
              <a:t>       Yoksa</a:t>
            </a:r>
          </a:p>
          <a:p>
            <a:pPr marL="395288" indent="-395288">
              <a:buNone/>
            </a:pPr>
            <a:r>
              <a:rPr lang="tr-TR" dirty="0" smtClean="0"/>
              <a:t>           H D’nin ilk basamağı olsun</a:t>
            </a:r>
          </a:p>
          <a:p>
            <a:pPr marL="395288" indent="-395288">
              <a:buNone/>
            </a:pPr>
            <a:r>
              <a:rPr lang="tr-TR" dirty="0" smtClean="0"/>
              <a:t>        Sonraki M basamağı alın</a:t>
            </a:r>
          </a:p>
          <a:p>
            <a:pPr marL="231775" indent="-231775">
              <a:buNone/>
            </a:pPr>
            <a:r>
              <a:rPr lang="tr-TR" dirty="0" smtClean="0"/>
              <a:t>    Eklenecek K. sonuca sağda (K-1) sıfırı ekleyin </a:t>
            </a:r>
            <a:br>
              <a:rPr lang="tr-TR" dirty="0" smtClean="0"/>
            </a:br>
            <a:r>
              <a:rPr lang="tr-TR" dirty="0" smtClean="0"/>
              <a:t>//yani K. sonucu sola K-1 basamak kaydırmak lazım</a:t>
            </a:r>
          </a:p>
          <a:p>
            <a:pPr marL="0" indent="0">
              <a:buNone/>
            </a:pPr>
            <a:r>
              <a:rPr lang="tr-TR" dirty="0" smtClean="0"/>
              <a:t>    Sonraki K basamağı alın</a:t>
            </a:r>
          </a:p>
          <a:p>
            <a:pPr marL="0" indent="0">
              <a:buNone/>
            </a:pPr>
            <a:r>
              <a:rPr lang="tr-TR" dirty="0" smtClean="0"/>
              <a:t>Elde edilmiş bütün eklenecek K sonucu birbiriyle ekleyin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en-US" dirty="0" smtClean="0"/>
          </a:p>
        </p:txBody>
      </p:sp>
      <p:sp>
        <p:nvSpPr>
          <p:cNvPr id="14338" name="Content Placeholder 2"/>
          <p:cNvSpPr>
            <a:spLocks noGrp="1"/>
          </p:cNvSpPr>
          <p:nvPr>
            <p:ph idx="1"/>
          </p:nvPr>
        </p:nvSpPr>
        <p:spPr/>
        <p:txBody>
          <a:bodyPr/>
          <a:lstStyle/>
          <a:p>
            <a:r>
              <a:rPr lang="tr-TR" dirty="0" smtClean="0"/>
              <a:t>Günlük </a:t>
            </a:r>
            <a:r>
              <a:rPr lang="tr-TR" dirty="0" smtClean="0"/>
              <a:t>hayatımızda </a:t>
            </a:r>
            <a:r>
              <a:rPr lang="tr-TR" dirty="0" smtClean="0"/>
              <a:t>düşünmeden birçok </a:t>
            </a:r>
            <a:r>
              <a:rPr lang="tr-TR" dirty="0" smtClean="0"/>
              <a:t>algoritma </a:t>
            </a:r>
            <a:r>
              <a:rPr lang="tr-TR" dirty="0" smtClean="0"/>
              <a:t>kullanırız, </a:t>
            </a:r>
            <a:r>
              <a:rPr lang="tr-TR" dirty="0" smtClean="0"/>
              <a:t>ama</a:t>
            </a:r>
          </a:p>
          <a:p>
            <a:pPr lvl="1"/>
            <a:r>
              <a:rPr lang="tr-TR" dirty="0" smtClean="0"/>
              <a:t>Genellikle bu </a:t>
            </a:r>
            <a:r>
              <a:rPr lang="tr-TR" dirty="0" smtClean="0"/>
              <a:t>algoritmaları nasıl işletmeyi </a:t>
            </a:r>
            <a:r>
              <a:rPr lang="tr-TR" dirty="0" smtClean="0"/>
              <a:t>bilip </a:t>
            </a:r>
            <a:r>
              <a:rPr lang="tr-TR" dirty="0" smtClean="0"/>
              <a:t>biçimsel </a:t>
            </a:r>
            <a:r>
              <a:rPr lang="tr-TR" dirty="0" smtClean="0"/>
              <a:t>şekilde anlatamayız</a:t>
            </a:r>
          </a:p>
          <a:p>
            <a:pPr lvl="1"/>
            <a:r>
              <a:rPr lang="tr-TR" dirty="0" smtClean="0"/>
              <a:t>İşlemi </a:t>
            </a:r>
            <a:r>
              <a:rPr lang="tr-TR" dirty="0" smtClean="0"/>
              <a:t>öğrenince </a:t>
            </a:r>
            <a:r>
              <a:rPr lang="tr-TR" dirty="0" smtClean="0"/>
              <a:t>tarifleri hatırlayamayız</a:t>
            </a:r>
            <a:endParaRPr lang="tr-TR" dirty="0" smtClean="0"/>
          </a:p>
          <a:p>
            <a:pPr lvl="1"/>
            <a:r>
              <a:rPr lang="tr-TR" dirty="0" smtClean="0"/>
              <a:t>Öyle</a:t>
            </a:r>
            <a:r>
              <a:rPr lang="tr-TR" dirty="0" smtClean="0"/>
              <a:t> algoritmaların detaylı talimatlarını </a:t>
            </a:r>
            <a:r>
              <a:rPr lang="tr-TR" dirty="0" smtClean="0"/>
              <a:t>yazmak </a:t>
            </a:r>
            <a:r>
              <a:rPr lang="tr-TR" dirty="0" smtClean="0"/>
              <a:t>bizim için zordur (</a:t>
            </a:r>
            <a:r>
              <a:rPr lang="tr-TR" dirty="0" smtClean="0"/>
              <a:t>örneğin ekleme, çarpma, çıkartma, bölme)</a:t>
            </a:r>
          </a:p>
          <a:p>
            <a:endParaRPr lang="tr-TR"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en-US" dirty="0" smtClean="0"/>
          </a:p>
        </p:txBody>
      </p:sp>
      <p:sp>
        <p:nvSpPr>
          <p:cNvPr id="14338" name="Content Placeholder 2"/>
          <p:cNvSpPr>
            <a:spLocks noGrp="1"/>
          </p:cNvSpPr>
          <p:nvPr>
            <p:ph idx="1"/>
          </p:nvPr>
        </p:nvSpPr>
        <p:spPr/>
        <p:txBody>
          <a:bodyPr>
            <a:normAutofit fontScale="92500" lnSpcReduction="10000"/>
          </a:bodyPr>
          <a:lstStyle/>
          <a:p>
            <a:r>
              <a:rPr lang="tr-TR" dirty="0" smtClean="0"/>
              <a:t>Algoritmaların </a:t>
            </a:r>
            <a:r>
              <a:rPr lang="tr-TR" dirty="0" smtClean="0"/>
              <a:t>açık, detaylı ve biçimsel </a:t>
            </a:r>
            <a:r>
              <a:rPr lang="tr-TR" dirty="0" smtClean="0"/>
              <a:t>temsillerini verebilmemiz gerekir </a:t>
            </a:r>
            <a:r>
              <a:rPr lang="tr-TR" dirty="0" smtClean="0"/>
              <a:t>çünkü</a:t>
            </a:r>
          </a:p>
          <a:p>
            <a:pPr lvl="1"/>
            <a:r>
              <a:rPr lang="tr-TR" dirty="0" smtClean="0"/>
              <a:t>Yeni durumda aynı algoritmayı uygulamak için </a:t>
            </a:r>
            <a:r>
              <a:rPr lang="tr-TR" dirty="0" smtClean="0"/>
              <a:t>algoritmanın iyi </a:t>
            </a:r>
            <a:r>
              <a:rPr lang="tr-TR" dirty="0" smtClean="0"/>
              <a:t>tanımı gerekmektedir</a:t>
            </a:r>
          </a:p>
          <a:p>
            <a:pPr lvl="1"/>
            <a:r>
              <a:rPr lang="tr-TR" dirty="0" smtClean="0"/>
              <a:t>Algoritma </a:t>
            </a:r>
            <a:r>
              <a:rPr lang="tr-TR" dirty="0" smtClean="0"/>
              <a:t>diğerlere </a:t>
            </a:r>
            <a:r>
              <a:rPr lang="tr-TR" dirty="0" smtClean="0"/>
              <a:t>anlatmak için bu algoritmanın iyi tanımı </a:t>
            </a:r>
            <a:r>
              <a:rPr lang="tr-TR" dirty="0" smtClean="0"/>
              <a:t>gerekmektedir </a:t>
            </a:r>
            <a:r>
              <a:rPr lang="tr-TR" dirty="0" smtClean="0"/>
              <a:t>(özellikle bir algoritma bilgisayara </a:t>
            </a:r>
            <a:r>
              <a:rPr lang="tr-TR" dirty="0" smtClean="0"/>
              <a:t>anlatmak </a:t>
            </a:r>
            <a:r>
              <a:rPr lang="tr-TR" dirty="0" smtClean="0"/>
              <a:t>için)</a:t>
            </a:r>
            <a:endParaRPr lang="tr-TR" dirty="0" smtClean="0"/>
          </a:p>
          <a:p>
            <a:pPr lvl="1"/>
            <a:r>
              <a:rPr lang="tr-TR" dirty="0" smtClean="0"/>
              <a:t>Algoritmanın davranışı </a:t>
            </a:r>
            <a:r>
              <a:rPr lang="tr-TR" dirty="0" smtClean="0"/>
              <a:t>ve </a:t>
            </a:r>
            <a:r>
              <a:rPr lang="tr-TR" dirty="0" smtClean="0"/>
              <a:t>onun özelliklerini </a:t>
            </a:r>
            <a:r>
              <a:rPr lang="tr-TR" dirty="0" smtClean="0"/>
              <a:t>anlamak için </a:t>
            </a:r>
            <a:r>
              <a:rPr lang="tr-TR" dirty="0" smtClean="0"/>
              <a:t>algoritmanın </a:t>
            </a:r>
            <a:r>
              <a:rPr lang="tr-TR" dirty="0" smtClean="0"/>
              <a:t>gerçek tanımı gerekmektedir</a:t>
            </a:r>
          </a:p>
          <a:p>
            <a:pPr lvl="1"/>
            <a:r>
              <a:rPr lang="tr-TR" dirty="0" smtClean="0"/>
              <a:t>Algoritmadan </a:t>
            </a:r>
            <a:r>
              <a:rPr lang="tr-TR" dirty="0" smtClean="0"/>
              <a:t>yeni algoritmaları çektirmek </a:t>
            </a:r>
            <a:r>
              <a:rPr lang="tr-TR" dirty="0" smtClean="0"/>
              <a:t>için algoritmanın </a:t>
            </a:r>
            <a:r>
              <a:rPr lang="tr-TR" dirty="0" smtClean="0"/>
              <a:t>gerçek tanımı gerekmektedir</a:t>
            </a:r>
          </a:p>
          <a:p>
            <a:endParaRPr lang="tr-TR"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Arama</a:t>
            </a:r>
            <a:endParaRPr lang="en-US" dirty="0"/>
          </a:p>
        </p:txBody>
      </p:sp>
      <p:sp>
        <p:nvSpPr>
          <p:cNvPr id="3" name="Content Placeholder 2"/>
          <p:cNvSpPr>
            <a:spLocks noGrp="1"/>
          </p:cNvSpPr>
          <p:nvPr>
            <p:ph idx="1"/>
          </p:nvPr>
        </p:nvSpPr>
        <p:spPr/>
        <p:txBody>
          <a:bodyPr/>
          <a:lstStyle/>
          <a:p>
            <a:r>
              <a:rPr lang="tr-TR" dirty="0" smtClean="0"/>
              <a:t>Yukarıdaki </a:t>
            </a:r>
            <a:r>
              <a:rPr lang="tr-TR" dirty="0" smtClean="0"/>
              <a:t>basit algoritmalarla biz </a:t>
            </a:r>
            <a:r>
              <a:rPr lang="tr-TR" dirty="0" smtClean="0"/>
              <a:t>ilgilemeyeceğiz, </a:t>
            </a:r>
            <a:r>
              <a:rPr lang="tr-TR" dirty="0" smtClean="0"/>
              <a:t>yani ekleme çıkartma </a:t>
            </a:r>
            <a:r>
              <a:rPr lang="tr-TR" dirty="0" smtClean="0"/>
              <a:t>gibi </a:t>
            </a:r>
            <a:r>
              <a:rPr lang="tr-TR" dirty="0" smtClean="0"/>
              <a:t>işlemlerin </a:t>
            </a:r>
            <a:r>
              <a:rPr lang="tr-TR" dirty="0" smtClean="0"/>
              <a:t>nasıl yapılmasını </a:t>
            </a:r>
            <a:r>
              <a:rPr lang="tr-TR" dirty="0" smtClean="0"/>
              <a:t>bilgisayar/işçinin </a:t>
            </a:r>
            <a:r>
              <a:rPr lang="tr-TR" dirty="0" smtClean="0"/>
              <a:t>bilmesini varsayırız</a:t>
            </a:r>
            <a:endParaRPr lang="tr-TR" dirty="0" smtClean="0"/>
          </a:p>
          <a:p>
            <a:r>
              <a:rPr lang="tr-TR" dirty="0" smtClean="0"/>
              <a:t>Daha önemli </a:t>
            </a:r>
            <a:r>
              <a:rPr lang="tr-TR" dirty="0" smtClean="0"/>
              <a:t>algoritmalar, </a:t>
            </a:r>
            <a:r>
              <a:rPr lang="tr-TR" dirty="0" smtClean="0"/>
              <a:t>bu temel </a:t>
            </a:r>
            <a:r>
              <a:rPr lang="tr-TR" dirty="0" smtClean="0"/>
              <a:t>işlemler </a:t>
            </a:r>
            <a:r>
              <a:rPr lang="tr-TR" dirty="0" smtClean="0"/>
              <a:t>üstünde </a:t>
            </a:r>
            <a:r>
              <a:rPr lang="tr-TR" dirty="0" smtClean="0"/>
              <a:t>olan ve daha zor problem çözen algoritmalardır</a:t>
            </a:r>
            <a:endParaRPr lang="tr-T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Algoritmalar nedir</a:t>
            </a:r>
            <a:endParaRPr lang="en-US" dirty="0" smtClean="0"/>
          </a:p>
        </p:txBody>
      </p:sp>
      <p:sp>
        <p:nvSpPr>
          <p:cNvPr id="14338" name="Content Placeholder 2"/>
          <p:cNvSpPr>
            <a:spLocks noGrp="1"/>
          </p:cNvSpPr>
          <p:nvPr>
            <p:ph idx="1"/>
          </p:nvPr>
        </p:nvSpPr>
        <p:spPr/>
        <p:txBody>
          <a:bodyPr/>
          <a:lstStyle/>
          <a:p>
            <a:r>
              <a:rPr lang="tr-TR" dirty="0" smtClean="0"/>
              <a:t>Algoritmalar herhangi bir problem için detaylı ve biçimsel çözüm planıdır</a:t>
            </a:r>
          </a:p>
          <a:p>
            <a:r>
              <a:rPr lang="tr-TR" dirty="0" smtClean="0"/>
              <a:t>Herhangi algoritmanın temel adımları</a:t>
            </a:r>
          </a:p>
          <a:p>
            <a:pPr lvl="1"/>
            <a:r>
              <a:rPr lang="tr-TR" dirty="0" smtClean="0"/>
              <a:t>Problem yada </a:t>
            </a:r>
            <a:r>
              <a:rPr lang="tr-TR" dirty="0" smtClean="0"/>
              <a:t>sorun kesinleştirmek</a:t>
            </a:r>
            <a:endParaRPr lang="tr-TR" dirty="0" smtClean="0"/>
          </a:p>
          <a:p>
            <a:pPr lvl="1"/>
            <a:r>
              <a:rPr lang="tr-TR" dirty="0" smtClean="0"/>
              <a:t>Problemin </a:t>
            </a:r>
            <a:r>
              <a:rPr lang="tr-TR" dirty="0" smtClean="0"/>
              <a:t>çözüm fikrini almak</a:t>
            </a:r>
            <a:endParaRPr lang="tr-TR" dirty="0" smtClean="0"/>
          </a:p>
          <a:p>
            <a:pPr lvl="1"/>
            <a:r>
              <a:rPr lang="tr-TR" dirty="0" smtClean="0"/>
              <a:t>Problemin çözüm </a:t>
            </a:r>
            <a:r>
              <a:rPr lang="tr-TR" dirty="0" smtClean="0"/>
              <a:t>yöntemi kesinleştirmek</a:t>
            </a:r>
            <a:endParaRPr lang="tr-TR" dirty="0" smtClean="0"/>
          </a:p>
          <a:p>
            <a:pPr lvl="1"/>
            <a:r>
              <a:rPr lang="tr-TR" dirty="0" smtClean="0"/>
              <a:t>Problemin çözüm </a:t>
            </a:r>
            <a:r>
              <a:rPr lang="tr-TR" dirty="0" smtClean="0"/>
              <a:t>planı yazdırmak, </a:t>
            </a:r>
            <a:r>
              <a:rPr lang="tr-TR" dirty="0" smtClean="0"/>
              <a:t>yani </a:t>
            </a:r>
            <a:r>
              <a:rPr lang="tr-TR" dirty="0" smtClean="0"/>
              <a:t>bu noktada algoritma vardır</a:t>
            </a:r>
            <a:endParaRPr lang="tr-TR"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Arama</a:t>
            </a:r>
            <a:endParaRPr lang="en-US" dirty="0"/>
          </a:p>
        </p:txBody>
      </p:sp>
      <p:sp>
        <p:nvSpPr>
          <p:cNvPr id="3" name="Content Placeholder 2"/>
          <p:cNvSpPr>
            <a:spLocks noGrp="1"/>
          </p:cNvSpPr>
          <p:nvPr>
            <p:ph idx="1"/>
          </p:nvPr>
        </p:nvSpPr>
        <p:spPr/>
        <p:txBody>
          <a:bodyPr/>
          <a:lstStyle/>
          <a:p>
            <a:r>
              <a:rPr lang="tr-TR" dirty="0" smtClean="0"/>
              <a:t>Arama</a:t>
            </a:r>
            <a:r>
              <a:rPr lang="tr-TR" dirty="0" smtClean="0"/>
              <a:t>, bunun gibi </a:t>
            </a:r>
            <a:r>
              <a:rPr lang="tr-TR" dirty="0" smtClean="0"/>
              <a:t>hem matematik hem bilgisayar </a:t>
            </a:r>
            <a:r>
              <a:rPr lang="tr-TR" dirty="0" smtClean="0"/>
              <a:t>işlemleri </a:t>
            </a:r>
            <a:r>
              <a:rPr lang="tr-TR" dirty="0" smtClean="0"/>
              <a:t>hem de günlük hayat için çok önemli bir </a:t>
            </a:r>
            <a:r>
              <a:rPr lang="tr-TR" dirty="0" smtClean="0"/>
              <a:t>konu </a:t>
            </a:r>
          </a:p>
          <a:p>
            <a:r>
              <a:rPr lang="tr-TR" dirty="0" smtClean="0"/>
              <a:t>Örnekler: arkadaşların </a:t>
            </a:r>
            <a:r>
              <a:rPr lang="tr-TR" dirty="0" smtClean="0"/>
              <a:t>telefon </a:t>
            </a:r>
            <a:r>
              <a:rPr lang="tr-TR" dirty="0" smtClean="0"/>
              <a:t>numarası, </a:t>
            </a:r>
            <a:r>
              <a:rPr lang="tr-TR" dirty="0" smtClean="0"/>
              <a:t>katalogda </a:t>
            </a:r>
            <a:r>
              <a:rPr lang="tr-TR" dirty="0" smtClean="0"/>
              <a:t>ürünler, </a:t>
            </a:r>
            <a:r>
              <a:rPr lang="tr-TR" dirty="0" smtClean="0"/>
              <a:t>ucağın </a:t>
            </a:r>
            <a:r>
              <a:rPr lang="tr-TR" dirty="0" smtClean="0"/>
              <a:t>zaman tablosu, vb</a:t>
            </a:r>
            <a:endParaRPr lang="tr-TR" dirty="0" smtClean="0"/>
          </a:p>
          <a:p>
            <a:r>
              <a:rPr lang="tr-TR" dirty="0" smtClean="0"/>
              <a:t>Arama, algoritma bilimin en önemli konularından biri dir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4038599"/>
          </a:xfrm>
        </p:spPr>
        <p:txBody>
          <a:bodyPr wrap="square">
            <a:normAutofit fontScale="92500"/>
          </a:bodyPr>
          <a:lstStyle/>
          <a:p>
            <a:r>
              <a:rPr lang="tr-TR" dirty="0" smtClean="0"/>
              <a:t>Genel arama, “n” nesne arasında </a:t>
            </a:r>
            <a:r>
              <a:rPr lang="tr-TR" dirty="0" smtClean="0"/>
              <a:t>bir hedef </a:t>
            </a:r>
            <a:r>
              <a:rPr lang="tr-TR" dirty="0" smtClean="0"/>
              <a:t>nesneyi olup olmadığı </a:t>
            </a:r>
            <a:r>
              <a:rPr lang="tr-TR" dirty="0" smtClean="0"/>
              <a:t>söyleme demektir, hedef varsa onunn </a:t>
            </a:r>
            <a:r>
              <a:rPr lang="tr-TR" dirty="0" smtClean="0"/>
              <a:t>pozisyonunu </a:t>
            </a:r>
            <a:r>
              <a:rPr lang="tr-TR" dirty="0" smtClean="0"/>
              <a:t>da bulmak gerekir</a:t>
            </a:r>
            <a:endParaRPr lang="tr-TR" dirty="0" smtClean="0"/>
          </a:p>
          <a:p>
            <a:r>
              <a:rPr lang="tr-TR" dirty="0" smtClean="0"/>
              <a:t>Diyoruz </a:t>
            </a:r>
            <a:r>
              <a:rPr lang="tr-TR" dirty="0" smtClean="0"/>
              <a:t>ki, “n” nesne dizisi vardır ve bu dizide </a:t>
            </a:r>
            <a:r>
              <a:rPr lang="tr-TR" dirty="0" smtClean="0"/>
              <a:t>bir hedef nesneyi aramamız </a:t>
            </a:r>
            <a:r>
              <a:rPr lang="tr-TR" dirty="0" smtClean="0"/>
              <a:t>lazım </a:t>
            </a:r>
          </a:p>
          <a:p>
            <a:r>
              <a:rPr lang="tr-TR" dirty="0" smtClean="0"/>
              <a:t>En basit yaklaşımda, hedefi bulmak </a:t>
            </a:r>
            <a:r>
              <a:rPr lang="tr-TR" dirty="0" smtClean="0"/>
              <a:t>için </a:t>
            </a:r>
            <a:r>
              <a:rPr lang="tr-TR" dirty="0" smtClean="0"/>
              <a:t>dizideki bütün nesnelerin </a:t>
            </a:r>
            <a:r>
              <a:rPr lang="tr-TR" dirty="0" smtClean="0"/>
              <a:t>incelenmesi </a:t>
            </a:r>
            <a:r>
              <a:rPr lang="tr-TR" dirty="0" smtClean="0"/>
              <a:t>gerekir, </a:t>
            </a:r>
            <a:r>
              <a:rPr lang="tr-TR" dirty="0" smtClean="0"/>
              <a:t>yani </a:t>
            </a:r>
            <a:r>
              <a:rPr lang="tr-TR" dirty="0" smtClean="0"/>
              <a:t>ortalama </a:t>
            </a:r>
            <a:r>
              <a:rPr lang="tr-TR" dirty="0" smtClean="0"/>
              <a:t>n/2 </a:t>
            </a:r>
            <a:r>
              <a:rPr lang="tr-TR" dirty="0" smtClean="0"/>
              <a:t>incelenme işlemi yapılmalı</a:t>
            </a:r>
            <a:endParaRPr lang="en-US" dirty="0"/>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cxnSp>
        <p:nvCxnSpPr>
          <p:cNvPr id="15" name="Straight Arrow Connector 14"/>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4038599"/>
          </a:xfrm>
        </p:spPr>
        <p:txBody>
          <a:bodyPr wrap="square">
            <a:normAutofit/>
          </a:bodyPr>
          <a:lstStyle/>
          <a:p>
            <a:r>
              <a:rPr lang="tr-TR" dirty="0" smtClean="0"/>
              <a:t>Sıralanmış </a:t>
            </a:r>
            <a:r>
              <a:rPr lang="tr-TR" dirty="0" smtClean="0"/>
              <a:t>dizi varsa, </a:t>
            </a:r>
            <a:r>
              <a:rPr lang="tr-TR" dirty="0" smtClean="0"/>
              <a:t>arama </a:t>
            </a:r>
            <a:r>
              <a:rPr lang="tr-TR" dirty="0" smtClean="0"/>
              <a:t>daha dah çok hızlı gerçekleştirilebilir</a:t>
            </a:r>
            <a:endParaRPr lang="tr-TR" dirty="0" smtClean="0"/>
          </a:p>
          <a:p>
            <a:r>
              <a:rPr lang="tr-TR" dirty="0" smtClean="0"/>
              <a:t>Sıralanmış dizi demek </a:t>
            </a:r>
            <a:r>
              <a:rPr lang="tr-TR" dirty="0" smtClean="0"/>
              <a:t>ki, </a:t>
            </a:r>
            <a:r>
              <a:rPr lang="tr-TR" dirty="0" smtClean="0"/>
              <a:t>nesneler </a:t>
            </a:r>
            <a:r>
              <a:rPr lang="tr-TR" dirty="0" smtClean="0"/>
              <a:t>veya </a:t>
            </a:r>
            <a:r>
              <a:rPr lang="tr-TR" dirty="0" smtClean="0"/>
              <a:t>dizideki </a:t>
            </a:r>
            <a:r>
              <a:rPr lang="tr-TR" dirty="0" smtClean="0"/>
              <a:t>sayılar </a:t>
            </a:r>
            <a:r>
              <a:rPr lang="tr-TR" dirty="0" smtClean="0"/>
              <a:t>bir şekilde </a:t>
            </a:r>
            <a:r>
              <a:rPr lang="tr-TR" dirty="0" smtClean="0"/>
              <a:t>sıralanmıştır, en </a:t>
            </a:r>
            <a:r>
              <a:rPr lang="tr-TR" dirty="0" smtClean="0"/>
              <a:t>küçük en büyüğe kadar </a:t>
            </a:r>
            <a:r>
              <a:rPr lang="tr-TR" dirty="0" smtClean="0"/>
              <a:t>artmakta</a:t>
            </a:r>
            <a:endParaRPr lang="tr-TR" dirty="0" smtClean="0"/>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cxnSp>
        <p:nvCxnSpPr>
          <p:cNvPr id="15" name="Straight Arrow Connector 14"/>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İkiye </a:t>
            </a:r>
            <a:r>
              <a:rPr lang="tr-TR" dirty="0" smtClean="0"/>
              <a:t>bölme algoritmanın </a:t>
            </a:r>
            <a:r>
              <a:rPr lang="tr-TR" dirty="0" smtClean="0"/>
              <a:t>ana fikri, ilk adımda dizinin ortasına bakmaktır</a:t>
            </a:r>
          </a:p>
          <a:p>
            <a:r>
              <a:rPr lang="tr-TR" dirty="0" smtClean="0"/>
              <a:t>Eğer ortasında var olan sayı hedeften büyük ise, dizi sıralanmış olduğu </a:t>
            </a:r>
            <a:r>
              <a:rPr lang="tr-TR" dirty="0" smtClean="0"/>
              <a:t>için, </a:t>
            </a:r>
            <a:r>
              <a:rPr lang="tr-TR" dirty="0" smtClean="0"/>
              <a:t>hedef </a:t>
            </a:r>
            <a:r>
              <a:rPr lang="tr-TR" dirty="0" smtClean="0"/>
              <a:t>dizinin </a:t>
            </a:r>
            <a:r>
              <a:rPr lang="tr-TR" i="1" dirty="0" smtClean="0"/>
              <a:t>sadece </a:t>
            </a:r>
            <a:r>
              <a:rPr lang="tr-TR" dirty="0" smtClean="0"/>
              <a:t>sol </a:t>
            </a:r>
            <a:r>
              <a:rPr lang="tr-TR" dirty="0" smtClean="0"/>
              <a:t>yarısında </a:t>
            </a:r>
            <a:r>
              <a:rPr lang="tr-TR" dirty="0" smtClean="0"/>
              <a:t>olabilir, aksi </a:t>
            </a:r>
            <a:r>
              <a:rPr lang="tr-TR" dirty="0" smtClean="0"/>
              <a:t>halde – sağ yarısında </a:t>
            </a:r>
            <a:r>
              <a:rPr lang="tr-TR" dirty="0" smtClean="0"/>
              <a:t>olmalıdır</a:t>
            </a:r>
            <a:endParaRPr lang="tr-TR" dirty="0" smtClean="0"/>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sp>
        <p:nvSpPr>
          <p:cNvPr id="14" name="TextBox 13"/>
          <p:cNvSpPr txBox="1"/>
          <p:nvPr/>
        </p:nvSpPr>
        <p:spPr>
          <a:xfrm>
            <a:off x="609600" y="5334000"/>
            <a:ext cx="3058273" cy="461665"/>
          </a:xfrm>
          <a:prstGeom prst="rect">
            <a:avLst/>
          </a:prstGeom>
          <a:noFill/>
        </p:spPr>
        <p:txBody>
          <a:bodyPr wrap="none" rtlCol="0">
            <a:spAutoFit/>
          </a:bodyPr>
          <a:lstStyle/>
          <a:p>
            <a:r>
              <a:rPr lang="tr-TR" sz="2400" b="1" dirty="0" smtClean="0"/>
              <a:t>İkiye bölme araması... </a:t>
            </a:r>
            <a:endParaRPr lang="en-US" sz="2400" b="1" dirty="0"/>
          </a:p>
        </p:txBody>
      </p:sp>
      <p:sp>
        <p:nvSpPr>
          <p:cNvPr id="15" name="TextBox 14"/>
          <p:cNvSpPr txBox="1"/>
          <p:nvPr/>
        </p:nvSpPr>
        <p:spPr>
          <a:xfrm>
            <a:off x="4953000" y="6248400"/>
            <a:ext cx="786754" cy="400110"/>
          </a:xfrm>
          <a:prstGeom prst="rect">
            <a:avLst/>
          </a:prstGeom>
          <a:noFill/>
        </p:spPr>
        <p:txBody>
          <a:bodyPr wrap="none" rtlCol="0">
            <a:spAutoFit/>
          </a:bodyPr>
          <a:lstStyle/>
          <a:p>
            <a:r>
              <a:rPr lang="tr-TR" sz="2000" dirty="0" smtClean="0"/>
              <a:t>hedef</a:t>
            </a:r>
            <a:endParaRPr lang="en-US" sz="2000" dirty="0"/>
          </a:p>
        </p:txBody>
      </p:sp>
      <p:cxnSp>
        <p:nvCxnSpPr>
          <p:cNvPr id="16" name="Straight Arrow Connector 15"/>
          <p:cNvCxnSpPr/>
          <p:nvPr/>
        </p:nvCxnSpPr>
        <p:spPr>
          <a:xfrm flipH="1">
            <a:off x="6477000" y="5490865"/>
            <a:ext cx="15240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5567065"/>
            <a:ext cx="1524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428641" y="6250282"/>
            <a:ext cx="2138766"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095068" y="5364296"/>
            <a:ext cx="1363851" cy="421037"/>
          </a:xfrm>
          <a:custGeom>
            <a:avLst/>
            <a:gdLst>
              <a:gd name="connsiteX0" fmla="*/ 1363851 w 1363851"/>
              <a:gd name="connsiteY0" fmla="*/ 405538 h 421037"/>
              <a:gd name="connsiteX1" fmla="*/ 557939 w 1363851"/>
              <a:gd name="connsiteY1" fmla="*/ 2583 h 421037"/>
              <a:gd name="connsiteX2" fmla="*/ 0 w 1363851"/>
              <a:gd name="connsiteY2" fmla="*/ 421037 h 421037"/>
            </a:gdLst>
            <a:ahLst/>
            <a:cxnLst>
              <a:cxn ang="0">
                <a:pos x="connsiteX0" y="connsiteY0"/>
              </a:cxn>
              <a:cxn ang="0">
                <a:pos x="connsiteX1" y="connsiteY1"/>
              </a:cxn>
              <a:cxn ang="0">
                <a:pos x="connsiteX2" y="connsiteY2"/>
              </a:cxn>
            </a:cxnLst>
            <a:rect l="l" t="t" r="r" b="b"/>
            <a:pathLst>
              <a:path w="1363851" h="421037">
                <a:moveTo>
                  <a:pt x="1363851" y="405538"/>
                </a:moveTo>
                <a:cubicBezTo>
                  <a:pt x="1074549" y="202769"/>
                  <a:pt x="785247" y="0"/>
                  <a:pt x="557939" y="2583"/>
                </a:cubicBezTo>
                <a:cubicBezTo>
                  <a:pt x="330631" y="5166"/>
                  <a:pt x="85241" y="351295"/>
                  <a:pt x="0" y="421037"/>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324600" y="6324600"/>
            <a:ext cx="1919821" cy="400110"/>
          </a:xfrm>
          <a:prstGeom prst="rect">
            <a:avLst/>
          </a:prstGeom>
          <a:noFill/>
        </p:spPr>
        <p:txBody>
          <a:bodyPr wrap="none" rtlCol="0">
            <a:spAutoFit/>
          </a:bodyPr>
          <a:lstStyle/>
          <a:p>
            <a:r>
              <a:rPr lang="tr-TR" sz="2000" dirty="0" smtClean="0"/>
              <a:t>aramasının sırası</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Öyleyse</a:t>
            </a:r>
            <a:r>
              <a:rPr lang="tr-TR" dirty="0" smtClean="0"/>
              <a:t>, </a:t>
            </a:r>
            <a:r>
              <a:rPr lang="tr-TR" dirty="0" smtClean="0"/>
              <a:t>ikinci adımda </a:t>
            </a:r>
            <a:r>
              <a:rPr lang="tr-TR" dirty="0" smtClean="0"/>
              <a:t>arama sol veya sağ yarısında devam eder</a:t>
            </a:r>
            <a:endParaRPr lang="tr-TR" dirty="0" smtClean="0"/>
          </a:p>
          <a:p>
            <a:r>
              <a:rPr lang="tr-TR" dirty="0" smtClean="0"/>
              <a:t>İlişkili </a:t>
            </a:r>
            <a:r>
              <a:rPr lang="tr-TR" dirty="0" smtClean="0"/>
              <a:t>taraftaki orta sayısının hedeften daha </a:t>
            </a:r>
            <a:r>
              <a:rPr lang="tr-TR" dirty="0" smtClean="0"/>
              <a:t>büyük veya daha küçük olmasına göre, arama tekrar </a:t>
            </a:r>
            <a:r>
              <a:rPr lang="tr-TR" dirty="0" smtClean="0"/>
              <a:t>kalan dizinin parçasının </a:t>
            </a:r>
            <a:r>
              <a:rPr lang="tr-TR" dirty="0" smtClean="0"/>
              <a:t>yada sol </a:t>
            </a:r>
            <a:r>
              <a:rPr lang="tr-TR" dirty="0" smtClean="0"/>
              <a:t>yada </a:t>
            </a:r>
            <a:r>
              <a:rPr lang="tr-TR" dirty="0" smtClean="0"/>
              <a:t>sağ yarısında </a:t>
            </a:r>
            <a:r>
              <a:rPr lang="tr-TR" dirty="0" smtClean="0"/>
              <a:t>devam eder</a:t>
            </a:r>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sp>
        <p:nvSpPr>
          <p:cNvPr id="14" name="TextBox 13"/>
          <p:cNvSpPr txBox="1"/>
          <p:nvPr/>
        </p:nvSpPr>
        <p:spPr>
          <a:xfrm>
            <a:off x="609600" y="5334000"/>
            <a:ext cx="3058273" cy="461665"/>
          </a:xfrm>
          <a:prstGeom prst="rect">
            <a:avLst/>
          </a:prstGeom>
          <a:noFill/>
        </p:spPr>
        <p:txBody>
          <a:bodyPr wrap="none" rtlCol="0">
            <a:spAutoFit/>
          </a:bodyPr>
          <a:lstStyle/>
          <a:p>
            <a:r>
              <a:rPr lang="tr-TR" sz="2400" b="1" dirty="0" smtClean="0"/>
              <a:t>İkiye bölme araması... </a:t>
            </a:r>
            <a:endParaRPr lang="en-US" sz="2400" b="1" dirty="0"/>
          </a:p>
        </p:txBody>
      </p:sp>
      <p:sp>
        <p:nvSpPr>
          <p:cNvPr id="15" name="TextBox 14"/>
          <p:cNvSpPr txBox="1"/>
          <p:nvPr/>
        </p:nvSpPr>
        <p:spPr>
          <a:xfrm>
            <a:off x="4953000" y="6248400"/>
            <a:ext cx="786754" cy="400110"/>
          </a:xfrm>
          <a:prstGeom prst="rect">
            <a:avLst/>
          </a:prstGeom>
          <a:noFill/>
        </p:spPr>
        <p:txBody>
          <a:bodyPr wrap="none" rtlCol="0">
            <a:spAutoFit/>
          </a:bodyPr>
          <a:lstStyle/>
          <a:p>
            <a:r>
              <a:rPr lang="tr-TR" sz="2000" dirty="0" smtClean="0"/>
              <a:t>hedef</a:t>
            </a:r>
            <a:endParaRPr lang="en-US" sz="2000" dirty="0"/>
          </a:p>
        </p:txBody>
      </p:sp>
      <p:cxnSp>
        <p:nvCxnSpPr>
          <p:cNvPr id="16" name="Straight Arrow Connector 15"/>
          <p:cNvCxnSpPr/>
          <p:nvPr/>
        </p:nvCxnSpPr>
        <p:spPr>
          <a:xfrm flipH="1">
            <a:off x="6477000" y="5490865"/>
            <a:ext cx="15240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5567065"/>
            <a:ext cx="1524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428641" y="6250282"/>
            <a:ext cx="2138766"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095068" y="5364296"/>
            <a:ext cx="1363851" cy="421037"/>
          </a:xfrm>
          <a:custGeom>
            <a:avLst/>
            <a:gdLst>
              <a:gd name="connsiteX0" fmla="*/ 1363851 w 1363851"/>
              <a:gd name="connsiteY0" fmla="*/ 405538 h 421037"/>
              <a:gd name="connsiteX1" fmla="*/ 557939 w 1363851"/>
              <a:gd name="connsiteY1" fmla="*/ 2583 h 421037"/>
              <a:gd name="connsiteX2" fmla="*/ 0 w 1363851"/>
              <a:gd name="connsiteY2" fmla="*/ 421037 h 421037"/>
            </a:gdLst>
            <a:ahLst/>
            <a:cxnLst>
              <a:cxn ang="0">
                <a:pos x="connsiteX0" y="connsiteY0"/>
              </a:cxn>
              <a:cxn ang="0">
                <a:pos x="connsiteX1" y="connsiteY1"/>
              </a:cxn>
              <a:cxn ang="0">
                <a:pos x="connsiteX2" y="connsiteY2"/>
              </a:cxn>
            </a:cxnLst>
            <a:rect l="l" t="t" r="r" b="b"/>
            <a:pathLst>
              <a:path w="1363851" h="421037">
                <a:moveTo>
                  <a:pt x="1363851" y="405538"/>
                </a:moveTo>
                <a:cubicBezTo>
                  <a:pt x="1074549" y="202769"/>
                  <a:pt x="785247" y="0"/>
                  <a:pt x="557939" y="2583"/>
                </a:cubicBezTo>
                <a:cubicBezTo>
                  <a:pt x="330631" y="5166"/>
                  <a:pt x="85241" y="351295"/>
                  <a:pt x="0" y="421037"/>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324600" y="6324600"/>
            <a:ext cx="1919821" cy="400110"/>
          </a:xfrm>
          <a:prstGeom prst="rect">
            <a:avLst/>
          </a:prstGeom>
          <a:noFill/>
        </p:spPr>
        <p:txBody>
          <a:bodyPr wrap="none" rtlCol="0">
            <a:spAutoFit/>
          </a:bodyPr>
          <a:lstStyle/>
          <a:p>
            <a:r>
              <a:rPr lang="tr-TR" sz="2000" dirty="0" smtClean="0"/>
              <a:t>aramasının sırası</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İkiye bölme sıralanmış dizide hedefi çok hızlı bulmaya fırsat </a:t>
            </a:r>
            <a:r>
              <a:rPr lang="tr-TR" dirty="0" smtClean="0"/>
              <a:t>sağlar çünkü kalan nesnenin sayısı her zaman iki kat azalır</a:t>
            </a:r>
            <a:endParaRPr lang="tr-TR" dirty="0" smtClean="0"/>
          </a:p>
          <a:p>
            <a:r>
              <a:rPr lang="tr-TR" dirty="0" smtClean="0"/>
              <a:t>Örnek n=1000 </a:t>
            </a:r>
            <a:r>
              <a:rPr lang="tr-TR" dirty="0" smtClean="0"/>
              <a:t>sayı, ilk </a:t>
            </a:r>
            <a:r>
              <a:rPr lang="tr-TR" dirty="0" smtClean="0"/>
              <a:t>adımda </a:t>
            </a:r>
            <a:r>
              <a:rPr lang="tr-TR" dirty="0" smtClean="0"/>
              <a:t>dizinin </a:t>
            </a:r>
            <a:r>
              <a:rPr lang="tr-TR" dirty="0" smtClean="0"/>
              <a:t>ortasına bakınca </a:t>
            </a:r>
            <a:r>
              <a:rPr lang="tr-TR" dirty="0" smtClean="0"/>
              <a:t>yada </a:t>
            </a:r>
            <a:r>
              <a:rPr lang="tr-TR" dirty="0" smtClean="0"/>
              <a:t>alt yada üst </a:t>
            </a:r>
            <a:r>
              <a:rPr lang="tr-TR" dirty="0" smtClean="0"/>
              <a:t>yarısında devam ederiz, </a:t>
            </a:r>
            <a:r>
              <a:rPr lang="tr-TR" dirty="0" smtClean="0"/>
              <a:t>yani hedef için olabilir </a:t>
            </a:r>
            <a:r>
              <a:rPr lang="tr-TR" dirty="0" smtClean="0"/>
              <a:t>nesne sayısı 500 nesnedir</a:t>
            </a:r>
            <a:endParaRPr lang="tr-TR" dirty="0" smtClean="0"/>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sp>
        <p:nvSpPr>
          <p:cNvPr id="14" name="TextBox 13"/>
          <p:cNvSpPr txBox="1"/>
          <p:nvPr/>
        </p:nvSpPr>
        <p:spPr>
          <a:xfrm>
            <a:off x="609600" y="5334000"/>
            <a:ext cx="3058273" cy="461665"/>
          </a:xfrm>
          <a:prstGeom prst="rect">
            <a:avLst/>
          </a:prstGeom>
          <a:noFill/>
        </p:spPr>
        <p:txBody>
          <a:bodyPr wrap="none" rtlCol="0">
            <a:spAutoFit/>
          </a:bodyPr>
          <a:lstStyle/>
          <a:p>
            <a:r>
              <a:rPr lang="tr-TR" sz="2400" b="1" dirty="0" smtClean="0"/>
              <a:t>İkiye bölme araması... </a:t>
            </a:r>
            <a:endParaRPr lang="en-US" sz="2400" b="1" dirty="0"/>
          </a:p>
        </p:txBody>
      </p:sp>
      <p:sp>
        <p:nvSpPr>
          <p:cNvPr id="15" name="TextBox 14"/>
          <p:cNvSpPr txBox="1"/>
          <p:nvPr/>
        </p:nvSpPr>
        <p:spPr>
          <a:xfrm>
            <a:off x="4953000" y="6248400"/>
            <a:ext cx="786754" cy="400110"/>
          </a:xfrm>
          <a:prstGeom prst="rect">
            <a:avLst/>
          </a:prstGeom>
          <a:noFill/>
        </p:spPr>
        <p:txBody>
          <a:bodyPr wrap="none" rtlCol="0">
            <a:spAutoFit/>
          </a:bodyPr>
          <a:lstStyle/>
          <a:p>
            <a:r>
              <a:rPr lang="tr-TR" sz="2000" dirty="0" smtClean="0"/>
              <a:t>hedef</a:t>
            </a:r>
            <a:endParaRPr lang="en-US" sz="2000" dirty="0"/>
          </a:p>
        </p:txBody>
      </p:sp>
      <p:cxnSp>
        <p:nvCxnSpPr>
          <p:cNvPr id="16" name="Straight Arrow Connector 15"/>
          <p:cNvCxnSpPr/>
          <p:nvPr/>
        </p:nvCxnSpPr>
        <p:spPr>
          <a:xfrm flipH="1">
            <a:off x="6477000" y="5490865"/>
            <a:ext cx="15240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5567065"/>
            <a:ext cx="1524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428641" y="6250282"/>
            <a:ext cx="2138766"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095068" y="5364296"/>
            <a:ext cx="1363851" cy="421037"/>
          </a:xfrm>
          <a:custGeom>
            <a:avLst/>
            <a:gdLst>
              <a:gd name="connsiteX0" fmla="*/ 1363851 w 1363851"/>
              <a:gd name="connsiteY0" fmla="*/ 405538 h 421037"/>
              <a:gd name="connsiteX1" fmla="*/ 557939 w 1363851"/>
              <a:gd name="connsiteY1" fmla="*/ 2583 h 421037"/>
              <a:gd name="connsiteX2" fmla="*/ 0 w 1363851"/>
              <a:gd name="connsiteY2" fmla="*/ 421037 h 421037"/>
            </a:gdLst>
            <a:ahLst/>
            <a:cxnLst>
              <a:cxn ang="0">
                <a:pos x="connsiteX0" y="connsiteY0"/>
              </a:cxn>
              <a:cxn ang="0">
                <a:pos x="connsiteX1" y="connsiteY1"/>
              </a:cxn>
              <a:cxn ang="0">
                <a:pos x="connsiteX2" y="connsiteY2"/>
              </a:cxn>
            </a:cxnLst>
            <a:rect l="l" t="t" r="r" b="b"/>
            <a:pathLst>
              <a:path w="1363851" h="421037">
                <a:moveTo>
                  <a:pt x="1363851" y="405538"/>
                </a:moveTo>
                <a:cubicBezTo>
                  <a:pt x="1074549" y="202769"/>
                  <a:pt x="785247" y="0"/>
                  <a:pt x="557939" y="2583"/>
                </a:cubicBezTo>
                <a:cubicBezTo>
                  <a:pt x="330631" y="5166"/>
                  <a:pt x="85241" y="351295"/>
                  <a:pt x="0" y="421037"/>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324600" y="6324600"/>
            <a:ext cx="1919821" cy="400110"/>
          </a:xfrm>
          <a:prstGeom prst="rect">
            <a:avLst/>
          </a:prstGeom>
          <a:noFill/>
        </p:spPr>
        <p:txBody>
          <a:bodyPr wrap="none" rtlCol="0">
            <a:spAutoFit/>
          </a:bodyPr>
          <a:lstStyle/>
          <a:p>
            <a:r>
              <a:rPr lang="tr-TR" sz="2000" dirty="0" smtClean="0"/>
              <a:t>aramasının sırası</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İkinci adımda </a:t>
            </a:r>
            <a:r>
              <a:rPr lang="tr-TR" dirty="0" smtClean="0"/>
              <a:t>o yarısında çalışırken </a:t>
            </a:r>
            <a:r>
              <a:rPr lang="tr-TR" dirty="0" smtClean="0"/>
              <a:t>ortasına bakıyoruz</a:t>
            </a:r>
            <a:r>
              <a:rPr lang="tr-TR" dirty="0" smtClean="0"/>
              <a:t>, ve hedefin yeni yada </a:t>
            </a:r>
            <a:r>
              <a:rPr lang="tr-TR" dirty="0" smtClean="0"/>
              <a:t>alt yada üst </a:t>
            </a:r>
            <a:r>
              <a:rPr lang="tr-TR" dirty="0" smtClean="0"/>
              <a:t>yarısında </a:t>
            </a:r>
            <a:r>
              <a:rPr lang="tr-TR" dirty="0" smtClean="0"/>
              <a:t>olmasını öğreniyoruz, yani şimdi </a:t>
            </a:r>
            <a:r>
              <a:rPr lang="tr-TR" dirty="0" smtClean="0"/>
              <a:t>kalan nesne sayısı 250</a:t>
            </a:r>
            <a:endParaRPr lang="tr-TR" dirty="0" smtClean="0"/>
          </a:p>
          <a:p>
            <a:r>
              <a:rPr lang="tr-TR" dirty="0" smtClean="0"/>
              <a:t>Üçüncü adımda kalan </a:t>
            </a:r>
            <a:r>
              <a:rPr lang="tr-TR" dirty="0" smtClean="0"/>
              <a:t>nesne </a:t>
            </a:r>
            <a:r>
              <a:rPr lang="tr-TR" dirty="0" smtClean="0"/>
              <a:t>sayısı 125</a:t>
            </a:r>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sp>
        <p:nvSpPr>
          <p:cNvPr id="14" name="TextBox 13"/>
          <p:cNvSpPr txBox="1"/>
          <p:nvPr/>
        </p:nvSpPr>
        <p:spPr>
          <a:xfrm>
            <a:off x="609600" y="5334000"/>
            <a:ext cx="3058273" cy="461665"/>
          </a:xfrm>
          <a:prstGeom prst="rect">
            <a:avLst/>
          </a:prstGeom>
          <a:noFill/>
        </p:spPr>
        <p:txBody>
          <a:bodyPr wrap="none" rtlCol="0">
            <a:spAutoFit/>
          </a:bodyPr>
          <a:lstStyle/>
          <a:p>
            <a:r>
              <a:rPr lang="tr-TR" sz="2400" b="1" dirty="0" smtClean="0"/>
              <a:t>İkiye bölme araması... </a:t>
            </a:r>
            <a:endParaRPr lang="en-US" sz="2400" b="1" dirty="0"/>
          </a:p>
        </p:txBody>
      </p:sp>
      <p:sp>
        <p:nvSpPr>
          <p:cNvPr id="15" name="TextBox 14"/>
          <p:cNvSpPr txBox="1"/>
          <p:nvPr/>
        </p:nvSpPr>
        <p:spPr>
          <a:xfrm>
            <a:off x="4953000" y="6248400"/>
            <a:ext cx="786754" cy="400110"/>
          </a:xfrm>
          <a:prstGeom prst="rect">
            <a:avLst/>
          </a:prstGeom>
          <a:noFill/>
        </p:spPr>
        <p:txBody>
          <a:bodyPr wrap="none" rtlCol="0">
            <a:spAutoFit/>
          </a:bodyPr>
          <a:lstStyle/>
          <a:p>
            <a:r>
              <a:rPr lang="tr-TR" sz="2000" dirty="0" smtClean="0"/>
              <a:t>hedef</a:t>
            </a:r>
            <a:endParaRPr lang="en-US" sz="2000" dirty="0"/>
          </a:p>
        </p:txBody>
      </p:sp>
      <p:cxnSp>
        <p:nvCxnSpPr>
          <p:cNvPr id="16" name="Straight Arrow Connector 15"/>
          <p:cNvCxnSpPr/>
          <p:nvPr/>
        </p:nvCxnSpPr>
        <p:spPr>
          <a:xfrm flipH="1">
            <a:off x="6477000" y="5490865"/>
            <a:ext cx="15240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5567065"/>
            <a:ext cx="1524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428641" y="6250282"/>
            <a:ext cx="2138766"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095068" y="5364296"/>
            <a:ext cx="1363851" cy="421037"/>
          </a:xfrm>
          <a:custGeom>
            <a:avLst/>
            <a:gdLst>
              <a:gd name="connsiteX0" fmla="*/ 1363851 w 1363851"/>
              <a:gd name="connsiteY0" fmla="*/ 405538 h 421037"/>
              <a:gd name="connsiteX1" fmla="*/ 557939 w 1363851"/>
              <a:gd name="connsiteY1" fmla="*/ 2583 h 421037"/>
              <a:gd name="connsiteX2" fmla="*/ 0 w 1363851"/>
              <a:gd name="connsiteY2" fmla="*/ 421037 h 421037"/>
            </a:gdLst>
            <a:ahLst/>
            <a:cxnLst>
              <a:cxn ang="0">
                <a:pos x="connsiteX0" y="connsiteY0"/>
              </a:cxn>
              <a:cxn ang="0">
                <a:pos x="connsiteX1" y="connsiteY1"/>
              </a:cxn>
              <a:cxn ang="0">
                <a:pos x="connsiteX2" y="connsiteY2"/>
              </a:cxn>
            </a:cxnLst>
            <a:rect l="l" t="t" r="r" b="b"/>
            <a:pathLst>
              <a:path w="1363851" h="421037">
                <a:moveTo>
                  <a:pt x="1363851" y="405538"/>
                </a:moveTo>
                <a:cubicBezTo>
                  <a:pt x="1074549" y="202769"/>
                  <a:pt x="785247" y="0"/>
                  <a:pt x="557939" y="2583"/>
                </a:cubicBezTo>
                <a:cubicBezTo>
                  <a:pt x="330631" y="5166"/>
                  <a:pt x="85241" y="351295"/>
                  <a:pt x="0" y="421037"/>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324600" y="6324600"/>
            <a:ext cx="1919821" cy="400110"/>
          </a:xfrm>
          <a:prstGeom prst="rect">
            <a:avLst/>
          </a:prstGeom>
          <a:noFill/>
        </p:spPr>
        <p:txBody>
          <a:bodyPr wrap="none" rtlCol="0">
            <a:spAutoFit/>
          </a:bodyPr>
          <a:lstStyle/>
          <a:p>
            <a:r>
              <a:rPr lang="tr-TR" sz="2000" dirty="0" smtClean="0"/>
              <a:t>aramasının sırası</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4. adımda, kalan </a:t>
            </a:r>
            <a:r>
              <a:rPr lang="tr-TR" dirty="0" smtClean="0"/>
              <a:t>nesne sayısı 65</a:t>
            </a:r>
            <a:endParaRPr lang="tr-TR" dirty="0" smtClean="0"/>
          </a:p>
          <a:p>
            <a:r>
              <a:rPr lang="tr-TR" dirty="0" smtClean="0"/>
              <a:t>5. adımda, </a:t>
            </a:r>
            <a:r>
              <a:rPr lang="tr-TR" dirty="0" smtClean="0"/>
              <a:t>kalan nesne sayısı </a:t>
            </a:r>
            <a:r>
              <a:rPr lang="tr-TR" dirty="0" smtClean="0"/>
              <a:t>33</a:t>
            </a:r>
            <a:endParaRPr lang="tr-TR" dirty="0" smtClean="0"/>
          </a:p>
          <a:p>
            <a:r>
              <a:rPr lang="tr-TR" dirty="0" smtClean="0"/>
              <a:t>6. adımda, </a:t>
            </a:r>
            <a:r>
              <a:rPr lang="tr-TR" dirty="0" smtClean="0"/>
              <a:t>kalan nesne sayısı </a:t>
            </a:r>
            <a:r>
              <a:rPr lang="tr-TR" dirty="0" smtClean="0"/>
              <a:t>17</a:t>
            </a:r>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sp>
        <p:nvSpPr>
          <p:cNvPr id="14" name="TextBox 13"/>
          <p:cNvSpPr txBox="1"/>
          <p:nvPr/>
        </p:nvSpPr>
        <p:spPr>
          <a:xfrm>
            <a:off x="609600" y="5334000"/>
            <a:ext cx="3058273" cy="461665"/>
          </a:xfrm>
          <a:prstGeom prst="rect">
            <a:avLst/>
          </a:prstGeom>
          <a:noFill/>
        </p:spPr>
        <p:txBody>
          <a:bodyPr wrap="none" rtlCol="0">
            <a:spAutoFit/>
          </a:bodyPr>
          <a:lstStyle/>
          <a:p>
            <a:r>
              <a:rPr lang="tr-TR" sz="2400" b="1" dirty="0" smtClean="0"/>
              <a:t>İkiye bölme araması... </a:t>
            </a:r>
            <a:endParaRPr lang="en-US" sz="2400" b="1" dirty="0"/>
          </a:p>
        </p:txBody>
      </p:sp>
      <p:sp>
        <p:nvSpPr>
          <p:cNvPr id="15" name="TextBox 14"/>
          <p:cNvSpPr txBox="1"/>
          <p:nvPr/>
        </p:nvSpPr>
        <p:spPr>
          <a:xfrm>
            <a:off x="4953000" y="6248400"/>
            <a:ext cx="786754" cy="400110"/>
          </a:xfrm>
          <a:prstGeom prst="rect">
            <a:avLst/>
          </a:prstGeom>
          <a:noFill/>
        </p:spPr>
        <p:txBody>
          <a:bodyPr wrap="none" rtlCol="0">
            <a:spAutoFit/>
          </a:bodyPr>
          <a:lstStyle/>
          <a:p>
            <a:r>
              <a:rPr lang="tr-TR" sz="2000" dirty="0" smtClean="0"/>
              <a:t>hedef</a:t>
            </a:r>
            <a:endParaRPr lang="en-US" sz="2000" dirty="0"/>
          </a:p>
        </p:txBody>
      </p:sp>
      <p:cxnSp>
        <p:nvCxnSpPr>
          <p:cNvPr id="16" name="Straight Arrow Connector 15"/>
          <p:cNvCxnSpPr/>
          <p:nvPr/>
        </p:nvCxnSpPr>
        <p:spPr>
          <a:xfrm flipH="1">
            <a:off x="6477000" y="5490865"/>
            <a:ext cx="15240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5567065"/>
            <a:ext cx="1524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428641" y="6250282"/>
            <a:ext cx="2138766"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095068" y="5364296"/>
            <a:ext cx="1363851" cy="421037"/>
          </a:xfrm>
          <a:custGeom>
            <a:avLst/>
            <a:gdLst>
              <a:gd name="connsiteX0" fmla="*/ 1363851 w 1363851"/>
              <a:gd name="connsiteY0" fmla="*/ 405538 h 421037"/>
              <a:gd name="connsiteX1" fmla="*/ 557939 w 1363851"/>
              <a:gd name="connsiteY1" fmla="*/ 2583 h 421037"/>
              <a:gd name="connsiteX2" fmla="*/ 0 w 1363851"/>
              <a:gd name="connsiteY2" fmla="*/ 421037 h 421037"/>
            </a:gdLst>
            <a:ahLst/>
            <a:cxnLst>
              <a:cxn ang="0">
                <a:pos x="connsiteX0" y="connsiteY0"/>
              </a:cxn>
              <a:cxn ang="0">
                <a:pos x="connsiteX1" y="connsiteY1"/>
              </a:cxn>
              <a:cxn ang="0">
                <a:pos x="connsiteX2" y="connsiteY2"/>
              </a:cxn>
            </a:cxnLst>
            <a:rect l="l" t="t" r="r" b="b"/>
            <a:pathLst>
              <a:path w="1363851" h="421037">
                <a:moveTo>
                  <a:pt x="1363851" y="405538"/>
                </a:moveTo>
                <a:cubicBezTo>
                  <a:pt x="1074549" y="202769"/>
                  <a:pt x="785247" y="0"/>
                  <a:pt x="557939" y="2583"/>
                </a:cubicBezTo>
                <a:cubicBezTo>
                  <a:pt x="330631" y="5166"/>
                  <a:pt x="85241" y="351295"/>
                  <a:pt x="0" y="421037"/>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324600" y="6324600"/>
            <a:ext cx="1919821" cy="400110"/>
          </a:xfrm>
          <a:prstGeom prst="rect">
            <a:avLst/>
          </a:prstGeom>
          <a:noFill/>
        </p:spPr>
        <p:txBody>
          <a:bodyPr wrap="none" rtlCol="0">
            <a:spAutoFit/>
          </a:bodyPr>
          <a:lstStyle/>
          <a:p>
            <a:r>
              <a:rPr lang="tr-TR" sz="2000" dirty="0" smtClean="0"/>
              <a:t>aramasının sırası</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7. adımda, </a:t>
            </a:r>
            <a:r>
              <a:rPr lang="tr-TR" dirty="0" smtClean="0"/>
              <a:t>kalan nesne sayısı </a:t>
            </a:r>
            <a:r>
              <a:rPr lang="tr-TR" dirty="0" smtClean="0"/>
              <a:t>9</a:t>
            </a:r>
          </a:p>
          <a:p>
            <a:r>
              <a:rPr lang="tr-TR" dirty="0" smtClean="0"/>
              <a:t>8. adımda, </a:t>
            </a:r>
            <a:r>
              <a:rPr lang="tr-TR" dirty="0" smtClean="0"/>
              <a:t>kalan nesne sayısı 5</a:t>
            </a:r>
            <a:endParaRPr lang="tr-TR" dirty="0" smtClean="0"/>
          </a:p>
          <a:p>
            <a:r>
              <a:rPr lang="tr-TR" dirty="0" smtClean="0"/>
              <a:t>9. adımda, </a:t>
            </a:r>
            <a:r>
              <a:rPr lang="tr-TR" dirty="0" smtClean="0"/>
              <a:t>kalan nesne sayısı </a:t>
            </a:r>
            <a:r>
              <a:rPr lang="tr-TR" dirty="0" smtClean="0"/>
              <a:t>3</a:t>
            </a:r>
          </a:p>
          <a:p>
            <a:r>
              <a:rPr lang="tr-TR" dirty="0" smtClean="0"/>
              <a:t>10. adımda, </a:t>
            </a:r>
            <a:r>
              <a:rPr lang="tr-TR" dirty="0" smtClean="0"/>
              <a:t>kalan nesne sayısı </a:t>
            </a:r>
            <a:r>
              <a:rPr lang="tr-TR" dirty="0" smtClean="0"/>
              <a:t>2</a:t>
            </a:r>
          </a:p>
          <a:p>
            <a:r>
              <a:rPr lang="tr-TR" dirty="0" smtClean="0"/>
              <a:t>11. adımda, </a:t>
            </a:r>
            <a:r>
              <a:rPr lang="tr-TR" dirty="0" smtClean="0"/>
              <a:t>kalan nesne sayısı </a:t>
            </a:r>
            <a:r>
              <a:rPr lang="tr-TR" dirty="0" smtClean="0"/>
              <a:t>1, ve hedefi bulmaya garanti var</a:t>
            </a:r>
            <a:endParaRPr lang="tr-TR" dirty="0" smtClean="0"/>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sp>
        <p:nvSpPr>
          <p:cNvPr id="14" name="TextBox 13"/>
          <p:cNvSpPr txBox="1"/>
          <p:nvPr/>
        </p:nvSpPr>
        <p:spPr>
          <a:xfrm>
            <a:off x="609600" y="5334000"/>
            <a:ext cx="3058273" cy="461665"/>
          </a:xfrm>
          <a:prstGeom prst="rect">
            <a:avLst/>
          </a:prstGeom>
          <a:noFill/>
        </p:spPr>
        <p:txBody>
          <a:bodyPr wrap="none" rtlCol="0">
            <a:spAutoFit/>
          </a:bodyPr>
          <a:lstStyle/>
          <a:p>
            <a:r>
              <a:rPr lang="tr-TR" sz="2400" b="1" dirty="0" smtClean="0"/>
              <a:t>İkiye bölme araması... </a:t>
            </a:r>
            <a:endParaRPr lang="en-US" sz="2400" b="1" dirty="0"/>
          </a:p>
        </p:txBody>
      </p:sp>
      <p:sp>
        <p:nvSpPr>
          <p:cNvPr id="15" name="TextBox 14"/>
          <p:cNvSpPr txBox="1"/>
          <p:nvPr/>
        </p:nvSpPr>
        <p:spPr>
          <a:xfrm>
            <a:off x="4953000" y="6248400"/>
            <a:ext cx="786754" cy="400110"/>
          </a:xfrm>
          <a:prstGeom prst="rect">
            <a:avLst/>
          </a:prstGeom>
          <a:noFill/>
        </p:spPr>
        <p:txBody>
          <a:bodyPr wrap="none" rtlCol="0">
            <a:spAutoFit/>
          </a:bodyPr>
          <a:lstStyle/>
          <a:p>
            <a:r>
              <a:rPr lang="tr-TR" sz="2000" dirty="0" smtClean="0"/>
              <a:t>hedef</a:t>
            </a:r>
            <a:endParaRPr lang="en-US" sz="2000" dirty="0"/>
          </a:p>
        </p:txBody>
      </p:sp>
      <p:cxnSp>
        <p:nvCxnSpPr>
          <p:cNvPr id="16" name="Straight Arrow Connector 15"/>
          <p:cNvCxnSpPr/>
          <p:nvPr/>
        </p:nvCxnSpPr>
        <p:spPr>
          <a:xfrm flipH="1">
            <a:off x="6477000" y="5490865"/>
            <a:ext cx="15240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5567065"/>
            <a:ext cx="1524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428641" y="6250282"/>
            <a:ext cx="2138766"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095068" y="5364296"/>
            <a:ext cx="1363851" cy="421037"/>
          </a:xfrm>
          <a:custGeom>
            <a:avLst/>
            <a:gdLst>
              <a:gd name="connsiteX0" fmla="*/ 1363851 w 1363851"/>
              <a:gd name="connsiteY0" fmla="*/ 405538 h 421037"/>
              <a:gd name="connsiteX1" fmla="*/ 557939 w 1363851"/>
              <a:gd name="connsiteY1" fmla="*/ 2583 h 421037"/>
              <a:gd name="connsiteX2" fmla="*/ 0 w 1363851"/>
              <a:gd name="connsiteY2" fmla="*/ 421037 h 421037"/>
            </a:gdLst>
            <a:ahLst/>
            <a:cxnLst>
              <a:cxn ang="0">
                <a:pos x="connsiteX0" y="connsiteY0"/>
              </a:cxn>
              <a:cxn ang="0">
                <a:pos x="connsiteX1" y="connsiteY1"/>
              </a:cxn>
              <a:cxn ang="0">
                <a:pos x="connsiteX2" y="connsiteY2"/>
              </a:cxn>
            </a:cxnLst>
            <a:rect l="l" t="t" r="r" b="b"/>
            <a:pathLst>
              <a:path w="1363851" h="421037">
                <a:moveTo>
                  <a:pt x="1363851" y="405538"/>
                </a:moveTo>
                <a:cubicBezTo>
                  <a:pt x="1074549" y="202769"/>
                  <a:pt x="785247" y="0"/>
                  <a:pt x="557939" y="2583"/>
                </a:cubicBezTo>
                <a:cubicBezTo>
                  <a:pt x="330631" y="5166"/>
                  <a:pt x="85241" y="351295"/>
                  <a:pt x="0" y="421037"/>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324600" y="6324600"/>
            <a:ext cx="1919821" cy="400110"/>
          </a:xfrm>
          <a:prstGeom prst="rect">
            <a:avLst/>
          </a:prstGeom>
          <a:noFill/>
        </p:spPr>
        <p:txBody>
          <a:bodyPr wrap="none" rtlCol="0">
            <a:spAutoFit/>
          </a:bodyPr>
          <a:lstStyle/>
          <a:p>
            <a:r>
              <a:rPr lang="tr-TR" sz="2000" dirty="0" smtClean="0"/>
              <a:t>aramasının sırası</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Yani, </a:t>
            </a:r>
            <a:r>
              <a:rPr lang="tr-TR" dirty="0" smtClean="0"/>
              <a:t>1000 nesne arasında biri bulmak için en çok 10 adım gerekliliği garantisi vardır</a:t>
            </a:r>
            <a:endParaRPr lang="tr-TR" dirty="0" smtClean="0"/>
          </a:p>
          <a:p>
            <a:r>
              <a:rPr lang="tr-TR" dirty="0" smtClean="0"/>
              <a:t>Bütün dizi incelersek, </a:t>
            </a:r>
            <a:r>
              <a:rPr lang="tr-TR" dirty="0" smtClean="0"/>
              <a:t>en çok </a:t>
            </a:r>
            <a:r>
              <a:rPr lang="tr-TR" dirty="0" smtClean="0"/>
              <a:t>1000 </a:t>
            </a:r>
            <a:r>
              <a:rPr lang="tr-TR" dirty="0" smtClean="0"/>
              <a:t>adım </a:t>
            </a:r>
            <a:r>
              <a:rPr lang="tr-TR" dirty="0" smtClean="0"/>
              <a:t>gerekebilirdi</a:t>
            </a:r>
            <a:endParaRPr lang="tr-TR" dirty="0" smtClean="0"/>
          </a:p>
          <a:p>
            <a:r>
              <a:rPr lang="tr-TR" dirty="0" smtClean="0"/>
              <a:t>Bu </a:t>
            </a:r>
            <a:r>
              <a:rPr lang="tr-TR" dirty="0" smtClean="0"/>
              <a:t>yüzden </a:t>
            </a:r>
            <a:r>
              <a:rPr lang="tr-TR" dirty="0" smtClean="0"/>
              <a:t>sıralanmış dizinde ikiye bölme kullanarak arama </a:t>
            </a:r>
            <a:r>
              <a:rPr lang="tr-TR" dirty="0" smtClean="0"/>
              <a:t>çok hızlı </a:t>
            </a:r>
            <a:r>
              <a:rPr lang="tr-TR" dirty="0" smtClean="0"/>
              <a:t>yapılabilir</a:t>
            </a:r>
            <a:endParaRPr lang="tr-TR" dirty="0" smtClean="0"/>
          </a:p>
        </p:txBody>
      </p:sp>
      <p:sp>
        <p:nvSpPr>
          <p:cNvPr id="4" name="Rectangle 3"/>
          <p:cNvSpPr/>
          <p:nvPr/>
        </p:nvSpPr>
        <p:spPr>
          <a:xfrm>
            <a:off x="1371600" y="5795665"/>
            <a:ext cx="609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a:t>
            </a:r>
            <a:endParaRPr lang="en-US" dirty="0"/>
          </a:p>
        </p:txBody>
      </p:sp>
      <p:sp>
        <p:nvSpPr>
          <p:cNvPr id="5" name="Rectangle 4"/>
          <p:cNvSpPr/>
          <p:nvPr/>
        </p:nvSpPr>
        <p:spPr>
          <a:xfrm>
            <a:off x="2057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a:t>
            </a:r>
            <a:endParaRPr lang="en-US" dirty="0"/>
          </a:p>
        </p:txBody>
      </p:sp>
      <p:sp>
        <p:nvSpPr>
          <p:cNvPr id="6" name="Rectangle 5"/>
          <p:cNvSpPr/>
          <p:nvPr/>
        </p:nvSpPr>
        <p:spPr>
          <a:xfrm>
            <a:off x="3429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11</a:t>
            </a:r>
            <a:endParaRPr lang="en-US" dirty="0"/>
          </a:p>
        </p:txBody>
      </p:sp>
      <p:sp>
        <p:nvSpPr>
          <p:cNvPr id="7" name="Rectangle 6"/>
          <p:cNvSpPr/>
          <p:nvPr/>
        </p:nvSpPr>
        <p:spPr>
          <a:xfrm>
            <a:off x="2743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7</a:t>
            </a:r>
            <a:endParaRPr lang="en-US" dirty="0"/>
          </a:p>
        </p:txBody>
      </p:sp>
      <p:sp>
        <p:nvSpPr>
          <p:cNvPr id="8" name="Rectangle 7"/>
          <p:cNvSpPr/>
          <p:nvPr/>
        </p:nvSpPr>
        <p:spPr>
          <a:xfrm>
            <a:off x="41148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12</a:t>
            </a:r>
            <a:endParaRPr lang="en-US" dirty="0"/>
          </a:p>
        </p:txBody>
      </p:sp>
      <p:sp>
        <p:nvSpPr>
          <p:cNvPr id="9" name="Rectangle 8"/>
          <p:cNvSpPr/>
          <p:nvPr/>
        </p:nvSpPr>
        <p:spPr>
          <a:xfrm>
            <a:off x="4800600" y="579566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13</a:t>
            </a:r>
            <a:endParaRPr lang="en-US" dirty="0"/>
          </a:p>
        </p:txBody>
      </p:sp>
      <p:sp>
        <p:nvSpPr>
          <p:cNvPr id="10" name="Rectangle 9"/>
          <p:cNvSpPr/>
          <p:nvPr/>
        </p:nvSpPr>
        <p:spPr>
          <a:xfrm>
            <a:off x="54864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17</a:t>
            </a:r>
            <a:endParaRPr lang="en-US" dirty="0"/>
          </a:p>
        </p:txBody>
      </p:sp>
      <p:sp>
        <p:nvSpPr>
          <p:cNvPr id="11" name="Rectangle 10"/>
          <p:cNvSpPr/>
          <p:nvPr/>
        </p:nvSpPr>
        <p:spPr>
          <a:xfrm>
            <a:off x="61722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22</a:t>
            </a:r>
            <a:endParaRPr lang="en-US" dirty="0"/>
          </a:p>
        </p:txBody>
      </p:sp>
      <p:sp>
        <p:nvSpPr>
          <p:cNvPr id="12" name="Rectangle 11"/>
          <p:cNvSpPr/>
          <p:nvPr/>
        </p:nvSpPr>
        <p:spPr>
          <a:xfrm>
            <a:off x="6858000" y="5795665"/>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23</a:t>
            </a:r>
            <a:endParaRPr lang="en-US" dirty="0"/>
          </a:p>
        </p:txBody>
      </p:sp>
      <p:sp>
        <p:nvSpPr>
          <p:cNvPr id="13" name="Rectangle 12"/>
          <p:cNvSpPr/>
          <p:nvPr/>
        </p:nvSpPr>
        <p:spPr>
          <a:xfrm>
            <a:off x="7543800" y="5795665"/>
            <a:ext cx="609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t>30</a:t>
            </a:r>
            <a:endParaRPr lang="en-US" dirty="0"/>
          </a:p>
        </p:txBody>
      </p:sp>
      <p:sp>
        <p:nvSpPr>
          <p:cNvPr id="14" name="TextBox 13"/>
          <p:cNvSpPr txBox="1"/>
          <p:nvPr/>
        </p:nvSpPr>
        <p:spPr>
          <a:xfrm>
            <a:off x="609600" y="5334000"/>
            <a:ext cx="3058273" cy="461665"/>
          </a:xfrm>
          <a:prstGeom prst="rect">
            <a:avLst/>
          </a:prstGeom>
          <a:noFill/>
        </p:spPr>
        <p:txBody>
          <a:bodyPr wrap="none" rtlCol="0">
            <a:spAutoFit/>
          </a:bodyPr>
          <a:lstStyle/>
          <a:p>
            <a:r>
              <a:rPr lang="tr-TR" sz="2400" b="1" dirty="0" smtClean="0"/>
              <a:t>İkiye bölme araması... </a:t>
            </a:r>
            <a:endParaRPr lang="en-US" sz="2400" b="1" dirty="0"/>
          </a:p>
        </p:txBody>
      </p:sp>
      <p:sp>
        <p:nvSpPr>
          <p:cNvPr id="15" name="TextBox 14"/>
          <p:cNvSpPr txBox="1"/>
          <p:nvPr/>
        </p:nvSpPr>
        <p:spPr>
          <a:xfrm>
            <a:off x="4953000" y="6248400"/>
            <a:ext cx="786754" cy="400110"/>
          </a:xfrm>
          <a:prstGeom prst="rect">
            <a:avLst/>
          </a:prstGeom>
          <a:noFill/>
        </p:spPr>
        <p:txBody>
          <a:bodyPr wrap="none" rtlCol="0">
            <a:spAutoFit/>
          </a:bodyPr>
          <a:lstStyle/>
          <a:p>
            <a:r>
              <a:rPr lang="tr-TR" sz="2000" dirty="0" smtClean="0"/>
              <a:t>hedef</a:t>
            </a:r>
            <a:endParaRPr lang="en-US" sz="2000" dirty="0"/>
          </a:p>
        </p:txBody>
      </p:sp>
      <p:cxnSp>
        <p:nvCxnSpPr>
          <p:cNvPr id="16" name="Straight Arrow Connector 15"/>
          <p:cNvCxnSpPr/>
          <p:nvPr/>
        </p:nvCxnSpPr>
        <p:spPr>
          <a:xfrm flipH="1">
            <a:off x="6477000" y="5490865"/>
            <a:ext cx="15240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5567065"/>
            <a:ext cx="1524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5567065"/>
            <a:ext cx="1524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428641" y="6250282"/>
            <a:ext cx="2138766"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095068" y="5364296"/>
            <a:ext cx="1363851" cy="421037"/>
          </a:xfrm>
          <a:custGeom>
            <a:avLst/>
            <a:gdLst>
              <a:gd name="connsiteX0" fmla="*/ 1363851 w 1363851"/>
              <a:gd name="connsiteY0" fmla="*/ 405538 h 421037"/>
              <a:gd name="connsiteX1" fmla="*/ 557939 w 1363851"/>
              <a:gd name="connsiteY1" fmla="*/ 2583 h 421037"/>
              <a:gd name="connsiteX2" fmla="*/ 0 w 1363851"/>
              <a:gd name="connsiteY2" fmla="*/ 421037 h 421037"/>
            </a:gdLst>
            <a:ahLst/>
            <a:cxnLst>
              <a:cxn ang="0">
                <a:pos x="connsiteX0" y="connsiteY0"/>
              </a:cxn>
              <a:cxn ang="0">
                <a:pos x="connsiteX1" y="connsiteY1"/>
              </a:cxn>
              <a:cxn ang="0">
                <a:pos x="connsiteX2" y="connsiteY2"/>
              </a:cxn>
            </a:cxnLst>
            <a:rect l="l" t="t" r="r" b="b"/>
            <a:pathLst>
              <a:path w="1363851" h="421037">
                <a:moveTo>
                  <a:pt x="1363851" y="405538"/>
                </a:moveTo>
                <a:cubicBezTo>
                  <a:pt x="1074549" y="202769"/>
                  <a:pt x="785247" y="0"/>
                  <a:pt x="557939" y="2583"/>
                </a:cubicBezTo>
                <a:cubicBezTo>
                  <a:pt x="330631" y="5166"/>
                  <a:pt x="85241" y="351295"/>
                  <a:pt x="0" y="421037"/>
                </a:cubicBezTo>
              </a:path>
            </a:pathLst>
          </a:cu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324600" y="6324600"/>
            <a:ext cx="1919821" cy="400110"/>
          </a:xfrm>
          <a:prstGeom prst="rect">
            <a:avLst/>
          </a:prstGeom>
          <a:noFill/>
        </p:spPr>
        <p:txBody>
          <a:bodyPr wrap="none" rtlCol="0">
            <a:spAutoFit/>
          </a:bodyPr>
          <a:lstStyle/>
          <a:p>
            <a:r>
              <a:rPr lang="tr-TR" sz="2000" dirty="0" smtClean="0"/>
              <a:t>aramasının sırası</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Algoritmalar nedir</a:t>
            </a:r>
            <a:endParaRPr lang="en-US" dirty="0" smtClean="0"/>
          </a:p>
        </p:txBody>
      </p:sp>
      <p:sp>
        <p:nvSpPr>
          <p:cNvPr id="14338" name="Content Placeholder 2"/>
          <p:cNvSpPr>
            <a:spLocks noGrp="1"/>
          </p:cNvSpPr>
          <p:nvPr>
            <p:ph idx="1"/>
          </p:nvPr>
        </p:nvSpPr>
        <p:spPr/>
        <p:txBody>
          <a:bodyPr/>
          <a:lstStyle/>
          <a:p>
            <a:r>
              <a:rPr lang="tr-TR" dirty="0" smtClean="0"/>
              <a:t>Genel anlamda algoritmalar bir çok durumda </a:t>
            </a:r>
            <a:r>
              <a:rPr lang="tr-TR" dirty="0" smtClean="0"/>
              <a:t>günlük hayatımızda kullanırız, günlük hayattaki </a:t>
            </a:r>
            <a:r>
              <a:rPr lang="tr-TR" dirty="0" smtClean="0"/>
              <a:t>eylemlerimizin </a:t>
            </a:r>
            <a:r>
              <a:rPr lang="tr-TR" dirty="0" smtClean="0"/>
              <a:t>algoritmalar </a:t>
            </a:r>
            <a:r>
              <a:rPr lang="tr-TR" dirty="0" smtClean="0"/>
              <a:t>olmasını </a:t>
            </a:r>
            <a:r>
              <a:rPr lang="tr-TR" dirty="0" smtClean="0"/>
              <a:t>bile düşünmeyiz</a:t>
            </a:r>
            <a:endParaRPr lang="tr-TR" dirty="0" smtClean="0"/>
          </a:p>
          <a:p>
            <a:endParaRPr lang="tr-TR"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a:bodyPr>
          <a:lstStyle/>
          <a:p>
            <a:r>
              <a:rPr lang="tr-TR" dirty="0" smtClean="0"/>
              <a:t>İkiye bölme </a:t>
            </a:r>
            <a:r>
              <a:rPr lang="tr-TR" dirty="0" smtClean="0"/>
              <a:t>algoritması, </a:t>
            </a:r>
            <a:r>
              <a:rPr lang="tr-TR" dirty="0" smtClean="0"/>
              <a:t>sadece sayısal diziler için </a:t>
            </a:r>
            <a:r>
              <a:rPr lang="tr-TR" dirty="0" smtClean="0"/>
              <a:t>değil, çok </a:t>
            </a:r>
            <a:r>
              <a:rPr lang="tr-TR" dirty="0" smtClean="0"/>
              <a:t>genel durumda </a:t>
            </a:r>
            <a:r>
              <a:rPr lang="tr-TR" dirty="0" smtClean="0"/>
              <a:t>faydalı olabilir</a:t>
            </a:r>
            <a:endParaRPr lang="tr-TR" dirty="0" smtClean="0"/>
          </a:p>
        </p:txBody>
      </p:sp>
      <p:cxnSp>
        <p:nvCxnSpPr>
          <p:cNvPr id="23" name="Straight Connector 22"/>
          <p:cNvCxnSpPr/>
          <p:nvPr/>
        </p:nvCxnSpPr>
        <p:spPr>
          <a:xfrm>
            <a:off x="838200" y="6019800"/>
            <a:ext cx="71628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901440" y="6004560"/>
            <a:ext cx="7315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517674" y="5973286"/>
            <a:ext cx="54864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725194" y="5991710"/>
            <a:ext cx="457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389914" y="5996486"/>
            <a:ext cx="36576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615330" y="6025374"/>
            <a:ext cx="2743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3429000" y="6096000"/>
            <a:ext cx="2819400" cy="734704"/>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rot="10800000">
            <a:off x="4876801" y="4953000"/>
            <a:ext cx="1645920"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4572001" y="6248400"/>
            <a:ext cx="548640" cy="3048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rot="10800000">
            <a:off x="4511040" y="5638800"/>
            <a:ext cx="365760" cy="2286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rot="5400000" flipH="1" flipV="1">
            <a:off x="4596452" y="6335404"/>
            <a:ext cx="533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7200" y="5410200"/>
            <a:ext cx="3212739" cy="461665"/>
          </a:xfrm>
          <a:prstGeom prst="rect">
            <a:avLst/>
          </a:prstGeom>
          <a:noFill/>
        </p:spPr>
        <p:txBody>
          <a:bodyPr wrap="none" rtlCol="0">
            <a:spAutoFit/>
          </a:bodyPr>
          <a:lstStyle/>
          <a:p>
            <a:r>
              <a:rPr lang="tr-TR" sz="2400" b="1" dirty="0" smtClean="0">
                <a:solidFill>
                  <a:srgbClr val="FF0000"/>
                </a:solidFill>
              </a:rPr>
              <a:t>İkiye bölme araması:</a:t>
            </a:r>
            <a:endParaRPr lang="en-US" sz="2400" b="1"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657599"/>
          </a:xfrm>
        </p:spPr>
        <p:txBody>
          <a:bodyPr>
            <a:normAutofit fontScale="92500"/>
          </a:bodyPr>
          <a:lstStyle/>
          <a:p>
            <a:r>
              <a:rPr lang="tr-TR" dirty="0" smtClean="0"/>
              <a:t>Sözlükler, sıralanmış </a:t>
            </a:r>
            <a:r>
              <a:rPr lang="tr-TR" dirty="0" smtClean="0"/>
              <a:t>bilgi </a:t>
            </a:r>
            <a:r>
              <a:rPr lang="tr-TR" dirty="0" smtClean="0"/>
              <a:t>deposudur, </a:t>
            </a:r>
            <a:r>
              <a:rPr lang="tr-TR" dirty="0" smtClean="0"/>
              <a:t>yani birçok </a:t>
            </a:r>
            <a:r>
              <a:rPr lang="tr-TR" dirty="0" smtClean="0"/>
              <a:t>kelime içeren sıralanmış dizi; sözlükte </a:t>
            </a:r>
            <a:r>
              <a:rPr lang="tr-TR" dirty="0" smtClean="0"/>
              <a:t>gereken kelimeyi bulmak </a:t>
            </a:r>
            <a:r>
              <a:rPr lang="tr-TR" dirty="0" smtClean="0"/>
              <a:t>için </a:t>
            </a:r>
            <a:r>
              <a:rPr lang="tr-TR" dirty="0" smtClean="0"/>
              <a:t>ikiye bölme </a:t>
            </a:r>
            <a:r>
              <a:rPr lang="tr-TR" dirty="0" smtClean="0"/>
              <a:t>kullanılabilir</a:t>
            </a:r>
            <a:endParaRPr lang="tr-TR" dirty="0" smtClean="0"/>
          </a:p>
          <a:p>
            <a:pPr lvl="1"/>
            <a:r>
              <a:rPr lang="tr-TR" dirty="0" smtClean="0"/>
              <a:t>İlk </a:t>
            </a:r>
            <a:r>
              <a:rPr lang="tr-TR" dirty="0" smtClean="0"/>
              <a:t>önce sözlüğün ortasına </a:t>
            </a:r>
            <a:r>
              <a:rPr lang="tr-TR" dirty="0" smtClean="0"/>
              <a:t>bakmamız </a:t>
            </a:r>
            <a:r>
              <a:rPr lang="tr-TR" dirty="0" smtClean="0"/>
              <a:t>lazım, oradaki kelimelerin daha “büyük” yada daha “küçük” olmasını </a:t>
            </a:r>
            <a:r>
              <a:rPr lang="tr-TR" dirty="0" smtClean="0"/>
              <a:t>öğrenmemiz lazım; ona </a:t>
            </a:r>
            <a:r>
              <a:rPr lang="tr-TR" dirty="0" smtClean="0"/>
              <a:t>göre arama yada ilk yada son sözlüğün yarısında devam </a:t>
            </a:r>
            <a:r>
              <a:rPr lang="tr-TR" dirty="0" smtClean="0"/>
              <a:t>edilebilir, vb</a:t>
            </a:r>
            <a:endParaRPr lang="tr-TR" dirty="0" smtClean="0"/>
          </a:p>
        </p:txBody>
      </p:sp>
      <p:cxnSp>
        <p:nvCxnSpPr>
          <p:cNvPr id="23" name="Straight Connector 22"/>
          <p:cNvCxnSpPr/>
          <p:nvPr/>
        </p:nvCxnSpPr>
        <p:spPr>
          <a:xfrm>
            <a:off x="838200" y="6019800"/>
            <a:ext cx="71628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901440" y="6004560"/>
            <a:ext cx="7315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517674" y="5973286"/>
            <a:ext cx="54864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725194" y="5991710"/>
            <a:ext cx="457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389914" y="5996486"/>
            <a:ext cx="36576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615330" y="6025374"/>
            <a:ext cx="2743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3429000" y="6096000"/>
            <a:ext cx="2819400" cy="734704"/>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rot="10800000">
            <a:off x="4876801" y="4953000"/>
            <a:ext cx="1645920"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4572001" y="6248400"/>
            <a:ext cx="548640" cy="3048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rot="10800000">
            <a:off x="4511040" y="5638800"/>
            <a:ext cx="365760" cy="2286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rot="5400000" flipH="1" flipV="1">
            <a:off x="4596452" y="6335404"/>
            <a:ext cx="533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7200" y="5410200"/>
            <a:ext cx="3212739" cy="461665"/>
          </a:xfrm>
          <a:prstGeom prst="rect">
            <a:avLst/>
          </a:prstGeom>
          <a:noFill/>
        </p:spPr>
        <p:txBody>
          <a:bodyPr wrap="none" rtlCol="0">
            <a:spAutoFit/>
          </a:bodyPr>
          <a:lstStyle/>
          <a:p>
            <a:r>
              <a:rPr lang="tr-TR" sz="2400" b="1" dirty="0" smtClean="0">
                <a:solidFill>
                  <a:srgbClr val="FF0000"/>
                </a:solidFill>
              </a:rPr>
              <a:t>İkiye bölme araması:</a:t>
            </a:r>
            <a:endParaRPr lang="en-US" sz="2400" b="1"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962399"/>
          </a:xfrm>
        </p:spPr>
        <p:txBody>
          <a:bodyPr>
            <a:normAutofit/>
          </a:bodyPr>
          <a:lstStyle/>
          <a:p>
            <a:r>
              <a:rPr lang="tr-TR" dirty="0" smtClean="0"/>
              <a:t>Ürün katalogları da </a:t>
            </a:r>
            <a:r>
              <a:rPr lang="tr-TR" dirty="0" smtClean="0"/>
              <a:t>düzenli </a:t>
            </a:r>
            <a:r>
              <a:rPr lang="tr-TR" dirty="0" smtClean="0"/>
              <a:t>şekilde </a:t>
            </a:r>
            <a:r>
              <a:rPr lang="tr-TR" dirty="0" smtClean="0"/>
              <a:t>ürün içerir</a:t>
            </a:r>
            <a:r>
              <a:rPr lang="tr-TR" dirty="0" smtClean="0"/>
              <a:t>; k</a:t>
            </a:r>
            <a:r>
              <a:rPr lang="tr-TR" dirty="0" smtClean="0"/>
              <a:t>ataloglarda </a:t>
            </a:r>
            <a:r>
              <a:rPr lang="tr-TR" dirty="0" smtClean="0"/>
              <a:t>gereken ürünü bulmak için, ikiye bölme yöntemi kullanılabilir</a:t>
            </a:r>
          </a:p>
          <a:p>
            <a:pPr lvl="1"/>
            <a:r>
              <a:rPr lang="tr-TR" dirty="0" smtClean="0"/>
              <a:t>İlk önce katalogunun ortasına </a:t>
            </a:r>
            <a:r>
              <a:rPr lang="tr-TR" dirty="0" smtClean="0"/>
              <a:t>bakmamız </a:t>
            </a:r>
            <a:r>
              <a:rPr lang="tr-TR" dirty="0" smtClean="0"/>
              <a:t>lazım, oradaki ürünün daha “büyük” yada daha “küçük” olmasını </a:t>
            </a:r>
            <a:r>
              <a:rPr lang="tr-TR" dirty="0" smtClean="0"/>
              <a:t>öğrenmemiz lazım; ona </a:t>
            </a:r>
            <a:r>
              <a:rPr lang="tr-TR" dirty="0" smtClean="0"/>
              <a:t>göre arama yada ilk yada son katalogun yarısında devam </a:t>
            </a:r>
            <a:r>
              <a:rPr lang="tr-TR" dirty="0" smtClean="0"/>
              <a:t>edilecektir</a:t>
            </a:r>
            <a:endParaRPr lang="tr-TR" dirty="0" smtClean="0"/>
          </a:p>
        </p:txBody>
      </p:sp>
      <p:cxnSp>
        <p:nvCxnSpPr>
          <p:cNvPr id="23" name="Straight Connector 22"/>
          <p:cNvCxnSpPr/>
          <p:nvPr/>
        </p:nvCxnSpPr>
        <p:spPr>
          <a:xfrm>
            <a:off x="838200" y="6019800"/>
            <a:ext cx="71628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901440" y="6004560"/>
            <a:ext cx="7315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517674" y="5973286"/>
            <a:ext cx="54864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725194" y="5991710"/>
            <a:ext cx="457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389914" y="5996486"/>
            <a:ext cx="36576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615330" y="6025374"/>
            <a:ext cx="2743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3429000" y="6096000"/>
            <a:ext cx="2819400" cy="734704"/>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rot="10800000">
            <a:off x="4876801" y="4953000"/>
            <a:ext cx="1645920"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4572001" y="6248400"/>
            <a:ext cx="548640" cy="3048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rot="10800000">
            <a:off x="4511040" y="5638800"/>
            <a:ext cx="365760" cy="2286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rot="5400000" flipH="1" flipV="1">
            <a:off x="4596452" y="6335404"/>
            <a:ext cx="533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7200" y="5410200"/>
            <a:ext cx="3212739" cy="461665"/>
          </a:xfrm>
          <a:prstGeom prst="rect">
            <a:avLst/>
          </a:prstGeom>
          <a:noFill/>
        </p:spPr>
        <p:txBody>
          <a:bodyPr wrap="none" rtlCol="0">
            <a:spAutoFit/>
          </a:bodyPr>
          <a:lstStyle/>
          <a:p>
            <a:r>
              <a:rPr lang="tr-TR" sz="2400" b="1" dirty="0" smtClean="0">
                <a:solidFill>
                  <a:srgbClr val="FF0000"/>
                </a:solidFill>
              </a:rPr>
              <a:t>İkiye bölme araması:</a:t>
            </a:r>
            <a:endParaRPr lang="en-US" sz="2400" b="1"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200399"/>
          </a:xfrm>
        </p:spPr>
        <p:txBody>
          <a:bodyPr>
            <a:normAutofit/>
          </a:bodyPr>
          <a:lstStyle/>
          <a:p>
            <a:r>
              <a:rPr lang="tr-TR" dirty="0" smtClean="0"/>
              <a:t>Telefon kıtapları da </a:t>
            </a:r>
            <a:r>
              <a:rPr lang="tr-TR" dirty="0" smtClean="0"/>
              <a:t>sıralanmış diziler, </a:t>
            </a:r>
            <a:r>
              <a:rPr lang="tr-TR" dirty="0" smtClean="0"/>
              <a:t>yani </a:t>
            </a:r>
            <a:r>
              <a:rPr lang="tr-TR" dirty="0" smtClean="0"/>
              <a:t>arkadaşınızın numarasını </a:t>
            </a:r>
            <a:r>
              <a:rPr lang="tr-TR" dirty="0" smtClean="0"/>
              <a:t>bulmak için en hızlı </a:t>
            </a:r>
            <a:r>
              <a:rPr lang="tr-TR" dirty="0" smtClean="0"/>
              <a:t>yöntem şudur: </a:t>
            </a:r>
            <a:r>
              <a:rPr lang="tr-TR" dirty="0" smtClean="0"/>
              <a:t>önceden telefon kıtabının ortasına </a:t>
            </a:r>
            <a:r>
              <a:rPr lang="tr-TR" dirty="0" smtClean="0"/>
              <a:t>bakmak </a:t>
            </a:r>
            <a:r>
              <a:rPr lang="tr-TR" dirty="0" smtClean="0"/>
              <a:t>sonra yada </a:t>
            </a:r>
            <a:r>
              <a:rPr lang="tr-TR" dirty="0" smtClean="0"/>
              <a:t>ilk </a:t>
            </a:r>
            <a:r>
              <a:rPr lang="tr-TR" dirty="0" smtClean="0"/>
              <a:t>yada </a:t>
            </a:r>
            <a:r>
              <a:rPr lang="tr-TR" dirty="0" smtClean="0"/>
              <a:t>son yarısında aramaya devam etmektir</a:t>
            </a:r>
            <a:endParaRPr lang="tr-TR" dirty="0" smtClean="0"/>
          </a:p>
        </p:txBody>
      </p:sp>
      <p:cxnSp>
        <p:nvCxnSpPr>
          <p:cNvPr id="23" name="Straight Connector 22"/>
          <p:cNvCxnSpPr/>
          <p:nvPr/>
        </p:nvCxnSpPr>
        <p:spPr>
          <a:xfrm>
            <a:off x="838200" y="6019800"/>
            <a:ext cx="71628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901440" y="6004560"/>
            <a:ext cx="7315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517674" y="5973286"/>
            <a:ext cx="54864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725194" y="5991710"/>
            <a:ext cx="457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389914" y="5996486"/>
            <a:ext cx="36576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615330" y="6025374"/>
            <a:ext cx="2743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3429000" y="6096000"/>
            <a:ext cx="2819400" cy="734704"/>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rot="10800000">
            <a:off x="4876801" y="4953000"/>
            <a:ext cx="1645920"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4572001" y="6248400"/>
            <a:ext cx="548640" cy="3048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rot="10800000">
            <a:off x="4511040" y="5638800"/>
            <a:ext cx="365760" cy="2286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rot="5400000" flipH="1" flipV="1">
            <a:off x="4596452" y="6335404"/>
            <a:ext cx="533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7200" y="5410200"/>
            <a:ext cx="3212739" cy="461665"/>
          </a:xfrm>
          <a:prstGeom prst="rect">
            <a:avLst/>
          </a:prstGeom>
          <a:noFill/>
        </p:spPr>
        <p:txBody>
          <a:bodyPr wrap="none" rtlCol="0">
            <a:spAutoFit/>
          </a:bodyPr>
          <a:lstStyle/>
          <a:p>
            <a:r>
              <a:rPr lang="tr-TR" sz="2400" b="1" dirty="0" smtClean="0">
                <a:solidFill>
                  <a:srgbClr val="FF0000"/>
                </a:solidFill>
              </a:rPr>
              <a:t>İkiye bölme araması:</a:t>
            </a:r>
            <a:endParaRPr lang="en-US" sz="2400"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tr-TR" dirty="0" smtClean="0"/>
              <a:t>Bir boyutlu arama</a:t>
            </a:r>
            <a:endParaRPr lang="en-US" dirty="0"/>
          </a:p>
        </p:txBody>
      </p:sp>
      <p:sp>
        <p:nvSpPr>
          <p:cNvPr id="3" name="Content Placeholder 2"/>
          <p:cNvSpPr>
            <a:spLocks noGrp="1"/>
          </p:cNvSpPr>
          <p:nvPr>
            <p:ph idx="1"/>
          </p:nvPr>
        </p:nvSpPr>
        <p:spPr>
          <a:xfrm>
            <a:off x="457200" y="1600201"/>
            <a:ext cx="8229600" cy="3200399"/>
          </a:xfrm>
        </p:spPr>
        <p:txBody>
          <a:bodyPr>
            <a:normAutofit/>
          </a:bodyPr>
          <a:lstStyle/>
          <a:p>
            <a:r>
              <a:rPr lang="tr-TR" dirty="0" smtClean="0"/>
              <a:t>Gördüğümüz </a:t>
            </a:r>
            <a:r>
              <a:rPr lang="tr-TR" dirty="0" smtClean="0"/>
              <a:t>gibi, ikiye bölme algoritması önemli </a:t>
            </a:r>
            <a:r>
              <a:rPr lang="tr-TR" i="1" dirty="0" smtClean="0"/>
              <a:t>genel arama yöntemidir</a:t>
            </a:r>
          </a:p>
        </p:txBody>
      </p:sp>
      <p:cxnSp>
        <p:nvCxnSpPr>
          <p:cNvPr id="23" name="Straight Connector 22"/>
          <p:cNvCxnSpPr/>
          <p:nvPr/>
        </p:nvCxnSpPr>
        <p:spPr>
          <a:xfrm>
            <a:off x="838200" y="6019800"/>
            <a:ext cx="71628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901440" y="6004560"/>
            <a:ext cx="7315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517674" y="5973286"/>
            <a:ext cx="54864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725194" y="5991710"/>
            <a:ext cx="457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389914" y="5996486"/>
            <a:ext cx="36576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615330" y="6025374"/>
            <a:ext cx="27432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3429000" y="6096000"/>
            <a:ext cx="2819400" cy="734704"/>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rot="10800000">
            <a:off x="4876801" y="4953000"/>
            <a:ext cx="1645920" cy="526942"/>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4572001" y="6248400"/>
            <a:ext cx="548640" cy="3048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rot="10800000">
            <a:off x="4511040" y="5638800"/>
            <a:ext cx="365760" cy="228600"/>
          </a:xfrm>
          <a:custGeom>
            <a:avLst/>
            <a:gdLst>
              <a:gd name="connsiteX0" fmla="*/ 0 w 2138766"/>
              <a:gd name="connsiteY0" fmla="*/ 0 h 526942"/>
              <a:gd name="connsiteX1" fmla="*/ 1131376 w 2138766"/>
              <a:gd name="connsiteY1" fmla="*/ 526942 h 526942"/>
              <a:gd name="connsiteX2" fmla="*/ 2138766 w 2138766"/>
              <a:gd name="connsiteY2" fmla="*/ 0 h 526942"/>
            </a:gdLst>
            <a:ahLst/>
            <a:cxnLst>
              <a:cxn ang="0">
                <a:pos x="connsiteX0" y="connsiteY0"/>
              </a:cxn>
              <a:cxn ang="0">
                <a:pos x="connsiteX1" y="connsiteY1"/>
              </a:cxn>
              <a:cxn ang="0">
                <a:pos x="connsiteX2" y="connsiteY2"/>
              </a:cxn>
            </a:cxnLst>
            <a:rect l="l" t="t" r="r" b="b"/>
            <a:pathLst>
              <a:path w="2138766" h="526942">
                <a:moveTo>
                  <a:pt x="0" y="0"/>
                </a:moveTo>
                <a:cubicBezTo>
                  <a:pt x="387457" y="263471"/>
                  <a:pt x="774915" y="526942"/>
                  <a:pt x="1131376" y="526942"/>
                </a:cubicBezTo>
                <a:cubicBezTo>
                  <a:pt x="1487837" y="526942"/>
                  <a:pt x="1960536" y="87824"/>
                  <a:pt x="2138766" y="0"/>
                </a:cubicBezTo>
              </a:path>
            </a:pathLst>
          </a:custGeom>
          <a:ln w="3175">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rot="5400000" flipH="1" flipV="1">
            <a:off x="4596452" y="6335404"/>
            <a:ext cx="533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7200" y="5410200"/>
            <a:ext cx="3212739" cy="461665"/>
          </a:xfrm>
          <a:prstGeom prst="rect">
            <a:avLst/>
          </a:prstGeom>
          <a:noFill/>
        </p:spPr>
        <p:txBody>
          <a:bodyPr wrap="none" rtlCol="0">
            <a:spAutoFit/>
          </a:bodyPr>
          <a:lstStyle/>
          <a:p>
            <a:r>
              <a:rPr lang="tr-TR" sz="2400" b="1" dirty="0" smtClean="0">
                <a:solidFill>
                  <a:srgbClr val="FF0000"/>
                </a:solidFill>
              </a:rPr>
              <a:t>İkiye bölme araması:</a:t>
            </a:r>
            <a:endParaRPr lang="en-US" sz="2400"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304800"/>
            <a:ext cx="8229600" cy="1143000"/>
          </a:xfrm>
        </p:spPr>
        <p:txBody>
          <a:bodyPr/>
          <a:lstStyle/>
          <a:p>
            <a:r>
              <a:rPr lang="tr-TR" dirty="0" smtClean="0"/>
              <a:t>Bir boyutlu </a:t>
            </a:r>
            <a:r>
              <a:rPr lang="tr-TR" dirty="0" smtClean="0"/>
              <a:t>arama</a:t>
            </a:r>
            <a:endParaRPr lang="en-US" dirty="0" smtClean="0">
              <a:solidFill>
                <a:srgbClr val="FF0000"/>
              </a:solidFill>
            </a:endParaRPr>
          </a:p>
        </p:txBody>
      </p:sp>
      <p:sp>
        <p:nvSpPr>
          <p:cNvPr id="33794" name="Content Placeholder 2"/>
          <p:cNvSpPr>
            <a:spLocks noGrp="1"/>
          </p:cNvSpPr>
          <p:nvPr>
            <p:ph idx="1"/>
          </p:nvPr>
        </p:nvSpPr>
        <p:spPr>
          <a:xfrm>
            <a:off x="457200" y="1600200"/>
            <a:ext cx="8229600" cy="4876800"/>
          </a:xfrm>
        </p:spPr>
        <p:txBody>
          <a:bodyPr>
            <a:normAutofit fontScale="92500" lnSpcReduction="10000"/>
          </a:bodyPr>
          <a:lstStyle/>
          <a:p>
            <a:pPr>
              <a:buNone/>
            </a:pPr>
            <a:r>
              <a:rPr lang="tr-TR" dirty="0" smtClean="0"/>
              <a:t>İkiye bölme arama algoritması</a:t>
            </a:r>
          </a:p>
          <a:p>
            <a:pPr marL="463550" lvl="1" indent="-6350">
              <a:buNone/>
            </a:pPr>
            <a:r>
              <a:rPr lang="tr-TR" dirty="0" smtClean="0"/>
              <a:t>giriş nesne dizisi, D olsun</a:t>
            </a:r>
          </a:p>
          <a:p>
            <a:pPr marL="463550" lvl="1" indent="-6350">
              <a:buNone/>
            </a:pPr>
            <a:r>
              <a:rPr lang="tr-TR" dirty="0" smtClean="0"/>
              <a:t>hedef nesnesi, H olsun</a:t>
            </a:r>
            <a:br>
              <a:rPr lang="tr-TR" dirty="0" smtClean="0"/>
            </a:br>
            <a:r>
              <a:rPr lang="tr-TR" dirty="0" smtClean="0"/>
              <a:t>D’nin ortasındaki nesnesi, A olsun</a:t>
            </a:r>
            <a:br>
              <a:rPr lang="tr-TR" dirty="0" smtClean="0"/>
            </a:br>
            <a:r>
              <a:rPr lang="tr-TR" dirty="0" smtClean="0"/>
              <a:t>A H’ye eşit değil ve D’nin boyut 1’den büyük İKEN</a:t>
            </a:r>
            <a:br>
              <a:rPr lang="tr-TR" dirty="0" smtClean="0"/>
            </a:br>
            <a:r>
              <a:rPr lang="tr-TR" dirty="0" smtClean="0"/>
              <a:t>    EĞER A H’den büyük İSE</a:t>
            </a:r>
            <a:br>
              <a:rPr lang="tr-TR" dirty="0" smtClean="0"/>
            </a:br>
            <a:r>
              <a:rPr lang="tr-TR" dirty="0" smtClean="0"/>
              <a:t>        yeni D D’nin sol yarısı olsun</a:t>
            </a:r>
            <a:br>
              <a:rPr lang="tr-TR" dirty="0" smtClean="0"/>
            </a:br>
            <a:r>
              <a:rPr lang="tr-TR" dirty="0" smtClean="0"/>
              <a:t>    AKSİ HALDE</a:t>
            </a:r>
            <a:br>
              <a:rPr lang="tr-TR" dirty="0" smtClean="0"/>
            </a:br>
            <a:r>
              <a:rPr lang="tr-TR" dirty="0" smtClean="0"/>
              <a:t>         yeni D D’nin sağ yarısı olsun</a:t>
            </a:r>
            <a:br>
              <a:rPr lang="tr-TR" dirty="0" smtClean="0"/>
            </a:br>
            <a:r>
              <a:rPr lang="tr-TR" dirty="0" smtClean="0"/>
              <a:t>    D’nin ortasındaki nesnesi, A olsun </a:t>
            </a:r>
            <a:br>
              <a:rPr lang="tr-TR" dirty="0" smtClean="0"/>
            </a:br>
            <a:r>
              <a:rPr lang="tr-TR" dirty="0" smtClean="0"/>
              <a:t>Eğer A H’ye eşit değil İSE</a:t>
            </a:r>
            <a:br>
              <a:rPr lang="tr-TR" dirty="0" smtClean="0"/>
            </a:br>
            <a:r>
              <a:rPr lang="tr-TR" dirty="0" smtClean="0"/>
              <a:t>    Hedef bulunamadı</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Çok boyutlu arama</a:t>
            </a:r>
            <a:endParaRPr lang="en-US" dirty="0"/>
          </a:p>
        </p:txBody>
      </p:sp>
      <p:sp>
        <p:nvSpPr>
          <p:cNvPr id="3" name="Content Placeholder 2"/>
          <p:cNvSpPr>
            <a:spLocks noGrp="1"/>
          </p:cNvSpPr>
          <p:nvPr>
            <p:ph idx="1"/>
          </p:nvPr>
        </p:nvSpPr>
        <p:spPr/>
        <p:txBody>
          <a:bodyPr>
            <a:normAutofit/>
          </a:bodyPr>
          <a:lstStyle/>
          <a:p>
            <a:r>
              <a:rPr lang="tr-TR" dirty="0" smtClean="0"/>
              <a:t>Aramanın </a:t>
            </a:r>
            <a:r>
              <a:rPr lang="tr-TR" dirty="0" smtClean="0"/>
              <a:t>ikinci önemli </a:t>
            </a:r>
            <a:r>
              <a:rPr lang="tr-TR" dirty="0" smtClean="0"/>
              <a:t>örnek, KD-arama algoritmasıdır</a:t>
            </a:r>
            <a:endParaRPr lang="tr-TR" dirty="0" smtClean="0"/>
          </a:p>
          <a:p>
            <a:r>
              <a:rPr lang="tr-TR" dirty="0" smtClean="0"/>
              <a:t>KD-arama </a:t>
            </a:r>
            <a:r>
              <a:rPr lang="tr-TR" dirty="0" smtClean="0"/>
              <a:t>“</a:t>
            </a:r>
            <a:r>
              <a:rPr lang="tr-TR" dirty="0" smtClean="0"/>
              <a:t>K-Dimensional search</a:t>
            </a:r>
            <a:r>
              <a:rPr lang="tr-TR" dirty="0" smtClean="0"/>
              <a:t>” (yani K-boyutlu arama) </a:t>
            </a:r>
            <a:r>
              <a:rPr lang="tr-TR" dirty="0" smtClean="0"/>
              <a:t>demektir</a:t>
            </a:r>
            <a:endParaRPr lang="tr-TR" dirty="0" smtClean="0"/>
          </a:p>
          <a:p>
            <a:r>
              <a:rPr lang="tr-TR" dirty="0" smtClean="0"/>
              <a:t>KD-arama, </a:t>
            </a:r>
            <a:r>
              <a:rPr lang="tr-TR" dirty="0" smtClean="0"/>
              <a:t>birçok boyutlu </a:t>
            </a:r>
            <a:r>
              <a:rPr lang="tr-TR" dirty="0" smtClean="0"/>
              <a:t>verilerde </a:t>
            </a:r>
            <a:r>
              <a:rPr lang="tr-TR" dirty="0" smtClean="0"/>
              <a:t>verimli arama için bir yöntemdir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Çok boyutlu arama</a:t>
            </a:r>
            <a:endParaRPr lang="en-US" dirty="0"/>
          </a:p>
        </p:txBody>
      </p:sp>
      <p:sp>
        <p:nvSpPr>
          <p:cNvPr id="3" name="Content Placeholder 2"/>
          <p:cNvSpPr>
            <a:spLocks noGrp="1"/>
          </p:cNvSpPr>
          <p:nvPr>
            <p:ph idx="1"/>
          </p:nvPr>
        </p:nvSpPr>
        <p:spPr/>
        <p:txBody>
          <a:bodyPr>
            <a:normAutofit/>
          </a:bodyPr>
          <a:lstStyle/>
          <a:p>
            <a:r>
              <a:rPr lang="tr-TR" dirty="0" smtClean="0"/>
              <a:t>Bir boyutlu arama - sözlük yada kitapta arama olarak düşünülebilir, yani </a:t>
            </a:r>
            <a:r>
              <a:rPr lang="tr-TR" i="1" dirty="0" smtClean="0"/>
              <a:t>bir</a:t>
            </a:r>
            <a:r>
              <a:rPr lang="tr-TR" dirty="0" smtClean="0"/>
              <a:t> kelime/isim kullanarak </a:t>
            </a:r>
            <a:r>
              <a:rPr lang="tr-TR" dirty="0" smtClean="0"/>
              <a:t>bir sırada </a:t>
            </a:r>
            <a:r>
              <a:rPr lang="tr-TR" dirty="0" smtClean="0"/>
              <a:t>düzenlenmiş kayıtlar arasında bir </a:t>
            </a:r>
            <a:r>
              <a:rPr lang="tr-TR" dirty="0" smtClean="0"/>
              <a:t>kayıdı bulmak </a:t>
            </a:r>
            <a:r>
              <a:rPr lang="tr-TR" dirty="0" smtClean="0"/>
              <a:t>için</a:t>
            </a:r>
            <a:endParaRPr lang="tr-TR"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Çok boyutlu arama</a:t>
            </a:r>
            <a:endParaRPr lang="en-US" dirty="0"/>
          </a:p>
        </p:txBody>
      </p:sp>
      <p:sp>
        <p:nvSpPr>
          <p:cNvPr id="3" name="Content Placeholder 2"/>
          <p:cNvSpPr>
            <a:spLocks noGrp="1"/>
          </p:cNvSpPr>
          <p:nvPr>
            <p:ph idx="1"/>
          </p:nvPr>
        </p:nvSpPr>
        <p:spPr/>
        <p:txBody>
          <a:bodyPr>
            <a:normAutofit/>
          </a:bodyPr>
          <a:lstStyle/>
          <a:p>
            <a:r>
              <a:rPr lang="tr-TR" dirty="0" smtClean="0"/>
              <a:t>Çok boyutlu arama, birkaç </a:t>
            </a:r>
            <a:r>
              <a:rPr lang="tr-TR" dirty="0" smtClean="0"/>
              <a:t>kategoriye göre düzenlenmiş kütüphane katalogu </a:t>
            </a:r>
            <a:r>
              <a:rPr lang="tr-TR" dirty="0" smtClean="0"/>
              <a:t>olarak </a:t>
            </a:r>
            <a:r>
              <a:rPr lang="tr-TR" dirty="0" smtClean="0"/>
              <a:t>düşünülebilir </a:t>
            </a:r>
          </a:p>
          <a:p>
            <a:r>
              <a:rPr lang="tr-TR" dirty="0" smtClean="0"/>
              <a:t>Yani, tüm belgelere </a:t>
            </a:r>
            <a:r>
              <a:rPr lang="tr-TR" dirty="0" smtClean="0"/>
              <a:t>birkaç kategoriden (edebiyet türü, ülke, yazar, vb) </a:t>
            </a:r>
            <a:r>
              <a:rPr lang="tr-TR" i="1" dirty="0" smtClean="0"/>
              <a:t>anahtar kelimeleri </a:t>
            </a:r>
            <a:r>
              <a:rPr lang="tr-TR" dirty="0" smtClean="0"/>
              <a:t>atanmış durumda belirli anahtarlara göre hedef belgenin yerini </a:t>
            </a:r>
            <a:r>
              <a:rPr lang="tr-TR" dirty="0" smtClean="0"/>
              <a:t>bulmak </a:t>
            </a:r>
            <a:r>
              <a:rPr lang="tr-TR" dirty="0" smtClean="0"/>
              <a:t>lazım</a:t>
            </a:r>
            <a:endParaRPr lang="tr-TR"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Çok boyutlu arama</a:t>
            </a:r>
            <a:endParaRPr lang="en-US" dirty="0"/>
          </a:p>
        </p:txBody>
      </p:sp>
      <p:sp>
        <p:nvSpPr>
          <p:cNvPr id="3" name="Content Placeholder 2"/>
          <p:cNvSpPr>
            <a:spLocks noGrp="1"/>
          </p:cNvSpPr>
          <p:nvPr>
            <p:ph idx="1"/>
          </p:nvPr>
        </p:nvSpPr>
        <p:spPr/>
        <p:txBody>
          <a:bodyPr>
            <a:normAutofit/>
          </a:bodyPr>
          <a:lstStyle/>
          <a:p>
            <a:r>
              <a:rPr lang="tr-TR" dirty="0" smtClean="0"/>
              <a:t>İkiye bölme, “bir boyutlu” arama için </a:t>
            </a:r>
            <a:r>
              <a:rPr lang="tr-TR" dirty="0" smtClean="0"/>
              <a:t>efektif </a:t>
            </a:r>
            <a:r>
              <a:rPr lang="tr-TR" dirty="0" smtClean="0"/>
              <a:t>yöntemdir</a:t>
            </a:r>
          </a:p>
          <a:p>
            <a:r>
              <a:rPr lang="tr-TR" dirty="0" smtClean="0"/>
              <a:t>KD-arama, “birçok boyutlu” </a:t>
            </a:r>
            <a:r>
              <a:rPr lang="tr-TR" dirty="0" smtClean="0"/>
              <a:t>aramada kullanılan </a:t>
            </a:r>
            <a:r>
              <a:rPr lang="tr-TR" dirty="0" smtClean="0"/>
              <a:t>ve ikiye bölmeye benzer bir yöntemdir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a:t>
            </a:r>
            <a:r>
              <a:rPr lang="tr-TR" dirty="0" smtClean="0"/>
              <a:t>“olmayan” </a:t>
            </a:r>
            <a:r>
              <a:rPr lang="tr-TR" dirty="0" smtClean="0"/>
              <a:t>algoritmalar</a:t>
            </a:r>
          </a:p>
        </p:txBody>
      </p:sp>
      <p:sp>
        <p:nvSpPr>
          <p:cNvPr id="14338" name="Content Placeholder 2"/>
          <p:cNvSpPr>
            <a:spLocks noGrp="1"/>
          </p:cNvSpPr>
          <p:nvPr>
            <p:ph idx="1"/>
          </p:nvPr>
        </p:nvSpPr>
        <p:spPr/>
        <p:txBody>
          <a:bodyPr/>
          <a:lstStyle/>
          <a:p>
            <a:pPr>
              <a:buFont typeface="Arial" charset="0"/>
              <a:buNone/>
            </a:pPr>
            <a:r>
              <a:rPr lang="tr-TR" dirty="0" smtClean="0"/>
              <a:t>Örneğin, yemek pişirme tariflerinin hepsi algoritmadır</a:t>
            </a:r>
            <a:endParaRPr lang="tr-TR" dirty="0" smtClean="0"/>
          </a:p>
          <a:p>
            <a:r>
              <a:rPr lang="tr-TR" dirty="0" smtClean="0"/>
              <a:t>Yemek pişirmenin problemi </a:t>
            </a:r>
            <a:r>
              <a:rPr lang="tr-TR" dirty="0" smtClean="0"/>
              <a:t>– yemek pişirmektedir</a:t>
            </a:r>
          </a:p>
          <a:p>
            <a:r>
              <a:rPr lang="tr-TR" dirty="0" smtClean="0"/>
              <a:t>Pişirme tarifi, bu problemini </a:t>
            </a:r>
            <a:r>
              <a:rPr lang="tr-TR" dirty="0" smtClean="0"/>
              <a:t>çözümdür</a:t>
            </a:r>
            <a:endParaRPr lang="tr-TR" dirty="0" smtClean="0"/>
          </a:p>
          <a:p>
            <a:r>
              <a:rPr lang="tr-TR" dirty="0" smtClean="0"/>
              <a:t>Yemek tarif websitelerinde tipik olarak bunun gibi tarifler </a:t>
            </a:r>
            <a:r>
              <a:rPr lang="tr-TR" dirty="0" smtClean="0"/>
              <a:t>görünülebilir ...</a:t>
            </a:r>
            <a:endParaRPr lang="tr-TR" dirty="0" smtClean="0"/>
          </a:p>
          <a:p>
            <a:pPr>
              <a:buNone/>
            </a:pPr>
            <a:endParaRPr lang="tr-TR"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457200" y="1600200"/>
            <a:ext cx="8229600" cy="1447800"/>
          </a:xfrm>
        </p:spPr>
        <p:txBody>
          <a:bodyPr>
            <a:normAutofit fontScale="92500" lnSpcReduction="20000"/>
          </a:bodyPr>
          <a:lstStyle/>
          <a:p>
            <a:pPr marL="0" indent="0">
              <a:buNone/>
            </a:pPr>
            <a:r>
              <a:rPr lang="tr-TR" sz="2800" dirty="0" smtClean="0"/>
              <a:t>Eğer </a:t>
            </a:r>
            <a:r>
              <a:rPr lang="tr-TR" sz="2800" dirty="0" smtClean="0"/>
              <a:t>1</a:t>
            </a:r>
            <a:r>
              <a:rPr lang="tr-TR" sz="2800" dirty="0" smtClean="0"/>
              <a:t>. kategorinin bütün anahtarları bir eksene 2. kategorinin anahtarları 2. eksene koyarsak, </a:t>
            </a:r>
            <a:r>
              <a:rPr lang="tr-TR" sz="2800" dirty="0" smtClean="0"/>
              <a:t>tüm belgeler </a:t>
            </a:r>
            <a:r>
              <a:rPr lang="tr-TR" sz="2800" dirty="0" smtClean="0"/>
              <a:t>bu şekilde </a:t>
            </a:r>
            <a:r>
              <a:rPr lang="tr-TR" sz="2800" dirty="0" smtClean="0"/>
              <a:t>2 </a:t>
            </a:r>
            <a:r>
              <a:rPr lang="tr-TR" sz="2800" dirty="0" smtClean="0"/>
              <a:t>boyutlu </a:t>
            </a:r>
            <a:r>
              <a:rPr lang="tr-TR" sz="2800" dirty="0" smtClean="0"/>
              <a:t>uzayında </a:t>
            </a:r>
            <a:r>
              <a:rPr lang="tr-TR" sz="2800" dirty="0" smtClean="0"/>
              <a:t>bir nokta olarak temsil </a:t>
            </a:r>
            <a:r>
              <a:rPr lang="tr-TR" sz="2800" dirty="0" smtClean="0"/>
              <a:t>edilecektir, yani “belge (anahtar1,anahtar2</a:t>
            </a:r>
            <a:r>
              <a:rPr lang="tr-TR" sz="2800" dirty="0" smtClean="0"/>
              <a:t>) </a:t>
            </a:r>
            <a:r>
              <a:rPr lang="tr-TR" sz="2800" dirty="0" smtClean="0"/>
              <a:t>“</a:t>
            </a:r>
            <a:endParaRPr lang="tr-TR" sz="2800" dirty="0" smtClean="0"/>
          </a:p>
        </p:txBody>
      </p:sp>
      <p:grpSp>
        <p:nvGrpSpPr>
          <p:cNvPr id="34" name="Group 33"/>
          <p:cNvGrpSpPr/>
          <p:nvPr/>
        </p:nvGrpSpPr>
        <p:grpSpPr>
          <a:xfrm>
            <a:off x="2168764" y="3200400"/>
            <a:ext cx="5908435" cy="3166937"/>
            <a:chOff x="480640" y="2362200"/>
            <a:chExt cx="7596560" cy="4671232"/>
          </a:xfrm>
        </p:grpSpPr>
        <p:sp>
          <p:nvSpPr>
            <p:cNvPr id="4" name="Rectangle 3"/>
            <p:cNvSpPr/>
            <p:nvPr/>
          </p:nvSpPr>
          <p:spPr>
            <a:xfrm>
              <a:off x="1143000" y="2362200"/>
              <a:ext cx="693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981200" y="3048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2971800" y="2819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81600" y="2743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7526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198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3581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2438400" y="4953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4290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819400" y="3733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95800" y="4267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6705600" y="5105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181600" y="4876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96000" y="3429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581400" y="4495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4038600" y="5715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648200" y="3276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56388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34290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477000" y="5943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781800" y="4038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2362200" y="5791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51816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90600" y="6553200"/>
              <a:ext cx="708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2362200"/>
              <a:ext cx="0" cy="419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14799" y="6488667"/>
              <a:ext cx="2710632" cy="544765"/>
            </a:xfrm>
            <a:prstGeom prst="rect">
              <a:avLst/>
            </a:prstGeom>
            <a:noFill/>
          </p:spPr>
          <p:txBody>
            <a:bodyPr wrap="none" rtlCol="0">
              <a:spAutoFit/>
            </a:bodyPr>
            <a:lstStyle/>
            <a:p>
              <a:r>
                <a:rPr lang="tr-TR" dirty="0" smtClean="0"/>
                <a:t>1. kategori anahtar</a:t>
              </a:r>
              <a:endParaRPr lang="en-US" dirty="0"/>
            </a:p>
          </p:txBody>
        </p:sp>
        <p:sp>
          <p:nvSpPr>
            <p:cNvPr id="33" name="TextBox 32"/>
            <p:cNvSpPr txBox="1"/>
            <p:nvPr/>
          </p:nvSpPr>
          <p:spPr>
            <a:xfrm rot="16200000">
              <a:off x="-836781" y="4380074"/>
              <a:ext cx="3109697" cy="474855"/>
            </a:xfrm>
            <a:prstGeom prst="rect">
              <a:avLst/>
            </a:prstGeom>
            <a:noFill/>
          </p:spPr>
          <p:txBody>
            <a:bodyPr wrap="none" rtlCol="0">
              <a:spAutoFit/>
            </a:bodyPr>
            <a:lstStyle/>
            <a:p>
              <a:r>
                <a:rPr lang="tr-TR" dirty="0" smtClean="0"/>
                <a:t>2. kategori anahtar</a:t>
              </a:r>
              <a:endParaRPr lang="en-US" dirty="0"/>
            </a:p>
          </p:txBody>
        </p:sp>
      </p:grpSp>
      <p:sp>
        <p:nvSpPr>
          <p:cNvPr id="35" name="Line Callout 2 34"/>
          <p:cNvSpPr/>
          <p:nvPr/>
        </p:nvSpPr>
        <p:spPr>
          <a:xfrm>
            <a:off x="6172200" y="3505200"/>
            <a:ext cx="2286000" cy="457200"/>
          </a:xfrm>
          <a:prstGeom prst="borderCallout2">
            <a:avLst>
              <a:gd name="adj1" fmla="val 48601"/>
              <a:gd name="adj2" fmla="val -3557"/>
              <a:gd name="adj3" fmla="val 48600"/>
              <a:gd name="adj4" fmla="val -17264"/>
              <a:gd name="adj5" fmla="val 249813"/>
              <a:gd name="adj6" fmla="val -63383"/>
            </a:avLst>
          </a:prstGeom>
          <a:solidFill>
            <a:schemeClr val="bg1"/>
          </a:solid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(anahtar1,anahtar2)</a:t>
            </a:r>
            <a:endParaRPr lang="en-US"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457200" y="1371600"/>
            <a:ext cx="8229600" cy="4876800"/>
          </a:xfrm>
        </p:spPr>
        <p:txBody>
          <a:bodyPr/>
          <a:lstStyle/>
          <a:p>
            <a:pPr marL="0" indent="0">
              <a:buNone/>
            </a:pPr>
            <a:r>
              <a:rPr lang="tr-TR" sz="2800" dirty="0" smtClean="0"/>
              <a:t>KD-arama; 1. adım: bütün </a:t>
            </a:r>
            <a:r>
              <a:rPr lang="tr-TR" sz="2800" dirty="0" smtClean="0"/>
              <a:t>belgeleri 1. anahtara göre iki kümeye </a:t>
            </a:r>
            <a:r>
              <a:rPr lang="tr-TR" sz="2800" dirty="0" smtClean="0"/>
              <a:t>bölünce </a:t>
            </a:r>
            <a:r>
              <a:rPr lang="tr-TR" sz="2800" dirty="0" smtClean="0"/>
              <a:t>hedef hangi bölümde </a:t>
            </a:r>
            <a:r>
              <a:rPr lang="tr-TR" sz="2800" dirty="0" smtClean="0"/>
              <a:t>olması lazım?</a:t>
            </a:r>
            <a:endParaRPr lang="tr-TR" sz="2800" dirty="0" smtClean="0"/>
          </a:p>
        </p:txBody>
      </p:sp>
      <p:sp>
        <p:nvSpPr>
          <p:cNvPr id="4" name="Rectangle 3"/>
          <p:cNvSpPr/>
          <p:nvPr/>
        </p:nvSpPr>
        <p:spPr>
          <a:xfrm>
            <a:off x="1143000" y="2362200"/>
            <a:ext cx="693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981200" y="3048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2971800" y="2819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81600" y="2743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7526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198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3581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2438400" y="4953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4290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819400" y="3733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95800" y="4267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6705600" y="5105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181600" y="4876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96000" y="3429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581400" y="4495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4038600" y="5715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648200" y="3276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56388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34290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477000" y="5943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781800" y="4038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2362200" y="5791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51816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90600" y="6553200"/>
            <a:ext cx="708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2362200"/>
            <a:ext cx="0" cy="419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14800" y="6488668"/>
            <a:ext cx="1005403" cy="369332"/>
          </a:xfrm>
          <a:prstGeom prst="rect">
            <a:avLst/>
          </a:prstGeom>
          <a:noFill/>
        </p:spPr>
        <p:txBody>
          <a:bodyPr wrap="none" rtlCol="0">
            <a:spAutoFit/>
          </a:bodyPr>
          <a:lstStyle/>
          <a:p>
            <a:r>
              <a:rPr lang="tr-TR" dirty="0" smtClean="0"/>
              <a:t>1. boyut</a:t>
            </a:r>
            <a:endParaRPr lang="en-US" dirty="0"/>
          </a:p>
        </p:txBody>
      </p:sp>
      <p:sp>
        <p:nvSpPr>
          <p:cNvPr id="33" name="TextBox 32"/>
          <p:cNvSpPr txBox="1"/>
          <p:nvPr/>
        </p:nvSpPr>
        <p:spPr>
          <a:xfrm rot="16200000">
            <a:off x="215365" y="4432836"/>
            <a:ext cx="1005403" cy="369332"/>
          </a:xfrm>
          <a:prstGeom prst="rect">
            <a:avLst/>
          </a:prstGeom>
          <a:noFill/>
        </p:spPr>
        <p:txBody>
          <a:bodyPr wrap="none" rtlCol="0">
            <a:spAutoFit/>
          </a:bodyPr>
          <a:lstStyle/>
          <a:p>
            <a:r>
              <a:rPr lang="tr-TR" dirty="0" smtClean="0"/>
              <a:t>2. boyut</a:t>
            </a:r>
            <a:endParaRPr lang="en-US" dirty="0"/>
          </a:p>
        </p:txBody>
      </p:sp>
      <p:cxnSp>
        <p:nvCxnSpPr>
          <p:cNvPr id="34" name="Straight Connector 33"/>
          <p:cNvCxnSpPr>
            <a:stCxn id="4" idx="0"/>
            <a:endCxn id="32" idx="0"/>
          </p:cNvCxnSpPr>
          <p:nvPr/>
        </p:nvCxnSpPr>
        <p:spPr>
          <a:xfrm>
            <a:off x="4610100" y="2362200"/>
            <a:ext cx="7402" cy="4126468"/>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90800" y="3962400"/>
            <a:ext cx="627096" cy="584775"/>
          </a:xfrm>
          <a:prstGeom prst="rect">
            <a:avLst/>
          </a:prstGeom>
          <a:noFill/>
        </p:spPr>
        <p:txBody>
          <a:bodyPr wrap="square" rtlCol="0">
            <a:spAutoFit/>
          </a:bodyPr>
          <a:lstStyle/>
          <a:p>
            <a:r>
              <a:rPr lang="tr-TR" sz="3200" b="1" dirty="0" smtClean="0"/>
              <a:t>A</a:t>
            </a:r>
            <a:endParaRPr lang="en-US" sz="3200" b="1" dirty="0"/>
          </a:p>
        </p:txBody>
      </p:sp>
      <p:sp>
        <p:nvSpPr>
          <p:cNvPr id="37" name="TextBox 36"/>
          <p:cNvSpPr txBox="1"/>
          <p:nvPr/>
        </p:nvSpPr>
        <p:spPr>
          <a:xfrm>
            <a:off x="5867400" y="3962400"/>
            <a:ext cx="627096" cy="584775"/>
          </a:xfrm>
          <a:prstGeom prst="rect">
            <a:avLst/>
          </a:prstGeom>
          <a:noFill/>
        </p:spPr>
        <p:txBody>
          <a:bodyPr wrap="square" rtlCol="0">
            <a:spAutoFit/>
          </a:bodyPr>
          <a:lstStyle/>
          <a:p>
            <a:r>
              <a:rPr lang="tr-TR" sz="3200" b="1" dirty="0" smtClean="0"/>
              <a:t>B</a:t>
            </a:r>
            <a:endParaRPr lang="en-US" sz="3200" b="1" dirty="0"/>
          </a:p>
        </p:txBody>
      </p:sp>
      <p:sp>
        <p:nvSpPr>
          <p:cNvPr id="40" name="5-Point Star 39"/>
          <p:cNvSpPr/>
          <p:nvPr/>
        </p:nvSpPr>
        <p:spPr>
          <a:xfrm>
            <a:off x="8305800" y="2133600"/>
            <a:ext cx="457200" cy="4572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24400" y="2438400"/>
            <a:ext cx="3276600" cy="3962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6864824" y="2606722"/>
            <a:ext cx="1933433" cy="1201003"/>
          </a:xfrm>
          <a:custGeom>
            <a:avLst/>
            <a:gdLst>
              <a:gd name="connsiteX0" fmla="*/ 1692322 w 1933433"/>
              <a:gd name="connsiteY0" fmla="*/ 0 h 1201003"/>
              <a:gd name="connsiteX1" fmla="*/ 1651379 w 1933433"/>
              <a:gd name="connsiteY1" fmla="*/ 1037230 h 1201003"/>
              <a:gd name="connsiteX2" fmla="*/ 0 w 1933433"/>
              <a:gd name="connsiteY2" fmla="*/ 982639 h 1201003"/>
            </a:gdLst>
            <a:ahLst/>
            <a:cxnLst>
              <a:cxn ang="0">
                <a:pos x="connsiteX0" y="connsiteY0"/>
              </a:cxn>
              <a:cxn ang="0">
                <a:pos x="connsiteX1" y="connsiteY1"/>
              </a:cxn>
              <a:cxn ang="0">
                <a:pos x="connsiteX2" y="connsiteY2"/>
              </a:cxn>
            </a:cxnLst>
            <a:rect l="l" t="t" r="r" b="b"/>
            <a:pathLst>
              <a:path w="1933433" h="1201003">
                <a:moveTo>
                  <a:pt x="1692322" y="0"/>
                </a:moveTo>
                <a:cubicBezTo>
                  <a:pt x="1812877" y="436728"/>
                  <a:pt x="1933433" y="873457"/>
                  <a:pt x="1651379" y="1037230"/>
                </a:cubicBezTo>
                <a:cubicBezTo>
                  <a:pt x="1369325" y="1201003"/>
                  <a:pt x="0" y="982639"/>
                  <a:pt x="0" y="982639"/>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457200" y="1371600"/>
            <a:ext cx="8229600" cy="4876800"/>
          </a:xfrm>
        </p:spPr>
        <p:txBody>
          <a:bodyPr/>
          <a:lstStyle/>
          <a:p>
            <a:pPr marL="0" indent="0">
              <a:buNone/>
            </a:pPr>
            <a:r>
              <a:rPr lang="tr-TR" sz="2800" dirty="0" smtClean="0"/>
              <a:t>2. adım: tüm </a:t>
            </a:r>
            <a:r>
              <a:rPr lang="tr-TR" sz="2800" dirty="0" smtClean="0"/>
              <a:t>belgeleri 2. anahtara göre iki kümeye bölünce </a:t>
            </a:r>
            <a:r>
              <a:rPr lang="tr-TR" sz="2800" dirty="0" smtClean="0"/>
              <a:t>hedef </a:t>
            </a:r>
            <a:r>
              <a:rPr lang="tr-TR" sz="2800" dirty="0" smtClean="0"/>
              <a:t>hangi bölümde </a:t>
            </a:r>
            <a:r>
              <a:rPr lang="tr-TR" sz="2800" dirty="0" smtClean="0"/>
              <a:t>olması lazım?</a:t>
            </a:r>
            <a:endParaRPr lang="tr-TR" sz="2800" dirty="0" smtClean="0"/>
          </a:p>
        </p:txBody>
      </p:sp>
      <p:sp>
        <p:nvSpPr>
          <p:cNvPr id="4" name="Rectangle 3"/>
          <p:cNvSpPr/>
          <p:nvPr/>
        </p:nvSpPr>
        <p:spPr>
          <a:xfrm>
            <a:off x="1143000" y="2362200"/>
            <a:ext cx="693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981200" y="3048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2971800" y="2819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81600" y="2743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7526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198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3581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2438400" y="4953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4290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819400" y="3733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95800" y="4267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6705600" y="5105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181600" y="4876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96000" y="3429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581400" y="4495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4038600" y="5715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648200" y="3276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56388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34290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477000" y="5943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781800" y="4038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2362200" y="5791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51816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90600" y="6553200"/>
            <a:ext cx="708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2362200"/>
            <a:ext cx="0" cy="419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14800" y="6488668"/>
            <a:ext cx="1005403" cy="369332"/>
          </a:xfrm>
          <a:prstGeom prst="rect">
            <a:avLst/>
          </a:prstGeom>
          <a:noFill/>
        </p:spPr>
        <p:txBody>
          <a:bodyPr wrap="none" rtlCol="0">
            <a:spAutoFit/>
          </a:bodyPr>
          <a:lstStyle/>
          <a:p>
            <a:r>
              <a:rPr lang="tr-TR" dirty="0" smtClean="0"/>
              <a:t>1. boyut</a:t>
            </a:r>
            <a:endParaRPr lang="en-US" dirty="0"/>
          </a:p>
        </p:txBody>
      </p:sp>
      <p:sp>
        <p:nvSpPr>
          <p:cNvPr id="33" name="TextBox 32"/>
          <p:cNvSpPr txBox="1"/>
          <p:nvPr/>
        </p:nvSpPr>
        <p:spPr>
          <a:xfrm rot="16200000">
            <a:off x="215365" y="4432836"/>
            <a:ext cx="1005403" cy="369332"/>
          </a:xfrm>
          <a:prstGeom prst="rect">
            <a:avLst/>
          </a:prstGeom>
          <a:noFill/>
        </p:spPr>
        <p:txBody>
          <a:bodyPr wrap="none" rtlCol="0">
            <a:spAutoFit/>
          </a:bodyPr>
          <a:lstStyle/>
          <a:p>
            <a:r>
              <a:rPr lang="tr-TR" dirty="0" smtClean="0"/>
              <a:t>2. boyut</a:t>
            </a:r>
            <a:endParaRPr lang="en-US" dirty="0"/>
          </a:p>
        </p:txBody>
      </p:sp>
      <p:cxnSp>
        <p:nvCxnSpPr>
          <p:cNvPr id="34" name="Straight Connector 33"/>
          <p:cNvCxnSpPr>
            <a:stCxn id="4" idx="0"/>
            <a:endCxn id="32" idx="0"/>
          </p:cNvCxnSpPr>
          <p:nvPr/>
        </p:nvCxnSpPr>
        <p:spPr>
          <a:xfrm>
            <a:off x="4610100" y="2362200"/>
            <a:ext cx="7402" cy="4126468"/>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1"/>
            <a:endCxn id="4" idx="3"/>
          </p:cNvCxnSpPr>
          <p:nvPr/>
        </p:nvCxnSpPr>
        <p:spPr>
          <a:xfrm>
            <a:off x="1143000" y="4419600"/>
            <a:ext cx="6934200"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38600" y="5029200"/>
            <a:ext cx="627096" cy="584775"/>
          </a:xfrm>
          <a:prstGeom prst="rect">
            <a:avLst/>
          </a:prstGeom>
          <a:noFill/>
        </p:spPr>
        <p:txBody>
          <a:bodyPr wrap="square" rtlCol="0">
            <a:spAutoFit/>
          </a:bodyPr>
          <a:lstStyle/>
          <a:p>
            <a:r>
              <a:rPr lang="tr-TR" sz="3200" b="1" dirty="0" smtClean="0"/>
              <a:t>D</a:t>
            </a:r>
            <a:endParaRPr lang="en-US" sz="3200" b="1" dirty="0"/>
          </a:p>
        </p:txBody>
      </p:sp>
      <p:sp>
        <p:nvSpPr>
          <p:cNvPr id="37" name="TextBox 36"/>
          <p:cNvSpPr txBox="1"/>
          <p:nvPr/>
        </p:nvSpPr>
        <p:spPr>
          <a:xfrm>
            <a:off x="3810000" y="2971800"/>
            <a:ext cx="627096" cy="584775"/>
          </a:xfrm>
          <a:prstGeom prst="rect">
            <a:avLst/>
          </a:prstGeom>
          <a:noFill/>
        </p:spPr>
        <p:txBody>
          <a:bodyPr wrap="square" rtlCol="0">
            <a:spAutoFit/>
          </a:bodyPr>
          <a:lstStyle/>
          <a:p>
            <a:r>
              <a:rPr lang="tr-TR" sz="3200" b="1" dirty="0" smtClean="0"/>
              <a:t>C</a:t>
            </a:r>
            <a:endParaRPr lang="en-US" sz="3200" b="1" dirty="0"/>
          </a:p>
        </p:txBody>
      </p:sp>
      <p:sp>
        <p:nvSpPr>
          <p:cNvPr id="40" name="5-Point Star 39"/>
          <p:cNvSpPr/>
          <p:nvPr/>
        </p:nvSpPr>
        <p:spPr>
          <a:xfrm>
            <a:off x="8305800" y="2133600"/>
            <a:ext cx="457200" cy="4572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24400" y="2438400"/>
            <a:ext cx="3276600" cy="3962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295400" y="2514600"/>
            <a:ext cx="6553200" cy="18288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6864824" y="2606722"/>
            <a:ext cx="1933433" cy="1201003"/>
          </a:xfrm>
          <a:custGeom>
            <a:avLst/>
            <a:gdLst>
              <a:gd name="connsiteX0" fmla="*/ 1692322 w 1933433"/>
              <a:gd name="connsiteY0" fmla="*/ 0 h 1201003"/>
              <a:gd name="connsiteX1" fmla="*/ 1651379 w 1933433"/>
              <a:gd name="connsiteY1" fmla="*/ 1037230 h 1201003"/>
              <a:gd name="connsiteX2" fmla="*/ 0 w 1933433"/>
              <a:gd name="connsiteY2" fmla="*/ 982639 h 1201003"/>
            </a:gdLst>
            <a:ahLst/>
            <a:cxnLst>
              <a:cxn ang="0">
                <a:pos x="connsiteX0" y="connsiteY0"/>
              </a:cxn>
              <a:cxn ang="0">
                <a:pos x="connsiteX1" y="connsiteY1"/>
              </a:cxn>
              <a:cxn ang="0">
                <a:pos x="connsiteX2" y="connsiteY2"/>
              </a:cxn>
            </a:cxnLst>
            <a:rect l="l" t="t" r="r" b="b"/>
            <a:pathLst>
              <a:path w="1933433" h="1201003">
                <a:moveTo>
                  <a:pt x="1692322" y="0"/>
                </a:moveTo>
                <a:cubicBezTo>
                  <a:pt x="1812877" y="436728"/>
                  <a:pt x="1933433" y="873457"/>
                  <a:pt x="1651379" y="1037230"/>
                </a:cubicBezTo>
                <a:cubicBezTo>
                  <a:pt x="1369325" y="1201003"/>
                  <a:pt x="0" y="982639"/>
                  <a:pt x="0" y="982639"/>
                </a:cubicBezTo>
              </a:path>
            </a:pathLst>
          </a:custGeom>
          <a:ln w="571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457200" y="1371600"/>
            <a:ext cx="8229600" cy="4876800"/>
          </a:xfrm>
        </p:spPr>
        <p:txBody>
          <a:bodyPr/>
          <a:lstStyle/>
          <a:p>
            <a:pPr marL="0" indent="0">
              <a:buNone/>
            </a:pPr>
            <a:r>
              <a:rPr lang="tr-TR" sz="2800" dirty="0" smtClean="0"/>
              <a:t>İkiside birlikte, </a:t>
            </a:r>
            <a:r>
              <a:rPr lang="tr-TR" sz="2800" dirty="0" smtClean="0"/>
              <a:t>hangi bölüm </a:t>
            </a:r>
            <a:r>
              <a:rPr lang="tr-TR" sz="2800" dirty="0" smtClean="0"/>
              <a:t>yapar?</a:t>
            </a:r>
            <a:endParaRPr lang="tr-TR" sz="2800" dirty="0" smtClean="0"/>
          </a:p>
        </p:txBody>
      </p:sp>
      <p:sp>
        <p:nvSpPr>
          <p:cNvPr id="4" name="Rectangle 3"/>
          <p:cNvSpPr/>
          <p:nvPr/>
        </p:nvSpPr>
        <p:spPr>
          <a:xfrm>
            <a:off x="1143000" y="2362200"/>
            <a:ext cx="693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981200" y="3048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2971800" y="2819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81600" y="2743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7526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198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3581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2438400" y="4953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4290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819400" y="3733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95800" y="4267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6705600" y="5105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181600" y="4876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96000" y="3429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581400" y="4495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4038600" y="5715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648200" y="3276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56388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34290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477000" y="5943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781800" y="4038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2362200" y="5791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51816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90600" y="6553200"/>
            <a:ext cx="708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2362200"/>
            <a:ext cx="0" cy="419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14800" y="6488668"/>
            <a:ext cx="1005403" cy="369332"/>
          </a:xfrm>
          <a:prstGeom prst="rect">
            <a:avLst/>
          </a:prstGeom>
          <a:noFill/>
        </p:spPr>
        <p:txBody>
          <a:bodyPr wrap="none" rtlCol="0">
            <a:spAutoFit/>
          </a:bodyPr>
          <a:lstStyle/>
          <a:p>
            <a:r>
              <a:rPr lang="tr-TR" dirty="0" smtClean="0"/>
              <a:t>1. boyut</a:t>
            </a:r>
            <a:endParaRPr lang="en-US" dirty="0"/>
          </a:p>
        </p:txBody>
      </p:sp>
      <p:sp>
        <p:nvSpPr>
          <p:cNvPr id="33" name="TextBox 32"/>
          <p:cNvSpPr txBox="1"/>
          <p:nvPr/>
        </p:nvSpPr>
        <p:spPr>
          <a:xfrm rot="16200000">
            <a:off x="215365" y="4432836"/>
            <a:ext cx="1005403" cy="369332"/>
          </a:xfrm>
          <a:prstGeom prst="rect">
            <a:avLst/>
          </a:prstGeom>
          <a:noFill/>
        </p:spPr>
        <p:txBody>
          <a:bodyPr wrap="none" rtlCol="0">
            <a:spAutoFit/>
          </a:bodyPr>
          <a:lstStyle/>
          <a:p>
            <a:r>
              <a:rPr lang="tr-TR" dirty="0" smtClean="0"/>
              <a:t>2. boyut</a:t>
            </a:r>
            <a:endParaRPr lang="en-US" dirty="0"/>
          </a:p>
        </p:txBody>
      </p:sp>
      <p:cxnSp>
        <p:nvCxnSpPr>
          <p:cNvPr id="34" name="Straight Connector 33"/>
          <p:cNvCxnSpPr>
            <a:stCxn id="4" idx="0"/>
            <a:endCxn id="32" idx="0"/>
          </p:cNvCxnSpPr>
          <p:nvPr/>
        </p:nvCxnSpPr>
        <p:spPr>
          <a:xfrm>
            <a:off x="4610100" y="2362200"/>
            <a:ext cx="7402" cy="4126468"/>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1"/>
            <a:endCxn id="4" idx="3"/>
          </p:cNvCxnSpPr>
          <p:nvPr/>
        </p:nvCxnSpPr>
        <p:spPr>
          <a:xfrm>
            <a:off x="1143000" y="4419600"/>
            <a:ext cx="6934200"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2971800"/>
            <a:ext cx="627096" cy="584775"/>
          </a:xfrm>
          <a:prstGeom prst="rect">
            <a:avLst/>
          </a:prstGeom>
          <a:noFill/>
        </p:spPr>
        <p:txBody>
          <a:bodyPr wrap="square" rtlCol="0">
            <a:spAutoFit/>
          </a:bodyPr>
          <a:lstStyle/>
          <a:p>
            <a:r>
              <a:rPr lang="tr-TR" sz="3200" b="1" dirty="0" smtClean="0"/>
              <a:t>I</a:t>
            </a:r>
            <a:endParaRPr lang="en-US" sz="3200" b="1" dirty="0"/>
          </a:p>
        </p:txBody>
      </p:sp>
      <p:sp>
        <p:nvSpPr>
          <p:cNvPr id="37" name="TextBox 36"/>
          <p:cNvSpPr txBox="1"/>
          <p:nvPr/>
        </p:nvSpPr>
        <p:spPr>
          <a:xfrm>
            <a:off x="5791200" y="2971800"/>
            <a:ext cx="627096" cy="584775"/>
          </a:xfrm>
          <a:prstGeom prst="rect">
            <a:avLst/>
          </a:prstGeom>
          <a:noFill/>
        </p:spPr>
        <p:txBody>
          <a:bodyPr wrap="square" rtlCol="0">
            <a:spAutoFit/>
          </a:bodyPr>
          <a:lstStyle/>
          <a:p>
            <a:r>
              <a:rPr lang="tr-TR" sz="3200" b="1" dirty="0" smtClean="0"/>
              <a:t>II</a:t>
            </a:r>
            <a:endParaRPr lang="en-US" sz="3200" b="1" dirty="0"/>
          </a:p>
        </p:txBody>
      </p:sp>
      <p:sp>
        <p:nvSpPr>
          <p:cNvPr id="38" name="TextBox 37"/>
          <p:cNvSpPr txBox="1"/>
          <p:nvPr/>
        </p:nvSpPr>
        <p:spPr>
          <a:xfrm>
            <a:off x="2590800" y="5181600"/>
            <a:ext cx="627096" cy="584775"/>
          </a:xfrm>
          <a:prstGeom prst="rect">
            <a:avLst/>
          </a:prstGeom>
          <a:noFill/>
        </p:spPr>
        <p:txBody>
          <a:bodyPr wrap="square" rtlCol="0">
            <a:spAutoFit/>
          </a:bodyPr>
          <a:lstStyle/>
          <a:p>
            <a:r>
              <a:rPr lang="tr-TR" sz="3200" b="1" dirty="0" smtClean="0"/>
              <a:t>III</a:t>
            </a:r>
            <a:endParaRPr lang="en-US" sz="3200" b="1" dirty="0"/>
          </a:p>
        </p:txBody>
      </p:sp>
      <p:sp>
        <p:nvSpPr>
          <p:cNvPr id="39" name="TextBox 38"/>
          <p:cNvSpPr txBox="1"/>
          <p:nvPr/>
        </p:nvSpPr>
        <p:spPr>
          <a:xfrm>
            <a:off x="5867400" y="5181600"/>
            <a:ext cx="627096" cy="584775"/>
          </a:xfrm>
          <a:prstGeom prst="rect">
            <a:avLst/>
          </a:prstGeom>
          <a:noFill/>
        </p:spPr>
        <p:txBody>
          <a:bodyPr wrap="square" rtlCol="0">
            <a:spAutoFit/>
          </a:bodyPr>
          <a:lstStyle/>
          <a:p>
            <a:r>
              <a:rPr lang="tr-TR" sz="3200" b="1" dirty="0" smtClean="0"/>
              <a:t>IV</a:t>
            </a:r>
            <a:endParaRPr lang="en-US" sz="3200" b="1" dirty="0"/>
          </a:p>
        </p:txBody>
      </p:sp>
      <p:sp>
        <p:nvSpPr>
          <p:cNvPr id="40" name="5-Point Star 39"/>
          <p:cNvSpPr/>
          <p:nvPr/>
        </p:nvSpPr>
        <p:spPr>
          <a:xfrm>
            <a:off x="8305800" y="2133600"/>
            <a:ext cx="457200" cy="4572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24400" y="2438400"/>
            <a:ext cx="3276600" cy="1905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6864824" y="2606722"/>
            <a:ext cx="1933433" cy="1201003"/>
          </a:xfrm>
          <a:custGeom>
            <a:avLst/>
            <a:gdLst>
              <a:gd name="connsiteX0" fmla="*/ 1692322 w 1933433"/>
              <a:gd name="connsiteY0" fmla="*/ 0 h 1201003"/>
              <a:gd name="connsiteX1" fmla="*/ 1651379 w 1933433"/>
              <a:gd name="connsiteY1" fmla="*/ 1037230 h 1201003"/>
              <a:gd name="connsiteX2" fmla="*/ 0 w 1933433"/>
              <a:gd name="connsiteY2" fmla="*/ 982639 h 1201003"/>
            </a:gdLst>
            <a:ahLst/>
            <a:cxnLst>
              <a:cxn ang="0">
                <a:pos x="connsiteX0" y="connsiteY0"/>
              </a:cxn>
              <a:cxn ang="0">
                <a:pos x="connsiteX1" y="connsiteY1"/>
              </a:cxn>
              <a:cxn ang="0">
                <a:pos x="connsiteX2" y="connsiteY2"/>
              </a:cxn>
            </a:cxnLst>
            <a:rect l="l" t="t" r="r" b="b"/>
            <a:pathLst>
              <a:path w="1933433" h="1201003">
                <a:moveTo>
                  <a:pt x="1692322" y="0"/>
                </a:moveTo>
                <a:cubicBezTo>
                  <a:pt x="1812877" y="436728"/>
                  <a:pt x="1933433" y="873457"/>
                  <a:pt x="1651379" y="1037230"/>
                </a:cubicBezTo>
                <a:cubicBezTo>
                  <a:pt x="1369325" y="1201003"/>
                  <a:pt x="0" y="982639"/>
                  <a:pt x="0" y="982639"/>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457200" y="1371600"/>
            <a:ext cx="8229600" cy="990600"/>
          </a:xfrm>
        </p:spPr>
        <p:txBody>
          <a:bodyPr>
            <a:normAutofit/>
          </a:bodyPr>
          <a:lstStyle/>
          <a:p>
            <a:pPr marL="0" indent="0">
              <a:buNone/>
            </a:pPr>
            <a:r>
              <a:rPr lang="tr-TR" sz="2400" dirty="0" smtClean="0"/>
              <a:t>Yani, farklı </a:t>
            </a:r>
            <a:r>
              <a:rPr lang="tr-TR" sz="2400" dirty="0" smtClean="0"/>
              <a:t>eksenleri sırayla ikiye </a:t>
            </a:r>
            <a:r>
              <a:rPr lang="tr-TR" sz="2400" dirty="0" smtClean="0"/>
              <a:t>bölüp hedefin </a:t>
            </a:r>
            <a:r>
              <a:rPr lang="tr-TR" sz="2400" dirty="0" smtClean="0"/>
              <a:t>hangi bölgede </a:t>
            </a:r>
            <a:r>
              <a:rPr lang="tr-TR" sz="2400" dirty="0" smtClean="0"/>
              <a:t>olmasını belirleyip belge sayısını </a:t>
            </a:r>
            <a:r>
              <a:rPr lang="tr-TR" sz="2400" dirty="0" smtClean="0"/>
              <a:t>her zaman </a:t>
            </a:r>
            <a:r>
              <a:rPr lang="tr-TR" sz="2400" dirty="0" smtClean="0"/>
              <a:t>2’ye azaltırız</a:t>
            </a:r>
            <a:endParaRPr lang="tr-TR" sz="2400" dirty="0" smtClean="0"/>
          </a:p>
        </p:txBody>
      </p:sp>
      <p:sp>
        <p:nvSpPr>
          <p:cNvPr id="4" name="Rectangle 3"/>
          <p:cNvSpPr/>
          <p:nvPr/>
        </p:nvSpPr>
        <p:spPr>
          <a:xfrm>
            <a:off x="1143000" y="2362200"/>
            <a:ext cx="693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981200" y="3048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2971800" y="2819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81600" y="2743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7526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198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3581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2438400" y="4953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4290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819400" y="3733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95800" y="4267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6705600" y="5105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181600" y="4876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96000" y="3429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581400" y="4495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4038600" y="5715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648200" y="3276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56388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34290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477000" y="5943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781800" y="4038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2362200" y="5791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51816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90600" y="6553200"/>
            <a:ext cx="708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2362200"/>
            <a:ext cx="0" cy="419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14800" y="6488668"/>
            <a:ext cx="1005403" cy="369332"/>
          </a:xfrm>
          <a:prstGeom prst="rect">
            <a:avLst/>
          </a:prstGeom>
          <a:noFill/>
        </p:spPr>
        <p:txBody>
          <a:bodyPr wrap="none" rtlCol="0">
            <a:spAutoFit/>
          </a:bodyPr>
          <a:lstStyle/>
          <a:p>
            <a:r>
              <a:rPr lang="tr-TR" dirty="0" smtClean="0"/>
              <a:t>1. boyut</a:t>
            </a:r>
            <a:endParaRPr lang="en-US" dirty="0"/>
          </a:p>
        </p:txBody>
      </p:sp>
      <p:sp>
        <p:nvSpPr>
          <p:cNvPr id="33" name="TextBox 32"/>
          <p:cNvSpPr txBox="1"/>
          <p:nvPr/>
        </p:nvSpPr>
        <p:spPr>
          <a:xfrm rot="16200000">
            <a:off x="215365" y="4432836"/>
            <a:ext cx="1005403" cy="369332"/>
          </a:xfrm>
          <a:prstGeom prst="rect">
            <a:avLst/>
          </a:prstGeom>
          <a:noFill/>
        </p:spPr>
        <p:txBody>
          <a:bodyPr wrap="none" rtlCol="0">
            <a:spAutoFit/>
          </a:bodyPr>
          <a:lstStyle/>
          <a:p>
            <a:r>
              <a:rPr lang="tr-TR" dirty="0" smtClean="0"/>
              <a:t>2. boyut</a:t>
            </a:r>
            <a:endParaRPr lang="en-US" dirty="0"/>
          </a:p>
        </p:txBody>
      </p:sp>
      <p:cxnSp>
        <p:nvCxnSpPr>
          <p:cNvPr id="34" name="Straight Connector 33"/>
          <p:cNvCxnSpPr>
            <a:stCxn id="4" idx="0"/>
            <a:endCxn id="32" idx="0"/>
          </p:cNvCxnSpPr>
          <p:nvPr/>
        </p:nvCxnSpPr>
        <p:spPr>
          <a:xfrm>
            <a:off x="4610100" y="2362200"/>
            <a:ext cx="7402" cy="4126468"/>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1"/>
            <a:endCxn id="4" idx="3"/>
          </p:cNvCxnSpPr>
          <p:nvPr/>
        </p:nvCxnSpPr>
        <p:spPr>
          <a:xfrm>
            <a:off x="1143000" y="4419600"/>
            <a:ext cx="6934200"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2971800"/>
            <a:ext cx="627096" cy="584775"/>
          </a:xfrm>
          <a:prstGeom prst="rect">
            <a:avLst/>
          </a:prstGeom>
          <a:noFill/>
        </p:spPr>
        <p:txBody>
          <a:bodyPr wrap="square" rtlCol="0">
            <a:spAutoFit/>
          </a:bodyPr>
          <a:lstStyle/>
          <a:p>
            <a:r>
              <a:rPr lang="tr-TR" sz="3200" b="1" dirty="0" smtClean="0"/>
              <a:t>I</a:t>
            </a:r>
            <a:endParaRPr lang="en-US" sz="3200" b="1" dirty="0"/>
          </a:p>
        </p:txBody>
      </p:sp>
      <p:sp>
        <p:nvSpPr>
          <p:cNvPr id="37" name="TextBox 36"/>
          <p:cNvSpPr txBox="1"/>
          <p:nvPr/>
        </p:nvSpPr>
        <p:spPr>
          <a:xfrm>
            <a:off x="5791200" y="2971800"/>
            <a:ext cx="627096" cy="584775"/>
          </a:xfrm>
          <a:prstGeom prst="rect">
            <a:avLst/>
          </a:prstGeom>
          <a:noFill/>
        </p:spPr>
        <p:txBody>
          <a:bodyPr wrap="square" rtlCol="0">
            <a:spAutoFit/>
          </a:bodyPr>
          <a:lstStyle/>
          <a:p>
            <a:r>
              <a:rPr lang="tr-TR" sz="3200" b="1" dirty="0" smtClean="0"/>
              <a:t>II</a:t>
            </a:r>
            <a:endParaRPr lang="en-US" sz="3200" b="1" dirty="0"/>
          </a:p>
        </p:txBody>
      </p:sp>
      <p:sp>
        <p:nvSpPr>
          <p:cNvPr id="38" name="TextBox 37"/>
          <p:cNvSpPr txBox="1"/>
          <p:nvPr/>
        </p:nvSpPr>
        <p:spPr>
          <a:xfrm>
            <a:off x="2590800" y="5181600"/>
            <a:ext cx="627096" cy="584775"/>
          </a:xfrm>
          <a:prstGeom prst="rect">
            <a:avLst/>
          </a:prstGeom>
          <a:noFill/>
        </p:spPr>
        <p:txBody>
          <a:bodyPr wrap="square" rtlCol="0">
            <a:spAutoFit/>
          </a:bodyPr>
          <a:lstStyle/>
          <a:p>
            <a:r>
              <a:rPr lang="tr-TR" sz="3200" b="1" dirty="0" smtClean="0"/>
              <a:t>III</a:t>
            </a:r>
            <a:endParaRPr lang="en-US" sz="3200" b="1" dirty="0"/>
          </a:p>
        </p:txBody>
      </p:sp>
      <p:sp>
        <p:nvSpPr>
          <p:cNvPr id="39" name="TextBox 38"/>
          <p:cNvSpPr txBox="1"/>
          <p:nvPr/>
        </p:nvSpPr>
        <p:spPr>
          <a:xfrm>
            <a:off x="5867400" y="5181600"/>
            <a:ext cx="627096" cy="584775"/>
          </a:xfrm>
          <a:prstGeom prst="rect">
            <a:avLst/>
          </a:prstGeom>
          <a:noFill/>
        </p:spPr>
        <p:txBody>
          <a:bodyPr wrap="square" rtlCol="0">
            <a:spAutoFit/>
          </a:bodyPr>
          <a:lstStyle/>
          <a:p>
            <a:r>
              <a:rPr lang="tr-TR" sz="3200" b="1" dirty="0" smtClean="0"/>
              <a:t>IV</a:t>
            </a:r>
            <a:endParaRPr lang="en-US" sz="3200" b="1" dirty="0"/>
          </a:p>
        </p:txBody>
      </p:sp>
      <p:sp>
        <p:nvSpPr>
          <p:cNvPr id="40" name="5-Point Star 39"/>
          <p:cNvSpPr/>
          <p:nvPr/>
        </p:nvSpPr>
        <p:spPr>
          <a:xfrm>
            <a:off x="8305800" y="2133600"/>
            <a:ext cx="457200" cy="4572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724400" y="2438400"/>
            <a:ext cx="3048000" cy="1905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864824" y="2606722"/>
            <a:ext cx="1933433" cy="1201003"/>
          </a:xfrm>
          <a:custGeom>
            <a:avLst/>
            <a:gdLst>
              <a:gd name="connsiteX0" fmla="*/ 1692322 w 1933433"/>
              <a:gd name="connsiteY0" fmla="*/ 0 h 1201003"/>
              <a:gd name="connsiteX1" fmla="*/ 1651379 w 1933433"/>
              <a:gd name="connsiteY1" fmla="*/ 1037230 h 1201003"/>
              <a:gd name="connsiteX2" fmla="*/ 0 w 1933433"/>
              <a:gd name="connsiteY2" fmla="*/ 982639 h 1201003"/>
            </a:gdLst>
            <a:ahLst/>
            <a:cxnLst>
              <a:cxn ang="0">
                <a:pos x="connsiteX0" y="connsiteY0"/>
              </a:cxn>
              <a:cxn ang="0">
                <a:pos x="connsiteX1" y="connsiteY1"/>
              </a:cxn>
              <a:cxn ang="0">
                <a:pos x="connsiteX2" y="connsiteY2"/>
              </a:cxn>
            </a:cxnLst>
            <a:rect l="l" t="t" r="r" b="b"/>
            <a:pathLst>
              <a:path w="1933433" h="1201003">
                <a:moveTo>
                  <a:pt x="1692322" y="0"/>
                </a:moveTo>
                <a:cubicBezTo>
                  <a:pt x="1812877" y="436728"/>
                  <a:pt x="1933433" y="873457"/>
                  <a:pt x="1651379" y="1037230"/>
                </a:cubicBezTo>
                <a:cubicBezTo>
                  <a:pt x="1369325" y="1201003"/>
                  <a:pt x="0" y="982639"/>
                  <a:pt x="0" y="982639"/>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457200" y="1219200"/>
            <a:ext cx="8229600" cy="1143000"/>
          </a:xfrm>
        </p:spPr>
        <p:txBody>
          <a:bodyPr/>
          <a:lstStyle/>
          <a:p>
            <a:pPr marL="0" indent="0">
              <a:buNone/>
            </a:pPr>
            <a:r>
              <a:rPr lang="tr-TR" sz="2400" dirty="0" smtClean="0"/>
              <a:t>2 adımdan </a:t>
            </a:r>
            <a:r>
              <a:rPr lang="tr-TR" sz="2400" dirty="0" smtClean="0"/>
              <a:t>sonra, kalan </a:t>
            </a:r>
            <a:r>
              <a:rPr lang="tr-TR" sz="2400" dirty="0" smtClean="0"/>
              <a:t>belge sayısı 4 kat </a:t>
            </a:r>
            <a:r>
              <a:rPr lang="tr-TR" sz="2400" dirty="0" smtClean="0"/>
              <a:t>düşük</a:t>
            </a:r>
            <a:r>
              <a:rPr lang="tr-TR" sz="2400" dirty="0" smtClean="0"/>
              <a:t>, 4 adımdan sonra - 16 kat, 10 adımdan sonra - 1,000 </a:t>
            </a:r>
            <a:r>
              <a:rPr lang="tr-TR" sz="2400" dirty="0" smtClean="0"/>
              <a:t>kat düşüktür</a:t>
            </a:r>
            <a:endParaRPr lang="tr-TR" sz="2400" dirty="0" smtClean="0"/>
          </a:p>
        </p:txBody>
      </p:sp>
      <p:sp>
        <p:nvSpPr>
          <p:cNvPr id="4" name="Rectangle 3"/>
          <p:cNvSpPr/>
          <p:nvPr/>
        </p:nvSpPr>
        <p:spPr>
          <a:xfrm>
            <a:off x="1143000" y="2438400"/>
            <a:ext cx="693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981200" y="3124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2971800" y="2895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81600" y="2819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752600" y="4191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19800" y="4191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3657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2438400" y="5029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429000" y="5638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819400" y="3810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95800" y="4343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6705600" y="5181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181600" y="4953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96000" y="3505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581400" y="4572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4038600" y="5791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648200" y="3352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5638800" y="5638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3429000" y="6096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4770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7818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2362200" y="5867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5181600" y="6096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90600" y="6629400"/>
            <a:ext cx="708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2438400"/>
            <a:ext cx="0" cy="419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14800" y="6564868"/>
            <a:ext cx="1005403" cy="369332"/>
          </a:xfrm>
          <a:prstGeom prst="rect">
            <a:avLst/>
          </a:prstGeom>
          <a:noFill/>
        </p:spPr>
        <p:txBody>
          <a:bodyPr wrap="none" rtlCol="0">
            <a:spAutoFit/>
          </a:bodyPr>
          <a:lstStyle/>
          <a:p>
            <a:r>
              <a:rPr lang="tr-TR" dirty="0" smtClean="0"/>
              <a:t>1. boyut</a:t>
            </a:r>
            <a:endParaRPr lang="en-US" dirty="0"/>
          </a:p>
        </p:txBody>
      </p:sp>
      <p:sp>
        <p:nvSpPr>
          <p:cNvPr id="33" name="TextBox 32"/>
          <p:cNvSpPr txBox="1"/>
          <p:nvPr/>
        </p:nvSpPr>
        <p:spPr>
          <a:xfrm rot="16200000">
            <a:off x="215365" y="4509036"/>
            <a:ext cx="1005403" cy="369332"/>
          </a:xfrm>
          <a:prstGeom prst="rect">
            <a:avLst/>
          </a:prstGeom>
          <a:noFill/>
        </p:spPr>
        <p:txBody>
          <a:bodyPr wrap="none" rtlCol="0">
            <a:spAutoFit/>
          </a:bodyPr>
          <a:lstStyle/>
          <a:p>
            <a:r>
              <a:rPr lang="tr-TR" dirty="0" smtClean="0"/>
              <a:t>2. boyut</a:t>
            </a:r>
            <a:endParaRPr lang="en-US" dirty="0"/>
          </a:p>
        </p:txBody>
      </p:sp>
      <p:cxnSp>
        <p:nvCxnSpPr>
          <p:cNvPr id="34" name="Straight Connector 33"/>
          <p:cNvCxnSpPr>
            <a:stCxn id="4" idx="0"/>
            <a:endCxn id="32" idx="0"/>
          </p:cNvCxnSpPr>
          <p:nvPr/>
        </p:nvCxnSpPr>
        <p:spPr>
          <a:xfrm>
            <a:off x="4610100" y="2438400"/>
            <a:ext cx="7402" cy="4126468"/>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1"/>
            <a:endCxn id="4" idx="3"/>
          </p:cNvCxnSpPr>
          <p:nvPr/>
        </p:nvCxnSpPr>
        <p:spPr>
          <a:xfrm>
            <a:off x="1143000" y="4495800"/>
            <a:ext cx="6934200"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3048000"/>
            <a:ext cx="627096" cy="584775"/>
          </a:xfrm>
          <a:prstGeom prst="rect">
            <a:avLst/>
          </a:prstGeom>
          <a:noFill/>
        </p:spPr>
        <p:txBody>
          <a:bodyPr wrap="square" rtlCol="0">
            <a:spAutoFit/>
          </a:bodyPr>
          <a:lstStyle/>
          <a:p>
            <a:r>
              <a:rPr lang="tr-TR" sz="3200" b="1" dirty="0" smtClean="0"/>
              <a:t>I</a:t>
            </a:r>
            <a:endParaRPr lang="en-US" sz="3200" b="1" dirty="0"/>
          </a:p>
        </p:txBody>
      </p:sp>
      <p:sp>
        <p:nvSpPr>
          <p:cNvPr id="37" name="TextBox 36"/>
          <p:cNvSpPr txBox="1"/>
          <p:nvPr/>
        </p:nvSpPr>
        <p:spPr>
          <a:xfrm>
            <a:off x="5791200" y="3048000"/>
            <a:ext cx="627096" cy="584775"/>
          </a:xfrm>
          <a:prstGeom prst="rect">
            <a:avLst/>
          </a:prstGeom>
          <a:noFill/>
        </p:spPr>
        <p:txBody>
          <a:bodyPr wrap="square" rtlCol="0">
            <a:spAutoFit/>
          </a:bodyPr>
          <a:lstStyle/>
          <a:p>
            <a:r>
              <a:rPr lang="tr-TR" sz="3200" b="1" dirty="0" smtClean="0"/>
              <a:t>II</a:t>
            </a:r>
            <a:endParaRPr lang="en-US" sz="3200" b="1" dirty="0"/>
          </a:p>
        </p:txBody>
      </p:sp>
      <p:sp>
        <p:nvSpPr>
          <p:cNvPr id="38" name="TextBox 37"/>
          <p:cNvSpPr txBox="1"/>
          <p:nvPr/>
        </p:nvSpPr>
        <p:spPr>
          <a:xfrm>
            <a:off x="2590800" y="5257800"/>
            <a:ext cx="627096" cy="584775"/>
          </a:xfrm>
          <a:prstGeom prst="rect">
            <a:avLst/>
          </a:prstGeom>
          <a:noFill/>
        </p:spPr>
        <p:txBody>
          <a:bodyPr wrap="square" rtlCol="0">
            <a:spAutoFit/>
          </a:bodyPr>
          <a:lstStyle/>
          <a:p>
            <a:r>
              <a:rPr lang="tr-TR" sz="3200" b="1" dirty="0" smtClean="0"/>
              <a:t>III</a:t>
            </a:r>
            <a:endParaRPr lang="en-US" sz="3200" b="1" dirty="0"/>
          </a:p>
        </p:txBody>
      </p:sp>
      <p:sp>
        <p:nvSpPr>
          <p:cNvPr id="39" name="TextBox 38"/>
          <p:cNvSpPr txBox="1"/>
          <p:nvPr/>
        </p:nvSpPr>
        <p:spPr>
          <a:xfrm>
            <a:off x="5867400" y="5257800"/>
            <a:ext cx="627096" cy="584775"/>
          </a:xfrm>
          <a:prstGeom prst="rect">
            <a:avLst/>
          </a:prstGeom>
          <a:noFill/>
        </p:spPr>
        <p:txBody>
          <a:bodyPr wrap="square" rtlCol="0">
            <a:spAutoFit/>
          </a:bodyPr>
          <a:lstStyle/>
          <a:p>
            <a:r>
              <a:rPr lang="tr-TR" sz="3200" b="1" dirty="0" smtClean="0"/>
              <a:t>IV</a:t>
            </a:r>
            <a:endParaRPr lang="en-US" sz="3200" b="1" dirty="0"/>
          </a:p>
        </p:txBody>
      </p:sp>
      <p:sp>
        <p:nvSpPr>
          <p:cNvPr id="40" name="5-Point Star 39"/>
          <p:cNvSpPr/>
          <p:nvPr/>
        </p:nvSpPr>
        <p:spPr>
          <a:xfrm>
            <a:off x="8305800" y="2209800"/>
            <a:ext cx="457200" cy="4572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724400" y="2514600"/>
            <a:ext cx="3048000" cy="1905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864824" y="2682922"/>
            <a:ext cx="1933433" cy="1201003"/>
          </a:xfrm>
          <a:custGeom>
            <a:avLst/>
            <a:gdLst>
              <a:gd name="connsiteX0" fmla="*/ 1692322 w 1933433"/>
              <a:gd name="connsiteY0" fmla="*/ 0 h 1201003"/>
              <a:gd name="connsiteX1" fmla="*/ 1651379 w 1933433"/>
              <a:gd name="connsiteY1" fmla="*/ 1037230 h 1201003"/>
              <a:gd name="connsiteX2" fmla="*/ 0 w 1933433"/>
              <a:gd name="connsiteY2" fmla="*/ 982639 h 1201003"/>
            </a:gdLst>
            <a:ahLst/>
            <a:cxnLst>
              <a:cxn ang="0">
                <a:pos x="connsiteX0" y="connsiteY0"/>
              </a:cxn>
              <a:cxn ang="0">
                <a:pos x="connsiteX1" y="connsiteY1"/>
              </a:cxn>
              <a:cxn ang="0">
                <a:pos x="connsiteX2" y="connsiteY2"/>
              </a:cxn>
            </a:cxnLst>
            <a:rect l="l" t="t" r="r" b="b"/>
            <a:pathLst>
              <a:path w="1933433" h="1201003">
                <a:moveTo>
                  <a:pt x="1692322" y="0"/>
                </a:moveTo>
                <a:cubicBezTo>
                  <a:pt x="1812877" y="436728"/>
                  <a:pt x="1933433" y="873457"/>
                  <a:pt x="1651379" y="1037230"/>
                </a:cubicBezTo>
                <a:cubicBezTo>
                  <a:pt x="1369325" y="1201003"/>
                  <a:pt x="0" y="982639"/>
                  <a:pt x="0" y="982639"/>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457200" y="1371600"/>
            <a:ext cx="8229600" cy="762000"/>
          </a:xfrm>
        </p:spPr>
        <p:txBody>
          <a:bodyPr/>
          <a:lstStyle/>
          <a:p>
            <a:pPr marL="0" indent="0">
              <a:buNone/>
            </a:pPr>
            <a:r>
              <a:rPr lang="tr-TR" sz="2400" dirty="0" smtClean="0"/>
              <a:t>20 adımdan sonra – </a:t>
            </a:r>
            <a:r>
              <a:rPr lang="tr-TR" sz="2400" dirty="0" smtClean="0"/>
              <a:t>kalan </a:t>
            </a:r>
            <a:r>
              <a:rPr lang="tr-TR" sz="2400" dirty="0" smtClean="0"/>
              <a:t>belge sayısı 1,000,000 kat </a:t>
            </a:r>
            <a:r>
              <a:rPr lang="tr-TR" sz="2400" dirty="0" smtClean="0"/>
              <a:t>düşüktür</a:t>
            </a:r>
            <a:endParaRPr lang="tr-TR" sz="2400" baseline="30000" dirty="0" smtClean="0"/>
          </a:p>
        </p:txBody>
      </p:sp>
      <p:sp>
        <p:nvSpPr>
          <p:cNvPr id="4" name="Rectangle 3"/>
          <p:cNvSpPr/>
          <p:nvPr/>
        </p:nvSpPr>
        <p:spPr>
          <a:xfrm>
            <a:off x="1143000" y="2362200"/>
            <a:ext cx="693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981200" y="3048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2971800" y="2819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81600" y="2743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7526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19800" y="4114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3581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2438400" y="4953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4290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2819400" y="3733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95800" y="4267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6705600" y="51054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181600" y="4876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96000" y="3429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581400" y="4495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4038600" y="57150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648200" y="3276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5638800" y="5562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34290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477000" y="5943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781800" y="40386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2362200" y="57912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5181600" y="6019800"/>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90600" y="6553200"/>
            <a:ext cx="708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2362200"/>
            <a:ext cx="0" cy="419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14800" y="6488668"/>
            <a:ext cx="1005403" cy="369332"/>
          </a:xfrm>
          <a:prstGeom prst="rect">
            <a:avLst/>
          </a:prstGeom>
          <a:noFill/>
        </p:spPr>
        <p:txBody>
          <a:bodyPr wrap="none" rtlCol="0">
            <a:spAutoFit/>
          </a:bodyPr>
          <a:lstStyle/>
          <a:p>
            <a:r>
              <a:rPr lang="tr-TR" dirty="0" smtClean="0"/>
              <a:t>1. boyut</a:t>
            </a:r>
            <a:endParaRPr lang="en-US" dirty="0"/>
          </a:p>
        </p:txBody>
      </p:sp>
      <p:sp>
        <p:nvSpPr>
          <p:cNvPr id="33" name="TextBox 32"/>
          <p:cNvSpPr txBox="1"/>
          <p:nvPr/>
        </p:nvSpPr>
        <p:spPr>
          <a:xfrm rot="16200000">
            <a:off x="215365" y="4432836"/>
            <a:ext cx="1005403" cy="369332"/>
          </a:xfrm>
          <a:prstGeom prst="rect">
            <a:avLst/>
          </a:prstGeom>
          <a:noFill/>
        </p:spPr>
        <p:txBody>
          <a:bodyPr wrap="none" rtlCol="0">
            <a:spAutoFit/>
          </a:bodyPr>
          <a:lstStyle/>
          <a:p>
            <a:r>
              <a:rPr lang="tr-TR" dirty="0" smtClean="0"/>
              <a:t>2. boyut</a:t>
            </a:r>
            <a:endParaRPr lang="en-US" dirty="0"/>
          </a:p>
        </p:txBody>
      </p:sp>
      <p:cxnSp>
        <p:nvCxnSpPr>
          <p:cNvPr id="34" name="Straight Connector 33"/>
          <p:cNvCxnSpPr>
            <a:stCxn id="4" idx="0"/>
            <a:endCxn id="32" idx="0"/>
          </p:cNvCxnSpPr>
          <p:nvPr/>
        </p:nvCxnSpPr>
        <p:spPr>
          <a:xfrm>
            <a:off x="4610100" y="2362200"/>
            <a:ext cx="7402" cy="4126468"/>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1"/>
            <a:endCxn id="4" idx="3"/>
          </p:cNvCxnSpPr>
          <p:nvPr/>
        </p:nvCxnSpPr>
        <p:spPr>
          <a:xfrm>
            <a:off x="1143000" y="4419600"/>
            <a:ext cx="6934200"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2971800"/>
            <a:ext cx="627096" cy="584775"/>
          </a:xfrm>
          <a:prstGeom prst="rect">
            <a:avLst/>
          </a:prstGeom>
          <a:noFill/>
        </p:spPr>
        <p:txBody>
          <a:bodyPr wrap="square" rtlCol="0">
            <a:spAutoFit/>
          </a:bodyPr>
          <a:lstStyle/>
          <a:p>
            <a:r>
              <a:rPr lang="tr-TR" sz="3200" b="1" dirty="0" smtClean="0"/>
              <a:t>I</a:t>
            </a:r>
            <a:endParaRPr lang="en-US" sz="3200" b="1" dirty="0"/>
          </a:p>
        </p:txBody>
      </p:sp>
      <p:sp>
        <p:nvSpPr>
          <p:cNvPr id="37" name="TextBox 36"/>
          <p:cNvSpPr txBox="1"/>
          <p:nvPr/>
        </p:nvSpPr>
        <p:spPr>
          <a:xfrm>
            <a:off x="5791200" y="2971800"/>
            <a:ext cx="627096" cy="584775"/>
          </a:xfrm>
          <a:prstGeom prst="rect">
            <a:avLst/>
          </a:prstGeom>
          <a:noFill/>
        </p:spPr>
        <p:txBody>
          <a:bodyPr wrap="square" rtlCol="0">
            <a:spAutoFit/>
          </a:bodyPr>
          <a:lstStyle/>
          <a:p>
            <a:r>
              <a:rPr lang="tr-TR" sz="3200" b="1" dirty="0" smtClean="0"/>
              <a:t>II</a:t>
            </a:r>
            <a:endParaRPr lang="en-US" sz="3200" b="1" dirty="0"/>
          </a:p>
        </p:txBody>
      </p:sp>
      <p:sp>
        <p:nvSpPr>
          <p:cNvPr id="38" name="TextBox 37"/>
          <p:cNvSpPr txBox="1"/>
          <p:nvPr/>
        </p:nvSpPr>
        <p:spPr>
          <a:xfrm>
            <a:off x="2590800" y="5181600"/>
            <a:ext cx="627096" cy="584775"/>
          </a:xfrm>
          <a:prstGeom prst="rect">
            <a:avLst/>
          </a:prstGeom>
          <a:noFill/>
        </p:spPr>
        <p:txBody>
          <a:bodyPr wrap="square" rtlCol="0">
            <a:spAutoFit/>
          </a:bodyPr>
          <a:lstStyle/>
          <a:p>
            <a:r>
              <a:rPr lang="tr-TR" sz="3200" b="1" dirty="0" smtClean="0"/>
              <a:t>III</a:t>
            </a:r>
            <a:endParaRPr lang="en-US" sz="3200" b="1" dirty="0"/>
          </a:p>
        </p:txBody>
      </p:sp>
      <p:sp>
        <p:nvSpPr>
          <p:cNvPr id="39" name="TextBox 38"/>
          <p:cNvSpPr txBox="1"/>
          <p:nvPr/>
        </p:nvSpPr>
        <p:spPr>
          <a:xfrm>
            <a:off x="5867400" y="5181600"/>
            <a:ext cx="627096" cy="584775"/>
          </a:xfrm>
          <a:prstGeom prst="rect">
            <a:avLst/>
          </a:prstGeom>
          <a:noFill/>
        </p:spPr>
        <p:txBody>
          <a:bodyPr wrap="square" rtlCol="0">
            <a:spAutoFit/>
          </a:bodyPr>
          <a:lstStyle/>
          <a:p>
            <a:r>
              <a:rPr lang="tr-TR" sz="3200" b="1" dirty="0" smtClean="0"/>
              <a:t>IV</a:t>
            </a:r>
            <a:endParaRPr lang="en-US" sz="3200" b="1" dirty="0"/>
          </a:p>
        </p:txBody>
      </p:sp>
      <p:sp>
        <p:nvSpPr>
          <p:cNvPr id="40" name="5-Point Star 39"/>
          <p:cNvSpPr/>
          <p:nvPr/>
        </p:nvSpPr>
        <p:spPr>
          <a:xfrm>
            <a:off x="6934200" y="2743200"/>
            <a:ext cx="457200" cy="4572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24400" y="2438400"/>
            <a:ext cx="3276600" cy="1905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304800" y="1371600"/>
            <a:ext cx="8686800" cy="5334000"/>
          </a:xfrm>
        </p:spPr>
        <p:txBody>
          <a:bodyPr>
            <a:normAutofit/>
          </a:bodyPr>
          <a:lstStyle/>
          <a:p>
            <a:pPr marL="0" indent="0">
              <a:buNone/>
            </a:pPr>
            <a:r>
              <a:rPr lang="tr-TR" dirty="0" smtClean="0"/>
              <a:t>KD arama</a:t>
            </a:r>
          </a:p>
          <a:p>
            <a:pPr marL="395288" indent="-395288"/>
            <a:r>
              <a:rPr lang="tr-TR" dirty="0" smtClean="0"/>
              <a:t>Bir belge kümesi vardır, bütün belgelere K kategoriye göre </a:t>
            </a:r>
            <a:r>
              <a:rPr lang="tr-TR" dirty="0" smtClean="0"/>
              <a:t>anahtar kelimeleri </a:t>
            </a:r>
            <a:r>
              <a:rPr lang="tr-TR" dirty="0" smtClean="0"/>
              <a:t>atanmıştır, </a:t>
            </a:r>
            <a:r>
              <a:rPr lang="tr-TR" dirty="0" smtClean="0"/>
              <a:t>belge: (</a:t>
            </a:r>
            <a:r>
              <a:rPr lang="tr-TR" i="1" dirty="0" smtClean="0"/>
              <a:t>anahtar1</a:t>
            </a:r>
            <a:r>
              <a:rPr lang="tr-TR" i="1" dirty="0" smtClean="0"/>
              <a:t>, anahtar2,anahtar3,...</a:t>
            </a:r>
            <a:r>
              <a:rPr lang="tr-TR" dirty="0" smtClean="0"/>
              <a:t>)</a:t>
            </a:r>
          </a:p>
          <a:p>
            <a:pPr marL="395288" indent="-395288"/>
            <a:r>
              <a:rPr lang="tr-TR" dirty="0" smtClean="0"/>
              <a:t>Hedef </a:t>
            </a:r>
            <a:r>
              <a:rPr lang="tr-TR" dirty="0" smtClean="0"/>
              <a:t>belgesinin yerini </a:t>
            </a:r>
            <a:r>
              <a:rPr lang="tr-TR" dirty="0" smtClean="0"/>
              <a:t>bulmak </a:t>
            </a:r>
            <a:r>
              <a:rPr lang="tr-TR" dirty="0" smtClean="0"/>
              <a:t>için, </a:t>
            </a:r>
            <a:r>
              <a:rPr lang="tr-TR" dirty="0" smtClean="0"/>
              <a:t>hedef belgesinin </a:t>
            </a:r>
            <a:r>
              <a:rPr lang="tr-TR" dirty="0" smtClean="0"/>
              <a:t>anahtarları kullanılır</a:t>
            </a:r>
            <a:br>
              <a:rPr lang="tr-TR" dirty="0" smtClean="0"/>
            </a:br>
            <a:r>
              <a:rPr lang="tr-TR" dirty="0" smtClean="0"/>
              <a:t>hedef</a:t>
            </a:r>
            <a:r>
              <a:rPr lang="tr-TR" dirty="0" smtClean="0"/>
              <a:t>: </a:t>
            </a:r>
            <a:r>
              <a:rPr lang="tr-TR" dirty="0" smtClean="0"/>
              <a:t>(</a:t>
            </a:r>
            <a:r>
              <a:rPr lang="tr-TR" i="1" dirty="0" smtClean="0"/>
              <a:t>anahtar1</a:t>
            </a:r>
            <a:r>
              <a:rPr lang="tr-TR" i="1" dirty="0" smtClean="0"/>
              <a:t>, anahtar2,anahtar3,...</a:t>
            </a:r>
            <a:r>
              <a:rPr lang="tr-TR" dirty="0" smtClean="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304800" y="1371600"/>
            <a:ext cx="8686800" cy="5334000"/>
          </a:xfrm>
        </p:spPr>
        <p:txBody>
          <a:bodyPr>
            <a:normAutofit/>
          </a:bodyPr>
          <a:lstStyle/>
          <a:p>
            <a:pPr marL="395288" indent="-395288"/>
            <a:r>
              <a:rPr lang="tr-TR" dirty="0" smtClean="0"/>
              <a:t>Hedefi bulmak için, ilk önce </a:t>
            </a:r>
            <a:r>
              <a:rPr lang="tr-TR" dirty="0" smtClean="0"/>
              <a:t>belgeler </a:t>
            </a:r>
            <a:r>
              <a:rPr lang="tr-TR" dirty="0" smtClean="0"/>
              <a:t>1. anahtara göre iki bölgeye bölünür (mesela, bütün </a:t>
            </a:r>
            <a:r>
              <a:rPr lang="tr-TR" dirty="0" smtClean="0"/>
              <a:t>var olan 1</a:t>
            </a:r>
            <a:r>
              <a:rPr lang="tr-TR" dirty="0" smtClean="0"/>
              <a:t>. </a:t>
            </a:r>
            <a:r>
              <a:rPr lang="tr-TR" dirty="0" smtClean="0"/>
              <a:t>anahtarların </a:t>
            </a:r>
            <a:r>
              <a:rPr lang="tr-TR" dirty="0" smtClean="0"/>
              <a:t>orta noktasına göre </a:t>
            </a:r>
            <a:r>
              <a:rPr lang="tr-TR" dirty="0" smtClean="0"/>
              <a:t>belgeler küçükler </a:t>
            </a:r>
            <a:r>
              <a:rPr lang="tr-TR" dirty="0" smtClean="0"/>
              <a:t>ve </a:t>
            </a:r>
            <a:r>
              <a:rPr lang="tr-TR" dirty="0" smtClean="0"/>
              <a:t>büyüklere bölünür) </a:t>
            </a:r>
          </a:p>
          <a:p>
            <a:pPr marL="395288" indent="-395288"/>
            <a:r>
              <a:rPr lang="tr-TR" dirty="0" smtClean="0"/>
              <a:t>Hedef </a:t>
            </a:r>
            <a:r>
              <a:rPr lang="tr-TR" dirty="0" smtClean="0"/>
              <a:t>1. anahtarını kullanarak hedefin </a:t>
            </a:r>
            <a:r>
              <a:rPr lang="tr-TR" dirty="0" smtClean="0"/>
              <a:t>hangi </a:t>
            </a:r>
            <a:r>
              <a:rPr lang="tr-TR" dirty="0" smtClean="0"/>
              <a:t>bölgede olduğu </a:t>
            </a:r>
            <a:r>
              <a:rPr lang="tr-TR" dirty="0" smtClean="0"/>
              <a:t>öğrenilir; dolayısıyla o bölgede var olan </a:t>
            </a:r>
            <a:r>
              <a:rPr lang="tr-TR" dirty="0" smtClean="0"/>
              <a:t>belgeler elde tutulur </a:t>
            </a:r>
            <a:r>
              <a:rPr lang="tr-TR" dirty="0" smtClean="0"/>
              <a:t>(böyle taranacak belge sayısı 2 </a:t>
            </a:r>
            <a:r>
              <a:rPr lang="tr-TR" dirty="0" smtClean="0"/>
              <a:t>kat </a:t>
            </a:r>
            <a:r>
              <a:rPr lang="tr-TR" dirty="0" smtClean="0"/>
              <a:t>azaltılır</a:t>
            </a:r>
            <a:r>
              <a:rPr lang="tr-TR" dirty="0" smtClean="0"/>
              <a:t>)</a:t>
            </a:r>
            <a:endParaRPr lang="tr-TR"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04800"/>
            <a:ext cx="8229600" cy="1143000"/>
          </a:xfrm>
        </p:spPr>
        <p:txBody>
          <a:bodyPr/>
          <a:lstStyle/>
          <a:p>
            <a:r>
              <a:rPr lang="tr-TR" dirty="0" smtClean="0"/>
              <a:t>Çok boyutlu arama</a:t>
            </a:r>
            <a:endParaRPr lang="en-US" dirty="0" smtClean="0"/>
          </a:p>
        </p:txBody>
      </p:sp>
      <p:sp>
        <p:nvSpPr>
          <p:cNvPr id="19458" name="Content Placeholder 2"/>
          <p:cNvSpPr>
            <a:spLocks noGrp="1"/>
          </p:cNvSpPr>
          <p:nvPr>
            <p:ph idx="1"/>
          </p:nvPr>
        </p:nvSpPr>
        <p:spPr>
          <a:xfrm>
            <a:off x="304800" y="1371600"/>
            <a:ext cx="8686800" cy="5334000"/>
          </a:xfrm>
        </p:spPr>
        <p:txBody>
          <a:bodyPr>
            <a:normAutofit/>
          </a:bodyPr>
          <a:lstStyle/>
          <a:p>
            <a:pPr marL="395288" indent="-395288"/>
            <a:r>
              <a:rPr lang="tr-TR" dirty="0" smtClean="0"/>
              <a:t>Kalan </a:t>
            </a:r>
            <a:r>
              <a:rPr lang="tr-TR" dirty="0" smtClean="0"/>
              <a:t>belgeler 2. anahtara göre iki bölgeye bölünür (yani </a:t>
            </a:r>
            <a:r>
              <a:rPr lang="tr-TR" dirty="0" smtClean="0"/>
              <a:t>bütün var olan </a:t>
            </a:r>
            <a:r>
              <a:rPr lang="tr-TR" dirty="0" smtClean="0"/>
              <a:t>2. anahtarların orta noktasına göre küçükler ve </a:t>
            </a:r>
            <a:r>
              <a:rPr lang="tr-TR" dirty="0" smtClean="0"/>
              <a:t>büyüklere bölünür) </a:t>
            </a:r>
          </a:p>
          <a:p>
            <a:pPr marL="395288" indent="-395288"/>
            <a:r>
              <a:rPr lang="tr-TR" dirty="0" smtClean="0"/>
              <a:t>Hedef </a:t>
            </a:r>
            <a:r>
              <a:rPr lang="tr-TR" dirty="0" smtClean="0"/>
              <a:t>2. </a:t>
            </a:r>
            <a:r>
              <a:rPr lang="tr-TR" dirty="0" smtClean="0"/>
              <a:t>anahtarına göre </a:t>
            </a:r>
            <a:r>
              <a:rPr lang="tr-TR" dirty="0" smtClean="0"/>
              <a:t>hedefin </a:t>
            </a:r>
            <a:r>
              <a:rPr lang="tr-TR" dirty="0" smtClean="0"/>
              <a:t>hangi bölgede </a:t>
            </a:r>
            <a:r>
              <a:rPr lang="tr-TR" dirty="0" smtClean="0"/>
              <a:t>olduğu </a:t>
            </a:r>
            <a:r>
              <a:rPr lang="tr-TR" dirty="0" smtClean="0"/>
              <a:t>öğrenilir; </a:t>
            </a:r>
            <a:r>
              <a:rPr lang="tr-TR" dirty="0" smtClean="0"/>
              <a:t>dolayısıyla sadece </a:t>
            </a:r>
            <a:r>
              <a:rPr lang="tr-TR" dirty="0" smtClean="0"/>
              <a:t>o bölgede </a:t>
            </a:r>
            <a:r>
              <a:rPr lang="tr-TR" dirty="0" smtClean="0"/>
              <a:t>olan belgeler elde tutulur (yeni </a:t>
            </a:r>
            <a:r>
              <a:rPr lang="tr-TR" dirty="0" smtClean="0"/>
              <a:t>tekrar belge sayısı 2 </a:t>
            </a:r>
            <a:r>
              <a:rPr lang="tr-TR" dirty="0" smtClean="0"/>
              <a:t>kat </a:t>
            </a:r>
            <a:r>
              <a:rPr lang="tr-TR" dirty="0" smtClean="0"/>
              <a:t>azaltılır) </a:t>
            </a:r>
          </a:p>
          <a:p>
            <a:pPr marL="395288" indent="-395288"/>
            <a:r>
              <a:rPr lang="tr-TR" dirty="0" smtClean="0"/>
              <a:t>Devam...</a:t>
            </a:r>
            <a:endParaRPr lang="tr-T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fontScale="92500" lnSpcReduction="10000"/>
          </a:bodyPr>
          <a:lstStyle/>
          <a:p>
            <a:pPr marL="0" indent="0">
              <a:buNone/>
            </a:pPr>
            <a:endParaRPr lang="tr-TR" dirty="0" smtClean="0"/>
          </a:p>
          <a:p>
            <a:pPr marL="0" indent="0">
              <a:buNone/>
            </a:pPr>
            <a:r>
              <a:rPr lang="tr-TR" sz="3000" dirty="0" smtClean="0"/>
              <a:t>“Mercimek çorbası”:</a:t>
            </a:r>
            <a:r>
              <a:rPr lang="tr-TR" dirty="0" smtClean="0"/>
              <a:t> </a:t>
            </a:r>
            <a:r>
              <a:rPr lang="tr-TR" sz="2800" i="1" dirty="0" smtClean="0">
                <a:latin typeface="Times New Roman" pitchFamily="18" charset="0"/>
                <a:cs typeface="Times New Roman" pitchFamily="18" charset="0"/>
              </a:rPr>
              <a:t>2 su bardağı mercimek, 7 su bardağı su, 2 adet soğan, 1 tablet tavuk suyu kalıbı hazırlayın. İlk önce soğanları ince ince doğrayıp yağda kavurun. Önceden yıkadığımız mercimeği, 1 tablet tavuk suyu kalıbını soğanların bulunduğu tencereye atın. Ardından kaynar su ilave edin. Bu şekilde yaklaşık 10 dakika kaynatın. 10 dakika sonra tenceredeki malzemeleri ince bir süzgeç yardımıyla süzün. Süzdükten sonra tekrar tencereye alarak bir kere daha kaynatın. Son kaynama sırasında ağız tadınıza göre tuz ekleyin. Mercimek çorbası hazır! </a:t>
            </a:r>
          </a:p>
          <a:p>
            <a:endParaRPr lang="tr-TR" dirty="0" smtClean="0"/>
          </a:p>
          <a:p>
            <a:pPr>
              <a:buNone/>
            </a:pPr>
            <a:endParaRPr lang="tr-TR"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381000" y="609600"/>
            <a:ext cx="8534400" cy="5257800"/>
          </a:xfrm>
        </p:spPr>
        <p:txBody>
          <a:bodyPr>
            <a:normAutofit/>
          </a:bodyPr>
          <a:lstStyle/>
          <a:p>
            <a:pPr marL="0" indent="0">
              <a:buNone/>
            </a:pPr>
            <a:r>
              <a:rPr lang="tr-TR" sz="2000" b="1" dirty="0" smtClean="0"/>
              <a:t>“KD arama” (K boyutlu arama)</a:t>
            </a:r>
            <a:endParaRPr lang="tr-TR" sz="2000" dirty="0" smtClean="0"/>
          </a:p>
          <a:p>
            <a:pPr marL="0" indent="0">
              <a:buNone/>
            </a:pPr>
            <a:r>
              <a:rPr lang="tr-TR" sz="2000" dirty="0" smtClean="0"/>
              <a:t>giriş belge dizisi, B olsun</a:t>
            </a:r>
          </a:p>
          <a:p>
            <a:pPr marL="0" indent="0">
              <a:buNone/>
            </a:pPr>
            <a:r>
              <a:rPr lang="tr-TR" sz="2000" dirty="0" smtClean="0"/>
              <a:t>bütün kategorilerin anahtarlarının değişim aralıkları, A olsun // yani K tane</a:t>
            </a:r>
          </a:p>
          <a:p>
            <a:pPr marL="0" indent="0">
              <a:buNone/>
            </a:pPr>
            <a:r>
              <a:rPr lang="tr-TR" sz="2000" dirty="0" smtClean="0"/>
              <a:t>M, 1. kategori olsun</a:t>
            </a:r>
          </a:p>
          <a:p>
            <a:pPr marL="0" indent="0">
              <a:buNone/>
            </a:pPr>
            <a:r>
              <a:rPr lang="tr-TR" sz="2000" dirty="0" smtClean="0"/>
              <a:t>B’nin boyut 1’den büyük İKEN</a:t>
            </a:r>
          </a:p>
          <a:p>
            <a:pPr marL="0" indent="0">
              <a:buNone/>
            </a:pPr>
            <a:r>
              <a:rPr lang="tr-TR" sz="2000" dirty="0" smtClean="0"/>
              <a:t>   hedefin k. anahtarı, H olsun</a:t>
            </a:r>
          </a:p>
          <a:p>
            <a:pPr marL="0" indent="0">
              <a:buNone/>
            </a:pPr>
            <a:r>
              <a:rPr lang="tr-TR" sz="2000" dirty="0" smtClean="0"/>
              <a:t>   M. A aralığının ortası, O olsun</a:t>
            </a:r>
          </a:p>
          <a:p>
            <a:pPr marL="0" indent="0">
              <a:buNone/>
            </a:pPr>
            <a:r>
              <a:rPr lang="tr-TR" sz="2000" dirty="0" smtClean="0"/>
              <a:t>   EĞER O H’den büyük İSE</a:t>
            </a:r>
          </a:p>
          <a:p>
            <a:pPr marL="0" indent="0">
              <a:buNone/>
            </a:pPr>
            <a:r>
              <a:rPr lang="tr-TR" sz="2000" dirty="0" smtClean="0"/>
              <a:t>      yeni B, O’dan küçük M. anahtara sahip olan B’deki tüm belgeler olsun</a:t>
            </a:r>
            <a:br>
              <a:rPr lang="tr-TR" sz="2000" dirty="0" smtClean="0"/>
            </a:br>
            <a:r>
              <a:rPr lang="tr-TR" sz="2000" dirty="0" smtClean="0"/>
              <a:t>      yeni M. A aralığı kendinin alt yarısı olsun</a:t>
            </a:r>
          </a:p>
          <a:p>
            <a:pPr marL="0" indent="0">
              <a:buNone/>
            </a:pPr>
            <a:r>
              <a:rPr lang="tr-TR" sz="2000" dirty="0" smtClean="0"/>
              <a:t>   AKSI HALDE</a:t>
            </a:r>
          </a:p>
          <a:p>
            <a:pPr marL="0" indent="0">
              <a:buNone/>
            </a:pPr>
            <a:r>
              <a:rPr lang="tr-TR" sz="2000" dirty="0" smtClean="0"/>
              <a:t>      yeni B, O’dan büyük M. anahtara sahip olan B’deki tüm belgeler olsun </a:t>
            </a:r>
            <a:br>
              <a:rPr lang="tr-TR" sz="2000" dirty="0" smtClean="0"/>
            </a:br>
            <a:r>
              <a:rPr lang="tr-TR" sz="2000" dirty="0" smtClean="0"/>
              <a:t>      yeni M. A aralığı kendinin alt yarısı olsun</a:t>
            </a:r>
          </a:p>
          <a:p>
            <a:pPr marL="0" indent="0">
              <a:buNone/>
            </a:pPr>
            <a:r>
              <a:rPr lang="tr-TR" sz="2000" dirty="0" smtClean="0"/>
              <a:t>    yeni M sonraki kategori olsun</a:t>
            </a:r>
          </a:p>
          <a:p>
            <a:pPr marL="0" indent="0">
              <a:buNone/>
            </a:pPr>
            <a:endParaRPr lang="tr-TR"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lnSpcReduction="10000"/>
          </a:bodyPr>
          <a:lstStyle/>
          <a:p>
            <a:r>
              <a:rPr lang="tr-TR" dirty="0" smtClean="0"/>
              <a:t>Bu </a:t>
            </a:r>
            <a:r>
              <a:rPr lang="tr-TR" dirty="0" smtClean="0"/>
              <a:t>bir </a:t>
            </a:r>
            <a:r>
              <a:rPr lang="tr-TR" dirty="0" smtClean="0"/>
              <a:t>algoritma </a:t>
            </a:r>
            <a:r>
              <a:rPr lang="tr-TR" dirty="0" smtClean="0"/>
              <a:t>ama </a:t>
            </a:r>
            <a:r>
              <a:rPr lang="tr-TR" dirty="0" smtClean="0"/>
              <a:t>algoritma şeklinde </a:t>
            </a:r>
            <a:r>
              <a:rPr lang="tr-TR" dirty="0" smtClean="0"/>
              <a:t>değil </a:t>
            </a:r>
            <a:r>
              <a:rPr lang="tr-TR" dirty="0" smtClean="0"/>
              <a:t>çünkü</a:t>
            </a:r>
          </a:p>
          <a:p>
            <a:pPr lvl="1"/>
            <a:r>
              <a:rPr lang="tr-TR" dirty="0" smtClean="0"/>
              <a:t>Tarif adım adım ve yapılandırılmış şekilde değil, </a:t>
            </a:r>
            <a:r>
              <a:rPr lang="tr-TR" dirty="0" smtClean="0"/>
              <a:t>tüm </a:t>
            </a:r>
            <a:r>
              <a:rPr lang="tr-TR" dirty="0" smtClean="0"/>
              <a:t>adımlar hep birlikte </a:t>
            </a:r>
            <a:r>
              <a:rPr lang="tr-TR" dirty="0" smtClean="0"/>
              <a:t>ve karışık tek paragraftır</a:t>
            </a:r>
            <a:endParaRPr lang="tr-TR" dirty="0" smtClean="0"/>
          </a:p>
          <a:p>
            <a:pPr lvl="1"/>
            <a:r>
              <a:rPr lang="tr-TR" dirty="0" smtClean="0"/>
              <a:t>Tarif çok </a:t>
            </a:r>
            <a:r>
              <a:rPr lang="tr-TR" dirty="0" smtClean="0"/>
              <a:t>detaylı </a:t>
            </a:r>
            <a:r>
              <a:rPr lang="tr-TR" dirty="0" smtClean="0"/>
              <a:t>değil, birçok eylem tek cümle içinde karışık şekilde </a:t>
            </a:r>
            <a:r>
              <a:rPr lang="tr-TR" dirty="0" smtClean="0"/>
              <a:t>anlatır</a:t>
            </a:r>
            <a:endParaRPr lang="tr-TR" dirty="0" smtClean="0"/>
          </a:p>
          <a:p>
            <a:pPr lvl="1"/>
            <a:r>
              <a:rPr lang="tr-TR" dirty="0" smtClean="0"/>
              <a:t>“Tadınıza göre” gibi ifadeler </a:t>
            </a:r>
            <a:r>
              <a:rPr lang="tr-TR" dirty="0" smtClean="0"/>
              <a:t>belirli </a:t>
            </a:r>
            <a:r>
              <a:rPr lang="tr-TR" dirty="0" smtClean="0"/>
              <a:t>değil</a:t>
            </a:r>
          </a:p>
          <a:p>
            <a:r>
              <a:rPr lang="tr-TR" dirty="0" smtClean="0"/>
              <a:t>Bunun sorun, daha </a:t>
            </a:r>
            <a:r>
              <a:rPr lang="tr-TR" dirty="0" smtClean="0"/>
              <a:t>önce yemek hiç pişirmemiş </a:t>
            </a:r>
            <a:r>
              <a:rPr lang="tr-TR" dirty="0" smtClean="0"/>
              <a:t>kişi bu </a:t>
            </a:r>
            <a:r>
              <a:rPr lang="tr-TR" dirty="0" smtClean="0"/>
              <a:t>tarifi </a:t>
            </a:r>
            <a:r>
              <a:rPr lang="tr-TR" dirty="0" smtClean="0"/>
              <a:t>gereken şekilde uygulayamaz</a:t>
            </a:r>
            <a:endParaRPr lang="tr-TR" dirty="0" smtClean="0"/>
          </a:p>
          <a:p>
            <a:pPr>
              <a:buNone/>
            </a:pPr>
            <a:endParaRPr lang="tr-TR"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304800" y="304800"/>
            <a:ext cx="8458200" cy="6172200"/>
          </a:xfrm>
        </p:spPr>
        <p:txBody>
          <a:bodyPr>
            <a:normAutofit fontScale="70000" lnSpcReduction="20000"/>
          </a:bodyPr>
          <a:lstStyle/>
          <a:p>
            <a:pPr marL="0" indent="0">
              <a:buNone/>
            </a:pPr>
            <a:r>
              <a:rPr lang="tr-TR" b="1" dirty="0" smtClean="0"/>
              <a:t>“Mercimek </a:t>
            </a:r>
            <a:r>
              <a:rPr lang="tr-TR" b="1" dirty="0" smtClean="0"/>
              <a:t>çorba tarifi” algoritma şeklinde</a:t>
            </a:r>
            <a:endParaRPr lang="tr-TR" b="1" dirty="0" smtClean="0"/>
          </a:p>
          <a:p>
            <a:pPr marL="0" indent="0">
              <a:buNone/>
            </a:pPr>
            <a:r>
              <a:rPr lang="tr-TR" dirty="0" smtClean="0"/>
              <a:t>2 su bardağı mercimek alın, M olsun</a:t>
            </a:r>
          </a:p>
          <a:p>
            <a:pPr marL="0" indent="0">
              <a:buNone/>
            </a:pPr>
            <a:r>
              <a:rPr lang="tr-TR" dirty="0" smtClean="0"/>
              <a:t>7 su bardağı su alın, SU olsun</a:t>
            </a:r>
          </a:p>
          <a:p>
            <a:pPr marL="0" indent="0">
              <a:buNone/>
            </a:pPr>
            <a:r>
              <a:rPr lang="tr-TR" dirty="0" smtClean="0"/>
              <a:t>2 adet soğan alın, SO olsun </a:t>
            </a:r>
          </a:p>
          <a:p>
            <a:pPr marL="0" indent="0">
              <a:buNone/>
            </a:pPr>
            <a:r>
              <a:rPr lang="tr-TR" dirty="0" smtClean="0"/>
              <a:t>1 tablet tavuk suyu kalıbı alın, TS olsun </a:t>
            </a:r>
          </a:p>
          <a:p>
            <a:pPr marL="0" indent="0">
              <a:buNone/>
            </a:pPr>
            <a:r>
              <a:rPr lang="tr-TR" dirty="0" smtClean="0"/>
              <a:t>Tencere alın, T olsun</a:t>
            </a:r>
          </a:p>
          <a:p>
            <a:pPr marL="0" indent="0">
              <a:buNone/>
            </a:pPr>
            <a:r>
              <a:rPr lang="tr-TR" dirty="0" smtClean="0"/>
              <a:t>SO ince ince doğrayıp yağda kavurun, K olsun</a:t>
            </a:r>
          </a:p>
          <a:p>
            <a:pPr marL="0" indent="0">
              <a:buNone/>
            </a:pPr>
            <a:r>
              <a:rPr lang="tr-TR" dirty="0" smtClean="0"/>
              <a:t>K, T’ye atın</a:t>
            </a:r>
          </a:p>
          <a:p>
            <a:pPr marL="0" indent="0">
              <a:buNone/>
            </a:pPr>
            <a:r>
              <a:rPr lang="tr-TR" dirty="0" smtClean="0"/>
              <a:t>M, yıkayın</a:t>
            </a:r>
          </a:p>
          <a:p>
            <a:pPr marL="0" indent="0">
              <a:buNone/>
            </a:pPr>
            <a:r>
              <a:rPr lang="tr-TR" dirty="0" smtClean="0"/>
              <a:t>M ,T’ye atın </a:t>
            </a:r>
          </a:p>
          <a:p>
            <a:pPr marL="0" indent="0">
              <a:buNone/>
            </a:pPr>
            <a:r>
              <a:rPr lang="tr-TR" dirty="0" smtClean="0"/>
              <a:t>SU T’ye ekleyin, Ç olsun</a:t>
            </a:r>
          </a:p>
          <a:p>
            <a:pPr marL="0" indent="0">
              <a:buNone/>
            </a:pPr>
            <a:r>
              <a:rPr lang="tr-TR" dirty="0" smtClean="0"/>
              <a:t>Ç’yi kaynatın</a:t>
            </a:r>
          </a:p>
          <a:p>
            <a:pPr marL="0" indent="0">
              <a:buNone/>
            </a:pPr>
            <a:r>
              <a:rPr lang="tr-TR" dirty="0" smtClean="0"/>
              <a:t>10 dakika bekleyin</a:t>
            </a:r>
          </a:p>
          <a:p>
            <a:pPr marL="0" indent="0">
              <a:buNone/>
            </a:pPr>
            <a:r>
              <a:rPr lang="tr-TR" dirty="0" smtClean="0"/>
              <a:t>Ç’deki malzemeleri süzgeç yardımıyla süzün </a:t>
            </a:r>
          </a:p>
          <a:p>
            <a:pPr marL="0" indent="0">
              <a:buNone/>
            </a:pPr>
            <a:r>
              <a:rPr lang="tr-TR" dirty="0" smtClean="0"/>
              <a:t>Ç’yi tekrar kaynatın </a:t>
            </a:r>
          </a:p>
          <a:p>
            <a:pPr marL="0" indent="0">
              <a:buNone/>
            </a:pPr>
            <a:r>
              <a:rPr lang="tr-TR" dirty="0" smtClean="0"/>
              <a:t>1 dakika bekleyin</a:t>
            </a:r>
          </a:p>
          <a:p>
            <a:pPr marL="0" indent="0">
              <a:buNone/>
            </a:pPr>
            <a:r>
              <a:rPr lang="tr-TR" dirty="0" smtClean="0"/>
              <a:t>1 çay bardağı tuz ekleyin</a:t>
            </a:r>
          </a:p>
          <a:p>
            <a:pPr marL="0" indent="0">
              <a:buNone/>
            </a:pPr>
            <a:r>
              <a:rPr lang="tr-TR" dirty="0" smtClean="0"/>
              <a:t>Mercimek çorbası hazır!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tr-TR" dirty="0" smtClean="0"/>
              <a:t>Algoritma “olmayan” algoritmalar</a:t>
            </a:r>
            <a:endParaRPr lang="tr-TR" dirty="0" smtClean="0"/>
          </a:p>
        </p:txBody>
      </p:sp>
      <p:sp>
        <p:nvSpPr>
          <p:cNvPr id="14338" name="Content Placeholder 2"/>
          <p:cNvSpPr>
            <a:spLocks noGrp="1"/>
          </p:cNvSpPr>
          <p:nvPr>
            <p:ph idx="1"/>
          </p:nvPr>
        </p:nvSpPr>
        <p:spPr/>
        <p:txBody>
          <a:bodyPr>
            <a:normAutofit/>
          </a:bodyPr>
          <a:lstStyle/>
          <a:p>
            <a:r>
              <a:rPr lang="tr-TR" dirty="0" smtClean="0"/>
              <a:t>Bu tarifin ana farkları</a:t>
            </a:r>
          </a:p>
          <a:p>
            <a:pPr lvl="1"/>
            <a:r>
              <a:rPr lang="tr-TR" dirty="0" smtClean="0"/>
              <a:t>Tarif adım </a:t>
            </a:r>
            <a:r>
              <a:rPr lang="tr-TR" dirty="0" smtClean="0"/>
              <a:t>adım şekilnde yazılmıştır</a:t>
            </a:r>
            <a:endParaRPr lang="tr-TR" dirty="0" smtClean="0"/>
          </a:p>
          <a:p>
            <a:pPr lvl="1"/>
            <a:r>
              <a:rPr lang="tr-TR" dirty="0" smtClean="0"/>
              <a:t>Tarif biçimsel </a:t>
            </a:r>
            <a:r>
              <a:rPr lang="tr-TR" dirty="0" smtClean="0"/>
              <a:t>yatay sırada </a:t>
            </a:r>
            <a:r>
              <a:rPr lang="tr-TR" dirty="0" smtClean="0"/>
              <a:t>yazılmıştır</a:t>
            </a:r>
            <a:endParaRPr lang="tr-TR" dirty="0" smtClean="0"/>
          </a:p>
          <a:p>
            <a:pPr lvl="1"/>
            <a:r>
              <a:rPr lang="tr-TR" dirty="0" smtClean="0"/>
              <a:t>Eylemlerde </a:t>
            </a:r>
            <a:r>
              <a:rPr lang="tr-TR" dirty="0" smtClean="0"/>
              <a:t>kullanılacak </a:t>
            </a:r>
            <a:r>
              <a:rPr lang="tr-TR" dirty="0" smtClean="0"/>
              <a:t>malzemeler detaylı </a:t>
            </a:r>
            <a:r>
              <a:rPr lang="tr-TR" dirty="0" smtClean="0"/>
              <a:t>ve belirli şekilde </a:t>
            </a:r>
            <a:r>
              <a:rPr lang="tr-TR" dirty="0" smtClean="0"/>
              <a:t>tanımlanmıştır</a:t>
            </a:r>
            <a:endParaRPr lang="tr-TR" dirty="0" smtClean="0"/>
          </a:p>
          <a:p>
            <a:pPr lvl="1"/>
            <a:r>
              <a:rPr lang="tr-TR" dirty="0" smtClean="0"/>
              <a:t>“Tadınıza göre” gibi belirsiz ifadeler </a:t>
            </a:r>
            <a:r>
              <a:rPr lang="tr-TR" dirty="0" smtClean="0"/>
              <a:t>yokmuş</a:t>
            </a:r>
            <a:endParaRPr lang="tr-TR" dirty="0" smtClean="0"/>
          </a:p>
          <a:p>
            <a:pPr>
              <a:buNone/>
            </a:pPr>
            <a:endParaRPr lang="tr-TR"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3078</TotalTime>
  <Words>2859</Words>
  <Application>Microsoft Office PowerPoint</Application>
  <PresentationFormat>On-screen Show (4:3)</PresentationFormat>
  <Paragraphs>472</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MIT503  Veri Yapıları ve algoritmalar Algoritmalara giriş</vt:lpstr>
      <vt:lpstr>Algoritmalara giriş</vt:lpstr>
      <vt:lpstr>Algoritmalar nedir</vt:lpstr>
      <vt:lpstr>Algoritmalar nedir</vt:lpstr>
      <vt:lpstr>Algoritma “olmayan” algoritmalar</vt:lpstr>
      <vt:lpstr>Algoritma “olmayan” algoritmalar</vt:lpstr>
      <vt:lpstr>Algoritma “olmayan” algoritmalar</vt:lpstr>
      <vt:lpstr>Slide 8</vt:lpstr>
      <vt:lpstr>Algoritma “olmayan” algoritmalar</vt:lpstr>
      <vt:lpstr>Algoritma “olmayan” algoritmalar</vt:lpstr>
      <vt:lpstr>Algoritma “olmayan” algoritmalar</vt:lpstr>
      <vt:lpstr>Algoritma “olmayan” algoritmalar</vt:lpstr>
      <vt:lpstr>Algoritma “olmayan” algoritmalar</vt:lpstr>
      <vt:lpstr>Algoritma “olmayan” algoritmalar</vt:lpstr>
      <vt:lpstr>Algoritma “olmayan” algoritmalar</vt:lpstr>
      <vt:lpstr>Slide 16</vt:lpstr>
      <vt:lpstr>Algoritma “olmayan” algoritmalar</vt:lpstr>
      <vt:lpstr>Algoritma “olmayan” algoritmalar</vt:lpstr>
      <vt:lpstr>Slide 19</vt:lpstr>
      <vt:lpstr>Algoritma “olmayan” algoritmalar</vt:lpstr>
      <vt:lpstr>Slide 21</vt:lpstr>
      <vt:lpstr>Algoritma “olmayan” algoritmalar</vt:lpstr>
      <vt:lpstr>Algoritma “olmayan” algoritmalar</vt:lpstr>
      <vt:lpstr>Algoritma “olmayan” algoritmalar</vt:lpstr>
      <vt:lpstr>Algoritma “olmayan” algoritmalar</vt:lpstr>
      <vt:lpstr>Slide 26</vt:lpstr>
      <vt:lpstr>Algoritma “olmayan” algoritmalar</vt:lpstr>
      <vt:lpstr>Algoritma “olmayan” algoritmalar</vt:lpstr>
      <vt:lpstr>Arama</vt:lpstr>
      <vt:lpstr>Arama</vt:lpstr>
      <vt:lpstr>Bir boyutlu arama</vt:lpstr>
      <vt:lpstr>Bir boyutlu arama</vt:lpstr>
      <vt:lpstr>Bir boyutlu arama</vt:lpstr>
      <vt:lpstr>Bir boyutlu arama</vt:lpstr>
      <vt:lpstr>Bir boyutlu arama</vt:lpstr>
      <vt:lpstr>Bir boyutlu arama</vt:lpstr>
      <vt:lpstr>Bir boyutlu arama</vt:lpstr>
      <vt:lpstr>Bir boyutlu arama</vt:lpstr>
      <vt:lpstr>Bir boyutlu arama</vt:lpstr>
      <vt:lpstr>Bir boyutlu arama</vt:lpstr>
      <vt:lpstr>Bir boyutlu arama</vt:lpstr>
      <vt:lpstr>Bir boyutlu arama</vt:lpstr>
      <vt:lpstr>Bir boyutlu arama</vt:lpstr>
      <vt:lpstr>Bir boyutlu arama</vt:lpstr>
      <vt:lpstr>Bir boyutlu arama</vt:lpstr>
      <vt:lpstr>Çok boyutlu arama</vt:lpstr>
      <vt:lpstr>Çok boyutlu arama</vt:lpstr>
      <vt:lpstr>Çok boyutlu arama</vt:lpstr>
      <vt:lpstr>Çok boyutlu arama</vt:lpstr>
      <vt:lpstr>Çok boyutlu arama</vt:lpstr>
      <vt:lpstr>Çok boyutlu arama</vt:lpstr>
      <vt:lpstr>Çok boyutlu arama</vt:lpstr>
      <vt:lpstr>Çok boyutlu arama</vt:lpstr>
      <vt:lpstr>Çok boyutlu arama</vt:lpstr>
      <vt:lpstr>Çok boyutlu arama</vt:lpstr>
      <vt:lpstr>Çok boyutlu arama</vt:lpstr>
      <vt:lpstr>Çok boyutlu arama</vt:lpstr>
      <vt:lpstr>Çok boyutlu arama</vt:lpstr>
      <vt:lpstr>Çok boyutlu arama</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MIT503 Veri Yapıları ve algoritmalar</dc:title>
  <dc:creator>gmyuriy</dc:creator>
  <cp:lastModifiedBy>gmyuriy</cp:lastModifiedBy>
  <cp:revision>1243</cp:revision>
  <dcterms:created xsi:type="dcterms:W3CDTF">2006-08-16T00:00:00Z</dcterms:created>
  <dcterms:modified xsi:type="dcterms:W3CDTF">2013-11-11T11:54:02Z</dcterms:modified>
</cp:coreProperties>
</file>